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0" r:id="rId2"/>
  </p:sldMasterIdLst>
  <p:notesMasterIdLst>
    <p:notesMasterId r:id="rId61"/>
  </p:notesMasterIdLst>
  <p:handoutMasterIdLst>
    <p:handoutMasterId r:id="rId6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7" d="100"/>
          <a:sy n="97" d="100"/>
        </p:scale>
        <p:origin x="82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E88-AB15-4D60-8F3E-8F304D657905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73E2-909A-494E-AD9D-518BD1FD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pPr/>
              <a:t>2019/3/10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3016"/>
            <a:ext cx="9144000" cy="30689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E13C79-1C97-4B32-B2AE-1A69C169643E}" type="datetime2">
              <a:rPr lang="zh-TW" altLang="en-US" smtClean="0"/>
              <a:pPr/>
              <a:t>2019年3月10日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TW" smtClean="0"/>
              <a:pPr/>
              <a:t>‹#›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2019年3月10日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06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2019年3月10日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68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2019年3月10日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2019年3月10日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868ED2-CC28-4970-8F2A-625F425FE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2019年3月10日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0C206B-DFD5-4CF9-B7B9-C5BA757BD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TW" altLang="en-US" smtClean="0"/>
              <a:pPr/>
              <a:t>2019年3月10日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425F5F-CA86-4511-9752-92AB1A3DE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TW" altLang="en-US" smtClean="0"/>
              <a:pPr/>
              <a:t>2019年3月10日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0CC7B0-C5FA-4E60-9892-38F6A4C9B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C4691-4882-40A8-AF62-8CF6A18D40B2}" type="datetime2">
              <a:rPr lang="zh-TW" altLang="en-US" smtClean="0"/>
              <a:pPr/>
              <a:t>2019年3月10日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TW" altLang="en-US" smtClean="0"/>
              <a:pPr/>
              <a:t>2019年3月10日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2019年3月10日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Dictionaries and Sets</a:t>
            </a:r>
            <a:endParaRPr lang="zh-TW" cap="none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800" dirty="0"/>
              <a:t>陳建良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DA2C0-1571-4FB5-A7C8-C8FEA305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Mixing Data Types in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016A8-82F8-4AC7-A854-562D0F10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8801"/>
            <a:ext cx="7989752" cy="4229998"/>
          </a:xfrm>
        </p:spPr>
        <p:txBody>
          <a:bodyPr/>
          <a:lstStyle/>
          <a:p>
            <a:r>
              <a:rPr lang="en-US" altLang="zh-TW" dirty="0"/>
              <a:t>The keys in a dictionary must be immutable objects, but their associated values can be any type of object.</a:t>
            </a:r>
          </a:p>
          <a:p>
            <a:r>
              <a:rPr lang="en-US" altLang="zh-TW" dirty="0"/>
              <a:t>For example, the values can be lists, as demonstrated in the following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44ED9B-9600-4E7A-B0D4-E5E5F95B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38881"/>
            <a:ext cx="8136904" cy="34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95227-57B2-49B4-916E-9D9F28A6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r>
              <a:rPr lang="en-US" altLang="zh-TW" dirty="0"/>
              <a:t>The values that are stored in a single dictionary can be of different types. For example, one element’s value might be a string, another element’s value might be a list, and yet another element’s value might be an integer.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following interactive session gives a more practical example.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285793-DE48-4C85-A273-9C857E95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354383"/>
            <a:ext cx="7272808" cy="10746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896D6D-F489-422E-9EFD-007E8808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4451297"/>
            <a:ext cx="7272808" cy="12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1FB8C-9C11-4ECE-9C9C-52EC6354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Creating an Empty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0BA0B-2E8A-4C7A-8C55-A65977CD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can also use the built-in </a:t>
            </a:r>
            <a:r>
              <a:rPr lang="en-US" altLang="zh-TW" dirty="0" err="1"/>
              <a:t>dict</a:t>
            </a:r>
            <a:r>
              <a:rPr lang="en-US" altLang="zh-TW" dirty="0"/>
              <a:t>() method to create an empty dictionary, as shown in</a:t>
            </a:r>
            <a:r>
              <a:rPr lang="zh-TW" altLang="en-US" dirty="0"/>
              <a:t> </a:t>
            </a:r>
            <a:r>
              <a:rPr lang="en-US" altLang="zh-TW" dirty="0"/>
              <a:t>the following statement:</a:t>
            </a:r>
          </a:p>
          <a:p>
            <a:pPr marL="0" indent="0">
              <a:buNone/>
            </a:pPr>
            <a:r>
              <a:rPr lang="en-US" altLang="zh-TW" dirty="0"/>
              <a:t>	phonebook =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7012C6-5317-4328-81E9-86203057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3" y="2005590"/>
            <a:ext cx="5544616" cy="6878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F47A0D-89B4-450D-B156-F8F774F8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86424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1F251-AE07-4E99-A9F9-882E08FA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Using 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TW" cap="none" dirty="0"/>
              <a:t> Loop to Iterate over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E5A17-DA06-434E-906F-D0EE6996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3630768" cy="3630795"/>
          </a:xfrm>
        </p:spPr>
        <p:txBody>
          <a:bodyPr/>
          <a:lstStyle/>
          <a:p>
            <a:r>
              <a:rPr lang="en-US" altLang="zh-TW" dirty="0"/>
              <a:t>You can use the for loop in the following general format to iterate over all the keys in a dictionary:</a:t>
            </a:r>
          </a:p>
          <a:p>
            <a:pPr marL="0" indent="0">
              <a:buNone/>
            </a:pPr>
            <a:r>
              <a:rPr lang="en-US" altLang="zh-TW" dirty="0"/>
              <a:t>	for </a:t>
            </a:r>
            <a:r>
              <a:rPr lang="en-US" altLang="zh-TW" i="1" dirty="0"/>
              <a:t>var </a:t>
            </a:r>
            <a:r>
              <a:rPr lang="en-US" altLang="zh-TW" dirty="0"/>
              <a:t>in </a:t>
            </a:r>
            <a:r>
              <a:rPr lang="en-US" altLang="zh-TW" i="1" dirty="0"/>
              <a:t>dictionary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i="1" dirty="0"/>
              <a:t>		statement</a:t>
            </a:r>
          </a:p>
          <a:p>
            <a:pPr marL="0" indent="0">
              <a:buNone/>
            </a:pPr>
            <a:r>
              <a:rPr lang="en-US" altLang="zh-TW" i="1" dirty="0"/>
              <a:t>		statement</a:t>
            </a:r>
          </a:p>
          <a:p>
            <a:pPr marL="0" indent="0">
              <a:buNone/>
            </a:pPr>
            <a:r>
              <a:rPr lang="en-US" altLang="zh-TW" i="1" dirty="0"/>
              <a:t>		etc.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C843A9-FF61-42DC-8876-260EE046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700808"/>
            <a:ext cx="46422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E0323-054E-4D6E-869B-48F03F3A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Some Dictionary Methods</a:t>
            </a:r>
            <a:endParaRPr lang="zh-TW" altLang="en-US" cap="none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4621EF-3C9D-489D-B4F6-A7035038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77" y="1844824"/>
            <a:ext cx="873884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2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BC437-3340-489E-B0D7-41158FD0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41A04-501B-490F-A977-4B6D82FB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clear method deletes all the elements in a dictionary, leaving the dictionary empty. The method’s general format is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err="1"/>
              <a:t>dictionary.</a:t>
            </a:r>
            <a:r>
              <a:rPr lang="en-US" altLang="zh-TW" dirty="0" err="1"/>
              <a:t>clear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9FEB27-F987-4939-A194-D927DF72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764478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BBE06-4207-445F-8BFF-46DF8AAE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89231-3DE1-411B-905B-687B9BA8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8800"/>
            <a:ext cx="7989752" cy="4229999"/>
          </a:xfrm>
        </p:spPr>
        <p:txBody>
          <a:bodyPr/>
          <a:lstStyle/>
          <a:p>
            <a:r>
              <a:rPr lang="en-US" altLang="zh-TW" dirty="0"/>
              <a:t>You can use the get method as an alternative to the [] operator for getting a value from a dictionary.</a:t>
            </a:r>
          </a:p>
          <a:p>
            <a:r>
              <a:rPr lang="en-US" altLang="zh-TW" dirty="0"/>
              <a:t>Here is the method’s general format: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err="1"/>
              <a:t>dictionary</a:t>
            </a:r>
            <a:r>
              <a:rPr lang="en-US" altLang="zh-TW" dirty="0" err="1"/>
              <a:t>.get</a:t>
            </a:r>
            <a:r>
              <a:rPr lang="en-US" altLang="zh-TW" dirty="0"/>
              <a:t>(</a:t>
            </a:r>
            <a:r>
              <a:rPr lang="en-US" altLang="zh-TW" i="1" dirty="0"/>
              <a:t>key</a:t>
            </a:r>
            <a:r>
              <a:rPr lang="en-US" altLang="zh-TW" dirty="0"/>
              <a:t>, </a:t>
            </a:r>
            <a:r>
              <a:rPr lang="en-US" altLang="zh-TW" i="1" dirty="0"/>
              <a:t>default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BACB8F-F994-409B-8A7F-1DBCF39E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60794"/>
            <a:ext cx="800184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C812F-65DF-4723-9666-E9A2DBB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50D52-EC9C-452E-9DE1-30285377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4087995"/>
          </a:xfrm>
        </p:spPr>
        <p:txBody>
          <a:bodyPr/>
          <a:lstStyle/>
          <a:p>
            <a:r>
              <a:rPr lang="en-US" altLang="zh-TW" dirty="0"/>
              <a:t>The items method returns all of a dictionary’s keys and their associated values.</a:t>
            </a:r>
          </a:p>
          <a:p>
            <a:r>
              <a:rPr lang="en-US" altLang="zh-TW" dirty="0"/>
              <a:t>They are returned as a special type of sequence known as 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view</a:t>
            </a:r>
            <a:r>
              <a:rPr lang="en-US" altLang="zh-TW" dirty="0"/>
              <a:t>.</a:t>
            </a:r>
          </a:p>
          <a:p>
            <a:pPr marL="324000" lvl="1" indent="0">
              <a:buNone/>
            </a:pPr>
            <a:r>
              <a:rPr lang="en-US" altLang="zh-TW" dirty="0"/>
              <a:t>phonebook = {'Chris':'555−1111', 'Katie':'555−2222', 'Joanne':'555−3333’}</a:t>
            </a:r>
          </a:p>
          <a:p>
            <a:pPr marL="324000" lvl="1" indent="0">
              <a:buNone/>
            </a:pPr>
            <a:r>
              <a:rPr lang="en-US" altLang="zh-TW" dirty="0" err="1"/>
              <a:t>phonebook.items</a:t>
            </a:r>
            <a:r>
              <a:rPr lang="en-US" altLang="zh-TW" dirty="0"/>
              <a:t>()</a:t>
            </a:r>
          </a:p>
          <a:p>
            <a:pPr marL="324000" lvl="1" indent="0">
              <a:buNone/>
            </a:pPr>
            <a:r>
              <a:rPr lang="en-US" altLang="zh-TW" dirty="0"/>
              <a:t>[('Chris', '555−1111'), ('Joanne', '555−3333'), ('Katie', '555−2222')]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85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0A342-144D-491D-9C5E-2731E7E2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r>
              <a:rPr lang="en-US" altLang="zh-TW" dirty="0"/>
              <a:t>You can use the for loop to iterate over the tuples in the sequence.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9ED531-7297-4ABF-8D4B-3DFCFF6C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704856" cy="40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B4C2-AE99-4E92-A94E-6ED2BAD5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F8498-D790-4F31-B099-1ED09F1D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0809"/>
            <a:ext cx="7989752" cy="4157990"/>
          </a:xfrm>
        </p:spPr>
        <p:txBody>
          <a:bodyPr/>
          <a:lstStyle/>
          <a:p>
            <a:r>
              <a:rPr lang="en-US" altLang="zh-TW" dirty="0"/>
              <a:t>The keys method returns all of a dictionary’s keys as a dictionary view, which is a type of sequence.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622C5D-9384-47A7-9549-B13E5EB6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54528"/>
            <a:ext cx="5927274" cy="3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4948B-8099-4251-90E5-4CCF106E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Dictionaries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E8F6B-958A-4856-9C88-62A03DCA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</a:t>
            </a:r>
            <a:r>
              <a:rPr lang="en-US" altLang="zh-TW" dirty="0"/>
              <a:t> is an object that stores a collection of data.</a:t>
            </a:r>
          </a:p>
          <a:p>
            <a:r>
              <a:rPr lang="en-US" altLang="zh-TW" dirty="0"/>
              <a:t>Each element in a dictionary has two parts: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key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value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 fact, dictionary elements are commonly referred to as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 pairs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use a key to locate a specific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5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49513-27FF-4AEA-9C85-0315F587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1338-A3DF-40EF-8B58-9FA9ACE9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pop method returns the value associated with a specified key and removes that </a:t>
            </a:r>
            <a:r>
              <a:rPr lang="en-US" altLang="zh-TW" dirty="0" err="1"/>
              <a:t>keyvalue</a:t>
            </a:r>
            <a:r>
              <a:rPr lang="en-US" altLang="zh-TW" dirty="0"/>
              <a:t> pair from the dictionary.</a:t>
            </a:r>
          </a:p>
          <a:p>
            <a:r>
              <a:rPr lang="en-US" altLang="zh-TW" dirty="0"/>
              <a:t>If the key is not found, the method returns a default value.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err="1"/>
              <a:t>dictionary</a:t>
            </a:r>
            <a:r>
              <a:rPr lang="en-US" altLang="zh-TW" dirty="0" err="1"/>
              <a:t>.pop</a:t>
            </a:r>
            <a:r>
              <a:rPr lang="en-US" altLang="zh-TW" dirty="0"/>
              <a:t>(</a:t>
            </a:r>
            <a:r>
              <a:rPr lang="en-US" altLang="zh-TW" i="1" dirty="0"/>
              <a:t>key, default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 the general format,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</a:t>
            </a:r>
            <a:r>
              <a:rPr lang="en-US" altLang="zh-TW" i="1" dirty="0"/>
              <a:t> </a:t>
            </a:r>
            <a:r>
              <a:rPr lang="en-US" altLang="zh-TW" dirty="0"/>
              <a:t>is the name of a dictionary,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altLang="zh-TW" i="1" dirty="0"/>
              <a:t> </a:t>
            </a:r>
            <a:r>
              <a:rPr lang="en-US" altLang="zh-TW" dirty="0"/>
              <a:t>is a key to search for in the dictionary, and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altLang="zh-TW" i="1" dirty="0"/>
              <a:t> </a:t>
            </a:r>
            <a:r>
              <a:rPr lang="en-US" altLang="zh-TW" dirty="0"/>
              <a:t>is a default value to return if the </a:t>
            </a:r>
            <a:r>
              <a:rPr lang="en-US" altLang="zh-TW" i="1" dirty="0"/>
              <a:t>key </a:t>
            </a:r>
            <a:r>
              <a:rPr lang="en-US" altLang="zh-TW" dirty="0"/>
              <a:t>is not found.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85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B95907-74DA-4E3A-BF7F-BB860676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4" y="908720"/>
            <a:ext cx="81437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7E2ED-17CE-4EE4-9F7B-197468C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popitem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186ED-E898-49E1-9D62-019CAD44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4825"/>
            <a:ext cx="7989752" cy="4013974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popitem</a:t>
            </a:r>
            <a:r>
              <a:rPr lang="en-US" altLang="zh-TW" dirty="0"/>
              <a:t> method returns a randomly selected key-value pair, and it removes that </a:t>
            </a:r>
            <a:r>
              <a:rPr lang="en-US" altLang="zh-TW" dirty="0" err="1"/>
              <a:t>keyvalue</a:t>
            </a:r>
            <a:r>
              <a:rPr lang="en-US" altLang="zh-TW" dirty="0"/>
              <a:t> pair from the dictionary.</a:t>
            </a:r>
          </a:p>
          <a:p>
            <a:r>
              <a:rPr lang="en-US" altLang="zh-TW" dirty="0"/>
              <a:t>The key-value pair is returned as a tuple.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err="1"/>
              <a:t>dictionary</a:t>
            </a:r>
            <a:r>
              <a:rPr lang="en-US" altLang="zh-TW" dirty="0" err="1"/>
              <a:t>.popitem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i="1" dirty="0"/>
              <a:t>	k</a:t>
            </a:r>
            <a:r>
              <a:rPr lang="en-US" altLang="zh-TW" dirty="0"/>
              <a:t>, </a:t>
            </a:r>
            <a:r>
              <a:rPr lang="en-US" altLang="zh-TW" i="1" dirty="0"/>
              <a:t>v </a:t>
            </a:r>
            <a:r>
              <a:rPr lang="en-US" altLang="zh-TW" dirty="0"/>
              <a:t>= </a:t>
            </a:r>
            <a:r>
              <a:rPr lang="en-US" altLang="zh-TW" i="1" dirty="0" err="1"/>
              <a:t>dictionary</a:t>
            </a:r>
            <a:r>
              <a:rPr lang="en-US" altLang="zh-TW" dirty="0" err="1"/>
              <a:t>.popitem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This type of assignment is known as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assignment </a:t>
            </a:r>
            <a:r>
              <a:rPr lang="en-US" altLang="zh-TW" dirty="0"/>
              <a:t>because multiple variables are being assigned at once.</a:t>
            </a:r>
          </a:p>
          <a:p>
            <a:r>
              <a:rPr lang="en-US" altLang="zh-TW" dirty="0"/>
              <a:t>In the general format,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i="1" dirty="0"/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i="1" dirty="0"/>
              <a:t> </a:t>
            </a:r>
            <a:r>
              <a:rPr lang="en-US" altLang="zh-TW" dirty="0"/>
              <a:t>are variables.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80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98FA5E-9616-42B5-B8A3-CA38D62A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4" y="908720"/>
            <a:ext cx="8283172" cy="3096344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15EE9D-33AF-4D17-9583-4737F2A9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popitem</a:t>
            </a:r>
            <a:r>
              <a:rPr lang="en-US" altLang="zh-TW" dirty="0"/>
              <a:t> method raises a </a:t>
            </a:r>
            <a:r>
              <a:rPr lang="en-US" altLang="zh-TW" dirty="0" err="1"/>
              <a:t>KeyError</a:t>
            </a:r>
            <a:r>
              <a:rPr lang="en-US" altLang="zh-TW" dirty="0"/>
              <a:t> exception if it is called on an empty dictionary.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9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82F87-302F-4691-84CE-4D2F4A0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altLang="zh-TW" cap="none" dirty="0"/>
              <a:t> Method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92CD0-5D4B-4AD3-A99F-98532CDF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values method returns all a dictionary’s values (without their keys) as a dictionary view, which is a type of sequence.</a:t>
            </a:r>
          </a:p>
          <a:p>
            <a:r>
              <a:rPr lang="en-US" altLang="zh-TW" dirty="0"/>
              <a:t>Each element in the dictionary view is a value from the dictionary.</a:t>
            </a:r>
          </a:p>
          <a:p>
            <a:pPr marL="324000" lvl="1" indent="0">
              <a:buNone/>
            </a:pPr>
            <a:r>
              <a:rPr lang="en-US" altLang="zh-TW" dirty="0"/>
              <a:t>phonebook = {'Chris':'555−1111', 'Katie':'555−2222', 'Joanne':'555−3333’}</a:t>
            </a:r>
          </a:p>
          <a:p>
            <a:pPr marL="324000" lvl="1" indent="0">
              <a:buNone/>
            </a:pPr>
            <a:r>
              <a:rPr lang="en-US" altLang="zh-TW" dirty="0" err="1"/>
              <a:t>phonebook.values</a:t>
            </a:r>
            <a:r>
              <a:rPr lang="en-US" altLang="zh-TW" dirty="0"/>
              <a:t>()</a:t>
            </a:r>
          </a:p>
          <a:p>
            <a:pPr marL="324000" lvl="1" indent="0">
              <a:buNone/>
            </a:pPr>
            <a:r>
              <a:rPr lang="en-US" altLang="zh-TW" dirty="0"/>
              <a:t>['555−1111', '555−2222', '555−3333']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763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EC54F-1953-46B2-A80D-EF0F9409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8721"/>
            <a:ext cx="7989752" cy="4950078"/>
          </a:xfrm>
        </p:spPr>
        <p:txBody>
          <a:bodyPr/>
          <a:lstStyle/>
          <a:p>
            <a:r>
              <a:rPr lang="en-US" altLang="zh-TW" dirty="0"/>
              <a:t>You can use a for loop to iterate over the sequence that is returned from the values method: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00625A-94D3-4D61-AC3B-5E8B60D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6480720" cy="36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05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430BD-120A-4790-8E5D-555FC05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Using a Dictionary to Simulate a Deck of Cards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84B1C-68DC-41F7-9728-FC8766E7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some games involving poker cards, the cards are assigned numeric values. For example, in the game of Blackjack, the cards are given the following numeric values:</a:t>
            </a:r>
          </a:p>
          <a:p>
            <a:pPr lvl="1"/>
            <a:r>
              <a:rPr lang="en-US" altLang="zh-TW" dirty="0"/>
              <a:t>Numeric cards are assigned the value they have printed on them. For example, the value of the 2 of spades is 2, and the value of the 5 of diamonds is 5.</a:t>
            </a:r>
          </a:p>
          <a:p>
            <a:pPr lvl="1"/>
            <a:r>
              <a:rPr lang="en-US" altLang="zh-TW" dirty="0"/>
              <a:t>Jacks, queens, and kings are valued at 10.</a:t>
            </a:r>
          </a:p>
          <a:p>
            <a:pPr lvl="1"/>
            <a:r>
              <a:rPr lang="en-US" altLang="zh-TW" dirty="0"/>
              <a:t>Aces are valued at either 1 or 11, depending on the player’s choice.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64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EF5E81-4B86-47E4-8FC8-AD3E51E9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35283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In this section, we look at a program that uses a dictionary to simulate a standard deck of poker cards, where the cards are assigned numeric values similar to those used in Blackjack. (In the program, we assign the value 1 to all aces.) </a:t>
            </a:r>
          </a:p>
          <a:p>
            <a:r>
              <a:rPr lang="en-US" altLang="zh-TW" dirty="0"/>
              <a:t>The key-value pairs use the name of the card as the key, and the card’s numeric value as the value. For example, the key-value pair for the queen of hearts is</a:t>
            </a:r>
          </a:p>
          <a:p>
            <a:pPr marL="0" indent="0">
              <a:buNone/>
            </a:pPr>
            <a:r>
              <a:rPr lang="en-US" altLang="zh-TW" dirty="0"/>
              <a:t>	'Queen of Hearts’:10</a:t>
            </a:r>
          </a:p>
          <a:p>
            <a:r>
              <a:rPr lang="en-US" altLang="zh-TW" dirty="0"/>
              <a:t>And the key-value pair for the 8 of diamonds is</a:t>
            </a:r>
          </a:p>
          <a:p>
            <a:pPr marL="0" indent="0">
              <a:buNone/>
            </a:pPr>
            <a:r>
              <a:rPr lang="en-US" altLang="zh-TW" dirty="0"/>
              <a:t>	'8 of Diamonds':8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68E21F-3A0E-45E7-96AE-AF40F858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260895"/>
            <a:ext cx="5400600" cy="24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0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BEB56-86C6-4CFB-BF85-049253F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Storing Names and Birthdays in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B8161-C278-4F49-9B0B-AE3B7595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0808"/>
            <a:ext cx="7989752" cy="48965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look at a program that keeps your friends’ names and birthdays in a dictionary. Each entry in the dictionary uses a friend’s name as the key, and that friend’s birthday as the value. You can use the program to look up your friends’ birthdays by entering their names.</a:t>
            </a:r>
          </a:p>
          <a:p>
            <a:r>
              <a:rPr lang="en-US" altLang="zh-TW" dirty="0"/>
              <a:t>The program displays a menu that allows the user to make one of the following choices: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Look up a birthday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Add a new birthday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Change a birthday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Delete a birthday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Quit the program</a:t>
            </a:r>
          </a:p>
          <a:p>
            <a:r>
              <a:rPr lang="en-US" altLang="zh-TW" dirty="0"/>
              <a:t>The program initially starts with an empty dictionary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03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F843186-F5F4-4F9B-96BF-9D844BFC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1" y="596220"/>
            <a:ext cx="4809159" cy="15366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DC04EF-113D-44D6-8300-49EBBF00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5" y="2060848"/>
            <a:ext cx="4155982" cy="47630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886E767-F0F2-446A-9A72-4FC00E9D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72" y="147866"/>
            <a:ext cx="2952328" cy="67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A7389-800C-4EA2-B88D-EB2E6011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Creating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D9D3E4-50FC-4A28-B8C0-D168EA79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create a dictionary by enclosing the elements inside a set of curly braces (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  <a:r>
              <a:rPr lang="en-US" altLang="zh-TW" dirty="0"/>
              <a:t> ).</a:t>
            </a:r>
          </a:p>
          <a:p>
            <a:r>
              <a:rPr lang="en-US" altLang="zh-TW" dirty="0"/>
              <a:t>An element consists of a key, followed by a colon, followed by a value.</a:t>
            </a:r>
          </a:p>
          <a:p>
            <a:pPr marL="0" indent="0">
              <a:buNone/>
            </a:pPr>
            <a:r>
              <a:rPr lang="en-US" altLang="zh-TW" dirty="0"/>
              <a:t>	phonebook = {'Chris':'555−1111', 'Katie':'555−2222’, 	'Joanne':'555−3333'}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596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49F09C-6E65-4CCE-9805-CB6A823B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590"/>
            <a:ext cx="3816424" cy="66908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09A98E-D5D4-460F-A1C8-AEBDC15B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692696"/>
            <a:ext cx="3096344" cy="50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3660D-92C5-49D5-808E-B35C3561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A54AB-F032-45AB-B5BE-54E6783E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i="1" dirty="0"/>
              <a:t> </a:t>
            </a:r>
            <a:r>
              <a:rPr lang="en-US" altLang="zh-TW" dirty="0"/>
              <a:t>is an object that stores a collection of data in the same way as mathematical sets.</a:t>
            </a:r>
          </a:p>
          <a:p>
            <a:r>
              <a:rPr lang="en-US" altLang="zh-TW" dirty="0"/>
              <a:t>Here are some important things to know about sets:</a:t>
            </a:r>
          </a:p>
          <a:p>
            <a:pPr lvl="1"/>
            <a:r>
              <a:rPr lang="en-US" altLang="zh-TW" dirty="0"/>
              <a:t>All the elements in a set must be unique. No two elements can have the same value.</a:t>
            </a:r>
          </a:p>
          <a:p>
            <a:pPr lvl="1"/>
            <a:r>
              <a:rPr lang="en-US" altLang="zh-TW" dirty="0"/>
              <a:t>Sets are unordered.</a:t>
            </a:r>
          </a:p>
          <a:p>
            <a:pPr lvl="1"/>
            <a:r>
              <a:rPr lang="en-US" altLang="zh-TW" dirty="0"/>
              <a:t>The elements that are stored in a set can be of different data types.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38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BFB59-6DD1-44DE-B43D-61A5256D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Creating a Set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A755B-D8FA-4862-86B6-1E7ED625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320479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To create a set, you have to call the built-in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/>
              <a:t> function.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myset</a:t>
            </a:r>
            <a:r>
              <a:rPr lang="en-US" altLang="zh-TW" dirty="0"/>
              <a:t> = set()</a:t>
            </a:r>
          </a:p>
          <a:p>
            <a:r>
              <a:rPr lang="en-US" altLang="zh-TW" dirty="0"/>
              <a:t>The individual elements of the object that you pass as an argument become elements of the set. Here is an example:</a:t>
            </a:r>
          </a:p>
          <a:p>
            <a:pPr marL="0" indent="0">
              <a:buNone/>
            </a:pPr>
            <a:r>
              <a:rPr lang="da-DK" altLang="zh-TW" dirty="0"/>
              <a:t>	myset = set(['a', 'b', 'c’])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myset</a:t>
            </a:r>
            <a:r>
              <a:rPr lang="en-US" altLang="zh-TW" dirty="0"/>
              <a:t> variable references a set containing the elements 'a', 'b', and 'c’.</a:t>
            </a:r>
          </a:p>
          <a:p>
            <a:r>
              <a:rPr lang="en-US" altLang="zh-TW" dirty="0"/>
              <a:t>If you pass a string as an argument to the set function, each individual character in the string becomes a member of the set.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myset</a:t>
            </a:r>
            <a:r>
              <a:rPr lang="en-US" altLang="zh-TW" dirty="0"/>
              <a:t> = set('</a:t>
            </a:r>
            <a:r>
              <a:rPr lang="en-US" altLang="zh-TW" dirty="0" err="1"/>
              <a:t>abc</a:t>
            </a:r>
            <a:r>
              <a:rPr lang="en-US" altLang="zh-TW" dirty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44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B5947-9216-435D-A50F-86A4629A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Getting the Number of Elements In a Set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ED781-7D6B-4A90-854A-67F793F3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TW" dirty="0"/>
              <a:t>&gt;&gt;&gt; myset = set([1, 2, 3, 4, 5])</a:t>
            </a:r>
            <a:endParaRPr lang="da-DK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myset</a:t>
            </a:r>
            <a:r>
              <a:rPr lang="en-US" altLang="zh-TW" dirty="0"/>
              <a:t>)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&gt;&gt;&gt;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71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0092-7AD3-4A95-BA96-80DE34F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Adding and Removing Elements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C4C77-0D2A-49BD-AE31-35E3578C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Sets are mutable objects, so you can add items to them and remove items from them. You use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/>
              <a:t> method to add an element to a set.</a:t>
            </a:r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r>
              <a:rPr lang="en-US" altLang="zh-TW" dirty="0"/>
              <a:t> = set()</a:t>
            </a:r>
            <a:endParaRPr lang="en-US" altLang="zh-TW" b="1" dirty="0"/>
          </a:p>
          <a:p>
            <a:pPr marL="0" indent="0">
              <a:buNone/>
            </a:pPr>
            <a:r>
              <a:rPr lang="nb-NO" altLang="zh-TW" dirty="0"/>
              <a:t>&gt;&gt;&gt; myset.add(1)</a:t>
            </a:r>
            <a:endParaRPr lang="nb-NO" altLang="zh-TW" b="1" dirty="0"/>
          </a:p>
          <a:p>
            <a:pPr marL="0" indent="0">
              <a:buNone/>
            </a:pPr>
            <a:r>
              <a:rPr lang="nb-NO" altLang="zh-TW" dirty="0"/>
              <a:t>&gt;&gt;&gt; myset.add(2)</a:t>
            </a:r>
            <a:endParaRPr lang="nb-NO" altLang="zh-TW" b="1" dirty="0"/>
          </a:p>
          <a:p>
            <a:pPr marL="0" indent="0">
              <a:buNone/>
            </a:pPr>
            <a:r>
              <a:rPr lang="nb-NO" altLang="zh-TW" dirty="0"/>
              <a:t>&gt;&gt;&gt; myset.add(3)</a:t>
            </a:r>
            <a:endParaRPr lang="nb-NO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{1, 2, 3}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94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7C352-F54F-46E1-B0DA-58D24BB2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r>
              <a:rPr lang="en-US" altLang="zh-TW" dirty="0"/>
              <a:t>You can add a group of elements to a set all at one time with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en-US" altLang="zh-TW" dirty="0"/>
              <a:t> method.</a:t>
            </a:r>
          </a:p>
          <a:p>
            <a:pPr marL="0" indent="0">
              <a:buNone/>
            </a:pPr>
            <a:r>
              <a:rPr lang="da-DK" altLang="zh-TW" dirty="0"/>
              <a:t>&gt;&gt;&gt; myset = set([1, 2, 3])</a:t>
            </a:r>
            <a:endParaRPr lang="da-DK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myset.update</a:t>
            </a:r>
            <a:r>
              <a:rPr lang="en-US" altLang="zh-TW" dirty="0"/>
              <a:t>([4, 5, 6])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{1, 2, 3, 4, 5, 6}</a:t>
            </a:r>
          </a:p>
          <a:p>
            <a:pPr marL="0" indent="0">
              <a:buNone/>
            </a:pPr>
            <a:r>
              <a:rPr lang="da-DK" altLang="zh-TW" dirty="0"/>
              <a:t>&gt;&gt;&gt; set1 = set([1, 2, 3])</a:t>
            </a:r>
            <a:endParaRPr lang="da-DK" altLang="zh-TW" b="1" dirty="0"/>
          </a:p>
          <a:p>
            <a:pPr marL="0" indent="0">
              <a:buNone/>
            </a:pPr>
            <a:r>
              <a:rPr lang="da-DK" altLang="zh-TW" dirty="0"/>
              <a:t>&gt;&gt;&gt; set2 = set([8, 9, 10])</a:t>
            </a:r>
            <a:endParaRPr lang="da-DK" altLang="zh-TW" b="1" dirty="0"/>
          </a:p>
          <a:p>
            <a:pPr marL="0" indent="0">
              <a:buNone/>
            </a:pPr>
            <a:r>
              <a:rPr lang="en-US" altLang="zh-TW" dirty="0"/>
              <a:t>&gt;&gt;&gt; set1.update(set2)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181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8FC78-35A8-4D22-86BC-C329A1F0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You can remove an item from a set with either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altLang="zh-TW" dirty="0"/>
              <a:t> method or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  <a:r>
              <a:rPr lang="en-US" altLang="zh-TW" dirty="0"/>
              <a:t> method.</a:t>
            </a:r>
          </a:p>
          <a:p>
            <a:pPr marL="0" indent="0">
              <a:buNone/>
            </a:pPr>
            <a:r>
              <a:rPr lang="da-DK" altLang="zh-TW" dirty="0"/>
              <a:t>myset = set([1, 2, 3, 4, 5])</a:t>
            </a:r>
            <a:endParaRPr lang="da-DK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{1, 2, 3, 4, 5}</a:t>
            </a:r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myset.remove</a:t>
            </a:r>
            <a:r>
              <a:rPr lang="en-US" altLang="zh-TW" dirty="0"/>
              <a:t>(1)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{2, 3, 4, 5}</a:t>
            </a:r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myset.discard</a:t>
            </a:r>
            <a:r>
              <a:rPr lang="en-US" altLang="zh-TW" dirty="0"/>
              <a:t>(5)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{2, 3, 4}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9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661DE-2D52-4D00-952C-19A7405A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r>
              <a:rPr lang="en-US" altLang="zh-TW" dirty="0"/>
              <a:t>You can clear all the elements of a set by calling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en-US" altLang="zh-TW" dirty="0"/>
              <a:t> method.</a:t>
            </a:r>
          </a:p>
          <a:p>
            <a:pPr marL="0" indent="0">
              <a:buNone/>
            </a:pPr>
            <a:r>
              <a:rPr lang="da-DK" altLang="zh-TW" dirty="0"/>
              <a:t>&gt;&gt;&gt; myset = set([1, 2, 3, 4, 5]) </a:t>
            </a:r>
            <a:r>
              <a:rPr lang="da-DK" altLang="zh-TW" b="1" dirty="0"/>
              <a:t>Enter</a:t>
            </a:r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r>
              <a:rPr lang="en-US" altLang="zh-TW" dirty="0"/>
              <a:t> </a:t>
            </a:r>
            <a:r>
              <a:rPr lang="en-US" altLang="zh-TW" b="1" dirty="0"/>
              <a:t>Enter</a:t>
            </a:r>
          </a:p>
          <a:p>
            <a:pPr marL="0" indent="0">
              <a:buNone/>
            </a:pPr>
            <a:r>
              <a:rPr lang="en-US" altLang="zh-TW" dirty="0"/>
              <a:t>{1, 2, 3, 4, 5}</a:t>
            </a:r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myset.clear</a:t>
            </a:r>
            <a:r>
              <a:rPr lang="en-US" altLang="zh-TW" dirty="0"/>
              <a:t>() </a:t>
            </a:r>
            <a:r>
              <a:rPr lang="en-US" altLang="zh-TW" b="1" dirty="0"/>
              <a:t>Enter</a:t>
            </a:r>
          </a:p>
          <a:p>
            <a:pPr marL="0" indent="0">
              <a:buNone/>
            </a:pPr>
            <a:r>
              <a:rPr lang="en-US" altLang="zh-TW" dirty="0"/>
              <a:t>&gt;&gt;&gt; </a:t>
            </a:r>
            <a:r>
              <a:rPr lang="en-US" altLang="zh-TW" dirty="0" err="1"/>
              <a:t>myset</a:t>
            </a:r>
            <a:r>
              <a:rPr lang="en-US" altLang="zh-TW" dirty="0"/>
              <a:t> </a:t>
            </a:r>
            <a:r>
              <a:rPr lang="en-US" altLang="zh-TW" b="1" dirty="0"/>
              <a:t>Enter</a:t>
            </a:r>
          </a:p>
          <a:p>
            <a:pPr marL="0" indent="0">
              <a:buNone/>
            </a:pPr>
            <a:r>
              <a:rPr lang="en-US" altLang="zh-TW" dirty="0"/>
              <a:t>set()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13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88B53-D136-4172-B745-AC81B6E2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Using 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TW" cap="none" dirty="0"/>
              <a:t> Loop to Iterate over a Set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3BEAF-0050-4B43-8A4B-C5B476C1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use the for loop in the following general format to iterate over all the elements in a set:</a:t>
            </a:r>
          </a:p>
          <a:p>
            <a:pPr marL="0" indent="0">
              <a:buNone/>
            </a:pPr>
            <a:r>
              <a:rPr lang="en-US" altLang="zh-TW" dirty="0"/>
              <a:t>	for </a:t>
            </a:r>
            <a:r>
              <a:rPr lang="en-US" altLang="zh-TW" i="1" dirty="0"/>
              <a:t>var </a:t>
            </a:r>
            <a:r>
              <a:rPr lang="en-US" altLang="zh-TW" dirty="0"/>
              <a:t>in </a:t>
            </a:r>
            <a:r>
              <a:rPr lang="en-US" altLang="zh-TW" i="1" dirty="0"/>
              <a:t>set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i="1" dirty="0"/>
              <a:t>		statement</a:t>
            </a:r>
          </a:p>
          <a:p>
            <a:pPr marL="0" indent="0">
              <a:buNone/>
            </a:pPr>
            <a:r>
              <a:rPr lang="en-US" altLang="zh-TW" i="1" dirty="0"/>
              <a:t>		statement</a:t>
            </a:r>
          </a:p>
          <a:p>
            <a:pPr marL="0" indent="0">
              <a:buNone/>
            </a:pPr>
            <a:r>
              <a:rPr lang="en-US" altLang="zh-TW" i="1" dirty="0"/>
              <a:t>		etc</a:t>
            </a:r>
            <a:r>
              <a:rPr lang="en-US" altLang="zh-TW" dirty="0"/>
              <a:t>.</a:t>
            </a:r>
          </a:p>
          <a:p>
            <a:r>
              <a:rPr lang="en-US" altLang="zh-TW" i="1" dirty="0"/>
              <a:t>var </a:t>
            </a:r>
            <a:r>
              <a:rPr lang="en-US" altLang="zh-TW" dirty="0"/>
              <a:t>is the name of a variable and </a:t>
            </a:r>
            <a:r>
              <a:rPr lang="en-US" altLang="zh-TW" i="1" dirty="0"/>
              <a:t>set </a:t>
            </a:r>
            <a:r>
              <a:rPr lang="en-US" altLang="zh-TW" dirty="0"/>
              <a:t>is the name of a set.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EB0303-FF6A-41A4-B635-01BC96D1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53" y="3067760"/>
            <a:ext cx="4317951" cy="20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19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F20A-D3EB-430C-8EC1-4FA1C76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Using 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TW" cap="none" dirty="0"/>
              <a:t> and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</a:t>
            </a:r>
            <a:r>
              <a:rPr lang="en-US" altLang="zh-TW" cap="none" dirty="0"/>
              <a:t> Operators to Test for a Value in a Set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BEDE58-5713-4AB7-BD15-9FC21E4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use the in operator to determine whether a value exists in a set.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1CAE60-C2DF-42B9-A3BC-A80570FD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72340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E04CF-CB0D-42E0-A06C-6DAC8E11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Retrieving a Value from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C172E-A79C-4CF0-9AE4-4D373BB3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 retrieve a value from a dictionary, you simply write an expression in the following general format: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err="1"/>
              <a:t>dictionary_name</a:t>
            </a:r>
            <a:r>
              <a:rPr lang="en-US" altLang="zh-TW" dirty="0"/>
              <a:t>[</a:t>
            </a:r>
            <a:r>
              <a:rPr lang="en-US" altLang="zh-TW" i="1" dirty="0"/>
              <a:t>key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1D73B5-BDDE-46D7-A133-F167B35D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8009176" cy="14170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7A0C85-0AAE-4049-A288-EEBC393E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578086"/>
            <a:ext cx="6480720" cy="21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33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5913A-2580-440D-87A9-744A1FD9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r>
              <a:rPr lang="en-US" altLang="zh-TW" dirty="0"/>
              <a:t>You can also use the not in operator to determine if a value does not exist in a set.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7EDEDB-AD15-4EA5-A891-4C19AEF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765900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6D02F-D560-423C-B505-8D5850EE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Finding the Union of Sets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FB761-0401-469D-B549-B653ACED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union of two sets is a set that contains all the elements of both sets. In Python, you can call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</a:t>
            </a:r>
            <a:r>
              <a:rPr lang="en-US" altLang="zh-TW" dirty="0"/>
              <a:t> method to get the union of two sets.</a:t>
            </a:r>
          </a:p>
          <a:p>
            <a:pPr marL="0" indent="0">
              <a:buNone/>
            </a:pPr>
            <a:r>
              <a:rPr lang="en-US" altLang="zh-TW" i="1" dirty="0"/>
              <a:t>	set1</a:t>
            </a:r>
            <a:r>
              <a:rPr lang="en-US" altLang="zh-TW" dirty="0"/>
              <a:t>.union(</a:t>
            </a:r>
            <a:r>
              <a:rPr lang="en-US" altLang="zh-TW" i="1" dirty="0"/>
              <a:t>set2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49D420-9CDC-4EF3-9FB5-D3BD3249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73519"/>
            <a:ext cx="57593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BC9E7-D972-4F6A-BE54-15A16C55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r>
              <a:rPr lang="en-US" altLang="zh-TW" dirty="0"/>
              <a:t>You can also use the | operator to find the union of two sets. Here is the general format of an expression using the | operator with two sets:</a:t>
            </a:r>
          </a:p>
          <a:p>
            <a:pPr marL="0" indent="0">
              <a:buNone/>
            </a:pPr>
            <a:r>
              <a:rPr lang="en-US" altLang="zh-TW" i="1" dirty="0"/>
              <a:t>	set1 </a:t>
            </a:r>
            <a:r>
              <a:rPr lang="en-US" altLang="zh-TW" dirty="0"/>
              <a:t>| </a:t>
            </a:r>
            <a:r>
              <a:rPr lang="en-US" altLang="zh-TW" i="1" dirty="0"/>
              <a:t>set2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3B148F-FDD7-40D9-99E1-D5D678F6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5472608" cy="20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0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1729F-AFEB-4C1C-B3CC-6FDB33FF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Finding the Intersection of Sets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CAA47-CFFF-4A85-B927-7ED8A5D1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intersection of two sets is a set that contains only the elements that are found in both sets. In Python, you can call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intersection</a:t>
            </a:r>
            <a:r>
              <a:rPr lang="en-US" altLang="zh-TW" dirty="0"/>
              <a:t> method to get the intersection of two sets.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set1</a:t>
            </a:r>
            <a:r>
              <a:rPr lang="en-US" altLang="zh-TW" dirty="0"/>
              <a:t>.intersection(</a:t>
            </a:r>
            <a:r>
              <a:rPr lang="en-US" altLang="zh-TW" i="1" dirty="0"/>
              <a:t>set2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811CFE-86A4-464A-87AD-5EDD9E0A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585420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90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E8CEE-9210-43BB-B17D-981C6A3B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8721"/>
            <a:ext cx="7989752" cy="4950078"/>
          </a:xfrm>
        </p:spPr>
        <p:txBody>
          <a:bodyPr/>
          <a:lstStyle/>
          <a:p>
            <a:r>
              <a:rPr lang="en-US" altLang="zh-TW" dirty="0"/>
              <a:t>You can also use the &amp; operator to find the intersection of two sets.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set1 </a:t>
            </a:r>
            <a:r>
              <a:rPr lang="en-US" altLang="zh-TW" dirty="0"/>
              <a:t>&amp; </a:t>
            </a:r>
            <a:r>
              <a:rPr lang="en-US" altLang="zh-TW" i="1" dirty="0"/>
              <a:t>set2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87F349-0A00-4661-BFDC-3A7593D9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636912"/>
            <a:ext cx="484704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89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07E8F-3AA4-4477-AB2B-59CE268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Finding the Difference of Sets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B533B-7A3E-4B37-97EE-43BE0E77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difference of set1 and set2 is the elements that appear in set1 but do not appear in set2. In Python, you can call the difference method to get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</a:t>
            </a:r>
            <a:r>
              <a:rPr lang="en-US" altLang="zh-TW" dirty="0"/>
              <a:t> of two sets.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set1</a:t>
            </a:r>
            <a:r>
              <a:rPr lang="en-US" altLang="zh-TW" dirty="0"/>
              <a:t>.difference(</a:t>
            </a:r>
            <a:r>
              <a:rPr lang="en-US" altLang="zh-TW" i="1" dirty="0"/>
              <a:t>set2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51B27F-4C6D-4DDA-B9B8-9A836200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50644"/>
            <a:ext cx="5904308" cy="2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5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36D5BE-DA81-4C63-AEAE-F9478B55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8721"/>
            <a:ext cx="7989752" cy="4950078"/>
          </a:xfrm>
        </p:spPr>
        <p:txBody>
          <a:bodyPr/>
          <a:lstStyle/>
          <a:p>
            <a:r>
              <a:rPr lang="en-US" altLang="zh-TW" dirty="0"/>
              <a:t>You can also use the − operator to find the difference of two sets.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set1 </a:t>
            </a:r>
            <a:r>
              <a:rPr lang="en-US" altLang="zh-TW" dirty="0"/>
              <a:t>− </a:t>
            </a:r>
            <a:r>
              <a:rPr lang="en-US" altLang="zh-TW" i="1" dirty="0"/>
              <a:t>set2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9772B3-3FBC-49F2-B76A-79BDF036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51738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3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29506-0572-4C1A-9522-8AF65968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Finding the Symmetric Difference of Sets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6A75C-6A4D-4D46-BC4C-3FAC0673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6833"/>
            <a:ext cx="7989752" cy="3941966"/>
          </a:xfrm>
        </p:spPr>
        <p:txBody>
          <a:bodyPr/>
          <a:lstStyle/>
          <a:p>
            <a:r>
              <a:rPr lang="en-US" altLang="zh-TW" dirty="0"/>
              <a:t>The symmetric difference of two sets is a set that contains the elements that are not shared by the sets.</a:t>
            </a:r>
          </a:p>
          <a:p>
            <a:r>
              <a:rPr lang="en-US" altLang="zh-TW" dirty="0"/>
              <a:t>In other words, it is the elements that are in one set but not in both. In Python, you can call the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symmetric_difference</a:t>
            </a:r>
            <a:r>
              <a:rPr lang="en-US" altLang="zh-TW" dirty="0"/>
              <a:t> method to get the symmetric difference of two sets.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set1</a:t>
            </a:r>
            <a:r>
              <a:rPr lang="en-US" altLang="zh-TW" dirty="0"/>
              <a:t>.symmetric_difference(</a:t>
            </a:r>
            <a:r>
              <a:rPr lang="en-US" altLang="zh-TW" i="1" dirty="0"/>
              <a:t>set2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D0836A-4301-45C8-AB03-5B9D787C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653136"/>
            <a:ext cx="6552728" cy="18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23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D4BF6-554E-4D22-B188-E9570950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022087"/>
          </a:xfrm>
        </p:spPr>
        <p:txBody>
          <a:bodyPr/>
          <a:lstStyle/>
          <a:p>
            <a:r>
              <a:rPr lang="en-US" altLang="zh-TW" dirty="0"/>
              <a:t>You can also use the ˆ operator to find the symmetric difference of two sets.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set1 </a:t>
            </a:r>
            <a:r>
              <a:rPr lang="en-US" altLang="zh-TW" dirty="0"/>
              <a:t>ˆ </a:t>
            </a:r>
            <a:r>
              <a:rPr lang="en-US" altLang="zh-TW" i="1" dirty="0"/>
              <a:t>set2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5B186D-3DFC-4267-82EC-650CC535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52819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97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00F9-694D-447A-86EC-5790CCD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Finding Subsets and Supersets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840ED-22EC-4AEC-B83E-4D49ED9B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8840"/>
            <a:ext cx="7989752" cy="43204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Suppose you have two sets, and one of those sets contains all of the elements of the other set.</a:t>
            </a:r>
          </a:p>
          <a:p>
            <a:pPr marL="0" indent="0">
              <a:buNone/>
            </a:pPr>
            <a:r>
              <a:rPr lang="da-DK" altLang="zh-TW" dirty="0"/>
              <a:t>	set1 = set([1, 2, 3, 4])</a:t>
            </a:r>
          </a:p>
          <a:p>
            <a:pPr marL="0" indent="0">
              <a:buNone/>
            </a:pPr>
            <a:r>
              <a:rPr lang="en-US" altLang="zh-TW" dirty="0"/>
              <a:t>	set2 = set([2, 3])</a:t>
            </a:r>
          </a:p>
          <a:p>
            <a:r>
              <a:rPr lang="en-US" altLang="zh-TW" dirty="0"/>
              <a:t>set1 contains all the elements of set2, which means that set2 is 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subset</a:t>
            </a:r>
            <a:r>
              <a:rPr lang="en-US" altLang="zh-TW" i="1" dirty="0"/>
              <a:t> </a:t>
            </a:r>
            <a:r>
              <a:rPr lang="en-US" altLang="zh-TW" dirty="0"/>
              <a:t>of set1. It also means that set1 is 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superset</a:t>
            </a:r>
            <a:r>
              <a:rPr lang="en-US" altLang="zh-TW" i="1" dirty="0"/>
              <a:t> </a:t>
            </a:r>
            <a:r>
              <a:rPr lang="en-US" altLang="zh-TW" dirty="0"/>
              <a:t>of set2.</a:t>
            </a:r>
          </a:p>
          <a:p>
            <a:r>
              <a:rPr lang="en-US" altLang="zh-TW" dirty="0"/>
              <a:t>In Python, you can call the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issubset</a:t>
            </a:r>
            <a:r>
              <a:rPr lang="en-US" altLang="zh-TW" dirty="0"/>
              <a:t> method to determine whether one set is a subset of another.</a:t>
            </a:r>
          </a:p>
          <a:p>
            <a:pPr marL="0" indent="0">
              <a:buNone/>
            </a:pPr>
            <a:r>
              <a:rPr lang="en-US" altLang="zh-TW" i="1" dirty="0"/>
              <a:t>	set2</a:t>
            </a:r>
            <a:r>
              <a:rPr lang="en-US" altLang="zh-TW" dirty="0"/>
              <a:t>.issubset(</a:t>
            </a:r>
            <a:r>
              <a:rPr lang="en-US" altLang="zh-TW" i="1" dirty="0"/>
              <a:t>set1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can call the </a:t>
            </a:r>
            <a:r>
              <a:rPr lang="en-US" altLang="zh-TW" dirty="0" err="1"/>
              <a:t>issuperset</a:t>
            </a:r>
            <a:r>
              <a:rPr lang="en-US" altLang="zh-TW" dirty="0"/>
              <a:t> method to determine whether one set is a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superset</a:t>
            </a:r>
            <a:r>
              <a:rPr lang="en-US" altLang="zh-TW" dirty="0"/>
              <a:t> of another.</a:t>
            </a:r>
          </a:p>
          <a:p>
            <a:pPr marL="0" indent="0">
              <a:buNone/>
            </a:pPr>
            <a:r>
              <a:rPr lang="en-US" altLang="zh-TW" i="1" dirty="0"/>
              <a:t>	set1</a:t>
            </a:r>
            <a:r>
              <a:rPr lang="en-US" altLang="zh-TW" dirty="0"/>
              <a:t>.issuperset(</a:t>
            </a:r>
            <a:r>
              <a:rPr lang="en-US" altLang="zh-TW" i="1" dirty="0"/>
              <a:t>set2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43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4A6AE-6E5C-4C98-9967-6A0DDEA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Using the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TW" cap="none" dirty="0"/>
              <a:t> and </a:t>
            </a:r>
            <a:r>
              <a:rPr lang="en-US" altLang="zh-TW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 </a:t>
            </a:r>
            <a:r>
              <a:rPr lang="en-US" altLang="zh-TW" cap="none" dirty="0"/>
              <a:t>Operators to Test for a Value in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CA5C0-0EFB-4BBA-A712-BF8C21F1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44FAAF-1D4B-498E-A63C-CD1719B3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1092"/>
            <a:ext cx="7981616" cy="23029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15A070-B977-4459-BED0-79C34013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6" y="4797152"/>
            <a:ext cx="8527312" cy="1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15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D3CCD-428E-4F79-BFA3-AC899FD5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20688"/>
            <a:ext cx="7989752" cy="5238111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can also use the &lt;= operator to determine whether one set is a subset of another and the &gt;= operator to determine whether one set is a superset of another.</a:t>
            </a:r>
          </a:p>
          <a:p>
            <a:pPr marL="0" indent="0">
              <a:buNone/>
            </a:pPr>
            <a:r>
              <a:rPr lang="en-US" altLang="zh-TW" i="1" dirty="0"/>
              <a:t>	set2 </a:t>
            </a:r>
            <a:r>
              <a:rPr lang="en-US" altLang="zh-TW" dirty="0"/>
              <a:t>&lt;= </a:t>
            </a:r>
            <a:r>
              <a:rPr lang="en-US" altLang="zh-TW" i="1" dirty="0"/>
              <a:t>set1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843D12-7B7C-4011-809B-ED6C4F5A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4104456" cy="18346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3EC1D2-3E85-411E-A094-B1AC103C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30671"/>
            <a:ext cx="4752528" cy="24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0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80865-2730-4F95-A7CF-5401AFA0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5446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program creates two sets: one that holds the names of students on the baseball team, and another that holds the names of students on the basketball team. The program then performs the following operations: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It finds the intersection of the sets to display the names of students who play both sports.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It finds the union of the sets to display the names of students who play either sport.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It finds the difference of the baseball and basketball sets to display the names of students who play baseball but not basketball.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It finds the difference of the basketball and baseball (</a:t>
            </a:r>
            <a:r>
              <a:rPr lang="en-US" altLang="zh-TW" i="1" dirty="0"/>
              <a:t>basketball </a:t>
            </a:r>
            <a:r>
              <a:rPr lang="en-US" altLang="zh-TW" dirty="0"/>
              <a:t>– </a:t>
            </a:r>
            <a:r>
              <a:rPr lang="en-US" altLang="zh-TW" i="1" dirty="0"/>
              <a:t>baseball</a:t>
            </a:r>
            <a:r>
              <a:rPr lang="en-US" altLang="zh-TW" dirty="0"/>
              <a:t>) sets to display the names of students who play basketball but not baseball. It also finds the difference of the baseball and basketball (</a:t>
            </a:r>
            <a:r>
              <a:rPr lang="en-US" altLang="zh-TW" i="1" dirty="0"/>
              <a:t>baseball </a:t>
            </a:r>
            <a:r>
              <a:rPr lang="en-US" altLang="zh-TW" dirty="0"/>
              <a:t>– </a:t>
            </a:r>
            <a:r>
              <a:rPr lang="en-US" altLang="zh-TW" i="1" dirty="0"/>
              <a:t>basketball</a:t>
            </a:r>
            <a:r>
              <a:rPr lang="en-US" altLang="zh-TW" dirty="0"/>
              <a:t>) sets to display the names of students who play baseball but not basketball.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It finds the symmetric difference of the basketball and baseball sets to display the names of students who play one sport but not both.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1014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6E45A2-110C-41F7-B64F-99D24694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5"/>
            <a:ext cx="4104456" cy="45809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779C0B-0C36-43D6-B714-2C3E06F2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282665"/>
            <a:ext cx="4104456" cy="15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50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7D228-05C9-4A8B-BCA5-2BDD0BF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Serializing Objects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A115B-11B3-48AC-A7FC-9D4BB3EC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6832"/>
            <a:ext cx="7989752" cy="439248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Sometimes you need to store the contents of a complex object, such as a dictionary or a set, to a file.</a:t>
            </a:r>
          </a:p>
          <a:p>
            <a:r>
              <a:rPr lang="en-US" altLang="zh-TW" dirty="0"/>
              <a:t>The easiest way to save an object to a file is to serialize the object.</a:t>
            </a:r>
          </a:p>
          <a:p>
            <a:r>
              <a:rPr lang="en-US" altLang="zh-TW" dirty="0"/>
              <a:t>When an object is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serialized</a:t>
            </a:r>
            <a:r>
              <a:rPr lang="en-US" altLang="zh-TW" dirty="0"/>
              <a:t>, it is converted to a stream of bytes that can be easily stored in a file for later retrieval.</a:t>
            </a:r>
          </a:p>
          <a:p>
            <a:r>
              <a:rPr lang="en-US" altLang="zh-TW" dirty="0"/>
              <a:t>In Python, the process of serializing an object is referred to as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pickling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Python standard library provides a module named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pickle</a:t>
            </a:r>
            <a:r>
              <a:rPr lang="en-US" altLang="zh-TW" dirty="0"/>
              <a:t> that has various functions for serializing, or pickling, objects.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389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491F1-432D-4C60-B9DC-4E623E70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4005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Once you import the pickle module, you perform the following steps to pickle an object: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You open a file for binary writing.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You call the pickle module’s dump method to pickle the object and write it to the specified file.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After you have pickled all the objects that you want to save to the file, you close the file.</a:t>
            </a:r>
          </a:p>
          <a:p>
            <a:r>
              <a:rPr lang="en-US" altLang="zh-TW" dirty="0"/>
              <a:t>Let’s take a more detailed look at these steps. To open a file for binary writing, you use '</a:t>
            </a:r>
            <a:r>
              <a:rPr lang="en-US" altLang="zh-TW" dirty="0" err="1"/>
              <a:t>wb</a:t>
            </a:r>
            <a:r>
              <a:rPr lang="en-US" altLang="zh-TW" dirty="0"/>
              <a:t>' as the mode when you call the open function.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outputfile</a:t>
            </a:r>
            <a:r>
              <a:rPr lang="en-US" altLang="zh-TW" dirty="0"/>
              <a:t> = open('mydata.dat', '</a:t>
            </a:r>
            <a:r>
              <a:rPr lang="en-US" altLang="zh-TW" dirty="0" err="1"/>
              <a:t>wb</a:t>
            </a:r>
            <a:r>
              <a:rPr lang="en-US" altLang="zh-TW" dirty="0"/>
              <a:t>’)</a:t>
            </a:r>
          </a:p>
          <a:p>
            <a:r>
              <a:rPr lang="en-US" altLang="zh-TW" dirty="0"/>
              <a:t>Once you have opened a file for binary writing, you call the pickle module’s dump function.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pickle.dump</a:t>
            </a:r>
            <a:r>
              <a:rPr lang="en-US" altLang="zh-TW" dirty="0"/>
              <a:t>(</a:t>
            </a:r>
            <a:r>
              <a:rPr lang="en-US" altLang="zh-TW" i="1" dirty="0"/>
              <a:t>object</a:t>
            </a:r>
            <a:r>
              <a:rPr lang="en-US" altLang="zh-TW" dirty="0"/>
              <a:t>, </a:t>
            </a:r>
            <a:r>
              <a:rPr lang="en-US" altLang="zh-TW" i="1" dirty="0"/>
              <a:t>file</a:t>
            </a:r>
            <a:r>
              <a:rPr lang="en-US" altLang="zh-TW" dirty="0"/>
              <a:t>)</a:t>
            </a:r>
          </a:p>
          <a:p>
            <a:r>
              <a:rPr lang="en-US" altLang="zh-TW" i="1" dirty="0"/>
              <a:t>object </a:t>
            </a:r>
            <a:r>
              <a:rPr lang="en-US" altLang="zh-TW" dirty="0"/>
              <a:t>is a variable that references the object you want to pickle, and </a:t>
            </a:r>
            <a:r>
              <a:rPr lang="en-US" altLang="zh-TW" i="1" dirty="0"/>
              <a:t>file </a:t>
            </a:r>
            <a:r>
              <a:rPr lang="en-US" altLang="zh-TW" dirty="0"/>
              <a:t>is a variable that references a file object.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137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DAD84-A48A-4C86-BB62-BE912133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8721"/>
            <a:ext cx="7989752" cy="495007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At some point, you will need to retrieve, or unpickle, the objects that you have pickled. Here are the steps that you perform: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You open a file for binary reading.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You call the pickle module’s load function to retrieve an object from the file and unpickle it.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altLang="zh-TW" dirty="0"/>
              <a:t>After you have unpickled all the objects that you want from the file, you close the file.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44BFCD-4816-474A-9D53-08AB160C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620688"/>
            <a:ext cx="4998920" cy="17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43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D499A-3957-4B7A-B7E0-DE130FD3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r>
              <a:rPr lang="en-US" altLang="zh-TW" dirty="0"/>
              <a:t>To open a file for binary reading, you use '</a:t>
            </a:r>
            <a:r>
              <a:rPr lang="en-US" altLang="zh-TW" dirty="0" err="1"/>
              <a:t>rb</a:t>
            </a:r>
            <a:r>
              <a:rPr lang="en-US" altLang="zh-TW" dirty="0"/>
              <a:t>' as the mode when you call the open function.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inputfile</a:t>
            </a:r>
            <a:r>
              <a:rPr lang="en-US" altLang="zh-TW" dirty="0"/>
              <a:t> = open('mydata.dat', '</a:t>
            </a:r>
            <a:r>
              <a:rPr lang="en-US" altLang="zh-TW" dirty="0" err="1"/>
              <a:t>rb</a:t>
            </a:r>
            <a:r>
              <a:rPr lang="en-US" altLang="zh-TW" dirty="0"/>
              <a:t>’)</a:t>
            </a:r>
          </a:p>
          <a:p>
            <a:r>
              <a:rPr lang="en-US" altLang="zh-TW" dirty="0"/>
              <a:t>Once you have opened a file for binary reading, you call the pickle module’s load function.</a:t>
            </a:r>
          </a:p>
          <a:p>
            <a:pPr marL="0" indent="0">
              <a:buNone/>
            </a:pPr>
            <a:r>
              <a:rPr lang="en-US" altLang="zh-TW" i="1" dirty="0"/>
              <a:t>	object </a:t>
            </a:r>
            <a:r>
              <a:rPr lang="en-US" altLang="zh-TW" dirty="0"/>
              <a:t>= </a:t>
            </a:r>
            <a:r>
              <a:rPr lang="en-US" altLang="zh-TW" dirty="0" err="1"/>
              <a:t>pickle.load</a:t>
            </a:r>
            <a:r>
              <a:rPr lang="en-US" altLang="zh-TW" dirty="0"/>
              <a:t>(</a:t>
            </a:r>
            <a:r>
              <a:rPr lang="en-US" altLang="zh-TW" i="1" dirty="0"/>
              <a:t>file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D94613-D9A7-4331-AE2B-B2786A02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3717032"/>
            <a:ext cx="747660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CD148-524C-44A3-A2D2-992FF101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BDC2E2-9915-4DD1-A11D-BF743667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6" y="764704"/>
            <a:ext cx="5112582" cy="27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4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3F8A9CE-C584-47DE-8510-4EBE8090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3456384" cy="56559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E9D67A-2546-4FC9-8257-E69416F8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3" y="692696"/>
            <a:ext cx="2952328" cy="3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D9AF2-1642-4AF8-8667-D542D97E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Adding Elements to an Existing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ACEDE-1E80-4CE8-A4E0-E10E3414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add new key-value pairs to a dictionary with an assignment statement in the following general format: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err="1"/>
              <a:t>dictionary_name</a:t>
            </a:r>
            <a:r>
              <a:rPr lang="en-US" altLang="zh-TW" dirty="0"/>
              <a:t>[</a:t>
            </a:r>
            <a:r>
              <a:rPr lang="en-US" altLang="zh-TW" i="1" dirty="0"/>
              <a:t>key</a:t>
            </a:r>
            <a:r>
              <a:rPr lang="en-US" altLang="zh-TW" dirty="0"/>
              <a:t>] = </a:t>
            </a:r>
            <a:r>
              <a:rPr lang="en-US" altLang="zh-TW" i="1" dirty="0"/>
              <a:t>value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8DC947-1EF2-4CA0-93DF-5BB37A5E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7416824" cy="2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D65E1-8165-4C91-91F8-6E1BE051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Deleting Elements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4A527-0768-41CE-A071-F1490750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delete an existing key-value pair from a dictionary with the del statement. Here is the general format:</a:t>
            </a:r>
          </a:p>
          <a:p>
            <a:pPr marL="0" indent="0">
              <a:buNone/>
            </a:pPr>
            <a:r>
              <a:rPr lang="en-US" altLang="zh-TW" dirty="0"/>
              <a:t>	del </a:t>
            </a:r>
            <a:r>
              <a:rPr lang="en-US" altLang="zh-TW" i="1" dirty="0" err="1"/>
              <a:t>dictionary_name</a:t>
            </a:r>
            <a:r>
              <a:rPr lang="en-US" altLang="zh-TW" dirty="0"/>
              <a:t>[</a:t>
            </a:r>
            <a:r>
              <a:rPr lang="en-US" altLang="zh-TW" i="1" dirty="0"/>
              <a:t>key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DABEC4-33EF-4A7F-AC8C-3C728137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45024"/>
            <a:ext cx="7513449" cy="19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5DA42-F9C4-4FD6-9D59-2A6BE53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 prevent a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KeyError</a:t>
            </a:r>
            <a:r>
              <a:rPr lang="en-US" altLang="zh-TW" dirty="0"/>
              <a:t> exception from being raised, you should use the in operator to determine whether a key exists before you try to delete it and its associated value.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0987C-226D-4073-8F2B-A23E57F5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92696"/>
            <a:ext cx="5791008" cy="1652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35AFAF-EC04-44D8-8988-51D78291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73016"/>
            <a:ext cx="6807256" cy="21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FE21-3DF7-4D9B-B555-3C1AF50C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Getting the Number of Elements in a Dictionary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1488D-691C-4426-A073-2950FA8C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use the built-in </a:t>
            </a:r>
            <a:r>
              <a:rPr lang="en-US" altLang="zh-TW" dirty="0" err="1"/>
              <a:t>len</a:t>
            </a:r>
            <a:r>
              <a:rPr lang="en-US" altLang="zh-TW" dirty="0"/>
              <a:t> function to get the number of elements in a dictionary.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3EC817-ADEF-473D-BBA4-17380AF4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3105787"/>
            <a:ext cx="7804907" cy="7552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B63DC9-82D2-4D45-A5F6-D4EC9133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3717032"/>
            <a:ext cx="3456385" cy="9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0888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0</TotalTime>
  <Words>2323</Words>
  <Application>Microsoft Office PowerPoint</Application>
  <PresentationFormat>如螢幕大小 (4:3)</PresentationFormat>
  <Paragraphs>240</Paragraphs>
  <Slides>58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微軟正黑體</vt:lpstr>
      <vt:lpstr>新細明體</vt:lpstr>
      <vt:lpstr>Calibri</vt:lpstr>
      <vt:lpstr>Gill Sans MT</vt:lpstr>
      <vt:lpstr>Wingdings 2</vt:lpstr>
      <vt:lpstr>紅利</vt:lpstr>
      <vt:lpstr>Dictionaries and Sets</vt:lpstr>
      <vt:lpstr>Dictionaries</vt:lpstr>
      <vt:lpstr>Creating a Dictionary</vt:lpstr>
      <vt:lpstr>Retrieving a Value from a Dictionary</vt:lpstr>
      <vt:lpstr>Using the in and not in Operators to Test for a Value in a Dictionary</vt:lpstr>
      <vt:lpstr>Adding Elements to an Existing Dictionary</vt:lpstr>
      <vt:lpstr>Deleting Elements</vt:lpstr>
      <vt:lpstr>PowerPoint 簡報</vt:lpstr>
      <vt:lpstr>Getting the Number of Elements in a Dictionary</vt:lpstr>
      <vt:lpstr>Mixing Data Types in a Dictionary</vt:lpstr>
      <vt:lpstr>PowerPoint 簡報</vt:lpstr>
      <vt:lpstr>Creating an Empty Dictionary</vt:lpstr>
      <vt:lpstr>Using the for Loop to Iterate over a Dictionary</vt:lpstr>
      <vt:lpstr>Some Dictionary Methods</vt:lpstr>
      <vt:lpstr>The clear Method</vt:lpstr>
      <vt:lpstr>The get Method</vt:lpstr>
      <vt:lpstr>The items Method</vt:lpstr>
      <vt:lpstr>PowerPoint 簡報</vt:lpstr>
      <vt:lpstr>The keys Method</vt:lpstr>
      <vt:lpstr>The pop Method</vt:lpstr>
      <vt:lpstr>PowerPoint 簡報</vt:lpstr>
      <vt:lpstr>The popitem Method</vt:lpstr>
      <vt:lpstr>PowerPoint 簡報</vt:lpstr>
      <vt:lpstr>The values Method</vt:lpstr>
      <vt:lpstr>PowerPoint 簡報</vt:lpstr>
      <vt:lpstr>Using a Dictionary to Simulate a Deck of Cards</vt:lpstr>
      <vt:lpstr>PowerPoint 簡報</vt:lpstr>
      <vt:lpstr>Storing Names and Birthdays in a Dictionary</vt:lpstr>
      <vt:lpstr>PowerPoint 簡報</vt:lpstr>
      <vt:lpstr>PowerPoint 簡報</vt:lpstr>
      <vt:lpstr>Sets</vt:lpstr>
      <vt:lpstr>Creating a Set</vt:lpstr>
      <vt:lpstr>Getting the Number of Elements In a Set</vt:lpstr>
      <vt:lpstr>Adding and Removing Elements</vt:lpstr>
      <vt:lpstr>PowerPoint 簡報</vt:lpstr>
      <vt:lpstr>PowerPoint 簡報</vt:lpstr>
      <vt:lpstr>PowerPoint 簡報</vt:lpstr>
      <vt:lpstr>Using the for Loop to Iterate over a Set</vt:lpstr>
      <vt:lpstr>Using the in and not in Operators to Test for a Value in a Set</vt:lpstr>
      <vt:lpstr>PowerPoint 簡報</vt:lpstr>
      <vt:lpstr>Finding the Union of Sets</vt:lpstr>
      <vt:lpstr>PowerPoint 簡報</vt:lpstr>
      <vt:lpstr>Finding the Intersection of Sets</vt:lpstr>
      <vt:lpstr>PowerPoint 簡報</vt:lpstr>
      <vt:lpstr>Finding the Difference of Sets</vt:lpstr>
      <vt:lpstr>PowerPoint 簡報</vt:lpstr>
      <vt:lpstr>Finding the Symmetric Difference of Sets</vt:lpstr>
      <vt:lpstr>PowerPoint 簡報</vt:lpstr>
      <vt:lpstr>Finding Subsets and Supersets</vt:lpstr>
      <vt:lpstr>PowerPoint 簡報</vt:lpstr>
      <vt:lpstr>PowerPoint 簡報</vt:lpstr>
      <vt:lpstr>PowerPoint 簡報</vt:lpstr>
      <vt:lpstr>Serializing Objects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2016-06-25T12:48:12Z</dcterms:created>
  <dcterms:modified xsi:type="dcterms:W3CDTF">2019-03-10T11:53:33Z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