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50"/>
  </p:notesMasterIdLst>
  <p:handoutMasterIdLst>
    <p:handoutMasterId r:id="rId51"/>
  </p:handoutMasterIdLst>
  <p:sldIdLst>
    <p:sldId id="256" r:id="rId3"/>
    <p:sldId id="257" r:id="rId4"/>
    <p:sldId id="258" r:id="rId5"/>
    <p:sldId id="259" r:id="rId6"/>
    <p:sldId id="263" r:id="rId7"/>
    <p:sldId id="264" r:id="rId8"/>
    <p:sldId id="265" r:id="rId9"/>
    <p:sldId id="260" r:id="rId10"/>
    <p:sldId id="261" r:id="rId11"/>
    <p:sldId id="262"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658"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DFE88-AB15-4D60-8F3E-8F304D657905}" type="datetimeFigureOut">
              <a:rPr lang="zh-TW" altLang="en-US" smtClean="0"/>
              <a:t>2019/6/10</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C73E2-909A-494E-AD9D-518BD1FD3C21}" type="slidenum">
              <a:rPr lang="zh-TW" altLang="en-US" smtClean="0"/>
              <a:t>‹#›</a:t>
            </a:fld>
            <a:endParaRPr lang="zh-TW" altLang="en-US"/>
          </a:p>
        </p:txBody>
      </p:sp>
    </p:spTree>
    <p:extLst>
      <p:ext uri="{BB962C8B-B14F-4D97-AF65-F5344CB8AC3E}">
        <p14:creationId xmlns:p14="http://schemas.microsoft.com/office/powerpoint/2010/main" val="2847829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3842907C-D0AA-4C58-9F94-58B40AD65B29}" type="datetimeFigureOut">
              <a:pPr/>
              <a:t>2019/6/10</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1D76769E-C829-4283-B80E-CB90D995C291}" type="slidenum">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1D76769E-C829-4283-B80E-CB90D995C291}" type="slidenum">
              <a:rPr lang="zh-TW" smtClean="0"/>
              <a:pPr/>
              <a:t>1</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Rectangle 6"/>
          <p:cNvSpPr/>
          <p:nvPr/>
        </p:nvSpPr>
        <p:spPr>
          <a:xfrm>
            <a:off x="0" y="3573016"/>
            <a:ext cx="9144000" cy="306895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ctr">
            <a:normAutofit/>
          </a:bodyPr>
          <a:lstStyle>
            <a:lvl1pPr>
              <a:defRPr sz="36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r">
              <a:buNone/>
              <a:defRPr sz="28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E13C79-1C97-4B32-B2AE-1A69C169643E}" type="datetime2">
              <a:rPr lang="zh-TW" altLang="en-US" smtClean="0"/>
              <a:pPr/>
              <a:t>2019年6月10日</a:t>
            </a:fld>
            <a:endParaRPr lang="zh-TW">
              <a:solidFill>
                <a:srgbClr val="FFFFFF"/>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solidFill>
                <a:schemeClr val="accent1">
                  <a:tint val="20000"/>
                </a:scheme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en-US" altLang="zh-TW" smtClean="0"/>
              <a:pPr/>
              <a:t>‹#›</a:t>
            </a:fld>
            <a:endParaRPr lang="zh-TW" altLang="en-US">
              <a:solidFill>
                <a:srgbClr val="FFFFFF"/>
              </a:solidFill>
            </a:endParaRPr>
          </a:p>
        </p:txBody>
      </p:sp>
    </p:spTree>
    <p:extLst>
      <p:ext uri="{BB962C8B-B14F-4D97-AF65-F5344CB8AC3E}">
        <p14:creationId xmlns:p14="http://schemas.microsoft.com/office/powerpoint/2010/main" val="32739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lgn="ctr"/>
            <a:fld id="{D10E14BF-C004-4398-9186-5EE680724D95}" type="datetime2">
              <a:rPr lang="zh-TW" altLang="en-US" smtClean="0"/>
              <a:pPr algn="ctr"/>
              <a:t>2019年6月10日</a:t>
            </a:fld>
            <a:endParaRPr lang="zh-TW"/>
          </a:p>
        </p:txBody>
      </p:sp>
      <p:sp>
        <p:nvSpPr>
          <p:cNvPr id="5" name="Footer Placeholder 4"/>
          <p:cNvSpPr>
            <a:spLocks noGrp="1"/>
          </p:cNvSpPr>
          <p:nvPr>
            <p:ph type="ftr" sz="quarter" idx="11"/>
          </p:nvPr>
        </p:nvSpPr>
        <p:spPr/>
        <p:txBody>
          <a:bodyPr/>
          <a:lstStyle/>
          <a:p>
            <a:endParaRPr lang="zh-TW"/>
          </a:p>
        </p:txBody>
      </p:sp>
      <p:sp>
        <p:nvSpPr>
          <p:cNvPr id="6" name="Slide Number Placeholder 5"/>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9306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2019年6月10日</a:t>
            </a:fld>
            <a:endParaRPr lang="zh-TW"/>
          </a:p>
        </p:txBody>
      </p:sp>
      <p:sp>
        <p:nvSpPr>
          <p:cNvPr id="5" name="Footer Placeholder 4"/>
          <p:cNvSpPr>
            <a:spLocks noGrp="1"/>
          </p:cNvSpPr>
          <p:nvPr>
            <p:ph type="ftr" sz="quarter" idx="11"/>
          </p:nvPr>
        </p:nvSpPr>
        <p:spPr>
          <a:xfrm>
            <a:off x="581192" y="5951810"/>
            <a:ext cx="5922209" cy="365125"/>
          </a:xfrm>
        </p:spPr>
        <p:txBody>
          <a:bodyPr/>
          <a:lstStyle/>
          <a:p>
            <a:endParaRPr lang="zh-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2068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81192" y="2228003"/>
            <a:ext cx="7989752" cy="3630795"/>
          </a:xfrm>
        </p:spPr>
        <p:txBody>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11"/>
          </p:nvPr>
        </p:nvSpPr>
        <p:spPr/>
        <p:txBody>
          <a:bodyPr/>
          <a:lstStyle/>
          <a:p>
            <a:pPr algn="r"/>
            <a:endParaRPr lang="zh-TW" sz="1000" dirty="0">
              <a:solidFill>
                <a:schemeClr val="tx1"/>
              </a:solidFill>
            </a:endParaRP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1077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ctr">
            <a:normAutofit/>
          </a:bodyPr>
          <a:lstStyle>
            <a:lvl1pPr algn="l">
              <a:defRPr sz="3600" b="0" cap="all">
                <a:solidFill>
                  <a:schemeClr val="accent1"/>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2019年6月10日</a:t>
            </a:fld>
            <a:endParaRPr lang="zh-TW" sz="1000">
              <a:solidFill>
                <a:schemeClr val="tx1"/>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r"/>
            <a:endParaRPr lang="zh-TW" sz="100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14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pPr algn="ctr"/>
            <a:fld id="{D10E14BF-C004-4398-9186-5EE680724D95}" type="datetime2">
              <a:rPr lang="zh-TW" altLang="en-US" smtClean="0"/>
              <a:pPr algn="ctr"/>
              <a:t>2019年6月10日</a:t>
            </a:fld>
            <a:endParaRPr lang="zh-TW" sz="1000">
              <a:solidFill>
                <a:schemeClr val="tx1"/>
              </a:solidFill>
            </a:endParaRPr>
          </a:p>
        </p:txBody>
      </p:sp>
      <p:sp>
        <p:nvSpPr>
          <p:cNvPr id="6" name="Footer Placeholder 5"/>
          <p:cNvSpPr>
            <a:spLocks noGrp="1"/>
          </p:cNvSpPr>
          <p:nvPr>
            <p:ph type="ftr" sz="quarter" idx="11"/>
          </p:nvPr>
        </p:nvSpPr>
        <p:spPr/>
        <p:txBody>
          <a:bodyPr/>
          <a:lstStyle/>
          <a:p>
            <a:pPr algn="r"/>
            <a:endParaRPr lang="zh-TW" sz="1000">
              <a:solidFill>
                <a:schemeClr val="tx1"/>
              </a:solidFill>
            </a:endParaRPr>
          </a:p>
        </p:txBody>
      </p:sp>
      <p:sp>
        <p:nvSpPr>
          <p:cNvPr id="7" name="Slide Number Placeholder 6"/>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9" name="圖片 8">
            <a:extLst>
              <a:ext uri="{FF2B5EF4-FFF2-40B4-BE49-F238E27FC236}">
                <a16:creationId xmlns:a16="http://schemas.microsoft.com/office/drawing/2014/main" id="{45868ED2-CC28-4970-8F2A-625F425FEA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40847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lgn="ctr"/>
            <a:fld id="{D10E14BF-C004-4398-9186-5EE680724D95}" type="datetime2">
              <a:rPr lang="zh-TW" altLang="en-US" smtClean="0"/>
              <a:pPr algn="ctr"/>
              <a:t>2019年6月10日</a:t>
            </a:fld>
            <a:endParaRPr lang="zh-TW" sz="1000">
              <a:solidFill>
                <a:schemeClr val="tx1"/>
              </a:solidFill>
            </a:endParaRPr>
          </a:p>
        </p:txBody>
      </p:sp>
      <p:sp>
        <p:nvSpPr>
          <p:cNvPr id="8" name="Footer Placeholder 7"/>
          <p:cNvSpPr>
            <a:spLocks noGrp="1"/>
          </p:cNvSpPr>
          <p:nvPr>
            <p:ph type="ftr" sz="quarter" idx="11"/>
          </p:nvPr>
        </p:nvSpPr>
        <p:spPr/>
        <p:txBody>
          <a:bodyPr/>
          <a:lstStyle/>
          <a:p>
            <a:pPr algn="r"/>
            <a:endParaRPr lang="zh-TW" sz="1000">
              <a:solidFill>
                <a:schemeClr val="tx1"/>
              </a:solidFill>
            </a:endParaRPr>
          </a:p>
        </p:txBody>
      </p:sp>
      <p:sp>
        <p:nvSpPr>
          <p:cNvPr id="9" name="Slide Number Placeholder 8"/>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11" name="圖片 10">
            <a:extLst>
              <a:ext uri="{FF2B5EF4-FFF2-40B4-BE49-F238E27FC236}">
                <a16:creationId xmlns:a16="http://schemas.microsoft.com/office/drawing/2014/main" id="{600C206B-DFD5-4CF9-B7B9-C5BA757BD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8213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a:solidFill>
            <a:schemeClr val="bg1"/>
          </a:solidFill>
          <a:ln>
            <a:noFill/>
          </a:ln>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084827A3-B249-4F87-AB1A-1E06AC1AA2A4}" type="datetime2">
              <a:rPr lang="zh-TW" altLang="en-US" smtClean="0"/>
              <a:pPr/>
              <a:t>2019年6月10日</a:t>
            </a:fld>
            <a:endParaRPr lang="zh-TW"/>
          </a:p>
        </p:txBody>
      </p:sp>
      <p:sp>
        <p:nvSpPr>
          <p:cNvPr id="4" name="Footer Placeholder 3"/>
          <p:cNvSpPr>
            <a:spLocks noGrp="1"/>
          </p:cNvSpPr>
          <p:nvPr>
            <p:ph type="ftr" sz="quarter" idx="11"/>
          </p:nvPr>
        </p:nvSpPr>
        <p:spPr/>
        <p:txBody>
          <a:bodyPr/>
          <a:lstStyle/>
          <a:p>
            <a:endParaRPr lang="zh-TW"/>
          </a:p>
        </p:txBody>
      </p:sp>
      <p:sp>
        <p:nvSpPr>
          <p:cNvPr id="5" name="Slide Number Placeholder 4"/>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7" name="圖片 6">
            <a:extLst>
              <a:ext uri="{FF2B5EF4-FFF2-40B4-BE49-F238E27FC236}">
                <a16:creationId xmlns:a16="http://schemas.microsoft.com/office/drawing/2014/main" id="{8C425F5F-CA86-4511-9752-92AB1A3DEC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6151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zh-TW" altLang="en-US" smtClean="0"/>
              <a:pPr/>
              <a:t>2019年6月10日</a:t>
            </a:fld>
            <a:endParaRPr lang="zh-TW"/>
          </a:p>
        </p:txBody>
      </p:sp>
      <p:sp>
        <p:nvSpPr>
          <p:cNvPr id="3" name="Footer Placeholder 2"/>
          <p:cNvSpPr>
            <a:spLocks noGrp="1"/>
          </p:cNvSpPr>
          <p:nvPr>
            <p:ph type="ftr" sz="quarter" idx="11"/>
          </p:nvPr>
        </p:nvSpPr>
        <p:spPr/>
        <p:txBody>
          <a:bodyPr/>
          <a:lstStyle/>
          <a:p>
            <a:endParaRPr lang="zh-TW"/>
          </a:p>
        </p:txBody>
      </p:sp>
      <p:sp>
        <p:nvSpPr>
          <p:cNvPr id="4" name="Slide Number Placeholder 3"/>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5" name="圖片 4">
            <a:extLst>
              <a:ext uri="{FF2B5EF4-FFF2-40B4-BE49-F238E27FC236}">
                <a16:creationId xmlns:a16="http://schemas.microsoft.com/office/drawing/2014/main" id="{640CC7B0-C5FA-4E60-9892-38F6A4C9BA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3271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t">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86C4691-4882-40A8-AF62-8CF6A18D40B2}" type="datetime2">
              <a:rPr lang="zh-TW" altLang="en-US" smtClean="0"/>
              <a:pPr/>
              <a:t>2019年6月10日</a:t>
            </a:fld>
            <a:endParaRPr lang="zh-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18162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6776A-4DEC-47EE-8A49-2C150ECB5465}" type="datetime2">
              <a:rPr lang="zh-TW" altLang="en-US" smtClean="0"/>
              <a:pPr/>
              <a:t>2019年6月10日</a:t>
            </a:fld>
            <a:endParaRPr lang="zh-TW">
              <a:solidFill>
                <a:schemeClr val="tx1"/>
              </a:solidFill>
            </a:endParaRPr>
          </a:p>
        </p:txBody>
      </p:sp>
      <p:sp>
        <p:nvSpPr>
          <p:cNvPr id="6" name="Footer Placeholder 5"/>
          <p:cNvSpPr>
            <a:spLocks noGrp="1"/>
          </p:cNvSpPr>
          <p:nvPr>
            <p:ph type="ftr" sz="quarter" idx="11"/>
          </p:nvPr>
        </p:nvSpPr>
        <p:spPr/>
        <p:txBody>
          <a:bodyPr/>
          <a:lstStyle/>
          <a:p>
            <a:endParaRPr lang="zh-TW">
              <a:solidFill>
                <a:schemeClr val="tx1"/>
              </a:solidFill>
            </a:endParaRPr>
          </a:p>
        </p:txBody>
      </p:sp>
      <p:sp>
        <p:nvSpPr>
          <p:cNvPr id="7" name="Slide Number Placeholder 6"/>
          <p:cNvSpPr>
            <a:spLocks noGrp="1"/>
          </p:cNvSpPr>
          <p:nvPr>
            <p:ph type="sldNum" sz="quarter" idx="12"/>
          </p:nvPr>
        </p:nvSpPr>
        <p:spPr/>
        <p:txBody>
          <a:bodyPr/>
          <a:lstStyle/>
          <a:p>
            <a:fld id="{BC410EEA-824F-4D46-AFE7-60426C8C06B0}" type="slidenum">
              <a:rPr lang="en-US" altLang="zh-TW" smtClean="0"/>
              <a:pPr/>
              <a:t>‹#›</a:t>
            </a:fld>
            <a:endParaRPr lang="zh-TW" altLang="en-US">
              <a:solidFill>
                <a:schemeClr val="tx1"/>
              </a:solidFill>
            </a:endParaRPr>
          </a:p>
        </p:txBody>
      </p:sp>
    </p:spTree>
    <p:extLst>
      <p:ext uri="{BB962C8B-B14F-4D97-AF65-F5344CB8AC3E}">
        <p14:creationId xmlns:p14="http://schemas.microsoft.com/office/powerpoint/2010/main" val="38707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lgn="ctr"/>
            <a:fld id="{D10E14BF-C004-4398-9186-5EE680724D95}" type="datetime2">
              <a:rPr lang="zh-TW" altLang="en-US" smtClean="0"/>
              <a:pPr algn="ctr"/>
              <a:t>2019年6月10日</a:t>
            </a:fld>
            <a:endParaRPr lang="zh-TW" sz="1000">
              <a:solidFill>
                <a:schemeClr val="tx1"/>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lgn="r"/>
            <a:endParaRPr lang="zh-TW" sz="1000">
              <a:solidFill>
                <a:schemeClr val="tx1"/>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388326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457200" rtl="0" eaLnBrk="1" latinLnBrk="0" hangingPunct="1">
        <a:spcBef>
          <a:spcPct val="0"/>
        </a:spcBef>
        <a:buNone/>
        <a:defRPr sz="3200" b="0" kern="1200" cap="all">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altLang="zh-TW" cap="none" dirty="0"/>
              <a:t>Classes and Object-Oriented Programming</a:t>
            </a:r>
            <a:endParaRPr lang="zh-TW" cap="none" dirty="0"/>
          </a:p>
        </p:txBody>
      </p:sp>
      <p:sp>
        <p:nvSpPr>
          <p:cNvPr id="3" name="Rectangle 2"/>
          <p:cNvSpPr>
            <a:spLocks noGrp="1"/>
          </p:cNvSpPr>
          <p:nvPr>
            <p:ph type="subTitle" idx="1"/>
          </p:nvPr>
        </p:nvSpPr>
        <p:spPr/>
        <p:txBody>
          <a:bodyPr/>
          <a:lstStyle/>
          <a:p>
            <a:pPr algn="r"/>
            <a:r>
              <a:rPr lang="zh-TW" altLang="en-US" sz="2800" dirty="0"/>
              <a:t>陳建良</a:t>
            </a:r>
            <a:endParaRPr 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D0FBF83-7EA5-4F76-AB2B-38B8D1E1470B}"/>
              </a:ext>
            </a:extLst>
          </p:cNvPr>
          <p:cNvSpPr>
            <a:spLocks noGrp="1"/>
          </p:cNvSpPr>
          <p:nvPr>
            <p:ph idx="1"/>
          </p:nvPr>
        </p:nvSpPr>
        <p:spPr>
          <a:xfrm>
            <a:off x="581192" y="836713"/>
            <a:ext cx="7989752" cy="5022086"/>
          </a:xfrm>
        </p:spPr>
        <p:txBody>
          <a:bodyPr/>
          <a:lstStyle/>
          <a:p>
            <a:r>
              <a:rPr lang="en-US" altLang="zh-TW" dirty="0"/>
              <a:t>So, a class is a description of an object’s characteristics.</a:t>
            </a:r>
          </a:p>
          <a:p>
            <a:r>
              <a:rPr lang="en-US" altLang="zh-TW" dirty="0"/>
              <a:t>When the program is running, it</a:t>
            </a:r>
            <a:r>
              <a:rPr lang="zh-TW" altLang="en-US" dirty="0"/>
              <a:t> </a:t>
            </a:r>
            <a:r>
              <a:rPr lang="en-US" altLang="zh-TW" dirty="0"/>
              <a:t>can use the class to create, in memory, as many objects of a specific type as needed.</a:t>
            </a:r>
          </a:p>
          <a:p>
            <a:r>
              <a:rPr lang="en-US" altLang="zh-TW" dirty="0"/>
              <a:t>Each</a:t>
            </a:r>
            <a:r>
              <a:rPr lang="zh-TW" altLang="en-US" dirty="0"/>
              <a:t> </a:t>
            </a:r>
            <a:r>
              <a:rPr lang="en-US" altLang="zh-TW" dirty="0"/>
              <a:t>object that is created from a class is called an </a:t>
            </a:r>
            <a:r>
              <a:rPr lang="en-US" altLang="zh-TW" i="1" dirty="0">
                <a:solidFill>
                  <a:srgbClr val="FF0000"/>
                </a:solidFill>
                <a:effectLst>
                  <a:outerShdw blurRad="38100" dist="38100" dir="2700000" algn="tl">
                    <a:srgbClr val="000000">
                      <a:alpha val="43137"/>
                    </a:srgbClr>
                  </a:outerShdw>
                </a:effectLst>
              </a:rPr>
              <a:t>instance</a:t>
            </a:r>
            <a:r>
              <a:rPr lang="en-US" altLang="zh-TW" i="1" dirty="0"/>
              <a:t> </a:t>
            </a:r>
            <a:r>
              <a:rPr lang="en-US" altLang="zh-TW" dirty="0"/>
              <a:t>of the class.</a:t>
            </a:r>
          </a:p>
        </p:txBody>
      </p:sp>
      <p:pic>
        <p:nvPicPr>
          <p:cNvPr id="2" name="圖片 1">
            <a:extLst>
              <a:ext uri="{FF2B5EF4-FFF2-40B4-BE49-F238E27FC236}">
                <a16:creationId xmlns:a16="http://schemas.microsoft.com/office/drawing/2014/main" id="{5E68F44F-DD6E-44E4-9BF7-964C20EF7C13}"/>
              </a:ext>
            </a:extLst>
          </p:cNvPr>
          <p:cNvPicPr>
            <a:picLocks noChangeAspect="1"/>
          </p:cNvPicPr>
          <p:nvPr/>
        </p:nvPicPr>
        <p:blipFill>
          <a:blip r:embed="rId2"/>
          <a:stretch>
            <a:fillRect/>
          </a:stretch>
        </p:blipFill>
        <p:spPr>
          <a:xfrm>
            <a:off x="1403648" y="3347756"/>
            <a:ext cx="5010301" cy="3195500"/>
          </a:xfrm>
          <a:prstGeom prst="rect">
            <a:avLst/>
          </a:prstGeom>
        </p:spPr>
      </p:pic>
    </p:spTree>
    <p:extLst>
      <p:ext uri="{BB962C8B-B14F-4D97-AF65-F5344CB8AC3E}">
        <p14:creationId xmlns:p14="http://schemas.microsoft.com/office/powerpoint/2010/main" val="400200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4DE1B-D656-4DF4-8DD8-6187B9227592}"/>
              </a:ext>
            </a:extLst>
          </p:cNvPr>
          <p:cNvSpPr>
            <a:spLocks noGrp="1"/>
          </p:cNvSpPr>
          <p:nvPr>
            <p:ph type="title"/>
          </p:nvPr>
        </p:nvSpPr>
        <p:spPr/>
        <p:txBody>
          <a:bodyPr/>
          <a:lstStyle/>
          <a:p>
            <a:r>
              <a:rPr lang="en-US" altLang="zh-TW" cap="none" dirty="0"/>
              <a:t>Class Definitions</a:t>
            </a:r>
            <a:endParaRPr lang="zh-TW" altLang="en-US" cap="none" dirty="0"/>
          </a:p>
        </p:txBody>
      </p:sp>
      <p:sp>
        <p:nvSpPr>
          <p:cNvPr id="3" name="內容版面配置區 2">
            <a:extLst>
              <a:ext uri="{FF2B5EF4-FFF2-40B4-BE49-F238E27FC236}">
                <a16:creationId xmlns:a16="http://schemas.microsoft.com/office/drawing/2014/main" id="{42E9B66F-7BD2-4795-ACBF-190F19EB2788}"/>
              </a:ext>
            </a:extLst>
          </p:cNvPr>
          <p:cNvSpPr>
            <a:spLocks noGrp="1"/>
          </p:cNvSpPr>
          <p:nvPr>
            <p:ph idx="1"/>
          </p:nvPr>
        </p:nvSpPr>
        <p:spPr/>
        <p:txBody>
          <a:bodyPr/>
          <a:lstStyle/>
          <a:p>
            <a:r>
              <a:rPr lang="en-US" altLang="zh-TW" dirty="0"/>
              <a:t>To create a class, you write a </a:t>
            </a:r>
            <a:r>
              <a:rPr lang="en-US" altLang="zh-TW" i="1" dirty="0"/>
              <a:t>class definition</a:t>
            </a:r>
            <a:r>
              <a:rPr lang="en-US" altLang="zh-TW" dirty="0"/>
              <a:t>.</a:t>
            </a:r>
          </a:p>
          <a:p>
            <a:r>
              <a:rPr lang="en-US" altLang="zh-TW" dirty="0"/>
              <a:t>A class definition is a set of statements that</a:t>
            </a:r>
            <a:r>
              <a:rPr lang="zh-TW" altLang="en-US" dirty="0"/>
              <a:t> </a:t>
            </a:r>
            <a:r>
              <a:rPr lang="en-US" altLang="zh-TW" dirty="0"/>
              <a:t>define a class’s methods and data attributes.</a:t>
            </a:r>
          </a:p>
          <a:p>
            <a:r>
              <a:rPr lang="en-US" altLang="zh-TW" dirty="0"/>
              <a:t>Suppose we are</a:t>
            </a:r>
            <a:r>
              <a:rPr lang="zh-TW" altLang="en-US" dirty="0"/>
              <a:t> </a:t>
            </a:r>
            <a:r>
              <a:rPr lang="en-US" altLang="zh-TW" dirty="0"/>
              <a:t>writing a program to simulate the tossing of a coin.</a:t>
            </a:r>
          </a:p>
          <a:p>
            <a:r>
              <a:rPr lang="en-US" altLang="zh-TW" dirty="0"/>
              <a:t>In the program, we need to repeatedly</a:t>
            </a:r>
            <a:r>
              <a:rPr lang="zh-TW" altLang="en-US" dirty="0"/>
              <a:t> </a:t>
            </a:r>
            <a:r>
              <a:rPr lang="en-US" altLang="zh-TW" dirty="0"/>
              <a:t>toss the coin and each time determine whether it landed heads up or tails up.</a:t>
            </a:r>
            <a:endParaRPr lang="zh-TW" altLang="en-US" dirty="0"/>
          </a:p>
        </p:txBody>
      </p:sp>
    </p:spTree>
    <p:extLst>
      <p:ext uri="{BB962C8B-B14F-4D97-AF65-F5344CB8AC3E}">
        <p14:creationId xmlns:p14="http://schemas.microsoft.com/office/powerpoint/2010/main" val="416737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A7AC2B5-F309-4279-A20F-F2DC583F73EE}"/>
              </a:ext>
            </a:extLst>
          </p:cNvPr>
          <p:cNvPicPr>
            <a:picLocks noChangeAspect="1"/>
          </p:cNvPicPr>
          <p:nvPr/>
        </p:nvPicPr>
        <p:blipFill>
          <a:blip r:embed="rId2"/>
          <a:stretch>
            <a:fillRect/>
          </a:stretch>
        </p:blipFill>
        <p:spPr>
          <a:xfrm>
            <a:off x="539552" y="692696"/>
            <a:ext cx="5040560" cy="5783318"/>
          </a:xfrm>
          <a:prstGeom prst="rect">
            <a:avLst/>
          </a:prstGeom>
        </p:spPr>
      </p:pic>
      <p:sp>
        <p:nvSpPr>
          <p:cNvPr id="5" name="文字方塊 4">
            <a:extLst>
              <a:ext uri="{FF2B5EF4-FFF2-40B4-BE49-F238E27FC236}">
                <a16:creationId xmlns:a16="http://schemas.microsoft.com/office/drawing/2014/main" id="{E217D705-C93B-46FB-940E-7FCEAD7ABAC6}"/>
              </a:ext>
            </a:extLst>
          </p:cNvPr>
          <p:cNvSpPr txBox="1"/>
          <p:nvPr/>
        </p:nvSpPr>
        <p:spPr>
          <a:xfrm>
            <a:off x="5364088" y="1340768"/>
            <a:ext cx="3384376" cy="1200329"/>
          </a:xfrm>
          <a:prstGeom prst="rect">
            <a:avLst/>
          </a:prstGeom>
          <a:noFill/>
        </p:spPr>
        <p:txBody>
          <a:bodyPr wrap="square" rtlCol="0">
            <a:spAutoFit/>
          </a:bodyPr>
          <a:lstStyle/>
          <a:p>
            <a:r>
              <a:rPr lang="en-US" altLang="zh-TW" dirty="0"/>
              <a:t>The Coin class has three methods:</a:t>
            </a:r>
          </a:p>
          <a:p>
            <a:pPr marL="285750" indent="-285750">
              <a:buFont typeface="Wingdings" panose="05000000000000000000" pitchFamily="2" charset="2"/>
              <a:buChar char="ü"/>
            </a:pPr>
            <a:r>
              <a:rPr lang="en-US" altLang="zh-TW" dirty="0"/>
              <a:t>The _ _</a:t>
            </a:r>
            <a:r>
              <a:rPr lang="en-US" altLang="zh-TW" dirty="0" err="1"/>
              <a:t>init</a:t>
            </a:r>
            <a:r>
              <a:rPr lang="en-US" altLang="zh-TW" dirty="0"/>
              <a:t>_ _ method </a:t>
            </a:r>
          </a:p>
          <a:p>
            <a:pPr marL="285750" indent="-285750">
              <a:buFont typeface="Wingdings" panose="05000000000000000000" pitchFamily="2" charset="2"/>
              <a:buChar char="ü"/>
            </a:pPr>
            <a:r>
              <a:rPr lang="en-US" altLang="zh-TW" dirty="0"/>
              <a:t>The toss method </a:t>
            </a:r>
          </a:p>
          <a:p>
            <a:pPr marL="285750" indent="-285750">
              <a:buFont typeface="Wingdings" panose="05000000000000000000" pitchFamily="2" charset="2"/>
              <a:buChar char="ü"/>
            </a:pPr>
            <a:r>
              <a:rPr lang="en-US" altLang="zh-TW" dirty="0"/>
              <a:t>The </a:t>
            </a:r>
            <a:r>
              <a:rPr lang="en-US" altLang="zh-TW" dirty="0" err="1"/>
              <a:t>get_sideup</a:t>
            </a:r>
            <a:r>
              <a:rPr lang="en-US" altLang="zh-TW" dirty="0"/>
              <a:t> method</a:t>
            </a:r>
            <a:endParaRPr lang="zh-TW" altLang="en-US" dirty="0"/>
          </a:p>
        </p:txBody>
      </p:sp>
    </p:spTree>
    <p:extLst>
      <p:ext uri="{BB962C8B-B14F-4D97-AF65-F5344CB8AC3E}">
        <p14:creationId xmlns:p14="http://schemas.microsoft.com/office/powerpoint/2010/main" val="188507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5681B69-464B-4D1E-8179-9B78E73D8313}"/>
              </a:ext>
            </a:extLst>
          </p:cNvPr>
          <p:cNvSpPr>
            <a:spLocks noGrp="1"/>
          </p:cNvSpPr>
          <p:nvPr>
            <p:ph idx="1"/>
          </p:nvPr>
        </p:nvSpPr>
        <p:spPr>
          <a:xfrm>
            <a:off x="581192" y="764705"/>
            <a:ext cx="7989752" cy="5094094"/>
          </a:xfrm>
        </p:spPr>
        <p:txBody>
          <a:bodyPr/>
          <a:lstStyle/>
          <a:p>
            <a:r>
              <a:rPr lang="en-US" altLang="zh-TW" dirty="0"/>
              <a:t>Most Python classes have a special method named _ _</a:t>
            </a:r>
            <a:r>
              <a:rPr lang="en-US" altLang="zh-TW" dirty="0" err="1"/>
              <a:t>init</a:t>
            </a:r>
            <a:r>
              <a:rPr lang="en-US" altLang="zh-TW" dirty="0"/>
              <a:t>_ _, which is automatically</a:t>
            </a:r>
            <a:r>
              <a:rPr lang="zh-TW" altLang="en-US" dirty="0"/>
              <a:t> </a:t>
            </a:r>
            <a:r>
              <a:rPr lang="en-US" altLang="zh-TW" dirty="0"/>
              <a:t>executed when an instance of the class is created in memory. </a:t>
            </a:r>
          </a:p>
          <a:p>
            <a:r>
              <a:rPr lang="en-US" altLang="zh-TW" dirty="0"/>
              <a:t>The _ _</a:t>
            </a:r>
            <a:r>
              <a:rPr lang="en-US" altLang="zh-TW" dirty="0" err="1"/>
              <a:t>init</a:t>
            </a:r>
            <a:r>
              <a:rPr lang="en-US" altLang="zh-TW" dirty="0"/>
              <a:t>_ _ method is</a:t>
            </a:r>
            <a:r>
              <a:rPr lang="zh-TW" altLang="en-US" dirty="0"/>
              <a:t> </a:t>
            </a:r>
            <a:r>
              <a:rPr lang="en-US" altLang="zh-TW" dirty="0"/>
              <a:t>commonly known as an </a:t>
            </a:r>
            <a:r>
              <a:rPr lang="en-US" altLang="zh-TW" i="1" dirty="0">
                <a:solidFill>
                  <a:srgbClr val="FF0000"/>
                </a:solidFill>
                <a:effectLst>
                  <a:outerShdw blurRad="38100" dist="38100" dir="2700000" algn="tl">
                    <a:srgbClr val="000000">
                      <a:alpha val="43137"/>
                    </a:srgbClr>
                  </a:outerShdw>
                </a:effectLst>
              </a:rPr>
              <a:t>initializer method</a:t>
            </a:r>
            <a:r>
              <a:rPr lang="en-US" altLang="zh-TW" i="1" dirty="0"/>
              <a:t> </a:t>
            </a:r>
            <a:r>
              <a:rPr lang="en-US" altLang="zh-TW" dirty="0"/>
              <a:t>because it initializes the object’s data attributes.</a:t>
            </a:r>
          </a:p>
          <a:p>
            <a:r>
              <a:rPr lang="en-US" altLang="zh-TW" dirty="0"/>
              <a:t>Immediately after an object is created in memory, the _ _</a:t>
            </a:r>
            <a:r>
              <a:rPr lang="en-US" altLang="zh-TW" dirty="0" err="1"/>
              <a:t>init</a:t>
            </a:r>
            <a:r>
              <a:rPr lang="en-US" altLang="zh-TW" dirty="0"/>
              <a:t>_ _ method executes, and</a:t>
            </a:r>
            <a:r>
              <a:rPr lang="zh-TW" altLang="en-US" dirty="0"/>
              <a:t> </a:t>
            </a:r>
            <a:r>
              <a:rPr lang="en-US" altLang="zh-TW" dirty="0"/>
              <a:t>the </a:t>
            </a:r>
            <a:r>
              <a:rPr lang="en-US" altLang="zh-TW" dirty="0">
                <a:solidFill>
                  <a:srgbClr val="FF0000"/>
                </a:solidFill>
                <a:effectLst>
                  <a:outerShdw blurRad="38100" dist="38100" dir="2700000" algn="tl">
                    <a:srgbClr val="000000">
                      <a:alpha val="43137"/>
                    </a:srgbClr>
                  </a:outerShdw>
                </a:effectLst>
              </a:rPr>
              <a:t>self</a:t>
            </a:r>
            <a:r>
              <a:rPr lang="en-US" altLang="zh-TW" dirty="0"/>
              <a:t> parameter is automatically assigned the object that was just created.</a:t>
            </a:r>
            <a:endParaRPr lang="zh-TW" altLang="en-US" dirty="0"/>
          </a:p>
        </p:txBody>
      </p:sp>
    </p:spTree>
    <p:extLst>
      <p:ext uri="{BB962C8B-B14F-4D97-AF65-F5344CB8AC3E}">
        <p14:creationId xmlns:p14="http://schemas.microsoft.com/office/powerpoint/2010/main" val="261940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ADA526F-7B41-4D5C-844D-DE799A754C67}"/>
              </a:ext>
            </a:extLst>
          </p:cNvPr>
          <p:cNvPicPr>
            <a:picLocks noChangeAspect="1"/>
          </p:cNvPicPr>
          <p:nvPr/>
        </p:nvPicPr>
        <p:blipFill>
          <a:blip r:embed="rId2"/>
          <a:stretch>
            <a:fillRect/>
          </a:stretch>
        </p:blipFill>
        <p:spPr>
          <a:xfrm>
            <a:off x="395536" y="692696"/>
            <a:ext cx="4636726" cy="4064500"/>
          </a:xfrm>
          <a:prstGeom prst="rect">
            <a:avLst/>
          </a:prstGeom>
        </p:spPr>
      </p:pic>
      <p:pic>
        <p:nvPicPr>
          <p:cNvPr id="5" name="圖片 4">
            <a:extLst>
              <a:ext uri="{FF2B5EF4-FFF2-40B4-BE49-F238E27FC236}">
                <a16:creationId xmlns:a16="http://schemas.microsoft.com/office/drawing/2014/main" id="{F5DA0037-B48A-430A-AD1D-5B0FB293BF8A}"/>
              </a:ext>
            </a:extLst>
          </p:cNvPr>
          <p:cNvPicPr>
            <a:picLocks noChangeAspect="1"/>
          </p:cNvPicPr>
          <p:nvPr/>
        </p:nvPicPr>
        <p:blipFill>
          <a:blip r:embed="rId3"/>
          <a:stretch>
            <a:fillRect/>
          </a:stretch>
        </p:blipFill>
        <p:spPr>
          <a:xfrm>
            <a:off x="419560" y="4653136"/>
            <a:ext cx="4395001" cy="1886500"/>
          </a:xfrm>
          <a:prstGeom prst="rect">
            <a:avLst/>
          </a:prstGeom>
        </p:spPr>
      </p:pic>
      <p:pic>
        <p:nvPicPr>
          <p:cNvPr id="6" name="圖片 5">
            <a:extLst>
              <a:ext uri="{FF2B5EF4-FFF2-40B4-BE49-F238E27FC236}">
                <a16:creationId xmlns:a16="http://schemas.microsoft.com/office/drawing/2014/main" id="{2AE4607D-1281-474B-9E13-B5B5BD268F6E}"/>
              </a:ext>
            </a:extLst>
          </p:cNvPr>
          <p:cNvPicPr>
            <a:picLocks noChangeAspect="1"/>
          </p:cNvPicPr>
          <p:nvPr/>
        </p:nvPicPr>
        <p:blipFill>
          <a:blip r:embed="rId4"/>
          <a:stretch>
            <a:fillRect/>
          </a:stretch>
        </p:blipFill>
        <p:spPr>
          <a:xfrm>
            <a:off x="4860032" y="764704"/>
            <a:ext cx="4168982" cy="2872944"/>
          </a:xfrm>
          <a:prstGeom prst="rect">
            <a:avLst/>
          </a:prstGeom>
        </p:spPr>
      </p:pic>
      <p:pic>
        <p:nvPicPr>
          <p:cNvPr id="7" name="圖片 6">
            <a:extLst>
              <a:ext uri="{FF2B5EF4-FFF2-40B4-BE49-F238E27FC236}">
                <a16:creationId xmlns:a16="http://schemas.microsoft.com/office/drawing/2014/main" id="{E8565ACE-4E0B-4FAB-93F5-3945454ED893}"/>
              </a:ext>
            </a:extLst>
          </p:cNvPr>
          <p:cNvPicPr>
            <a:picLocks noChangeAspect="1"/>
          </p:cNvPicPr>
          <p:nvPr/>
        </p:nvPicPr>
        <p:blipFill>
          <a:blip r:embed="rId5"/>
          <a:stretch>
            <a:fillRect/>
          </a:stretch>
        </p:blipFill>
        <p:spPr>
          <a:xfrm>
            <a:off x="4894014" y="3709656"/>
            <a:ext cx="2136623" cy="2336958"/>
          </a:xfrm>
          <a:prstGeom prst="rect">
            <a:avLst/>
          </a:prstGeom>
        </p:spPr>
      </p:pic>
    </p:spTree>
    <p:extLst>
      <p:ext uri="{BB962C8B-B14F-4D97-AF65-F5344CB8AC3E}">
        <p14:creationId xmlns:p14="http://schemas.microsoft.com/office/powerpoint/2010/main" val="422008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AE3DB9F-9942-4E33-A74B-FED551682932}"/>
              </a:ext>
            </a:extLst>
          </p:cNvPr>
          <p:cNvSpPr>
            <a:spLocks noGrp="1"/>
          </p:cNvSpPr>
          <p:nvPr>
            <p:ph idx="1"/>
          </p:nvPr>
        </p:nvSpPr>
        <p:spPr>
          <a:xfrm>
            <a:off x="581192" y="692697"/>
            <a:ext cx="7989752" cy="5166102"/>
          </a:xfrm>
        </p:spPr>
        <p:txBody>
          <a:bodyPr/>
          <a:lstStyle/>
          <a:p>
            <a:r>
              <a:rPr lang="en-US" altLang="zh-TW" dirty="0"/>
              <a:t>The expression Coin() that appears on the right side of the = operator causes two things</a:t>
            </a:r>
            <a:r>
              <a:rPr lang="zh-TW" altLang="en-US" dirty="0"/>
              <a:t> </a:t>
            </a:r>
            <a:r>
              <a:rPr lang="en-US" altLang="zh-TW" dirty="0"/>
              <a:t>to happen:</a:t>
            </a:r>
          </a:p>
          <a:p>
            <a:pPr marL="781200" lvl="1" indent="-457200">
              <a:buFont typeface="+mj-lt"/>
              <a:buAutoNum type="arabicPeriod"/>
            </a:pPr>
            <a:r>
              <a:rPr lang="en-US" altLang="zh-TW" dirty="0"/>
              <a:t>An object is created in memory from the Coin class.</a:t>
            </a:r>
          </a:p>
          <a:p>
            <a:pPr marL="781200" lvl="1" indent="-457200">
              <a:buFont typeface="+mj-lt"/>
              <a:buAutoNum type="arabicPeriod"/>
            </a:pPr>
            <a:r>
              <a:rPr lang="en-US" altLang="zh-TW" dirty="0"/>
              <a:t>The Coin class’s _ _</a:t>
            </a:r>
            <a:r>
              <a:rPr lang="en-US" altLang="zh-TW" dirty="0" err="1"/>
              <a:t>init</a:t>
            </a:r>
            <a:r>
              <a:rPr lang="en-US" altLang="zh-TW" dirty="0"/>
              <a:t>_ _ method is executed, and the self parameter is automatically</a:t>
            </a:r>
            <a:r>
              <a:rPr lang="zh-TW" altLang="en-US" dirty="0"/>
              <a:t> </a:t>
            </a:r>
            <a:r>
              <a:rPr lang="en-US" altLang="zh-TW" dirty="0"/>
              <a:t>set to the object that was just created. As a result, that object’s </a:t>
            </a:r>
            <a:r>
              <a:rPr lang="en-US" altLang="zh-TW" dirty="0" err="1"/>
              <a:t>sideup</a:t>
            </a:r>
            <a:r>
              <a:rPr lang="en-US" altLang="zh-TW" dirty="0"/>
              <a:t> attribute</a:t>
            </a:r>
            <a:r>
              <a:rPr lang="zh-TW" altLang="en-US" dirty="0"/>
              <a:t> </a:t>
            </a:r>
            <a:r>
              <a:rPr lang="en-US" altLang="zh-TW" dirty="0"/>
              <a:t>is assigned the string 'Heads'.</a:t>
            </a:r>
            <a:endParaRPr lang="zh-TW" altLang="en-US" dirty="0"/>
          </a:p>
        </p:txBody>
      </p:sp>
    </p:spTree>
    <p:extLst>
      <p:ext uri="{BB962C8B-B14F-4D97-AF65-F5344CB8AC3E}">
        <p14:creationId xmlns:p14="http://schemas.microsoft.com/office/powerpoint/2010/main" val="2084439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7D0B88-5D4C-43D7-9F3F-DA33728B4DD4}"/>
              </a:ext>
            </a:extLst>
          </p:cNvPr>
          <p:cNvSpPr>
            <a:spLocks noGrp="1"/>
          </p:cNvSpPr>
          <p:nvPr>
            <p:ph type="title"/>
          </p:nvPr>
        </p:nvSpPr>
        <p:spPr/>
        <p:txBody>
          <a:bodyPr>
            <a:normAutofit/>
          </a:bodyPr>
          <a:lstStyle/>
          <a:p>
            <a:r>
              <a:rPr lang="en-US" altLang="zh-TW" cap="none" dirty="0"/>
              <a:t>Actions Caused by the Coin() Expression</a:t>
            </a:r>
            <a:endParaRPr lang="zh-TW" altLang="en-US" cap="none" dirty="0"/>
          </a:p>
        </p:txBody>
      </p:sp>
      <p:pic>
        <p:nvPicPr>
          <p:cNvPr id="4" name="內容版面配置區 3">
            <a:extLst>
              <a:ext uri="{FF2B5EF4-FFF2-40B4-BE49-F238E27FC236}">
                <a16:creationId xmlns:a16="http://schemas.microsoft.com/office/drawing/2014/main" id="{ACA40B6B-C541-4EDB-B7A8-9C7FA5945A03}"/>
              </a:ext>
            </a:extLst>
          </p:cNvPr>
          <p:cNvPicPr>
            <a:picLocks noGrp="1" noChangeAspect="1"/>
          </p:cNvPicPr>
          <p:nvPr>
            <p:ph idx="1"/>
          </p:nvPr>
        </p:nvPicPr>
        <p:blipFill>
          <a:blip r:embed="rId2"/>
          <a:stretch>
            <a:fillRect/>
          </a:stretch>
        </p:blipFill>
        <p:spPr>
          <a:xfrm>
            <a:off x="2092793" y="2431863"/>
            <a:ext cx="4966351" cy="3223000"/>
          </a:xfrm>
          <a:prstGeom prst="rect">
            <a:avLst/>
          </a:prstGeom>
        </p:spPr>
      </p:pic>
    </p:spTree>
    <p:extLst>
      <p:ext uri="{BB962C8B-B14F-4D97-AF65-F5344CB8AC3E}">
        <p14:creationId xmlns:p14="http://schemas.microsoft.com/office/powerpoint/2010/main" val="24982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50D086-1274-4CCD-9C7F-F045C1720024}"/>
              </a:ext>
            </a:extLst>
          </p:cNvPr>
          <p:cNvSpPr>
            <a:spLocks noGrp="1"/>
          </p:cNvSpPr>
          <p:nvPr>
            <p:ph type="title"/>
          </p:nvPr>
        </p:nvSpPr>
        <p:spPr/>
        <p:txBody>
          <a:bodyPr>
            <a:normAutofit/>
          </a:bodyPr>
          <a:lstStyle/>
          <a:p>
            <a:r>
              <a:rPr lang="en-US" altLang="zh-TW" sz="2800" cap="none" dirty="0"/>
              <a:t>The </a:t>
            </a:r>
            <a:r>
              <a:rPr lang="en-US" altLang="zh-TW" sz="2800" cap="none" dirty="0" err="1"/>
              <a:t>my_coin</a:t>
            </a:r>
            <a:r>
              <a:rPr lang="en-US" altLang="zh-TW" sz="2800" cap="none" dirty="0"/>
              <a:t> Variable References a Coin Object</a:t>
            </a:r>
            <a:endParaRPr lang="zh-TW" altLang="en-US" sz="2800" cap="none" dirty="0"/>
          </a:p>
        </p:txBody>
      </p:sp>
      <p:pic>
        <p:nvPicPr>
          <p:cNvPr id="4" name="內容版面配置區 3">
            <a:extLst>
              <a:ext uri="{FF2B5EF4-FFF2-40B4-BE49-F238E27FC236}">
                <a16:creationId xmlns:a16="http://schemas.microsoft.com/office/drawing/2014/main" id="{A12A940B-A665-4623-93CA-B94F400A75B3}"/>
              </a:ext>
            </a:extLst>
          </p:cNvPr>
          <p:cNvPicPr>
            <a:picLocks noGrp="1" noChangeAspect="1"/>
          </p:cNvPicPr>
          <p:nvPr>
            <p:ph idx="1"/>
          </p:nvPr>
        </p:nvPicPr>
        <p:blipFill>
          <a:blip r:embed="rId2"/>
          <a:stretch>
            <a:fillRect/>
          </a:stretch>
        </p:blipFill>
        <p:spPr>
          <a:xfrm>
            <a:off x="2267744" y="2636912"/>
            <a:ext cx="3691800" cy="726000"/>
          </a:xfrm>
          <a:prstGeom prst="rect">
            <a:avLst/>
          </a:prstGeom>
        </p:spPr>
      </p:pic>
    </p:spTree>
    <p:extLst>
      <p:ext uri="{BB962C8B-B14F-4D97-AF65-F5344CB8AC3E}">
        <p14:creationId xmlns:p14="http://schemas.microsoft.com/office/powerpoint/2010/main" val="1246336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22557-BAE3-48E9-8620-B91312130292}"/>
              </a:ext>
            </a:extLst>
          </p:cNvPr>
          <p:cNvSpPr>
            <a:spLocks noGrp="1"/>
          </p:cNvSpPr>
          <p:nvPr>
            <p:ph type="title"/>
          </p:nvPr>
        </p:nvSpPr>
        <p:spPr/>
        <p:txBody>
          <a:bodyPr/>
          <a:lstStyle/>
          <a:p>
            <a:r>
              <a:rPr lang="en-US" altLang="zh-TW" cap="none" dirty="0"/>
              <a:t>Hiding Attributes</a:t>
            </a:r>
            <a:endParaRPr lang="zh-TW" altLang="en-US" cap="none" dirty="0"/>
          </a:p>
        </p:txBody>
      </p:sp>
      <p:sp>
        <p:nvSpPr>
          <p:cNvPr id="3" name="內容版面配置區 2">
            <a:extLst>
              <a:ext uri="{FF2B5EF4-FFF2-40B4-BE49-F238E27FC236}">
                <a16:creationId xmlns:a16="http://schemas.microsoft.com/office/drawing/2014/main" id="{196CA089-1946-449D-B7DC-40E5B48B11DF}"/>
              </a:ext>
            </a:extLst>
          </p:cNvPr>
          <p:cNvSpPr>
            <a:spLocks noGrp="1"/>
          </p:cNvSpPr>
          <p:nvPr>
            <p:ph idx="1"/>
          </p:nvPr>
        </p:nvSpPr>
        <p:spPr>
          <a:xfrm>
            <a:off x="581192" y="2228003"/>
            <a:ext cx="3630768" cy="3630795"/>
          </a:xfrm>
        </p:spPr>
        <p:txBody>
          <a:bodyPr/>
          <a:lstStyle/>
          <a:p>
            <a:r>
              <a:rPr lang="en-US" altLang="zh-TW" dirty="0"/>
              <a:t>An object’s data attributes should be private, so that only the object’s methods can directly access them. This protects the object’s data attributes from accidental corruption.</a:t>
            </a:r>
            <a:endParaRPr lang="zh-TW" altLang="en-US" dirty="0"/>
          </a:p>
        </p:txBody>
      </p:sp>
      <p:pic>
        <p:nvPicPr>
          <p:cNvPr id="4" name="圖片 3">
            <a:extLst>
              <a:ext uri="{FF2B5EF4-FFF2-40B4-BE49-F238E27FC236}">
                <a16:creationId xmlns:a16="http://schemas.microsoft.com/office/drawing/2014/main" id="{A5D48273-E11C-43DD-B175-F33D82D78B01}"/>
              </a:ext>
            </a:extLst>
          </p:cNvPr>
          <p:cNvPicPr>
            <a:picLocks noChangeAspect="1"/>
          </p:cNvPicPr>
          <p:nvPr/>
        </p:nvPicPr>
        <p:blipFill>
          <a:blip r:embed="rId2"/>
          <a:stretch>
            <a:fillRect/>
          </a:stretch>
        </p:blipFill>
        <p:spPr>
          <a:xfrm>
            <a:off x="4355976" y="1988840"/>
            <a:ext cx="4548826" cy="3707000"/>
          </a:xfrm>
          <a:prstGeom prst="rect">
            <a:avLst/>
          </a:prstGeom>
        </p:spPr>
      </p:pic>
    </p:spTree>
    <p:extLst>
      <p:ext uri="{BB962C8B-B14F-4D97-AF65-F5344CB8AC3E}">
        <p14:creationId xmlns:p14="http://schemas.microsoft.com/office/powerpoint/2010/main" val="324433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1D2F04B-86E2-4EEC-B4A7-A8781DF5F5C3}"/>
              </a:ext>
            </a:extLst>
          </p:cNvPr>
          <p:cNvSpPr>
            <a:spLocks noGrp="1"/>
          </p:cNvSpPr>
          <p:nvPr>
            <p:ph idx="1"/>
          </p:nvPr>
        </p:nvSpPr>
        <p:spPr>
          <a:xfrm>
            <a:off x="581192" y="836713"/>
            <a:ext cx="3414744" cy="5022086"/>
          </a:xfrm>
        </p:spPr>
        <p:txBody>
          <a:bodyPr>
            <a:normAutofit/>
          </a:bodyPr>
          <a:lstStyle/>
          <a:p>
            <a:r>
              <a:rPr lang="en-US" altLang="zh-TW" dirty="0"/>
              <a:t>In Python, you can hide an attribute by starting its name with two underscore characters. </a:t>
            </a:r>
          </a:p>
          <a:p>
            <a:r>
              <a:rPr lang="en-US" altLang="zh-TW" dirty="0"/>
              <a:t>If we change the name of the </a:t>
            </a:r>
            <a:r>
              <a:rPr lang="en-US" altLang="zh-TW" dirty="0" err="1"/>
              <a:t>sideup</a:t>
            </a:r>
            <a:r>
              <a:rPr lang="en-US" altLang="zh-TW" dirty="0"/>
              <a:t> attribute to _ _</a:t>
            </a:r>
            <a:r>
              <a:rPr lang="en-US" altLang="zh-TW" dirty="0" err="1"/>
              <a:t>sideup</a:t>
            </a:r>
            <a:r>
              <a:rPr lang="en-US" altLang="zh-TW" dirty="0"/>
              <a:t>, then code outside the Coin class will not be able to access it.</a:t>
            </a:r>
            <a:endParaRPr lang="zh-TW" altLang="en-US" dirty="0"/>
          </a:p>
        </p:txBody>
      </p:sp>
      <p:pic>
        <p:nvPicPr>
          <p:cNvPr id="5" name="圖片 4">
            <a:extLst>
              <a:ext uri="{FF2B5EF4-FFF2-40B4-BE49-F238E27FC236}">
                <a16:creationId xmlns:a16="http://schemas.microsoft.com/office/drawing/2014/main" id="{69FA8DBC-3112-427D-BEDD-764CC080D17C}"/>
              </a:ext>
            </a:extLst>
          </p:cNvPr>
          <p:cNvPicPr>
            <a:picLocks noChangeAspect="1"/>
          </p:cNvPicPr>
          <p:nvPr/>
        </p:nvPicPr>
        <p:blipFill>
          <a:blip r:embed="rId2"/>
          <a:stretch>
            <a:fillRect/>
          </a:stretch>
        </p:blipFill>
        <p:spPr>
          <a:xfrm>
            <a:off x="4820370" y="980728"/>
            <a:ext cx="4065376" cy="1853500"/>
          </a:xfrm>
          <a:prstGeom prst="rect">
            <a:avLst/>
          </a:prstGeom>
        </p:spPr>
      </p:pic>
      <p:pic>
        <p:nvPicPr>
          <p:cNvPr id="6" name="圖片 5">
            <a:extLst>
              <a:ext uri="{FF2B5EF4-FFF2-40B4-BE49-F238E27FC236}">
                <a16:creationId xmlns:a16="http://schemas.microsoft.com/office/drawing/2014/main" id="{D469277C-DF9B-4335-B8D8-A3A1AA07957C}"/>
              </a:ext>
            </a:extLst>
          </p:cNvPr>
          <p:cNvPicPr>
            <a:picLocks noChangeAspect="1"/>
          </p:cNvPicPr>
          <p:nvPr/>
        </p:nvPicPr>
        <p:blipFill>
          <a:blip r:embed="rId3"/>
          <a:stretch>
            <a:fillRect/>
          </a:stretch>
        </p:blipFill>
        <p:spPr>
          <a:xfrm>
            <a:off x="4847058" y="2772492"/>
            <a:ext cx="4285126" cy="4053500"/>
          </a:xfrm>
          <a:prstGeom prst="rect">
            <a:avLst/>
          </a:prstGeom>
        </p:spPr>
      </p:pic>
      <p:pic>
        <p:nvPicPr>
          <p:cNvPr id="7" name="圖片 6">
            <a:extLst>
              <a:ext uri="{FF2B5EF4-FFF2-40B4-BE49-F238E27FC236}">
                <a16:creationId xmlns:a16="http://schemas.microsoft.com/office/drawing/2014/main" id="{ECEEA5A3-860B-44A7-90CD-F8B7B56427DB}"/>
              </a:ext>
            </a:extLst>
          </p:cNvPr>
          <p:cNvPicPr>
            <a:picLocks noChangeAspect="1"/>
          </p:cNvPicPr>
          <p:nvPr/>
        </p:nvPicPr>
        <p:blipFill>
          <a:blip r:embed="rId4"/>
          <a:stretch>
            <a:fillRect/>
          </a:stretch>
        </p:blipFill>
        <p:spPr>
          <a:xfrm>
            <a:off x="827584" y="4725144"/>
            <a:ext cx="3600927" cy="2038354"/>
          </a:xfrm>
          <a:prstGeom prst="rect">
            <a:avLst/>
          </a:prstGeom>
        </p:spPr>
      </p:pic>
    </p:spTree>
    <p:extLst>
      <p:ext uri="{BB962C8B-B14F-4D97-AF65-F5344CB8AC3E}">
        <p14:creationId xmlns:p14="http://schemas.microsoft.com/office/powerpoint/2010/main" val="92487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C7828D-4D3C-45B0-AF0B-CA4269D89E3F}"/>
              </a:ext>
            </a:extLst>
          </p:cNvPr>
          <p:cNvSpPr>
            <a:spLocks noGrp="1"/>
          </p:cNvSpPr>
          <p:nvPr>
            <p:ph type="title"/>
          </p:nvPr>
        </p:nvSpPr>
        <p:spPr/>
        <p:txBody>
          <a:bodyPr/>
          <a:lstStyle/>
          <a:p>
            <a:r>
              <a:rPr lang="en-US" altLang="zh-TW" cap="none" dirty="0"/>
              <a:t>Procedural and Object-Oriented Programming</a:t>
            </a:r>
            <a:endParaRPr lang="zh-TW" altLang="en-US" cap="none" dirty="0"/>
          </a:p>
        </p:txBody>
      </p:sp>
      <p:sp>
        <p:nvSpPr>
          <p:cNvPr id="3" name="內容版面配置區 2">
            <a:extLst>
              <a:ext uri="{FF2B5EF4-FFF2-40B4-BE49-F238E27FC236}">
                <a16:creationId xmlns:a16="http://schemas.microsoft.com/office/drawing/2014/main" id="{C05813DE-2B8D-42E2-A30A-AE13FF2EC66C}"/>
              </a:ext>
            </a:extLst>
          </p:cNvPr>
          <p:cNvSpPr>
            <a:spLocks noGrp="1"/>
          </p:cNvSpPr>
          <p:nvPr>
            <p:ph idx="1"/>
          </p:nvPr>
        </p:nvSpPr>
        <p:spPr>
          <a:xfrm>
            <a:off x="581192" y="1770803"/>
            <a:ext cx="7989752" cy="4826549"/>
          </a:xfrm>
        </p:spPr>
        <p:txBody>
          <a:bodyPr>
            <a:normAutofit/>
          </a:bodyPr>
          <a:lstStyle/>
          <a:p>
            <a:r>
              <a:rPr lang="en-US" altLang="zh-TW" dirty="0"/>
              <a:t>There are primarily two methods of programming in use today: procedural and object-oriented.</a:t>
            </a:r>
          </a:p>
          <a:p>
            <a:r>
              <a:rPr lang="en-US" altLang="zh-TW" dirty="0"/>
              <a:t>You can think of a </a:t>
            </a:r>
            <a:r>
              <a:rPr lang="en-US" altLang="zh-TW" i="1" dirty="0"/>
              <a:t>procedure </a:t>
            </a:r>
            <a:r>
              <a:rPr lang="en-US" altLang="zh-TW" dirty="0"/>
              <a:t>simply as a function that performs a specific task such as gathering input from the user, performing calculations, reading or writing files, displaying output, and so on.</a:t>
            </a:r>
          </a:p>
          <a:p>
            <a:r>
              <a:rPr lang="en-US" altLang="zh-TW" dirty="0"/>
              <a:t>Whereas procedural programming is centered on creating procedures (functions), </a:t>
            </a:r>
            <a:r>
              <a:rPr lang="en-US" altLang="zh-TW" i="1" dirty="0"/>
              <a:t>object-oriented programming </a:t>
            </a:r>
            <a:r>
              <a:rPr lang="en-US" altLang="zh-TW" dirty="0"/>
              <a:t>(</a:t>
            </a:r>
            <a:r>
              <a:rPr lang="en-US" altLang="zh-TW" i="1" dirty="0"/>
              <a:t>OOP</a:t>
            </a:r>
            <a:r>
              <a:rPr lang="en-US" altLang="zh-TW" dirty="0"/>
              <a:t>) is centered on creating objects.</a:t>
            </a:r>
          </a:p>
          <a:p>
            <a:r>
              <a:rPr lang="en-US" altLang="zh-TW" dirty="0"/>
              <a:t>An </a:t>
            </a:r>
            <a:r>
              <a:rPr lang="en-US" altLang="zh-TW" i="1" dirty="0"/>
              <a:t>object </a:t>
            </a:r>
            <a:r>
              <a:rPr lang="en-US" altLang="zh-TW" dirty="0"/>
              <a:t>is a software entity that contains both data and procedures. </a:t>
            </a:r>
          </a:p>
        </p:txBody>
      </p:sp>
    </p:spTree>
    <p:extLst>
      <p:ext uri="{BB962C8B-B14F-4D97-AF65-F5344CB8AC3E}">
        <p14:creationId xmlns:p14="http://schemas.microsoft.com/office/powerpoint/2010/main" val="2341935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156A8-2790-4857-9632-DF402352896D}"/>
              </a:ext>
            </a:extLst>
          </p:cNvPr>
          <p:cNvSpPr>
            <a:spLocks noGrp="1"/>
          </p:cNvSpPr>
          <p:nvPr>
            <p:ph type="title"/>
          </p:nvPr>
        </p:nvSpPr>
        <p:spPr/>
        <p:txBody>
          <a:bodyPr/>
          <a:lstStyle/>
          <a:p>
            <a:r>
              <a:rPr lang="en-US" altLang="zh-TW" cap="none" dirty="0"/>
              <a:t>Storing Classes in Modules</a:t>
            </a:r>
            <a:endParaRPr lang="zh-TW" altLang="en-US" cap="none" dirty="0"/>
          </a:p>
        </p:txBody>
      </p:sp>
      <p:sp>
        <p:nvSpPr>
          <p:cNvPr id="3" name="內容版面配置區 2">
            <a:extLst>
              <a:ext uri="{FF2B5EF4-FFF2-40B4-BE49-F238E27FC236}">
                <a16:creationId xmlns:a16="http://schemas.microsoft.com/office/drawing/2014/main" id="{18A5AB4B-5C4C-4140-B350-45A55185C6C2}"/>
              </a:ext>
            </a:extLst>
          </p:cNvPr>
          <p:cNvSpPr>
            <a:spLocks noGrp="1"/>
          </p:cNvSpPr>
          <p:nvPr>
            <p:ph idx="1"/>
          </p:nvPr>
        </p:nvSpPr>
        <p:spPr/>
        <p:txBody>
          <a:bodyPr/>
          <a:lstStyle/>
          <a:p>
            <a:r>
              <a:rPr lang="en-US" altLang="zh-TW" dirty="0"/>
              <a:t>As programs use more classes, however, the need to organize those classes becomes greater.</a:t>
            </a:r>
          </a:p>
          <a:p>
            <a:r>
              <a:rPr lang="en-US" altLang="zh-TW" dirty="0"/>
              <a:t>Programmers commonly organize their class definitions by storing them in modules.</a:t>
            </a:r>
          </a:p>
          <a:p>
            <a:r>
              <a:rPr lang="en-US" altLang="zh-TW" dirty="0"/>
              <a:t>Then the modules can be imported into any programs that need to use the classes they contain.</a:t>
            </a:r>
            <a:endParaRPr lang="zh-TW" altLang="en-US" dirty="0"/>
          </a:p>
        </p:txBody>
      </p:sp>
    </p:spTree>
    <p:extLst>
      <p:ext uri="{BB962C8B-B14F-4D97-AF65-F5344CB8AC3E}">
        <p14:creationId xmlns:p14="http://schemas.microsoft.com/office/powerpoint/2010/main" val="2826105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2AB9CD-235C-4967-B705-B80980C74BCA}"/>
              </a:ext>
            </a:extLst>
          </p:cNvPr>
          <p:cNvSpPr>
            <a:spLocks noGrp="1"/>
          </p:cNvSpPr>
          <p:nvPr>
            <p:ph type="title"/>
          </p:nvPr>
        </p:nvSpPr>
        <p:spPr>
          <a:xfrm>
            <a:off x="581192" y="687475"/>
            <a:ext cx="7989752" cy="653294"/>
          </a:xfrm>
        </p:spPr>
        <p:txBody>
          <a:bodyPr/>
          <a:lstStyle/>
          <a:p>
            <a:r>
              <a:rPr lang="en-US" altLang="zh-TW" cap="none" dirty="0"/>
              <a:t>coin.py</a:t>
            </a:r>
            <a:endParaRPr lang="zh-TW" altLang="en-US" cap="none" dirty="0"/>
          </a:p>
        </p:txBody>
      </p:sp>
      <p:pic>
        <p:nvPicPr>
          <p:cNvPr id="4" name="圖片 3">
            <a:extLst>
              <a:ext uri="{FF2B5EF4-FFF2-40B4-BE49-F238E27FC236}">
                <a16:creationId xmlns:a16="http://schemas.microsoft.com/office/drawing/2014/main" id="{B1062368-B7DB-4553-96A0-2BE323192187}"/>
              </a:ext>
            </a:extLst>
          </p:cNvPr>
          <p:cNvPicPr>
            <a:picLocks noChangeAspect="1"/>
          </p:cNvPicPr>
          <p:nvPr/>
        </p:nvPicPr>
        <p:blipFill>
          <a:blip r:embed="rId2"/>
          <a:stretch>
            <a:fillRect/>
          </a:stretch>
        </p:blipFill>
        <p:spPr>
          <a:xfrm>
            <a:off x="556072" y="1251137"/>
            <a:ext cx="4139858" cy="4410111"/>
          </a:xfrm>
          <a:prstGeom prst="rect">
            <a:avLst/>
          </a:prstGeom>
        </p:spPr>
      </p:pic>
      <p:pic>
        <p:nvPicPr>
          <p:cNvPr id="5" name="圖片 4">
            <a:extLst>
              <a:ext uri="{FF2B5EF4-FFF2-40B4-BE49-F238E27FC236}">
                <a16:creationId xmlns:a16="http://schemas.microsoft.com/office/drawing/2014/main" id="{49E391ED-5530-42E8-8065-3F063B06EAAE}"/>
              </a:ext>
            </a:extLst>
          </p:cNvPr>
          <p:cNvPicPr>
            <a:picLocks noChangeAspect="1"/>
          </p:cNvPicPr>
          <p:nvPr/>
        </p:nvPicPr>
        <p:blipFill>
          <a:blip r:embed="rId3"/>
          <a:stretch>
            <a:fillRect/>
          </a:stretch>
        </p:blipFill>
        <p:spPr>
          <a:xfrm>
            <a:off x="771205" y="5594068"/>
            <a:ext cx="3709592" cy="1152914"/>
          </a:xfrm>
          <a:prstGeom prst="rect">
            <a:avLst/>
          </a:prstGeom>
        </p:spPr>
      </p:pic>
    </p:spTree>
    <p:extLst>
      <p:ext uri="{BB962C8B-B14F-4D97-AF65-F5344CB8AC3E}">
        <p14:creationId xmlns:p14="http://schemas.microsoft.com/office/powerpoint/2010/main" val="156787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B34A32F-CCD2-4EED-B781-9CD501A056B5}"/>
              </a:ext>
            </a:extLst>
          </p:cNvPr>
          <p:cNvPicPr>
            <a:picLocks noChangeAspect="1"/>
          </p:cNvPicPr>
          <p:nvPr/>
        </p:nvPicPr>
        <p:blipFill>
          <a:blip r:embed="rId2"/>
          <a:stretch>
            <a:fillRect/>
          </a:stretch>
        </p:blipFill>
        <p:spPr>
          <a:xfrm>
            <a:off x="755576" y="908720"/>
            <a:ext cx="4702651" cy="4004000"/>
          </a:xfrm>
          <a:prstGeom prst="rect">
            <a:avLst/>
          </a:prstGeom>
        </p:spPr>
      </p:pic>
    </p:spTree>
    <p:extLst>
      <p:ext uri="{BB962C8B-B14F-4D97-AF65-F5344CB8AC3E}">
        <p14:creationId xmlns:p14="http://schemas.microsoft.com/office/powerpoint/2010/main" val="2988498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EE35D6-9B41-4B3E-9392-273DC22DB782}"/>
              </a:ext>
            </a:extLst>
          </p:cNvPr>
          <p:cNvSpPr>
            <a:spLocks noGrp="1"/>
          </p:cNvSpPr>
          <p:nvPr>
            <p:ph type="title"/>
          </p:nvPr>
        </p:nvSpPr>
        <p:spPr/>
        <p:txBody>
          <a:bodyPr/>
          <a:lstStyle/>
          <a:p>
            <a:r>
              <a:rPr lang="en-US" altLang="zh-TW" cap="none" dirty="0"/>
              <a:t>The </a:t>
            </a:r>
            <a:r>
              <a:rPr lang="en-US" altLang="zh-TW" cap="none" dirty="0" err="1"/>
              <a:t>BankAccount</a:t>
            </a:r>
            <a:r>
              <a:rPr lang="en-US" altLang="zh-TW" cap="none" dirty="0"/>
              <a:t> Class</a:t>
            </a:r>
            <a:endParaRPr lang="zh-TW" altLang="en-US" cap="none" dirty="0"/>
          </a:p>
        </p:txBody>
      </p:sp>
      <p:sp>
        <p:nvSpPr>
          <p:cNvPr id="3" name="內容版面配置區 2">
            <a:extLst>
              <a:ext uri="{FF2B5EF4-FFF2-40B4-BE49-F238E27FC236}">
                <a16:creationId xmlns:a16="http://schemas.microsoft.com/office/drawing/2014/main" id="{8D9E22DF-8792-47B5-AAE5-01C2E24AB265}"/>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8BDD85B8-6892-4FA0-BD88-D49FA966E4B8}"/>
              </a:ext>
            </a:extLst>
          </p:cNvPr>
          <p:cNvPicPr>
            <a:picLocks noChangeAspect="1"/>
          </p:cNvPicPr>
          <p:nvPr/>
        </p:nvPicPr>
        <p:blipFill>
          <a:blip r:embed="rId2"/>
          <a:stretch>
            <a:fillRect/>
          </a:stretch>
        </p:blipFill>
        <p:spPr>
          <a:xfrm>
            <a:off x="683568" y="1628800"/>
            <a:ext cx="3816424" cy="5137862"/>
          </a:xfrm>
          <a:prstGeom prst="rect">
            <a:avLst/>
          </a:prstGeom>
        </p:spPr>
      </p:pic>
    </p:spTree>
    <p:extLst>
      <p:ext uri="{BB962C8B-B14F-4D97-AF65-F5344CB8AC3E}">
        <p14:creationId xmlns:p14="http://schemas.microsoft.com/office/powerpoint/2010/main" val="23228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A41C2CA-1ACB-448A-86AB-E283CA3C1F38}"/>
              </a:ext>
            </a:extLst>
          </p:cNvPr>
          <p:cNvPicPr>
            <a:picLocks noChangeAspect="1"/>
          </p:cNvPicPr>
          <p:nvPr/>
        </p:nvPicPr>
        <p:blipFill>
          <a:blip r:embed="rId2"/>
          <a:stretch>
            <a:fillRect/>
          </a:stretch>
        </p:blipFill>
        <p:spPr>
          <a:xfrm>
            <a:off x="395536" y="692695"/>
            <a:ext cx="5544616" cy="5617005"/>
          </a:xfrm>
          <a:prstGeom prst="rect">
            <a:avLst/>
          </a:prstGeom>
        </p:spPr>
      </p:pic>
    </p:spTree>
    <p:extLst>
      <p:ext uri="{BB962C8B-B14F-4D97-AF65-F5344CB8AC3E}">
        <p14:creationId xmlns:p14="http://schemas.microsoft.com/office/powerpoint/2010/main" val="377177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506BB7-351A-4607-8D24-6DA89E9FAF1F}"/>
              </a:ext>
            </a:extLst>
          </p:cNvPr>
          <p:cNvSpPr>
            <a:spLocks noGrp="1"/>
          </p:cNvSpPr>
          <p:nvPr>
            <p:ph type="title"/>
          </p:nvPr>
        </p:nvSpPr>
        <p:spPr/>
        <p:txBody>
          <a:bodyPr>
            <a:normAutofit/>
          </a:bodyPr>
          <a:lstStyle/>
          <a:p>
            <a:r>
              <a:rPr lang="en-US" altLang="zh-TW" cap="none" dirty="0"/>
              <a:t>The _ _str_ _ Method</a:t>
            </a:r>
            <a:endParaRPr lang="zh-TW" altLang="en-US" cap="none" dirty="0"/>
          </a:p>
        </p:txBody>
      </p:sp>
      <p:sp>
        <p:nvSpPr>
          <p:cNvPr id="3" name="內容版面配置區 2">
            <a:extLst>
              <a:ext uri="{FF2B5EF4-FFF2-40B4-BE49-F238E27FC236}">
                <a16:creationId xmlns:a16="http://schemas.microsoft.com/office/drawing/2014/main" id="{65C262BA-C958-44E6-945F-5F59873F095F}"/>
              </a:ext>
            </a:extLst>
          </p:cNvPr>
          <p:cNvSpPr>
            <a:spLocks noGrp="1"/>
          </p:cNvSpPr>
          <p:nvPr>
            <p:ph idx="1"/>
          </p:nvPr>
        </p:nvSpPr>
        <p:spPr/>
        <p:txBody>
          <a:bodyPr/>
          <a:lstStyle/>
          <a:p>
            <a:r>
              <a:rPr lang="en-US" altLang="zh-TW" dirty="0"/>
              <a:t>We need to display a message that indicates an object’s state. </a:t>
            </a:r>
          </a:p>
          <a:p>
            <a:r>
              <a:rPr lang="en-US" altLang="zh-TW" dirty="0"/>
              <a:t>An object’s </a:t>
            </a:r>
            <a:r>
              <a:rPr lang="en-US" altLang="zh-TW" i="1" dirty="0"/>
              <a:t>state </a:t>
            </a:r>
            <a:r>
              <a:rPr lang="en-US" altLang="zh-TW" dirty="0"/>
              <a:t>is simply the values of the object’s attributes at any given moment.</a:t>
            </a:r>
          </a:p>
          <a:p>
            <a:r>
              <a:rPr lang="en-US" altLang="zh-TW" dirty="0"/>
              <a:t>In Python, you give this method the special name _ _str_ _.</a:t>
            </a:r>
            <a:endParaRPr lang="zh-TW" altLang="en-US" dirty="0"/>
          </a:p>
        </p:txBody>
      </p:sp>
    </p:spTree>
    <p:extLst>
      <p:ext uri="{BB962C8B-B14F-4D97-AF65-F5344CB8AC3E}">
        <p14:creationId xmlns:p14="http://schemas.microsoft.com/office/powerpoint/2010/main" val="2335256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2EEC762-A096-4948-81DD-80428CDB59CF}"/>
              </a:ext>
            </a:extLst>
          </p:cNvPr>
          <p:cNvSpPr>
            <a:spLocks noGrp="1" noChangeArrowheads="1"/>
          </p:cNvSpPr>
          <p:nvPr>
            <p:ph idx="1"/>
          </p:nvPr>
        </p:nvSpPr>
        <p:spPr bwMode="auto">
          <a:xfrm>
            <a:off x="467544" y="1000472"/>
            <a:ext cx="6120680" cy="532453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class</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98FB98"/>
                </a:solidFill>
                <a:effectLst/>
                <a:latin typeface="Arial Unicode MS"/>
                <a:ea typeface="Courier New" panose="02070309020205020404" pitchFamily="49" charset="0"/>
              </a:rPr>
              <a:t>Rational</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def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__init__(</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n, d):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物件建立之後所要建立的初始化動作</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.numer = n</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 = d</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def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__str__(</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定義物件的字串描述</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return</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str(</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.numer) + </a:t>
            </a:r>
            <a:r>
              <a:rPr kumimoji="0" lang="zh-TW" altLang="zh-TW" sz="1000" b="0" i="0" u="none" strike="noStrike" cap="none" normalizeH="0" baseline="0" dirty="0">
                <a:ln>
                  <a:noFill/>
                </a:ln>
                <a:solidFill>
                  <a:srgbClr val="FFA0A0"/>
                </a:solidFill>
                <a:effectLst/>
                <a:latin typeface="Arial Unicode MS"/>
                <a:ea typeface="Courier New" panose="02070309020205020404" pitchFamily="49" charset="0"/>
              </a:rPr>
              <a: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 str(</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def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__add__(</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that):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定義 + 運算</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return</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98FB98"/>
                </a:solidFill>
                <a:effectLst/>
                <a:latin typeface="Arial Unicode MS"/>
                <a:ea typeface="Courier New" panose="02070309020205020404" pitchFamily="49" charset="0"/>
              </a:rPr>
              <a:t>Rational</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.numer * that.denom + that.numer *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 * that.denom)</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def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__sub__(</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that):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定義 - 運算</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return</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98FB98"/>
                </a:solidFill>
                <a:effectLst/>
                <a:latin typeface="Arial Unicode MS"/>
                <a:ea typeface="Courier New" panose="02070309020205020404" pitchFamily="49" charset="0"/>
              </a:rPr>
              <a:t>Rational</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.numer * that.denom - that.numer *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a:t>
            </a:r>
            <a:r>
              <a:rPr kumimoji="0" lang="en-US"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 * that.denom)</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def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__mul__(</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that):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定義 * 運算</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return</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98FB98"/>
                </a:solidFill>
                <a:effectLst/>
                <a:latin typeface="Arial Unicode MS"/>
                <a:ea typeface="Courier New" panose="02070309020205020404" pitchFamily="49" charset="0"/>
              </a:rPr>
              <a:t>Rational</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.numer * that.numer,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 * that.denom)</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lang="en-US" altLang="zh-TW" sz="1000" dirty="0">
                <a:solidFill>
                  <a:srgbClr val="777777"/>
                </a:solidFill>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def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__truediv__(</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that):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定義 / 運算</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return</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98FB98"/>
                </a:solidFill>
                <a:effectLst/>
                <a:latin typeface="Arial Unicode MS"/>
                <a:ea typeface="Courier New" panose="02070309020205020404" pitchFamily="49" charset="0"/>
              </a:rPr>
              <a:t>Rational</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.numer * that.denom,</a:t>
            </a:r>
            <a:r>
              <a:rPr kumimoji="0" lang="en-US"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 * that.denom)</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def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__eq__(</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that):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定義 == 運算</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en-US" altLang="zh-TW" sz="1000" b="0" i="0" u="none" strike="noStrike" cap="none" normalizeH="0" baseline="0" dirty="0">
                <a:ln>
                  <a:noFill/>
                </a:ln>
                <a:solidFill>
                  <a:srgbClr val="777777"/>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return</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.numer * that.denom == that.numer * </a:t>
            </a: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self</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.denom</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x = </a:t>
            </a:r>
            <a:r>
              <a:rPr kumimoji="0" lang="zh-TW" altLang="zh-TW" sz="1000" b="0" i="0" u="none" strike="noStrike" cap="none" normalizeH="0" baseline="0" dirty="0">
                <a:ln>
                  <a:noFill/>
                </a:ln>
                <a:solidFill>
                  <a:srgbClr val="98FB98"/>
                </a:solidFill>
                <a:effectLst/>
                <a:latin typeface="Arial Unicode MS"/>
                <a:ea typeface="Courier New" panose="02070309020205020404" pitchFamily="49" charset="0"/>
              </a:rPr>
              <a:t>Rational</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r>
              <a:rPr kumimoji="0" lang="zh-TW" altLang="zh-TW" sz="1000" b="0" i="0" u="none" strike="noStrike" cap="none" normalizeH="0" baseline="0" dirty="0">
                <a:ln>
                  <a:noFill/>
                </a:ln>
                <a:solidFill>
                  <a:srgbClr val="CD5C5C"/>
                </a:solidFill>
                <a:effectLst/>
                <a:latin typeface="Arial Unicode MS"/>
                <a:ea typeface="Courier New" panose="02070309020205020404" pitchFamily="49" charset="0"/>
              </a:rPr>
              <a:t>1</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CD5C5C"/>
                </a:solidFill>
                <a:effectLst/>
                <a:latin typeface="Arial Unicode MS"/>
                <a:ea typeface="Courier New" panose="02070309020205020404" pitchFamily="49" charset="0"/>
              </a:rPr>
              <a:t>2</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y = </a:t>
            </a:r>
            <a:r>
              <a:rPr kumimoji="0" lang="zh-TW" altLang="zh-TW" sz="1000" b="0" i="0" u="none" strike="noStrike" cap="none" normalizeH="0" baseline="0" dirty="0">
                <a:ln>
                  <a:noFill/>
                </a:ln>
                <a:solidFill>
                  <a:srgbClr val="98FB98"/>
                </a:solidFill>
                <a:effectLst/>
                <a:latin typeface="Arial Unicode MS"/>
                <a:ea typeface="Courier New" panose="02070309020205020404" pitchFamily="49" charset="0"/>
              </a:rPr>
              <a:t>Rational</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r>
              <a:rPr kumimoji="0" lang="zh-TW" altLang="zh-TW" sz="1000" b="0" i="0" u="none" strike="noStrike" cap="none" normalizeH="0" baseline="0" dirty="0">
                <a:ln>
                  <a:noFill/>
                </a:ln>
                <a:solidFill>
                  <a:srgbClr val="CD5C5C"/>
                </a:solidFill>
                <a:effectLst/>
                <a:latin typeface="Arial Unicode MS"/>
                <a:ea typeface="Courier New" panose="02070309020205020404" pitchFamily="49" charset="0"/>
              </a:rPr>
              <a:t>2</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CD5C5C"/>
                </a:solidFill>
                <a:effectLst/>
                <a:latin typeface="Arial Unicode MS"/>
                <a:ea typeface="Courier New" panose="02070309020205020404" pitchFamily="49" charset="0"/>
              </a:rPr>
              <a:t>3</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z = </a:t>
            </a:r>
            <a:r>
              <a:rPr kumimoji="0" lang="zh-TW" altLang="zh-TW" sz="1000" b="0" i="0" u="none" strike="noStrike" cap="none" normalizeH="0" baseline="0" dirty="0">
                <a:ln>
                  <a:noFill/>
                </a:ln>
                <a:solidFill>
                  <a:srgbClr val="98FB98"/>
                </a:solidFill>
                <a:effectLst/>
                <a:latin typeface="Arial Unicode MS"/>
                <a:ea typeface="Courier New" panose="02070309020205020404" pitchFamily="49" charset="0"/>
              </a:rPr>
              <a:t>Rational</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r>
              <a:rPr kumimoji="0" lang="zh-TW" altLang="zh-TW" sz="1000" b="0" i="0" u="none" strike="noStrike" cap="none" normalizeH="0" baseline="0" dirty="0">
                <a:ln>
                  <a:noFill/>
                </a:ln>
                <a:solidFill>
                  <a:srgbClr val="CD5C5C"/>
                </a:solidFill>
                <a:effectLst/>
                <a:latin typeface="Arial Unicode MS"/>
                <a:ea typeface="Courier New" panose="02070309020205020404" pitchFamily="49" charset="0"/>
              </a:rPr>
              <a:t>2</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 </a:t>
            </a:r>
            <a:r>
              <a:rPr kumimoji="0" lang="zh-TW" altLang="zh-TW" sz="1000" b="0" i="0" u="none" strike="noStrike" cap="none" normalizeH="0" baseline="0" dirty="0">
                <a:ln>
                  <a:noFill/>
                </a:ln>
                <a:solidFill>
                  <a:srgbClr val="CD5C5C"/>
                </a:solidFill>
                <a:effectLst/>
                <a:latin typeface="Arial Unicode MS"/>
                <a:ea typeface="Courier New" panose="02070309020205020404" pitchFamily="49" charset="0"/>
              </a:rPr>
              <a:t>3</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print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(x)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1/2</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print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(y)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2/3</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print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(x + y)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7/6</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print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(x - y)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-1/6</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print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(x * y)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2/6</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print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(x / y)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3/6</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print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(x == y)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False</a:t>
            </a:r>
            <a:br>
              <a:rPr kumimoji="0" lang="zh-TW" altLang="zh-TW" sz="1000" b="0" i="0" u="none" strike="noStrike" cap="none" normalizeH="0" baseline="0" dirty="0">
                <a:ln>
                  <a:noFill/>
                </a:ln>
                <a:solidFill>
                  <a:srgbClr val="777777"/>
                </a:solidFill>
                <a:effectLst/>
                <a:latin typeface="Arial Unicode MS"/>
                <a:ea typeface="Courier New" panose="02070309020205020404" pitchFamily="49" charset="0"/>
              </a:rPr>
            </a:br>
            <a:r>
              <a:rPr kumimoji="0" lang="zh-TW" altLang="zh-TW" sz="1000" b="1" i="0" u="none" strike="noStrike" cap="none" normalizeH="0" baseline="0" dirty="0">
                <a:ln>
                  <a:noFill/>
                </a:ln>
                <a:solidFill>
                  <a:srgbClr val="F0E68C"/>
                </a:solidFill>
                <a:effectLst/>
                <a:latin typeface="Arial Unicode MS"/>
                <a:ea typeface="Courier New" panose="02070309020205020404" pitchFamily="49" charset="0"/>
              </a:rPr>
              <a:t>print</a:t>
            </a:r>
            <a:r>
              <a:rPr kumimoji="0" lang="zh-TW" altLang="zh-TW" sz="1000" b="0" i="0" u="none" strike="noStrike" cap="none" normalizeH="0" baseline="0" dirty="0">
                <a:ln>
                  <a:noFill/>
                </a:ln>
                <a:solidFill>
                  <a:srgbClr val="FFFFFF"/>
                </a:solidFill>
                <a:effectLst/>
                <a:latin typeface="Arial Unicode MS"/>
                <a:ea typeface="Courier New" panose="02070309020205020404" pitchFamily="49" charset="0"/>
              </a:rPr>
              <a:t>(y == z) </a:t>
            </a:r>
            <a:r>
              <a:rPr kumimoji="0" lang="zh-TW" altLang="zh-TW" sz="1000" b="0" i="0" u="none" strike="noStrike" cap="none" normalizeH="0" baseline="0" dirty="0">
                <a:ln>
                  <a:noFill/>
                </a:ln>
                <a:solidFill>
                  <a:srgbClr val="87CEEB"/>
                </a:solidFill>
                <a:effectLst/>
                <a:latin typeface="Arial Unicode MS"/>
                <a:ea typeface="Courier New" panose="02070309020205020404" pitchFamily="49" charset="0"/>
              </a:rPr>
              <a:t># True</a:t>
            </a:r>
            <a:r>
              <a:rPr kumimoji="0" lang="zh-TW" altLang="zh-TW" sz="6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3452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F469D0-6913-4594-B69F-1206C3878BAD}"/>
              </a:ext>
            </a:extLst>
          </p:cNvPr>
          <p:cNvSpPr>
            <a:spLocks noGrp="1"/>
          </p:cNvSpPr>
          <p:nvPr>
            <p:ph type="title"/>
          </p:nvPr>
        </p:nvSpPr>
        <p:spPr/>
        <p:txBody>
          <a:bodyPr/>
          <a:lstStyle/>
          <a:p>
            <a:r>
              <a:rPr lang="en-US" altLang="zh-TW" cap="none"/>
              <a:t>Working with </a:t>
            </a:r>
            <a:r>
              <a:rPr lang="en-US" altLang="zh-TW" cap="none" dirty="0"/>
              <a:t>Instances</a:t>
            </a:r>
            <a:endParaRPr lang="zh-TW" altLang="en-US" cap="none" dirty="0"/>
          </a:p>
        </p:txBody>
      </p:sp>
      <p:sp>
        <p:nvSpPr>
          <p:cNvPr id="3" name="內容版面配置區 2">
            <a:extLst>
              <a:ext uri="{FF2B5EF4-FFF2-40B4-BE49-F238E27FC236}">
                <a16:creationId xmlns:a16="http://schemas.microsoft.com/office/drawing/2014/main" id="{94E5FFDC-CD47-467F-BEA8-806D824B5026}"/>
              </a:ext>
            </a:extLst>
          </p:cNvPr>
          <p:cNvSpPr>
            <a:spLocks noGrp="1"/>
          </p:cNvSpPr>
          <p:nvPr>
            <p:ph idx="1"/>
          </p:nvPr>
        </p:nvSpPr>
        <p:spPr/>
        <p:txBody>
          <a:bodyPr>
            <a:normAutofit lnSpcReduction="10000"/>
          </a:bodyPr>
          <a:lstStyle/>
          <a:p>
            <a:r>
              <a:rPr lang="en-US" altLang="zh-TW" dirty="0"/>
              <a:t>Each instance of a class has its own set of data attributes.</a:t>
            </a:r>
          </a:p>
          <a:p>
            <a:r>
              <a:rPr lang="en-US" altLang="zh-TW" dirty="0"/>
              <a:t>When a method uses the </a:t>
            </a:r>
            <a:r>
              <a:rPr lang="en-US" altLang="zh-TW" dirty="0">
                <a:solidFill>
                  <a:srgbClr val="FF0000"/>
                </a:solidFill>
                <a:effectLst>
                  <a:outerShdw blurRad="38100" dist="38100" dir="2700000" algn="tl">
                    <a:srgbClr val="000000">
                      <a:alpha val="43137"/>
                    </a:srgbClr>
                  </a:outerShdw>
                </a:effectLst>
              </a:rPr>
              <a:t>self</a:t>
            </a:r>
            <a:r>
              <a:rPr lang="en-US" altLang="zh-TW" dirty="0"/>
              <a:t> parameter to create an attribute, the attribute belongs to the specific object that self references. </a:t>
            </a:r>
          </a:p>
          <a:p>
            <a:r>
              <a:rPr lang="en-US" altLang="zh-TW" dirty="0"/>
              <a:t>We call these attributes </a:t>
            </a:r>
            <a:r>
              <a:rPr lang="en-US" altLang="zh-TW" i="1" dirty="0">
                <a:solidFill>
                  <a:srgbClr val="FF0000"/>
                </a:solidFill>
                <a:effectLst>
                  <a:outerShdw blurRad="38100" dist="38100" dir="2700000" algn="tl">
                    <a:srgbClr val="000000">
                      <a:alpha val="43137"/>
                    </a:srgbClr>
                  </a:outerShdw>
                </a:effectLst>
              </a:rPr>
              <a:t>instance attributes</a:t>
            </a:r>
            <a:r>
              <a:rPr lang="en-US" altLang="zh-TW" i="1" dirty="0"/>
              <a:t> </a:t>
            </a:r>
            <a:r>
              <a:rPr lang="en-US" altLang="zh-TW" dirty="0"/>
              <a:t>because they belong to a specific instance of the class.</a:t>
            </a:r>
          </a:p>
          <a:p>
            <a:r>
              <a:rPr lang="en-US" altLang="zh-TW" dirty="0"/>
              <a:t>It is possible to create many instances of the same class in a program. Each instance will then have its own set of attributes. </a:t>
            </a:r>
            <a:endParaRPr lang="zh-TW" altLang="en-US" dirty="0"/>
          </a:p>
        </p:txBody>
      </p:sp>
    </p:spTree>
    <p:extLst>
      <p:ext uri="{BB962C8B-B14F-4D97-AF65-F5344CB8AC3E}">
        <p14:creationId xmlns:p14="http://schemas.microsoft.com/office/powerpoint/2010/main" val="108990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44F2DC1B-3CE7-40C9-B65C-F06626F155EA}"/>
              </a:ext>
            </a:extLst>
          </p:cNvPr>
          <p:cNvPicPr>
            <a:picLocks noChangeAspect="1"/>
          </p:cNvPicPr>
          <p:nvPr/>
        </p:nvPicPr>
        <p:blipFill>
          <a:blip r:embed="rId2"/>
          <a:stretch>
            <a:fillRect/>
          </a:stretch>
        </p:blipFill>
        <p:spPr>
          <a:xfrm>
            <a:off x="96551" y="692696"/>
            <a:ext cx="4896544" cy="6072250"/>
          </a:xfrm>
          <a:prstGeom prst="rect">
            <a:avLst/>
          </a:prstGeom>
        </p:spPr>
      </p:pic>
      <p:pic>
        <p:nvPicPr>
          <p:cNvPr id="6" name="圖片 5">
            <a:extLst>
              <a:ext uri="{FF2B5EF4-FFF2-40B4-BE49-F238E27FC236}">
                <a16:creationId xmlns:a16="http://schemas.microsoft.com/office/drawing/2014/main" id="{A54B2DAF-CA74-4902-8ED9-F7041ABD696D}"/>
              </a:ext>
            </a:extLst>
          </p:cNvPr>
          <p:cNvPicPr>
            <a:picLocks noChangeAspect="1"/>
          </p:cNvPicPr>
          <p:nvPr/>
        </p:nvPicPr>
        <p:blipFill>
          <a:blip r:embed="rId3"/>
          <a:stretch>
            <a:fillRect/>
          </a:stretch>
        </p:blipFill>
        <p:spPr>
          <a:xfrm>
            <a:off x="4784298" y="692696"/>
            <a:ext cx="4263151" cy="2068000"/>
          </a:xfrm>
          <a:prstGeom prst="rect">
            <a:avLst/>
          </a:prstGeom>
        </p:spPr>
      </p:pic>
      <p:pic>
        <p:nvPicPr>
          <p:cNvPr id="7" name="圖片 6">
            <a:extLst>
              <a:ext uri="{FF2B5EF4-FFF2-40B4-BE49-F238E27FC236}">
                <a16:creationId xmlns:a16="http://schemas.microsoft.com/office/drawing/2014/main" id="{4307DAF3-D8FB-45EB-9724-182C30E3810E}"/>
              </a:ext>
            </a:extLst>
          </p:cNvPr>
          <p:cNvPicPr>
            <a:picLocks noChangeAspect="1"/>
          </p:cNvPicPr>
          <p:nvPr/>
        </p:nvPicPr>
        <p:blipFill>
          <a:blip r:embed="rId4"/>
          <a:stretch>
            <a:fillRect/>
          </a:stretch>
        </p:blipFill>
        <p:spPr>
          <a:xfrm>
            <a:off x="4860032" y="3060555"/>
            <a:ext cx="3384150" cy="2073500"/>
          </a:xfrm>
          <a:prstGeom prst="rect">
            <a:avLst/>
          </a:prstGeom>
        </p:spPr>
      </p:pic>
    </p:spTree>
    <p:extLst>
      <p:ext uri="{BB962C8B-B14F-4D97-AF65-F5344CB8AC3E}">
        <p14:creationId xmlns:p14="http://schemas.microsoft.com/office/powerpoint/2010/main" val="2960946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9ADD64-9A84-4FC1-9EFD-C56D65773CE0}"/>
              </a:ext>
            </a:extLst>
          </p:cNvPr>
          <p:cNvSpPr>
            <a:spLocks noGrp="1"/>
          </p:cNvSpPr>
          <p:nvPr>
            <p:ph type="title"/>
          </p:nvPr>
        </p:nvSpPr>
        <p:spPr/>
        <p:txBody>
          <a:bodyPr/>
          <a:lstStyle/>
          <a:p>
            <a:r>
              <a:rPr lang="en-US" altLang="zh-TW" cap="none" dirty="0"/>
              <a:t>Creating the </a:t>
            </a:r>
            <a:r>
              <a:rPr lang="en-US" altLang="zh-TW" cap="none" dirty="0" err="1"/>
              <a:t>CellPhone</a:t>
            </a:r>
            <a:r>
              <a:rPr lang="en-US" altLang="zh-TW" cap="none" dirty="0"/>
              <a:t> Class</a:t>
            </a:r>
            <a:endParaRPr lang="zh-TW" altLang="en-US" cap="none" dirty="0"/>
          </a:p>
        </p:txBody>
      </p:sp>
      <p:sp>
        <p:nvSpPr>
          <p:cNvPr id="3" name="內容版面配置區 2">
            <a:extLst>
              <a:ext uri="{FF2B5EF4-FFF2-40B4-BE49-F238E27FC236}">
                <a16:creationId xmlns:a16="http://schemas.microsoft.com/office/drawing/2014/main" id="{0CE6A0AB-24F3-4601-AFFA-4A711CE9D7B6}"/>
              </a:ext>
            </a:extLst>
          </p:cNvPr>
          <p:cNvSpPr>
            <a:spLocks noGrp="1"/>
          </p:cNvSpPr>
          <p:nvPr>
            <p:ph idx="1"/>
          </p:nvPr>
        </p:nvSpPr>
        <p:spPr>
          <a:xfrm>
            <a:off x="581192" y="1916832"/>
            <a:ext cx="7989752" cy="4392487"/>
          </a:xfrm>
        </p:spPr>
        <p:txBody>
          <a:bodyPr>
            <a:normAutofit fontScale="92500" lnSpcReduction="10000"/>
          </a:bodyPr>
          <a:lstStyle/>
          <a:p>
            <a:pPr marL="0" indent="0">
              <a:buNone/>
            </a:pPr>
            <a:r>
              <a:rPr lang="en-US" altLang="zh-TW" dirty="0"/>
              <a:t>Wireless Solutions, Inc. is a business that sells cell phones and wireless service. You are </a:t>
            </a:r>
            <a:r>
              <a:rPr lang="en-US" altLang="zh-TW" dirty="0" err="1"/>
              <a:t>aprogrammer</a:t>
            </a:r>
            <a:r>
              <a:rPr lang="en-US" altLang="zh-TW" dirty="0"/>
              <a:t> in the company’s IT department, and your team is designing a program </a:t>
            </a:r>
            <a:r>
              <a:rPr lang="en-US" altLang="zh-TW" dirty="0" err="1"/>
              <a:t>tomanage</a:t>
            </a:r>
            <a:r>
              <a:rPr lang="en-US" altLang="zh-TW" dirty="0"/>
              <a:t> all of the cell phones that are in inventory. You have been asked to design a class that represents a cell phone. The data that should be kept as attributes in the class are as follows:</a:t>
            </a:r>
          </a:p>
          <a:p>
            <a:r>
              <a:rPr lang="en-US" altLang="zh-TW" dirty="0"/>
              <a:t>The name of the phone’s manufacturer will be assigned to </a:t>
            </a:r>
            <a:br>
              <a:rPr lang="en-US" altLang="zh-TW" dirty="0"/>
            </a:br>
            <a:r>
              <a:rPr lang="en-US" altLang="zh-TW" dirty="0"/>
              <a:t>the _ _</a:t>
            </a:r>
            <a:r>
              <a:rPr lang="en-US" altLang="zh-TW" dirty="0" err="1"/>
              <a:t>manufact</a:t>
            </a:r>
            <a:r>
              <a:rPr lang="en-US" altLang="zh-TW" dirty="0"/>
              <a:t> attribute.</a:t>
            </a:r>
          </a:p>
          <a:p>
            <a:r>
              <a:rPr lang="en-US" altLang="zh-TW" dirty="0"/>
              <a:t>The phone’s model number will be assigned to </a:t>
            </a:r>
            <a:br>
              <a:rPr lang="en-US" altLang="zh-TW" dirty="0"/>
            </a:br>
            <a:r>
              <a:rPr lang="en-US" altLang="zh-TW" dirty="0"/>
              <a:t>the _ _model attribute.</a:t>
            </a:r>
          </a:p>
          <a:p>
            <a:r>
              <a:rPr lang="en-US" altLang="zh-TW" dirty="0"/>
              <a:t>The phone’s retail price will be assigned to </a:t>
            </a:r>
            <a:br>
              <a:rPr lang="en-US" altLang="zh-TW" dirty="0"/>
            </a:br>
            <a:r>
              <a:rPr lang="en-US" altLang="zh-TW" dirty="0"/>
              <a:t>the _ _</a:t>
            </a:r>
            <a:r>
              <a:rPr lang="en-US" altLang="zh-TW" dirty="0" err="1"/>
              <a:t>retail_price</a:t>
            </a:r>
            <a:r>
              <a:rPr lang="en-US" altLang="zh-TW" dirty="0"/>
              <a:t> attribute.</a:t>
            </a:r>
            <a:endParaRPr lang="zh-TW" altLang="en-US" dirty="0"/>
          </a:p>
        </p:txBody>
      </p:sp>
    </p:spTree>
    <p:extLst>
      <p:ext uri="{BB962C8B-B14F-4D97-AF65-F5344CB8AC3E}">
        <p14:creationId xmlns:p14="http://schemas.microsoft.com/office/powerpoint/2010/main" val="95963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3FEDE92-C995-47FD-9915-FFBB23B462A2}"/>
              </a:ext>
            </a:extLst>
          </p:cNvPr>
          <p:cNvSpPr>
            <a:spLocks noGrp="1"/>
          </p:cNvSpPr>
          <p:nvPr>
            <p:ph idx="1"/>
          </p:nvPr>
        </p:nvSpPr>
        <p:spPr>
          <a:xfrm>
            <a:off x="581192" y="692696"/>
            <a:ext cx="7989752" cy="5166103"/>
          </a:xfrm>
        </p:spPr>
        <p:txBody>
          <a:bodyPr/>
          <a:lstStyle/>
          <a:p>
            <a:r>
              <a:rPr lang="en-US" altLang="zh-TW" dirty="0"/>
              <a:t>The data contained in an object is known as the object’s </a:t>
            </a:r>
            <a:r>
              <a:rPr lang="en-US" altLang="zh-TW" i="1" dirty="0"/>
              <a:t>data attributes</a:t>
            </a:r>
            <a:r>
              <a:rPr lang="en-US" altLang="zh-TW" dirty="0"/>
              <a:t>. An object’s data attributes are simply variables that reference data. </a:t>
            </a:r>
          </a:p>
          <a:p>
            <a:r>
              <a:rPr lang="en-US" altLang="zh-TW" dirty="0"/>
              <a:t>The procedures that an object performs are known as </a:t>
            </a:r>
            <a:r>
              <a:rPr lang="en-US" altLang="zh-TW" i="1" dirty="0"/>
              <a:t>methods</a:t>
            </a:r>
            <a:r>
              <a:rPr lang="en-US" altLang="zh-TW" dirty="0"/>
              <a:t>.</a:t>
            </a:r>
            <a:r>
              <a:rPr lang="zh-TW" altLang="en-US" dirty="0"/>
              <a:t> </a:t>
            </a:r>
            <a:r>
              <a:rPr lang="en-US" altLang="zh-TW" dirty="0"/>
              <a:t>An object’s methods</a:t>
            </a:r>
            <a:r>
              <a:rPr lang="zh-TW" altLang="en-US" dirty="0"/>
              <a:t> </a:t>
            </a:r>
            <a:r>
              <a:rPr lang="en-US" altLang="zh-TW" dirty="0"/>
              <a:t>are functions that perform operations on the object’s data attributes. </a:t>
            </a:r>
          </a:p>
          <a:p>
            <a:r>
              <a:rPr lang="en-US" altLang="zh-TW" dirty="0"/>
              <a:t>The object is, conceptually,</a:t>
            </a:r>
            <a:r>
              <a:rPr lang="zh-TW" altLang="en-US" dirty="0"/>
              <a:t> </a:t>
            </a:r>
            <a:r>
              <a:rPr lang="en-US" altLang="zh-TW" dirty="0"/>
              <a:t>a self-contained unit that consists of data attributes and</a:t>
            </a:r>
            <a:r>
              <a:rPr lang="zh-TW" altLang="en-US" dirty="0"/>
              <a:t> </a:t>
            </a:r>
            <a:r>
              <a:rPr lang="en-US" altLang="zh-TW" dirty="0"/>
              <a:t>methods that operate</a:t>
            </a:r>
            <a:r>
              <a:rPr lang="zh-TW" altLang="en-US" dirty="0"/>
              <a:t> </a:t>
            </a:r>
            <a:r>
              <a:rPr lang="en-US" altLang="zh-TW" dirty="0"/>
              <a:t>on the data attributes.</a:t>
            </a:r>
            <a:endParaRPr lang="zh-TW" altLang="en-US" dirty="0"/>
          </a:p>
        </p:txBody>
      </p:sp>
      <p:pic>
        <p:nvPicPr>
          <p:cNvPr id="4" name="圖片 3">
            <a:extLst>
              <a:ext uri="{FF2B5EF4-FFF2-40B4-BE49-F238E27FC236}">
                <a16:creationId xmlns:a16="http://schemas.microsoft.com/office/drawing/2014/main" id="{1D965AA4-9B0B-46BA-8F24-40D01EE064F1}"/>
              </a:ext>
            </a:extLst>
          </p:cNvPr>
          <p:cNvPicPr>
            <a:picLocks noChangeAspect="1"/>
          </p:cNvPicPr>
          <p:nvPr/>
        </p:nvPicPr>
        <p:blipFill>
          <a:blip r:embed="rId2"/>
          <a:stretch>
            <a:fillRect/>
          </a:stretch>
        </p:blipFill>
        <p:spPr>
          <a:xfrm>
            <a:off x="4572000" y="4005064"/>
            <a:ext cx="1800200" cy="2736855"/>
          </a:xfrm>
          <a:prstGeom prst="rect">
            <a:avLst/>
          </a:prstGeom>
        </p:spPr>
      </p:pic>
    </p:spTree>
    <p:extLst>
      <p:ext uri="{BB962C8B-B14F-4D97-AF65-F5344CB8AC3E}">
        <p14:creationId xmlns:p14="http://schemas.microsoft.com/office/powerpoint/2010/main" val="3282029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B2642C-7057-4FFD-B67B-D757B9E23C6D}"/>
              </a:ext>
            </a:extLst>
          </p:cNvPr>
          <p:cNvSpPr>
            <a:spLocks noGrp="1"/>
          </p:cNvSpPr>
          <p:nvPr>
            <p:ph idx="1"/>
          </p:nvPr>
        </p:nvSpPr>
        <p:spPr>
          <a:xfrm>
            <a:off x="323528" y="836713"/>
            <a:ext cx="8640960" cy="5400600"/>
          </a:xfrm>
        </p:spPr>
        <p:txBody>
          <a:bodyPr>
            <a:normAutofit fontScale="85000" lnSpcReduction="10000"/>
          </a:bodyPr>
          <a:lstStyle/>
          <a:p>
            <a:pPr marL="0" indent="0">
              <a:buNone/>
            </a:pPr>
            <a:r>
              <a:rPr lang="en-US" altLang="zh-TW" dirty="0"/>
              <a:t>The class will also have the following methods:</a:t>
            </a:r>
          </a:p>
          <a:p>
            <a:r>
              <a:rPr lang="en-US" altLang="zh-TW" dirty="0"/>
              <a:t>An _ _</a:t>
            </a:r>
            <a:r>
              <a:rPr lang="en-US" altLang="zh-TW" dirty="0" err="1"/>
              <a:t>init</a:t>
            </a:r>
            <a:r>
              <a:rPr lang="en-US" altLang="zh-TW" dirty="0"/>
              <a:t>_ _ method that accepts arguments for the manufacturer, model number, and retail price.</a:t>
            </a:r>
          </a:p>
          <a:p>
            <a:r>
              <a:rPr lang="en-US" altLang="zh-TW" dirty="0"/>
              <a:t>A </a:t>
            </a:r>
            <a:r>
              <a:rPr lang="en-US" altLang="zh-TW" dirty="0" err="1"/>
              <a:t>set_manufact</a:t>
            </a:r>
            <a:r>
              <a:rPr lang="en-US" altLang="zh-TW" dirty="0"/>
              <a:t> method that accepts an argument for the manufacturer. This method will allow us to change the value of the _ _</a:t>
            </a:r>
            <a:r>
              <a:rPr lang="en-US" altLang="zh-TW" dirty="0" err="1"/>
              <a:t>manufact</a:t>
            </a:r>
            <a:r>
              <a:rPr lang="en-US" altLang="zh-TW" dirty="0"/>
              <a:t> attribute after the object has been created, if necessary.</a:t>
            </a:r>
          </a:p>
          <a:p>
            <a:r>
              <a:rPr lang="en-US" altLang="zh-TW" dirty="0"/>
              <a:t>A </a:t>
            </a:r>
            <a:r>
              <a:rPr lang="en-US" altLang="zh-TW" dirty="0" err="1"/>
              <a:t>set_model</a:t>
            </a:r>
            <a:r>
              <a:rPr lang="en-US" altLang="zh-TW" dirty="0"/>
              <a:t> method that accepts an argument for the model. This method will allow us to change the value of the _ _model attribute after the object has been created, if necessary.</a:t>
            </a:r>
          </a:p>
          <a:p>
            <a:r>
              <a:rPr lang="en-US" altLang="zh-TW" dirty="0"/>
              <a:t>A </a:t>
            </a:r>
            <a:r>
              <a:rPr lang="en-US" altLang="zh-TW" dirty="0" err="1"/>
              <a:t>set_retail_price</a:t>
            </a:r>
            <a:r>
              <a:rPr lang="en-US" altLang="zh-TW" dirty="0"/>
              <a:t> method that accepts an argument for the retail price. This</a:t>
            </a:r>
          </a:p>
          <a:p>
            <a:r>
              <a:rPr lang="en-US" altLang="zh-TW" dirty="0"/>
              <a:t>method will allow us to change the value of the _ _</a:t>
            </a:r>
            <a:r>
              <a:rPr lang="en-US" altLang="zh-TW" dirty="0" err="1"/>
              <a:t>retail_price</a:t>
            </a:r>
            <a:r>
              <a:rPr lang="en-US" altLang="zh-TW" dirty="0"/>
              <a:t> attribute after the object has been created, if necessary.</a:t>
            </a:r>
          </a:p>
          <a:p>
            <a:r>
              <a:rPr lang="en-US" altLang="zh-TW" dirty="0"/>
              <a:t>A </a:t>
            </a:r>
            <a:r>
              <a:rPr lang="en-US" altLang="zh-TW" dirty="0" err="1"/>
              <a:t>get_manufact</a:t>
            </a:r>
            <a:r>
              <a:rPr lang="en-US" altLang="zh-TW" dirty="0"/>
              <a:t> method that returns the phone’s manufacturer.</a:t>
            </a:r>
          </a:p>
          <a:p>
            <a:r>
              <a:rPr lang="en-US" altLang="zh-TW" dirty="0"/>
              <a:t>A </a:t>
            </a:r>
            <a:r>
              <a:rPr lang="en-US" altLang="zh-TW" dirty="0" err="1"/>
              <a:t>get_model</a:t>
            </a:r>
            <a:r>
              <a:rPr lang="en-US" altLang="zh-TW" dirty="0"/>
              <a:t> method that returns the phone’s model number.</a:t>
            </a:r>
          </a:p>
          <a:p>
            <a:r>
              <a:rPr lang="en-US" altLang="zh-TW" dirty="0"/>
              <a:t>A </a:t>
            </a:r>
            <a:r>
              <a:rPr lang="en-US" altLang="zh-TW" dirty="0" err="1"/>
              <a:t>get_retail_price</a:t>
            </a:r>
            <a:r>
              <a:rPr lang="en-US" altLang="zh-TW" dirty="0"/>
              <a:t> method that returns the phone’s retail price.</a:t>
            </a:r>
            <a:endParaRPr lang="zh-TW" altLang="en-US" dirty="0"/>
          </a:p>
        </p:txBody>
      </p:sp>
    </p:spTree>
    <p:extLst>
      <p:ext uri="{BB962C8B-B14F-4D97-AF65-F5344CB8AC3E}">
        <p14:creationId xmlns:p14="http://schemas.microsoft.com/office/powerpoint/2010/main" val="2557253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AC4DB43-44F8-4EDE-B8B9-E700F3C85CD3}"/>
              </a:ext>
            </a:extLst>
          </p:cNvPr>
          <p:cNvPicPr>
            <a:picLocks noChangeAspect="1"/>
          </p:cNvPicPr>
          <p:nvPr/>
        </p:nvPicPr>
        <p:blipFill>
          <a:blip r:embed="rId2"/>
          <a:stretch>
            <a:fillRect/>
          </a:stretch>
        </p:blipFill>
        <p:spPr>
          <a:xfrm>
            <a:off x="467544" y="679373"/>
            <a:ext cx="3889576" cy="2563000"/>
          </a:xfrm>
          <a:prstGeom prst="rect">
            <a:avLst/>
          </a:prstGeom>
        </p:spPr>
      </p:pic>
      <p:pic>
        <p:nvPicPr>
          <p:cNvPr id="5" name="圖片 4">
            <a:extLst>
              <a:ext uri="{FF2B5EF4-FFF2-40B4-BE49-F238E27FC236}">
                <a16:creationId xmlns:a16="http://schemas.microsoft.com/office/drawing/2014/main" id="{95954CD6-434C-4576-8905-23AC3DC02798}"/>
              </a:ext>
            </a:extLst>
          </p:cNvPr>
          <p:cNvPicPr>
            <a:picLocks noChangeAspect="1"/>
          </p:cNvPicPr>
          <p:nvPr/>
        </p:nvPicPr>
        <p:blipFill>
          <a:blip r:embed="rId3"/>
          <a:stretch>
            <a:fillRect/>
          </a:stretch>
        </p:blipFill>
        <p:spPr>
          <a:xfrm>
            <a:off x="4607515" y="679373"/>
            <a:ext cx="3384150" cy="4812500"/>
          </a:xfrm>
          <a:prstGeom prst="rect">
            <a:avLst/>
          </a:prstGeom>
        </p:spPr>
      </p:pic>
    </p:spTree>
    <p:extLst>
      <p:ext uri="{BB962C8B-B14F-4D97-AF65-F5344CB8AC3E}">
        <p14:creationId xmlns:p14="http://schemas.microsoft.com/office/powerpoint/2010/main" val="1889405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3BD0382-2F01-45AE-93E9-27E7DE28AF30}"/>
              </a:ext>
            </a:extLst>
          </p:cNvPr>
          <p:cNvPicPr>
            <a:picLocks noChangeAspect="1"/>
          </p:cNvPicPr>
          <p:nvPr/>
        </p:nvPicPr>
        <p:blipFill>
          <a:blip r:embed="rId2"/>
          <a:stretch>
            <a:fillRect/>
          </a:stretch>
        </p:blipFill>
        <p:spPr>
          <a:xfrm>
            <a:off x="467544" y="692696"/>
            <a:ext cx="3054525" cy="1155000"/>
          </a:xfrm>
          <a:prstGeom prst="rect">
            <a:avLst/>
          </a:prstGeom>
        </p:spPr>
      </p:pic>
      <p:pic>
        <p:nvPicPr>
          <p:cNvPr id="5" name="圖片 4">
            <a:extLst>
              <a:ext uri="{FF2B5EF4-FFF2-40B4-BE49-F238E27FC236}">
                <a16:creationId xmlns:a16="http://schemas.microsoft.com/office/drawing/2014/main" id="{09BDFA45-9C8B-4E4B-9990-073AB4227132}"/>
              </a:ext>
            </a:extLst>
          </p:cNvPr>
          <p:cNvPicPr>
            <a:picLocks noChangeAspect="1"/>
          </p:cNvPicPr>
          <p:nvPr/>
        </p:nvPicPr>
        <p:blipFill>
          <a:blip r:embed="rId3"/>
          <a:stretch>
            <a:fillRect/>
          </a:stretch>
        </p:blipFill>
        <p:spPr>
          <a:xfrm>
            <a:off x="467544" y="1845971"/>
            <a:ext cx="4658701" cy="2409000"/>
          </a:xfrm>
          <a:prstGeom prst="rect">
            <a:avLst/>
          </a:prstGeom>
        </p:spPr>
      </p:pic>
      <p:pic>
        <p:nvPicPr>
          <p:cNvPr id="6" name="圖片 5">
            <a:extLst>
              <a:ext uri="{FF2B5EF4-FFF2-40B4-BE49-F238E27FC236}">
                <a16:creationId xmlns:a16="http://schemas.microsoft.com/office/drawing/2014/main" id="{0D7D2025-913C-476D-8781-223E15F1E681}"/>
              </a:ext>
            </a:extLst>
          </p:cNvPr>
          <p:cNvPicPr>
            <a:picLocks noChangeAspect="1"/>
          </p:cNvPicPr>
          <p:nvPr/>
        </p:nvPicPr>
        <p:blipFill>
          <a:blip r:embed="rId4"/>
          <a:stretch>
            <a:fillRect/>
          </a:stretch>
        </p:blipFill>
        <p:spPr>
          <a:xfrm>
            <a:off x="467544" y="4365103"/>
            <a:ext cx="4896544" cy="2316875"/>
          </a:xfrm>
          <a:prstGeom prst="rect">
            <a:avLst/>
          </a:prstGeom>
        </p:spPr>
      </p:pic>
    </p:spTree>
    <p:extLst>
      <p:ext uri="{BB962C8B-B14F-4D97-AF65-F5344CB8AC3E}">
        <p14:creationId xmlns:p14="http://schemas.microsoft.com/office/powerpoint/2010/main" val="3318678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CA6E7-0B9F-4660-BDCA-274A23181189}"/>
              </a:ext>
            </a:extLst>
          </p:cNvPr>
          <p:cNvSpPr>
            <a:spLocks noGrp="1"/>
          </p:cNvSpPr>
          <p:nvPr>
            <p:ph type="title"/>
          </p:nvPr>
        </p:nvSpPr>
        <p:spPr/>
        <p:txBody>
          <a:bodyPr/>
          <a:lstStyle/>
          <a:p>
            <a:r>
              <a:rPr lang="en-US" altLang="zh-TW" cap="none" dirty="0"/>
              <a:t>Accessor and Mutator Methods</a:t>
            </a:r>
            <a:endParaRPr lang="zh-TW" altLang="en-US" cap="none" dirty="0"/>
          </a:p>
        </p:txBody>
      </p:sp>
      <p:sp>
        <p:nvSpPr>
          <p:cNvPr id="3" name="內容版面配置區 2">
            <a:extLst>
              <a:ext uri="{FF2B5EF4-FFF2-40B4-BE49-F238E27FC236}">
                <a16:creationId xmlns:a16="http://schemas.microsoft.com/office/drawing/2014/main" id="{3A65E7A7-0009-4F96-8A8E-837134F25089}"/>
              </a:ext>
            </a:extLst>
          </p:cNvPr>
          <p:cNvSpPr>
            <a:spLocks noGrp="1"/>
          </p:cNvSpPr>
          <p:nvPr>
            <p:ph idx="1"/>
          </p:nvPr>
        </p:nvSpPr>
        <p:spPr>
          <a:xfrm>
            <a:off x="581192" y="1988841"/>
            <a:ext cx="7989752" cy="4032448"/>
          </a:xfrm>
        </p:spPr>
        <p:txBody>
          <a:bodyPr>
            <a:normAutofit fontScale="92500" lnSpcReduction="10000"/>
          </a:bodyPr>
          <a:lstStyle/>
          <a:p>
            <a:r>
              <a:rPr lang="en-US" altLang="zh-TW" dirty="0"/>
              <a:t>As mentioned earlier, it is a common practice to make all of a class’s data attributes private, and to provide public methods for accessing and changing those attributes.</a:t>
            </a:r>
          </a:p>
          <a:p>
            <a:r>
              <a:rPr lang="en-US" altLang="zh-TW" dirty="0"/>
              <a:t>A method that returns a value from a class’s attribute but does not change it is known as an </a:t>
            </a:r>
            <a:r>
              <a:rPr lang="en-US" altLang="zh-TW" i="1" dirty="0">
                <a:solidFill>
                  <a:srgbClr val="FF0000"/>
                </a:solidFill>
                <a:effectLst>
                  <a:outerShdw blurRad="38100" dist="38100" dir="2700000" algn="tl">
                    <a:srgbClr val="000000">
                      <a:alpha val="43137"/>
                    </a:srgbClr>
                  </a:outerShdw>
                </a:effectLst>
              </a:rPr>
              <a:t>accessor method</a:t>
            </a:r>
            <a:r>
              <a:rPr lang="en-US" altLang="zh-TW" dirty="0">
                <a:solidFill>
                  <a:srgbClr val="FF0000"/>
                </a:solidFill>
                <a:effectLst>
                  <a:outerShdw blurRad="38100" dist="38100" dir="2700000" algn="tl">
                    <a:srgbClr val="000000">
                      <a:alpha val="43137"/>
                    </a:srgbClr>
                  </a:outerShdw>
                </a:effectLst>
              </a:rPr>
              <a:t>.</a:t>
            </a:r>
          </a:p>
          <a:p>
            <a:r>
              <a:rPr lang="en-US" altLang="zh-TW" dirty="0"/>
              <a:t>Accessor methods provide a safe way for code outside the class to retrieve the values of attributes, without exposing the attributes in a way that they could be changed by the code outside the method.</a:t>
            </a:r>
          </a:p>
          <a:p>
            <a:r>
              <a:rPr lang="en-US" altLang="zh-TW" dirty="0"/>
              <a:t>In the </a:t>
            </a:r>
            <a:r>
              <a:rPr lang="en-US" altLang="zh-TW" dirty="0" err="1"/>
              <a:t>CellPhone</a:t>
            </a:r>
            <a:r>
              <a:rPr lang="en-US" altLang="zh-TW" dirty="0"/>
              <a:t> class section), the </a:t>
            </a:r>
            <a:r>
              <a:rPr lang="en-US" altLang="zh-TW" dirty="0" err="1"/>
              <a:t>get_manufact</a:t>
            </a:r>
            <a:r>
              <a:rPr lang="en-US" altLang="zh-TW" dirty="0"/>
              <a:t>, </a:t>
            </a:r>
            <a:r>
              <a:rPr lang="en-US" altLang="zh-TW" dirty="0" err="1"/>
              <a:t>get_model</a:t>
            </a:r>
            <a:r>
              <a:rPr lang="en-US" altLang="zh-TW" dirty="0"/>
              <a:t>, and </a:t>
            </a:r>
            <a:r>
              <a:rPr lang="en-US" altLang="zh-TW" dirty="0" err="1"/>
              <a:t>get_retail_price</a:t>
            </a:r>
            <a:r>
              <a:rPr lang="en-US" altLang="zh-TW" dirty="0"/>
              <a:t> methods are accessor methods.</a:t>
            </a:r>
            <a:endParaRPr lang="zh-TW"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7878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4994169-0E13-42F8-BE46-64B3B08B8EF9}"/>
              </a:ext>
            </a:extLst>
          </p:cNvPr>
          <p:cNvSpPr>
            <a:spLocks noGrp="1"/>
          </p:cNvSpPr>
          <p:nvPr>
            <p:ph idx="1"/>
          </p:nvPr>
        </p:nvSpPr>
        <p:spPr>
          <a:xfrm>
            <a:off x="581192" y="908721"/>
            <a:ext cx="7989752" cy="4950078"/>
          </a:xfrm>
        </p:spPr>
        <p:txBody>
          <a:bodyPr>
            <a:normAutofit lnSpcReduction="10000"/>
          </a:bodyPr>
          <a:lstStyle/>
          <a:p>
            <a:r>
              <a:rPr lang="en-US" altLang="zh-TW" dirty="0"/>
              <a:t>A method that stores a value in a data attribute or changes the value of a data attribute in some other way is known as a </a:t>
            </a:r>
            <a:r>
              <a:rPr lang="en-US" altLang="zh-TW" i="1" dirty="0">
                <a:solidFill>
                  <a:srgbClr val="FF0000"/>
                </a:solidFill>
                <a:effectLst>
                  <a:outerShdw blurRad="38100" dist="38100" dir="2700000" algn="tl">
                    <a:srgbClr val="000000">
                      <a:alpha val="43137"/>
                    </a:srgbClr>
                  </a:outerShdw>
                </a:effectLst>
              </a:rPr>
              <a:t>mutator method</a:t>
            </a:r>
            <a:r>
              <a:rPr lang="en-US" altLang="zh-TW" dirty="0"/>
              <a:t>.</a:t>
            </a:r>
          </a:p>
          <a:p>
            <a:r>
              <a:rPr lang="en-US" altLang="zh-TW" dirty="0"/>
              <a:t>Mutator methods can control the way that a class’s data attributes are modified.</a:t>
            </a:r>
          </a:p>
          <a:p>
            <a:r>
              <a:rPr lang="en-US" altLang="zh-TW" dirty="0"/>
              <a:t>When code outside the class needs to change the value of an object’s data attribute, it typically calls a mutator and passes the new value as an argument.</a:t>
            </a:r>
          </a:p>
          <a:p>
            <a:r>
              <a:rPr lang="en-US" altLang="zh-TW" dirty="0"/>
              <a:t>If necessary, the mutator can validate the value before it assigns it to the data attribute.</a:t>
            </a:r>
          </a:p>
          <a:p>
            <a:r>
              <a:rPr lang="en-US" altLang="zh-TW" dirty="0"/>
              <a:t>The </a:t>
            </a:r>
            <a:r>
              <a:rPr lang="en-US" altLang="zh-TW" dirty="0" err="1"/>
              <a:t>set_manufact</a:t>
            </a:r>
            <a:r>
              <a:rPr lang="en-US" altLang="zh-TW" dirty="0"/>
              <a:t>, </a:t>
            </a:r>
            <a:r>
              <a:rPr lang="en-US" altLang="zh-TW" dirty="0" err="1"/>
              <a:t>set_model</a:t>
            </a:r>
            <a:r>
              <a:rPr lang="en-US" altLang="zh-TW" dirty="0"/>
              <a:t>, and </a:t>
            </a:r>
            <a:r>
              <a:rPr lang="en-US" altLang="zh-TW" dirty="0" err="1"/>
              <a:t>set_retail_price</a:t>
            </a:r>
            <a:r>
              <a:rPr lang="en-US" altLang="zh-TW" dirty="0"/>
              <a:t> methods are mutator methods.</a:t>
            </a:r>
            <a:endParaRPr lang="zh-TW" altLang="en-US" dirty="0"/>
          </a:p>
        </p:txBody>
      </p:sp>
    </p:spTree>
    <p:extLst>
      <p:ext uri="{BB962C8B-B14F-4D97-AF65-F5344CB8AC3E}">
        <p14:creationId xmlns:p14="http://schemas.microsoft.com/office/powerpoint/2010/main" val="2482113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17BF9C-3961-42F5-8388-EE3CA4A3AEDE}"/>
              </a:ext>
            </a:extLst>
          </p:cNvPr>
          <p:cNvSpPr>
            <a:spLocks noGrp="1"/>
          </p:cNvSpPr>
          <p:nvPr>
            <p:ph type="title"/>
          </p:nvPr>
        </p:nvSpPr>
        <p:spPr/>
        <p:txBody>
          <a:bodyPr/>
          <a:lstStyle/>
          <a:p>
            <a:r>
              <a:rPr lang="en-US" altLang="zh-TW" cap="none" dirty="0"/>
              <a:t>Storing Objects in a List</a:t>
            </a:r>
            <a:endParaRPr lang="zh-TW" altLang="en-US" cap="none" dirty="0"/>
          </a:p>
        </p:txBody>
      </p:sp>
      <p:sp>
        <p:nvSpPr>
          <p:cNvPr id="3" name="內容版面配置區 2">
            <a:extLst>
              <a:ext uri="{FF2B5EF4-FFF2-40B4-BE49-F238E27FC236}">
                <a16:creationId xmlns:a16="http://schemas.microsoft.com/office/drawing/2014/main" id="{BC33454C-291F-437A-8BEF-CFA51DFEFC70}"/>
              </a:ext>
            </a:extLst>
          </p:cNvPr>
          <p:cNvSpPr>
            <a:spLocks noGrp="1"/>
          </p:cNvSpPr>
          <p:nvPr>
            <p:ph idx="1"/>
          </p:nvPr>
        </p:nvSpPr>
        <p:spPr/>
        <p:txBody>
          <a:bodyPr>
            <a:normAutofit/>
          </a:bodyPr>
          <a:lstStyle/>
          <a:p>
            <a:r>
              <a:rPr lang="en-US" altLang="zh-TW" dirty="0"/>
              <a:t>The </a:t>
            </a:r>
            <a:r>
              <a:rPr lang="en-US" altLang="zh-TW" dirty="0" err="1"/>
              <a:t>CellPhone</a:t>
            </a:r>
            <a:r>
              <a:rPr lang="en-US" altLang="zh-TW" dirty="0"/>
              <a:t> class you created in the previous </a:t>
            </a:r>
            <a:r>
              <a:rPr lang="en-US" altLang="zh-TW" i="1" dirty="0"/>
              <a:t>In the Spotlight </a:t>
            </a:r>
            <a:r>
              <a:rPr lang="en-US" altLang="zh-TW" dirty="0"/>
              <a:t>section will be used in a variety of programs. Many of these programs will store </a:t>
            </a:r>
            <a:r>
              <a:rPr lang="en-US" altLang="zh-TW" dirty="0" err="1"/>
              <a:t>CellPhone</a:t>
            </a:r>
            <a:r>
              <a:rPr lang="en-US" altLang="zh-TW" dirty="0"/>
              <a:t> objects in lists. To test the ability to store </a:t>
            </a:r>
            <a:r>
              <a:rPr lang="en-US" altLang="zh-TW" dirty="0" err="1"/>
              <a:t>CellPhone</a:t>
            </a:r>
            <a:r>
              <a:rPr lang="en-US" altLang="zh-TW" dirty="0"/>
              <a:t> objects in a list, you write the code in the previous program.  This program gets the data for </a:t>
            </a:r>
            <a:r>
              <a:rPr lang="en-US" altLang="zh-TW" dirty="0">
                <a:solidFill>
                  <a:srgbClr val="FF0000"/>
                </a:solidFill>
                <a:effectLst>
                  <a:outerShdw blurRad="38100" dist="38100" dir="2700000" algn="tl">
                    <a:srgbClr val="000000">
                      <a:alpha val="43137"/>
                    </a:srgbClr>
                  </a:outerShdw>
                </a:effectLst>
              </a:rPr>
              <a:t>five</a:t>
            </a:r>
            <a:r>
              <a:rPr lang="en-US" altLang="zh-TW" dirty="0"/>
              <a:t> </a:t>
            </a:r>
            <a:r>
              <a:rPr lang="en-US" altLang="zh-TW" dirty="0">
                <a:solidFill>
                  <a:srgbClr val="FF0000"/>
                </a:solidFill>
                <a:effectLst>
                  <a:outerShdw blurRad="38100" dist="38100" dir="2700000" algn="tl">
                    <a:srgbClr val="000000">
                      <a:alpha val="43137"/>
                    </a:srgbClr>
                  </a:outerShdw>
                </a:effectLst>
              </a:rPr>
              <a:t>phones</a:t>
            </a:r>
            <a:r>
              <a:rPr lang="en-US" altLang="zh-TW" dirty="0"/>
              <a:t> from the user, creates five </a:t>
            </a:r>
            <a:r>
              <a:rPr lang="en-US" altLang="zh-TW" dirty="0" err="1"/>
              <a:t>CellPhone</a:t>
            </a:r>
            <a:r>
              <a:rPr lang="en-US" altLang="zh-TW" dirty="0"/>
              <a:t> objects holding that data, and stores those objects in a list. It then iterates over the list displaying the attributes of each object.</a:t>
            </a:r>
            <a:endParaRPr lang="zh-TW" altLang="en-US" dirty="0"/>
          </a:p>
        </p:txBody>
      </p:sp>
    </p:spTree>
    <p:extLst>
      <p:ext uri="{BB962C8B-B14F-4D97-AF65-F5344CB8AC3E}">
        <p14:creationId xmlns:p14="http://schemas.microsoft.com/office/powerpoint/2010/main" val="3563929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2AF3FCD-73BE-43C6-AFE4-883FAC1901B8}"/>
              </a:ext>
            </a:extLst>
          </p:cNvPr>
          <p:cNvPicPr>
            <a:picLocks noChangeAspect="1"/>
          </p:cNvPicPr>
          <p:nvPr/>
        </p:nvPicPr>
        <p:blipFill>
          <a:blip r:embed="rId2"/>
          <a:stretch>
            <a:fillRect/>
          </a:stretch>
        </p:blipFill>
        <p:spPr>
          <a:xfrm>
            <a:off x="467544" y="548680"/>
            <a:ext cx="4320480" cy="6073236"/>
          </a:xfrm>
          <a:prstGeom prst="rect">
            <a:avLst/>
          </a:prstGeom>
        </p:spPr>
      </p:pic>
      <p:pic>
        <p:nvPicPr>
          <p:cNvPr id="5" name="圖片 4">
            <a:extLst>
              <a:ext uri="{FF2B5EF4-FFF2-40B4-BE49-F238E27FC236}">
                <a16:creationId xmlns:a16="http://schemas.microsoft.com/office/drawing/2014/main" id="{461717CC-9048-4AC5-94B2-AA093EBB3334}"/>
              </a:ext>
            </a:extLst>
          </p:cNvPr>
          <p:cNvPicPr>
            <a:picLocks noChangeAspect="1"/>
          </p:cNvPicPr>
          <p:nvPr/>
        </p:nvPicPr>
        <p:blipFill>
          <a:blip r:embed="rId3"/>
          <a:stretch>
            <a:fillRect/>
          </a:stretch>
        </p:blipFill>
        <p:spPr>
          <a:xfrm>
            <a:off x="5364088" y="692696"/>
            <a:ext cx="2592288" cy="3037954"/>
          </a:xfrm>
          <a:prstGeom prst="rect">
            <a:avLst/>
          </a:prstGeom>
        </p:spPr>
      </p:pic>
    </p:spTree>
    <p:extLst>
      <p:ext uri="{BB962C8B-B14F-4D97-AF65-F5344CB8AC3E}">
        <p14:creationId xmlns:p14="http://schemas.microsoft.com/office/powerpoint/2010/main" val="85089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5FFEC5-3D92-4A9F-A6E4-DCF6483B7EBD}"/>
              </a:ext>
            </a:extLst>
          </p:cNvPr>
          <p:cNvSpPr>
            <a:spLocks noGrp="1"/>
          </p:cNvSpPr>
          <p:nvPr>
            <p:ph type="title"/>
          </p:nvPr>
        </p:nvSpPr>
        <p:spPr/>
        <p:txBody>
          <a:bodyPr/>
          <a:lstStyle/>
          <a:p>
            <a:r>
              <a:rPr lang="en-US" altLang="zh-TW" cap="none" dirty="0"/>
              <a:t>Passing Objects as Arguments</a:t>
            </a:r>
            <a:endParaRPr lang="zh-TW" altLang="en-US" cap="none" dirty="0"/>
          </a:p>
        </p:txBody>
      </p:sp>
      <p:sp>
        <p:nvSpPr>
          <p:cNvPr id="3" name="內容版面配置區 2">
            <a:extLst>
              <a:ext uri="{FF2B5EF4-FFF2-40B4-BE49-F238E27FC236}">
                <a16:creationId xmlns:a16="http://schemas.microsoft.com/office/drawing/2014/main" id="{9497B118-7106-4F39-8AE1-CDA56479F823}"/>
              </a:ext>
            </a:extLst>
          </p:cNvPr>
          <p:cNvSpPr>
            <a:spLocks noGrp="1"/>
          </p:cNvSpPr>
          <p:nvPr>
            <p:ph idx="1"/>
          </p:nvPr>
        </p:nvSpPr>
        <p:spPr/>
        <p:txBody>
          <a:bodyPr>
            <a:normAutofit fontScale="92500" lnSpcReduction="20000"/>
          </a:bodyPr>
          <a:lstStyle/>
          <a:p>
            <a:r>
              <a:rPr lang="en-US" altLang="zh-TW" dirty="0"/>
              <a:t>When you are developing applications that work with objects, you often need to write functions and methods that accept objects as arguments.</a:t>
            </a:r>
          </a:p>
          <a:p>
            <a:pPr marL="0" indent="0">
              <a:buNone/>
            </a:pPr>
            <a:r>
              <a:rPr lang="en-US" altLang="zh-TW" dirty="0"/>
              <a:t>def </a:t>
            </a:r>
            <a:r>
              <a:rPr lang="en-US" altLang="zh-TW" dirty="0" err="1"/>
              <a:t>show_coin_status</a:t>
            </a:r>
            <a:r>
              <a:rPr lang="en-US" altLang="zh-TW" dirty="0"/>
              <a:t>(</a:t>
            </a:r>
            <a:r>
              <a:rPr lang="en-US" altLang="zh-TW" dirty="0" err="1"/>
              <a:t>coin_obj</a:t>
            </a:r>
            <a:r>
              <a:rPr lang="en-US" altLang="zh-TW" dirty="0"/>
              <a:t>):</a:t>
            </a:r>
          </a:p>
          <a:p>
            <a:pPr marL="0" indent="0">
              <a:buNone/>
            </a:pPr>
            <a:r>
              <a:rPr lang="en-US" altLang="zh-TW" dirty="0"/>
              <a:t>	print('This side of the coin is up:', </a:t>
            </a:r>
            <a:r>
              <a:rPr lang="en-US" altLang="zh-TW" dirty="0" err="1"/>
              <a:t>coin_obj.get_sideup</a:t>
            </a:r>
            <a:r>
              <a:rPr lang="en-US" altLang="zh-TW" dirty="0"/>
              <a:t>())</a:t>
            </a:r>
          </a:p>
          <a:p>
            <a:r>
              <a:rPr lang="en-US" altLang="zh-TW" dirty="0"/>
              <a:t>The following code sample shows how we might create a Coin object, then pass it as an argument to the </a:t>
            </a:r>
            <a:r>
              <a:rPr lang="en-US" altLang="zh-TW" dirty="0" err="1"/>
              <a:t>show_coin_status</a:t>
            </a:r>
            <a:r>
              <a:rPr lang="en-US" altLang="zh-TW" dirty="0"/>
              <a:t> function:</a:t>
            </a:r>
          </a:p>
          <a:p>
            <a:pPr marL="0" indent="0">
              <a:buNone/>
            </a:pPr>
            <a:r>
              <a:rPr lang="en-US" altLang="zh-TW" dirty="0" err="1"/>
              <a:t>my_coin</a:t>
            </a:r>
            <a:r>
              <a:rPr lang="en-US" altLang="zh-TW" dirty="0"/>
              <a:t> = </a:t>
            </a:r>
            <a:r>
              <a:rPr lang="en-US" altLang="zh-TW" dirty="0" err="1"/>
              <a:t>coin.Coin</a:t>
            </a:r>
            <a:r>
              <a:rPr lang="en-US" altLang="zh-TW" dirty="0"/>
              <a:t>()</a:t>
            </a:r>
          </a:p>
          <a:p>
            <a:pPr marL="0" indent="0">
              <a:buNone/>
            </a:pPr>
            <a:r>
              <a:rPr lang="en-US" altLang="zh-TW" dirty="0" err="1"/>
              <a:t>show_coin_status</a:t>
            </a:r>
            <a:r>
              <a:rPr lang="en-US" altLang="zh-TW" dirty="0"/>
              <a:t>(</a:t>
            </a:r>
            <a:r>
              <a:rPr lang="en-US" altLang="zh-TW" dirty="0" err="1"/>
              <a:t>my_coin</a:t>
            </a:r>
            <a:r>
              <a:rPr lang="en-US" altLang="zh-TW" dirty="0"/>
              <a:t>)</a:t>
            </a:r>
            <a:endParaRPr lang="zh-TW" altLang="en-US" dirty="0"/>
          </a:p>
        </p:txBody>
      </p:sp>
    </p:spTree>
    <p:extLst>
      <p:ext uri="{BB962C8B-B14F-4D97-AF65-F5344CB8AC3E}">
        <p14:creationId xmlns:p14="http://schemas.microsoft.com/office/powerpoint/2010/main" val="4257393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FE58345-91D3-4982-945E-3F102706E62B}"/>
              </a:ext>
            </a:extLst>
          </p:cNvPr>
          <p:cNvPicPr>
            <a:picLocks noChangeAspect="1"/>
          </p:cNvPicPr>
          <p:nvPr/>
        </p:nvPicPr>
        <p:blipFill>
          <a:blip r:embed="rId2"/>
          <a:stretch>
            <a:fillRect/>
          </a:stretch>
        </p:blipFill>
        <p:spPr>
          <a:xfrm>
            <a:off x="755576" y="836711"/>
            <a:ext cx="4896544" cy="5702460"/>
          </a:xfrm>
          <a:prstGeom prst="rect">
            <a:avLst/>
          </a:prstGeom>
        </p:spPr>
      </p:pic>
    </p:spTree>
    <p:extLst>
      <p:ext uri="{BB962C8B-B14F-4D97-AF65-F5344CB8AC3E}">
        <p14:creationId xmlns:p14="http://schemas.microsoft.com/office/powerpoint/2010/main" val="2108408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CC1219-8A97-426A-9BBB-1016731452D4}"/>
              </a:ext>
            </a:extLst>
          </p:cNvPr>
          <p:cNvSpPr>
            <a:spLocks noGrp="1"/>
          </p:cNvSpPr>
          <p:nvPr>
            <p:ph type="title"/>
          </p:nvPr>
        </p:nvSpPr>
        <p:spPr/>
        <p:txBody>
          <a:bodyPr/>
          <a:lstStyle/>
          <a:p>
            <a:r>
              <a:rPr lang="en-US" altLang="zh-TW" cap="none" dirty="0"/>
              <a:t>Pickling Your Own Objects</a:t>
            </a:r>
            <a:endParaRPr lang="zh-TW" altLang="en-US" cap="none" dirty="0"/>
          </a:p>
        </p:txBody>
      </p:sp>
      <p:sp>
        <p:nvSpPr>
          <p:cNvPr id="3" name="內容版面配置區 2">
            <a:extLst>
              <a:ext uri="{FF2B5EF4-FFF2-40B4-BE49-F238E27FC236}">
                <a16:creationId xmlns:a16="http://schemas.microsoft.com/office/drawing/2014/main" id="{3A1EEE9C-E006-4C71-9B88-959637E82BD0}"/>
              </a:ext>
            </a:extLst>
          </p:cNvPr>
          <p:cNvSpPr>
            <a:spLocks noGrp="1"/>
          </p:cNvSpPr>
          <p:nvPr>
            <p:ph idx="1"/>
          </p:nvPr>
        </p:nvSpPr>
        <p:spPr/>
        <p:txBody>
          <a:bodyPr>
            <a:normAutofit/>
          </a:bodyPr>
          <a:lstStyle/>
          <a:p>
            <a:r>
              <a:rPr lang="en-US" altLang="zh-TW" dirty="0"/>
              <a:t>Recall from Chapter that the pickle module provides functions for serializing objects. Serializing an object means converting it to a stream of bytes that can be saved to a file for later retrieval. The pickle module’s dump function serializes (pickles) an object and writes it to a file, and the load function retrieves an object from a file and deserializes (unpickles) it.</a:t>
            </a:r>
          </a:p>
        </p:txBody>
      </p:sp>
    </p:spTree>
    <p:extLst>
      <p:ext uri="{BB962C8B-B14F-4D97-AF65-F5344CB8AC3E}">
        <p14:creationId xmlns:p14="http://schemas.microsoft.com/office/powerpoint/2010/main" val="94907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F48D178-814B-4E5C-A29C-9BF35E7DE93C}"/>
              </a:ext>
            </a:extLst>
          </p:cNvPr>
          <p:cNvSpPr>
            <a:spLocks noGrp="1"/>
          </p:cNvSpPr>
          <p:nvPr>
            <p:ph idx="1"/>
          </p:nvPr>
        </p:nvSpPr>
        <p:spPr>
          <a:xfrm>
            <a:off x="581192" y="692697"/>
            <a:ext cx="7989752" cy="5166102"/>
          </a:xfrm>
        </p:spPr>
        <p:txBody>
          <a:bodyPr/>
          <a:lstStyle/>
          <a:p>
            <a:r>
              <a:rPr lang="en-US" altLang="zh-TW" dirty="0"/>
              <a:t>OOP addresses the problem of code and data separation through encapsulation and data</a:t>
            </a:r>
            <a:r>
              <a:rPr lang="zh-TW" altLang="en-US" dirty="0"/>
              <a:t> </a:t>
            </a:r>
            <a:r>
              <a:rPr lang="en-US" altLang="zh-TW" dirty="0"/>
              <a:t>hiding. </a:t>
            </a:r>
          </a:p>
          <a:p>
            <a:r>
              <a:rPr lang="en-US" altLang="zh-TW" i="1" dirty="0"/>
              <a:t>Encapsulation </a:t>
            </a:r>
            <a:r>
              <a:rPr lang="en-US" altLang="zh-TW" dirty="0"/>
              <a:t>refers to the combining of data and code into a single object. </a:t>
            </a:r>
          </a:p>
          <a:p>
            <a:r>
              <a:rPr lang="en-US" altLang="zh-TW" i="1" dirty="0"/>
              <a:t>Data</a:t>
            </a:r>
            <a:r>
              <a:rPr lang="zh-TW" altLang="en-US" i="1" dirty="0"/>
              <a:t> </a:t>
            </a:r>
            <a:r>
              <a:rPr lang="en-US" altLang="zh-TW" i="1" dirty="0"/>
              <a:t>hiding </a:t>
            </a:r>
            <a:r>
              <a:rPr lang="en-US" altLang="zh-TW" dirty="0"/>
              <a:t>refers to an object’s ability to hide its data attributes from code that is outside the</a:t>
            </a:r>
            <a:r>
              <a:rPr lang="zh-TW" altLang="en-US" dirty="0"/>
              <a:t> </a:t>
            </a:r>
            <a:r>
              <a:rPr lang="en-US" altLang="zh-TW" dirty="0"/>
              <a:t>object. </a:t>
            </a:r>
          </a:p>
          <a:p>
            <a:r>
              <a:rPr lang="en-US" altLang="zh-TW" dirty="0">
                <a:solidFill>
                  <a:srgbClr val="FF0000"/>
                </a:solidFill>
                <a:effectLst>
                  <a:outerShdw blurRad="38100" dist="38100" dir="2700000" algn="tl">
                    <a:srgbClr val="000000">
                      <a:alpha val="43137"/>
                    </a:srgbClr>
                  </a:outerShdw>
                </a:effectLst>
              </a:rPr>
              <a:t>Only the object’s methods</a:t>
            </a:r>
            <a:r>
              <a:rPr lang="en-US" altLang="zh-TW" dirty="0"/>
              <a:t> may directly access and make changes to the object’s data</a:t>
            </a:r>
            <a:r>
              <a:rPr lang="zh-TW" altLang="en-US" dirty="0"/>
              <a:t> </a:t>
            </a:r>
            <a:r>
              <a:rPr lang="en-US" altLang="zh-TW" dirty="0"/>
              <a:t>attributes.</a:t>
            </a:r>
          </a:p>
          <a:p>
            <a:r>
              <a:rPr lang="en-US" altLang="zh-TW" dirty="0"/>
              <a:t>An object typically hides its data, but allows outside code to access its methods.</a:t>
            </a:r>
            <a:endParaRPr lang="zh-TW" altLang="en-US" dirty="0"/>
          </a:p>
        </p:txBody>
      </p:sp>
      <p:pic>
        <p:nvPicPr>
          <p:cNvPr id="4" name="圖片 3">
            <a:extLst>
              <a:ext uri="{FF2B5EF4-FFF2-40B4-BE49-F238E27FC236}">
                <a16:creationId xmlns:a16="http://schemas.microsoft.com/office/drawing/2014/main" id="{F9D685B0-E351-45E0-8674-A5976C8BBF8F}"/>
              </a:ext>
            </a:extLst>
          </p:cNvPr>
          <p:cNvPicPr>
            <a:picLocks noChangeAspect="1"/>
          </p:cNvPicPr>
          <p:nvPr/>
        </p:nvPicPr>
        <p:blipFill>
          <a:blip r:embed="rId2"/>
          <a:stretch>
            <a:fillRect/>
          </a:stretch>
        </p:blipFill>
        <p:spPr>
          <a:xfrm>
            <a:off x="4644008" y="4564759"/>
            <a:ext cx="2362200" cy="2262488"/>
          </a:xfrm>
          <a:prstGeom prst="rect">
            <a:avLst/>
          </a:prstGeom>
        </p:spPr>
      </p:pic>
    </p:spTree>
    <p:extLst>
      <p:ext uri="{BB962C8B-B14F-4D97-AF65-F5344CB8AC3E}">
        <p14:creationId xmlns:p14="http://schemas.microsoft.com/office/powerpoint/2010/main" val="4054700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CB0FB5B-AE4B-4700-825E-DE35E074668A}"/>
              </a:ext>
            </a:extLst>
          </p:cNvPr>
          <p:cNvPicPr>
            <a:picLocks noChangeAspect="1"/>
          </p:cNvPicPr>
          <p:nvPr/>
        </p:nvPicPr>
        <p:blipFill>
          <a:blip r:embed="rId2"/>
          <a:stretch>
            <a:fillRect/>
          </a:stretch>
        </p:blipFill>
        <p:spPr>
          <a:xfrm>
            <a:off x="467544" y="620688"/>
            <a:ext cx="4536504" cy="6160400"/>
          </a:xfrm>
          <a:prstGeom prst="rect">
            <a:avLst/>
          </a:prstGeom>
        </p:spPr>
      </p:pic>
      <p:sp>
        <p:nvSpPr>
          <p:cNvPr id="5" name="文字方塊 4">
            <a:extLst>
              <a:ext uri="{FF2B5EF4-FFF2-40B4-BE49-F238E27FC236}">
                <a16:creationId xmlns:a16="http://schemas.microsoft.com/office/drawing/2014/main" id="{61136ADD-AFD0-4BCF-AACC-F91BB6662CB1}"/>
              </a:ext>
            </a:extLst>
          </p:cNvPr>
          <p:cNvSpPr txBox="1"/>
          <p:nvPr/>
        </p:nvSpPr>
        <p:spPr>
          <a:xfrm>
            <a:off x="5148064" y="620688"/>
            <a:ext cx="3816424" cy="1200329"/>
          </a:xfrm>
          <a:prstGeom prst="rect">
            <a:avLst/>
          </a:prstGeom>
          <a:noFill/>
        </p:spPr>
        <p:txBody>
          <a:bodyPr wrap="square" rtlCol="0">
            <a:spAutoFit/>
          </a:bodyPr>
          <a:lstStyle/>
          <a:p>
            <a:r>
              <a:rPr lang="en-US" altLang="zh-TW" sz="2400" dirty="0">
                <a:effectLst>
                  <a:outerShdw blurRad="38100" dist="38100" dir="2700000" algn="tl">
                    <a:srgbClr val="000000">
                      <a:alpha val="43137"/>
                    </a:srgbClr>
                  </a:outerShdw>
                </a:effectLst>
              </a:rPr>
              <a:t>An example that pickles three </a:t>
            </a:r>
            <a:r>
              <a:rPr lang="en-US" altLang="zh-TW" sz="2400" dirty="0" err="1">
                <a:effectLst>
                  <a:outerShdw blurRad="38100" dist="38100" dir="2700000" algn="tl">
                    <a:srgbClr val="000000">
                      <a:alpha val="43137"/>
                    </a:srgbClr>
                  </a:outerShdw>
                </a:effectLst>
              </a:rPr>
              <a:t>CellPhone</a:t>
            </a:r>
            <a:r>
              <a:rPr lang="en-US" altLang="zh-TW" sz="2400" dirty="0">
                <a:effectLst>
                  <a:outerShdw blurRad="38100" dist="38100" dir="2700000" algn="tl">
                    <a:srgbClr val="000000">
                      <a:alpha val="43137"/>
                    </a:srgbClr>
                  </a:outerShdw>
                </a:effectLst>
              </a:rPr>
              <a:t> objects and saves them to a file.</a:t>
            </a:r>
            <a:endParaRPr lang="zh-TW" altLang="en-US" sz="2400" dirty="0">
              <a:effectLst>
                <a:outerShdw blurRad="38100" dist="38100" dir="2700000" algn="tl">
                  <a:srgbClr val="000000">
                    <a:alpha val="43137"/>
                  </a:srgbClr>
                </a:outerShdw>
              </a:effectLst>
            </a:endParaRPr>
          </a:p>
        </p:txBody>
      </p:sp>
      <p:pic>
        <p:nvPicPr>
          <p:cNvPr id="6" name="圖片 5">
            <a:extLst>
              <a:ext uri="{FF2B5EF4-FFF2-40B4-BE49-F238E27FC236}">
                <a16:creationId xmlns:a16="http://schemas.microsoft.com/office/drawing/2014/main" id="{E26F895C-D062-47B0-A3A5-46B8B14EF116}"/>
              </a:ext>
            </a:extLst>
          </p:cNvPr>
          <p:cNvPicPr>
            <a:picLocks noChangeAspect="1"/>
          </p:cNvPicPr>
          <p:nvPr/>
        </p:nvPicPr>
        <p:blipFill>
          <a:blip r:embed="rId3"/>
          <a:stretch>
            <a:fillRect/>
          </a:stretch>
        </p:blipFill>
        <p:spPr>
          <a:xfrm>
            <a:off x="5209232" y="2852936"/>
            <a:ext cx="3744416" cy="2005870"/>
          </a:xfrm>
          <a:prstGeom prst="rect">
            <a:avLst/>
          </a:prstGeom>
        </p:spPr>
      </p:pic>
    </p:spTree>
    <p:extLst>
      <p:ext uri="{BB962C8B-B14F-4D97-AF65-F5344CB8AC3E}">
        <p14:creationId xmlns:p14="http://schemas.microsoft.com/office/powerpoint/2010/main" val="2167360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503FF9-2D76-4905-B4A3-BBD5DCBEED81}"/>
              </a:ext>
            </a:extLst>
          </p:cNvPr>
          <p:cNvSpPr>
            <a:spLocks noGrp="1"/>
          </p:cNvSpPr>
          <p:nvPr>
            <p:ph type="title"/>
          </p:nvPr>
        </p:nvSpPr>
        <p:spPr/>
        <p:txBody>
          <a:bodyPr/>
          <a:lstStyle/>
          <a:p>
            <a:r>
              <a:rPr lang="en-US" altLang="zh-TW" cap="none" dirty="0"/>
              <a:t>retrieves those objects from the file and unpickles them.</a:t>
            </a:r>
            <a:endParaRPr lang="zh-TW" altLang="en-US" cap="none" dirty="0"/>
          </a:p>
        </p:txBody>
      </p:sp>
      <p:pic>
        <p:nvPicPr>
          <p:cNvPr id="4" name="圖片 3">
            <a:extLst>
              <a:ext uri="{FF2B5EF4-FFF2-40B4-BE49-F238E27FC236}">
                <a16:creationId xmlns:a16="http://schemas.microsoft.com/office/drawing/2014/main" id="{40E6F88F-8053-481F-9B07-255CDBD282AC}"/>
              </a:ext>
            </a:extLst>
          </p:cNvPr>
          <p:cNvPicPr>
            <a:picLocks noChangeAspect="1"/>
          </p:cNvPicPr>
          <p:nvPr/>
        </p:nvPicPr>
        <p:blipFill>
          <a:blip r:embed="rId2"/>
          <a:stretch>
            <a:fillRect/>
          </a:stretch>
        </p:blipFill>
        <p:spPr>
          <a:xfrm>
            <a:off x="581192" y="1916831"/>
            <a:ext cx="4062816" cy="4839097"/>
          </a:xfrm>
          <a:prstGeom prst="rect">
            <a:avLst/>
          </a:prstGeom>
        </p:spPr>
      </p:pic>
      <p:pic>
        <p:nvPicPr>
          <p:cNvPr id="5" name="圖片 4">
            <a:extLst>
              <a:ext uri="{FF2B5EF4-FFF2-40B4-BE49-F238E27FC236}">
                <a16:creationId xmlns:a16="http://schemas.microsoft.com/office/drawing/2014/main" id="{CF1E1755-EA63-4845-BC63-CC6E77D52EDF}"/>
              </a:ext>
            </a:extLst>
          </p:cNvPr>
          <p:cNvPicPr>
            <a:picLocks noChangeAspect="1"/>
          </p:cNvPicPr>
          <p:nvPr/>
        </p:nvPicPr>
        <p:blipFill>
          <a:blip r:embed="rId3"/>
          <a:stretch>
            <a:fillRect/>
          </a:stretch>
        </p:blipFill>
        <p:spPr>
          <a:xfrm>
            <a:off x="5004048" y="1916831"/>
            <a:ext cx="3168352" cy="1865110"/>
          </a:xfrm>
          <a:prstGeom prst="rect">
            <a:avLst/>
          </a:prstGeom>
        </p:spPr>
      </p:pic>
      <p:pic>
        <p:nvPicPr>
          <p:cNvPr id="6" name="圖片 5">
            <a:extLst>
              <a:ext uri="{FF2B5EF4-FFF2-40B4-BE49-F238E27FC236}">
                <a16:creationId xmlns:a16="http://schemas.microsoft.com/office/drawing/2014/main" id="{8A7CD59E-0039-41F1-B9FF-A1F0C2C4026E}"/>
              </a:ext>
            </a:extLst>
          </p:cNvPr>
          <p:cNvPicPr>
            <a:picLocks noChangeAspect="1"/>
          </p:cNvPicPr>
          <p:nvPr/>
        </p:nvPicPr>
        <p:blipFill>
          <a:blip r:embed="rId4"/>
          <a:stretch>
            <a:fillRect/>
          </a:stretch>
        </p:blipFill>
        <p:spPr>
          <a:xfrm>
            <a:off x="5004048" y="4102697"/>
            <a:ext cx="3024336" cy="1672753"/>
          </a:xfrm>
          <a:prstGeom prst="rect">
            <a:avLst/>
          </a:prstGeom>
        </p:spPr>
      </p:pic>
    </p:spTree>
    <p:extLst>
      <p:ext uri="{BB962C8B-B14F-4D97-AF65-F5344CB8AC3E}">
        <p14:creationId xmlns:p14="http://schemas.microsoft.com/office/powerpoint/2010/main" val="658983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62E66B-DC73-43E9-B698-D986A22466E9}"/>
              </a:ext>
            </a:extLst>
          </p:cNvPr>
          <p:cNvSpPr>
            <a:spLocks noGrp="1"/>
          </p:cNvSpPr>
          <p:nvPr>
            <p:ph type="title"/>
          </p:nvPr>
        </p:nvSpPr>
        <p:spPr/>
        <p:txBody>
          <a:bodyPr/>
          <a:lstStyle/>
          <a:p>
            <a:r>
              <a:rPr lang="en-US" altLang="zh-TW" cap="none" dirty="0"/>
              <a:t>Storing Objects in a Dictionary</a:t>
            </a:r>
            <a:endParaRPr lang="zh-TW" altLang="en-US" cap="none" dirty="0"/>
          </a:p>
        </p:txBody>
      </p:sp>
      <p:sp>
        <p:nvSpPr>
          <p:cNvPr id="3" name="內容版面配置區 2">
            <a:extLst>
              <a:ext uri="{FF2B5EF4-FFF2-40B4-BE49-F238E27FC236}">
                <a16:creationId xmlns:a16="http://schemas.microsoft.com/office/drawing/2014/main" id="{A91C9CC4-EAC1-42AB-8877-003A06FBD4D9}"/>
              </a:ext>
            </a:extLst>
          </p:cNvPr>
          <p:cNvSpPr>
            <a:spLocks noGrp="1"/>
          </p:cNvSpPr>
          <p:nvPr>
            <p:ph idx="1"/>
          </p:nvPr>
        </p:nvSpPr>
        <p:spPr>
          <a:xfrm>
            <a:off x="581192" y="1916833"/>
            <a:ext cx="7989752" cy="4253694"/>
          </a:xfrm>
        </p:spPr>
        <p:txBody>
          <a:bodyPr>
            <a:normAutofit/>
          </a:bodyPr>
          <a:lstStyle/>
          <a:p>
            <a:r>
              <a:rPr lang="en-US" altLang="zh-TW" dirty="0"/>
              <a:t>Dictionaries are also useful for storing objects that you create from your own classes. Suppose you want to create a program that keeps contact information, such as names, phone numbers, and email addresses. You could start by writing a class such as the Contact class. An instance of the Contact class keeps the following data:</a:t>
            </a:r>
          </a:p>
          <a:p>
            <a:r>
              <a:rPr lang="en-US" altLang="zh-TW" dirty="0"/>
              <a:t>A person’s name is stored in the _ _name attribute.</a:t>
            </a:r>
          </a:p>
          <a:p>
            <a:r>
              <a:rPr lang="en-US" altLang="zh-TW" dirty="0"/>
              <a:t>A person’s phone number is stored in the _ _phone attribute.</a:t>
            </a:r>
          </a:p>
          <a:p>
            <a:r>
              <a:rPr lang="en-US" altLang="zh-TW" dirty="0"/>
              <a:t>A person’s email address is stored in the _ _email attribute.</a:t>
            </a:r>
            <a:endParaRPr lang="zh-TW" altLang="en-US" dirty="0"/>
          </a:p>
        </p:txBody>
      </p:sp>
    </p:spTree>
    <p:extLst>
      <p:ext uri="{BB962C8B-B14F-4D97-AF65-F5344CB8AC3E}">
        <p14:creationId xmlns:p14="http://schemas.microsoft.com/office/powerpoint/2010/main" val="4261120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B94FB77-5721-4281-A72E-3CAA5CED95C8}"/>
              </a:ext>
            </a:extLst>
          </p:cNvPr>
          <p:cNvSpPr>
            <a:spLocks noGrp="1"/>
          </p:cNvSpPr>
          <p:nvPr>
            <p:ph idx="1"/>
          </p:nvPr>
        </p:nvSpPr>
        <p:spPr>
          <a:xfrm>
            <a:off x="581192" y="764705"/>
            <a:ext cx="7989752" cy="5094094"/>
          </a:xfrm>
        </p:spPr>
        <p:txBody>
          <a:bodyPr>
            <a:normAutofit lnSpcReduction="10000"/>
          </a:bodyPr>
          <a:lstStyle/>
          <a:p>
            <a:r>
              <a:rPr lang="en-US" altLang="zh-TW" dirty="0"/>
              <a:t>The class has the following methods:</a:t>
            </a:r>
          </a:p>
          <a:p>
            <a:pPr>
              <a:buFont typeface="Wingdings" panose="05000000000000000000" pitchFamily="2" charset="2"/>
              <a:buChar char="ü"/>
            </a:pPr>
            <a:r>
              <a:rPr lang="en-US" altLang="zh-TW" dirty="0"/>
              <a:t>An _ _</a:t>
            </a:r>
            <a:r>
              <a:rPr lang="en-US" altLang="zh-TW" dirty="0" err="1"/>
              <a:t>init</a:t>
            </a:r>
            <a:r>
              <a:rPr lang="en-US" altLang="zh-TW" dirty="0"/>
              <a:t>_ _ method that accepts arguments for a person’s name, phone number, and email address</a:t>
            </a:r>
          </a:p>
          <a:p>
            <a:pPr>
              <a:buFont typeface="Wingdings" panose="05000000000000000000" pitchFamily="2" charset="2"/>
              <a:buChar char="ü"/>
            </a:pPr>
            <a:r>
              <a:rPr lang="en-US" altLang="zh-TW" dirty="0"/>
              <a:t>A </a:t>
            </a:r>
            <a:r>
              <a:rPr lang="en-US" altLang="zh-TW" dirty="0" err="1"/>
              <a:t>set_name</a:t>
            </a:r>
            <a:r>
              <a:rPr lang="en-US" altLang="zh-TW" dirty="0"/>
              <a:t> method that sets the _ _name attribute</a:t>
            </a:r>
          </a:p>
          <a:p>
            <a:pPr>
              <a:buFont typeface="Wingdings" panose="05000000000000000000" pitchFamily="2" charset="2"/>
              <a:buChar char="ü"/>
            </a:pPr>
            <a:r>
              <a:rPr lang="en-US" altLang="zh-TW" dirty="0"/>
              <a:t>A </a:t>
            </a:r>
            <a:r>
              <a:rPr lang="en-US" altLang="zh-TW" dirty="0" err="1"/>
              <a:t>set_phone</a:t>
            </a:r>
            <a:r>
              <a:rPr lang="en-US" altLang="zh-TW" dirty="0"/>
              <a:t> method that sets the _ _phone attribute</a:t>
            </a:r>
          </a:p>
          <a:p>
            <a:pPr>
              <a:buFont typeface="Wingdings" panose="05000000000000000000" pitchFamily="2" charset="2"/>
              <a:buChar char="ü"/>
            </a:pPr>
            <a:r>
              <a:rPr lang="en-US" altLang="zh-TW" dirty="0"/>
              <a:t>A </a:t>
            </a:r>
            <a:r>
              <a:rPr lang="en-US" altLang="zh-TW" dirty="0" err="1"/>
              <a:t>set_email</a:t>
            </a:r>
            <a:r>
              <a:rPr lang="en-US" altLang="zh-TW" dirty="0"/>
              <a:t> method that sets the _ _email attribute</a:t>
            </a:r>
          </a:p>
          <a:p>
            <a:pPr>
              <a:buFont typeface="Wingdings" panose="05000000000000000000" pitchFamily="2" charset="2"/>
              <a:buChar char="ü"/>
            </a:pPr>
            <a:r>
              <a:rPr lang="en-US" altLang="zh-TW" dirty="0"/>
              <a:t>A </a:t>
            </a:r>
            <a:r>
              <a:rPr lang="en-US" altLang="zh-TW" dirty="0" err="1"/>
              <a:t>get_name</a:t>
            </a:r>
            <a:r>
              <a:rPr lang="en-US" altLang="zh-TW" dirty="0"/>
              <a:t> method that returns the _ _name attribute</a:t>
            </a:r>
          </a:p>
          <a:p>
            <a:pPr>
              <a:buFont typeface="Wingdings" panose="05000000000000000000" pitchFamily="2" charset="2"/>
              <a:buChar char="ü"/>
            </a:pPr>
            <a:r>
              <a:rPr lang="en-US" altLang="zh-TW" dirty="0"/>
              <a:t>A </a:t>
            </a:r>
            <a:r>
              <a:rPr lang="en-US" altLang="zh-TW" dirty="0" err="1"/>
              <a:t>get_phone</a:t>
            </a:r>
            <a:r>
              <a:rPr lang="en-US" altLang="zh-TW" dirty="0"/>
              <a:t> method that returns the _ _phone attribute</a:t>
            </a:r>
          </a:p>
          <a:p>
            <a:pPr>
              <a:buFont typeface="Wingdings" panose="05000000000000000000" pitchFamily="2" charset="2"/>
              <a:buChar char="ü"/>
            </a:pPr>
            <a:r>
              <a:rPr lang="en-US" altLang="zh-TW" dirty="0"/>
              <a:t>A </a:t>
            </a:r>
            <a:r>
              <a:rPr lang="en-US" altLang="zh-TW" dirty="0" err="1"/>
              <a:t>get_email</a:t>
            </a:r>
            <a:r>
              <a:rPr lang="en-US" altLang="zh-TW" dirty="0"/>
              <a:t> method that returns the _ _email attribute</a:t>
            </a:r>
          </a:p>
          <a:p>
            <a:pPr>
              <a:buFont typeface="Wingdings" panose="05000000000000000000" pitchFamily="2" charset="2"/>
              <a:buChar char="ü"/>
            </a:pPr>
            <a:r>
              <a:rPr lang="en-US" altLang="zh-TW" dirty="0"/>
              <a:t>A _ _str_ _ method that returns the object’s state as a string</a:t>
            </a:r>
            <a:endParaRPr lang="zh-TW" altLang="en-US" dirty="0"/>
          </a:p>
        </p:txBody>
      </p:sp>
    </p:spTree>
    <p:extLst>
      <p:ext uri="{BB962C8B-B14F-4D97-AF65-F5344CB8AC3E}">
        <p14:creationId xmlns:p14="http://schemas.microsoft.com/office/powerpoint/2010/main" val="1953510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C4DA11F-D4D8-437E-97D5-19416462C6D6}"/>
              </a:ext>
            </a:extLst>
          </p:cNvPr>
          <p:cNvPicPr>
            <a:picLocks noChangeAspect="1"/>
          </p:cNvPicPr>
          <p:nvPr/>
        </p:nvPicPr>
        <p:blipFill>
          <a:blip r:embed="rId2"/>
          <a:stretch>
            <a:fillRect/>
          </a:stretch>
        </p:blipFill>
        <p:spPr>
          <a:xfrm>
            <a:off x="467544" y="620688"/>
            <a:ext cx="3888432" cy="6057066"/>
          </a:xfrm>
          <a:prstGeom prst="rect">
            <a:avLst/>
          </a:prstGeom>
        </p:spPr>
      </p:pic>
    </p:spTree>
    <p:extLst>
      <p:ext uri="{BB962C8B-B14F-4D97-AF65-F5344CB8AC3E}">
        <p14:creationId xmlns:p14="http://schemas.microsoft.com/office/powerpoint/2010/main" val="2777018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2948B1-4812-4006-B2EB-9EFA30690FCC}"/>
              </a:ext>
            </a:extLst>
          </p:cNvPr>
          <p:cNvSpPr>
            <a:spLocks noGrp="1"/>
          </p:cNvSpPr>
          <p:nvPr>
            <p:ph idx="1"/>
          </p:nvPr>
        </p:nvSpPr>
        <p:spPr>
          <a:xfrm>
            <a:off x="581192" y="764705"/>
            <a:ext cx="7989752" cy="5094094"/>
          </a:xfrm>
        </p:spPr>
        <p:txBody>
          <a:bodyPr>
            <a:normAutofit fontScale="92500" lnSpcReduction="20000"/>
          </a:bodyPr>
          <a:lstStyle/>
          <a:p>
            <a:r>
              <a:rPr lang="en-US" altLang="zh-TW" dirty="0"/>
              <a:t>Next, you could write a program that keeps Contact objects in a dictionary. Each time the program creates a Contact object holding a specific person’s data, that object would be stored as a value in the dictionary, using the person’s name as the key. Then, any time you need to retrieve a specific person’s data, you would use that person’s name as a key to retrieve the Contact object from the dictionary.</a:t>
            </a:r>
          </a:p>
          <a:p>
            <a:r>
              <a:rPr lang="en-US" altLang="zh-TW" dirty="0"/>
              <a:t>The program displays a menu that allows the user to perform any of the following operations:</a:t>
            </a:r>
          </a:p>
          <a:p>
            <a:pPr>
              <a:buFont typeface="Wingdings" panose="05000000000000000000" pitchFamily="2" charset="2"/>
              <a:buChar char="ü"/>
            </a:pPr>
            <a:r>
              <a:rPr lang="en-US" altLang="zh-TW" dirty="0"/>
              <a:t>Look up a contact in the dictionary</a:t>
            </a:r>
          </a:p>
          <a:p>
            <a:pPr>
              <a:buFont typeface="Wingdings" panose="05000000000000000000" pitchFamily="2" charset="2"/>
              <a:buChar char="ü"/>
            </a:pPr>
            <a:r>
              <a:rPr lang="en-US" altLang="zh-TW" dirty="0"/>
              <a:t>Add a new contact to the dictionary</a:t>
            </a:r>
          </a:p>
          <a:p>
            <a:pPr>
              <a:buFont typeface="Wingdings" panose="05000000000000000000" pitchFamily="2" charset="2"/>
              <a:buChar char="ü"/>
            </a:pPr>
            <a:r>
              <a:rPr lang="en-US" altLang="zh-TW" dirty="0"/>
              <a:t>Change an existing contact in the dictionary</a:t>
            </a:r>
          </a:p>
          <a:p>
            <a:pPr>
              <a:buFont typeface="Wingdings" panose="05000000000000000000" pitchFamily="2" charset="2"/>
              <a:buChar char="ü"/>
            </a:pPr>
            <a:r>
              <a:rPr lang="en-US" altLang="zh-TW" dirty="0"/>
              <a:t>Delete a contact from the dictionary</a:t>
            </a:r>
          </a:p>
          <a:p>
            <a:pPr>
              <a:buFont typeface="Wingdings" panose="05000000000000000000" pitchFamily="2" charset="2"/>
              <a:buChar char="ü"/>
            </a:pPr>
            <a:r>
              <a:rPr lang="en-US" altLang="zh-TW" dirty="0"/>
              <a:t>Quit the program</a:t>
            </a:r>
            <a:endParaRPr lang="zh-TW" altLang="en-US" dirty="0"/>
          </a:p>
        </p:txBody>
      </p:sp>
    </p:spTree>
    <p:extLst>
      <p:ext uri="{BB962C8B-B14F-4D97-AF65-F5344CB8AC3E}">
        <p14:creationId xmlns:p14="http://schemas.microsoft.com/office/powerpoint/2010/main" val="4163064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9298389-8701-4540-9490-569BCECFDBEA}"/>
              </a:ext>
            </a:extLst>
          </p:cNvPr>
          <p:cNvSpPr>
            <a:spLocks noGrp="1"/>
          </p:cNvSpPr>
          <p:nvPr>
            <p:ph idx="1"/>
          </p:nvPr>
        </p:nvSpPr>
        <p:spPr>
          <a:xfrm>
            <a:off x="581192" y="836713"/>
            <a:ext cx="7989752" cy="5022086"/>
          </a:xfrm>
        </p:spPr>
        <p:txBody>
          <a:bodyPr>
            <a:normAutofit/>
          </a:bodyPr>
          <a:lstStyle/>
          <a:p>
            <a:r>
              <a:rPr lang="en-US" altLang="zh-TW" dirty="0"/>
              <a:t>Additionally, the program automatically pickles the dictionary and saves it to a file when the user quits the program. When the program starts, it automatically retrieves and unpickles the dictionary from the file. If the file does not exist, the program starts with an empty dictionary.</a:t>
            </a:r>
          </a:p>
          <a:p>
            <a:r>
              <a:rPr lang="en-US" altLang="zh-TW" dirty="0"/>
              <a:t>The program is divided into eight functions: main, </a:t>
            </a:r>
            <a:r>
              <a:rPr lang="en-US" altLang="zh-TW" dirty="0" err="1"/>
              <a:t>load_contacts</a:t>
            </a:r>
            <a:r>
              <a:rPr lang="en-US" altLang="zh-TW" dirty="0"/>
              <a:t>, </a:t>
            </a:r>
            <a:r>
              <a:rPr lang="en-US" altLang="zh-TW" dirty="0" err="1"/>
              <a:t>get_menu_choice</a:t>
            </a:r>
            <a:r>
              <a:rPr lang="en-US" altLang="zh-TW" dirty="0"/>
              <a:t>, </a:t>
            </a:r>
            <a:r>
              <a:rPr lang="en-US" altLang="zh-TW" dirty="0" err="1"/>
              <a:t>look_up</a:t>
            </a:r>
            <a:r>
              <a:rPr lang="en-US" altLang="zh-TW" dirty="0"/>
              <a:t>, add, change, delete, and </a:t>
            </a:r>
            <a:r>
              <a:rPr lang="en-US" altLang="zh-TW" dirty="0" err="1"/>
              <a:t>save_contacts</a:t>
            </a:r>
            <a:r>
              <a:rPr lang="en-US" altLang="zh-TW" dirty="0"/>
              <a:t>. Rather than presenting the entire program at once, let’s first examine the beginning part, which includes the import statements, global constants, and the main function.</a:t>
            </a:r>
            <a:endParaRPr lang="zh-TW" altLang="en-US" dirty="0"/>
          </a:p>
        </p:txBody>
      </p:sp>
    </p:spTree>
    <p:extLst>
      <p:ext uri="{BB962C8B-B14F-4D97-AF65-F5344CB8AC3E}">
        <p14:creationId xmlns:p14="http://schemas.microsoft.com/office/powerpoint/2010/main" val="3800600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6F04FC3-E87A-4218-9B55-3257B22A2E46}"/>
              </a:ext>
            </a:extLst>
          </p:cNvPr>
          <p:cNvPicPr>
            <a:picLocks noChangeAspect="1"/>
          </p:cNvPicPr>
          <p:nvPr/>
        </p:nvPicPr>
        <p:blipFill>
          <a:blip r:embed="rId2"/>
          <a:stretch>
            <a:fillRect/>
          </a:stretch>
        </p:blipFill>
        <p:spPr>
          <a:xfrm>
            <a:off x="467545" y="548680"/>
            <a:ext cx="3528392" cy="734681"/>
          </a:xfrm>
          <a:prstGeom prst="rect">
            <a:avLst/>
          </a:prstGeom>
        </p:spPr>
      </p:pic>
      <p:pic>
        <p:nvPicPr>
          <p:cNvPr id="5" name="圖片 4">
            <a:extLst>
              <a:ext uri="{FF2B5EF4-FFF2-40B4-BE49-F238E27FC236}">
                <a16:creationId xmlns:a16="http://schemas.microsoft.com/office/drawing/2014/main" id="{E061DAAA-6CBC-4EB8-BCA0-3526815A3611}"/>
              </a:ext>
            </a:extLst>
          </p:cNvPr>
          <p:cNvPicPr>
            <a:picLocks noChangeAspect="1"/>
          </p:cNvPicPr>
          <p:nvPr/>
        </p:nvPicPr>
        <p:blipFill>
          <a:blip r:embed="rId3"/>
          <a:stretch>
            <a:fillRect/>
          </a:stretch>
        </p:blipFill>
        <p:spPr>
          <a:xfrm>
            <a:off x="467544" y="1237195"/>
            <a:ext cx="3528392" cy="5485707"/>
          </a:xfrm>
          <a:prstGeom prst="rect">
            <a:avLst/>
          </a:prstGeom>
        </p:spPr>
      </p:pic>
    </p:spTree>
    <p:extLst>
      <p:ext uri="{BB962C8B-B14F-4D97-AF65-F5344CB8AC3E}">
        <p14:creationId xmlns:p14="http://schemas.microsoft.com/office/powerpoint/2010/main" val="295052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772C53-BACA-4BF1-9321-96DE2449A21D}"/>
              </a:ext>
            </a:extLst>
          </p:cNvPr>
          <p:cNvSpPr>
            <a:spLocks noGrp="1"/>
          </p:cNvSpPr>
          <p:nvPr>
            <p:ph type="title"/>
          </p:nvPr>
        </p:nvSpPr>
        <p:spPr/>
        <p:txBody>
          <a:bodyPr/>
          <a:lstStyle/>
          <a:p>
            <a:r>
              <a:rPr lang="en-US" altLang="zh-TW" cap="none" dirty="0"/>
              <a:t>An Everyday Example of an Object</a:t>
            </a:r>
            <a:endParaRPr lang="zh-TW" altLang="en-US" cap="none" dirty="0"/>
          </a:p>
        </p:txBody>
      </p:sp>
      <p:sp>
        <p:nvSpPr>
          <p:cNvPr id="3" name="內容版面配置區 2">
            <a:extLst>
              <a:ext uri="{FF2B5EF4-FFF2-40B4-BE49-F238E27FC236}">
                <a16:creationId xmlns:a16="http://schemas.microsoft.com/office/drawing/2014/main" id="{3E607361-1AB5-4528-9505-67C35B4D0555}"/>
              </a:ext>
            </a:extLst>
          </p:cNvPr>
          <p:cNvSpPr>
            <a:spLocks noGrp="1"/>
          </p:cNvSpPr>
          <p:nvPr>
            <p:ph idx="1"/>
          </p:nvPr>
        </p:nvSpPr>
        <p:spPr/>
        <p:txBody>
          <a:bodyPr/>
          <a:lstStyle/>
          <a:p>
            <a:r>
              <a:rPr lang="en-US" altLang="zh-TW" dirty="0"/>
              <a:t>Imagine that your alarm clock is actually a software object. If it were, it would have the following data attributes:</a:t>
            </a:r>
          </a:p>
          <a:p>
            <a:pPr lvl="1"/>
            <a:r>
              <a:rPr lang="en-US" altLang="zh-TW" dirty="0" err="1"/>
              <a:t>current_second</a:t>
            </a:r>
            <a:r>
              <a:rPr lang="en-US" altLang="zh-TW" dirty="0"/>
              <a:t> (a value in the range of 0–59)</a:t>
            </a:r>
          </a:p>
          <a:p>
            <a:pPr lvl="1"/>
            <a:r>
              <a:rPr lang="en-US" altLang="zh-TW" dirty="0" err="1"/>
              <a:t>current_minute</a:t>
            </a:r>
            <a:r>
              <a:rPr lang="en-US" altLang="zh-TW" dirty="0"/>
              <a:t> (a value in the range of 0–59)</a:t>
            </a:r>
          </a:p>
          <a:p>
            <a:pPr lvl="1"/>
            <a:r>
              <a:rPr lang="en-US" altLang="zh-TW" dirty="0" err="1"/>
              <a:t>current_hour</a:t>
            </a:r>
            <a:r>
              <a:rPr lang="en-US" altLang="zh-TW" dirty="0"/>
              <a:t> (a value in the range of 1–12)</a:t>
            </a:r>
          </a:p>
          <a:p>
            <a:pPr lvl="1"/>
            <a:r>
              <a:rPr lang="en-US" altLang="zh-TW" dirty="0" err="1"/>
              <a:t>alarm_time</a:t>
            </a:r>
            <a:r>
              <a:rPr lang="en-US" altLang="zh-TW" dirty="0"/>
              <a:t> (a valid hour and minute)</a:t>
            </a:r>
          </a:p>
          <a:p>
            <a:pPr lvl="1"/>
            <a:r>
              <a:rPr lang="en-US" altLang="zh-TW" dirty="0" err="1"/>
              <a:t>alarm_is_set</a:t>
            </a:r>
            <a:r>
              <a:rPr lang="en-US" altLang="zh-TW" dirty="0"/>
              <a:t> (True or False)</a:t>
            </a:r>
            <a:endParaRPr lang="zh-TW" altLang="en-US" dirty="0"/>
          </a:p>
        </p:txBody>
      </p:sp>
    </p:spTree>
    <p:extLst>
      <p:ext uri="{BB962C8B-B14F-4D97-AF65-F5344CB8AC3E}">
        <p14:creationId xmlns:p14="http://schemas.microsoft.com/office/powerpoint/2010/main" val="147681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D0C4E1A-0377-4ED9-BA44-71415452F3CB}"/>
              </a:ext>
            </a:extLst>
          </p:cNvPr>
          <p:cNvSpPr>
            <a:spLocks noGrp="1"/>
          </p:cNvSpPr>
          <p:nvPr>
            <p:ph idx="1"/>
          </p:nvPr>
        </p:nvSpPr>
        <p:spPr>
          <a:xfrm>
            <a:off x="581192" y="836713"/>
            <a:ext cx="7989752" cy="5022086"/>
          </a:xfrm>
        </p:spPr>
        <p:txBody>
          <a:bodyPr>
            <a:normAutofit fontScale="92500" lnSpcReduction="10000"/>
          </a:bodyPr>
          <a:lstStyle/>
          <a:p>
            <a:r>
              <a:rPr lang="en-US" altLang="zh-TW" dirty="0"/>
              <a:t>As you can see, the data attributes are merely values that define the </a:t>
            </a:r>
            <a:r>
              <a:rPr lang="en-US" altLang="zh-TW" i="1" dirty="0">
                <a:solidFill>
                  <a:srgbClr val="FF0000"/>
                </a:solidFill>
              </a:rPr>
              <a:t>state</a:t>
            </a:r>
            <a:r>
              <a:rPr lang="en-US" altLang="zh-TW" i="1" dirty="0"/>
              <a:t> </a:t>
            </a:r>
            <a:r>
              <a:rPr lang="en-US" altLang="zh-TW" dirty="0"/>
              <a:t>in which the alarm clock is currently.</a:t>
            </a:r>
          </a:p>
          <a:p>
            <a:r>
              <a:rPr lang="en-US" altLang="zh-TW" dirty="0"/>
              <a:t>You, the user of the alarm clock object, cannot directly manipulate these data attributes because they are </a:t>
            </a:r>
            <a:r>
              <a:rPr lang="en-US" altLang="zh-TW" i="1" dirty="0">
                <a:solidFill>
                  <a:srgbClr val="FF0000"/>
                </a:solidFill>
                <a:effectLst>
                  <a:outerShdw blurRad="38100" dist="38100" dir="2700000" algn="tl">
                    <a:srgbClr val="000000">
                      <a:alpha val="43137"/>
                    </a:srgbClr>
                  </a:outerShdw>
                </a:effectLst>
              </a:rPr>
              <a:t>private</a:t>
            </a:r>
            <a:r>
              <a:rPr lang="en-US" altLang="zh-TW" dirty="0"/>
              <a:t>.</a:t>
            </a:r>
          </a:p>
          <a:p>
            <a:r>
              <a:rPr lang="en-US" altLang="zh-TW" dirty="0"/>
              <a:t>To change a data attribute’s value, you must use one of the object’s methods.</a:t>
            </a:r>
          </a:p>
          <a:p>
            <a:r>
              <a:rPr lang="en-US" altLang="zh-TW" dirty="0"/>
              <a:t>The following are some of the alarm clock object’s methods:</a:t>
            </a:r>
          </a:p>
          <a:p>
            <a:pPr lvl="1"/>
            <a:r>
              <a:rPr lang="en-US" altLang="zh-TW" dirty="0" err="1"/>
              <a:t>set_time</a:t>
            </a:r>
            <a:endParaRPr lang="en-US" altLang="zh-TW" dirty="0"/>
          </a:p>
          <a:p>
            <a:pPr lvl="1"/>
            <a:r>
              <a:rPr lang="en-US" altLang="zh-TW" dirty="0" err="1"/>
              <a:t>set_alarm_time</a:t>
            </a:r>
            <a:endParaRPr lang="en-US" altLang="zh-TW" dirty="0"/>
          </a:p>
          <a:p>
            <a:pPr lvl="1"/>
            <a:r>
              <a:rPr lang="en-US" altLang="zh-TW" dirty="0" err="1"/>
              <a:t>set_alarm_on</a:t>
            </a:r>
            <a:endParaRPr lang="en-US" altLang="zh-TW" dirty="0"/>
          </a:p>
          <a:p>
            <a:pPr lvl="1"/>
            <a:r>
              <a:rPr lang="en-US" altLang="zh-TW" dirty="0" err="1"/>
              <a:t>set_alarm_off</a:t>
            </a:r>
            <a:endParaRPr lang="en-US" altLang="zh-TW" dirty="0"/>
          </a:p>
          <a:p>
            <a:r>
              <a:rPr lang="en-US" altLang="zh-TW" dirty="0"/>
              <a:t>Methods that can be accessed by entities outside the object are known as </a:t>
            </a:r>
            <a:r>
              <a:rPr lang="en-US" altLang="zh-TW" i="1" dirty="0">
                <a:solidFill>
                  <a:srgbClr val="FF0000"/>
                </a:solidFill>
                <a:effectLst>
                  <a:outerShdw blurRad="38100" dist="38100" dir="2700000" algn="tl">
                    <a:srgbClr val="000000">
                      <a:alpha val="43137"/>
                    </a:srgbClr>
                  </a:outerShdw>
                </a:effectLst>
              </a:rPr>
              <a:t>public methods</a:t>
            </a:r>
            <a:r>
              <a:rPr lang="en-US" altLang="zh-TW" dirty="0"/>
              <a:t>.</a:t>
            </a:r>
            <a:endParaRPr lang="zh-TW" altLang="en-US" dirty="0"/>
          </a:p>
        </p:txBody>
      </p:sp>
    </p:spTree>
    <p:extLst>
      <p:ext uri="{BB962C8B-B14F-4D97-AF65-F5344CB8AC3E}">
        <p14:creationId xmlns:p14="http://schemas.microsoft.com/office/powerpoint/2010/main" val="83182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EB9AD9B-1FF9-414E-A103-C2AD21230921}"/>
              </a:ext>
            </a:extLst>
          </p:cNvPr>
          <p:cNvSpPr>
            <a:spLocks noGrp="1"/>
          </p:cNvSpPr>
          <p:nvPr>
            <p:ph idx="1"/>
          </p:nvPr>
        </p:nvSpPr>
        <p:spPr>
          <a:xfrm>
            <a:off x="581192" y="836713"/>
            <a:ext cx="7989752" cy="5022086"/>
          </a:xfrm>
        </p:spPr>
        <p:txBody>
          <a:bodyPr>
            <a:normAutofit/>
          </a:bodyPr>
          <a:lstStyle/>
          <a:p>
            <a:r>
              <a:rPr lang="en-US" altLang="zh-TW" dirty="0"/>
              <a:t>The alarm clock also has </a:t>
            </a:r>
            <a:r>
              <a:rPr lang="en-US" altLang="zh-TW" i="1" dirty="0">
                <a:solidFill>
                  <a:srgbClr val="FF0000"/>
                </a:solidFill>
                <a:effectLst>
                  <a:outerShdw blurRad="38100" dist="38100" dir="2700000" algn="tl">
                    <a:srgbClr val="000000">
                      <a:alpha val="43137"/>
                    </a:srgbClr>
                  </a:outerShdw>
                </a:effectLst>
              </a:rPr>
              <a:t>private methods</a:t>
            </a:r>
            <a:r>
              <a:rPr lang="en-US" altLang="zh-TW" i="1" dirty="0"/>
              <a:t>, </a:t>
            </a:r>
            <a:r>
              <a:rPr lang="en-US" altLang="zh-TW" dirty="0"/>
              <a:t>which are part of the object’s private, internal workings.</a:t>
            </a:r>
          </a:p>
          <a:p>
            <a:r>
              <a:rPr lang="en-US" altLang="zh-TW" dirty="0"/>
              <a:t>External entities do not have direct access to the alarm clock’s private methods.</a:t>
            </a:r>
          </a:p>
          <a:p>
            <a:r>
              <a:rPr lang="en-US" altLang="zh-TW" dirty="0"/>
              <a:t>The object is designed to execute these methods automatically and hide the details from you.</a:t>
            </a:r>
          </a:p>
          <a:p>
            <a:r>
              <a:rPr lang="en-US" altLang="zh-TW" dirty="0"/>
              <a:t>The following are the alarm clock object’s private methods:</a:t>
            </a:r>
          </a:p>
          <a:p>
            <a:pPr lvl="1"/>
            <a:r>
              <a:rPr lang="en-US" altLang="zh-TW" dirty="0" err="1"/>
              <a:t>increment_current_second</a:t>
            </a:r>
            <a:endParaRPr lang="en-US" altLang="zh-TW" dirty="0"/>
          </a:p>
          <a:p>
            <a:pPr lvl="1"/>
            <a:r>
              <a:rPr lang="en-US" altLang="zh-TW" dirty="0" err="1"/>
              <a:t>increment_current_minute</a:t>
            </a:r>
            <a:endParaRPr lang="en-US" altLang="zh-TW" dirty="0"/>
          </a:p>
          <a:p>
            <a:pPr lvl="1"/>
            <a:r>
              <a:rPr lang="en-US" altLang="zh-TW" dirty="0" err="1"/>
              <a:t>increment_current_hour</a:t>
            </a:r>
            <a:endParaRPr lang="en-US" altLang="zh-TW" dirty="0"/>
          </a:p>
          <a:p>
            <a:pPr lvl="1"/>
            <a:r>
              <a:rPr lang="en-US" altLang="zh-TW" dirty="0" err="1"/>
              <a:t>sound_alarm</a:t>
            </a:r>
            <a:endParaRPr lang="zh-TW" altLang="en-US" dirty="0"/>
          </a:p>
        </p:txBody>
      </p:sp>
    </p:spTree>
    <p:extLst>
      <p:ext uri="{BB962C8B-B14F-4D97-AF65-F5344CB8AC3E}">
        <p14:creationId xmlns:p14="http://schemas.microsoft.com/office/powerpoint/2010/main" val="203944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730B9-0600-4C1F-BFDA-2D8BDF143562}"/>
              </a:ext>
            </a:extLst>
          </p:cNvPr>
          <p:cNvSpPr>
            <a:spLocks noGrp="1"/>
          </p:cNvSpPr>
          <p:nvPr>
            <p:ph type="title"/>
          </p:nvPr>
        </p:nvSpPr>
        <p:spPr/>
        <p:txBody>
          <a:bodyPr/>
          <a:lstStyle/>
          <a:p>
            <a:r>
              <a:rPr lang="en-US" altLang="zh-TW" cap="none" dirty="0"/>
              <a:t>Classes</a:t>
            </a:r>
            <a:endParaRPr lang="zh-TW" altLang="en-US" cap="none" dirty="0"/>
          </a:p>
        </p:txBody>
      </p:sp>
      <p:sp>
        <p:nvSpPr>
          <p:cNvPr id="3" name="內容版面配置區 2">
            <a:extLst>
              <a:ext uri="{FF2B5EF4-FFF2-40B4-BE49-F238E27FC236}">
                <a16:creationId xmlns:a16="http://schemas.microsoft.com/office/drawing/2014/main" id="{9D05D1A2-00DC-4E75-A3C0-8470D4961F4C}"/>
              </a:ext>
            </a:extLst>
          </p:cNvPr>
          <p:cNvSpPr>
            <a:spLocks noGrp="1"/>
          </p:cNvSpPr>
          <p:nvPr>
            <p:ph idx="1"/>
          </p:nvPr>
        </p:nvSpPr>
        <p:spPr/>
        <p:txBody>
          <a:bodyPr>
            <a:normAutofit/>
          </a:bodyPr>
          <a:lstStyle/>
          <a:p>
            <a:r>
              <a:rPr lang="en-US" altLang="zh-TW" dirty="0"/>
              <a:t>The programmer determines the data attributes and</a:t>
            </a:r>
            <a:r>
              <a:rPr lang="zh-TW" altLang="en-US" dirty="0"/>
              <a:t> </a:t>
            </a:r>
            <a:r>
              <a:rPr lang="en-US" altLang="zh-TW" dirty="0"/>
              <a:t>methods that are necessary, then creates a </a:t>
            </a:r>
            <a:r>
              <a:rPr lang="en-US" altLang="zh-TW" i="1" dirty="0">
                <a:solidFill>
                  <a:srgbClr val="FF0000"/>
                </a:solidFill>
                <a:effectLst>
                  <a:outerShdw blurRad="38100" dist="38100" dir="2700000" algn="tl">
                    <a:srgbClr val="000000">
                      <a:alpha val="43137"/>
                    </a:srgbClr>
                  </a:outerShdw>
                </a:effectLst>
              </a:rPr>
              <a:t>class</a:t>
            </a:r>
            <a:r>
              <a:rPr lang="en-US" altLang="zh-TW" dirty="0"/>
              <a:t>. </a:t>
            </a:r>
          </a:p>
          <a:p>
            <a:r>
              <a:rPr lang="en-US" altLang="zh-TW" dirty="0"/>
              <a:t>A class is code that specifies the data</a:t>
            </a:r>
            <a:r>
              <a:rPr lang="zh-TW" altLang="en-US" dirty="0"/>
              <a:t> </a:t>
            </a:r>
            <a:r>
              <a:rPr lang="en-US" altLang="zh-TW" dirty="0"/>
              <a:t>attributes and methods of a particular type of object. Think of a class as a “blueprint”</a:t>
            </a:r>
            <a:r>
              <a:rPr lang="zh-TW" altLang="en-US" dirty="0"/>
              <a:t> </a:t>
            </a:r>
            <a:r>
              <a:rPr lang="en-US" altLang="zh-TW" dirty="0"/>
              <a:t>from which objects may be created.</a:t>
            </a:r>
          </a:p>
          <a:p>
            <a:r>
              <a:rPr lang="en-US" altLang="zh-TW" dirty="0"/>
              <a:t>When we use</a:t>
            </a:r>
            <a:r>
              <a:rPr lang="zh-TW" altLang="en-US" dirty="0"/>
              <a:t> </a:t>
            </a:r>
            <a:r>
              <a:rPr lang="en-US" altLang="zh-TW" dirty="0"/>
              <a:t>the blueprint to build an actual house, we could say we are building an </a:t>
            </a:r>
            <a:r>
              <a:rPr lang="en-US" altLang="zh-TW" i="1" dirty="0">
                <a:solidFill>
                  <a:srgbClr val="FF0000"/>
                </a:solidFill>
                <a:effectLst>
                  <a:outerShdw blurRad="38100" dist="38100" dir="2700000" algn="tl">
                    <a:srgbClr val="000000">
                      <a:alpha val="43137"/>
                    </a:srgbClr>
                  </a:outerShdw>
                </a:effectLst>
              </a:rPr>
              <a:t>instance</a:t>
            </a:r>
            <a:r>
              <a:rPr lang="en-US" altLang="zh-TW" i="1" dirty="0"/>
              <a:t> </a:t>
            </a:r>
            <a:r>
              <a:rPr lang="en-US" altLang="zh-TW" dirty="0"/>
              <a:t>of the</a:t>
            </a:r>
            <a:r>
              <a:rPr lang="zh-TW" altLang="en-US" dirty="0"/>
              <a:t> </a:t>
            </a:r>
            <a:r>
              <a:rPr lang="en-US" altLang="zh-TW" dirty="0"/>
              <a:t>house described by the blueprint.</a:t>
            </a:r>
            <a:endParaRPr lang="zh-TW" altLang="en-US" dirty="0"/>
          </a:p>
        </p:txBody>
      </p:sp>
    </p:spTree>
    <p:extLst>
      <p:ext uri="{BB962C8B-B14F-4D97-AF65-F5344CB8AC3E}">
        <p14:creationId xmlns:p14="http://schemas.microsoft.com/office/powerpoint/2010/main" val="305318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060CF43-9776-48CF-B5DF-817638279574}"/>
              </a:ext>
            </a:extLst>
          </p:cNvPr>
          <p:cNvPicPr>
            <a:picLocks noChangeAspect="1"/>
          </p:cNvPicPr>
          <p:nvPr/>
        </p:nvPicPr>
        <p:blipFill>
          <a:blip r:embed="rId2"/>
          <a:stretch>
            <a:fillRect/>
          </a:stretch>
        </p:blipFill>
        <p:spPr>
          <a:xfrm>
            <a:off x="683568" y="836712"/>
            <a:ext cx="6048672" cy="4922627"/>
          </a:xfrm>
          <a:prstGeom prst="rect">
            <a:avLst/>
          </a:prstGeom>
        </p:spPr>
      </p:pic>
    </p:spTree>
    <p:extLst>
      <p:ext uri="{BB962C8B-B14F-4D97-AF65-F5344CB8AC3E}">
        <p14:creationId xmlns:p14="http://schemas.microsoft.com/office/powerpoint/2010/main" val="1288320119"/>
      </p:ext>
    </p:extLst>
  </p:cSld>
  <p:clrMapOvr>
    <a:masterClrMapping/>
  </p:clrMapOvr>
</p:sld>
</file>

<file path=ppt/theme/theme1.xml><?xml version="1.0" encoding="utf-8"?>
<a:theme xmlns:a="http://schemas.openxmlformats.org/drawingml/2006/main" name="紅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678D26-14AE-40FE-9D3C-4EB512557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TM03457464[[fn=紅利]]</Template>
  <TotalTime>0</TotalTime>
  <Words>2384</Words>
  <Application>Microsoft Office PowerPoint</Application>
  <PresentationFormat>如螢幕大小 (4:3)</PresentationFormat>
  <Paragraphs>144</Paragraphs>
  <Slides>47</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47</vt:i4>
      </vt:variant>
    </vt:vector>
  </HeadingPairs>
  <TitlesOfParts>
    <vt:vector size="57" baseType="lpstr">
      <vt:lpstr>Arial Unicode MS</vt:lpstr>
      <vt:lpstr>微軟正黑體</vt:lpstr>
      <vt:lpstr>新細明體</vt:lpstr>
      <vt:lpstr>Arial</vt:lpstr>
      <vt:lpstr>Calibri</vt:lpstr>
      <vt:lpstr>Courier New</vt:lpstr>
      <vt:lpstr>Gill Sans MT</vt:lpstr>
      <vt:lpstr>Wingdings</vt:lpstr>
      <vt:lpstr>Wingdings 2</vt:lpstr>
      <vt:lpstr>紅利</vt:lpstr>
      <vt:lpstr>Classes and Object-Oriented Programming</vt:lpstr>
      <vt:lpstr>Procedural and Object-Oriented Programming</vt:lpstr>
      <vt:lpstr>PowerPoint 簡報</vt:lpstr>
      <vt:lpstr>PowerPoint 簡報</vt:lpstr>
      <vt:lpstr>An Everyday Example of an Object</vt:lpstr>
      <vt:lpstr>PowerPoint 簡報</vt:lpstr>
      <vt:lpstr>PowerPoint 簡報</vt:lpstr>
      <vt:lpstr>Classes</vt:lpstr>
      <vt:lpstr>PowerPoint 簡報</vt:lpstr>
      <vt:lpstr>PowerPoint 簡報</vt:lpstr>
      <vt:lpstr>Class Definitions</vt:lpstr>
      <vt:lpstr>PowerPoint 簡報</vt:lpstr>
      <vt:lpstr>PowerPoint 簡報</vt:lpstr>
      <vt:lpstr>PowerPoint 簡報</vt:lpstr>
      <vt:lpstr>PowerPoint 簡報</vt:lpstr>
      <vt:lpstr>Actions Caused by the Coin() Expression</vt:lpstr>
      <vt:lpstr>The my_coin Variable References a Coin Object</vt:lpstr>
      <vt:lpstr>Hiding Attributes</vt:lpstr>
      <vt:lpstr>PowerPoint 簡報</vt:lpstr>
      <vt:lpstr>Storing Classes in Modules</vt:lpstr>
      <vt:lpstr>coin.py</vt:lpstr>
      <vt:lpstr>PowerPoint 簡報</vt:lpstr>
      <vt:lpstr>The BankAccount Class</vt:lpstr>
      <vt:lpstr>PowerPoint 簡報</vt:lpstr>
      <vt:lpstr>The _ _str_ _ Method</vt:lpstr>
      <vt:lpstr>PowerPoint 簡報</vt:lpstr>
      <vt:lpstr>Working with Instances</vt:lpstr>
      <vt:lpstr>PowerPoint 簡報</vt:lpstr>
      <vt:lpstr>Creating the CellPhone Class</vt:lpstr>
      <vt:lpstr>PowerPoint 簡報</vt:lpstr>
      <vt:lpstr>PowerPoint 簡報</vt:lpstr>
      <vt:lpstr>PowerPoint 簡報</vt:lpstr>
      <vt:lpstr>Accessor and Mutator Methods</vt:lpstr>
      <vt:lpstr>PowerPoint 簡報</vt:lpstr>
      <vt:lpstr>Storing Objects in a List</vt:lpstr>
      <vt:lpstr>PowerPoint 簡報</vt:lpstr>
      <vt:lpstr>Passing Objects as Arguments</vt:lpstr>
      <vt:lpstr>PowerPoint 簡報</vt:lpstr>
      <vt:lpstr>Pickling Your Own Objects</vt:lpstr>
      <vt:lpstr>PowerPoint 簡報</vt:lpstr>
      <vt:lpstr>retrieves those objects from the file and unpickles them.</vt:lpstr>
      <vt:lpstr>Storing Objects in a Dictionary</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2016-06-25T12:48:12Z</dcterms:created>
  <dcterms:modified xsi:type="dcterms:W3CDTF">2019-06-10T05:20:59Z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