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1" r:id="rId15"/>
    <p:sldId id="289" r:id="rId16"/>
    <p:sldId id="290" r:id="rId17"/>
    <p:sldId id="269" r:id="rId18"/>
    <p:sldId id="292"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0066"/>
    <a:srgbClr val="0000CC"/>
    <a:srgbClr val="663300"/>
    <a:srgbClr val="003300"/>
    <a:srgbClr val="FF0066"/>
    <a:srgbClr val="3D6AA1"/>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16" y="-276"/>
      </p:cViewPr>
      <p:guideLst>
        <p:guide orient="horz" pos="347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2050" name="Picture 2" descr="D:\SYSTEM\Desktop\ppt 範本\148\0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483"/>
          <a:stretch/>
        </p:blipFill>
        <p:spPr bwMode="auto">
          <a:xfrm>
            <a:off x="19055" y="0"/>
            <a:ext cx="9144000" cy="681337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ctrTitle"/>
          </p:nvPr>
        </p:nvSpPr>
        <p:spPr>
          <a:xfrm>
            <a:off x="704855" y="692696"/>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374EAF-43F2-41A1-8CA8-F82C22BD9CBC}" type="slidenum">
              <a:rPr lang="zh-TW" altLang="en-US" smtClean="0"/>
              <a:t>‹#›</a:t>
            </a:fld>
            <a:endParaRPr lang="zh-TW" altLang="en-US"/>
          </a:p>
        </p:txBody>
      </p:sp>
      <p:pic>
        <p:nvPicPr>
          <p:cNvPr id="9"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85025" y="6497638"/>
            <a:ext cx="1958975" cy="360362"/>
          </a:xfrm>
          <a:prstGeom prst="rect">
            <a:avLst/>
          </a:prstGeom>
          <a:noFill/>
          <a:ln>
            <a:noFill/>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465120">
            <a:off x="5312234" y="2422711"/>
            <a:ext cx="2847854" cy="369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文字方塊 10"/>
          <p:cNvSpPr txBox="1"/>
          <p:nvPr userDrawn="1"/>
        </p:nvSpPr>
        <p:spPr>
          <a:xfrm>
            <a:off x="125413" y="6561138"/>
            <a:ext cx="2465387" cy="307777"/>
          </a:xfrm>
          <a:prstGeom prst="rect">
            <a:avLst/>
          </a:prstGeom>
          <a:noFill/>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zh-TW" sz="1400" dirty="0" smtClean="0">
                <a:solidFill>
                  <a:schemeClr val="tx1">
                    <a:lumMod val="75000"/>
                    <a:lumOff val="25000"/>
                  </a:schemeClr>
                </a:solidFill>
                <a:ea typeface="新細明體" pitchFamily="18" charset="-120"/>
                <a:cs typeface="Times New Roman" pitchFamily="18" charset="0"/>
              </a:rPr>
              <a:t>Copyright</a:t>
            </a:r>
            <a:r>
              <a:rPr lang="zh-TW" altLang="en-US" sz="1400" dirty="0" smtClean="0">
                <a:solidFill>
                  <a:schemeClr val="tx1">
                    <a:lumMod val="75000"/>
                    <a:lumOff val="25000"/>
                  </a:schemeClr>
                </a:solidFill>
                <a:ea typeface="新細明體" pitchFamily="18" charset="-120"/>
                <a:cs typeface="Times New Roman" pitchFamily="18" charset="0"/>
              </a:rPr>
              <a:t> </a:t>
            </a:r>
            <a:r>
              <a:rPr lang="en-US" altLang="zh-TW" sz="1400" dirty="0" smtClean="0">
                <a:solidFill>
                  <a:schemeClr val="tx1">
                    <a:lumMod val="75000"/>
                    <a:lumOff val="25000"/>
                  </a:schemeClr>
                </a:solidFill>
                <a:ea typeface="新細明體" pitchFamily="18" charset="-120"/>
                <a:cs typeface="Times New Roman" pitchFamily="18" charset="0"/>
              </a:rPr>
              <a:t>©</a:t>
            </a:r>
            <a:r>
              <a:rPr lang="zh-TW" altLang="en-US" sz="1400" dirty="0" smtClean="0">
                <a:solidFill>
                  <a:schemeClr val="tx1">
                    <a:lumMod val="75000"/>
                    <a:lumOff val="25000"/>
                  </a:schemeClr>
                </a:solidFill>
                <a:ea typeface="新細明體" pitchFamily="18" charset="-120"/>
                <a:cs typeface="Times New Roman" pitchFamily="18" charset="0"/>
              </a:rPr>
              <a:t> </a:t>
            </a:r>
            <a:r>
              <a:rPr lang="en-US" altLang="zh-TW" sz="1400" dirty="0" smtClean="0">
                <a:solidFill>
                  <a:schemeClr val="tx1">
                    <a:lumMod val="75000"/>
                    <a:lumOff val="25000"/>
                  </a:schemeClr>
                </a:solidFill>
                <a:ea typeface="新細明體" pitchFamily="18" charset="-120"/>
                <a:cs typeface="Times New Roman" pitchFamily="18" charset="0"/>
              </a:rPr>
              <a:t>CRC Press</a:t>
            </a:r>
          </a:p>
        </p:txBody>
      </p:sp>
    </p:spTree>
    <p:extLst>
      <p:ext uri="{BB962C8B-B14F-4D97-AF65-F5344CB8AC3E}">
        <p14:creationId xmlns:p14="http://schemas.microsoft.com/office/powerpoint/2010/main" val="210733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201369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393173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23528" y="1772816"/>
            <a:ext cx="8496944" cy="4680520"/>
          </a:xfrm>
        </p:spPr>
        <p:txBody>
          <a:bodyPr>
            <a:normAutofit/>
          </a:bodyPr>
          <a:lstStyle>
            <a:lvl1pPr marL="288000" indent="-288000">
              <a:lnSpc>
                <a:spcPts val="3300"/>
              </a:lnSpc>
              <a:spcBef>
                <a:spcPts val="500"/>
              </a:spcBef>
              <a:defRPr sz="2400" b="1"/>
            </a:lvl1pPr>
            <a:lvl2pPr marL="648000" indent="-288000">
              <a:lnSpc>
                <a:spcPts val="3300"/>
              </a:lnSpc>
              <a:spcBef>
                <a:spcPts val="500"/>
              </a:spcBef>
              <a:defRPr sz="2400" b="1"/>
            </a:lvl2pPr>
            <a:lvl3pPr>
              <a:lnSpc>
                <a:spcPts val="3300"/>
              </a:lnSpc>
              <a:spcBef>
                <a:spcPts val="500"/>
              </a:spcBef>
              <a:defRPr sz="2400" b="1"/>
            </a:lvl3pPr>
            <a:lvl4pPr>
              <a:lnSpc>
                <a:spcPts val="3300"/>
              </a:lnSpc>
              <a:spcBef>
                <a:spcPts val="500"/>
              </a:spcBef>
              <a:defRPr sz="2400" b="1"/>
            </a:lvl4pPr>
            <a:lvl5pPr>
              <a:lnSpc>
                <a:spcPts val="3300"/>
              </a:lnSpc>
              <a:spcBef>
                <a:spcPts val="500"/>
              </a:spcBef>
              <a:defRPr sz="2400" b="1"/>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302151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397291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9578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239093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309255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233380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94795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5C02084-352A-45A2-B35A-300C01734847}" type="datetimeFigureOut">
              <a:rPr lang="zh-TW" altLang="en-US" smtClean="0"/>
              <a:t>2018/5/18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B374EAF-43F2-41A1-8CA8-F82C22BD9CBC}" type="slidenum">
              <a:rPr lang="zh-TW" altLang="en-US" smtClean="0"/>
              <a:t>‹#›</a:t>
            </a:fld>
            <a:endParaRPr lang="zh-TW" altLang="en-US"/>
          </a:p>
        </p:txBody>
      </p:sp>
    </p:spTree>
    <p:extLst>
      <p:ext uri="{BB962C8B-B14F-4D97-AF65-F5344CB8AC3E}">
        <p14:creationId xmlns:p14="http://schemas.microsoft.com/office/powerpoint/2010/main" val="150817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SYSTEM\Desktop\ppt 範本\148\04.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流程圖: 文件 7"/>
          <p:cNvSpPr/>
          <p:nvPr userDrawn="1"/>
        </p:nvSpPr>
        <p:spPr>
          <a:xfrm>
            <a:off x="30504" y="0"/>
            <a:ext cx="9072000" cy="1700808"/>
          </a:xfrm>
          <a:prstGeom prst="flowChartDocument">
            <a:avLst/>
          </a:prstGeom>
          <a:ln>
            <a:no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9" name="流程圖: 文件 8"/>
          <p:cNvSpPr/>
          <p:nvPr userDrawn="1"/>
        </p:nvSpPr>
        <p:spPr>
          <a:xfrm>
            <a:off x="30504" y="-10674"/>
            <a:ext cx="9072000" cy="1628800"/>
          </a:xfrm>
          <a:prstGeom prst="flowChartDocument">
            <a:avLst/>
          </a:prstGeom>
          <a:solidFill>
            <a:srgbClr val="2C4D7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772816"/>
            <a:ext cx="8229600" cy="4353347"/>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02084-352A-45A2-B35A-300C01734847}" type="datetimeFigureOut">
              <a:rPr lang="zh-TW" altLang="en-US" smtClean="0"/>
              <a:t>2018/5/18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4EAF-43F2-41A1-8CA8-F82C22BD9CBC}" type="slidenum">
              <a:rPr lang="zh-TW" altLang="en-US" smtClean="0"/>
              <a:t>‹#›</a:t>
            </a:fld>
            <a:endParaRPr lang="zh-TW" altLang="en-US"/>
          </a:p>
        </p:txBody>
      </p:sp>
      <p:pic>
        <p:nvPicPr>
          <p:cNvPr id="11" name="Picture 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185025" y="6497638"/>
            <a:ext cx="1958975" cy="360362"/>
          </a:xfrm>
          <a:prstGeom prst="rect">
            <a:avLst/>
          </a:prstGeom>
          <a:noFill/>
          <a:ln>
            <a:noFill/>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字方塊 12"/>
          <p:cNvSpPr txBox="1"/>
          <p:nvPr userDrawn="1"/>
        </p:nvSpPr>
        <p:spPr>
          <a:xfrm>
            <a:off x="125413" y="6561138"/>
            <a:ext cx="2465387" cy="307777"/>
          </a:xfrm>
          <a:prstGeom prst="rect">
            <a:avLst/>
          </a:prstGeom>
          <a:noFill/>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zh-TW" sz="1400" dirty="0" smtClean="0">
                <a:solidFill>
                  <a:schemeClr val="tx1">
                    <a:lumMod val="75000"/>
                    <a:lumOff val="25000"/>
                  </a:schemeClr>
                </a:solidFill>
                <a:ea typeface="新細明體" pitchFamily="18" charset="-120"/>
                <a:cs typeface="Times New Roman" pitchFamily="18" charset="0"/>
              </a:rPr>
              <a:t>Copyright</a:t>
            </a:r>
            <a:r>
              <a:rPr lang="zh-TW" altLang="en-US" sz="1400" dirty="0" smtClean="0">
                <a:solidFill>
                  <a:schemeClr val="tx1">
                    <a:lumMod val="75000"/>
                    <a:lumOff val="25000"/>
                  </a:schemeClr>
                </a:solidFill>
                <a:ea typeface="新細明體" pitchFamily="18" charset="-120"/>
                <a:cs typeface="Times New Roman" pitchFamily="18" charset="0"/>
              </a:rPr>
              <a:t> </a:t>
            </a:r>
            <a:r>
              <a:rPr lang="en-US" altLang="zh-TW" sz="1400" dirty="0" smtClean="0">
                <a:solidFill>
                  <a:schemeClr val="tx1">
                    <a:lumMod val="75000"/>
                    <a:lumOff val="25000"/>
                  </a:schemeClr>
                </a:solidFill>
                <a:ea typeface="新細明體" pitchFamily="18" charset="-120"/>
                <a:cs typeface="Times New Roman" pitchFamily="18" charset="0"/>
              </a:rPr>
              <a:t>©</a:t>
            </a:r>
            <a:r>
              <a:rPr lang="zh-TW" altLang="en-US" sz="1400" dirty="0" smtClean="0">
                <a:solidFill>
                  <a:schemeClr val="tx1">
                    <a:lumMod val="75000"/>
                    <a:lumOff val="25000"/>
                  </a:schemeClr>
                </a:solidFill>
                <a:ea typeface="新細明體" pitchFamily="18" charset="-120"/>
                <a:cs typeface="Times New Roman" pitchFamily="18" charset="0"/>
              </a:rPr>
              <a:t> </a:t>
            </a:r>
            <a:r>
              <a:rPr lang="en-US" altLang="zh-TW" sz="1400" dirty="0" smtClean="0">
                <a:solidFill>
                  <a:schemeClr val="tx1">
                    <a:lumMod val="75000"/>
                    <a:lumOff val="25000"/>
                  </a:schemeClr>
                </a:solidFill>
                <a:ea typeface="新細明體" pitchFamily="18" charset="-120"/>
                <a:cs typeface="Times New Roman" pitchFamily="18" charset="0"/>
              </a:rPr>
              <a:t>CRC Press</a:t>
            </a:r>
          </a:p>
        </p:txBody>
      </p:sp>
    </p:spTree>
    <p:extLst>
      <p:ext uri="{BB962C8B-B14F-4D97-AF65-F5344CB8AC3E}">
        <p14:creationId xmlns:p14="http://schemas.microsoft.com/office/powerpoint/2010/main" val="413455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rgbClr val="FFFF00"/>
          </a:solidFill>
          <a:latin typeface="Times New Roman" pitchFamily="18" charset="0"/>
          <a:ea typeface="標楷體" pitchFamily="65" charset="-120"/>
          <a:cs typeface="Times New Roman" pitchFamily="18" charset="0"/>
        </a:defRPr>
      </a:lvl1pPr>
    </p:titleStyle>
    <p:bodyStyle>
      <a:lvl1pPr marL="358775" indent="-358775" algn="l" defTabSz="914400" rtl="0" eaLnBrk="1" latinLnBrk="0" hangingPunct="1">
        <a:spcBef>
          <a:spcPct val="20000"/>
        </a:spcBef>
        <a:buClr>
          <a:srgbClr val="00B0F0"/>
        </a:buClr>
        <a:buSzPct val="80000"/>
        <a:buFont typeface="Wingdings" pitchFamily="2" charset="2"/>
        <a:buChar char="l"/>
        <a:defRPr sz="2800" kern="1200">
          <a:solidFill>
            <a:schemeClr val="tx1"/>
          </a:solidFill>
          <a:latin typeface="Times New Roman" pitchFamily="18" charset="0"/>
          <a:ea typeface="標楷體" pitchFamily="65" charset="-120"/>
          <a:cs typeface="Times New Roman" pitchFamily="18" charset="0"/>
        </a:defRPr>
      </a:lvl1pPr>
      <a:lvl2pPr marL="742950" indent="-285750" algn="l" defTabSz="914400" rtl="0" eaLnBrk="1" latinLnBrk="0" hangingPunct="1">
        <a:spcBef>
          <a:spcPct val="20000"/>
        </a:spcBef>
        <a:buClr>
          <a:schemeClr val="accent6">
            <a:lumMod val="50000"/>
          </a:schemeClr>
        </a:buClr>
        <a:buFont typeface="Arial" pitchFamily="34" charset="0"/>
        <a:buChar char="–"/>
        <a:defRPr sz="2400" kern="1200">
          <a:solidFill>
            <a:schemeClr val="tx1"/>
          </a:solidFill>
          <a:latin typeface="Times New Roman" pitchFamily="18" charset="0"/>
          <a:ea typeface="標楷體" pitchFamily="65" charset="-120"/>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標楷體" pitchFamily="65" charset="-120"/>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標楷體" pitchFamily="65" charset="-120"/>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467544" y="1052736"/>
            <a:ext cx="8424936" cy="1152128"/>
          </a:xfrm>
        </p:spPr>
        <p:txBody>
          <a:bodyPr>
            <a:noAutofit/>
          </a:bodyPr>
          <a:lstStyle/>
          <a:p>
            <a:r>
              <a:rPr lang="zh-TW" altLang="en-US" sz="4800" dirty="0" smtClean="0">
                <a:solidFill>
                  <a:srgbClr val="7030A0"/>
                </a:solidFill>
                <a:effectLst>
                  <a:outerShdw blurRad="38100" dist="38100" dir="2700000" algn="tl">
                    <a:srgbClr val="000000">
                      <a:alpha val="43137"/>
                    </a:srgbClr>
                  </a:outerShdw>
                </a:effectLst>
              </a:rPr>
              <a:t>影像檔案與檔案類型</a:t>
            </a:r>
            <a:endParaRPr lang="zh-TW" altLang="en-US" sz="4800" dirty="0">
              <a:solidFill>
                <a:srgbClr val="7030A0"/>
              </a:solidFill>
              <a:effectLst>
                <a:outerShdw blurRad="38100" dist="38100" dir="2700000" algn="tl">
                  <a:srgbClr val="000000">
                    <a:alpha val="43137"/>
                  </a:srgbClr>
                </a:outerShdw>
              </a:effectLst>
            </a:endParaRPr>
          </a:p>
        </p:txBody>
      </p:sp>
      <p:sp>
        <p:nvSpPr>
          <p:cNvPr id="5" name="副標題 4"/>
          <p:cNvSpPr>
            <a:spLocks noGrp="1"/>
          </p:cNvSpPr>
          <p:nvPr>
            <p:ph type="subTitle" idx="1"/>
          </p:nvPr>
        </p:nvSpPr>
        <p:spPr>
          <a:xfrm>
            <a:off x="395536" y="260648"/>
            <a:ext cx="4248472" cy="1080120"/>
          </a:xfrm>
        </p:spPr>
        <p:txBody>
          <a:bodyPr>
            <a:normAutofit/>
          </a:bodyPr>
          <a:lstStyle/>
          <a:p>
            <a:pPr algn="l"/>
            <a:r>
              <a:rPr lang="en-US" altLang="zh-TW" b="1" i="1" dirty="0" smtClean="0">
                <a:solidFill>
                  <a:schemeClr val="tx1"/>
                </a:solidFill>
              </a:rPr>
              <a:t> Chapter </a:t>
            </a:r>
            <a:r>
              <a:rPr lang="en-US" altLang="zh-TW" sz="6000" b="1" dirty="0" smtClean="0">
                <a:solidFill>
                  <a:srgbClr val="FF0066"/>
                </a:solidFill>
                <a:effectLst>
                  <a:outerShdw blurRad="38100" dist="38100" dir="2700000" algn="tl">
                    <a:srgbClr val="000000">
                      <a:alpha val="43137"/>
                    </a:srgbClr>
                  </a:outerShdw>
                </a:effectLst>
              </a:rPr>
              <a:t>2</a:t>
            </a:r>
            <a:endParaRPr lang="zh-TW" altLang="en-US" sz="5200" b="1" dirty="0">
              <a:solidFill>
                <a:srgbClr val="FF006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1773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2.3 </a:t>
            </a:r>
            <a:r>
              <a:rPr lang="zh-TW" altLang="en-US" dirty="0" smtClean="0"/>
              <a:t>索引彩色影像</a:t>
            </a:r>
            <a:endParaRPr lang="zh-TW" altLang="en-US" dirty="0"/>
          </a:p>
        </p:txBody>
      </p:sp>
      <p:sp>
        <p:nvSpPr>
          <p:cNvPr id="3" name="內容版面配置區 2"/>
          <p:cNvSpPr>
            <a:spLocks noGrp="1"/>
          </p:cNvSpPr>
          <p:nvPr>
            <p:ph idx="1"/>
          </p:nvPr>
        </p:nvSpPr>
        <p:spPr/>
        <p:txBody>
          <a:bodyPr/>
          <a:lstStyle/>
          <a:p>
            <a:pPr hangingPunct="0"/>
            <a:r>
              <a:rPr lang="zh-TW" altLang="zh-TW" dirty="0"/>
              <a:t>這個指令</a:t>
            </a:r>
            <a:r>
              <a:rPr lang="zh-TW" altLang="zh-TW" dirty="0" smtClean="0"/>
              <a:t>：</a:t>
            </a:r>
            <a:endParaRPr lang="en-US" altLang="zh-TW" dirty="0" smtClean="0"/>
          </a:p>
          <a:p>
            <a:pPr hangingPunct="0"/>
            <a:endParaRPr lang="en-US" altLang="zh-TW" dirty="0"/>
          </a:p>
          <a:p>
            <a:pPr hangingPunct="0"/>
            <a:endParaRPr lang="en-US" altLang="zh-TW" dirty="0" smtClean="0"/>
          </a:p>
          <a:p>
            <a:pPr hangingPunct="0"/>
            <a:r>
              <a:rPr lang="zh-TW" altLang="zh-TW" dirty="0"/>
              <a:t>可以產生一幅彩色的鴯鶓影像。然而，和</a:t>
            </a:r>
            <a:r>
              <a:rPr lang="en-US" altLang="zh-TW" dirty="0"/>
              <a:t>RGB</a:t>
            </a:r>
            <a:r>
              <a:rPr lang="zh-TW" altLang="zh-TW" dirty="0"/>
              <a:t>影像不同的是，像素值並非三個整數，而是三個介於</a:t>
            </a:r>
            <a:r>
              <a:rPr lang="en-US" altLang="zh-TW" dirty="0"/>
              <a:t>0</a:t>
            </a:r>
            <a:r>
              <a:rPr lang="zh-TW" altLang="zh-TW" dirty="0"/>
              <a:t>與</a:t>
            </a:r>
            <a:r>
              <a:rPr lang="en-US" altLang="zh-TW" dirty="0"/>
              <a:t>1</a:t>
            </a:r>
            <a:r>
              <a:rPr lang="zh-TW" altLang="zh-TW" dirty="0"/>
              <a:t>之間的</a:t>
            </a:r>
            <a:r>
              <a:rPr lang="zh-TW" altLang="zh-TW" dirty="0">
                <a:solidFill>
                  <a:srgbClr val="0000CC"/>
                </a:solidFill>
              </a:rPr>
              <a:t>分數</a:t>
            </a:r>
            <a:r>
              <a:rPr lang="en-US" altLang="zh-TW" dirty="0">
                <a:solidFill>
                  <a:srgbClr val="0000CC"/>
                </a:solidFill>
              </a:rPr>
              <a:t> (fraction</a:t>
            </a:r>
            <a:r>
              <a:rPr lang="en-US" altLang="zh-TW" dirty="0" smtClean="0">
                <a:solidFill>
                  <a:srgbClr val="0000CC"/>
                </a:solidFill>
              </a:rPr>
              <a:t>)</a:t>
            </a:r>
            <a:r>
              <a:rPr lang="zh-TW" altLang="en-US" dirty="0" smtClean="0"/>
              <a:t>。</a:t>
            </a: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25" y="2376000"/>
            <a:ext cx="7860123" cy="72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953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2.3 </a:t>
            </a:r>
            <a:r>
              <a:rPr lang="zh-TW" altLang="en-US" dirty="0" smtClean="0"/>
              <a:t>索引彩色影像</a:t>
            </a:r>
            <a:endParaRPr lang="zh-TW" altLang="en-US" dirty="0"/>
          </a:p>
        </p:txBody>
      </p:sp>
      <p:sp>
        <p:nvSpPr>
          <p:cNvPr id="3" name="內容版面配置區 2"/>
          <p:cNvSpPr>
            <a:spLocks noGrp="1"/>
          </p:cNvSpPr>
          <p:nvPr>
            <p:ph idx="1"/>
          </p:nvPr>
        </p:nvSpPr>
        <p:spPr/>
        <p:txBody>
          <a:bodyPr/>
          <a:lstStyle/>
          <a:p>
            <a:pPr hangingPunct="0"/>
            <a:r>
              <a:rPr lang="en-US" altLang="zh-TW" dirty="0"/>
              <a:t>emu.png</a:t>
            </a:r>
            <a:r>
              <a:rPr lang="zh-TW" altLang="zh-TW" dirty="0"/>
              <a:t>這個影像檔案就是所謂的</a:t>
            </a:r>
            <a:r>
              <a:rPr lang="zh-TW" altLang="zh-TW" dirty="0">
                <a:solidFill>
                  <a:srgbClr val="0000CC"/>
                </a:solidFill>
              </a:rPr>
              <a:t>索引影像</a:t>
            </a:r>
            <a:r>
              <a:rPr lang="en-US" altLang="zh-TW" dirty="0">
                <a:solidFill>
                  <a:srgbClr val="0000CC"/>
                </a:solidFill>
              </a:rPr>
              <a:t> (indexed image)</a:t>
            </a:r>
            <a:r>
              <a:rPr lang="zh-TW" altLang="zh-TW" dirty="0"/>
              <a:t>，其中包含了兩個矩陣：一個是</a:t>
            </a:r>
            <a:r>
              <a:rPr lang="zh-TW" altLang="zh-TW" dirty="0">
                <a:solidFill>
                  <a:srgbClr val="0000CC"/>
                </a:solidFill>
              </a:rPr>
              <a:t>色譜 </a:t>
            </a:r>
            <a:r>
              <a:rPr lang="en-US" altLang="zh-TW" dirty="0">
                <a:solidFill>
                  <a:srgbClr val="0000CC"/>
                </a:solidFill>
              </a:rPr>
              <a:t>(color map)</a:t>
            </a:r>
            <a:r>
              <a:rPr lang="zh-TW" altLang="zh-TW" dirty="0"/>
              <a:t>，另一個是色譜的</a:t>
            </a:r>
            <a:r>
              <a:rPr lang="zh-TW" altLang="zh-TW" dirty="0">
                <a:solidFill>
                  <a:srgbClr val="0000CC"/>
                </a:solidFill>
              </a:rPr>
              <a:t>索引 </a:t>
            </a:r>
            <a:r>
              <a:rPr lang="en-US" altLang="zh-TW" dirty="0">
                <a:solidFill>
                  <a:srgbClr val="0000CC"/>
                </a:solidFill>
              </a:rPr>
              <a:t>(index)</a:t>
            </a:r>
            <a:r>
              <a:rPr lang="zh-TW" altLang="zh-TW" dirty="0"/>
              <a:t>。若把影像讀入單一矩陣，就只會得到索引，因此還必須另外取得色譜。</a:t>
            </a: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3645024"/>
            <a:ext cx="7918111"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693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2.3 </a:t>
            </a:r>
            <a:r>
              <a:rPr lang="zh-TW" altLang="en-US" dirty="0" smtClean="0"/>
              <a:t>索引彩色影像</a:t>
            </a:r>
            <a:endParaRPr lang="zh-TW" altLang="en-US" dirty="0"/>
          </a:p>
        </p:txBody>
      </p:sp>
      <p:sp>
        <p:nvSpPr>
          <p:cNvPr id="3" name="內容版面配置區 2"/>
          <p:cNvSpPr>
            <a:spLocks noGrp="1"/>
          </p:cNvSpPr>
          <p:nvPr>
            <p:ph idx="1"/>
          </p:nvPr>
        </p:nvSpPr>
        <p:spPr/>
        <p:txBody>
          <a:bodyPr/>
          <a:lstStyle/>
          <a:p>
            <a:r>
              <a:rPr lang="en-US" altLang="zh-TW" dirty="0"/>
              <a:t>MATLAB</a:t>
            </a:r>
            <a:r>
              <a:rPr lang="zh-TW" altLang="zh-TW" dirty="0"/>
              <a:t>與</a:t>
            </a:r>
            <a:r>
              <a:rPr lang="en-US" altLang="zh-TW" dirty="0"/>
              <a:t>Octave</a:t>
            </a:r>
            <a:r>
              <a:rPr lang="zh-TW" altLang="zh-TW" dirty="0"/>
              <a:t>將索引影像的</a:t>
            </a:r>
            <a:r>
              <a:rPr lang="en-US" altLang="zh-TW" dirty="0"/>
              <a:t>RGB</a:t>
            </a:r>
            <a:r>
              <a:rPr lang="zh-TW" altLang="zh-TW" dirty="0"/>
              <a:t>顏色值儲存</a:t>
            </a:r>
            <a:r>
              <a:rPr lang="zh-TW" altLang="zh-TW" dirty="0">
                <a:solidFill>
                  <a:srgbClr val="000000"/>
                </a:solidFill>
              </a:rPr>
              <a:t>成</a:t>
            </a:r>
            <a:r>
              <a:rPr lang="zh-TW" altLang="zh-TW" dirty="0">
                <a:solidFill>
                  <a:srgbClr val="0000CC"/>
                </a:solidFill>
              </a:rPr>
              <a:t>雙精度浮點數</a:t>
            </a:r>
            <a:r>
              <a:rPr lang="en-US" altLang="zh-TW" dirty="0">
                <a:solidFill>
                  <a:srgbClr val="0000CC"/>
                </a:solidFill>
              </a:rPr>
              <a:t> (double)</a:t>
            </a:r>
            <a:r>
              <a:rPr lang="en-US" altLang="zh-TW" dirty="0"/>
              <a:t> </a:t>
            </a:r>
            <a:r>
              <a:rPr lang="zh-TW" altLang="zh-TW" dirty="0"/>
              <a:t>資料型態的數值，也就是介於</a:t>
            </a:r>
            <a:r>
              <a:rPr lang="en-US" altLang="zh-TW" dirty="0"/>
              <a:t>0</a:t>
            </a:r>
            <a:r>
              <a:rPr lang="zh-TW" altLang="zh-TW" dirty="0"/>
              <a:t>與</a:t>
            </a:r>
            <a:r>
              <a:rPr lang="en-US" altLang="zh-TW" dirty="0"/>
              <a:t>1</a:t>
            </a:r>
            <a:r>
              <a:rPr lang="zh-TW" altLang="zh-TW" dirty="0"/>
              <a:t>之間。以下可得到任何數值的</a:t>
            </a:r>
            <a:r>
              <a:rPr lang="en-US" altLang="zh-TW" dirty="0"/>
              <a:t>RGB</a:t>
            </a:r>
            <a:r>
              <a:rPr lang="zh-TW" altLang="zh-TW" dirty="0"/>
              <a:t>值：</a:t>
            </a:r>
          </a:p>
          <a:p>
            <a:endParaRPr lang="zh-TW"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12976"/>
            <a:ext cx="790023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693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2.3 </a:t>
            </a:r>
            <a:r>
              <a:rPr lang="zh-TW" altLang="en-US" dirty="0"/>
              <a:t>索引彩色影像</a:t>
            </a:r>
          </a:p>
        </p:txBody>
      </p:sp>
      <p:sp>
        <p:nvSpPr>
          <p:cNvPr id="3" name="內容版面配置區 2"/>
          <p:cNvSpPr>
            <a:spLocks noGrp="1"/>
          </p:cNvSpPr>
          <p:nvPr>
            <p:ph idx="1"/>
          </p:nvPr>
        </p:nvSpPr>
        <p:spPr/>
        <p:txBody>
          <a:bodyPr/>
          <a:lstStyle/>
          <a:p>
            <a:pPr marL="0" indent="0">
              <a:buNone/>
            </a:pPr>
            <a:r>
              <a:rPr lang="zh-TW" altLang="zh-TW" dirty="0">
                <a:solidFill>
                  <a:srgbClr val="660066"/>
                </a:solidFill>
              </a:rPr>
              <a:t>影像資訊</a:t>
            </a:r>
          </a:p>
          <a:p>
            <a:r>
              <a:rPr lang="en-US" altLang="zh-TW" dirty="0"/>
              <a:t>MATLAB</a:t>
            </a:r>
            <a:r>
              <a:rPr lang="zh-TW" altLang="zh-TW" dirty="0"/>
              <a:t>與</a:t>
            </a:r>
            <a:r>
              <a:rPr lang="en-US" altLang="zh-TW" dirty="0"/>
              <a:t>Octave</a:t>
            </a:r>
            <a:r>
              <a:rPr lang="zh-TW" altLang="zh-TW" dirty="0"/>
              <a:t>利用</a:t>
            </a:r>
            <a:r>
              <a:rPr lang="en-US" altLang="zh-TW" dirty="0" err="1"/>
              <a:t>imfinfo</a:t>
            </a:r>
            <a:r>
              <a:rPr lang="zh-TW" altLang="zh-TW" dirty="0"/>
              <a:t>函數可以顯示很多影像的資訊</a:t>
            </a:r>
            <a:r>
              <a:rPr lang="zh-TW" altLang="zh-TW" dirty="0" smtClean="0"/>
              <a:t>。</a:t>
            </a:r>
            <a:endParaRPr lang="en-US" altLang="zh-TW" dirty="0" smtClean="0"/>
          </a:p>
        </p:txBody>
      </p:sp>
    </p:spTree>
    <p:extLst>
      <p:ext uri="{BB962C8B-B14F-4D97-AF65-F5344CB8AC3E}">
        <p14:creationId xmlns:p14="http://schemas.microsoft.com/office/powerpoint/2010/main" val="1872693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2.3 </a:t>
            </a:r>
            <a:r>
              <a:rPr lang="zh-TW" altLang="en-US" dirty="0"/>
              <a:t>索引彩色影像</a:t>
            </a:r>
          </a:p>
        </p:txBody>
      </p:sp>
      <p:sp>
        <p:nvSpPr>
          <p:cNvPr id="3" name="內容版面配置區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4033"/>
            <a:ext cx="6408712" cy="482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8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2.3 </a:t>
            </a:r>
            <a:r>
              <a:rPr lang="zh-TW" altLang="en-US" dirty="0"/>
              <a:t>索引彩色影像</a:t>
            </a:r>
          </a:p>
        </p:txBody>
      </p:sp>
      <p:sp>
        <p:nvSpPr>
          <p:cNvPr id="3" name="內容版面配置區 2"/>
          <p:cNvSpPr>
            <a:spLocks noGrp="1"/>
          </p:cNvSpPr>
          <p:nvPr>
            <p:ph idx="1"/>
          </p:nvPr>
        </p:nvSpPr>
        <p:spPr/>
        <p:txBody>
          <a:bodyPr/>
          <a:lstStyle/>
          <a:p>
            <a:r>
              <a:rPr lang="zh-TW" altLang="zh-TW" dirty="0"/>
              <a:t>要用</a:t>
            </a:r>
            <a:r>
              <a:rPr lang="en-US" altLang="zh-TW" dirty="0"/>
              <a:t>Python</a:t>
            </a:r>
            <a:r>
              <a:rPr lang="zh-TW" altLang="zh-TW" dirty="0"/>
              <a:t>得到影像資訊，我們需要呼叫支援影像</a:t>
            </a:r>
            <a:r>
              <a:rPr lang="zh-TW" altLang="zh-TW" dirty="0">
                <a:solidFill>
                  <a:srgbClr val="0000CC"/>
                </a:solidFill>
              </a:rPr>
              <a:t>元資料</a:t>
            </a:r>
            <a:r>
              <a:rPr lang="en-US" altLang="zh-TW" dirty="0">
                <a:solidFill>
                  <a:srgbClr val="0000CC"/>
                </a:solidFill>
              </a:rPr>
              <a:t> (metadata) </a:t>
            </a:r>
            <a:r>
              <a:rPr lang="zh-TW" altLang="zh-TW" dirty="0"/>
              <a:t>的其中一個函式庫。對於</a:t>
            </a:r>
            <a:r>
              <a:rPr lang="en-US" altLang="zh-TW" dirty="0"/>
              <a:t>TIFF</a:t>
            </a:r>
            <a:r>
              <a:rPr lang="zh-TW" altLang="zh-TW" dirty="0"/>
              <a:t>和</a:t>
            </a:r>
            <a:r>
              <a:rPr lang="en-US" altLang="zh-TW" dirty="0"/>
              <a:t>JPEG</a:t>
            </a:r>
            <a:r>
              <a:rPr lang="zh-TW" altLang="zh-TW" dirty="0"/>
              <a:t>影像，此類資料稱為</a:t>
            </a:r>
            <a:r>
              <a:rPr lang="en-US" altLang="zh-TW" dirty="0"/>
              <a:t>EXIF</a:t>
            </a:r>
            <a:r>
              <a:rPr lang="zh-TW" altLang="zh-TW" dirty="0"/>
              <a:t>，可以使用</a:t>
            </a:r>
            <a:r>
              <a:rPr lang="en-US" altLang="zh-TW" dirty="0"/>
              <a:t>Python</a:t>
            </a:r>
            <a:r>
              <a:rPr lang="zh-TW" altLang="zh-TW" dirty="0"/>
              <a:t>之</a:t>
            </a:r>
            <a:r>
              <a:rPr lang="en-US" altLang="zh-TW" dirty="0" err="1"/>
              <a:t>exifread</a:t>
            </a:r>
            <a:r>
              <a:rPr lang="zh-TW" altLang="zh-TW" dirty="0"/>
              <a:t>函式庫。</a:t>
            </a:r>
            <a:endParaRPr lang="zh-TW" altLang="en-US" dirty="0"/>
          </a:p>
          <a:p>
            <a:endParaRPr lang="zh-TW" altLang="en-US" dirty="0"/>
          </a:p>
        </p:txBody>
      </p:sp>
    </p:spTree>
    <p:extLst>
      <p:ext uri="{BB962C8B-B14F-4D97-AF65-F5344CB8AC3E}">
        <p14:creationId xmlns:p14="http://schemas.microsoft.com/office/powerpoint/2010/main" val="1380864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2.3 </a:t>
            </a:r>
            <a:r>
              <a:rPr lang="zh-TW" altLang="en-US" dirty="0"/>
              <a:t>索引彩色影像</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54" y="2060848"/>
            <a:ext cx="760905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458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2.4 </a:t>
            </a:r>
            <a:r>
              <a:rPr lang="zh-TW" altLang="en-US" dirty="0" smtClean="0"/>
              <a:t>數字資料型態與轉換</a:t>
            </a:r>
            <a:endParaRPr lang="zh-TW" altLang="en-US" dirty="0"/>
          </a:p>
        </p:txBody>
      </p:sp>
      <p:sp>
        <p:nvSpPr>
          <p:cNvPr id="3" name="內容版面配置區 2"/>
          <p:cNvSpPr>
            <a:spLocks noGrp="1"/>
          </p:cNvSpPr>
          <p:nvPr>
            <p:ph idx="1"/>
          </p:nvPr>
        </p:nvSpPr>
        <p:spPr>
          <a:xfrm>
            <a:off x="323528" y="1772816"/>
            <a:ext cx="8496944" cy="4752528"/>
          </a:xfrm>
        </p:spPr>
        <p:txBody>
          <a:bodyPr/>
          <a:lstStyle/>
          <a:p>
            <a:r>
              <a:rPr lang="zh-TW" altLang="zh-TW" dirty="0"/>
              <a:t>矩陣中的元素可能會有幾種不同的數字資料型態。最為常見</a:t>
            </a:r>
            <a:r>
              <a:rPr lang="zh-TW" altLang="zh-TW" dirty="0" smtClean="0"/>
              <a:t>的</a:t>
            </a:r>
            <a:r>
              <a:rPr lang="en-US" altLang="zh-TW" dirty="0"/>
              <a:t>MATLAB</a:t>
            </a:r>
            <a:r>
              <a:rPr lang="zh-TW" altLang="zh-TW" dirty="0"/>
              <a:t>和</a:t>
            </a:r>
            <a:r>
              <a:rPr lang="en-US" altLang="zh-TW" dirty="0"/>
              <a:t>Octave</a:t>
            </a:r>
            <a:r>
              <a:rPr lang="zh-TW" altLang="zh-TW" dirty="0" smtClean="0"/>
              <a:t>使用</a:t>
            </a:r>
            <a:r>
              <a:rPr lang="en-US" altLang="zh-TW" dirty="0" smtClean="0"/>
              <a:t>”</a:t>
            </a:r>
            <a:r>
              <a:rPr lang="zh-TW" altLang="zh-TW" dirty="0" smtClean="0">
                <a:solidFill>
                  <a:srgbClr val="0000CC"/>
                </a:solidFill>
              </a:rPr>
              <a:t>雙</a:t>
            </a:r>
            <a:r>
              <a:rPr lang="zh-TW" altLang="zh-TW" dirty="0">
                <a:solidFill>
                  <a:srgbClr val="0000CC"/>
                </a:solidFill>
              </a:rPr>
              <a:t>精度浮點數</a:t>
            </a:r>
            <a:r>
              <a:rPr lang="en-US" altLang="zh-TW" dirty="0">
                <a:solidFill>
                  <a:srgbClr val="0000CC"/>
                </a:solidFill>
              </a:rPr>
              <a:t> (double</a:t>
            </a:r>
            <a:r>
              <a:rPr lang="en-US" altLang="zh-TW" dirty="0" smtClean="0">
                <a:solidFill>
                  <a:srgbClr val="0000CC"/>
                </a:solidFill>
              </a:rPr>
              <a:t>)</a:t>
            </a:r>
            <a:r>
              <a:rPr lang="en-US" altLang="zh-TW" dirty="0" smtClean="0"/>
              <a:t>”</a:t>
            </a:r>
            <a:r>
              <a:rPr lang="zh-TW" altLang="zh-TW" dirty="0" smtClean="0"/>
              <a:t>，</a:t>
            </a:r>
            <a:r>
              <a:rPr lang="en-US" altLang="zh-TW" dirty="0"/>
              <a:t>Python</a:t>
            </a:r>
            <a:r>
              <a:rPr lang="zh-TW" altLang="zh-TW" dirty="0" smtClean="0"/>
              <a:t>使用</a:t>
            </a:r>
            <a:r>
              <a:rPr lang="en-US" altLang="zh-TW" dirty="0" smtClean="0"/>
              <a:t>”</a:t>
            </a:r>
            <a:r>
              <a:rPr lang="zh-TW" altLang="zh-TW" dirty="0" smtClean="0">
                <a:solidFill>
                  <a:srgbClr val="0000CC"/>
                </a:solidFill>
              </a:rPr>
              <a:t>浮點</a:t>
            </a:r>
            <a:r>
              <a:rPr lang="zh-TW" altLang="zh-TW" dirty="0">
                <a:solidFill>
                  <a:srgbClr val="0000CC"/>
                </a:solidFill>
              </a:rPr>
              <a:t>數</a:t>
            </a:r>
            <a:r>
              <a:rPr lang="en-US" altLang="zh-TW" dirty="0">
                <a:solidFill>
                  <a:srgbClr val="0000CC"/>
                </a:solidFill>
              </a:rPr>
              <a:t> (float</a:t>
            </a:r>
            <a:r>
              <a:rPr lang="en-US" altLang="zh-TW" dirty="0" smtClean="0">
                <a:solidFill>
                  <a:srgbClr val="0000CC"/>
                </a:solidFill>
              </a:rPr>
              <a:t>)</a:t>
            </a:r>
            <a:r>
              <a:rPr lang="en-US" altLang="zh-TW" dirty="0" smtClean="0"/>
              <a:t>”</a:t>
            </a:r>
            <a:r>
              <a:rPr lang="zh-TW" altLang="zh-TW" dirty="0" smtClean="0"/>
              <a:t>。</a:t>
            </a:r>
            <a:endParaRPr lang="en-US" altLang="zh-TW" dirty="0" smtClean="0"/>
          </a:p>
          <a:p>
            <a:endParaRPr lang="en-US" altLang="zh-TW" dirty="0"/>
          </a:p>
          <a:p>
            <a:endParaRPr lang="en-US" altLang="zh-TW" dirty="0" smtClean="0"/>
          </a:p>
          <a:p>
            <a:endParaRPr lang="en-US" altLang="zh-TW" dirty="0" smtClean="0"/>
          </a:p>
          <a:p>
            <a:endParaRPr lang="en-US" altLang="zh-TW" dirty="0" smtClean="0"/>
          </a:p>
          <a:p>
            <a:pPr>
              <a:lnSpc>
                <a:spcPts val="4000"/>
              </a:lnSpc>
            </a:pPr>
            <a:endParaRPr lang="en-US" altLang="zh-TW" dirty="0" smtClean="0"/>
          </a:p>
          <a:p>
            <a:r>
              <a:rPr lang="zh-TW" altLang="zh-TW" dirty="0"/>
              <a:t>嚴格地說</a:t>
            </a:r>
            <a:r>
              <a:rPr lang="zh-TW" altLang="zh-TW" dirty="0" smtClean="0"/>
              <a:t>，</a:t>
            </a:r>
            <a:r>
              <a:rPr lang="en-US" altLang="zh-TW" dirty="0" smtClean="0"/>
              <a:t>”</a:t>
            </a:r>
            <a:r>
              <a:rPr lang="zh-TW" altLang="zh-TW" dirty="0" smtClean="0">
                <a:solidFill>
                  <a:srgbClr val="0000CC"/>
                </a:solidFill>
              </a:rPr>
              <a:t>邏輯</a:t>
            </a:r>
            <a:r>
              <a:rPr lang="en-US" altLang="zh-TW" dirty="0" smtClean="0">
                <a:solidFill>
                  <a:srgbClr val="0000CC"/>
                </a:solidFill>
              </a:rPr>
              <a:t> </a:t>
            </a:r>
            <a:r>
              <a:rPr lang="en-US" altLang="zh-TW" dirty="0">
                <a:solidFill>
                  <a:srgbClr val="0000CC"/>
                </a:solidFill>
              </a:rPr>
              <a:t>(logical</a:t>
            </a:r>
            <a:r>
              <a:rPr lang="en-US" altLang="zh-TW" dirty="0" smtClean="0">
                <a:solidFill>
                  <a:srgbClr val="0000CC"/>
                </a:solidFill>
              </a:rPr>
              <a:t>)</a:t>
            </a:r>
            <a:r>
              <a:rPr lang="en-US" altLang="zh-TW" dirty="0" smtClean="0"/>
              <a:t>”</a:t>
            </a:r>
            <a:r>
              <a:rPr lang="zh-TW" altLang="zh-TW" dirty="0" smtClean="0"/>
              <a:t>並不</a:t>
            </a:r>
            <a:r>
              <a:rPr lang="zh-TW" altLang="zh-TW" dirty="0"/>
              <a:t>算是數字類型</a:t>
            </a:r>
            <a:r>
              <a:rPr lang="zh-TW" altLang="zh-TW" dirty="0" smtClean="0"/>
              <a:t>。</a:t>
            </a:r>
            <a:endParaRPr lang="en-US" altLang="zh-TW"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13645"/>
            <a:ext cx="6700569" cy="230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948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2.4 </a:t>
            </a:r>
            <a:r>
              <a:rPr lang="zh-TW" altLang="en-US" dirty="0"/>
              <a:t>數字資料型態與轉換</a:t>
            </a:r>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smtClean="0"/>
          </a:p>
          <a:p>
            <a:pPr>
              <a:lnSpc>
                <a:spcPts val="1500"/>
              </a:lnSpc>
            </a:pPr>
            <a:endParaRPr lang="en-US" altLang="zh-TW" dirty="0"/>
          </a:p>
          <a:p>
            <a:r>
              <a:rPr lang="en-US" altLang="zh-TW" dirty="0" smtClean="0"/>
              <a:t>%</a:t>
            </a:r>
            <a:r>
              <a:rPr lang="en-US" altLang="zh-TW" dirty="0" err="1"/>
              <a:t>whos</a:t>
            </a:r>
            <a:r>
              <a:rPr lang="zh-TW" altLang="zh-TW" dirty="0"/>
              <a:t>實際上是</a:t>
            </a:r>
            <a:r>
              <a:rPr lang="en-US" altLang="zh-TW" dirty="0" err="1"/>
              <a:t>IPython</a:t>
            </a:r>
            <a:r>
              <a:rPr lang="en-US" altLang="zh-TW" dirty="0"/>
              <a:t> shell</a:t>
            </a:r>
            <a:r>
              <a:rPr lang="zh-TW" altLang="zh-TW" dirty="0"/>
              <a:t>中的一個</a:t>
            </a:r>
            <a:r>
              <a:rPr lang="zh-TW" altLang="zh-TW" dirty="0">
                <a:solidFill>
                  <a:srgbClr val="0000CC"/>
                </a:solidFill>
              </a:rPr>
              <a:t>魔術函數</a:t>
            </a:r>
            <a:r>
              <a:rPr lang="en-US" altLang="zh-TW" dirty="0">
                <a:solidFill>
                  <a:srgbClr val="0000CC"/>
                </a:solidFill>
              </a:rPr>
              <a:t> (magic function)</a:t>
            </a:r>
            <a:r>
              <a:rPr lang="zh-TW" altLang="zh-TW" dirty="0"/>
              <a:t>。如果你使用其他介面，此函數將不能使用。</a:t>
            </a:r>
            <a:endParaRPr lang="zh-TW" altLang="en-US" dirty="0"/>
          </a:p>
          <a:p>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751366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32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2.4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r>
              <a:rPr lang="zh-TW" altLang="zh-TW" dirty="0"/>
              <a:t>影像類型可以互相轉換</a:t>
            </a:r>
            <a:r>
              <a:rPr lang="zh-TW" altLang="zh-TW" dirty="0" smtClean="0"/>
              <a:t>，</a:t>
            </a:r>
            <a:r>
              <a:rPr lang="en-US" altLang="zh-TW" dirty="0"/>
              <a:t>MATLAB</a:t>
            </a:r>
            <a:r>
              <a:rPr lang="zh-TW" altLang="zh-TW" dirty="0"/>
              <a:t>可以進行的所有影像轉換函數。注意，並沒有</a:t>
            </a:r>
            <a:r>
              <a:rPr lang="en-US" altLang="zh-TW" dirty="0"/>
              <a:t>gray2rgb</a:t>
            </a:r>
            <a:r>
              <a:rPr lang="zh-TW" altLang="zh-TW" dirty="0"/>
              <a:t>函數</a:t>
            </a:r>
            <a:r>
              <a:rPr lang="zh-TW" altLang="zh-TW" dirty="0" smtClean="0"/>
              <a:t>。</a:t>
            </a:r>
            <a:endParaRPr lang="en-US" altLang="zh-TW" dirty="0" smtClean="0"/>
          </a:p>
          <a:p>
            <a:endParaRPr lang="en-US" altLang="zh-TW" dirty="0"/>
          </a:p>
          <a:p>
            <a:endParaRPr lang="en-US" altLang="zh-TW" dirty="0" smtClean="0"/>
          </a:p>
          <a:p>
            <a:endParaRPr lang="en-US" altLang="zh-TW"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52936"/>
            <a:ext cx="677264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923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en-US" altLang="zh-TW" dirty="0" smtClean="0"/>
              <a:t>.1 </a:t>
            </a:r>
            <a:r>
              <a:rPr lang="zh-TW" altLang="en-US" dirty="0" smtClean="0"/>
              <a:t>開檔與檢視灰階影像</a:t>
            </a:r>
            <a:endParaRPr lang="zh-TW" altLang="en-US" dirty="0"/>
          </a:p>
        </p:txBody>
      </p:sp>
      <p:sp>
        <p:nvSpPr>
          <p:cNvPr id="3" name="內容版面配置區 2"/>
          <p:cNvSpPr>
            <a:spLocks noGrp="1"/>
          </p:cNvSpPr>
          <p:nvPr>
            <p:ph idx="1"/>
          </p:nvPr>
        </p:nvSpPr>
        <p:spPr/>
        <p:txBody>
          <a:bodyPr/>
          <a:lstStyle/>
          <a:p>
            <a:r>
              <a:rPr lang="en-US" altLang="zh-TW" dirty="0" err="1"/>
              <a:t>imread</a:t>
            </a:r>
            <a:r>
              <a:rPr lang="zh-TW" altLang="zh-TW" dirty="0" smtClean="0"/>
              <a:t>函數</a:t>
            </a:r>
            <a:r>
              <a:rPr lang="zh-TW" altLang="zh-TW" dirty="0"/>
              <a:t>這個</a:t>
            </a:r>
            <a:r>
              <a:rPr lang="zh-TW" altLang="zh-TW" dirty="0" smtClean="0"/>
              <a:t>指令</a:t>
            </a:r>
            <a:r>
              <a:rPr lang="zh-TW" altLang="zh-TW" dirty="0"/>
              <a:t>要注意兩點</a:t>
            </a:r>
            <a:r>
              <a:rPr lang="zh-TW" altLang="zh-TW" dirty="0" smtClean="0"/>
              <a:t>：</a:t>
            </a:r>
            <a:endParaRPr lang="en-US" altLang="zh-TW" dirty="0" smtClean="0"/>
          </a:p>
          <a:p>
            <a:pPr lvl="1">
              <a:buFont typeface="+mj-lt"/>
              <a:buAutoNum type="arabicPeriod"/>
            </a:pPr>
            <a:r>
              <a:rPr lang="zh-TW" altLang="zh-TW" dirty="0"/>
              <a:t>如果使用</a:t>
            </a:r>
            <a:r>
              <a:rPr lang="en-US" altLang="zh-TW" dirty="0"/>
              <a:t>MATLAB</a:t>
            </a:r>
            <a:r>
              <a:rPr lang="zh-TW" altLang="zh-TW" dirty="0"/>
              <a:t>或</a:t>
            </a:r>
            <a:r>
              <a:rPr lang="en-US" altLang="zh-TW" dirty="0"/>
              <a:t>Octave</a:t>
            </a:r>
            <a:r>
              <a:rPr lang="zh-TW" altLang="zh-TW" dirty="0"/>
              <a:t>，若指令以</a:t>
            </a:r>
            <a:r>
              <a:rPr lang="zh-TW" altLang="zh-TW" dirty="0">
                <a:solidFill>
                  <a:srgbClr val="0000CC"/>
                </a:solidFill>
              </a:rPr>
              <a:t>分號</a:t>
            </a:r>
            <a:r>
              <a:rPr lang="en-US" altLang="zh-TW" dirty="0">
                <a:solidFill>
                  <a:srgbClr val="0000CC"/>
                </a:solidFill>
              </a:rPr>
              <a:t> (semicolon) </a:t>
            </a:r>
            <a:r>
              <a:rPr lang="zh-TW" altLang="zh-TW" dirty="0"/>
              <a:t>作結尾，這樣指令的結果便不會出現在螢幕上</a:t>
            </a:r>
            <a:r>
              <a:rPr lang="zh-TW" altLang="zh-TW" dirty="0" smtClean="0"/>
              <a:t>。</a:t>
            </a:r>
            <a:endParaRPr lang="en-US" altLang="zh-TW" dirty="0" smtClean="0"/>
          </a:p>
          <a:p>
            <a:pPr lvl="1">
              <a:buFont typeface="+mj-lt"/>
              <a:buAutoNum type="arabicPeriod"/>
            </a:pPr>
            <a:r>
              <a:rPr lang="zh-TW" altLang="zh-TW" dirty="0"/>
              <a:t>檔案名稱</a:t>
            </a:r>
            <a:r>
              <a:rPr lang="en-US" altLang="zh-TW" dirty="0"/>
              <a:t>wombats.png</a:t>
            </a:r>
            <a:r>
              <a:rPr lang="zh-TW" altLang="zh-TW" dirty="0"/>
              <a:t>前後必須加上單引號。若不加上單引號，系統便會認定</a:t>
            </a:r>
            <a:r>
              <a:rPr lang="en-US" altLang="zh-TW" dirty="0"/>
              <a:t>wombats.png</a:t>
            </a:r>
            <a:r>
              <a:rPr lang="zh-TW" altLang="zh-TW" dirty="0"/>
              <a:t>是變數名稱而非檔案名稱。</a:t>
            </a:r>
            <a:endParaRPr lang="zh-TW" altLang="en-US" dirty="0"/>
          </a:p>
        </p:txBody>
      </p:sp>
    </p:spTree>
    <p:extLst>
      <p:ext uri="{BB962C8B-B14F-4D97-AF65-F5344CB8AC3E}">
        <p14:creationId xmlns:p14="http://schemas.microsoft.com/office/powerpoint/2010/main" val="175884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2.4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zh-TW" dirty="0"/>
              <a:t>中有</a:t>
            </a:r>
            <a:r>
              <a:rPr lang="en-US" altLang="zh-TW" dirty="0"/>
              <a:t>float</a:t>
            </a:r>
            <a:r>
              <a:rPr lang="zh-TW" altLang="zh-TW" dirty="0"/>
              <a:t>和</a:t>
            </a:r>
            <a:r>
              <a:rPr lang="en-US" altLang="zh-TW" dirty="0"/>
              <a:t>uint8</a:t>
            </a:r>
            <a:r>
              <a:rPr lang="zh-TW" altLang="zh-TW" dirty="0"/>
              <a:t>函數，但在</a:t>
            </a:r>
            <a:r>
              <a:rPr lang="en-US" altLang="zh-TW" dirty="0" err="1"/>
              <a:t>skimage</a:t>
            </a:r>
            <a:r>
              <a:rPr lang="zh-TW" altLang="zh-TW" dirty="0"/>
              <a:t>函式庫中還有來自</a:t>
            </a:r>
            <a:r>
              <a:rPr lang="en-US" altLang="zh-TW" dirty="0" err="1"/>
              <a:t>util</a:t>
            </a:r>
            <a:r>
              <a:rPr lang="zh-TW" altLang="zh-TW" dirty="0"/>
              <a:t>模組的其他方法</a:t>
            </a:r>
            <a:r>
              <a:rPr lang="zh-TW" altLang="en-US" dirty="0"/>
              <a:t>。</a:t>
            </a:r>
          </a:p>
          <a:p>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52936"/>
            <a:ext cx="6408712" cy="197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218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2.5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pPr hangingPunct="0"/>
            <a:r>
              <a:rPr lang="zh-TW" altLang="zh-TW" dirty="0"/>
              <a:t>影像可以區分為四種主要類型：二元、灰階、全彩以及索引</a:t>
            </a:r>
            <a:r>
              <a:rPr lang="zh-TW" altLang="zh-TW" dirty="0" smtClean="0"/>
              <a:t>。</a:t>
            </a:r>
            <a:endParaRPr lang="en-US" altLang="zh-TW" dirty="0" smtClean="0"/>
          </a:p>
          <a:p>
            <a:pPr hangingPunct="0"/>
            <a:r>
              <a:rPr lang="zh-TW" altLang="zh-TW" dirty="0"/>
              <a:t>使用</a:t>
            </a:r>
            <a:r>
              <a:rPr lang="en-US" altLang="zh-TW" dirty="0"/>
              <a:t>MATLAB</a:t>
            </a:r>
            <a:r>
              <a:rPr lang="zh-TW" altLang="zh-TW" dirty="0"/>
              <a:t>、</a:t>
            </a:r>
            <a:r>
              <a:rPr lang="en-US" altLang="zh-TW" dirty="0"/>
              <a:t>Octave</a:t>
            </a:r>
            <a:r>
              <a:rPr lang="zh-TW" altLang="zh-TW" dirty="0"/>
              <a:t>或</a:t>
            </a:r>
            <a:r>
              <a:rPr lang="en-US" altLang="zh-TW" dirty="0"/>
              <a:t>Python</a:t>
            </a:r>
            <a:r>
              <a:rPr lang="zh-TW" altLang="zh-TW" dirty="0"/>
              <a:t>進行影像處理無須知道</a:t>
            </a:r>
            <a:r>
              <a:rPr lang="en-US" altLang="zh-TW" dirty="0"/>
              <a:t>GIF</a:t>
            </a:r>
            <a:r>
              <a:rPr lang="zh-TW" altLang="zh-TW" dirty="0"/>
              <a:t>、</a:t>
            </a:r>
            <a:r>
              <a:rPr lang="en-US" altLang="zh-TW" dirty="0"/>
              <a:t>TIFF</a:t>
            </a:r>
            <a:r>
              <a:rPr lang="zh-TW" altLang="zh-TW" dirty="0"/>
              <a:t>、</a:t>
            </a:r>
            <a:r>
              <a:rPr lang="en-US" altLang="zh-TW" dirty="0"/>
              <a:t>PNG</a:t>
            </a:r>
            <a:r>
              <a:rPr lang="zh-TW" altLang="zh-TW" dirty="0"/>
              <a:t>和其他格式之間的差異，但是若對不同的圖形格式有了基本了解，在決定該使用哪一種檔案類型、何時要使用哪一種檔案類型的時候就會較為容易</a:t>
            </a:r>
            <a:r>
              <a:rPr lang="zh-TW" altLang="zh-TW" dirty="0" smtClean="0"/>
              <a:t>。</a:t>
            </a:r>
            <a:endParaRPr lang="en-US" altLang="zh-TW" dirty="0" smtClean="0"/>
          </a:p>
          <a:p>
            <a:pPr hangingPunct="0"/>
            <a:r>
              <a:rPr lang="zh-TW" altLang="zh-TW" dirty="0"/>
              <a:t>就如同像素有灰階值或是彩色值一樣，影像檔案也有</a:t>
            </a:r>
            <a:r>
              <a:rPr lang="zh-TW" altLang="zh-TW" dirty="0">
                <a:solidFill>
                  <a:srgbClr val="0000CC"/>
                </a:solidFill>
              </a:rPr>
              <a:t>標頭資訊</a:t>
            </a:r>
            <a:r>
              <a:rPr lang="en-US" altLang="zh-TW" dirty="0">
                <a:solidFill>
                  <a:srgbClr val="0000CC"/>
                </a:solidFill>
              </a:rPr>
              <a:t> (header information)</a:t>
            </a:r>
            <a:r>
              <a:rPr lang="zh-TW" altLang="zh-TW" dirty="0"/>
              <a:t>，至少會包含以像素為單位的影像大小</a:t>
            </a:r>
            <a:r>
              <a:rPr lang="en-US" altLang="zh-TW" dirty="0"/>
              <a:t> ( </a:t>
            </a:r>
            <a:r>
              <a:rPr lang="zh-TW" altLang="zh-TW" dirty="0"/>
              <a:t>長、寬</a:t>
            </a:r>
            <a:r>
              <a:rPr lang="en-US" altLang="zh-TW" dirty="0"/>
              <a:t> )</a:t>
            </a:r>
            <a:r>
              <a:rPr lang="zh-TW" altLang="zh-TW" dirty="0"/>
              <a:t>，還可能包含色譜、壓縮方式以及影像的描述。</a:t>
            </a:r>
            <a:endParaRPr lang="zh-TW" altLang="en-US" dirty="0"/>
          </a:p>
        </p:txBody>
      </p:sp>
    </p:spTree>
    <p:extLst>
      <p:ext uri="{BB962C8B-B14F-4D97-AF65-F5344CB8AC3E}">
        <p14:creationId xmlns:p14="http://schemas.microsoft.com/office/powerpoint/2010/main" val="2973218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2.5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r>
              <a:rPr lang="zh-TW" altLang="zh-TW" dirty="0"/>
              <a:t>每個系統都可以從各式各樣的檔案類型中讀取影像，並將陣列儲存成這些檔案類型的影像。一般的影像檔案類型包括有</a:t>
            </a:r>
            <a:r>
              <a:rPr lang="zh-TW" altLang="zh-TW" dirty="0" smtClean="0"/>
              <a:t>：</a:t>
            </a:r>
            <a:endParaRPr lang="en-US" altLang="zh-TW" dirty="0" smtClean="0"/>
          </a:p>
          <a:p>
            <a:pPr lvl="1"/>
            <a:r>
              <a:rPr lang="en-US" altLang="zh-TW" dirty="0">
                <a:effectLst>
                  <a:outerShdw blurRad="38100" dist="38100" dir="2700000" algn="tl">
                    <a:srgbClr val="000000">
                      <a:alpha val="43137"/>
                    </a:srgbClr>
                  </a:outerShdw>
                </a:effectLst>
              </a:rPr>
              <a:t>JPEG</a:t>
            </a:r>
            <a:r>
              <a:rPr lang="en-US" altLang="zh-TW" dirty="0"/>
              <a:t>	</a:t>
            </a:r>
            <a:r>
              <a:rPr lang="zh-TW" altLang="zh-TW" dirty="0">
                <a:solidFill>
                  <a:srgbClr val="000000"/>
                </a:solidFill>
              </a:rPr>
              <a:t>是以</a:t>
            </a:r>
            <a:r>
              <a:rPr lang="zh-TW" altLang="zh-TW" dirty="0">
                <a:solidFill>
                  <a:srgbClr val="0000CC"/>
                </a:solidFill>
              </a:rPr>
              <a:t>聯合影像專家組織</a:t>
            </a:r>
            <a:r>
              <a:rPr lang="en-US" altLang="zh-TW" dirty="0">
                <a:solidFill>
                  <a:srgbClr val="0000CC"/>
                </a:solidFill>
              </a:rPr>
              <a:t> (Joint </a:t>
            </a:r>
            <a:r>
              <a:rPr lang="en-US" altLang="zh-TW" dirty="0" err="1">
                <a:solidFill>
                  <a:srgbClr val="0000CC"/>
                </a:solidFill>
              </a:rPr>
              <a:t>Photographics</a:t>
            </a:r>
            <a:r>
              <a:rPr lang="en-US" altLang="zh-TW" dirty="0">
                <a:solidFill>
                  <a:srgbClr val="0000CC"/>
                </a:solidFill>
              </a:rPr>
              <a:t> Experts Group</a:t>
            </a:r>
            <a:r>
              <a:rPr lang="en-US" altLang="zh-TW" dirty="0" smtClean="0">
                <a:solidFill>
                  <a:srgbClr val="0000CC"/>
                </a:solidFill>
              </a:rPr>
              <a:t>)</a:t>
            </a:r>
          </a:p>
          <a:p>
            <a:pPr lvl="1"/>
            <a:r>
              <a:rPr lang="en-US" altLang="zh-TW" dirty="0">
                <a:effectLst>
                  <a:outerShdw blurRad="38100" dist="38100" dir="2700000" algn="tl">
                    <a:srgbClr val="000000">
                      <a:alpha val="43137"/>
                    </a:srgbClr>
                  </a:outerShdw>
                </a:effectLst>
              </a:rPr>
              <a:t>TIFF</a:t>
            </a:r>
            <a:r>
              <a:rPr lang="en-US" altLang="zh-TW" dirty="0"/>
              <a:t>	</a:t>
            </a:r>
            <a:r>
              <a:rPr lang="zh-TW" altLang="zh-TW" dirty="0">
                <a:solidFill>
                  <a:srgbClr val="0000CC"/>
                </a:solidFill>
              </a:rPr>
              <a:t>標記影像檔案格式</a:t>
            </a:r>
            <a:r>
              <a:rPr lang="en-US" altLang="zh-TW" dirty="0">
                <a:solidFill>
                  <a:srgbClr val="0000CC"/>
                </a:solidFill>
              </a:rPr>
              <a:t> (Tagged Image File Format</a:t>
            </a:r>
            <a:r>
              <a:rPr lang="en-US" altLang="zh-TW" dirty="0" smtClean="0">
                <a:solidFill>
                  <a:srgbClr val="0000CC"/>
                </a:solidFill>
              </a:rPr>
              <a:t>)</a:t>
            </a:r>
          </a:p>
          <a:p>
            <a:pPr lvl="1"/>
            <a:r>
              <a:rPr lang="en-US" altLang="zh-TW" dirty="0">
                <a:effectLst>
                  <a:outerShdw blurRad="38100" dist="38100" dir="2700000" algn="tl">
                    <a:srgbClr val="000000">
                      <a:alpha val="43137"/>
                    </a:srgbClr>
                  </a:outerShdw>
                </a:effectLst>
              </a:rPr>
              <a:t>GIF</a:t>
            </a:r>
            <a:r>
              <a:rPr lang="en-US" altLang="zh-TW" dirty="0"/>
              <a:t>	</a:t>
            </a:r>
            <a:r>
              <a:rPr lang="zh-TW" altLang="zh-TW" dirty="0">
                <a:solidFill>
                  <a:srgbClr val="0000CC"/>
                </a:solidFill>
              </a:rPr>
              <a:t>圖形交換格式</a:t>
            </a:r>
            <a:r>
              <a:rPr lang="en-US" altLang="zh-TW" dirty="0">
                <a:solidFill>
                  <a:srgbClr val="0000CC"/>
                </a:solidFill>
              </a:rPr>
              <a:t> (Graphics Interchange Format</a:t>
            </a:r>
            <a:r>
              <a:rPr lang="en-US" altLang="zh-TW" dirty="0" smtClean="0">
                <a:solidFill>
                  <a:srgbClr val="0000CC"/>
                </a:solidFill>
              </a:rPr>
              <a:t>)</a:t>
            </a:r>
          </a:p>
          <a:p>
            <a:pPr lvl="1"/>
            <a:r>
              <a:rPr lang="en-US" altLang="zh-TW" dirty="0">
                <a:effectLst>
                  <a:outerShdw blurRad="38100" dist="38100" dir="2700000" algn="tl">
                    <a:srgbClr val="000000">
                      <a:alpha val="43137"/>
                    </a:srgbClr>
                  </a:outerShdw>
                </a:effectLst>
              </a:rPr>
              <a:t>BMP</a:t>
            </a:r>
            <a:r>
              <a:rPr lang="en-US" altLang="zh-TW" dirty="0"/>
              <a:t>	</a:t>
            </a:r>
            <a:r>
              <a:rPr lang="zh-TW" altLang="zh-TW" dirty="0">
                <a:solidFill>
                  <a:srgbClr val="0000CC"/>
                </a:solidFill>
              </a:rPr>
              <a:t>微軟點陣圖格式</a:t>
            </a:r>
            <a:r>
              <a:rPr lang="en-US" altLang="zh-TW" dirty="0">
                <a:solidFill>
                  <a:srgbClr val="0000CC"/>
                </a:solidFill>
              </a:rPr>
              <a:t> (Microsoft Bitmap</a:t>
            </a:r>
            <a:r>
              <a:rPr lang="en-US" altLang="zh-TW" dirty="0" smtClean="0">
                <a:solidFill>
                  <a:srgbClr val="0000CC"/>
                </a:solidFill>
              </a:rPr>
              <a:t>)</a:t>
            </a:r>
          </a:p>
          <a:p>
            <a:pPr lvl="1"/>
            <a:r>
              <a:rPr lang="en-US" altLang="zh-TW" dirty="0">
                <a:effectLst>
                  <a:outerShdw blurRad="38100" dist="38100" dir="2700000" algn="tl">
                    <a:srgbClr val="000000">
                      <a:alpha val="43137"/>
                    </a:srgbClr>
                  </a:outerShdw>
                </a:effectLst>
              </a:rPr>
              <a:t>PNG</a:t>
            </a:r>
            <a:r>
              <a:rPr lang="en-US" altLang="zh-TW" dirty="0"/>
              <a:t>	</a:t>
            </a:r>
            <a:r>
              <a:rPr lang="zh-TW" altLang="zh-TW" dirty="0">
                <a:solidFill>
                  <a:srgbClr val="0000CC"/>
                </a:solidFill>
              </a:rPr>
              <a:t>可攜式網路圖形格式</a:t>
            </a:r>
            <a:r>
              <a:rPr lang="en-US" altLang="zh-TW" dirty="0">
                <a:solidFill>
                  <a:srgbClr val="0000CC"/>
                </a:solidFill>
              </a:rPr>
              <a:t> (Portable Network Graphics)</a:t>
            </a:r>
            <a:endParaRPr lang="zh-TW" altLang="zh-TW" dirty="0">
              <a:solidFill>
                <a:srgbClr val="0000CC"/>
              </a:solidFill>
            </a:endParaRPr>
          </a:p>
          <a:p>
            <a:endParaRPr lang="zh-TW" altLang="en-US" dirty="0"/>
          </a:p>
        </p:txBody>
      </p:sp>
    </p:spTree>
    <p:extLst>
      <p:ext uri="{BB962C8B-B14F-4D97-AF65-F5344CB8AC3E}">
        <p14:creationId xmlns:p14="http://schemas.microsoft.com/office/powerpoint/2010/main" val="4142812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2.5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pPr marL="0" indent="0">
              <a:buNone/>
            </a:pPr>
            <a:r>
              <a:rPr lang="zh-TW" altLang="zh-TW" dirty="0">
                <a:solidFill>
                  <a:srgbClr val="660066"/>
                </a:solidFill>
              </a:rPr>
              <a:t>十六進位傾印函數</a:t>
            </a:r>
            <a:r>
              <a:rPr lang="en-US" altLang="zh-TW" dirty="0">
                <a:solidFill>
                  <a:srgbClr val="660066"/>
                </a:solidFill>
              </a:rPr>
              <a:t> (Hexadecimal Dump Function</a:t>
            </a:r>
            <a:r>
              <a:rPr lang="en-US" altLang="zh-TW" dirty="0" smtClean="0">
                <a:solidFill>
                  <a:srgbClr val="660066"/>
                </a:solidFill>
              </a:rPr>
              <a:t>)</a:t>
            </a:r>
          </a:p>
          <a:p>
            <a:r>
              <a:rPr lang="zh-TW" altLang="zh-TW" dirty="0"/>
              <a:t>要分析二進位檔案，就需要一個簡單的函數將檔案內容以十六進位數值的方式列出來</a:t>
            </a:r>
            <a:r>
              <a:rPr lang="zh-TW" altLang="zh-TW" dirty="0" smtClean="0"/>
              <a:t>。</a:t>
            </a:r>
            <a:endParaRPr lang="en-US" altLang="zh-TW" dirty="0" smtClean="0"/>
          </a:p>
        </p:txBody>
      </p:sp>
    </p:spTree>
    <p:extLst>
      <p:ext uri="{BB962C8B-B14F-4D97-AF65-F5344CB8AC3E}">
        <p14:creationId xmlns:p14="http://schemas.microsoft.com/office/powerpoint/2010/main" val="4142812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2.5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pPr marL="0" indent="0">
              <a:buNone/>
            </a:pPr>
            <a:r>
              <a:rPr lang="zh-TW" altLang="zh-TW" dirty="0">
                <a:solidFill>
                  <a:srgbClr val="660066"/>
                </a:solidFill>
              </a:rPr>
              <a:t>向量影像</a:t>
            </a:r>
            <a:r>
              <a:rPr lang="en-US" altLang="zh-TW" dirty="0">
                <a:solidFill>
                  <a:srgbClr val="660066"/>
                </a:solidFill>
              </a:rPr>
              <a:t> vs. </a:t>
            </a:r>
            <a:r>
              <a:rPr lang="zh-TW" altLang="zh-TW" dirty="0">
                <a:solidFill>
                  <a:srgbClr val="660066"/>
                </a:solidFill>
              </a:rPr>
              <a:t>掃描點影像</a:t>
            </a:r>
          </a:p>
          <a:p>
            <a:r>
              <a:rPr lang="zh-TW" altLang="zh-TW" dirty="0"/>
              <a:t>儲存影像資訊有兩種不同的方法：線或向量的集合，或是</a:t>
            </a:r>
            <a:r>
              <a:rPr lang="zh-TW" altLang="zh-TW" dirty="0">
                <a:solidFill>
                  <a:srgbClr val="0000CC"/>
                </a:solidFill>
              </a:rPr>
              <a:t>點</a:t>
            </a:r>
            <a:r>
              <a:rPr lang="en-US" altLang="zh-TW" dirty="0">
                <a:solidFill>
                  <a:srgbClr val="0000CC"/>
                </a:solidFill>
              </a:rPr>
              <a:t> (dot) </a:t>
            </a:r>
            <a:r>
              <a:rPr lang="zh-TW" altLang="zh-TW" dirty="0"/>
              <a:t>的集合；前者稱為</a:t>
            </a:r>
            <a:r>
              <a:rPr lang="zh-TW" altLang="zh-TW" dirty="0">
                <a:solidFill>
                  <a:srgbClr val="0000CC"/>
                </a:solidFill>
              </a:rPr>
              <a:t>向量影像</a:t>
            </a:r>
            <a:r>
              <a:rPr lang="en-US" altLang="zh-TW" dirty="0">
                <a:solidFill>
                  <a:srgbClr val="0000CC"/>
                </a:solidFill>
              </a:rPr>
              <a:t> (vector images)</a:t>
            </a:r>
            <a:r>
              <a:rPr lang="zh-TW" altLang="zh-TW" dirty="0"/>
              <a:t>，後者則稱為</a:t>
            </a:r>
            <a:r>
              <a:rPr lang="zh-TW" altLang="zh-TW" dirty="0">
                <a:solidFill>
                  <a:srgbClr val="0000CC"/>
                </a:solidFill>
              </a:rPr>
              <a:t>掃描點影像</a:t>
            </a:r>
            <a:r>
              <a:rPr lang="en-US" altLang="zh-TW" dirty="0">
                <a:solidFill>
                  <a:srgbClr val="0000CC"/>
                </a:solidFill>
              </a:rPr>
              <a:t> (raster images)</a:t>
            </a:r>
            <a:r>
              <a:rPr lang="zh-TW" altLang="zh-TW" dirty="0"/>
              <a:t>。向量影像最大的好處在於可以放大成任何想要的尺寸，而且不會影響其清晰銳利度；缺點則是不適合用於顯示自然景色，因為自然風景的直線並不多。</a:t>
            </a:r>
            <a:endParaRPr lang="zh-TW" altLang="en-US" dirty="0"/>
          </a:p>
          <a:p>
            <a:r>
              <a:rPr lang="zh-TW" altLang="zh-TW" dirty="0"/>
              <a:t>大部分的影像檔案格式都將影像儲存為掃描點的資訊，也就是列出每個像素的灰階或是色彩明暗度。透過數位相機或掃描器等數位裝置取得的影像都是以掃描點影像格式來儲存。</a:t>
            </a:r>
            <a:endParaRPr lang="zh-TW" altLang="en-US" dirty="0"/>
          </a:p>
        </p:txBody>
      </p:sp>
    </p:spTree>
    <p:extLst>
      <p:ext uri="{BB962C8B-B14F-4D97-AF65-F5344CB8AC3E}">
        <p14:creationId xmlns:p14="http://schemas.microsoft.com/office/powerpoint/2010/main" val="4142812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2.5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lstStyle/>
          <a:p>
            <a:pPr marL="0" indent="0">
              <a:buNone/>
            </a:pPr>
            <a:r>
              <a:rPr lang="zh-TW" altLang="zh-TW" dirty="0">
                <a:solidFill>
                  <a:srgbClr val="660066"/>
                </a:solidFill>
              </a:rPr>
              <a:t>簡單的掃描點影像格式</a:t>
            </a:r>
          </a:p>
          <a:p>
            <a:r>
              <a:rPr lang="zh-TW" altLang="zh-TW" dirty="0"/>
              <a:t>除了包含所有的像素資訊之外，影像檔案還必須包含有</a:t>
            </a:r>
            <a:r>
              <a:rPr lang="zh-TW" altLang="zh-TW" dirty="0">
                <a:solidFill>
                  <a:srgbClr val="0000CC"/>
                </a:solidFill>
              </a:rPr>
              <a:t>標頭</a:t>
            </a:r>
            <a:r>
              <a:rPr lang="zh-TW" altLang="zh-TW" dirty="0" smtClean="0">
                <a:solidFill>
                  <a:srgbClr val="0000CC"/>
                </a:solidFill>
              </a:rPr>
              <a:t>資訊</a:t>
            </a:r>
            <a:r>
              <a:rPr lang="zh-TW" altLang="zh-TW" dirty="0"/>
              <a:t>；最重要的就是影像大小，或許還有一些其他資訊，像是色譜或是壓縮方式</a:t>
            </a:r>
            <a:r>
              <a:rPr lang="zh-TW" altLang="zh-TW" dirty="0" smtClean="0"/>
              <a:t>。</a:t>
            </a:r>
            <a:endParaRPr lang="en-US" altLang="zh-TW" dirty="0" smtClean="0"/>
          </a:p>
          <a:p>
            <a:r>
              <a:rPr lang="en-US" altLang="zh-TW" dirty="0"/>
              <a:t>ASCII PGM</a:t>
            </a:r>
            <a:r>
              <a:rPr lang="zh-TW" altLang="zh-TW" dirty="0" smtClean="0"/>
              <a:t>格式</a:t>
            </a:r>
            <a:r>
              <a:rPr lang="zh-TW" altLang="zh-TW" dirty="0"/>
              <a:t>是設計成和其他格式進行轉換時使用的泛用格式</a:t>
            </a:r>
            <a:r>
              <a:rPr lang="zh-TW" altLang="zh-TW" dirty="0" smtClean="0"/>
              <a:t>。</a:t>
            </a:r>
            <a:endParaRPr lang="en-US" altLang="zh-TW" dirty="0" smtClean="0"/>
          </a:p>
          <a:p>
            <a:endParaRPr lang="zh-TW" altLang="en-US" dirty="0"/>
          </a:p>
        </p:txBody>
      </p:sp>
    </p:spTree>
    <p:extLst>
      <p:ext uri="{BB962C8B-B14F-4D97-AF65-F5344CB8AC3E}">
        <p14:creationId xmlns:p14="http://schemas.microsoft.com/office/powerpoint/2010/main" val="4142812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2.5 </a:t>
            </a:r>
            <a:r>
              <a:rPr lang="zh-TW" altLang="en-US" dirty="0" smtClean="0"/>
              <a:t>數字資料型態與轉換</a:t>
            </a:r>
            <a:endParaRPr lang="zh-TW" altLang="en-US" dirty="0"/>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a:p>
          <a:p>
            <a:endParaRPr lang="en-US" altLang="zh-TW" dirty="0" smtClean="0"/>
          </a:p>
          <a:p>
            <a:endParaRPr lang="en-US" altLang="zh-TW" dirty="0" smtClean="0"/>
          </a:p>
          <a:p>
            <a:endParaRPr lang="en-US" altLang="zh-TW" dirty="0" smtClean="0"/>
          </a:p>
          <a:p>
            <a:pPr>
              <a:lnSpc>
                <a:spcPts val="1500"/>
              </a:lnSpc>
            </a:pPr>
            <a:endParaRPr lang="en-US" altLang="zh-TW" dirty="0"/>
          </a:p>
          <a:p>
            <a:r>
              <a:rPr lang="zh-TW" altLang="zh-TW" dirty="0"/>
              <a:t>這個格式的優點是非常容易讀寫，缺點則是檔案會變得很大</a:t>
            </a:r>
            <a:r>
              <a:rPr lang="zh-TW" altLang="zh-TW" dirty="0" smtClean="0"/>
              <a:t>。</a:t>
            </a:r>
            <a:endParaRPr lang="en-US" altLang="zh-TW" dirty="0" smtClean="0"/>
          </a:p>
          <a:p>
            <a:r>
              <a:rPr lang="zh-TW" altLang="zh-TW" dirty="0"/>
              <a:t>使用這些格式的二元、灰階或彩色影像總稱為</a:t>
            </a:r>
            <a:r>
              <a:rPr lang="en-US" altLang="zh-TW" dirty="0"/>
              <a:t>PNM</a:t>
            </a:r>
            <a:r>
              <a:rPr lang="zh-TW" altLang="zh-TW" dirty="0"/>
              <a:t>影像。</a:t>
            </a:r>
            <a:r>
              <a:rPr lang="en-US" altLang="zh-TW" dirty="0"/>
              <a:t>MATLAB</a:t>
            </a:r>
            <a:r>
              <a:rPr lang="zh-TW" altLang="zh-TW" dirty="0"/>
              <a:t>和</a:t>
            </a:r>
            <a:r>
              <a:rPr lang="en-US" altLang="zh-TW" dirty="0"/>
              <a:t>Octave</a:t>
            </a:r>
            <a:r>
              <a:rPr lang="zh-TW" altLang="zh-TW" dirty="0"/>
              <a:t>可以讀取</a:t>
            </a:r>
            <a:r>
              <a:rPr lang="en-US" altLang="zh-TW" dirty="0"/>
              <a:t>PNM</a:t>
            </a:r>
            <a:r>
              <a:rPr lang="zh-TW" altLang="zh-TW" dirty="0"/>
              <a:t>影像；</a:t>
            </a:r>
            <a:r>
              <a:rPr lang="en-US" altLang="zh-TW" dirty="0"/>
              <a:t>Python</a:t>
            </a:r>
            <a:r>
              <a:rPr lang="zh-TW" altLang="zh-TW" dirty="0"/>
              <a:t>不能，但是不難寫出一個檔案來讀取</a:t>
            </a:r>
            <a:r>
              <a:rPr lang="en-US" altLang="zh-TW" dirty="0"/>
              <a:t>PNM</a:t>
            </a:r>
            <a:r>
              <a:rPr lang="zh-TW" altLang="zh-TW" dirty="0"/>
              <a:t>影像存到</a:t>
            </a:r>
            <a:r>
              <a:rPr lang="en-US" altLang="zh-TW" dirty="0" err="1"/>
              <a:t>ndarray</a:t>
            </a:r>
            <a:r>
              <a:rPr lang="zh-TW" altLang="zh-TW" dirty="0"/>
              <a:t>陣列。</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708700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812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pPr marL="0" indent="0">
              <a:buNone/>
            </a:pPr>
            <a:r>
              <a:rPr lang="zh-TW" altLang="zh-TW" dirty="0">
                <a:solidFill>
                  <a:srgbClr val="660066"/>
                </a:solidFill>
              </a:rPr>
              <a:t>微軟</a:t>
            </a:r>
            <a:r>
              <a:rPr lang="en-US" altLang="zh-TW" dirty="0">
                <a:solidFill>
                  <a:srgbClr val="660066"/>
                </a:solidFill>
              </a:rPr>
              <a:t>BMP</a:t>
            </a:r>
            <a:endParaRPr lang="zh-TW" altLang="zh-TW" dirty="0">
              <a:solidFill>
                <a:srgbClr val="660066"/>
              </a:solidFill>
            </a:endParaRPr>
          </a:p>
          <a:p>
            <a:r>
              <a:rPr lang="zh-TW" altLang="zh-TW" dirty="0"/>
              <a:t>微軟視窗</a:t>
            </a:r>
            <a:r>
              <a:rPr lang="en-US" altLang="zh-TW" dirty="0"/>
              <a:t>BMP</a:t>
            </a:r>
            <a:r>
              <a:rPr lang="zh-TW" altLang="zh-TW" dirty="0"/>
              <a:t>影像格式是一種相當簡單的二元影像格式，注意這裡所謂的二元是指非</a:t>
            </a:r>
            <a:r>
              <a:rPr lang="en-US" altLang="zh-TW" dirty="0"/>
              <a:t>ASCII</a:t>
            </a:r>
            <a:r>
              <a:rPr lang="zh-TW" altLang="zh-TW" dirty="0"/>
              <a:t>碼，而不是布林值</a:t>
            </a:r>
            <a:r>
              <a:rPr lang="zh-TW" altLang="zh-TW" dirty="0" smtClean="0"/>
              <a:t>。</a:t>
            </a:r>
            <a:endParaRPr lang="en-US" altLang="zh-TW" dirty="0" smtClean="0"/>
          </a:p>
          <a:p>
            <a:r>
              <a:rPr lang="zh-TW" altLang="zh-TW" dirty="0"/>
              <a:t>標頭可分為兩個部分：前</a:t>
            </a:r>
            <a:r>
              <a:rPr lang="en-US" altLang="zh-TW" dirty="0"/>
              <a:t>14</a:t>
            </a:r>
            <a:r>
              <a:rPr lang="zh-TW" altLang="zh-TW" dirty="0"/>
              <a:t>位元組</a:t>
            </a:r>
            <a:r>
              <a:rPr lang="en-US" altLang="zh-TW" dirty="0"/>
              <a:t> ( 0 ~ 13</a:t>
            </a:r>
            <a:r>
              <a:rPr lang="zh-TW" altLang="zh-TW" dirty="0"/>
              <a:t>位元組</a:t>
            </a:r>
            <a:r>
              <a:rPr lang="en-US" altLang="zh-TW" dirty="0"/>
              <a:t> ) </a:t>
            </a:r>
            <a:r>
              <a:rPr lang="zh-TW" altLang="zh-TW" dirty="0"/>
              <a:t>是</a:t>
            </a:r>
            <a:r>
              <a:rPr lang="zh-TW" altLang="zh-TW" dirty="0">
                <a:solidFill>
                  <a:srgbClr val="0000CC"/>
                </a:solidFill>
              </a:rPr>
              <a:t>檔案標頭</a:t>
            </a:r>
            <a:r>
              <a:rPr lang="en-US" altLang="zh-TW" dirty="0">
                <a:solidFill>
                  <a:srgbClr val="0000CC"/>
                </a:solidFill>
              </a:rPr>
              <a:t> (File Header)</a:t>
            </a:r>
            <a:r>
              <a:rPr lang="zh-TW" altLang="zh-TW" dirty="0"/>
              <a:t>，接下來的</a:t>
            </a:r>
            <a:r>
              <a:rPr lang="en-US" altLang="zh-TW" dirty="0"/>
              <a:t>40</a:t>
            </a:r>
            <a:r>
              <a:rPr lang="zh-TW" altLang="zh-TW" dirty="0"/>
              <a:t>位元組</a:t>
            </a:r>
            <a:r>
              <a:rPr lang="en-US" altLang="zh-TW" dirty="0"/>
              <a:t> ( 14 ~ 53</a:t>
            </a:r>
            <a:r>
              <a:rPr lang="zh-TW" altLang="zh-TW" dirty="0"/>
              <a:t>位元組</a:t>
            </a:r>
            <a:r>
              <a:rPr lang="en-US" altLang="zh-TW" dirty="0"/>
              <a:t> ) </a:t>
            </a:r>
            <a:r>
              <a:rPr lang="zh-TW" altLang="zh-TW" dirty="0"/>
              <a:t>則是</a:t>
            </a:r>
            <a:r>
              <a:rPr lang="zh-TW" altLang="zh-TW" dirty="0">
                <a:solidFill>
                  <a:srgbClr val="0000CC"/>
                </a:solidFill>
              </a:rPr>
              <a:t>資訊標頭</a:t>
            </a:r>
            <a:r>
              <a:rPr lang="en-US" altLang="zh-TW" dirty="0">
                <a:solidFill>
                  <a:srgbClr val="0000CC"/>
                </a:solidFill>
              </a:rPr>
              <a:t> (Information Header)</a:t>
            </a:r>
            <a:r>
              <a:rPr lang="zh-TW" altLang="zh-TW" dirty="0"/>
              <a:t>。標頭內容的順序如下：</a:t>
            </a:r>
            <a:endParaRPr lang="zh-TW" altLang="en-US" dirty="0"/>
          </a:p>
        </p:txBody>
      </p:sp>
    </p:spTree>
    <p:extLst>
      <p:ext uri="{BB962C8B-B14F-4D97-AF65-F5344CB8AC3E}">
        <p14:creationId xmlns:p14="http://schemas.microsoft.com/office/powerpoint/2010/main" val="2701385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323" y="2132856"/>
            <a:ext cx="6806053"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496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endParaRPr lang="zh-TW"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04863"/>
            <a:ext cx="7076658" cy="367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49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2.1 </a:t>
            </a:r>
            <a:r>
              <a:rPr lang="zh-TW" altLang="en-US" dirty="0"/>
              <a:t>開檔與檢視灰階影像</a:t>
            </a:r>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a:p>
          <a:p>
            <a:r>
              <a:rPr lang="en-US" altLang="zh-TW" dirty="0" smtClean="0"/>
              <a:t>MATLAB</a:t>
            </a:r>
            <a:r>
              <a:rPr lang="zh-TW" altLang="zh-TW" dirty="0"/>
              <a:t>允許在同一行裡鍵入多個指令，只需要用逗號分開不同指令即可</a:t>
            </a:r>
            <a:r>
              <a:rPr lang="zh-TW" altLang="zh-TW" dirty="0" smtClean="0"/>
              <a:t>。</a:t>
            </a:r>
            <a:endParaRPr lang="en-US" altLang="zh-TW" dirty="0" smtClean="0"/>
          </a:p>
          <a:p>
            <a:pPr lvl="1"/>
            <a:r>
              <a:rPr lang="en-US" altLang="zh-TW" dirty="0">
                <a:solidFill>
                  <a:srgbClr val="0000CC"/>
                </a:solidFill>
              </a:rPr>
              <a:t>figure</a:t>
            </a:r>
            <a:r>
              <a:rPr lang="zh-TW" altLang="zh-TW" dirty="0"/>
              <a:t>，在螢幕上顯示</a:t>
            </a:r>
            <a:r>
              <a:rPr lang="en-US" altLang="zh-TW" dirty="0"/>
              <a:t>figure</a:t>
            </a:r>
            <a:r>
              <a:rPr lang="zh-TW" altLang="zh-TW" dirty="0"/>
              <a:t>視窗</a:t>
            </a:r>
            <a:r>
              <a:rPr lang="zh-TW" altLang="zh-TW" dirty="0" smtClean="0"/>
              <a:t>。</a:t>
            </a:r>
            <a:endParaRPr lang="en-US" altLang="zh-TW" dirty="0" smtClean="0"/>
          </a:p>
          <a:p>
            <a:pPr lvl="1"/>
            <a:r>
              <a:rPr lang="en-US" altLang="zh-TW" dirty="0" err="1">
                <a:solidFill>
                  <a:srgbClr val="0000CC"/>
                </a:solidFill>
              </a:rPr>
              <a:t>imshow</a:t>
            </a:r>
            <a:r>
              <a:rPr lang="en-US" altLang="zh-TW" dirty="0">
                <a:solidFill>
                  <a:srgbClr val="0000CC"/>
                </a:solidFill>
              </a:rPr>
              <a:t>(w)</a:t>
            </a:r>
            <a:r>
              <a:rPr lang="zh-TW" altLang="zh-TW" dirty="0"/>
              <a:t>，將矩陣</a:t>
            </a:r>
            <a:r>
              <a:rPr lang="en-US" altLang="zh-TW" dirty="0"/>
              <a:t>w</a:t>
            </a:r>
            <a:r>
              <a:rPr lang="zh-TW" altLang="zh-TW" dirty="0"/>
              <a:t>以影像形式顯示出來。</a:t>
            </a:r>
          </a:p>
          <a:p>
            <a:pPr lvl="1"/>
            <a:r>
              <a:rPr lang="en-US" altLang="zh-TW" dirty="0" err="1">
                <a:solidFill>
                  <a:srgbClr val="0000CC"/>
                </a:solidFill>
              </a:rPr>
              <a:t>impixelinfo</a:t>
            </a:r>
            <a:r>
              <a:rPr lang="zh-TW" altLang="zh-TW" dirty="0"/>
              <a:t>，在</a:t>
            </a:r>
            <a:r>
              <a:rPr lang="en-US" altLang="zh-TW" dirty="0"/>
              <a:t>figure</a:t>
            </a:r>
            <a:r>
              <a:rPr lang="zh-TW" altLang="zh-TW" dirty="0"/>
              <a:t>中顯示像素值，也就是影像的像素灰階值。</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7920880" cy="62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708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r>
              <a:rPr lang="zh-TW" altLang="zh-TW" dirty="0"/>
              <a:t>標頭之後接著是</a:t>
            </a:r>
            <a:r>
              <a:rPr lang="zh-TW" altLang="zh-TW" dirty="0">
                <a:solidFill>
                  <a:srgbClr val="0000CC"/>
                </a:solidFill>
              </a:rPr>
              <a:t>色彩對應表</a:t>
            </a:r>
            <a:r>
              <a:rPr lang="en-US" altLang="zh-TW" dirty="0">
                <a:solidFill>
                  <a:srgbClr val="0000CC"/>
                </a:solidFill>
              </a:rPr>
              <a:t> (Color Table)</a:t>
            </a:r>
            <a:r>
              <a:rPr lang="zh-TW" altLang="zh-TW" dirty="0"/>
              <a:t>，僅有在位元計數小於或是等於</a:t>
            </a:r>
            <a:r>
              <a:rPr lang="en-US" altLang="zh-TW" dirty="0"/>
              <a:t>8</a:t>
            </a:r>
            <a:r>
              <a:rPr lang="zh-TW" altLang="zh-TW" dirty="0"/>
              <a:t>的時候才會使用，所占的位元組數為使用色彩數目的</a:t>
            </a:r>
            <a:r>
              <a:rPr lang="en-US" altLang="zh-TW" dirty="0"/>
              <a:t>4</a:t>
            </a:r>
            <a:r>
              <a:rPr lang="zh-TW" altLang="zh-TW" dirty="0"/>
              <a:t>倍。</a:t>
            </a:r>
            <a:r>
              <a:rPr lang="en-US" altLang="zh-TW" dirty="0"/>
              <a:t>BMP</a:t>
            </a:r>
            <a:r>
              <a:rPr lang="zh-TW" altLang="zh-TW" dirty="0"/>
              <a:t>格式的位元組排序是按照美商英特爾</a:t>
            </a:r>
            <a:r>
              <a:rPr lang="en-US" altLang="zh-TW" dirty="0"/>
              <a:t> (Intel) </a:t>
            </a:r>
            <a:r>
              <a:rPr lang="zh-TW" altLang="zh-TW" dirty="0" smtClean="0"/>
              <a:t>的</a:t>
            </a:r>
            <a:r>
              <a:rPr lang="en-US" altLang="zh-TW" dirty="0" smtClean="0"/>
              <a:t>”</a:t>
            </a:r>
            <a:r>
              <a:rPr lang="zh-TW" altLang="zh-TW" dirty="0" smtClean="0">
                <a:solidFill>
                  <a:srgbClr val="0000CC"/>
                </a:solidFill>
              </a:rPr>
              <a:t>小</a:t>
            </a:r>
            <a:r>
              <a:rPr lang="zh-TW" altLang="zh-TW" dirty="0">
                <a:solidFill>
                  <a:srgbClr val="0000CC"/>
                </a:solidFill>
              </a:rPr>
              <a:t>尾序</a:t>
            </a:r>
            <a:r>
              <a:rPr lang="en-US" altLang="zh-TW" dirty="0">
                <a:solidFill>
                  <a:srgbClr val="0000CC"/>
                </a:solidFill>
              </a:rPr>
              <a:t> (least endian</a:t>
            </a:r>
            <a:r>
              <a:rPr lang="en-US" altLang="zh-TW" dirty="0" smtClean="0">
                <a:solidFill>
                  <a:srgbClr val="0000CC"/>
                </a:solidFill>
              </a:rPr>
              <a:t>)</a:t>
            </a:r>
            <a:r>
              <a:rPr lang="en-US" altLang="zh-TW" dirty="0" smtClean="0"/>
              <a:t>”</a:t>
            </a:r>
            <a:r>
              <a:rPr lang="zh-TW" altLang="zh-TW" dirty="0" smtClean="0"/>
              <a:t>原則</a:t>
            </a:r>
            <a:r>
              <a:rPr lang="zh-TW" altLang="zh-TW" dirty="0"/>
              <a:t>，</a:t>
            </a:r>
            <a:r>
              <a:rPr lang="en-US" altLang="zh-TW" dirty="0"/>
              <a:t>4</a:t>
            </a:r>
            <a:r>
              <a:rPr lang="zh-TW" altLang="zh-TW" dirty="0"/>
              <a:t>位元組的字組，由最低位元組開始到最高位元組。</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7848872" cy="149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496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pPr marL="0" indent="0">
              <a:buNone/>
            </a:pPr>
            <a:r>
              <a:rPr lang="en-US" altLang="zh-TW" dirty="0">
                <a:solidFill>
                  <a:srgbClr val="660066"/>
                </a:solidFill>
              </a:rPr>
              <a:t>GIF</a:t>
            </a:r>
            <a:r>
              <a:rPr lang="zh-TW" altLang="zh-TW" dirty="0">
                <a:solidFill>
                  <a:srgbClr val="660066"/>
                </a:solidFill>
              </a:rPr>
              <a:t>與</a:t>
            </a:r>
            <a:r>
              <a:rPr lang="en-US" altLang="zh-TW" dirty="0">
                <a:solidFill>
                  <a:srgbClr val="660066"/>
                </a:solidFill>
              </a:rPr>
              <a:t>PNG</a:t>
            </a:r>
            <a:endParaRPr lang="zh-TW" altLang="zh-TW" dirty="0">
              <a:solidFill>
                <a:srgbClr val="660066"/>
              </a:solidFill>
            </a:endParaRPr>
          </a:p>
          <a:p>
            <a:r>
              <a:rPr lang="en-US" altLang="zh-TW" dirty="0" err="1"/>
              <a:t>Compuserve</a:t>
            </a:r>
            <a:r>
              <a:rPr lang="en-US" altLang="zh-TW" dirty="0"/>
              <a:t> GIF ( </a:t>
            </a:r>
            <a:r>
              <a:rPr lang="zh-TW" altLang="zh-TW" dirty="0"/>
              <a:t>發音</a:t>
            </a:r>
            <a:r>
              <a:rPr lang="zh-TW" altLang="zh-TW" dirty="0" smtClean="0"/>
              <a:t>為</a:t>
            </a:r>
            <a:r>
              <a:rPr lang="en-US" altLang="zh-TW" dirty="0" smtClean="0"/>
              <a:t>” </a:t>
            </a:r>
            <a:r>
              <a:rPr lang="en-US" altLang="zh-TW" dirty="0" err="1" smtClean="0"/>
              <a:t>jif</a:t>
            </a:r>
            <a:r>
              <a:rPr lang="en-US" altLang="zh-TW" dirty="0" smtClean="0"/>
              <a:t> ”) </a:t>
            </a:r>
            <a:r>
              <a:rPr lang="zh-TW" altLang="zh-TW" dirty="0"/>
              <a:t>是在</a:t>
            </a:r>
            <a:r>
              <a:rPr lang="en-US" altLang="zh-TW" dirty="0"/>
              <a:t>1980</a:t>
            </a:r>
            <a:r>
              <a:rPr lang="zh-TW" altLang="zh-TW" dirty="0"/>
              <a:t>年代後期發展出來的影像格式，用於網路上影像傳播</a:t>
            </a:r>
            <a:r>
              <a:rPr lang="zh-TW" altLang="zh-TW" dirty="0" smtClean="0"/>
              <a:t>。</a:t>
            </a:r>
            <a:r>
              <a:rPr lang="zh-TW" altLang="zh-TW" dirty="0"/>
              <a:t>其特性如下</a:t>
            </a:r>
            <a:r>
              <a:rPr lang="zh-TW" altLang="zh-TW" dirty="0" smtClean="0"/>
              <a:t>：</a:t>
            </a:r>
            <a:endParaRPr lang="en-US" altLang="zh-TW" dirty="0" smtClean="0"/>
          </a:p>
          <a:p>
            <a:pPr lvl="1">
              <a:buFont typeface="+mj-lt"/>
              <a:buAutoNum type="arabicPeriod"/>
            </a:pPr>
            <a:r>
              <a:rPr lang="zh-TW" altLang="zh-TW" dirty="0"/>
              <a:t>色彩使用色譜來儲存</a:t>
            </a:r>
            <a:r>
              <a:rPr lang="zh-TW" altLang="zh-TW" dirty="0" smtClean="0"/>
              <a:t>。</a:t>
            </a:r>
            <a:endParaRPr lang="en-US" altLang="zh-TW" dirty="0" smtClean="0"/>
          </a:p>
          <a:p>
            <a:pPr lvl="1">
              <a:buFont typeface="+mj-lt"/>
              <a:buAutoNum type="arabicPeriod"/>
            </a:pPr>
            <a:r>
              <a:rPr lang="en-US" altLang="zh-TW" dirty="0" smtClean="0"/>
              <a:t>GIF</a:t>
            </a:r>
            <a:r>
              <a:rPr lang="zh-TW" altLang="zh-TW" dirty="0"/>
              <a:t>無法儲存二元或是灰階影像，除非使用</a:t>
            </a:r>
            <a:r>
              <a:rPr lang="en-US" altLang="zh-TW" dirty="0"/>
              <a:t>RGB</a:t>
            </a:r>
            <a:r>
              <a:rPr lang="zh-TW" altLang="zh-TW" dirty="0"/>
              <a:t>值產生對應的顏色</a:t>
            </a:r>
            <a:r>
              <a:rPr lang="zh-TW" altLang="zh-TW" dirty="0" smtClean="0"/>
              <a:t>。</a:t>
            </a:r>
            <a:endParaRPr lang="en-US" altLang="zh-TW" dirty="0" smtClean="0"/>
          </a:p>
          <a:p>
            <a:pPr lvl="1">
              <a:buFont typeface="+mj-lt"/>
              <a:buAutoNum type="arabicPeriod"/>
            </a:pPr>
            <a:r>
              <a:rPr lang="zh-TW" altLang="zh-TW" dirty="0"/>
              <a:t>像素資料使用</a:t>
            </a:r>
            <a:r>
              <a:rPr lang="en-US" altLang="zh-TW" dirty="0"/>
              <a:t>LZW (Lempel-Ziv-Welch) </a:t>
            </a:r>
            <a:r>
              <a:rPr lang="zh-TW" altLang="zh-TW" dirty="0"/>
              <a:t>壓縮</a:t>
            </a:r>
            <a:r>
              <a:rPr lang="zh-TW" altLang="zh-TW" dirty="0" smtClean="0"/>
              <a:t>。</a:t>
            </a:r>
            <a:endParaRPr lang="en-US" altLang="zh-TW" dirty="0" smtClean="0"/>
          </a:p>
          <a:p>
            <a:pPr lvl="1">
              <a:buFont typeface="+mj-lt"/>
              <a:buAutoNum type="arabicPeriod"/>
            </a:pPr>
            <a:r>
              <a:rPr lang="en-US" altLang="zh-TW" dirty="0" smtClean="0"/>
              <a:t>GIF</a:t>
            </a:r>
            <a:r>
              <a:rPr lang="zh-TW" altLang="zh-TW" dirty="0"/>
              <a:t>格式檔案可以包含多個影像，如此的特性就可以</a:t>
            </a:r>
            <a:r>
              <a:rPr lang="zh-TW" altLang="zh-TW" dirty="0" smtClean="0"/>
              <a:t>創造</a:t>
            </a:r>
            <a:r>
              <a:rPr lang="en-US" altLang="zh-TW" dirty="0" smtClean="0"/>
              <a:t>”</a:t>
            </a:r>
            <a:r>
              <a:rPr lang="zh-TW" altLang="zh-TW" dirty="0" smtClean="0"/>
              <a:t>動畫</a:t>
            </a:r>
            <a:r>
              <a:rPr lang="en-US" altLang="zh-TW" dirty="0" smtClean="0"/>
              <a:t>GIF”</a:t>
            </a:r>
            <a:r>
              <a:rPr lang="zh-TW" altLang="zh-TW" dirty="0" smtClean="0"/>
              <a:t>。</a:t>
            </a:r>
            <a:endParaRPr lang="zh-TW" altLang="zh-TW" dirty="0"/>
          </a:p>
          <a:p>
            <a:endParaRPr lang="zh-TW" altLang="en-US" dirty="0"/>
          </a:p>
        </p:txBody>
      </p:sp>
    </p:spTree>
    <p:extLst>
      <p:ext uri="{BB962C8B-B14F-4D97-AF65-F5344CB8AC3E}">
        <p14:creationId xmlns:p14="http://schemas.microsoft.com/office/powerpoint/2010/main" val="1002496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normAutofit/>
          </a:bodyPr>
          <a:lstStyle/>
          <a:p>
            <a:r>
              <a:rPr lang="en-US" altLang="zh-TW" dirty="0"/>
              <a:t>PNG</a:t>
            </a:r>
            <a:r>
              <a:rPr lang="zh-TW" altLang="zh-TW" dirty="0"/>
              <a:t>也支援</a:t>
            </a:r>
            <a:r>
              <a:rPr lang="en-US" altLang="zh-TW" dirty="0">
                <a:solidFill>
                  <a:srgbClr val="0000CC"/>
                </a:solidFill>
              </a:rPr>
              <a:t>alpha</a:t>
            </a:r>
            <a:r>
              <a:rPr lang="zh-TW" altLang="zh-TW" dirty="0">
                <a:solidFill>
                  <a:srgbClr val="0000CC"/>
                </a:solidFill>
              </a:rPr>
              <a:t>圖層</a:t>
            </a:r>
            <a:r>
              <a:rPr lang="en-US" altLang="zh-TW" dirty="0">
                <a:solidFill>
                  <a:srgbClr val="0000CC"/>
                </a:solidFill>
              </a:rPr>
              <a:t> (alpha channels) </a:t>
            </a:r>
            <a:r>
              <a:rPr lang="zh-TW" altLang="zh-TW" dirty="0"/>
              <a:t>以及</a:t>
            </a:r>
            <a:r>
              <a:rPr lang="en-US" altLang="zh-TW" dirty="0">
                <a:solidFill>
                  <a:srgbClr val="0000CC"/>
                </a:solidFill>
              </a:rPr>
              <a:t>gamma</a:t>
            </a:r>
            <a:r>
              <a:rPr lang="zh-TW" altLang="zh-TW" dirty="0">
                <a:solidFill>
                  <a:srgbClr val="0000CC"/>
                </a:solidFill>
              </a:rPr>
              <a:t>校正</a:t>
            </a:r>
            <a:r>
              <a:rPr lang="en-US" altLang="zh-TW" dirty="0">
                <a:solidFill>
                  <a:srgbClr val="0000CC"/>
                </a:solidFill>
              </a:rPr>
              <a:t> (gamma correction)</a:t>
            </a:r>
            <a:r>
              <a:rPr lang="zh-TW" altLang="zh-TW" dirty="0"/>
              <a:t>；前者提供影像能具各種變化的透明圖層。後者在不同電腦顯示系統有不同的數值，以確保在不同系統中影像顯示效果仍然相同</a:t>
            </a:r>
            <a:r>
              <a:rPr lang="zh-TW" altLang="zh-TW" dirty="0" smtClean="0"/>
              <a:t>。</a:t>
            </a:r>
            <a:endParaRPr lang="en-US" altLang="zh-TW" dirty="0" smtClean="0"/>
          </a:p>
        </p:txBody>
      </p:sp>
    </p:spTree>
    <p:extLst>
      <p:ext uri="{BB962C8B-B14F-4D97-AF65-F5344CB8AC3E}">
        <p14:creationId xmlns:p14="http://schemas.microsoft.com/office/powerpoint/2010/main" val="1002496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r>
              <a:rPr lang="en-US" altLang="zh-TW" dirty="0"/>
              <a:t>PNG</a:t>
            </a:r>
            <a:r>
              <a:rPr lang="zh-TW" altLang="zh-TW" dirty="0"/>
              <a:t>檔案係由</a:t>
            </a:r>
            <a:r>
              <a:rPr lang="zh-TW" altLang="zh-TW" dirty="0" smtClean="0"/>
              <a:t>所謂</a:t>
            </a:r>
            <a:r>
              <a:rPr lang="en-US" altLang="zh-TW" dirty="0" smtClean="0"/>
              <a:t>”</a:t>
            </a:r>
            <a:r>
              <a:rPr lang="zh-TW" altLang="zh-TW" dirty="0" smtClean="0">
                <a:solidFill>
                  <a:srgbClr val="0000CC"/>
                </a:solidFill>
              </a:rPr>
              <a:t>資料</a:t>
            </a:r>
            <a:r>
              <a:rPr lang="zh-TW" altLang="zh-TW" dirty="0">
                <a:solidFill>
                  <a:srgbClr val="0000CC"/>
                </a:solidFill>
              </a:rPr>
              <a:t>塊</a:t>
            </a:r>
            <a:r>
              <a:rPr lang="en-US" altLang="zh-TW" dirty="0">
                <a:solidFill>
                  <a:srgbClr val="0000CC"/>
                </a:solidFill>
              </a:rPr>
              <a:t> (chunks</a:t>
            </a:r>
            <a:r>
              <a:rPr lang="en-US" altLang="zh-TW" dirty="0" smtClean="0">
                <a:solidFill>
                  <a:srgbClr val="0000CC"/>
                </a:solidFill>
              </a:rPr>
              <a:t>)</a:t>
            </a:r>
            <a:r>
              <a:rPr lang="en-US" altLang="zh-TW" dirty="0" smtClean="0"/>
              <a:t>”</a:t>
            </a:r>
            <a:r>
              <a:rPr lang="zh-TW" altLang="zh-TW" dirty="0" smtClean="0"/>
              <a:t>組成</a:t>
            </a:r>
            <a:r>
              <a:rPr lang="zh-TW" altLang="zh-TW" dirty="0"/>
              <a:t>，每個會引用四個字母來命名。有四個資料塊是必備的：</a:t>
            </a:r>
            <a:r>
              <a:rPr lang="en-US" altLang="zh-TW" dirty="0"/>
              <a:t>IHDR</a:t>
            </a:r>
            <a:r>
              <a:rPr lang="zh-TW" altLang="zh-TW" dirty="0"/>
              <a:t>表示了影像尺寸和位元深度，</a:t>
            </a:r>
            <a:r>
              <a:rPr lang="en-US" altLang="zh-TW" dirty="0"/>
              <a:t>PLTE</a:t>
            </a:r>
            <a:r>
              <a:rPr lang="zh-TW" altLang="zh-TW" dirty="0"/>
              <a:t>是調色板，</a:t>
            </a:r>
            <a:r>
              <a:rPr lang="en-US" altLang="zh-TW" dirty="0"/>
              <a:t>IDAT</a:t>
            </a:r>
            <a:r>
              <a:rPr lang="zh-TW" altLang="zh-TW" dirty="0"/>
              <a:t>包含影像資料，</a:t>
            </a:r>
            <a:r>
              <a:rPr lang="en-US" altLang="zh-TW" dirty="0"/>
              <a:t>IEND</a:t>
            </a:r>
            <a:r>
              <a:rPr lang="zh-TW" altLang="zh-TW" dirty="0"/>
              <a:t>則標記結束。這四個資料塊</a:t>
            </a:r>
            <a:r>
              <a:rPr lang="zh-TW" altLang="zh-TW" dirty="0" smtClean="0"/>
              <a:t>稱為</a:t>
            </a:r>
            <a:r>
              <a:rPr lang="en-US" altLang="zh-TW" dirty="0" smtClean="0"/>
              <a:t>”</a:t>
            </a:r>
            <a:r>
              <a:rPr lang="zh-TW" altLang="zh-TW" dirty="0" smtClean="0">
                <a:solidFill>
                  <a:srgbClr val="0000CC"/>
                </a:solidFill>
              </a:rPr>
              <a:t>關鍵</a:t>
            </a:r>
            <a:r>
              <a:rPr lang="zh-TW" altLang="zh-TW" dirty="0">
                <a:solidFill>
                  <a:srgbClr val="0000CC"/>
                </a:solidFill>
              </a:rPr>
              <a:t>資料塊</a:t>
            </a:r>
            <a:r>
              <a:rPr lang="en-US" altLang="zh-TW" dirty="0">
                <a:solidFill>
                  <a:srgbClr val="0000CC"/>
                </a:solidFill>
              </a:rPr>
              <a:t> (Critical Chunks</a:t>
            </a:r>
            <a:r>
              <a:rPr lang="en-US" altLang="zh-TW" dirty="0" smtClean="0">
                <a:solidFill>
                  <a:srgbClr val="0000CC"/>
                </a:solidFill>
              </a:rPr>
              <a:t>)</a:t>
            </a:r>
            <a:r>
              <a:rPr lang="en-US" altLang="zh-TW" dirty="0" smtClean="0"/>
              <a:t>”</a:t>
            </a:r>
            <a:r>
              <a:rPr lang="zh-TW" altLang="zh-TW" dirty="0" smtClean="0"/>
              <a:t>。</a:t>
            </a:r>
            <a:r>
              <a:rPr lang="zh-TW" altLang="zh-TW" dirty="0"/>
              <a:t>其他的</a:t>
            </a:r>
            <a:r>
              <a:rPr lang="zh-TW" altLang="zh-TW" dirty="0" smtClean="0"/>
              <a:t>稱為</a:t>
            </a:r>
            <a:r>
              <a:rPr lang="en-US" altLang="zh-TW" dirty="0" smtClean="0"/>
              <a:t>”</a:t>
            </a:r>
            <a:r>
              <a:rPr lang="zh-TW" altLang="zh-TW" dirty="0" smtClean="0">
                <a:solidFill>
                  <a:srgbClr val="0000CC"/>
                </a:solidFill>
              </a:rPr>
              <a:t>輔助</a:t>
            </a:r>
            <a:r>
              <a:rPr lang="zh-TW" altLang="zh-TW" dirty="0">
                <a:solidFill>
                  <a:srgbClr val="0000CC"/>
                </a:solidFill>
              </a:rPr>
              <a:t>資料塊</a:t>
            </a:r>
            <a:r>
              <a:rPr lang="en-US" altLang="zh-TW" dirty="0">
                <a:solidFill>
                  <a:srgbClr val="0000CC"/>
                </a:solidFill>
              </a:rPr>
              <a:t> (Ancillary Chunks</a:t>
            </a:r>
            <a:r>
              <a:rPr lang="en-US" altLang="zh-TW" dirty="0" smtClean="0">
                <a:solidFill>
                  <a:srgbClr val="0000CC"/>
                </a:solidFill>
              </a:rPr>
              <a:t>)</a:t>
            </a:r>
            <a:r>
              <a:rPr lang="en-US" altLang="zh-TW" dirty="0" smtClean="0"/>
              <a:t>”</a:t>
            </a:r>
            <a:r>
              <a:rPr lang="zh-TW" altLang="zh-TW" dirty="0" smtClean="0"/>
              <a:t>，</a:t>
            </a:r>
            <a:r>
              <a:rPr lang="zh-TW" altLang="zh-TW" dirty="0"/>
              <a:t>可能存在也可能不存在；它們包含</a:t>
            </a:r>
            <a:r>
              <a:rPr lang="en-US" altLang="zh-TW" dirty="0" err="1"/>
              <a:t>pHYS</a:t>
            </a:r>
            <a:r>
              <a:rPr lang="en-US" altLang="zh-TW" dirty="0"/>
              <a:t> ( </a:t>
            </a:r>
            <a:r>
              <a:rPr lang="zh-TW" altLang="zh-TW" dirty="0"/>
              <a:t>像素尺寸和縱橫比</a:t>
            </a:r>
            <a:r>
              <a:rPr lang="en-US" altLang="zh-TW" dirty="0"/>
              <a:t> )</a:t>
            </a:r>
            <a:r>
              <a:rPr lang="zh-TW" altLang="zh-TW" dirty="0"/>
              <a:t>、</a:t>
            </a:r>
            <a:r>
              <a:rPr lang="en-US" altLang="zh-TW" dirty="0" err="1"/>
              <a:t>bKGD</a:t>
            </a:r>
            <a:r>
              <a:rPr lang="en-US" altLang="zh-TW" dirty="0"/>
              <a:t> ( </a:t>
            </a:r>
            <a:r>
              <a:rPr lang="zh-TW" altLang="zh-TW" dirty="0"/>
              <a:t>背景顏色</a:t>
            </a:r>
            <a:r>
              <a:rPr lang="en-US" altLang="zh-TW" dirty="0"/>
              <a:t> )</a:t>
            </a:r>
            <a:r>
              <a:rPr lang="zh-TW" altLang="zh-TW" dirty="0"/>
              <a:t>、</a:t>
            </a:r>
            <a:r>
              <a:rPr lang="en-US" altLang="zh-TW" dirty="0" err="1"/>
              <a:t>sRGB</a:t>
            </a:r>
            <a:r>
              <a:rPr lang="en-US" altLang="zh-TW" dirty="0"/>
              <a:t> ( </a:t>
            </a:r>
            <a:r>
              <a:rPr lang="zh-TW" altLang="zh-TW" dirty="0"/>
              <a:t>表示使用標準</a:t>
            </a:r>
            <a:r>
              <a:rPr lang="en-US" altLang="zh-TW" dirty="0"/>
              <a:t>RGB</a:t>
            </a:r>
            <a:r>
              <a:rPr lang="zh-TW" altLang="zh-TW" dirty="0"/>
              <a:t>色彩空間</a:t>
            </a:r>
            <a:r>
              <a:rPr lang="en-US" altLang="zh-TW" dirty="0"/>
              <a:t> )</a:t>
            </a:r>
            <a:r>
              <a:rPr lang="zh-TW" altLang="zh-TW" dirty="0"/>
              <a:t>、</a:t>
            </a:r>
            <a:r>
              <a:rPr lang="en-US" altLang="zh-TW" dirty="0" err="1"/>
              <a:t>gAMA</a:t>
            </a:r>
            <a:r>
              <a:rPr lang="en-US" altLang="zh-TW" dirty="0"/>
              <a:t> ( </a:t>
            </a:r>
            <a:r>
              <a:rPr lang="zh-TW" altLang="zh-TW" dirty="0"/>
              <a:t>指定</a:t>
            </a:r>
            <a:r>
              <a:rPr lang="en-US" altLang="zh-TW" dirty="0"/>
              <a:t>gamma )</a:t>
            </a:r>
            <a:r>
              <a:rPr lang="zh-TW" altLang="zh-TW" dirty="0"/>
              <a:t>、</a:t>
            </a:r>
            <a:r>
              <a:rPr lang="en-US" altLang="zh-TW" dirty="0" err="1"/>
              <a:t>cHRM</a:t>
            </a:r>
            <a:r>
              <a:rPr lang="en-US" altLang="zh-TW" dirty="0"/>
              <a:t> ( </a:t>
            </a:r>
            <a:r>
              <a:rPr lang="zh-TW" altLang="zh-TW" dirty="0"/>
              <a:t>描述主要色度和白色點</a:t>
            </a:r>
            <a:r>
              <a:rPr lang="en-US" altLang="zh-TW" dirty="0"/>
              <a:t> )</a:t>
            </a:r>
            <a:r>
              <a:rPr lang="zh-TW" altLang="zh-TW" dirty="0"/>
              <a:t>，以及其他資訊。</a:t>
            </a:r>
            <a:endParaRPr lang="zh-TW" altLang="en-US" dirty="0"/>
          </a:p>
          <a:p>
            <a:endParaRPr lang="zh-TW" altLang="en-US" dirty="0"/>
          </a:p>
        </p:txBody>
      </p:sp>
    </p:spTree>
    <p:extLst>
      <p:ext uri="{BB962C8B-B14F-4D97-AF65-F5344CB8AC3E}">
        <p14:creationId xmlns:p14="http://schemas.microsoft.com/office/powerpoint/2010/main" val="1002496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pPr hangingPunct="0"/>
            <a:r>
              <a:rPr lang="zh-TW" altLang="zh-TW" dirty="0"/>
              <a:t>每個資料塊包含資料塊之資料長度的四個位元組，接下來四個位元組描述其類型，然後是資料塊的資料，最後四個位元組則是</a:t>
            </a:r>
            <a:r>
              <a:rPr lang="zh-TW" altLang="zh-TW" dirty="0">
                <a:solidFill>
                  <a:srgbClr val="0000CC"/>
                </a:solidFill>
              </a:rPr>
              <a:t>校驗和</a:t>
            </a:r>
            <a:r>
              <a:rPr lang="en-US" altLang="zh-TW" dirty="0">
                <a:solidFill>
                  <a:srgbClr val="0000CC"/>
                </a:solidFill>
              </a:rPr>
              <a:t> (checksum)</a:t>
            </a:r>
            <a:r>
              <a:rPr lang="zh-TW" altLang="zh-TW" dirty="0" smtClean="0"/>
              <a:t>。</a:t>
            </a:r>
            <a:endParaRPr lang="en-US" altLang="zh-TW" dirty="0" smtClean="0"/>
          </a:p>
          <a:p>
            <a:pPr hangingPunct="0"/>
            <a:r>
              <a:rPr lang="en-US" altLang="zh-TW" dirty="0"/>
              <a:t>IHDR</a:t>
            </a:r>
            <a:r>
              <a:rPr lang="zh-TW" altLang="zh-TW" dirty="0"/>
              <a:t>資料塊的最初四個位元組</a:t>
            </a:r>
            <a:r>
              <a:rPr lang="en-US" altLang="zh-TW" dirty="0"/>
              <a:t>0000 000d</a:t>
            </a:r>
            <a:r>
              <a:rPr lang="zh-TW" altLang="zh-TW" dirty="0"/>
              <a:t>，其十進位值為</a:t>
            </a:r>
            <a:r>
              <a:rPr lang="en-US" altLang="zh-TW" dirty="0"/>
              <a:t>13</a:t>
            </a:r>
            <a:r>
              <a:rPr lang="zh-TW" altLang="zh-TW" dirty="0"/>
              <a:t>，四個位元組為</a:t>
            </a:r>
            <a:r>
              <a:rPr lang="en-US" altLang="zh-TW" dirty="0"/>
              <a:t>IHDR</a:t>
            </a:r>
            <a:r>
              <a:rPr lang="zh-TW" altLang="zh-TW" dirty="0"/>
              <a:t>名稱。</a:t>
            </a:r>
            <a:r>
              <a:rPr lang="en-US" altLang="zh-TW" dirty="0"/>
              <a:t>13</a:t>
            </a:r>
            <a:r>
              <a:rPr lang="zh-TW" altLang="zh-TW" dirty="0"/>
              <a:t>個位元組資料開始是影像寬度與高度各四個位元組，隨後的位元深度、色彩類型、壓縮方法、濾波器方法和</a:t>
            </a:r>
            <a:r>
              <a:rPr lang="zh-TW" altLang="zh-TW" dirty="0">
                <a:solidFill>
                  <a:srgbClr val="0000CC"/>
                </a:solidFill>
              </a:rPr>
              <a:t>交錯顯示</a:t>
            </a:r>
            <a:r>
              <a:rPr lang="en-US" altLang="zh-TW" dirty="0">
                <a:solidFill>
                  <a:srgbClr val="0000CC"/>
                </a:solidFill>
              </a:rPr>
              <a:t> (Interlacing) </a:t>
            </a:r>
            <a:r>
              <a:rPr lang="zh-TW" altLang="zh-TW" dirty="0"/>
              <a:t>方法各占一個位元組。</a:t>
            </a:r>
            <a:endParaRPr lang="zh-TW" altLang="en-US" dirty="0"/>
          </a:p>
        </p:txBody>
      </p:sp>
    </p:spTree>
    <p:extLst>
      <p:ext uri="{BB962C8B-B14F-4D97-AF65-F5344CB8AC3E}">
        <p14:creationId xmlns:p14="http://schemas.microsoft.com/office/powerpoint/2010/main" val="3618419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pPr marL="0" indent="0">
              <a:buNone/>
            </a:pPr>
            <a:r>
              <a:rPr lang="en-US" altLang="zh-TW" dirty="0">
                <a:solidFill>
                  <a:srgbClr val="660066"/>
                </a:solidFill>
              </a:rPr>
              <a:t>JPEG</a:t>
            </a:r>
            <a:endParaRPr lang="zh-TW" altLang="zh-TW" dirty="0">
              <a:solidFill>
                <a:srgbClr val="660066"/>
              </a:solidFill>
            </a:endParaRPr>
          </a:p>
          <a:p>
            <a:r>
              <a:rPr lang="en-US" altLang="zh-TW" dirty="0"/>
              <a:t>GIF</a:t>
            </a:r>
            <a:r>
              <a:rPr lang="zh-TW" altLang="zh-TW" dirty="0"/>
              <a:t>與</a:t>
            </a:r>
            <a:r>
              <a:rPr lang="en-US" altLang="zh-TW" dirty="0"/>
              <a:t>PNG</a:t>
            </a:r>
            <a:r>
              <a:rPr lang="zh-TW" altLang="zh-TW" dirty="0"/>
              <a:t>使用的壓縮方式不會失真，原始資訊都可以完全復原。</a:t>
            </a:r>
            <a:r>
              <a:rPr lang="en-US" altLang="zh-TW" dirty="0"/>
              <a:t>JPEG</a:t>
            </a:r>
            <a:r>
              <a:rPr lang="zh-TW" altLang="zh-TW" dirty="0"/>
              <a:t>演算法的壓縮會失真，原始資料無法完全復原</a:t>
            </a:r>
            <a:r>
              <a:rPr lang="zh-TW" altLang="zh-TW" dirty="0" smtClean="0"/>
              <a:t>。</a:t>
            </a:r>
            <a:endParaRPr lang="en-US" altLang="zh-TW" dirty="0" smtClean="0"/>
          </a:p>
          <a:p>
            <a:pPr marL="0" indent="0">
              <a:buNone/>
            </a:pPr>
            <a:r>
              <a:rPr lang="en-US" altLang="zh-TW" dirty="0">
                <a:solidFill>
                  <a:srgbClr val="660066"/>
                </a:solidFill>
              </a:rPr>
              <a:t>TIFF</a:t>
            </a:r>
            <a:endParaRPr lang="zh-TW" altLang="zh-TW" dirty="0">
              <a:solidFill>
                <a:srgbClr val="660066"/>
              </a:solidFill>
            </a:endParaRPr>
          </a:p>
          <a:p>
            <a:r>
              <a:rPr lang="zh-TW" altLang="zh-TW" dirty="0">
                <a:solidFill>
                  <a:srgbClr val="0000CC"/>
                </a:solidFill>
              </a:rPr>
              <a:t>標記影像檔案格式</a:t>
            </a:r>
            <a:r>
              <a:rPr lang="en-US" altLang="zh-TW" dirty="0">
                <a:solidFill>
                  <a:srgbClr val="0000CC"/>
                </a:solidFill>
              </a:rPr>
              <a:t> (Tagged Image File Format) </a:t>
            </a:r>
            <a:r>
              <a:rPr lang="zh-TW" altLang="zh-TW" dirty="0"/>
              <a:t>或稱</a:t>
            </a:r>
            <a:r>
              <a:rPr lang="en-US" altLang="zh-TW" dirty="0"/>
              <a:t>TIFF</a:t>
            </a:r>
            <a:r>
              <a:rPr lang="zh-TW" altLang="zh-TW" dirty="0"/>
              <a:t>是最完整的影像格式之一。每個檔案可存多個影像，可以使用不同的壓縮程序</a:t>
            </a:r>
            <a:r>
              <a:rPr lang="en-US" altLang="zh-TW" dirty="0"/>
              <a:t> ( </a:t>
            </a:r>
            <a:r>
              <a:rPr lang="zh-TW" altLang="zh-TW" dirty="0"/>
              <a:t>不壓縮、</a:t>
            </a:r>
            <a:r>
              <a:rPr lang="en-US" altLang="zh-TW" dirty="0"/>
              <a:t>LZW</a:t>
            </a:r>
            <a:r>
              <a:rPr lang="zh-TW" altLang="zh-TW" dirty="0"/>
              <a:t>、</a:t>
            </a:r>
            <a:r>
              <a:rPr lang="en-US" altLang="zh-TW" dirty="0"/>
              <a:t>JPEG</a:t>
            </a:r>
            <a:r>
              <a:rPr lang="zh-TW" altLang="zh-TW" dirty="0"/>
              <a:t>、</a:t>
            </a:r>
            <a:r>
              <a:rPr lang="en-US" altLang="zh-TW" dirty="0"/>
              <a:t>Huffman</a:t>
            </a:r>
            <a:r>
              <a:rPr lang="zh-TW" altLang="zh-TW" dirty="0"/>
              <a:t>、</a:t>
            </a:r>
            <a:r>
              <a:rPr lang="en-US" altLang="zh-TW" dirty="0"/>
              <a:t>RLE )</a:t>
            </a:r>
            <a:r>
              <a:rPr lang="zh-TW" altLang="zh-TW" dirty="0"/>
              <a:t>，以及不同的位元組排序</a:t>
            </a:r>
            <a:r>
              <a:rPr lang="en-US" altLang="zh-TW" dirty="0"/>
              <a:t> ( BMP</a:t>
            </a:r>
            <a:r>
              <a:rPr lang="zh-TW" altLang="zh-TW" dirty="0"/>
              <a:t>使用的小尾序或是字組內位元組維持原本順序的大尾序</a:t>
            </a:r>
            <a:r>
              <a:rPr lang="en-US" altLang="zh-TW" dirty="0"/>
              <a:t> )</a:t>
            </a:r>
            <a:r>
              <a:rPr lang="zh-TW" altLang="zh-TW" dirty="0"/>
              <a:t>，支援二元、灰階、全彩或索引影像，並支援不透明以及透明模式。</a:t>
            </a:r>
            <a:endParaRPr lang="zh-TW" altLang="en-US" dirty="0"/>
          </a:p>
        </p:txBody>
      </p:sp>
    </p:spTree>
    <p:extLst>
      <p:ext uri="{BB962C8B-B14F-4D97-AF65-F5344CB8AC3E}">
        <p14:creationId xmlns:p14="http://schemas.microsoft.com/office/powerpoint/2010/main" val="2237036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pPr marL="0" indent="0">
              <a:buNone/>
            </a:pPr>
            <a:r>
              <a:rPr lang="zh-TW" altLang="zh-TW" dirty="0">
                <a:solidFill>
                  <a:srgbClr val="660066"/>
                </a:solidFill>
              </a:rPr>
              <a:t>寫入影像檔案</a:t>
            </a:r>
          </a:p>
          <a:p>
            <a:r>
              <a:rPr lang="en-US" altLang="zh-TW" dirty="0"/>
              <a:t>Python</a:t>
            </a:r>
            <a:r>
              <a:rPr lang="zh-TW" altLang="zh-TW" dirty="0"/>
              <a:t>使用</a:t>
            </a:r>
            <a:r>
              <a:rPr lang="en-US" altLang="zh-TW" dirty="0" err="1"/>
              <a:t>imsave</a:t>
            </a:r>
            <a:r>
              <a:rPr lang="zh-TW" altLang="zh-TW" dirty="0"/>
              <a:t>函數便可將影像矩陣寫入影像檔案。其用法是：</a:t>
            </a:r>
          </a:p>
          <a:p>
            <a:endParaRPr lang="en-US" altLang="zh-TW" dirty="0" smtClean="0"/>
          </a:p>
          <a:p>
            <a:endParaRPr lang="en-US" altLang="zh-TW" dirty="0"/>
          </a:p>
          <a:p>
            <a:r>
              <a:rPr lang="zh-TW" altLang="zh-TW" dirty="0"/>
              <a:t>其中，</a:t>
            </a:r>
            <a:r>
              <a:rPr lang="en-US" altLang="zh-TW" dirty="0" err="1"/>
              <a:t>abc</a:t>
            </a:r>
            <a:r>
              <a:rPr lang="zh-TW" altLang="zh-TW" dirty="0"/>
              <a:t>可以是系統可辨識的任何影像檔案</a:t>
            </a:r>
            <a:r>
              <a:rPr lang="zh-TW" altLang="zh-TW" dirty="0" smtClean="0"/>
              <a:t>類型</a:t>
            </a:r>
            <a:r>
              <a:rPr lang="zh-TW" altLang="en-US" dirty="0" smtClean="0"/>
              <a:t>。</a:t>
            </a:r>
            <a:endParaRPr lang="en-US" altLang="zh-TW" dirty="0" smtClean="0"/>
          </a:p>
          <a:p>
            <a:r>
              <a:rPr lang="en-US" altLang="zh-TW" dirty="0"/>
              <a:t>MATLAB</a:t>
            </a:r>
            <a:r>
              <a:rPr lang="zh-TW" altLang="zh-TW" dirty="0"/>
              <a:t>與</a:t>
            </a:r>
            <a:r>
              <a:rPr lang="en-US" altLang="zh-TW" dirty="0"/>
              <a:t>Octave</a:t>
            </a:r>
            <a:r>
              <a:rPr lang="zh-TW" altLang="zh-TW" dirty="0"/>
              <a:t>有</a:t>
            </a:r>
            <a:r>
              <a:rPr lang="en-US" altLang="zh-TW" dirty="0" err="1"/>
              <a:t>imwrite</a:t>
            </a:r>
            <a:r>
              <a:rPr lang="zh-TW" altLang="zh-TW" dirty="0"/>
              <a:t>函數，一般形式為：</a:t>
            </a:r>
            <a:endParaRPr lang="zh-TW"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84984"/>
            <a:ext cx="7992888" cy="73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86" y="5229200"/>
            <a:ext cx="8108478" cy="71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036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2.5 </a:t>
            </a:r>
            <a:r>
              <a:rPr lang="zh-TW" altLang="en-US" dirty="0"/>
              <a:t>數字資料型態與轉換</a:t>
            </a:r>
          </a:p>
        </p:txBody>
      </p:sp>
      <p:sp>
        <p:nvSpPr>
          <p:cNvPr id="3" name="內容版面配置區 2"/>
          <p:cNvSpPr>
            <a:spLocks noGrp="1"/>
          </p:cNvSpPr>
          <p:nvPr>
            <p:ph idx="1"/>
          </p:nvPr>
        </p:nvSpPr>
        <p:spPr/>
        <p:txBody>
          <a:bodyPr/>
          <a:lstStyle/>
          <a:p>
            <a:r>
              <a:rPr lang="zh-TW" altLang="zh-TW" dirty="0"/>
              <a:t>如果我們希望雙重確保使用正確的影像檔案格式，可以加入所指定檔案格式的字串；</a:t>
            </a:r>
            <a:r>
              <a:rPr lang="en-US" altLang="zh-TW" dirty="0"/>
              <a:t>MATLAB</a:t>
            </a:r>
            <a:r>
              <a:rPr lang="zh-TW" altLang="zh-TW" dirty="0"/>
              <a:t>使用</a:t>
            </a:r>
            <a:r>
              <a:rPr lang="en-US" altLang="zh-TW" dirty="0" err="1"/>
              <a:t>imformats</a:t>
            </a:r>
            <a:r>
              <a:rPr lang="zh-TW" altLang="zh-TW" dirty="0"/>
              <a:t>函數可得到支援的格式列表。只要你的函式庫系統設定正確，</a:t>
            </a:r>
            <a:r>
              <a:rPr lang="en-US" altLang="zh-TW" dirty="0"/>
              <a:t>Octave</a:t>
            </a:r>
            <a:r>
              <a:rPr lang="zh-TW" altLang="zh-TW" dirty="0"/>
              <a:t>還可使用超過</a:t>
            </a:r>
            <a:r>
              <a:rPr lang="en-US" altLang="zh-TW" dirty="0"/>
              <a:t>100</a:t>
            </a:r>
            <a:r>
              <a:rPr lang="zh-TW" altLang="zh-TW" dirty="0"/>
              <a:t>種不同格式的</a:t>
            </a:r>
            <a:r>
              <a:rPr lang="en-US" altLang="zh-TW" dirty="0" err="1"/>
              <a:t>ImageMagick</a:t>
            </a:r>
            <a:r>
              <a:rPr lang="zh-TW" altLang="zh-TW" dirty="0"/>
              <a:t>函式</a:t>
            </a:r>
            <a:r>
              <a:rPr lang="zh-TW" altLang="zh-TW" dirty="0" smtClean="0"/>
              <a:t>庫</a:t>
            </a:r>
            <a:r>
              <a:rPr lang="zh-TW" altLang="en-US" dirty="0" smtClean="0"/>
              <a:t>。</a:t>
            </a:r>
            <a:endParaRPr lang="zh-TW" altLang="en-US" dirty="0"/>
          </a:p>
        </p:txBody>
      </p:sp>
    </p:spTree>
    <p:extLst>
      <p:ext uri="{BB962C8B-B14F-4D97-AF65-F5344CB8AC3E}">
        <p14:creationId xmlns:p14="http://schemas.microsoft.com/office/powerpoint/2010/main" val="1876391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2.1 </a:t>
            </a:r>
            <a:r>
              <a:rPr lang="zh-TW" altLang="en-US" dirty="0"/>
              <a:t>開檔與檢視灰階影像</a:t>
            </a:r>
          </a:p>
        </p:txBody>
      </p:sp>
      <p:sp>
        <p:nvSpPr>
          <p:cNvPr id="3" name="內容版面配置區 2"/>
          <p:cNvSpPr>
            <a:spLocks noGrp="1"/>
          </p:cNvSpPr>
          <p:nvPr>
            <p:ph idx="1"/>
          </p:nvPr>
        </p:nvSpPr>
        <p:spPr/>
        <p:txBody>
          <a:bodyPr/>
          <a:lstStyle/>
          <a:p>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92915"/>
            <a:ext cx="4052423" cy="448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124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2.1 </a:t>
            </a:r>
            <a:r>
              <a:rPr lang="zh-TW" altLang="en-US" dirty="0"/>
              <a:t>開檔與檢視灰階影像</a:t>
            </a:r>
          </a:p>
        </p:txBody>
      </p:sp>
      <p:sp>
        <p:nvSpPr>
          <p:cNvPr id="3" name="內容版面配置區 2"/>
          <p:cNvSpPr>
            <a:spLocks noGrp="1"/>
          </p:cNvSpPr>
          <p:nvPr>
            <p:ph idx="1"/>
          </p:nvPr>
        </p:nvSpPr>
        <p:spPr/>
        <p:txBody>
          <a:bodyPr/>
          <a:lstStyle/>
          <a:p>
            <a:r>
              <a:rPr lang="en-US" altLang="zh-TW" dirty="0"/>
              <a:t>Octave</a:t>
            </a:r>
            <a:r>
              <a:rPr lang="zh-TW" altLang="zh-TW" dirty="0"/>
              <a:t>的指令是：</a:t>
            </a:r>
          </a:p>
          <a:p>
            <a:endParaRPr lang="en-US" altLang="zh-TW" dirty="0" smtClean="0"/>
          </a:p>
          <a:p>
            <a:pPr>
              <a:lnSpc>
                <a:spcPts val="3000"/>
              </a:lnSpc>
            </a:pPr>
            <a:endParaRPr lang="en-US" altLang="zh-TW" dirty="0"/>
          </a:p>
          <a:p>
            <a:r>
              <a:rPr lang="zh-TW" altLang="zh-TW" dirty="0"/>
              <a:t>在</a:t>
            </a:r>
            <a:r>
              <a:rPr lang="en-US" altLang="zh-TW" dirty="0"/>
              <a:t>Python</a:t>
            </a:r>
            <a:r>
              <a:rPr lang="zh-TW" altLang="zh-TW" dirty="0"/>
              <a:t>可能的一個指令是：</a:t>
            </a:r>
          </a:p>
          <a:p>
            <a:endParaRPr lang="en-US" altLang="zh-TW" dirty="0" smtClean="0"/>
          </a:p>
          <a:p>
            <a:pPr>
              <a:lnSpc>
                <a:spcPts val="2500"/>
              </a:lnSpc>
            </a:pPr>
            <a:endParaRPr lang="en-US" altLang="zh-TW" dirty="0"/>
          </a:p>
          <a:p>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88" y="2394000"/>
            <a:ext cx="8161792"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3830767"/>
            <a:ext cx="8136905" cy="75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124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2.1 </a:t>
            </a:r>
            <a:r>
              <a:rPr lang="zh-TW" altLang="en-US" dirty="0"/>
              <a:t>開檔與檢視灰階影像</a:t>
            </a:r>
          </a:p>
        </p:txBody>
      </p:sp>
      <p:sp>
        <p:nvSpPr>
          <p:cNvPr id="3" name="內容版面配置區 2"/>
          <p:cNvSpPr>
            <a:spLocks noGrp="1"/>
          </p:cNvSpPr>
          <p:nvPr>
            <p:ph idx="1"/>
          </p:nvPr>
        </p:nvSpPr>
        <p:spPr/>
        <p:txBody>
          <a:bodyPr/>
          <a:lstStyle/>
          <a:p>
            <a:r>
              <a:rPr lang="zh-TW" altLang="zh-TW" dirty="0"/>
              <a:t>然而，從相同名稱的模組使用</a:t>
            </a:r>
            <a:r>
              <a:rPr lang="en-US" altLang="zh-TW" dirty="0" err="1"/>
              <a:t>ImageViewer</a:t>
            </a:r>
            <a:r>
              <a:rPr lang="zh-TW" altLang="zh-TW" dirty="0"/>
              <a:t>方法，可進行互動顯示：</a:t>
            </a:r>
          </a:p>
          <a:p>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936"/>
            <a:ext cx="790920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124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2.1 </a:t>
            </a:r>
            <a:r>
              <a:rPr lang="zh-TW" altLang="en-US" dirty="0"/>
              <a:t>開檔與檢視灰階影像</a:t>
            </a:r>
          </a:p>
        </p:txBody>
      </p:sp>
      <p:sp>
        <p:nvSpPr>
          <p:cNvPr id="3" name="內容版面配置區 2"/>
          <p:cNvSpPr>
            <a:spLocks noGrp="1"/>
          </p:cNvSpPr>
          <p:nvPr>
            <p:ph idx="1"/>
          </p:nvPr>
        </p:nvSpPr>
        <p:spPr/>
        <p:txBody>
          <a:bodyPr/>
          <a:lstStyle/>
          <a:p>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1844824"/>
            <a:ext cx="370026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12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2.2 RGB</a:t>
            </a:r>
            <a:r>
              <a:rPr lang="zh-TW" altLang="en-US" dirty="0" smtClean="0"/>
              <a:t>影像</a:t>
            </a:r>
            <a:endParaRPr lang="zh-TW" altLang="en-US" dirty="0"/>
          </a:p>
        </p:txBody>
      </p:sp>
      <p:sp>
        <p:nvSpPr>
          <p:cNvPr id="3" name="內容版面配置區 2"/>
          <p:cNvSpPr>
            <a:spLocks noGrp="1"/>
          </p:cNvSpPr>
          <p:nvPr>
            <p:ph idx="1"/>
          </p:nvPr>
        </p:nvSpPr>
        <p:spPr>
          <a:xfrm>
            <a:off x="323528" y="1772816"/>
            <a:ext cx="4248472" cy="4680520"/>
          </a:xfrm>
        </p:spPr>
        <p:txBody>
          <a:bodyPr/>
          <a:lstStyle/>
          <a:p>
            <a:pPr hangingPunct="0"/>
            <a:r>
              <a:rPr lang="zh-TW" altLang="zh-TW" dirty="0"/>
              <a:t>以標準方式來定義色彩，通常是三維座標系統的一個子集合。這樣的子集合就稱作色彩</a:t>
            </a:r>
            <a:r>
              <a:rPr lang="zh-TW" altLang="zh-TW" dirty="0" smtClean="0"/>
              <a:t>模型</a:t>
            </a:r>
            <a:r>
              <a:rPr lang="zh-TW" altLang="en-US" dirty="0" smtClean="0"/>
              <a:t>。</a:t>
            </a:r>
            <a:endParaRPr lang="en-US" altLang="zh-TW" dirty="0" smtClean="0"/>
          </a:p>
          <a:p>
            <a:pPr hangingPunct="0"/>
            <a:r>
              <a:rPr lang="zh-TW" altLang="zh-TW" dirty="0"/>
              <a:t>描述色彩的方法有許多種類，但影像顯示與儲存的標準模型則是</a:t>
            </a:r>
            <a:r>
              <a:rPr lang="en-US" altLang="zh-TW" dirty="0" smtClean="0"/>
              <a:t>RGB</a:t>
            </a:r>
            <a:r>
              <a:rPr lang="zh-TW" altLang="en-US" dirty="0" smtClean="0"/>
              <a:t>。</a:t>
            </a:r>
            <a:endParaRPr lang="en-US" altLang="zh-TW" dirty="0" smtClean="0"/>
          </a:p>
          <a:p>
            <a:pPr hangingPunct="0"/>
            <a:r>
              <a:rPr lang="en-US" altLang="zh-TW" dirty="0"/>
              <a:t>RGB</a:t>
            </a:r>
            <a:r>
              <a:rPr lang="zh-TW" altLang="zh-TW" dirty="0"/>
              <a:t>是電腦顯示器與電視機顯示色彩的標準，但並不是用來描述色彩的好方法。</a:t>
            </a:r>
            <a:endParaRPr lang="zh-TW"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88840"/>
            <a:ext cx="442932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12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2.2 RGB</a:t>
            </a:r>
            <a:r>
              <a:rPr lang="zh-TW" altLang="en-US" dirty="0" smtClean="0"/>
              <a:t>影像</a:t>
            </a:r>
            <a:endParaRPr lang="zh-TW" altLang="en-US" dirty="0"/>
          </a:p>
        </p:txBody>
      </p:sp>
      <p:sp>
        <p:nvSpPr>
          <p:cNvPr id="3" name="內容版面配置區 2"/>
          <p:cNvSpPr>
            <a:spLocks noGrp="1"/>
          </p:cNvSpPr>
          <p:nvPr>
            <p:ph idx="1"/>
          </p:nvPr>
        </p:nvSpPr>
        <p:spPr/>
        <p:txBody>
          <a:bodyPr/>
          <a:lstStyle/>
          <a:p>
            <a:r>
              <a:rPr lang="zh-TW" altLang="zh-TW" dirty="0" smtClean="0"/>
              <a:t>透過</a:t>
            </a:r>
            <a:r>
              <a:rPr lang="zh-TW" altLang="zh-TW" dirty="0"/>
              <a:t>這個指令，可以看出</a:t>
            </a:r>
            <a:r>
              <a:rPr lang="en-US" altLang="zh-TW" dirty="0"/>
              <a:t>RGB</a:t>
            </a:r>
            <a:r>
              <a:rPr lang="zh-TW" altLang="zh-TW" dirty="0"/>
              <a:t>與灰階影像的明顯差異：</a:t>
            </a:r>
          </a:p>
          <a:p>
            <a:endParaRPr lang="en-US" altLang="zh-TW" dirty="0" smtClean="0"/>
          </a:p>
          <a:p>
            <a:endParaRPr lang="en-US" altLang="zh-TW" dirty="0"/>
          </a:p>
          <a:p>
            <a:r>
              <a:rPr lang="zh-TW" altLang="zh-TW" dirty="0"/>
              <a:t>這個指令會顯示出三項數值：</a:t>
            </a:r>
            <a:r>
              <a:rPr lang="en-US" altLang="zh-TW" dirty="0" smtClean="0"/>
              <a:t>b </a:t>
            </a:r>
            <a:r>
              <a:rPr lang="zh-TW" altLang="zh-TW" dirty="0" smtClean="0"/>
              <a:t>的</a:t>
            </a:r>
            <a:r>
              <a:rPr lang="zh-TW" altLang="zh-TW" dirty="0"/>
              <a:t>列數、行數</a:t>
            </a:r>
            <a:r>
              <a:rPr lang="zh-TW" altLang="zh-TW" dirty="0" smtClean="0"/>
              <a:t>以及</a:t>
            </a:r>
            <a:r>
              <a:rPr lang="en-US" altLang="zh-TW" dirty="0" smtClean="0"/>
              <a:t>”</a:t>
            </a:r>
            <a:r>
              <a:rPr lang="zh-TW" altLang="zh-TW" dirty="0" smtClean="0">
                <a:solidFill>
                  <a:srgbClr val="0000CC"/>
                </a:solidFill>
              </a:rPr>
              <a:t>平面</a:t>
            </a:r>
            <a:r>
              <a:rPr lang="zh-TW" altLang="zh-TW" dirty="0">
                <a:solidFill>
                  <a:srgbClr val="0000CC"/>
                </a:solidFill>
              </a:rPr>
              <a:t>數</a:t>
            </a:r>
            <a:r>
              <a:rPr lang="en-US" altLang="zh-TW" dirty="0">
                <a:solidFill>
                  <a:srgbClr val="0000CC"/>
                </a:solidFill>
              </a:rPr>
              <a:t> (pages</a:t>
            </a:r>
            <a:r>
              <a:rPr lang="en-US" altLang="zh-TW" dirty="0" smtClean="0">
                <a:solidFill>
                  <a:srgbClr val="0000CC"/>
                </a:solidFill>
              </a:rPr>
              <a:t>)</a:t>
            </a:r>
            <a:r>
              <a:rPr lang="en-US" altLang="zh-TW" dirty="0" smtClean="0"/>
              <a:t>”</a:t>
            </a:r>
            <a:r>
              <a:rPr lang="zh-TW" altLang="zh-TW" dirty="0" smtClean="0"/>
              <a:t>，說明</a:t>
            </a:r>
            <a:r>
              <a:rPr lang="en-US" altLang="zh-TW" dirty="0" smtClean="0"/>
              <a:t> b </a:t>
            </a:r>
            <a:r>
              <a:rPr lang="zh-TW" altLang="zh-TW" dirty="0" smtClean="0"/>
              <a:t>是</a:t>
            </a:r>
            <a:r>
              <a:rPr lang="zh-TW" altLang="zh-TW" dirty="0"/>
              <a:t>一個三維矩陣，也可以稱為</a:t>
            </a:r>
            <a:r>
              <a:rPr lang="zh-TW" altLang="zh-TW" dirty="0">
                <a:solidFill>
                  <a:srgbClr val="0000CC"/>
                </a:solidFill>
              </a:rPr>
              <a:t>多維陣列</a:t>
            </a:r>
            <a:r>
              <a:rPr lang="en-US" altLang="zh-TW" dirty="0">
                <a:solidFill>
                  <a:srgbClr val="0000CC"/>
                </a:solidFill>
              </a:rPr>
              <a:t> (multidimensional array)</a:t>
            </a:r>
            <a:r>
              <a:rPr lang="zh-TW" altLang="zh-TW" dirty="0"/>
              <a:t>。每個系統可以處理任何維度的陣列。</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67" y="2420888"/>
            <a:ext cx="7865181" cy="7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953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2012</Words>
  <Application>Microsoft Office PowerPoint</Application>
  <PresentationFormat>如螢幕大小 (4:3)</PresentationFormat>
  <Paragraphs>135</Paragraphs>
  <Slides>37</Slides>
  <Notes>0</Notes>
  <HiddenSlides>0</HiddenSlides>
  <MMClips>0</MMClips>
  <ScaleCrop>false</ScaleCrop>
  <HeadingPairs>
    <vt:vector size="4" baseType="variant">
      <vt:variant>
        <vt:lpstr>佈景主題</vt:lpstr>
      </vt:variant>
      <vt:variant>
        <vt:i4>1</vt:i4>
      </vt:variant>
      <vt:variant>
        <vt:lpstr>投影片標題</vt:lpstr>
      </vt:variant>
      <vt:variant>
        <vt:i4>37</vt:i4>
      </vt:variant>
    </vt:vector>
  </HeadingPairs>
  <TitlesOfParts>
    <vt:vector size="38" baseType="lpstr">
      <vt:lpstr>Office 佈景主題</vt:lpstr>
      <vt:lpstr>影像檔案與檔案類型</vt:lpstr>
      <vt:lpstr>2.1 開檔與檢視灰階影像</vt:lpstr>
      <vt:lpstr>2.1 開檔與檢視灰階影像</vt:lpstr>
      <vt:lpstr>2.1 開檔與檢視灰階影像</vt:lpstr>
      <vt:lpstr>2.1 開檔與檢視灰階影像</vt:lpstr>
      <vt:lpstr>2.1 開檔與檢視灰階影像</vt:lpstr>
      <vt:lpstr>2.1 開檔與檢視灰階影像</vt:lpstr>
      <vt:lpstr>2.2 RGB影像</vt:lpstr>
      <vt:lpstr>2.2 RGB影像</vt:lpstr>
      <vt:lpstr>2.3 索引彩色影像</vt:lpstr>
      <vt:lpstr>2.3 索引彩色影像</vt:lpstr>
      <vt:lpstr>2.3 索引彩色影像</vt:lpstr>
      <vt:lpstr>2.3 索引彩色影像</vt:lpstr>
      <vt:lpstr>2.3 索引彩色影像</vt:lpstr>
      <vt:lpstr>2.3 索引彩色影像</vt:lpstr>
      <vt:lpstr>2.3 索引彩色影像</vt:lpstr>
      <vt:lpstr>2.4 數字資料型態與轉換</vt:lpstr>
      <vt:lpstr>2.4 數字資料型態與轉換</vt:lpstr>
      <vt:lpstr>2.4 數字資料型態與轉換</vt:lpstr>
      <vt:lpstr>2.4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lpstr>2.5 數字資料型態與轉換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winx</dc:creator>
  <cp:lastModifiedBy>Owner</cp:lastModifiedBy>
  <cp:revision>30</cp:revision>
  <dcterms:created xsi:type="dcterms:W3CDTF">2018-05-08T02:53:20Z</dcterms:created>
  <dcterms:modified xsi:type="dcterms:W3CDTF">2018-05-18T01:50:08Z</dcterms:modified>
</cp:coreProperties>
</file>