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9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92" r:id="rId32"/>
    <p:sldId id="286" r:id="rId33"/>
    <p:sldId id="287" r:id="rId34"/>
    <p:sldId id="288" r:id="rId35"/>
    <p:sldId id="289" r:id="rId36"/>
    <p:sldId id="290" r:id="rId37"/>
    <p:sldId id="293" r:id="rId3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660066"/>
    <a:srgbClr val="663300"/>
    <a:srgbClr val="003300"/>
    <a:srgbClr val="FF0066"/>
    <a:srgbClr val="3D6AA1"/>
    <a:srgbClr val="2C4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516" y="-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4" Type="http://schemas.openxmlformats.org/officeDocument/2006/relationships/image" Target="../media/image3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SYSTEM\Desktop\ppt 範本\148\01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83"/>
          <a:stretch/>
        </p:blipFill>
        <p:spPr bwMode="auto">
          <a:xfrm>
            <a:off x="19055" y="0"/>
            <a:ext cx="9144000" cy="681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04855" y="692696"/>
            <a:ext cx="7772400" cy="1470025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2084-352A-45A2-B35A-300C01734847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4EAF-43F2-41A1-8CA8-F82C22BD9CB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9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5025" y="6497638"/>
            <a:ext cx="1958975" cy="360362"/>
          </a:xfrm>
          <a:prstGeom prst="rect">
            <a:avLst/>
          </a:prstGeom>
          <a:noFill/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65120">
            <a:off x="5312234" y="2422711"/>
            <a:ext cx="2847854" cy="369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文字方塊 10"/>
          <p:cNvSpPr txBox="1"/>
          <p:nvPr userDrawn="1"/>
        </p:nvSpPr>
        <p:spPr>
          <a:xfrm>
            <a:off x="125413" y="6561138"/>
            <a:ext cx="2465387" cy="30777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altLang="zh-TW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新細明體" pitchFamily="18" charset="-120"/>
                <a:cs typeface="Times New Roman" pitchFamily="18" charset="0"/>
              </a:rPr>
              <a:t>Copyright</a:t>
            </a:r>
            <a:r>
              <a:rPr lang="zh-TW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新細明體" pitchFamily="18" charset="-120"/>
                <a:cs typeface="Times New Roman" pitchFamily="18" charset="0"/>
              </a:rPr>
              <a:t>©</a:t>
            </a:r>
            <a:r>
              <a:rPr lang="zh-TW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新細明體" pitchFamily="18" charset="-120"/>
                <a:cs typeface="Times New Roman" pitchFamily="18" charset="0"/>
              </a:rPr>
              <a:t>CRC Press</a:t>
            </a:r>
          </a:p>
        </p:txBody>
      </p:sp>
    </p:spTree>
    <p:extLst>
      <p:ext uri="{BB962C8B-B14F-4D97-AF65-F5344CB8AC3E}">
        <p14:creationId xmlns:p14="http://schemas.microsoft.com/office/powerpoint/2010/main" val="2107336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2084-352A-45A2-B35A-300C01734847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4EAF-43F2-41A1-8CA8-F82C22BD9C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3692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2084-352A-45A2-B35A-300C01734847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4EAF-43F2-41A1-8CA8-F82C22BD9C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1733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772816"/>
            <a:ext cx="8568952" cy="4680520"/>
          </a:xfrm>
        </p:spPr>
        <p:txBody>
          <a:bodyPr>
            <a:normAutofit/>
          </a:bodyPr>
          <a:lstStyle>
            <a:lvl1pPr marL="288000" indent="-288000">
              <a:lnSpc>
                <a:spcPts val="3300"/>
              </a:lnSpc>
              <a:spcBef>
                <a:spcPts val="500"/>
              </a:spcBef>
              <a:defRPr sz="2400" b="1"/>
            </a:lvl1pPr>
            <a:lvl2pPr marL="648000" indent="-288000">
              <a:lnSpc>
                <a:spcPts val="3300"/>
              </a:lnSpc>
              <a:spcBef>
                <a:spcPts val="500"/>
              </a:spcBef>
              <a:defRPr sz="2400" b="1"/>
            </a:lvl2pPr>
            <a:lvl3pPr>
              <a:lnSpc>
                <a:spcPts val="3300"/>
              </a:lnSpc>
              <a:spcBef>
                <a:spcPts val="500"/>
              </a:spcBef>
              <a:defRPr sz="2400" b="1"/>
            </a:lvl3pPr>
            <a:lvl4pPr>
              <a:lnSpc>
                <a:spcPts val="3300"/>
              </a:lnSpc>
              <a:spcBef>
                <a:spcPts val="500"/>
              </a:spcBef>
              <a:defRPr sz="2400" b="1"/>
            </a:lvl4pPr>
            <a:lvl5pPr>
              <a:lnSpc>
                <a:spcPts val="3300"/>
              </a:lnSpc>
              <a:spcBef>
                <a:spcPts val="500"/>
              </a:spcBef>
              <a:defRPr sz="2400" b="1"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2084-352A-45A2-B35A-300C01734847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4EAF-43F2-41A1-8CA8-F82C22BD9C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1512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2084-352A-45A2-B35A-300C01734847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4EAF-43F2-41A1-8CA8-F82C22BD9C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915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2084-352A-45A2-B35A-300C01734847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4EAF-43F2-41A1-8CA8-F82C22BD9C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784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2084-352A-45A2-B35A-300C01734847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4EAF-43F2-41A1-8CA8-F82C22BD9C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0939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2084-352A-45A2-B35A-300C01734847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4EAF-43F2-41A1-8CA8-F82C22BD9C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2555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2084-352A-45A2-B35A-300C01734847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4EAF-43F2-41A1-8CA8-F82C22BD9C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803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2084-352A-45A2-B35A-300C01734847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4EAF-43F2-41A1-8CA8-F82C22BD9C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7955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2084-352A-45A2-B35A-300C01734847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4EAF-43F2-41A1-8CA8-F82C22BD9C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8170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SYSTEM\Desktop\ppt 範本\148\04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流程圖: 文件 7"/>
          <p:cNvSpPr/>
          <p:nvPr userDrawn="1"/>
        </p:nvSpPr>
        <p:spPr>
          <a:xfrm>
            <a:off x="30504" y="0"/>
            <a:ext cx="9072000" cy="1700808"/>
          </a:xfrm>
          <a:prstGeom prst="flowChartDocument">
            <a:avLst/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流程圖: 文件 8"/>
          <p:cNvSpPr/>
          <p:nvPr userDrawn="1"/>
        </p:nvSpPr>
        <p:spPr>
          <a:xfrm>
            <a:off x="30504" y="-10674"/>
            <a:ext cx="9072000" cy="1628800"/>
          </a:xfrm>
          <a:prstGeom prst="flowChartDocument">
            <a:avLst/>
          </a:prstGeom>
          <a:solidFill>
            <a:srgbClr val="2C4D76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772816"/>
            <a:ext cx="8229600" cy="4353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02084-352A-45A2-B35A-300C01734847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74EAF-43F2-41A1-8CA8-F82C22BD9CB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1" name="Picture 4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5025" y="6497638"/>
            <a:ext cx="1958975" cy="360362"/>
          </a:xfrm>
          <a:prstGeom prst="rect">
            <a:avLst/>
          </a:prstGeom>
          <a:noFill/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文字方塊 12"/>
          <p:cNvSpPr txBox="1"/>
          <p:nvPr userDrawn="1"/>
        </p:nvSpPr>
        <p:spPr>
          <a:xfrm>
            <a:off x="125413" y="6561138"/>
            <a:ext cx="2465387" cy="30777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altLang="zh-TW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新細明體" pitchFamily="18" charset="-120"/>
                <a:cs typeface="Times New Roman" pitchFamily="18" charset="0"/>
              </a:rPr>
              <a:t>Copyright</a:t>
            </a:r>
            <a:r>
              <a:rPr lang="zh-TW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新細明體" pitchFamily="18" charset="-120"/>
                <a:cs typeface="Times New Roman" pitchFamily="18" charset="0"/>
              </a:rPr>
              <a:t>©</a:t>
            </a:r>
            <a:r>
              <a:rPr lang="zh-TW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新細明體" pitchFamily="18" charset="-120"/>
                <a:cs typeface="Times New Roman" pitchFamily="18" charset="0"/>
              </a:rPr>
              <a:t>CRC Press</a:t>
            </a:r>
          </a:p>
        </p:txBody>
      </p:sp>
    </p:spTree>
    <p:extLst>
      <p:ext uri="{BB962C8B-B14F-4D97-AF65-F5344CB8AC3E}">
        <p14:creationId xmlns:p14="http://schemas.microsoft.com/office/powerpoint/2010/main" val="4134551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FFFF00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1pPr>
    </p:titleStyle>
    <p:bodyStyle>
      <a:lvl1pPr marL="358775" indent="-358775" algn="l" defTabSz="914400" rtl="0" eaLnBrk="1" latinLnBrk="0" hangingPunct="1">
        <a:spcBef>
          <a:spcPct val="20000"/>
        </a:spcBef>
        <a:buClr>
          <a:srgbClr val="00B0F0"/>
        </a:buClr>
        <a:buSzPct val="80000"/>
        <a:buFont typeface="Wingdings" pitchFamily="2" charset="2"/>
        <a:buChar char="l"/>
        <a:defRPr sz="2800" kern="1200">
          <a:solidFill>
            <a:schemeClr val="tx1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6">
            <a:lumMod val="50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4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8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10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41.wmf"/><Relationship Id="rId9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51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png"/><Relationship Id="rId4" Type="http://schemas.openxmlformats.org/officeDocument/2006/relationships/image" Target="../media/image9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323528" y="1052736"/>
            <a:ext cx="8424936" cy="1152128"/>
          </a:xfrm>
        </p:spPr>
        <p:txBody>
          <a:bodyPr>
            <a:noAutofit/>
          </a:bodyPr>
          <a:lstStyle/>
          <a:p>
            <a:r>
              <a:rPr lang="zh-TW" altLang="en-US" sz="48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點 處 理</a:t>
            </a:r>
            <a:endParaRPr lang="zh-TW" altLang="en-US" sz="48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>
          <a:xfrm>
            <a:off x="395536" y="260648"/>
            <a:ext cx="4248472" cy="1080120"/>
          </a:xfrm>
        </p:spPr>
        <p:txBody>
          <a:bodyPr>
            <a:normAutofit/>
          </a:bodyPr>
          <a:lstStyle/>
          <a:p>
            <a:pPr algn="l"/>
            <a:r>
              <a:rPr lang="en-US" altLang="zh-TW" b="1" i="1" dirty="0" smtClean="0">
                <a:solidFill>
                  <a:schemeClr val="tx1"/>
                </a:solidFill>
              </a:rPr>
              <a:t> Chapter </a:t>
            </a:r>
            <a:r>
              <a:rPr lang="en-US" altLang="zh-TW" sz="6000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TW" altLang="en-US" sz="5200" b="1" dirty="0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9177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4.2 </a:t>
            </a:r>
            <a:r>
              <a:rPr lang="zh-TW" altLang="en-US" dirty="0"/>
              <a:t>數學運算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30" y="2636912"/>
            <a:ext cx="7887940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131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4.2 </a:t>
            </a:r>
            <a:r>
              <a:rPr lang="zh-TW" altLang="en-US" dirty="0"/>
              <a:t>數學運算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963" y="2636912"/>
            <a:ext cx="7097437" cy="3037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131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4.2 </a:t>
            </a:r>
            <a:r>
              <a:rPr lang="zh-TW" altLang="en-US" dirty="0"/>
              <a:t>數學運算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dirty="0">
                <a:solidFill>
                  <a:srgbClr val="660066"/>
                </a:solidFill>
              </a:rPr>
              <a:t>互補色</a:t>
            </a:r>
            <a:r>
              <a:rPr lang="en-US" altLang="zh-TW" dirty="0">
                <a:solidFill>
                  <a:srgbClr val="660066"/>
                </a:solidFill>
              </a:rPr>
              <a:t> (Complements)</a:t>
            </a:r>
            <a:endParaRPr lang="zh-TW" altLang="zh-TW" dirty="0">
              <a:solidFill>
                <a:srgbClr val="660066"/>
              </a:solidFill>
            </a:endParaRPr>
          </a:p>
          <a:p>
            <a:r>
              <a:rPr lang="zh-TW" altLang="zh-TW" dirty="0"/>
              <a:t>灰階影像的互補色</a:t>
            </a:r>
            <a:r>
              <a:rPr lang="en-US" altLang="zh-TW" dirty="0"/>
              <a:t> ( </a:t>
            </a:r>
            <a:r>
              <a:rPr lang="zh-TW" altLang="zh-TW" dirty="0"/>
              <a:t>或說補色</a:t>
            </a:r>
            <a:r>
              <a:rPr lang="en-US" altLang="zh-TW" dirty="0"/>
              <a:t> ) </a:t>
            </a:r>
            <a:r>
              <a:rPr lang="zh-TW" altLang="zh-TW" dirty="0"/>
              <a:t>就是對應到相片的負片。如果影像</a:t>
            </a:r>
            <a:r>
              <a:rPr lang="zh-TW" altLang="zh-TW" dirty="0" smtClean="0"/>
              <a:t>矩陣</a:t>
            </a:r>
            <a:r>
              <a:rPr lang="en-US" altLang="zh-TW" dirty="0" smtClean="0"/>
              <a:t> m </a:t>
            </a:r>
            <a:r>
              <a:rPr lang="zh-TW" altLang="zh-TW" dirty="0" smtClean="0"/>
              <a:t>屬於</a:t>
            </a:r>
            <a:r>
              <a:rPr lang="en-US" altLang="zh-TW" dirty="0"/>
              <a:t>uint8</a:t>
            </a:r>
            <a:r>
              <a:rPr lang="zh-TW" altLang="zh-TW" dirty="0"/>
              <a:t>型態，則灰階值會在</a:t>
            </a:r>
            <a:r>
              <a:rPr lang="en-US" altLang="zh-TW" dirty="0"/>
              <a:t>0</a:t>
            </a:r>
            <a:r>
              <a:rPr lang="zh-TW" altLang="zh-TW" dirty="0"/>
              <a:t>到</a:t>
            </a:r>
            <a:r>
              <a:rPr lang="en-US" altLang="zh-TW" dirty="0"/>
              <a:t>255</a:t>
            </a:r>
            <a:r>
              <a:rPr lang="zh-TW" altLang="zh-TW" dirty="0"/>
              <a:t>的範圍。</a:t>
            </a:r>
            <a:endParaRPr lang="zh-TW" alt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284984"/>
            <a:ext cx="5935032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131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4.2 </a:t>
            </a:r>
            <a:r>
              <a:rPr lang="zh-TW" altLang="en-US" dirty="0"/>
              <a:t>數學運算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只對部分影像來進行補色運算，可以做出一些特殊有趣的效果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r>
              <a:rPr lang="zh-TW" altLang="zh-TW" dirty="0"/>
              <a:t>這些函數呈現的效果便是</a:t>
            </a:r>
            <a:r>
              <a:rPr lang="zh-TW" altLang="zh-TW" dirty="0">
                <a:solidFill>
                  <a:srgbClr val="0000CC"/>
                </a:solidFill>
              </a:rPr>
              <a:t>曝光</a:t>
            </a:r>
            <a:r>
              <a:rPr lang="en-US" altLang="zh-TW" dirty="0">
                <a:solidFill>
                  <a:srgbClr val="0000CC"/>
                </a:solidFill>
              </a:rPr>
              <a:t> (</a:t>
            </a:r>
            <a:r>
              <a:rPr lang="en-US" altLang="zh-TW" dirty="0" err="1">
                <a:solidFill>
                  <a:srgbClr val="0000CC"/>
                </a:solidFill>
              </a:rPr>
              <a:t>solarization</a:t>
            </a:r>
            <a:r>
              <a:rPr lang="en-US" altLang="zh-TW" dirty="0" smtClean="0">
                <a:solidFill>
                  <a:srgbClr val="0000CC"/>
                </a:solidFill>
              </a:rPr>
              <a:t>)</a:t>
            </a:r>
            <a:r>
              <a:rPr lang="zh-TW" altLang="en-US" dirty="0"/>
              <a:t>。</a:t>
            </a: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212976"/>
            <a:ext cx="6039930" cy="325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490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4.3 </a:t>
            </a:r>
            <a:r>
              <a:rPr lang="zh-TW" altLang="en-US" dirty="0" smtClean="0"/>
              <a:t>直方圖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灰階影像的</a:t>
            </a:r>
            <a:r>
              <a:rPr lang="zh-TW" altLang="zh-TW" dirty="0">
                <a:solidFill>
                  <a:srgbClr val="0000CC"/>
                </a:solidFill>
              </a:rPr>
              <a:t>直方圖</a:t>
            </a:r>
            <a:r>
              <a:rPr lang="en-US" altLang="zh-TW" dirty="0">
                <a:solidFill>
                  <a:srgbClr val="0000CC"/>
                </a:solidFill>
              </a:rPr>
              <a:t> (Histograms) </a:t>
            </a:r>
            <a:r>
              <a:rPr lang="zh-TW" altLang="zh-TW" dirty="0"/>
              <a:t>由其灰階值統計資料量所構成，也就是一張標示每個灰階值在影像中出現次數的圖表</a:t>
            </a:r>
            <a:r>
              <a:rPr lang="zh-TW" altLang="zh-TW" dirty="0" smtClean="0"/>
              <a:t>。灰階</a:t>
            </a:r>
            <a:r>
              <a:rPr lang="zh-TW" altLang="zh-TW" dirty="0"/>
              <a:t>直方</a:t>
            </a:r>
            <a:r>
              <a:rPr lang="zh-TW" altLang="zh-TW" dirty="0" smtClean="0"/>
              <a:t>圖可以</a:t>
            </a:r>
            <a:r>
              <a:rPr lang="zh-TW" altLang="zh-TW" dirty="0"/>
              <a:t>推論出影像很多種樣貌上的</a:t>
            </a:r>
            <a:r>
              <a:rPr lang="zh-TW" altLang="zh-TW" dirty="0" smtClean="0"/>
              <a:t>特性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zh-TW" dirty="0"/>
              <a:t>較暗的影像，其灰階值</a:t>
            </a:r>
            <a:r>
              <a:rPr lang="en-US" altLang="zh-TW" dirty="0"/>
              <a:t> ( </a:t>
            </a:r>
            <a:r>
              <a:rPr lang="zh-TW" altLang="zh-TW" dirty="0"/>
              <a:t>即直方圖</a:t>
            </a:r>
            <a:r>
              <a:rPr lang="en-US" altLang="zh-TW" dirty="0"/>
              <a:t> ) </a:t>
            </a:r>
            <a:r>
              <a:rPr lang="zh-TW" altLang="zh-TW" dirty="0"/>
              <a:t>會聚集在數值較低的區域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pPr lvl="1"/>
            <a:r>
              <a:rPr lang="zh-TW" altLang="zh-TW" dirty="0"/>
              <a:t>整體看起來明亮的影像，灰階值會聚集在數值較高的區域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pPr lvl="1"/>
            <a:r>
              <a:rPr lang="zh-TW" altLang="zh-TW" dirty="0"/>
              <a:t>對比度佳的影像，灰階值會平均分散於整個範圍。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490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4.3 </a:t>
            </a:r>
            <a:r>
              <a:rPr lang="zh-TW" altLang="en-US" dirty="0" smtClean="0"/>
              <a:t>直方圖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由於灰階值都聚集在直方圖的左方，因此可以判斷影像偏暗而且對比也很不明顯，事實上的確如此。</a:t>
            </a:r>
            <a:endParaRPr lang="zh-TW" altLang="en-US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996952"/>
            <a:ext cx="6333133" cy="2713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288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4.3 </a:t>
            </a:r>
            <a:r>
              <a:rPr lang="zh-TW" altLang="en-US" dirty="0" smtClean="0"/>
              <a:t>直方圖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dirty="0">
                <a:solidFill>
                  <a:srgbClr val="660066"/>
                </a:solidFill>
              </a:rPr>
              <a:t>直方圖擴展法</a:t>
            </a:r>
            <a:r>
              <a:rPr lang="en-US" altLang="zh-TW" dirty="0">
                <a:solidFill>
                  <a:srgbClr val="660066"/>
                </a:solidFill>
              </a:rPr>
              <a:t> - </a:t>
            </a:r>
            <a:r>
              <a:rPr lang="zh-TW" altLang="zh-TW" dirty="0">
                <a:solidFill>
                  <a:srgbClr val="660066"/>
                </a:solidFill>
              </a:rPr>
              <a:t>對比擴展法</a:t>
            </a:r>
          </a:p>
          <a:p>
            <a:endParaRPr lang="zh-TW" alt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259" y="2564904"/>
            <a:ext cx="6462458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288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4.3 </a:t>
            </a:r>
            <a:r>
              <a:rPr lang="zh-TW" altLang="en-US" dirty="0" smtClean="0"/>
              <a:t>直方圖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圖</a:t>
            </a:r>
            <a:r>
              <a:rPr lang="en-US" altLang="zh-TW" dirty="0"/>
              <a:t>4.11</a:t>
            </a:r>
            <a:r>
              <a:rPr lang="zh-TW" altLang="zh-TW" dirty="0"/>
              <a:t>右半部之片段線性函數，擴展中央範圍的灰階層次。此函數可依照下列方程式將灰階層次</a:t>
            </a:r>
            <a:r>
              <a:rPr lang="en-US" altLang="zh-TW" dirty="0"/>
              <a:t>5</a:t>
            </a:r>
            <a:r>
              <a:rPr lang="zh-TW" altLang="zh-TW" dirty="0"/>
              <a:t>至</a:t>
            </a:r>
            <a:r>
              <a:rPr lang="en-US" altLang="zh-TW" dirty="0"/>
              <a:t>9</a:t>
            </a:r>
            <a:r>
              <a:rPr lang="zh-TW" altLang="zh-TW" dirty="0"/>
              <a:t>擴展成灰階層次</a:t>
            </a:r>
            <a:r>
              <a:rPr lang="en-US" altLang="zh-TW" dirty="0"/>
              <a:t>2</a:t>
            </a:r>
            <a:r>
              <a:rPr lang="zh-TW" altLang="zh-TW" dirty="0"/>
              <a:t>至</a:t>
            </a:r>
            <a:r>
              <a:rPr lang="en-US" altLang="zh-TW" dirty="0"/>
              <a:t>14</a:t>
            </a:r>
            <a:r>
              <a:rPr lang="zh-TW" altLang="zh-TW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i="1" dirty="0" smtClean="0"/>
              <a:t> i </a:t>
            </a:r>
            <a:r>
              <a:rPr lang="zh-TW" altLang="zh-TW" dirty="0" smtClean="0"/>
              <a:t>是</a:t>
            </a:r>
            <a:r>
              <a:rPr lang="zh-TW" altLang="zh-TW" dirty="0"/>
              <a:t>原始灰階層次</a:t>
            </a:r>
            <a:r>
              <a:rPr lang="zh-TW" altLang="zh-TW" dirty="0" smtClean="0"/>
              <a:t>，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j </a:t>
            </a:r>
            <a:r>
              <a:rPr lang="zh-TW" altLang="zh-TW" dirty="0" smtClean="0"/>
              <a:t>是</a:t>
            </a:r>
            <a:r>
              <a:rPr lang="zh-TW" altLang="zh-TW" dirty="0"/>
              <a:t>轉換後的結果。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2805109"/>
              </p:ext>
            </p:extLst>
          </p:nvPr>
        </p:nvGraphicFramePr>
        <p:xfrm>
          <a:off x="3199475" y="3212976"/>
          <a:ext cx="2452645" cy="79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7" name="Equation" r:id="rId3" imgW="1218960" imgH="393480" progId="Equation.DSMT4">
                  <p:embed/>
                </p:oleObj>
              </mc:Choice>
              <mc:Fallback>
                <p:oleObj name="Equation" r:id="rId3" imgW="12189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99475" y="3212976"/>
                        <a:ext cx="2452645" cy="79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288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4.3 </a:t>
            </a:r>
            <a:r>
              <a:rPr lang="zh-TW" altLang="en-US" dirty="0" smtClean="0"/>
              <a:t>直方圖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轉換後的直方圖如圖</a:t>
            </a:r>
            <a:r>
              <a:rPr lang="en-US" altLang="zh-TW" dirty="0"/>
              <a:t>4.12</a:t>
            </a:r>
            <a:r>
              <a:rPr lang="zh-TW" altLang="zh-TW" dirty="0"/>
              <a:t>所示，影像的對比較原始影像為佳。</a:t>
            </a:r>
          </a:p>
          <a:p>
            <a:endParaRPr lang="zh-TW" altLang="en-US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570" y="2564904"/>
            <a:ext cx="3339614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288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4.3 </a:t>
            </a:r>
            <a:r>
              <a:rPr lang="zh-TW" altLang="en-US" dirty="0" smtClean="0"/>
              <a:t>直方圖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rgbClr val="660066"/>
                </a:solidFill>
              </a:rPr>
              <a:t>MATLAB/Octave</a:t>
            </a:r>
            <a:r>
              <a:rPr lang="zh-TW" altLang="zh-TW" dirty="0">
                <a:solidFill>
                  <a:srgbClr val="660066"/>
                </a:solidFill>
              </a:rPr>
              <a:t>：</a:t>
            </a:r>
            <a:r>
              <a:rPr lang="en-US" altLang="zh-TW" dirty="0" err="1">
                <a:solidFill>
                  <a:srgbClr val="660066"/>
                </a:solidFill>
              </a:rPr>
              <a:t>imadjust</a:t>
            </a:r>
            <a:r>
              <a:rPr lang="zh-TW" altLang="zh-TW" dirty="0">
                <a:solidFill>
                  <a:srgbClr val="660066"/>
                </a:solidFill>
              </a:rPr>
              <a:t>的</a:t>
            </a:r>
            <a:r>
              <a:rPr lang="zh-TW" altLang="zh-TW" dirty="0" smtClean="0">
                <a:solidFill>
                  <a:srgbClr val="660066"/>
                </a:solidFill>
              </a:rPr>
              <a:t>用法</a:t>
            </a:r>
            <a:endParaRPr lang="en-US" altLang="zh-TW" dirty="0" smtClean="0">
              <a:solidFill>
                <a:srgbClr val="660066"/>
              </a:solidFill>
            </a:endParaRPr>
          </a:p>
          <a:p>
            <a:r>
              <a:rPr lang="zh-TW" altLang="zh-TW" dirty="0"/>
              <a:t>要在</a:t>
            </a:r>
            <a:r>
              <a:rPr lang="en-US" altLang="zh-TW" dirty="0"/>
              <a:t>MATLAB</a:t>
            </a:r>
            <a:r>
              <a:rPr lang="zh-TW" altLang="zh-TW" dirty="0"/>
              <a:t>或</a:t>
            </a:r>
            <a:r>
              <a:rPr lang="en-US" altLang="zh-TW" dirty="0"/>
              <a:t>Octave</a:t>
            </a:r>
            <a:r>
              <a:rPr lang="zh-TW" altLang="zh-TW" dirty="0"/>
              <a:t>中擴展直方圖可以使用</a:t>
            </a:r>
            <a:r>
              <a:rPr lang="en-US" altLang="zh-TW" dirty="0" err="1"/>
              <a:t>imadjust</a:t>
            </a:r>
            <a:r>
              <a:rPr lang="zh-TW" altLang="zh-TW" dirty="0"/>
              <a:t>函數。最簡單的形式，其指令為</a:t>
            </a:r>
            <a:r>
              <a:rPr lang="zh-TW" altLang="zh-TW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 err="1"/>
              <a:t>imadjust</a:t>
            </a:r>
            <a:r>
              <a:rPr lang="en-US" altLang="zh-TW" dirty="0"/>
              <a:t>(</a:t>
            </a:r>
            <a:r>
              <a:rPr lang="en-US" altLang="zh-TW" dirty="0" err="1"/>
              <a:t>im</a:t>
            </a:r>
            <a:r>
              <a:rPr lang="en-US" altLang="zh-TW" dirty="0"/>
              <a:t>,[</a:t>
            </a:r>
            <a:r>
              <a:rPr lang="en-US" altLang="zh-TW" dirty="0" err="1"/>
              <a:t>a,b</a:t>
            </a:r>
            <a:r>
              <a:rPr lang="en-US" altLang="zh-TW" dirty="0"/>
              <a:t>],[</a:t>
            </a:r>
            <a:r>
              <a:rPr lang="en-US" altLang="zh-TW" dirty="0" err="1"/>
              <a:t>c,d</a:t>
            </a:r>
            <a:r>
              <a:rPr lang="en-US" altLang="zh-TW" dirty="0"/>
              <a:t>])</a:t>
            </a:r>
          </a:p>
          <a:p>
            <a:r>
              <a:rPr lang="zh-TW" altLang="zh-TW" dirty="0"/>
              <a:t>此指令會依照圖</a:t>
            </a:r>
            <a:r>
              <a:rPr lang="en-US" altLang="zh-TW" dirty="0"/>
              <a:t>4.13</a:t>
            </a:r>
            <a:r>
              <a:rPr lang="zh-TW" altLang="zh-TW" dirty="0"/>
              <a:t>的函數來調整影像對比。</a:t>
            </a:r>
            <a:endParaRPr lang="zh-TW" altLang="en-US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753" y="4189005"/>
            <a:ext cx="2828407" cy="2408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288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4.1 </a:t>
            </a:r>
            <a:r>
              <a:rPr lang="zh-TW" altLang="en-US" dirty="0" smtClean="0"/>
              <a:t>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凡是影像處理運算就需轉換像素值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r>
              <a:rPr lang="zh-TW" altLang="zh-TW" dirty="0"/>
              <a:t>複雜度從高至</a:t>
            </a:r>
            <a:r>
              <a:rPr lang="zh-TW" altLang="zh-TW" dirty="0" smtClean="0"/>
              <a:t>低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>
              <a:buFont typeface="+mj-lt"/>
              <a:buAutoNum type="arabicPeriod"/>
            </a:pPr>
            <a:r>
              <a:rPr lang="zh-TW" altLang="zh-TW" dirty="0">
                <a:solidFill>
                  <a:srgbClr val="0000CC"/>
                </a:solidFill>
              </a:rPr>
              <a:t>轉換 </a:t>
            </a:r>
            <a:r>
              <a:rPr lang="en-US" altLang="zh-TW" dirty="0">
                <a:solidFill>
                  <a:srgbClr val="0000CC"/>
                </a:solidFill>
              </a:rPr>
              <a:t>(Transforms)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pPr lvl="1">
              <a:buFont typeface="+mj-lt"/>
              <a:buAutoNum type="arabicPeriod"/>
            </a:pPr>
            <a:r>
              <a:rPr lang="zh-TW" altLang="zh-TW" dirty="0">
                <a:solidFill>
                  <a:srgbClr val="0000CC"/>
                </a:solidFill>
              </a:rPr>
              <a:t>鄰域處理</a:t>
            </a:r>
            <a:r>
              <a:rPr lang="en-US" altLang="zh-TW" dirty="0">
                <a:solidFill>
                  <a:srgbClr val="0000CC"/>
                </a:solidFill>
              </a:rPr>
              <a:t> (Neighborhood processing)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pPr lvl="1">
              <a:buFont typeface="+mj-lt"/>
              <a:buAutoNum type="arabicPeriod"/>
            </a:pPr>
            <a:r>
              <a:rPr lang="zh-TW" altLang="zh-TW" dirty="0">
                <a:solidFill>
                  <a:srgbClr val="0000CC"/>
                </a:solidFill>
              </a:rPr>
              <a:t>點運算 </a:t>
            </a:r>
            <a:r>
              <a:rPr lang="en-US" altLang="zh-TW" dirty="0">
                <a:solidFill>
                  <a:srgbClr val="0000CC"/>
                </a:solidFill>
              </a:rPr>
              <a:t>(Point operations)</a:t>
            </a:r>
            <a:r>
              <a:rPr lang="zh-TW" altLang="zh-TW" dirty="0"/>
              <a:t>。</a:t>
            </a:r>
            <a:endParaRPr lang="en-US" altLang="zh-TW" dirty="0" smtClean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717032"/>
            <a:ext cx="4143531" cy="2773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88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4.3 </a:t>
            </a:r>
            <a:r>
              <a:rPr lang="zh-TW" altLang="en-US" dirty="0" smtClean="0"/>
              <a:t>直方圖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注意：</a:t>
            </a:r>
            <a:r>
              <a:rPr lang="en-US" altLang="zh-TW" dirty="0" err="1"/>
              <a:t>imadjust</a:t>
            </a:r>
            <a:r>
              <a:rPr lang="zh-TW" altLang="zh-TW" dirty="0"/>
              <a:t>與圖</a:t>
            </a:r>
            <a:r>
              <a:rPr lang="en-US" altLang="zh-TW" dirty="0"/>
              <a:t>4.11</a:t>
            </a:r>
            <a:r>
              <a:rPr lang="zh-TW" altLang="zh-TW" dirty="0"/>
              <a:t>顯示的運算方式不盡相同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r>
              <a:rPr lang="en-US" altLang="zh-TW" dirty="0" err="1"/>
              <a:t>imadjust</a:t>
            </a:r>
            <a:r>
              <a:rPr lang="zh-TW" altLang="zh-TW" dirty="0"/>
              <a:t>函數還有另一個選項參數：</a:t>
            </a:r>
            <a:r>
              <a:rPr lang="en-US" altLang="zh-TW" i="1" dirty="0"/>
              <a:t>gamma</a:t>
            </a:r>
            <a:r>
              <a:rPr lang="zh-TW" altLang="zh-TW" dirty="0"/>
              <a:t>值。</a:t>
            </a:r>
            <a:endParaRPr lang="zh-TW" altLang="en-US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201" y="3068960"/>
            <a:ext cx="6063151" cy="30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288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4.3 </a:t>
            </a:r>
            <a:r>
              <a:rPr lang="zh-TW" altLang="en-US" dirty="0" smtClean="0"/>
              <a:t>直方圖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這裡的函數是指兩點之間標準直線的變形：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zh-TW" dirty="0"/>
              <a:t>只要活用</a:t>
            </a:r>
            <a:r>
              <a:rPr lang="en-US" altLang="zh-TW" dirty="0"/>
              <a:t>gamma</a:t>
            </a:r>
            <a:r>
              <a:rPr lang="zh-TW" altLang="zh-TW" dirty="0"/>
              <a:t>值就足以大量的改變影像所呈現的結果。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278716"/>
              </p:ext>
            </p:extLst>
          </p:nvPr>
        </p:nvGraphicFramePr>
        <p:xfrm>
          <a:off x="3204152" y="2322000"/>
          <a:ext cx="2736000" cy="8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7" name="Equation" r:id="rId3" imgW="1447560" imgH="457200" progId="Equation.DSMT4">
                  <p:embed/>
                </p:oleObj>
              </mc:Choice>
              <mc:Fallback>
                <p:oleObj name="Equation" r:id="rId3" imgW="14475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04152" y="2322000"/>
                        <a:ext cx="2736000" cy="8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288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4.3 </a:t>
            </a:r>
            <a:r>
              <a:rPr lang="zh-TW" altLang="en-US" dirty="0" smtClean="0"/>
              <a:t>直方圖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765" y="2683988"/>
            <a:ext cx="7039635" cy="2679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288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4.3 </a:t>
            </a:r>
            <a:r>
              <a:rPr lang="zh-TW" altLang="en-US" dirty="0" smtClean="0"/>
              <a:t>直方圖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772817"/>
            <a:ext cx="8568952" cy="1440159"/>
          </a:xfrm>
        </p:spPr>
        <p:txBody>
          <a:bodyPr/>
          <a:lstStyle/>
          <a:p>
            <a:r>
              <a:rPr lang="zh-TW" altLang="zh-TW" dirty="0"/>
              <a:t>執行</a:t>
            </a:r>
            <a:r>
              <a:rPr lang="en-US" altLang="zh-TW" dirty="0"/>
              <a:t>plot</a:t>
            </a:r>
            <a:r>
              <a:rPr lang="zh-TW" altLang="zh-TW" dirty="0"/>
              <a:t>函數便可檢視</a:t>
            </a:r>
            <a:r>
              <a:rPr lang="en-US" altLang="zh-TW" dirty="0" err="1"/>
              <a:t>imadjust</a:t>
            </a:r>
            <a:r>
              <a:rPr lang="zh-TW" altLang="zh-TW" dirty="0"/>
              <a:t>擴展函數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582" y="3120179"/>
            <a:ext cx="3046874" cy="3333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2376000"/>
            <a:ext cx="7992889" cy="619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內容版面配置區 2"/>
          <p:cNvSpPr txBox="1">
            <a:spLocks/>
          </p:cNvSpPr>
          <p:nvPr/>
        </p:nvSpPr>
        <p:spPr>
          <a:xfrm>
            <a:off x="252000" y="3068960"/>
            <a:ext cx="5328112" cy="2664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8000" indent="-288000" algn="l" defTabSz="914400" rtl="0" eaLnBrk="1" latinLnBrk="0" hangingPunct="1">
              <a:lnSpc>
                <a:spcPts val="3300"/>
              </a:lnSpc>
              <a:spcBef>
                <a:spcPts val="500"/>
              </a:spcBef>
              <a:buClr>
                <a:srgbClr val="00B0F0"/>
              </a:buClr>
              <a:buSzPct val="8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648000" indent="-288000" algn="l" defTabSz="914400" rtl="0" eaLnBrk="1" latinLnBrk="0" hangingPunct="1">
              <a:lnSpc>
                <a:spcPts val="3300"/>
              </a:lnSpc>
              <a:spcBef>
                <a:spcPts val="500"/>
              </a:spcBef>
              <a:buClr>
                <a:schemeClr val="accent6">
                  <a:lumMod val="50000"/>
                </a:schemeClr>
              </a:buClr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lnSpc>
                <a:spcPts val="3300"/>
              </a:lnSpc>
              <a:spcBef>
                <a:spcPts val="500"/>
              </a:spcBef>
              <a:buFont typeface="Arial" pitchFamily="34" charset="0"/>
              <a:buChar char="•"/>
              <a:defRPr sz="2400" b="1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lnSpc>
                <a:spcPts val="3300"/>
              </a:lnSpc>
              <a:spcBef>
                <a:spcPts val="500"/>
              </a:spcBef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lnSpc>
                <a:spcPts val="3300"/>
              </a:lnSpc>
              <a:spcBef>
                <a:spcPts val="500"/>
              </a:spcBef>
              <a:buFont typeface="Arial" pitchFamily="34" charset="0"/>
              <a:buChar char="»"/>
              <a:defRPr sz="2400" b="1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 p</a:t>
            </a:r>
            <a:r>
              <a:rPr lang="zh-TW" altLang="zh-TW" dirty="0" smtClean="0"/>
              <a:t>為原始矩陣數值，而</a:t>
            </a:r>
            <a:r>
              <a:rPr lang="en-US" altLang="zh-TW" dirty="0" err="1" smtClean="0"/>
              <a:t>ph</a:t>
            </a:r>
            <a:r>
              <a:rPr lang="zh-TW" altLang="zh-TW" dirty="0" smtClean="0"/>
              <a:t>為</a:t>
            </a:r>
            <a:r>
              <a:rPr lang="en-US" altLang="zh-TW" dirty="0" err="1" smtClean="0"/>
              <a:t>imadjust</a:t>
            </a:r>
            <a:r>
              <a:rPr lang="zh-TW" altLang="zh-TW" dirty="0" smtClean="0"/>
              <a:t>函數修正數值後的矩陣，</a:t>
            </a:r>
            <a:r>
              <a:rPr lang="en-US" altLang="zh-TW" dirty="0" smtClean="0"/>
              <a:t>plot</a:t>
            </a:r>
            <a:r>
              <a:rPr lang="zh-TW" altLang="zh-TW" dirty="0" smtClean="0"/>
              <a:t>函數即繪出對應的點狀圖。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288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4.3 </a:t>
            </a:r>
            <a:r>
              <a:rPr lang="zh-TW" altLang="en-US" dirty="0" smtClean="0"/>
              <a:t>直方圖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rgbClr val="660066"/>
                </a:solidFill>
              </a:rPr>
              <a:t>Python</a:t>
            </a:r>
            <a:r>
              <a:rPr lang="zh-TW" altLang="zh-TW" dirty="0">
                <a:solidFill>
                  <a:srgbClr val="660066"/>
                </a:solidFill>
              </a:rPr>
              <a:t>中的</a:t>
            </a:r>
            <a:r>
              <a:rPr lang="zh-TW" altLang="zh-TW" dirty="0" smtClean="0">
                <a:solidFill>
                  <a:srgbClr val="660066"/>
                </a:solidFill>
              </a:rPr>
              <a:t>調整</a:t>
            </a:r>
            <a:endParaRPr lang="en-US" altLang="zh-TW" dirty="0" smtClean="0">
              <a:solidFill>
                <a:srgbClr val="660066"/>
              </a:solidFill>
            </a:endParaRPr>
          </a:p>
          <a:p>
            <a:r>
              <a:rPr lang="zh-TW" altLang="zh-TW" dirty="0"/>
              <a:t>在</a:t>
            </a:r>
            <a:r>
              <a:rPr lang="en-US" altLang="zh-TW" dirty="0" err="1"/>
              <a:t>skimage</a:t>
            </a:r>
            <a:r>
              <a:rPr lang="zh-TW" altLang="zh-TW" dirty="0"/>
              <a:t>的</a:t>
            </a:r>
            <a:r>
              <a:rPr lang="en-US" altLang="zh-TW" dirty="0"/>
              <a:t>exposure</a:t>
            </a:r>
            <a:r>
              <a:rPr lang="zh-TW" altLang="zh-TW" dirty="0"/>
              <a:t>模組中有一些調整的方法。</a:t>
            </a:r>
            <a:r>
              <a:rPr lang="en-US" altLang="zh-TW" dirty="0"/>
              <a:t>gamma</a:t>
            </a:r>
            <a:r>
              <a:rPr lang="zh-TW" altLang="zh-TW" dirty="0"/>
              <a:t>值的調整可透過以下方式：</a:t>
            </a:r>
            <a:endParaRPr lang="zh-TW" altLang="en-US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56992"/>
            <a:ext cx="7925395" cy="1152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288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4.3 </a:t>
            </a:r>
            <a:r>
              <a:rPr lang="zh-TW" altLang="en-US" dirty="0" smtClean="0"/>
              <a:t>直方圖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dirty="0">
                <a:solidFill>
                  <a:srgbClr val="660066"/>
                </a:solidFill>
              </a:rPr>
              <a:t>片段線性擴展函數</a:t>
            </a:r>
          </a:p>
          <a:p>
            <a:r>
              <a:rPr lang="zh-TW" altLang="zh-TW" dirty="0"/>
              <a:t>我們可以自己簡單寫一個函數來執行如圖</a:t>
            </a:r>
            <a:r>
              <a:rPr lang="en-US" altLang="zh-TW" dirty="0"/>
              <a:t>4.17</a:t>
            </a:r>
            <a:r>
              <a:rPr lang="zh-TW" altLang="zh-TW" dirty="0"/>
              <a:t>所示之片段線性擴展函數。</a:t>
            </a:r>
            <a:endParaRPr lang="zh-TW" altLang="en-US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284984"/>
            <a:ext cx="2865195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288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4.3 </a:t>
            </a:r>
            <a:r>
              <a:rPr lang="zh-TW" altLang="en-US" dirty="0" smtClean="0"/>
              <a:t>直方圖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772816"/>
            <a:ext cx="8568952" cy="4896544"/>
          </a:xfrm>
        </p:spPr>
        <p:txBody>
          <a:bodyPr/>
          <a:lstStyle/>
          <a:p>
            <a:pPr marL="0" indent="0">
              <a:buNone/>
            </a:pPr>
            <a:r>
              <a:rPr lang="zh-TW" altLang="zh-TW" dirty="0">
                <a:solidFill>
                  <a:srgbClr val="660066"/>
                </a:solidFill>
              </a:rPr>
              <a:t>直方圖等化</a:t>
            </a:r>
            <a:r>
              <a:rPr lang="en-US" altLang="zh-TW" dirty="0">
                <a:solidFill>
                  <a:srgbClr val="660066"/>
                </a:solidFill>
              </a:rPr>
              <a:t> (Histogram Equalization</a:t>
            </a:r>
            <a:r>
              <a:rPr lang="en-US" altLang="zh-TW" dirty="0" smtClean="0">
                <a:solidFill>
                  <a:srgbClr val="660066"/>
                </a:solidFill>
              </a:rPr>
              <a:t>)</a:t>
            </a:r>
          </a:p>
          <a:p>
            <a:r>
              <a:rPr lang="zh-TW" altLang="zh-TW" dirty="0"/>
              <a:t>上述直方圖擴展方法的麻煩是一定需要使用者來輸入，有些情況使用直方圖</a:t>
            </a:r>
            <a:r>
              <a:rPr lang="zh-TW" altLang="zh-TW" dirty="0">
                <a:solidFill>
                  <a:srgbClr val="0000CC"/>
                </a:solidFill>
              </a:rPr>
              <a:t>等化</a:t>
            </a:r>
            <a:r>
              <a:rPr lang="en-US" altLang="zh-TW" dirty="0">
                <a:solidFill>
                  <a:srgbClr val="0000CC"/>
                </a:solidFill>
              </a:rPr>
              <a:t> (equalization) </a:t>
            </a:r>
            <a:r>
              <a:rPr lang="zh-TW" altLang="zh-TW" dirty="0"/>
              <a:t>這種完全自動的處理方式會比較好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r>
              <a:rPr lang="zh-TW" altLang="zh-TW" dirty="0"/>
              <a:t>假設影像中</a:t>
            </a:r>
            <a:r>
              <a:rPr lang="zh-TW" altLang="zh-TW" dirty="0" smtClean="0"/>
              <a:t>有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L </a:t>
            </a:r>
            <a:r>
              <a:rPr lang="zh-TW" altLang="zh-TW" dirty="0" smtClean="0"/>
              <a:t>個</a:t>
            </a:r>
            <a:r>
              <a:rPr lang="zh-TW" altLang="zh-TW" dirty="0"/>
              <a:t>不同的灰階值</a:t>
            </a:r>
            <a:r>
              <a:rPr lang="en-US" altLang="zh-TW" dirty="0"/>
              <a:t> </a:t>
            </a:r>
            <a:r>
              <a:rPr lang="en-US" altLang="zh-TW" dirty="0" smtClean="0"/>
              <a:t>                        </a:t>
            </a:r>
            <a:r>
              <a:rPr lang="zh-TW" altLang="zh-TW" dirty="0" smtClean="0"/>
              <a:t>，</a:t>
            </a:r>
            <a:r>
              <a:rPr lang="zh-TW" altLang="zh-TW" dirty="0"/>
              <a:t>在影像中出現</a:t>
            </a:r>
            <a:r>
              <a:rPr lang="en-US" altLang="zh-TW" dirty="0"/>
              <a:t> </a:t>
            </a:r>
            <a:r>
              <a:rPr lang="en-US" altLang="zh-TW" dirty="0" smtClean="0"/>
              <a:t>    </a:t>
            </a:r>
            <a:r>
              <a:rPr lang="zh-TW" altLang="zh-TW" dirty="0" smtClean="0"/>
              <a:t>次</a:t>
            </a:r>
            <a:r>
              <a:rPr lang="zh-TW" altLang="zh-TW" dirty="0"/>
              <a:t>灰階</a:t>
            </a:r>
            <a:r>
              <a:rPr lang="zh-TW" altLang="zh-TW" dirty="0" smtClean="0"/>
              <a:t>值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i</a:t>
            </a:r>
            <a:r>
              <a:rPr lang="zh-TW" altLang="zh-TW" dirty="0"/>
              <a:t>，並假設影像中的所有像素數目</a:t>
            </a:r>
            <a:r>
              <a:rPr lang="zh-TW" altLang="zh-TW" dirty="0" smtClean="0"/>
              <a:t>為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n </a:t>
            </a:r>
            <a:r>
              <a:rPr lang="en-US" altLang="zh-TW" dirty="0" smtClean="0"/>
              <a:t>( </a:t>
            </a:r>
            <a:r>
              <a:rPr lang="zh-TW" altLang="zh-TW" dirty="0" smtClean="0"/>
              <a:t>因此</a:t>
            </a:r>
            <a:r>
              <a:rPr lang="en-US" altLang="zh-TW" dirty="0" smtClean="0"/>
              <a:t>                                        )</a:t>
            </a:r>
            <a:r>
              <a:rPr lang="zh-TW" altLang="zh-TW" dirty="0"/>
              <a:t>。若要得到對比較佳的影像，就必須將灰階</a:t>
            </a:r>
            <a:r>
              <a:rPr lang="zh-TW" altLang="zh-TW" dirty="0" smtClean="0"/>
              <a:t>層次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i </a:t>
            </a:r>
            <a:r>
              <a:rPr lang="zh-TW" altLang="zh-TW" dirty="0" smtClean="0"/>
              <a:t>轉換</a:t>
            </a:r>
            <a:r>
              <a:rPr lang="zh-TW" altLang="zh-TW" dirty="0"/>
              <a:t>為：</a:t>
            </a:r>
          </a:p>
          <a:p>
            <a:pPr>
              <a:lnSpc>
                <a:spcPts val="5500"/>
              </a:lnSpc>
            </a:pPr>
            <a:endParaRPr lang="en-US" altLang="zh-TW" dirty="0"/>
          </a:p>
          <a:p>
            <a:r>
              <a:rPr lang="zh-TW" altLang="zh-TW" dirty="0"/>
              <a:t>然後把這個數字四捨五入為最接近的整數。</a:t>
            </a:r>
          </a:p>
          <a:p>
            <a:endParaRPr lang="zh-TW" altLang="en-US" dirty="0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017873"/>
              </p:ext>
            </p:extLst>
          </p:nvPr>
        </p:nvGraphicFramePr>
        <p:xfrm>
          <a:off x="5004048" y="3690000"/>
          <a:ext cx="1849200" cy="41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8" name="Equation" r:id="rId3" imgW="850680" imgH="190440" progId="Equation.DSMT4">
                  <p:embed/>
                </p:oleObj>
              </mc:Choice>
              <mc:Fallback>
                <p:oleObj name="Equation" r:id="rId3" imgW="8506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04048" y="3690000"/>
                        <a:ext cx="1849200" cy="41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9309962"/>
              </p:ext>
            </p:extLst>
          </p:nvPr>
        </p:nvGraphicFramePr>
        <p:xfrm>
          <a:off x="986400" y="4077072"/>
          <a:ext cx="302824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9" name="Equation" r:id="rId5" imgW="164880" imgH="215640" progId="Equation.DSMT4">
                  <p:embed/>
                </p:oleObj>
              </mc:Choice>
              <mc:Fallback>
                <p:oleObj name="Equation" r:id="rId5" imgW="1648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86400" y="4077072"/>
                        <a:ext cx="302824" cy="39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6358720"/>
              </p:ext>
            </p:extLst>
          </p:nvPr>
        </p:nvGraphicFramePr>
        <p:xfrm>
          <a:off x="990000" y="4509120"/>
          <a:ext cx="2958353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0" name="Equation" r:id="rId7" imgW="1612800" imgH="215640" progId="Equation.DSMT4">
                  <p:embed/>
                </p:oleObj>
              </mc:Choice>
              <mc:Fallback>
                <p:oleObj name="Equation" r:id="rId7" imgW="16128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90000" y="4509120"/>
                        <a:ext cx="2958353" cy="39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018905"/>
              </p:ext>
            </p:extLst>
          </p:nvPr>
        </p:nvGraphicFramePr>
        <p:xfrm>
          <a:off x="3199805" y="5300663"/>
          <a:ext cx="3100387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1" name="Equation" r:id="rId9" imgW="1549080" imgH="431640" progId="Equation.DSMT4">
                  <p:embed/>
                </p:oleObj>
              </mc:Choice>
              <mc:Fallback>
                <p:oleObj name="Equation" r:id="rId9" imgW="15490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99805" y="5300663"/>
                        <a:ext cx="3100387" cy="865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288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4.3 </a:t>
            </a:r>
            <a:r>
              <a:rPr lang="zh-TW" altLang="en-US" dirty="0" smtClean="0"/>
              <a:t>直方圖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772816"/>
            <a:ext cx="4680520" cy="4680520"/>
          </a:xfrm>
        </p:spPr>
        <p:txBody>
          <a:bodyPr/>
          <a:lstStyle/>
          <a:p>
            <a:pPr marL="0" indent="0">
              <a:buNone/>
            </a:pPr>
            <a:r>
              <a:rPr lang="zh-TW" altLang="zh-TW" dirty="0">
                <a:solidFill>
                  <a:srgbClr val="660066"/>
                </a:solidFill>
              </a:rPr>
              <a:t>範　例</a:t>
            </a:r>
          </a:p>
          <a:p>
            <a:r>
              <a:rPr lang="zh-TW" altLang="zh-TW" dirty="0"/>
              <a:t>假設一個</a:t>
            </a:r>
            <a:r>
              <a:rPr lang="en-US" altLang="zh-TW" dirty="0"/>
              <a:t>4</a:t>
            </a:r>
            <a:r>
              <a:rPr lang="zh-TW" altLang="zh-TW" dirty="0"/>
              <a:t>位元灰階影像的灰階直方圖如圖</a:t>
            </a:r>
            <a:r>
              <a:rPr lang="en-US" altLang="zh-TW" dirty="0"/>
              <a:t>4.18</a:t>
            </a:r>
            <a:r>
              <a:rPr lang="zh-TW" altLang="zh-TW" dirty="0"/>
              <a:t>所示，其灰階值</a:t>
            </a:r>
            <a:r>
              <a:rPr lang="zh-TW" altLang="zh-TW" dirty="0" smtClean="0"/>
              <a:t>分布</a:t>
            </a:r>
            <a:r>
              <a:rPr lang="en-US" altLang="zh-TW" dirty="0" smtClean="0"/>
              <a:t>     </a:t>
            </a:r>
            <a:r>
              <a:rPr lang="zh-TW" altLang="zh-TW" dirty="0" smtClean="0"/>
              <a:t>如下</a:t>
            </a:r>
            <a:r>
              <a:rPr lang="zh-TW" altLang="zh-TW" dirty="0"/>
              <a:t>表：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1542656"/>
              </p:ext>
            </p:extLst>
          </p:nvPr>
        </p:nvGraphicFramePr>
        <p:xfrm>
          <a:off x="1278000" y="3168000"/>
          <a:ext cx="330354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3" name="Equation" r:id="rId3" imgW="164880" imgH="215640" progId="Equation.DSMT4">
                  <p:embed/>
                </p:oleObj>
              </mc:Choice>
              <mc:Fallback>
                <p:oleObj name="Equation" r:id="rId3" imgW="1648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78000" y="3168000"/>
                        <a:ext cx="330354" cy="43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445224"/>
            <a:ext cx="7776864" cy="738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844824"/>
            <a:ext cx="3607829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278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4.3 </a:t>
            </a:r>
            <a:r>
              <a:rPr lang="zh-TW" altLang="en-US" dirty="0" smtClean="0"/>
              <a:t>直方圖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( </a:t>
            </a:r>
            <a:r>
              <a:rPr lang="zh-TW" altLang="zh-TW" dirty="0" smtClean="0"/>
              <a:t>其中</a:t>
            </a:r>
            <a:r>
              <a:rPr lang="en-US" altLang="zh-TW" dirty="0" smtClean="0"/>
              <a:t>               )</a:t>
            </a:r>
            <a:r>
              <a:rPr lang="zh-TW" altLang="zh-TW" dirty="0"/>
              <a:t>。除了幾個深色黑點之外，這個影像整體看起來應該均勻的偏亮。要等化這一個直方圖，我們計算</a:t>
            </a:r>
            <a:r>
              <a:rPr lang="en-US" altLang="zh-TW" dirty="0"/>
              <a:t> </a:t>
            </a:r>
            <a:r>
              <a:rPr lang="en-US" altLang="zh-TW" dirty="0" smtClean="0"/>
              <a:t>    </a:t>
            </a:r>
            <a:r>
              <a:rPr lang="zh-TW" altLang="zh-TW" dirty="0" smtClean="0"/>
              <a:t>的</a:t>
            </a:r>
            <a:r>
              <a:rPr lang="zh-TW" altLang="zh-TW" dirty="0"/>
              <a:t>累計值，再乘上</a:t>
            </a:r>
            <a:r>
              <a:rPr lang="en-US" altLang="zh-TW" dirty="0"/>
              <a:t> </a:t>
            </a:r>
            <a:r>
              <a:rPr lang="en-US" altLang="zh-TW" dirty="0" smtClean="0"/>
              <a:t>                         </a:t>
            </a:r>
            <a:r>
              <a:rPr lang="zh-TW" altLang="zh-TW" dirty="0" smtClean="0"/>
              <a:t>：</a:t>
            </a:r>
            <a:endParaRPr lang="zh-TW" altLang="zh-TW" dirty="0"/>
          </a:p>
          <a:p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9231320"/>
              </p:ext>
            </p:extLst>
          </p:nvPr>
        </p:nvGraphicFramePr>
        <p:xfrm>
          <a:off x="1448084" y="1886400"/>
          <a:ext cx="1107692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5" name="Equation" r:id="rId3" imgW="507960" imgH="164880" progId="Equation.DSMT4">
                  <p:embed/>
                </p:oleObj>
              </mc:Choice>
              <mc:Fallback>
                <p:oleObj name="Equation" r:id="rId3" imgW="50796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48084" y="1886400"/>
                        <a:ext cx="1107692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550466"/>
              </p:ext>
            </p:extLst>
          </p:nvPr>
        </p:nvGraphicFramePr>
        <p:xfrm>
          <a:off x="8010000" y="2278800"/>
          <a:ext cx="302824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6" name="Equation" r:id="rId5" imgW="164880" imgH="215640" progId="Equation.DSMT4">
                  <p:embed/>
                </p:oleObj>
              </mc:Choice>
              <mc:Fallback>
                <p:oleObj name="Equation" r:id="rId5" imgW="1648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010000" y="2278800"/>
                        <a:ext cx="302824" cy="39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5612480"/>
              </p:ext>
            </p:extLst>
          </p:nvPr>
        </p:nvGraphicFramePr>
        <p:xfrm>
          <a:off x="2844000" y="2708920"/>
          <a:ext cx="1954213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7" name="Equation" r:id="rId7" imgW="965160" imgH="164880" progId="Equation.DSMT4">
                  <p:embed/>
                </p:oleObj>
              </mc:Choice>
              <mc:Fallback>
                <p:oleObj name="Equation" r:id="rId7" imgW="96516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44000" y="2708920"/>
                        <a:ext cx="1954213" cy="334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3" y="3107232"/>
            <a:ext cx="5320554" cy="349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278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4.3 </a:t>
            </a:r>
            <a:r>
              <a:rPr lang="zh-TW" altLang="en-US" dirty="0" smtClean="0"/>
              <a:t>直方圖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hangingPunct="0"/>
            <a:r>
              <a:rPr lang="en-US" altLang="zh-TW" i="1" dirty="0" smtClean="0"/>
              <a:t> j </a:t>
            </a:r>
            <a:r>
              <a:rPr lang="zh-TW" altLang="zh-TW" dirty="0" smtClean="0"/>
              <a:t>值</a:t>
            </a:r>
            <a:r>
              <a:rPr lang="zh-TW" altLang="zh-TW" dirty="0"/>
              <a:t>的直方圖如圖</a:t>
            </a:r>
            <a:r>
              <a:rPr lang="en-US" altLang="zh-TW" dirty="0"/>
              <a:t>4.19</a:t>
            </a:r>
            <a:r>
              <a:rPr lang="zh-TW" altLang="zh-TW" dirty="0"/>
              <a:t>所示。比起原始的分布圖更為平均擴展，這樣轉換後的影像對比該是比較明顯。</a:t>
            </a:r>
          </a:p>
          <a:p>
            <a:pPr hangingPunct="0"/>
            <a:endParaRPr lang="zh-TW" altLang="en-US" dirty="0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780928"/>
            <a:ext cx="3806562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278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4.2 </a:t>
            </a:r>
            <a:r>
              <a:rPr lang="zh-TW" altLang="en-US" dirty="0" smtClean="0"/>
              <a:t>數學運算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數學運算對影像中的每個像素灰階值會進行下列簡單的函數運算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zh-TW" dirty="0"/>
              <a:t>因此</a:t>
            </a:r>
            <a:r>
              <a:rPr lang="zh-TW" altLang="zh-TW" dirty="0" smtClean="0"/>
              <a:t>，</a:t>
            </a:r>
            <a:r>
              <a:rPr lang="en-US" altLang="zh-TW" dirty="0" smtClean="0"/>
              <a:t>         </a:t>
            </a:r>
            <a:r>
              <a:rPr lang="zh-TW" altLang="zh-TW" dirty="0" smtClean="0"/>
              <a:t>這個</a:t>
            </a:r>
            <a:r>
              <a:rPr lang="zh-TW" altLang="zh-TW" dirty="0"/>
              <a:t>函數將</a:t>
            </a:r>
            <a:r>
              <a:rPr lang="en-US" altLang="zh-TW" dirty="0"/>
              <a:t>0</a:t>
            </a:r>
            <a:r>
              <a:rPr lang="zh-TW" altLang="zh-TW" dirty="0"/>
              <a:t>至</a:t>
            </a:r>
            <a:r>
              <a:rPr lang="en-US" altLang="zh-TW" dirty="0"/>
              <a:t>255</a:t>
            </a:r>
            <a:r>
              <a:rPr lang="zh-TW" altLang="zh-TW" dirty="0"/>
              <a:t>的輸入範圍映射至</a:t>
            </a:r>
            <a:r>
              <a:rPr lang="en-US" altLang="zh-TW" dirty="0"/>
              <a:t>0</a:t>
            </a:r>
            <a:r>
              <a:rPr lang="zh-TW" altLang="zh-TW" dirty="0"/>
              <a:t>至</a:t>
            </a:r>
            <a:r>
              <a:rPr lang="en-US" altLang="zh-TW" dirty="0"/>
              <a:t>255</a:t>
            </a:r>
            <a:r>
              <a:rPr lang="zh-TW" altLang="zh-TW" dirty="0"/>
              <a:t>的輸出範圍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r>
              <a:rPr lang="zh-TW" altLang="zh-TW" dirty="0"/>
              <a:t>簡單的函數運算包括對每個像素值加上或是減去某個常數</a:t>
            </a:r>
            <a:r>
              <a:rPr lang="zh-TW" altLang="zh-TW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zh-TW" dirty="0"/>
              <a:t>不管是哪一種情況都必須稍微地調整輸出結果，使得結果落在</a:t>
            </a:r>
            <a:r>
              <a:rPr lang="en-US" altLang="zh-TW" dirty="0"/>
              <a:t>0</a:t>
            </a:r>
            <a:r>
              <a:rPr lang="zh-TW" altLang="zh-TW" dirty="0"/>
              <a:t>至</a:t>
            </a:r>
            <a:r>
              <a:rPr lang="en-US" altLang="zh-TW" dirty="0"/>
              <a:t>255</a:t>
            </a:r>
            <a:r>
              <a:rPr lang="zh-TW" altLang="zh-TW" dirty="0"/>
              <a:t>範圍之內的整數。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5718398"/>
              </p:ext>
            </p:extLst>
          </p:nvPr>
        </p:nvGraphicFramePr>
        <p:xfrm>
          <a:off x="3907264" y="2708920"/>
          <a:ext cx="1240800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3" name="Equation" r:id="rId3" imgW="596880" imgH="190440" progId="Equation.DSMT4">
                  <p:embed/>
                </p:oleObj>
              </mc:Choice>
              <mc:Fallback>
                <p:oleObj name="Equation" r:id="rId3" imgW="5968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07264" y="2708920"/>
                        <a:ext cx="1240800" cy="39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2233826"/>
              </p:ext>
            </p:extLst>
          </p:nvPr>
        </p:nvGraphicFramePr>
        <p:xfrm>
          <a:off x="1476000" y="3240000"/>
          <a:ext cx="739200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4" name="Equation" r:id="rId5" imgW="355320" imgH="190440" progId="Equation.DSMT4">
                  <p:embed/>
                </p:oleObj>
              </mc:Choice>
              <mc:Fallback>
                <p:oleObj name="Equation" r:id="rId5" imgW="35532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76000" y="3240000"/>
                        <a:ext cx="739200" cy="39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6672005"/>
              </p:ext>
            </p:extLst>
          </p:nvPr>
        </p:nvGraphicFramePr>
        <p:xfrm>
          <a:off x="3851920" y="4633200"/>
          <a:ext cx="1293600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5" name="Equation" r:id="rId7" imgW="622080" imgH="190440" progId="Equation.DSMT4">
                  <p:embed/>
                </p:oleObj>
              </mc:Choice>
              <mc:Fallback>
                <p:oleObj name="Equation" r:id="rId7" imgW="6220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51920" y="4633200"/>
                        <a:ext cx="1293600" cy="39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846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4.3 </a:t>
            </a:r>
            <a:r>
              <a:rPr lang="zh-TW" altLang="en-US" dirty="0" smtClean="0"/>
              <a:t>直方圖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要在</a:t>
            </a:r>
            <a:r>
              <a:rPr lang="en-US" altLang="zh-TW" dirty="0"/>
              <a:t>MATLAB</a:t>
            </a:r>
            <a:r>
              <a:rPr lang="zh-TW" altLang="zh-TW" dirty="0"/>
              <a:t>或</a:t>
            </a:r>
            <a:r>
              <a:rPr lang="en-US" altLang="zh-TW" dirty="0"/>
              <a:t>Octave</a:t>
            </a:r>
            <a:r>
              <a:rPr lang="zh-TW" altLang="zh-TW" dirty="0"/>
              <a:t>中執行直方圖等化，可以使用</a:t>
            </a:r>
            <a:r>
              <a:rPr lang="en-US" altLang="zh-TW" dirty="0" err="1"/>
              <a:t>histeq</a:t>
            </a:r>
            <a:r>
              <a:rPr lang="zh-TW" altLang="zh-TW" dirty="0"/>
              <a:t>函數</a:t>
            </a:r>
            <a:r>
              <a:rPr lang="zh-TW" altLang="zh-TW" dirty="0" smtClean="0"/>
              <a:t>。</a:t>
            </a:r>
            <a:endParaRPr lang="en-US" altLang="zh-TW" dirty="0" smtClean="0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33" y="2780928"/>
            <a:ext cx="7860607" cy="1080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37" y="4077072"/>
            <a:ext cx="7860603" cy="1302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278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4.3 </a:t>
            </a:r>
            <a:r>
              <a:rPr lang="zh-TW" altLang="en-US" dirty="0"/>
              <a:t>直方圖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對雞影像執行直方圖等化，所產生的結果如圖</a:t>
            </a:r>
            <a:r>
              <a:rPr lang="en-US" altLang="zh-TW" dirty="0"/>
              <a:t>4.20</a:t>
            </a:r>
            <a:r>
              <a:rPr lang="zh-TW" altLang="zh-TW" dirty="0"/>
              <a:t>所示。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3" y="2564904"/>
            <a:ext cx="6717149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997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4.3 </a:t>
            </a:r>
            <a:r>
              <a:rPr lang="zh-TW" altLang="en-US" dirty="0" smtClean="0"/>
              <a:t>直方圖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從圖</a:t>
            </a:r>
            <a:r>
              <a:rPr lang="en-US" altLang="zh-TW" dirty="0"/>
              <a:t>4.21</a:t>
            </a:r>
            <a:r>
              <a:rPr lang="zh-TW" altLang="zh-TW" dirty="0"/>
              <a:t>所示的影像和直方圖可以看出</a:t>
            </a:r>
            <a:r>
              <a:rPr lang="zh-TW" altLang="zh-TW" dirty="0" smtClean="0"/>
              <a:t>矩陣</a:t>
            </a:r>
            <a:r>
              <a:rPr lang="en-US" altLang="zh-TW" dirty="0" smtClean="0"/>
              <a:t> e </a:t>
            </a:r>
            <a:r>
              <a:rPr lang="zh-TW" altLang="zh-TW" dirty="0" smtClean="0"/>
              <a:t>僅</a:t>
            </a:r>
            <a:r>
              <a:rPr lang="zh-TW" altLang="zh-TW" dirty="0"/>
              <a:t>含有較低的數值，甚至不需看影像就可由其直方圖推論顯示出來會是非常陰暗的影像。</a:t>
            </a:r>
            <a:endParaRPr lang="zh-TW" altLang="en-US" dirty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993" y="3142139"/>
            <a:ext cx="4306239" cy="3527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278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4.3 </a:t>
            </a:r>
            <a:r>
              <a:rPr lang="zh-TW" altLang="en-US" dirty="0" smtClean="0"/>
              <a:t>直方圖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利用直方圖等化的技巧來提高影像的對比，並顯示所得到的直方圖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r>
              <a:rPr lang="zh-TW" altLang="zh-TW" dirty="0"/>
              <a:t>明顯可以看出這個很陰暗的影像所對應到的直方圖分布，幾乎集中在座標數值較低的區域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r>
              <a:rPr lang="zh-TW" altLang="zh-TW" dirty="0"/>
              <a:t>但我們可以對此影像執行直方圖等化，然後顯示結果：</a:t>
            </a:r>
            <a:endParaRPr lang="zh-TW" altLang="en-US" dirty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221088"/>
            <a:ext cx="7920880" cy="92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220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4.3 </a:t>
            </a:r>
            <a:r>
              <a:rPr lang="zh-TW" altLang="en-US" dirty="0" smtClean="0"/>
              <a:t>直方圖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dirty="0">
                <a:solidFill>
                  <a:srgbClr val="660066"/>
                </a:solidFill>
              </a:rPr>
              <a:t>運作的原理</a:t>
            </a:r>
          </a:p>
          <a:p>
            <a:r>
              <a:rPr lang="zh-TW" altLang="zh-TW" dirty="0"/>
              <a:t>觀察圖</a:t>
            </a:r>
            <a:r>
              <a:rPr lang="en-US" altLang="zh-TW" dirty="0"/>
              <a:t>4.18</a:t>
            </a:r>
            <a:r>
              <a:rPr lang="zh-TW" altLang="zh-TW" dirty="0"/>
              <a:t>的直方圖，若是要執行直方圖擴展，就要擴展灰階層次</a:t>
            </a:r>
            <a:r>
              <a:rPr lang="en-US" altLang="zh-TW" dirty="0"/>
              <a:t>9</a:t>
            </a:r>
            <a:r>
              <a:rPr lang="zh-TW" altLang="zh-TW" dirty="0"/>
              <a:t>至</a:t>
            </a:r>
            <a:r>
              <a:rPr lang="en-US" altLang="zh-TW" dirty="0"/>
              <a:t>13</a:t>
            </a:r>
            <a:r>
              <a:rPr lang="zh-TW" altLang="zh-TW" dirty="0"/>
              <a:t>，可以使用類似圖</a:t>
            </a:r>
            <a:r>
              <a:rPr lang="en-US" altLang="zh-TW" dirty="0"/>
              <a:t>4.11</a:t>
            </a:r>
            <a:r>
              <a:rPr lang="zh-TW" altLang="zh-TW" dirty="0"/>
              <a:t>的片段函數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r>
              <a:rPr lang="zh-TW" altLang="zh-TW" dirty="0"/>
              <a:t>圖</a:t>
            </a:r>
            <a:r>
              <a:rPr lang="en-US" altLang="zh-TW" dirty="0"/>
              <a:t>4.22</a:t>
            </a:r>
            <a:r>
              <a:rPr lang="zh-TW" altLang="zh-TW" dirty="0"/>
              <a:t>所示之</a:t>
            </a:r>
            <a:r>
              <a:rPr lang="zh-TW" altLang="zh-TW" dirty="0">
                <a:solidFill>
                  <a:srgbClr val="0000CC"/>
                </a:solidFill>
              </a:rPr>
              <a:t>累加直方圖</a:t>
            </a:r>
            <a:r>
              <a:rPr lang="en-US" altLang="zh-TW" dirty="0">
                <a:solidFill>
                  <a:srgbClr val="0000CC"/>
                </a:solidFill>
              </a:rPr>
              <a:t> (cumulative histogram)</a:t>
            </a:r>
            <a:r>
              <a:rPr lang="zh-TW" altLang="zh-TW" dirty="0"/>
              <a:t>，虛線部分只是用來連接直方圖直條的頂端。然而，這條虛線可以解讀成適當的直方圖擴展函數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r>
              <a:rPr lang="zh-TW" altLang="zh-TW" dirty="0"/>
              <a:t>如果可以將影像視為連續函數</a:t>
            </a:r>
            <a:r>
              <a:rPr lang="en-US" altLang="zh-TW" dirty="0"/>
              <a:t> </a:t>
            </a:r>
            <a:r>
              <a:rPr lang="en-US" altLang="zh-TW" dirty="0" smtClean="0"/>
              <a:t>             </a:t>
            </a:r>
            <a:r>
              <a:rPr lang="zh-TW" altLang="zh-TW" dirty="0" smtClean="0"/>
              <a:t>，</a:t>
            </a:r>
            <a:r>
              <a:rPr lang="zh-TW" altLang="zh-TW" dirty="0"/>
              <a:t>將直方圖視為某一範圍灰階值出現次數的</a:t>
            </a:r>
            <a:r>
              <a:rPr lang="zh-TW" altLang="zh-TW" dirty="0" smtClean="0"/>
              <a:t>積分</a:t>
            </a:r>
            <a:r>
              <a:rPr lang="zh-TW" altLang="zh-TW" dirty="0"/>
              <a:t>，那麼就可以將直方圖當作機率密度函數來處理。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4854752"/>
              </p:ext>
            </p:extLst>
          </p:nvPr>
        </p:nvGraphicFramePr>
        <p:xfrm>
          <a:off x="4660503" y="4572000"/>
          <a:ext cx="1063625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2" name="Equation" r:id="rId3" imgW="545760" imgH="190440" progId="Equation.DSMT4">
                  <p:embed/>
                </p:oleObj>
              </mc:Choice>
              <mc:Fallback>
                <p:oleObj name="Equation" r:id="rId3" imgW="54576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60503" y="4572000"/>
                        <a:ext cx="1063625" cy="369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220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4.3 </a:t>
            </a:r>
            <a:r>
              <a:rPr lang="zh-TW" altLang="en-US" dirty="0" smtClean="0"/>
              <a:t>直方圖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740" y="2132856"/>
            <a:ext cx="4090126" cy="3817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602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4.4 </a:t>
            </a:r>
            <a:r>
              <a:rPr lang="zh-TW" altLang="en-US" dirty="0" smtClean="0"/>
              <a:t>查詢表格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使用</a:t>
            </a:r>
            <a:r>
              <a:rPr lang="zh-TW" altLang="zh-TW" dirty="0">
                <a:solidFill>
                  <a:srgbClr val="0000CC"/>
                </a:solidFill>
              </a:rPr>
              <a:t>查詢表格</a:t>
            </a:r>
            <a:r>
              <a:rPr lang="en-US" altLang="zh-TW" dirty="0">
                <a:solidFill>
                  <a:srgbClr val="0000CC"/>
                </a:solidFill>
              </a:rPr>
              <a:t> (lookup table) </a:t>
            </a:r>
            <a:r>
              <a:rPr lang="en-US" altLang="zh-TW" dirty="0"/>
              <a:t>( </a:t>
            </a:r>
            <a:r>
              <a:rPr lang="zh-TW" altLang="zh-TW" dirty="0"/>
              <a:t>簡稱為</a:t>
            </a:r>
            <a:r>
              <a:rPr lang="en-US" altLang="zh-TW" dirty="0"/>
              <a:t>LUT )</a:t>
            </a:r>
            <a:r>
              <a:rPr lang="zh-TW" altLang="zh-TW" dirty="0"/>
              <a:t>，來執行點運算會十分有效率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r>
              <a:rPr lang="zh-TW" altLang="zh-TW" dirty="0"/>
              <a:t>「除以</a:t>
            </a:r>
            <a:r>
              <a:rPr lang="en-US" altLang="zh-TW" dirty="0"/>
              <a:t>2</a:t>
            </a:r>
            <a:r>
              <a:rPr lang="zh-TW" altLang="zh-TW" dirty="0"/>
              <a:t>」的</a:t>
            </a:r>
            <a:r>
              <a:rPr lang="en-US" altLang="zh-TW" dirty="0"/>
              <a:t>LUT</a:t>
            </a:r>
            <a:r>
              <a:rPr lang="zh-TW" altLang="zh-TW" dirty="0"/>
              <a:t>表格如下</a:t>
            </a:r>
            <a:r>
              <a:rPr lang="zh-TW" altLang="zh-TW" dirty="0" smtClean="0"/>
              <a:t>：</a:t>
            </a:r>
            <a:endParaRPr lang="en-US" altLang="zh-TW" dirty="0" smtClean="0"/>
          </a:p>
          <a:p>
            <a:pPr>
              <a:lnSpc>
                <a:spcPts val="3800"/>
              </a:lnSpc>
            </a:pPr>
            <a:endParaRPr lang="en-US" altLang="zh-TW" dirty="0"/>
          </a:p>
          <a:p>
            <a:pPr>
              <a:lnSpc>
                <a:spcPts val="3800"/>
              </a:lnSpc>
            </a:pPr>
            <a:endParaRPr lang="en-US" altLang="zh-TW" dirty="0" smtClean="0"/>
          </a:p>
          <a:p>
            <a:r>
              <a:rPr lang="zh-TW" altLang="zh-TW" dirty="0" smtClean="0"/>
              <a:t>若</a:t>
            </a:r>
            <a:r>
              <a:rPr lang="en-US" altLang="zh-TW" dirty="0"/>
              <a:t>T</a:t>
            </a:r>
            <a:r>
              <a:rPr lang="zh-TW" altLang="zh-TW" dirty="0"/>
              <a:t>為查詢表格，</a:t>
            </a:r>
            <a:r>
              <a:rPr lang="en-US" altLang="zh-TW" dirty="0" err="1"/>
              <a:t>im</a:t>
            </a:r>
            <a:r>
              <a:rPr lang="zh-TW" altLang="zh-TW" dirty="0"/>
              <a:t>為影像，則可以使用下列簡單指令來執行查詢表格：</a:t>
            </a:r>
          </a:p>
          <a:p>
            <a:pPr lvl="1"/>
            <a:r>
              <a:rPr lang="en-US" altLang="zh-TW" dirty="0"/>
              <a:t>T(</a:t>
            </a:r>
            <a:r>
              <a:rPr lang="en-US" altLang="zh-TW" dirty="0" err="1"/>
              <a:t>im</a:t>
            </a:r>
            <a:r>
              <a:rPr lang="en-US" altLang="zh-TW" dirty="0"/>
              <a:t>) </a:t>
            </a:r>
            <a:r>
              <a:rPr lang="zh-TW" altLang="zh-TW" dirty="0"/>
              <a:t>或</a:t>
            </a:r>
            <a:r>
              <a:rPr lang="en-US" altLang="zh-TW" dirty="0"/>
              <a:t> T[</a:t>
            </a:r>
            <a:r>
              <a:rPr lang="en-US" altLang="zh-TW" dirty="0" err="1"/>
              <a:t>im</a:t>
            </a:r>
            <a:r>
              <a:rPr lang="en-US" altLang="zh-TW" dirty="0" smtClean="0"/>
              <a:t>]</a:t>
            </a:r>
          </a:p>
          <a:p>
            <a:endParaRPr lang="zh-TW" altLang="zh-TW" dirty="0"/>
          </a:p>
          <a:p>
            <a:endParaRPr lang="zh-TW" altLang="en-US" dirty="0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48" y="3212976"/>
            <a:ext cx="7547576" cy="970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442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4.4 </a:t>
            </a:r>
            <a:r>
              <a:rPr lang="zh-TW" altLang="en-US" dirty="0"/>
              <a:t>查詢表格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想用上述表格對磚塊影像進行運算，可先建立表格：</a:t>
            </a:r>
          </a:p>
          <a:p>
            <a:endParaRPr lang="en-US" altLang="zh-TW" dirty="0" smtClean="0"/>
          </a:p>
          <a:p>
            <a:pPr>
              <a:lnSpc>
                <a:spcPts val="2000"/>
              </a:lnSpc>
            </a:pPr>
            <a:endParaRPr lang="en-US" altLang="zh-TW" dirty="0" smtClean="0"/>
          </a:p>
          <a:p>
            <a:r>
              <a:rPr lang="zh-TW" altLang="zh-TW" dirty="0"/>
              <a:t>然後對磚塊</a:t>
            </a:r>
            <a:r>
              <a:rPr lang="zh-TW" altLang="zh-TW" dirty="0" smtClean="0"/>
              <a:t>影像</a:t>
            </a:r>
            <a:r>
              <a:rPr lang="en-US" altLang="zh-TW" dirty="0" smtClean="0"/>
              <a:t> b </a:t>
            </a:r>
            <a:r>
              <a:rPr lang="zh-TW" altLang="zh-TW" dirty="0" smtClean="0"/>
              <a:t>執行</a:t>
            </a:r>
            <a:r>
              <a:rPr lang="zh-TW" altLang="zh-TW" dirty="0"/>
              <a:t>：</a:t>
            </a:r>
          </a:p>
          <a:p>
            <a:endParaRPr lang="en-US" altLang="zh-TW" dirty="0" smtClean="0"/>
          </a:p>
          <a:p>
            <a:pPr>
              <a:lnSpc>
                <a:spcPts val="2000"/>
              </a:lnSpc>
            </a:pPr>
            <a:endParaRPr lang="en-US" altLang="zh-TW" dirty="0"/>
          </a:p>
          <a:p>
            <a:r>
              <a:rPr lang="zh-TW" altLang="zh-TW" dirty="0" smtClean="0"/>
              <a:t>由於</a:t>
            </a:r>
            <a:r>
              <a:rPr lang="zh-TW" altLang="zh-TW" dirty="0"/>
              <a:t>影像</a:t>
            </a:r>
            <a:r>
              <a:rPr lang="en-US" altLang="zh-TW" dirty="0"/>
              <a:t>b2</a:t>
            </a:r>
            <a:r>
              <a:rPr lang="zh-TW" altLang="zh-TW" dirty="0"/>
              <a:t>屬於</a:t>
            </a:r>
            <a:r>
              <a:rPr lang="en-US" altLang="zh-TW" dirty="0"/>
              <a:t>uint8</a:t>
            </a:r>
            <a:r>
              <a:rPr lang="zh-TW" altLang="zh-TW" dirty="0"/>
              <a:t>型態，因此可用指令直接進行檢視。</a:t>
            </a:r>
          </a:p>
          <a:p>
            <a:endParaRPr lang="zh-TW" altLang="en-US" dirty="0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70" y="2360503"/>
            <a:ext cx="7917978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5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91" y="3645024"/>
            <a:ext cx="7954557" cy="684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54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4.2 </a:t>
            </a:r>
            <a:r>
              <a:rPr lang="zh-TW" altLang="en-US" dirty="0" smtClean="0"/>
              <a:t>數學運算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透過畫</a:t>
            </a:r>
            <a:r>
              <a:rPr lang="zh-TW" altLang="zh-TW" dirty="0" smtClean="0"/>
              <a:t>出</a:t>
            </a:r>
            <a:r>
              <a:rPr lang="en-US" altLang="zh-TW" dirty="0" smtClean="0"/>
              <a:t>                 </a:t>
            </a:r>
            <a:r>
              <a:rPr lang="zh-TW" altLang="zh-TW" dirty="0" smtClean="0"/>
              <a:t>的</a:t>
            </a:r>
            <a:r>
              <a:rPr lang="zh-TW" altLang="zh-TW" dirty="0"/>
              <a:t>函數，便可了解這樣的運算如何來影響影像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r>
              <a:rPr lang="zh-TW" altLang="zh-TW" dirty="0" smtClean="0"/>
              <a:t>加上</a:t>
            </a:r>
            <a:r>
              <a:rPr lang="zh-TW" altLang="zh-TW" dirty="0"/>
              <a:t>常數會讓影像變亮，減去常數會讓影像變暗。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5655794"/>
              </p:ext>
            </p:extLst>
          </p:nvPr>
        </p:nvGraphicFramePr>
        <p:xfrm>
          <a:off x="1897200" y="1861200"/>
          <a:ext cx="1240800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2" name="Equation" r:id="rId3" imgW="596880" imgH="190440" progId="Equation.DSMT4">
                  <p:embed/>
                </p:oleObj>
              </mc:Choice>
              <mc:Fallback>
                <p:oleObj name="Equation" r:id="rId3" imgW="5968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97200" y="1861200"/>
                        <a:ext cx="1240800" cy="39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344267"/>
            <a:ext cx="5904656" cy="3109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536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4.2 </a:t>
            </a:r>
            <a:r>
              <a:rPr lang="zh-TW" altLang="en-US" dirty="0" smtClean="0"/>
              <a:t>數學運算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623" y="2276872"/>
            <a:ext cx="6835761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536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4.2 </a:t>
            </a:r>
            <a:r>
              <a:rPr lang="zh-TW" altLang="en-US" dirty="0" smtClean="0"/>
              <a:t>數學運算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我們可以使用圖</a:t>
            </a:r>
            <a:r>
              <a:rPr lang="en-US" altLang="zh-TW" dirty="0"/>
              <a:t>1.4</a:t>
            </a:r>
            <a:r>
              <a:rPr lang="zh-TW" altLang="zh-TW" dirty="0"/>
              <a:t>的磚塊影像</a:t>
            </a:r>
            <a:r>
              <a:rPr lang="en-US" altLang="zh-TW" dirty="0"/>
              <a:t>blocks.png</a:t>
            </a:r>
            <a:r>
              <a:rPr lang="zh-TW" altLang="zh-TW" dirty="0"/>
              <a:t>來進行試驗。</a:t>
            </a:r>
            <a:endParaRPr lang="zh-TW" altLang="en-US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708" y="3699149"/>
            <a:ext cx="5148572" cy="2898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2348880"/>
            <a:ext cx="7344816" cy="119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536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4.2 </a:t>
            </a:r>
            <a:r>
              <a:rPr lang="zh-TW" altLang="en-US" dirty="0"/>
              <a:t>數學運算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78" y="2544115"/>
            <a:ext cx="5760642" cy="3456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115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4.2 </a:t>
            </a:r>
            <a:r>
              <a:rPr lang="zh-TW" altLang="en-US" dirty="0"/>
              <a:t>數學運算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pPr>
              <a:lnSpc>
                <a:spcPts val="3800"/>
              </a:lnSpc>
            </a:pPr>
            <a:endParaRPr lang="en-US" altLang="zh-TW" dirty="0"/>
          </a:p>
          <a:p>
            <a:r>
              <a:rPr lang="zh-TW" altLang="zh-TW" dirty="0" smtClean="0"/>
              <a:t>不會</a:t>
            </a:r>
            <a:r>
              <a:rPr lang="zh-TW" altLang="zh-TW" dirty="0"/>
              <a:t>是一個變亮的影像：如圖</a:t>
            </a:r>
            <a:r>
              <a:rPr lang="en-US" altLang="zh-TW" dirty="0"/>
              <a:t>4.5</a:t>
            </a:r>
            <a:r>
              <a:rPr lang="zh-TW" altLang="zh-TW" dirty="0"/>
              <a:t>所示。</a:t>
            </a:r>
            <a:endParaRPr lang="zh-TW" altLang="en-US" dirty="0"/>
          </a:p>
        </p:txBody>
      </p:sp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28" y="1916832"/>
            <a:ext cx="8003428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4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792" y="3450742"/>
            <a:ext cx="2841352" cy="2930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036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4.2 </a:t>
            </a:r>
            <a:r>
              <a:rPr lang="zh-TW" altLang="en-US" dirty="0"/>
              <a:t>數學運算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為了得到與</a:t>
            </a:r>
            <a:r>
              <a:rPr lang="en-US" altLang="zh-TW" dirty="0"/>
              <a:t>MATLAB</a:t>
            </a:r>
            <a:r>
              <a:rPr lang="zh-TW" altLang="zh-TW" dirty="0"/>
              <a:t>和</a:t>
            </a:r>
            <a:r>
              <a:rPr lang="en-US" altLang="zh-TW" dirty="0"/>
              <a:t>Octave</a:t>
            </a:r>
            <a:r>
              <a:rPr lang="zh-TW" altLang="zh-TW" dirty="0"/>
              <a:t>相同的結果，首先需要使用浮點運算，並用</a:t>
            </a:r>
            <a:r>
              <a:rPr lang="en-US" altLang="zh-TW" dirty="0" err="1"/>
              <a:t>np.clip</a:t>
            </a:r>
            <a:r>
              <a:rPr lang="zh-TW" altLang="zh-TW" dirty="0"/>
              <a:t>將輸出限幅</a:t>
            </a:r>
            <a:r>
              <a:rPr lang="zh-TW" altLang="zh-TW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zh-TW" dirty="0"/>
              <a:t>也可以透過乘法運算來改變影像的亮度。</a:t>
            </a:r>
            <a:endParaRPr lang="zh-TW" alt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864717"/>
            <a:ext cx="7992888" cy="1161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034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1343</Words>
  <Application>Microsoft Office PowerPoint</Application>
  <PresentationFormat>如螢幕大小 (4:3)</PresentationFormat>
  <Paragraphs>123</Paragraphs>
  <Slides>37</Slides>
  <Notes>0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39" baseType="lpstr">
      <vt:lpstr>Office 佈景主題</vt:lpstr>
      <vt:lpstr>Equation</vt:lpstr>
      <vt:lpstr>點 處 理</vt:lpstr>
      <vt:lpstr>4.1 簡介</vt:lpstr>
      <vt:lpstr>4.2 數學運算</vt:lpstr>
      <vt:lpstr>4.2 數學運算</vt:lpstr>
      <vt:lpstr>4.2 數學運算</vt:lpstr>
      <vt:lpstr>4.2 數學運算</vt:lpstr>
      <vt:lpstr>4.2 數學運算</vt:lpstr>
      <vt:lpstr>4.2 數學運算</vt:lpstr>
      <vt:lpstr>4.2 數學運算</vt:lpstr>
      <vt:lpstr>4.2 數學運算</vt:lpstr>
      <vt:lpstr>4.2 數學運算</vt:lpstr>
      <vt:lpstr>4.2 數學運算</vt:lpstr>
      <vt:lpstr>4.2 數學運算</vt:lpstr>
      <vt:lpstr>4.3 直方圖</vt:lpstr>
      <vt:lpstr>4.3 直方圖</vt:lpstr>
      <vt:lpstr>4.3 直方圖</vt:lpstr>
      <vt:lpstr>4.3 直方圖</vt:lpstr>
      <vt:lpstr>4.3 直方圖</vt:lpstr>
      <vt:lpstr>4.3 直方圖</vt:lpstr>
      <vt:lpstr>4.3 直方圖</vt:lpstr>
      <vt:lpstr>4.3 直方圖</vt:lpstr>
      <vt:lpstr>4.3 直方圖</vt:lpstr>
      <vt:lpstr>4.3 直方圖</vt:lpstr>
      <vt:lpstr>4.3 直方圖</vt:lpstr>
      <vt:lpstr>4.3 直方圖</vt:lpstr>
      <vt:lpstr>4.3 直方圖</vt:lpstr>
      <vt:lpstr>4.3 直方圖</vt:lpstr>
      <vt:lpstr>4.3 直方圖</vt:lpstr>
      <vt:lpstr>4.3 直方圖</vt:lpstr>
      <vt:lpstr>4.3 直方圖</vt:lpstr>
      <vt:lpstr>4.3 直方圖</vt:lpstr>
      <vt:lpstr>4.3 直方圖</vt:lpstr>
      <vt:lpstr>4.3 直方圖</vt:lpstr>
      <vt:lpstr>4.3 直方圖</vt:lpstr>
      <vt:lpstr>4.3 直方圖</vt:lpstr>
      <vt:lpstr>4.4 查詢表格</vt:lpstr>
      <vt:lpstr>4.4 查詢表格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winx</dc:creator>
  <cp:lastModifiedBy>Owner</cp:lastModifiedBy>
  <cp:revision>48</cp:revision>
  <dcterms:created xsi:type="dcterms:W3CDTF">2018-05-08T02:53:20Z</dcterms:created>
  <dcterms:modified xsi:type="dcterms:W3CDTF">2018-05-17T08:30:29Z</dcterms:modified>
</cp:coreProperties>
</file>