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3" r:id="rId37"/>
    <p:sldId id="294" r:id="rId38"/>
    <p:sldId id="295" r:id="rId39"/>
    <p:sldId id="296" r:id="rId40"/>
    <p:sldId id="302" r:id="rId41"/>
    <p:sldId id="297" r:id="rId42"/>
    <p:sldId id="298" r:id="rId43"/>
    <p:sldId id="299" r:id="rId44"/>
    <p:sldId id="300" r:id="rId45"/>
    <p:sldId id="301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0066"/>
    <a:srgbClr val="000000"/>
    <a:srgbClr val="DDDDDD"/>
    <a:srgbClr val="663300"/>
    <a:srgbClr val="003300"/>
    <a:srgbClr val="FF0066"/>
    <a:srgbClr val="3D6AA1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16" y="-276"/>
      </p:cViewPr>
      <p:guideLst>
        <p:guide orient="horz" pos="170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47085-D14E-4E8A-A61C-C043CDC0F248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5EE7F-9A85-45A1-A971-CC39D59BDC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75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SYSTEM\Desktop\ppt 範本\148\01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3"/>
          <a:stretch/>
        </p:blipFill>
        <p:spPr bwMode="auto">
          <a:xfrm>
            <a:off x="19055" y="0"/>
            <a:ext cx="9144000" cy="681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04855" y="692696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2084-352A-45A2-B35A-300C01734847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EAF-43F2-41A1-8CA8-F82C22BD9CB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025" y="6497638"/>
            <a:ext cx="1958975" cy="360362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5120">
            <a:off x="5312234" y="2422711"/>
            <a:ext cx="2847854" cy="369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文字方塊 10"/>
          <p:cNvSpPr txBox="1"/>
          <p:nvPr userDrawn="1"/>
        </p:nvSpPr>
        <p:spPr>
          <a:xfrm>
            <a:off x="125413" y="6561138"/>
            <a:ext cx="2465387" cy="30777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新細明體" pitchFamily="18" charset="-120"/>
                <a:cs typeface="Times New Roman" pitchFamily="18" charset="0"/>
              </a:rPr>
              <a:t>Copyright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新細明體" pitchFamily="18" charset="-120"/>
                <a:cs typeface="Times New Roman" pitchFamily="18" charset="0"/>
              </a:rPr>
              <a:t>©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新細明體" pitchFamily="18" charset="-120"/>
                <a:cs typeface="Times New Roman" pitchFamily="18" charset="0"/>
              </a:rPr>
              <a:t>CRC Press</a:t>
            </a:r>
          </a:p>
        </p:txBody>
      </p:sp>
    </p:spTree>
    <p:extLst>
      <p:ext uri="{BB962C8B-B14F-4D97-AF65-F5344CB8AC3E}">
        <p14:creationId xmlns:p14="http://schemas.microsoft.com/office/powerpoint/2010/main" val="210733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2084-352A-45A2-B35A-300C01734847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EAF-43F2-41A1-8CA8-F82C22BD9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69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2084-352A-45A2-B35A-300C01734847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EAF-43F2-41A1-8CA8-F82C22BD9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73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772816"/>
            <a:ext cx="8568952" cy="4680520"/>
          </a:xfrm>
        </p:spPr>
        <p:txBody>
          <a:bodyPr>
            <a:normAutofit/>
          </a:bodyPr>
          <a:lstStyle>
            <a:lvl1pPr marL="288000" indent="-288000">
              <a:lnSpc>
                <a:spcPts val="3300"/>
              </a:lnSpc>
              <a:spcBef>
                <a:spcPts val="500"/>
              </a:spcBef>
              <a:defRPr sz="2400" b="1"/>
            </a:lvl1pPr>
            <a:lvl2pPr marL="648000" indent="-288000">
              <a:lnSpc>
                <a:spcPts val="3300"/>
              </a:lnSpc>
              <a:spcBef>
                <a:spcPts val="500"/>
              </a:spcBef>
              <a:defRPr sz="2400" b="1"/>
            </a:lvl2pPr>
            <a:lvl3pPr>
              <a:lnSpc>
                <a:spcPts val="3300"/>
              </a:lnSpc>
              <a:spcBef>
                <a:spcPts val="500"/>
              </a:spcBef>
              <a:defRPr sz="2400" b="1"/>
            </a:lvl3pPr>
            <a:lvl4pPr>
              <a:lnSpc>
                <a:spcPts val="3300"/>
              </a:lnSpc>
              <a:spcBef>
                <a:spcPts val="500"/>
              </a:spcBef>
              <a:defRPr sz="2400" b="1"/>
            </a:lvl4pPr>
            <a:lvl5pPr>
              <a:lnSpc>
                <a:spcPts val="3300"/>
              </a:lnSpc>
              <a:spcBef>
                <a:spcPts val="500"/>
              </a:spcBef>
              <a:defRPr sz="2400" b="1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2084-352A-45A2-B35A-300C01734847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EAF-43F2-41A1-8CA8-F82C22BD9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51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2084-352A-45A2-B35A-300C01734847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EAF-43F2-41A1-8CA8-F82C22BD9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91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2084-352A-45A2-B35A-300C01734847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EAF-43F2-41A1-8CA8-F82C22BD9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8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2084-352A-45A2-B35A-300C01734847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EAF-43F2-41A1-8CA8-F82C22BD9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93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2084-352A-45A2-B35A-300C01734847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EAF-43F2-41A1-8CA8-F82C22BD9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55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2084-352A-45A2-B35A-300C01734847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EAF-43F2-41A1-8CA8-F82C22BD9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80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2084-352A-45A2-B35A-300C01734847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EAF-43F2-41A1-8CA8-F82C22BD9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95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2084-352A-45A2-B35A-300C01734847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EAF-43F2-41A1-8CA8-F82C22BD9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17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YSTEM\Desktop\ppt 範本\148\04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流程圖: 文件 7"/>
          <p:cNvSpPr/>
          <p:nvPr userDrawn="1"/>
        </p:nvSpPr>
        <p:spPr>
          <a:xfrm>
            <a:off x="30504" y="0"/>
            <a:ext cx="9072000" cy="1700808"/>
          </a:xfrm>
          <a:prstGeom prst="flowChartDocument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文件 8"/>
          <p:cNvSpPr/>
          <p:nvPr userDrawn="1"/>
        </p:nvSpPr>
        <p:spPr>
          <a:xfrm>
            <a:off x="30504" y="-10674"/>
            <a:ext cx="9072000" cy="1628800"/>
          </a:xfrm>
          <a:prstGeom prst="flowChartDocument">
            <a:avLst/>
          </a:prstGeom>
          <a:solidFill>
            <a:srgbClr val="2C4D7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822960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02084-352A-45A2-B35A-300C01734847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74EAF-43F2-41A1-8CA8-F82C22BD9CB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1" name="Picture 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025" y="6497638"/>
            <a:ext cx="1958975" cy="360362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字方塊 12"/>
          <p:cNvSpPr txBox="1"/>
          <p:nvPr userDrawn="1"/>
        </p:nvSpPr>
        <p:spPr>
          <a:xfrm>
            <a:off x="125413" y="6561138"/>
            <a:ext cx="2465387" cy="30777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新細明體" pitchFamily="18" charset="-120"/>
                <a:cs typeface="Times New Roman" pitchFamily="18" charset="0"/>
              </a:rPr>
              <a:t>Copyright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新細明體" pitchFamily="18" charset="-120"/>
                <a:cs typeface="Times New Roman" pitchFamily="18" charset="0"/>
              </a:rPr>
              <a:t>©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新細明體" pitchFamily="18" charset="-120"/>
                <a:cs typeface="Times New Roman" pitchFamily="18" charset="0"/>
              </a:rPr>
              <a:t>CRC Press</a:t>
            </a:r>
          </a:p>
        </p:txBody>
      </p:sp>
    </p:spTree>
    <p:extLst>
      <p:ext uri="{BB962C8B-B14F-4D97-AF65-F5344CB8AC3E}">
        <p14:creationId xmlns:p14="http://schemas.microsoft.com/office/powerpoint/2010/main" val="413455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FFFF0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</p:titleStyle>
    <p:bodyStyle>
      <a:lvl1pPr marL="358775" indent="-358775" algn="l" defTabSz="914400" rtl="0" eaLnBrk="1" latinLnBrk="0" hangingPunct="1">
        <a:spcBef>
          <a:spcPct val="20000"/>
        </a:spcBef>
        <a:buClr>
          <a:srgbClr val="00B0F0"/>
        </a:buClr>
        <a:buSzPct val="80000"/>
        <a:buFont typeface="Wingdings" pitchFamily="2" charset="2"/>
        <a:buChar char="l"/>
        <a:defRPr sz="2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3.wmf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11" Type="http://schemas.openxmlformats.org/officeDocument/2006/relationships/image" Target="../media/image41.png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3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6.png"/><Relationship Id="rId4" Type="http://schemas.openxmlformats.org/officeDocument/2006/relationships/image" Target="../media/image45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58.wmf"/><Relationship Id="rId9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79.png"/><Relationship Id="rId4" Type="http://schemas.openxmlformats.org/officeDocument/2006/relationships/image" Target="../media/image78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80.wmf"/><Relationship Id="rId9" Type="http://schemas.openxmlformats.org/officeDocument/2006/relationships/image" Target="../media/image8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93.png"/><Relationship Id="rId4" Type="http://schemas.openxmlformats.org/officeDocument/2006/relationships/image" Target="../media/image92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11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4.bin"/><Relationship Id="rId4" Type="http://schemas.openxmlformats.org/officeDocument/2006/relationships/image" Target="../media/image8.wmf"/><Relationship Id="rId9" Type="http://schemas.openxmlformats.org/officeDocument/2006/relationships/image" Target="../media/image15.png"/><Relationship Id="rId1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8.wmf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323528" y="1052736"/>
            <a:ext cx="8424936" cy="1152128"/>
          </a:xfrm>
        </p:spPr>
        <p:txBody>
          <a:bodyPr>
            <a:noAutofit/>
          </a:bodyPr>
          <a:lstStyle/>
          <a:p>
            <a:r>
              <a:rPr lang="zh-TW" altLang="en-US" sz="48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形狀與邊界</a:t>
            </a:r>
            <a:endParaRPr lang="zh-TW" altLang="en-US" sz="4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395536" y="260648"/>
            <a:ext cx="4248472" cy="1080120"/>
          </a:xfrm>
        </p:spPr>
        <p:txBody>
          <a:bodyPr>
            <a:normAutofit/>
          </a:bodyPr>
          <a:lstStyle/>
          <a:p>
            <a:pPr algn="l"/>
            <a:r>
              <a:rPr lang="en-US" altLang="zh-TW" b="1" i="1" dirty="0" smtClean="0">
                <a:solidFill>
                  <a:schemeClr val="tx1"/>
                </a:solidFill>
              </a:rPr>
              <a:t> Chapter </a:t>
            </a:r>
            <a:r>
              <a:rPr lang="en-US" altLang="zh-TW" sz="6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TW" altLang="en-US" sz="5200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177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12.2 </a:t>
            </a:r>
            <a:r>
              <a:rPr lang="zh-TW" altLang="en-US" dirty="0" smtClean="0"/>
              <a:t>鏈碼與形狀數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我們首先注意到像素的</a:t>
            </a:r>
            <a:r>
              <a:rPr lang="en-US" altLang="zh-TW" dirty="0"/>
              <a:t>4- </a:t>
            </a:r>
            <a:r>
              <a:rPr lang="zh-TW" altLang="zh-TW" dirty="0"/>
              <a:t>近鄰像素的行和列</a:t>
            </a:r>
            <a:r>
              <a:rPr lang="zh-TW" altLang="zh-TW" dirty="0">
                <a:solidFill>
                  <a:srgbClr val="0000CC"/>
                </a:solidFill>
              </a:rPr>
              <a:t>增量</a:t>
            </a:r>
            <a:r>
              <a:rPr lang="en-US" altLang="zh-TW" dirty="0">
                <a:solidFill>
                  <a:srgbClr val="0000CC"/>
                </a:solidFill>
              </a:rPr>
              <a:t> (increments)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493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852935"/>
            <a:ext cx="3456385" cy="231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3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12.2 </a:t>
            </a:r>
            <a:r>
              <a:rPr lang="zh-TW" altLang="en-US" dirty="0" smtClean="0"/>
              <a:t>鏈碼與形狀數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由於在尋找</a:t>
            </a:r>
            <a:r>
              <a:rPr lang="en-US" altLang="zh-TW" dirty="0"/>
              <a:t>4- </a:t>
            </a:r>
            <a:r>
              <a:rPr lang="zh-TW" altLang="zh-TW" dirty="0"/>
              <a:t>連通邊界，所以僅需要檢視這些近鄰像素。我們可以把這些數值放入一個矩陣，其中第一列對應於方向</a:t>
            </a:r>
            <a:r>
              <a:rPr lang="en-US" altLang="zh-TW" dirty="0"/>
              <a:t>0</a:t>
            </a:r>
            <a:r>
              <a:rPr lang="zh-TW" altLang="zh-TW" dirty="0"/>
              <a:t>上的增量：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526686"/>
              </p:ext>
            </p:extLst>
          </p:nvPr>
        </p:nvGraphicFramePr>
        <p:xfrm>
          <a:off x="3610179" y="3212976"/>
          <a:ext cx="1537885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25" name="Equation" r:id="rId3" imgW="825480" imgH="888840" progId="Equation.DSMT4">
                  <p:embed/>
                </p:oleObj>
              </mc:Choice>
              <mc:Fallback>
                <p:oleObj name="Equation" r:id="rId3" imgW="8254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0179" y="3212976"/>
                        <a:ext cx="1537885" cy="1656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03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12.2 </a:t>
            </a:r>
            <a:r>
              <a:rPr lang="zh-TW" altLang="en-US" dirty="0" smtClean="0"/>
              <a:t>鏈碼與形狀數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這代表著</a:t>
            </a:r>
            <a:r>
              <a:rPr lang="zh-TW" altLang="zh-TW" dirty="0" smtClean="0"/>
              <a:t>第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j </a:t>
            </a:r>
            <a:r>
              <a:rPr lang="zh-TW" altLang="zh-TW" dirty="0" smtClean="0"/>
              <a:t>列</a:t>
            </a:r>
            <a:r>
              <a:rPr lang="zh-TW" altLang="zh-TW" dirty="0"/>
              <a:t>中的索引值對應方向</a:t>
            </a:r>
            <a:r>
              <a:rPr lang="en-US" altLang="zh-TW" dirty="0"/>
              <a:t> </a:t>
            </a:r>
            <a:r>
              <a:rPr lang="en-US" altLang="zh-TW" dirty="0" smtClean="0"/>
              <a:t>         </a:t>
            </a:r>
            <a:r>
              <a:rPr lang="zh-TW" altLang="zh-TW" dirty="0" smtClean="0"/>
              <a:t>上</a:t>
            </a:r>
            <a:r>
              <a:rPr lang="zh-TW" altLang="zh-TW" dirty="0"/>
              <a:t>的索引值增量。因此，給定一個方向</a:t>
            </a:r>
            <a:r>
              <a:rPr lang="en-US" altLang="zh-TW" dirty="0" err="1"/>
              <a:t>dir</a:t>
            </a:r>
            <a:r>
              <a:rPr lang="zh-TW" altLang="zh-TW" dirty="0"/>
              <a:t>，輸入以下指令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>
              <a:lnSpc>
                <a:spcPts val="4500"/>
              </a:lnSpc>
            </a:pPr>
            <a:endParaRPr lang="en-US" altLang="zh-TW" dirty="0"/>
          </a:p>
          <a:p>
            <a:r>
              <a:rPr lang="zh-TW" altLang="zh-TW" dirty="0"/>
              <a:t>或是</a:t>
            </a:r>
          </a:p>
          <a:p>
            <a:endParaRPr lang="zh-TW" altLang="zh-TW" dirty="0"/>
          </a:p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301453"/>
              </p:ext>
            </p:extLst>
          </p:nvPr>
        </p:nvGraphicFramePr>
        <p:xfrm>
          <a:off x="5472000" y="1872000"/>
          <a:ext cx="690000" cy="41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03" name="Equation" r:id="rId3" imgW="317160" imgH="190440" progId="Equation.DSMT4">
                  <p:embed/>
                </p:oleObj>
              </mc:Choice>
              <mc:Fallback>
                <p:oleObj name="Equation" r:id="rId3" imgW="3171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72000" y="1872000"/>
                        <a:ext cx="690000" cy="41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45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79" y="2736726"/>
            <a:ext cx="7515821" cy="148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45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79" y="4851378"/>
            <a:ext cx="7540560" cy="1241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3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12.2 </a:t>
            </a:r>
            <a:r>
              <a:rPr lang="zh-TW" altLang="en-US" dirty="0" smtClean="0"/>
              <a:t>鏈碼與形狀數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zh-TW" altLang="zh-TW" dirty="0"/>
              <a:t>這樣就會從正確的方向掃描影像</a:t>
            </a:r>
            <a:r>
              <a:rPr lang="en-US" altLang="zh-TW" dirty="0" err="1"/>
              <a:t>im</a:t>
            </a:r>
            <a:r>
              <a:rPr lang="zh-TW" altLang="zh-TW" dirty="0"/>
              <a:t>在位置 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 </a:t>
            </a:r>
            <a:r>
              <a:rPr lang="zh-TW" altLang="zh-TW" dirty="0"/>
              <a:t>的鄰域。注意，在</a:t>
            </a:r>
            <a:r>
              <a:rPr lang="en-US" altLang="zh-TW" dirty="0"/>
              <a:t>MATLAB</a:t>
            </a:r>
            <a:r>
              <a:rPr lang="zh-TW" altLang="zh-TW" dirty="0"/>
              <a:t>和</a:t>
            </a:r>
            <a:r>
              <a:rPr lang="en-US" altLang="zh-TW" dirty="0"/>
              <a:t>Octave</a:t>
            </a:r>
            <a:r>
              <a:rPr lang="zh-TW" altLang="zh-TW" dirty="0"/>
              <a:t>，需要設定：</a:t>
            </a:r>
          </a:p>
          <a:p>
            <a:pPr hangingPunct="0"/>
            <a:endParaRPr lang="en-US" altLang="zh-TW" dirty="0" smtClean="0"/>
          </a:p>
          <a:p>
            <a:pPr hangingPunct="0">
              <a:lnSpc>
                <a:spcPts val="2400"/>
              </a:lnSpc>
            </a:pPr>
            <a:endParaRPr lang="en-US" altLang="zh-TW" dirty="0"/>
          </a:p>
          <a:p>
            <a:pPr hangingPunct="0"/>
            <a:r>
              <a:rPr lang="zh-TW" altLang="zh-TW" dirty="0"/>
              <a:t>以下指令找出第一個非零的數值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hangingPunct="0"/>
            <a:endParaRPr lang="en-US" altLang="zh-TW" dirty="0"/>
          </a:p>
          <a:p>
            <a:pPr hangingPunct="0">
              <a:lnSpc>
                <a:spcPts val="2400"/>
              </a:lnSpc>
            </a:pPr>
            <a:endParaRPr lang="en-US" altLang="zh-TW" dirty="0" smtClean="0"/>
          </a:p>
          <a:p>
            <a:pPr hangingPunct="0"/>
            <a:r>
              <a:rPr lang="zh-TW" altLang="zh-TW" dirty="0"/>
              <a:t>或是</a:t>
            </a:r>
          </a:p>
          <a:p>
            <a:pPr hangingPunct="0"/>
            <a:endParaRPr lang="zh-TW" altLang="en-US" dirty="0"/>
          </a:p>
        </p:txBody>
      </p:sp>
      <p:pic>
        <p:nvPicPr>
          <p:cNvPr id="4966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96" y="2780928"/>
            <a:ext cx="7890944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66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26" y="4154263"/>
            <a:ext cx="7901314" cy="64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66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45224"/>
            <a:ext cx="7922056" cy="622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3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12.2 </a:t>
            </a:r>
            <a:r>
              <a:rPr lang="zh-TW" altLang="en-US" dirty="0" smtClean="0"/>
              <a:t>鏈碼與形狀數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然後更新</a:t>
            </a:r>
            <a:r>
              <a:rPr lang="en-US" altLang="zh-TW" dirty="0" err="1"/>
              <a:t>dir</a:t>
            </a:r>
            <a:r>
              <a:rPr lang="zh-TW" altLang="zh-TW" dirty="0"/>
              <a:t>，目前像素的位置為：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lnSpc>
                <a:spcPts val="2000"/>
              </a:lnSpc>
            </a:pPr>
            <a:endParaRPr lang="en-US" altLang="zh-TW" dirty="0"/>
          </a:p>
          <a:p>
            <a:r>
              <a:rPr lang="zh-TW" altLang="zh-TW" dirty="0" smtClean="0"/>
              <a:t>或是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>
              <a:lnSpc>
                <a:spcPts val="2000"/>
              </a:lnSpc>
            </a:pPr>
            <a:endParaRPr lang="en-US" altLang="zh-TW" dirty="0"/>
          </a:p>
          <a:p>
            <a:r>
              <a:rPr lang="zh-TW" altLang="zh-TW" dirty="0"/>
              <a:t>最新的</a:t>
            </a:r>
            <a:r>
              <a:rPr lang="en-US" altLang="zh-TW" dirty="0" err="1"/>
              <a:t>dir</a:t>
            </a:r>
            <a:r>
              <a:rPr lang="zh-TW" altLang="zh-TW" dirty="0"/>
              <a:t>值會存入一個向量，而此向量將是最後的鏈碼</a:t>
            </a:r>
            <a:r>
              <a:rPr lang="zh-TW" altLang="zh-TW" dirty="0" smtClean="0"/>
              <a:t>。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4976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43" y="2348880"/>
            <a:ext cx="8135021" cy="1127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76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03" y="4111898"/>
            <a:ext cx="8119061" cy="1117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3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12.2 </a:t>
            </a:r>
            <a:r>
              <a:rPr lang="zh-TW" altLang="en-US" dirty="0" smtClean="0"/>
              <a:t>鏈碼與形狀數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這些程式可以測試圖</a:t>
            </a:r>
            <a:r>
              <a:rPr lang="en-US" altLang="zh-TW" dirty="0"/>
              <a:t>12.2</a:t>
            </a:r>
            <a:r>
              <a:rPr lang="zh-TW" altLang="zh-TW" dirty="0"/>
              <a:t>的</a:t>
            </a:r>
            <a:r>
              <a:rPr lang="zh-TW" altLang="zh-TW" dirty="0" smtClean="0"/>
              <a:t>形狀：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zh-TW" dirty="0"/>
              <a:t>將此與之前得到的鏈碼進行比較，該函數確實求得了正確的鏈碼。</a:t>
            </a:r>
            <a:endParaRPr lang="zh-TW" altLang="en-US" dirty="0"/>
          </a:p>
        </p:txBody>
      </p:sp>
      <p:pic>
        <p:nvPicPr>
          <p:cNvPr id="498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784333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3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12.2 </a:t>
            </a:r>
            <a:r>
              <a:rPr lang="zh-TW" altLang="en-US" dirty="0" smtClean="0"/>
              <a:t>鏈碼與形狀數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772816"/>
            <a:ext cx="8568952" cy="4824536"/>
          </a:xfrm>
        </p:spPr>
        <p:txBody>
          <a:bodyPr/>
          <a:lstStyle/>
          <a:p>
            <a:pPr lvl="1">
              <a:buFont typeface="+mj-lt"/>
              <a:buAutoNum type="arabicPeriod"/>
            </a:pPr>
            <a:r>
              <a:rPr lang="zh-TW" altLang="zh-TW" dirty="0"/>
              <a:t>首先，找出物體頂列最左側的像素，稱為</a:t>
            </a:r>
            <a:r>
              <a:rPr lang="zh-TW" altLang="zh-TW" dirty="0" smtClean="0"/>
              <a:t>像素</a:t>
            </a:r>
            <a:r>
              <a:rPr lang="en-US" altLang="zh-TW" dirty="0" smtClean="0"/>
              <a:t>     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>
              <a:buFont typeface="+mj-lt"/>
              <a:buAutoNum type="arabicPeriod"/>
            </a:pPr>
            <a:r>
              <a:rPr lang="zh-TW" altLang="zh-TW" dirty="0"/>
              <a:t>以逆時針方向掃描目前像素的</a:t>
            </a:r>
            <a:r>
              <a:rPr lang="en-US" altLang="zh-TW" dirty="0"/>
              <a:t> </a:t>
            </a:r>
            <a:r>
              <a:rPr lang="en-US" altLang="zh-TW" dirty="0" smtClean="0"/>
              <a:t>         </a:t>
            </a:r>
            <a:r>
              <a:rPr lang="zh-TW" altLang="zh-TW" dirty="0" smtClean="0"/>
              <a:t>鄰</a:t>
            </a:r>
            <a:r>
              <a:rPr lang="zh-TW" altLang="zh-TW" dirty="0"/>
              <a:t>域，搜索像素的起始方向如下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lvl="1">
              <a:buFont typeface="+mj-lt"/>
              <a:buAutoNum type="arabicPeriod"/>
            </a:pPr>
            <a:endParaRPr lang="en-US" altLang="zh-TW" dirty="0"/>
          </a:p>
          <a:p>
            <a:pPr lvl="1">
              <a:lnSpc>
                <a:spcPts val="2000"/>
              </a:lnSpc>
              <a:buFont typeface="+mj-lt"/>
              <a:buAutoNum type="arabicPeriod"/>
            </a:pPr>
            <a:endParaRPr lang="en-US" altLang="zh-TW" dirty="0" smtClean="0"/>
          </a:p>
          <a:p>
            <a:pPr marL="648000" lvl="2" indent="0">
              <a:buNone/>
            </a:pPr>
            <a:r>
              <a:rPr lang="zh-TW" altLang="zh-TW" dirty="0"/>
              <a:t>這個簡單動作設定目前方向為從</a:t>
            </a:r>
            <a:r>
              <a:rPr lang="en-US" altLang="zh-TW" dirty="0" err="1"/>
              <a:t>dir</a:t>
            </a:r>
            <a:r>
              <a:rPr lang="zh-TW" altLang="zh-TW" dirty="0"/>
              <a:t>逆時針旋轉的下一個方向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marL="648000" lvl="2" indent="0">
              <a:buNone/>
            </a:pPr>
            <a:endParaRPr lang="en-US" altLang="zh-TW" dirty="0"/>
          </a:p>
          <a:p>
            <a:pPr marL="648000" lvl="2" indent="0">
              <a:lnSpc>
                <a:spcPts val="4000"/>
              </a:lnSpc>
              <a:buNone/>
            </a:pPr>
            <a:endParaRPr lang="en-US" altLang="zh-TW" dirty="0" smtClean="0"/>
          </a:p>
          <a:p>
            <a:pPr marL="648000" lvl="2" indent="0">
              <a:buNone/>
            </a:pPr>
            <a:r>
              <a:rPr lang="zh-TW" altLang="zh-TW" dirty="0"/>
              <a:t>前景第一像素將是新的邊界元素。</a:t>
            </a:r>
            <a:endParaRPr lang="en-US" altLang="zh-TW" dirty="0" smtClean="0"/>
          </a:p>
          <a:p>
            <a:pPr lvl="1">
              <a:buFont typeface="+mj-lt"/>
              <a:buAutoNum type="arabicPeriod"/>
            </a:pPr>
            <a:endParaRPr lang="en-US" altLang="zh-TW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821330"/>
              </p:ext>
            </p:extLst>
          </p:nvPr>
        </p:nvGraphicFramePr>
        <p:xfrm>
          <a:off x="7146000" y="1844824"/>
          <a:ext cx="355765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36" name="Equation" r:id="rId3" imgW="177480" imgH="215640" progId="Equation.DSMT4">
                  <p:embed/>
                </p:oleObj>
              </mc:Choice>
              <mc:Fallback>
                <p:oleObj name="Equation" r:id="rId3" imgW="177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6000" y="1844824"/>
                        <a:ext cx="355765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168205"/>
              </p:ext>
            </p:extLst>
          </p:nvPr>
        </p:nvGraphicFramePr>
        <p:xfrm>
          <a:off x="4968000" y="2340000"/>
          <a:ext cx="761538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37" name="Equation" r:id="rId5" imgW="317160" imgH="164880" progId="Equation.DSMT4">
                  <p:embed/>
                </p:oleObj>
              </mc:Choice>
              <mc:Fallback>
                <p:oleObj name="Equation" r:id="rId5" imgW="31716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68000" y="2340000"/>
                        <a:ext cx="761538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080144"/>
              </p:ext>
            </p:extLst>
          </p:nvPr>
        </p:nvGraphicFramePr>
        <p:xfrm>
          <a:off x="2255213" y="3168000"/>
          <a:ext cx="5053091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38" name="Equation" r:id="rId7" imgW="2450880" imgH="419040" progId="Equation.DSMT4">
                  <p:embed/>
                </p:oleObj>
              </mc:Choice>
              <mc:Fallback>
                <p:oleObj name="Equation" r:id="rId7" imgW="24508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55213" y="3168000"/>
                        <a:ext cx="5053091" cy="8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971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869160"/>
            <a:ext cx="4497334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47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12.2 </a:t>
            </a:r>
            <a:r>
              <a:rPr lang="zh-TW" altLang="en-US" dirty="0" smtClean="0"/>
              <a:t>鏈碼與形狀數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772816"/>
            <a:ext cx="8568952" cy="4752528"/>
          </a:xfrm>
        </p:spPr>
        <p:txBody>
          <a:bodyPr/>
          <a:lstStyle/>
          <a:p>
            <a:pPr lvl="1">
              <a:buFont typeface="+mj-lt"/>
              <a:buAutoNum type="arabicPeriod" startAt="3"/>
            </a:pPr>
            <a:r>
              <a:rPr lang="zh-TW" altLang="zh-TW" dirty="0"/>
              <a:t>等到目前邊界元素</a:t>
            </a:r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zh-TW" altLang="zh-TW" dirty="0" smtClean="0"/>
              <a:t>等於</a:t>
            </a:r>
            <a:r>
              <a:rPr lang="zh-TW" altLang="zh-TW" dirty="0"/>
              <a:t>第二元素</a:t>
            </a: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zh-TW" altLang="zh-TW" dirty="0" smtClean="0"/>
              <a:t>，</a:t>
            </a:r>
            <a:r>
              <a:rPr lang="zh-TW" altLang="zh-TW" dirty="0"/>
              <a:t>以及前一個邊界像素</a:t>
            </a:r>
            <a:r>
              <a:rPr lang="en-US" altLang="zh-TW" dirty="0"/>
              <a:t> </a:t>
            </a:r>
            <a:r>
              <a:rPr lang="en-US" altLang="zh-TW" dirty="0" smtClean="0"/>
              <a:t>       </a:t>
            </a:r>
            <a:r>
              <a:rPr lang="zh-TW" altLang="zh-TW" dirty="0" smtClean="0"/>
              <a:t>等於</a:t>
            </a:r>
            <a:r>
              <a:rPr lang="zh-TW" altLang="zh-TW" dirty="0"/>
              <a:t>第一個邊界元素</a:t>
            </a:r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zh-TW" altLang="zh-TW" dirty="0" smtClean="0"/>
              <a:t>時</a:t>
            </a:r>
            <a:r>
              <a:rPr lang="zh-TW" altLang="zh-TW" dirty="0"/>
              <a:t>，就停止運算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注意，在步驟</a:t>
            </a:r>
            <a:r>
              <a:rPr lang="en-US" altLang="zh-TW" dirty="0"/>
              <a:t>2</a:t>
            </a:r>
            <a:r>
              <a:rPr lang="zh-TW" altLang="zh-TW" dirty="0"/>
              <a:t>選擇起始方向可以如此執行：</a:t>
            </a:r>
          </a:p>
          <a:p>
            <a:endParaRPr lang="en-US" altLang="zh-TW" dirty="0" smtClean="0"/>
          </a:p>
          <a:p>
            <a:pPr>
              <a:lnSpc>
                <a:spcPts val="2000"/>
              </a:lnSpc>
            </a:pPr>
            <a:endParaRPr lang="en-US" altLang="zh-TW" dirty="0"/>
          </a:p>
          <a:p>
            <a:r>
              <a:rPr lang="zh-TW" altLang="zh-TW" dirty="0"/>
              <a:t>或是</a:t>
            </a:r>
          </a:p>
          <a:p>
            <a:endParaRPr lang="en-US" altLang="zh-TW" dirty="0" smtClean="0"/>
          </a:p>
          <a:p>
            <a:pPr>
              <a:lnSpc>
                <a:spcPts val="2000"/>
              </a:lnSpc>
            </a:pPr>
            <a:endParaRPr lang="en-US" altLang="zh-TW" dirty="0"/>
          </a:p>
          <a:p>
            <a:r>
              <a:rPr lang="zh-TW" altLang="zh-TW" dirty="0"/>
              <a:t>如果</a:t>
            </a:r>
            <a:r>
              <a:rPr lang="en-US" altLang="zh-TW" dirty="0" err="1"/>
              <a:t>dir</a:t>
            </a:r>
            <a:r>
              <a:rPr lang="zh-TW" altLang="zh-TW" dirty="0"/>
              <a:t>為偶數，則產生</a:t>
            </a:r>
            <a:r>
              <a:rPr lang="en-US" altLang="zh-TW" dirty="0" err="1"/>
              <a:t>dir</a:t>
            </a:r>
            <a:r>
              <a:rPr lang="en-US" altLang="zh-TW" dirty="0"/>
              <a:t> </a:t>
            </a:r>
            <a:r>
              <a:rPr lang="en-US" altLang="zh-TW" dirty="0">
                <a:sym typeface="Symbol"/>
              </a:rPr>
              <a:t></a:t>
            </a:r>
            <a:r>
              <a:rPr lang="en-US" altLang="zh-TW" dirty="0"/>
              <a:t> 7</a:t>
            </a:r>
            <a:r>
              <a:rPr lang="zh-TW" altLang="zh-TW" dirty="0"/>
              <a:t>，如果</a:t>
            </a:r>
            <a:r>
              <a:rPr lang="en-US" altLang="zh-TW" dirty="0" err="1"/>
              <a:t>dir</a:t>
            </a:r>
            <a:r>
              <a:rPr lang="zh-TW" altLang="zh-TW" dirty="0"/>
              <a:t>為奇數，則產生</a:t>
            </a:r>
            <a:r>
              <a:rPr lang="en-US" altLang="zh-TW" dirty="0" err="1"/>
              <a:t>dir</a:t>
            </a:r>
            <a:r>
              <a:rPr lang="en-US" altLang="zh-TW" dirty="0"/>
              <a:t> </a:t>
            </a:r>
            <a:r>
              <a:rPr lang="en-US" altLang="zh-TW" dirty="0">
                <a:sym typeface="Symbol"/>
              </a:rPr>
              <a:t></a:t>
            </a:r>
            <a:r>
              <a:rPr lang="en-US" altLang="zh-TW" dirty="0"/>
              <a:t> 6</a:t>
            </a:r>
            <a:r>
              <a:rPr lang="zh-TW" altLang="zh-TW" dirty="0" smtClean="0"/>
              <a:t>。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313424"/>
              </p:ext>
            </p:extLst>
          </p:nvPr>
        </p:nvGraphicFramePr>
        <p:xfrm>
          <a:off x="3496155" y="1864800"/>
          <a:ext cx="355765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72" name="Equation" r:id="rId3" imgW="177480" imgH="215640" progId="Equation.DSMT4">
                  <p:embed/>
                </p:oleObj>
              </mc:Choice>
              <mc:Fallback>
                <p:oleObj name="Equation" r:id="rId3" imgW="177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6155" y="1864800"/>
                        <a:ext cx="355765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104114"/>
              </p:ext>
            </p:extLst>
          </p:nvPr>
        </p:nvGraphicFramePr>
        <p:xfrm>
          <a:off x="5778000" y="1844824"/>
          <a:ext cx="351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73" name="Equation" r:id="rId5" imgW="164880" imgH="203040" progId="Equation.DSMT4">
                  <p:embed/>
                </p:oleObj>
              </mc:Choice>
              <mc:Fallback>
                <p:oleObj name="Equation" r:id="rId5" imgW="164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78000" y="1844824"/>
                        <a:ext cx="351000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767106"/>
              </p:ext>
            </p:extLst>
          </p:nvPr>
        </p:nvGraphicFramePr>
        <p:xfrm>
          <a:off x="1636677" y="2276872"/>
          <a:ext cx="559059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74" name="Equation" r:id="rId7" imgW="279360" imgH="215640" progId="Equation.DSMT4">
                  <p:embed/>
                </p:oleObj>
              </mc:Choice>
              <mc:Fallback>
                <p:oleObj name="Equation" r:id="rId7" imgW="279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36677" y="2276872"/>
                        <a:ext cx="559059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74591"/>
              </p:ext>
            </p:extLst>
          </p:nvPr>
        </p:nvGraphicFramePr>
        <p:xfrm>
          <a:off x="5004048" y="2276872"/>
          <a:ext cx="355765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75" name="Equation" r:id="rId9" imgW="177480" imgH="215640" progId="Equation.DSMT4">
                  <p:embed/>
                </p:oleObj>
              </mc:Choice>
              <mc:Fallback>
                <p:oleObj name="Equation" r:id="rId9" imgW="177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04048" y="2276872"/>
                        <a:ext cx="355765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0742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6" y="3274564"/>
            <a:ext cx="8082448" cy="658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0743" name="Picture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09120"/>
            <a:ext cx="8119618" cy="658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47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12.2 </a:t>
            </a:r>
            <a:r>
              <a:rPr lang="zh-TW" altLang="en-US" dirty="0" smtClean="0"/>
              <a:t>鏈碼與形狀數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這些都將放置在</a:t>
            </a:r>
            <a:r>
              <a:rPr lang="zh-TW" altLang="zh-TW" dirty="0" smtClean="0"/>
              <a:t>陣列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n </a:t>
            </a:r>
            <a:r>
              <a:rPr lang="zh-TW" altLang="zh-TW" dirty="0" smtClean="0"/>
              <a:t>中</a:t>
            </a:r>
            <a:r>
              <a:rPr lang="zh-TW" altLang="zh-TW" dirty="0"/>
              <a:t>：</a:t>
            </a:r>
          </a:p>
          <a:p>
            <a:pPr marL="0" indent="0">
              <a:buNone/>
            </a:pPr>
            <a:endParaRPr lang="zh-TW" altLang="zh-TW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874055"/>
              </p:ext>
            </p:extLst>
          </p:nvPr>
        </p:nvGraphicFramePr>
        <p:xfrm>
          <a:off x="3563888" y="2348880"/>
          <a:ext cx="1656184" cy="3541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3" name="Equation" r:id="rId3" imgW="825480" imgH="1765080" progId="Equation.DSMT4">
                  <p:embed/>
                </p:oleObj>
              </mc:Choice>
              <mc:Fallback>
                <p:oleObj name="Equation" r:id="rId3" imgW="825480" imgH="1765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2348880"/>
                        <a:ext cx="1656184" cy="35416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447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12.2 </a:t>
            </a:r>
            <a:r>
              <a:rPr lang="zh-TW" altLang="en-US" dirty="0" smtClean="0"/>
              <a:t>鏈碼與形狀數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如前所述，方向</a:t>
            </a:r>
            <a:r>
              <a:rPr lang="en-US" altLang="zh-TW" dirty="0"/>
              <a:t>0</a:t>
            </a:r>
            <a:r>
              <a:rPr lang="zh-TW" altLang="zh-TW" dirty="0"/>
              <a:t>對應</a:t>
            </a:r>
            <a:r>
              <a:rPr lang="zh-TW" altLang="zh-TW" dirty="0" smtClean="0"/>
              <a:t>於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n </a:t>
            </a:r>
            <a:r>
              <a:rPr lang="zh-TW" altLang="zh-TW" dirty="0" smtClean="0"/>
              <a:t>的</a:t>
            </a:r>
            <a:r>
              <a:rPr lang="zh-TW" altLang="zh-TW" dirty="0"/>
              <a:t>頂列</a:t>
            </a:r>
            <a:r>
              <a:rPr lang="en-US" altLang="zh-TW" dirty="0"/>
              <a:t> ( </a:t>
            </a:r>
            <a:r>
              <a:rPr lang="zh-TW" altLang="zh-TW" dirty="0"/>
              <a:t>第一列</a:t>
            </a:r>
            <a:r>
              <a:rPr lang="en-US" altLang="zh-TW" dirty="0"/>
              <a:t> )</a:t>
            </a:r>
            <a:r>
              <a:rPr lang="zh-TW" altLang="zh-TW" dirty="0"/>
              <a:t>。可以在</a:t>
            </a:r>
            <a:r>
              <a:rPr lang="en-US" altLang="zh-TW" dirty="0"/>
              <a:t>test</a:t>
            </a:r>
            <a:r>
              <a:rPr lang="zh-TW" altLang="zh-TW" dirty="0"/>
              <a:t>影像上測試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zh-TW" dirty="0"/>
              <a:t>結果確實是和之前沿著物體周圍標記箭頭的鏈碼相同。</a:t>
            </a:r>
          </a:p>
          <a:p>
            <a:endParaRPr lang="zh-TW" altLang="en-US" dirty="0"/>
          </a:p>
        </p:txBody>
      </p:sp>
      <p:pic>
        <p:nvPicPr>
          <p:cNvPr id="501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784887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47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12.1 </a:t>
            </a:r>
            <a:r>
              <a:rPr lang="zh-TW" altLang="en-US" dirty="0" smtClean="0"/>
              <a:t>簡</a:t>
            </a:r>
            <a:r>
              <a:rPr lang="zh-TW" altLang="en-US" dirty="0"/>
              <a:t>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關於形狀，討論的問題包括有：</a:t>
            </a:r>
          </a:p>
          <a:p>
            <a:pPr lvl="1"/>
            <a:r>
              <a:rPr lang="zh-TW" altLang="zh-TW" dirty="0"/>
              <a:t>如何判定兩個物體具有相同的形狀</a:t>
            </a:r>
            <a:r>
              <a:rPr lang="zh-TW" altLang="zh-TW" dirty="0" smtClean="0"/>
              <a:t>？</a:t>
            </a:r>
            <a:endParaRPr lang="en-US" altLang="zh-TW" dirty="0" smtClean="0"/>
          </a:p>
          <a:p>
            <a:pPr lvl="1"/>
            <a:r>
              <a:rPr lang="zh-TW" altLang="zh-TW" dirty="0"/>
              <a:t>如何分類形狀</a:t>
            </a:r>
            <a:r>
              <a:rPr lang="zh-TW" altLang="zh-TW" dirty="0" smtClean="0"/>
              <a:t>？</a:t>
            </a:r>
            <a:endParaRPr lang="en-US" altLang="zh-TW" dirty="0" smtClean="0"/>
          </a:p>
          <a:p>
            <a:pPr lvl="1"/>
            <a:r>
              <a:rPr lang="zh-TW" altLang="zh-TW" dirty="0"/>
              <a:t>如何描述物體的形狀</a:t>
            </a:r>
            <a:r>
              <a:rPr lang="zh-TW" altLang="zh-TW" dirty="0" smtClean="0"/>
              <a:t>？</a:t>
            </a:r>
            <a:endParaRPr lang="en-US" altLang="zh-TW" dirty="0" smtClean="0"/>
          </a:p>
          <a:p>
            <a:r>
              <a:rPr lang="zh-TW" altLang="zh-TW" dirty="0"/>
              <a:t>描述形狀的形式手段稱為</a:t>
            </a:r>
            <a:r>
              <a:rPr lang="zh-TW" altLang="zh-TW" dirty="0">
                <a:solidFill>
                  <a:srgbClr val="0000CC"/>
                </a:solidFill>
              </a:rPr>
              <a:t>形狀描述元</a:t>
            </a:r>
            <a:r>
              <a:rPr lang="en-US" altLang="zh-TW" dirty="0">
                <a:solidFill>
                  <a:srgbClr val="0000CC"/>
                </a:solidFill>
              </a:rPr>
              <a:t> (shape descriptors)</a:t>
            </a:r>
            <a:r>
              <a:rPr lang="zh-TW" altLang="zh-TW" dirty="0"/>
              <a:t>。形狀描述元包括大小、對稱</a:t>
            </a:r>
            <a:r>
              <a:rPr lang="zh-TW" altLang="zh-TW" dirty="0" smtClean="0"/>
              <a:t>性和</a:t>
            </a:r>
            <a:r>
              <a:rPr lang="zh-TW" altLang="zh-TW" dirty="0">
                <a:solidFill>
                  <a:srgbClr val="0000CC"/>
                </a:solidFill>
              </a:rPr>
              <a:t>周長</a:t>
            </a:r>
            <a:r>
              <a:rPr lang="en-US" altLang="zh-TW" dirty="0">
                <a:solidFill>
                  <a:srgbClr val="0000CC"/>
                </a:solidFill>
              </a:rPr>
              <a:t> (perimeter)</a:t>
            </a:r>
            <a:r>
              <a:rPr lang="zh-TW" altLang="zh-TW" dirty="0"/>
              <a:t>。精簡正確的定義某項物體的形狀是</a:t>
            </a:r>
            <a:r>
              <a:rPr lang="zh-TW" altLang="zh-TW" dirty="0">
                <a:solidFill>
                  <a:srgbClr val="0000CC"/>
                </a:solidFill>
              </a:rPr>
              <a:t>形狀表示法</a:t>
            </a:r>
            <a:r>
              <a:rPr lang="en-US" altLang="zh-TW" dirty="0">
                <a:solidFill>
                  <a:srgbClr val="0000CC"/>
                </a:solidFill>
              </a:rPr>
              <a:t> (shape representation)</a:t>
            </a:r>
            <a:r>
              <a:rPr lang="zh-TW" altLang="zh-TW" dirty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588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12.2 </a:t>
            </a:r>
            <a:r>
              <a:rPr lang="zh-TW" altLang="en-US" dirty="0" smtClean="0"/>
              <a:t>鏈碼與形狀數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>
                <a:solidFill>
                  <a:srgbClr val="660066"/>
                </a:solidFill>
              </a:rPr>
              <a:t>鏈碼的正規化</a:t>
            </a:r>
            <a:r>
              <a:rPr lang="en-US" altLang="zh-TW" dirty="0">
                <a:solidFill>
                  <a:srgbClr val="660066"/>
                </a:solidFill>
              </a:rPr>
              <a:t> (Normalization of Chain Codes)</a:t>
            </a:r>
            <a:endParaRPr lang="zh-TW" altLang="zh-TW" dirty="0">
              <a:solidFill>
                <a:srgbClr val="660066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zh-TW" altLang="zh-TW" dirty="0"/>
              <a:t>鏈碼會因為起始像素而改變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>
              <a:buFont typeface="+mj-lt"/>
              <a:buAutoNum type="arabicPeriod"/>
            </a:pPr>
            <a:r>
              <a:rPr lang="zh-TW" altLang="zh-TW" dirty="0"/>
              <a:t>鏈碼會因為物體的方向而改變。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447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12.2 </a:t>
            </a:r>
            <a:r>
              <a:rPr lang="zh-TW" altLang="en-US" dirty="0" smtClean="0"/>
              <a:t>鏈碼與形狀數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假設有一個</a:t>
            </a:r>
            <a:r>
              <a:rPr lang="en-US" altLang="zh-TW" dirty="0"/>
              <a:t> </a:t>
            </a:r>
            <a:r>
              <a:rPr lang="en-US" altLang="zh-TW" dirty="0" smtClean="0"/>
              <a:t>          </a:t>
            </a:r>
            <a:r>
              <a:rPr lang="zh-TW" altLang="zh-TW" dirty="0" smtClean="0"/>
              <a:t>方形</a:t>
            </a:r>
            <a:r>
              <a:rPr lang="zh-TW" altLang="zh-TW" dirty="0"/>
              <a:t>組成的物體：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82948"/>
              </p:ext>
            </p:extLst>
          </p:nvPr>
        </p:nvGraphicFramePr>
        <p:xfrm>
          <a:off x="2214000" y="1861200"/>
          <a:ext cx="761538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17" name="Equation" r:id="rId3" imgW="317160" imgH="164880" progId="Equation.DSMT4">
                  <p:embed/>
                </p:oleObj>
              </mc:Choice>
              <mc:Fallback>
                <p:oleObj name="Equation" r:id="rId3" imgW="31716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4000" y="1861200"/>
                        <a:ext cx="761538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38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09949"/>
            <a:ext cx="8025211" cy="3323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47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12.2 </a:t>
            </a:r>
            <a:r>
              <a:rPr lang="zh-TW" altLang="en-US" dirty="0" smtClean="0"/>
              <a:t>鏈碼與形狀數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然後，將這些鏈碼放在圓圈上，如圖</a:t>
            </a:r>
            <a:r>
              <a:rPr lang="en-US" altLang="zh-TW" dirty="0"/>
              <a:t>12.5</a:t>
            </a:r>
            <a:r>
              <a:rPr lang="zh-TW" altLang="zh-TW" dirty="0"/>
              <a:t>所示。</a:t>
            </a:r>
            <a:endParaRPr lang="zh-TW" altLang="en-US" dirty="0"/>
          </a:p>
        </p:txBody>
      </p:sp>
      <p:pic>
        <p:nvPicPr>
          <p:cNvPr id="5048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92896"/>
            <a:ext cx="3888432" cy="3562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9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12.2 </a:t>
            </a:r>
            <a:r>
              <a:rPr lang="zh-TW" altLang="en-US" dirty="0" smtClean="0"/>
              <a:t>鏈碼與形狀數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箭頭指示的位置就是最小整數，在此情況下是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zh-TW" altLang="zh-TW" dirty="0"/>
          </a:p>
          <a:p>
            <a:r>
              <a:rPr lang="zh-TW" altLang="zh-TW" dirty="0"/>
              <a:t>在</a:t>
            </a:r>
            <a:r>
              <a:rPr lang="en-US" altLang="zh-TW" dirty="0"/>
              <a:t>MATLAB</a:t>
            </a:r>
            <a:r>
              <a:rPr lang="zh-TW" altLang="zh-TW" dirty="0"/>
              <a:t>或</a:t>
            </a:r>
            <a:r>
              <a:rPr lang="en-US" altLang="zh-TW" dirty="0"/>
              <a:t>Octave</a:t>
            </a:r>
            <a:r>
              <a:rPr lang="zh-TW" altLang="zh-TW" dirty="0"/>
              <a:t>可使用</a:t>
            </a:r>
            <a:r>
              <a:rPr lang="en-US" altLang="zh-TW" dirty="0" err="1"/>
              <a:t>circshift</a:t>
            </a:r>
            <a:r>
              <a:rPr lang="zh-TW" altLang="zh-TW" dirty="0"/>
              <a:t>函數來產生每個可能的位移。對於上面的鏈碼，可以這樣做：</a:t>
            </a:r>
          </a:p>
          <a:p>
            <a:endParaRPr lang="zh-TW" altLang="en-US" dirty="0"/>
          </a:p>
        </p:txBody>
      </p:sp>
      <p:pic>
        <p:nvPicPr>
          <p:cNvPr id="5058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326940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58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45024"/>
            <a:ext cx="6521318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9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12.2 </a:t>
            </a:r>
            <a:r>
              <a:rPr lang="zh-TW" altLang="en-US" dirty="0" smtClean="0"/>
              <a:t>鏈碼與形狀數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要找出包含最小整數值的列，可以使用</a:t>
            </a:r>
            <a:r>
              <a:rPr lang="en-US" altLang="zh-TW" dirty="0" err="1"/>
              <a:t>sortrows</a:t>
            </a:r>
            <a:r>
              <a:rPr lang="zh-TW" altLang="zh-TW" dirty="0"/>
              <a:t>函數，它會依據列的元素內容順序進行排序；首先，從第一個元素開始，然後再第二元素等：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5068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7517269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9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12.2 </a:t>
            </a:r>
            <a:r>
              <a:rPr lang="zh-TW" altLang="en-US" dirty="0" smtClean="0"/>
              <a:t>鏈碼與形狀數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正規化鏈碼即是第一列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>
              <a:lnSpc>
                <a:spcPts val="4500"/>
              </a:lnSpc>
            </a:pPr>
            <a:endParaRPr lang="en-US" altLang="zh-TW" dirty="0"/>
          </a:p>
          <a:p>
            <a:r>
              <a:rPr lang="zh-TW" altLang="zh-TW" dirty="0"/>
              <a:t>在</a:t>
            </a:r>
            <a:r>
              <a:rPr lang="en-US" altLang="zh-TW" dirty="0"/>
              <a:t>Python</a:t>
            </a:r>
            <a:r>
              <a:rPr lang="zh-TW" altLang="zh-TW" dirty="0"/>
              <a:t>，也很容易做到。首先，產生測試物體並求得其鏈碼：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7622303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79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19" y="4835900"/>
            <a:ext cx="7647399" cy="107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9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12.2 </a:t>
            </a:r>
            <a:r>
              <a:rPr lang="zh-TW" altLang="en-US" dirty="0" smtClean="0"/>
              <a:t>鏈碼與形狀數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現在建立一個陣列，其列包含</a:t>
            </a:r>
            <a:r>
              <a:rPr lang="zh-TW" altLang="zh-TW" dirty="0">
                <a:solidFill>
                  <a:srgbClr val="0000CC"/>
                </a:solidFill>
              </a:rPr>
              <a:t>循環移位</a:t>
            </a:r>
            <a:r>
              <a:rPr lang="en-US" altLang="zh-TW" dirty="0">
                <a:solidFill>
                  <a:srgbClr val="0000CC"/>
                </a:solidFill>
              </a:rPr>
              <a:t> (cyclic shifts)</a:t>
            </a:r>
            <a:r>
              <a:rPr lang="zh-TW" altLang="zh-TW" dirty="0"/>
              <a:t>；可以使用</a:t>
            </a:r>
            <a:r>
              <a:rPr lang="en-US" altLang="zh-TW" dirty="0" err="1"/>
              <a:t>numpy</a:t>
            </a:r>
            <a:r>
              <a:rPr lang="zh-TW" altLang="zh-TW" dirty="0"/>
              <a:t>的</a:t>
            </a:r>
            <a:r>
              <a:rPr lang="en-US" altLang="zh-TW" dirty="0"/>
              <a:t>roll</a:t>
            </a:r>
            <a:r>
              <a:rPr lang="zh-TW" altLang="zh-TW" dirty="0"/>
              <a:t>方法來求得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>
              <a:lnSpc>
                <a:spcPts val="5000"/>
              </a:lnSpc>
            </a:pPr>
            <a:endParaRPr lang="en-US" altLang="zh-TW" dirty="0"/>
          </a:p>
          <a:p>
            <a:r>
              <a:rPr lang="zh-TW" altLang="zh-TW" dirty="0" smtClean="0"/>
              <a:t>陣列</a:t>
            </a:r>
            <a:r>
              <a:rPr lang="en-US" altLang="zh-TW" dirty="0" smtClean="0"/>
              <a:t> z </a:t>
            </a:r>
            <a:r>
              <a:rPr lang="zh-TW" altLang="zh-TW" dirty="0" smtClean="0"/>
              <a:t>可以</a:t>
            </a:r>
            <a:r>
              <a:rPr lang="zh-TW" altLang="zh-TW" dirty="0"/>
              <a:t>沿著選擇的任何軸向進行排序。對列進行排序，軸號為</a:t>
            </a:r>
            <a:r>
              <a:rPr lang="en-US" altLang="zh-TW" dirty="0"/>
              <a:t>1</a:t>
            </a:r>
            <a:r>
              <a:rPr lang="zh-TW" altLang="zh-TW" dirty="0"/>
              <a:t>：</a:t>
            </a:r>
          </a:p>
          <a:p>
            <a:endParaRPr lang="zh-TW" altLang="zh-TW" dirty="0"/>
          </a:p>
          <a:p>
            <a:endParaRPr lang="zh-TW" altLang="en-US" dirty="0"/>
          </a:p>
        </p:txBody>
      </p:sp>
      <p:pic>
        <p:nvPicPr>
          <p:cNvPr id="5089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36" y="2784526"/>
            <a:ext cx="7910912" cy="1508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89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67" y="5310000"/>
            <a:ext cx="7921281" cy="104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9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12.2 </a:t>
            </a:r>
            <a:r>
              <a:rPr lang="zh-TW" altLang="en-US" dirty="0" smtClean="0"/>
              <a:t>鏈碼與形狀數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來嘗試一個較大的影像：圖</a:t>
            </a:r>
            <a:r>
              <a:rPr lang="en-US" altLang="zh-TW" dirty="0"/>
              <a:t>12.2</a:t>
            </a:r>
            <a:r>
              <a:rPr lang="zh-TW" altLang="zh-TW" dirty="0"/>
              <a:t>中的</a:t>
            </a:r>
            <a:r>
              <a:rPr lang="en-US" altLang="zh-TW" dirty="0"/>
              <a:t>test</a:t>
            </a:r>
            <a:r>
              <a:rPr lang="zh-TW" altLang="zh-TW" dirty="0"/>
              <a:t>物體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zh-TW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zh-TW" dirty="0"/>
              <a:t>這能夠容易地改寫成一個函數。使用</a:t>
            </a:r>
            <a:r>
              <a:rPr lang="en-US" altLang="zh-TW" dirty="0"/>
              <a:t>Python</a:t>
            </a:r>
            <a:r>
              <a:rPr lang="zh-TW" altLang="zh-TW" dirty="0"/>
              <a:t>，僅需重複上面的指令，從新的鏈碼陣列開始。</a:t>
            </a:r>
            <a:endParaRPr lang="zh-TW" altLang="en-US" dirty="0"/>
          </a:p>
        </p:txBody>
      </p:sp>
      <p:pic>
        <p:nvPicPr>
          <p:cNvPr id="5099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7823242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7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12.2 </a:t>
            </a:r>
            <a:r>
              <a:rPr lang="zh-TW" altLang="en-US" dirty="0" smtClean="0"/>
              <a:t>鏈碼與形狀數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772816"/>
            <a:ext cx="8568952" cy="4824536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>
                <a:solidFill>
                  <a:srgbClr val="660066"/>
                </a:solidFill>
              </a:rPr>
              <a:t>形狀數</a:t>
            </a:r>
            <a:r>
              <a:rPr lang="en-US" altLang="zh-TW" dirty="0">
                <a:solidFill>
                  <a:srgbClr val="660066"/>
                </a:solidFill>
              </a:rPr>
              <a:t> (Shape Numbers)</a:t>
            </a:r>
            <a:endParaRPr lang="zh-TW" altLang="zh-TW" dirty="0">
              <a:solidFill>
                <a:srgbClr val="660066"/>
              </a:solidFill>
            </a:endParaRPr>
          </a:p>
          <a:p>
            <a:r>
              <a:rPr lang="zh-TW" altLang="zh-TW" dirty="0"/>
              <a:t>定義與物體方位無關的鏈碼。例如，考慮一個簡單</a:t>
            </a:r>
            <a:r>
              <a:rPr lang="zh-TW" altLang="zh-TW" dirty="0" smtClean="0"/>
              <a:t>的</a:t>
            </a:r>
            <a:r>
              <a:rPr lang="en-US" altLang="zh-TW" dirty="0" smtClean="0"/>
              <a:t>”L”</a:t>
            </a:r>
            <a:r>
              <a:rPr lang="zh-TW" altLang="zh-TW" dirty="0" smtClean="0"/>
              <a:t>形狀：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zh-TW" dirty="0"/>
          </a:p>
          <a:p>
            <a:endParaRPr lang="zh-TW" altLang="en-US" dirty="0"/>
          </a:p>
        </p:txBody>
      </p:sp>
      <p:pic>
        <p:nvPicPr>
          <p:cNvPr id="5109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3212976"/>
            <a:ext cx="7473742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7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12.2 </a:t>
            </a:r>
            <a:r>
              <a:rPr lang="zh-TW" altLang="en-US" dirty="0" smtClean="0"/>
              <a:t>鏈碼與形狀數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執行前述指令找到正規化鏈碼</a:t>
            </a:r>
            <a:r>
              <a:rPr lang="zh-TW" altLang="zh-TW" dirty="0" smtClean="0"/>
              <a:t>：</a:t>
            </a:r>
            <a:endParaRPr lang="zh-TW" altLang="zh-TW" dirty="0"/>
          </a:p>
          <a:p>
            <a:pPr marL="0" indent="0" algn="ctr">
              <a:buNone/>
            </a:pPr>
            <a:r>
              <a:rPr lang="en-US" altLang="zh-TW" dirty="0"/>
              <a:t>0 0 0 1 2 2 1 1 1 2 3 3 3 </a:t>
            </a:r>
            <a:r>
              <a:rPr lang="en-US" altLang="zh-TW" dirty="0" smtClean="0"/>
              <a:t>3</a:t>
            </a:r>
          </a:p>
          <a:p>
            <a:r>
              <a:rPr lang="zh-TW" altLang="zh-TW" dirty="0"/>
              <a:t>假設旋轉物體形狀，使它有不同的方位</a:t>
            </a:r>
            <a:r>
              <a:rPr lang="en-US" altLang="zh-TW" dirty="0"/>
              <a:t> ( </a:t>
            </a:r>
            <a:r>
              <a:rPr lang="zh-TW" altLang="zh-TW" dirty="0"/>
              <a:t>使用</a:t>
            </a:r>
            <a:r>
              <a:rPr lang="en-US" altLang="zh-TW" dirty="0"/>
              <a:t>rot90</a:t>
            </a:r>
            <a:r>
              <a:rPr lang="zh-TW" altLang="zh-TW" dirty="0"/>
              <a:t>函數將矩陣旋轉</a:t>
            </a:r>
            <a:r>
              <a:rPr lang="en-US" altLang="zh-TW" dirty="0"/>
              <a:t>90</a:t>
            </a:r>
            <a:r>
              <a:rPr lang="zh-TW" altLang="zh-TW" dirty="0"/>
              <a:t>度</a:t>
            </a:r>
            <a:r>
              <a:rPr lang="en-US" altLang="zh-TW" dirty="0"/>
              <a:t> )</a:t>
            </a:r>
            <a:r>
              <a:rPr lang="zh-TW" altLang="zh-TW" dirty="0"/>
              <a:t>：</a:t>
            </a:r>
          </a:p>
          <a:p>
            <a:endParaRPr lang="zh-TW" altLang="zh-TW" dirty="0"/>
          </a:p>
          <a:p>
            <a:endParaRPr lang="zh-TW" altLang="en-US" dirty="0"/>
          </a:p>
        </p:txBody>
      </p:sp>
      <p:pic>
        <p:nvPicPr>
          <p:cNvPr id="5120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50" y="3717032"/>
            <a:ext cx="7793882" cy="2555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7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12.2 </a:t>
            </a:r>
            <a:r>
              <a:rPr lang="zh-TW" altLang="en-US" dirty="0" smtClean="0"/>
              <a:t>鏈碼與形狀數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solidFill>
                  <a:srgbClr val="0000CC"/>
                </a:solidFill>
              </a:rPr>
              <a:t>鏈碼</a:t>
            </a:r>
            <a:r>
              <a:rPr lang="en-US" altLang="zh-TW" dirty="0">
                <a:solidFill>
                  <a:srgbClr val="0000CC"/>
                </a:solidFill>
              </a:rPr>
              <a:t> (chain codes) </a:t>
            </a:r>
            <a:r>
              <a:rPr lang="zh-TW" altLang="zh-TW" dirty="0"/>
              <a:t>的概念相當簡單，當我們走在一個物體的邊界，會記下行進的方向。這些方向列表就是鏈碼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如果邊界是</a:t>
            </a:r>
            <a:r>
              <a:rPr lang="en-US" altLang="zh-TW" dirty="0"/>
              <a:t>4- </a:t>
            </a:r>
            <a:r>
              <a:rPr lang="zh-TW" altLang="zh-TW" dirty="0"/>
              <a:t>連通，會有四個可能的行走方向；如果邊界是</a:t>
            </a:r>
            <a:r>
              <a:rPr lang="en-US" altLang="zh-TW" dirty="0"/>
              <a:t>8- </a:t>
            </a:r>
            <a:r>
              <a:rPr lang="zh-TW" altLang="zh-TW" dirty="0"/>
              <a:t>連通，則有</a:t>
            </a:r>
            <a:r>
              <a:rPr lang="en-US" altLang="zh-TW" dirty="0"/>
              <a:t>8</a:t>
            </a:r>
            <a:r>
              <a:rPr lang="zh-TW" altLang="zh-TW" dirty="0"/>
              <a:t>個可能的方向。如圖</a:t>
            </a:r>
            <a:r>
              <a:rPr lang="en-US" altLang="zh-TW" dirty="0"/>
              <a:t>12.1</a:t>
            </a:r>
            <a:r>
              <a:rPr lang="zh-TW" altLang="zh-TW" dirty="0"/>
              <a:t>所示。</a:t>
            </a:r>
            <a:endParaRPr lang="zh-TW" altLang="en-US" dirty="0"/>
          </a:p>
        </p:txBody>
      </p:sp>
      <p:pic>
        <p:nvPicPr>
          <p:cNvPr id="4874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20786"/>
            <a:ext cx="5184576" cy="297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31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12.2 </a:t>
            </a:r>
            <a:r>
              <a:rPr lang="zh-TW" altLang="en-US" dirty="0" smtClean="0"/>
              <a:t>鏈碼與形狀數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772816"/>
            <a:ext cx="8568952" cy="2520280"/>
          </a:xfrm>
        </p:spPr>
        <p:txBody>
          <a:bodyPr/>
          <a:lstStyle/>
          <a:p>
            <a:r>
              <a:rPr lang="zh-TW" altLang="zh-TW" dirty="0"/>
              <a:t>新方位的正規化鏈碼可計算為：</a:t>
            </a:r>
          </a:p>
          <a:p>
            <a:pPr marL="0" indent="0" algn="ctr">
              <a:buNone/>
            </a:pPr>
            <a:r>
              <a:rPr lang="en-US" altLang="zh-TW" dirty="0"/>
              <a:t>0 0 0 0 1 1 1 2 3 3 2 2 2 3</a:t>
            </a:r>
            <a:endParaRPr lang="zh-TW" altLang="zh-TW" dirty="0"/>
          </a:p>
          <a:p>
            <a:r>
              <a:rPr lang="zh-TW" altLang="zh-TW" dirty="0"/>
              <a:t>即使經過正規化，鏈碼也不同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對於每兩個連續元素</a:t>
            </a: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zh-TW" altLang="zh-TW" dirty="0" smtClean="0"/>
              <a:t>與</a:t>
            </a:r>
            <a:r>
              <a:rPr lang="en-US" altLang="zh-TW" dirty="0" smtClean="0"/>
              <a:t>      </a:t>
            </a:r>
            <a:r>
              <a:rPr lang="zh-TW" altLang="zh-TW" dirty="0" smtClean="0"/>
              <a:t>，</a:t>
            </a:r>
            <a:r>
              <a:rPr lang="zh-TW" altLang="zh-TW" dirty="0"/>
              <a:t>差值定義為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437758"/>
              </p:ext>
            </p:extLst>
          </p:nvPr>
        </p:nvGraphicFramePr>
        <p:xfrm>
          <a:off x="3419872" y="3284984"/>
          <a:ext cx="288032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47" name="Equation" r:id="rId3" imgW="139680" imgH="215640" progId="Equation.DSMT4">
                  <p:embed/>
                </p:oleObj>
              </mc:Choice>
              <mc:Fallback>
                <p:oleObj name="Equation" r:id="rId3" imgW="139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872" y="3284984"/>
                        <a:ext cx="288032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794473"/>
              </p:ext>
            </p:extLst>
          </p:nvPr>
        </p:nvGraphicFramePr>
        <p:xfrm>
          <a:off x="4089176" y="3284984"/>
          <a:ext cx="48282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48" name="Equation" r:id="rId5" imgW="241200" imgH="215640" progId="Equation.DSMT4">
                  <p:embed/>
                </p:oleObj>
              </mc:Choice>
              <mc:Fallback>
                <p:oleObj name="Equation" r:id="rId5" imgW="2412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89176" y="3284984"/>
                        <a:ext cx="482824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01772"/>
              </p:ext>
            </p:extLst>
          </p:nvPr>
        </p:nvGraphicFramePr>
        <p:xfrm>
          <a:off x="3474128" y="3789040"/>
          <a:ext cx="2250000" cy="45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49" name="Equation" r:id="rId7" imgW="1079280" imgH="215640" progId="Equation.DSMT4">
                  <p:embed/>
                </p:oleObj>
              </mc:Choice>
              <mc:Fallback>
                <p:oleObj name="Equation" r:id="rId7" imgW="1079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74128" y="3789040"/>
                        <a:ext cx="2250000" cy="45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3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33" y="4365104"/>
            <a:ext cx="3699839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251519" y="4293096"/>
            <a:ext cx="4896545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000" indent="-288000" algn="l" defTabSz="914400" rtl="0" eaLnBrk="1" latinLnBrk="0" hangingPunct="1">
              <a:lnSpc>
                <a:spcPts val="3300"/>
              </a:lnSpc>
              <a:spcBef>
                <a:spcPts val="500"/>
              </a:spcBef>
              <a:buClr>
                <a:srgbClr val="00B0F0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48000" indent="-288000" algn="l" defTabSz="914400" rtl="0" eaLnBrk="1" latinLnBrk="0" hangingPunct="1">
              <a:lnSpc>
                <a:spcPts val="3300"/>
              </a:lnSpc>
              <a:spcBef>
                <a:spcPts val="500"/>
              </a:spcBef>
              <a:buClr>
                <a:schemeClr val="accent6">
                  <a:lumMod val="50000"/>
                </a:schemeClr>
              </a:buClr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lnSpc>
                <a:spcPts val="3300"/>
              </a:lnSpc>
              <a:spcBef>
                <a:spcPts val="500"/>
              </a:spcBef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lnSpc>
                <a:spcPts val="3300"/>
              </a:lnSpc>
              <a:spcBef>
                <a:spcPts val="500"/>
              </a:spcBef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lnSpc>
                <a:spcPts val="3300"/>
              </a:lnSpc>
              <a:spcBef>
                <a:spcPts val="500"/>
              </a:spcBef>
              <a:buFont typeface="Arial" pitchFamily="34" charset="0"/>
              <a:buChar char="»"/>
              <a:defRPr sz="2400" b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zh-TW" altLang="zh-TW" dirty="0"/>
              <a:t>例如，取簡單的</a:t>
            </a:r>
            <a:r>
              <a:rPr lang="en-US" altLang="zh-TW" dirty="0"/>
              <a:t>L</a:t>
            </a:r>
            <a:r>
              <a:rPr lang="zh-TW" altLang="zh-TW" dirty="0"/>
              <a:t>形及其旋轉，如圖</a:t>
            </a:r>
            <a:r>
              <a:rPr lang="en-US" altLang="zh-TW" dirty="0"/>
              <a:t>12.6</a:t>
            </a:r>
            <a:r>
              <a:rPr lang="zh-TW" altLang="zh-TW" dirty="0"/>
              <a:t>所示。第一個形狀的鏈碼可以從所示的位置讀出，它是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marL="0" indent="0" algn="ctr" hangingPunct="0">
              <a:buNone/>
            </a:pPr>
            <a:r>
              <a:rPr lang="en-US" altLang="zh-TW" dirty="0"/>
              <a:t>3 3 0 0 1 2 1 2</a:t>
            </a:r>
            <a:endParaRPr lang="en-US" altLang="zh-TW" b="0" dirty="0"/>
          </a:p>
        </p:txBody>
      </p:sp>
    </p:spTree>
    <p:extLst>
      <p:ext uri="{BB962C8B-B14F-4D97-AF65-F5344CB8AC3E}">
        <p14:creationId xmlns:p14="http://schemas.microsoft.com/office/powerpoint/2010/main" val="5547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12.2 </a:t>
            </a:r>
            <a:r>
              <a:rPr lang="zh-TW" altLang="en-US" dirty="0" smtClean="0"/>
              <a:t>鏈碼與形狀數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為了求得差值，從自身的循環移位減去該列表：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lnSpc>
                <a:spcPts val="1500"/>
              </a:lnSpc>
              <a:buNone/>
            </a:pPr>
            <a:endParaRPr lang="zh-TW" altLang="zh-TW" dirty="0"/>
          </a:p>
          <a:p>
            <a:r>
              <a:rPr lang="zh-TW" altLang="zh-TW" dirty="0"/>
              <a:t>這些差異值的正規化</a:t>
            </a:r>
            <a:r>
              <a:rPr lang="zh-TW" altLang="zh-TW" dirty="0" smtClean="0"/>
              <a:t>是</a:t>
            </a:r>
            <a:r>
              <a:rPr lang="en-US" altLang="zh-TW" dirty="0" smtClean="0"/>
              <a:t> L </a:t>
            </a:r>
            <a:r>
              <a:rPr lang="zh-TW" altLang="zh-TW" dirty="0" smtClean="0"/>
              <a:t>形</a:t>
            </a:r>
            <a:r>
              <a:rPr lang="zh-TW" altLang="zh-TW" dirty="0"/>
              <a:t>的</a:t>
            </a:r>
            <a:r>
              <a:rPr lang="zh-TW" altLang="zh-TW" dirty="0">
                <a:solidFill>
                  <a:srgbClr val="0000CC"/>
                </a:solidFill>
              </a:rPr>
              <a:t>形狀數</a:t>
            </a:r>
            <a:r>
              <a:rPr lang="en-US" altLang="zh-TW" dirty="0">
                <a:solidFill>
                  <a:srgbClr val="0000CC"/>
                </a:solidFill>
              </a:rPr>
              <a:t> (shape number)</a:t>
            </a:r>
            <a:r>
              <a:rPr lang="zh-TW" altLang="zh-TW" dirty="0"/>
              <a:t>，如下：</a:t>
            </a:r>
          </a:p>
          <a:p>
            <a:pPr marL="0" indent="0" algn="ctr">
              <a:buNone/>
            </a:pPr>
            <a:r>
              <a:rPr lang="en-US" altLang="zh-TW" dirty="0"/>
              <a:t>0 1 0 1 1 3 1 1</a:t>
            </a:r>
            <a:endParaRPr lang="zh-TW" altLang="zh-TW" dirty="0"/>
          </a:p>
          <a:p>
            <a:r>
              <a:rPr lang="en-US" altLang="zh-TW" dirty="0" smtClean="0"/>
              <a:t>L </a:t>
            </a:r>
            <a:r>
              <a:rPr lang="zh-TW" altLang="zh-TW" dirty="0" smtClean="0"/>
              <a:t>形</a:t>
            </a:r>
            <a:r>
              <a:rPr lang="zh-TW" altLang="zh-TW" dirty="0"/>
              <a:t>旋轉後的鏈碼為：</a:t>
            </a:r>
          </a:p>
          <a:p>
            <a:pPr marL="0" indent="0" algn="ctr">
              <a:buNone/>
            </a:pPr>
            <a:r>
              <a:rPr lang="en-US" altLang="zh-TW" dirty="0"/>
              <a:t>3 2 3 0 0 1 1 2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514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348880"/>
            <a:ext cx="420258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7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12.2 </a:t>
            </a:r>
            <a:r>
              <a:rPr lang="zh-TW" altLang="en-US" dirty="0" smtClean="0"/>
              <a:t>鏈碼與形狀數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即使正規化，該結果仍與形狀原始方位的鏈碼不同。但是如果求其差異值：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lnSpc>
                <a:spcPts val="2000"/>
              </a:lnSpc>
              <a:buNone/>
            </a:pPr>
            <a:endParaRPr lang="zh-TW" altLang="zh-TW" dirty="0"/>
          </a:p>
          <a:p>
            <a:r>
              <a:rPr lang="zh-TW" altLang="zh-TW" dirty="0"/>
              <a:t>那麼對第三列正規化：</a:t>
            </a:r>
          </a:p>
          <a:p>
            <a:pPr marL="0" indent="0" algn="ctr">
              <a:buNone/>
            </a:pPr>
            <a:r>
              <a:rPr lang="en-US" altLang="zh-TW" dirty="0"/>
              <a:t>0 1 0 1 1 3 1 1</a:t>
            </a:r>
            <a:endParaRPr lang="zh-TW" altLang="zh-TW" dirty="0"/>
          </a:p>
          <a:p>
            <a:r>
              <a:rPr lang="zh-TW" altLang="zh-TW" dirty="0"/>
              <a:t>與上面求得的鏈碼完全相同。</a:t>
            </a:r>
            <a:endParaRPr lang="zh-TW" altLang="en-US" dirty="0"/>
          </a:p>
        </p:txBody>
      </p:sp>
      <p:pic>
        <p:nvPicPr>
          <p:cNvPr id="515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782781"/>
            <a:ext cx="3240360" cy="1078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7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12.2 </a:t>
            </a:r>
            <a:r>
              <a:rPr lang="zh-TW" altLang="en-US" dirty="0" smtClean="0"/>
              <a:t>鏈碼與形狀數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在</a:t>
            </a:r>
            <a:r>
              <a:rPr lang="en-US" altLang="zh-TW" dirty="0"/>
              <a:t>MATLAB</a:t>
            </a:r>
            <a:r>
              <a:rPr lang="zh-TW" altLang="zh-TW" dirty="0"/>
              <a:t>或</a:t>
            </a:r>
            <a:r>
              <a:rPr lang="en-US" altLang="zh-TW" dirty="0"/>
              <a:t>Octave</a:t>
            </a:r>
            <a:r>
              <a:rPr lang="zh-TW" altLang="zh-TW" dirty="0"/>
              <a:t>容易求出形狀數：給定鏈</a:t>
            </a:r>
            <a:r>
              <a:rPr lang="zh-TW" altLang="zh-TW" dirty="0" smtClean="0"/>
              <a:t>碼</a:t>
            </a:r>
            <a:r>
              <a:rPr lang="en-US" altLang="zh-TW" dirty="0" smtClean="0"/>
              <a:t> c</a:t>
            </a:r>
            <a:r>
              <a:rPr lang="zh-TW" altLang="zh-TW" dirty="0"/>
              <a:t>，用循環移位將差值正規化</a:t>
            </a:r>
            <a:r>
              <a:rPr lang="en-US" altLang="zh-TW" dirty="0"/>
              <a:t> ( </a:t>
            </a:r>
            <a:r>
              <a:rPr lang="zh-TW" altLang="zh-TW" dirty="0"/>
              <a:t>第一個元素移到最後</a:t>
            </a:r>
            <a:r>
              <a:rPr lang="en-US" altLang="zh-TW" dirty="0"/>
              <a:t> )</a:t>
            </a:r>
            <a:r>
              <a:rPr lang="zh-TW" altLang="zh-TW" dirty="0"/>
              <a:t>：</a:t>
            </a:r>
          </a:p>
          <a:p>
            <a:endParaRPr lang="zh-TW" altLang="en-US" dirty="0"/>
          </a:p>
        </p:txBody>
      </p:sp>
      <p:pic>
        <p:nvPicPr>
          <p:cNvPr id="516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69" y="2780928"/>
            <a:ext cx="7994483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7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12.2 </a:t>
            </a:r>
            <a:r>
              <a:rPr lang="zh-TW" altLang="en-US" dirty="0" smtClean="0"/>
              <a:t>鏈碼與形狀數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使用</a:t>
            </a:r>
            <a:r>
              <a:rPr lang="en-US" altLang="zh-TW" dirty="0"/>
              <a:t>L</a:t>
            </a:r>
            <a:r>
              <a:rPr lang="zh-TW" altLang="zh-TW" dirty="0"/>
              <a:t>形和它的旋轉來嘗試。</a:t>
            </a:r>
          </a:p>
          <a:p>
            <a:endParaRPr lang="zh-TW" altLang="en-US" dirty="0"/>
          </a:p>
        </p:txBody>
      </p:sp>
      <p:pic>
        <p:nvPicPr>
          <p:cNvPr id="517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02058"/>
            <a:ext cx="7848873" cy="325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7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12.2 </a:t>
            </a:r>
            <a:r>
              <a:rPr lang="zh-TW" altLang="en-US" dirty="0" smtClean="0"/>
              <a:t>鏈碼與形狀數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兩個結果完全相同。對於</a:t>
            </a:r>
            <a:r>
              <a:rPr lang="en-US" altLang="zh-TW" dirty="0"/>
              <a:t>Python</a:t>
            </a:r>
            <a:r>
              <a:rPr lang="zh-TW" altLang="zh-TW" dirty="0"/>
              <a:t>，以下指令求得相同的結果：</a:t>
            </a:r>
          </a:p>
          <a:p>
            <a:endParaRPr lang="zh-TW" altLang="en-US" dirty="0"/>
          </a:p>
        </p:txBody>
      </p:sp>
      <p:pic>
        <p:nvPicPr>
          <p:cNvPr id="518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420888"/>
            <a:ext cx="778969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0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12.3 </a:t>
            </a:r>
            <a:r>
              <a:rPr lang="zh-TW" altLang="en-US" dirty="0" smtClean="0"/>
              <a:t>傅立葉描述元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傅立葉描述元的美妙之處是，在</a:t>
            </a:r>
            <a:r>
              <a:rPr lang="en-US" altLang="zh-TW" dirty="0"/>
              <a:t>DC</a:t>
            </a:r>
            <a:r>
              <a:rPr lang="zh-TW" altLang="zh-TW" dirty="0"/>
              <a:t>係數周圍僅有幾個低頻項</a:t>
            </a:r>
            <a:r>
              <a:rPr lang="en-US" altLang="zh-TW" dirty="0"/>
              <a:t> ( </a:t>
            </a:r>
            <a:r>
              <a:rPr lang="zh-TW" altLang="zh-TW" dirty="0"/>
              <a:t>前面幾項</a:t>
            </a:r>
            <a:r>
              <a:rPr lang="en-US" altLang="zh-TW" dirty="0"/>
              <a:t> ) </a:t>
            </a:r>
            <a:r>
              <a:rPr lang="zh-TW" altLang="zh-TW" dirty="0"/>
              <a:t>就足以區分物體或是進行分類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本章結尾處的鏈碼函數還會產生邊界像素的列表，比如前面部分的</a:t>
            </a:r>
            <a:r>
              <a:rPr lang="en-US" altLang="zh-TW" dirty="0"/>
              <a:t>L</a:t>
            </a:r>
            <a:r>
              <a:rPr lang="zh-TW" altLang="zh-TW" dirty="0"/>
              <a:t>形：</a:t>
            </a:r>
          </a:p>
          <a:p>
            <a:endParaRPr lang="zh-TW" altLang="en-US" dirty="0"/>
          </a:p>
        </p:txBody>
      </p:sp>
      <p:pic>
        <p:nvPicPr>
          <p:cNvPr id="519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0062"/>
            <a:ext cx="7776864" cy="1703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0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12.3 </a:t>
            </a:r>
            <a:r>
              <a:rPr lang="zh-TW" altLang="en-US" dirty="0" smtClean="0"/>
              <a:t>傅立葉描述元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將這些數值輕易轉換為複數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>
              <a:lnSpc>
                <a:spcPts val="2000"/>
              </a:lnSpc>
            </a:pPr>
            <a:endParaRPr lang="en-US" altLang="zh-TW" dirty="0" smtClean="0"/>
          </a:p>
          <a:p>
            <a:r>
              <a:rPr lang="zh-TW" altLang="zh-TW" dirty="0"/>
              <a:t>使用</a:t>
            </a:r>
            <a:r>
              <a:rPr lang="en-US" altLang="zh-TW" dirty="0"/>
              <a:t>Python</a:t>
            </a:r>
            <a:r>
              <a:rPr lang="zh-TW" altLang="zh-TW" dirty="0"/>
              <a:t>可得到相同的陣列：</a:t>
            </a:r>
          </a:p>
          <a:p>
            <a:endParaRPr lang="zh-TW" altLang="zh-TW" dirty="0"/>
          </a:p>
          <a:p>
            <a:endParaRPr lang="zh-TW" altLang="en-US" dirty="0"/>
          </a:p>
        </p:txBody>
      </p:sp>
      <p:pic>
        <p:nvPicPr>
          <p:cNvPr id="520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7802427" cy="259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0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584127"/>
            <a:ext cx="7802429" cy="869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8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12.3 </a:t>
            </a:r>
            <a:r>
              <a:rPr lang="zh-TW" altLang="en-US" dirty="0" smtClean="0"/>
              <a:t>傅立葉描述元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然後繪製出來：</a:t>
            </a:r>
          </a:p>
          <a:p>
            <a:endParaRPr lang="en-US" altLang="zh-TW" dirty="0" smtClean="0"/>
          </a:p>
          <a:p>
            <a:pPr>
              <a:lnSpc>
                <a:spcPts val="2000"/>
              </a:lnSpc>
            </a:pPr>
            <a:endParaRPr lang="en-US" altLang="zh-TW" dirty="0"/>
          </a:p>
          <a:p>
            <a:r>
              <a:rPr lang="zh-TW" altLang="zh-TW" dirty="0"/>
              <a:t>或是使用</a:t>
            </a:r>
          </a:p>
          <a:p>
            <a:endParaRPr lang="zh-TW" altLang="en-US" dirty="0"/>
          </a:p>
        </p:txBody>
      </p:sp>
      <p:pic>
        <p:nvPicPr>
          <p:cNvPr id="521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4180"/>
            <a:ext cx="8064896" cy="652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1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45024"/>
            <a:ext cx="7991193" cy="133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8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12.3 </a:t>
            </a:r>
            <a:r>
              <a:rPr lang="zh-TW" altLang="en-US" dirty="0" smtClean="0"/>
              <a:t>傅立葉描述元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結果如圖</a:t>
            </a:r>
            <a:r>
              <a:rPr lang="en-US" altLang="zh-TW" dirty="0"/>
              <a:t>12.7</a:t>
            </a:r>
            <a:r>
              <a:rPr lang="zh-TW" altLang="zh-TW" dirty="0"/>
              <a:t>所示。假設我們進行傅立葉變換，並從中擷取幾項：</a:t>
            </a:r>
          </a:p>
          <a:p>
            <a:endParaRPr lang="zh-TW" altLang="en-US" dirty="0"/>
          </a:p>
        </p:txBody>
      </p:sp>
      <p:pic>
        <p:nvPicPr>
          <p:cNvPr id="522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707977"/>
            <a:ext cx="6984775" cy="381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8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12.2 </a:t>
            </a:r>
            <a:r>
              <a:rPr lang="zh-TW" altLang="en-US" dirty="0" smtClean="0"/>
              <a:t>鏈碼與形狀數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要了解它們是如何運作，請檢視圖</a:t>
            </a:r>
            <a:r>
              <a:rPr lang="en-US" altLang="zh-TW" dirty="0"/>
              <a:t>12.2</a:t>
            </a:r>
            <a:r>
              <a:rPr lang="zh-TW" altLang="zh-TW" dirty="0"/>
              <a:t>中所示的物體及其邊界。</a:t>
            </a:r>
            <a:endParaRPr lang="zh-TW" altLang="en-US" dirty="0"/>
          </a:p>
        </p:txBody>
      </p:sp>
      <p:pic>
        <p:nvPicPr>
          <p:cNvPr id="4884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94" y="2780928"/>
            <a:ext cx="665708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59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12.3 </a:t>
            </a:r>
            <a:r>
              <a:rPr lang="zh-TW" altLang="en-US" dirty="0"/>
              <a:t>傅立葉描述元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23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838" y="2006253"/>
            <a:ext cx="4546418" cy="4231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23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12.3 </a:t>
            </a:r>
            <a:r>
              <a:rPr lang="zh-TW" altLang="en-US" dirty="0" smtClean="0"/>
              <a:t>傅立葉描述元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注意，由於該轉換沒有產生偏移，第一項將是</a:t>
            </a:r>
            <a:r>
              <a:rPr lang="en-US" altLang="zh-TW" dirty="0"/>
              <a:t>DC</a:t>
            </a:r>
            <a:r>
              <a:rPr lang="zh-TW" altLang="zh-TW" dirty="0"/>
              <a:t>係數，而低頻項出現在</a:t>
            </a:r>
            <a:r>
              <a:rPr lang="en-US" altLang="zh-TW" dirty="0"/>
              <a:t>DC</a:t>
            </a:r>
            <a:r>
              <a:rPr lang="zh-TW" altLang="zh-TW" dirty="0"/>
              <a:t>係數之後，以及在末端。我們可以做的是選擇一個</a:t>
            </a:r>
            <a:r>
              <a:rPr lang="zh-TW" altLang="zh-TW" dirty="0" smtClean="0"/>
              <a:t>數值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k</a:t>
            </a:r>
            <a:r>
              <a:rPr lang="zh-TW" altLang="zh-TW" dirty="0"/>
              <a:t>，並</a:t>
            </a:r>
            <a:r>
              <a:rPr lang="zh-TW" altLang="zh-TW" dirty="0" smtClean="0"/>
              <a:t>讓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k </a:t>
            </a:r>
            <a:r>
              <a:rPr lang="zh-TW" altLang="zh-TW" dirty="0" smtClean="0"/>
              <a:t>項</a:t>
            </a:r>
            <a:r>
              <a:rPr lang="zh-TW" altLang="zh-TW" dirty="0"/>
              <a:t>在</a:t>
            </a:r>
            <a:r>
              <a:rPr lang="en-US" altLang="zh-TW" dirty="0"/>
              <a:t>DC</a:t>
            </a:r>
            <a:r>
              <a:rPr lang="zh-TW" altLang="zh-TW" dirty="0"/>
              <a:t>係數之後，與在末端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>
              <a:lnSpc>
                <a:spcPts val="2400"/>
              </a:lnSpc>
            </a:pPr>
            <a:endParaRPr lang="en-US" altLang="zh-TW" dirty="0"/>
          </a:p>
          <a:p>
            <a:r>
              <a:rPr lang="zh-TW" altLang="zh-TW" dirty="0"/>
              <a:t>在這個階段，原來</a:t>
            </a:r>
            <a:r>
              <a:rPr lang="en-US" altLang="zh-TW" dirty="0"/>
              <a:t>14</a:t>
            </a:r>
            <a:r>
              <a:rPr lang="zh-TW" altLang="zh-TW" dirty="0"/>
              <a:t>個數值的</a:t>
            </a:r>
            <a:r>
              <a:rPr lang="en-US" altLang="zh-TW" dirty="0"/>
              <a:t>9</a:t>
            </a:r>
            <a:r>
              <a:rPr lang="zh-TW" altLang="zh-TW" dirty="0"/>
              <a:t>個被去除。它們可以用線和點繪製，並確保線條滿足第一個數值重複為最後一個：</a:t>
            </a:r>
          </a:p>
          <a:p>
            <a:endParaRPr lang="zh-TW" altLang="en-US" dirty="0"/>
          </a:p>
        </p:txBody>
      </p:sp>
      <p:pic>
        <p:nvPicPr>
          <p:cNvPr id="524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15" y="3140968"/>
            <a:ext cx="75587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4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76" y="5445224"/>
            <a:ext cx="7593632" cy="1005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8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12.3 </a:t>
            </a:r>
            <a:r>
              <a:rPr lang="zh-TW" altLang="en-US" dirty="0" smtClean="0"/>
              <a:t>傅立葉描述元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結果如圖</a:t>
            </a:r>
            <a:r>
              <a:rPr lang="en-US" altLang="zh-TW" dirty="0"/>
              <a:t>12.8(a) </a:t>
            </a:r>
            <a:r>
              <a:rPr lang="zh-TW" altLang="zh-TW" dirty="0"/>
              <a:t>所示。</a:t>
            </a:r>
            <a:endParaRPr lang="zh-TW" altLang="en-US" dirty="0"/>
          </a:p>
        </p:txBody>
      </p:sp>
      <p:pic>
        <p:nvPicPr>
          <p:cNvPr id="525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083" y="2420888"/>
            <a:ext cx="5774229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8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12.3 </a:t>
            </a:r>
            <a:r>
              <a:rPr lang="zh-TW" altLang="en-US" dirty="0" smtClean="0"/>
              <a:t>傅立葉描述元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回想沒有移位的轉換，</a:t>
            </a:r>
            <a:r>
              <a:rPr lang="en-US" altLang="zh-TW" dirty="0"/>
              <a:t>DC</a:t>
            </a:r>
            <a:r>
              <a:rPr lang="zh-TW" altLang="zh-TW" dirty="0"/>
              <a:t>係數在起始端，而高頻率值朝向中間，如圖</a:t>
            </a:r>
            <a:r>
              <a:rPr lang="en-US" altLang="zh-TW" dirty="0"/>
              <a:t>12.9</a:t>
            </a:r>
            <a:r>
              <a:rPr lang="zh-TW" altLang="zh-TW" dirty="0"/>
              <a:t>所示。</a:t>
            </a:r>
            <a:endParaRPr lang="zh-TW" altLang="en-US" dirty="0"/>
          </a:p>
        </p:txBody>
      </p:sp>
      <p:pic>
        <p:nvPicPr>
          <p:cNvPr id="526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2708274"/>
            <a:ext cx="6687610" cy="374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8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12.3 </a:t>
            </a:r>
            <a:r>
              <a:rPr lang="zh-TW" altLang="en-US" dirty="0" smtClean="0"/>
              <a:t>傅立葉描述元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圖中箭頭表示增加頻率的方向，標記</a:t>
            </a:r>
            <a:r>
              <a:rPr lang="zh-TW" altLang="zh-TW" dirty="0" smtClean="0"/>
              <a:t>為</a:t>
            </a:r>
            <a:r>
              <a:rPr lang="en-US" altLang="zh-TW" dirty="0" smtClean="0"/>
              <a:t> X </a:t>
            </a:r>
            <a:r>
              <a:rPr lang="zh-TW" altLang="zh-TW" dirty="0" smtClean="0"/>
              <a:t>和</a:t>
            </a:r>
            <a:r>
              <a:rPr lang="en-US" altLang="zh-TW" dirty="0" smtClean="0"/>
              <a:t> Y </a:t>
            </a:r>
            <a:r>
              <a:rPr lang="zh-TW" altLang="zh-TW" dirty="0" smtClean="0"/>
              <a:t>的</a:t>
            </a:r>
            <a:r>
              <a:rPr lang="zh-TW" altLang="zh-TW" dirty="0"/>
              <a:t>元素是最高頻率的元素。圍繞這些中心值，並排除</a:t>
            </a:r>
            <a:r>
              <a:rPr lang="en-US" altLang="zh-TW" dirty="0"/>
              <a:t>DC</a:t>
            </a:r>
            <a:r>
              <a:rPr lang="zh-TW" altLang="zh-TW" dirty="0"/>
              <a:t>係數，所有其他元素可以以相等的頻率</a:t>
            </a:r>
            <a:r>
              <a:rPr lang="zh-TW" altLang="zh-TW" dirty="0" smtClean="0"/>
              <a:t>配</a:t>
            </a:r>
            <a:r>
              <a:rPr lang="zh-TW" altLang="zh-TW" dirty="0"/>
              <a:t>對，如圖所示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en-US" altLang="zh-TW" i="1" dirty="0" smtClean="0"/>
              <a:t> N </a:t>
            </a:r>
            <a:r>
              <a:rPr lang="zh-TW" altLang="zh-TW" dirty="0" smtClean="0"/>
              <a:t>個</a:t>
            </a:r>
            <a:r>
              <a:rPr lang="zh-TW" altLang="zh-TW" dirty="0"/>
              <a:t>元素的轉換，除了</a:t>
            </a:r>
            <a:r>
              <a:rPr lang="en-US" altLang="zh-TW" dirty="0"/>
              <a:t> </a:t>
            </a:r>
            <a:r>
              <a:rPr lang="en-US" altLang="zh-TW" dirty="0" smtClean="0"/>
              <a:t>             </a:t>
            </a:r>
            <a:r>
              <a:rPr lang="zh-TW" altLang="zh-TW" dirty="0" smtClean="0"/>
              <a:t>個</a:t>
            </a:r>
            <a:r>
              <a:rPr lang="zh-TW" altLang="zh-TW" dirty="0"/>
              <a:t>元素之外的所有其他元素都可以排除，如圖</a:t>
            </a:r>
            <a:r>
              <a:rPr lang="en-US" altLang="zh-TW" dirty="0"/>
              <a:t>12.10</a:t>
            </a:r>
            <a:r>
              <a:rPr lang="zh-TW" altLang="zh-TW" dirty="0"/>
              <a:t>所示。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508967"/>
              </p:ext>
            </p:extLst>
          </p:nvPr>
        </p:nvGraphicFramePr>
        <p:xfrm>
          <a:off x="3794400" y="3177016"/>
          <a:ext cx="974769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68" name="Equation" r:id="rId3" imgW="406080" imgH="164880" progId="Equation.DSMT4">
                  <p:embed/>
                </p:oleObj>
              </mc:Choice>
              <mc:Fallback>
                <p:oleObj name="Equation" r:id="rId3" imgW="4060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4400" y="3177016"/>
                        <a:ext cx="974769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73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49080"/>
            <a:ext cx="6696744" cy="134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8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12.3 </a:t>
            </a:r>
            <a:r>
              <a:rPr lang="zh-TW" altLang="en-US" dirty="0" smtClean="0"/>
              <a:t>傅立葉描述元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為了求近似的形狀，給定轉換的</a:t>
            </a:r>
            <a:r>
              <a:rPr lang="en-US" altLang="zh-TW" dirty="0"/>
              <a:t> </a:t>
            </a:r>
            <a:r>
              <a:rPr lang="en-US" altLang="zh-TW" dirty="0" smtClean="0"/>
              <a:t>             </a:t>
            </a:r>
            <a:r>
              <a:rPr lang="zh-TW" altLang="zh-TW" dirty="0" smtClean="0"/>
              <a:t>個</a:t>
            </a:r>
            <a:r>
              <a:rPr lang="zh-TW" altLang="zh-TW" dirty="0"/>
              <a:t>非零元素，存在幾種可能性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lvl="1">
              <a:buFont typeface="+mj-lt"/>
              <a:buAutoNum type="arabicPeriod"/>
            </a:pPr>
            <a:r>
              <a:rPr lang="zh-TW" altLang="zh-TW" dirty="0"/>
              <a:t>對</a:t>
            </a:r>
            <a:r>
              <a:rPr lang="zh-TW" altLang="zh-TW" dirty="0" smtClean="0"/>
              <a:t>整個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N </a:t>
            </a:r>
            <a:r>
              <a:rPr lang="zh-TW" altLang="zh-TW" dirty="0" smtClean="0"/>
              <a:t>長度</a:t>
            </a:r>
            <a:r>
              <a:rPr lang="zh-TW" altLang="zh-TW" dirty="0"/>
              <a:t>向量</a:t>
            </a:r>
            <a:r>
              <a:rPr lang="en-US" altLang="zh-TW" dirty="0"/>
              <a:t> ( </a:t>
            </a:r>
            <a:r>
              <a:rPr lang="zh-TW" altLang="zh-TW" dirty="0"/>
              <a:t>包括零</a:t>
            </a:r>
            <a:r>
              <a:rPr lang="en-US" altLang="zh-TW" dirty="0"/>
              <a:t> ) </a:t>
            </a:r>
            <a:r>
              <a:rPr lang="zh-TW" altLang="zh-TW" dirty="0"/>
              <a:t>執行逆轉換，並繪製結果。</a:t>
            </a:r>
          </a:p>
          <a:p>
            <a:pPr lvl="1">
              <a:buFont typeface="+mj-lt"/>
              <a:buAutoNum type="arabicPeriod"/>
            </a:pPr>
            <a:r>
              <a:rPr lang="zh-TW" altLang="zh-TW" dirty="0"/>
              <a:t>反轉</a:t>
            </a:r>
            <a:r>
              <a:rPr lang="en-US" altLang="zh-TW" dirty="0"/>
              <a:t> </a:t>
            </a:r>
            <a:r>
              <a:rPr lang="en-US" altLang="zh-TW" dirty="0" smtClean="0"/>
              <a:t>             </a:t>
            </a:r>
            <a:r>
              <a:rPr lang="zh-TW" altLang="zh-TW" dirty="0" smtClean="0"/>
              <a:t>個</a:t>
            </a:r>
            <a:r>
              <a:rPr lang="zh-TW" altLang="zh-TW" dirty="0"/>
              <a:t>元素的小向量，並繪製由線連接的數值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>
              <a:buFont typeface="+mj-lt"/>
              <a:buAutoNum type="arabicPeriod"/>
            </a:pPr>
            <a:r>
              <a:rPr lang="zh-TW" altLang="zh-TW" dirty="0"/>
              <a:t>在反轉之前，在第一個</a:t>
            </a:r>
            <a:r>
              <a:rPr lang="en-US" altLang="zh-TW" dirty="0"/>
              <a:t> </a:t>
            </a:r>
            <a:r>
              <a:rPr lang="en-US" altLang="zh-TW" dirty="0" smtClean="0"/>
              <a:t>           </a:t>
            </a:r>
            <a:r>
              <a:rPr lang="zh-TW" altLang="zh-TW" dirty="0" smtClean="0"/>
              <a:t>和最後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k </a:t>
            </a:r>
            <a:r>
              <a:rPr lang="zh-TW" altLang="zh-TW" dirty="0" smtClean="0"/>
              <a:t>數值</a:t>
            </a:r>
            <a:r>
              <a:rPr lang="zh-TW" altLang="zh-TW" dirty="0"/>
              <a:t>之間放置任意數目的零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考慮有許多邊界像素的較大形狀影像：</a:t>
            </a:r>
          </a:p>
          <a:p>
            <a:endParaRPr lang="zh-TW" altLang="zh-TW" dirty="0"/>
          </a:p>
          <a:p>
            <a:pPr lvl="1">
              <a:buFont typeface="+mj-lt"/>
              <a:buAutoNum type="arabicPeriod"/>
            </a:pPr>
            <a:endParaRPr lang="zh-TW" altLang="zh-TW" dirty="0"/>
          </a:p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717693"/>
              </p:ext>
            </p:extLst>
          </p:nvPr>
        </p:nvGraphicFramePr>
        <p:xfrm>
          <a:off x="4950000" y="1861200"/>
          <a:ext cx="974769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04" name="Equation" r:id="rId3" imgW="406080" imgH="164880" progId="Equation.DSMT4">
                  <p:embed/>
                </p:oleObj>
              </mc:Choice>
              <mc:Fallback>
                <p:oleObj name="Equation" r:id="rId3" imgW="4060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0000" y="1861200"/>
                        <a:ext cx="974769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800296"/>
              </p:ext>
            </p:extLst>
          </p:nvPr>
        </p:nvGraphicFramePr>
        <p:xfrm>
          <a:off x="1656000" y="3249024"/>
          <a:ext cx="974769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05" name="Equation" r:id="rId5" imgW="406080" imgH="164880" progId="Equation.DSMT4">
                  <p:embed/>
                </p:oleObj>
              </mc:Choice>
              <mc:Fallback>
                <p:oleObj name="Equation" r:id="rId5" imgW="4060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6000" y="3249024"/>
                        <a:ext cx="974769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65245"/>
              </p:ext>
            </p:extLst>
          </p:nvPr>
        </p:nvGraphicFramePr>
        <p:xfrm>
          <a:off x="4122000" y="3717032"/>
          <a:ext cx="792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06" name="Equation" r:id="rId7" imgW="330120" imgH="164880" progId="Equation.DSMT4">
                  <p:embed/>
                </p:oleObj>
              </mc:Choice>
              <mc:Fallback>
                <p:oleObj name="Equation" r:id="rId7" imgW="3301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22000" y="3717032"/>
                        <a:ext cx="792000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838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157192"/>
            <a:ext cx="7896775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8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12.3 </a:t>
            </a:r>
            <a:r>
              <a:rPr lang="zh-TW" altLang="en-US" dirty="0" smtClean="0"/>
              <a:t>傅立葉描述元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邊界上有</a:t>
            </a:r>
            <a:r>
              <a:rPr lang="en-US" altLang="zh-TW" dirty="0"/>
              <a:t>896</a:t>
            </a:r>
            <a:r>
              <a:rPr lang="zh-TW" altLang="zh-TW" dirty="0"/>
              <a:t>個像素。進行轉換與去除其多數，首先在</a:t>
            </a:r>
            <a:r>
              <a:rPr lang="en-US" altLang="zh-TW" dirty="0"/>
              <a:t>MATLAB</a:t>
            </a:r>
            <a:r>
              <a:rPr lang="zh-TW" altLang="zh-TW" dirty="0"/>
              <a:t>或</a:t>
            </a:r>
            <a:r>
              <a:rPr lang="en-US" altLang="zh-TW" dirty="0"/>
              <a:t>Octave</a:t>
            </a:r>
            <a:r>
              <a:rPr lang="zh-TW" altLang="zh-TW" dirty="0"/>
              <a:t>：</a:t>
            </a:r>
          </a:p>
          <a:p>
            <a:endParaRPr lang="zh-TW" altLang="en-US" dirty="0"/>
          </a:p>
        </p:txBody>
      </p:sp>
      <p:pic>
        <p:nvPicPr>
          <p:cNvPr id="529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780283"/>
            <a:ext cx="7957687" cy="3096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60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12.3 </a:t>
            </a:r>
            <a:r>
              <a:rPr lang="zh-TW" altLang="en-US" dirty="0" smtClean="0"/>
              <a:t>傅立葉描述元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或在</a:t>
            </a:r>
            <a:r>
              <a:rPr lang="en-US" altLang="zh-TW" dirty="0"/>
              <a:t>Python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>
              <a:lnSpc>
                <a:spcPts val="2000"/>
              </a:lnSpc>
            </a:pPr>
            <a:endParaRPr lang="en-US" altLang="zh-TW" dirty="0" smtClean="0"/>
          </a:p>
          <a:p>
            <a:r>
              <a:rPr lang="zh-TW" altLang="zh-TW" dirty="0"/>
              <a:t>在這個階段，</a:t>
            </a:r>
            <a:r>
              <a:rPr lang="en-US" altLang="zh-TW" dirty="0"/>
              <a:t>cf2</a:t>
            </a:r>
            <a:r>
              <a:rPr lang="zh-TW" altLang="zh-TW" dirty="0"/>
              <a:t>包含</a:t>
            </a:r>
            <a:r>
              <a:rPr lang="en-US" altLang="zh-TW" dirty="0"/>
              <a:t>896</a:t>
            </a:r>
            <a:r>
              <a:rPr lang="zh-TW" altLang="zh-TW" dirty="0"/>
              <a:t>個數值，其中大部分為零，因此</a:t>
            </a:r>
            <a:r>
              <a:rPr lang="en-US" altLang="zh-TW" dirty="0"/>
              <a:t>bdy2</a:t>
            </a:r>
            <a:r>
              <a:rPr lang="zh-TW" altLang="zh-TW" dirty="0"/>
              <a:t>有</a:t>
            </a:r>
            <a:r>
              <a:rPr lang="en-US" altLang="zh-TW" dirty="0"/>
              <a:t>896</a:t>
            </a:r>
            <a:r>
              <a:rPr lang="zh-TW" altLang="zh-TW" dirty="0"/>
              <a:t>個數值</a:t>
            </a:r>
            <a:r>
              <a:rPr lang="zh-TW" altLang="zh-TW" dirty="0" smtClean="0"/>
              <a:t>。</a:t>
            </a:r>
            <a:r>
              <a:rPr lang="en-US" altLang="zh-TW" dirty="0"/>
              <a:t>100</a:t>
            </a:r>
            <a:r>
              <a:rPr lang="zh-TW" altLang="zh-TW" dirty="0"/>
              <a:t>這個數字沒有什麼特別 ── 任何值都可以 ── 但是數值越大，可填充邊界的點就越多。</a:t>
            </a:r>
          </a:p>
          <a:p>
            <a:endParaRPr lang="zh-TW" altLang="en-US" dirty="0"/>
          </a:p>
        </p:txBody>
      </p:sp>
      <p:pic>
        <p:nvPicPr>
          <p:cNvPr id="530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348880"/>
            <a:ext cx="7781932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60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12.3 </a:t>
            </a:r>
            <a:r>
              <a:rPr lang="zh-TW" altLang="en-US" dirty="0" smtClean="0"/>
              <a:t>傅立葉描述元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因此，繪圖可以如此產生：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zh-TW" dirty="0"/>
              <a:t>或是</a:t>
            </a:r>
          </a:p>
          <a:p>
            <a:endParaRPr lang="zh-TW" altLang="en-US" dirty="0"/>
          </a:p>
        </p:txBody>
      </p:sp>
      <p:pic>
        <p:nvPicPr>
          <p:cNvPr id="531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56" y="2332086"/>
            <a:ext cx="7857023" cy="131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1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56" y="4286375"/>
            <a:ext cx="7820984" cy="151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60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12.3 </a:t>
            </a:r>
            <a:r>
              <a:rPr lang="zh-TW" altLang="en-US" dirty="0" smtClean="0"/>
              <a:t>傅立葉描述元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結果如圖</a:t>
            </a:r>
            <a:r>
              <a:rPr lang="en-US" altLang="zh-TW" dirty="0"/>
              <a:t>12.11</a:t>
            </a:r>
            <a:r>
              <a:rPr lang="zh-TW" altLang="zh-TW" dirty="0"/>
              <a:t>所示。</a:t>
            </a:r>
          </a:p>
          <a:p>
            <a:endParaRPr lang="zh-TW" altLang="en-US" dirty="0"/>
          </a:p>
        </p:txBody>
      </p:sp>
      <p:pic>
        <p:nvPicPr>
          <p:cNvPr id="532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56" y="2564904"/>
            <a:ext cx="7074336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60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12.2 </a:t>
            </a:r>
            <a:r>
              <a:rPr lang="zh-TW" altLang="en-US" dirty="0" smtClean="0"/>
              <a:t>鏈碼與形狀數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假設沿著逆時針方向從頂列的最左端像素點開始沿著邊界走，列出行走的方向，如圖</a:t>
            </a:r>
            <a:r>
              <a:rPr lang="en-US" altLang="zh-TW" dirty="0"/>
              <a:t>12.3</a:t>
            </a:r>
            <a:r>
              <a:rPr lang="zh-TW" altLang="zh-TW" dirty="0"/>
              <a:t>所示。</a:t>
            </a:r>
            <a:endParaRPr lang="zh-TW" altLang="en-US" dirty="0"/>
          </a:p>
        </p:txBody>
      </p:sp>
      <p:pic>
        <p:nvPicPr>
          <p:cNvPr id="4894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66442"/>
            <a:ext cx="5820744" cy="3614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59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12.3 </a:t>
            </a:r>
            <a:r>
              <a:rPr lang="zh-TW" altLang="en-US" dirty="0" smtClean="0"/>
              <a:t>傅立葉描述元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來檢視一個更為實質的範例，考慮圖</a:t>
            </a:r>
            <a:r>
              <a:rPr lang="en-US" altLang="zh-TW" dirty="0"/>
              <a:t>12.12</a:t>
            </a:r>
            <a:r>
              <a:rPr lang="zh-TW" altLang="zh-TW" dirty="0"/>
              <a:t>中的三個形狀。每一個都可以從點列表來繪製，比如，以</a:t>
            </a:r>
            <a:r>
              <a:rPr lang="en-US" altLang="zh-TW" dirty="0"/>
              <a:t>MATLAB</a:t>
            </a:r>
            <a:r>
              <a:rPr lang="zh-TW" altLang="zh-TW" dirty="0"/>
              <a:t>或</a:t>
            </a:r>
            <a:r>
              <a:rPr lang="en-US" altLang="zh-TW" dirty="0"/>
              <a:t>Octave</a:t>
            </a:r>
            <a:r>
              <a:rPr lang="zh-TW" altLang="zh-TW" dirty="0"/>
              <a:t>產生飛機影像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33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3177068"/>
            <a:ext cx="7632849" cy="104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3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337567"/>
            <a:ext cx="5544616" cy="2115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60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12.3 </a:t>
            </a:r>
            <a:r>
              <a:rPr lang="zh-TW" altLang="en-US" dirty="0" smtClean="0"/>
              <a:t>傅立葉描述元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在</a:t>
            </a:r>
            <a:r>
              <a:rPr lang="en-US" altLang="zh-TW" dirty="0"/>
              <a:t>Python</a:t>
            </a:r>
            <a:r>
              <a:rPr lang="zh-TW" altLang="zh-TW" dirty="0"/>
              <a:t>：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zh-TW" dirty="0"/>
              <a:t>其中，</a:t>
            </a:r>
            <a:r>
              <a:rPr lang="en-US" altLang="zh-TW" dirty="0" err="1"/>
              <a:t>plt.tick_params</a:t>
            </a:r>
            <a:r>
              <a:rPr lang="zh-TW" altLang="zh-TW" dirty="0"/>
              <a:t>函數關閉了軸上的刻度線。</a:t>
            </a:r>
          </a:p>
          <a:p>
            <a:r>
              <a:rPr lang="zh-TW" altLang="zh-TW" dirty="0"/>
              <a:t>這三種形狀各具有大致相同數目的邊界點：約略介於</a:t>
            </a:r>
            <a:r>
              <a:rPr lang="en-US" altLang="zh-TW" dirty="0"/>
              <a:t>415</a:t>
            </a:r>
            <a:r>
              <a:rPr lang="zh-TW" altLang="zh-TW" dirty="0"/>
              <a:t>到</a:t>
            </a:r>
            <a:r>
              <a:rPr lang="en-US" altLang="zh-TW" dirty="0"/>
              <a:t>420</a:t>
            </a:r>
            <a:r>
              <a:rPr lang="zh-TW" altLang="zh-TW" dirty="0"/>
              <a:t>之間。</a:t>
            </a:r>
            <a:endParaRPr lang="zh-TW" altLang="en-US" dirty="0"/>
          </a:p>
        </p:txBody>
      </p:sp>
      <p:pic>
        <p:nvPicPr>
          <p:cNvPr id="534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1" y="2420888"/>
            <a:ext cx="7711143" cy="1709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60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12.3 </a:t>
            </a:r>
            <a:r>
              <a:rPr lang="zh-TW" altLang="en-US" dirty="0"/>
              <a:t>傅立葉描述元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圖</a:t>
            </a:r>
            <a:r>
              <a:rPr lang="en-US" altLang="zh-TW" dirty="0"/>
              <a:t>12.13</a:t>
            </a:r>
            <a:r>
              <a:rPr lang="zh-TW" altLang="zh-TW" dirty="0"/>
              <a:t>顯示</a:t>
            </a:r>
            <a:r>
              <a:rPr lang="en-US" altLang="zh-TW" dirty="0"/>
              <a:t> </a:t>
            </a:r>
            <a:r>
              <a:rPr lang="en-US" altLang="zh-TW" dirty="0" smtClean="0"/>
              <a:t>          </a:t>
            </a:r>
            <a:r>
              <a:rPr lang="zh-TW" altLang="zh-TW" dirty="0" smtClean="0"/>
              <a:t>的</a:t>
            </a:r>
            <a:r>
              <a:rPr lang="zh-TW" altLang="zh-TW" dirty="0"/>
              <a:t>傅立葉描述元。雖然邊界很模糊，細節也不見了，但是形狀的基本性質以及尺寸和方向卻是相當清楚的。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232962"/>
              </p:ext>
            </p:extLst>
          </p:nvPr>
        </p:nvGraphicFramePr>
        <p:xfrm>
          <a:off x="2286000" y="1872000"/>
          <a:ext cx="775385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60" name="Equation" r:id="rId3" imgW="355320" imgH="164880" progId="Equation.DSMT4">
                  <p:embed/>
                </p:oleObj>
              </mc:Choice>
              <mc:Fallback>
                <p:oleObj name="Equation" r:id="rId3" imgW="3553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1872000"/>
                        <a:ext cx="775385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555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84984"/>
            <a:ext cx="6437442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169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12.3 </a:t>
            </a:r>
            <a:r>
              <a:rPr lang="zh-TW" altLang="en-US" dirty="0"/>
              <a:t>傅立葉描述元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圖</a:t>
            </a:r>
            <a:r>
              <a:rPr lang="en-US" altLang="zh-TW" dirty="0"/>
              <a:t>12.14</a:t>
            </a:r>
            <a:r>
              <a:rPr lang="zh-TW" altLang="zh-TW" dirty="0"/>
              <a:t>顯示了</a:t>
            </a:r>
            <a:r>
              <a:rPr lang="en-US" altLang="zh-TW" dirty="0"/>
              <a:t> </a:t>
            </a:r>
            <a:r>
              <a:rPr lang="en-US" altLang="zh-TW" dirty="0" smtClean="0"/>
              <a:t>             </a:t>
            </a:r>
            <a:r>
              <a:rPr lang="zh-TW" altLang="zh-TW" dirty="0" smtClean="0"/>
              <a:t>的</a:t>
            </a:r>
            <a:r>
              <a:rPr lang="zh-TW" altLang="zh-TW" dirty="0"/>
              <a:t>傅立葉描述元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使用</a:t>
            </a:r>
            <a:r>
              <a:rPr lang="en-US" altLang="zh-TW" dirty="0"/>
              <a:t> </a:t>
            </a:r>
            <a:r>
              <a:rPr lang="en-US" altLang="zh-TW" dirty="0" smtClean="0"/>
              <a:t>             </a:t>
            </a:r>
            <a:r>
              <a:rPr lang="zh-TW" altLang="zh-TW" dirty="0" smtClean="0"/>
              <a:t>則</a:t>
            </a:r>
            <a:r>
              <a:rPr lang="zh-TW" altLang="zh-TW" dirty="0"/>
              <a:t>可以得到更多的細節，如圖</a:t>
            </a:r>
            <a:r>
              <a:rPr lang="en-US" altLang="zh-TW" dirty="0"/>
              <a:t>12.15</a:t>
            </a:r>
            <a:r>
              <a:rPr lang="zh-TW" altLang="zh-TW" dirty="0"/>
              <a:t>所示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雖然邊界仍然沒有原始影像那麼清晰，然而約</a:t>
            </a:r>
            <a:r>
              <a:rPr lang="en-US" altLang="zh-TW" dirty="0"/>
              <a:t>210</a:t>
            </a:r>
            <a:r>
              <a:rPr lang="zh-TW" altLang="zh-TW" dirty="0"/>
              <a:t>對轉換值的</a:t>
            </a:r>
            <a:r>
              <a:rPr lang="en-US" altLang="zh-TW" dirty="0"/>
              <a:t>32</a:t>
            </a:r>
            <a:r>
              <a:rPr lang="zh-TW" altLang="zh-TW" dirty="0"/>
              <a:t>對，就可以讓細節顯而易見。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336733"/>
              </p:ext>
            </p:extLst>
          </p:nvPr>
        </p:nvGraphicFramePr>
        <p:xfrm>
          <a:off x="1310400" y="2358000"/>
          <a:ext cx="941538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587" name="Equation" r:id="rId3" imgW="431640" imgH="164880" progId="Equation.DSMT4">
                  <p:embed/>
                </p:oleObj>
              </mc:Choice>
              <mc:Fallback>
                <p:oleObj name="Equation" r:id="rId3" imgW="4316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0400" y="2358000"/>
                        <a:ext cx="941538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657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20698"/>
            <a:ext cx="4641910" cy="1536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658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220000"/>
            <a:ext cx="456083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558787"/>
              </p:ext>
            </p:extLst>
          </p:nvPr>
        </p:nvGraphicFramePr>
        <p:xfrm>
          <a:off x="2592000" y="1890000"/>
          <a:ext cx="941538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588" name="Equation" r:id="rId7" imgW="431640" imgH="164880" progId="Equation.DSMT4">
                  <p:embed/>
                </p:oleObj>
              </mc:Choice>
              <mc:Fallback>
                <p:oleObj name="Equation" r:id="rId7" imgW="4316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2000" y="1890000"/>
                        <a:ext cx="941538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921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12.2 </a:t>
            </a:r>
            <a:r>
              <a:rPr lang="zh-TW" altLang="en-US" dirty="0" smtClean="0"/>
              <a:t>鏈碼與形狀數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因此，可讀取鏈碼為：</a:t>
            </a:r>
          </a:p>
          <a:p>
            <a:pPr marL="0" indent="0" algn="ctr">
              <a:buNone/>
            </a:pPr>
            <a:r>
              <a:rPr lang="en-US" altLang="zh-TW" dirty="0"/>
              <a:t>3 3 3 2 3 3 0 0 0 1 0 1 1 1 2 1 2 2</a:t>
            </a:r>
            <a:endParaRPr lang="zh-TW" altLang="zh-TW" dirty="0"/>
          </a:p>
          <a:p>
            <a:r>
              <a:rPr lang="zh-TW" altLang="zh-TW" dirty="0" smtClean="0"/>
              <a:t>如果</a:t>
            </a:r>
            <a:r>
              <a:rPr lang="zh-TW" altLang="zh-TW" dirty="0"/>
              <a:t>將圖</a:t>
            </a:r>
            <a:r>
              <a:rPr lang="en-US" altLang="zh-TW" dirty="0"/>
              <a:t>12.2</a:t>
            </a:r>
            <a:r>
              <a:rPr lang="zh-TW" altLang="zh-TW" dirty="0"/>
              <a:t>中的物體視為</a:t>
            </a:r>
            <a:r>
              <a:rPr lang="en-US" altLang="zh-TW" dirty="0"/>
              <a:t>8- </a:t>
            </a:r>
            <a:r>
              <a:rPr lang="zh-TW" altLang="zh-TW" dirty="0"/>
              <a:t>連通，則其邊界和鏈碼如圖</a:t>
            </a:r>
            <a:r>
              <a:rPr lang="en-US" altLang="zh-TW" dirty="0"/>
              <a:t>12.3</a:t>
            </a:r>
            <a:r>
              <a:rPr lang="zh-TW" altLang="zh-TW" dirty="0"/>
              <a:t>右方所示。在這種情況下，產生的鏈碼是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marL="0" indent="0" algn="ctr">
              <a:buNone/>
            </a:pPr>
            <a:r>
              <a:rPr lang="en-US" altLang="zh-TW" dirty="0"/>
              <a:t>6 6 5 6 6 0 0 0 1 5 5 5 3 4 4</a:t>
            </a:r>
            <a:endParaRPr lang="zh-TW" altLang="zh-TW" dirty="0"/>
          </a:p>
          <a:p>
            <a:r>
              <a:rPr lang="zh-TW" altLang="zh-TW" dirty="0"/>
              <a:t>要使用</a:t>
            </a:r>
            <a:r>
              <a:rPr lang="en-US" altLang="zh-TW" dirty="0"/>
              <a:t>MATLAB</a:t>
            </a:r>
            <a:r>
              <a:rPr lang="zh-TW" altLang="zh-TW" dirty="0"/>
              <a:t>求得鏈碼，可以寫一個小函數來完成。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459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12.2 </a:t>
            </a:r>
            <a:r>
              <a:rPr lang="zh-TW" altLang="en-US" dirty="0" smtClean="0"/>
              <a:t>鏈碼與形狀數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772816"/>
            <a:ext cx="8568952" cy="4824536"/>
          </a:xfrm>
        </p:spPr>
        <p:txBody>
          <a:bodyPr/>
          <a:lstStyle/>
          <a:p>
            <a:pPr lvl="1">
              <a:buFont typeface="+mj-lt"/>
              <a:buAutoNum type="arabicPeriod"/>
            </a:pPr>
            <a:r>
              <a:rPr lang="zh-TW" altLang="zh-TW" dirty="0"/>
              <a:t>首先，找出物體頂列最左側的像素，稱為</a:t>
            </a:r>
            <a:r>
              <a:rPr lang="zh-TW" altLang="zh-TW" dirty="0" smtClean="0"/>
              <a:t>像素</a:t>
            </a:r>
            <a:r>
              <a:rPr lang="en-US" altLang="zh-TW" dirty="0" smtClean="0"/>
              <a:t>     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>
              <a:buFont typeface="+mj-lt"/>
              <a:buAutoNum type="arabicPeriod"/>
            </a:pPr>
            <a:r>
              <a:rPr lang="zh-TW" altLang="zh-TW" dirty="0"/>
              <a:t>以逆時針方向掃描目前像素</a:t>
            </a:r>
            <a:r>
              <a:rPr lang="zh-TW" altLang="zh-TW" dirty="0" smtClean="0"/>
              <a:t>的</a:t>
            </a:r>
            <a:r>
              <a:rPr lang="en-US" altLang="zh-TW" dirty="0" smtClean="0"/>
              <a:t>           </a:t>
            </a:r>
            <a:r>
              <a:rPr lang="zh-TW" altLang="zh-TW" dirty="0"/>
              <a:t>鄰域，搜索像素的起始方向如下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lvl="1">
              <a:buFont typeface="+mj-lt"/>
              <a:buAutoNum type="arabicPeriod"/>
            </a:pPr>
            <a:endParaRPr lang="en-US" altLang="zh-TW" dirty="0"/>
          </a:p>
          <a:p>
            <a:pPr marL="648000" lvl="2" indent="0">
              <a:buNone/>
            </a:pPr>
            <a:r>
              <a:rPr lang="zh-TW" altLang="zh-TW" dirty="0"/>
              <a:t>這個簡單的動作設定目前方向為從</a:t>
            </a:r>
            <a:r>
              <a:rPr lang="en-US" altLang="zh-TW" dirty="0" err="1"/>
              <a:t>dir</a:t>
            </a:r>
            <a:r>
              <a:rPr lang="zh-TW" altLang="zh-TW" dirty="0"/>
              <a:t>逆時針旋轉的下一個方向：</a:t>
            </a:r>
            <a:endParaRPr lang="en-US" altLang="zh-TW" dirty="0" smtClean="0"/>
          </a:p>
          <a:p>
            <a:pPr lvl="1">
              <a:buFont typeface="+mj-lt"/>
              <a:buAutoNum type="arabicPeriod"/>
            </a:pPr>
            <a:endParaRPr lang="en-US" altLang="zh-TW" dirty="0" smtClean="0"/>
          </a:p>
          <a:p>
            <a:pPr lvl="1">
              <a:buFont typeface="+mj-lt"/>
              <a:buAutoNum type="arabicPeriod"/>
            </a:pPr>
            <a:endParaRPr lang="en-US" altLang="zh-TW" dirty="0"/>
          </a:p>
          <a:p>
            <a:pPr lvl="1">
              <a:buFont typeface="+mj-lt"/>
              <a:buAutoNum type="arabicPeriod"/>
            </a:pPr>
            <a:r>
              <a:rPr lang="zh-TW" altLang="zh-TW" dirty="0"/>
              <a:t>等到目前邊界元素</a:t>
            </a:r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zh-TW" altLang="zh-TW" dirty="0" smtClean="0"/>
              <a:t>等於</a:t>
            </a:r>
            <a:r>
              <a:rPr lang="zh-TW" altLang="zh-TW" dirty="0"/>
              <a:t>第二元素</a:t>
            </a: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zh-TW" altLang="zh-TW" dirty="0" smtClean="0"/>
              <a:t>，</a:t>
            </a:r>
            <a:r>
              <a:rPr lang="zh-TW" altLang="zh-TW" dirty="0"/>
              <a:t>以及前一個邊界像素</a:t>
            </a:r>
            <a:r>
              <a:rPr lang="en-US" altLang="zh-TW" dirty="0"/>
              <a:t> </a:t>
            </a:r>
            <a:r>
              <a:rPr lang="en-US" altLang="zh-TW" dirty="0" smtClean="0"/>
              <a:t>       </a:t>
            </a:r>
            <a:r>
              <a:rPr lang="zh-TW" altLang="zh-TW" dirty="0" smtClean="0"/>
              <a:t>等於</a:t>
            </a:r>
            <a:r>
              <a:rPr lang="zh-TW" altLang="zh-TW" dirty="0"/>
              <a:t>第一個邊界元素</a:t>
            </a:r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zh-TW" altLang="zh-TW" dirty="0" smtClean="0"/>
              <a:t>時</a:t>
            </a:r>
            <a:r>
              <a:rPr lang="zh-TW" altLang="zh-TW" dirty="0"/>
              <a:t>，就停止運算。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615657"/>
              </p:ext>
            </p:extLst>
          </p:nvPr>
        </p:nvGraphicFramePr>
        <p:xfrm>
          <a:off x="7168563" y="1862872"/>
          <a:ext cx="355765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53" name="Equation" r:id="rId3" imgW="177480" imgH="215640" progId="Equation.DSMT4">
                  <p:embed/>
                </p:oleObj>
              </mc:Choice>
              <mc:Fallback>
                <p:oleObj name="Equation" r:id="rId3" imgW="177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8563" y="1862872"/>
                        <a:ext cx="355765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769856"/>
              </p:ext>
            </p:extLst>
          </p:nvPr>
        </p:nvGraphicFramePr>
        <p:xfrm>
          <a:off x="5004000" y="2340000"/>
          <a:ext cx="761538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54" name="Equation" r:id="rId5" imgW="317160" imgH="164880" progId="Equation.DSMT4">
                  <p:embed/>
                </p:oleObj>
              </mc:Choice>
              <mc:Fallback>
                <p:oleObj name="Equation" r:id="rId5" imgW="31716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4000" y="2340000"/>
                        <a:ext cx="761538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838270"/>
              </p:ext>
            </p:extLst>
          </p:nvPr>
        </p:nvGraphicFramePr>
        <p:xfrm>
          <a:off x="3347864" y="3204000"/>
          <a:ext cx="2418750" cy="45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55" name="Equation" r:id="rId7" imgW="1091880" imgH="203040" progId="Equation.DSMT4">
                  <p:embed/>
                </p:oleObj>
              </mc:Choice>
              <mc:Fallback>
                <p:oleObj name="Equation" r:id="rId7" imgW="1091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47864" y="3204000"/>
                        <a:ext cx="2418750" cy="45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04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653136"/>
            <a:ext cx="3744415" cy="753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657351"/>
              </p:ext>
            </p:extLst>
          </p:nvPr>
        </p:nvGraphicFramePr>
        <p:xfrm>
          <a:off x="3496155" y="5589240"/>
          <a:ext cx="355765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56" name="Equation" r:id="rId10" imgW="177480" imgH="215640" progId="Equation.DSMT4">
                  <p:embed/>
                </p:oleObj>
              </mc:Choice>
              <mc:Fallback>
                <p:oleObj name="Equation" r:id="rId10" imgW="177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96155" y="5589240"/>
                        <a:ext cx="355765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341710"/>
              </p:ext>
            </p:extLst>
          </p:nvPr>
        </p:nvGraphicFramePr>
        <p:xfrm>
          <a:off x="5778000" y="5589240"/>
          <a:ext cx="351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57" name="Equation" r:id="rId12" imgW="164880" imgH="203040" progId="Equation.DSMT4">
                  <p:embed/>
                </p:oleObj>
              </mc:Choice>
              <mc:Fallback>
                <p:oleObj name="Equation" r:id="rId12" imgW="164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78000" y="5589240"/>
                        <a:ext cx="351000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819862"/>
              </p:ext>
            </p:extLst>
          </p:nvPr>
        </p:nvGraphicFramePr>
        <p:xfrm>
          <a:off x="1636677" y="6021336"/>
          <a:ext cx="559059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58" name="Equation" r:id="rId14" imgW="279360" imgH="215640" progId="Equation.DSMT4">
                  <p:embed/>
                </p:oleObj>
              </mc:Choice>
              <mc:Fallback>
                <p:oleObj name="Equation" r:id="rId14" imgW="279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36677" y="6021336"/>
                        <a:ext cx="559059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535423"/>
              </p:ext>
            </p:extLst>
          </p:nvPr>
        </p:nvGraphicFramePr>
        <p:xfrm>
          <a:off x="5004048" y="6021288"/>
          <a:ext cx="355765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59" name="Equation" r:id="rId16" imgW="177480" imgH="215640" progId="Equation.DSMT4">
                  <p:embed/>
                </p:oleObj>
              </mc:Choice>
              <mc:Fallback>
                <p:oleObj name="Equation" r:id="rId16" imgW="177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004048" y="6021288"/>
                        <a:ext cx="355765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459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12.2 </a:t>
            </a:r>
            <a:r>
              <a:rPr lang="zh-TW" altLang="en-US" dirty="0" smtClean="0"/>
              <a:t>鏈碼與形狀數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772816"/>
            <a:ext cx="8568952" cy="4824536"/>
          </a:xfrm>
        </p:spPr>
        <p:txBody>
          <a:bodyPr/>
          <a:lstStyle/>
          <a:p>
            <a:r>
              <a:rPr lang="zh-TW" altLang="zh-TW" dirty="0"/>
              <a:t>假設有一個包含單一物體的二元影像</a:t>
            </a:r>
            <a:r>
              <a:rPr lang="en-US" altLang="zh-TW" dirty="0" err="1"/>
              <a:t>im</a:t>
            </a:r>
            <a:r>
              <a:rPr lang="zh-TW" altLang="zh-TW" dirty="0"/>
              <a:t>。使用以下</a:t>
            </a:r>
            <a:r>
              <a:rPr lang="en-US" altLang="zh-TW" dirty="0"/>
              <a:t>MATLAB</a:t>
            </a:r>
            <a:r>
              <a:rPr lang="zh-TW" altLang="zh-TW" dirty="0"/>
              <a:t>指令可以找到左上角像素：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pPr>
              <a:lnSpc>
                <a:spcPts val="2000"/>
              </a:lnSpc>
            </a:pPr>
            <a:endParaRPr lang="en-US" altLang="zh-TW" dirty="0" smtClean="0"/>
          </a:p>
          <a:p>
            <a:r>
              <a:rPr lang="zh-TW" altLang="zh-TW" dirty="0"/>
              <a:t>或在</a:t>
            </a:r>
            <a:r>
              <a:rPr lang="en-US" altLang="zh-TW" dirty="0"/>
              <a:t>Python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pPr>
              <a:lnSpc>
                <a:spcPts val="4500"/>
              </a:lnSpc>
            </a:pPr>
            <a:endParaRPr lang="en-US" altLang="zh-TW" dirty="0" smtClean="0"/>
          </a:p>
          <a:p>
            <a:r>
              <a:rPr lang="zh-TW" altLang="zh-TW" dirty="0"/>
              <a:t>第一行指令找出所有前景像素的座標。第二行指令找到第一個座標的最小值。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91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728800"/>
            <a:ext cx="7488833" cy="123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28800"/>
            <a:ext cx="7425029" cy="100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59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12.2 </a:t>
            </a:r>
            <a:r>
              <a:rPr lang="zh-TW" altLang="en-US" dirty="0" smtClean="0"/>
              <a:t>鏈碼與形狀數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如圖</a:t>
            </a:r>
            <a:r>
              <a:rPr lang="en-US" altLang="zh-TW" dirty="0"/>
              <a:t>12.4</a:t>
            </a:r>
            <a:r>
              <a:rPr lang="zh-TW" altLang="zh-TW" dirty="0"/>
              <a:t>所示。並假設範例目前像素</a:t>
            </a:r>
            <a:r>
              <a:rPr lang="en-US" altLang="zh-TW" dirty="0" err="1"/>
              <a:t>dir</a:t>
            </a:r>
            <a:r>
              <a:rPr lang="zh-TW" altLang="zh-TW" dirty="0"/>
              <a:t>值為</a:t>
            </a:r>
            <a:r>
              <a:rPr lang="en-US" altLang="zh-TW" dirty="0"/>
              <a:t>0</a:t>
            </a:r>
            <a:r>
              <a:rPr lang="zh-TW" altLang="zh-TW" dirty="0"/>
              <a:t>，則：</a:t>
            </a:r>
          </a:p>
          <a:p>
            <a:endParaRPr lang="en-US" altLang="zh-TW" dirty="0" smtClean="0"/>
          </a:p>
          <a:p>
            <a:r>
              <a:rPr lang="zh-TW" altLang="zh-TW" dirty="0"/>
              <a:t>虛線箭頭表示掃描鄰域的方向</a:t>
            </a:r>
            <a:r>
              <a:rPr lang="en-US" altLang="zh-TW" dirty="0"/>
              <a:t> ( </a:t>
            </a:r>
            <a:r>
              <a:rPr lang="zh-TW" altLang="zh-TW" dirty="0" smtClean="0"/>
              <a:t>從</a:t>
            </a:r>
            <a:r>
              <a:rPr lang="en-US" altLang="zh-TW" dirty="0" smtClean="0"/>
              <a:t>     </a:t>
            </a:r>
            <a:r>
              <a:rPr lang="zh-TW" altLang="zh-TW" dirty="0" smtClean="0"/>
              <a:t>為</a:t>
            </a:r>
            <a:r>
              <a:rPr lang="zh-TW" altLang="zh-TW" dirty="0"/>
              <a:t>起點，方向</a:t>
            </a:r>
            <a:r>
              <a:rPr lang="en-US" altLang="zh-TW" dirty="0"/>
              <a:t>3</a:t>
            </a:r>
            <a:r>
              <a:rPr lang="zh-TW" altLang="zh-TW" dirty="0"/>
              <a:t>的像素開始</a:t>
            </a:r>
            <a:r>
              <a:rPr lang="en-US" altLang="zh-TW" dirty="0"/>
              <a:t> )</a:t>
            </a:r>
            <a:r>
              <a:rPr lang="zh-TW" altLang="zh-TW" dirty="0"/>
              <a:t>，直到找到新的前景像素停止，該像素記為</a:t>
            </a:r>
            <a:r>
              <a:rPr lang="en-US" altLang="zh-TW" dirty="0"/>
              <a:t> </a:t>
            </a:r>
            <a:r>
              <a:rPr lang="en-US" altLang="zh-TW" dirty="0" smtClean="0"/>
              <a:t>       </a:t>
            </a:r>
            <a:r>
              <a:rPr lang="zh-TW" altLang="zh-TW" dirty="0" smtClean="0"/>
              <a:t>。</a:t>
            </a:r>
            <a:endParaRPr lang="zh-TW" altLang="zh-TW" dirty="0"/>
          </a:p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900062"/>
              </p:ext>
            </p:extLst>
          </p:nvPr>
        </p:nvGraphicFramePr>
        <p:xfrm>
          <a:off x="3331309" y="2293200"/>
          <a:ext cx="2896875" cy="45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68" name="Equation" r:id="rId3" imgW="1307880" imgH="203040" progId="Equation.DSMT4">
                  <p:embed/>
                </p:oleObj>
              </mc:Choice>
              <mc:Fallback>
                <p:oleObj name="Equation" r:id="rId3" imgW="1307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1309" y="2293200"/>
                        <a:ext cx="2896875" cy="45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000866"/>
              </p:ext>
            </p:extLst>
          </p:nvPr>
        </p:nvGraphicFramePr>
        <p:xfrm>
          <a:off x="5166000" y="2826000"/>
          <a:ext cx="355765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69" name="Equation" r:id="rId5" imgW="177480" imgH="215640" progId="Equation.DSMT4">
                  <p:embed/>
                </p:oleObj>
              </mc:Choice>
              <mc:Fallback>
                <p:oleObj name="Equation" r:id="rId5" imgW="177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66000" y="2826000"/>
                        <a:ext cx="355765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942199"/>
              </p:ext>
            </p:extLst>
          </p:nvPr>
        </p:nvGraphicFramePr>
        <p:xfrm>
          <a:off x="7253301" y="3240000"/>
          <a:ext cx="559059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70" name="Equation" r:id="rId7" imgW="279360" imgH="215640" progId="Equation.DSMT4">
                  <p:embed/>
                </p:oleObj>
              </mc:Choice>
              <mc:Fallback>
                <p:oleObj name="Equation" r:id="rId7" imgW="279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53301" y="3240000"/>
                        <a:ext cx="559059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254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52" y="3717032"/>
            <a:ext cx="2357376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59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2242</Words>
  <Application>Microsoft Office PowerPoint</Application>
  <PresentationFormat>如螢幕大小 (4:3)</PresentationFormat>
  <Paragraphs>260</Paragraphs>
  <Slides>53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5" baseType="lpstr">
      <vt:lpstr>Office 佈景主題</vt:lpstr>
      <vt:lpstr>Equation</vt:lpstr>
      <vt:lpstr>形狀與邊界</vt:lpstr>
      <vt:lpstr>12.1 簡介</vt:lpstr>
      <vt:lpstr>12.2 鏈碼與形狀數</vt:lpstr>
      <vt:lpstr>12.2 鏈碼與形狀數</vt:lpstr>
      <vt:lpstr>12.2 鏈碼與形狀數</vt:lpstr>
      <vt:lpstr>12.2 鏈碼與形狀數</vt:lpstr>
      <vt:lpstr>12.2 鏈碼與形狀數</vt:lpstr>
      <vt:lpstr>12.2 鏈碼與形狀數</vt:lpstr>
      <vt:lpstr>12.2 鏈碼與形狀數</vt:lpstr>
      <vt:lpstr>12.2 鏈碼與形狀數</vt:lpstr>
      <vt:lpstr>12.2 鏈碼與形狀數</vt:lpstr>
      <vt:lpstr>12.2 鏈碼與形狀數</vt:lpstr>
      <vt:lpstr>12.2 鏈碼與形狀數</vt:lpstr>
      <vt:lpstr>12.2 鏈碼與形狀數</vt:lpstr>
      <vt:lpstr>12.2 鏈碼與形狀數</vt:lpstr>
      <vt:lpstr>12.2 鏈碼與形狀數</vt:lpstr>
      <vt:lpstr>12.2 鏈碼與形狀數</vt:lpstr>
      <vt:lpstr>12.2 鏈碼與形狀數</vt:lpstr>
      <vt:lpstr>12.2 鏈碼與形狀數</vt:lpstr>
      <vt:lpstr>12.2 鏈碼與形狀數</vt:lpstr>
      <vt:lpstr>12.2 鏈碼與形狀數</vt:lpstr>
      <vt:lpstr>12.2 鏈碼與形狀數</vt:lpstr>
      <vt:lpstr>12.2 鏈碼與形狀數</vt:lpstr>
      <vt:lpstr>12.2 鏈碼與形狀數</vt:lpstr>
      <vt:lpstr>12.2 鏈碼與形狀數</vt:lpstr>
      <vt:lpstr>12.2 鏈碼與形狀數</vt:lpstr>
      <vt:lpstr>12.2 鏈碼與形狀數</vt:lpstr>
      <vt:lpstr>12.2 鏈碼與形狀數</vt:lpstr>
      <vt:lpstr>12.2 鏈碼與形狀數</vt:lpstr>
      <vt:lpstr>12.2 鏈碼與形狀數</vt:lpstr>
      <vt:lpstr>12.2 鏈碼與形狀數</vt:lpstr>
      <vt:lpstr>12.2 鏈碼與形狀數</vt:lpstr>
      <vt:lpstr>12.2 鏈碼與形狀數</vt:lpstr>
      <vt:lpstr>12.2 鏈碼與形狀數</vt:lpstr>
      <vt:lpstr>12.2 鏈碼與形狀數</vt:lpstr>
      <vt:lpstr>12.3 傅立葉描述元</vt:lpstr>
      <vt:lpstr>12.3 傅立葉描述元</vt:lpstr>
      <vt:lpstr>12.3 傅立葉描述元</vt:lpstr>
      <vt:lpstr>12.3 傅立葉描述元</vt:lpstr>
      <vt:lpstr>12.3 傅立葉描述元</vt:lpstr>
      <vt:lpstr>12.3 傅立葉描述元</vt:lpstr>
      <vt:lpstr>12.3 傅立葉描述元</vt:lpstr>
      <vt:lpstr>12.3 傅立葉描述元</vt:lpstr>
      <vt:lpstr>12.3 傅立葉描述元</vt:lpstr>
      <vt:lpstr>12.3 傅立葉描述元</vt:lpstr>
      <vt:lpstr>12.3 傅立葉描述元</vt:lpstr>
      <vt:lpstr>12.3 傅立葉描述元</vt:lpstr>
      <vt:lpstr>12.3 傅立葉描述元</vt:lpstr>
      <vt:lpstr>12.3 傅立葉描述元</vt:lpstr>
      <vt:lpstr>12.3 傅立葉描述元</vt:lpstr>
      <vt:lpstr>12.3 傅立葉描述元</vt:lpstr>
      <vt:lpstr>12.3 傅立葉描述元</vt:lpstr>
      <vt:lpstr>12.3 傅立葉描述元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winx</dc:creator>
  <cp:lastModifiedBy>Owner</cp:lastModifiedBy>
  <cp:revision>202</cp:revision>
  <dcterms:created xsi:type="dcterms:W3CDTF">2018-05-08T02:53:20Z</dcterms:created>
  <dcterms:modified xsi:type="dcterms:W3CDTF">2018-05-17T06:17:52Z</dcterms:modified>
</cp:coreProperties>
</file>