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17" r:id="rId24"/>
    <p:sldId id="278" r:id="rId25"/>
    <p:sldId id="279" r:id="rId26"/>
    <p:sldId id="280" r:id="rId27"/>
    <p:sldId id="281" r:id="rId28"/>
    <p:sldId id="282" r:id="rId29"/>
    <p:sldId id="318" r:id="rId30"/>
    <p:sldId id="283" r:id="rId31"/>
    <p:sldId id="284" r:id="rId32"/>
    <p:sldId id="285" r:id="rId33"/>
    <p:sldId id="319" r:id="rId34"/>
    <p:sldId id="286" r:id="rId35"/>
    <p:sldId id="320" r:id="rId36"/>
    <p:sldId id="287" r:id="rId37"/>
    <p:sldId id="288" r:id="rId38"/>
    <p:sldId id="289" r:id="rId39"/>
    <p:sldId id="290" r:id="rId40"/>
    <p:sldId id="321" r:id="rId41"/>
    <p:sldId id="291" r:id="rId42"/>
    <p:sldId id="292" r:id="rId43"/>
    <p:sldId id="293" r:id="rId44"/>
    <p:sldId id="294" r:id="rId45"/>
    <p:sldId id="295" r:id="rId46"/>
    <p:sldId id="296" r:id="rId47"/>
    <p:sldId id="298" r:id="rId48"/>
    <p:sldId id="297" r:id="rId49"/>
    <p:sldId id="299" r:id="rId50"/>
    <p:sldId id="300" r:id="rId51"/>
    <p:sldId id="302" r:id="rId52"/>
    <p:sldId id="301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23" r:id="rId62"/>
    <p:sldId id="325" r:id="rId63"/>
    <p:sldId id="324" r:id="rId64"/>
    <p:sldId id="326" r:id="rId6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 autoAdjust="0"/>
    <p:restoredTop sz="95734" autoAdjust="0"/>
  </p:normalViewPr>
  <p:slideViewPr>
    <p:cSldViewPr>
      <p:cViewPr varScale="1">
        <p:scale>
          <a:sx n="88" d="100"/>
          <a:sy n="88" d="100"/>
        </p:scale>
        <p:origin x="-7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D457A6E-DC87-4492-BC5D-8D292768E54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9787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02F3B8BF-7D7E-4611-A27C-9015BA03BC06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1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各位同學大家好，我是李春雄老師，本學期所開設的課程名稱為「資料結構」，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今天所要為各位介紹的是第一章「</a:t>
            </a:r>
            <a:r>
              <a:rPr lang="zh-TW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資料結構導論</a:t>
            </a:r>
            <a:r>
              <a:rPr lang="zh-TW" altLang="en-US" dirty="0" smtClean="0"/>
              <a:t>」</a:t>
            </a:r>
            <a:endParaRPr lang="zh-TW" altLang="zh-TW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5D4F5CAD-08DE-4B48-A22E-DDF40E338996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10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ECA931D7-1828-4644-BFFC-F403DCEC79FD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11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020E568C-45EF-4E15-8C4A-9BDFD87F671A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12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F1ACFD3E-3594-43E8-86D1-ED294FC816F3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13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9EC1CAFA-B179-4FC2-A66A-B3EB988863B1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14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A2838833-86F6-4D65-B99A-F073FB840C0A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15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BCCB50EF-5AAA-4C64-B310-56E0C44C94F1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16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3CDFC78E-0F16-4F53-B08B-35C293577596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17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1D8AFD9A-E598-47C5-8E3E-A4F6AC9B8EC9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18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1B4A1489-2515-43B7-896C-672EA2EBC07D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19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30EB11F4-8EE3-4C05-952F-B38C95E12C29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2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zh-TW" altLang="en-US" sz="800" b="1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開始：</a:t>
            </a:r>
            <a:endParaRPr lang="en-US" altLang="zh-TW" sz="800" b="1" dirty="0" smtClean="0">
              <a:solidFill>
                <a:schemeClr val="tx2">
                  <a:satMod val="130000"/>
                </a:schemeClr>
              </a:solidFill>
              <a:latin typeface="+mn-ea"/>
            </a:endParaRPr>
          </a:p>
          <a:p>
            <a:pPr eaLnBrk="1" hangingPunct="1">
              <a:defRPr/>
            </a:pP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本章學習目標 有二項：</a:t>
            </a:r>
            <a:endParaRPr lang="en-US" altLang="zh-TW" sz="800" dirty="0" smtClean="0">
              <a:solidFill>
                <a:schemeClr val="tx2">
                  <a:satMod val="130000"/>
                </a:schemeClr>
              </a:solidFill>
              <a:latin typeface="+mn-ea"/>
            </a:endParaRPr>
          </a:p>
          <a:p>
            <a:pPr eaLnBrk="1" hangingPunct="1">
              <a:defRPr/>
            </a:pPr>
            <a:endParaRPr lang="zh-TW" altLang="zh-TW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427787A6-9528-49BB-BDC3-089B48AB0022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20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499ADB68-7D2F-4930-8310-6CE50363CC54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21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BADB5967-A2E6-4A7C-B40B-C5A17241C8B4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22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50590993-4217-43A0-8D1D-91969923C6F4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23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60385657-FF19-459B-92E3-79FD3C47B9AF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24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00FA4BB8-52EC-438B-A7BA-51E356788093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25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B3DB60E2-413E-44A4-908E-95A1241AE5F6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26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354210D2-F560-4265-AD7B-D53361F42856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27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53F304AA-F513-4DDD-8121-76D30674BA03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28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36F1B7C9-5A78-4DA9-8A7A-E5C839FE910E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29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50F8E6BD-6992-443D-8886-3A02D8218337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3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TW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1-1 </a:t>
            </a: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認識資料與資訊的關係</a:t>
            </a:r>
            <a:r>
              <a:rPr lang="en-US" altLang="zh-TW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:</a:t>
            </a:r>
          </a:p>
          <a:p>
            <a:pPr eaLnBrk="1" hangingPunct="1">
              <a:defRPr/>
            </a:pPr>
            <a:r>
              <a:rPr lang="en-US" altLang="zh-TW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    </a:t>
            </a: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其中，「資料」轉換成「資訊」必須要經過一連串處理過程，而這一連串的處理過程就是透過「程式」來處理。</a:t>
            </a:r>
          </a:p>
          <a:p>
            <a:pPr eaLnBrk="1" hangingPunct="1">
              <a:defRPr/>
            </a:pPr>
            <a:r>
              <a:rPr lang="en-US" altLang="zh-TW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1-2 </a:t>
            </a: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何謂資料結構？</a:t>
            </a:r>
          </a:p>
          <a:p>
            <a:pPr eaLnBrk="1" hangingPunct="1">
              <a:defRPr/>
            </a:pP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     「資料結構」</a:t>
            </a:r>
            <a:r>
              <a:rPr lang="en-US" altLang="zh-TW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(Data Structures)</a:t>
            </a: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主要是探討如何將資料更有組織地存放到電腦記憶體中，以提昇程式之執行效率的一  </a:t>
            </a:r>
            <a:endParaRPr lang="en-US" altLang="zh-TW" sz="800" dirty="0" smtClean="0">
              <a:solidFill>
                <a:schemeClr val="tx2">
                  <a:satMod val="130000"/>
                </a:schemeClr>
              </a:solidFill>
              <a:latin typeface="+mn-ea"/>
            </a:endParaRPr>
          </a:p>
          <a:p>
            <a:pPr eaLnBrk="1" hangingPunct="1">
              <a:defRPr/>
            </a:pPr>
            <a:r>
              <a:rPr lang="en-US" altLang="zh-TW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     </a:t>
            </a: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門學問。</a:t>
            </a:r>
          </a:p>
          <a:p>
            <a:pPr eaLnBrk="1" hangingPunct="1">
              <a:defRPr/>
            </a:pPr>
            <a:r>
              <a:rPr lang="en-US" altLang="zh-TW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1-3 </a:t>
            </a: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何謂演算法</a:t>
            </a:r>
            <a:r>
              <a:rPr lang="en-US" altLang="zh-TW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?</a:t>
            </a: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演算法就是「解決問題的方法」</a:t>
            </a:r>
          </a:p>
          <a:p>
            <a:pPr eaLnBrk="1" hangingPunct="1">
              <a:defRPr/>
            </a:pPr>
            <a:r>
              <a:rPr lang="en-US" altLang="zh-TW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1-4 </a:t>
            </a: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程式設計概念</a:t>
            </a:r>
            <a:r>
              <a:rPr lang="en-US" altLang="zh-TW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:</a:t>
            </a:r>
          </a:p>
          <a:p>
            <a:pPr eaLnBrk="1" hangingPunct="1">
              <a:defRPr/>
            </a:pPr>
            <a:r>
              <a:rPr lang="en-US" altLang="zh-TW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    </a:t>
            </a: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步驟</a:t>
            </a:r>
            <a:r>
              <a:rPr lang="en-US" altLang="zh-TW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1. </a:t>
            </a: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分析所要解決的問題    步驟</a:t>
            </a:r>
            <a:r>
              <a:rPr lang="en-US" altLang="zh-TW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2. </a:t>
            </a: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設計解題的步驟   步驟</a:t>
            </a:r>
            <a:r>
              <a:rPr lang="en-US" altLang="zh-TW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3. </a:t>
            </a: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編寫程式   步驟</a:t>
            </a:r>
            <a:r>
              <a:rPr lang="en-US" altLang="zh-TW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4. </a:t>
            </a: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上機測試、偵測錯誤   步驟</a:t>
            </a:r>
            <a:r>
              <a:rPr lang="en-US" altLang="zh-TW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5. </a:t>
            </a: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編寫程</a:t>
            </a:r>
            <a:endParaRPr lang="en-US" altLang="zh-TW" sz="800" dirty="0" smtClean="0">
              <a:solidFill>
                <a:schemeClr val="tx2">
                  <a:satMod val="130000"/>
                </a:schemeClr>
              </a:solidFill>
              <a:latin typeface="+mn-ea"/>
            </a:endParaRPr>
          </a:p>
          <a:p>
            <a:pPr eaLnBrk="1" hangingPunct="1">
              <a:defRPr/>
            </a:pPr>
            <a:r>
              <a:rPr lang="en-US" altLang="zh-TW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    </a:t>
            </a: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式說明書</a:t>
            </a:r>
          </a:p>
          <a:p>
            <a:pPr eaLnBrk="1" hangingPunct="1">
              <a:defRPr/>
            </a:pPr>
            <a:r>
              <a:rPr lang="en-US" altLang="zh-TW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1-5 </a:t>
            </a: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結構化程式設計</a:t>
            </a:r>
          </a:p>
          <a:p>
            <a:pPr eaLnBrk="1" hangingPunct="1">
              <a:defRPr/>
            </a:pP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    利用「由上而下」的技巧，將程式分解成許多個獨立功能的模組。並且每一個模組都是由三種結構所組成。分別為循序結構、選擇結構及重複結構。</a:t>
            </a:r>
          </a:p>
          <a:p>
            <a:pPr eaLnBrk="1" hangingPunct="1">
              <a:defRPr/>
            </a:pPr>
            <a:r>
              <a:rPr lang="en-US" altLang="zh-TW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1-6 </a:t>
            </a: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演算法的效率評估 </a:t>
            </a:r>
          </a:p>
          <a:p>
            <a:pPr eaLnBrk="1" hangingPunct="1">
              <a:defRPr/>
            </a:pPr>
            <a:r>
              <a:rPr lang="zh-TW" altLang="en-US" sz="800" dirty="0" smtClean="0">
                <a:solidFill>
                  <a:schemeClr val="tx2">
                    <a:satMod val="130000"/>
                  </a:schemeClr>
                </a:solidFill>
                <a:latin typeface="+mn-ea"/>
              </a:rPr>
              <a:t>    指用來計算某些演算法所撰寫的程式，在經過編譯之後，實際執行所需要的時間。</a:t>
            </a:r>
          </a:p>
          <a:p>
            <a:pPr eaLnBrk="1" hangingPunct="1">
              <a:defRPr/>
            </a:pPr>
            <a:endParaRPr lang="zh-TW" altLang="zh-TW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8C372010-F4AD-4395-9ABE-92BBB3EFC127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30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C280FE57-BDED-40F1-AAF0-9C4D7DFF1AA3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31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088EBD17-37BC-44C9-9A06-856514EEF8E8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32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45245A84-7E73-410E-A902-777C40BC896B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33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9F2D2E13-7AB7-4B3E-B26D-AE513CFFCDF8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34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0767E8D1-8490-44DB-AAC2-74974204BD6D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35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84597C02-E3FA-44DB-B069-872ED1D31C02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36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2EC6BC93-92D3-46E4-9C42-F909E43E7329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37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6CE8B086-A9BD-4ACD-AF3F-F118CC45F519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38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0F07EA7A-2FC4-4E6F-ACAD-84B003B45B56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39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2006074C-D9B2-49DF-8D2A-5F767B8AF17F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4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17BC0977-7D8D-4654-9925-BA70866CF0B4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40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328D0B8F-B059-4B21-8492-815A48ABD54D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41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148EB7CC-F465-44C7-B2F4-45E381809691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42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981EC022-EF67-4F9F-A376-59607FC08B65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43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B1B633E7-A669-462E-9045-B542F2A5807A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44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416D2257-8CE3-41DC-AA31-4C52468F310F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45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91DEEBA3-162E-4D60-AF49-45690008A4F3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46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78FE96DC-5A6F-4D66-B968-75B545B7CA97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47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CA7EA853-6554-495F-A303-3529FBB4A5CE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48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BF4DBE48-DC5F-4335-81CA-1E9B28BA688C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49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C596E958-4F2E-49E1-9816-E7BF9A83076D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5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CA5EE86F-CE41-4DED-97A8-D4BBF6B779F8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50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946D292D-FEFA-4AC9-912E-CD6EAE0CC97D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51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8D937B4D-F200-4F9F-9B73-1E496F8A2876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52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09AF67BB-8FC1-49CA-A2D5-0F97968858AD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53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83BADEB8-1466-4C37-9B50-AF31372427F8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54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64B55158-DA65-4BDB-882C-5F48B39244A3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55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79E6F3EC-456F-4A88-B6FE-1B4671690771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56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86B61665-033B-44D1-8628-6A353D14AF16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57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52E9F2A2-F06A-44A5-9B3B-20713DC1971A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58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67BD878B-7A4F-4304-981C-BE1918B6BF87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59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AEE23A17-0955-465E-AA0D-6A2C3382C326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6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2EA9BFED-09AC-4EF0-B8A1-1CB8E7F5D01E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60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2C5F3B54-3F37-4DDE-9D27-2E24C33C44FA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61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7FBC13B1-7B24-4BF5-A6F6-F70E9B3E1527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62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38D79764-DCFF-4A55-BFEC-1052A04585D2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63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B3CA7806-9199-4A3C-9AB0-83B466DFED6E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64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6BA10EA2-7D73-4C73-9C98-1FC9506E198F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7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2BE5F272-0329-4116-A030-692BF06D69FB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8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fld id="{7A0B74A0-AA60-4409-8AE1-338320700E20}" type="slidenum">
              <a:rPr lang="en-US" altLang="zh-TW" smtClean="0">
                <a:latin typeface="Arial" charset="0"/>
                <a:ea typeface="新細明體" pitchFamily="18" charset="-120"/>
              </a:rPr>
              <a:pPr eaLnBrk="1" hangingPunct="1"/>
              <a:t>9</a:t>
            </a:fld>
            <a:endParaRPr lang="en-US" altLang="zh-TW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 dirty="0"/>
          </a:p>
        </p:txBody>
      </p:sp>
      <p:sp>
        <p:nvSpPr>
          <p:cNvPr id="5" name="橢圓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 dirty="0"/>
          </a:p>
        </p:txBody>
      </p:sp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6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C5917B-49C9-4D88-8285-A1B7A4225FCC}" type="datetime1">
              <a:rPr lang="zh-TW" altLang="en-US"/>
              <a:pPr>
                <a:defRPr/>
              </a:pPr>
              <a:t>2016/10/24</a:t>
            </a:fld>
            <a:endParaRPr lang="en-US" altLang="zh-TW" dirty="0"/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1F30CD-13C9-48CE-A630-0DF804C1991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0206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453F7-58CF-446D-9001-B7F1EAE6B040}" type="datetime1">
              <a:rPr lang="zh-TW" altLang="en-US"/>
              <a:pPr>
                <a:defRPr/>
              </a:pPr>
              <a:t>2016/10/24</a:t>
            </a:fld>
            <a:endParaRPr lang="en-US" altLang="zh-TW" dirty="0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C56B6-D332-406B-A214-5128C6EC9A3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258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1A2CC-7C96-44D9-BE11-1F71521079F4}" type="datetime1">
              <a:rPr lang="zh-TW" altLang="en-US"/>
              <a:pPr>
                <a:defRPr/>
              </a:pPr>
              <a:t>2016/10/24</a:t>
            </a:fld>
            <a:endParaRPr lang="en-US" altLang="zh-TW" dirty="0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DE15A-DE92-45AD-8167-8579F6C1316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510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6FFD2-2959-488C-BD5E-FC3E9CFF9618}" type="datetime1">
              <a:rPr lang="zh-TW" altLang="en-US"/>
              <a:pPr>
                <a:defRPr/>
              </a:pPr>
              <a:t>2016/10/24</a:t>
            </a:fld>
            <a:endParaRPr lang="en-US" altLang="zh-TW" dirty="0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9F975-B8F1-4674-A303-6E03BCE9BD9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6411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 dirty="0"/>
          </a:p>
        </p:txBody>
      </p:sp>
      <p:sp>
        <p:nvSpPr>
          <p:cNvPr id="6" name="橢圓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 dirty="0"/>
          </a:p>
        </p:txBody>
      </p:sp>
      <p:sp>
        <p:nvSpPr>
          <p:cNvPr id="7" name="橢圓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2DD4D6-6764-4A5B-8993-930B71F87BB2}" type="datetime1">
              <a:rPr lang="zh-TW" altLang="en-US"/>
              <a:pPr>
                <a:defRPr/>
              </a:pPr>
              <a:t>2016/10/24</a:t>
            </a:fld>
            <a:endParaRPr lang="en-US" altLang="zh-TW" dirty="0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608547-6E7F-49DB-8713-4041C57987A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062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0B311-7A9D-4FE5-9FE9-60205279E48E}" type="datetime1">
              <a:rPr lang="zh-TW" altLang="en-US"/>
              <a:pPr>
                <a:defRPr/>
              </a:pPr>
              <a:t>2016/10/24</a:t>
            </a:fld>
            <a:endParaRPr lang="en-US" altLang="zh-TW" dirty="0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F9063-5FE9-43BD-9494-6D51ACA4C2F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507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B4D1A44-FC1D-4F9F-B932-A9404CD25A5F}" type="datetime1">
              <a:rPr lang="zh-TW" altLang="en-US"/>
              <a:pPr>
                <a:defRPr/>
              </a:pPr>
              <a:t>2016/10/24</a:t>
            </a:fld>
            <a:endParaRPr lang="en-US" altLang="zh-TW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548A4-FCC2-45A2-9882-B2C4D353D64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789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E55FF-3B57-4AF1-907F-0EEF1552A320}" type="datetime1">
              <a:rPr lang="zh-TW" altLang="en-US"/>
              <a:pPr>
                <a:defRPr/>
              </a:pPr>
              <a:t>2016/10/24</a:t>
            </a:fld>
            <a:endParaRPr lang="en-US" altLang="zh-TW" dirty="0"/>
          </a:p>
        </p:txBody>
      </p:sp>
      <p:sp>
        <p:nvSpPr>
          <p:cNvPr id="4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C1E6D-D2B7-4930-913C-84FD4ADA233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699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 dirty="0"/>
          </a:p>
        </p:txBody>
      </p:sp>
      <p:sp>
        <p:nvSpPr>
          <p:cNvPr id="3" name="矩形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 dirty="0"/>
          </a:p>
        </p:txBody>
      </p:sp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BAC52B-03E0-4A68-8AFE-A24E36C29194}" type="datetime1">
              <a:rPr lang="zh-TW" altLang="en-US"/>
              <a:pPr>
                <a:defRPr/>
              </a:pPr>
              <a:t>2016/10/24</a:t>
            </a:fld>
            <a:endParaRPr lang="en-US" altLang="zh-TW" dirty="0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9308C26-BE47-4156-A179-D062BDCB02C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587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227B42-B2F8-4146-B09C-C6808BE24D4D}" type="datetime1">
              <a:rPr lang="zh-TW" altLang="en-US"/>
              <a:pPr>
                <a:defRPr/>
              </a:pPr>
              <a:t>2016/10/24</a:t>
            </a:fld>
            <a:endParaRPr lang="en-US" alt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3542A5F-F1DB-423B-AFBD-F65844231AF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075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US" sz="3200" dirty="0">
              <a:latin typeface="+mn-lt"/>
              <a:ea typeface="+mn-ea"/>
            </a:endParaRPr>
          </a:p>
        </p:txBody>
      </p:sp>
      <p:sp>
        <p:nvSpPr>
          <p:cNvPr id="6" name="流程圖: 程序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 dirty="0"/>
          </a:p>
        </p:txBody>
      </p:sp>
      <p:sp>
        <p:nvSpPr>
          <p:cNvPr id="7" name="流程圖: 程序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D1E8713-14D1-4FA7-910A-0C9BBED9BB6B}" type="datetime1">
              <a:rPr lang="zh-TW" altLang="en-US"/>
              <a:pPr>
                <a:defRPr/>
              </a:pPr>
              <a:t>2016/10/24</a:t>
            </a:fld>
            <a:endParaRPr lang="en-US" altLang="zh-TW" dirty="0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D65B695-C12E-46DF-8CF8-F9326192DF1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012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 dirty="0"/>
          </a:p>
        </p:txBody>
      </p:sp>
      <p:sp>
        <p:nvSpPr>
          <p:cNvPr id="8" name="橢圓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 dirty="0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 dirty="0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33" name="文字版面配置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F85C8D6A-C7AA-4A71-B84D-AB33F33BC97D}" type="datetime1">
              <a:rPr lang="zh-TW" altLang="en-US"/>
              <a:pPr>
                <a:defRPr/>
              </a:pPr>
              <a:t>2016/10/24</a:t>
            </a:fld>
            <a:endParaRPr lang="en-US" altLang="zh-TW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DC93BE7-CA8C-4D35-9A87-7E5E737EBAA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 dirty="0"/>
          </a:p>
        </p:txBody>
      </p:sp>
      <p:pic>
        <p:nvPicPr>
          <p:cNvPr id="1038" name="圖片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6381750"/>
            <a:ext cx="3683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19" r:id="rId2"/>
    <p:sldLayoutId id="2147484325" r:id="rId3"/>
    <p:sldLayoutId id="2147484320" r:id="rId4"/>
    <p:sldLayoutId id="2147484326" r:id="rId5"/>
    <p:sldLayoutId id="2147484321" r:id="rId6"/>
    <p:sldLayoutId id="2147484327" r:id="rId7"/>
    <p:sldLayoutId id="2147484328" r:id="rId8"/>
    <p:sldLayoutId id="2147484329" r:id="rId9"/>
    <p:sldLayoutId id="2147484322" r:id="rId10"/>
    <p:sldLayoutId id="214748432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TW" alt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第 </a:t>
            </a:r>
            <a:r>
              <a:rPr lang="zh-TW" altLang="en-US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四 </a:t>
            </a:r>
            <a:r>
              <a:rPr lang="zh-TW" alt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章</a:t>
            </a:r>
            <a:r>
              <a:rPr lang="zh-CN" alt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CN" alt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/>
              <a:t>資料庫正規化</a:t>
            </a:r>
            <a:endParaRPr lang="zh-TW" altLang="en-US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</a:endParaRPr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431925" y="2390775"/>
            <a:ext cx="7407275" cy="1752600"/>
          </a:xfrm>
        </p:spPr>
        <p:txBody>
          <a:bodyPr/>
          <a:lstStyle/>
          <a:p>
            <a:pPr algn="ctr"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TW" altLang="en-US" sz="2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課程名稱：</a:t>
            </a:r>
            <a:r>
              <a:rPr lang="zh-TW" altLang="en-US" sz="4000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</a:rPr>
              <a:t>資料庫系統</a:t>
            </a:r>
            <a:endParaRPr lang="zh-TW" altLang="en-US" sz="2000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標楷體" pitchFamily="65" charset="-12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928688"/>
          </a:xfrm>
        </p:spPr>
        <p:txBody>
          <a:bodyPr/>
          <a:lstStyle/>
          <a:p>
            <a:pPr>
              <a:defRPr/>
            </a:pPr>
            <a:r>
              <a:rPr lang="en-US" altLang="zh-TW" sz="4400" dirty="0" smtClean="0"/>
              <a:t>【</a:t>
            </a:r>
            <a:r>
              <a:rPr lang="zh-TW" altLang="en-US" sz="4400" dirty="0" smtClean="0"/>
              <a:t>實例</a:t>
            </a:r>
            <a:r>
              <a:rPr lang="en-US" altLang="zh-TW" sz="4400" dirty="0" smtClean="0"/>
              <a:t>】 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785813"/>
            <a:ext cx="8143875" cy="49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假設某國立大學開設「網路碩士學分班」，其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學員課程收費表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如下所示。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學員課程收費表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說明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在上面的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學員課程收費表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中雖然僅僅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只有三個欄位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，但是已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不算是</a:t>
            </a:r>
            <a:endParaRPr kumimoji="0" lang="en-US" altLang="zh-TW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一個良好的儲存結構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，因為此表格中有</a:t>
            </a: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資料重覆現象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有些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課程的費用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在許多學員身上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重覆出現</a:t>
            </a:r>
            <a:r>
              <a:rPr kumimoji="0" lang="en-US" altLang="zh-TW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(S0001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en-US" altLang="zh-TW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S0003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；</a:t>
            </a:r>
            <a:r>
              <a:rPr kumimoji="0" lang="en-US" altLang="zh-TW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S0002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endParaRPr kumimoji="0" lang="en-US" altLang="zh-TW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S0005)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，因此可能會</a:t>
            </a: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造成錯誤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或</a:t>
            </a: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不一致的異常</a:t>
            </a:r>
            <a:r>
              <a:rPr kumimoji="0" lang="en-US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Anomalies)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現象。</a:t>
            </a:r>
          </a:p>
          <a:p>
            <a:pPr>
              <a:defRPr/>
            </a:pPr>
            <a:r>
              <a:rPr lang="en-US" altLang="zh-TW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lang="zh-TW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分析</a:t>
            </a:r>
            <a:r>
              <a:rPr lang="en-US" altLang="zh-TW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lang="zh-TW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從下一頁開始</a:t>
            </a:r>
            <a:endParaRPr kumimoji="0" lang="zh-TW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3000" y="1714500"/>
          <a:ext cx="3071813" cy="1579565"/>
        </p:xfrm>
        <a:graphic>
          <a:graphicData uri="http://schemas.openxmlformats.org/drawingml/2006/table">
            <a:tbl>
              <a:tblPr/>
              <a:tblGrid>
                <a:gridCol w="834732"/>
                <a:gridCol w="1068456"/>
                <a:gridCol w="1168625"/>
              </a:tblGrid>
              <a:tr h="213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TW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學號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TW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課號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zh-TW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學分費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273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S0001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C001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3000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S0002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C002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4000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S0003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C001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3000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S0004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C003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5000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S0005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C002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4000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286250" y="1285875"/>
            <a:ext cx="485775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學員的選課需知如下：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每一位學員只能選修一門課程。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每一門課程均有收費標準。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(C001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為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3000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元， 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C002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為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4000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元，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C003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為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5000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endParaRPr kumimoji="0" lang="zh-TW" altLang="en-US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4429125" y="1714500"/>
            <a:ext cx="2143125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8572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36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【</a:t>
            </a:r>
            <a:r>
              <a:rPr lang="zh-TW" altLang="en-US" sz="36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分析</a:t>
            </a:r>
            <a:r>
              <a:rPr lang="en-US" altLang="zh-TW" sz="36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】</a:t>
            </a:r>
            <a:r>
              <a:rPr lang="zh-TW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三種可能的異常</a:t>
            </a:r>
            <a:r>
              <a:rPr lang="en-US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(Anomalies)</a:t>
            </a:r>
            <a:r>
              <a:rPr lang="zh-TW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現象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857250"/>
            <a:ext cx="81438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</a:t>
            </a:r>
            <a:r>
              <a:rPr kumimoji="0" lang="en-US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新增異常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假設學校又要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新增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C004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，但此課程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無法立即新增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到資料表中，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除非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至少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有一位學員選修了</a:t>
            </a:r>
            <a:r>
              <a:rPr kumimoji="0" lang="en-US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C004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這門課程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428875"/>
            <a:ext cx="4143375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85750"/>
            <a:ext cx="8143875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二</a:t>
            </a:r>
            <a:r>
              <a:rPr kumimoji="0" lang="en-US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修改異常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假如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C002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學分費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由</a:t>
            </a:r>
            <a:r>
              <a:rPr kumimoji="0" lang="en-US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4000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元調整為</a:t>
            </a:r>
            <a:r>
              <a:rPr kumimoji="0" lang="en-US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4500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時，若「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C002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課程」有多位學員選修時，因此，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修改「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S0002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」學員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的學分費時，可能有些記錄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未修改到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(S0005)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造成資料的不一致現象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428875"/>
            <a:ext cx="5000625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357188"/>
            <a:ext cx="814387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三</a:t>
            </a:r>
            <a:r>
              <a:rPr kumimoji="0" lang="en-US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刪除異常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學員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S0004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退選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時，同時也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刪除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C003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這門課程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，由於該課程只有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S0004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這位學員選修，因此若把這一筆記錄刪除，從此我們將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失去</a:t>
            </a: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C003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這門課程及其學分費的資訊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428875"/>
            <a:ext cx="48831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-23813"/>
            <a:ext cx="8215312" cy="1143001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/>
              <a:t>【</a:t>
            </a:r>
            <a:r>
              <a:rPr lang="zh-TW" altLang="en-US" b="1" dirty="0" smtClean="0"/>
              <a:t>解決方法</a:t>
            </a:r>
            <a:r>
              <a:rPr lang="en-US" altLang="zh-TW" b="1" dirty="0" smtClean="0"/>
              <a:t>】</a:t>
            </a:r>
            <a:r>
              <a:rPr lang="en-US" altLang="zh-TW" b="1" dirty="0" smtClean="0">
                <a:sym typeface="Wingdings" pitchFamily="2" charset="2"/>
              </a:rPr>
              <a:t></a:t>
            </a:r>
            <a:r>
              <a:rPr lang="zh-TW" altLang="en-US" b="1" dirty="0" smtClean="0">
                <a:sym typeface="Wingdings" pitchFamily="2" charset="2"/>
              </a:rPr>
              <a:t>正規化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130300"/>
            <a:ext cx="8143875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由於上述的分析，發現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學員課程收費表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並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不是一個良好的儲存結構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，因此，我們就必須要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採用</a:t>
            </a: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4-4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節所要討論的正規化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，將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學員課程收費表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分割成兩個資料表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，即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「選課表」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「課程收費對照表」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，因此，才不會發生上述的異常現象。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00438" y="3000375"/>
          <a:ext cx="3071812" cy="1579565"/>
        </p:xfrm>
        <a:graphic>
          <a:graphicData uri="http://schemas.openxmlformats.org/drawingml/2006/table">
            <a:tbl>
              <a:tblPr/>
              <a:tblGrid>
                <a:gridCol w="834732"/>
                <a:gridCol w="1068456"/>
                <a:gridCol w="1168624"/>
              </a:tblGrid>
              <a:tr h="213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TW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學號</a:t>
                      </a: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TW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課號</a:t>
                      </a: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zh-TW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學分費</a:t>
                      </a: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273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S0001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C001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3000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S0002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C002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4000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S0003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C001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3000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S0004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C003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5000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S0005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C002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4000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286250" y="2571750"/>
            <a:ext cx="133826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課程收費表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03550" y="5207000"/>
          <a:ext cx="1903413" cy="1579565"/>
        </p:xfrm>
        <a:graphic>
          <a:graphicData uri="http://schemas.openxmlformats.org/drawingml/2006/table">
            <a:tbl>
              <a:tblPr/>
              <a:tblGrid>
                <a:gridCol w="834831"/>
                <a:gridCol w="1068582"/>
              </a:tblGrid>
              <a:tr h="213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TW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學號</a:t>
                      </a: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TW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課號</a:t>
                      </a: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273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S0001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C001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S0002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C002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S0003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C001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S0004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C003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S0005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C002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978150" y="4786313"/>
            <a:ext cx="8763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選課表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764213" y="5207000"/>
          <a:ext cx="2236787" cy="1033462"/>
        </p:xfrm>
        <a:graphic>
          <a:graphicData uri="http://schemas.openxmlformats.org/drawingml/2006/table">
            <a:tbl>
              <a:tblPr/>
              <a:tblGrid>
                <a:gridCol w="1068316"/>
                <a:gridCol w="1168471"/>
              </a:tblGrid>
              <a:tr h="213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TW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課號</a:t>
                      </a:r>
                    </a:p>
                  </a:txBody>
                  <a:tcPr marL="68570" marR="68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zh-TW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學分費</a:t>
                      </a:r>
                    </a:p>
                  </a:txBody>
                  <a:tcPr marL="68570" marR="68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2733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C001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3000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C002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4000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C003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altLang="en-US" sz="14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5000</a:t>
                      </a:r>
                      <a:endParaRPr kumimoji="0" lang="zh-TW" altLang="en-US" sz="14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692775" y="4786313"/>
            <a:ext cx="18002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課程收費對照表</a:t>
            </a:r>
            <a:endParaRPr lang="zh-TW" altLang="en-US" dirty="0"/>
          </a:p>
        </p:txBody>
      </p:sp>
      <p:sp>
        <p:nvSpPr>
          <p:cNvPr id="11" name="弧形向右箭號 10"/>
          <p:cNvSpPr/>
          <p:nvPr/>
        </p:nvSpPr>
        <p:spPr>
          <a:xfrm>
            <a:off x="2286000" y="3429000"/>
            <a:ext cx="642938" cy="15001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弧形向右箭號 11"/>
          <p:cNvSpPr/>
          <p:nvPr/>
        </p:nvSpPr>
        <p:spPr>
          <a:xfrm flipH="1">
            <a:off x="7643813" y="3429000"/>
            <a:ext cx="714375" cy="15001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28875" y="3857625"/>
            <a:ext cx="9540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正規化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72313" y="3857625"/>
            <a:ext cx="95408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正規化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>4-3 </a:t>
            </a:r>
            <a:r>
              <a:rPr lang="zh-TW" altLang="en-US" b="1" dirty="0" smtClean="0"/>
              <a:t>功能相依</a:t>
            </a:r>
            <a:r>
              <a:rPr lang="en-US" sz="3100" b="1" dirty="0" smtClean="0"/>
              <a:t>(Functional Dependence; FD)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00125"/>
            <a:ext cx="81438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一、功能相依的概念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是指資料表中各欄位之間的相依性。亦即某欄位不能單獨存在，必須要和其他欄位一起存在時才有意義，稱這兩個欄位具有功能相依。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學生資料表</a:t>
            </a: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說明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在上面的資料表中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「姓名」欄位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的值必須搭配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「學號」欄位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才有意義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則我們說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『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姓名欄位</a:t>
            </a:r>
            <a:r>
              <a:rPr kumimoji="0" lang="zh-TW" altLang="en-US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相依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於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學號欄位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』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71688" y="3357563"/>
          <a:ext cx="4500562" cy="571500"/>
        </p:xfrm>
        <a:graphic>
          <a:graphicData uri="http://schemas.openxmlformats.org/drawingml/2006/table">
            <a:tbl>
              <a:tblPr/>
              <a:tblGrid>
                <a:gridCol w="709105"/>
                <a:gridCol w="709105"/>
                <a:gridCol w="709105"/>
                <a:gridCol w="709105"/>
                <a:gridCol w="803379"/>
                <a:gridCol w="860763"/>
              </a:tblGrid>
              <a:tr h="571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TW" altLang="en-US" sz="18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姓名</a:t>
                      </a: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TW" altLang="en-US" sz="1800" b="1" u="sng" kern="1200" dirty="0"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學號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TW" altLang="en-US" sz="18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性別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TW" altLang="en-US" sz="18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系所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TW" altLang="en-US" sz="18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電話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TW" altLang="en-US" sz="18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0"/>
            <a:ext cx="8143875" cy="634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換言之，在「學生資料表」中，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「學號」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決定了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「姓名」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，也決定了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「性別」、「系所」、「電話」、「地址」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等資訊，我們可以用以下圖示的方法來表示這些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功能相依性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分析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 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→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姓名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 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→ {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姓名，性別，系所，電話，地址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}</a:t>
            </a:r>
            <a:endParaRPr kumimoji="0" lang="zh-TW" altLang="en-US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3. 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：為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決定因素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∵學號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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姓名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endParaRPr kumimoji="0" lang="zh-TW" altLang="en-US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4. </a:t>
            </a: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姓名，性別，系所，電話，地址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：為</a:t>
            </a: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相依因素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因此，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「學號」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欄位為</a:t>
            </a:r>
            <a:r>
              <a:rPr kumimoji="0" lang="zh-TW" altLang="en-US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做為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唯一辨識該筆記錄的欄位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「姓名」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欄位必須要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相依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於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「學號」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欄位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對此資料表來說</a:t>
            </a: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「姓名」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欄位才有意義；同理可證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「地址」欄位亦必須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相依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於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「學號」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欄位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才有意義。</a:t>
            </a:r>
          </a:p>
        </p:txBody>
      </p:sp>
      <p:pic>
        <p:nvPicPr>
          <p:cNvPr id="2355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00188"/>
            <a:ext cx="732948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線接點 18"/>
          <p:cNvCxnSpPr/>
          <p:nvPr/>
        </p:nvCxnSpPr>
        <p:spPr>
          <a:xfrm>
            <a:off x="2676525" y="2273300"/>
            <a:ext cx="642938" cy="1588"/>
          </a:xfrm>
          <a:prstGeom prst="line">
            <a:avLst/>
          </a:prstGeom>
          <a:ln w="3810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85750"/>
            <a:ext cx="8143875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二、功能相依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(FD)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的表示方式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假設有一個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</a:t>
            </a:r>
            <a:r>
              <a:rPr kumimoji="0" lang="en-US" altLang="zh-TW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，並且有三個欄位，分別為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X,Y,Z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，因此，我們就 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可以利用一條數學式來表示：</a:t>
            </a:r>
            <a:r>
              <a:rPr kumimoji="0" lang="en-US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</a:t>
            </a:r>
            <a:r>
              <a:rPr kumimoji="0" lang="en-US" altLang="en-US" sz="28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={</a:t>
            </a:r>
            <a:r>
              <a:rPr kumimoji="0" lang="en-US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X,Y,Z</a:t>
            </a:r>
            <a:r>
              <a:rPr kumimoji="0" lang="en-US" altLang="en-US" sz="28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}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假設在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R={X,Y,Z}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數學式中，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X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和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Y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之間存在「功能相依」時，並且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存在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Y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功能相依於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X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，則我們可以利用以下的表示式：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(1) 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Y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∝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X   (Y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功能相依於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X)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(2) X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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Y    (X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決定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Y)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若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X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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Y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時，在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FD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左邊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X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稱為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決定因素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(Determinant)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FD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右邊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Y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稱為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相依因素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(Dependent)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示意圖：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457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4580" name="Group 4"/>
          <p:cNvGrpSpPr>
            <a:grpSpLocks noChangeAspect="1"/>
          </p:cNvGrpSpPr>
          <p:nvPr/>
        </p:nvGrpSpPr>
        <p:grpSpPr bwMode="auto">
          <a:xfrm>
            <a:off x="1357313" y="5214938"/>
            <a:ext cx="3095625" cy="785812"/>
            <a:chOff x="2825" y="6752"/>
            <a:chExt cx="3443" cy="893"/>
          </a:xfrm>
        </p:grpSpPr>
        <p:sp>
          <p:nvSpPr>
            <p:cNvPr id="24584" name="AutoShape 8"/>
            <p:cNvSpPr>
              <a:spLocks noChangeAspect="1" noChangeArrowheads="1" noTextEdit="1"/>
            </p:cNvSpPr>
            <p:nvPr/>
          </p:nvSpPr>
          <p:spPr bwMode="auto">
            <a:xfrm>
              <a:off x="2825" y="6752"/>
              <a:ext cx="3443" cy="893"/>
            </a:xfrm>
            <a:prstGeom prst="rect">
              <a:avLst/>
            </a:prstGeom>
            <a:noFill/>
          </p:spPr>
          <p:txBody>
            <a:bodyPr/>
            <a:lstStyle/>
            <a:p>
              <a:pPr>
                <a:defRPr/>
              </a:pPr>
              <a:endParaRPr lang="zh-TW" altLang="en-US" sz="2000" b="1">
                <a:latin typeface="+mj-ea"/>
                <a:ea typeface="+mj-ea"/>
              </a:endParaRPr>
            </a:p>
          </p:txBody>
        </p:sp>
        <p:sp>
          <p:nvSpPr>
            <p:cNvPr id="24583" name="Oval 7"/>
            <p:cNvSpPr>
              <a:spLocks noChangeArrowheads="1"/>
            </p:cNvSpPr>
            <p:nvPr/>
          </p:nvSpPr>
          <p:spPr bwMode="auto">
            <a:xfrm>
              <a:off x="2825" y="7005"/>
              <a:ext cx="1409" cy="6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zh-TW" sz="1400" b="1" u="sng" dirty="0">
                  <a:solidFill>
                    <a:srgbClr val="A50021"/>
                  </a:solidFill>
                  <a:latin typeface="+mj-ea"/>
                  <a:ea typeface="+mj-ea"/>
                  <a:cs typeface="Times New Roman" pitchFamily="18" charset="0"/>
                </a:rPr>
                <a:t>學號</a:t>
              </a:r>
              <a:r>
                <a:rPr lang="en-US" altLang="zh-TW" sz="1400" b="1" u="sng" dirty="0">
                  <a:solidFill>
                    <a:srgbClr val="A50021"/>
                  </a:solidFill>
                  <a:latin typeface="+mj-ea"/>
                  <a:ea typeface="+mj-ea"/>
                  <a:cs typeface="Times New Roman" pitchFamily="18" charset="0"/>
                </a:rPr>
                <a:t>(X)</a:t>
              </a:r>
              <a:endParaRPr lang="en-US" altLang="zh-TW" sz="2000" b="1" dirty="0">
                <a:solidFill>
                  <a:srgbClr val="A50021"/>
                </a:solidFill>
                <a:latin typeface="+mj-ea"/>
                <a:ea typeface="+mj-ea"/>
              </a:endParaRPr>
            </a:p>
          </p:txBody>
        </p:sp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4546" y="7005"/>
              <a:ext cx="1409" cy="6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zh-TW" sz="1400" b="1" dirty="0">
                  <a:solidFill>
                    <a:srgbClr val="0070C0"/>
                  </a:solidFill>
                  <a:latin typeface="+mj-ea"/>
                  <a:ea typeface="+mj-ea"/>
                  <a:cs typeface="Times New Roman" pitchFamily="18" charset="0"/>
                </a:rPr>
                <a:t>姓名</a:t>
              </a:r>
              <a:r>
                <a:rPr lang="en-US" altLang="zh-TW" sz="1400" b="1" dirty="0">
                  <a:solidFill>
                    <a:srgbClr val="0070C0"/>
                  </a:solidFill>
                  <a:latin typeface="+mj-ea"/>
                  <a:ea typeface="+mj-ea"/>
                  <a:cs typeface="Times New Roman" pitchFamily="18" charset="0"/>
                </a:rPr>
                <a:t>(Y</a:t>
              </a:r>
              <a:r>
                <a:rPr lang="en-US" altLang="zh-TW" sz="1400" b="1" dirty="0">
                  <a:latin typeface="+mj-ea"/>
                  <a:ea typeface="+mj-ea"/>
                  <a:cs typeface="Times New Roman" pitchFamily="18" charset="0"/>
                </a:rPr>
                <a:t>)</a:t>
              </a:r>
              <a:endParaRPr lang="en-US" altLang="zh-TW" sz="2000" b="1" dirty="0">
                <a:latin typeface="+mj-ea"/>
                <a:ea typeface="+mj-ea"/>
              </a:endParaRPr>
            </a:p>
          </p:txBody>
        </p:sp>
        <p:sp>
          <p:nvSpPr>
            <p:cNvPr id="24581" name="Freeform 5"/>
            <p:cNvSpPr>
              <a:spLocks/>
            </p:cNvSpPr>
            <p:nvPr/>
          </p:nvSpPr>
          <p:spPr bwMode="auto">
            <a:xfrm>
              <a:off x="3372" y="6752"/>
              <a:ext cx="1670" cy="253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0" y="225"/>
                </a:cxn>
                <a:cxn ang="0">
                  <a:pos x="120" y="165"/>
                </a:cxn>
                <a:cxn ang="0">
                  <a:pos x="195" y="105"/>
                </a:cxn>
                <a:cxn ang="0">
                  <a:pos x="675" y="0"/>
                </a:cxn>
                <a:cxn ang="0">
                  <a:pos x="1515" y="90"/>
                </a:cxn>
                <a:cxn ang="0">
                  <a:pos x="1830" y="225"/>
                </a:cxn>
                <a:cxn ang="0">
                  <a:pos x="1875" y="255"/>
                </a:cxn>
                <a:cxn ang="0">
                  <a:pos x="1920" y="285"/>
                </a:cxn>
              </a:cxnLst>
              <a:rect l="0" t="0" r="r" b="b"/>
              <a:pathLst>
                <a:path w="1920" h="285">
                  <a:moveTo>
                    <a:pt x="0" y="270"/>
                  </a:moveTo>
                  <a:cubicBezTo>
                    <a:pt x="10" y="255"/>
                    <a:pt x="16" y="237"/>
                    <a:pt x="30" y="225"/>
                  </a:cubicBezTo>
                  <a:cubicBezTo>
                    <a:pt x="57" y="201"/>
                    <a:pt x="120" y="165"/>
                    <a:pt x="120" y="165"/>
                  </a:cubicBezTo>
                  <a:cubicBezTo>
                    <a:pt x="171" y="89"/>
                    <a:pt x="123" y="141"/>
                    <a:pt x="195" y="105"/>
                  </a:cubicBezTo>
                  <a:cubicBezTo>
                    <a:pt x="392" y="7"/>
                    <a:pt x="437" y="14"/>
                    <a:pt x="675" y="0"/>
                  </a:cubicBezTo>
                  <a:cubicBezTo>
                    <a:pt x="951" y="13"/>
                    <a:pt x="1246" y="9"/>
                    <a:pt x="1515" y="90"/>
                  </a:cubicBezTo>
                  <a:cubicBezTo>
                    <a:pt x="1632" y="125"/>
                    <a:pt x="1729" y="158"/>
                    <a:pt x="1830" y="225"/>
                  </a:cubicBezTo>
                  <a:cubicBezTo>
                    <a:pt x="1845" y="235"/>
                    <a:pt x="1860" y="245"/>
                    <a:pt x="1875" y="255"/>
                  </a:cubicBezTo>
                  <a:cubicBezTo>
                    <a:pt x="1890" y="265"/>
                    <a:pt x="1920" y="285"/>
                    <a:pt x="1920" y="2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TW" altLang="en-US" sz="2000" b="1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417638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4-3.1 </a:t>
            </a:r>
            <a:r>
              <a:rPr lang="zh-TW" altLang="en-US" b="1" dirty="0" smtClean="0"/>
              <a:t>完全功能相依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        </a:t>
            </a:r>
            <a:r>
              <a:rPr lang="zh-TW" altLang="en-US" sz="2800" b="1" dirty="0" smtClean="0"/>
              <a:t>（</a:t>
            </a:r>
            <a:r>
              <a:rPr lang="en-US" sz="2800" b="1" dirty="0" smtClean="0"/>
              <a:t>Full Functional Dependency</a:t>
            </a:r>
            <a:r>
              <a:rPr lang="zh-TW" altLang="en-US" sz="2800" b="1" dirty="0" smtClean="0"/>
              <a:t>）</a:t>
            </a:r>
            <a:r>
              <a:rPr lang="zh-TW" altLang="en-US" sz="3600" b="1" dirty="0" smtClean="0"/>
              <a:t>　</a:t>
            </a:r>
            <a:endParaRPr lang="zh-TW" altLang="en-US" sz="3600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25550"/>
            <a:ext cx="81438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假設在關聯表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R(X,Y,Z)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中，包含一組功能相依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(X,Y)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Z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，如果我們從關聯表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移除任一屬性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X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或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Y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時，則使得這個功能相依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(X,Y)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Z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不存在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，此時我們稱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Z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為「完全功能相依」於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(X,Y)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反之，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若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(X,Y)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Z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存在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，我們稱</a:t>
            </a:r>
            <a:r>
              <a:rPr kumimoji="0" lang="en-US" altLang="zh-TW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Z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為「部份功能相依」於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(X,Y)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{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(X)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，課號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(Y)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} 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→ 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成績</a:t>
            </a: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(Z)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Symbol"/>
              </a:rPr>
              <a:t>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這是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「完全功能相依」</a:t>
            </a:r>
            <a:endParaRPr kumimoji="0" lang="en-US" altLang="zh-TW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如果從關聯表中移除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課號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(Y)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功能相依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(X)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 Z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不存在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因為，「學號」和「課號」兩者一起決定了「成績」，缺一不可。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否則，只有一個學號對應一個成績，無法得知該成績是那一門課程的分數。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亦即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成績</a:t>
            </a: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(Z)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完全功能相依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於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{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(X)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，課號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(Y)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} </a:t>
            </a:r>
            <a:endParaRPr kumimoji="0"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417638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4-3.2 </a:t>
            </a:r>
            <a:r>
              <a:rPr lang="zh-TW" altLang="en-US" b="1" dirty="0" smtClean="0"/>
              <a:t>部份功能相依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       </a:t>
            </a:r>
            <a:r>
              <a:rPr lang="zh-TW" altLang="en-US" sz="3100" b="1" dirty="0" smtClean="0"/>
              <a:t>（</a:t>
            </a:r>
            <a:r>
              <a:rPr lang="en-US" sz="3100" b="1" dirty="0" smtClean="0"/>
              <a:t>Partial Functional Dependency</a:t>
            </a:r>
            <a:r>
              <a:rPr lang="zh-TW" altLang="en-US" sz="3100" b="1" dirty="0" smtClean="0"/>
              <a:t>）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500188"/>
            <a:ext cx="8143875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假設在關聯表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R(X,Y,Z)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中包含一組功能相依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(X,Y)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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Z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，如果我們從關聯表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移除任一屬性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X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或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Y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，則使得這個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功能相依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(X,Y)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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Z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存在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，此時我們稱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Z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為「部份功能相依」於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(X,Y)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 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{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(X) 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，身份證字號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(Y)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} 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→ 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姓名</a:t>
            </a: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(Z)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	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Symbol"/>
              </a:rPr>
              <a:t>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這是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「部份功能相依」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如果從關聯表中移除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身份證字號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(Y)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，則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功能相依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(X)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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Z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存在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因為，「學號」也可以決定「姓名」，他們之間也具有功能相依性。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b="1" dirty="0">
                <a:solidFill>
                  <a:schemeClr val="tx2">
                    <a:satMod val="130000"/>
                  </a:schemeClr>
                </a:solidFill>
                <a:latin typeface="+mn-ea"/>
                <a:ea typeface="+mn-ea"/>
              </a:rPr>
              <a:t>本章學習目標</a:t>
            </a:r>
            <a:r>
              <a:rPr lang="zh-TW" altLang="en-US" dirty="0">
                <a:solidFill>
                  <a:schemeClr val="tx2">
                    <a:satMod val="130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071563" y="1500188"/>
            <a:ext cx="778668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en-US" sz="2800" b="1" dirty="0"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+mn-ea"/>
              </a:rPr>
              <a:t>1.</a:t>
            </a:r>
            <a:r>
              <a:rPr kumimoji="0" lang="zh-TW" altLang="en-US" sz="2800" b="1" dirty="0"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+mn-ea"/>
              </a:rPr>
              <a:t>讓讀者瞭解</a:t>
            </a:r>
            <a:r>
              <a:rPr kumimoji="0" lang="zh-TW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+mn-ea"/>
              </a:rPr>
              <a:t>資料庫正規化</a:t>
            </a:r>
            <a:r>
              <a:rPr kumimoji="0" lang="zh-TW" altLang="en-US" sz="2800" b="1" dirty="0"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+mn-ea"/>
              </a:rPr>
              <a:t>的</a:t>
            </a:r>
            <a:r>
              <a:rPr kumimoji="0" lang="zh-TW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+mn-ea"/>
              </a:rPr>
              <a:t>概念及目的</a:t>
            </a:r>
            <a:r>
              <a:rPr kumimoji="0" lang="zh-TW" altLang="en-US" sz="2800" b="1" dirty="0"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+mn-ea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800" b="1" dirty="0"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+mn-ea"/>
              </a:rPr>
              <a:t>2.</a:t>
            </a:r>
            <a:r>
              <a:rPr kumimoji="0" lang="zh-TW" altLang="en-US" sz="2800" b="1" dirty="0"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+mn-ea"/>
              </a:rPr>
              <a:t>讓讀者瞭解</a:t>
            </a:r>
            <a:r>
              <a:rPr kumimoji="0" lang="zh-TW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+mn-ea"/>
              </a:rPr>
              <a:t>資料庫正規化</a:t>
            </a:r>
            <a:r>
              <a:rPr kumimoji="0" lang="en-US" altLang="en-US" sz="2800" b="1" dirty="0"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+mn-ea"/>
              </a:rPr>
              <a:t>(Normalization)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TW" sz="2800" b="1" dirty="0"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+mn-ea"/>
              </a:rPr>
              <a:t>  </a:t>
            </a:r>
            <a:r>
              <a:rPr kumimoji="0" lang="zh-TW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+mn-ea"/>
              </a:rPr>
              <a:t>程序及規則</a:t>
            </a:r>
            <a:r>
              <a:rPr kumimoji="0" lang="zh-TW" altLang="en-US" sz="2800" b="1" dirty="0"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+mn-ea"/>
              </a:rPr>
              <a:t>。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417638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4-3.3 </a:t>
            </a:r>
            <a:r>
              <a:rPr lang="zh-TW" altLang="en-US" b="1" dirty="0" smtClean="0"/>
              <a:t>遞移相依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        </a:t>
            </a:r>
            <a:r>
              <a:rPr lang="zh-TW" altLang="en-US" sz="3100" b="1" dirty="0" smtClean="0"/>
              <a:t>（</a:t>
            </a:r>
            <a:r>
              <a:rPr lang="en-US" sz="3100" b="1" dirty="0" smtClean="0"/>
              <a:t>Transitive Dependency</a:t>
            </a:r>
            <a:r>
              <a:rPr lang="zh-TW" altLang="en-US" sz="3100" b="1" dirty="0" smtClean="0"/>
              <a:t>）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是指在二個欄位間並非直接相依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而是借助第三個欄位來達成資料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相依的關係。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Y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相依於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X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；而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Z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又相依於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Y,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如此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X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Z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之間就是遞移相依的關係。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示意圖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在上面的關聯表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R(X,Y,Z)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中包含一組相依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X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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Y,Y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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Z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，則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X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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Z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，此時我們稱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Z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遞移相依於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X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857625"/>
            <a:ext cx="26955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altLang="zh-TW" sz="3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【</a:t>
            </a:r>
            <a:r>
              <a:rPr lang="zh-TW" altLang="en-US" sz="3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舉例</a:t>
            </a:r>
            <a:r>
              <a:rPr lang="en-US" altLang="zh-TW" sz="3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】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928688"/>
            <a:ext cx="81438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課程代號 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→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老師編號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老師編號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→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老師姓名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		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Symbol"/>
              </a:rPr>
              <a:t>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這是遞移相依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因為，「課程代號」可以決定「老師編號」，並且「老師編號」又可以決定「老師姓名」，因此，「課程代號」與「老師姓名」之間存在遞移相依性。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3643313"/>
            <a:ext cx="4286250" cy="22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143375" y="3198813"/>
            <a:ext cx="13382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遞移相依性</a:t>
            </a:r>
            <a:endParaRPr lang="zh-TW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6" descr="結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8" y="3857625"/>
            <a:ext cx="342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6" descr="結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857625"/>
            <a:ext cx="342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6" descr="結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3857625"/>
            <a:ext cx="342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>4-4 </a:t>
            </a:r>
            <a:r>
              <a:rPr lang="zh-TW" altLang="en-US" b="1" dirty="0" smtClean="0"/>
              <a:t>資料庫正規化</a:t>
            </a:r>
            <a:r>
              <a:rPr lang="en-US" b="1" dirty="0" smtClean="0"/>
              <a:t>(Normalization)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928688"/>
            <a:ext cx="8143875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是指將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原先關聯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表格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的所有資訊，在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「分解」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之後，仍能由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數個新關聯</a:t>
            </a:r>
            <a:r>
              <a:rPr kumimoji="0" lang="en-US" altLang="zh-TW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表格</a:t>
            </a:r>
            <a:r>
              <a:rPr kumimoji="0" lang="en-US" altLang="zh-TW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中經過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「合併」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得到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相同的資訊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。即所謂的「無損失分解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(Lossless decomposition)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」的觀念。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無損失分解觀念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當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關聯表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被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「分解」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成數個關聯表</a:t>
            </a:r>
            <a:r>
              <a:rPr kumimoji="0" lang="en-US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R1, R2, </a:t>
            </a:r>
            <a:r>
              <a:rPr kumimoji="0" lang="en-US" altLang="zh-TW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…</a:t>
            </a:r>
            <a:r>
              <a:rPr kumimoji="0" lang="en-US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en-US" altLang="en-US" sz="20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Rn</a:t>
            </a:r>
            <a:r>
              <a:rPr kumimoji="0" lang="en-US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時，則可以再透過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「合併」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R1     R2      …      </a:t>
            </a:r>
            <a:r>
              <a:rPr kumimoji="0" lang="en-US" altLang="en-US" sz="2000" b="1" dirty="0" err="1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Rn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得到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相同的資訊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R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。如下圖所示。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</a:p>
        </p:txBody>
      </p:sp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4451350"/>
            <a:ext cx="551338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757363" y="4357688"/>
            <a:ext cx="64611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分解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643438" y="4665663"/>
            <a:ext cx="64611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合併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57813" y="4665663"/>
            <a:ext cx="64611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合併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00750" y="4665663"/>
            <a:ext cx="6461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合併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857375" y="6022975"/>
            <a:ext cx="64611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分解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95463" y="5145088"/>
            <a:ext cx="64611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分解</a:t>
            </a:r>
            <a:endParaRPr lang="zh-TW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85750"/>
            <a:ext cx="81438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8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8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實例</a:t>
            </a:r>
            <a:r>
              <a:rPr kumimoji="0" lang="en-US" altLang="zh-TW" sz="28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28688"/>
            <a:ext cx="7875588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836988" y="2395538"/>
            <a:ext cx="64611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分解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45175" y="2382838"/>
            <a:ext cx="6461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合併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60450" y="4786313"/>
            <a:ext cx="8083550" cy="1800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註：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分解：是指透過「正規化」技術，將一個大資料表分割成二個小資料表。</a:t>
            </a:r>
            <a:endParaRPr kumimoji="0" lang="en-US" altLang="zh-TW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   《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本章介紹</a:t>
            </a:r>
            <a:r>
              <a:rPr kumimoji="0" lang="en-US" altLang="zh-TW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》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合併：是指透過「合併」理論，將數個小資料表整合成一個大資料表。</a:t>
            </a:r>
            <a:endParaRPr kumimoji="0" lang="en-US" altLang="zh-TW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  《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第八章介紹</a:t>
            </a:r>
            <a:r>
              <a:rPr kumimoji="0"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》</a:t>
            </a:r>
            <a:endParaRPr kumimoji="0" lang="zh-TW" altLang="en-US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4-4.1 </a:t>
            </a:r>
            <a:r>
              <a:rPr lang="zh-TW" altLang="en-US" b="1" dirty="0" smtClean="0"/>
              <a:t>正規化示意圖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正規化就是對一個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「非正規化」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原始資料表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，進行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一連串的「分割」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，並且分割成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數個「不重複」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儲存的資料表。如下圖所示：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在上圖中，利用一連串的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「分割」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，亦即利用所謂的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「正規化的規則」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，循序漸進的將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一個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「重複性高」的資料表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分割成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數個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「重複性低」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或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「沒有重複性」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的資料表。</a:t>
            </a:r>
          </a:p>
        </p:txBody>
      </p:sp>
      <p:pic>
        <p:nvPicPr>
          <p:cNvPr id="3174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57438"/>
            <a:ext cx="5573713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857500" y="3500438"/>
            <a:ext cx="6461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分割</a:t>
            </a:r>
            <a:endParaRPr lang="zh-TW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4-4.2 </a:t>
            </a:r>
            <a:r>
              <a:rPr lang="zh-TW" altLang="en-US" b="1" dirty="0" smtClean="0"/>
              <a:t>正規化的規則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928688"/>
            <a:ext cx="8143875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引言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資料庫在正規化時會有一些規則，並且每條規則都稱為「正規形式」。如果符合第一條規則，則資料庫就稱為「第一正規化形式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(1NF)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」。如果符合前二條規則，則資料庫就被視為屬於「第二正規化形式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(2NF)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」。雖然資料庫的正規化最多可以進行到第五正規化形式，但是在實務上，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BCNF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被視為大部分應用程式所需的最高階正規形式。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735388"/>
            <a:ext cx="4500562" cy="312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4143375"/>
            <a:ext cx="8143875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從上圖中，我們可以清楚得知，正規化是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循序漸進的過程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，亦即資料表必須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滿足第一正規化的條件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之後，才能進行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第二正規化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。換言之，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第二正規化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必須建立在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符合第一正規化的資料表上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，依此類推。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42938"/>
            <a:ext cx="47371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928688"/>
          </a:xfrm>
        </p:spPr>
        <p:txBody>
          <a:bodyPr/>
          <a:lstStyle/>
          <a:p>
            <a:pPr>
              <a:defRPr/>
            </a:pPr>
            <a:r>
              <a:rPr lang="zh-TW" altLang="en-US" sz="36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  <a:sym typeface="Wingdings"/>
              </a:rPr>
              <a:t></a:t>
            </a:r>
            <a:r>
              <a:rPr lang="zh-TW" altLang="en-US" sz="36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正規化步驟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785813"/>
            <a:ext cx="8143875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在資料表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正規化的過程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(1NF 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到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BCNF)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每一個階段都是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以欄位的「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相依性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做為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分割資料表的依據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之一。其完整的正規化步驟如下圖所示：</a:t>
            </a:r>
          </a:p>
        </p:txBody>
      </p:sp>
      <p:pic>
        <p:nvPicPr>
          <p:cNvPr id="34820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785938"/>
            <a:ext cx="4951412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  <a:sym typeface="Wingdings"/>
              </a:rPr>
              <a:t>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正規化步驟</a:t>
            </a:r>
            <a:r>
              <a:rPr lang="en-US" altLang="zh-TW" sz="36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&lt;</a:t>
            </a:r>
            <a:r>
              <a:rPr lang="zh-TW" altLang="en-US" sz="36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續</a:t>
            </a:r>
            <a:r>
              <a:rPr lang="en-US" altLang="zh-TW" sz="36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&gt;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第一正規化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(First Normal Form; 1NF)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：由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en-US" sz="2000" b="1" dirty="0" err="1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E.F.Codd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提出。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滿足所有記錄中的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屬性內含值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都是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基元值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(Atomic Value)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即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無重覆項目群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第二正規化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(Second Normal Form; 2NF)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：由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en-US" sz="2000" b="1" dirty="0" err="1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E.F.Codd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提出。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符合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1NF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且每一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非鍵值欄位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「完全功能相依」於</a:t>
            </a:r>
            <a:r>
              <a:rPr kumimoji="0" lang="zh-TW" altLang="en-US" sz="2000" b="1" u="sng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即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不可「部分功能相依」於</a:t>
            </a:r>
            <a:r>
              <a:rPr kumimoji="0" lang="zh-TW" altLang="en-US" sz="20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 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3.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第三正規化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(Third Normal Form; 3NF)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：由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en-US" sz="2000" b="1" dirty="0" err="1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E.F.Codd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提出。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符合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2NF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且每一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非鍵值欄位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非「遞移相依」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於</a:t>
            </a:r>
            <a:r>
              <a:rPr kumimoji="0" lang="zh-TW" altLang="en-US" sz="2000" b="1" u="sng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即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除去「遞移相依」問題。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  <a:sym typeface="Wingdings"/>
              </a:rPr>
              <a:t></a:t>
            </a:r>
            <a:r>
              <a:rPr lang="zh-TW" altLang="en-US" sz="44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正規化步驟</a:t>
            </a:r>
            <a:r>
              <a:rPr lang="en-US" altLang="zh-TW" sz="36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&lt;</a:t>
            </a:r>
            <a:r>
              <a:rPr lang="zh-TW" altLang="en-US" sz="36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續</a:t>
            </a:r>
            <a:r>
              <a:rPr lang="en-US" altLang="zh-TW" sz="36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&gt;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4.Boyce-Codd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正規化型式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(Boyce-</a:t>
            </a:r>
            <a:r>
              <a:rPr kumimoji="0" lang="en-US" altLang="en-US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Codd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Normal Form ;</a:t>
            </a: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BC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NF)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由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R.F. </a:t>
            </a: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oyce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en-US" sz="2000" b="1" dirty="0" err="1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E.F.</a:t>
            </a:r>
            <a:r>
              <a:rPr kumimoji="0" lang="en-US" altLang="en-US" sz="2000" b="1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C</a:t>
            </a:r>
            <a:r>
              <a:rPr kumimoji="0" lang="en-US" altLang="en-US" sz="2000" b="1" dirty="0" err="1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odd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共同提出。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符合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3NF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且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每一決定因素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(Determinant)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皆是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候選鍵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，簡稱為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BCNF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5.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第四正規化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(Fourth Normal Form; 4NF)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：由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R. Fagin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提出。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符合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BCNF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，再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除去所有的多值相依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6.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第五正規化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(Fifth Normal Form; 5NF)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：由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R. Fagin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提出。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符合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4NF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，且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沒有合併相依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b="1" dirty="0">
                <a:solidFill>
                  <a:schemeClr val="tx2">
                    <a:satMod val="130000"/>
                  </a:schemeClr>
                </a:solidFill>
                <a:latin typeface="+mn-ea"/>
                <a:ea typeface="+mn-ea"/>
              </a:rPr>
              <a:t>本章內容 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1285875" y="1700213"/>
            <a:ext cx="70310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en-US" sz="2400" b="1" dirty="0"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4-1</a:t>
            </a:r>
            <a:r>
              <a:rPr kumimoji="0" lang="zh-TW" altLang="en-US" sz="2400" b="1" dirty="0"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正規化的概念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400" b="1" dirty="0"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4-2 </a:t>
            </a:r>
            <a:r>
              <a:rPr kumimoji="0" lang="zh-TW" altLang="en-US" sz="2400" b="1" dirty="0"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正規化的目的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400" b="1" dirty="0"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4-3 </a:t>
            </a:r>
            <a:r>
              <a:rPr kumimoji="0" lang="zh-TW" altLang="en-US" sz="2400" b="1" dirty="0"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功能相依</a:t>
            </a:r>
            <a:r>
              <a:rPr kumimoji="0" lang="en-US" altLang="en-US" sz="2400" b="1" dirty="0"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(Functional Dependence; FD)</a:t>
            </a:r>
            <a:endParaRPr kumimoji="0" lang="zh-TW" altLang="en-US" sz="2400" b="1" dirty="0">
              <a:solidFill>
                <a:schemeClr val="tx2">
                  <a:shade val="30000"/>
                  <a:satMod val="1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en-US" sz="2400" b="1" dirty="0"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4-4 </a:t>
            </a:r>
            <a:r>
              <a:rPr kumimoji="0" lang="zh-TW" altLang="en-US" sz="2400" b="1" dirty="0"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資料庫正規化</a:t>
            </a:r>
            <a:r>
              <a:rPr kumimoji="0" lang="en-US" altLang="en-US" sz="2400" b="1" dirty="0"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(Normalization)</a:t>
            </a:r>
            <a:endParaRPr kumimoji="0" lang="zh-TW" altLang="en-US" sz="2400" b="1" dirty="0">
              <a:solidFill>
                <a:schemeClr val="tx2">
                  <a:shade val="30000"/>
                  <a:satMod val="1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4-4.3  </a:t>
            </a:r>
            <a:r>
              <a:rPr lang="zh-TW" altLang="en-US" b="1" dirty="0" smtClean="0"/>
              <a:t>第一正規化</a:t>
            </a:r>
            <a:r>
              <a:rPr lang="en-US" b="1" dirty="0" smtClean="0"/>
              <a:t>(1NF)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00125"/>
            <a:ext cx="814387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是指在資料表中的所有記錄之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屬性內含值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都是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基元值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(Atomic Value)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   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亦即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無重覆項目群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假設現在有一份某某科技大學的學生選課資料表，如表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4-1(a)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所示：</a:t>
            </a:r>
          </a:p>
          <a:p>
            <a:pPr>
              <a:defRPr/>
            </a:pP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4-1(a) 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學生選課資料表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00438"/>
            <a:ext cx="6462713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0"/>
            <a:ext cx="8143875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我們可以將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4-1(a)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的原始資料利用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二維表格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來儲存，如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4-1(b)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4-1(a) 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學生選課資料表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4-1(b)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未正規化的資料表：學生選課資料報表</a:t>
            </a:r>
          </a:p>
          <a:p>
            <a:pPr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928688"/>
            <a:ext cx="6462713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643438"/>
            <a:ext cx="79184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弧形箭號 (左彎) 6"/>
          <p:cNvSpPr/>
          <p:nvPr/>
        </p:nvSpPr>
        <p:spPr>
          <a:xfrm>
            <a:off x="7786688" y="3071813"/>
            <a:ext cx="1214437" cy="20002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9375" y="4286250"/>
            <a:ext cx="180022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二維表格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來儲存</a:t>
            </a:r>
            <a:endParaRPr lang="zh-TW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85750"/>
            <a:ext cx="8143875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但是，我們發現有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許多屬性的內含值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都具有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二個或二個以上的值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亦稱為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重複資料項目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，其原因：</a:t>
            </a:r>
            <a:r>
              <a:rPr kumimoji="0" lang="zh-TW" altLang="en-US" sz="20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尚未進行第一正規化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4-1(b)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未正規化的資料表：學生選課資料報表</a:t>
            </a:r>
          </a:p>
          <a:p>
            <a:pPr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■未符合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1NF 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資料表的「缺點」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以上資料表中的</a:t>
            </a: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『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課程代碼</a:t>
            </a: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』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『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課程名稱</a:t>
            </a: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』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『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學分數</a:t>
            </a: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』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『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必選修</a:t>
            </a: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』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『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成績</a:t>
            </a: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』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『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老師編號</a:t>
            </a: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』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及「老師姓名」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欄位的長度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無法確定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，因為學生要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選修多少門課程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無法事先得知</a:t>
            </a:r>
            <a:r>
              <a:rPr kumimoji="0"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李碩安同學選了</a:t>
            </a:r>
            <a:r>
              <a:rPr kumimoji="0"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</a:t>
            </a:r>
            <a:r>
              <a:rPr kumimoji="0"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門，李碩崴同學選了</a:t>
            </a:r>
            <a:r>
              <a:rPr kumimoji="0"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</a:t>
            </a:r>
            <a:r>
              <a:rPr kumimoji="0"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門</a:t>
            </a:r>
            <a:r>
              <a:rPr kumimoji="0"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，因此，必須要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預留很大的空間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給這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七個欄位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如此反而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造成儲存空間的浪費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714500"/>
            <a:ext cx="79184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3500438" y="2319338"/>
            <a:ext cx="5357812" cy="500062"/>
          </a:xfrm>
          <a:prstGeom prst="roundRect">
            <a:avLst/>
          </a:prstGeom>
          <a:noFill/>
          <a:ln w="635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500438" y="2824163"/>
            <a:ext cx="5357812" cy="928687"/>
          </a:xfrm>
          <a:prstGeom prst="roundRect">
            <a:avLst/>
          </a:prstGeom>
          <a:noFill/>
          <a:ln w="635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715000" y="3786188"/>
            <a:ext cx="1570038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重複資料項目</a:t>
            </a:r>
            <a:endParaRPr lang="zh-TW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928688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ym typeface="Wingdings"/>
              </a:rPr>
              <a:t></a:t>
            </a:r>
            <a:r>
              <a:rPr lang="zh-TW" altLang="en-US" b="1" dirty="0" smtClean="0"/>
              <a:t>第一正規化的規則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每一個欄位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只能有一個</a:t>
            </a:r>
            <a:r>
              <a:rPr kumimoji="0" lang="zh-TW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基元值</a:t>
            </a:r>
            <a:r>
              <a:rPr kumimoji="0" lang="en-US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(Atomic)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即單一值。</a:t>
            </a:r>
            <a:endParaRPr kumimoji="0" lang="en-US" altLang="zh-TW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例如：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課程名稱欄位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中不能存入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兩科或兩科以上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的課程名稱。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 </a:t>
            </a:r>
            <a:r>
              <a:rPr kumimoji="0" lang="zh-TW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沒有任何兩筆以上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的資料是</a:t>
            </a:r>
            <a:r>
              <a:rPr kumimoji="0" lang="zh-TW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完全重覆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zh-TW" altLang="en-US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3.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資料表中有主鍵</a:t>
            </a:r>
            <a:r>
              <a:rPr kumimoji="0" lang="en-US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而其他</a:t>
            </a:r>
            <a:r>
              <a:rPr kumimoji="0" lang="zh-TW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所有的欄位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都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相依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於「主鍵」。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例如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姓名與性別欄位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都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相依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於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「學號」欄位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例如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課程名稱、學分數、必選修、老師編號及老師姓名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相依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於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「課程代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碼」欄位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例如</a:t>
            </a:r>
            <a:r>
              <a:rPr kumimoji="0" lang="en-US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</a:t>
            </a:r>
            <a:r>
              <a:rPr kumimoji="0"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  <a:r>
              <a:rPr kumimoji="0" lang="zh-TW" alt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「成績」欄位</a:t>
            </a:r>
            <a:r>
              <a:rPr kumimoji="0"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相依於</a:t>
            </a:r>
            <a:r>
              <a:rPr kumimoji="0" lang="zh-TW" alt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「學號」與「課程代碼」欄位</a:t>
            </a:r>
            <a:r>
              <a:rPr kumimoji="0"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《</a:t>
            </a:r>
            <a:r>
              <a:rPr kumimoji="0"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深入探討在下一頁</a:t>
            </a:r>
            <a:r>
              <a:rPr kumimoji="0"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》</a:t>
            </a:r>
            <a:endParaRPr kumimoji="0" lang="zh-TW" altLang="en-US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928688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《</a:t>
            </a:r>
            <a:r>
              <a:rPr lang="zh-TW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深入探討</a:t>
            </a:r>
            <a:r>
              <a:rPr lang="en-US" altLang="zh-TW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》 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Q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：為什麼「</a:t>
            </a:r>
            <a:r>
              <a:rPr kumimoji="0" lang="zh-TW" altLang="en-US" sz="2000" b="1" u="sng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成績」欄位一定要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相依於</a:t>
            </a:r>
            <a:r>
              <a:rPr kumimoji="0" lang="zh-TW" altLang="en-US" sz="2000" b="1" u="sng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「學號」與「課程代碼」欄位？</a:t>
            </a:r>
            <a:endParaRPr kumimoji="0" lang="en-US" altLang="zh-TW" sz="2000" b="1" u="sng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分析一：</a:t>
            </a:r>
            <a:endParaRPr kumimoji="0" lang="en-US" altLang="zh-TW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如果「成績」欄位本身</a:t>
            </a:r>
            <a:r>
              <a:rPr kumimoji="0" lang="zh-TW" altLang="en-US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單獨存在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時，則沒有意義，因為只有「成績」卻無法讓同學或老師清楚得知該「成績」是屬於</a:t>
            </a:r>
            <a:r>
              <a:rPr kumimoji="0" lang="zh-TW" altLang="en-US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哪一位學生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哪一門課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的成績。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分析二：</a:t>
            </a:r>
            <a:endParaRPr kumimoji="0" lang="en-US" altLang="zh-TW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如果「成績」欄位</a:t>
            </a:r>
            <a:r>
              <a:rPr kumimoji="0" lang="zh-TW" altLang="en-US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只相依於「課程編號」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也是沒有意義的，因為只有「成績」也是無法讓同學或老師清楚得知該「成績」是屬於</a:t>
            </a:r>
            <a:r>
              <a:rPr kumimoji="0" lang="zh-TW" altLang="en-US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哪一位學生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所修課的成績。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4438" y="5286375"/>
          <a:ext cx="2713037" cy="1336675"/>
        </p:xfrm>
        <a:graphic>
          <a:graphicData uri="http://schemas.openxmlformats.org/drawingml/2006/table">
            <a:tbl>
              <a:tblPr/>
              <a:tblGrid>
                <a:gridCol w="1537005"/>
                <a:gridCol w="1176032"/>
              </a:tblGrid>
              <a:tr h="52074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課程代碼</a:t>
                      </a:r>
                      <a:endParaRPr kumimoji="0" lang="en-US" altLang="zh-TW" sz="18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202" marR="36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成績</a:t>
                      </a:r>
                    </a:p>
                  </a:txBody>
                  <a:tcPr marL="36202" marR="36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40796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8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C001</a:t>
                      </a:r>
                      <a:endParaRPr kumimoji="0" lang="zh-TW" altLang="en-US" sz="18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202" marR="362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800" b="1" kern="1200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800" b="1" kern="12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74</a:t>
                      </a:r>
                      <a:endParaRPr kumimoji="0" lang="zh-TW" altLang="en-US" sz="1800" b="1" kern="1200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202" marR="36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96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8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C002</a:t>
                      </a:r>
                      <a:endParaRPr kumimoji="0" lang="zh-TW" altLang="en-US" sz="18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202" marR="362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zh-TW" sz="1800" b="1" kern="12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93</a:t>
                      </a:r>
                      <a:endParaRPr kumimoji="0" lang="zh-TW" altLang="en-US" sz="1800" b="1" kern="1200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202" marR="36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圓角矩形圖說文字 4"/>
          <p:cNvSpPr/>
          <p:nvPr/>
        </p:nvSpPr>
        <p:spPr>
          <a:xfrm>
            <a:off x="4286250" y="5786438"/>
            <a:ext cx="1285875" cy="428625"/>
          </a:xfrm>
          <a:prstGeom prst="wedgeRoundRectCallout">
            <a:avLst>
              <a:gd name="adj1" fmla="val -77721"/>
              <a:gd name="adj2" fmla="val 313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沒有意義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6" name="左右大括弧 5"/>
          <p:cNvSpPr/>
          <p:nvPr/>
        </p:nvSpPr>
        <p:spPr>
          <a:xfrm>
            <a:off x="2714625" y="5786438"/>
            <a:ext cx="1214438" cy="785812"/>
          </a:xfrm>
          <a:prstGeom prst="bracePair">
            <a:avLst/>
          </a:prstGeom>
          <a:noFill/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14563" y="2643188"/>
          <a:ext cx="1176337" cy="1336675"/>
        </p:xfrm>
        <a:graphic>
          <a:graphicData uri="http://schemas.openxmlformats.org/drawingml/2006/table">
            <a:tbl>
              <a:tblPr/>
              <a:tblGrid>
                <a:gridCol w="1176337"/>
              </a:tblGrid>
              <a:tr h="52074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成績</a:t>
                      </a:r>
                    </a:p>
                  </a:txBody>
                  <a:tcPr marL="36212" marR="362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40796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800" b="1" kern="1200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zh-TW" sz="1800" b="1" kern="12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74</a:t>
                      </a:r>
                      <a:endParaRPr kumimoji="0" lang="zh-TW" altLang="en-US" sz="1800" b="1" kern="1200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212" marR="362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96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zh-TW" sz="1800" b="1" kern="12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93</a:t>
                      </a:r>
                      <a:endParaRPr kumimoji="0" lang="zh-TW" altLang="en-US" sz="1800" b="1" kern="1200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212" marR="362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圓角矩形圖說文字 7"/>
          <p:cNvSpPr/>
          <p:nvPr/>
        </p:nvSpPr>
        <p:spPr>
          <a:xfrm>
            <a:off x="3786188" y="3143250"/>
            <a:ext cx="1285875" cy="428625"/>
          </a:xfrm>
          <a:prstGeom prst="wedgeRoundRectCallout">
            <a:avLst>
              <a:gd name="adj1" fmla="val -77721"/>
              <a:gd name="adj2" fmla="val 313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沒有意義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9" name="左右大括弧 8"/>
          <p:cNvSpPr/>
          <p:nvPr/>
        </p:nvSpPr>
        <p:spPr>
          <a:xfrm>
            <a:off x="2214563" y="3143250"/>
            <a:ext cx="1214437" cy="785813"/>
          </a:xfrm>
          <a:prstGeom prst="bracePair">
            <a:avLst/>
          </a:prstGeom>
          <a:noFill/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0"/>
            <a:ext cx="8143875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分析三：</a:t>
            </a:r>
            <a:endParaRPr kumimoji="0" lang="en-US" altLang="zh-TW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如果「成績」欄位</a:t>
            </a:r>
            <a:r>
              <a:rPr kumimoji="0" lang="zh-TW" altLang="en-US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只相依於「學號」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也是沒有意義的，因為只有「成績」也是無法讓同學或老師清楚得知該「成績」是屬於</a:t>
            </a:r>
            <a:r>
              <a:rPr kumimoji="0" lang="zh-TW" altLang="en-US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哪一門課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的成績。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分析四：</a:t>
            </a:r>
            <a:endParaRPr kumimoji="0" lang="en-US" altLang="zh-TW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但是，如果「成績」欄位相依於</a:t>
            </a:r>
            <a:r>
              <a:rPr kumimoji="0" lang="zh-TW" altLang="en-US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「課程編號」及「學號」二個欄位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時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就可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以了解</a:t>
            </a:r>
            <a:r>
              <a:rPr kumimoji="0" lang="zh-TW" altLang="en-US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某個學生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修</a:t>
            </a:r>
            <a:r>
              <a:rPr kumimoji="0" lang="zh-TW" altLang="en-US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某堂課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的成績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這樣的成績資料才有意義。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85875" y="4357688"/>
          <a:ext cx="3929063" cy="1336675"/>
        </p:xfrm>
        <a:graphic>
          <a:graphicData uri="http://schemas.openxmlformats.org/drawingml/2006/table">
            <a:tbl>
              <a:tblPr/>
              <a:tblGrid>
                <a:gridCol w="1216594"/>
                <a:gridCol w="1536683"/>
                <a:gridCol w="1175786"/>
              </a:tblGrid>
              <a:tr h="52074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學號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課程代碼</a:t>
                      </a:r>
                      <a:endParaRPr kumimoji="0" lang="en-US" altLang="zh-TW" sz="18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成績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40796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8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001</a:t>
                      </a:r>
                      <a:endParaRPr kumimoji="0" lang="zh-TW" altLang="en-US" sz="18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8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C001</a:t>
                      </a:r>
                      <a:endParaRPr kumimoji="0" lang="zh-TW" altLang="en-US" sz="18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800" b="1" kern="1200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800" b="1" kern="12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74</a:t>
                      </a:r>
                      <a:endParaRPr kumimoji="0" lang="zh-TW" altLang="en-US" sz="1800" b="1" kern="1200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96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8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001</a:t>
                      </a:r>
                      <a:endParaRPr kumimoji="0" lang="zh-TW" altLang="en-US" sz="18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8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C002</a:t>
                      </a:r>
                      <a:endParaRPr kumimoji="0" lang="zh-TW" altLang="en-US" sz="18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zh-TW" sz="1800" b="1" kern="12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93</a:t>
                      </a:r>
                      <a:endParaRPr kumimoji="0" lang="zh-TW" altLang="en-US" sz="1800" b="1" kern="1200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圓角矩形圖說文字 5"/>
          <p:cNvSpPr/>
          <p:nvPr/>
        </p:nvSpPr>
        <p:spPr>
          <a:xfrm>
            <a:off x="5572125" y="4857750"/>
            <a:ext cx="1785938" cy="1071563"/>
          </a:xfrm>
          <a:prstGeom prst="wedgeRoundRectCallout">
            <a:avLst>
              <a:gd name="adj1" fmla="val -71321"/>
              <a:gd name="adj2" fmla="val -172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有意義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85875" y="1428750"/>
          <a:ext cx="2392363" cy="1336675"/>
        </p:xfrm>
        <a:graphic>
          <a:graphicData uri="http://schemas.openxmlformats.org/drawingml/2006/table">
            <a:tbl>
              <a:tblPr/>
              <a:tblGrid>
                <a:gridCol w="1216585"/>
                <a:gridCol w="1175778"/>
              </a:tblGrid>
              <a:tr h="52074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學號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成績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40796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8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001</a:t>
                      </a:r>
                      <a:endParaRPr kumimoji="0" lang="zh-TW" altLang="en-US" sz="18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800" b="1" kern="1200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800" b="1" kern="12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74</a:t>
                      </a:r>
                      <a:endParaRPr kumimoji="0" lang="zh-TW" altLang="en-US" sz="1800" b="1" kern="1200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96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zh-TW" sz="18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001</a:t>
                      </a:r>
                      <a:endParaRPr kumimoji="0" lang="zh-TW" altLang="en-US" sz="18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zh-TW" sz="1800" b="1" kern="12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93</a:t>
                      </a:r>
                      <a:endParaRPr kumimoji="0" lang="zh-TW" altLang="en-US" sz="1800" b="1" kern="1200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圓角矩形圖說文字 7"/>
          <p:cNvSpPr/>
          <p:nvPr/>
        </p:nvSpPr>
        <p:spPr>
          <a:xfrm>
            <a:off x="4000500" y="2143125"/>
            <a:ext cx="1357313" cy="428625"/>
          </a:xfrm>
          <a:prstGeom prst="wedgeRoundRectCallout">
            <a:avLst>
              <a:gd name="adj1" fmla="val -67179"/>
              <a:gd name="adj2" fmla="val -100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沒有意義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9" name="左右大括弧 8"/>
          <p:cNvSpPr/>
          <p:nvPr/>
        </p:nvSpPr>
        <p:spPr>
          <a:xfrm>
            <a:off x="2500313" y="2000250"/>
            <a:ext cx="1214437" cy="785813"/>
          </a:xfrm>
          <a:prstGeom prst="bracePair">
            <a:avLst/>
          </a:prstGeom>
          <a:noFill/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左右大括弧 9"/>
          <p:cNvSpPr/>
          <p:nvPr/>
        </p:nvSpPr>
        <p:spPr>
          <a:xfrm>
            <a:off x="4000500" y="4857750"/>
            <a:ext cx="1214438" cy="785813"/>
          </a:xfrm>
          <a:prstGeom prst="bracePair">
            <a:avLst/>
          </a:prstGeom>
          <a:noFill/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ym typeface="Wingdings"/>
              </a:rPr>
              <a:t></a:t>
            </a:r>
            <a:r>
              <a:rPr lang="zh-TW" altLang="en-US" b="1" dirty="0" smtClean="0"/>
              <a:t>第一正規化的作法：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00125"/>
            <a:ext cx="81438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作法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重複的資料項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分別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儲存到不同的記錄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並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加上適當的主鍵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步驟一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：檢查是否存在「重複資料項」 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000250"/>
            <a:ext cx="7951787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14313"/>
            <a:ext cx="8143875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步驟二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重複資料項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分別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儲存到不同的記錄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並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加上適當的主鍵</a:t>
            </a: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未經正規化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前的學生選課表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經過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正規化後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的學生選課表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(1NF)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286250"/>
            <a:ext cx="78232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571625"/>
            <a:ext cx="801528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071938" y="2714625"/>
            <a:ext cx="1338262" cy="36988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重複資料項</a:t>
            </a:r>
          </a:p>
        </p:txBody>
      </p:sp>
      <p:sp>
        <p:nvSpPr>
          <p:cNvPr id="12" name="弧形箭號 (左彎) 11"/>
          <p:cNvSpPr/>
          <p:nvPr/>
        </p:nvSpPr>
        <p:spPr>
          <a:xfrm rot="300763">
            <a:off x="5349875" y="2349500"/>
            <a:ext cx="714375" cy="31051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3500" y="3857625"/>
            <a:ext cx="2032000" cy="36988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儲存到不同的記錄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071938" y="2143125"/>
            <a:ext cx="1285875" cy="5715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143000" y="4900613"/>
            <a:ext cx="4071938" cy="255587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1143000" y="5156200"/>
            <a:ext cx="4071938" cy="344488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642938"/>
            <a:ext cx="8143875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經過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正規化後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的學生選課表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(1NF)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在經由第一正規化之後，使得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每一個欄位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內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只能有一個資料</a:t>
            </a:r>
            <a:r>
              <a:rPr kumimoji="0" lang="en-US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基元值</a:t>
            </a:r>
            <a:r>
              <a:rPr kumimoji="0" lang="en-US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。雖然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增加了許多記錄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但每一個欄位的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「長度」及「數目」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都可以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固定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而且我們可用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「課程代碼」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欄位加上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「學號」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欄位當作主鍵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使得在查詢某學生修某課程的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「成績」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時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就非常方便而快速了。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571625"/>
            <a:ext cx="78232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1071563" y="1643063"/>
            <a:ext cx="714375" cy="571500"/>
          </a:xfrm>
          <a:prstGeom prst="roundRect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214688" y="1643063"/>
            <a:ext cx="1071562" cy="571500"/>
          </a:xfrm>
          <a:prstGeom prst="roundRect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786563" y="1643063"/>
            <a:ext cx="500062" cy="571500"/>
          </a:xfrm>
          <a:prstGeom prst="roundRect">
            <a:avLst/>
          </a:prstGeom>
          <a:noFill/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0" name="直線接點 9"/>
          <p:cNvCxnSpPr>
            <a:stCxn id="6" idx="0"/>
          </p:cNvCxnSpPr>
          <p:nvPr/>
        </p:nvCxnSpPr>
        <p:spPr>
          <a:xfrm rot="5400000" flipH="1" flipV="1">
            <a:off x="1320800" y="1535113"/>
            <a:ext cx="214313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rot="5400000" flipH="1" flipV="1">
            <a:off x="3679825" y="1535113"/>
            <a:ext cx="214313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428750" y="1428750"/>
            <a:ext cx="2357438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rot="5400000" flipH="1" flipV="1">
            <a:off x="2251076" y="1320800"/>
            <a:ext cx="214312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357438" y="1214438"/>
            <a:ext cx="4643437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rot="5400000" flipH="1" flipV="1">
            <a:off x="6823075" y="1392238"/>
            <a:ext cx="357187" cy="1588"/>
          </a:xfrm>
          <a:prstGeom prst="line">
            <a:avLst/>
          </a:prstGeom>
          <a:ln w="38100">
            <a:headEnd type="arrow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4-4.4 </a:t>
            </a:r>
            <a:r>
              <a:rPr lang="zh-TW" altLang="en-US" b="1" dirty="0" smtClean="0"/>
              <a:t>第二正規化</a:t>
            </a:r>
            <a:r>
              <a:rPr lang="en-US" b="1" dirty="0" smtClean="0"/>
              <a:t>(2NF)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00125"/>
            <a:ext cx="8143875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在完成了</a:t>
            </a:r>
            <a:r>
              <a:rPr kumimoji="0"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第一正規化之後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，讀者是否發現在資料表中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產生許多重複的資料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。如此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不但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浪費儲存的空間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更容易造成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新增、刪除或更新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資料時的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異常狀況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，說明如下。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(1) 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新增異常檢查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(Insert Anomaly)</a:t>
            </a:r>
            <a:endParaRPr kumimoji="0"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TW" altLang="en-US" sz="1600" dirty="0"/>
              <a:t> </a:t>
            </a:r>
            <a:r>
              <a:rPr kumimoji="0" lang="zh-TW" alt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無法先新增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課程資料，如「課程代碼」及「課程名稱」，</a:t>
            </a:r>
            <a:r>
              <a:rPr kumimoji="0" lang="zh-TW" alt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要等選課之後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才能新增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原因：以上的新增動作</a:t>
            </a:r>
            <a:r>
              <a:rPr kumimoji="0" lang="zh-TW" altLang="en-US" sz="16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違反「實體完整性規則」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，因為，</a:t>
            </a:r>
            <a:r>
              <a:rPr kumimoji="0" lang="zh-TW" altLang="en-US" sz="16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或</a:t>
            </a:r>
            <a:r>
              <a:rPr kumimoji="0" lang="zh-TW" altLang="en-US" sz="16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複合主鍵</a:t>
            </a:r>
            <a:r>
              <a:rPr kumimoji="0" lang="zh-TW" alt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不可以為空值</a:t>
            </a:r>
            <a:endParaRPr kumimoji="0" lang="en-US" altLang="zh-TW" sz="16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NULL</a:t>
            </a:r>
            <a:r>
              <a:rPr kumimoji="0" lang="zh-TW" alt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857500"/>
            <a:ext cx="6786563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zh-TW" altLang="en-US" b="1" dirty="0" smtClean="0"/>
              <a:t>前言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822256" y="1484784"/>
            <a:ext cx="814387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  <a:defRPr/>
            </a:pP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用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一個資料表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就可以</a:t>
            </a:r>
            <a:r>
              <a:rPr kumimoji="0" lang="zh-TW" altLang="en-US" sz="2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儲存</a:t>
            </a:r>
            <a:r>
              <a:rPr kumimoji="0" lang="zh-TW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全部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</a:t>
            </a:r>
            <a:endParaRPr kumimoji="0" lang="en-US" altLang="zh-TW" sz="2000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  <a:defRPr/>
            </a:pPr>
            <a:r>
              <a:rPr kumimoji="0" lang="zh-TW" alt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憑著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自己的直覺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而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沒有經過完整的</a:t>
            </a:r>
            <a:r>
              <a:rPr kumimoji="0" lang="zh-TW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規劃</a:t>
            </a:r>
            <a:endParaRPr kumimoji="0" lang="en-US" altLang="zh-TW" sz="2000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Blip>
                <a:blip r:embed="rId3"/>
              </a:buBlip>
              <a:defRPr/>
            </a:pP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就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隨意的將資料表分割成許多小的資料表，這種設計方法，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不但浪費儲存空間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，更嚴重影響到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資料庫不一致的現象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，以致於</a:t>
            </a:r>
            <a:r>
              <a:rPr kumimoji="0" lang="en-US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DBA(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資料庫管理師</a:t>
            </a:r>
            <a:r>
              <a:rPr kumimoji="0" lang="en-US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維護困難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  <a:defRPr/>
            </a:pP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為了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避免以上的問題產生，唯一的方法，就是在設計關聯式資料庫之前，一定先要完成資料的</a:t>
            </a:r>
            <a:r>
              <a:rPr kumimoji="0" lang="zh-TW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正規化</a:t>
            </a:r>
            <a:r>
              <a:rPr kumimoji="0" lang="en-US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(Normalization)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 rot="637828" flipH="1">
            <a:off x="3491342" y="746681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TW" altLang="en-US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一般的初學者在進行資料庫設計時</a:t>
            </a:r>
            <a:endParaRPr lang="zh-TW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5000" fill="hold" grpId="0" nodeType="clickEffect">
                                  <p:stCondLst>
                                    <p:cond delay="5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85750"/>
            <a:ext cx="8143875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(2)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修改異常檢查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(Update Anomaly)</a:t>
            </a:r>
            <a:endParaRPr kumimoji="0"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「網頁設計」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重覆多次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，因此，修改「網頁設計」課程的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成績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時，可能有些記錄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未修改到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，造成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資料的不一致現象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例如：有選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「網頁設計」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課程的同學之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成績各加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5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，可能會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有些同學</a:t>
            </a:r>
            <a:endParaRPr kumimoji="0" lang="en-US" altLang="zh-TW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有加分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，而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有些同學卻沒有加分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，導致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資料不一致的情況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857250"/>
            <a:ext cx="7648575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1357313" y="1714500"/>
            <a:ext cx="7500937" cy="500063"/>
          </a:xfrm>
          <a:prstGeom prst="roundRect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85750"/>
            <a:ext cx="8143875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(3)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刪除異常檢查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(Delete Anomaly)</a:t>
            </a:r>
            <a:endParaRPr kumimoji="0"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當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刪除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#4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學生的記錄時，同時也會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刪除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課程名稱、學分數及相關的資料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所以導致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「計概」課程的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學分數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也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同時被刪除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了。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綜合上述的三種異常現象，所以</a:t>
            </a:r>
            <a:r>
              <a:rPr kumimoji="0" lang="en-US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我們必須進行「第二階正規化」</a:t>
            </a:r>
            <a:r>
              <a:rPr kumimoji="0" lang="en-US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來消除這些問題。</a:t>
            </a:r>
          </a:p>
          <a:p>
            <a:pPr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857250"/>
            <a:ext cx="7648575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1214438" y="2214563"/>
            <a:ext cx="7786687" cy="285750"/>
          </a:xfrm>
          <a:prstGeom prst="roundRect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ym typeface="Wingdings"/>
              </a:rPr>
              <a:t></a:t>
            </a:r>
            <a:r>
              <a:rPr lang="zh-TW" altLang="en-US" b="1" dirty="0" smtClean="0"/>
              <a:t>第二正規化的規則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00125"/>
            <a:ext cx="8143875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如果資料表符合以下的條件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我們說這個資料表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符合第二階正規化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的形式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(Second Normal Form,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簡稱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2NF)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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符合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1NF</a:t>
            </a:r>
            <a:endParaRPr kumimoji="0" lang="zh-TW" altLang="en-US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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每一非鍵屬性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如：姓名、性別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…)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必須「完全相依」於</a:t>
            </a:r>
            <a:r>
              <a:rPr kumimoji="0" lang="zh-TW" altLang="en-US" sz="20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</a:t>
            </a:r>
            <a:r>
              <a:rPr kumimoji="0" lang="en-US" altLang="en-US" sz="20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en-US" altLang="en-US" sz="20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；即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不可「部分功能相依」於主鍵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換言之，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「部分功能相依」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只有當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「主鍵」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是由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「多個欄位」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組成時才會發生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亦即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複合主鍵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，也就是當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某些欄位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只與「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主鍵中的部分欄位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」有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「相依性」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而與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另一部分的欄位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沒有相依性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ym typeface="Wingdings"/>
              </a:rPr>
              <a:t></a:t>
            </a:r>
            <a:r>
              <a:rPr lang="zh-TW" altLang="en-US" b="1" dirty="0" smtClean="0"/>
              <a:t>第二正規化的作法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857250"/>
            <a:ext cx="8143875" cy="595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</a:t>
            </a: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分割資料表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；亦即將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「部分功能相依」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的欄位</a:t>
            </a: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「分割」出去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再另外組成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「新的資料表」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。其步驟如下：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步驟一：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檢查是否存在「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部分功能相依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「姓名」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只相依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於「學號」         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「課程名稱」</a:t>
            </a:r>
            <a:r>
              <a:rPr kumimoji="0" lang="zh-TW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只相依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於「課程代碼」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14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在上面的資料表中，</a:t>
            </a:r>
            <a:r>
              <a:rPr kumimoji="0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</a:t>
            </a:r>
            <a:r>
              <a:rPr kumimoji="0" lang="zh-TW" altLang="en-US" sz="14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是由</a:t>
            </a:r>
            <a:r>
              <a:rPr kumimoji="0" lang="zh-TW" alt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</a:t>
            </a:r>
            <a:r>
              <a:rPr kumimoji="0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+</a:t>
            </a:r>
            <a:r>
              <a:rPr kumimoji="0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課程代碼</a:t>
            </a:r>
            <a:r>
              <a:rPr kumimoji="0" lang="zh-TW" alt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</a:t>
            </a:r>
            <a:r>
              <a:rPr kumimoji="0" lang="zh-TW" altLang="en-US" sz="14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兩個欄位所組成，但</a:t>
            </a:r>
            <a:r>
              <a:rPr kumimoji="0" lang="zh-TW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「姓名」和「性別」</a:t>
            </a:r>
            <a:r>
              <a:rPr kumimoji="0" lang="zh-TW" altLang="en-US" sz="14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只與「</a:t>
            </a:r>
            <a:r>
              <a:rPr kumimoji="0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zh-TW" altLang="en-US" sz="14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」有「</a:t>
            </a:r>
            <a:r>
              <a:rPr kumimoji="0" lang="zh-TW" altLang="en-US" sz="1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相依性</a:t>
            </a:r>
            <a:r>
              <a:rPr kumimoji="0" lang="zh-TW" altLang="en-US" sz="14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」，亦即</a:t>
            </a:r>
            <a:r>
              <a:rPr kumimoji="0" lang="en-US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姓名，性別</a:t>
            </a:r>
            <a:r>
              <a:rPr kumimoji="0" lang="en-US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1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相依於</a:t>
            </a:r>
            <a:r>
              <a:rPr kumimoji="0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zh-TW" altLang="en-US" sz="14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，而「</a:t>
            </a:r>
            <a:r>
              <a:rPr kumimoji="0" lang="zh-TW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課程名稱</a:t>
            </a:r>
            <a:r>
              <a:rPr kumimoji="0" lang="zh-TW" altLang="en-US" sz="14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」只與「</a:t>
            </a:r>
            <a:r>
              <a:rPr kumimoji="0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課程代碼</a:t>
            </a:r>
            <a:r>
              <a:rPr kumimoji="0" lang="zh-TW" altLang="en-US" sz="14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」有「</a:t>
            </a:r>
            <a:r>
              <a:rPr kumimoji="0" lang="zh-TW" altLang="en-US" sz="1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相依性</a:t>
            </a:r>
            <a:r>
              <a:rPr kumimoji="0" lang="zh-TW" altLang="en-US" sz="14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」，亦即</a:t>
            </a:r>
            <a:r>
              <a:rPr kumimoji="0" lang="en-US" altLang="en-US" sz="14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課程名稱，學分數，必選修，老師編號，老師姓名</a:t>
            </a:r>
            <a:r>
              <a:rPr kumimoji="0" lang="en-US" altLang="en-US" sz="14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1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相依於</a:t>
            </a:r>
            <a:r>
              <a:rPr kumimoji="0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課程代碼</a:t>
            </a:r>
            <a:r>
              <a:rPr kumimoji="0" lang="zh-TW" altLang="en-US" sz="14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14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14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因此，</a:t>
            </a:r>
            <a:r>
              <a:rPr kumimoji="0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zh-TW" altLang="en-US" sz="14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</a:t>
            </a:r>
            <a:r>
              <a:rPr kumimoji="0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複合主鍵</a:t>
            </a:r>
            <a:r>
              <a:rPr kumimoji="0"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</a:t>
            </a:r>
            <a:r>
              <a:rPr kumimoji="0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課程代碼</a:t>
            </a:r>
            <a:r>
              <a:rPr kumimoji="0"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14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的一部份。    </a:t>
            </a:r>
            <a:r>
              <a:rPr kumimoji="0" lang="zh-TW" altLang="en-US" sz="16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∴存在部分功能相依。</a:t>
            </a:r>
            <a:endParaRPr kumimoji="0" lang="zh-TW" altLang="en-US" sz="2400" b="1" u="sng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670175"/>
            <a:ext cx="8072437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2189163" y="3241675"/>
            <a:ext cx="785812" cy="500063"/>
          </a:xfrm>
          <a:prstGeom prst="roundRect">
            <a:avLst/>
          </a:prstGeom>
          <a:noFill/>
          <a:ln w="508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214813" y="3241675"/>
            <a:ext cx="1143000" cy="500063"/>
          </a:xfrm>
          <a:prstGeom prst="roundRect">
            <a:avLst/>
          </a:prstGeom>
          <a:noFill/>
          <a:ln w="508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1" name="圖案 10"/>
          <p:cNvCxnSpPr/>
          <p:nvPr/>
        </p:nvCxnSpPr>
        <p:spPr>
          <a:xfrm rot="16200000" flipV="1">
            <a:off x="2005013" y="2593975"/>
            <a:ext cx="500062" cy="795338"/>
          </a:xfrm>
          <a:prstGeom prst="bentConnector2">
            <a:avLst/>
          </a:prstGeom>
          <a:ln w="508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圖案 11"/>
          <p:cNvCxnSpPr/>
          <p:nvPr/>
        </p:nvCxnSpPr>
        <p:spPr>
          <a:xfrm rot="16200000" flipV="1">
            <a:off x="4220370" y="2593181"/>
            <a:ext cx="500062" cy="796925"/>
          </a:xfrm>
          <a:prstGeom prst="bentConnector2">
            <a:avLst/>
          </a:prstGeom>
          <a:ln w="508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5400000">
            <a:off x="1642269" y="2944019"/>
            <a:ext cx="428625" cy="1587"/>
          </a:xfrm>
          <a:prstGeom prst="straightConnector1">
            <a:avLst/>
          </a:prstGeom>
          <a:ln w="508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5400000">
            <a:off x="3858419" y="2955132"/>
            <a:ext cx="428625" cy="1587"/>
          </a:xfrm>
          <a:prstGeom prst="straightConnector1">
            <a:avLst/>
          </a:prstGeom>
          <a:ln w="508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85750"/>
            <a:ext cx="8143875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步驟二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 將「部分功能相依」的欄位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分割出去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，再另外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組成新的資料表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我們將「選課資料表」分割成三個較小的資料表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加「底線」的欄位為主鍵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一、學生資料表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，姓名，性別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二、成績資料表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學號，課程代碼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，成績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1625" y="2214563"/>
          <a:ext cx="2786063" cy="1362075"/>
        </p:xfrm>
        <a:graphic>
          <a:graphicData uri="http://schemas.openxmlformats.org/drawingml/2006/table">
            <a:tbl>
              <a:tblPr/>
              <a:tblGrid>
                <a:gridCol w="1118067"/>
                <a:gridCol w="928688"/>
                <a:gridCol w="739308"/>
              </a:tblGrid>
              <a:tr h="45243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學號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姓名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性別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001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李碩安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002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李碩崴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71625" y="4071938"/>
          <a:ext cx="4572000" cy="2428875"/>
        </p:xfrm>
        <a:graphic>
          <a:graphicData uri="http://schemas.openxmlformats.org/drawingml/2006/table">
            <a:tbl>
              <a:tblPr/>
              <a:tblGrid>
                <a:gridCol w="1646520"/>
                <a:gridCol w="1575259"/>
                <a:gridCol w="1350221"/>
              </a:tblGrid>
              <a:tr h="651238">
                <a:tc>
                  <a:txBody>
                    <a:bodyPr/>
                    <a:lstStyle/>
                    <a:p>
                      <a:pPr marL="76200"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學號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課程代碼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成績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37617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001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C001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74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17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001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C002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93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46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002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C002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63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7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002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C003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82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46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002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C005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94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357188"/>
            <a:ext cx="8143875" cy="517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三、課程資料表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課程代碼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，課程名稱，學分數，必選修，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    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老師編號，老師姓名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在第二正規化之後，產生三個資料表，分別為學生資料表、成績資料表及課程資料表，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除了「課程資料表」之外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其餘兩個資料表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學生資料表與成績資料表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都已符合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2NF, 3NF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及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BCNF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43063" y="1500188"/>
          <a:ext cx="7000875" cy="1928812"/>
        </p:xfrm>
        <a:graphic>
          <a:graphicData uri="http://schemas.openxmlformats.org/drawingml/2006/table">
            <a:tbl>
              <a:tblPr/>
              <a:tblGrid>
                <a:gridCol w="952740"/>
                <a:gridCol w="1429109"/>
                <a:gridCol w="793950"/>
                <a:gridCol w="1111530"/>
                <a:gridCol w="1327661"/>
                <a:gridCol w="1385884"/>
              </a:tblGrid>
              <a:tr h="61193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課程代碼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課程名稱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學分數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必選修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老師編號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老師姓名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35346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C001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程式</a:t>
                      </a: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語言</a:t>
                      </a: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4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必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T001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李</a:t>
                      </a: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安</a:t>
                      </a: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7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C002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網頁</a:t>
                      </a: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設計</a:t>
                      </a: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3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選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T002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張三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86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C003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計</a:t>
                      </a: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　　概</a:t>
                      </a: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2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必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T003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李</a:t>
                      </a: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四</a:t>
                      </a: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7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C005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網路</a:t>
                      </a: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教學</a:t>
                      </a: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4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選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T005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王</a:t>
                      </a: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五</a:t>
                      </a: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4-4.5 </a:t>
            </a:r>
            <a:r>
              <a:rPr lang="zh-TW" altLang="en-US" b="1" dirty="0" smtClean="0"/>
              <a:t>第三正規化</a:t>
            </a:r>
            <a:r>
              <a:rPr lang="en-US" b="1" dirty="0" smtClean="0"/>
              <a:t>(3NF)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在完成了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第二正規化之後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，其實還存在以下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三種異常現象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亦即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新增、刪除或更新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資料時的異常狀況，說明如下：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新增異常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(Insert Anomaly)</a:t>
            </a:r>
            <a:endParaRPr kumimoji="0"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            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以上</a:t>
            </a:r>
            <a:r>
              <a:rPr kumimoji="0" lang="zh-TW" alt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無法先新增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老師資料，</a:t>
            </a:r>
            <a:r>
              <a:rPr kumimoji="0" lang="zh-TW" alt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要等確定課程代碼之後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才能輸入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原因為：新增動作</a:t>
            </a:r>
            <a:r>
              <a:rPr kumimoji="0" lang="zh-TW" altLang="en-US" sz="16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違反「實體完整性規則」 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，因為</a:t>
            </a:r>
            <a:r>
              <a:rPr kumimoji="0" lang="zh-TW" alt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主鍵或複合主鍵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不可以為空值</a:t>
            </a:r>
            <a:r>
              <a:rPr kumimoji="0" lang="en-US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NULL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857500"/>
            <a:ext cx="7691438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357188"/>
            <a:ext cx="8143875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(2)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修改異常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(Update Anomaly)</a:t>
            </a:r>
            <a:endParaRPr kumimoji="0"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假如「李安」老師開設多門課程時，則欲修改「李安」老師姓名為「李碩安」時，可能有些記錄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未修改到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，造成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資料的不一致現象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552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785938"/>
            <a:ext cx="7967662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圓角矩形 6"/>
          <p:cNvSpPr/>
          <p:nvPr/>
        </p:nvSpPr>
        <p:spPr>
          <a:xfrm>
            <a:off x="1071563" y="2143125"/>
            <a:ext cx="7929562" cy="285750"/>
          </a:xfrm>
          <a:prstGeom prst="roundRect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071563" y="3571875"/>
            <a:ext cx="7929562" cy="285750"/>
          </a:xfrm>
          <a:prstGeom prst="roundRect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071563" y="4143375"/>
            <a:ext cx="7929562" cy="285750"/>
          </a:xfrm>
          <a:prstGeom prst="roundRect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715250" y="5000625"/>
            <a:ext cx="1108075" cy="36988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未修改到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rot="16200000" flipV="1">
            <a:off x="8001000" y="4643438"/>
            <a:ext cx="500063" cy="714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85750"/>
            <a:ext cx="8143875" cy="587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(3)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刪除異常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(Delete Anomaly)</a:t>
            </a:r>
            <a:endParaRPr kumimoji="0"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當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刪除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#1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課程的記錄時，同時也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刪除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老師編號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T001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所以導致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老師編號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T001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及</a:t>
            </a:r>
            <a:r>
              <a:rPr kumimoji="0" lang="zh-TW" altLang="en-US" sz="2000" b="1" u="sng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老師姓名的資料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也同時被刪除了。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r>
              <a:rPr kumimoji="0" lang="zh-TW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綜合上述的三種異常現象，所以</a:t>
            </a:r>
            <a:r>
              <a:rPr kumimoji="0" lang="en-US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我們必須進行「第三階正規化」</a:t>
            </a:r>
            <a:r>
              <a:rPr kumimoji="0" lang="en-US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來消除這些問題。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85875" y="1857375"/>
          <a:ext cx="7358063" cy="2241550"/>
        </p:xfrm>
        <a:graphic>
          <a:graphicData uri="http://schemas.openxmlformats.org/drawingml/2006/table">
            <a:tbl>
              <a:tblPr/>
              <a:tblGrid>
                <a:gridCol w="799250"/>
                <a:gridCol w="1208203"/>
                <a:gridCol w="1208203"/>
                <a:gridCol w="863001"/>
                <a:gridCol w="1035602"/>
                <a:gridCol w="1035602"/>
                <a:gridCol w="1208203"/>
              </a:tblGrid>
              <a:tr h="45561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記錄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課程代碼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課程名稱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學分數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必選修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老師編號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老師姓名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45561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#1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C001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程式</a:t>
                      </a: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語言</a:t>
                      </a: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4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必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T001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李</a:t>
                      </a: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安</a:t>
                      </a: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61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#2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C002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網頁</a:t>
                      </a: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設計</a:t>
                      </a: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3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選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T002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張三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1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#3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C003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計</a:t>
                      </a: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　　概</a:t>
                      </a: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2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必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T003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李</a:t>
                      </a: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四</a:t>
                      </a: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63880" algn="l"/>
                        </a:tabLst>
                        <a:defRPr/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#4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C005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網路</a:t>
                      </a: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教學</a:t>
                      </a: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4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選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T005</a:t>
                      </a:r>
                      <a:endParaRPr kumimoji="0" lang="zh-TW" altLang="en-US" sz="1600" b="1" kern="1200" dirty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王</a:t>
                      </a:r>
                      <a:r>
                        <a:rPr kumimoji="0" lang="zh-TW" altLang="en-US" sz="1600" b="1" kern="1200" dirty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五</a:t>
                      </a: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6373" name="Line 4"/>
          <p:cNvSpPr>
            <a:spLocks noChangeShapeType="1"/>
          </p:cNvSpPr>
          <p:nvPr/>
        </p:nvSpPr>
        <p:spPr bwMode="auto">
          <a:xfrm>
            <a:off x="-265113" y="155575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74" name="Text Box 5"/>
          <p:cNvSpPr txBox="1">
            <a:spLocks noChangeArrowheads="1"/>
          </p:cNvSpPr>
          <p:nvPr/>
        </p:nvSpPr>
        <p:spPr bwMode="auto">
          <a:xfrm>
            <a:off x="-261938" y="42863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endParaRPr lang="zh-TW" altLang="zh-TW"/>
          </a:p>
        </p:txBody>
      </p:sp>
      <p:sp>
        <p:nvSpPr>
          <p:cNvPr id="56375" name="Text Box 6"/>
          <p:cNvSpPr txBox="1">
            <a:spLocks noChangeArrowheads="1"/>
          </p:cNvSpPr>
          <p:nvPr/>
        </p:nvSpPr>
        <p:spPr bwMode="auto">
          <a:xfrm>
            <a:off x="-423863" y="119063"/>
            <a:ext cx="228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endParaRPr lang="zh-TW" altLang="zh-TW"/>
          </a:p>
        </p:txBody>
      </p:sp>
      <p:sp>
        <p:nvSpPr>
          <p:cNvPr id="9" name="圓角矩形 8"/>
          <p:cNvSpPr/>
          <p:nvPr/>
        </p:nvSpPr>
        <p:spPr>
          <a:xfrm>
            <a:off x="1214438" y="2357438"/>
            <a:ext cx="7500937" cy="428625"/>
          </a:xfrm>
          <a:prstGeom prst="roundRect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ym typeface="Wingdings"/>
              </a:rPr>
              <a:t></a:t>
            </a:r>
            <a:r>
              <a:rPr lang="zh-TW" altLang="en-US" b="1" dirty="0" smtClean="0"/>
              <a:t>第三正規化的規則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如果資料表符合以下條件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我們就說這個資料表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符合第三階正規化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的形式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(Third Normal Form,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簡稱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3NF)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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符合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2NF</a:t>
            </a:r>
            <a:endParaRPr kumimoji="0" lang="zh-TW" altLang="en-US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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各欄位與「主鍵」之間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沒有「遞移相依」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的關係。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注意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若要找出資料表中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各欄位與「主鍵」之間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的遞移相依性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最簡單的方法就是</a:t>
            </a:r>
            <a:r>
              <a:rPr kumimoji="0" lang="zh-TW" altLang="en-US" sz="2000" b="1" u="sng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從左到右掃瞄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資料表中各欄位有沒有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『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與主鍵無關的相依性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』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存在。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可能的情況如下：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如果有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存在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時，則代表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有「遞移相依」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的關係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如果有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不存在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時，則代表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沒有「遞移相依」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的關係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4-1  </a:t>
            </a:r>
            <a:r>
              <a:rPr lang="zh-TW" altLang="en-US" b="1" dirty="0" smtClean="0"/>
              <a:t>正規化的概念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資料庫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是用來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存放資料的地方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，因此，如何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妥善的規劃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資料庫綱要</a:t>
            </a:r>
            <a:r>
              <a:rPr kumimoji="0" lang="en-US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 Database Schema 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是一件很重要的工作，但是，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資料庫綱要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的設計必須要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配合實務上的需要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，因此，當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資料庫綱要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設計完成後，如何檢視設計是否良好，就必需要使用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正規化</a:t>
            </a: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(Normalization)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的方法論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了。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  <a:defRPr/>
            </a:pP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何謂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正規化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(Normalization)</a:t>
            </a: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？</a:t>
            </a:r>
            <a:endParaRPr kumimoji="0" lang="en-US" altLang="zh-TW" sz="20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Blip>
                <a:blip r:embed="rId3"/>
              </a:buBlip>
              <a:defRPr/>
            </a:pP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就是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結構化分析與設計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中，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建構「資料模式」所運用的一個</a:t>
            </a:r>
            <a:r>
              <a:rPr kumimoji="0" lang="zh-TW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技術</a:t>
            </a:r>
            <a:endParaRPr kumimoji="0" lang="en-US" altLang="zh-TW" sz="2000" b="1" dirty="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Blip>
                <a:blip r:embed="rId3"/>
              </a:buBlip>
              <a:defRPr/>
            </a:pP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其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目的是為了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降低資料的「重覆性」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避免「更新異常」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的情況發生。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因此，就必須將整個資料表中</a:t>
            </a:r>
            <a:r>
              <a:rPr kumimoji="0" lang="zh-TW" altLang="en-US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重複性的資料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剔除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否則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在關聯表中會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造成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新增異常、刪除異常、修改異常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的狀況發生。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ym typeface="Wingdings"/>
              </a:rPr>
              <a:t></a:t>
            </a:r>
            <a:r>
              <a:rPr lang="zh-TW" altLang="en-US" b="1" dirty="0" smtClean="0"/>
              <a:t>第三正規化的作法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857250"/>
            <a:ext cx="8143875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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分割資料表；亦即將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「遞移相依」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或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「間接相依」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的欄位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「分割」</a:t>
            </a:r>
            <a:endParaRPr kumimoji="0" lang="en-US" altLang="zh-TW" sz="2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出去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，再另外組成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「新的資料表」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。其步驟如下：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步驟一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：檢查是否存在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「遞移相依」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由於每一門課程都會有授課的老師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因此，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「老師編號」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相依於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「課程代碼」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。並且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「老師姓名」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相依於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「教師編號」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因此，存在有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『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與主鍵無關的相依性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』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。亦即存在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「老師姓名」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</a:t>
            </a:r>
            <a:r>
              <a:rPr kumimoji="0" lang="en-US" altLang="zh-TW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課程代碼</a:t>
            </a:r>
            <a:r>
              <a:rPr kumimoji="0" lang="en-US" altLang="zh-TW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無關的相依性。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∴存在遞移相依。</a:t>
            </a:r>
          </a:p>
          <a:p>
            <a:pPr>
              <a:lnSpc>
                <a:spcPct val="150000"/>
              </a:lnSpc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63" y="3657600"/>
            <a:ext cx="5357812" cy="3200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939800" dist="50800" algn="ctr" rotWithShape="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3349625"/>
            <a:ext cx="8143875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TW" altLang="en-US" sz="2000" dirty="0"/>
              <a:t>   　</a:t>
            </a:r>
            <a:endParaRPr lang="en-US" altLang="zh-TW" sz="2000" dirty="0"/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上述「課程資料表」中的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[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課程名稱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]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[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學分數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]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[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必選修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]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[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老師編號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]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都</a:t>
            </a:r>
            <a:r>
              <a:rPr kumimoji="0" lang="zh-TW" altLang="en-US" sz="20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直接相依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於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[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課程代碼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](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簡單的說，這些都是課程資料的必需欄位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，而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[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老師名稱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]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直接相依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於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[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老師編號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]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，然後才</a:t>
            </a:r>
            <a:r>
              <a:rPr kumimoji="0" lang="zh-TW" altLang="en-US" sz="20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間接相依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於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[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課程代碼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]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，它並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不是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直接相依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於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[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課程代碼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]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，稱為</a:t>
            </a:r>
            <a:r>
              <a:rPr kumimoji="0" lang="zh-TW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「遞移相依」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『</a:t>
            </a:r>
            <a:r>
              <a:rPr kumimoji="0" lang="en-US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Transitive Dependency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』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或「</a:t>
            </a:r>
            <a:r>
              <a:rPr kumimoji="0"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間接相依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」。例如：當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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B, B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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C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，則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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C(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稱為</a:t>
            </a:r>
            <a:r>
              <a:rPr kumimoji="0"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遞移相依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。因此，在「課程資料表」中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存在「遞移相依」關係現象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75" y="214313"/>
            <a:ext cx="6072188" cy="362743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939800" dist="50800" algn="ctr" rotWithShape="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42875"/>
            <a:ext cx="81438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19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步驟二：</a:t>
            </a:r>
            <a:r>
              <a:rPr kumimoji="0" lang="zh-TW" altLang="en-US" sz="19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將</a:t>
            </a:r>
            <a:r>
              <a:rPr kumimoji="0" lang="zh-TW" altLang="en-US" sz="19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「遞移相依」的欄位「分割」出去</a:t>
            </a:r>
            <a:r>
              <a:rPr kumimoji="0" lang="zh-TW" altLang="en-US" sz="19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，再另外組成</a:t>
            </a:r>
            <a:r>
              <a:rPr kumimoji="0" lang="zh-TW" altLang="en-US" sz="19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「新的資料表」</a:t>
            </a:r>
            <a:endParaRPr kumimoji="0" lang="en-US" altLang="zh-TW" sz="19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因此，我們將「課程資料表」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分割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為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二個資料表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，並且利用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外鍵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(F.K.)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來連接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二個資料表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。如下圖所示。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643063"/>
            <a:ext cx="7716838" cy="52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14438"/>
            <a:ext cx="8143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在我們完成第三正規化後，共產生了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四個表格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，如下表所示：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28688" y="0"/>
            <a:ext cx="8215312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0" hangingPunct="0">
              <a:defRPr/>
            </a:pPr>
            <a:r>
              <a:rPr kumimoji="0" lang="en-US" sz="4300" b="1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  <a:sym typeface="Wingdings"/>
              </a:rPr>
              <a:t></a:t>
            </a:r>
            <a:r>
              <a:rPr kumimoji="0" lang="zh-TW" altLang="en-US" sz="4300" b="1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第三正規化後的四個表格　</a:t>
            </a:r>
            <a:endParaRPr kumimoji="0" lang="zh-TW" altLang="en-US" sz="43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714500"/>
            <a:ext cx="657225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圓角矩形 6"/>
          <p:cNvSpPr/>
          <p:nvPr/>
        </p:nvSpPr>
        <p:spPr>
          <a:xfrm>
            <a:off x="1571625" y="1857375"/>
            <a:ext cx="6429375" cy="2428875"/>
          </a:xfrm>
          <a:prstGeom prst="roundRect">
            <a:avLst/>
          </a:prstGeom>
          <a:noFill/>
          <a:ln w="635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857500" y="3857625"/>
            <a:ext cx="2492375" cy="36988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第二正規化產生的表格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550988" y="4289425"/>
            <a:ext cx="6429375" cy="2428875"/>
          </a:xfrm>
          <a:prstGeom prst="roundRect">
            <a:avLst/>
          </a:prstGeom>
          <a:noFill/>
          <a:ln w="635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00500" y="6286500"/>
            <a:ext cx="2492375" cy="36988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第三正規化產生的表格</a:t>
            </a:r>
            <a:endParaRPr lang="zh-TW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4-4.6  BCNF</a:t>
            </a:r>
            <a:r>
              <a:rPr lang="zh-TW" altLang="en-US" b="1" dirty="0" smtClean="0"/>
              <a:t>正規化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是由</a:t>
            </a:r>
            <a:r>
              <a:rPr kumimoji="0" lang="en-US" altLang="en-US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Boyce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和</a:t>
            </a:r>
            <a:r>
              <a:rPr kumimoji="0" lang="en-US" altLang="en-US" sz="2000" b="1" u="sng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Codd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於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1974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年所提出來的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3NF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的改良式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。其條件比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3NF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更加嚴苛。因此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每一個符合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BCNF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的關聯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一定也是</a:t>
            </a: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3NF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對於大部分資料庫來說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通常只需要執行到第三階段的正規化就足夠了。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適用時機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如果資料表的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「主鍵」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是由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「多個欄位」組成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則必須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再執行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Boyce-</a:t>
            </a:r>
            <a:r>
              <a:rPr kumimoji="0" lang="en-US" altLang="en-US" sz="20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Codd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正規化。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ym typeface="Wingdings"/>
              </a:rPr>
              <a:t></a:t>
            </a:r>
            <a:r>
              <a:rPr lang="en-US" b="1" dirty="0" smtClean="0"/>
              <a:t>BCNF</a:t>
            </a:r>
            <a:r>
              <a:rPr lang="zh-TW" altLang="en-US" b="1" dirty="0" smtClean="0"/>
              <a:t>的規則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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如果資料表的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「主鍵」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只由「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單一欄位」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組合而成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則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符合第三階正</a:t>
            </a:r>
            <a:endParaRPr kumimoji="0" lang="en-US" altLang="zh-TW" sz="20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的資料表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亦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符合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BCNF(Boyce-</a:t>
            </a:r>
            <a:r>
              <a:rPr kumimoji="0" lang="en-US" altLang="en-US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Codd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Normal Form)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正規化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/>
              </a:rPr>
              <a:t>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如果資料表的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「主鍵」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由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「多個欄位」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組成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又稱為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複合主鍵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則資料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表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就必須要符合以下條件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我們就說這個資料表符合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BCNF(Boyce-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</a:t>
            </a:r>
            <a:r>
              <a:rPr kumimoji="0" lang="en-US" altLang="en-US" sz="2000" b="1" dirty="0" err="1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Codd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Normal Form)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正規化的形式。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1.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符合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3NF 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的格式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2.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「主鍵」中的各欄位</a:t>
            </a:r>
            <a:r>
              <a:rPr kumimoji="0" lang="zh-TW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不可以相依於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其他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非主鍵的欄位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8572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b="1" dirty="0" smtClean="0">
                <a:sym typeface="Wingdings"/>
              </a:rPr>
              <a:t></a:t>
            </a:r>
            <a:r>
              <a:rPr lang="zh-TW" altLang="en-US" sz="3600" b="1" dirty="0" smtClean="0"/>
              <a:t>檢驗「成績資料表」是否滿足</a:t>
            </a:r>
            <a:r>
              <a:rPr lang="en-US" sz="3600" b="1" dirty="0" smtClean="0"/>
              <a:t> BCNF </a:t>
            </a:r>
            <a:r>
              <a:rPr lang="zh-TW" altLang="en-US" sz="3600" b="1" dirty="0" smtClean="0"/>
              <a:t>規範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857250"/>
            <a:ext cx="814387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由於在我們完成第三正規化之後，已經分割成四個資料表，其中「成績資料表」的主鍵是由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「多個欄位」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組成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又稱為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複合主鍵</a:t>
            </a: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因此，我們利用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BCNF(Boyce-</a:t>
            </a:r>
            <a:r>
              <a:rPr kumimoji="0" lang="en-US" altLang="en-US" sz="2000" b="1" dirty="0" err="1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Codd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Normal Form)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正規化的條件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來檢驗「成績資料表」：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成績資料表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學號，課程代碼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，成績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說明：</a:t>
            </a:r>
            <a:endParaRPr kumimoji="0" lang="en-US" altLang="zh-TW" sz="16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「成績」欄位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相依於</a:t>
            </a:r>
            <a:r>
              <a:rPr kumimoji="0" lang="zh-TW" alt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「課程代碼」及</a:t>
            </a:r>
            <a:r>
              <a:rPr kumimoji="0" lang="zh-TW" altLang="en-US" sz="16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「學號」欄位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，對</a:t>
            </a:r>
            <a:r>
              <a:rPr kumimoji="0" lang="zh-TW" alt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「課程代碼」欄位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而言</a:t>
            </a:r>
            <a:r>
              <a:rPr kumimoji="0" lang="en-US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並沒有相依於</a:t>
            </a:r>
            <a:r>
              <a:rPr kumimoji="0" lang="zh-TW" alt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「成績」欄位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；對</a:t>
            </a:r>
            <a:r>
              <a:rPr kumimoji="0" lang="zh-TW" altLang="en-US" sz="16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「學號」欄位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而言</a:t>
            </a:r>
            <a:r>
              <a:rPr kumimoji="0" lang="en-US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也沒有相依於</a:t>
            </a:r>
            <a:r>
              <a:rPr kumimoji="0" lang="zh-TW" alt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「成績」欄位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。所以</a:t>
            </a:r>
            <a:r>
              <a:rPr kumimoji="0"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成績資料表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</a:t>
            </a:r>
            <a:r>
              <a:rPr kumimoji="0" lang="zh-TW" alt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符合</a:t>
            </a:r>
            <a:r>
              <a:rPr kumimoji="0" lang="en-US" altLang="zh-TW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『</a:t>
            </a:r>
            <a:r>
              <a:rPr kumimoji="0" lang="en-US" alt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Boyce-</a:t>
            </a:r>
            <a:r>
              <a:rPr kumimoji="0" lang="en-US" altLang="en-US" sz="1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Codd</a:t>
            </a:r>
            <a:r>
              <a:rPr kumimoji="0" lang="en-US" alt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zh-TW" alt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正規化的形式</a:t>
            </a:r>
            <a:r>
              <a:rPr kumimoji="0" lang="en-US" altLang="zh-TW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』</a:t>
            </a:r>
            <a:r>
              <a:rPr kumimoji="0" lang="zh-TW" alt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的資料表</a:t>
            </a:r>
            <a:r>
              <a:rPr kumimoji="0" lang="zh-TW" altLang="en-US" sz="16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63" y="3214688"/>
          <a:ext cx="5214937" cy="1844675"/>
        </p:xfrm>
        <a:graphic>
          <a:graphicData uri="http://schemas.openxmlformats.org/drawingml/2006/table">
            <a:tbl>
              <a:tblPr/>
              <a:tblGrid>
                <a:gridCol w="1878062"/>
                <a:gridCol w="1796779"/>
                <a:gridCol w="1540096"/>
              </a:tblGrid>
              <a:tr h="304920">
                <a:tc>
                  <a:txBody>
                    <a:bodyPr/>
                    <a:lstStyle/>
                    <a:p>
                      <a:pPr marL="76200"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marL="76200"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u="sng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學號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u="sng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u="sng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課程代碼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zh-TW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zh-TW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成績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31249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001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C001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74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49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001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C002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93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2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002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C002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63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2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002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C003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82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2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002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C005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endParaRPr kumimoji="0" lang="en-US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63880" algn="l"/>
                        </a:tabLst>
                      </a:pPr>
                      <a:r>
                        <a:rPr kumimoji="0" lang="en-US" altLang="en-US" sz="1600" b="1" kern="1200" dirty="0" smtClean="0">
                          <a:solidFill>
                            <a:srgbClr val="320E0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94</a:t>
                      </a:r>
                      <a:endParaRPr kumimoji="0" lang="zh-TW" altLang="en-US" sz="1600" b="1" kern="1200" dirty="0" smtClean="0">
                        <a:solidFill>
                          <a:srgbClr val="320E04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4-4.7 </a:t>
            </a:r>
            <a:r>
              <a:rPr lang="zh-TW" altLang="en-US" b="1" dirty="0" smtClean="0"/>
              <a:t>怎樣才叫做是好的關聯？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正規化就是將一個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大資料表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「分割」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成數個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不重複的小資料表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。從</a:t>
            </a: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1NF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到</a:t>
            </a: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3NF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，再利用</a:t>
            </a:r>
            <a:r>
              <a:rPr kumimoji="0" lang="en-US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BCNF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來逐步檢驗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資料表中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「主鍵」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由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「多個欄位」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組成的相依性問題，這是一連串改良關聯的過程。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可是，究竟要做到哪一個程度才算「足夠好」呢？通常我們會要求：就算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不能作到</a:t>
            </a:r>
            <a:r>
              <a:rPr kumimoji="0"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BCNF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，也要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做到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3NF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才可以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4-5  </a:t>
            </a:r>
            <a:r>
              <a:rPr lang="zh-TW" altLang="en-US" b="1" dirty="0" smtClean="0"/>
              <a:t>反正規化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引言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正規化只是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建立資料表的原則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而非鐵律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。如果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過度正規化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，反而導致資料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存取的效率下降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。因此，如果要以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執行效率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查詢速度</a:t>
            </a:r>
            <a:r>
              <a:rPr kumimoji="0" lang="en-US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為優先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考量時，則我們還必須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適當的反正規化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（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De-normalization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）。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有時，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過度的正規化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，反而會造成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資料處理速度上的困擾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，因此，當我們在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進行資料庫正規化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同時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，可能也必須要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測試系統執行效率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當效率不理想時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，必須做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適當的反正規化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，亦即將原來的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第三階正規化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降級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為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第二階正規化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，甚至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降到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第一階正規化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。但是，在進行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反正規化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的同時，可以也會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造成的資料重覆性問題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4-5  </a:t>
            </a:r>
            <a:r>
              <a:rPr lang="zh-TW" altLang="en-US" b="1" dirty="0" smtClean="0"/>
              <a:t>反正規化</a:t>
            </a:r>
            <a:r>
              <a:rPr lang="en-US" altLang="zh-TW" b="1" dirty="0" smtClean="0"/>
              <a:t>&lt;</a:t>
            </a:r>
            <a:r>
              <a:rPr lang="zh-TW" altLang="en-US" b="1" dirty="0" smtClean="0"/>
              <a:t>續</a:t>
            </a:r>
            <a:r>
              <a:rPr lang="en-US" altLang="zh-TW" b="1" dirty="0" smtClean="0"/>
              <a:t>&gt;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566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定義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將原來的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第三階正規化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降級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為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第二階正規化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，甚至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降到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第一階</a:t>
            </a:r>
            <a:endParaRPr kumimoji="0" lang="en-US" altLang="zh-TW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正規化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使用時機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查詢比例較大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的環境。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分析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1.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對「資料異動」觀點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當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正規化愈多層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愈有利於資料的異動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包括：新增、修改及刪除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因為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異動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時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只需針對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某一個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較小的資料表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，可以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避免資料的異常現象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2.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對「資料查詢」觀點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當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正規化愈多層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愈不利於資料的查詢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功能，因為資料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查詢時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往往       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會</a:t>
            </a:r>
            <a:r>
              <a:rPr kumimoji="0" lang="zh-TW" altLang="en-US" sz="20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合併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許多個資料表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導致查詢效能降低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因此，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「正規化論理」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與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「查詢合併原理」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</a:t>
            </a:r>
            <a:r>
              <a:rPr kumimoji="0" lang="zh-TW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存在相互衝突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4-2 </a:t>
            </a:r>
            <a:r>
              <a:rPr lang="zh-TW" altLang="en-US" b="1" dirty="0" smtClean="0"/>
              <a:t>正規化的目的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一般而言，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正規化的精神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就是讓資料庫中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重複的欄位資料減到最少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，並且能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快速的找到資料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，以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提高關聯性資料庫的效能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目的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降低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重複性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(Data Redundancy)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避免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更新異常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(Anomalies)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214313"/>
            <a:ext cx="8143875" cy="640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舉例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假設我們在進行正規化時，特別將「客戶資料表」中的「地址」分割成以下欄位：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0" lvl="1">
              <a:lnSpc>
                <a:spcPct val="150000"/>
              </a:lnSpc>
              <a:defRPr/>
            </a:pPr>
            <a:r>
              <a:rPr kumimoji="0" lang="en-US" altLang="zh-TW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&lt;1&gt;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正規化關聯</a:t>
            </a:r>
            <a:endParaRPr kumimoji="0" lang="en-US" altLang="zh-TW" sz="2000" b="1" u="sng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客戶資料表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編號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，姓名，郵遞區號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地址明細表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郵遞區號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、城市、路名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優點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可以直接從每一位欄位當作「關鍵字」來查詢。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例如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查詢「高雄市」或查詢「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806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」或查詢「和平路」等。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適用時機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租屋網站；可以讓使用者進行「進階」查詢。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【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缺點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】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如果要查詢的資訊是要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合併多個資料表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時，將會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影響執行效率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        因此，一般的做法還是讓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地址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反正規化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」。</a:t>
            </a:r>
          </a:p>
          <a:p>
            <a:pPr marL="0" lvl="1">
              <a:defRPr/>
            </a:pPr>
            <a:r>
              <a:rPr kumimoji="0" lang="en-US" altLang="zh-TW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&lt;2&gt;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反正規化關聯</a:t>
            </a:r>
            <a:endParaRPr kumimoji="0" lang="en-US" altLang="zh-TW" sz="2000" b="1" u="sng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客戶資料表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編號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，姓名，</a:t>
            </a:r>
            <a:r>
              <a:rPr kumimoji="0" lang="zh-TW" altLang="en-US" sz="20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郵遞區號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、城市、路名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85725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4-6  </a:t>
            </a:r>
            <a:r>
              <a:rPr lang="zh-TW" altLang="en-US" b="1" dirty="0" smtClean="0"/>
              <a:t>結語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714375"/>
            <a:ext cx="81438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基本上，建立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E-R Model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後已經可以達到正規化的前三階</a:t>
            </a: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(1NF,2NF,3NF)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或是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BCNF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的步驟。因此，我們必須瞭解建立完整的資料庫結構，可以用兩種方法來建構：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 E-R Model       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第三章介紹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 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資料庫正規化   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第四章介紹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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驗證</a:t>
            </a:r>
            <a:r>
              <a:rPr kumimoji="0"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E-R Model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是否達到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最佳化</a:t>
            </a:r>
            <a:endParaRPr kumimoji="0" lang="zh-TW" altLang="en-US" sz="20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696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69637" name="Object 2"/>
          <p:cNvGraphicFramePr>
            <a:graphicFrameLocks noChangeAspect="1"/>
          </p:cNvGraphicFramePr>
          <p:nvPr/>
        </p:nvGraphicFramePr>
        <p:xfrm>
          <a:off x="1357313" y="3000375"/>
          <a:ext cx="6399212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5" name="Visio" r:id="rId4" imgW="6453226" imgH="3892906" progId="Visio.Drawing.11">
                  <p:embed/>
                </p:oleObj>
              </mc:Choice>
              <mc:Fallback>
                <p:oleObj name="Visio" r:id="rId4" imgW="6453226" imgH="389290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000375"/>
                        <a:ext cx="6399212" cy="385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4-6  </a:t>
            </a:r>
            <a:r>
              <a:rPr lang="zh-TW" altLang="en-US" b="1" dirty="0" smtClean="0"/>
              <a:t>結語</a:t>
            </a:r>
            <a:r>
              <a:rPr lang="en-US" altLang="zh-TW" b="1" dirty="0" smtClean="0"/>
              <a:t>&lt;</a:t>
            </a:r>
            <a:r>
              <a:rPr lang="zh-TW" altLang="en-US" b="1" dirty="0" smtClean="0"/>
              <a:t>續</a:t>
            </a:r>
            <a:r>
              <a:rPr lang="en-US" altLang="zh-TW" b="1" dirty="0" smtClean="0"/>
              <a:t>&gt;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如果是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剛成立的企業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想要電腦化，則是要從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需求訪談開始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，將訪談的資料需求進行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分析</a:t>
            </a:r>
            <a:r>
              <a:rPr kumimoji="0" lang="en-US" altLang="zh-TW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情境</a:t>
            </a:r>
            <a:r>
              <a:rPr kumimoji="0" lang="en-US" altLang="zh-TW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，然後建立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實體關係模式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(ER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圖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，接下來依照關聯式的規則，對映成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資料表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。筆者認為如果步驟一到步驟三都有確實時，對映後的資料表會與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正規化的表格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是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一樣的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。所以，正規化的步驟就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不一定要進行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。如下圖所示：</a:t>
            </a:r>
          </a:p>
        </p:txBody>
      </p:sp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70661" name="Object 2"/>
          <p:cNvGraphicFramePr>
            <a:graphicFrameLocks noChangeAspect="1"/>
          </p:cNvGraphicFramePr>
          <p:nvPr/>
        </p:nvGraphicFramePr>
        <p:xfrm>
          <a:off x="1000125" y="3429000"/>
          <a:ext cx="5276850" cy="318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9" name="Visio" r:id="rId4" imgW="6453226" imgH="3892906" progId="Visio.Drawing.11">
                  <p:embed/>
                </p:oleObj>
              </mc:Choice>
              <mc:Fallback>
                <p:oleObj name="Visio" r:id="rId4" imgW="6453226" imgH="389290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429000"/>
                        <a:ext cx="5276850" cy="318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4-6  </a:t>
            </a:r>
            <a:r>
              <a:rPr lang="zh-TW" altLang="en-US" b="1" dirty="0" smtClean="0"/>
              <a:t>結語</a:t>
            </a:r>
            <a:r>
              <a:rPr lang="en-US" altLang="zh-TW" b="1" dirty="0" smtClean="0"/>
              <a:t>&lt;</a:t>
            </a:r>
            <a:r>
              <a:rPr lang="zh-TW" altLang="en-US" b="1" dirty="0" smtClean="0"/>
              <a:t>續</a:t>
            </a:r>
            <a:r>
              <a:rPr lang="en-US" altLang="zh-TW" b="1" dirty="0" smtClean="0"/>
              <a:t>&gt;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TW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果某一企業早期已經人工作業，並且使用許多表單，筆者建議，可以直接進行正規化。但是，如果人工作業的表單沒有完全依照企業的需求的設計時，則筆者建議，還是要依照步驟一到步驟三來進行。如下圖所示：</a:t>
            </a:r>
          </a:p>
        </p:txBody>
      </p:sp>
      <p:sp>
        <p:nvSpPr>
          <p:cNvPr id="716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71685" name="Object 2"/>
          <p:cNvGraphicFramePr>
            <a:graphicFrameLocks noChangeAspect="1"/>
          </p:cNvGraphicFramePr>
          <p:nvPr/>
        </p:nvGraphicFramePr>
        <p:xfrm>
          <a:off x="1000125" y="3143250"/>
          <a:ext cx="5276850" cy="318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Visio" r:id="rId4" imgW="6453226" imgH="3892906" progId="Visio.Drawing.11">
                  <p:embed/>
                </p:oleObj>
              </mc:Choice>
              <mc:Fallback>
                <p:oleObj name="Visio" r:id="rId4" imgW="6453226" imgH="389290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143250"/>
                        <a:ext cx="5276850" cy="318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4-6  </a:t>
            </a:r>
            <a:r>
              <a:rPr lang="zh-TW" altLang="en-US" b="1" dirty="0" smtClean="0"/>
              <a:t>結語</a:t>
            </a:r>
            <a:r>
              <a:rPr lang="en-US" altLang="zh-TW" b="1" dirty="0" smtClean="0"/>
              <a:t>&lt;</a:t>
            </a:r>
            <a:r>
              <a:rPr lang="zh-TW" altLang="en-US" b="1" dirty="0" smtClean="0"/>
              <a:t>續</a:t>
            </a:r>
            <a:r>
              <a:rPr lang="en-US" altLang="zh-TW" b="1" dirty="0" smtClean="0"/>
              <a:t>&gt;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3.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步驟四的資料表正規化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/>
            </a:r>
            <a:b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</a:b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為了達到資料庫最佳化的目的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在轉換資料表後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能依照正規化的步驟重新檢驗一次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最好讓每一個資料表都能符合 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BCNF (Boyce-</a:t>
            </a:r>
            <a:r>
              <a:rPr kumimoji="0" lang="en-US" altLang="en-US" sz="2000" b="1" dirty="0" err="1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Codd</a:t>
            </a:r>
            <a:r>
              <a:rPr kumimoji="0" lang="en-US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Normal Form) 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的規範。如下圖所示：</a:t>
            </a:r>
          </a:p>
        </p:txBody>
      </p:sp>
      <p:sp>
        <p:nvSpPr>
          <p:cNvPr id="727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72709" name="Object 2"/>
          <p:cNvGraphicFramePr>
            <a:graphicFrameLocks noChangeAspect="1"/>
          </p:cNvGraphicFramePr>
          <p:nvPr/>
        </p:nvGraphicFramePr>
        <p:xfrm>
          <a:off x="1071563" y="3071813"/>
          <a:ext cx="5276850" cy="318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Visio" r:id="rId4" imgW="6453226" imgH="3892906" progId="Visio.Drawing.11">
                  <p:embed/>
                </p:oleObj>
              </mc:Choice>
              <mc:Fallback>
                <p:oleObj name="Visio" r:id="rId4" imgW="6453226" imgH="389290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071813"/>
                        <a:ext cx="5276850" cy="318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TW" altLang="en-US" b="1" dirty="0" smtClean="0"/>
              <a:t>一、降低資料重複性</a:t>
            </a:r>
            <a:r>
              <a:rPr lang="en-US" sz="3100" b="1" dirty="0" smtClean="0"/>
              <a:t>(Data Redundancy)</a:t>
            </a:r>
            <a:r>
              <a:rPr lang="zh-TW" altLang="en-US" sz="3600" b="1" dirty="0" smtClean="0"/>
              <a:t>　</a:t>
            </a:r>
            <a:endParaRPr lang="zh-TW" altLang="en-US" b="1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285875"/>
            <a:ext cx="814387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 正規化的目的是什麼呢？簡單來說，就是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降低資料重複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的狀況發生。</a:t>
            </a:r>
            <a:endParaRPr kumimoji="0" lang="en-US" altLang="zh-TW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試想</a:t>
            </a:r>
            <a:r>
              <a:rPr kumimoji="0" lang="en-US" altLang="zh-TW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  <a:defRPr/>
            </a:pPr>
            <a:r>
              <a:rPr kumimoji="0" lang="zh-TW" altLang="en-US" sz="20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當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校務系統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的「學籍資料」分別存放在「教務處」與「學務處」時，不僅資料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重覆儲存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浪費空間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，更嚴重的是，當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學生姓名變更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時，就必須要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同時更改</a:t>
            </a:r>
            <a:r>
              <a:rPr kumimoji="0" lang="zh-TW" altLang="en-US" sz="2000" b="1" u="sng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「教務處」與「學務處」的「學籍資料」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否則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將導致</a:t>
            </a:r>
            <a:r>
              <a:rPr kumimoji="0" lang="zh-TW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資料不一致的現象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，因此，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資料庫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如果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沒有事先進行正規化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，將會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增加應用系統撰寫的困難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，同時也會</a:t>
            </a:r>
            <a:r>
              <a:rPr kumimoji="0" lang="zh-TW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增加資料庫的處理負擔</a:t>
            </a: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，所以降低資料重複性是「正規化」的重要工作。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785813"/>
          </a:xfrm>
        </p:spPr>
        <p:txBody>
          <a:bodyPr/>
          <a:lstStyle/>
          <a:p>
            <a:pPr>
              <a:defRPr/>
            </a:pPr>
            <a:r>
              <a:rPr lang="en-US" altLang="zh-TW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【</a:t>
            </a:r>
            <a:r>
              <a:rPr lang="zh-TW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方法</a:t>
            </a:r>
            <a:r>
              <a:rPr lang="en-US" altLang="zh-TW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cs typeface="Times New Roman" pitchFamily="18" charset="0"/>
              </a:rPr>
              <a:t>】 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609600"/>
            <a:ext cx="8143875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將「教務處」與「學務處」中，把相同的資料項，抽出來組成一個新的資料表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學籍資料表</a:t>
            </a:r>
            <a:r>
              <a:rPr kumimoji="0" lang="en-US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，如下圖所示：</a:t>
            </a:r>
          </a:p>
          <a:p>
            <a:pPr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defRPr/>
            </a:pP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正規化：將兩個表格切成三個資料表</a:t>
            </a:r>
          </a:p>
          <a:p>
            <a:pPr>
              <a:lnSpc>
                <a:spcPct val="150000"/>
              </a:lnSpc>
              <a:defRPr/>
            </a:pP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說明：在正規化之後，「學籍資料表」的</a:t>
            </a:r>
            <a:r>
              <a:rPr kumimoji="0"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主鍵</a:t>
            </a:r>
            <a:r>
              <a:rPr kumimoji="0"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(P.K.)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分別與「學務處資料表」的 </a:t>
            </a:r>
            <a:endParaRPr kumimoji="0" lang="en-US" altLang="zh-TW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zh-TW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    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外鍵</a:t>
            </a:r>
            <a:r>
              <a:rPr kumimoji="0" lang="en-US" altLang="zh-TW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(F.K.)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及「教務處資料表」的</a:t>
            </a:r>
            <a:r>
              <a:rPr kumimoji="0" lang="zh-TW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外鍵</a:t>
            </a:r>
            <a:r>
              <a:rPr kumimoji="0" lang="en-US" altLang="zh-TW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(F.K.)</a:t>
            </a:r>
            <a:r>
              <a:rPr kumimoji="0" lang="zh-TW" altLang="en-US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進行關聯，以產生關聯式資料庫。</a:t>
            </a: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28750"/>
            <a:ext cx="526732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0"/>
            <a:ext cx="821531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TW" altLang="en-US" b="1" dirty="0" smtClean="0"/>
              <a:t>二、避免資料更新異常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(Anomalies)</a:t>
            </a:r>
            <a:r>
              <a:rPr lang="zh-TW" altLang="en-US" b="1" dirty="0" smtClean="0"/>
              <a:t>　</a:t>
            </a:r>
            <a:endParaRPr lang="zh-TW" altLang="en-US" dirty="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00125" y="1071563"/>
            <a:ext cx="8143875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新增異常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(Insert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Anomalies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endParaRPr kumimoji="0"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新增某些資料時必須同時新增其他的資料，否則會產生新增異常現象。亦即在另一個實體的資料尚未插入之前，無法插入目前這個實體的資料。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二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修改異常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(Update Anomalies)</a:t>
            </a:r>
            <a:endParaRPr kumimoji="0"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修改某些資料時必須一併修改其他的資料，否則會產生修改異常現象。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(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三</a:t>
            </a:r>
            <a:r>
              <a:rPr kumimoji="0"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kumimoji="0"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刪除異常</a:t>
            </a:r>
            <a:r>
              <a:rPr kumimoji="0"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(Delete Anomalies)</a:t>
            </a:r>
            <a:endParaRPr kumimoji="0" lang="zh-TW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sz="2000" b="1" dirty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刪除某些資料時必須同時刪除其他的資料，否則會產生刪除異常現象。亦即刪除單一資料列造成多個實體的資訊遺失。</a:t>
            </a:r>
          </a:p>
          <a:p>
            <a:pPr>
              <a:defRPr/>
            </a:pPr>
            <a:endParaRPr kumimoji="0" lang="zh-TW" altLang="en-US" sz="2000" b="1" dirty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7118</TotalTime>
  <Words>6713</Words>
  <Application>Microsoft Office PowerPoint</Application>
  <PresentationFormat>如螢幕大小 (4:3)</PresentationFormat>
  <Paragraphs>856</Paragraphs>
  <Slides>64</Slides>
  <Notes>64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76" baseType="lpstr">
      <vt:lpstr>Verdana</vt:lpstr>
      <vt:lpstr>標楷體</vt:lpstr>
      <vt:lpstr>Arial</vt:lpstr>
      <vt:lpstr>Gill Sans MT</vt:lpstr>
      <vt:lpstr>微軟正黑體</vt:lpstr>
      <vt:lpstr>Wingdings 2</vt:lpstr>
      <vt:lpstr>新細明體</vt:lpstr>
      <vt:lpstr>Times New Roman</vt:lpstr>
      <vt:lpstr>Wingdings</vt:lpstr>
      <vt:lpstr>Symbol</vt:lpstr>
      <vt:lpstr>夏至</vt:lpstr>
      <vt:lpstr>Microsoft Visio 繪圖</vt:lpstr>
      <vt:lpstr>第 四 章 資料庫正規化</vt:lpstr>
      <vt:lpstr>本章學習目標 </vt:lpstr>
      <vt:lpstr>本章內容 </vt:lpstr>
      <vt:lpstr>前言　</vt:lpstr>
      <vt:lpstr>4-1  正規化的概念　</vt:lpstr>
      <vt:lpstr>4-2 正規化的目的　</vt:lpstr>
      <vt:lpstr>一、降低資料重複性(Data Redundancy)　</vt:lpstr>
      <vt:lpstr>【方法】 　</vt:lpstr>
      <vt:lpstr>二、避免資料更新異常(Anomalies)　</vt:lpstr>
      <vt:lpstr>【實例】 　</vt:lpstr>
      <vt:lpstr>【分析】三種可能的異常(Anomalies)現象　</vt:lpstr>
      <vt:lpstr>PowerPoint 簡報</vt:lpstr>
      <vt:lpstr>PowerPoint 簡報</vt:lpstr>
      <vt:lpstr>【解決方法】正規化　</vt:lpstr>
      <vt:lpstr>4-3 功能相依(Functional Dependence; FD)　</vt:lpstr>
      <vt:lpstr>PowerPoint 簡報</vt:lpstr>
      <vt:lpstr>PowerPoint 簡報</vt:lpstr>
      <vt:lpstr>4-3.1 完全功能相依         （Full Functional Dependency）　</vt:lpstr>
      <vt:lpstr>4-3.2 部份功能相依        （Partial Functional Dependency）　</vt:lpstr>
      <vt:lpstr>4-3.3 遞移相依         （Transitive Dependency）　</vt:lpstr>
      <vt:lpstr>【舉例】　</vt:lpstr>
      <vt:lpstr>4-4 資料庫正規化(Normalization)　</vt:lpstr>
      <vt:lpstr>PowerPoint 簡報</vt:lpstr>
      <vt:lpstr>4-4.1 正規化示意圖　</vt:lpstr>
      <vt:lpstr>4-4.2 正規化的規則　</vt:lpstr>
      <vt:lpstr>PowerPoint 簡報</vt:lpstr>
      <vt:lpstr>正規化步驟　</vt:lpstr>
      <vt:lpstr>正規化步驟&lt;續&gt;　</vt:lpstr>
      <vt:lpstr>正規化步驟&lt;續&gt;　</vt:lpstr>
      <vt:lpstr>4-4.3  第一正規化(1NF)　</vt:lpstr>
      <vt:lpstr>PowerPoint 簡報</vt:lpstr>
      <vt:lpstr>PowerPoint 簡報</vt:lpstr>
      <vt:lpstr>第一正規化的規則　</vt:lpstr>
      <vt:lpstr>《深入探討》 　</vt:lpstr>
      <vt:lpstr>PowerPoint 簡報</vt:lpstr>
      <vt:lpstr>第一正規化的作法：　</vt:lpstr>
      <vt:lpstr>PowerPoint 簡報</vt:lpstr>
      <vt:lpstr>PowerPoint 簡報</vt:lpstr>
      <vt:lpstr>4-4.4 第二正規化(2NF)　</vt:lpstr>
      <vt:lpstr>PowerPoint 簡報</vt:lpstr>
      <vt:lpstr>PowerPoint 簡報</vt:lpstr>
      <vt:lpstr>第二正規化的規則　</vt:lpstr>
      <vt:lpstr>第二正規化的作法　</vt:lpstr>
      <vt:lpstr>PowerPoint 簡報</vt:lpstr>
      <vt:lpstr>PowerPoint 簡報</vt:lpstr>
      <vt:lpstr>4-4.5 第三正規化(3NF)　</vt:lpstr>
      <vt:lpstr>PowerPoint 簡報</vt:lpstr>
      <vt:lpstr>PowerPoint 簡報</vt:lpstr>
      <vt:lpstr>第三正規化的規則　</vt:lpstr>
      <vt:lpstr>第三正規化的作法　</vt:lpstr>
      <vt:lpstr>PowerPoint 簡報</vt:lpstr>
      <vt:lpstr>PowerPoint 簡報</vt:lpstr>
      <vt:lpstr>PowerPoint 簡報</vt:lpstr>
      <vt:lpstr>4-4.6  BCNF正規化　</vt:lpstr>
      <vt:lpstr>BCNF的規則　</vt:lpstr>
      <vt:lpstr>檢驗「成績資料表」是否滿足 BCNF 規範　</vt:lpstr>
      <vt:lpstr>4-4.7 怎樣才叫做是好的關聯？　</vt:lpstr>
      <vt:lpstr>4-5  反正規化　</vt:lpstr>
      <vt:lpstr>4-5  反正規化&lt;續&gt;　</vt:lpstr>
      <vt:lpstr>PowerPoint 簡報</vt:lpstr>
      <vt:lpstr>4-6  結語　</vt:lpstr>
      <vt:lpstr>4-6  結語&lt;續&gt;　</vt:lpstr>
      <vt:lpstr>4-6  結語&lt;續&gt;　</vt:lpstr>
      <vt:lpstr>4-6  結語&lt;續&gt;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資料庫系統_課程</dc:title>
  <dc:creator>Lee C.H. PhD</dc:creator>
  <cp:lastModifiedBy>薛智誠</cp:lastModifiedBy>
  <cp:revision>1643</cp:revision>
  <dcterms:created xsi:type="dcterms:W3CDTF">2007-11-16T00:45:50Z</dcterms:created>
  <dcterms:modified xsi:type="dcterms:W3CDTF">2016-10-25T01:02:21Z</dcterms:modified>
</cp:coreProperties>
</file>