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301" r:id="rId6"/>
    <p:sldId id="302" r:id="rId7"/>
    <p:sldId id="262" r:id="rId8"/>
    <p:sldId id="263" r:id="rId9"/>
    <p:sldId id="303" r:id="rId10"/>
    <p:sldId id="268" r:id="rId11"/>
    <p:sldId id="271" r:id="rId12"/>
    <p:sldId id="272" r:id="rId13"/>
    <p:sldId id="273" r:id="rId14"/>
    <p:sldId id="293" r:id="rId15"/>
    <p:sldId id="286" r:id="rId16"/>
    <p:sldId id="294" r:id="rId17"/>
    <p:sldId id="295" r:id="rId18"/>
    <p:sldId id="296" r:id="rId19"/>
    <p:sldId id="297" r:id="rId20"/>
    <p:sldId id="274" r:id="rId21"/>
    <p:sldId id="275" r:id="rId22"/>
    <p:sldId id="276" r:id="rId23"/>
    <p:sldId id="298" r:id="rId24"/>
    <p:sldId id="277" r:id="rId25"/>
    <p:sldId id="278" r:id="rId26"/>
    <p:sldId id="280" r:id="rId27"/>
    <p:sldId id="281" r:id="rId28"/>
    <p:sldId id="282" r:id="rId29"/>
    <p:sldId id="299" r:id="rId30"/>
    <p:sldId id="300" r:id="rId31"/>
    <p:sldId id="283" r:id="rId3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000000"/>
    <a:srgbClr val="339966"/>
    <a:srgbClr val="0033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6415" autoAdjust="0"/>
  </p:normalViewPr>
  <p:slideViewPr>
    <p:cSldViewPr showGuides="1">
      <p:cViewPr varScale="1">
        <p:scale>
          <a:sx n="112" d="100"/>
          <a:sy n="112" d="100"/>
        </p:scale>
        <p:origin x="1044" y="6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-754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180" y="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15E2C0-5FF4-46B0-9B9F-5D8806CE26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1D6AF92-437F-4DC7-BBC1-017E9B9A65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65CC85F-6F4B-4F4D-AD45-0408F84B5328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02030D7-D30A-4735-A57D-33C1BEBDFB8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DB07779-B373-4564-8CA8-46FF1AE147B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E6E9BF5-3B2A-4A91-9F45-823ACE6ED27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7F02147-C42A-4159-AE57-B13FA147EF9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5BAD5C9-8585-4C00-9E7C-44501DC2B6D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5C56412-3BAA-4A90-9546-E0F5864C659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A1DF6C2-BF7E-43E0-BC43-91DBDD159E8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2E3990A-EBA9-4E1A-91C5-16DB5320ACBA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DD8E27F-3E9D-4D13-B3A0-B949026E2478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F8BD755-966E-4074-AFBF-190A00C8DE8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25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55DB4D8-1D06-43D3-B0D0-4DFC2F9C7B5E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2D3E387-B227-44E9-B774-A40C9C3173C5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2B852A1-16DD-4113-8F4D-7F63DEC7B16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15E802D-A11E-444F-9FA7-2F89BF33E2F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CCDFDC3-6D82-44AC-A083-93F175112B46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9EEF1DB-4311-4783-BFD6-0C1BAE73937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15A7608-CF77-4167-9CA6-5177C574FA7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683840F-FE67-4E42-949B-4971AB25DA4D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A63FFD8-52D3-4BA8-8FE2-06573A95F21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133E796-5724-41D7-BE0A-70F37934E80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AF984038-7DA9-42ED-8064-E43B0FA3C45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6423F4D-A564-4FFF-B788-8FF7CCE27AC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95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D19948-57F3-48A5-B0F2-1017BA825832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696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82E301BF-587B-44A4-9FBA-3C762C65DA7A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D76313AC-1BC3-4EBF-BCF6-7F8DE6CD7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5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7B508FF9-C94F-4DDD-88D4-D0C85E65BCD3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D76313AC-1BC3-4EBF-BCF6-7F8DE6CD7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597B5210-82C1-46D7-8301-E14D8E759237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D76313AC-1BC3-4EBF-BCF6-7F8DE6CD7E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34CBF2E4-936F-4873-9172-5B8D232C1417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D76313AC-1BC3-4EBF-BCF6-7F8DE6CD7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974BA072-5ED0-4C45-BDFB-6A12EA3737CB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D76313AC-1BC3-4EBF-BCF6-7F8DE6CD7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10E94E5D-1AB1-4183-A7E8-A9AA49A8C3AC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D76313AC-1BC3-4EBF-BCF6-7F8DE6CD7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7429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4BFF1411-72DA-41A4-893C-F4A8670F00D9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D76313AC-1BC3-4EBF-BCF6-7F8DE6CD7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2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D6C48B-D4D6-470E-94C7-86005C51E1AE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D76313AC-1BC3-4EBF-BCF6-7F8DE6CD7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72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F891B9E4-A8C6-4EB4-8F87-D8AF5FC12E1A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D76313AC-1BC3-4EBF-BCF6-7F8DE6CD7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A4B4A756-8840-4A09-A83E-16FD57D1BAED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D76313AC-1BC3-4EBF-BCF6-7F8DE6CD7E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47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3ECF815F-66DD-4EFA-A602-AFA90F46D56A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CA8D9AD5-F248-4919-864A-CFD76CC027D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0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467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/>
              <a:t>  Chapter 1  </a:t>
            </a:r>
            <a:r>
              <a:rPr lang="zh-TW" altLang="en-US" dirty="0"/>
              <a:t>演算法分析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23555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200" dirty="0" smtClean="0"/>
              <a:t>如何去計算演算法所需要的執行時間呢？在程式或演算法中，每一敘述（</a:t>
            </a:r>
            <a:r>
              <a:rPr lang="en-US" altLang="zh-TW" sz="2200" dirty="0" smtClean="0"/>
              <a:t>statement</a:t>
            </a:r>
            <a:r>
              <a:rPr lang="zh-TW" altLang="en-US" sz="2200" dirty="0" smtClean="0"/>
              <a:t>）的執行時間為：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200" dirty="0" smtClean="0"/>
              <a:t>此敘述執行的次數，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200" dirty="0" smtClean="0"/>
              <a:t>每一次執行所需的時間，兩者相乘即為此敘述的執行時間。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200" dirty="0" smtClean="0"/>
              <a:t>由於每一敘述所須的時間必需實際考慮到機器和編譯器的功能，因此通常只考慮執行的次數而已。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25603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算完程式敘述的執行次數後，通常利用</a:t>
            </a:r>
            <a:r>
              <a:rPr lang="en-US" altLang="zh-TW" sz="2200" dirty="0" smtClean="0"/>
              <a:t>Big-O</a:t>
            </a:r>
            <a:r>
              <a:rPr lang="zh-TW" altLang="en-US" sz="2200" dirty="0" smtClean="0"/>
              <a:t>來表示此程式的時間複雜度。</a:t>
            </a:r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57200" y="3124200"/>
          <a:ext cx="845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PhotoImpact" r:id="rId4" imgW="2731013" imgH="344162" progId="PI3.Image">
                  <p:embed/>
                </p:oleObj>
              </mc:Choice>
              <mc:Fallback>
                <p:oleObj name="PhotoImpact" r:id="rId4" imgW="2731013" imgH="344162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845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27651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請看下列範例：</a:t>
            </a:r>
          </a:p>
        </p:txBody>
      </p:sp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228600" y="2392363"/>
          <a:ext cx="86868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PhotoImpact" r:id="rId4" imgW="2700305" imgH="914402" progId="PI3.Image">
                  <p:embed/>
                </p:oleObj>
              </mc:Choice>
              <mc:Fallback>
                <p:oleObj name="PhotoImpact" r:id="rId4" imgW="2700305" imgH="914402" progId="PI3.Imag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92363"/>
                        <a:ext cx="8686800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其實，我們可以加以證明，當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solidFill>
                  <a:schemeClr val="tx2"/>
                </a:solidFill>
              </a:rPr>
              <a:t>f(n)=</a:t>
            </a:r>
            <a:r>
              <a:rPr lang="en-US" altLang="zh-TW" sz="2200" dirty="0" err="1" smtClean="0">
                <a:solidFill>
                  <a:schemeClr val="tx2"/>
                </a:solidFill>
              </a:rPr>
              <a:t>a</a:t>
            </a:r>
            <a:r>
              <a:rPr lang="en-US" altLang="zh-TW" sz="2200" baseline="-30000" dirty="0" err="1" smtClean="0">
                <a:solidFill>
                  <a:schemeClr val="tx2"/>
                </a:solidFill>
              </a:rPr>
              <a:t>m</a:t>
            </a:r>
            <a:r>
              <a:rPr lang="en-US" altLang="zh-TW" sz="2200" dirty="0" err="1" smtClean="0">
                <a:solidFill>
                  <a:schemeClr val="tx2"/>
                </a:solidFill>
              </a:rPr>
              <a:t>n</a:t>
            </a:r>
            <a:r>
              <a:rPr lang="en-US" altLang="zh-TW" sz="2200" baseline="30000" dirty="0" err="1" smtClean="0">
                <a:solidFill>
                  <a:schemeClr val="tx2"/>
                </a:solidFill>
              </a:rPr>
              <a:t>m</a:t>
            </a:r>
            <a:r>
              <a:rPr lang="en-US" altLang="zh-TW" sz="2200" dirty="0" smtClean="0">
                <a:solidFill>
                  <a:schemeClr val="tx2"/>
                </a:solidFill>
              </a:rPr>
              <a:t> +...+a</a:t>
            </a:r>
            <a:r>
              <a:rPr lang="en-US" altLang="zh-TW" sz="2200" baseline="-30000" dirty="0" smtClean="0">
                <a:solidFill>
                  <a:schemeClr val="tx2"/>
                </a:solidFill>
              </a:rPr>
              <a:t>1</a:t>
            </a:r>
            <a:r>
              <a:rPr lang="en-US" altLang="zh-TW" sz="2200" dirty="0" smtClean="0">
                <a:solidFill>
                  <a:schemeClr val="tx2"/>
                </a:solidFill>
              </a:rPr>
              <a:t>n+a</a:t>
            </a:r>
            <a:r>
              <a:rPr lang="en-US" altLang="zh-TW" sz="2200" baseline="-30000" dirty="0" smtClean="0">
                <a:solidFill>
                  <a:schemeClr val="tx2"/>
                </a:solidFill>
              </a:rPr>
              <a:t>0</a:t>
            </a:r>
            <a:r>
              <a:rPr lang="en-US" altLang="zh-TW" sz="2200" dirty="0" smtClean="0">
                <a:solidFill>
                  <a:schemeClr val="tx2"/>
                </a:solidFill>
              </a:rPr>
              <a:t> </a:t>
            </a:r>
            <a:r>
              <a:rPr lang="zh-TW" altLang="en-US" sz="2200" dirty="0" smtClean="0">
                <a:solidFill>
                  <a:schemeClr val="tx2"/>
                </a:solidFill>
              </a:rPr>
              <a:t>時，</a:t>
            </a:r>
            <a:r>
              <a:rPr lang="en-US" altLang="zh-TW" sz="2200" dirty="0" smtClean="0">
                <a:solidFill>
                  <a:schemeClr val="tx2"/>
                </a:solidFill>
              </a:rPr>
              <a:t>f(n)=O(n</a:t>
            </a:r>
            <a:r>
              <a:rPr lang="en-US" altLang="zh-TW" sz="2200" baseline="30000" dirty="0" smtClean="0">
                <a:solidFill>
                  <a:schemeClr val="tx2"/>
                </a:solidFill>
              </a:rPr>
              <a:t>m</a:t>
            </a:r>
            <a:r>
              <a:rPr lang="en-US" altLang="zh-TW" sz="2200" dirty="0" smtClean="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09600" y="2819400"/>
          <a:ext cx="8229600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PhotoImpact" r:id="rId4" imgW="2709448" imgH="1103005" progId="PI3.Image">
                  <p:embed/>
                </p:oleObj>
              </mc:Choice>
              <mc:Fallback>
                <p:oleObj name="PhotoImpact" r:id="rId4" imgW="2709448" imgH="1103005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8229600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 smtClean="0"/>
              <a:t>Big-O</a:t>
            </a:r>
            <a:r>
              <a:rPr lang="zh-TW" altLang="en-US" sz="2200" dirty="0" smtClean="0"/>
              <a:t>的圖形表示</a:t>
            </a:r>
            <a:r>
              <a:rPr lang="zh-CN" altLang="en-US" sz="2200" dirty="0" smtClean="0"/>
              <a:t>：</a:t>
            </a:r>
            <a:endParaRPr lang="zh-TW" altLang="en-US" sz="2200" dirty="0" smtClean="0"/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838200" y="2514600"/>
          <a:ext cx="71628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PhotoImpact" r:id="rId3" imgW="1313691" imgH="630724" progId="PI3.Image">
                  <p:embed/>
                </p:oleObj>
              </mc:Choice>
              <mc:Fallback>
                <p:oleObj name="PhotoImpact" r:id="rId3" imgW="1313691" imgH="630724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71628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例如有一程式的執行次數為</a:t>
            </a:r>
            <a:r>
              <a:rPr lang="en-US" altLang="zh-TW" sz="2200" dirty="0" smtClean="0"/>
              <a:t>n</a:t>
            </a:r>
            <a:r>
              <a:rPr lang="en-US" altLang="zh-TW" sz="2200" baseline="30000" dirty="0" smtClean="0"/>
              <a:t>2</a:t>
            </a:r>
            <a:r>
              <a:rPr lang="en-US" altLang="zh-TW" sz="2200" dirty="0" smtClean="0"/>
              <a:t>+10n</a:t>
            </a:r>
            <a:r>
              <a:rPr lang="zh-TW" altLang="en-US" sz="2200" dirty="0" smtClean="0"/>
              <a:t>，則其</a:t>
            </a:r>
            <a:r>
              <a:rPr lang="en-US" altLang="zh-TW" sz="2200" dirty="0" smtClean="0"/>
              <a:t>Big-O</a:t>
            </a:r>
            <a:r>
              <a:rPr lang="zh-TW" altLang="en-US" sz="2200" dirty="0" smtClean="0"/>
              <a:t>為</a:t>
            </a:r>
            <a:r>
              <a:rPr lang="en-US" altLang="zh-TW" sz="2200" dirty="0" smtClean="0"/>
              <a:t>n</a:t>
            </a:r>
            <a:r>
              <a:rPr lang="en-US" altLang="zh-TW" sz="2200" baseline="30000" dirty="0" smtClean="0"/>
              <a:t>2</a:t>
            </a:r>
            <a:r>
              <a:rPr lang="zh-TW" altLang="en-US" sz="2200" dirty="0" smtClean="0"/>
              <a:t>，表示此程式執行的時間最壞的情況下不會超過</a:t>
            </a:r>
            <a:r>
              <a:rPr lang="en-US" altLang="zh-TW" sz="2200" dirty="0" smtClean="0"/>
              <a:t>n</a:t>
            </a:r>
            <a:r>
              <a:rPr lang="en-US" altLang="zh-TW" sz="2200" baseline="30000" dirty="0" smtClean="0"/>
              <a:t>2</a:t>
            </a:r>
            <a:r>
              <a:rPr lang="zh-TW" altLang="en-US" sz="2200" dirty="0" smtClean="0"/>
              <a:t>，因為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solidFill>
                  <a:schemeClr val="tx2"/>
                </a:solidFill>
              </a:rPr>
              <a:t>n</a:t>
            </a:r>
            <a:r>
              <a:rPr lang="en-US" altLang="zh-TW" sz="2200" baseline="30000" dirty="0" smtClean="0">
                <a:solidFill>
                  <a:schemeClr val="tx2"/>
                </a:solidFill>
              </a:rPr>
              <a:t>2</a:t>
            </a:r>
            <a:r>
              <a:rPr lang="en-US" altLang="zh-TW" sz="2200" dirty="0" smtClean="0">
                <a:solidFill>
                  <a:schemeClr val="tx2"/>
                </a:solidFill>
              </a:rPr>
              <a:t>+10n≦2n</a:t>
            </a:r>
            <a:r>
              <a:rPr lang="en-US" altLang="zh-TW" sz="2200" baseline="30000" dirty="0" smtClean="0">
                <a:solidFill>
                  <a:schemeClr val="tx2"/>
                </a:solidFill>
              </a:rPr>
              <a:t>2</a:t>
            </a:r>
            <a:r>
              <a:rPr lang="zh-TW" altLang="en-US" sz="2200" dirty="0" smtClean="0">
                <a:solidFill>
                  <a:schemeClr val="tx2"/>
                </a:solidFill>
              </a:rPr>
              <a:t>，當</a:t>
            </a:r>
            <a:r>
              <a:rPr lang="en-US" altLang="zh-TW" sz="2200" dirty="0" smtClean="0">
                <a:solidFill>
                  <a:schemeClr val="tx2"/>
                </a:solidFill>
              </a:rPr>
              <a:t>c=2</a:t>
            </a:r>
            <a:r>
              <a:rPr lang="zh-TW" altLang="en-US" sz="2200" dirty="0" smtClean="0">
                <a:solidFill>
                  <a:schemeClr val="tx2"/>
                </a:solidFill>
              </a:rPr>
              <a:t>，</a:t>
            </a:r>
            <a:r>
              <a:rPr lang="en-US" altLang="zh-TW" sz="2200" dirty="0" smtClean="0">
                <a:solidFill>
                  <a:schemeClr val="tx2"/>
                </a:solidFill>
              </a:rPr>
              <a:t>n≧10</a:t>
            </a:r>
            <a:r>
              <a:rPr lang="zh-TW" altLang="en-US" sz="2200" dirty="0" smtClean="0">
                <a:solidFill>
                  <a:schemeClr val="tx2"/>
                </a:solidFill>
              </a:rPr>
              <a:t>時</a:t>
            </a:r>
          </a:p>
        </p:txBody>
      </p:sp>
      <p:pic>
        <p:nvPicPr>
          <p:cNvPr id="32773" name="Picture 5" descr="頁面擷取自 未命名-1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7"/>
          <a:stretch>
            <a:fillRect/>
          </a:stretch>
        </p:blipFill>
        <p:spPr bwMode="auto">
          <a:xfrm>
            <a:off x="2438400" y="3613150"/>
            <a:ext cx="44958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一般常見的</a:t>
            </a:r>
            <a:r>
              <a:rPr lang="en-US" altLang="zh-TW" sz="2200" dirty="0" smtClean="0"/>
              <a:t>Big-O</a:t>
            </a:r>
            <a:r>
              <a:rPr lang="zh-TW" altLang="en-US" sz="2200" dirty="0" smtClean="0"/>
              <a:t>有幾種類別：</a:t>
            </a: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1981200" y="2209800"/>
          <a:ext cx="495300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PhotoImpact" r:id="rId3" imgW="1725171" imgH="1200609" progId="PI3.Image">
                  <p:embed/>
                </p:oleObj>
              </mc:Choice>
              <mc:Fallback>
                <p:oleObj name="PhotoImpact" r:id="rId3" imgW="1725171" imgH="1200609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4953000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1981200" y="5715000"/>
          <a:ext cx="4876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PhotoImpact" r:id="rId5" imgW="2700305" imgH="301676" progId="PI3.Image">
                  <p:embed/>
                </p:oleObj>
              </mc:Choice>
              <mc:Fallback>
                <p:oleObj name="PhotoImpact" r:id="rId5" imgW="2700305" imgH="301676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15000"/>
                        <a:ext cx="4876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除</a:t>
            </a:r>
            <a:r>
              <a:rPr lang="en-US" altLang="zh-TW" sz="2200" dirty="0" smtClean="0"/>
              <a:t>Big-O</a:t>
            </a:r>
            <a:r>
              <a:rPr lang="zh-TW" altLang="en-US" sz="2200" dirty="0" smtClean="0"/>
              <a:t>之外，用來衡量效率的方法還有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381000" y="2362200"/>
          <a:ext cx="84582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PhotoImpact" r:id="rId3" imgW="2724917" imgH="325806" progId="PI3.Image">
                  <p:embed/>
                </p:oleObj>
              </mc:Choice>
              <mc:Fallback>
                <p:oleObj name="PhotoImpact" r:id="rId3" imgW="2724917" imgH="325806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84582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457200" y="3276600"/>
          <a:ext cx="69342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PhotoImpact" r:id="rId5" imgW="2724917" imgH="908306" progId="PI3.Image">
                  <p:embed/>
                </p:oleObj>
              </mc:Choice>
              <mc:Fallback>
                <p:oleObj name="PhotoImpact" r:id="rId5" imgW="2724917" imgH="908306" progId="PI3.Im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69342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6"/>
          <p:cNvGraphicFramePr>
            <a:graphicFrameLocks noChangeAspect="1"/>
          </p:cNvGraphicFramePr>
          <p:nvPr/>
        </p:nvGraphicFramePr>
        <p:xfrm>
          <a:off x="457200" y="5486400"/>
          <a:ext cx="4572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PhotoImpact" r:id="rId7" imgW="1947676" imgH="362529" progId="PI3.Image">
                  <p:embed/>
                </p:oleObj>
              </mc:Choice>
              <mc:Fallback>
                <p:oleObj name="PhotoImpact" r:id="rId7" imgW="1947676" imgH="362529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45720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除</a:t>
            </a:r>
            <a:r>
              <a:rPr lang="en-US" altLang="zh-TW" sz="2200" dirty="0" smtClean="0"/>
              <a:t>Big-O</a:t>
            </a:r>
            <a:r>
              <a:rPr lang="zh-TW" altLang="en-US" sz="2200" dirty="0" smtClean="0"/>
              <a:t>之外，用來衡量效率的方法還有</a:t>
            </a:r>
          </a:p>
        </p:txBody>
      </p:sp>
      <p:graphicFrame>
        <p:nvGraphicFramePr>
          <p:cNvPr id="368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20992"/>
              </p:ext>
            </p:extLst>
          </p:nvPr>
        </p:nvGraphicFramePr>
        <p:xfrm>
          <a:off x="467544" y="2176314"/>
          <a:ext cx="762000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PhotoImpact" r:id="rId3" imgW="2791737" imgH="1444633" progId="PI3.Image">
                  <p:embed/>
                </p:oleObj>
              </mc:Choice>
              <mc:Fallback>
                <p:oleObj name="PhotoImpact" r:id="rId3" imgW="2791737" imgH="1444633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76314"/>
                        <a:ext cx="7620000" cy="394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007421"/>
              </p:ext>
            </p:extLst>
          </p:nvPr>
        </p:nvGraphicFramePr>
        <p:xfrm>
          <a:off x="847732" y="2348880"/>
          <a:ext cx="7172950" cy="23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PhotoImpact" r:id="rId3" imgW="2380291" imgH="771146" progId="PI3.Image">
                  <p:embed/>
                </p:oleObj>
              </mc:Choice>
              <mc:Fallback>
                <p:oleObj name="PhotoImpact" r:id="rId3" imgW="2380291" imgH="771146" progId="PI3.Imag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32" y="2348880"/>
                        <a:ext cx="7172950" cy="23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1.1	  </a:t>
            </a:r>
            <a:r>
              <a:rPr lang="zh-TW" altLang="en-US" dirty="0"/>
              <a:t>演算法</a:t>
            </a:r>
          </a:p>
        </p:txBody>
      </p:sp>
      <p:sp>
        <p:nvSpPr>
          <p:cNvPr id="7171" name="Rectangle 103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200" dirty="0" smtClean="0"/>
              <a:t> </a:t>
            </a:r>
            <a:r>
              <a:rPr lang="zh-TW" altLang="en-US" sz="2200" dirty="0" smtClean="0"/>
              <a:t>演算法（</a:t>
            </a:r>
            <a:r>
              <a:rPr lang="en-US" altLang="zh-TW" sz="2200" dirty="0" smtClean="0"/>
              <a:t>Algorithms</a:t>
            </a:r>
            <a:r>
              <a:rPr lang="zh-TW" altLang="en-US" sz="2200" dirty="0" smtClean="0"/>
              <a:t>）是一解決問題（</a:t>
            </a:r>
            <a:r>
              <a:rPr lang="en-US" altLang="zh-TW" sz="2200" dirty="0" smtClean="0"/>
              <a:t>problems</a:t>
            </a:r>
            <a:r>
              <a:rPr lang="zh-TW" altLang="en-US" sz="2200" dirty="0" smtClean="0"/>
              <a:t>）的有限步驟程序。</a:t>
            </a:r>
          </a:p>
          <a:p>
            <a:pPr eaLnBrk="1" hangingPunct="1"/>
            <a:r>
              <a:rPr lang="zh-TW" altLang="en-US" sz="2200" dirty="0" smtClean="0"/>
              <a:t>舉例來說，現有一問題為：在一已排序的整數陣列</a:t>
            </a:r>
            <a:r>
              <a:rPr lang="en-US" altLang="zh-TW" sz="2200" dirty="0" smtClean="0"/>
              <a:t>S </a:t>
            </a:r>
            <a:r>
              <a:rPr lang="zh-TW" altLang="en-US" sz="2200" dirty="0" smtClean="0"/>
              <a:t>中，判斷是否有</a:t>
            </a:r>
            <a:r>
              <a:rPr lang="en-US" altLang="zh-TW" sz="2200" dirty="0" smtClean="0"/>
              <a:t>X</a:t>
            </a:r>
            <a:r>
              <a:rPr lang="zh-TW" altLang="en-US" sz="2200" dirty="0" smtClean="0"/>
              <a:t>，其演算法為：</a:t>
            </a:r>
            <a:br>
              <a:rPr lang="zh-TW" altLang="en-US" sz="2200" dirty="0" smtClean="0"/>
            </a:br>
            <a:r>
              <a:rPr lang="zh-TW" altLang="en-US" sz="2200" dirty="0" smtClean="0"/>
              <a:t>從</a:t>
            </a:r>
            <a:r>
              <a:rPr lang="en-US" altLang="zh-TW" sz="2200" dirty="0" smtClean="0"/>
              <a:t>s</a:t>
            </a:r>
            <a:r>
              <a:rPr lang="zh-TW" altLang="en-US" sz="2200" dirty="0" smtClean="0"/>
              <a:t>串列的第一個元素開始，依序的比較，直到</a:t>
            </a:r>
            <a:r>
              <a:rPr lang="en-US" altLang="zh-TW" sz="2200" dirty="0" smtClean="0"/>
              <a:t>x</a:t>
            </a:r>
            <a:r>
              <a:rPr lang="zh-TW" altLang="en-US" sz="2200" dirty="0" smtClean="0"/>
              <a:t>被找到或</a:t>
            </a:r>
            <a:r>
              <a:rPr lang="en-US" altLang="zh-TW" sz="2200" dirty="0" smtClean="0"/>
              <a:t>s</a:t>
            </a:r>
            <a:r>
              <a:rPr lang="zh-TW" altLang="en-US" sz="2200" dirty="0" smtClean="0"/>
              <a:t>串列已達盡頭。假使</a:t>
            </a:r>
            <a:r>
              <a:rPr lang="en-US" altLang="zh-TW" sz="2200" dirty="0" smtClean="0"/>
              <a:t>x</a:t>
            </a:r>
            <a:r>
              <a:rPr lang="zh-TW" altLang="en-US" sz="2200" dirty="0" smtClean="0"/>
              <a:t>被找到，則印出</a:t>
            </a:r>
            <a:r>
              <a:rPr lang="en-US" altLang="zh-TW" sz="2200" dirty="0" smtClean="0"/>
              <a:t>Yes</a:t>
            </a:r>
            <a:r>
              <a:rPr lang="zh-TW" altLang="en-US" sz="2200" dirty="0" smtClean="0"/>
              <a:t>；否則，印出</a:t>
            </a:r>
            <a:r>
              <a:rPr lang="en-US" altLang="zh-TW" sz="2200" dirty="0" smtClean="0"/>
              <a:t>No</a:t>
            </a:r>
            <a:r>
              <a:rPr lang="zh-TW" altLang="en-US" sz="2200" dirty="0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循序搜尋（</a:t>
            </a:r>
            <a:r>
              <a:rPr lang="en-US" altLang="zh-TW" sz="2200" dirty="0" smtClean="0"/>
              <a:t>sequential search</a:t>
            </a:r>
            <a:r>
              <a:rPr lang="zh-TW" altLang="en-US" sz="2200" dirty="0" smtClean="0"/>
              <a:t>）的情形可分，其平均搜尋到的次數為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" y="2420888"/>
            <a:ext cx="7239000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二元搜尋法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/>
              <a:t>   乃是資料已經皆排序好，因此由中間（</a:t>
            </a:r>
            <a:r>
              <a:rPr lang="en-US" altLang="zh-TW" sz="2200" dirty="0" smtClean="0"/>
              <a:t>mid</a:t>
            </a:r>
            <a:r>
              <a:rPr lang="zh-TW" altLang="en-US" sz="2200" dirty="0" smtClean="0"/>
              <a:t>）開始比較，便可知欲搜尋的資料（</a:t>
            </a:r>
            <a:r>
              <a:rPr lang="en-US" altLang="zh-TW" sz="2200" dirty="0" smtClean="0"/>
              <a:t>key</a:t>
            </a:r>
            <a:r>
              <a:rPr lang="zh-TW" altLang="en-US" sz="2200" dirty="0" smtClean="0"/>
              <a:t>）落在</a:t>
            </a:r>
            <a:r>
              <a:rPr lang="en-US" altLang="zh-TW" sz="2200" dirty="0" smtClean="0"/>
              <a:t>mid</a:t>
            </a:r>
            <a:r>
              <a:rPr lang="zh-TW" altLang="en-US" sz="2200" dirty="0" smtClean="0"/>
              <a:t>的左邊還是右邊，再將左邊的中間拿出來與</a:t>
            </a:r>
            <a:r>
              <a:rPr lang="en-US" altLang="zh-TW" sz="2200" dirty="0" smtClean="0"/>
              <a:t>key</a:t>
            </a:r>
            <a:r>
              <a:rPr lang="zh-TW" altLang="en-US" sz="2200" dirty="0" smtClean="0"/>
              <a:t>相比，只是每次要調整每個段落的起始位址或最終位址。</a:t>
            </a: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51816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pic>
        <p:nvPicPr>
          <p:cNvPr id="4301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0" y="1700808"/>
            <a:ext cx="7203738" cy="3096344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5900"/>
            <a:ext cx="7791450" cy="27241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243"/>
          <a:stretch/>
        </p:blipFill>
        <p:spPr>
          <a:xfrm>
            <a:off x="323528" y="4178610"/>
            <a:ext cx="7791450" cy="962025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搜尋的次數為</a:t>
            </a:r>
            <a:r>
              <a:rPr lang="en-US" altLang="zh-TW" sz="2200" dirty="0" smtClean="0"/>
              <a:t>log32+1=6</a:t>
            </a:r>
            <a:r>
              <a:rPr lang="zh-TW" altLang="en-US" sz="2200" dirty="0" smtClean="0"/>
              <a:t>，此處的</a:t>
            </a:r>
            <a:r>
              <a:rPr lang="en-US" altLang="zh-TW" sz="2200" dirty="0" smtClean="0"/>
              <a:t>log</a:t>
            </a:r>
            <a:r>
              <a:rPr lang="zh-TW" altLang="en-US" sz="2200" dirty="0" smtClean="0"/>
              <a:t>表示</a:t>
            </a:r>
            <a:r>
              <a:rPr lang="en-US" altLang="zh-TW" sz="2200" dirty="0" smtClean="0"/>
              <a:t>log</a:t>
            </a:r>
            <a:r>
              <a:rPr lang="en-US" altLang="zh-TW" sz="2200" baseline="-30000" dirty="0" smtClean="0"/>
              <a:t>2</a:t>
            </a:r>
            <a:r>
              <a:rPr lang="zh-TW" altLang="en-US" sz="2200" dirty="0" smtClean="0"/>
              <a:t>。資料量為</a:t>
            </a:r>
            <a:r>
              <a:rPr lang="en-US" altLang="zh-TW" sz="2200" dirty="0" smtClean="0"/>
              <a:t>128</a:t>
            </a:r>
            <a:r>
              <a:rPr lang="zh-TW" altLang="en-US" sz="2200" dirty="0" smtClean="0"/>
              <a:t>個時，其搜尋的次數為</a:t>
            </a:r>
            <a:r>
              <a:rPr lang="en-US" altLang="zh-TW" sz="2200" dirty="0" smtClean="0"/>
              <a:t>log128+1</a:t>
            </a:r>
            <a:r>
              <a:rPr lang="zh-TW" altLang="en-US" sz="2200" dirty="0" smtClean="0"/>
              <a:t>，因此當資料量為</a:t>
            </a:r>
            <a:r>
              <a:rPr lang="en-US" altLang="zh-TW" sz="2200" dirty="0" smtClean="0"/>
              <a:t>n</a:t>
            </a:r>
            <a:r>
              <a:rPr lang="zh-TW" altLang="en-US" sz="2200" dirty="0" smtClean="0"/>
              <a:t>時，其執行的次數為</a:t>
            </a:r>
            <a:r>
              <a:rPr lang="en-US" altLang="zh-TW" sz="2200" dirty="0" smtClean="0"/>
              <a:t>logn+1</a:t>
            </a:r>
            <a:r>
              <a:rPr lang="zh-TW" altLang="en-US" sz="2200" dirty="0" smtClean="0"/>
              <a:t>。</a:t>
            </a: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1" y="2721909"/>
            <a:ext cx="7086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一個有趣的例子</a:t>
            </a:r>
          </a:p>
          <a:p>
            <a:pPr eaLnBrk="1" hangingPunct="1"/>
            <a:r>
              <a:rPr lang="zh-TW" altLang="en-US" sz="2200" dirty="0" smtClean="0"/>
              <a:t>費氏數列（</a:t>
            </a:r>
            <a:r>
              <a:rPr lang="en-US" altLang="zh-TW" sz="2200" dirty="0" smtClean="0"/>
              <a:t>Fibonacci number</a:t>
            </a:r>
            <a:r>
              <a:rPr lang="zh-TW" altLang="en-US" sz="2200" dirty="0" smtClean="0"/>
              <a:t>），其定義如下：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2664296" cy="362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graphicFrame>
        <p:nvGraphicFramePr>
          <p:cNvPr id="50179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437673"/>
              </p:ext>
            </p:extLst>
          </p:nvPr>
        </p:nvGraphicFramePr>
        <p:xfrm>
          <a:off x="1187624" y="1772816"/>
          <a:ext cx="6538538" cy="347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PhotoImpact" r:id="rId4" imgW="1892491" imgH="1005842" progId="PI3.Image">
                  <p:embed/>
                </p:oleObj>
              </mc:Choice>
              <mc:Fallback>
                <p:oleObj name="PhotoImpact" r:id="rId4" imgW="1892491" imgH="1005842" progId="PI3.Imag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72816"/>
                        <a:ext cx="6538538" cy="3477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787008" cy="3815308"/>
          </a:xfr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2200" dirty="0" smtClean="0"/>
              <a:t>當</a:t>
            </a:r>
            <a:r>
              <a:rPr lang="en-US" altLang="zh-TW" sz="2200" dirty="0" smtClean="0"/>
              <a:t>n=3(f</a:t>
            </a:r>
            <a:r>
              <a:rPr lang="en-US" altLang="zh-TW" sz="2200" baseline="-30000" dirty="0" smtClean="0"/>
              <a:t>3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從上圖可知需計算的項目</a:t>
            </a:r>
            <a:r>
              <a:rPr lang="zh-TW" altLang="en-US" sz="2200" b="1" dirty="0" smtClean="0"/>
              <a:t>為</a:t>
            </a:r>
            <a:r>
              <a:rPr lang="en-US" altLang="zh-TW" sz="2200" dirty="0" smtClean="0"/>
              <a:t>5</a:t>
            </a:r>
            <a:r>
              <a:rPr lang="zh-TW" altLang="en-US" sz="2200" dirty="0" smtClean="0"/>
              <a:t>；</a:t>
            </a:r>
            <a:r>
              <a:rPr lang="en-US" altLang="zh-TW" sz="2200" dirty="0" smtClean="0"/>
              <a:t>n=5</a:t>
            </a:r>
            <a:r>
              <a:rPr lang="zh-TW" altLang="en-US" sz="2200" dirty="0" smtClean="0"/>
              <a:t>時，需計算的項目數為</a:t>
            </a:r>
            <a:r>
              <a:rPr lang="en-US" altLang="zh-TW" sz="2200" dirty="0" smtClean="0"/>
              <a:t>15</a:t>
            </a:r>
            <a:r>
              <a:rPr lang="zh-TW" altLang="en-US" sz="2200" dirty="0" smtClean="0"/>
              <a:t>個。因此我們可以下列公式表示：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83784"/>
            <a:ext cx="3429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26896"/>
            <a:ext cx="6934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339" y="2132856"/>
            <a:ext cx="6851650" cy="2048002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1.1	  </a:t>
            </a:r>
            <a:r>
              <a:rPr lang="zh-TW" altLang="en-US" dirty="0"/>
              <a:t>演算法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當問題很複雜時，上述敘述性的演算法就難以表達出來。因此，演算法大都以類似的程式語言表達之，繼而利用您所熟悉的程式語言執行之。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944" y="1628800"/>
            <a:ext cx="6851650" cy="3229226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1.2	  Big-O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 </a:t>
            </a:r>
          </a:p>
        </p:txBody>
      </p:sp>
      <p:graphicFrame>
        <p:nvGraphicFramePr>
          <p:cNvPr id="583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003227"/>
              </p:ext>
            </p:extLst>
          </p:nvPr>
        </p:nvGraphicFramePr>
        <p:xfrm>
          <a:off x="467544" y="2132856"/>
          <a:ext cx="7575136" cy="3163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PhotoImpact" r:id="rId4" imgW="2679197" imgH="1118524" progId="PI3.Image">
                  <p:embed/>
                </p:oleObj>
              </mc:Choice>
              <mc:Fallback>
                <p:oleObj name="PhotoImpact" r:id="rId4" imgW="2679197" imgH="1118524" progId="PI3.Im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7575136" cy="316341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1.1	  </a:t>
            </a:r>
            <a:r>
              <a:rPr lang="zh-TW" altLang="en-US" dirty="0"/>
              <a:t>演算法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程式的效率</a:t>
            </a:r>
            <a:r>
              <a:rPr lang="en-US" altLang="zh-TW" sz="2200" dirty="0" smtClean="0"/>
              <a:t>(efficiency)</a:t>
            </a:r>
            <a:r>
              <a:rPr lang="zh-TW" altLang="en-US" sz="2200" dirty="0" smtClean="0"/>
              <a:t>如何，一般是利用</a:t>
            </a:r>
            <a:r>
              <a:rPr lang="en-US" altLang="zh-TW" sz="2200" dirty="0" smtClean="0"/>
              <a:t>Big-O </a:t>
            </a:r>
            <a:r>
              <a:rPr lang="zh-TW" altLang="en-US" sz="2200" dirty="0" smtClean="0"/>
              <a:t>來評估。</a:t>
            </a:r>
          </a:p>
          <a:p>
            <a:pPr eaLnBrk="1" hangingPunct="1"/>
            <a:r>
              <a:rPr lang="zh-TW" altLang="en-US" sz="2200" dirty="0" smtClean="0"/>
              <a:t>如何求得</a:t>
            </a:r>
            <a:r>
              <a:rPr lang="en-US" altLang="zh-TW" sz="2200" dirty="0" smtClean="0"/>
              <a:t>Big-O </a:t>
            </a:r>
            <a:r>
              <a:rPr lang="zh-TW" altLang="en-US" sz="2200" dirty="0" smtClean="0"/>
              <a:t>呢？首先必須求出函數內主体敘述的執行次數，再將這些執行次數加總起來成為一多項式，之後取其最高次方項，即為</a:t>
            </a:r>
            <a:r>
              <a:rPr lang="en-US" altLang="zh-TW" sz="2200" dirty="0" smtClean="0"/>
              <a:t>Big-O</a:t>
            </a:r>
            <a:r>
              <a:rPr lang="zh-TW" altLang="en-US" sz="2200" dirty="0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1.1	  </a:t>
            </a:r>
            <a:r>
              <a:rPr lang="zh-TW" altLang="en-US" dirty="0"/>
              <a:t>演算法</a:t>
            </a:r>
          </a:p>
        </p:txBody>
      </p:sp>
      <p:sp>
        <p:nvSpPr>
          <p:cNvPr id="13316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陣列元素相加（</a:t>
            </a:r>
            <a:r>
              <a:rPr lang="en-US" altLang="zh-TW" sz="2200" dirty="0" smtClean="0"/>
              <a:t>Add array members</a:t>
            </a:r>
            <a:r>
              <a:rPr lang="zh-TW" altLang="en-US" sz="2200" dirty="0" smtClean="0"/>
              <a:t>）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8880"/>
            <a:ext cx="7632848" cy="2266950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1.1	  </a:t>
            </a:r>
            <a:r>
              <a:rPr lang="zh-TW" altLang="en-US" dirty="0"/>
              <a:t>演算法</a:t>
            </a:r>
          </a:p>
        </p:txBody>
      </p:sp>
      <p:sp>
        <p:nvSpPr>
          <p:cNvPr id="15364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200" dirty="0" smtClean="0"/>
              <a:t>矩陣</a:t>
            </a:r>
            <a:r>
              <a:rPr lang="zh-TW" altLang="en-US" sz="2200" dirty="0" smtClean="0"/>
              <a:t>相加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2386013"/>
            <a:ext cx="7409830" cy="1979092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1.1	  </a:t>
            </a:r>
            <a:r>
              <a:rPr lang="zh-TW" altLang="en-US" dirty="0"/>
              <a:t>演算法</a:t>
            </a:r>
          </a:p>
        </p:txBody>
      </p:sp>
      <p:sp>
        <p:nvSpPr>
          <p:cNvPr id="17411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dirty="0" smtClean="0"/>
              <a:t>矩陣相乘（</a:t>
            </a:r>
            <a:r>
              <a:rPr lang="en-US" altLang="zh-TW" sz="2200" dirty="0" smtClean="0"/>
              <a:t>Matrix Multiplication</a:t>
            </a:r>
            <a:r>
              <a:rPr lang="zh-TW" altLang="en-US" sz="2200" dirty="0" smtClean="0"/>
              <a:t>）</a:t>
            </a:r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860595"/>
              </p:ext>
            </p:extLst>
          </p:nvPr>
        </p:nvGraphicFramePr>
        <p:xfrm>
          <a:off x="1331640" y="2852936"/>
          <a:ext cx="6305128" cy="118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PhotoImpact" r:id="rId4" imgW="1002624" imgH="188641" progId="PI3.Image">
                  <p:embed/>
                </p:oleObj>
              </mc:Choice>
              <mc:Fallback>
                <p:oleObj name="PhotoImpact" r:id="rId4" imgW="1002624" imgH="188641" progId="PI3.Imag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852936"/>
                        <a:ext cx="6305128" cy="118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1.1	  </a:t>
            </a:r>
            <a:r>
              <a:rPr lang="zh-TW" altLang="en-US" dirty="0"/>
              <a:t>演算法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8825"/>
            <a:ext cx="7632848" cy="2480295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1.1	  </a:t>
            </a:r>
            <a:r>
              <a:rPr lang="zh-TW" altLang="en-US" dirty="0"/>
              <a:t>演算法</a:t>
            </a:r>
          </a:p>
        </p:txBody>
      </p:sp>
      <p:sp>
        <p:nvSpPr>
          <p:cNvPr id="21508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 smtClean="0"/>
              <a:t>循序搜尋（</a:t>
            </a:r>
            <a:r>
              <a:rPr lang="en-US" altLang="zh-TW" sz="2200" dirty="0" smtClean="0"/>
              <a:t>Sequential search</a:t>
            </a:r>
            <a:r>
              <a:rPr lang="zh-TW" altLang="en-US" sz="2200" dirty="0" smtClean="0"/>
              <a:t>）</a:t>
            </a:r>
          </a:p>
          <a:p>
            <a:endParaRPr lang="zh-TW" altLang="en-US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2447926"/>
            <a:ext cx="7632848" cy="2228850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13AC-1BC3-4EBF-BCF6-7F8DE6CD7EE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D1AE880C-B25E-4833-8D1E-F2D5079E9C94}" vid="{357AFFC3-3680-4F54-8C91-EAC9273371BC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742</Words>
  <Application>Microsoft Office PowerPoint</Application>
  <PresentationFormat>如螢幕大小 (4:3)</PresentationFormat>
  <Paragraphs>147</Paragraphs>
  <Slides>31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新細明體</vt:lpstr>
      <vt:lpstr>標楷體</vt:lpstr>
      <vt:lpstr>Arial</vt:lpstr>
      <vt:lpstr>Cambria</vt:lpstr>
      <vt:lpstr>Tahoma</vt:lpstr>
      <vt:lpstr>Times New Roman</vt:lpstr>
      <vt:lpstr>Wingdings</vt:lpstr>
      <vt:lpstr>佈景主題2</vt:lpstr>
      <vt:lpstr>PhotoImpact</vt:lpstr>
      <vt:lpstr>  Chapter 1  演算法分析</vt:lpstr>
      <vt:lpstr>1.1   演算法</vt:lpstr>
      <vt:lpstr>1.1   演算法</vt:lpstr>
      <vt:lpstr>1.1   演算法</vt:lpstr>
      <vt:lpstr>1.1   演算法</vt:lpstr>
      <vt:lpstr>1.1   演算法</vt:lpstr>
      <vt:lpstr>1.1   演算法</vt:lpstr>
      <vt:lpstr>1.1   演算法</vt:lpstr>
      <vt:lpstr>1.1   演算法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  <vt:lpstr>1.2   Big-O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Tony Chen</cp:lastModifiedBy>
  <cp:revision>99</cp:revision>
  <dcterms:created xsi:type="dcterms:W3CDTF">2004-07-21T01:42:15Z</dcterms:created>
  <dcterms:modified xsi:type="dcterms:W3CDTF">2017-07-01T08:42:31Z</dcterms:modified>
</cp:coreProperties>
</file>