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81" r:id="rId22"/>
    <p:sldId id="283" r:id="rId23"/>
    <p:sldId id="308" r:id="rId24"/>
    <p:sldId id="309" r:id="rId25"/>
    <p:sldId id="282" r:id="rId26"/>
    <p:sldId id="297" r:id="rId27"/>
    <p:sldId id="299" r:id="rId28"/>
    <p:sldId id="306" r:id="rId2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6415" autoAdjust="0"/>
  </p:normalViewPr>
  <p:slideViewPr>
    <p:cSldViewPr showGuides="1">
      <p:cViewPr varScale="1">
        <p:scale>
          <a:sx n="112" d="100"/>
          <a:sy n="112" d="100"/>
        </p:scale>
        <p:origin x="10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6A762D-DBF8-48C3-976C-7B49C461A5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BAC07F-0772-42DC-B7FE-B569C1DDFE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AC4A9F-B1EB-4358-A715-75E2EBE20CB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32507EC-39B6-4615-92E1-EEB44303B96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A680F0D-F2F7-467B-AE90-BA8965D6383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65E7BD4-1989-4801-937E-70985FF6D7C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34C20F2-70A1-490B-8388-566C5C00EB2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3F2B936-6492-4E29-9A14-2039EA8B576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2769576-754F-49D7-8B08-5AD5F23CEAC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5F6455C-6075-4E9F-AD8B-385F38F95F6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91FD883-4C61-40A0-92E9-9CAFEB296F4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32BCF39-78F2-4B1E-8DC4-AB69ABB46E4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73E3890-3ACC-496A-BF1F-44DAA6276D8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2C35D0D-50FD-4E1F-8432-4C1EFB42184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6798FEA-1E83-4031-8479-B672291D4D8D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F3A5BD0-CA8A-4865-9EA4-EAD5AD8A5C0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4695803-5F18-4B84-8524-C57E817197D4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68B58B6-284E-4E21-8A57-B497A4E6500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B540A2D-0BE5-44AA-AFAD-42AA5912AFA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E218D0C-299A-4C2D-A4B7-343A7E1B13A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94D2FB2-5520-49C0-A695-479E4690200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CC01EB8-E819-44B9-9377-D7868330D7F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FD6F105-2DDE-46EF-A092-00D30E8F395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D38DA08-3A19-4CB4-85A2-42ED1CC984CB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8905679-0D9A-414E-8039-F78A89B3420D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359C2C9-D932-46CB-A766-5C14AD5BDF5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3F75CF7-0E9E-47F4-8A53-14F94A84509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D419CB0-42CF-4813-A3C4-EBAB3D6EEB9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95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309-8FA6-4E01-B812-A7423FCF21BF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C461A9F-1565-4603-AC90-5C5E197CFC26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B5C43E2-E62E-4614-9DC2-7ED9D188E4C2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0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4707EBF1-AFB3-49AB-87DB-EF3334E51E46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73D82A21-E4E1-4308-AFE2-3D2058B1D5C2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DCEB0F6D-8475-4804-9DDD-2F27AF33D2D0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EFC2150E-61F7-438D-B252-06F041B72D54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37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F1B3A9C7-6379-40F0-ADD8-B82D9083761E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8510F2C9-228C-4ACA-A172-BBE93789DBAF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7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9E2BC607-516F-46AF-8045-EDB8220FD2D8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88EA767E-35F5-447B-A8D2-F3F90C269CB2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2B6B471-C1F6-4C9F-B1FD-F67A3CBAE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6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2CB4D9DC-21C0-477B-A9D5-1359D15DE7DB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BD273CCA-1AB4-413D-88F2-D525297318D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3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836712"/>
            <a:ext cx="7020314" cy="226325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 Chapter 3 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堆疊與佇列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佇列的運作，分別利用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變數作用在加入的動作；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變數作用在刪除的動作，佇列的加入要注意它是否超出最大的容量，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變數的初值為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–1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。注意！先將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之後，再加入資料喔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變數之初值為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，刪除的動作是先刪除資料後再將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endParaRPr lang="en-US" altLang="zh-TW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59" y="4433292"/>
            <a:ext cx="6418689" cy="723900"/>
          </a:xfrm>
          <a:prstGeom prst="rect">
            <a:avLst/>
          </a:prstGeom>
        </p:spPr>
      </p:pic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6213" y="1676400"/>
            <a:ext cx="7697787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3.3.1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</a:t>
            </a:r>
          </a:p>
          <a:p>
            <a:pPr marL="0" indent="0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佇列的加入是作用在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6311"/>
          <a:stretch/>
        </p:blipFill>
        <p:spPr>
          <a:xfrm>
            <a:off x="1468863" y="3096925"/>
            <a:ext cx="6472036" cy="1484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73188" y="1676400"/>
            <a:ext cx="7770812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3.3.2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佇列的刪除</a:t>
            </a:r>
          </a:p>
          <a:p>
            <a:pPr marL="0" indent="0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佇列的刪除是作用在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573" y="2885147"/>
            <a:ext cx="6851650" cy="207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當佇列的表示方式是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Q(1:n)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時，常常會發生佇列前端還有空位，但要加入元素時卻發現此佇列已滿的情形，如下圖所示：</a:t>
            </a:r>
          </a:p>
          <a:p>
            <a:pPr eaLnBrk="1" hangingPunct="1"/>
            <a:endParaRPr lang="en-US" altLang="zh-TW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376687"/>
              </p:ext>
            </p:extLst>
          </p:nvPr>
        </p:nvGraphicFramePr>
        <p:xfrm>
          <a:off x="1047061" y="2799979"/>
          <a:ext cx="7059049" cy="152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PhotoImpact" r:id="rId4" imgW="2145615" imgH="462944" progId="PI3.Image">
                  <p:embed/>
                </p:oleObj>
              </mc:Choice>
              <mc:Fallback>
                <p:oleObj name="PhotoImpact" r:id="rId4" imgW="2145615" imgH="462944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061" y="2799979"/>
                        <a:ext cx="7059049" cy="1524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為了解決此一問題，佇列常常以環狀佇列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(circle queue)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來表示之，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CQ(0: n-1)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，如圖所示：</a:t>
            </a:r>
          </a:p>
        </p:txBody>
      </p:sp>
      <p:graphicFrame>
        <p:nvGraphicFramePr>
          <p:cNvPr id="327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723829"/>
              </p:ext>
            </p:extLst>
          </p:nvPr>
        </p:nvGraphicFramePr>
        <p:xfrm>
          <a:off x="2771800" y="2399646"/>
          <a:ext cx="32004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PhotoImpact" r:id="rId4" imgW="813611" imgH="764985" progId="PI3.Image">
                  <p:embed/>
                </p:oleObj>
              </mc:Choice>
              <mc:Fallback>
                <p:oleObj name="PhotoImpact" r:id="rId4" imgW="813611" imgH="764985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399646"/>
                        <a:ext cx="32004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3.3.3  </a:t>
            </a:r>
            <a:r>
              <a:rPr lang="zh-TW" alt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環狀佇列的加入</a:t>
            </a:r>
          </a:p>
          <a:p>
            <a:pPr eaLnBrk="1" hangingPunct="1">
              <a:defRPr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環狀佇列的初始值為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front=rear=MAX-1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，當有元素欲加入時，利用下一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敘述</a:t>
            </a:r>
            <a:r>
              <a:rPr lang="zh-CN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rear=(rear+1) % MAX;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73188" y="1676400"/>
            <a:ext cx="7770812" cy="4495800"/>
          </a:xfrm>
        </p:spPr>
        <p:txBody>
          <a:bodyPr/>
          <a:lstStyle/>
          <a:p>
            <a:pPr marL="0" indent="0"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環狀佇列開始的時候，將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之初值均設為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MAX–1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indent="0" eaLnBrk="1" hangingPunct="1"/>
            <a:endParaRPr lang="en-US" altLang="zh-TW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988" y="2204865"/>
            <a:ext cx="6462309" cy="2808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30313" y="1676400"/>
            <a:ext cx="7913687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3.3.3  </a:t>
            </a:r>
            <a:r>
              <a:rPr lang="zh-TW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環狀佇列的刪除</a:t>
            </a:r>
          </a:p>
          <a:p>
            <a:pPr marL="0" indent="0" eaLnBrk="1" hangingPunct="1">
              <a:defRPr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環狀佇列之刪除與之前的線性佇列有所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defRPr/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defRPr/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defRPr/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342" y="2852936"/>
            <a:ext cx="6289316" cy="2016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 smtClean="0">
                <a:latin typeface="DFMing-W5-WIN-BF" charset="-120"/>
                <a:ea typeface="DFMing-W5-WIN-BF" charset="-120"/>
              </a:rPr>
              <a:t>是環狀佇列的加入是先找一位置，然後做判斷；但其刪除則是先做判斷，然後再找位置。還有一點要留意的是在環狀佇列永遠會空一個位置，乃是為了辨別是否已額滿或空的。如下圖：假設此環狀佇列</a:t>
            </a:r>
            <a:r>
              <a:rPr lang="en-US" altLang="zh-TW" sz="2400" dirty="0" err="1" smtClean="0">
                <a:latin typeface="TimesNewRoman" charset="0"/>
                <a:ea typeface="DFMing-W5-WIN-BF" charset="-120"/>
              </a:rPr>
              <a:t>cq</a:t>
            </a:r>
            <a:r>
              <a:rPr lang="en-US" altLang="zh-TW" sz="2400" dirty="0" smtClean="0">
                <a:latin typeface="TimesNewRoman" charset="0"/>
                <a:ea typeface="DFMing-W5-WIN-BF" charset="-120"/>
              </a:rPr>
              <a:t>[ ]</a:t>
            </a:r>
            <a:r>
              <a:rPr lang="zh-TW" altLang="en-US" sz="2400" dirty="0" smtClean="0">
                <a:latin typeface="DFMing-W5-WIN-BF" charset="-120"/>
                <a:ea typeface="DFMing-W5-WIN-BF" charset="-120"/>
              </a:rPr>
              <a:t>中有</a:t>
            </a:r>
            <a:r>
              <a:rPr lang="en-US" altLang="zh-TW" sz="2400" dirty="0" smtClean="0">
                <a:latin typeface="TimesNewRoman" charset="0"/>
                <a:ea typeface="DFMing-W5-WIN-BF" charset="-120"/>
              </a:rPr>
              <a:t>10 </a:t>
            </a:r>
            <a:r>
              <a:rPr lang="zh-TW" altLang="en-US" sz="2400" dirty="0" smtClean="0">
                <a:latin typeface="DFMing-W5-WIN-BF" charset="-120"/>
                <a:ea typeface="DFMing-W5-WIN-BF" charset="-120"/>
              </a:rPr>
              <a:t>個元素。</a:t>
            </a:r>
          </a:p>
          <a:p>
            <a:pPr eaLnBrk="1" hangingPunct="1"/>
            <a:endParaRPr lang="en-US" altLang="zh-TW" dirty="0" smtClean="0">
              <a:solidFill>
                <a:schemeClr val="tx2"/>
              </a:solidFill>
            </a:endParaRPr>
          </a:p>
        </p:txBody>
      </p:sp>
      <p:graphicFrame>
        <p:nvGraphicFramePr>
          <p:cNvPr id="409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41238"/>
              </p:ext>
            </p:extLst>
          </p:nvPr>
        </p:nvGraphicFramePr>
        <p:xfrm>
          <a:off x="2777449" y="3501008"/>
          <a:ext cx="3581400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PhotoImpact" r:id="rId4" imgW="984256" imgH="761744" progId="PI3.Image">
                  <p:embed/>
                </p:oleObj>
              </mc:Choice>
              <mc:Fallback>
                <p:oleObj name="PhotoImpact" r:id="rId4" imgW="984256" imgH="761744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449" y="3501008"/>
                        <a:ext cx="3581400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1. front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cq[9]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，經過多次的加入後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cq[8]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加一元素此時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(8+1) % 10 = 9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指向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cq[9]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的地方。</a:t>
            </a:r>
          </a:p>
          <a:p>
            <a:pPr eaLnBrk="1" hangingPunct="1"/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此時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 == front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，因此輸出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Queue is full!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，但是從圖得知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指的位置是空的。假設要繼續使用此空間的話，則下次在刪除環狀佇列的元素時會產生佇列是空的訊息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根據上述的片段程式，當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 == rear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時，會顯示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Queue is empty!)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，這與有許多的元素在環狀佇列中有所不符了。所以環狀佇列會浪費一個空間。</a:t>
            </a:r>
          </a:p>
          <a:p>
            <a:pPr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假使一定非用此空間不可，有一種補救的方法，那就是加一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tag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變數，並設定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 = rear= MAX–1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tag = 0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堆疊與佇列</a:t>
            </a:r>
          </a:p>
          <a:p>
            <a:pPr eaLnBrk="1" hangingPunct="1">
              <a:defRPr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堆疊與佇列是資料結構最基本的二個主題，您將會體會以前您所學到的副程式的呼叫，它們是怎麼處理的，為何會有條不紊，不會出差錯。中序的表示式與後序的表示式有何不同，它們之間應如何轉換。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061" y="1844824"/>
            <a:ext cx="6851650" cy="2695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3.3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佇列的加入與刪除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061" y="1988840"/>
            <a:ext cx="6851650" cy="250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3.4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堆疊的應用</a:t>
            </a:r>
          </a:p>
        </p:txBody>
      </p:sp>
      <p:graphicFrame>
        <p:nvGraphicFramePr>
          <p:cNvPr id="4915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076960"/>
              </p:ext>
            </p:extLst>
          </p:nvPr>
        </p:nvGraphicFramePr>
        <p:xfrm>
          <a:off x="805098" y="2132856"/>
          <a:ext cx="71882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PhotoImpact" r:id="rId4" imgW="2258190" imgH="655210" progId="PI3.Image">
                  <p:embed/>
                </p:oleObj>
              </mc:Choice>
              <mc:Fallback>
                <p:oleObj name="PhotoImpact" r:id="rId4" imgW="2258190" imgH="655210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98" y="2132856"/>
                        <a:ext cx="71882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76400"/>
            <a:ext cx="3810000" cy="4495800"/>
          </a:xfrm>
        </p:spPr>
        <p:txBody>
          <a:bodyPr/>
          <a:lstStyle/>
          <a:p>
            <a:pPr marL="0" indent="0" eaLnBrk="1" hangingPunct="1"/>
            <a:endParaRPr lang="en-US" altLang="zh-TW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eaLnBrk="1" hangingPunct="1"/>
            <a:endParaRPr lang="en-US" altLang="zh-TW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3.4</a:t>
            </a:r>
            <a:r>
              <a:rPr lang="en-US" altLang="zh-TW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堆疊的應用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3.4.1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中序表示式轉為後序表示式</a:t>
            </a:r>
          </a:p>
          <a:p>
            <a:pPr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堆疊除了可應用於上述的函數呼叫外，還可應用於如何將算術運算式由中序表示式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infixexpression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轉換為後序表示式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(postfix expression)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。一般的算術運算式皆是中序表示式，亦即運算子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(operator)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置於運算元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(operand)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的中間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假若只有一個運算元，則運算子置於運算元的前面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。而後序表示式則是將運算子置於其對應運算元後面。我們所熟悉的數學運算式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 * B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，就是中序表示式，而此運算式的後序表示式為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AB * C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3.4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堆疊的應用</a:t>
            </a:r>
          </a:p>
        </p:txBody>
      </p:sp>
      <p:sp>
        <p:nvSpPr>
          <p:cNvPr id="5222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如何將中序表示式轉為後序表示式，可依下列三步驟進行即可：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將中序表示式加入適當的括號，此時須考慮運算子的運算優先順序。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將所有的運算子移到它所對應右括號的右邊。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將所有的括號去掉。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如將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 * B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200" dirty="0"/>
              <a:t>/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化為後序表示式：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 ( A * B )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 ( A * B )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 ) =&gt; ( ( AB ) * C )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AB * C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3.4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堆疊的應用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3.4.2 </a:t>
            </a:r>
            <a:r>
              <a:rPr lang="en-US" altLang="en-US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如何計算後序表示式</a:t>
            </a:r>
            <a:endParaRPr lang="zh-TW" altLang="en-US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將此後序表示式以一字串表示之。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每次取一個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，若此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為一運算元，則將它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到堆疊。若此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為一運算子，則自堆疊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pop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出二個運算元，並做適當的運算。若此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'0'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，則跳到步驟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將步驟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的結果，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到堆疊，之後再回到步驟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彈出堆疊的資料，此資料即為此後序表示式計算的結果。我們以下例說明之，如有一中序表示式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10+8–6*5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，已轉為後序表示式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 8 + 6 5 * –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，接著利用上述的規則執行。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altLang="zh-TW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為一運算元，故將它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到堆疊，同理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也是，故堆疊有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個資料分別為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55301" name="Picture 4" descr="頁面擷取自 未命名-1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500438"/>
            <a:ext cx="966788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en-US" altLang="zh-TW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之後的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，故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pop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出堆疊的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做加法運算，結果為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，再次將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18push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到堆疊。</a:t>
            </a:r>
          </a:p>
          <a:p>
            <a:pPr lvl="2" eaLnBrk="1" hangingPunct="1"/>
            <a:endParaRPr lang="zh-TW" altLang="en-US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endParaRPr lang="zh-TW" altLang="en-US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endParaRPr lang="zh-TW" altLang="en-US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 接下來將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5 push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到堆疊。</a:t>
            </a:r>
          </a:p>
          <a:p>
            <a:pPr lvl="2" eaLnBrk="1" hangingPunct="1"/>
            <a:endParaRPr lang="zh-TW" altLang="en-US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4" eaLnBrk="1" hangingPunct="1"/>
            <a:endParaRPr lang="en-US" altLang="zh-TW" sz="2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7349" name="Picture 5" descr="頁面擷取自 未命名-1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81874"/>
            <a:ext cx="10668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 descr="頁面擷取自 未命名-1-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6" y="4350830"/>
            <a:ext cx="8477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/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之後的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為*，故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pop 5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做乘法運算為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，並將它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到堆疊。</a:t>
            </a:r>
          </a:p>
          <a:p>
            <a:pPr lvl="2" eaLnBrk="1" hangingPunct="1"/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之後的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，故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pop 30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，此時要注意的是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減去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，答案為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-12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（是下面的資料減去上面的資料）</a:t>
            </a:r>
            <a:r>
              <a:rPr lang="zh-CN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9397" name="Picture 4" descr="頁面擷取自 未命名-1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36912"/>
            <a:ext cx="11366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28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3.1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堆疊和佇列基本觀念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堆疊是一有序串列（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order list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），其加入（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insert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）和刪除（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delete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）動作都在同一端，此端通常稱之為頂端（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top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  <a:p>
            <a:pPr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加入一元素於堆疊，此動作稱為推入（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），與之相反的是從堆疊中刪除一元素；此動作稱為彈出（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pop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  <a:p>
            <a:pPr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由於堆疊具有先進去的元素最後才會被搬出來的特性，所以又稱堆疊是一種後進先出（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Last In First Out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LIFO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）串列。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3.1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堆疊和佇列基本觀念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佇列也是屬於線性串列，與堆疊不同的是加入和刪除不在同一端，刪除的那一端為前端（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），而加入的一端稱為後端（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  <a:p>
            <a:pPr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由於佇列具有先進先出（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First In First Out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FIFO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）的特性，因此也稱佇列為先進先出串列，假若佇列兩端皆可做加入或刪除的動作，則稱之為雙佇列（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double-ended queue, </a:t>
            </a:r>
            <a:r>
              <a:rPr lang="en-US" altLang="zh-TW" sz="2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deque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3.1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堆疊和佇列基本觀念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堆疊、佇列如圖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所示。</a:t>
            </a:r>
          </a:p>
        </p:txBody>
      </p:sp>
      <p:pic>
        <p:nvPicPr>
          <p:cNvPr id="14341" name="Picture 5" descr="頁面擷取自 未命名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0866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3.1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堆疊和佇列基本觀念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堆疊有如一容器，而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的佇列有如一排隊的隊伍，最前面的是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所指的地方，因此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所指的位置一定會先被服務，而</a:t>
            </a:r>
            <a:r>
              <a:rPr lang="en-US" altLang="zh-TW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</a:t>
            </a:r>
            <a:r>
              <a:rPr lang="zh-TW" altLang="en-US" sz="220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所指的地方是新加入的位置。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3.2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堆疊的加入與刪除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在堆疊的運作上，堆疊的加入必須注意加入的元素是否會超出堆疊的最大容量，因此設定一變數查看它是否超出，每次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一個元素則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top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；反之，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pop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一個元素則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top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。我們可以利用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一串列來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表示堆疊，如：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stack[MAX]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，其中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MAX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表示堆疊的最大容量。 </a:t>
            </a:r>
          </a:p>
          <a:p>
            <a:pPr eaLnBrk="1" hangingPunct="1"/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初始的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top 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設為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–1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3.2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堆疊的加入與刪除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01750" y="1676400"/>
            <a:ext cx="7842250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3.2.1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堆疊的加入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堆疊的加入應注意堆疊是否為滿的情況，若沒滿，則將輸入的資料放在堆疊的上方。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212977"/>
            <a:ext cx="6517642" cy="2028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3.2	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堆疊的加入與刪除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6213" y="1676400"/>
            <a:ext cx="7697787" cy="4495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3.2.2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堆疊的刪除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堆疊的刪除應注意堆疊是否為空的，若不是空的，則將資料刪除之。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B471-C1F6-4C9F-B1FD-F67A3CBAE5C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27" y="3140968"/>
            <a:ext cx="6564171" cy="208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FDE82788-D2C1-46CF-8457-53BC58BD9581}" vid="{186F037C-54A2-4C27-AD4D-E152E3AB6FB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1655</Words>
  <Application>Microsoft Office PowerPoint</Application>
  <PresentationFormat>如螢幕大小 (4:3)</PresentationFormat>
  <Paragraphs>171</Paragraphs>
  <Slides>28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Tahoma</vt:lpstr>
      <vt:lpstr>新細明體</vt:lpstr>
      <vt:lpstr>Arial</vt:lpstr>
      <vt:lpstr>標楷體</vt:lpstr>
      <vt:lpstr>Wingdings</vt:lpstr>
      <vt:lpstr>Times New Roman</vt:lpstr>
      <vt:lpstr>DFMing-W5-WIN-BF</vt:lpstr>
      <vt:lpstr>TimesNewRoman</vt:lpstr>
      <vt:lpstr>佈景主題2</vt:lpstr>
      <vt:lpstr>Ulead PhotoImpact Image</vt:lpstr>
      <vt:lpstr>  Chapter 3  堆疊與佇列</vt:lpstr>
      <vt:lpstr>PowerPoint 簡報</vt:lpstr>
      <vt:lpstr>3.1   堆疊和佇列基本觀念</vt:lpstr>
      <vt:lpstr>3.1   堆疊和佇列基本觀念</vt:lpstr>
      <vt:lpstr>3.1   堆疊和佇列基本觀念</vt:lpstr>
      <vt:lpstr>3.1   堆疊和佇列基本觀念</vt:lpstr>
      <vt:lpstr>3.2   堆疊的加入與刪除</vt:lpstr>
      <vt:lpstr>3.2   堆疊的加入與刪除</vt:lpstr>
      <vt:lpstr>3.2   堆疊的加入與刪除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3.3   佇列的加入與刪除</vt:lpstr>
      <vt:lpstr>3.4   堆疊的應用</vt:lpstr>
      <vt:lpstr>3.4   堆疊的應用</vt:lpstr>
      <vt:lpstr>3.4   堆疊的應用</vt:lpstr>
      <vt:lpstr>3.4   堆疊的應用</vt:lpstr>
      <vt:lpstr>PowerPoint 簡報</vt:lpstr>
      <vt:lpstr>PowerPoint 簡報</vt:lpstr>
      <vt:lpstr>PowerPoint 簡報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76</cp:revision>
  <dcterms:created xsi:type="dcterms:W3CDTF">2004-07-21T01:42:15Z</dcterms:created>
  <dcterms:modified xsi:type="dcterms:W3CDTF">2017-07-01T09:19:39Z</dcterms:modified>
</cp:coreProperties>
</file>