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311" r:id="rId6"/>
    <p:sldId id="310" r:id="rId7"/>
    <p:sldId id="260" r:id="rId8"/>
    <p:sldId id="312" r:id="rId9"/>
    <p:sldId id="261" r:id="rId10"/>
    <p:sldId id="264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9C68B3-DE13-45C7-B5AF-07EA3D90E7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182B77-6D19-44F3-9495-A92F142712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DD2F514-02D6-4F03-B914-4D6D53E3844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B9332B2-3E31-4225-B850-13585F9DE21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A0B77CD-7B36-41E7-B0C0-3D65CACB7F8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5D012B2-E2FA-455D-BB25-7F54F30D57C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B03648F-5637-4F15-84F1-40E856AF075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C45F3CD-012F-4AC7-BEA4-1FBE8C5B18C4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3B688EE-EB94-4352-86B6-D6558B31E79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C064AFC-6B63-448C-9DFE-4F49B2D24FE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0B40657-DC5F-493B-BCD8-C01696DAD4A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FFDBB66-F31F-40BD-A6D1-458A85A8E04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AC54562-D500-4352-BBFB-4366DA66212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34-3752-4E0F-BEF1-673ED855258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98FB53D-44F0-49CA-881E-F88E07650AD1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E589435-CF1D-44CB-9E0E-2B9A70E3C2C7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2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5B22814C-F4F0-4FC6-ADDB-36C07995978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6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510B59AA-8DB1-4E65-BD45-05C09BBEB8F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8218CB3-69BE-47CB-957A-010D2FD74A5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3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3C8F554-E790-4A0D-A10F-B7D30B2850AB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8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E946057A-C771-4793-AF0C-070D3B40A989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5950E56-40F3-4442-ACBD-9430F22F1318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9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AE50653-B1D4-4DC0-BDAB-6E112AB01D55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3ACAEA9-CDD9-4B1B-AD9F-4EE903C39E6C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CAA7DD-7733-482C-B2D6-FC66EC15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5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34EC25D2-9E88-4971-8625-C32347A6FD1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75E503B9-E09E-4ECA-B35F-E7495E198D0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0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980728"/>
            <a:ext cx="7020314" cy="22632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  Chapter 5  </a:t>
            </a:r>
            <a:r>
              <a:rPr lang="zh-TW" altLang="en-US" dirty="0"/>
              <a:t>遞迴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sp>
        <p:nvSpPr>
          <p:cNvPr id="2150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556792"/>
            <a:ext cx="3810000" cy="4495800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河內塔片段程式</a:t>
            </a:r>
          </a:p>
          <a:p>
            <a:pPr marL="0" indent="0" eaLnBrk="1" hangingPunct="1"/>
            <a:endParaRPr lang="en-US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2173995"/>
            <a:ext cx="6851650" cy="251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graphicFrame>
        <p:nvGraphicFramePr>
          <p:cNvPr id="2355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717915"/>
              </p:ext>
            </p:extLst>
          </p:nvPr>
        </p:nvGraphicFramePr>
        <p:xfrm>
          <a:off x="1143000" y="2636912"/>
          <a:ext cx="658011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PhotoImpact" r:id="rId4" imgW="2105994" imgH="530263" progId="PI3.Image">
                  <p:embed/>
                </p:oleObj>
              </mc:Choice>
              <mc:Fallback>
                <p:oleObj name="PhotoImpact" r:id="rId4" imgW="2105994" imgH="530263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36912"/>
                        <a:ext cx="6580110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/>
              <a:t>假設以</a:t>
            </a:r>
            <a:r>
              <a:rPr lang="en-US" altLang="zh-TW" smtClean="0"/>
              <a:t>3 </a:t>
            </a:r>
            <a:r>
              <a:rPr lang="zh-TW" altLang="en-US" smtClean="0"/>
              <a:t>個金盤子為例：從</a:t>
            </a:r>
            <a:r>
              <a:rPr lang="en-US" altLang="zh-TW" smtClean="0"/>
              <a:t>A </a:t>
            </a:r>
            <a:r>
              <a:rPr lang="zh-TW" altLang="en-US" smtClean="0"/>
              <a:t>柱子搬到</a:t>
            </a:r>
            <a:r>
              <a:rPr lang="en-US" altLang="zh-TW" smtClean="0"/>
              <a:t>C </a:t>
            </a:r>
            <a:r>
              <a:rPr lang="zh-TW" altLang="en-US" smtClean="0"/>
              <a:t>柱子，而</a:t>
            </a:r>
            <a:r>
              <a:rPr lang="en-US" altLang="zh-TW" smtClean="0"/>
              <a:t>B </a:t>
            </a:r>
            <a:r>
              <a:rPr lang="zh-TW" altLang="en-US" smtClean="0"/>
              <a:t>為輔助的柱子。</a:t>
            </a:r>
          </a:p>
          <a:p>
            <a:pPr marL="0" indent="0"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graphicFrame>
        <p:nvGraphicFramePr>
          <p:cNvPr id="25603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53772"/>
              </p:ext>
            </p:extLst>
          </p:nvPr>
        </p:nvGraphicFramePr>
        <p:xfrm>
          <a:off x="1619672" y="1628800"/>
          <a:ext cx="5371605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hotoImpact" r:id="rId4" imgW="2173044" imgH="1572505" progId="PI3.Image">
                  <p:embed/>
                </p:oleObj>
              </mc:Choice>
              <mc:Fallback>
                <p:oleObj name="PhotoImpact" r:id="rId4" imgW="2173044" imgH="1572505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28800"/>
                        <a:ext cx="5371605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graphicFrame>
        <p:nvGraphicFramePr>
          <p:cNvPr id="27651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908370"/>
              </p:ext>
            </p:extLst>
          </p:nvPr>
        </p:nvGraphicFramePr>
        <p:xfrm>
          <a:off x="1691680" y="1700808"/>
          <a:ext cx="5609420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PhotoImpact" r:id="rId4" imgW="2090932" imgH="1423057" progId="PI3.Image">
                  <p:embed/>
                </p:oleObj>
              </mc:Choice>
              <mc:Fallback>
                <p:oleObj name="PhotoImpact" r:id="rId4" imgW="2090932" imgH="1423057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00808"/>
                        <a:ext cx="5609420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graphicFrame>
        <p:nvGraphicFramePr>
          <p:cNvPr id="29699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568"/>
              </p:ext>
            </p:extLst>
          </p:nvPr>
        </p:nvGraphicFramePr>
        <p:xfrm>
          <a:off x="683568" y="1844824"/>
          <a:ext cx="73755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PhotoImpact" r:id="rId4" imgW="2191331" imgH="1048337" progId="PI3.Image">
                  <p:embed/>
                </p:oleObj>
              </mc:Choice>
              <mc:Fallback>
                <p:oleObj name="PhotoImpact" r:id="rId4" imgW="2191331" imgH="1048337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7375525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5.1	  </a:t>
            </a:r>
            <a:r>
              <a:rPr lang="en-US" altLang="zh-TW">
                <a:effectLst/>
              </a:rPr>
              <a:t>N</a:t>
            </a:r>
            <a:r>
              <a:rPr lang="zh-TW" altLang="en-US">
                <a:effectLst/>
              </a:rPr>
              <a:t>階層</a:t>
            </a:r>
          </a:p>
        </p:txBody>
      </p:sp>
      <p:graphicFrame>
        <p:nvGraphicFramePr>
          <p:cNvPr id="819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218135"/>
              </p:ext>
            </p:extLst>
          </p:nvPr>
        </p:nvGraphicFramePr>
        <p:xfrm>
          <a:off x="2915816" y="2998573"/>
          <a:ext cx="2920900" cy="312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PhotoImpact" r:id="rId4" imgW="655210" imgH="700923" progId="PI3.Image">
                  <p:embed/>
                </p:oleObj>
              </mc:Choice>
              <mc:Fallback>
                <p:oleObj name="PhotoImpact" r:id="rId4" imgW="655210" imgH="700923" progId="PI3.Image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98573"/>
                        <a:ext cx="2920900" cy="312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43303" y="1515869"/>
            <a:ext cx="7532687" cy="4495800"/>
          </a:xfrm>
        </p:spPr>
        <p:txBody>
          <a:bodyPr/>
          <a:lstStyle/>
          <a:p>
            <a:pPr marL="0" indent="0" eaLnBrk="1" hangingPunct="1"/>
            <a:r>
              <a:rPr lang="zh-TW" altLang="en-US" sz="2200" dirty="0" smtClean="0"/>
              <a:t>何謂遞迴函數</a:t>
            </a:r>
            <a:r>
              <a:rPr lang="en-US" altLang="zh-TW" sz="2200" dirty="0" smtClean="0"/>
              <a:t>(Recursive </a:t>
            </a:r>
            <a:r>
              <a:rPr lang="en-US" altLang="en-US" sz="2200" dirty="0" smtClean="0"/>
              <a:t>function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？</a:t>
            </a:r>
          </a:p>
          <a:p>
            <a:pPr lvl="1" eaLnBrk="1" hangingPunct="1"/>
            <a:r>
              <a:rPr lang="zh-TW" altLang="en-US" sz="2000" dirty="0" smtClean="0"/>
              <a:t>假設有一函數</a:t>
            </a:r>
            <a:r>
              <a:rPr lang="en-US" altLang="zh-TW" sz="2000" dirty="0" smtClean="0"/>
              <a:t>recur</a:t>
            </a:r>
            <a:r>
              <a:rPr lang="zh-TW" altLang="en-US" sz="2000" dirty="0" smtClean="0"/>
              <a:t>，在此函數內若有一敘述又呼叫</a:t>
            </a:r>
            <a:r>
              <a:rPr lang="en-US" altLang="zh-TW" sz="2000" dirty="0" smtClean="0"/>
              <a:t>recur </a:t>
            </a:r>
            <a:r>
              <a:rPr lang="zh-TW" altLang="en-US" sz="2000" dirty="0" smtClean="0"/>
              <a:t>函數，則稱此函數為遞迴函數</a:t>
            </a:r>
            <a:r>
              <a:rPr lang="en-US" altLang="zh-TW" sz="2000" dirty="0" smtClean="0"/>
              <a:t>(Recursive function)</a:t>
            </a:r>
            <a:r>
              <a:rPr lang="zh-TW" altLang="en-US" sz="2000" dirty="0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5.1	  </a:t>
            </a:r>
            <a:r>
              <a:rPr lang="en-US" altLang="zh-TW">
                <a:effectLst/>
              </a:rPr>
              <a:t>N</a:t>
            </a:r>
            <a:r>
              <a:rPr lang="zh-TW" altLang="en-US">
                <a:effectLst/>
              </a:rPr>
              <a:t>階層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/>
          <a:lstStyle/>
          <a:p>
            <a:pPr marL="0" indent="0" eaLnBrk="1" hangingPunct="1"/>
            <a:r>
              <a:rPr lang="zh-TW" altLang="zh-TW" dirty="0" smtClean="0"/>
              <a:t>某一整數</a:t>
            </a:r>
            <a:r>
              <a:rPr lang="zh-TW" altLang="zh-TW" dirty="0" smtClean="0"/>
              <a:t>n的</a:t>
            </a:r>
            <a:r>
              <a:rPr lang="zh-TW" altLang="zh-TW" dirty="0" smtClean="0"/>
              <a:t>階層，即為本身</a:t>
            </a:r>
            <a:r>
              <a:rPr lang="zh-TW" altLang="zh-TW" dirty="0" smtClean="0"/>
              <a:t>n乘</a:t>
            </a:r>
            <a:r>
              <a:rPr lang="zh-TW" altLang="zh-TW" dirty="0" smtClean="0"/>
              <a:t>以(n減1)階層，而(n減1)階層，即為(n減1)乘以(n 減2)階層，…，最後是1 的階層為1。其片段程式如下：</a:t>
            </a:r>
            <a:endParaRPr lang="zh-TW" altLang="en-US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175" y="2754056"/>
            <a:ext cx="6851650" cy="1616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5.1	  </a:t>
            </a:r>
            <a:r>
              <a:rPr lang="en-US" altLang="zh-TW">
                <a:effectLst/>
              </a:rPr>
              <a:t>N</a:t>
            </a:r>
            <a:r>
              <a:rPr lang="zh-TW" altLang="en-US">
                <a:effectLst/>
              </a:rPr>
              <a:t>階層</a:t>
            </a:r>
          </a:p>
        </p:txBody>
      </p:sp>
      <p:graphicFrame>
        <p:nvGraphicFramePr>
          <p:cNvPr id="1229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22382"/>
              </p:ext>
            </p:extLst>
          </p:nvPr>
        </p:nvGraphicFramePr>
        <p:xfrm>
          <a:off x="2339752" y="2420888"/>
          <a:ext cx="4577283" cy="346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PhotoImpact" r:id="rId4" imgW="1810516" imgH="1368323" progId="PI3.Image">
                  <p:embed/>
                </p:oleObj>
              </mc:Choice>
              <mc:Fallback>
                <p:oleObj name="PhotoImpact" r:id="rId4" imgW="1810516" imgH="1368323" progId="PI3.Imag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20888"/>
                        <a:ext cx="4577283" cy="346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smtClean="0"/>
              <a:t>以圖形表示 </a:t>
            </a:r>
            <a:r>
              <a:rPr lang="en-US" altLang="zh-TW" sz="2400" smtClean="0"/>
              <a:t>n!</a:t>
            </a:r>
            <a:r>
              <a:rPr lang="zh-TW" altLang="en-US" sz="2400" smtClean="0"/>
              <a:t>的做法</a:t>
            </a:r>
            <a:r>
              <a:rPr lang="en-US" altLang="zh-TW" sz="2400" smtClean="0"/>
              <a:t>(</a:t>
            </a:r>
            <a:r>
              <a:rPr lang="zh-TW" altLang="en-US" sz="2400" smtClean="0"/>
              <a:t>以</a:t>
            </a:r>
            <a:r>
              <a:rPr lang="en-US" altLang="zh-TW" sz="2400" smtClean="0"/>
              <a:t>4!)</a:t>
            </a:r>
            <a:r>
              <a:rPr lang="zh-TW" altLang="en-US" sz="2400" smtClean="0"/>
              <a:t>為例</a:t>
            </a:r>
            <a:r>
              <a:rPr lang="zh-CN" altLang="en-US" sz="2400" smtClean="0"/>
              <a:t>：</a:t>
            </a:r>
            <a:endParaRPr lang="en-US" altLang="zh-TW" smtClean="0">
              <a:latin typeface="DFMing-W5-WIN-BF" charset="-120"/>
              <a:ea typeface="DFMing-W5-WIN-BF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5.1	  </a:t>
            </a:r>
            <a:r>
              <a:rPr lang="en-US" altLang="zh-TW">
                <a:effectLst/>
              </a:rPr>
              <a:t>N</a:t>
            </a:r>
            <a:r>
              <a:rPr lang="zh-TW" altLang="en-US">
                <a:effectLst/>
              </a:rPr>
              <a:t>階層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61" y="1628800"/>
            <a:ext cx="6851650" cy="3072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5.2	  </a:t>
            </a:r>
            <a:r>
              <a:rPr lang="zh-TW" altLang="en-US">
                <a:effectLst/>
              </a:rPr>
              <a:t>費氏數列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費氏數列</a:t>
            </a:r>
            <a:r>
              <a:rPr lang="en-US" altLang="zh-TW" dirty="0" smtClean="0"/>
              <a:t>(Fibonacci number)</a:t>
            </a:r>
            <a:r>
              <a:rPr lang="zh-TW" altLang="en-US" dirty="0" smtClean="0"/>
              <a:t>：</a:t>
            </a:r>
            <a:r>
              <a:rPr lang="zh-TW" altLang="en-US" sz="2900" dirty="0" smtClean="0"/>
              <a:t>某一數為其前二個數的和</a:t>
            </a:r>
            <a:r>
              <a:rPr lang="zh-CN" altLang="en-US" sz="2900" dirty="0" smtClean="0"/>
              <a:t>。</a:t>
            </a:r>
            <a:endParaRPr lang="zh-TW" altLang="en-US" sz="2900" dirty="0" smtClean="0"/>
          </a:p>
          <a:p>
            <a:pPr eaLnBrk="1" hangingPunct="1"/>
            <a:r>
              <a:rPr lang="zh-TW" altLang="en-US" dirty="0" smtClean="0"/>
              <a:t>假設 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=1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=1</a:t>
            </a:r>
            <a:r>
              <a:rPr lang="zh-TW" altLang="en-US" dirty="0" smtClean="0"/>
              <a:t>，則</a:t>
            </a:r>
            <a:r>
              <a:rPr lang="zh-CN" altLang="en-US" dirty="0" smtClean="0"/>
              <a:t>：</a:t>
            </a:r>
            <a:endParaRPr lang="zh-TW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= 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=1+1=2</a:t>
            </a:r>
            <a:endParaRPr lang="en-US" altLang="zh-TW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n</a:t>
            </a:r>
            <a:r>
              <a:rPr lang="en-US" altLang="zh-TW" baseline="-25000" dirty="0" smtClean="0"/>
              <a:t>3 </a:t>
            </a:r>
            <a:r>
              <a:rPr lang="en-US" altLang="zh-TW" dirty="0" smtClean="0"/>
              <a:t>= 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+n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=2+1=3</a:t>
            </a:r>
            <a:endParaRPr lang="en-US" altLang="zh-TW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 smtClean="0"/>
              <a:t>		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 smtClean="0">
                <a:latin typeface="新細明體" panose="02020500000000000000" pitchFamily="18" charset="-120"/>
              </a:rPr>
              <a:t>    ∴ </a:t>
            </a:r>
            <a:r>
              <a:rPr lang="en-US" altLang="zh-TW" dirty="0" err="1" smtClean="0"/>
              <a:t>n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 n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+n</a:t>
            </a:r>
            <a:r>
              <a:rPr lang="en-US" altLang="zh-TW" baseline="-25000" dirty="0" smtClean="0"/>
              <a:t>i-2</a:t>
            </a:r>
          </a:p>
          <a:p>
            <a:pPr eaLnBrk="1" hangingPunct="1"/>
            <a:endParaRPr lang="en-US" altLang="zh-TW" sz="2900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5.2	  </a:t>
            </a:r>
            <a:r>
              <a:rPr lang="zh-TW" altLang="en-US">
                <a:effectLst/>
              </a:rPr>
              <a:t>費氏數列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91680" y="1556792"/>
            <a:ext cx="3810000" cy="4495800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費氏數列函數</a:t>
            </a:r>
          </a:p>
          <a:p>
            <a:pPr marL="0" indent="0" eaLnBrk="1" hangingPunct="1"/>
            <a:endParaRPr lang="en-US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2348880"/>
            <a:ext cx="6851650" cy="1626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5.2	  </a:t>
            </a:r>
            <a:r>
              <a:rPr lang="zh-TW" altLang="en-US">
                <a:effectLst/>
              </a:rPr>
              <a:t>費氏數列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82738" y="1628775"/>
            <a:ext cx="7561262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/>
              <a:t>可以反覆性方式來計算費氏數列，其片段程式：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31" y="2060848"/>
            <a:ext cx="5402737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5.3	</a:t>
            </a:r>
            <a:r>
              <a:rPr lang="zh-TW" altLang="en-US" sz="4000"/>
              <a:t>一個典型的遞迴範例：河內塔</a:t>
            </a:r>
          </a:p>
        </p:txBody>
      </p:sp>
      <p:sp>
        <p:nvSpPr>
          <p:cNvPr id="1945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河內塔遊戲規則：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每次只能搬一個盤子</a:t>
            </a:r>
            <a:r>
              <a:rPr lang="zh-CN" altLang="en-US" sz="2500" smtClean="0"/>
              <a:t>。</a:t>
            </a:r>
            <a:endParaRPr lang="zh-TW" altLang="en-US" sz="2500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盤子有大小之分，而且大盤子在下，小盤子在上</a:t>
            </a:r>
            <a:r>
              <a:rPr lang="zh-CN" altLang="en-US" sz="2500" smtClean="0"/>
              <a:t>。</a:t>
            </a:r>
            <a:endParaRPr lang="zh-TW" altLang="en-US" sz="2500" smtClean="0"/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河內塔搬移的演算法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假使 </a:t>
            </a:r>
            <a:r>
              <a:rPr lang="en-US" altLang="zh-TW" sz="2500" smtClean="0"/>
              <a:t>n = 1</a:t>
            </a:r>
            <a:r>
              <a:rPr lang="zh-TW" altLang="en-US" sz="2500" smtClean="0"/>
              <a:t>，則</a:t>
            </a:r>
            <a:r>
              <a:rPr lang="zh-CN" altLang="en-US" sz="2500" smtClean="0"/>
              <a:t>：</a:t>
            </a:r>
            <a:endParaRPr lang="zh-TW" altLang="en-US" sz="2500" smtClean="0"/>
          </a:p>
          <a:p>
            <a:pPr lvl="2" eaLnBrk="1" hangingPunct="1">
              <a:lnSpc>
                <a:spcPct val="90000"/>
              </a:lnSpc>
            </a:pPr>
            <a:r>
              <a:rPr lang="zh-TW" altLang="en-US" sz="2100" smtClean="0"/>
              <a:t>搬移第一個盤子從</a:t>
            </a:r>
            <a:r>
              <a:rPr lang="en-US" altLang="zh-TW" sz="2100" smtClean="0"/>
              <a:t>A</a:t>
            </a:r>
            <a:r>
              <a:rPr lang="zh-TW" altLang="en-US" sz="2100" smtClean="0"/>
              <a:t>至</a:t>
            </a:r>
            <a:r>
              <a:rPr lang="en-US" altLang="zh-TW" sz="2100" smtClean="0"/>
              <a:t>C</a:t>
            </a:r>
            <a:r>
              <a:rPr lang="zh-CN" altLang="en-US" sz="2100" smtClean="0"/>
              <a:t>。</a:t>
            </a:r>
            <a:endParaRPr lang="en-US" altLang="zh-TW" sz="21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500" smtClean="0"/>
              <a:t>否則</a:t>
            </a:r>
            <a:r>
              <a:rPr lang="zh-CN" altLang="en-US" sz="2500" smtClean="0"/>
              <a:t>：</a:t>
            </a:r>
            <a:endParaRPr lang="zh-TW" altLang="en-US" sz="2500" smtClean="0"/>
          </a:p>
          <a:p>
            <a:pPr lvl="2" eaLnBrk="1" hangingPunct="1">
              <a:lnSpc>
                <a:spcPct val="90000"/>
              </a:lnSpc>
            </a:pPr>
            <a:r>
              <a:rPr lang="zh-TW" altLang="en-US" sz="2100" smtClean="0"/>
              <a:t>搬移</a:t>
            </a:r>
            <a:r>
              <a:rPr lang="en-US" altLang="zh-TW" sz="2100" smtClean="0"/>
              <a:t>n–1</a:t>
            </a:r>
            <a:r>
              <a:rPr lang="zh-TW" altLang="en-US" sz="2100" smtClean="0"/>
              <a:t>個盤子從</a:t>
            </a:r>
            <a:r>
              <a:rPr lang="en-US" altLang="zh-TW" sz="2100" smtClean="0"/>
              <a:t>A</a:t>
            </a:r>
            <a:r>
              <a:rPr lang="zh-TW" altLang="en-US" sz="2100" smtClean="0"/>
              <a:t>至</a:t>
            </a:r>
            <a:r>
              <a:rPr lang="en-US" altLang="zh-TW" sz="2100" smtClean="0"/>
              <a:t>B</a:t>
            </a:r>
            <a:r>
              <a:rPr lang="zh-TW" altLang="en-US" sz="2100" smtClean="0"/>
              <a:t>，藉助</a:t>
            </a:r>
            <a:r>
              <a:rPr lang="en-US" altLang="zh-TW" sz="2100" smtClean="0"/>
              <a:t>C</a:t>
            </a:r>
            <a:r>
              <a:rPr lang="zh-CN" altLang="en-US" sz="2100" smtClean="0"/>
              <a:t>；</a:t>
            </a:r>
            <a:endParaRPr lang="en-US" altLang="zh-TW" sz="2100" smtClean="0"/>
          </a:p>
          <a:p>
            <a:pPr lvl="2" eaLnBrk="1" hangingPunct="1">
              <a:lnSpc>
                <a:spcPct val="90000"/>
              </a:lnSpc>
            </a:pPr>
            <a:r>
              <a:rPr lang="zh-TW" altLang="en-US" sz="2100" smtClean="0"/>
              <a:t>搬移第</a:t>
            </a:r>
            <a:r>
              <a:rPr lang="en-US" altLang="zh-TW" sz="2100" smtClean="0"/>
              <a:t>n</a:t>
            </a:r>
            <a:r>
              <a:rPr lang="zh-TW" altLang="en-US" sz="2100" smtClean="0"/>
              <a:t>個盤子從</a:t>
            </a:r>
            <a:r>
              <a:rPr lang="en-US" altLang="zh-TW" sz="2100" smtClean="0"/>
              <a:t>A</a:t>
            </a:r>
            <a:r>
              <a:rPr lang="zh-TW" altLang="en-US" sz="2100" smtClean="0"/>
              <a:t>至</a:t>
            </a:r>
            <a:r>
              <a:rPr lang="en-US" altLang="zh-TW" sz="2100" smtClean="0"/>
              <a:t>C</a:t>
            </a:r>
            <a:r>
              <a:rPr lang="zh-CN" altLang="en-US" sz="2100" smtClean="0"/>
              <a:t>；</a:t>
            </a:r>
            <a:endParaRPr lang="en-US" altLang="zh-TW" sz="2100" smtClean="0"/>
          </a:p>
          <a:p>
            <a:pPr lvl="2" eaLnBrk="1" hangingPunct="1">
              <a:lnSpc>
                <a:spcPct val="90000"/>
              </a:lnSpc>
            </a:pPr>
            <a:r>
              <a:rPr lang="zh-TW" altLang="en-US" sz="2100" smtClean="0"/>
              <a:t>搬移</a:t>
            </a:r>
            <a:r>
              <a:rPr lang="en-US" altLang="zh-TW" sz="2100" smtClean="0"/>
              <a:t>n–1</a:t>
            </a:r>
            <a:r>
              <a:rPr lang="zh-TW" altLang="en-US" sz="2100" smtClean="0"/>
              <a:t>個盤子從</a:t>
            </a:r>
            <a:r>
              <a:rPr lang="en-US" altLang="zh-TW" sz="2100" smtClean="0"/>
              <a:t>B</a:t>
            </a:r>
            <a:r>
              <a:rPr lang="zh-TW" altLang="en-US" sz="2100" smtClean="0"/>
              <a:t>至</a:t>
            </a:r>
            <a:r>
              <a:rPr lang="en-US" altLang="zh-TW" sz="2100" smtClean="0"/>
              <a:t>C</a:t>
            </a:r>
            <a:r>
              <a:rPr lang="zh-TW" altLang="en-US" sz="2100" smtClean="0"/>
              <a:t>，藉助</a:t>
            </a:r>
            <a:r>
              <a:rPr lang="en-US" altLang="zh-TW" sz="2100" smtClean="0"/>
              <a:t>A</a:t>
            </a:r>
            <a:r>
              <a:rPr lang="zh-CN" altLang="en-US" sz="2100" smtClean="0"/>
              <a:t>。</a:t>
            </a:r>
            <a:endParaRPr lang="en-US" altLang="zh-TW" sz="21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7DD-7733-482C-B2D6-FC66EC156B28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365</Words>
  <Application>Microsoft Office PowerPoint</Application>
  <PresentationFormat>如螢幕大小 (4:3)</PresentationFormat>
  <Paragraphs>78</Paragraphs>
  <Slides>14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Tahoma</vt:lpstr>
      <vt:lpstr>新細明體</vt:lpstr>
      <vt:lpstr>Arial</vt:lpstr>
      <vt:lpstr>標楷體</vt:lpstr>
      <vt:lpstr>Wingdings</vt:lpstr>
      <vt:lpstr>Times New Roman</vt:lpstr>
      <vt:lpstr>DFMing-W5-WIN-BF</vt:lpstr>
      <vt:lpstr>佈景主題2</vt:lpstr>
      <vt:lpstr>Ulead PhotoImpact Image</vt:lpstr>
      <vt:lpstr>  Chapter 5  遞迴</vt:lpstr>
      <vt:lpstr>5.1   N階層</vt:lpstr>
      <vt:lpstr>5.1   N階層</vt:lpstr>
      <vt:lpstr>5.1   N階層</vt:lpstr>
      <vt:lpstr>5.1   N階層</vt:lpstr>
      <vt:lpstr>5.2   費氏數列</vt:lpstr>
      <vt:lpstr>5.2   費氏數列</vt:lpstr>
      <vt:lpstr>5.2   費氏數列</vt:lpstr>
      <vt:lpstr>5.3 一個典型的遞迴範例：河內塔</vt:lpstr>
      <vt:lpstr>5.3 一個典型的遞迴範例：河內塔</vt:lpstr>
      <vt:lpstr>5.3 一個典型的遞迴範例：河內塔</vt:lpstr>
      <vt:lpstr>5.3 一個典型的遞迴範例：河內塔</vt:lpstr>
      <vt:lpstr>5.3 一個典型的遞迴範例：河內塔</vt:lpstr>
      <vt:lpstr>5.3 一個典型的遞迴範例：河內塔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157</cp:revision>
  <dcterms:created xsi:type="dcterms:W3CDTF">2004-07-21T01:42:15Z</dcterms:created>
  <dcterms:modified xsi:type="dcterms:W3CDTF">2017-07-01T13:33:59Z</dcterms:modified>
</cp:coreProperties>
</file>