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72" r:id="rId12"/>
    <p:sldId id="321" r:id="rId13"/>
    <p:sldId id="322" r:id="rId14"/>
    <p:sldId id="315" r:id="rId15"/>
    <p:sldId id="316" r:id="rId16"/>
    <p:sldId id="317" r:id="rId17"/>
    <p:sldId id="318" r:id="rId18"/>
    <p:sldId id="319" r:id="rId19"/>
    <p:sldId id="320" r:id="rId2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6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9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 showGuides="1"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4B30DD7-58F0-4F17-8AA9-A5265176E1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C6801CA-EDF5-452C-A376-1EF2DF98A9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2DC948C-B8DF-4659-A2FC-7A1DEA43DEF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37ADE98-76BA-47D1-8EFA-64586316D2F0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36C6A179-E4B8-43F5-A6EB-54B32E060F2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653CAD69-6561-41BF-B9F9-93541E2D2DD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3B7FB13-1F2D-46EB-B0DE-65A2472B306C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2A1B346-DD97-4A75-8206-2DF4CABD5A37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A99A264-40D1-475F-9775-78E1764BEFCF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C284675-3F78-4F23-9390-26A543260AB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B56F4B1-E8FB-448C-9050-76705381B1C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9C41311-5C58-4686-ADB3-81D72C27E072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659-E05E-4979-B8EF-3D03967B7FEC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0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6F36088F-56F9-47F0-AD69-32144435EE0C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2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7D5AC872-4037-4198-909E-C03EC76F5556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6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D98D5A42-6652-44EE-A241-426F37CE187B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0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2D6BAC8E-3583-49C7-894F-456D44E5B51E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0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3B360B24-D151-40A2-9CE4-282BC732E0F1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D70BF5DB-CA17-4940-806D-D9C9832B6A24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6711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0D0BA419-368A-479B-80DD-817C6862D5F4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8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DDE0A643-F432-4DE3-A78B-58FDEC3EC410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6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2EE9A49C-1F60-4815-8C9A-6DAFA8B1E2F1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30D285B2-3196-4DB0-83DF-3F6618EB49B2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1C6A31C2-271D-49EF-811F-161FCF377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8E81CE90-D954-4F4F-BB58-E9897CD7BE8E}" type="datetime1">
              <a:rPr lang="zh-TW" altLang="en-US" smtClean="0"/>
              <a:t>2017/7/1</a:t>
            </a:fld>
            <a:endParaRPr lang="zh-TW" altLang="en-US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16E49E56-808A-4486-B8CB-85B505610DB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3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764704"/>
            <a:ext cx="7020314" cy="22632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  Chapter 6  </a:t>
            </a:r>
            <a:r>
              <a:rPr lang="zh-TW" altLang="en-US" dirty="0"/>
              <a:t>樹狀結構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6.4  </a:t>
            </a:r>
            <a:r>
              <a:rPr lang="zh-TW" altLang="en-US"/>
              <a:t>二元樹追蹤</a:t>
            </a:r>
          </a:p>
        </p:txBody>
      </p:sp>
      <p:sp>
        <p:nvSpPr>
          <p:cNvPr id="25604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263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二元樹的追蹤</a:t>
            </a:r>
            <a:r>
              <a:rPr lang="en-US" altLang="zh-TW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(traversal)</a:t>
            </a:r>
            <a:r>
              <a:rPr lang="zh-CN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：</a:t>
            </a:r>
            <a:endParaRPr lang="en-US" altLang="zh-TW" baseline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lvl="1" eaLnBrk="1" hangingPunct="1">
              <a:buSzPct val="60000"/>
            </a:pPr>
            <a:r>
              <a:rPr lang="zh-TW" altLang="en-US" sz="2400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中序追蹤</a:t>
            </a:r>
            <a:r>
              <a:rPr lang="en-US" altLang="zh-TW" sz="2400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(inorder)</a:t>
            </a:r>
            <a:r>
              <a:rPr lang="zh-TW" altLang="en-US" sz="2400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：左子樹 </a:t>
            </a:r>
            <a:r>
              <a:rPr lang="zh-TW" altLang="en-US" sz="2400" baseline="0">
                <a:solidFill>
                  <a:srgbClr val="090A15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→ 樹根 → 右子樹</a:t>
            </a:r>
            <a:r>
              <a:rPr lang="zh-CN" altLang="en-US" sz="2400" baseline="0">
                <a:solidFill>
                  <a:srgbClr val="090A15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zh-TW" altLang="en-US" sz="2400" baseline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lvl="1" eaLnBrk="1" hangingPunct="1">
              <a:buSzPct val="60000"/>
            </a:pPr>
            <a:r>
              <a:rPr lang="zh-TW" altLang="en-US" sz="2400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前序追蹤</a:t>
            </a:r>
            <a:r>
              <a:rPr lang="en-US" altLang="zh-TW" sz="2400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(preorder)</a:t>
            </a:r>
            <a:r>
              <a:rPr lang="zh-TW" altLang="en-US" sz="2400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：樹根 </a:t>
            </a:r>
            <a:r>
              <a:rPr lang="zh-TW" altLang="en-US" sz="2400" baseline="0">
                <a:solidFill>
                  <a:srgbClr val="090A15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→ 左子樹 → 右子樹</a:t>
            </a:r>
            <a:r>
              <a:rPr lang="zh-CN" altLang="en-US" sz="2400" baseline="0">
                <a:solidFill>
                  <a:srgbClr val="090A15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zh-TW" altLang="en-US" sz="2400" baseline="0">
              <a:solidFill>
                <a:srgbClr val="090A15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lvl="1" eaLnBrk="1" hangingPunct="1">
              <a:buSzPct val="60000"/>
            </a:pPr>
            <a:r>
              <a:rPr lang="zh-TW" altLang="en-US" sz="2400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後序追蹤</a:t>
            </a:r>
            <a:r>
              <a:rPr lang="en-US" altLang="zh-TW" sz="2400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(postorder)</a:t>
            </a:r>
            <a:r>
              <a:rPr lang="zh-TW" altLang="en-US" sz="2400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：左子樹 </a:t>
            </a:r>
            <a:r>
              <a:rPr lang="zh-TW" altLang="en-US" sz="2400" baseline="0">
                <a:solidFill>
                  <a:srgbClr val="090A15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→ 右子樹 → 樹根</a:t>
            </a:r>
            <a:r>
              <a:rPr lang="zh-CN" altLang="en-US" sz="2400" baseline="0">
                <a:solidFill>
                  <a:srgbClr val="090A15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zh-TW" altLang="en-US" sz="2400" baseline="0">
              <a:solidFill>
                <a:srgbClr val="090A15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6.5  </a:t>
            </a:r>
            <a:r>
              <a:rPr lang="zh-TW" altLang="en-US"/>
              <a:t>二元搜尋樹</a:t>
            </a:r>
          </a:p>
        </p:txBody>
      </p:sp>
      <p:sp>
        <p:nvSpPr>
          <p:cNvPr id="27652" name="Rectangle 1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55650" y="1557338"/>
            <a:ext cx="79200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二元搜尋樹</a:t>
            </a:r>
            <a:r>
              <a:rPr lang="en-US" altLang="zh-TW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(binary search tree)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的定義如下：二元搜尋樹可以是空集合，假使不是空集合，則樹中的每一節點均含有一鍵值，並具以下的特性：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TW" b="1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1. 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左子樹的所有鍵值均小於樹根的鍵值。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TW" b="1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2. 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右子樹的所有鍵值均大於樹根的鍵值。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TW" b="1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3. 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左子樹和右子樹亦是二元搜尋樹。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6.5  </a:t>
            </a:r>
            <a:r>
              <a:rPr lang="zh-TW" altLang="en-US"/>
              <a:t>二元搜尋樹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6.5.1 </a:t>
            </a:r>
            <a:r>
              <a:rPr lang="zh-TW" altLang="en-US" smtClean="0"/>
              <a:t>二元搜尋樹的加入與刪除</a:t>
            </a:r>
            <a:r>
              <a:rPr lang="zh-CN" altLang="en-US" smtClean="0"/>
              <a:t>：</a:t>
            </a:r>
            <a:endParaRPr lang="zh-TW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    二元搜尋樹的加入和刪除都很簡單，由於二元搜尋樹的特性是左子樹中的所有鍵值均小於樹根的鍵值，而右子樹中的所有鍵值均大於樹根的鍵值。因此加入某一鍵值只要從樹根逐一比較，根據鍵值的大小往右或往左，就可找到此鍵值要加入的位置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6.5  </a:t>
            </a:r>
            <a:r>
              <a:rPr lang="zh-TW" altLang="en-US"/>
              <a:t>二元搜尋樹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6.5.2 </a:t>
            </a:r>
            <a:r>
              <a:rPr lang="zh-TW" altLang="en-US" smtClean="0"/>
              <a:t>二元搜尋樹的搜尋</a:t>
            </a:r>
            <a:r>
              <a:rPr lang="zh-CN" altLang="en-US" smtClean="0"/>
              <a:t>：</a:t>
            </a:r>
            <a:endParaRPr lang="zh-TW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smtClean="0"/>
              <a:t>    如何判斷鍵值</a:t>
            </a:r>
            <a:r>
              <a:rPr lang="en-US" altLang="zh-TW" sz="2400" smtClean="0"/>
              <a:t>X </a:t>
            </a:r>
            <a:r>
              <a:rPr lang="zh-TW" altLang="en-US" sz="2400" smtClean="0"/>
              <a:t>是否在二元搜尋樹中，首先將</a:t>
            </a:r>
            <a:r>
              <a:rPr lang="en-US" altLang="zh-TW" sz="2400" smtClean="0"/>
              <a:t>X </a:t>
            </a:r>
            <a:r>
              <a:rPr lang="zh-TW" altLang="en-US" sz="2400" smtClean="0"/>
              <a:t>與樹根比較，若</a:t>
            </a:r>
            <a:r>
              <a:rPr lang="en-US" altLang="zh-TW" sz="2400" smtClean="0"/>
              <a:t>X </a:t>
            </a:r>
            <a:r>
              <a:rPr lang="zh-TW" altLang="en-US" sz="2400" smtClean="0"/>
              <a:t>等於樹根，則表示找到</a:t>
            </a:r>
            <a:r>
              <a:rPr lang="en-US" altLang="zh-TW" sz="2400" smtClean="0"/>
              <a:t>; </a:t>
            </a:r>
            <a:r>
              <a:rPr lang="zh-TW" altLang="en-US" sz="2400" smtClean="0"/>
              <a:t>若</a:t>
            </a:r>
            <a:r>
              <a:rPr lang="en-US" altLang="zh-TW" sz="2400" smtClean="0"/>
              <a:t>X </a:t>
            </a:r>
            <a:r>
              <a:rPr lang="zh-TW" altLang="en-US" sz="2400" smtClean="0"/>
              <a:t>大於樹根，則往右子樹搜尋；否則，往左子樹搜尋。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6.6  </a:t>
            </a:r>
            <a:r>
              <a:rPr lang="zh-TW" altLang="en-US"/>
              <a:t>其他論題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一般樹化為二元樹，其步驟如下：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1. </a:t>
            </a:r>
            <a:r>
              <a:rPr lang="zh-TW" altLang="en-US" smtClean="0"/>
              <a:t>將節點的所有兄弟節點連接在一起。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2. </a:t>
            </a:r>
            <a:r>
              <a:rPr lang="zh-TW" altLang="en-US" smtClean="0"/>
              <a:t>把所有不是連到最左子節點的子節點鏈結刪除。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3. </a:t>
            </a:r>
            <a:r>
              <a:rPr lang="zh-TW" altLang="en-US" smtClean="0"/>
              <a:t>順時針旋轉</a:t>
            </a:r>
            <a:r>
              <a:rPr lang="en-US" altLang="zh-TW" smtClean="0"/>
              <a:t>45 </a:t>
            </a:r>
            <a:r>
              <a:rPr lang="zh-TW" altLang="en-US" smtClean="0"/>
              <a:t>度。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6.5  </a:t>
            </a:r>
            <a:r>
              <a:rPr lang="zh-TW" altLang="en-US"/>
              <a:t>其他論題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072769"/>
              </p:ext>
            </p:extLst>
          </p:nvPr>
        </p:nvGraphicFramePr>
        <p:xfrm>
          <a:off x="2195736" y="1414064"/>
          <a:ext cx="4608512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PhotoImpact" r:id="rId3" imgW="1517779" imgH="1740264" progId="PI3.Image">
                  <p:embed/>
                </p:oleObj>
              </mc:Choice>
              <mc:Fallback>
                <p:oleObj name="PhotoImpact" r:id="rId3" imgW="1517779" imgH="1740264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14064"/>
                        <a:ext cx="4608512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6.5  </a:t>
            </a:r>
            <a:r>
              <a:rPr lang="zh-TW" altLang="en-US"/>
              <a:t>其他論題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樹林轉為二元樹，其步驟如下：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1. </a:t>
            </a:r>
            <a:r>
              <a:rPr lang="zh-TW" altLang="en-US" smtClean="0"/>
              <a:t>先將樹林中的每棵樹化為二元樹</a:t>
            </a:r>
            <a:r>
              <a:rPr lang="en-US" altLang="zh-TW" smtClean="0"/>
              <a:t>(</a:t>
            </a:r>
            <a:r>
              <a:rPr lang="zh-TW" altLang="en-US" smtClean="0"/>
              <a:t>不旋轉</a:t>
            </a:r>
            <a:r>
              <a:rPr lang="en-US" altLang="zh-TW" smtClean="0"/>
              <a:t>45 </a:t>
            </a:r>
            <a:r>
              <a:rPr lang="zh-TW" altLang="en-US" smtClean="0"/>
              <a:t>度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2. </a:t>
            </a:r>
            <a:r>
              <a:rPr lang="zh-TW" altLang="en-US" smtClean="0"/>
              <a:t>把所有二元樹利用樹根節點全部鏈結在一起。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3. </a:t>
            </a:r>
            <a:r>
              <a:rPr lang="zh-TW" altLang="en-US" smtClean="0"/>
              <a:t>旋轉</a:t>
            </a:r>
            <a:r>
              <a:rPr lang="en-US" altLang="zh-TW" smtClean="0"/>
              <a:t>45 </a:t>
            </a:r>
            <a:r>
              <a:rPr lang="zh-TW" altLang="en-US" smtClean="0"/>
              <a:t>度。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6.5  </a:t>
            </a:r>
            <a:r>
              <a:rPr lang="zh-TW" altLang="en-US"/>
              <a:t>其他論題</a:t>
            </a:r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851767"/>
              </p:ext>
            </p:extLst>
          </p:nvPr>
        </p:nvGraphicFramePr>
        <p:xfrm>
          <a:off x="2639616" y="1410823"/>
          <a:ext cx="3456384" cy="4984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PhotoImpact" r:id="rId3" imgW="1191569" imgH="1718930" progId="PI3.Image">
                  <p:embed/>
                </p:oleObj>
              </mc:Choice>
              <mc:Fallback>
                <p:oleObj name="PhotoImpact" r:id="rId3" imgW="1191569" imgH="1718930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1410823"/>
                        <a:ext cx="3456384" cy="4984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6.5  </a:t>
            </a:r>
            <a:r>
              <a:rPr lang="zh-TW" altLang="en-US"/>
              <a:t>其他論題</a:t>
            </a:r>
          </a:p>
        </p:txBody>
      </p:sp>
      <p:graphicFrame>
        <p:nvGraphicFramePr>
          <p:cNvPr id="3584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66750" y="2333625"/>
          <a:ext cx="374808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PhotoImpact" r:id="rId3" imgW="588215" imgH="271089" progId="PI3.Image">
                  <p:embed/>
                </p:oleObj>
              </mc:Choice>
              <mc:Fallback>
                <p:oleObj name="PhotoImpact" r:id="rId3" imgW="588215" imgH="271089" progId="PI3.Imag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333625"/>
                        <a:ext cx="374808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28775"/>
            <a:ext cx="3810000" cy="4495800"/>
          </a:xfrm>
        </p:spPr>
        <p:txBody>
          <a:bodyPr/>
          <a:lstStyle/>
          <a:p>
            <a:pPr marL="0" indent="0" eaLnBrk="1" hangingPunct="1"/>
            <a:r>
              <a:rPr lang="zh-TW" altLang="en-US" smtClean="0"/>
              <a:t>決定唯一的二元樹</a:t>
            </a:r>
          </a:p>
        </p:txBody>
      </p:sp>
      <p:graphicFrame>
        <p:nvGraphicFramePr>
          <p:cNvPr id="35846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37408589"/>
              </p:ext>
            </p:extLst>
          </p:nvPr>
        </p:nvGraphicFramePr>
        <p:xfrm>
          <a:off x="4476750" y="2333625"/>
          <a:ext cx="367347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PhotoImpact" r:id="rId5" imgW="767902" imgH="377633" progId="PI3.Image">
                  <p:embed/>
                </p:oleObj>
              </mc:Choice>
              <mc:Fallback>
                <p:oleObj name="PhotoImpact" r:id="rId5" imgW="767902" imgH="377633" progId="PI3.Imag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2333625"/>
                        <a:ext cx="367347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8"/>
          <p:cNvGraphicFramePr>
            <a:graphicFrameLocks noChangeAspect="1"/>
          </p:cNvGraphicFramePr>
          <p:nvPr/>
        </p:nvGraphicFramePr>
        <p:xfrm>
          <a:off x="666750" y="4119563"/>
          <a:ext cx="37401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PhotoImpact" r:id="rId7" imgW="819705" imgH="472321" progId="PI3.Image">
                  <p:embed/>
                </p:oleObj>
              </mc:Choice>
              <mc:Fallback>
                <p:oleObj name="PhotoImpact" r:id="rId7" imgW="819705" imgH="472321" progId="PI3.Imag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119563"/>
                        <a:ext cx="374015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3"/>
          <p:cNvGraphicFramePr>
            <a:graphicFrameLocks noChangeAspect="1"/>
          </p:cNvGraphicFramePr>
          <p:nvPr/>
        </p:nvGraphicFramePr>
        <p:xfrm>
          <a:off x="4506913" y="4119563"/>
          <a:ext cx="36734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PhotoImpact" r:id="rId9" imgW="844226" imgH="591113" progId="PI3.Image">
                  <p:embed/>
                </p:oleObj>
              </mc:Choice>
              <mc:Fallback>
                <p:oleObj name="PhotoImpact" r:id="rId9" imgW="844226" imgH="591113" progId="PI3.Im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4119563"/>
                        <a:ext cx="367347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6.5  </a:t>
            </a:r>
            <a:r>
              <a:rPr lang="zh-TW" altLang="en-US"/>
              <a:t>其他論題</a:t>
            </a:r>
          </a:p>
        </p:txBody>
      </p:sp>
      <p:graphicFrame>
        <p:nvGraphicFramePr>
          <p:cNvPr id="3686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114279"/>
              </p:ext>
            </p:extLst>
          </p:nvPr>
        </p:nvGraphicFramePr>
        <p:xfrm>
          <a:off x="1047061" y="1992701"/>
          <a:ext cx="363855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PhotoImpact" r:id="rId3" imgW="697698" imgH="258839" progId="PI3.Image">
                  <p:embed/>
                </p:oleObj>
              </mc:Choice>
              <mc:Fallback>
                <p:oleObj name="PhotoImpact" r:id="rId3" imgW="697698" imgH="258839" progId="PI3.Image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061" y="1992701"/>
                        <a:ext cx="363855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00657661"/>
              </p:ext>
            </p:extLst>
          </p:nvPr>
        </p:nvGraphicFramePr>
        <p:xfrm>
          <a:off x="4882935" y="2014166"/>
          <a:ext cx="338137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PhotoImpact" r:id="rId5" imgW="853225" imgH="353509" progId="PI3.Image">
                  <p:embed/>
                </p:oleObj>
              </mc:Choice>
              <mc:Fallback>
                <p:oleObj name="PhotoImpact" r:id="rId5" imgW="853225" imgH="353509" progId="PI3.Image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935" y="2014166"/>
                        <a:ext cx="3381375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00898359"/>
              </p:ext>
            </p:extLst>
          </p:nvPr>
        </p:nvGraphicFramePr>
        <p:xfrm>
          <a:off x="1023388" y="3525696"/>
          <a:ext cx="363855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PhotoImpact" r:id="rId7" imgW="902133" imgH="426612" progId="PI3.Image">
                  <p:embed/>
                </p:oleObj>
              </mc:Choice>
              <mc:Fallback>
                <p:oleObj name="PhotoImpact" r:id="rId7" imgW="902133" imgH="426612" progId="PI3.Image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388" y="3525696"/>
                        <a:ext cx="363855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283733"/>
              </p:ext>
            </p:extLst>
          </p:nvPr>
        </p:nvGraphicFramePr>
        <p:xfrm>
          <a:off x="4894515" y="3525696"/>
          <a:ext cx="32829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PhotoImpact" r:id="rId9" imgW="898933" imgH="520900" progId="PI3.Image">
                  <p:embed/>
                </p:oleObj>
              </mc:Choice>
              <mc:Fallback>
                <p:oleObj name="PhotoImpact" r:id="rId9" imgW="898933" imgH="520900" progId="PI3.Imag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515" y="3525696"/>
                        <a:ext cx="32829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6.1  </a:t>
            </a:r>
            <a:r>
              <a:rPr lang="zh-TW" altLang="en-US"/>
              <a:t>一些專有名詞</a:t>
            </a:r>
          </a:p>
        </p:txBody>
      </p:sp>
      <p:graphicFrame>
        <p:nvGraphicFramePr>
          <p:cNvPr id="10243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188738"/>
              </p:ext>
            </p:extLst>
          </p:nvPr>
        </p:nvGraphicFramePr>
        <p:xfrm>
          <a:off x="1385874" y="2132856"/>
          <a:ext cx="6006033" cy="282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PhotoImpact" r:id="rId4" imgW="1865222" imgH="877677" progId="PI3.Image">
                  <p:embed/>
                </p:oleObj>
              </mc:Choice>
              <mc:Fallback>
                <p:oleObj name="PhotoImpact" r:id="rId4" imgW="1865222" imgH="877677" progId="PI3.Image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74" y="2132856"/>
                        <a:ext cx="6006033" cy="2826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5874" y="1485900"/>
            <a:ext cx="7770812" cy="4495800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樹的表示法</a:t>
            </a:r>
            <a:r>
              <a:rPr lang="zh-CN" altLang="en-US" dirty="0" smtClean="0"/>
              <a:t>：</a:t>
            </a:r>
            <a:endParaRPr lang="zh-TW" altLang="en-US" dirty="0" smtClean="0"/>
          </a:p>
          <a:p>
            <a:pPr lvl="1" eaLnBrk="1" hangingPunct="1"/>
            <a:endParaRPr lang="en-US" altLang="zh-TW" sz="2400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6.1  </a:t>
            </a:r>
            <a:r>
              <a:rPr lang="zh-TW" altLang="en-US"/>
              <a:t>一些專有名詞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mtClean="0"/>
              <a:t>樹狀結構的專有名詞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zh-TW" altLang="en-US" sz="2400" smtClean="0"/>
              <a:t>節點</a:t>
            </a:r>
            <a:r>
              <a:rPr lang="en-US" altLang="zh-TW" sz="2400" smtClean="0"/>
              <a:t>(node)</a:t>
            </a:r>
            <a:r>
              <a:rPr lang="zh-TW" altLang="en-US" sz="2400" smtClean="0"/>
              <a:t>與邊</a:t>
            </a:r>
            <a:r>
              <a:rPr lang="en-US" altLang="zh-TW" sz="2400" smtClean="0"/>
              <a:t>(edge)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lvl="1" eaLnBrk="1" hangingPunct="1"/>
            <a:r>
              <a:rPr lang="zh-TW" altLang="en-US" sz="2400" smtClean="0"/>
              <a:t>祖先</a:t>
            </a:r>
            <a:r>
              <a:rPr lang="en-US" altLang="zh-TW" sz="2400" smtClean="0"/>
              <a:t>(ancestor)</a:t>
            </a:r>
            <a:r>
              <a:rPr lang="zh-TW" altLang="en-US" sz="2400" smtClean="0"/>
              <a:t>節點與子孫</a:t>
            </a:r>
            <a:r>
              <a:rPr lang="en-US" altLang="zh-TW" sz="2400" smtClean="0"/>
              <a:t>(descendant)</a:t>
            </a:r>
            <a:r>
              <a:rPr lang="zh-TW" altLang="en-US" sz="2400" smtClean="0"/>
              <a:t>節點</a:t>
            </a:r>
            <a:r>
              <a:rPr lang="zh-CN" altLang="en-US" sz="2400" smtClean="0"/>
              <a:t>。</a:t>
            </a:r>
            <a:endParaRPr lang="zh-TW" altLang="en-US" sz="2400" smtClean="0"/>
          </a:p>
          <a:p>
            <a:pPr lvl="1" eaLnBrk="1" hangingPunct="1"/>
            <a:r>
              <a:rPr lang="zh-TW" altLang="en-US" sz="2400" smtClean="0"/>
              <a:t>父節點</a:t>
            </a:r>
            <a:r>
              <a:rPr lang="en-US" altLang="zh-TW" sz="2400" smtClean="0"/>
              <a:t>(parent node)</a:t>
            </a:r>
            <a:r>
              <a:rPr lang="zh-TW" altLang="en-US" sz="2400" smtClean="0"/>
              <a:t>與子節點</a:t>
            </a:r>
            <a:r>
              <a:rPr lang="en-US" altLang="zh-TW" sz="2400" smtClean="0"/>
              <a:t>(children node)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lvl="1" eaLnBrk="1" hangingPunct="1"/>
            <a:r>
              <a:rPr lang="zh-TW" altLang="en-US" sz="2400" smtClean="0"/>
              <a:t>兄弟節點</a:t>
            </a:r>
            <a:r>
              <a:rPr lang="en-US" altLang="zh-TW" sz="2400" smtClean="0"/>
              <a:t>(sibling node)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lvl="1" eaLnBrk="1" hangingPunct="1"/>
            <a:r>
              <a:rPr lang="zh-TW" altLang="en-US" sz="2400" smtClean="0"/>
              <a:t>非終點節點</a:t>
            </a:r>
            <a:r>
              <a:rPr lang="zh-CN" altLang="en-US" sz="2400" smtClean="0"/>
              <a:t>。</a:t>
            </a:r>
            <a:endParaRPr lang="zh-TW" altLang="en-US" sz="2400" smtClean="0"/>
          </a:p>
          <a:p>
            <a:pPr lvl="1" eaLnBrk="1" hangingPunct="1"/>
            <a:r>
              <a:rPr lang="zh-TW" altLang="en-US" sz="2400" smtClean="0"/>
              <a:t>終點節點</a:t>
            </a:r>
            <a:r>
              <a:rPr lang="en-US" altLang="zh-TW" sz="2400" smtClean="0"/>
              <a:t>(terminal node)</a:t>
            </a:r>
            <a:r>
              <a:rPr lang="zh-TW" altLang="en-US" sz="2400" smtClean="0"/>
              <a:t>或樹葉節點</a:t>
            </a:r>
            <a:r>
              <a:rPr lang="en-US" altLang="zh-TW" sz="2400" smtClean="0"/>
              <a:t>(leaf node)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marL="0" indent="0"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6.1  </a:t>
            </a:r>
            <a:r>
              <a:rPr lang="zh-TW" altLang="en-US"/>
              <a:t>一些專有名詞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mtClean="0"/>
              <a:t>樹狀結構的專有名詞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zh-TW" altLang="en-US" sz="2400" smtClean="0"/>
              <a:t>分支度</a:t>
            </a:r>
            <a:r>
              <a:rPr lang="en-US" altLang="zh-TW" sz="2400" smtClean="0"/>
              <a:t>(degree)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lvl="1" eaLnBrk="1" hangingPunct="1"/>
            <a:r>
              <a:rPr lang="zh-TW" altLang="en-US" sz="2400" smtClean="0"/>
              <a:t>階度</a:t>
            </a:r>
            <a:r>
              <a:rPr lang="en-US" altLang="zh-TW" sz="2400" smtClean="0"/>
              <a:t>(level)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lvl="1" eaLnBrk="1" hangingPunct="1"/>
            <a:r>
              <a:rPr lang="zh-TW" altLang="en-US" sz="2400" smtClean="0"/>
              <a:t>高度</a:t>
            </a:r>
            <a:r>
              <a:rPr lang="en-US" altLang="zh-TW" sz="2400" smtClean="0"/>
              <a:t>(height)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lvl="1" eaLnBrk="1" hangingPunct="1"/>
            <a:r>
              <a:rPr lang="zh-TW" altLang="en-US" sz="2400" smtClean="0"/>
              <a:t>深度</a:t>
            </a:r>
            <a:r>
              <a:rPr lang="en-US" altLang="zh-TW" sz="2400" smtClean="0"/>
              <a:t>(depth)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lvl="1" eaLnBrk="1" hangingPunct="1"/>
            <a:r>
              <a:rPr lang="zh-TW" altLang="en-US" sz="2400" smtClean="0"/>
              <a:t>樹林</a:t>
            </a:r>
            <a:r>
              <a:rPr lang="en-US" altLang="zh-TW" sz="2400" smtClean="0"/>
              <a:t>(forest)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smtClean="0">
              <a:latin typeface="DFMing-W5-WIN-BF" charset="-120"/>
              <a:ea typeface="DFMing-W5-WIN-BF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6.2  </a:t>
            </a:r>
            <a:r>
              <a:rPr lang="zh-TW" altLang="en-US"/>
              <a:t>二元樹</a:t>
            </a:r>
          </a:p>
        </p:txBody>
      </p:sp>
      <p:graphicFrame>
        <p:nvGraphicFramePr>
          <p:cNvPr id="1638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119563" y="3332163"/>
          <a:ext cx="904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PhotoImpact" r:id="rId3" imgW="905028" imgH="460093" progId="PI3.Image">
                  <p:embed/>
                </p:oleObj>
              </mc:Choice>
              <mc:Fallback>
                <p:oleObj name="PhotoImpact" r:id="rId3" imgW="905028" imgH="460093" progId="PI3.Image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3332163"/>
                        <a:ext cx="9048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3263" y="1844675"/>
            <a:ext cx="8440737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TW" altLang="en-US" sz="2400" smtClean="0"/>
              <a:t>二元樹是由節點所組成的有限集合，這個集合若不是空集合，就是由樹根、右子樹（</a:t>
            </a:r>
            <a:r>
              <a:rPr lang="en-US" altLang="zh-TW" sz="2400" smtClean="0"/>
              <a:t>righ subtree</a:t>
            </a:r>
            <a:r>
              <a:rPr lang="zh-TW" altLang="en-US" sz="2400" smtClean="0"/>
              <a:t>）及左子樹（</a:t>
            </a:r>
            <a:r>
              <a:rPr lang="en-US" altLang="zh-TW" sz="2400" smtClean="0"/>
              <a:t>left subtree</a:t>
            </a:r>
            <a:r>
              <a:rPr lang="zh-TW" altLang="en-US" sz="2400" smtClean="0"/>
              <a:t>）所組合而成。其中右子樹和左子樹可以為空集合。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sz="2400" smtClean="0"/>
              <a:t>二元樹與一般樹不同的地方是：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1. </a:t>
            </a:r>
            <a:r>
              <a:rPr lang="zh-TW" altLang="en-US" sz="2400" smtClean="0"/>
              <a:t>二元樹的節點個數可以是零，而一般樹至少由一個節點所組成。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2. </a:t>
            </a:r>
            <a:r>
              <a:rPr lang="zh-TW" altLang="en-US" sz="2400" smtClean="0"/>
              <a:t>二元樹有排列順序的關係，而一般樹則沒有。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3. </a:t>
            </a:r>
            <a:r>
              <a:rPr lang="zh-TW" altLang="en-US" sz="2400" smtClean="0"/>
              <a:t>二元樹中每一節點的分支度至多為</a:t>
            </a:r>
            <a:r>
              <a:rPr lang="en-US" altLang="zh-TW" sz="2400" smtClean="0"/>
              <a:t>2</a:t>
            </a:r>
            <a:r>
              <a:rPr lang="zh-TW" altLang="en-US" sz="2400" smtClean="0"/>
              <a:t>，而一般樹則無此限制。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6.2  </a:t>
            </a:r>
            <a:r>
              <a:rPr lang="zh-TW" altLang="en-US"/>
              <a:t>二元樹</a:t>
            </a:r>
          </a:p>
        </p:txBody>
      </p:sp>
      <p:graphicFrame>
        <p:nvGraphicFramePr>
          <p:cNvPr id="17411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330345"/>
              </p:ext>
            </p:extLst>
          </p:nvPr>
        </p:nvGraphicFramePr>
        <p:xfrm>
          <a:off x="2267744" y="3645024"/>
          <a:ext cx="4386581" cy="192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PhotoImpact" r:id="rId4" imgW="2307145" imgH="1011595" progId="PI3.Image">
                  <p:embed/>
                </p:oleObj>
              </mc:Choice>
              <mc:Fallback>
                <p:oleObj name="PhotoImpact" r:id="rId4" imgW="2307145" imgH="1011595" progId="PI3.Image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645024"/>
                        <a:ext cx="4386581" cy="1921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23963" y="1628775"/>
            <a:ext cx="7920037" cy="4495800"/>
          </a:xfrm>
        </p:spPr>
        <p:txBody>
          <a:bodyPr/>
          <a:lstStyle/>
          <a:p>
            <a:pPr marL="0" indent="0" eaLnBrk="1" hangingPunct="1"/>
            <a:r>
              <a:rPr lang="zh-TW" altLang="en-US" smtClean="0"/>
              <a:t>二元樹的種類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zh-TW" altLang="en-US" sz="2400" smtClean="0"/>
              <a:t>左</a:t>
            </a:r>
            <a:r>
              <a:rPr lang="en-US" altLang="zh-TW" sz="2400" smtClean="0"/>
              <a:t>/</a:t>
            </a:r>
            <a:r>
              <a:rPr lang="zh-TW" altLang="en-US" sz="2400" smtClean="0"/>
              <a:t>右斜樹</a:t>
            </a:r>
            <a:r>
              <a:rPr lang="en-US" altLang="zh-TW" sz="2400" smtClean="0"/>
              <a:t>(left/right skewed tree)</a:t>
            </a:r>
            <a:r>
              <a:rPr lang="zh-TW" altLang="en-US" sz="2400" smtClean="0"/>
              <a:t>：圖</a:t>
            </a:r>
            <a:r>
              <a:rPr lang="en-US" altLang="zh-TW" sz="2400" smtClean="0"/>
              <a:t>(a)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lvl="1" eaLnBrk="1" hangingPunct="1"/>
            <a:r>
              <a:rPr lang="zh-TW" altLang="en-US" sz="2400" smtClean="0"/>
              <a:t>滿枝二元樹</a:t>
            </a:r>
            <a:r>
              <a:rPr lang="en-US" altLang="zh-TW" sz="2400" smtClean="0"/>
              <a:t>(fully binary tree) </a:t>
            </a:r>
            <a:r>
              <a:rPr lang="zh-TW" altLang="en-US" sz="2400" smtClean="0"/>
              <a:t>：圖</a:t>
            </a:r>
            <a:r>
              <a:rPr lang="en-US" altLang="zh-TW" sz="2400" smtClean="0"/>
              <a:t>(b)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lvl="1" eaLnBrk="1" hangingPunct="1"/>
            <a:r>
              <a:rPr lang="zh-TW" altLang="en-US" sz="2400" smtClean="0"/>
              <a:t>完整二元樹</a:t>
            </a:r>
            <a:r>
              <a:rPr lang="en-US" altLang="zh-TW" sz="2400" smtClean="0"/>
              <a:t>(complete binary tree) </a:t>
            </a:r>
            <a:r>
              <a:rPr lang="zh-TW" altLang="en-US" sz="2400" smtClean="0"/>
              <a:t>：圖</a:t>
            </a:r>
            <a:r>
              <a:rPr lang="en-US" altLang="zh-TW" sz="2400" smtClean="0"/>
              <a:t>(c)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marL="0" indent="0"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6.2  </a:t>
            </a:r>
            <a:r>
              <a:rPr lang="zh-TW" altLang="en-US"/>
              <a:t>二元樹</a:t>
            </a:r>
          </a:p>
        </p:txBody>
      </p:sp>
      <p:sp>
        <p:nvSpPr>
          <p:cNvPr id="19459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二元樹的一些現象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二元樹在第 </a:t>
            </a:r>
            <a:r>
              <a:rPr lang="en-US" altLang="zh-TW" smtClean="0"/>
              <a:t>i </a:t>
            </a:r>
            <a:r>
              <a:rPr lang="zh-TW" altLang="en-US" smtClean="0"/>
              <a:t>階度的最多節點數為 </a:t>
            </a:r>
            <a:r>
              <a:rPr lang="en-US" altLang="zh-TW" smtClean="0"/>
              <a:t>2</a:t>
            </a:r>
            <a:r>
              <a:rPr lang="en-US" altLang="zh-TW" baseline="30000" smtClean="0"/>
              <a:t>i-1</a:t>
            </a:r>
            <a:r>
              <a:rPr lang="zh-TW" altLang="en-US" smtClean="0"/>
              <a:t>，</a:t>
            </a:r>
            <a:r>
              <a:rPr lang="en-US" altLang="zh-TW" smtClean="0"/>
              <a:t>i≧1</a:t>
            </a:r>
          </a:p>
          <a:p>
            <a:pPr lvl="1" eaLnBrk="1" hangingPunct="1"/>
            <a:r>
              <a:rPr lang="zh-TW" altLang="en-US" smtClean="0"/>
              <a:t>階度</a:t>
            </a:r>
            <a:r>
              <a:rPr lang="en-US" altLang="zh-TW" smtClean="0"/>
              <a:t>(</a:t>
            </a:r>
            <a:r>
              <a:rPr lang="zh-TW" altLang="en-US" smtClean="0"/>
              <a:t>或深度</a:t>
            </a:r>
            <a:r>
              <a:rPr lang="en-US" altLang="zh-TW" smtClean="0"/>
              <a:t>)</a:t>
            </a:r>
            <a:r>
              <a:rPr lang="zh-TW" altLang="en-US" smtClean="0"/>
              <a:t>為</a:t>
            </a:r>
            <a:r>
              <a:rPr lang="en-US" altLang="zh-TW" smtClean="0"/>
              <a:t>k</a:t>
            </a:r>
            <a:r>
              <a:rPr lang="zh-TW" altLang="en-US" smtClean="0"/>
              <a:t>的二元樹，最多的節點數為</a:t>
            </a:r>
            <a:r>
              <a:rPr lang="en-US" altLang="zh-TW" smtClean="0"/>
              <a:t>2</a:t>
            </a:r>
            <a:r>
              <a:rPr lang="en-US" altLang="zh-TW" baseline="30000" smtClean="0"/>
              <a:t>k</a:t>
            </a:r>
            <a:r>
              <a:rPr lang="en-US" altLang="zh-TW" smtClean="0"/>
              <a:t>-1</a:t>
            </a:r>
            <a:r>
              <a:rPr lang="zh-TW" altLang="en-US" smtClean="0"/>
              <a:t>，</a:t>
            </a:r>
            <a:r>
              <a:rPr lang="en-US" altLang="zh-TW" smtClean="0"/>
              <a:t>k≧1</a:t>
            </a:r>
            <a:r>
              <a:rPr lang="zh-CN" altLang="en-US" smtClean="0"/>
              <a:t>。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二元樹，若</a:t>
            </a:r>
            <a:r>
              <a:rPr lang="en-US" altLang="zh-TW" smtClean="0"/>
              <a:t>n</a:t>
            </a:r>
            <a:r>
              <a:rPr lang="en-US" altLang="zh-TW" baseline="-25000" smtClean="0"/>
              <a:t>0</a:t>
            </a:r>
            <a:r>
              <a:rPr lang="zh-TW" altLang="en-US" smtClean="0"/>
              <a:t>表示所有的樹葉節點，</a:t>
            </a:r>
            <a:r>
              <a:rPr lang="en-US" altLang="zh-TW" smtClean="0"/>
              <a:t>n</a:t>
            </a:r>
            <a:r>
              <a:rPr lang="en-US" altLang="zh-TW" baseline="-25000" smtClean="0"/>
              <a:t>2</a:t>
            </a:r>
            <a:r>
              <a:rPr lang="zh-TW" altLang="en-US" smtClean="0"/>
              <a:t>表示所有分支度為 </a:t>
            </a:r>
            <a:r>
              <a:rPr lang="en-US" altLang="zh-TW" smtClean="0"/>
              <a:t>2 </a:t>
            </a:r>
            <a:r>
              <a:rPr lang="zh-TW" altLang="en-US" smtClean="0"/>
              <a:t>的節點，則</a:t>
            </a:r>
            <a:r>
              <a:rPr lang="en-US" altLang="zh-TW" smtClean="0"/>
              <a:t>n</a:t>
            </a:r>
            <a:r>
              <a:rPr lang="en-US" altLang="zh-TW" baseline="-25000" smtClean="0"/>
              <a:t>0</a:t>
            </a:r>
            <a:r>
              <a:rPr lang="en-US" altLang="zh-TW" smtClean="0"/>
              <a:t>=n</a:t>
            </a:r>
            <a:r>
              <a:rPr lang="en-US" altLang="zh-TW" baseline="-25000" smtClean="0"/>
              <a:t>2</a:t>
            </a:r>
            <a:r>
              <a:rPr lang="en-US" altLang="zh-TW" smtClean="0"/>
              <a:t>+1</a:t>
            </a:r>
            <a:r>
              <a:rPr lang="zh-CN" altLang="en-US" smtClean="0"/>
              <a:t>。</a:t>
            </a:r>
            <a:endParaRPr lang="en-US" altLang="zh-TW" smtClean="0"/>
          </a:p>
          <a:p>
            <a:pPr eaLnBrk="1" hangingPunct="1"/>
            <a:endParaRPr lang="en-US" altLang="zh-TW" sz="36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6.3  </a:t>
            </a:r>
            <a:r>
              <a:rPr lang="zh-TW" altLang="en-US"/>
              <a:t>二元樹的表示方法</a:t>
            </a:r>
          </a:p>
        </p:txBody>
      </p:sp>
      <p:graphicFrame>
        <p:nvGraphicFramePr>
          <p:cNvPr id="21507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139369"/>
              </p:ext>
            </p:extLst>
          </p:nvPr>
        </p:nvGraphicFramePr>
        <p:xfrm>
          <a:off x="792807" y="3501008"/>
          <a:ext cx="7196157" cy="17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PhotoImpact" r:id="rId4" imgW="1914148" imgH="466187" progId="PI3.Image">
                  <p:embed/>
                </p:oleObj>
              </mc:Choice>
              <mc:Fallback>
                <p:oleObj name="PhotoImpact" r:id="rId4" imgW="1914148" imgH="466187" progId="PI3.Image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807" y="3501008"/>
                        <a:ext cx="7196157" cy="175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01750" y="1676400"/>
            <a:ext cx="7842250" cy="4495800"/>
          </a:xfrm>
        </p:spPr>
        <p:txBody>
          <a:bodyPr/>
          <a:lstStyle/>
          <a:p>
            <a:pPr marL="0" indent="0" eaLnBrk="1" hangingPunct="1"/>
            <a:r>
              <a:rPr lang="zh-TW" altLang="en-US" smtClean="0"/>
              <a:t>如何將二元樹的節點儲存在一維陣列？</a:t>
            </a:r>
          </a:p>
          <a:p>
            <a:pPr lvl="1" eaLnBrk="1" hangingPunct="1"/>
            <a:r>
              <a:rPr lang="zh-TW" altLang="en-US" sz="2400" smtClean="0"/>
              <a:t>下圖為儲存在一維陣列的表示法</a:t>
            </a:r>
            <a:r>
              <a:rPr lang="zh-CN" altLang="en-US" sz="2400" smtClean="0"/>
              <a:t>。</a:t>
            </a:r>
            <a:endParaRPr lang="zh-TW" altLang="en-US" sz="2400" smtClean="0"/>
          </a:p>
          <a:p>
            <a:pPr lvl="1" eaLnBrk="1" hangingPunct="1"/>
            <a:r>
              <a:rPr lang="zh-TW" altLang="en-US" sz="2400" smtClean="0"/>
              <a:t>若運用在非完整二元樹或滿枝二元樹時，可能會造成許多空間的浪費 </a:t>
            </a:r>
            <a:r>
              <a:rPr lang="zh-TW" altLang="en-US" sz="2400" smtClean="0">
                <a:latin typeface="新細明體" panose="02020500000000000000" pitchFamily="18" charset="-120"/>
              </a:rPr>
              <a:t>→ 使用鏈結串列</a:t>
            </a:r>
            <a:r>
              <a:rPr lang="zh-CN" altLang="en-US" sz="2400" smtClean="0">
                <a:latin typeface="新細明體" panose="02020500000000000000" pitchFamily="18" charset="-120"/>
              </a:rPr>
              <a:t>。</a:t>
            </a:r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01750" y="1676400"/>
            <a:ext cx="7842250" cy="4495800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鏈結串列方式</a:t>
            </a:r>
          </a:p>
          <a:p>
            <a:pPr lvl="1" eaLnBrk="1" hangingPunct="1"/>
            <a:r>
              <a:rPr lang="zh-TW" altLang="en-US" sz="2400" dirty="0" smtClean="0"/>
              <a:t>每個節點包含三個欄位： 左鏈結</a:t>
            </a:r>
            <a:r>
              <a:rPr lang="en-US" altLang="zh-TW" sz="2400" dirty="0" smtClean="0"/>
              <a:t>(left link)</a:t>
            </a:r>
            <a:r>
              <a:rPr lang="zh-TW" altLang="en-US" sz="2400" dirty="0" smtClean="0"/>
              <a:t>、資料</a:t>
            </a:r>
            <a:r>
              <a:rPr lang="en-US" altLang="zh-TW" sz="2400" dirty="0" smtClean="0"/>
              <a:t>(data)</a:t>
            </a:r>
            <a:r>
              <a:rPr lang="zh-TW" altLang="en-US" sz="2400" dirty="0" smtClean="0"/>
              <a:t>、右鏈結</a:t>
            </a:r>
            <a:r>
              <a:rPr lang="en-US" altLang="zh-TW" sz="2400" dirty="0" smtClean="0"/>
              <a:t>(right link)</a:t>
            </a:r>
            <a:r>
              <a:rPr lang="zh-CN" altLang="en-US" sz="2400" dirty="0" smtClean="0"/>
              <a:t>。</a:t>
            </a:r>
            <a:endParaRPr lang="en-US" altLang="zh-TW" sz="2400" dirty="0" smtClean="0"/>
          </a:p>
          <a:p>
            <a:pPr lvl="1" eaLnBrk="1" hangingPunct="1"/>
            <a:r>
              <a:rPr lang="zh-TW" altLang="en-US" sz="2400" dirty="0" smtClean="0"/>
              <a:t>二元樹的資料結構</a:t>
            </a:r>
            <a:r>
              <a:rPr lang="zh-CN" altLang="en-US" sz="2400" dirty="0" smtClean="0"/>
              <a:t>：</a:t>
            </a:r>
            <a:endParaRPr lang="zh-TW" altLang="en-US" sz="2400" dirty="0" smtClean="0"/>
          </a:p>
          <a:p>
            <a:pPr marL="0" indent="0" eaLnBrk="1" hangingPunct="1"/>
            <a:endParaRPr lang="en-US" altLang="zh-TW" dirty="0" smtClean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6.3  </a:t>
            </a:r>
            <a:r>
              <a:rPr lang="zh-TW" altLang="en-US"/>
              <a:t>二元樹的表示方法</a:t>
            </a:r>
          </a:p>
        </p:txBody>
      </p:sp>
      <p:graphicFrame>
        <p:nvGraphicFramePr>
          <p:cNvPr id="23555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780540"/>
              </p:ext>
            </p:extLst>
          </p:nvPr>
        </p:nvGraphicFramePr>
        <p:xfrm>
          <a:off x="6096000" y="2492896"/>
          <a:ext cx="2724472" cy="40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PhotoImpact" r:id="rId4" imgW="1075673" imgH="161285" progId="PI3.Image">
                  <p:embed/>
                </p:oleObj>
              </mc:Choice>
              <mc:Fallback>
                <p:oleObj name="PhotoImpact" r:id="rId4" imgW="1075673" imgH="161285" progId="PI3.Image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92896"/>
                        <a:ext cx="2724472" cy="409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63674813"/>
              </p:ext>
            </p:extLst>
          </p:nvPr>
        </p:nvGraphicFramePr>
        <p:xfrm>
          <a:off x="1779512" y="3429000"/>
          <a:ext cx="5688012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PhotoImpact" r:id="rId6" imgW="1758551" imgH="801354" progId="PI3.Image">
                  <p:embed/>
                </p:oleObj>
              </mc:Choice>
              <mc:Fallback>
                <p:oleObj name="PhotoImpact" r:id="rId6" imgW="1758551" imgH="801354" progId="PI3.Image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12" y="3429000"/>
                        <a:ext cx="5688012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31C2-271D-49EF-811F-161FCF3779BF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CDD8EEAA-A189-4393-A03C-1EF218ABC34C}" vid="{A69B686D-1CCC-48D3-AB6A-FF403F94050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1010</Words>
  <Application>Microsoft Office PowerPoint</Application>
  <PresentationFormat>如螢幕大小 (4:3)</PresentationFormat>
  <Paragraphs>121</Paragraphs>
  <Slides>19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Tahoma</vt:lpstr>
      <vt:lpstr>新細明體</vt:lpstr>
      <vt:lpstr>Arial</vt:lpstr>
      <vt:lpstr>標楷體</vt:lpstr>
      <vt:lpstr>Wingdings</vt:lpstr>
      <vt:lpstr>Times New Roman</vt:lpstr>
      <vt:lpstr>DFMing-W5-WIN-BF</vt:lpstr>
      <vt:lpstr>佈景主題2</vt:lpstr>
      <vt:lpstr>Ulead PhotoImpact Image</vt:lpstr>
      <vt:lpstr>  Chapter 6  樹狀結構</vt:lpstr>
      <vt:lpstr>6.1  一些專有名詞</vt:lpstr>
      <vt:lpstr>6.1  一些專有名詞</vt:lpstr>
      <vt:lpstr>6.1  一些專有名詞</vt:lpstr>
      <vt:lpstr>6.2  二元樹</vt:lpstr>
      <vt:lpstr>6.2  二元樹</vt:lpstr>
      <vt:lpstr>6.2  二元樹</vt:lpstr>
      <vt:lpstr>6.3  二元樹的表示方法</vt:lpstr>
      <vt:lpstr>6.3  二元樹的表示方法</vt:lpstr>
      <vt:lpstr>6.4  二元樹追蹤</vt:lpstr>
      <vt:lpstr>6.5  二元搜尋樹</vt:lpstr>
      <vt:lpstr>6.5  二元搜尋樹</vt:lpstr>
      <vt:lpstr>6.5  二元搜尋樹</vt:lpstr>
      <vt:lpstr>6.6  其他論題</vt:lpstr>
      <vt:lpstr>6.5  其他論題</vt:lpstr>
      <vt:lpstr>6.5  其他論題</vt:lpstr>
      <vt:lpstr>6.5  其他論題</vt:lpstr>
      <vt:lpstr>6.5  其他論題</vt:lpstr>
      <vt:lpstr>6.5  其他論題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Tony Chen</cp:lastModifiedBy>
  <cp:revision>191</cp:revision>
  <dcterms:created xsi:type="dcterms:W3CDTF">2004-07-21T01:42:15Z</dcterms:created>
  <dcterms:modified xsi:type="dcterms:W3CDTF">2017-07-01T16:34:14Z</dcterms:modified>
</cp:coreProperties>
</file>