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  <p:sldId id="316" r:id="rId18"/>
    <p:sldId id="317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660066"/>
    <a:srgbClr val="9933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415" autoAdjust="0"/>
  </p:normalViewPr>
  <p:slideViewPr>
    <p:cSldViewPr showGuides="1">
      <p:cViewPr varScale="1">
        <p:scale>
          <a:sx n="112" d="100"/>
          <a:sy n="112" d="100"/>
        </p:scale>
        <p:origin x="10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B2AF1B-F793-409F-80FD-42D51BCD4C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6CAE35-5A83-47E5-9471-3C41972C9A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E8644A7-4013-48E8-9127-F7B616303FD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7EBA80F-0857-471B-8191-3865B0F3540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EE474D8-9C2C-4B6A-8FA2-C33C40986B7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B6E47C0-69F4-49FB-A68A-2932686D15D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69A9B41-EBF9-4C2F-B34C-60DBA65CA13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7FB71F-7A10-4628-8589-BA8202FD7A7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BEEE70D-7406-4893-8EFD-C76FCD23F57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454A01C-5D2D-45C1-AA29-5EA9207F19B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ABE899B-51FE-4F27-8B17-A59731C3FD5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5ECA85C-6FF3-4905-B2C0-1EAC305D883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8484-9470-407D-A5A4-FDB97549775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49A6CA7-5E58-4C5C-8800-66856792A49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8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30FADC0-7284-4CA3-93A6-F463ED232F8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7B61E746-8B8B-46C8-A318-0461CF20EFB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0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B67D2E2-6946-4E86-B9E3-5A0D98ACA28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34C6BA7-F4C0-4F2A-B3F3-5745A913F7EE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7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5CB5EE1-FCD5-4B5A-88F4-EF048E294B52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935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863C287B-D3F5-42A9-93A8-1C15E0286F3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0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1B6DC0A-5465-4576-97B3-B885A661408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062D5B4-B68C-4685-AC18-24545916EC2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8D3AE73-7912-4BB2-A458-5C1CCD11BB0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C9DD90DA-7E54-4477-8B1B-84B9EF72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393D64A3-FA0B-4FDD-9FB8-D25EEDC0368F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FC15B84A-35CF-47DE-A24C-DD63EC65A44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2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908720"/>
            <a:ext cx="7020314" cy="22632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Chapter 7  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Heap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結構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26627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1014"/>
              </p:ext>
            </p:extLst>
          </p:nvPr>
        </p:nvGraphicFramePr>
        <p:xfrm>
          <a:off x="1047061" y="3943039"/>
          <a:ext cx="6943356" cy="19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hotoImpact" r:id="rId4" imgW="2224856" imgH="636818" progId="PI3.Image">
                  <p:embed/>
                </p:oleObj>
              </mc:Choice>
              <mc:Fallback>
                <p:oleObj name="PhotoImpact" r:id="rId4" imgW="2224856" imgH="636818" progId="PI3.Image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061" y="3943039"/>
                        <a:ext cx="6943356" cy="19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8866289"/>
              </p:ext>
            </p:extLst>
          </p:nvPr>
        </p:nvGraphicFramePr>
        <p:xfrm>
          <a:off x="2623461" y="2095344"/>
          <a:ext cx="38893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PhotoImpact" r:id="rId6" imgW="965891" imgH="423350" progId="PI3.Image">
                  <p:embed/>
                </p:oleObj>
              </mc:Choice>
              <mc:Fallback>
                <p:oleObj name="PhotoImpact" r:id="rId6" imgW="965891" imgH="423350" progId="PI3.Image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461" y="2095344"/>
                        <a:ext cx="388937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000" baseline="0">
              <a:solidFill>
                <a:srgbClr val="090A15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1942286" y="1619250"/>
            <a:ext cx="1319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tx1"/>
                </a:solidFill>
                <a:ea typeface="新細明體" panose="02020500000000000000" pitchFamily="18" charset="-120"/>
              </a:rPr>
              <a:t>Heap </a:t>
            </a:r>
            <a:r>
              <a:rPr lang="zh-TW" altLang="en-US" sz="2400" dirty="0">
                <a:solidFill>
                  <a:schemeClr val="tx1"/>
                </a:solidFill>
                <a:ea typeface="新細明體" panose="02020500000000000000" pitchFamily="18" charset="-120"/>
              </a:rPr>
              <a:t>的刪除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28675" name="Object 1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509893"/>
              </p:ext>
            </p:extLst>
          </p:nvPr>
        </p:nvGraphicFramePr>
        <p:xfrm>
          <a:off x="1709356" y="1508278"/>
          <a:ext cx="2703512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PhotoImpact" r:id="rId4" imgW="676428" imgH="575976" progId="PI3.Image">
                  <p:embed/>
                </p:oleObj>
              </mc:Choice>
              <mc:Fallback>
                <p:oleObj name="PhotoImpact" r:id="rId4" imgW="676428" imgH="575976" progId="PI3.Image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356" y="1508278"/>
                        <a:ext cx="2703512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98525728"/>
              </p:ext>
            </p:extLst>
          </p:nvPr>
        </p:nvGraphicFramePr>
        <p:xfrm>
          <a:off x="4589676" y="1508278"/>
          <a:ext cx="24828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PhotoImpact" r:id="rId6" imgW="572783" imgH="582120" progId="PI3.Image">
                  <p:embed/>
                </p:oleObj>
              </mc:Choice>
              <mc:Fallback>
                <p:oleObj name="PhotoImpact" r:id="rId6" imgW="572783" imgH="582120" progId="PI3.Image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76" y="1508278"/>
                        <a:ext cx="24828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2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66356166"/>
              </p:ext>
            </p:extLst>
          </p:nvPr>
        </p:nvGraphicFramePr>
        <p:xfrm>
          <a:off x="3419872" y="3959546"/>
          <a:ext cx="24130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PhotoImpact" r:id="rId8" imgW="600102" imgH="582120" progId="PI3.Image">
                  <p:embed/>
                </p:oleObj>
              </mc:Choice>
              <mc:Fallback>
                <p:oleObj name="PhotoImpact" r:id="rId8" imgW="600102" imgH="582120" progId="PI3.Image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959546"/>
                        <a:ext cx="24130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842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zh-TW" altLang="zh-TW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7.2  </a:t>
            </a:r>
            <a:r>
              <a:rPr lang="en-US" altLang="zh-TW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888831"/>
              </p:ext>
            </p:extLst>
          </p:nvPr>
        </p:nvGraphicFramePr>
        <p:xfrm>
          <a:off x="4820086" y="2564904"/>
          <a:ext cx="26479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PhotoImpact" r:id="rId3" imgW="676428" imgH="569881" progId="PI3.Image">
                  <p:embed/>
                </p:oleObj>
              </mc:Choice>
              <mc:Fallback>
                <p:oleObj name="PhotoImpact" r:id="rId3" imgW="676428" imgH="56988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86" y="2564904"/>
                        <a:ext cx="26479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544637"/>
            <a:ext cx="38100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的種類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Min-Heap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Min-Max-Heap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上述提到的堆積是屬於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，一律是上大於下，父節點的鍵值一律大小其子節點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父節點的鍵值一律小於子節點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加入與刪除的方式與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類似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：如右圖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7.2  </a:t>
            </a:r>
            <a:r>
              <a:rPr lang="en-US" altLang="zh-TW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712"/>
              </p:ext>
            </p:extLst>
          </p:nvPr>
        </p:nvGraphicFramePr>
        <p:xfrm>
          <a:off x="2051720" y="2996952"/>
          <a:ext cx="5262208" cy="216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PhotoImpact" r:id="rId3" imgW="2118185" imgH="871582" progId="PI3.Image">
                  <p:embed/>
                </p:oleObj>
              </mc:Choice>
              <mc:Fallback>
                <p:oleObj name="PhotoImpact" r:id="rId3" imgW="2118185" imgH="871582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996952"/>
                        <a:ext cx="5262208" cy="216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958850" y="1844675"/>
            <a:ext cx="749776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90A15"/>
                </a:solidFill>
                <a:latin typeface="標楷體" panose="03000509000000000000" pitchFamily="65" charset="-120"/>
              </a:rPr>
              <a:t>Min-max heap </a:t>
            </a:r>
            <a:r>
              <a:rPr lang="zh-TW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包含了</a:t>
            </a:r>
            <a:r>
              <a:rPr lang="en-US" altLang="zh-TW" dirty="0">
                <a:solidFill>
                  <a:srgbClr val="090A15"/>
                </a:solidFill>
                <a:latin typeface="標楷體" panose="03000509000000000000" pitchFamily="65" charset="-120"/>
              </a:rPr>
              <a:t>Min-heap </a:t>
            </a:r>
            <a:r>
              <a:rPr lang="zh-TW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090A15"/>
                </a:solidFill>
                <a:latin typeface="標楷體" panose="03000509000000000000" pitchFamily="65" charset="-120"/>
              </a:rPr>
              <a:t>Max-heap </a:t>
            </a:r>
            <a:r>
              <a:rPr lang="zh-TW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兩種堆積樹的特徵，如下圖即為一棵</a:t>
            </a:r>
            <a:r>
              <a:rPr lang="en-US" altLang="zh-TW" dirty="0">
                <a:solidFill>
                  <a:srgbClr val="090A15"/>
                </a:solidFill>
                <a:latin typeface="標楷體" panose="03000509000000000000" pitchFamily="65" charset="-120"/>
              </a:rPr>
              <a:t>Min-max</a:t>
            </a:r>
            <a:r>
              <a:rPr lang="zh-CN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en-US" altLang="zh-TW" dirty="0">
              <a:solidFill>
                <a:srgbClr val="090A15"/>
              </a:solidFill>
              <a:latin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7.2  </a:t>
            </a:r>
            <a:r>
              <a:rPr lang="en-US" altLang="zh-TW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89657"/>
              </p:ext>
            </p:extLst>
          </p:nvPr>
        </p:nvGraphicFramePr>
        <p:xfrm>
          <a:off x="4436723" y="3645024"/>
          <a:ext cx="3015597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PhotoImpact" r:id="rId3" imgW="1359411" imgH="810701" progId="PI3.Image">
                  <p:embed/>
                </p:oleObj>
              </mc:Choice>
              <mc:Fallback>
                <p:oleObj name="PhotoImpact" r:id="rId3" imgW="1359411" imgH="81070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723" y="3645024"/>
                        <a:ext cx="3015597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655109"/>
            <a:ext cx="3347864" cy="4495800"/>
          </a:xfrm>
        </p:spPr>
        <p:txBody>
          <a:bodyPr/>
          <a:lstStyle/>
          <a:p>
            <a:pPr marL="0" indent="0" eaLnBrk="1" hangingPunct="1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7.2.1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的加入 </a:t>
            </a:r>
          </a:p>
          <a:p>
            <a:pPr marL="0" indent="0" eaLnBrk="1" hangingPunct="1"/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的加入與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的原理差不多，但是加入後，要調整至符合上述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的定義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7.2  </a:t>
            </a:r>
            <a:r>
              <a:rPr lang="en-US" altLang="zh-TW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02332"/>
              </p:ext>
            </p:extLst>
          </p:nvPr>
        </p:nvGraphicFramePr>
        <p:xfrm>
          <a:off x="4805036" y="2708920"/>
          <a:ext cx="2951739" cy="180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PhotoImpact" r:id="rId3" imgW="1368323" imgH="834871" progId="PI3.Image">
                  <p:embed/>
                </p:oleObj>
              </mc:Choice>
              <mc:Fallback>
                <p:oleObj name="PhotoImpact" r:id="rId3" imgW="1368323" imgH="83487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36" y="2708920"/>
                        <a:ext cx="2951739" cy="1801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844824"/>
            <a:ext cx="38100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7.2.2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的刪除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若刪除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Min-max 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的最後一個節點，則直接刪除即可；否則，先將刪除節點鍵值與樹中的最後一個節點對調，再作調整動作，意即以最後一個節點取代被刪除的節點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7.3 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20118"/>
              </p:ext>
            </p:extLst>
          </p:nvPr>
        </p:nvGraphicFramePr>
        <p:xfrm>
          <a:off x="5155031" y="2636912"/>
          <a:ext cx="274832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PhotoImpact" r:id="rId3" imgW="1051562" imgH="798510" progId="PI3.Image">
                  <p:embed/>
                </p:oleObj>
              </mc:Choice>
              <mc:Fallback>
                <p:oleObj name="PhotoImpact" r:id="rId3" imgW="1051562" imgH="798510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031" y="2636912"/>
                        <a:ext cx="2748327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916832"/>
            <a:ext cx="3960813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同樣也具備了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Min-heap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的特徵，其定義如下：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的樹根不存任何資料，為一個空節點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樹根的左子樹為一棵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；右子樹為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Max-heap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Min-heap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存在一對應，假設左子樹中有一節點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，則在右子樹中相同的位置存在一節點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對應，且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必須小於等於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7.3 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58576"/>
              </p:ext>
            </p:extLst>
          </p:nvPr>
        </p:nvGraphicFramePr>
        <p:xfrm>
          <a:off x="4932040" y="2492896"/>
          <a:ext cx="20685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PhotoImpact" r:id="rId3" imgW="612338" imgH="640081" progId="PI3.Image">
                  <p:embed/>
                </p:oleObj>
              </mc:Choice>
              <mc:Fallback>
                <p:oleObj name="PhotoImpact" r:id="rId3" imgW="612338" imgH="64008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2068512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9" y="1844824"/>
            <a:ext cx="3888432" cy="4495800"/>
          </a:xfrm>
        </p:spPr>
        <p:txBody>
          <a:bodyPr/>
          <a:lstStyle/>
          <a:p>
            <a:pPr marL="0" indent="0" eaLnBrk="1" hangingPunct="1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7.3.1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的加入 </a:t>
            </a:r>
          </a:p>
          <a:p>
            <a:pPr marL="0" indent="0" eaLnBrk="1" hangingPunct="1"/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的加入動作與其它堆積樹一樣，將新的鍵值加入於整棵樹的最後，再調整至符合堆積樹的定義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7.3 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6867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870472"/>
              </p:ext>
            </p:extLst>
          </p:nvPr>
        </p:nvGraphicFramePr>
        <p:xfrm>
          <a:off x="4568149" y="2662931"/>
          <a:ext cx="327818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PhotoImpact" r:id="rId3" imgW="1084998" imgH="786252" progId="PI3.Image">
                  <p:embed/>
                </p:oleObj>
              </mc:Choice>
              <mc:Fallback>
                <p:oleObj name="PhotoImpact" r:id="rId3" imgW="1084998" imgH="786252" progId="PI3.Imag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49" y="2662931"/>
                        <a:ext cx="327818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873" y="1772816"/>
            <a:ext cx="4038127" cy="4495800"/>
          </a:xfrm>
        </p:spPr>
        <p:txBody>
          <a:bodyPr/>
          <a:lstStyle/>
          <a:p>
            <a:pPr marL="0" indent="0" eaLnBrk="1" hangingPunct="1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7.3.2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的刪除 </a:t>
            </a:r>
          </a:p>
          <a:p>
            <a:pPr marL="0" indent="0" eaLnBrk="1" hangingPunct="1"/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的刪除動作與其它堆積樹一樣，當遇到刪除節點非最後一個節點時，要以最後一個節點的鍵值取代刪除節點，並調整至符合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Deap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的定義 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624" y="1556792"/>
            <a:ext cx="7769225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(Heap)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lvl="1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堆積是一棵二元樹，其樹根的鍵值大於子樹的鍵值，</a:t>
            </a:r>
          </a:p>
          <a:p>
            <a:pPr lvl="1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必須符合完整二元樹的定義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不管左子樹和右子樹的大小順序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與二元搜尋樹最大的差異處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268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20918"/>
              </p:ext>
            </p:extLst>
          </p:nvPr>
        </p:nvGraphicFramePr>
        <p:xfrm>
          <a:off x="3131840" y="3933056"/>
          <a:ext cx="2630833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PhotoImpact" r:id="rId4" imgW="932374" imgH="764985" progId="PI3.Image">
                  <p:embed/>
                </p:oleObj>
              </mc:Choice>
              <mc:Fallback>
                <p:oleObj name="PhotoImpact" r:id="rId4" imgW="932374" imgH="764985" progId="PI3.Image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33056"/>
                        <a:ext cx="2630833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堆積可以用於排序上，簡稱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Heap Sort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堆積排序的步驟：</a:t>
            </a:r>
          </a:p>
          <a:p>
            <a:pPr lvl="1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先將資料利用完整二元樹的方式將其建立起來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將建立完成的完整二元樹「調整」成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Heap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以堆疊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由大到小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或佇列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由小到大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的方式輸出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15363" name="Object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452081"/>
              </p:ext>
            </p:extLst>
          </p:nvPr>
        </p:nvGraphicFramePr>
        <p:xfrm>
          <a:off x="1350260" y="3356992"/>
          <a:ext cx="6443479" cy="159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PhotoImpact" r:id="rId4" imgW="1755354" imgH="435607" progId="PI3.Image">
                  <p:embed/>
                </p:oleObj>
              </mc:Choice>
              <mc:Fallback>
                <p:oleObj name="PhotoImpact" r:id="rId4" imgW="1755354" imgH="435607" progId="PI3.Image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260" y="3356992"/>
                        <a:ext cx="6443479" cy="1596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堆積的調整方式</a:t>
            </a:r>
          </a:p>
          <a:p>
            <a:pPr lvl="1" eaLnBrk="1" hangingPunct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由上而下，從樹根開始分別與其子節點相比，若前者大則不用交換，反之，則要交換；以符合父節點大於子節點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17411" name="Object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90955"/>
              </p:ext>
            </p:extLst>
          </p:nvPr>
        </p:nvGraphicFramePr>
        <p:xfrm>
          <a:off x="2339752" y="3982616"/>
          <a:ext cx="402726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PhotoImpact" r:id="rId3" imgW="1072807" imgH="441736" progId="PI3.Image">
                  <p:embed/>
                </p:oleObj>
              </mc:Choice>
              <mc:Fallback>
                <p:oleObj name="PhotoImpact" r:id="rId3" imgW="1072807" imgH="441736" progId="PI3.Image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82616"/>
                        <a:ext cx="4027268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/>
          <a:lstStyle/>
          <a:p>
            <a:pPr lvl="1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由下而上，先算此棵樹的節點數目，假設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，再取其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n/2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，從此節點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n/2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，開始與它的最大子節點相比，若子節點的鍵值大於父節點之鍵值，則相互對調，一直做到樹根止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子節點先比，找出大者與其父節點比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18435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9448"/>
              </p:ext>
            </p:extLst>
          </p:nvPr>
        </p:nvGraphicFramePr>
        <p:xfrm>
          <a:off x="1258860" y="1700808"/>
          <a:ext cx="6221664" cy="33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hotoImpact" r:id="rId4" imgW="2127328" imgH="1139761" progId="PI3.Image">
                  <p:embed/>
                </p:oleObj>
              </mc:Choice>
              <mc:Fallback>
                <p:oleObj name="PhotoImpact" r:id="rId4" imgW="2127328" imgH="1139761" progId="PI3.Image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60" y="1700808"/>
                        <a:ext cx="6221664" cy="33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20483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613406"/>
              </p:ext>
            </p:extLst>
          </p:nvPr>
        </p:nvGraphicFramePr>
        <p:xfrm>
          <a:off x="683568" y="1708185"/>
          <a:ext cx="265906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PhotoImpact" r:id="rId4" imgW="789100" imgH="560501" progId="PI3.Image">
                  <p:embed/>
                </p:oleObj>
              </mc:Choice>
              <mc:Fallback>
                <p:oleObj name="PhotoImpact" r:id="rId4" imgW="789100" imgH="560501" progId="PI3.Image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8185"/>
                        <a:ext cx="265906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35451100"/>
              </p:ext>
            </p:extLst>
          </p:nvPr>
        </p:nvGraphicFramePr>
        <p:xfrm>
          <a:off x="3491880" y="1739165"/>
          <a:ext cx="2376487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PhotoImpact" r:id="rId6" imgW="621741" imgH="636818" progId="PI3.Image">
                  <p:embed/>
                </p:oleObj>
              </mc:Choice>
              <mc:Fallback>
                <p:oleObj name="PhotoImpact" r:id="rId6" imgW="621741" imgH="636818" progId="PI3.Image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739165"/>
                        <a:ext cx="2376487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4611606"/>
              </p:ext>
            </p:extLst>
          </p:nvPr>
        </p:nvGraphicFramePr>
        <p:xfrm>
          <a:off x="6017617" y="1739165"/>
          <a:ext cx="2300287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PhotoImpact" r:id="rId8" imgW="566641" imgH="630724" progId="PI3.Image">
                  <p:embed/>
                </p:oleObj>
              </mc:Choice>
              <mc:Fallback>
                <p:oleObj name="PhotoImpact" r:id="rId8" imgW="566641" imgH="630724" progId="PI3.Image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617" y="1739165"/>
                        <a:ext cx="2300287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37668836"/>
              </p:ext>
            </p:extLst>
          </p:nvPr>
        </p:nvGraphicFramePr>
        <p:xfrm>
          <a:off x="1723798" y="3993161"/>
          <a:ext cx="23606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PhotoImpact" r:id="rId10" imgW="651942" imgH="624577" progId="PI3.Image">
                  <p:embed/>
                </p:oleObj>
              </mc:Choice>
              <mc:Fallback>
                <p:oleObj name="PhotoImpact" r:id="rId10" imgW="651942" imgH="624577" progId="PI3.Image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798" y="3993161"/>
                        <a:ext cx="236061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0684"/>
              </p:ext>
            </p:extLst>
          </p:nvPr>
        </p:nvGraphicFramePr>
        <p:xfrm>
          <a:off x="4896644" y="3993161"/>
          <a:ext cx="23987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PhotoImpact" r:id="rId12" imgW="691546" imgH="594361" progId="PI3.Image">
                  <p:embed/>
                </p:oleObj>
              </mc:Choice>
              <mc:Fallback>
                <p:oleObj name="PhotoImpact" r:id="rId12" imgW="691546" imgH="594361" progId="PI3.Imag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644" y="3993161"/>
                        <a:ext cx="2398712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橢圓 3"/>
          <p:cNvSpPr/>
          <p:nvPr/>
        </p:nvSpPr>
        <p:spPr>
          <a:xfrm>
            <a:off x="3824203" y="3236649"/>
            <a:ext cx="288925" cy="21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490" name="文字方塊 4"/>
          <p:cNvSpPr txBox="1">
            <a:spLocks noChangeArrowheads="1"/>
          </p:cNvSpPr>
          <p:nvPr/>
        </p:nvSpPr>
        <p:spPr bwMode="auto">
          <a:xfrm>
            <a:off x="3749263" y="3236649"/>
            <a:ext cx="5032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chemeClr val="tx1"/>
                </a:solidFill>
                <a:ea typeface="新細明體" panose="02020500000000000000" pitchFamily="18" charset="-120"/>
              </a:rPr>
              <a:t>40</a:t>
            </a:r>
            <a:endParaRPr lang="zh-TW" altLang="en-US" sz="2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22531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286380"/>
              </p:ext>
            </p:extLst>
          </p:nvPr>
        </p:nvGraphicFramePr>
        <p:xfrm>
          <a:off x="1691680" y="2305463"/>
          <a:ext cx="5583906" cy="319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PhotoImpact" r:id="rId4" imgW="2066373" imgH="1182626" progId="PI3.Image">
                  <p:embed/>
                </p:oleObj>
              </mc:Choice>
              <mc:Fallback>
                <p:oleObj name="PhotoImpact" r:id="rId4" imgW="2066373" imgH="1182626" progId="PI3.Image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05463"/>
                        <a:ext cx="5583906" cy="3195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9"/>
          <p:cNvSpPr>
            <a:spLocks noChangeArrowheads="1"/>
          </p:cNvSpPr>
          <p:nvPr/>
        </p:nvSpPr>
        <p:spPr bwMode="auto">
          <a:xfrm>
            <a:off x="1979712" y="1556792"/>
            <a:ext cx="1319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tx1"/>
                </a:solidFill>
                <a:ea typeface="新細明體" panose="02020500000000000000" pitchFamily="18" charset="-120"/>
              </a:rPr>
              <a:t>Heap </a:t>
            </a:r>
            <a:r>
              <a:rPr lang="zh-TW" altLang="en-US" sz="2400" dirty="0">
                <a:solidFill>
                  <a:schemeClr val="tx1"/>
                </a:solidFill>
                <a:ea typeface="新細明體" panose="02020500000000000000" pitchFamily="18" charset="-120"/>
              </a:rPr>
              <a:t>的加入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7.1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何謂堆積</a:t>
            </a:r>
          </a:p>
        </p:txBody>
      </p:sp>
      <p:graphicFrame>
        <p:nvGraphicFramePr>
          <p:cNvPr id="24579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20992"/>
              </p:ext>
            </p:extLst>
          </p:nvPr>
        </p:nvGraphicFramePr>
        <p:xfrm>
          <a:off x="899592" y="2132856"/>
          <a:ext cx="7344816" cy="208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PhotoImpact" r:id="rId4" imgW="2194564" imgH="621741" progId="PI3.Image">
                  <p:embed/>
                </p:oleObj>
              </mc:Choice>
              <mc:Fallback>
                <p:oleObj name="PhotoImpact" r:id="rId4" imgW="2194564" imgH="621741" progId="PI3.Image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7344816" cy="2083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90DA-7E54-4477-8B1B-84B9EF729DDE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556</Words>
  <Application>Microsoft Office PowerPoint</Application>
  <PresentationFormat>如螢幕大小 (4:3)</PresentationFormat>
  <Paragraphs>100</Paragraphs>
  <Slides>18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Tahoma</vt:lpstr>
      <vt:lpstr>新細明體</vt:lpstr>
      <vt:lpstr>Arial</vt:lpstr>
      <vt:lpstr>標楷體</vt:lpstr>
      <vt:lpstr>Wingdings</vt:lpstr>
      <vt:lpstr>Times New Roman</vt:lpstr>
      <vt:lpstr>DFMing-W5-WIN-BF</vt:lpstr>
      <vt:lpstr>佈景主題2</vt:lpstr>
      <vt:lpstr>Ulead PhotoImpact Image</vt:lpstr>
      <vt:lpstr>  Chapter 7  Heap 結構</vt:lpstr>
      <vt:lpstr>7.1  何謂堆積</vt:lpstr>
      <vt:lpstr>7.1  何謂堆積</vt:lpstr>
      <vt:lpstr>7.1  何謂堆積</vt:lpstr>
      <vt:lpstr>7.1  何謂堆積</vt:lpstr>
      <vt:lpstr>7.1  何謂堆積</vt:lpstr>
      <vt:lpstr>7.1  何謂堆積</vt:lpstr>
      <vt:lpstr>7.1  何謂堆積</vt:lpstr>
      <vt:lpstr>7.1  何謂堆積</vt:lpstr>
      <vt:lpstr>7.1  何謂堆積</vt:lpstr>
      <vt:lpstr>7.1  何謂堆積</vt:lpstr>
      <vt:lpstr>7.2  Min-Max heap</vt:lpstr>
      <vt:lpstr>7.2  Min-Max heap</vt:lpstr>
      <vt:lpstr>7.2  Min-Max heap</vt:lpstr>
      <vt:lpstr>7.2  Min-Max heap</vt:lpstr>
      <vt:lpstr>7.3  Deap</vt:lpstr>
      <vt:lpstr>7.3  Deap</vt:lpstr>
      <vt:lpstr>7.3  Deap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236</cp:revision>
  <dcterms:created xsi:type="dcterms:W3CDTF">2004-07-21T01:42:15Z</dcterms:created>
  <dcterms:modified xsi:type="dcterms:W3CDTF">2017-07-01T17:55:05Z</dcterms:modified>
</cp:coreProperties>
</file>