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75FCE8-3DF9-411A-B1F3-0AE09D8909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297804-FC85-4E43-B07D-59C6DBC19B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48F818A-55A9-4850-938E-468A1F6932C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C28F945-34A6-441B-B580-641E9E5F53F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7C94060-85F2-4325-98A6-E5B1F840FC3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3F55A82-5E03-4E2E-AF17-04328D21048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3F08DE4-A432-48E2-900B-1B100EE2D8F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61177C3-9E5C-40D5-B129-C2FFA9D1E35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D39D7A2-EF02-4A06-AA47-EC35A19F583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61098AA-2998-4208-BB05-3D0F52EDCEC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FAB6D70-25C6-4EEC-B669-57DDABACD72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3D9D2F8-0CD9-4A9B-B5C6-54E67D279F0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D84F-19E6-4CFD-A23B-5CC75D765DA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EEB11D6-ABB0-4997-92F4-B1DD17054FA5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789CE0E-1A2F-4AE0-B92A-B40BABC3B30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9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D062D856-3083-4397-A658-F813E57F430F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5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8D53BFA-3D87-4973-B7D0-9E2AE59A3572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3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CE3CC11-A088-4FEE-9220-EC29CFCA8B6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2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98C8B50-B604-4639-93B0-08D645CBA06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21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F8D9F0D5-19E5-4E4A-ABB3-57A800F808A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8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5488A63-DA05-42D6-9128-37E43E9E3DC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05EEFB9-D079-49FA-8E8F-35BFED46D90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8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2610A76-10EE-4CD3-8D19-CDBB3A46916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EDBA247-7817-4D88-9A20-C10025AA4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A394427C-7E28-4E05-8B31-4BF5AC2D5A7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DE4DEF49-FA8E-4320-AD9D-56DDC641336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060575"/>
            <a:ext cx="76898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/>
              <a:t>  Chapter 9 2-3 Tree</a:t>
            </a:r>
            <a:r>
              <a:rPr lang="zh-TW" altLang="en-US" sz="4000" dirty="0"/>
              <a:t>與</a:t>
            </a:r>
            <a:r>
              <a:rPr lang="en-US" altLang="zh-TW" sz="4000" dirty="0"/>
              <a:t>2-3-4 Tree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25603" name="Object 44"/>
          <p:cNvGraphicFramePr>
            <a:graphicFrameLocks noGrp="1" noChangeAspect="1"/>
          </p:cNvGraphicFramePr>
          <p:nvPr>
            <p:ph idx="1"/>
          </p:nvPr>
        </p:nvGraphicFramePr>
        <p:xfrm>
          <a:off x="1682750" y="1773238"/>
          <a:ext cx="57785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hotoImpact" r:id="rId4" imgW="2246000" imgH="615593" progId="PI3.Image">
                  <p:embed/>
                </p:oleObj>
              </mc:Choice>
              <mc:Fallback>
                <p:oleObj name="PhotoImpact" r:id="rId4" imgW="2246000" imgH="615593" progId="PI3.Image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773238"/>
                        <a:ext cx="57785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73581780"/>
              </p:ext>
            </p:extLst>
          </p:nvPr>
        </p:nvGraphicFramePr>
        <p:xfrm>
          <a:off x="179512" y="3952250"/>
          <a:ext cx="420846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PhotoImpact" r:id="rId6" imgW="1246318" imgH="490687" progId="PI3.Image">
                  <p:embed/>
                </p:oleObj>
              </mc:Choice>
              <mc:Fallback>
                <p:oleObj name="PhotoImpact" r:id="rId6" imgW="1246318" imgH="490687" progId="PI3.Image">
                  <p:embed/>
                  <p:pic>
                    <p:nvPicPr>
                      <p:cNvPr id="0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52250"/>
                        <a:ext cx="420846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92320026"/>
              </p:ext>
            </p:extLst>
          </p:nvPr>
        </p:nvGraphicFramePr>
        <p:xfrm>
          <a:off x="4427984" y="3952250"/>
          <a:ext cx="4573587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PhotoImpact" r:id="rId8" imgW="1325883" imgH="478456" progId="PI3.Image">
                  <p:embed/>
                </p:oleObj>
              </mc:Choice>
              <mc:Fallback>
                <p:oleObj name="PhotoImpact" r:id="rId8" imgW="1325883" imgH="478456" progId="PI3.Image">
                  <p:embed/>
                  <p:pic>
                    <p:nvPicPr>
                      <p:cNvPr id="0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952250"/>
                        <a:ext cx="4573587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27651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2051050" y="1916113"/>
          <a:ext cx="45196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hotoImpact" r:id="rId4" imgW="1295293" imgH="453961" progId="PI3.Image">
                  <p:embed/>
                </p:oleObj>
              </mc:Choice>
              <mc:Fallback>
                <p:oleObj name="PhotoImpact" r:id="rId4" imgW="1295293" imgH="453961" progId="PI3.Image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45196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22294231"/>
              </p:ext>
            </p:extLst>
          </p:nvPr>
        </p:nvGraphicFramePr>
        <p:xfrm>
          <a:off x="1718468" y="3933056"/>
          <a:ext cx="51847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PhotoImpact" r:id="rId6" imgW="1328706" imgH="460093" progId="PI3.Image">
                  <p:embed/>
                </p:oleObj>
              </mc:Choice>
              <mc:Fallback>
                <p:oleObj name="PhotoImpact" r:id="rId6" imgW="1328706" imgH="460093" progId="PI3.Image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468" y="3933056"/>
                        <a:ext cx="51847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29699" name="Object 46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844675"/>
          <a:ext cx="33289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PhotoImpact" r:id="rId3" imgW="1285932" imgH="694828" progId="PI3.Image">
                  <p:embed/>
                </p:oleObj>
              </mc:Choice>
              <mc:Fallback>
                <p:oleObj name="PhotoImpact" r:id="rId3" imgW="1285932" imgH="694828" progId="PI3.Image">
                  <p:embed/>
                  <p:pic>
                    <p:nvPicPr>
                      <p:cNvPr id="0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332898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906280"/>
              </p:ext>
            </p:extLst>
          </p:nvPr>
        </p:nvGraphicFramePr>
        <p:xfrm>
          <a:off x="4788024" y="1841147"/>
          <a:ext cx="3306762" cy="180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PhotoImpact" r:id="rId5" imgW="1264708" imgH="688674" progId="PI3.Image">
                  <p:embed/>
                </p:oleObj>
              </mc:Choice>
              <mc:Fallback>
                <p:oleObj name="PhotoImpact" r:id="rId5" imgW="1264708" imgH="688674" progId="PI3.Image">
                  <p:embed/>
                  <p:pic>
                    <p:nvPicPr>
                      <p:cNvPr id="0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41147"/>
                        <a:ext cx="3306762" cy="1803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12236870"/>
              </p:ext>
            </p:extLst>
          </p:nvPr>
        </p:nvGraphicFramePr>
        <p:xfrm>
          <a:off x="1116013" y="3933056"/>
          <a:ext cx="332898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PhotoImpact" r:id="rId7" imgW="1160995" imgH="703791" progId="PI3.Image">
                  <p:embed/>
                </p:oleObj>
              </mc:Choice>
              <mc:Fallback>
                <p:oleObj name="PhotoImpact" r:id="rId7" imgW="1160995" imgH="703791" progId="PI3.Image">
                  <p:embed/>
                  <p:pic>
                    <p:nvPicPr>
                      <p:cNvPr id="0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056"/>
                        <a:ext cx="3328987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51999534"/>
              </p:ext>
            </p:extLst>
          </p:nvPr>
        </p:nvGraphicFramePr>
        <p:xfrm>
          <a:off x="4788024" y="3933056"/>
          <a:ext cx="3306762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PhotoImpact" r:id="rId9" imgW="1197765" imgH="685801" progId="PI3.Image">
                  <p:embed/>
                </p:oleObj>
              </mc:Choice>
              <mc:Fallback>
                <p:oleObj name="PhotoImpact" r:id="rId9" imgW="1197765" imgH="685801" progId="PI3.Image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933056"/>
                        <a:ext cx="3306762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30723" name="Object 1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82183"/>
              </p:ext>
            </p:extLst>
          </p:nvPr>
        </p:nvGraphicFramePr>
        <p:xfrm>
          <a:off x="2411760" y="2132856"/>
          <a:ext cx="4508500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PhotoImpact" r:id="rId3" imgW="1234442" imgH="749492" progId="PI3.Image">
                  <p:embed/>
                </p:oleObj>
              </mc:Choice>
              <mc:Fallback>
                <p:oleObj name="PhotoImpact" r:id="rId3" imgW="1234442" imgH="749492" progId="PI3.Image">
                  <p:embed/>
                  <p:pic>
                    <p:nvPicPr>
                      <p:cNvPr id="0" name="Object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4508500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3188" y="1676400"/>
            <a:ext cx="7770812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2200" dirty="0" smtClean="0"/>
              <a:t>2-3-4 Tree 為2-3 Tree 觀念的擴充。一棵2-3-4 Tree </a:t>
            </a:r>
            <a:r>
              <a:rPr lang="en-US" altLang="en-US" sz="2200" dirty="0" err="1" smtClean="0"/>
              <a:t>須符合下列定義</a:t>
            </a:r>
            <a:r>
              <a:rPr lang="en-US" altLang="en-US" sz="2200" dirty="0" smtClean="0"/>
              <a:t>：</a:t>
            </a:r>
            <a:endParaRPr lang="zh-TW" altLang="en-US" sz="2200" dirty="0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/>
              <a:t>1. </a:t>
            </a:r>
            <a:r>
              <a:rPr lang="en-US" altLang="zh-TW" sz="2200" dirty="0" smtClean="0"/>
              <a:t>2-3-4 Tree </a:t>
            </a:r>
            <a:r>
              <a:rPr lang="zh-TW" altLang="en-US" sz="2200" dirty="0" smtClean="0"/>
              <a:t>中的節點可以存放一筆、兩筆或三筆記錄。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/>
              <a:t>2. </a:t>
            </a:r>
            <a:r>
              <a:rPr lang="zh-TW" altLang="en-US" sz="2200" dirty="0" smtClean="0"/>
              <a:t>在非樹葉節點中，若只有一筆記錄</a:t>
            </a:r>
            <a:r>
              <a:rPr lang="en-US" altLang="zh-TW" sz="2200" dirty="0" smtClean="0"/>
              <a:t>data</a:t>
            </a:r>
            <a:r>
              <a:rPr lang="zh-TW" altLang="en-US" sz="2200" dirty="0" smtClean="0"/>
              <a:t>，則此節點必有兩個子節點－左子節點與右子節點。假設記錄</a:t>
            </a:r>
            <a:r>
              <a:rPr lang="en-US" altLang="zh-TW" sz="2200" dirty="0" smtClean="0"/>
              <a:t>data </a:t>
            </a:r>
            <a:r>
              <a:rPr lang="zh-TW" altLang="en-US" sz="2200" dirty="0" smtClean="0"/>
              <a:t>的鍵值為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，則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/>
              <a:t>(1) </a:t>
            </a:r>
            <a:r>
              <a:rPr lang="zh-TW" altLang="en-US" sz="2200" dirty="0" smtClean="0"/>
              <a:t>左子節點存放的記錄鍵值必須小於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；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/>
              <a:t>(2) </a:t>
            </a:r>
            <a:r>
              <a:rPr lang="zh-TW" altLang="en-US" sz="2200" dirty="0" smtClean="0"/>
              <a:t>右子節點存放的記錄鍵值必須大於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。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TW" sz="2000" dirty="0" smtClean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24219"/>
              </p:ext>
            </p:extLst>
          </p:nvPr>
        </p:nvGraphicFramePr>
        <p:xfrm>
          <a:off x="2915816" y="4725144"/>
          <a:ext cx="3836283" cy="129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PhotoImpact" r:id="rId3" imgW="1200609" imgH="405350" progId="PI3.Image">
                  <p:embed/>
                </p:oleObj>
              </mc:Choice>
              <mc:Fallback>
                <p:oleObj name="PhotoImpact" r:id="rId3" imgW="1200609" imgH="405350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25144"/>
                        <a:ext cx="3836283" cy="129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7650" y="1470997"/>
            <a:ext cx="7626350" cy="4495800"/>
          </a:xfrm>
          <a:noFill/>
        </p:spPr>
        <p:txBody>
          <a:bodyPr/>
          <a:lstStyle/>
          <a:p>
            <a:pPr marL="0" indent="0" eaLnBrk="1" hangingPunct="1"/>
            <a:r>
              <a:rPr lang="en-US" altLang="zh-TW" sz="2200" b="1" dirty="0" smtClean="0"/>
              <a:t>3. </a:t>
            </a:r>
            <a:r>
              <a:rPr lang="zh-TW" altLang="en-US" sz="2200" dirty="0" smtClean="0"/>
              <a:t>在非樹葉節點中，若有兩筆記錄</a:t>
            </a:r>
            <a:r>
              <a:rPr lang="en-US" altLang="zh-TW" sz="2200" dirty="0" err="1" smtClean="0"/>
              <a:t>Ldata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與</a:t>
            </a:r>
            <a:r>
              <a:rPr lang="en-US" altLang="zh-TW" sz="2200" dirty="0" err="1" smtClean="0"/>
              <a:t>Rdata</a:t>
            </a:r>
            <a:r>
              <a:rPr lang="zh-TW" altLang="en-US" sz="2200" dirty="0" smtClean="0"/>
              <a:t>，則此節點必有三個子節點－左子節點、中子節點與右子節點。假設記錄</a:t>
            </a:r>
            <a:r>
              <a:rPr lang="en-US" altLang="zh-TW" sz="2200" dirty="0" err="1" smtClean="0"/>
              <a:t>Ldata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與</a:t>
            </a:r>
            <a:r>
              <a:rPr lang="en-US" altLang="zh-TW" sz="2200" dirty="0" err="1" smtClean="0"/>
              <a:t>Rdata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的鍵值分別為</a:t>
            </a:r>
            <a:r>
              <a:rPr lang="en-US" altLang="zh-TW" sz="2200" dirty="0" err="1" smtClean="0"/>
              <a:t>Ldata.key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與</a:t>
            </a:r>
            <a:r>
              <a:rPr lang="en-US" altLang="zh-TW" sz="2200" dirty="0" err="1" smtClean="0"/>
              <a:t>Rdata.key</a:t>
            </a:r>
            <a:r>
              <a:rPr lang="zh-TW" altLang="en-US" sz="2200" dirty="0" smtClean="0"/>
              <a:t>，則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(1) </a:t>
            </a:r>
            <a:r>
              <a:rPr lang="en-US" altLang="zh-TW" sz="2200" dirty="0" err="1" smtClean="0"/>
              <a:t>Ldata.key</a:t>
            </a:r>
            <a:r>
              <a:rPr lang="en-US" altLang="zh-TW" sz="2200" dirty="0" smtClean="0"/>
              <a:t> &lt; </a:t>
            </a:r>
            <a:r>
              <a:rPr lang="en-US" altLang="zh-TW" sz="2200" dirty="0" err="1" smtClean="0"/>
              <a:t>Rdata.key</a:t>
            </a:r>
            <a:r>
              <a:rPr lang="zh-TW" altLang="en-US" sz="22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(2) </a:t>
            </a:r>
            <a:r>
              <a:rPr lang="zh-TW" altLang="en-US" sz="2200" dirty="0" smtClean="0"/>
              <a:t>左子節點存放的記錄鍵值必須小於</a:t>
            </a:r>
            <a:r>
              <a:rPr lang="en-US" altLang="zh-TW" sz="2200" dirty="0" err="1" smtClean="0"/>
              <a:t>Ldata.key</a:t>
            </a:r>
            <a:r>
              <a:rPr lang="zh-TW" altLang="en-US" sz="22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(3) </a:t>
            </a:r>
            <a:r>
              <a:rPr lang="zh-TW" altLang="en-US" sz="2200" dirty="0" smtClean="0"/>
              <a:t>中子節點存放的記錄鍵值必須大於</a:t>
            </a:r>
            <a:r>
              <a:rPr lang="en-US" altLang="zh-TW" sz="2200" dirty="0" err="1" smtClean="0"/>
              <a:t>Ldata.key</a:t>
            </a:r>
            <a:r>
              <a:rPr lang="zh-TW" altLang="en-US" sz="2200" dirty="0" smtClean="0"/>
              <a:t>，小於</a:t>
            </a:r>
            <a:r>
              <a:rPr lang="en-US" altLang="zh-TW" sz="2200" dirty="0" err="1" smtClean="0"/>
              <a:t>Rdata.key</a:t>
            </a:r>
            <a:r>
              <a:rPr lang="zh-TW" altLang="en-US" sz="22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(4) </a:t>
            </a:r>
            <a:r>
              <a:rPr lang="zh-TW" altLang="en-US" sz="2200" dirty="0" smtClean="0"/>
              <a:t>右子節點存放的記錄鍵值必須大於</a:t>
            </a:r>
            <a:r>
              <a:rPr lang="en-US" altLang="zh-TW" sz="2200" dirty="0" err="1" smtClean="0"/>
              <a:t>Rdata.key</a:t>
            </a:r>
            <a:r>
              <a:rPr lang="zh-TW" altLang="en-US" sz="2200" dirty="0" smtClean="0"/>
              <a:t>。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2773" name="Object 4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013949"/>
              </p:ext>
            </p:extLst>
          </p:nvPr>
        </p:nvGraphicFramePr>
        <p:xfrm>
          <a:off x="3203848" y="5337017"/>
          <a:ext cx="2933549" cy="94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PhotoImpact" r:id="rId3" imgW="1325883" imgH="426612" progId="PI3.Image">
                  <p:embed/>
                </p:oleObj>
              </mc:Choice>
              <mc:Fallback>
                <p:oleObj name="PhotoImpact" r:id="rId3" imgW="1325883" imgH="426612" progId="PI3.Image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37017"/>
                        <a:ext cx="2933549" cy="94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0003" y="1340768"/>
            <a:ext cx="7770812" cy="4495800"/>
          </a:xfrm>
          <a:noFill/>
        </p:spPr>
        <p:txBody>
          <a:bodyPr/>
          <a:lstStyle/>
          <a:p>
            <a:pPr marL="0" indent="0" eaLnBrk="1" hangingPunct="1"/>
            <a:r>
              <a:rPr lang="en-US" altLang="zh-TW" sz="2000" b="1" dirty="0" smtClean="0"/>
              <a:t>4. </a:t>
            </a:r>
            <a:r>
              <a:rPr lang="zh-TW" altLang="en-US" sz="2000" dirty="0" smtClean="0"/>
              <a:t>在非樹葉節點中，若有三筆記錄</a:t>
            </a:r>
            <a:r>
              <a:rPr lang="en-US" altLang="zh-TW" sz="2000" dirty="0" err="1" smtClean="0"/>
              <a:t>Ldata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Mdata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Rdata</a:t>
            </a:r>
            <a:r>
              <a:rPr lang="zh-TW" altLang="en-US" sz="2000" dirty="0" smtClean="0"/>
              <a:t>，則此節點必有四個子節點－左子節點、左中子節點、右中子節點與右子節點。假設記錄</a:t>
            </a:r>
            <a:r>
              <a:rPr lang="en-US" altLang="zh-TW" sz="2000" dirty="0" err="1" smtClean="0"/>
              <a:t>Ldata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Mdata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Rdata</a:t>
            </a:r>
            <a:r>
              <a:rPr lang="zh-TW" altLang="en-US" sz="2000" dirty="0" smtClean="0"/>
              <a:t>的鍵值分別為</a:t>
            </a:r>
            <a:r>
              <a:rPr lang="en-US" altLang="zh-TW" sz="2000" dirty="0" err="1" smtClean="0"/>
              <a:t>Ldata.key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Mdata.key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，則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(1) </a:t>
            </a:r>
            <a:r>
              <a:rPr lang="en-US" altLang="zh-TW" sz="2000" dirty="0" err="1" smtClean="0"/>
              <a:t>Ldata.key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Mdata.key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(2) </a:t>
            </a:r>
            <a:r>
              <a:rPr lang="zh-TW" altLang="en-US" sz="2000" dirty="0" smtClean="0"/>
              <a:t>左子節點存放的記錄鍵值必須小於</a:t>
            </a:r>
            <a:r>
              <a:rPr lang="en-US" altLang="zh-TW" sz="2000" dirty="0" err="1" smtClean="0"/>
              <a:t>Ldata.key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(3) </a:t>
            </a:r>
            <a:r>
              <a:rPr lang="zh-TW" altLang="en-US" sz="2000" dirty="0" smtClean="0"/>
              <a:t>左中子節點存放的記錄鍵值必須大於</a:t>
            </a:r>
            <a:r>
              <a:rPr lang="en-US" altLang="zh-TW" sz="2000" dirty="0" err="1" smtClean="0"/>
              <a:t>Ldata.key</a:t>
            </a:r>
            <a:r>
              <a:rPr lang="zh-TW" altLang="en-US" sz="2000" dirty="0" smtClean="0"/>
              <a:t>，小於</a:t>
            </a:r>
            <a:r>
              <a:rPr lang="en-US" altLang="zh-TW" sz="2000" dirty="0" err="1" smtClean="0"/>
              <a:t>Mdata.key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(4) </a:t>
            </a:r>
            <a:r>
              <a:rPr lang="zh-TW" altLang="en-US" sz="2000" dirty="0" smtClean="0"/>
              <a:t>右中子節點存放的記錄鍵值必須大於</a:t>
            </a:r>
            <a:r>
              <a:rPr lang="en-US" altLang="zh-TW" sz="2000" dirty="0" err="1" smtClean="0"/>
              <a:t>Mdata.key</a:t>
            </a:r>
            <a:r>
              <a:rPr lang="zh-TW" altLang="en-US" sz="2000" dirty="0" smtClean="0"/>
              <a:t>，小於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(5) </a:t>
            </a:r>
            <a:r>
              <a:rPr lang="zh-TW" altLang="en-US" sz="2000" dirty="0" smtClean="0"/>
              <a:t>右子節點存放的記錄鍵值必須大於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。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379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61114"/>
              </p:ext>
            </p:extLst>
          </p:nvPr>
        </p:nvGraphicFramePr>
        <p:xfrm>
          <a:off x="2987824" y="5733256"/>
          <a:ext cx="4104456" cy="91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PhotoImpact" r:id="rId3" imgW="1785980" imgH="399255" progId="PI3.Image">
                  <p:embed/>
                </p:oleObj>
              </mc:Choice>
              <mc:Fallback>
                <p:oleObj name="PhotoImpact" r:id="rId3" imgW="1785980" imgH="399255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733256"/>
                        <a:ext cx="4104456" cy="915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5. </a:t>
            </a:r>
            <a:r>
              <a:rPr lang="zh-TW" altLang="en-US" smtClean="0"/>
              <a:t>所有的樹葉節點必須在同一階度。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87550"/>
              </p:ext>
            </p:extLst>
          </p:nvPr>
        </p:nvGraphicFramePr>
        <p:xfrm>
          <a:off x="2875152" y="3212976"/>
          <a:ext cx="3385993" cy="16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PhotoImpact" r:id="rId3" imgW="868682" imgH="426612" progId="PI3.Image">
                  <p:embed/>
                </p:oleObj>
              </mc:Choice>
              <mc:Fallback>
                <p:oleObj name="PhotoImpact" r:id="rId3" imgW="868682" imgH="426612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152" y="3212976"/>
                        <a:ext cx="3385993" cy="16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7650" y="1676400"/>
            <a:ext cx="7626350" cy="4495800"/>
          </a:xfrm>
        </p:spPr>
        <p:txBody>
          <a:bodyPr/>
          <a:lstStyle/>
          <a:p>
            <a:pPr marL="0" indent="0" eaLnBrk="1" hangingPunct="1"/>
            <a:r>
              <a:rPr lang="en-US" altLang="zh-TW" smtClean="0"/>
              <a:t>9.2.1 2-3-4 Tree </a:t>
            </a:r>
            <a:r>
              <a:rPr lang="zh-TW" altLang="en-US" smtClean="0"/>
              <a:t>的加入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smtClean="0"/>
              <a:t>2-3-4 Tree </a:t>
            </a:r>
            <a:r>
              <a:rPr lang="zh-TW" altLang="en-US" sz="2200" smtClean="0"/>
              <a:t>的加入與</a:t>
            </a:r>
            <a:r>
              <a:rPr lang="en-US" altLang="zh-TW" sz="2200" smtClean="0"/>
              <a:t>2-3 Tree </a:t>
            </a:r>
            <a:r>
              <a:rPr lang="zh-TW" altLang="en-US" sz="2200" smtClean="0"/>
              <a:t>十分類似，先來看一個簡單的例子。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18255"/>
              </p:ext>
            </p:extLst>
          </p:nvPr>
        </p:nvGraphicFramePr>
        <p:xfrm>
          <a:off x="2679353" y="2053563"/>
          <a:ext cx="35687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PhotoImpact" r:id="rId3" imgW="971985" imgH="451067" progId="PI3.Image">
                  <p:embed/>
                </p:oleObj>
              </mc:Choice>
              <mc:Fallback>
                <p:oleObj name="PhotoImpact" r:id="rId3" imgW="971985" imgH="451067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353" y="2053563"/>
                        <a:ext cx="35687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55775546"/>
              </p:ext>
            </p:extLst>
          </p:nvPr>
        </p:nvGraphicFramePr>
        <p:xfrm>
          <a:off x="2123728" y="4035425"/>
          <a:ext cx="46799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PhotoImpact" r:id="rId5" imgW="1255672" imgH="429478" progId="PI3.Image">
                  <p:embed/>
                </p:oleObj>
              </mc:Choice>
              <mc:Fallback>
                <p:oleObj name="PhotoImpact" r:id="rId5" imgW="1255672" imgH="429478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35425"/>
                        <a:ext cx="46799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03648" y="1412776"/>
            <a:ext cx="7770812" cy="4495800"/>
          </a:xfrm>
        </p:spPr>
        <p:txBody>
          <a:bodyPr/>
          <a:lstStyle/>
          <a:p>
            <a:pPr marL="0" indent="0" eaLnBrk="1" hangingPunct="1"/>
            <a:r>
              <a:rPr lang="zh-TW" altLang="en-US" sz="2400" dirty="0" smtClean="0"/>
              <a:t>一棵</a:t>
            </a:r>
            <a:r>
              <a:rPr lang="en-US" altLang="zh-TW" sz="2400" dirty="0" smtClean="0"/>
              <a:t>2-3 Tree </a:t>
            </a:r>
            <a:r>
              <a:rPr lang="zh-TW" altLang="en-US" sz="2400" dirty="0" smtClean="0"/>
              <a:t>必須符合下列幾項定義：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b="1" dirty="0" smtClean="0"/>
              <a:t>1. </a:t>
            </a:r>
            <a:r>
              <a:rPr lang="en-US" altLang="zh-TW" sz="2200" dirty="0" smtClean="0"/>
              <a:t>2-3 Tree </a:t>
            </a:r>
            <a:r>
              <a:rPr lang="zh-TW" altLang="en-US" sz="2200" dirty="0" smtClean="0"/>
              <a:t>中的節點可以存放一筆或兩筆記錄</a:t>
            </a:r>
            <a:r>
              <a:rPr lang="en-US" altLang="zh-TW" sz="2200" dirty="0" smtClean="0"/>
              <a:t>(record)</a:t>
            </a:r>
            <a:r>
              <a:rPr lang="zh-TW" altLang="en-US" sz="2200" dirty="0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b="1" dirty="0" smtClean="0"/>
              <a:t>2. </a:t>
            </a:r>
            <a:r>
              <a:rPr lang="zh-TW" altLang="en-US" sz="2200" dirty="0" smtClean="0"/>
              <a:t>在非樹葉節點中，若只有一筆記錄－</a:t>
            </a:r>
            <a:r>
              <a:rPr lang="en-US" altLang="zh-TW" sz="2200" dirty="0" smtClean="0"/>
              <a:t>data</a:t>
            </a:r>
            <a:r>
              <a:rPr lang="zh-TW" altLang="en-US" sz="2200" dirty="0" smtClean="0"/>
              <a:t>，則此節點必有兩個子節點－左子節點與右子節點。假設</a:t>
            </a:r>
            <a:r>
              <a:rPr lang="en-US" altLang="zh-TW" sz="2200" dirty="0" smtClean="0"/>
              <a:t>data </a:t>
            </a:r>
            <a:r>
              <a:rPr lang="zh-TW" altLang="en-US" sz="2200" dirty="0" smtClean="0"/>
              <a:t>的鍵值為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，則</a:t>
            </a:r>
            <a:r>
              <a:rPr lang="zh-CN" altLang="en-US" sz="2200" dirty="0" smtClean="0"/>
              <a:t>：</a:t>
            </a:r>
            <a:endParaRPr lang="zh-TW" altLang="en-US" sz="22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(1) </a:t>
            </a:r>
            <a:r>
              <a:rPr lang="zh-TW" altLang="en-US" sz="2200" dirty="0" smtClean="0"/>
              <a:t>左子節點存放記錄的鍵值必須小於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/>
              <a:t>(2) </a:t>
            </a:r>
            <a:r>
              <a:rPr lang="zh-TW" altLang="en-US" sz="2200" dirty="0" smtClean="0"/>
              <a:t>右子節點存放記錄的鍵值必須大於</a:t>
            </a:r>
            <a:r>
              <a:rPr lang="en-US" altLang="zh-TW" sz="2200" dirty="0" err="1" smtClean="0"/>
              <a:t>data.key</a:t>
            </a:r>
            <a:r>
              <a:rPr lang="zh-TW" altLang="en-US" sz="2200" dirty="0" smtClean="0"/>
              <a:t>。</a:t>
            </a: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10244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7870"/>
              </p:ext>
            </p:extLst>
          </p:nvPr>
        </p:nvGraphicFramePr>
        <p:xfrm>
          <a:off x="2771800" y="4760970"/>
          <a:ext cx="387939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hotoImpact" r:id="rId4" imgW="1158144" imgH="429478" progId="PI3.Image">
                  <p:embed/>
                </p:oleObj>
              </mc:Choice>
              <mc:Fallback>
                <p:oleObj name="PhotoImpact" r:id="rId4" imgW="1158144" imgH="429478" progId="PI3.Image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60970"/>
                        <a:ext cx="3879393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26129"/>
              </p:ext>
            </p:extLst>
          </p:nvPr>
        </p:nvGraphicFramePr>
        <p:xfrm>
          <a:off x="2555776" y="3078377"/>
          <a:ext cx="3967511" cy="16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PhotoImpact" r:id="rId3" imgW="950736" imgH="396006" progId="PI3.Image">
                  <p:embed/>
                </p:oleObj>
              </mc:Choice>
              <mc:Fallback>
                <p:oleObj name="PhotoImpact" r:id="rId3" imgW="950736" imgH="396006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078377"/>
                        <a:ext cx="3967511" cy="16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04988" y="1684338"/>
            <a:ext cx="7339012" cy="4495800"/>
          </a:xfrm>
        </p:spPr>
        <p:txBody>
          <a:bodyPr/>
          <a:lstStyle/>
          <a:p>
            <a:pPr marL="0" indent="0" eaLnBrk="1" hangingPunct="1"/>
            <a:r>
              <a:rPr lang="en-US" altLang="zh-TW" smtClean="0"/>
              <a:t>9.2.2 2-3-4 Tree </a:t>
            </a:r>
            <a:r>
              <a:rPr lang="zh-TW" altLang="en-US" smtClean="0"/>
              <a:t>的刪除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smtClean="0"/>
              <a:t>2-3-4 Tree </a:t>
            </a:r>
            <a:r>
              <a:rPr lang="zh-TW" altLang="en-US" sz="2200" smtClean="0"/>
              <a:t>的刪除如同</a:t>
            </a:r>
            <a:r>
              <a:rPr lang="en-US" altLang="zh-TW" sz="2200" smtClean="0"/>
              <a:t>2-3 Tree</a:t>
            </a:r>
            <a:r>
              <a:rPr lang="zh-TW" altLang="en-US" sz="2200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9.2  </a:t>
            </a:r>
            <a:r>
              <a:rPr lang="en-US" altLang="zh-TW"/>
              <a:t>2-3-4 Tree</a:t>
            </a: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71550" y="2060575"/>
          <a:ext cx="35131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PhotoImpact" r:id="rId3" imgW="856417" imgH="417224" progId="PI3.Image">
                  <p:embed/>
                </p:oleObj>
              </mc:Choice>
              <mc:Fallback>
                <p:oleObj name="PhotoImpact" r:id="rId3" imgW="856417" imgH="417224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3513138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6748515"/>
              </p:ext>
            </p:extLst>
          </p:nvPr>
        </p:nvGraphicFramePr>
        <p:xfrm>
          <a:off x="4788024" y="2060575"/>
          <a:ext cx="27368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PhotoImpact" r:id="rId5" imgW="740540" imgH="462944" progId="PI3.Image">
                  <p:embed/>
                </p:oleObj>
              </mc:Choice>
              <mc:Fallback>
                <p:oleObj name="PhotoImpact" r:id="rId5" imgW="740540" imgH="462944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060575"/>
                        <a:ext cx="27368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78296429"/>
              </p:ext>
            </p:extLst>
          </p:nvPr>
        </p:nvGraphicFramePr>
        <p:xfrm>
          <a:off x="3164799" y="4139811"/>
          <a:ext cx="280670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PhotoImpact" r:id="rId7" imgW="670334" imgH="475207" progId="PI3.Image">
                  <p:embed/>
                </p:oleObj>
              </mc:Choice>
              <mc:Fallback>
                <p:oleObj name="PhotoImpact" r:id="rId7" imgW="670334" imgH="475207" progId="PI3.Image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799" y="4139811"/>
                        <a:ext cx="280670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624" y="1412776"/>
            <a:ext cx="7842250" cy="4495800"/>
          </a:xfrm>
          <a:noFill/>
        </p:spPr>
        <p:txBody>
          <a:bodyPr/>
          <a:lstStyle/>
          <a:p>
            <a:pPr marL="0" indent="0" eaLnBrk="1" hangingPunct="1"/>
            <a:r>
              <a:rPr lang="en-US" altLang="zh-TW" sz="2400" b="1" dirty="0" smtClean="0"/>
              <a:t>3. </a:t>
            </a:r>
            <a:r>
              <a:rPr lang="zh-TW" altLang="en-US" sz="2400" dirty="0" smtClean="0"/>
              <a:t>在非樹葉節點中，若有兩筆記錄－</a:t>
            </a:r>
            <a:r>
              <a:rPr lang="en-US" altLang="zh-TW" sz="2400" dirty="0" err="1" smtClean="0"/>
              <a:t>Ldata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與</a:t>
            </a:r>
            <a:r>
              <a:rPr lang="en-US" altLang="zh-TW" sz="2400" dirty="0" err="1" smtClean="0"/>
              <a:t>Rdata</a:t>
            </a:r>
            <a:r>
              <a:rPr lang="zh-TW" altLang="en-US" sz="2400" dirty="0" smtClean="0"/>
              <a:t>，則此節點必有三個子節點－左子節點、中子節點與右子節點。假設</a:t>
            </a:r>
            <a:r>
              <a:rPr lang="en-US" altLang="zh-TW" sz="2400" dirty="0" err="1" smtClean="0"/>
              <a:t>Ldata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與</a:t>
            </a:r>
            <a:r>
              <a:rPr lang="en-US" altLang="zh-TW" sz="2400" dirty="0" err="1" smtClean="0"/>
              <a:t>Rdata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的鍵值分別為</a:t>
            </a:r>
            <a:r>
              <a:rPr lang="en-US" altLang="zh-TW" sz="2400" dirty="0" err="1" smtClean="0"/>
              <a:t>Ldata.key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與</a:t>
            </a:r>
            <a:r>
              <a:rPr lang="en-US" altLang="zh-TW" sz="2400" dirty="0" err="1" smtClean="0"/>
              <a:t>Rdata.key</a:t>
            </a:r>
            <a:r>
              <a:rPr lang="zh-TW" altLang="en-US" sz="2400" dirty="0" smtClean="0"/>
              <a:t>，則</a:t>
            </a:r>
            <a:r>
              <a:rPr lang="zh-CN" altLang="en-US" sz="2400" dirty="0" smtClean="0"/>
              <a:t>：</a:t>
            </a:r>
            <a:endParaRPr lang="zh-TW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(1) </a:t>
            </a:r>
            <a:r>
              <a:rPr lang="en-US" altLang="zh-TW" sz="2000" dirty="0" err="1" smtClean="0"/>
              <a:t>Ldata.key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(2) </a:t>
            </a:r>
            <a:r>
              <a:rPr lang="zh-TW" altLang="en-US" sz="2000" dirty="0" smtClean="0"/>
              <a:t>左子節點存放記錄的鍵值必須小於</a:t>
            </a:r>
            <a:r>
              <a:rPr lang="en-US" altLang="zh-TW" sz="2000" dirty="0" err="1" smtClean="0"/>
              <a:t>Ldata.key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(3) </a:t>
            </a:r>
            <a:r>
              <a:rPr lang="zh-TW" altLang="en-US" sz="2000" dirty="0" smtClean="0"/>
              <a:t>中子節點存放記錄的鍵值必須大於</a:t>
            </a:r>
            <a:r>
              <a:rPr lang="en-US" altLang="zh-TW" sz="2000" dirty="0" err="1" smtClean="0"/>
              <a:t>Ldata.key</a:t>
            </a:r>
            <a:r>
              <a:rPr lang="zh-TW" altLang="en-US" sz="2000" dirty="0" smtClean="0"/>
              <a:t>，小於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/>
              <a:t>(4) </a:t>
            </a:r>
            <a:r>
              <a:rPr lang="zh-TW" altLang="en-US" sz="2000" dirty="0" smtClean="0"/>
              <a:t>右子節點存放記錄的鍵值必須大於</a:t>
            </a:r>
            <a:r>
              <a:rPr lang="en-US" altLang="zh-TW" sz="2000" dirty="0" err="1" smtClean="0"/>
              <a:t>Rdata.key</a:t>
            </a:r>
            <a:r>
              <a:rPr lang="zh-TW" altLang="en-US" sz="2000" dirty="0" smtClean="0"/>
              <a:t>。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12292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411306"/>
              </p:ext>
            </p:extLst>
          </p:nvPr>
        </p:nvGraphicFramePr>
        <p:xfrm>
          <a:off x="2627784" y="4924938"/>
          <a:ext cx="4382316" cy="153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PhotoImpact" r:id="rId4" imgW="1304326" imgH="457201" progId="PI3.Image">
                  <p:embed/>
                </p:oleObj>
              </mc:Choice>
              <mc:Fallback>
                <p:oleObj name="PhotoImpact" r:id="rId4" imgW="1304326" imgH="457201" progId="PI3.Image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24938"/>
                        <a:ext cx="4382316" cy="153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b="1" smtClean="0"/>
              <a:t>4. </a:t>
            </a:r>
            <a:r>
              <a:rPr lang="zh-TW" altLang="en-US" smtClean="0"/>
              <a:t>所有的樹葉節點必須在同一階度。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3188" y="1676400"/>
            <a:ext cx="7770812" cy="4495800"/>
          </a:xfrm>
        </p:spPr>
        <p:txBody>
          <a:bodyPr/>
          <a:lstStyle/>
          <a:p>
            <a:pPr marL="0" indent="0" eaLnBrk="1" hangingPunct="1"/>
            <a:r>
              <a:rPr lang="en-US" altLang="zh-TW" smtClean="0"/>
              <a:t>9.1.1 2-3 Tree </a:t>
            </a:r>
            <a:r>
              <a:rPr lang="zh-TW" altLang="en-US" smtClean="0"/>
              <a:t>的加入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000" smtClean="0"/>
              <a:t>從</a:t>
            </a:r>
            <a:r>
              <a:rPr lang="en-US" altLang="zh-TW" sz="2000" smtClean="0"/>
              <a:t>2-3 Tree </a:t>
            </a:r>
            <a:r>
              <a:rPr lang="zh-TW" altLang="en-US" sz="2000" smtClean="0"/>
              <a:t>中開始搜尋，若加入的記錄在</a:t>
            </a:r>
            <a:r>
              <a:rPr lang="en-US" altLang="zh-TW" sz="2000" smtClean="0"/>
              <a:t>2-3 Tree </a:t>
            </a:r>
            <a:r>
              <a:rPr lang="zh-TW" altLang="en-US" sz="2000" smtClean="0"/>
              <a:t>中找不到，則尋找此記録要加入於</a:t>
            </a:r>
            <a:r>
              <a:rPr lang="en-US" altLang="zh-TW" sz="2000" smtClean="0"/>
              <a:t>2-3Tree </a:t>
            </a:r>
            <a:r>
              <a:rPr lang="zh-TW" altLang="en-US" sz="2000" smtClean="0"/>
              <a:t>的那一節點</a:t>
            </a:r>
            <a:r>
              <a:rPr lang="zh-CN" altLang="en-US" sz="2000" smtClean="0"/>
              <a:t>，</a:t>
            </a:r>
            <a:endParaRPr lang="zh-TW" altLang="en-US" sz="20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smtClean="0"/>
              <a:t>1. </a:t>
            </a:r>
            <a:r>
              <a:rPr lang="zh-TW" altLang="en-US" sz="2000" smtClean="0"/>
              <a:t>若該節點只有一筆記錄，則直接加入；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smtClean="0"/>
              <a:t>2. </a:t>
            </a:r>
            <a:r>
              <a:rPr lang="zh-TW" altLang="en-US" sz="2000" smtClean="0"/>
              <a:t>若該節點已存在兩筆記錄，加入後將位居中間鍵值的記錄，往上移到此節點的父節點，並將此節點一分為二。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16388" name="Object 6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39784"/>
              </p:ext>
            </p:extLst>
          </p:nvPr>
        </p:nvGraphicFramePr>
        <p:xfrm>
          <a:off x="2699792" y="4365104"/>
          <a:ext cx="381996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PhotoImpact" r:id="rId3" imgW="1636502" imgH="709945" progId="PI3.Image">
                  <p:embed/>
                </p:oleObj>
              </mc:Choice>
              <mc:Fallback>
                <p:oleObj name="PhotoImpact" r:id="rId3" imgW="1636502" imgH="709945" progId="PI3.Image">
                  <p:embed/>
                  <p:pic>
                    <p:nvPicPr>
                      <p:cNvPr id="0" name="Object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365104"/>
                        <a:ext cx="3819966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17411" name="Object 7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43482"/>
              </p:ext>
            </p:extLst>
          </p:nvPr>
        </p:nvGraphicFramePr>
        <p:xfrm>
          <a:off x="755576" y="1988840"/>
          <a:ext cx="376237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PhotoImpact" r:id="rId4" imgW="1545077" imgH="707018" progId="PI3.Image">
                  <p:embed/>
                </p:oleObj>
              </mc:Choice>
              <mc:Fallback>
                <p:oleObj name="PhotoImpact" r:id="rId4" imgW="1545077" imgH="707018" progId="PI3.Image">
                  <p:embed/>
                  <p:pic>
                    <p:nvPicPr>
                      <p:cNvPr id="0" name="Object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376237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95673058"/>
              </p:ext>
            </p:extLst>
          </p:nvPr>
        </p:nvGraphicFramePr>
        <p:xfrm>
          <a:off x="4788024" y="1987252"/>
          <a:ext cx="38417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PhotoImpact" r:id="rId6" imgW="1450851" imgH="682580" progId="PI3.Image">
                  <p:embed/>
                </p:oleObj>
              </mc:Choice>
              <mc:Fallback>
                <p:oleObj name="PhotoImpact" r:id="rId6" imgW="1450851" imgH="682580" progId="PI3.Image">
                  <p:embed/>
                  <p:pic>
                    <p:nvPicPr>
                      <p:cNvPr id="0" name="Object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7252"/>
                        <a:ext cx="38417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60109026"/>
              </p:ext>
            </p:extLst>
          </p:nvPr>
        </p:nvGraphicFramePr>
        <p:xfrm>
          <a:off x="755576" y="4005064"/>
          <a:ext cx="37639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PhotoImpact" r:id="rId8" imgW="1322611" imgH="685801" progId="PI3.Image">
                  <p:embed/>
                </p:oleObj>
              </mc:Choice>
              <mc:Fallback>
                <p:oleObj name="PhotoImpact" r:id="rId8" imgW="1322611" imgH="685801" progId="PI3.Image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05064"/>
                        <a:ext cx="37639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85177414"/>
              </p:ext>
            </p:extLst>
          </p:nvPr>
        </p:nvGraphicFramePr>
        <p:xfrm>
          <a:off x="4788024" y="4016988"/>
          <a:ext cx="38417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PhotoImpact" r:id="rId10" imgW="1405131" imgH="682580" progId="PI3.Image">
                  <p:embed/>
                </p:oleObj>
              </mc:Choice>
              <mc:Fallback>
                <p:oleObj name="PhotoImpact" r:id="rId10" imgW="1405131" imgH="682580" progId="PI3.Image">
                  <p:embed/>
                  <p:pic>
                    <p:nvPicPr>
                      <p:cNvPr id="0" name="Object 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016988"/>
                        <a:ext cx="384175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19459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068755"/>
              </p:ext>
            </p:extLst>
          </p:nvPr>
        </p:nvGraphicFramePr>
        <p:xfrm>
          <a:off x="2339752" y="1683512"/>
          <a:ext cx="4305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PhotoImpact" r:id="rId4" imgW="1459748" imgH="676428" progId="PI3.Image">
                  <p:embed/>
                </p:oleObj>
              </mc:Choice>
              <mc:Fallback>
                <p:oleObj name="PhotoImpact" r:id="rId4" imgW="1459748" imgH="676428" progId="PI3.Image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83512"/>
                        <a:ext cx="43053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99315899"/>
              </p:ext>
            </p:extLst>
          </p:nvPr>
        </p:nvGraphicFramePr>
        <p:xfrm>
          <a:off x="2404839" y="3861048"/>
          <a:ext cx="417512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PhotoImpact" r:id="rId6" imgW="1697452" imgH="920186" progId="PI3.Image">
                  <p:embed/>
                </p:oleObj>
              </mc:Choice>
              <mc:Fallback>
                <p:oleObj name="PhotoImpact" r:id="rId6" imgW="1697452" imgH="920186" progId="PI3.Image">
                  <p:embed/>
                  <p:pic>
                    <p:nvPicPr>
                      <p:cNvPr id="0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839" y="3861048"/>
                        <a:ext cx="417512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21507" name="Object 7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61109"/>
              </p:ext>
            </p:extLst>
          </p:nvPr>
        </p:nvGraphicFramePr>
        <p:xfrm>
          <a:off x="2339752" y="3463851"/>
          <a:ext cx="4240644" cy="187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hotoImpact" r:id="rId4" imgW="1575686" imgH="694828" progId="PI3.Image">
                  <p:embed/>
                </p:oleObj>
              </mc:Choice>
              <mc:Fallback>
                <p:oleObj name="PhotoImpact" r:id="rId4" imgW="1575686" imgH="694828" progId="PI3.Image">
                  <p:embed/>
                  <p:pic>
                    <p:nvPicPr>
                      <p:cNvPr id="0" name="Object 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63851"/>
                        <a:ext cx="4240644" cy="187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69"/>
          <p:cNvSpPr>
            <a:spLocks noChangeArrowheads="1"/>
          </p:cNvSpPr>
          <p:nvPr/>
        </p:nvSpPr>
        <p:spPr bwMode="auto">
          <a:xfrm>
            <a:off x="539750" y="1700213"/>
            <a:ext cx="82804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buSzPct val="60000"/>
            </a:pPr>
            <a:r>
              <a:rPr lang="en-US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9.1.2 2-3 Tree 的刪除</a:t>
            </a:r>
            <a:endParaRPr lang="zh-TW" altLang="en-US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2-3 Tree 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的刪除分成兩部份：一為刪除的節點是樹葉節點，二為刪除的節點為非樹葉節點</a:t>
            </a:r>
            <a:r>
              <a:rPr lang="zh-CN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。</a:t>
            </a:r>
            <a:endParaRPr lang="zh-TW" altLang="en-US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9.1  2-3 Tree</a:t>
            </a:r>
          </a:p>
        </p:txBody>
      </p:sp>
      <p:graphicFrame>
        <p:nvGraphicFramePr>
          <p:cNvPr id="23555" name="Object 4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113927"/>
              </p:ext>
            </p:extLst>
          </p:nvPr>
        </p:nvGraphicFramePr>
        <p:xfrm>
          <a:off x="2267744" y="1790608"/>
          <a:ext cx="45180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PhotoImpact" r:id="rId4" imgW="1563495" imgH="673552" progId="PI3.Image">
                  <p:embed/>
                </p:oleObj>
              </mc:Choice>
              <mc:Fallback>
                <p:oleObj name="PhotoImpact" r:id="rId4" imgW="1563495" imgH="673552" progId="PI3.Image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90608"/>
                        <a:ext cx="45180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77746180"/>
              </p:ext>
            </p:extLst>
          </p:nvPr>
        </p:nvGraphicFramePr>
        <p:xfrm>
          <a:off x="899592" y="4077072"/>
          <a:ext cx="7558088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PhotoImpact" r:id="rId6" imgW="2401625" imgH="615593" progId="PI3.Image">
                  <p:embed/>
                </p:oleObj>
              </mc:Choice>
              <mc:Fallback>
                <p:oleObj name="PhotoImpact" r:id="rId6" imgW="2401625" imgH="615593" progId="PI3.Image">
                  <p:embed/>
                  <p:pic>
                    <p:nvPicPr>
                      <p:cNvPr id="0" name="Object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7558088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A247-7817-4D88-9A20-C10025AA48CC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901</Words>
  <Application>Microsoft Office PowerPoint</Application>
  <PresentationFormat>如螢幕大小 (4:3)</PresentationFormat>
  <Paragraphs>111</Paragraphs>
  <Slides>21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Tahoma</vt:lpstr>
      <vt:lpstr>新細明體</vt:lpstr>
      <vt:lpstr>Arial</vt:lpstr>
      <vt:lpstr>標楷體</vt:lpstr>
      <vt:lpstr>Wingdings</vt:lpstr>
      <vt:lpstr>Times New Roman</vt:lpstr>
      <vt:lpstr>佈景主題2</vt:lpstr>
      <vt:lpstr>Ulead PhotoImpact Image</vt:lpstr>
      <vt:lpstr>  Chapter 9 2-3 Tree與2-3-4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9.1  2-3 Tree</vt:lpstr>
      <vt:lpstr>9.2  2-3-4 Tree</vt:lpstr>
      <vt:lpstr>9.2  2-3-4 Tree</vt:lpstr>
      <vt:lpstr>9.2  2-3-4 Tree</vt:lpstr>
      <vt:lpstr>9.2  2-3-4 Tree</vt:lpstr>
      <vt:lpstr>9.2  2-3-4 Tree</vt:lpstr>
      <vt:lpstr>9.2  2-3-4 Tree</vt:lpstr>
      <vt:lpstr>9.2  2-3-4 Tree</vt:lpstr>
      <vt:lpstr>9.2  2-3-4 Tree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251</cp:revision>
  <dcterms:created xsi:type="dcterms:W3CDTF">2004-07-21T01:42:15Z</dcterms:created>
  <dcterms:modified xsi:type="dcterms:W3CDTF">2017-07-01T18:11:34Z</dcterms:modified>
</cp:coreProperties>
</file>