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310" r:id="rId6"/>
    <p:sldId id="260" r:id="rId7"/>
    <p:sldId id="261" r:id="rId8"/>
    <p:sldId id="264" r:id="rId9"/>
    <p:sldId id="265" r:id="rId10"/>
    <p:sldId id="268" r:id="rId11"/>
    <p:sldId id="269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800080"/>
    <a:srgbClr val="990099"/>
    <a:srgbClr val="FFFFCC"/>
    <a:srgbClr val="FFFF99"/>
    <a:srgbClr val="FF3300"/>
    <a:srgbClr val="09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6415" autoAdjust="0"/>
  </p:normalViewPr>
  <p:slideViewPr>
    <p:cSldViewPr showGuides="1">
      <p:cViewPr varScale="1">
        <p:scale>
          <a:sx n="112" d="100"/>
          <a:sy n="112" d="100"/>
        </p:scale>
        <p:origin x="10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4"/>
    </p:cViewPr>
  </p:sorterViewPr>
  <p:notesViewPr>
    <p:cSldViewPr showGuides="1">
      <p:cViewPr varScale="1">
        <p:scale>
          <a:sx n="38" d="100"/>
          <a:sy n="38" d="100"/>
        </p:scale>
        <p:origin x="-15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C92458C-5624-4AA0-9D33-BEB82730A8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F820EBE-F1D2-4376-9F34-457FA8F326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226DEF34-CC3F-42E7-8762-43A7BADAA682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2C75B6D2-45EE-4B06-87AA-5CEF031CA7A9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F5063BC-8862-4EA2-8FD1-6D146518CF8D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98CF629-E5C1-497A-BB48-20B27E0D0C4E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A6E960D9-1775-451F-9996-ED21713B1E1E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88A7C19-B461-474E-A459-987DF84435D6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6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A0DC1529-17BA-4E16-8D3D-A985B4966CA3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7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8A123DA-F4F2-46BC-AC5B-B820C3D16102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8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7DCAB71-7CE2-4C1C-B9AB-9870033C9812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9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6459297-0F8F-4313-ABA0-D29F20430837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10966" y="165020"/>
            <a:ext cx="7020314" cy="2263258"/>
          </a:xfrm>
        </p:spPr>
        <p:txBody>
          <a:bodyPr anchor="b">
            <a:normAutofit/>
          </a:bodyPr>
          <a:lstStyle>
            <a:lvl1pPr algn="ctr" latinLnBrk="0">
              <a:defRPr lang="zh-TW"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27497" y="2476917"/>
            <a:ext cx="5187252" cy="1771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 latinLnBrk="0">
              <a:buNone/>
              <a:defRPr lang="zh-TW" sz="2100"/>
            </a:lvl2pPr>
            <a:lvl3pPr marL="685800" indent="0" algn="ctr" latinLnBrk="0">
              <a:buNone/>
              <a:defRPr lang="zh-TW" sz="1800"/>
            </a:lvl3pPr>
            <a:lvl4pPr marL="1028700" indent="0" algn="ctr" latinLnBrk="0">
              <a:buNone/>
              <a:defRPr lang="zh-TW" sz="1500"/>
            </a:lvl4pPr>
            <a:lvl5pPr marL="1371600" indent="0" algn="ctr" latinLnBrk="0">
              <a:buNone/>
              <a:defRPr lang="zh-TW" sz="1500"/>
            </a:lvl5pPr>
            <a:lvl6pPr marL="1714500" indent="0" algn="ctr" latinLnBrk="0">
              <a:buNone/>
              <a:defRPr lang="zh-TW" sz="1500"/>
            </a:lvl6pPr>
            <a:lvl7pPr marL="2057400" indent="0" algn="ctr" latinLnBrk="0">
              <a:buNone/>
              <a:defRPr lang="zh-TW" sz="1500"/>
            </a:lvl7pPr>
            <a:lvl8pPr marL="2400300" indent="0" algn="ctr" latinLnBrk="0">
              <a:buNone/>
              <a:defRPr lang="zh-TW" sz="1500"/>
            </a:lvl8pPr>
            <a:lvl9pPr marL="2743200" indent="0" algn="ctr" latinLnBrk="0">
              <a:buNone/>
              <a:defRPr lang="zh-TW" sz="15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grpSp>
        <p:nvGrpSpPr>
          <p:cNvPr id="4" name="群組中 3"/>
          <p:cNvGrpSpPr/>
          <p:nvPr/>
        </p:nvGrpSpPr>
        <p:grpSpPr>
          <a:xfrm rot="248467">
            <a:off x="167673" y="2575408"/>
            <a:ext cx="3516640" cy="2424835"/>
            <a:chOff x="-10068" y="2615721"/>
            <a:chExt cx="5488038" cy="2838132"/>
          </a:xfrm>
        </p:grpSpPr>
        <p:sp>
          <p:nvSpPr>
            <p:cNvPr id="5" name="手繪多邊形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" name="手繪多邊形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" name="手繪多邊形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" name="手繪多邊形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" name="手繪多邊形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" name="手繪多邊形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" name="手繪多邊形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" name="手繪多邊形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" name="手繪多邊形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" name="手繪多邊形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" name="手繪多邊形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" name="手繪多邊形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" name="手繪多邊形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8" name="手繪多邊形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9" name="手繪多邊形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0" name="手繪多邊形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1" name="手繪多邊形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2" name="手繪多邊形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3" name="手繪多邊形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4" name="手繪多邊形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" name="手繪多邊形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" name="手繪多邊形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" name="手繪多邊形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" name="手繪多邊形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" name="手繪多邊形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" name="手繪多邊形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" name="手繪多邊形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" name="手繪多邊形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" name="手繪多邊形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" name="手繪多邊形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" name="手繪多邊形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" name="手繪多邊形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" name="手繪多邊形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" name="手繪多邊形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9" name="手繪多邊形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40" name="群組中 39"/>
          <p:cNvGrpSpPr/>
          <p:nvPr/>
        </p:nvGrpSpPr>
        <p:grpSpPr>
          <a:xfrm rot="18988672">
            <a:off x="51418" y="189622"/>
            <a:ext cx="387923" cy="587584"/>
            <a:chOff x="11036616" y="1071278"/>
            <a:chExt cx="1030189" cy="1170315"/>
          </a:xfrm>
        </p:grpSpPr>
        <p:sp>
          <p:nvSpPr>
            <p:cNvPr id="41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2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3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4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5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6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7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8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49" name="手繪多邊形 500"/>
          <p:cNvSpPr>
            <a:spLocks/>
          </p:cNvSpPr>
          <p:nvPr/>
        </p:nvSpPr>
        <p:spPr bwMode="auto">
          <a:xfrm>
            <a:off x="2463242" y="4664179"/>
            <a:ext cx="6677183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50" name="群組中 49"/>
          <p:cNvGrpSpPr/>
          <p:nvPr/>
        </p:nvGrpSpPr>
        <p:grpSpPr>
          <a:xfrm>
            <a:off x="8575623" y="6542"/>
            <a:ext cx="509347" cy="712528"/>
            <a:chOff x="11231706" y="127529"/>
            <a:chExt cx="679129" cy="712528"/>
          </a:xfrm>
        </p:grpSpPr>
        <p:sp>
          <p:nvSpPr>
            <p:cNvPr id="51" name="手繪多邊形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2" name="手繪多邊形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3" name="手繪多邊形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4" name="手繪多邊形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5" name="手繪多邊形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6" name="手繪多邊形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7" name="手繪多邊形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8" name="手繪多邊形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59" name="手繪多邊形 413"/>
          <p:cNvSpPr>
            <a:spLocks/>
          </p:cNvSpPr>
          <p:nvPr/>
        </p:nvSpPr>
        <p:spPr bwMode="auto">
          <a:xfrm>
            <a:off x="-17524" y="3007512"/>
            <a:ext cx="9141714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60" name="手繪多邊形 414"/>
          <p:cNvSpPr>
            <a:spLocks/>
          </p:cNvSpPr>
          <p:nvPr/>
        </p:nvSpPr>
        <p:spPr bwMode="auto">
          <a:xfrm>
            <a:off x="-17524" y="3324747"/>
            <a:ext cx="9141714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61" name="群組中 5"/>
          <p:cNvGrpSpPr>
            <a:grpSpLocks noChangeAspect="1"/>
          </p:cNvGrpSpPr>
          <p:nvPr/>
        </p:nvGrpSpPr>
        <p:grpSpPr bwMode="auto">
          <a:xfrm>
            <a:off x="-1140" y="854146"/>
            <a:ext cx="1411106" cy="2341763"/>
            <a:chOff x="3000" y="1116"/>
            <a:chExt cx="1680" cy="2091"/>
          </a:xfrm>
        </p:grpSpPr>
        <p:sp>
          <p:nvSpPr>
            <p:cNvPr id="62" name="手繪多邊形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3" name="手繪多邊形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4" name="手繪多邊形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5" name="手繪多邊形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6" name="手繪多邊形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7" name="手繪多邊形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8" name="手繪多邊形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9" name="手繪多邊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0" name="手繪多邊形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1" name="手繪多邊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2" name="手繪多邊形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3" name="手繪多邊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4" name="手繪多邊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5" name="手繪多邊形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6" name="手繪多邊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7" name="手繪多邊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8" name="手繪多邊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9" name="手繪多邊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0" name="手繪多邊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1" name="群組中 33"/>
          <p:cNvGrpSpPr>
            <a:grpSpLocks noChangeAspect="1"/>
          </p:cNvGrpSpPr>
          <p:nvPr/>
        </p:nvGrpSpPr>
        <p:grpSpPr bwMode="auto">
          <a:xfrm>
            <a:off x="1286241" y="4544219"/>
            <a:ext cx="1404951" cy="2324202"/>
            <a:chOff x="3359" y="1523"/>
            <a:chExt cx="943" cy="1170"/>
          </a:xfrm>
        </p:grpSpPr>
        <p:sp>
          <p:nvSpPr>
            <p:cNvPr id="82" name="手繪多邊形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3" name="手繪多邊形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4" name="手繪多邊形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5" name="手繪多邊形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6" name="手繪多邊形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7" name="群組中 43"/>
          <p:cNvGrpSpPr>
            <a:grpSpLocks noChangeAspect="1"/>
          </p:cNvGrpSpPr>
          <p:nvPr/>
        </p:nvGrpSpPr>
        <p:grpSpPr bwMode="auto">
          <a:xfrm>
            <a:off x="876300" y="5011047"/>
            <a:ext cx="1122760" cy="1857375"/>
            <a:chOff x="3367" y="1523"/>
            <a:chExt cx="943" cy="1170"/>
          </a:xfrm>
        </p:grpSpPr>
        <p:sp>
          <p:nvSpPr>
            <p:cNvPr id="88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4" name="群組中 93"/>
          <p:cNvGrpSpPr/>
          <p:nvPr/>
        </p:nvGrpSpPr>
        <p:grpSpPr>
          <a:xfrm>
            <a:off x="-16478" y="4350236"/>
            <a:ext cx="1272587" cy="2518186"/>
            <a:chOff x="-3496" y="4350236"/>
            <a:chExt cx="1696783" cy="2518186"/>
          </a:xfrm>
        </p:grpSpPr>
        <p:sp>
          <p:nvSpPr>
            <p:cNvPr id="95" name="手繪多邊形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" name="手繪多邊形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" name="手繪多邊形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" name="手繪多邊形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9" name="群組中 43"/>
          <p:cNvGrpSpPr>
            <a:grpSpLocks noChangeAspect="1"/>
          </p:cNvGrpSpPr>
          <p:nvPr/>
        </p:nvGrpSpPr>
        <p:grpSpPr bwMode="auto">
          <a:xfrm>
            <a:off x="2183502" y="4572471"/>
            <a:ext cx="1387874" cy="2295951"/>
            <a:chOff x="3367" y="1523"/>
            <a:chExt cx="943" cy="1170"/>
          </a:xfrm>
        </p:grpSpPr>
        <p:sp>
          <p:nvSpPr>
            <p:cNvPr id="100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" name="群組中 105"/>
          <p:cNvGrpSpPr/>
          <p:nvPr/>
        </p:nvGrpSpPr>
        <p:grpSpPr>
          <a:xfrm rot="1576354">
            <a:off x="8344344" y="2895976"/>
            <a:ext cx="772642" cy="1170315"/>
            <a:chOff x="11036616" y="1071278"/>
            <a:chExt cx="1030189" cy="1170315"/>
          </a:xfrm>
        </p:grpSpPr>
        <p:sp>
          <p:nvSpPr>
            <p:cNvPr id="107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5" name="手繪多邊形 8"/>
          <p:cNvSpPr>
            <a:spLocks/>
          </p:cNvSpPr>
          <p:nvPr/>
        </p:nvSpPr>
        <p:spPr bwMode="auto">
          <a:xfrm>
            <a:off x="3031996" y="5351894"/>
            <a:ext cx="261938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116" name="手繪多邊形 115"/>
          <p:cNvSpPr/>
          <p:nvPr/>
        </p:nvSpPr>
        <p:spPr>
          <a:xfrm>
            <a:off x="-21175" y="3533670"/>
            <a:ext cx="9104588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7" name="群組中 116"/>
          <p:cNvGrpSpPr/>
          <p:nvPr/>
        </p:nvGrpSpPr>
        <p:grpSpPr>
          <a:xfrm rot="198573">
            <a:off x="899456" y="2684219"/>
            <a:ext cx="1616019" cy="1686565"/>
            <a:chOff x="1175948" y="2708421"/>
            <a:chExt cx="2159248" cy="1690131"/>
          </a:xfrm>
        </p:grpSpPr>
        <p:sp>
          <p:nvSpPr>
            <p:cNvPr id="118" name="手繪多邊形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" name="手繪多邊形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" name="手繪多邊形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" name="手繪多邊形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" name="手繪多邊形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" name="手繪多邊形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4" name="手繪多邊形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5" name="手繪多邊形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6" name="手繪多邊形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7" name="手繪多邊形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8" name="手繪多邊形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9" name="手繪多邊形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0" name="手繪多邊形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" name="手繪多邊形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" name="手繪多邊形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" name="手繪多邊形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4" name="手繪多邊形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5" name="手繪多邊形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6" name="手繪多邊形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7" name="手繪多邊形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8" name="手繪多邊形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9" name="手繪多邊形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0" name="手繪多邊形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1" name="手繪多邊形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2" name="手繪多邊形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3" name="手繪多邊形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4" name="手繪多邊形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5" name="手繪多邊形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46" name="群組中 5"/>
          <p:cNvGrpSpPr>
            <a:grpSpLocks noChangeAspect="1"/>
          </p:cNvGrpSpPr>
          <p:nvPr/>
        </p:nvGrpSpPr>
        <p:grpSpPr bwMode="auto">
          <a:xfrm>
            <a:off x="6875516" y="4138361"/>
            <a:ext cx="2267293" cy="2719639"/>
            <a:chOff x="2887" y="1286"/>
            <a:chExt cx="1903" cy="1712"/>
          </a:xfrm>
        </p:grpSpPr>
        <p:sp>
          <p:nvSpPr>
            <p:cNvPr id="147" name="手繪多邊形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8" name="手繪多邊形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9" name="手繪多邊形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0" name="手繪多邊形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1" name="手繪多邊形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2" name="手繪多邊形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3" name="手繪多邊形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4" name="手繪多邊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5" name="手繪多邊形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6" name="手繪多邊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7" name="手繪多邊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8" name="手繪多邊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9" name="手繪多邊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0" name="手繪多邊形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1" name="手繪多邊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2" name="手繪多邊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3" name="手繪多邊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4" name="手繪多邊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5" name="手繪多邊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6" name="手繪多邊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7" name="手繪多邊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8" name="手繪多邊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9" name="手繪多邊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0" name="手繪多邊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71" name="群組中 64"/>
          <p:cNvGrpSpPr>
            <a:grpSpLocks noChangeAspect="1"/>
          </p:cNvGrpSpPr>
          <p:nvPr/>
        </p:nvGrpSpPr>
        <p:grpSpPr bwMode="auto">
          <a:xfrm rot="12827499" flipH="1">
            <a:off x="8520313" y="2338535"/>
            <a:ext cx="362814" cy="536662"/>
            <a:chOff x="2052" y="995"/>
            <a:chExt cx="768" cy="852"/>
          </a:xfrm>
        </p:grpSpPr>
        <p:sp>
          <p:nvSpPr>
            <p:cNvPr id="17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6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7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8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9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80" name="日期版面配置區 1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795-7C78-4686-A792-63D1A455D246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181" name="頁尾版面配置區 1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82" name="投影片編號版面配置區 1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6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E4869B2C-C3E2-4759-A9D5-33EFFDE15152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37145BEE-2286-4300-8242-FDB6AB460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73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592667"/>
            <a:ext cx="1971675" cy="55795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592667"/>
            <a:ext cx="5800725" cy="55795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0D0D663-2A7F-4F28-80A9-81BF69E2B3A4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37145BEE-2286-4300-8242-FDB6AB460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59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62084" y="6493684"/>
            <a:ext cx="720090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fld id="{BC896D70-CD29-46DA-85D5-1986882985A5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47061" y="6493684"/>
            <a:ext cx="5233845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452320" y="6597352"/>
            <a:ext cx="480060" cy="23774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37145BEE-2286-4300-8242-FDB6AB460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0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485900"/>
            <a:ext cx="6858001" cy="2933700"/>
          </a:xfrm>
        </p:spPr>
        <p:txBody>
          <a:bodyPr anchor="b">
            <a:normAutofit/>
          </a:bodyPr>
          <a:lstStyle>
            <a:lvl1pPr algn="l" latinLnBrk="0">
              <a:defRPr lang="zh-TW" sz="39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1810" y="4454034"/>
            <a:ext cx="6858000" cy="1184766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1800" cap="none" baseline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FC2D01CD-764C-4EBF-AC29-4931033C7549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37145BEE-2286-4300-8242-FDB6AB460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9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46429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2877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D0BE514-FBC3-43F8-99A7-7E8FF32BADCE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37145BEE-2286-4300-8242-FDB6AB460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04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46429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32877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32877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9755F51B-B4FE-4580-B24E-5AB9D471E86A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37145BEE-2286-4300-8242-FDB6AB460B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9463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6178" y="828877"/>
            <a:ext cx="4543914" cy="3507549"/>
          </a:xfrm>
        </p:spPr>
        <p:txBody>
          <a:bodyPr anchor="ctr">
            <a:normAutofit/>
          </a:bodyPr>
          <a:lstStyle>
            <a:lvl1pPr algn="ctr" latinLnBrk="0">
              <a:defRPr lang="zh-TW"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894" name="手繪多邊形 92"/>
          <p:cNvSpPr>
            <a:spLocks/>
          </p:cNvSpPr>
          <p:nvPr/>
        </p:nvSpPr>
        <p:spPr bwMode="auto">
          <a:xfrm>
            <a:off x="6482633" y="3888585"/>
            <a:ext cx="159761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5" name="手繪多邊形 50"/>
          <p:cNvSpPr>
            <a:spLocks/>
          </p:cNvSpPr>
          <p:nvPr/>
        </p:nvSpPr>
        <p:spPr bwMode="auto">
          <a:xfrm>
            <a:off x="5085159" y="4191000"/>
            <a:ext cx="405747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6" name="手繪多邊形 51"/>
          <p:cNvSpPr>
            <a:spLocks/>
          </p:cNvSpPr>
          <p:nvPr/>
        </p:nvSpPr>
        <p:spPr bwMode="auto">
          <a:xfrm>
            <a:off x="-94" y="4572001"/>
            <a:ext cx="8561457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897" name="群組中 69"/>
          <p:cNvGrpSpPr>
            <a:grpSpLocks noChangeAspect="1"/>
          </p:cNvGrpSpPr>
          <p:nvPr/>
        </p:nvGrpSpPr>
        <p:grpSpPr bwMode="auto">
          <a:xfrm flipH="1">
            <a:off x="7299178" y="958654"/>
            <a:ext cx="1050614" cy="4001744"/>
            <a:chOff x="3220" y="236"/>
            <a:chExt cx="1347" cy="3848"/>
          </a:xfrm>
        </p:grpSpPr>
        <p:sp>
          <p:nvSpPr>
            <p:cNvPr id="898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9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0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1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2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3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4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5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6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7" name="手繪多邊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8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9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0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1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2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3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4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5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6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7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8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9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0" name="手繪多邊形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1" name="手繪多邊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2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3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4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5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6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7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8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9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0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1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2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3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4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5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6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7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8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9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0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1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2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3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4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5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6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7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8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9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0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1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2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3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4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5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6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7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8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9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0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1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2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3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4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5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6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7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8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9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0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1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2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3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4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5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6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7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8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9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0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81" name="群組中 69"/>
          <p:cNvGrpSpPr>
            <a:grpSpLocks noChangeAspect="1"/>
          </p:cNvGrpSpPr>
          <p:nvPr/>
        </p:nvGrpSpPr>
        <p:grpSpPr bwMode="auto">
          <a:xfrm>
            <a:off x="8171259" y="1248597"/>
            <a:ext cx="941097" cy="3346122"/>
            <a:chOff x="3124" y="236"/>
            <a:chExt cx="1443" cy="3848"/>
          </a:xfrm>
        </p:grpSpPr>
        <p:sp>
          <p:nvSpPr>
            <p:cNvPr id="982" name="手繪多邊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3" name="手繪多邊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4" name="手繪多邊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5" name="手繪多邊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6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7" name="手繪多邊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8" name="手繪多邊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9" name="手繪多邊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0" name="手繪多邊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1" name="手繪多邊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2" name="手繪多邊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3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4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5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6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7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8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9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0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1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2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3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4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5" name="手繪多邊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6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7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8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9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0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1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2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3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4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5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6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7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8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9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0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1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2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3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4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5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6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7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8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9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0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1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2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3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4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5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6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7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8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9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0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1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2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3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4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5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6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7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8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9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0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1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2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3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4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5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6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7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8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9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0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1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2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3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4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5" name="群組中 69"/>
          <p:cNvGrpSpPr>
            <a:grpSpLocks noChangeAspect="1"/>
          </p:cNvGrpSpPr>
          <p:nvPr/>
        </p:nvGrpSpPr>
        <p:grpSpPr bwMode="auto">
          <a:xfrm>
            <a:off x="6815590" y="2736977"/>
            <a:ext cx="679655" cy="2416549"/>
            <a:chOff x="3124" y="236"/>
            <a:chExt cx="1443" cy="3848"/>
          </a:xfrm>
        </p:grpSpPr>
        <p:sp>
          <p:nvSpPr>
            <p:cNvPr id="1066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7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8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9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0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1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2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3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4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5" name="手繪多邊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6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7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8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9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0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1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2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3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4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5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6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7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8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9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0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1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2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3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4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5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6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7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8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9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0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1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2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3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4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5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6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7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8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9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0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1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2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3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4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5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6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7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8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9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0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1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2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3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4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5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6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7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8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9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0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1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2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3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4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5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6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7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8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9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0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1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2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3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4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5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6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7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48" name="群組中 50"/>
          <p:cNvGrpSpPr>
            <a:grpSpLocks noChangeAspect="1"/>
          </p:cNvGrpSpPr>
          <p:nvPr/>
        </p:nvGrpSpPr>
        <p:grpSpPr bwMode="auto">
          <a:xfrm>
            <a:off x="7885509" y="2438401"/>
            <a:ext cx="1113762" cy="2195929"/>
            <a:chOff x="3369" y="1563"/>
            <a:chExt cx="940" cy="1390"/>
          </a:xfrm>
        </p:grpSpPr>
        <p:sp>
          <p:nvSpPr>
            <p:cNvPr id="1149" name="手繪多邊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0" name="手繪多邊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1" name="手繪多邊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2" name="手繪多邊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3" name="手繪多邊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4" name="手繪多邊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5" name="手繪多邊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6" name="手繪多邊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7" name="手繪多邊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8" name="手繪多邊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9" name="手繪多邊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0" name="手繪多邊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1" name="手繪多邊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2" name="手繪多邊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3" name="手繪多邊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4" name="手繪多邊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5" name="手繪多邊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6" name="手繪多邊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7" name="手繪多邊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8" name="手繪多邊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9" name="手繪多邊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0" name="手繪多邊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1" name="手繪多邊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2" name="手繪多邊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3" name="手繪多邊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4" name="手繪多邊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5" name="手繪多邊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6" name="手繪多邊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77" name="群組中 5"/>
          <p:cNvGrpSpPr>
            <a:grpSpLocks noChangeAspect="1"/>
          </p:cNvGrpSpPr>
          <p:nvPr/>
        </p:nvGrpSpPr>
        <p:grpSpPr bwMode="auto">
          <a:xfrm>
            <a:off x="5991045" y="2988646"/>
            <a:ext cx="1829681" cy="3074765"/>
            <a:chOff x="2968" y="1107"/>
            <a:chExt cx="1736" cy="2188"/>
          </a:xfrm>
        </p:grpSpPr>
        <p:sp>
          <p:nvSpPr>
            <p:cNvPr id="1178" name="手繪多邊形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9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0" name="手繪多邊形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1" name="手繪多邊形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2" name="手繪多邊形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3" name="手繪多邊形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4" name="手繪多邊形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5" name="手繪多邊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6" name="手繪多邊形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7" name="手繪多邊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8" name="手繪多邊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9" name="手繪多邊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0" name="手繪多邊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1" name="手繪多邊形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2" name="手繪多邊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3" name="手繪多邊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4" name="手繪多邊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5" name="手繪多邊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6" name="手繪多邊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7" name="手繪多邊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98" name="手繪多邊形 52"/>
          <p:cNvSpPr>
            <a:spLocks/>
          </p:cNvSpPr>
          <p:nvPr/>
        </p:nvSpPr>
        <p:spPr bwMode="auto">
          <a:xfrm>
            <a:off x="1" y="5181601"/>
            <a:ext cx="8372756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1199" name="群組中 29"/>
          <p:cNvGrpSpPr>
            <a:grpSpLocks noChangeAspect="1"/>
          </p:cNvGrpSpPr>
          <p:nvPr/>
        </p:nvGrpSpPr>
        <p:grpSpPr bwMode="auto">
          <a:xfrm flipH="1">
            <a:off x="6893653" y="4800600"/>
            <a:ext cx="2249156" cy="2083312"/>
            <a:chOff x="2481" y="1188"/>
            <a:chExt cx="2735" cy="1900"/>
          </a:xfrm>
        </p:grpSpPr>
        <p:sp>
          <p:nvSpPr>
            <p:cNvPr id="1200" name="手繪多邊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1" name="手繪多邊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2" name="手繪多邊形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3" name="手繪多邊形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4" name="手繪多邊形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5" name="手繪多邊形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6" name="手繪多邊形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7" name="手繪多邊形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8" name="手繪多邊形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9" name="手繪多邊形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0" name="手繪多邊形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1" name="手繪多邊形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2" name="手繪多邊形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3" name="手繪多邊形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4" name="手繪多邊形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5" name="手繪多邊形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6" name="手繪多邊形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7" name="手繪多邊形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8" name="手繪多邊形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9" name="手繪多邊形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0" name="手繪多邊形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1" name="手繪多邊形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2" name="手繪多邊形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3" name="手繪多邊形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4" name="手繪多邊形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5" name="手繪多邊形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6" name="手繪多邊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7" name="手繪多邊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8" name="手繪多邊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9" name="手繪多邊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0" name="手繪多邊形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1" name="手繪多邊形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2" name="手繪多邊形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3" name="手繪多邊形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4" name="手繪多邊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5" name="手繪多邊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236" name="群組中 347"/>
          <p:cNvGrpSpPr/>
          <p:nvPr/>
        </p:nvGrpSpPr>
        <p:grpSpPr>
          <a:xfrm>
            <a:off x="-1191" y="3799402"/>
            <a:ext cx="3289808" cy="3084511"/>
            <a:chOff x="-1588" y="4419600"/>
            <a:chExt cx="3504440" cy="2464312"/>
          </a:xfrm>
        </p:grpSpPr>
        <p:grpSp>
          <p:nvGrpSpPr>
            <p:cNvPr id="1237" name="群組中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1263" name="手繪多邊形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4" name="手繪多邊形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5" name="手繪多邊形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6" name="手繪多邊形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7" name="手繪多邊形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8" name="手繪多邊形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9" name="手繪多邊形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0" name="手繪多邊形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1" name="手繪多邊形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2" name="手繪多邊形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3" name="手繪多邊形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4" name="手繪多邊形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5" name="手繪多邊形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6" name="手繪多邊形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7" name="手繪多邊形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8" name="手繪多邊形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9" name="手繪多邊形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0" name="手繪多邊形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1" name="手繪多邊形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2" name="手繪多邊形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3" name="手繪多邊形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4" name="手繪多邊形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5" name="手繪多邊形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6" name="手繪多邊形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7" name="手繪多邊形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8" name="手繪多邊形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9" name="手繪多邊形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0" name="手繪多邊形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1" name="手繪多邊形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2" name="手繪多邊形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3" name="手繪多邊形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4" name="手繪多邊形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5" name="手繪多邊形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6" name="手繪多邊形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7" name="手繪多邊形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8" name="手繪多邊形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9" name="手繪多邊形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0" name="手繪多邊形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1" name="手繪多邊形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2" name="手繪多邊形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3" name="手繪多邊形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4" name="手繪多邊形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5" name="手繪多邊形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6" name="手繪多邊形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7" name="手繪多邊形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8" name="手繪多邊形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9" name="手繪多邊形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8" name="群組中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1254" name="手繪多邊形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5" name="手繪多邊形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6" name="手繪多邊形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7" name="手繪多邊形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8" name="手繪多邊形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9" name="手繪多邊形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0" name="手繪多邊形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1" name="手繪多邊形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2" name="手繪多邊形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9" name="群組中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1247" name="手繪多邊形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8" name="手繪多邊形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9" name="手繪多邊形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0" name="手繪多邊形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1" name="手繪多邊形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2" name="手繪多邊形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3" name="手繪多邊形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40" name="群組中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1241" name="手繪多邊形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2" name="手繪多邊形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3" name="手繪多邊形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4" name="手繪多邊形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5" name="手繪多邊形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6" name="手繪多邊形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</p:grpSp>
      <p:grpSp>
        <p:nvGrpSpPr>
          <p:cNvPr id="1310" name="群組中 52"/>
          <p:cNvGrpSpPr>
            <a:grpSpLocks noChangeAspect="1"/>
          </p:cNvGrpSpPr>
          <p:nvPr/>
        </p:nvGrpSpPr>
        <p:grpSpPr bwMode="auto">
          <a:xfrm rot="19948164">
            <a:off x="276934" y="506292"/>
            <a:ext cx="669674" cy="1021771"/>
            <a:chOff x="4634" y="754"/>
            <a:chExt cx="1164" cy="1332"/>
          </a:xfrm>
        </p:grpSpPr>
        <p:sp>
          <p:nvSpPr>
            <p:cNvPr id="1311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2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3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4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5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6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7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8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19" name="群組中 52"/>
          <p:cNvGrpSpPr>
            <a:grpSpLocks noChangeAspect="1"/>
          </p:cNvGrpSpPr>
          <p:nvPr/>
        </p:nvGrpSpPr>
        <p:grpSpPr bwMode="auto">
          <a:xfrm rot="5825446">
            <a:off x="8675798" y="452755"/>
            <a:ext cx="408172" cy="350313"/>
            <a:chOff x="4634" y="754"/>
            <a:chExt cx="1164" cy="1332"/>
          </a:xfrm>
        </p:grpSpPr>
        <p:sp>
          <p:nvSpPr>
            <p:cNvPr id="132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28" name="群組中 66"/>
          <p:cNvGrpSpPr>
            <a:grpSpLocks noChangeAspect="1"/>
          </p:cNvGrpSpPr>
          <p:nvPr/>
        </p:nvGrpSpPr>
        <p:grpSpPr bwMode="auto">
          <a:xfrm>
            <a:off x="17578" y="3048994"/>
            <a:ext cx="291131" cy="364678"/>
            <a:chOff x="3636" y="1964"/>
            <a:chExt cx="413" cy="388"/>
          </a:xfrm>
        </p:grpSpPr>
        <p:sp>
          <p:nvSpPr>
            <p:cNvPr id="1329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0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1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2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3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4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5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6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337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</p:spPr>
        <p:txBody>
          <a:bodyPr/>
          <a:lstStyle/>
          <a:p>
            <a:fld id="{803CF112-7A76-4B46-AA09-8777200C7281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1338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33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</p:spPr>
        <p:txBody>
          <a:bodyPr/>
          <a:lstStyle/>
          <a:p>
            <a:fld id="{37145BEE-2286-4300-8242-FDB6AB460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6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45B951FE-ABAF-41B6-A723-CD3EEE7B5A2E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37145BEE-2286-4300-8242-FDB6AB460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56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60420" y="457200"/>
            <a:ext cx="5006340" cy="59436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ED47C765-EEEA-4518-A058-3B3D3A78CDA1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37145BEE-2286-4300-8242-FDB6AB460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33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360420" y="457200"/>
            <a:ext cx="500634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2100"/>
            </a:lvl2pPr>
            <a:lvl3pPr marL="685800" indent="0" latinLnBrk="0">
              <a:buNone/>
              <a:defRPr lang="zh-TW" sz="1800"/>
            </a:lvl3pPr>
            <a:lvl4pPr marL="1028700" indent="0" latinLnBrk="0">
              <a:buNone/>
              <a:defRPr lang="zh-TW" sz="1500"/>
            </a:lvl4pPr>
            <a:lvl5pPr marL="1371600" indent="0" latinLnBrk="0">
              <a:buNone/>
              <a:defRPr lang="zh-TW" sz="1500"/>
            </a:lvl5pPr>
            <a:lvl6pPr marL="1714500" indent="0" latinLnBrk="0">
              <a:buNone/>
              <a:defRPr lang="zh-TW" sz="1500"/>
            </a:lvl6pPr>
            <a:lvl7pPr marL="2057400" indent="0" latinLnBrk="0">
              <a:buNone/>
              <a:defRPr lang="zh-TW" sz="1500"/>
            </a:lvl7pPr>
            <a:lvl8pPr marL="2400300" indent="0" latinLnBrk="0">
              <a:buNone/>
              <a:defRPr lang="zh-TW" sz="1500"/>
            </a:lvl8pPr>
            <a:lvl9pPr marL="2743200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4E5696C5-E390-4663-BD13-C1BEE3E375D4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37145BEE-2286-4300-8242-FDB6AB460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1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43000" y="78910"/>
            <a:ext cx="6850298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485901"/>
            <a:ext cx="6851142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134" name="手繪多邊形 50"/>
          <p:cNvSpPr>
            <a:spLocks/>
          </p:cNvSpPr>
          <p:nvPr/>
        </p:nvSpPr>
        <p:spPr bwMode="auto">
          <a:xfrm>
            <a:off x="6571059" y="5521528"/>
            <a:ext cx="257157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5" name="手繪多邊形 51"/>
          <p:cNvSpPr>
            <a:spLocks/>
          </p:cNvSpPr>
          <p:nvPr/>
        </p:nvSpPr>
        <p:spPr bwMode="auto">
          <a:xfrm>
            <a:off x="1" y="5652179"/>
            <a:ext cx="8561363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手繪多邊形 51"/>
          <p:cNvSpPr>
            <a:spLocks/>
          </p:cNvSpPr>
          <p:nvPr/>
        </p:nvSpPr>
        <p:spPr bwMode="auto">
          <a:xfrm>
            <a:off x="-10311" y="5865036"/>
            <a:ext cx="8561363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7" name="群組中 66"/>
          <p:cNvGrpSpPr>
            <a:grpSpLocks noChangeAspect="1"/>
          </p:cNvGrpSpPr>
          <p:nvPr/>
        </p:nvGrpSpPr>
        <p:grpSpPr bwMode="auto">
          <a:xfrm>
            <a:off x="8735766" y="947577"/>
            <a:ext cx="319984" cy="400819"/>
            <a:chOff x="3636" y="1964"/>
            <a:chExt cx="413" cy="388"/>
          </a:xfrm>
        </p:grpSpPr>
        <p:sp>
          <p:nvSpPr>
            <p:cNvPr id="138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9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0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1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2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3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4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5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46" name="群組中 18"/>
          <p:cNvGrpSpPr/>
          <p:nvPr/>
        </p:nvGrpSpPr>
        <p:grpSpPr>
          <a:xfrm>
            <a:off x="8481696" y="6212029"/>
            <a:ext cx="656603" cy="645972"/>
            <a:chOff x="7344986" y="5566058"/>
            <a:chExt cx="1750940" cy="1291943"/>
          </a:xfrm>
        </p:grpSpPr>
        <p:sp>
          <p:nvSpPr>
            <p:cNvPr id="147" name="手繪多邊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8" name="手繪多邊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9" name="手繪多邊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0" name="手繪多邊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1" name="手繪多邊形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2" name="手繪多邊形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53" name="群組中 5"/>
          <p:cNvGrpSpPr>
            <a:grpSpLocks noChangeAspect="1"/>
          </p:cNvGrpSpPr>
          <p:nvPr/>
        </p:nvGrpSpPr>
        <p:grpSpPr bwMode="auto">
          <a:xfrm>
            <a:off x="1831" y="2873890"/>
            <a:ext cx="447921" cy="789302"/>
            <a:chOff x="2121" y="1060"/>
            <a:chExt cx="597" cy="789"/>
          </a:xfrm>
        </p:grpSpPr>
        <p:sp>
          <p:nvSpPr>
            <p:cNvPr id="154" name="手繪多邊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5" name="手繪多邊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6" name="手繪多邊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7" name="手繪多邊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手繪多邊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手繪多邊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0" name="手繪多邊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1" name="群組中 16"/>
          <p:cNvGrpSpPr>
            <a:grpSpLocks noChangeAspect="1"/>
          </p:cNvGrpSpPr>
          <p:nvPr/>
        </p:nvGrpSpPr>
        <p:grpSpPr bwMode="auto">
          <a:xfrm>
            <a:off x="104629" y="-13010"/>
            <a:ext cx="1037180" cy="804244"/>
            <a:chOff x="1922" y="1129"/>
            <a:chExt cx="987" cy="574"/>
          </a:xfrm>
        </p:grpSpPr>
        <p:sp>
          <p:nvSpPr>
            <p:cNvPr id="162" name="手繪多邊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3" name="手繪多邊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4" name="手繪多邊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5" name="手繪多邊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6" name="手繪多邊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7" name="手繪多邊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8" name="手繪多邊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9" name="手繪多邊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0" name="群組中 28"/>
          <p:cNvGrpSpPr>
            <a:grpSpLocks noChangeAspect="1"/>
          </p:cNvGrpSpPr>
          <p:nvPr/>
        </p:nvGrpSpPr>
        <p:grpSpPr bwMode="auto">
          <a:xfrm>
            <a:off x="0" y="5007562"/>
            <a:ext cx="515890" cy="1147722"/>
            <a:chOff x="1901" y="2020"/>
            <a:chExt cx="1059" cy="1767"/>
          </a:xfrm>
        </p:grpSpPr>
        <p:sp>
          <p:nvSpPr>
            <p:cNvPr id="171" name="手繪多邊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2" name="手繪多邊形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3" name="手繪多邊形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4" name="手繪多邊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5" name="手繪多邊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6" name="手繪多邊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7" name="手繪多邊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8" name="手繪多邊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9" name="群組中 52"/>
          <p:cNvGrpSpPr>
            <a:grpSpLocks noChangeAspect="1"/>
          </p:cNvGrpSpPr>
          <p:nvPr/>
        </p:nvGrpSpPr>
        <p:grpSpPr bwMode="auto">
          <a:xfrm rot="19948164">
            <a:off x="8357436" y="105148"/>
            <a:ext cx="506303" cy="772505"/>
            <a:chOff x="4634" y="754"/>
            <a:chExt cx="1164" cy="1332"/>
          </a:xfrm>
        </p:grpSpPr>
        <p:sp>
          <p:nvSpPr>
            <p:cNvPr id="18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8" name="群組中 64"/>
          <p:cNvGrpSpPr>
            <a:grpSpLocks noChangeAspect="1"/>
          </p:cNvGrpSpPr>
          <p:nvPr/>
        </p:nvGrpSpPr>
        <p:grpSpPr bwMode="auto">
          <a:xfrm flipH="1">
            <a:off x="8086999" y="2958793"/>
            <a:ext cx="771182" cy="1140705"/>
            <a:chOff x="2052" y="995"/>
            <a:chExt cx="768" cy="852"/>
          </a:xfrm>
        </p:grpSpPr>
        <p:sp>
          <p:nvSpPr>
            <p:cNvPr id="189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0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1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2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3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4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5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6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9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3429" y="649282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37C2401B-1848-4790-837F-2C1460BFC1ED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19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988406" y="6492828"/>
            <a:ext cx="5233845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9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445627" y="6568354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70DA92DC-3867-4F53-BDE2-86A0A79D51E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7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25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100000"/>
        </a:lnSpc>
        <a:spcBef>
          <a:spcPts val="13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44577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68580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92583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16586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89138"/>
            <a:ext cx="8410575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 Chapter 10 </a:t>
            </a:r>
            <a:r>
              <a:rPr lang="en-US" altLang="zh-TW" sz="40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m-way</a:t>
            </a:r>
            <a:r>
              <a:rPr lang="zh-TW" altLang="en-US" sz="40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搜尋</a:t>
            </a:r>
            <a:r>
              <a:rPr lang="zh-TW" altLang="en-US" sz="4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樹與</a:t>
            </a:r>
            <a:r>
              <a:rPr lang="en-US" altLang="zh-TW" sz="4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B-Tree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10.1  </a:t>
            </a:r>
            <a:r>
              <a:rPr lang="en-US" altLang="zh-TW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m-way </a:t>
            </a:r>
            <a:r>
              <a:rPr lang="zh-TW" altLang="en-US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搜尋樹</a:t>
            </a:r>
          </a:p>
        </p:txBody>
      </p:sp>
      <p:sp>
        <p:nvSpPr>
          <p:cNvPr id="26628" name="Rectangle 53"/>
          <p:cNvSpPr>
            <a:spLocks noChangeArrowheads="1"/>
          </p:cNvSpPr>
          <p:nvPr/>
        </p:nvSpPr>
        <p:spPr bwMode="auto">
          <a:xfrm>
            <a:off x="900113" y="1700213"/>
            <a:ext cx="4464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zh-TW" altLang="en-US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刪除 </a:t>
            </a:r>
            <a:r>
              <a:rPr lang="en-US" altLang="zh-TW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3</a:t>
            </a:r>
            <a:r>
              <a:rPr lang="zh-TW" altLang="en-US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，則直接刪除</a:t>
            </a:r>
          </a:p>
          <a:p>
            <a:pPr lvl="1" eaLnBrk="1" hangingPunct="1">
              <a:buSzPct val="60000"/>
            </a:pPr>
            <a:endParaRPr lang="zh-TW" altLang="en-US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  <a:p>
            <a:pPr lvl="1" eaLnBrk="1" hangingPunct="1">
              <a:buSzPct val="60000"/>
              <a:buFont typeface="Wingdings" panose="05000000000000000000" pitchFamily="2" charset="2"/>
              <a:buNone/>
            </a:pPr>
            <a:endParaRPr lang="zh-TW" altLang="en-US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  <a:p>
            <a:pPr lvl="1" eaLnBrk="1" hangingPunct="1">
              <a:buSzPct val="60000"/>
            </a:pPr>
            <a:endParaRPr lang="zh-TW" altLang="en-US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  <a:p>
            <a:pPr lvl="1" eaLnBrk="1" hangingPunct="1">
              <a:buSzPct val="60000"/>
            </a:pPr>
            <a:endParaRPr lang="zh-TW" altLang="en-US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zh-TW" altLang="en-US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刪除 </a:t>
            </a:r>
            <a:r>
              <a:rPr lang="en-US" altLang="zh-TW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8</a:t>
            </a: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endParaRPr lang="en-US" altLang="zh-TW" sz="3200" baseline="0" dirty="0">
              <a:solidFill>
                <a:srgbClr val="090A15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629" name="Oval 54"/>
          <p:cNvSpPr>
            <a:spLocks noChangeArrowheads="1"/>
          </p:cNvSpPr>
          <p:nvPr/>
        </p:nvSpPr>
        <p:spPr bwMode="auto">
          <a:xfrm>
            <a:off x="5219700" y="2133600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5 , 7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6630" name="Oval 55"/>
          <p:cNvSpPr>
            <a:spLocks noChangeArrowheads="1"/>
          </p:cNvSpPr>
          <p:nvPr/>
        </p:nvSpPr>
        <p:spPr bwMode="auto">
          <a:xfrm>
            <a:off x="6515100" y="2781300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8 , 12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6631" name="Line 56"/>
          <p:cNvSpPr>
            <a:spLocks noChangeShapeType="1"/>
          </p:cNvSpPr>
          <p:nvPr/>
        </p:nvSpPr>
        <p:spPr bwMode="auto">
          <a:xfrm>
            <a:off x="6084888" y="2493963"/>
            <a:ext cx="5746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2" name="Oval 57"/>
          <p:cNvSpPr>
            <a:spLocks noChangeArrowheads="1"/>
          </p:cNvSpPr>
          <p:nvPr/>
        </p:nvSpPr>
        <p:spPr bwMode="auto">
          <a:xfrm>
            <a:off x="5219700" y="2781300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6 , 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6633" name="Line 58"/>
          <p:cNvSpPr>
            <a:spLocks noChangeShapeType="1"/>
          </p:cNvSpPr>
          <p:nvPr/>
        </p:nvSpPr>
        <p:spPr bwMode="auto">
          <a:xfrm>
            <a:off x="5795963" y="25654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4" name="Oval 59"/>
          <p:cNvSpPr>
            <a:spLocks noChangeArrowheads="1"/>
          </p:cNvSpPr>
          <p:nvPr/>
        </p:nvSpPr>
        <p:spPr bwMode="auto">
          <a:xfrm>
            <a:off x="3924300" y="2779713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4,X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6635" name="Line 60"/>
          <p:cNvSpPr>
            <a:spLocks noChangeShapeType="1"/>
          </p:cNvSpPr>
          <p:nvPr/>
        </p:nvSpPr>
        <p:spPr bwMode="auto">
          <a:xfrm flipH="1">
            <a:off x="4787900" y="2492375"/>
            <a:ext cx="5762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6" name="Oval 61"/>
          <p:cNvSpPr>
            <a:spLocks noChangeArrowheads="1"/>
          </p:cNvSpPr>
          <p:nvPr/>
        </p:nvSpPr>
        <p:spPr bwMode="auto">
          <a:xfrm>
            <a:off x="6516688" y="3573463"/>
            <a:ext cx="1081087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10 , 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6637" name="Line 62"/>
          <p:cNvSpPr>
            <a:spLocks noChangeShapeType="1"/>
          </p:cNvSpPr>
          <p:nvPr/>
        </p:nvSpPr>
        <p:spPr bwMode="auto">
          <a:xfrm>
            <a:off x="7019925" y="32131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8" name="Oval 63"/>
          <p:cNvSpPr>
            <a:spLocks noChangeArrowheads="1"/>
          </p:cNvSpPr>
          <p:nvPr/>
        </p:nvSpPr>
        <p:spPr bwMode="auto">
          <a:xfrm>
            <a:off x="5219700" y="4365625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5 , 7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6639" name="Oval 64"/>
          <p:cNvSpPr>
            <a:spLocks noChangeArrowheads="1"/>
          </p:cNvSpPr>
          <p:nvPr/>
        </p:nvSpPr>
        <p:spPr bwMode="auto">
          <a:xfrm>
            <a:off x="6515100" y="5013325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10, 12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6640" name="Line 65"/>
          <p:cNvSpPr>
            <a:spLocks noChangeShapeType="1"/>
          </p:cNvSpPr>
          <p:nvPr/>
        </p:nvSpPr>
        <p:spPr bwMode="auto">
          <a:xfrm>
            <a:off x="6084888" y="4725988"/>
            <a:ext cx="5746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1" name="Oval 66"/>
          <p:cNvSpPr>
            <a:spLocks noChangeArrowheads="1"/>
          </p:cNvSpPr>
          <p:nvPr/>
        </p:nvSpPr>
        <p:spPr bwMode="auto">
          <a:xfrm>
            <a:off x="5219700" y="5013325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6 , 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6642" name="Line 67"/>
          <p:cNvSpPr>
            <a:spLocks noChangeShapeType="1"/>
          </p:cNvSpPr>
          <p:nvPr/>
        </p:nvSpPr>
        <p:spPr bwMode="auto">
          <a:xfrm>
            <a:off x="5795963" y="47974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3" name="Oval 68"/>
          <p:cNvSpPr>
            <a:spLocks noChangeArrowheads="1"/>
          </p:cNvSpPr>
          <p:nvPr/>
        </p:nvSpPr>
        <p:spPr bwMode="auto">
          <a:xfrm>
            <a:off x="3924300" y="5011738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4,X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6644" name="Line 69"/>
          <p:cNvSpPr>
            <a:spLocks noChangeShapeType="1"/>
          </p:cNvSpPr>
          <p:nvPr/>
        </p:nvSpPr>
        <p:spPr bwMode="auto">
          <a:xfrm flipH="1">
            <a:off x="4787900" y="4724400"/>
            <a:ext cx="5762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10.1  </a:t>
            </a:r>
            <a:r>
              <a:rPr lang="en-US" altLang="zh-TW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m-way </a:t>
            </a:r>
            <a:r>
              <a:rPr lang="zh-TW" altLang="en-US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搜尋樹</a:t>
            </a:r>
          </a:p>
        </p:txBody>
      </p:sp>
      <p:sp>
        <p:nvSpPr>
          <p:cNvPr id="28676" name="Rectangle 36"/>
          <p:cNvSpPr>
            <a:spLocks noChangeArrowheads="1"/>
          </p:cNvSpPr>
          <p:nvPr/>
        </p:nvSpPr>
        <p:spPr bwMode="auto">
          <a:xfrm>
            <a:off x="900113" y="1700213"/>
            <a:ext cx="215900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zh-TW" altLang="en-US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刪除 </a:t>
            </a:r>
            <a:r>
              <a:rPr lang="en-US" altLang="zh-TW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12</a:t>
            </a:r>
          </a:p>
          <a:p>
            <a:pPr lvl="1" eaLnBrk="1" hangingPunct="1">
              <a:buSzPct val="60000"/>
            </a:pPr>
            <a:endParaRPr lang="en-US" altLang="zh-TW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  <a:p>
            <a:pPr lvl="1" eaLnBrk="1" hangingPunct="1">
              <a:buSzPct val="60000"/>
            </a:pPr>
            <a:endParaRPr lang="en-US" altLang="zh-TW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zh-TW" altLang="en-US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刪除 </a:t>
            </a:r>
            <a:r>
              <a:rPr lang="en-US" altLang="zh-TW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7</a:t>
            </a:r>
          </a:p>
          <a:p>
            <a:pPr lvl="1" eaLnBrk="1" hangingPunct="1">
              <a:buSzPct val="60000"/>
            </a:pPr>
            <a:endParaRPr lang="en-US" altLang="zh-TW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  <a:p>
            <a:pPr lvl="1" eaLnBrk="1" hangingPunct="1">
              <a:buSzPct val="60000"/>
            </a:pPr>
            <a:endParaRPr lang="en-US" altLang="zh-TW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zh-TW" altLang="en-US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刪除 </a:t>
            </a:r>
            <a:r>
              <a:rPr lang="en-US" altLang="zh-TW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10</a:t>
            </a: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endParaRPr lang="en-US" altLang="zh-TW" sz="3200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</p:txBody>
      </p:sp>
      <p:sp>
        <p:nvSpPr>
          <p:cNvPr id="28677" name="Oval 37"/>
          <p:cNvSpPr>
            <a:spLocks noChangeArrowheads="1"/>
          </p:cNvSpPr>
          <p:nvPr/>
        </p:nvSpPr>
        <p:spPr bwMode="auto">
          <a:xfrm>
            <a:off x="5219700" y="2060575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5 , 7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78" name="Oval 38"/>
          <p:cNvSpPr>
            <a:spLocks noChangeArrowheads="1"/>
          </p:cNvSpPr>
          <p:nvPr/>
        </p:nvSpPr>
        <p:spPr bwMode="auto">
          <a:xfrm>
            <a:off x="6515100" y="2708275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10, 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79" name="Line 39"/>
          <p:cNvSpPr>
            <a:spLocks noChangeShapeType="1"/>
          </p:cNvSpPr>
          <p:nvPr/>
        </p:nvSpPr>
        <p:spPr bwMode="auto">
          <a:xfrm>
            <a:off x="6084888" y="2420938"/>
            <a:ext cx="5746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0" name="Oval 40"/>
          <p:cNvSpPr>
            <a:spLocks noChangeArrowheads="1"/>
          </p:cNvSpPr>
          <p:nvPr/>
        </p:nvSpPr>
        <p:spPr bwMode="auto">
          <a:xfrm>
            <a:off x="5219700" y="2708275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6 , 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81" name="Line 41"/>
          <p:cNvSpPr>
            <a:spLocks noChangeShapeType="1"/>
          </p:cNvSpPr>
          <p:nvPr/>
        </p:nvSpPr>
        <p:spPr bwMode="auto">
          <a:xfrm>
            <a:off x="5795963" y="24923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2" name="Oval 42"/>
          <p:cNvSpPr>
            <a:spLocks noChangeArrowheads="1"/>
          </p:cNvSpPr>
          <p:nvPr/>
        </p:nvSpPr>
        <p:spPr bwMode="auto">
          <a:xfrm>
            <a:off x="3924300" y="2706688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4,X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83" name="Line 43"/>
          <p:cNvSpPr>
            <a:spLocks noChangeShapeType="1"/>
          </p:cNvSpPr>
          <p:nvPr/>
        </p:nvSpPr>
        <p:spPr bwMode="auto">
          <a:xfrm flipH="1">
            <a:off x="4787900" y="2419350"/>
            <a:ext cx="5762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4" name="Oval 44"/>
          <p:cNvSpPr>
            <a:spLocks noChangeArrowheads="1"/>
          </p:cNvSpPr>
          <p:nvPr/>
        </p:nvSpPr>
        <p:spPr bwMode="auto">
          <a:xfrm>
            <a:off x="5219700" y="3429000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5 , 10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85" name="Oval 45"/>
          <p:cNvSpPr>
            <a:spLocks noChangeArrowheads="1"/>
          </p:cNvSpPr>
          <p:nvPr/>
        </p:nvSpPr>
        <p:spPr bwMode="auto">
          <a:xfrm>
            <a:off x="5219700" y="4076700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6 , 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86" name="Line 46"/>
          <p:cNvSpPr>
            <a:spLocks noChangeShapeType="1"/>
          </p:cNvSpPr>
          <p:nvPr/>
        </p:nvSpPr>
        <p:spPr bwMode="auto">
          <a:xfrm>
            <a:off x="5795963" y="38608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7" name="Oval 47"/>
          <p:cNvSpPr>
            <a:spLocks noChangeArrowheads="1"/>
          </p:cNvSpPr>
          <p:nvPr/>
        </p:nvSpPr>
        <p:spPr bwMode="auto">
          <a:xfrm>
            <a:off x="3924300" y="4075113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4,X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88" name="Line 48"/>
          <p:cNvSpPr>
            <a:spLocks noChangeShapeType="1"/>
          </p:cNvSpPr>
          <p:nvPr/>
        </p:nvSpPr>
        <p:spPr bwMode="auto">
          <a:xfrm flipH="1">
            <a:off x="4787900" y="3787775"/>
            <a:ext cx="5762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9" name="Oval 49"/>
          <p:cNvSpPr>
            <a:spLocks noChangeArrowheads="1"/>
          </p:cNvSpPr>
          <p:nvPr/>
        </p:nvSpPr>
        <p:spPr bwMode="auto">
          <a:xfrm>
            <a:off x="5291138" y="4797425"/>
            <a:ext cx="1081087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5 , 6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90" name="Oval 50"/>
          <p:cNvSpPr>
            <a:spLocks noChangeArrowheads="1"/>
          </p:cNvSpPr>
          <p:nvPr/>
        </p:nvSpPr>
        <p:spPr bwMode="auto">
          <a:xfrm>
            <a:off x="3995738" y="5443538"/>
            <a:ext cx="1081087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4,X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91" name="Line 51"/>
          <p:cNvSpPr>
            <a:spLocks noChangeShapeType="1"/>
          </p:cNvSpPr>
          <p:nvPr/>
        </p:nvSpPr>
        <p:spPr bwMode="auto">
          <a:xfrm flipH="1">
            <a:off x="4859338" y="5156200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4"/>
          <p:cNvSpPr>
            <a:spLocks noChangeArrowheads="1"/>
          </p:cNvSpPr>
          <p:nvPr/>
        </p:nvSpPr>
        <p:spPr bwMode="auto">
          <a:xfrm>
            <a:off x="900113" y="1700213"/>
            <a:ext cx="777557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zh-TW" altLang="en-US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何謂 </a:t>
            </a:r>
            <a:r>
              <a:rPr lang="en-US" altLang="zh-TW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B-tree</a:t>
            </a:r>
            <a:r>
              <a:rPr lang="zh-TW" altLang="en-US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？</a:t>
            </a: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一棵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order</a:t>
            </a: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為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m</a:t>
            </a: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的 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B-tree</a:t>
            </a: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是一個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m-way</a:t>
            </a: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搜尋</a:t>
            </a:r>
            <a:r>
              <a:rPr lang="zh-TW" altLang="en-US" baseline="0" dirty="0" smtClean="0">
                <a:solidFill>
                  <a:srgbClr val="090A15"/>
                </a:solidFill>
                <a:latin typeface="標楷體" panose="03000509000000000000" pitchFamily="65" charset="-120"/>
              </a:rPr>
              <a:t>樹</a:t>
            </a:r>
            <a:r>
              <a:rPr lang="zh-CN" altLang="en-US" baseline="0" dirty="0" smtClean="0">
                <a:solidFill>
                  <a:srgbClr val="090A15"/>
                </a:solidFill>
                <a:latin typeface="標楷體" panose="03000509000000000000" pitchFamily="65" charset="-120"/>
              </a:rPr>
              <a:t>。</a:t>
            </a:r>
            <a:endParaRPr lang="zh-TW" altLang="en-US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可以是空</a:t>
            </a:r>
            <a:r>
              <a:rPr lang="zh-TW" altLang="en-US" baseline="0" dirty="0" smtClean="0">
                <a:solidFill>
                  <a:srgbClr val="090A15"/>
                </a:solidFill>
                <a:latin typeface="標楷體" panose="03000509000000000000" pitchFamily="65" charset="-120"/>
              </a:rPr>
              <a:t>樹</a:t>
            </a:r>
            <a:r>
              <a:rPr lang="zh-CN" altLang="en-US" baseline="0" dirty="0" smtClean="0">
                <a:solidFill>
                  <a:srgbClr val="090A15"/>
                </a:solidFill>
                <a:latin typeface="標楷體" panose="03000509000000000000" pitchFamily="65" charset="-120"/>
              </a:rPr>
              <a:t>。</a:t>
            </a:r>
            <a:endParaRPr lang="zh-TW" altLang="en-US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假若高度≧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1</a:t>
            </a: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必需滿足以下的特性： </a:t>
            </a:r>
          </a:p>
          <a:p>
            <a:pPr lvl="2" eaLnBrk="1" hangingPunct="1">
              <a:lnSpc>
                <a:spcPct val="90000"/>
              </a:lnSpc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</a:pP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樹根至少有二個子節點，亦即節點內至少有一鍵</a:t>
            </a:r>
            <a:r>
              <a:rPr lang="zh-TW" altLang="en-US" baseline="0" dirty="0" smtClean="0">
                <a:solidFill>
                  <a:srgbClr val="090A15"/>
                </a:solidFill>
                <a:latin typeface="標楷體" panose="03000509000000000000" pitchFamily="65" charset="-120"/>
              </a:rPr>
              <a:t>值</a:t>
            </a:r>
            <a:r>
              <a:rPr lang="zh-CN" altLang="en-US" baseline="0" dirty="0" smtClean="0">
                <a:solidFill>
                  <a:srgbClr val="090A15"/>
                </a:solidFill>
                <a:latin typeface="標楷體" panose="03000509000000000000" pitchFamily="65" charset="-120"/>
              </a:rPr>
              <a:t>。</a:t>
            </a:r>
            <a:endParaRPr lang="zh-TW" altLang="en-US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  <a:p>
            <a:pPr lvl="2" eaLnBrk="1" hangingPunct="1">
              <a:lnSpc>
                <a:spcPct val="90000"/>
              </a:lnSpc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</a:pP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除了樹根外，所有非失敗節點（即內部節點）至少有  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  <a:cs typeface="Arial" panose="020B0604020202020204" pitchFamily="34" charset="0"/>
              </a:rPr>
              <a:t>m/2  </a:t>
            </a: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個子節點，至多有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m</a:t>
            </a: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個子節點。此表示至少應有  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m/2  -1</a:t>
            </a: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個鍵值，至多有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m–1</a:t>
            </a: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個鍵值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(  m/2  </a:t>
            </a: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表示大於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m/2</a:t>
            </a: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的最小正整數</a:t>
            </a:r>
            <a:r>
              <a:rPr lang="en-US" altLang="zh-TW" baseline="0" dirty="0" smtClean="0">
                <a:solidFill>
                  <a:srgbClr val="090A15"/>
                </a:solidFill>
                <a:latin typeface="標楷體" panose="03000509000000000000" pitchFamily="65" charset="-120"/>
              </a:rPr>
              <a:t>)</a:t>
            </a:r>
            <a:r>
              <a:rPr lang="zh-CN" altLang="en-US" baseline="0" dirty="0" smtClean="0">
                <a:solidFill>
                  <a:srgbClr val="090A15"/>
                </a:solidFill>
                <a:latin typeface="標楷體" panose="03000509000000000000" pitchFamily="65" charset="-120"/>
              </a:rPr>
              <a:t>。</a:t>
            </a:r>
            <a:endParaRPr lang="en-US" altLang="zh-TW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  <a:p>
            <a:pPr lvl="2" eaLnBrk="1" hangingPunct="1">
              <a:lnSpc>
                <a:spcPct val="90000"/>
              </a:lnSpc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</a:pP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所有的樹葉節點皆在同一</a:t>
            </a:r>
            <a:r>
              <a:rPr lang="zh-TW" altLang="en-US" baseline="0" dirty="0" smtClean="0">
                <a:solidFill>
                  <a:srgbClr val="090A15"/>
                </a:solidFill>
                <a:latin typeface="標楷體" panose="03000509000000000000" pitchFamily="65" charset="-120"/>
              </a:rPr>
              <a:t>階層</a:t>
            </a:r>
            <a:r>
              <a:rPr lang="zh-CN" altLang="en-US" baseline="0" dirty="0" smtClean="0">
                <a:solidFill>
                  <a:srgbClr val="090A15"/>
                </a:solidFill>
                <a:latin typeface="標楷體" panose="03000509000000000000" pitchFamily="65" charset="-120"/>
              </a:rPr>
              <a:t>。</a:t>
            </a:r>
            <a:endParaRPr lang="zh-TW" altLang="en-US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pSp>
        <p:nvGrpSpPr>
          <p:cNvPr id="30725" name="Group 75"/>
          <p:cNvGrpSpPr>
            <a:grpSpLocks/>
          </p:cNvGrpSpPr>
          <p:nvPr/>
        </p:nvGrpSpPr>
        <p:grpSpPr bwMode="auto">
          <a:xfrm>
            <a:off x="2771775" y="4724400"/>
            <a:ext cx="792163" cy="288925"/>
            <a:chOff x="1746" y="2976"/>
            <a:chExt cx="499" cy="182"/>
          </a:xfrm>
        </p:grpSpPr>
        <p:sp>
          <p:nvSpPr>
            <p:cNvPr id="30736" name="Line 76"/>
            <p:cNvSpPr>
              <a:spLocks noChangeShapeType="1"/>
            </p:cNvSpPr>
            <p:nvPr/>
          </p:nvSpPr>
          <p:spPr bwMode="auto">
            <a:xfrm>
              <a:off x="1746" y="2976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7" name="Line 77"/>
            <p:cNvSpPr>
              <a:spLocks noChangeShapeType="1"/>
            </p:cNvSpPr>
            <p:nvPr/>
          </p:nvSpPr>
          <p:spPr bwMode="auto">
            <a:xfrm>
              <a:off x="1746" y="2976"/>
              <a:ext cx="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8" name="Line 78"/>
            <p:cNvSpPr>
              <a:spLocks noChangeShapeType="1"/>
            </p:cNvSpPr>
            <p:nvPr/>
          </p:nvSpPr>
          <p:spPr bwMode="auto">
            <a:xfrm>
              <a:off x="2245" y="2976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9" name="Line 79"/>
            <p:cNvSpPr>
              <a:spLocks noChangeShapeType="1"/>
            </p:cNvSpPr>
            <p:nvPr/>
          </p:nvSpPr>
          <p:spPr bwMode="auto">
            <a:xfrm flipH="1">
              <a:off x="2200" y="2976"/>
              <a:ext cx="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726" name="Group 80"/>
          <p:cNvGrpSpPr>
            <a:grpSpLocks/>
          </p:cNvGrpSpPr>
          <p:nvPr/>
        </p:nvGrpSpPr>
        <p:grpSpPr bwMode="auto">
          <a:xfrm>
            <a:off x="3709988" y="5084763"/>
            <a:ext cx="792162" cy="288925"/>
            <a:chOff x="1746" y="2976"/>
            <a:chExt cx="499" cy="182"/>
          </a:xfrm>
        </p:grpSpPr>
        <p:sp>
          <p:nvSpPr>
            <p:cNvPr id="30732" name="Line 81"/>
            <p:cNvSpPr>
              <a:spLocks noChangeShapeType="1"/>
            </p:cNvSpPr>
            <p:nvPr/>
          </p:nvSpPr>
          <p:spPr bwMode="auto">
            <a:xfrm>
              <a:off x="1746" y="2976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3" name="Line 82"/>
            <p:cNvSpPr>
              <a:spLocks noChangeShapeType="1"/>
            </p:cNvSpPr>
            <p:nvPr/>
          </p:nvSpPr>
          <p:spPr bwMode="auto">
            <a:xfrm>
              <a:off x="1746" y="2976"/>
              <a:ext cx="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4" name="Line 83"/>
            <p:cNvSpPr>
              <a:spLocks noChangeShapeType="1"/>
            </p:cNvSpPr>
            <p:nvPr/>
          </p:nvSpPr>
          <p:spPr bwMode="auto">
            <a:xfrm>
              <a:off x="2245" y="2976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5" name="Line 84"/>
            <p:cNvSpPr>
              <a:spLocks noChangeShapeType="1"/>
            </p:cNvSpPr>
            <p:nvPr/>
          </p:nvSpPr>
          <p:spPr bwMode="auto">
            <a:xfrm flipH="1">
              <a:off x="2200" y="2976"/>
              <a:ext cx="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727" name="Group 85"/>
          <p:cNvGrpSpPr>
            <a:grpSpLocks/>
          </p:cNvGrpSpPr>
          <p:nvPr/>
        </p:nvGrpSpPr>
        <p:grpSpPr bwMode="auto">
          <a:xfrm>
            <a:off x="2268538" y="5373688"/>
            <a:ext cx="792162" cy="288925"/>
            <a:chOff x="1746" y="2976"/>
            <a:chExt cx="499" cy="182"/>
          </a:xfrm>
        </p:grpSpPr>
        <p:sp>
          <p:nvSpPr>
            <p:cNvPr id="30728" name="Line 86"/>
            <p:cNvSpPr>
              <a:spLocks noChangeShapeType="1"/>
            </p:cNvSpPr>
            <p:nvPr/>
          </p:nvSpPr>
          <p:spPr bwMode="auto">
            <a:xfrm>
              <a:off x="1746" y="2976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29" name="Line 87"/>
            <p:cNvSpPr>
              <a:spLocks noChangeShapeType="1"/>
            </p:cNvSpPr>
            <p:nvPr/>
          </p:nvSpPr>
          <p:spPr bwMode="auto">
            <a:xfrm>
              <a:off x="1746" y="2976"/>
              <a:ext cx="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0" name="Line 88"/>
            <p:cNvSpPr>
              <a:spLocks noChangeShapeType="1"/>
            </p:cNvSpPr>
            <p:nvPr/>
          </p:nvSpPr>
          <p:spPr bwMode="auto">
            <a:xfrm>
              <a:off x="2245" y="2976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1" name="Line 89"/>
            <p:cNvSpPr>
              <a:spLocks noChangeShapeType="1"/>
            </p:cNvSpPr>
            <p:nvPr/>
          </p:nvSpPr>
          <p:spPr bwMode="auto">
            <a:xfrm flipH="1">
              <a:off x="2200" y="2976"/>
              <a:ext cx="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aphicFrame>
        <p:nvGraphicFramePr>
          <p:cNvPr id="31747" name="Object 11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125249"/>
              </p:ext>
            </p:extLst>
          </p:nvPr>
        </p:nvGraphicFramePr>
        <p:xfrm>
          <a:off x="1475656" y="1772816"/>
          <a:ext cx="6338888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PhotoImpact" r:id="rId3" imgW="2270572" imgH="825870" progId="PI3.Image">
                  <p:embed/>
                </p:oleObj>
              </mc:Choice>
              <mc:Fallback>
                <p:oleObj name="PhotoImpact" r:id="rId3" imgW="2270572" imgH="825870" progId="PI3.Image">
                  <p:embed/>
                  <p:pic>
                    <p:nvPicPr>
                      <p:cNvPr id="0" name="Object 1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72816"/>
                        <a:ext cx="6338888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115"/>
          <p:cNvSpPr>
            <a:spLocks noChangeArrowheads="1"/>
          </p:cNvSpPr>
          <p:nvPr/>
        </p:nvSpPr>
        <p:spPr bwMode="auto">
          <a:xfrm>
            <a:off x="1018818" y="4672999"/>
            <a:ext cx="7009566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90A15"/>
                </a:solidFill>
                <a:latin typeface="標楷體" panose="03000509000000000000" pitchFamily="65" charset="-120"/>
              </a:rPr>
              <a:t>上</a:t>
            </a:r>
            <a:r>
              <a:rPr lang="zh-TW" altLang="en-US" dirty="0">
                <a:solidFill>
                  <a:srgbClr val="090A15"/>
                </a:solidFill>
                <a:latin typeface="標楷體" panose="03000509000000000000" pitchFamily="65" charset="-120"/>
              </a:rPr>
              <a:t>圖不屬於</a:t>
            </a:r>
            <a:r>
              <a:rPr lang="en-US" altLang="zh-TW" dirty="0">
                <a:solidFill>
                  <a:srgbClr val="090A15"/>
                </a:solidFill>
                <a:latin typeface="標楷體" panose="03000509000000000000" pitchFamily="65" charset="-120"/>
              </a:rPr>
              <a:t>B-tree of order 3</a:t>
            </a:r>
            <a:r>
              <a:rPr lang="zh-TW" altLang="en-US" dirty="0">
                <a:solidFill>
                  <a:srgbClr val="090A15"/>
                </a:solidFill>
                <a:latin typeface="標楷體" panose="03000509000000000000" pitchFamily="65" charset="-120"/>
              </a:rPr>
              <a:t>，主要是因為樹葉節點不在同一階層上</a:t>
            </a:r>
            <a:r>
              <a:rPr lang="zh-TW" altLang="en-US" sz="2400" dirty="0">
                <a:solidFill>
                  <a:srgbClr val="090A15"/>
                </a:solidFill>
                <a:latin typeface="標楷體" panose="03000509000000000000" pitchFamily="65" charset="-120"/>
              </a:rPr>
              <a:t> 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sp>
        <p:nvSpPr>
          <p:cNvPr id="32771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B-tree of order 3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表示除了樹葉節點外每一節點的分支度（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degree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）不是等於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就是等於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，因此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B-tree of order 3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就是著名的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2-3 tree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。假使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m=4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，則是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2-3-4 tree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sp>
        <p:nvSpPr>
          <p:cNvPr id="33795" name="Rectangle 4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10.2.1 B-Tree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的加入</a:t>
            </a:r>
          </a:p>
          <a:p>
            <a:pPr eaLnBrk="1" hangingPunct="1"/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從 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B-tree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中開始搜尋，假使加入的鍵值 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在 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B-tree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中找不到，則加入 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B-tree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中。假設加入到 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P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節點，若 </a:t>
            </a:r>
          </a:p>
          <a:p>
            <a:pPr lvl="1" eaLnBrk="1" hangingPunct="1"/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該節點少於 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m-1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個鍵值，則直接加入</a:t>
            </a:r>
          </a:p>
          <a:p>
            <a:pPr lvl="1" eaLnBrk="1" hangingPunct="1"/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該節點的鍵值已等於 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m-1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，則將此節點分為二，因為一棵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order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B-tree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，最多只能有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m-1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個鍵值。</a:t>
            </a:r>
            <a:r>
              <a:rPr lang="zh-TW" altLang="en-US" sz="320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aphicFrame>
        <p:nvGraphicFramePr>
          <p:cNvPr id="34819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185841"/>
              </p:ext>
            </p:extLst>
          </p:nvPr>
        </p:nvGraphicFramePr>
        <p:xfrm>
          <a:off x="1078542" y="2564904"/>
          <a:ext cx="6986915" cy="210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PhotoImpact" r:id="rId3" imgW="2450597" imgH="740540" progId="PI3.Image">
                  <p:embed/>
                </p:oleObj>
              </mc:Choice>
              <mc:Fallback>
                <p:oleObj name="PhotoImpact" r:id="rId3" imgW="2450597" imgH="740540" progId="PI3.Image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542" y="2564904"/>
                        <a:ext cx="6986915" cy="2108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1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68425" y="1700213"/>
            <a:ext cx="7775575" cy="4465637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假設有一棵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B-Tree of order 5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aphicFrame>
        <p:nvGraphicFramePr>
          <p:cNvPr id="3584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277918"/>
              </p:ext>
            </p:extLst>
          </p:nvPr>
        </p:nvGraphicFramePr>
        <p:xfrm>
          <a:off x="1057796" y="2900458"/>
          <a:ext cx="6862641" cy="1955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PhotoImpact" r:id="rId3" imgW="2523535" imgH="719269" progId="PI3.Image">
                  <p:embed/>
                </p:oleObj>
              </mc:Choice>
              <mc:Fallback>
                <p:oleObj name="PhotoImpact" r:id="rId3" imgW="2523535" imgH="719269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796" y="2900458"/>
                        <a:ext cx="6862641" cy="1955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3568" y="1485900"/>
            <a:ext cx="7913687" cy="4495800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88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。此鍵值將加在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節點上，由於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節點的鍵值少於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m–1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個，因為它是一棵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B-Tree of order 5)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，故直接將此鍵值加入即可。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aphicFrame>
        <p:nvGraphicFramePr>
          <p:cNvPr id="36867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535925"/>
              </p:ext>
            </p:extLst>
          </p:nvPr>
        </p:nvGraphicFramePr>
        <p:xfrm>
          <a:off x="1378164" y="2636912"/>
          <a:ext cx="6536553" cy="2103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PhotoImpact" r:id="rId3" imgW="2264477" imgH="728288" progId="PI3.Image">
                  <p:embed/>
                </p:oleObj>
              </mc:Choice>
              <mc:Fallback>
                <p:oleObj name="PhotoImpact" r:id="rId3" imgW="2264477" imgH="728288" progId="PI3.Image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164" y="2636912"/>
                        <a:ext cx="6536553" cy="2103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17650" y="1676400"/>
            <a:ext cx="7626350" cy="4495800"/>
          </a:xfrm>
        </p:spPr>
        <p:txBody>
          <a:bodyPr/>
          <a:lstStyle/>
          <a:p>
            <a:pPr marL="0" indent="0" eaLnBrk="1" hangingPunct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98</a:t>
            </a:r>
          </a:p>
          <a:p>
            <a:pPr marL="0" indent="0" eaLnBrk="1" hangingPunct="1"/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aphicFrame>
        <p:nvGraphicFramePr>
          <p:cNvPr id="37891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1117600" y="2778125"/>
          <a:ext cx="71247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PhotoImpact" r:id="rId3" imgW="2413816" imgH="773997" progId="PI3.Image">
                  <p:embed/>
                </p:oleObj>
              </mc:Choice>
              <mc:Fallback>
                <p:oleObj name="PhotoImpact" r:id="rId3" imgW="2413816" imgH="773997" progId="PI3.Image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2778125"/>
                        <a:ext cx="71247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1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187624" y="1673225"/>
            <a:ext cx="76263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加入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91</a:t>
            </a: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endParaRPr lang="en-US" altLang="zh-TW" sz="2400" baseline="0" dirty="0">
              <a:solidFill>
                <a:srgbClr val="090A15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19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10.1  </a:t>
            </a:r>
            <a:r>
              <a:rPr lang="en-US" altLang="zh-TW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m-way </a:t>
            </a:r>
            <a:r>
              <a:rPr lang="zh-TW" altLang="en-US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搜尋樹</a:t>
            </a:r>
            <a:endParaRPr lang="zh-TW" altLang="en-US" sz="4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何謂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m-way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搜尋樹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(m-way search tree)?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首先，一棵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m-way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搜尋樹，所有節點的分支度均小於或等於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。若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為空樹，則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亦稱為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m-way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搜尋樹，倘若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不是空樹，則必需具備下列性質：</a:t>
            </a:r>
          </a:p>
          <a:p>
            <a:pPr marL="0" indent="0" eaLnBrk="1" hangingPunct="1"/>
            <a:endPara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節點的資料型態是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n, A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(K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A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 (K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A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 …, (</a:t>
            </a:r>
            <a:r>
              <a:rPr lang="en-US" altLang="zh-TW" sz="2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en-US" altLang="zh-TW" sz="2000" baseline="-25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A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，其中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是子樹的指標，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 ≤ </a:t>
            </a:r>
            <a:r>
              <a:rPr lang="en-US" altLang="zh-TW" sz="2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≤ n &lt; m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是鍵值，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 ≤ </a:t>
            </a:r>
            <a:r>
              <a:rPr lang="en-US" altLang="zh-TW" sz="2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≤ n &lt; m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節點中的鍵值是由小至大排列的，因此，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&lt; K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+1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 ≤ </a:t>
            </a:r>
            <a:r>
              <a:rPr lang="en-US" altLang="zh-TW" sz="2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&lt; n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子樹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的所有鍵值均小於鍵值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+1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，且大於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 &lt; </a:t>
            </a:r>
            <a:r>
              <a:rPr lang="en-US" altLang="zh-TW" sz="2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&lt; n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子樹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的所有鍵值均大於</a:t>
            </a:r>
            <a:r>
              <a:rPr lang="en-US" altLang="zh-TW" sz="2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en-US" altLang="zh-TW" sz="2000" baseline="-25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A0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的所有鍵值均小於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5.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指到的子樹，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 ≤ </a:t>
            </a:r>
            <a:r>
              <a:rPr lang="en-US" altLang="zh-TW" sz="2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≤ n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亦是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m-way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搜尋樹。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aphicFrame>
        <p:nvGraphicFramePr>
          <p:cNvPr id="38915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63104"/>
              </p:ext>
            </p:extLst>
          </p:nvPr>
        </p:nvGraphicFramePr>
        <p:xfrm>
          <a:off x="755576" y="2708920"/>
          <a:ext cx="7439045" cy="208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PhotoImpact" r:id="rId3" imgW="2569252" imgH="719269" progId="PI3.Image">
                  <p:embed/>
                </p:oleObj>
              </mc:Choice>
              <mc:Fallback>
                <p:oleObj name="PhotoImpact" r:id="rId3" imgW="2569252" imgH="719269" progId="PI3.Image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708920"/>
                        <a:ext cx="7439045" cy="2082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59632" y="1700808"/>
            <a:ext cx="7339012" cy="4495800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加入93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20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aphicFrame>
        <p:nvGraphicFramePr>
          <p:cNvPr id="39939" name="Object 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375588"/>
              </p:ext>
            </p:extLst>
          </p:nvPr>
        </p:nvGraphicFramePr>
        <p:xfrm>
          <a:off x="1524000" y="2852936"/>
          <a:ext cx="6211664" cy="1963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PhotoImpact" r:id="rId3" imgW="2325629" imgH="734383" progId="PI3.Image">
                  <p:embed/>
                </p:oleObj>
              </mc:Choice>
              <mc:Fallback>
                <p:oleObj name="PhotoImpact" r:id="rId3" imgW="2325629" imgH="734383" progId="PI3.Image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52936"/>
                        <a:ext cx="6211664" cy="1963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1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187624" y="1622950"/>
            <a:ext cx="733901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加入9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9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21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aphicFrame>
        <p:nvGraphicFramePr>
          <p:cNvPr id="4096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758809"/>
              </p:ext>
            </p:extLst>
          </p:nvPr>
        </p:nvGraphicFramePr>
        <p:xfrm>
          <a:off x="1619672" y="3573016"/>
          <a:ext cx="5719204" cy="1728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PhotoImpact" r:id="rId3" imgW="2191331" imgH="661305" progId="PI3.Image">
                  <p:embed/>
                </p:oleObj>
              </mc:Choice>
              <mc:Fallback>
                <p:oleObj name="PhotoImpact" r:id="rId3" imgW="2191331" imgH="661305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73016"/>
                        <a:ext cx="5719204" cy="1728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59632" y="1556792"/>
            <a:ext cx="7626350" cy="4495800"/>
          </a:xfrm>
        </p:spPr>
        <p:txBody>
          <a:bodyPr/>
          <a:lstStyle/>
          <a:p>
            <a:pPr marL="0" indent="0" eaLnBrk="1" hangingPunct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10.2.2 B-Tree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的刪除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B-Tree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的刪除有二種情況：一為刪除的節點是樹葉節點，二為刪除的節點為非樹葉節點。我們以一棵如圖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10-4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B-Tree of order 5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來說明。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22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aphicFrame>
        <p:nvGraphicFramePr>
          <p:cNvPr id="4198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633552"/>
              </p:ext>
            </p:extLst>
          </p:nvPr>
        </p:nvGraphicFramePr>
        <p:xfrm>
          <a:off x="1403648" y="3286771"/>
          <a:ext cx="6102350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PhotoImpact" r:id="rId3" imgW="1914148" imgH="642966" progId="PI3.Image">
                  <p:embed/>
                </p:oleObj>
              </mc:Choice>
              <mc:Fallback>
                <p:oleObj name="PhotoImpact" r:id="rId3" imgW="1914148" imgH="642966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286771"/>
                        <a:ext cx="6102350" cy="204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1655109"/>
            <a:ext cx="7554912" cy="4495800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zh-TW" altLang="en-US" sz="2200" dirty="0" smtClean="0"/>
              <a:t>若</a:t>
            </a:r>
            <a:r>
              <a:rPr lang="en-US" altLang="zh-TW" sz="2200" dirty="0" smtClean="0"/>
              <a:t>p</a:t>
            </a:r>
            <a:r>
              <a:rPr lang="zh-TW" altLang="en-US" sz="2200" dirty="0" smtClean="0"/>
              <a:t>節點</a:t>
            </a:r>
            <a:r>
              <a:rPr lang="zh-TW" altLang="en-US" sz="2200" dirty="0" smtClean="0"/>
              <a:t>是樹葉節點：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TW" altLang="en-US" sz="2200" dirty="0" smtClean="0"/>
              <a:t>   刪除</a:t>
            </a:r>
            <a:r>
              <a:rPr lang="en-US" altLang="zh-TW" sz="2200" dirty="0" smtClean="0"/>
              <a:t>p</a:t>
            </a:r>
            <a:r>
              <a:rPr lang="zh-TW" altLang="en-US" sz="2200" dirty="0" smtClean="0"/>
              <a:t>節點</a:t>
            </a:r>
            <a:r>
              <a:rPr lang="zh-TW" altLang="en-US" sz="2200" dirty="0" smtClean="0"/>
              <a:t>的鍵值</a:t>
            </a:r>
            <a:r>
              <a:rPr lang="en-US" altLang="zh-TW" sz="2200" dirty="0" smtClean="0"/>
              <a:t>X </a:t>
            </a:r>
            <a:r>
              <a:rPr lang="zh-TW" altLang="en-US" sz="2200" dirty="0" smtClean="0"/>
              <a:t>後，若</a:t>
            </a:r>
            <a:r>
              <a:rPr lang="en-US" altLang="zh-TW" sz="2200" dirty="0" smtClean="0"/>
              <a:t>p </a:t>
            </a:r>
            <a:r>
              <a:rPr lang="zh-TW" altLang="en-US" sz="2200" dirty="0" smtClean="0"/>
              <a:t>節點的鍵值個數還大於或等於</a:t>
            </a:r>
            <a:r>
              <a:rPr lang="en-US" altLang="zh-TW" sz="2200" dirty="0" smtClean="0"/>
              <a:t>m </a:t>
            </a:r>
            <a:r>
              <a:rPr lang="en-US" altLang="zh-TW" sz="2200" dirty="0" smtClean="0"/>
              <a:t>/</a:t>
            </a:r>
            <a:r>
              <a:rPr lang="en-US" altLang="zh-TW" sz="2200" dirty="0"/>
              <a:t>/</a:t>
            </a:r>
            <a:r>
              <a:rPr lang="en-US" altLang="zh-TW" sz="2200" dirty="0" smtClean="0"/>
              <a:t> </a:t>
            </a:r>
            <a:r>
              <a:rPr lang="en-US" altLang="zh-TW" sz="2200" dirty="0" smtClean="0"/>
              <a:t>2–1 </a:t>
            </a:r>
            <a:r>
              <a:rPr lang="zh-TW" altLang="en-US" sz="2200" dirty="0" smtClean="0"/>
              <a:t>個</a:t>
            </a:r>
            <a:r>
              <a:rPr lang="en-US" altLang="zh-TW" sz="2200" dirty="0" smtClean="0"/>
              <a:t>(2 </a:t>
            </a:r>
            <a:r>
              <a:rPr lang="zh-TW" altLang="en-US" sz="2200" dirty="0" smtClean="0"/>
              <a:t>個，此處的</a:t>
            </a:r>
            <a:r>
              <a:rPr lang="en-US" altLang="zh-TW" sz="2200" dirty="0" smtClean="0"/>
              <a:t>m </a:t>
            </a:r>
            <a:r>
              <a:rPr lang="zh-TW" altLang="en-US" sz="2200" dirty="0" smtClean="0"/>
              <a:t>為</a:t>
            </a:r>
            <a:r>
              <a:rPr lang="en-US" altLang="zh-TW" sz="2200" dirty="0" smtClean="0"/>
              <a:t>5)</a:t>
            </a:r>
            <a:r>
              <a:rPr lang="zh-TW" altLang="en-US" sz="2200" dirty="0" smtClean="0"/>
              <a:t>，則直接刪除之。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23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aphicFrame>
        <p:nvGraphicFramePr>
          <p:cNvPr id="43011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948176"/>
              </p:ext>
            </p:extLst>
          </p:nvPr>
        </p:nvGraphicFramePr>
        <p:xfrm>
          <a:off x="4211960" y="2060848"/>
          <a:ext cx="4522788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PhotoImpact" r:id="rId3" imgW="1914148" imgH="670334" progId="PI3.Image">
                  <p:embed/>
                </p:oleObj>
              </mc:Choice>
              <mc:Fallback>
                <p:oleObj name="PhotoImpact" r:id="rId3" imgW="1914148" imgH="670334" progId="PI3.Image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060848"/>
                        <a:ext cx="4522788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844824"/>
            <a:ext cx="3672408" cy="4495800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節點的鍵值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後，若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節點的鍵值小於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2–1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，此時因為不符合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B-Tree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的定義，所以必需加以調整之。</a:t>
            </a:r>
          </a:p>
        </p:txBody>
      </p:sp>
      <p:graphicFrame>
        <p:nvGraphicFramePr>
          <p:cNvPr id="43014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42240005"/>
              </p:ext>
            </p:extLst>
          </p:nvPr>
        </p:nvGraphicFramePr>
        <p:xfrm>
          <a:off x="4067944" y="3835456"/>
          <a:ext cx="4788024" cy="167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PhotoImpact" r:id="rId5" imgW="1914148" imgH="670334" progId="PI3.Image">
                  <p:embed/>
                </p:oleObj>
              </mc:Choice>
              <mc:Fallback>
                <p:oleObj name="PhotoImpact" r:id="rId5" imgW="1914148" imgH="670334" progId="PI3.Image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835456"/>
                        <a:ext cx="4788024" cy="1676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24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aphicFrame>
        <p:nvGraphicFramePr>
          <p:cNvPr id="4403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186213"/>
              </p:ext>
            </p:extLst>
          </p:nvPr>
        </p:nvGraphicFramePr>
        <p:xfrm>
          <a:off x="1143608" y="2492896"/>
          <a:ext cx="671830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PhotoImpact" r:id="rId3" imgW="1947676" imgH="688674" progId="PI3.Image">
                  <p:embed/>
                </p:oleObj>
              </mc:Choice>
              <mc:Fallback>
                <p:oleObj name="PhotoImpact" r:id="rId3" imgW="1947676" imgH="688674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608" y="2492896"/>
                        <a:ext cx="6718300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25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aphicFrame>
        <p:nvGraphicFramePr>
          <p:cNvPr id="4505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75066"/>
              </p:ext>
            </p:extLst>
          </p:nvPr>
        </p:nvGraphicFramePr>
        <p:xfrm>
          <a:off x="1524000" y="2312876"/>
          <a:ext cx="5538913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PhotoImpact" r:id="rId3" imgW="1792076" imgH="722133" progId="PI3.Image">
                  <p:embed/>
                </p:oleObj>
              </mc:Choice>
              <mc:Fallback>
                <p:oleObj name="PhotoImpact" r:id="rId3" imgW="1792076" imgH="722133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12876"/>
                        <a:ext cx="5538913" cy="2232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26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aphicFrame>
        <p:nvGraphicFramePr>
          <p:cNvPr id="4608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018317"/>
              </p:ext>
            </p:extLst>
          </p:nvPr>
        </p:nvGraphicFramePr>
        <p:xfrm>
          <a:off x="683568" y="2204864"/>
          <a:ext cx="7608887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PhotoImpact" r:id="rId3" imgW="1651740" imgH="490687" progId="PI3.Image">
                  <p:embed/>
                </p:oleObj>
              </mc:Choice>
              <mc:Fallback>
                <p:oleObj name="PhotoImpact" r:id="rId3" imgW="1651740" imgH="490687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204864"/>
                        <a:ext cx="7608887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27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aphicFrame>
        <p:nvGraphicFramePr>
          <p:cNvPr id="4710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918118"/>
              </p:ext>
            </p:extLst>
          </p:nvPr>
        </p:nvGraphicFramePr>
        <p:xfrm>
          <a:off x="1524000" y="2492896"/>
          <a:ext cx="6215083" cy="2175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PhotoImpact" r:id="rId3" imgW="2081436" imgH="728288" progId="PI3.Image">
                  <p:embed/>
                </p:oleObj>
              </mc:Choice>
              <mc:Fallback>
                <p:oleObj name="PhotoImpact" r:id="rId3" imgW="2081436" imgH="728288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92896"/>
                        <a:ext cx="6215083" cy="2175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28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aphicFrame>
        <p:nvGraphicFramePr>
          <p:cNvPr id="4813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004888" y="2636838"/>
          <a:ext cx="743585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PhotoImpact" r:id="rId3" imgW="2081436" imgH="725425" progId="PI3.Image">
                  <p:embed/>
                </p:oleObj>
              </mc:Choice>
              <mc:Fallback>
                <p:oleObj name="PhotoImpact" r:id="rId3" imgW="2081436" imgH="725425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2636838"/>
                        <a:ext cx="7435850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29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10.1  </a:t>
            </a:r>
            <a:r>
              <a:rPr lang="en-US" altLang="zh-TW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m-way </a:t>
            </a:r>
            <a:r>
              <a:rPr lang="zh-TW" altLang="en-US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搜尋樹</a:t>
            </a:r>
          </a:p>
        </p:txBody>
      </p:sp>
      <p:graphicFrame>
        <p:nvGraphicFramePr>
          <p:cNvPr id="13315" name="Object 3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652788"/>
              </p:ext>
            </p:extLst>
          </p:nvPr>
        </p:nvGraphicFramePr>
        <p:xfrm>
          <a:off x="2785261" y="2809825"/>
          <a:ext cx="3573477" cy="2228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PhotoImpact" r:id="rId4" imgW="1109192" imgH="691546" progId="PI3.Image">
                  <p:embed/>
                </p:oleObj>
              </mc:Choice>
              <mc:Fallback>
                <p:oleObj name="PhotoImpact" r:id="rId4" imgW="1109192" imgH="691546" progId="PI3.Image">
                  <p:embed/>
                  <p:pic>
                    <p:nvPicPr>
                      <p:cNvPr id="0" name="Object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261" y="2809825"/>
                        <a:ext cx="3573477" cy="2228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3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57288" y="1676400"/>
            <a:ext cx="7986712" cy="4495800"/>
          </a:xfrm>
        </p:spPr>
        <p:txBody>
          <a:bodyPr/>
          <a:lstStyle/>
          <a:p>
            <a:pPr marL="0" indent="0" eaLnBrk="1" hangingPunct="1"/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例如有一棵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3-way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的搜尋樹含有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12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個鍵值，分別為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12, 17, 23, 25, 28, 32, 45, 48, 55, 60,70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aphicFrame>
        <p:nvGraphicFramePr>
          <p:cNvPr id="4915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944968"/>
              </p:ext>
            </p:extLst>
          </p:nvPr>
        </p:nvGraphicFramePr>
        <p:xfrm>
          <a:off x="1034688" y="2348880"/>
          <a:ext cx="715010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PhotoImpact" r:id="rId3" imgW="1935320" imgH="700923" progId="PI3.Image">
                  <p:embed/>
                </p:oleObj>
              </mc:Choice>
              <mc:Fallback>
                <p:oleObj name="PhotoImpact" r:id="rId3" imgW="1935320" imgH="700923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688" y="2348880"/>
                        <a:ext cx="7150100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30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aphicFrame>
        <p:nvGraphicFramePr>
          <p:cNvPr id="5017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895654"/>
              </p:ext>
            </p:extLst>
          </p:nvPr>
        </p:nvGraphicFramePr>
        <p:xfrm>
          <a:off x="1309424" y="2420888"/>
          <a:ext cx="6517449" cy="239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PhotoImpact" r:id="rId3" imgW="1977821" imgH="725425" progId="PI3.Image">
                  <p:embed/>
                </p:oleObj>
              </mc:Choice>
              <mc:Fallback>
                <p:oleObj name="PhotoImpact" r:id="rId3" imgW="1977821" imgH="725425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424" y="2420888"/>
                        <a:ext cx="6517449" cy="2390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31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10.2  B-tree</a:t>
            </a:r>
          </a:p>
        </p:txBody>
      </p:sp>
      <p:graphicFrame>
        <p:nvGraphicFramePr>
          <p:cNvPr id="5120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200950"/>
              </p:ext>
            </p:extLst>
          </p:nvPr>
        </p:nvGraphicFramePr>
        <p:xfrm>
          <a:off x="839087" y="2564904"/>
          <a:ext cx="7465825" cy="204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PhotoImpact" r:id="rId3" imgW="1828804" imgH="499661" progId="PI3.Image">
                  <p:embed/>
                </p:oleObj>
              </mc:Choice>
              <mc:Fallback>
                <p:oleObj name="PhotoImpact" r:id="rId3" imgW="1828804" imgH="499661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087" y="2564904"/>
                        <a:ext cx="7465825" cy="2041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32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35088" y="1628775"/>
            <a:ext cx="7808912" cy="4465638"/>
          </a:xfrm>
          <a:noFill/>
        </p:spPr>
        <p:txBody>
          <a:bodyPr/>
          <a:lstStyle/>
          <a:p>
            <a:pPr marL="0" indent="0" eaLnBrk="1" hangingPunct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下圖為上圖中每個節點之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3-way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搜尋表示法</a:t>
            </a:r>
          </a:p>
          <a:p>
            <a:pPr marL="0" indent="0" eaLnBrk="1" hangingPunct="1"/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/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/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/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/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/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3-way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搜尋樹，每個節點的型態是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n, A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(K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A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 (K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A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),…,(</a:t>
            </a:r>
            <a:r>
              <a:rPr lang="en-US" altLang="zh-TW" sz="2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en-US" altLang="zh-TW" sz="2000" baseline="-25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A</a:t>
            </a:r>
            <a:r>
              <a:rPr lang="en-US" altLang="zh-TW" sz="2000" baseline="-2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，因此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節點的格式為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2, b, (23, c), (48, d) 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10.1  </a:t>
            </a:r>
            <a:r>
              <a:rPr lang="en-US" altLang="zh-TW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m-way </a:t>
            </a:r>
            <a:r>
              <a:rPr lang="zh-TW" altLang="en-US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搜尋樹</a:t>
            </a:r>
          </a:p>
        </p:txBody>
      </p:sp>
      <p:graphicFrame>
        <p:nvGraphicFramePr>
          <p:cNvPr id="130076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23762"/>
              </p:ext>
            </p:extLst>
          </p:nvPr>
        </p:nvGraphicFramePr>
        <p:xfrm>
          <a:off x="2411760" y="2060848"/>
          <a:ext cx="3960440" cy="2377440"/>
        </p:xfrm>
        <a:graphic>
          <a:graphicData uri="http://schemas.openxmlformats.org/drawingml/2006/table">
            <a:tbl>
              <a:tblPr/>
              <a:tblGrid>
                <a:gridCol w="1319597">
                  <a:extLst>
                    <a:ext uri="{9D8B030D-6E8A-4147-A177-3AD203B41FA5}">
                      <a16:colId xmlns:a16="http://schemas.microsoft.com/office/drawing/2014/main" val="4129063192"/>
                    </a:ext>
                  </a:extLst>
                </a:gridCol>
                <a:gridCol w="2640843">
                  <a:extLst>
                    <a:ext uri="{9D8B030D-6E8A-4147-A177-3AD203B41FA5}">
                      <a16:colId xmlns:a16="http://schemas.microsoft.com/office/drawing/2014/main" val="3906478240"/>
                    </a:ext>
                  </a:extLst>
                </a:gridCol>
              </a:tblGrid>
              <a:tr h="348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節點</a:t>
                      </a:r>
                    </a:p>
                  </a:txBody>
                  <a:tcPr marL="186536" marR="1865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格式</a:t>
                      </a:r>
                    </a:p>
                  </a:txBody>
                  <a:tcPr marL="186536" marR="1865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719085"/>
                  </a:ext>
                </a:extLst>
              </a:tr>
              <a:tr h="19588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186536" marR="1865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2, b, (23, c),(48, d)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2, 0, (12, 0), (17, 0)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2, e, (28, 0), (32, f)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2, 0, (55, 0), (60, g)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1, 0, (25, 0)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2, 0, (38, 0), (45, 0)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1, 0, (70, 0)</a:t>
                      </a:r>
                    </a:p>
                  </a:txBody>
                  <a:tcPr marL="186536" marR="1865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189648"/>
                  </a:ext>
                </a:extLst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10.1  </a:t>
            </a:r>
            <a:r>
              <a:rPr lang="en-US" altLang="zh-TW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m-way </a:t>
            </a:r>
            <a:r>
              <a:rPr lang="zh-TW" altLang="en-US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搜尋樹</a:t>
            </a:r>
          </a:p>
        </p:txBody>
      </p:sp>
      <p:sp>
        <p:nvSpPr>
          <p:cNvPr id="17411" name="Rectangle 7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10.1.1 m-way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搜尋樹的加入</a:t>
            </a:r>
          </a:p>
          <a:p>
            <a:pPr lvl="1" eaLnBrk="1" hangingPunct="1"/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以 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3-way </a:t>
            </a:r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搜尋樹為例，依序將 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加入到搜尋樹，其中 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表示目前無鍵值存在</a:t>
            </a:r>
          </a:p>
          <a:p>
            <a:pPr lvl="1" eaLnBrk="1" hangingPunct="1"/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(1) </a:t>
            </a:r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5 </a:t>
            </a:r>
          </a:p>
          <a:p>
            <a:pPr lvl="1" eaLnBrk="1" hangingPunct="1"/>
            <a:endParaRPr lang="en-US" altLang="zh-TW" sz="24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/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	(2) </a:t>
            </a:r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pPr lvl="1" eaLnBrk="1" hangingPunct="1"/>
            <a:endParaRPr lang="en-US" altLang="zh-TW" sz="24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/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	(3) </a:t>
            </a:r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</a:p>
          <a:p>
            <a:pPr eaLnBrk="1" hangingPunct="1"/>
            <a:endParaRPr lang="en-US" altLang="zh-TW" sz="24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413" name="Oval 72"/>
          <p:cNvSpPr>
            <a:spLocks noChangeArrowheads="1"/>
          </p:cNvSpPr>
          <p:nvPr/>
        </p:nvSpPr>
        <p:spPr bwMode="auto">
          <a:xfrm>
            <a:off x="4138613" y="3284538"/>
            <a:ext cx="1081087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 , 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7414" name="Oval 73"/>
          <p:cNvSpPr>
            <a:spLocks noChangeArrowheads="1"/>
          </p:cNvSpPr>
          <p:nvPr/>
        </p:nvSpPr>
        <p:spPr bwMode="auto">
          <a:xfrm>
            <a:off x="4140200" y="4149725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5 , 7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7415" name="Oval 74"/>
          <p:cNvSpPr>
            <a:spLocks noChangeArrowheads="1"/>
          </p:cNvSpPr>
          <p:nvPr/>
        </p:nvSpPr>
        <p:spPr bwMode="auto">
          <a:xfrm>
            <a:off x="4211638" y="5157788"/>
            <a:ext cx="1081087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5 , 7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7416" name="Oval 75"/>
          <p:cNvSpPr>
            <a:spLocks noChangeArrowheads="1"/>
          </p:cNvSpPr>
          <p:nvPr/>
        </p:nvSpPr>
        <p:spPr bwMode="auto">
          <a:xfrm>
            <a:off x="4930775" y="5948363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12 , 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7417" name="Line 76"/>
          <p:cNvSpPr>
            <a:spLocks noChangeShapeType="1"/>
          </p:cNvSpPr>
          <p:nvPr/>
        </p:nvSpPr>
        <p:spPr bwMode="auto">
          <a:xfrm>
            <a:off x="4932363" y="5589588"/>
            <a:ext cx="3603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10.1  </a:t>
            </a:r>
            <a:r>
              <a:rPr lang="en-US" altLang="zh-TW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m-way </a:t>
            </a:r>
            <a:r>
              <a:rPr lang="zh-TW" altLang="en-US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搜尋樹</a:t>
            </a:r>
          </a:p>
        </p:txBody>
      </p:sp>
      <p:sp>
        <p:nvSpPr>
          <p:cNvPr id="18436" name="Rectangle 87"/>
          <p:cNvSpPr>
            <a:spLocks noChangeArrowheads="1"/>
          </p:cNvSpPr>
          <p:nvPr/>
        </p:nvSpPr>
        <p:spPr bwMode="auto">
          <a:xfrm>
            <a:off x="900113" y="1700213"/>
            <a:ext cx="237490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TW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	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(4) </a:t>
            </a: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加入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6</a:t>
            </a: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endParaRPr lang="en-US" altLang="zh-TW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endParaRPr lang="en-US" altLang="zh-TW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	(5) </a:t>
            </a: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加入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8</a:t>
            </a: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endParaRPr lang="en-US" altLang="zh-TW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endParaRPr lang="en-US" altLang="zh-TW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	(6) </a:t>
            </a: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加入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4</a:t>
            </a: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endParaRPr lang="en-US" altLang="zh-TW" sz="3200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</p:txBody>
      </p:sp>
      <p:sp>
        <p:nvSpPr>
          <p:cNvPr id="18437" name="Oval 88"/>
          <p:cNvSpPr>
            <a:spLocks noChangeArrowheads="1"/>
          </p:cNvSpPr>
          <p:nvPr/>
        </p:nvSpPr>
        <p:spPr bwMode="auto">
          <a:xfrm>
            <a:off x="4211638" y="1844675"/>
            <a:ext cx="1081087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5 , 7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8438" name="Oval 89"/>
          <p:cNvSpPr>
            <a:spLocks noChangeArrowheads="1"/>
          </p:cNvSpPr>
          <p:nvPr/>
        </p:nvSpPr>
        <p:spPr bwMode="auto">
          <a:xfrm>
            <a:off x="5507038" y="2492375"/>
            <a:ext cx="1081087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12 , 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8439" name="Line 90"/>
          <p:cNvSpPr>
            <a:spLocks noChangeShapeType="1"/>
          </p:cNvSpPr>
          <p:nvPr/>
        </p:nvSpPr>
        <p:spPr bwMode="auto">
          <a:xfrm>
            <a:off x="5076825" y="2205038"/>
            <a:ext cx="5746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0" name="Oval 91"/>
          <p:cNvSpPr>
            <a:spLocks noChangeArrowheads="1"/>
          </p:cNvSpPr>
          <p:nvPr/>
        </p:nvSpPr>
        <p:spPr bwMode="auto">
          <a:xfrm>
            <a:off x="4211638" y="2492375"/>
            <a:ext cx="1081087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6 , 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8441" name="Line 92"/>
          <p:cNvSpPr>
            <a:spLocks noChangeShapeType="1"/>
          </p:cNvSpPr>
          <p:nvPr/>
        </p:nvSpPr>
        <p:spPr bwMode="auto">
          <a:xfrm>
            <a:off x="4787900" y="22764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2" name="Oval 93"/>
          <p:cNvSpPr>
            <a:spLocks noChangeArrowheads="1"/>
          </p:cNvSpPr>
          <p:nvPr/>
        </p:nvSpPr>
        <p:spPr bwMode="auto">
          <a:xfrm>
            <a:off x="4211638" y="3357563"/>
            <a:ext cx="1081087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5 , 7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8443" name="Oval 94"/>
          <p:cNvSpPr>
            <a:spLocks noChangeArrowheads="1"/>
          </p:cNvSpPr>
          <p:nvPr/>
        </p:nvSpPr>
        <p:spPr bwMode="auto">
          <a:xfrm>
            <a:off x="5507038" y="4005263"/>
            <a:ext cx="1081087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8 , 12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8444" name="Line 95"/>
          <p:cNvSpPr>
            <a:spLocks noChangeShapeType="1"/>
          </p:cNvSpPr>
          <p:nvPr/>
        </p:nvSpPr>
        <p:spPr bwMode="auto">
          <a:xfrm>
            <a:off x="5076825" y="3717925"/>
            <a:ext cx="5746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5" name="Oval 96"/>
          <p:cNvSpPr>
            <a:spLocks noChangeArrowheads="1"/>
          </p:cNvSpPr>
          <p:nvPr/>
        </p:nvSpPr>
        <p:spPr bwMode="auto">
          <a:xfrm>
            <a:off x="4211638" y="4005263"/>
            <a:ext cx="1081087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6 , 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8446" name="Line 97"/>
          <p:cNvSpPr>
            <a:spLocks noChangeShapeType="1"/>
          </p:cNvSpPr>
          <p:nvPr/>
        </p:nvSpPr>
        <p:spPr bwMode="auto">
          <a:xfrm>
            <a:off x="4787900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7" name="Oval 98"/>
          <p:cNvSpPr>
            <a:spLocks noChangeArrowheads="1"/>
          </p:cNvSpPr>
          <p:nvPr/>
        </p:nvSpPr>
        <p:spPr bwMode="auto">
          <a:xfrm>
            <a:off x="5003800" y="4870450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5 , 7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8448" name="Oval 99"/>
          <p:cNvSpPr>
            <a:spLocks noChangeArrowheads="1"/>
          </p:cNvSpPr>
          <p:nvPr/>
        </p:nvSpPr>
        <p:spPr bwMode="auto">
          <a:xfrm>
            <a:off x="6299200" y="5518150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8 , 12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8449" name="Line 100"/>
          <p:cNvSpPr>
            <a:spLocks noChangeShapeType="1"/>
          </p:cNvSpPr>
          <p:nvPr/>
        </p:nvSpPr>
        <p:spPr bwMode="auto">
          <a:xfrm>
            <a:off x="5868988" y="5230813"/>
            <a:ext cx="5746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0" name="Oval 101"/>
          <p:cNvSpPr>
            <a:spLocks noChangeArrowheads="1"/>
          </p:cNvSpPr>
          <p:nvPr/>
        </p:nvSpPr>
        <p:spPr bwMode="auto">
          <a:xfrm>
            <a:off x="5003800" y="5518150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6 , 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8451" name="Line 102"/>
          <p:cNvSpPr>
            <a:spLocks noChangeShapeType="1"/>
          </p:cNvSpPr>
          <p:nvPr/>
        </p:nvSpPr>
        <p:spPr bwMode="auto">
          <a:xfrm>
            <a:off x="5580063" y="53022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2" name="Oval 103"/>
          <p:cNvSpPr>
            <a:spLocks noChangeArrowheads="1"/>
          </p:cNvSpPr>
          <p:nvPr/>
        </p:nvSpPr>
        <p:spPr bwMode="auto">
          <a:xfrm>
            <a:off x="3708400" y="5516563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4, 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8453" name="Line 104"/>
          <p:cNvSpPr>
            <a:spLocks noChangeShapeType="1"/>
          </p:cNvSpPr>
          <p:nvPr/>
        </p:nvSpPr>
        <p:spPr bwMode="auto">
          <a:xfrm flipH="1">
            <a:off x="4572000" y="5229225"/>
            <a:ext cx="5762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10.1  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m-way 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搜尋樹</a:t>
            </a:r>
          </a:p>
        </p:txBody>
      </p:sp>
      <p:sp>
        <p:nvSpPr>
          <p:cNvPr id="20484" name="Rectangle 43"/>
          <p:cNvSpPr>
            <a:spLocks noChangeArrowheads="1"/>
          </p:cNvSpPr>
          <p:nvPr/>
        </p:nvSpPr>
        <p:spPr bwMode="auto">
          <a:xfrm>
            <a:off x="900113" y="1700213"/>
            <a:ext cx="2519362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lvl="1" eaLnBrk="1" hangingPunct="1">
              <a:buSzPct val="60000"/>
              <a:buFont typeface="Wingdings" panose="05000000000000000000" pitchFamily="2" charset="2"/>
              <a:buNone/>
            </a:pP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(7) </a:t>
            </a: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加入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3</a:t>
            </a:r>
          </a:p>
          <a:p>
            <a:pPr lvl="1" eaLnBrk="1" hangingPunct="1">
              <a:buSzPct val="60000"/>
              <a:buFont typeface="Wingdings" panose="05000000000000000000" pitchFamily="2" charset="2"/>
              <a:buNone/>
            </a:pPr>
            <a:endParaRPr lang="en-US" altLang="zh-TW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  <a:p>
            <a:pPr lvl="1" eaLnBrk="1" hangingPunct="1">
              <a:buSzPct val="60000"/>
              <a:buFont typeface="Wingdings" panose="05000000000000000000" pitchFamily="2" charset="2"/>
              <a:buNone/>
            </a:pPr>
            <a:endParaRPr lang="en-US" altLang="zh-TW" baseline="0" dirty="0">
              <a:solidFill>
                <a:srgbClr val="090A15"/>
              </a:solidFill>
              <a:latin typeface="標楷體" panose="03000509000000000000" pitchFamily="65" charset="-120"/>
            </a:endParaRPr>
          </a:p>
          <a:p>
            <a:pPr lvl="1" eaLnBrk="1" hangingPunct="1">
              <a:buSzPct val="60000"/>
              <a:buFont typeface="Wingdings" panose="05000000000000000000" pitchFamily="2" charset="2"/>
              <a:buNone/>
            </a:pP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(8) </a:t>
            </a: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加入</a:t>
            </a:r>
            <a:r>
              <a:rPr lang="en-US" altLang="zh-TW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10</a:t>
            </a: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endParaRPr lang="en-US" altLang="zh-TW" sz="3200" baseline="0" dirty="0">
              <a:solidFill>
                <a:srgbClr val="090A15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485" name="Oval 44"/>
          <p:cNvSpPr>
            <a:spLocks noChangeArrowheads="1"/>
          </p:cNvSpPr>
          <p:nvPr/>
        </p:nvSpPr>
        <p:spPr bwMode="auto">
          <a:xfrm>
            <a:off x="5003800" y="1773238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5 , 7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0486" name="Oval 45"/>
          <p:cNvSpPr>
            <a:spLocks noChangeArrowheads="1"/>
          </p:cNvSpPr>
          <p:nvPr/>
        </p:nvSpPr>
        <p:spPr bwMode="auto">
          <a:xfrm>
            <a:off x="6299200" y="2420938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8 , 12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0487" name="Line 46"/>
          <p:cNvSpPr>
            <a:spLocks noChangeShapeType="1"/>
          </p:cNvSpPr>
          <p:nvPr/>
        </p:nvSpPr>
        <p:spPr bwMode="auto">
          <a:xfrm>
            <a:off x="5868988" y="2133600"/>
            <a:ext cx="5746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8" name="Oval 47"/>
          <p:cNvSpPr>
            <a:spLocks noChangeArrowheads="1"/>
          </p:cNvSpPr>
          <p:nvPr/>
        </p:nvSpPr>
        <p:spPr bwMode="auto">
          <a:xfrm>
            <a:off x="5003800" y="2420938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6 , 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0489" name="Line 48"/>
          <p:cNvSpPr>
            <a:spLocks noChangeShapeType="1"/>
          </p:cNvSpPr>
          <p:nvPr/>
        </p:nvSpPr>
        <p:spPr bwMode="auto">
          <a:xfrm>
            <a:off x="5580063" y="22050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0" name="Oval 49"/>
          <p:cNvSpPr>
            <a:spLocks noChangeArrowheads="1"/>
          </p:cNvSpPr>
          <p:nvPr/>
        </p:nvSpPr>
        <p:spPr bwMode="auto">
          <a:xfrm>
            <a:off x="3708400" y="2419350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3,4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0491" name="Line 50"/>
          <p:cNvSpPr>
            <a:spLocks noChangeShapeType="1"/>
          </p:cNvSpPr>
          <p:nvPr/>
        </p:nvSpPr>
        <p:spPr bwMode="auto">
          <a:xfrm flipH="1">
            <a:off x="4572000" y="2132013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2" name="Oval 51"/>
          <p:cNvSpPr>
            <a:spLocks noChangeArrowheads="1"/>
          </p:cNvSpPr>
          <p:nvPr/>
        </p:nvSpPr>
        <p:spPr bwMode="auto">
          <a:xfrm>
            <a:off x="5003800" y="3429000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5 , 7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0493" name="Oval 52"/>
          <p:cNvSpPr>
            <a:spLocks noChangeArrowheads="1"/>
          </p:cNvSpPr>
          <p:nvPr/>
        </p:nvSpPr>
        <p:spPr bwMode="auto">
          <a:xfrm>
            <a:off x="6299200" y="4076700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8 , 12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0494" name="Line 53"/>
          <p:cNvSpPr>
            <a:spLocks noChangeShapeType="1"/>
          </p:cNvSpPr>
          <p:nvPr/>
        </p:nvSpPr>
        <p:spPr bwMode="auto">
          <a:xfrm>
            <a:off x="5868988" y="3789363"/>
            <a:ext cx="5746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5" name="Oval 54"/>
          <p:cNvSpPr>
            <a:spLocks noChangeArrowheads="1"/>
          </p:cNvSpPr>
          <p:nvPr/>
        </p:nvSpPr>
        <p:spPr bwMode="auto">
          <a:xfrm>
            <a:off x="5003800" y="4076700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6 , 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0496" name="Line 55"/>
          <p:cNvSpPr>
            <a:spLocks noChangeShapeType="1"/>
          </p:cNvSpPr>
          <p:nvPr/>
        </p:nvSpPr>
        <p:spPr bwMode="auto">
          <a:xfrm>
            <a:off x="5580063" y="38608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7" name="Oval 56"/>
          <p:cNvSpPr>
            <a:spLocks noChangeArrowheads="1"/>
          </p:cNvSpPr>
          <p:nvPr/>
        </p:nvSpPr>
        <p:spPr bwMode="auto">
          <a:xfrm>
            <a:off x="3708400" y="4075113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3,4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0498" name="Line 57"/>
          <p:cNvSpPr>
            <a:spLocks noChangeShapeType="1"/>
          </p:cNvSpPr>
          <p:nvPr/>
        </p:nvSpPr>
        <p:spPr bwMode="auto">
          <a:xfrm flipH="1">
            <a:off x="4572000" y="3787775"/>
            <a:ext cx="5762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9" name="Oval 58"/>
          <p:cNvSpPr>
            <a:spLocks noChangeArrowheads="1"/>
          </p:cNvSpPr>
          <p:nvPr/>
        </p:nvSpPr>
        <p:spPr bwMode="auto">
          <a:xfrm>
            <a:off x="6300788" y="4868863"/>
            <a:ext cx="1081087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10 , 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0500" name="Line 59"/>
          <p:cNvSpPr>
            <a:spLocks noChangeShapeType="1"/>
          </p:cNvSpPr>
          <p:nvPr/>
        </p:nvSpPr>
        <p:spPr bwMode="auto">
          <a:xfrm>
            <a:off x="6804025" y="45085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3"/>
          <p:cNvSpPr>
            <a:spLocks noChangeArrowheads="1"/>
          </p:cNvSpPr>
          <p:nvPr/>
        </p:nvSpPr>
        <p:spPr bwMode="auto">
          <a:xfrm>
            <a:off x="900113" y="1700213"/>
            <a:ext cx="7775575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TW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10.1.2 m-way </a:t>
            </a:r>
            <a:r>
              <a:rPr lang="zh-TW" altLang="en-US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搜尋樹的刪除</a:t>
            </a: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zh-TW" altLang="en-US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刪除方法與二元搜尋樹相同</a:t>
            </a:r>
          </a:p>
          <a:p>
            <a:pPr lvl="1" eaLnBrk="1" hangingPunct="1">
              <a:buSzPct val="60000"/>
            </a:pP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樹葉節點：直接刪除</a:t>
            </a:r>
          </a:p>
          <a:p>
            <a:pPr lvl="1" eaLnBrk="1" hangingPunct="1">
              <a:buSzPct val="60000"/>
            </a:pPr>
            <a:r>
              <a:rPr lang="zh-TW" altLang="en-US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非樹葉節點：以左子樹中最大鍵值或右子樹中最小鍵值取代之</a:t>
            </a: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endParaRPr lang="en-US" altLang="zh-TW" sz="3200" baseline="0" dirty="0">
              <a:solidFill>
                <a:srgbClr val="090A15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10.1  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m-way 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搜尋樹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10.1  </a:t>
            </a:r>
            <a:r>
              <a:rPr lang="en-US" altLang="zh-TW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m-way </a:t>
            </a:r>
            <a:r>
              <a:rPr lang="zh-TW" altLang="en-US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搜尋樹</a:t>
            </a:r>
          </a:p>
        </p:txBody>
      </p:sp>
      <p:sp>
        <p:nvSpPr>
          <p:cNvPr id="24580" name="Rectangle 51"/>
          <p:cNvSpPr>
            <a:spLocks noChangeArrowheads="1"/>
          </p:cNvSpPr>
          <p:nvPr/>
        </p:nvSpPr>
        <p:spPr bwMode="auto">
          <a:xfrm>
            <a:off x="900113" y="1700213"/>
            <a:ext cx="777557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zh-TW" altLang="en-US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假設有一棵</a:t>
            </a:r>
            <a:r>
              <a:rPr lang="en-US" altLang="zh-TW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3-way</a:t>
            </a:r>
            <a:r>
              <a:rPr lang="zh-TW" altLang="en-US" sz="3200" baseline="0" dirty="0">
                <a:solidFill>
                  <a:srgbClr val="090A15"/>
                </a:solidFill>
                <a:latin typeface="標楷體" panose="03000509000000000000" pitchFamily="65" charset="-120"/>
              </a:rPr>
              <a:t>搜尋樹如下：</a:t>
            </a:r>
          </a:p>
        </p:txBody>
      </p:sp>
      <p:sp>
        <p:nvSpPr>
          <p:cNvPr id="24581" name="Oval 52"/>
          <p:cNvSpPr>
            <a:spLocks noChangeArrowheads="1"/>
          </p:cNvSpPr>
          <p:nvPr/>
        </p:nvSpPr>
        <p:spPr bwMode="auto">
          <a:xfrm>
            <a:off x="3922713" y="2852738"/>
            <a:ext cx="1081087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5 , 7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4582" name="Oval 53"/>
          <p:cNvSpPr>
            <a:spLocks noChangeArrowheads="1"/>
          </p:cNvSpPr>
          <p:nvPr/>
        </p:nvSpPr>
        <p:spPr bwMode="auto">
          <a:xfrm>
            <a:off x="5218113" y="3500438"/>
            <a:ext cx="1081087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8 , 12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4583" name="Line 54"/>
          <p:cNvSpPr>
            <a:spLocks noChangeShapeType="1"/>
          </p:cNvSpPr>
          <p:nvPr/>
        </p:nvSpPr>
        <p:spPr bwMode="auto">
          <a:xfrm>
            <a:off x="4787900" y="3213100"/>
            <a:ext cx="5746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4" name="Oval 55"/>
          <p:cNvSpPr>
            <a:spLocks noChangeArrowheads="1"/>
          </p:cNvSpPr>
          <p:nvPr/>
        </p:nvSpPr>
        <p:spPr bwMode="auto">
          <a:xfrm>
            <a:off x="3922713" y="3500438"/>
            <a:ext cx="1081087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6 , 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4585" name="Line 56"/>
          <p:cNvSpPr>
            <a:spLocks noChangeShapeType="1"/>
          </p:cNvSpPr>
          <p:nvPr/>
        </p:nvSpPr>
        <p:spPr bwMode="auto">
          <a:xfrm>
            <a:off x="4498975" y="32845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6" name="Oval 57"/>
          <p:cNvSpPr>
            <a:spLocks noChangeArrowheads="1"/>
          </p:cNvSpPr>
          <p:nvPr/>
        </p:nvSpPr>
        <p:spPr bwMode="auto">
          <a:xfrm>
            <a:off x="2627313" y="3498850"/>
            <a:ext cx="1081087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3,4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4587" name="Line 58"/>
          <p:cNvSpPr>
            <a:spLocks noChangeShapeType="1"/>
          </p:cNvSpPr>
          <p:nvPr/>
        </p:nvSpPr>
        <p:spPr bwMode="auto">
          <a:xfrm flipH="1">
            <a:off x="3490913" y="3211513"/>
            <a:ext cx="5762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8" name="Oval 59"/>
          <p:cNvSpPr>
            <a:spLocks noChangeArrowheads="1"/>
          </p:cNvSpPr>
          <p:nvPr/>
        </p:nvSpPr>
        <p:spPr bwMode="auto">
          <a:xfrm>
            <a:off x="5219700" y="4292600"/>
            <a:ext cx="1081088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10 , X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4589" name="Line 60"/>
          <p:cNvSpPr>
            <a:spLocks noChangeShapeType="1"/>
          </p:cNvSpPr>
          <p:nvPr/>
        </p:nvSpPr>
        <p:spPr bwMode="auto">
          <a:xfrm>
            <a:off x="5722938" y="39322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5BEE-2286-4300-8242-FDB6AB460B66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CDD8EEAA-A189-4393-A03C-1EF218ABC34C}" vid="{A69B686D-1CCC-48D3-AB6A-FF403F94050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</TotalTime>
  <Words>1341</Words>
  <Application>Microsoft Office PowerPoint</Application>
  <PresentationFormat>如螢幕大小 (4:3)</PresentationFormat>
  <Paragraphs>245</Paragraphs>
  <Slides>32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3" baseType="lpstr">
      <vt:lpstr>Tahoma</vt:lpstr>
      <vt:lpstr>新細明體</vt:lpstr>
      <vt:lpstr>Arial</vt:lpstr>
      <vt:lpstr>標楷體</vt:lpstr>
      <vt:lpstr>Wingdings</vt:lpstr>
      <vt:lpstr>Times New Roman</vt:lpstr>
      <vt:lpstr>文鼎新細明</vt:lpstr>
      <vt:lpstr>文鼎中楷</vt:lpstr>
      <vt:lpstr>AR MingtiM GB</vt:lpstr>
      <vt:lpstr>佈景主題2</vt:lpstr>
      <vt:lpstr>Ulead PhotoImpact Image</vt:lpstr>
      <vt:lpstr>  Chapter 10 m-way搜尋樹與B-Tree</vt:lpstr>
      <vt:lpstr>10.1  m-way 搜尋樹</vt:lpstr>
      <vt:lpstr>10.1  m-way 搜尋樹</vt:lpstr>
      <vt:lpstr>10.1  m-way 搜尋樹</vt:lpstr>
      <vt:lpstr>10.1  m-way 搜尋樹</vt:lpstr>
      <vt:lpstr>10.1  m-way 搜尋樹</vt:lpstr>
      <vt:lpstr>10.1  m-way 搜尋樹</vt:lpstr>
      <vt:lpstr>10.1  m-way 搜尋樹</vt:lpstr>
      <vt:lpstr>10.1  m-way 搜尋樹</vt:lpstr>
      <vt:lpstr>10.1  m-way 搜尋樹</vt:lpstr>
      <vt:lpstr>10.1  m-way 搜尋樹</vt:lpstr>
      <vt:lpstr>10.2  B-tree</vt:lpstr>
      <vt:lpstr>10.2  B-tree</vt:lpstr>
      <vt:lpstr>10.2  B-tree</vt:lpstr>
      <vt:lpstr>10.2  B-tree</vt:lpstr>
      <vt:lpstr>10.2  B-tree</vt:lpstr>
      <vt:lpstr>10.2  B-tree</vt:lpstr>
      <vt:lpstr>10.2  B-tree</vt:lpstr>
      <vt:lpstr>10.2  B-tree</vt:lpstr>
      <vt:lpstr>10.2  B-tree</vt:lpstr>
      <vt:lpstr>10.2  B-tree</vt:lpstr>
      <vt:lpstr>10.2  B-tree</vt:lpstr>
      <vt:lpstr>10.2  B-tree</vt:lpstr>
      <vt:lpstr>10.2  B-tree</vt:lpstr>
      <vt:lpstr>10.2  B-tree</vt:lpstr>
      <vt:lpstr>10.2  B-tree</vt:lpstr>
      <vt:lpstr>10.2  B-tree</vt:lpstr>
      <vt:lpstr>10.2  B-tree</vt:lpstr>
      <vt:lpstr>10.2  B-tree</vt:lpstr>
      <vt:lpstr>10.2  B-tree</vt:lpstr>
      <vt:lpstr>10.2  B-tree</vt:lpstr>
      <vt:lpstr>10.2  B-tree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Tony Chen</cp:lastModifiedBy>
  <cp:revision>290</cp:revision>
  <dcterms:created xsi:type="dcterms:W3CDTF">2004-07-21T01:42:15Z</dcterms:created>
  <dcterms:modified xsi:type="dcterms:W3CDTF">2017-07-01T18:19:23Z</dcterms:modified>
</cp:coreProperties>
</file>