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7" r:id="rId62"/>
    <p:sldId id="316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FF"/>
    <a:srgbClr val="3399FF"/>
    <a:srgbClr val="800080"/>
    <a:srgbClr val="000066"/>
    <a:srgbClr val="000099"/>
    <a:srgbClr val="00CC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7" autoAdjust="0"/>
    <p:restoredTop sz="94656" autoAdjust="0"/>
  </p:normalViewPr>
  <p:slideViewPr>
    <p:cSldViewPr showGuides="1">
      <p:cViewPr varScale="1">
        <p:scale>
          <a:sx n="109" d="100"/>
          <a:sy n="109" d="100"/>
        </p:scale>
        <p:origin x="12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2904D-3F03-4BC0-94C7-4EE565555C24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B46CB-FEF3-4D8C-BC4D-8897CDC4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4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503-A072-44CA-8D88-79B6A5C3415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0722A78-31B0-439C-9C0A-CA2720AA0FF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2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DB22764-5EDF-4765-AF95-CC15CF37E4B3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108825" cy="9128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3811587" cy="44656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64100" y="1700213"/>
            <a:ext cx="3811588" cy="44656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0B48C-DDD6-4FF5-A8D0-60AE7ACA76F3}" type="datetime1">
              <a:rPr lang="zh-TW" altLang="en-US" smtClean="0"/>
              <a:t>2017/7/2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B0C80-EF96-44F1-905D-D2543FEE38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93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6F6BBC1C-E2AD-4600-BDBE-9FEDA71AD53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1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5C26F1A-E8AF-44B4-B75E-6B9F1A45E54F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8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3B32139-C902-4E39-993B-7020393CB57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26B6987-47BD-4698-AA2A-8A5CE195F31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0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2FC40E46-B977-44D4-8737-F40BEF8C836D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A5BDB45-D66D-4A2E-BE65-58560FC8CF1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25E9F224-3271-4C18-B03C-ADE80814545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95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6D3DAC4-C98F-42D4-9DE7-60C339A6EA67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07C6DF50-0F25-4059-A069-3D82D21DA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D9A8FE4A-804C-4ED3-A0F9-FB31DB817BF7}" type="datetime1">
              <a:rPr lang="zh-TW" altLang="en-US" smtClean="0"/>
              <a:t>2017/7/2</a:t>
            </a:fld>
            <a:endParaRPr lang="en-US" altLang="zh-TW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4EB3B684-709B-4BF6-A151-A809001D42B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76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124744"/>
            <a:ext cx="7020314" cy="226325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 smtClean="0"/>
              <a:t>Chapter 11  </a:t>
            </a:r>
            <a:r>
              <a:rPr lang="zh-TW" altLang="en-US" sz="4400" dirty="0" smtClean="0"/>
              <a:t>圖形結構</a:t>
            </a:r>
            <a:r>
              <a:rPr lang="en-US" altLang="zh-TW" sz="4400" dirty="0" smtClean="0"/>
              <a:t>(Graphs)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5870" anchor="ctr">
            <a:spAutoFit/>
          </a:bodyPr>
          <a:lstStyle>
            <a:lvl1pPr indent="1143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5184775" cy="44656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>
                <a:solidFill>
                  <a:srgbClr val="9900CC"/>
                </a:solidFill>
              </a:rPr>
              <a:t>簡單路徑</a:t>
            </a:r>
            <a:r>
              <a:rPr lang="en-US" altLang="zh-TW" sz="2800" smtClean="0"/>
              <a:t>(simple path)</a:t>
            </a:r>
            <a:r>
              <a:rPr lang="zh-TW" altLang="en-US" sz="2800" smtClean="0"/>
              <a:t>：在一路徑上除了頭尾頂點之外，其餘的頂點皆是不相同的。 如</a:t>
            </a:r>
            <a:r>
              <a:rPr lang="en-US" altLang="zh-TW" sz="2800" smtClean="0"/>
              <a:t>: G1</a:t>
            </a:r>
            <a:r>
              <a:rPr lang="zh-TW" altLang="en-US" sz="2800" smtClean="0"/>
              <a:t>的路徑</a:t>
            </a:r>
            <a:r>
              <a:rPr lang="zh-CN" altLang="en-US" sz="2800" smtClean="0"/>
              <a:t>，</a:t>
            </a:r>
            <a:r>
              <a:rPr lang="en-US" altLang="zh-TW" sz="2800" smtClean="0"/>
              <a:t>&lt;1,2&gt;,&lt;2,4&gt;,&lt;4,3&gt;</a:t>
            </a:r>
            <a:r>
              <a:rPr lang="zh-TW" altLang="en-US" sz="2800" smtClean="0"/>
              <a:t>是簡單路徑而</a:t>
            </a:r>
            <a:r>
              <a:rPr lang="en-US" altLang="zh-TW" sz="2800" smtClean="0"/>
              <a:t>&lt;1,2&gt;, &lt;2,4&gt;, &lt;4,2&gt;</a:t>
            </a:r>
            <a:r>
              <a:rPr lang="zh-TW" altLang="en-US" sz="2800" smtClean="0"/>
              <a:t>則不是。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>
                <a:solidFill>
                  <a:srgbClr val="9900CC"/>
                </a:solidFill>
              </a:rPr>
              <a:t>循環</a:t>
            </a:r>
            <a:r>
              <a:rPr lang="en-US" altLang="zh-TW" sz="2800" smtClean="0"/>
              <a:t>(cycle)</a:t>
            </a:r>
            <a:r>
              <a:rPr lang="zh-TW" altLang="en-US" sz="2800" smtClean="0"/>
              <a:t>：是指一條簡單路徑上，</a:t>
            </a:r>
            <a:r>
              <a:rPr lang="zh-TW" altLang="en-US" sz="2800" smtClean="0">
                <a:solidFill>
                  <a:schemeClr val="hlink"/>
                </a:solidFill>
              </a:rPr>
              <a:t>頭尾頂點皆相同者</a:t>
            </a:r>
            <a:r>
              <a:rPr lang="zh-TW" altLang="en-US" sz="2800" smtClean="0"/>
              <a:t>稱之。 </a:t>
            </a:r>
            <a:r>
              <a:rPr lang="en-US" altLang="zh-TW" sz="2800" smtClean="0"/>
              <a:t>G1</a:t>
            </a:r>
            <a:r>
              <a:rPr lang="zh-TW" altLang="en-US" sz="2800" smtClean="0"/>
              <a:t>的路徑 </a:t>
            </a:r>
            <a:r>
              <a:rPr lang="en-US" altLang="zh-TW" sz="2800" smtClean="0"/>
              <a:t>&lt;1,2&gt;, &lt;2,4&gt;, &lt;4,1&gt;</a:t>
            </a:r>
          </a:p>
        </p:txBody>
      </p:sp>
      <p:grpSp>
        <p:nvGrpSpPr>
          <p:cNvPr id="12292" name="Group 15"/>
          <p:cNvGrpSpPr>
            <a:grpSpLocks/>
          </p:cNvGrpSpPr>
          <p:nvPr/>
        </p:nvGrpSpPr>
        <p:grpSpPr bwMode="auto">
          <a:xfrm>
            <a:off x="6300788" y="2420938"/>
            <a:ext cx="2447925" cy="3252787"/>
            <a:chOff x="4468" y="1842"/>
            <a:chExt cx="791" cy="1276"/>
          </a:xfrm>
        </p:grpSpPr>
        <p:sp>
          <p:nvSpPr>
            <p:cNvPr id="12293" name="Oval 4"/>
            <p:cNvSpPr>
              <a:spLocks noChangeArrowheads="1"/>
            </p:cNvSpPr>
            <p:nvPr/>
          </p:nvSpPr>
          <p:spPr bwMode="auto">
            <a:xfrm>
              <a:off x="4746" y="1842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1</a:t>
              </a:r>
              <a:endParaRPr lang="en-US" altLang="zh-TW" sz="2400"/>
            </a:p>
          </p:txBody>
        </p:sp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5024" y="2245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3</a:t>
              </a:r>
              <a:endParaRPr lang="en-US" altLang="zh-TW" sz="2400"/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4740" y="2640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4</a:t>
              </a:r>
              <a:endParaRPr lang="en-US" altLang="zh-TW" sz="2400"/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4468" y="2245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2</a:t>
              </a:r>
              <a:endParaRPr lang="en-US" altLang="zh-TW" sz="2400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4958" y="2078"/>
              <a:ext cx="124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 flipV="1">
              <a:off x="4944" y="2511"/>
              <a:ext cx="116" cy="1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4639" y="2522"/>
              <a:ext cx="119" cy="1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V="1">
              <a:off x="4625" y="2046"/>
              <a:ext cx="115" cy="20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4705" y="2396"/>
              <a:ext cx="319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4861" y="2133"/>
              <a:ext cx="0" cy="49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694" y="2938"/>
              <a:ext cx="21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Arial" panose="020B0604020202020204" pitchFamily="34" charset="0"/>
                </a:rPr>
                <a:t>G1 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488237" cy="280828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9900CC"/>
                </a:solidFill>
              </a:rPr>
              <a:t>連通</a:t>
            </a:r>
            <a:r>
              <a:rPr lang="en-US" altLang="zh-TW" sz="2800" smtClean="0"/>
              <a:t>(connected)</a:t>
            </a:r>
            <a:r>
              <a:rPr lang="zh-TW" altLang="en-US" sz="2800" smtClean="0"/>
              <a:t>：在一個圖形</a:t>
            </a:r>
            <a:r>
              <a:rPr lang="en-US" altLang="zh-TW" sz="2800" smtClean="0"/>
              <a:t>G</a:t>
            </a:r>
            <a:r>
              <a:rPr lang="zh-TW" altLang="en-US" sz="2800" smtClean="0"/>
              <a:t>中，如果有一條路徑從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到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，那麼我們說</a:t>
            </a:r>
            <a:r>
              <a:rPr lang="en-US" altLang="zh-TW" sz="2800" smtClean="0">
                <a:solidFill>
                  <a:schemeClr val="hlink"/>
                </a:solidFill>
              </a:rPr>
              <a:t>V</a:t>
            </a:r>
            <a:r>
              <a:rPr lang="en-US" altLang="zh-TW" sz="2800" baseline="-30000" smtClean="0">
                <a:solidFill>
                  <a:schemeClr val="hlink"/>
                </a:solidFill>
              </a:rPr>
              <a:t>1</a:t>
            </a:r>
            <a:r>
              <a:rPr lang="zh-TW" altLang="en-US" sz="2800" smtClean="0">
                <a:solidFill>
                  <a:schemeClr val="hlink"/>
                </a:solidFill>
              </a:rPr>
              <a:t>與</a:t>
            </a:r>
            <a:r>
              <a:rPr lang="en-US" altLang="zh-TW" sz="2800" smtClean="0">
                <a:solidFill>
                  <a:schemeClr val="hlink"/>
                </a:solidFill>
              </a:rPr>
              <a:t>V</a:t>
            </a:r>
            <a:r>
              <a:rPr lang="en-US" altLang="zh-TW" sz="2800" baseline="-30000" smtClean="0">
                <a:solidFill>
                  <a:schemeClr val="hlink"/>
                </a:solidFill>
              </a:rPr>
              <a:t>2</a:t>
            </a:r>
            <a:r>
              <a:rPr lang="zh-TW" altLang="en-US" sz="2800" smtClean="0">
                <a:solidFill>
                  <a:schemeClr val="hlink"/>
                </a:solidFill>
              </a:rPr>
              <a:t>是連通的</a:t>
            </a:r>
            <a:r>
              <a:rPr lang="zh-TW" altLang="en-US" sz="2800" smtClean="0"/>
              <a:t>。若圖形中</a:t>
            </a:r>
            <a:r>
              <a:rPr lang="zh-TW" altLang="en-US" sz="2800" smtClean="0">
                <a:solidFill>
                  <a:schemeClr val="folHlink"/>
                </a:solidFill>
              </a:rPr>
              <a:t>每一對的頂點</a:t>
            </a:r>
            <a:r>
              <a:rPr lang="zh-TW" altLang="en-US" sz="2800" smtClean="0"/>
              <a:t>均可找到一條路徑那該</a:t>
            </a:r>
            <a:r>
              <a:rPr lang="zh-TW" altLang="en-US" sz="2800" smtClean="0">
                <a:solidFill>
                  <a:schemeClr val="folHlink"/>
                </a:solidFill>
              </a:rPr>
              <a:t>圖形為連通的</a:t>
            </a:r>
            <a:r>
              <a:rPr lang="zh-TW" altLang="en-US" sz="2800" smtClean="0"/>
              <a:t>。</a:t>
            </a:r>
          </a:p>
          <a:p>
            <a:pPr lvl="1" eaLnBrk="1" hangingPunct="1"/>
            <a:r>
              <a:rPr lang="zh-TW" altLang="en-US" smtClean="0"/>
              <a:t>圖</a:t>
            </a:r>
            <a:r>
              <a:rPr lang="en-US" altLang="zh-TW" smtClean="0"/>
              <a:t>G5</a:t>
            </a:r>
            <a:r>
              <a:rPr lang="zh-TW" altLang="en-US" smtClean="0"/>
              <a:t>不是連通的</a:t>
            </a:r>
            <a:r>
              <a:rPr lang="en-US" altLang="zh-TW" smtClean="0"/>
              <a:t>(</a:t>
            </a:r>
            <a:r>
              <a:rPr lang="zh-TW" altLang="en-US" smtClean="0"/>
              <a:t>因為</a:t>
            </a:r>
            <a:r>
              <a:rPr lang="en-US" altLang="zh-CN" smtClean="0"/>
              <a:t>G</a:t>
            </a:r>
            <a:r>
              <a:rPr lang="en-US" altLang="zh-TW" smtClean="0"/>
              <a:t>1</a:t>
            </a:r>
            <a:r>
              <a:rPr lang="zh-TW" altLang="en-US" smtClean="0"/>
              <a:t>與</a:t>
            </a:r>
            <a:r>
              <a:rPr lang="en-US" altLang="zh-CN" smtClean="0"/>
              <a:t>G</a:t>
            </a:r>
            <a:r>
              <a:rPr lang="en-US" altLang="zh-TW" smtClean="0"/>
              <a:t>2</a:t>
            </a:r>
            <a:r>
              <a:rPr lang="zh-TW" altLang="en-US" smtClean="0"/>
              <a:t>無法連接起來</a:t>
            </a:r>
            <a:r>
              <a:rPr lang="en-US" altLang="zh-TW" smtClean="0"/>
              <a:t>)</a:t>
            </a:r>
            <a:r>
              <a:rPr lang="zh-TW" altLang="en-US" smtClean="0"/>
              <a:t>。圖</a:t>
            </a:r>
            <a:r>
              <a:rPr lang="en-US" altLang="zh-TW" smtClean="0"/>
              <a:t>12-3 G1</a:t>
            </a:r>
            <a:r>
              <a:rPr lang="zh-TW" altLang="en-US" smtClean="0"/>
              <a:t>和 </a:t>
            </a:r>
            <a:r>
              <a:rPr lang="en-US" altLang="zh-TW" smtClean="0"/>
              <a:t>G2</a:t>
            </a:r>
            <a:r>
              <a:rPr lang="zh-TW" altLang="en-US" smtClean="0"/>
              <a:t>是連通的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429000" y="451008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70325" y="514985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2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419475" y="57769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987675" y="514985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765550" y="488473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3743325" y="557212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259138" y="5589588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3236913" y="4833938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4" name="Oval 15"/>
          <p:cNvSpPr>
            <a:spLocks noChangeArrowheads="1"/>
          </p:cNvSpPr>
          <p:nvPr/>
        </p:nvSpPr>
        <p:spPr bwMode="auto">
          <a:xfrm>
            <a:off x="5732463" y="45100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5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6173788" y="51498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7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5722938" y="577691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8</a:t>
            </a:r>
          </a:p>
        </p:txBody>
      </p:sp>
      <p:sp>
        <p:nvSpPr>
          <p:cNvPr id="13327" name="Oval 18"/>
          <p:cNvSpPr>
            <a:spLocks noChangeArrowheads="1"/>
          </p:cNvSpPr>
          <p:nvPr/>
        </p:nvSpPr>
        <p:spPr bwMode="auto">
          <a:xfrm>
            <a:off x="5291138" y="51498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6</a:t>
            </a:r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V="1">
            <a:off x="6046788" y="557212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 flipV="1">
            <a:off x="5540375" y="4833938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0" name="Line 23"/>
          <p:cNvSpPr>
            <a:spLocks noChangeShapeType="1"/>
          </p:cNvSpPr>
          <p:nvPr/>
        </p:nvSpPr>
        <p:spPr bwMode="auto">
          <a:xfrm>
            <a:off x="5667375" y="5389563"/>
            <a:ext cx="5064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1" name="Rectangle 25"/>
          <p:cNvSpPr>
            <a:spLocks noChangeArrowheads="1"/>
          </p:cNvSpPr>
          <p:nvPr/>
        </p:nvSpPr>
        <p:spPr bwMode="auto">
          <a:xfrm>
            <a:off x="4572000" y="6188075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G5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216058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9900CC"/>
                </a:solidFill>
              </a:rPr>
              <a:t>連通單元</a:t>
            </a:r>
            <a:r>
              <a:rPr lang="en-US" altLang="zh-TW" sz="2800" smtClean="0"/>
              <a:t>(connected component)</a:t>
            </a:r>
            <a:r>
              <a:rPr lang="zh-TW" altLang="en-US" sz="2800" smtClean="0"/>
              <a:t>：或稱單元</a:t>
            </a:r>
            <a:r>
              <a:rPr lang="en-US" altLang="zh-TW" sz="2800" smtClean="0"/>
              <a:t>(component)</a:t>
            </a:r>
            <a:r>
              <a:rPr lang="zh-TW" altLang="en-US" sz="2800" smtClean="0"/>
              <a:t>是指該圖形中</a:t>
            </a:r>
            <a:r>
              <a:rPr lang="zh-TW" altLang="en-US" sz="2800" smtClean="0">
                <a:solidFill>
                  <a:schemeClr val="folHlink"/>
                </a:solidFill>
              </a:rPr>
              <a:t>最大的連通子圖</a:t>
            </a:r>
            <a:r>
              <a:rPr lang="en-US" altLang="zh-TW" sz="2800" smtClean="0">
                <a:solidFill>
                  <a:schemeClr val="folHlink"/>
                </a:solidFill>
              </a:rPr>
              <a:t>(</a:t>
            </a:r>
            <a:r>
              <a:rPr lang="en-US" altLang="zh-TW" sz="2800" smtClean="0"/>
              <a:t>maximum connected subgraph)</a:t>
            </a:r>
            <a:r>
              <a:rPr lang="zh-TW" altLang="en-US" sz="2800" smtClean="0"/>
              <a:t>如圖</a:t>
            </a:r>
            <a:r>
              <a:rPr lang="en-US" altLang="zh-TW" sz="2800" smtClean="0"/>
              <a:t>G5</a:t>
            </a:r>
            <a:r>
              <a:rPr lang="zh-TW" altLang="en-US" sz="2800" smtClean="0"/>
              <a:t>有兩個單元</a:t>
            </a:r>
            <a:r>
              <a:rPr lang="en-US" altLang="zh-CN" sz="2800" smtClean="0"/>
              <a:t>G</a:t>
            </a:r>
            <a:r>
              <a:rPr lang="en-US" altLang="zh-TW" sz="2800" smtClean="0"/>
              <a:t>1</a:t>
            </a:r>
            <a:r>
              <a:rPr lang="zh-TW" altLang="en-US" sz="2800" smtClean="0"/>
              <a:t>和</a:t>
            </a:r>
            <a:r>
              <a:rPr lang="en-US" altLang="zh-CN" sz="2800" smtClean="0"/>
              <a:t>G</a:t>
            </a:r>
            <a:r>
              <a:rPr lang="en-US" altLang="zh-TW" sz="2800" smtClean="0"/>
              <a:t>2</a:t>
            </a:r>
            <a:r>
              <a:rPr lang="zh-TW" altLang="en-US" sz="2800" smtClean="0"/>
              <a:t>。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429000" y="4149725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870325" y="478948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419475" y="541655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987675" y="478948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765550" y="4524375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3743325" y="5211763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259138" y="5229225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3236913" y="4473575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732463" y="414972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5</a:t>
            </a:r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6173788" y="47894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7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722938" y="54165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8</a:t>
            </a:r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5291138" y="478948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/>
              <a:t>6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046788" y="5211763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40375" y="4473575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5667375" y="5029200"/>
            <a:ext cx="5064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572000" y="58277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G5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4535487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rgbClr val="800080"/>
                </a:solidFill>
              </a:rPr>
              <a:t>緊密連通</a:t>
            </a:r>
            <a:r>
              <a:rPr lang="en-US" altLang="zh-TW" smtClean="0"/>
              <a:t>(strongly connected)</a:t>
            </a:r>
            <a:r>
              <a:rPr lang="zh-TW" altLang="en-US" smtClean="0"/>
              <a:t>：在一</a:t>
            </a:r>
            <a:r>
              <a:rPr lang="zh-TW" altLang="en-US" smtClean="0">
                <a:solidFill>
                  <a:schemeClr val="folHlink"/>
                </a:solidFill>
              </a:rPr>
              <a:t>有方向圖形</a:t>
            </a:r>
            <a:r>
              <a:rPr lang="zh-TW" altLang="en-US" smtClean="0"/>
              <a:t>中如果</a:t>
            </a:r>
            <a:r>
              <a:rPr lang="en-US" altLang="zh-TW" smtClean="0"/>
              <a:t>V(G)</a:t>
            </a:r>
            <a:r>
              <a:rPr lang="zh-TW" altLang="en-US" smtClean="0"/>
              <a:t>中的</a:t>
            </a:r>
            <a:r>
              <a:rPr lang="zh-TW" altLang="en-US" smtClean="0">
                <a:solidFill>
                  <a:schemeClr val="folHlink"/>
                </a:solidFill>
              </a:rPr>
              <a:t>每一對</a:t>
            </a:r>
            <a:r>
              <a:rPr lang="zh-TW" altLang="en-US" smtClean="0"/>
              <a:t>不同頂點</a:t>
            </a:r>
            <a:r>
              <a:rPr lang="en-US" altLang="zh-TW" smtClean="0"/>
              <a:t>V</a:t>
            </a:r>
            <a:r>
              <a:rPr lang="en-US" altLang="zh-TW" baseline="-30000" smtClean="0"/>
              <a:t>i</a:t>
            </a:r>
            <a:r>
              <a:rPr lang="en-US" altLang="zh-TW" smtClean="0"/>
              <a:t>, V</a:t>
            </a:r>
            <a:r>
              <a:rPr lang="en-US" altLang="zh-TW" baseline="-30000" smtClean="0"/>
              <a:t>j</a:t>
            </a:r>
            <a:r>
              <a:rPr lang="en-US" altLang="zh-TW" smtClean="0"/>
              <a:t> </a:t>
            </a:r>
            <a:r>
              <a:rPr lang="zh-TW" altLang="en-US" smtClean="0">
                <a:solidFill>
                  <a:schemeClr val="folHlink"/>
                </a:solidFill>
              </a:rPr>
              <a:t>各有一條</a:t>
            </a:r>
            <a:r>
              <a:rPr lang="zh-TW" altLang="en-US" smtClean="0"/>
              <a:t>從</a:t>
            </a:r>
            <a:r>
              <a:rPr lang="en-US" altLang="zh-TW" smtClean="0"/>
              <a:t>V</a:t>
            </a:r>
            <a:r>
              <a:rPr lang="en-US" altLang="zh-TW" baseline="-30000" smtClean="0"/>
              <a:t>i</a:t>
            </a:r>
            <a:r>
              <a:rPr lang="zh-TW" altLang="en-US" smtClean="0"/>
              <a:t>到</a:t>
            </a:r>
            <a:r>
              <a:rPr lang="en-US" altLang="zh-TW" smtClean="0"/>
              <a:t>V</a:t>
            </a:r>
            <a:r>
              <a:rPr lang="en-US" altLang="zh-TW" baseline="-30000" smtClean="0"/>
              <a:t>j</a:t>
            </a:r>
            <a:r>
              <a:rPr lang="zh-TW" altLang="en-US" smtClean="0"/>
              <a:t>及從</a:t>
            </a:r>
            <a:r>
              <a:rPr lang="en-US" altLang="zh-TW" smtClean="0"/>
              <a:t>V</a:t>
            </a:r>
            <a:r>
              <a:rPr lang="en-US" altLang="zh-TW" baseline="-30000" smtClean="0"/>
              <a:t>j</a:t>
            </a:r>
            <a:r>
              <a:rPr lang="zh-TW" altLang="en-US" smtClean="0"/>
              <a:t>到</a:t>
            </a:r>
            <a:r>
              <a:rPr lang="en-US" altLang="zh-TW" smtClean="0"/>
              <a:t>V</a:t>
            </a:r>
            <a:r>
              <a:rPr lang="en-US" altLang="zh-TW" baseline="-30000" smtClean="0"/>
              <a:t>i</a:t>
            </a:r>
            <a:r>
              <a:rPr lang="zh-TW" altLang="en-US" smtClean="0"/>
              <a:t>的有方向路徑者稱之。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右圖</a:t>
            </a:r>
            <a:r>
              <a:rPr lang="en-US" altLang="zh-TW" smtClean="0"/>
              <a:t>G3</a:t>
            </a:r>
            <a:r>
              <a:rPr lang="zh-TW" altLang="en-US" smtClean="0"/>
              <a:t>不是緊密連通，因為</a:t>
            </a:r>
            <a:r>
              <a:rPr lang="en-US" altLang="zh-TW" smtClean="0"/>
              <a:t>G3</a:t>
            </a:r>
            <a:r>
              <a:rPr lang="zh-TW" altLang="en-US" smtClean="0"/>
              <a:t>沒有</a:t>
            </a:r>
            <a:r>
              <a:rPr lang="en-US" altLang="zh-TW" smtClean="0"/>
              <a:t>V</a:t>
            </a:r>
            <a:r>
              <a:rPr lang="en-US" altLang="zh-TW" baseline="-30000" smtClean="0"/>
              <a:t>2</a:t>
            </a:r>
            <a:r>
              <a:rPr lang="zh-TW" altLang="en-US" smtClean="0"/>
              <a:t>到</a:t>
            </a:r>
            <a:r>
              <a:rPr lang="en-US" altLang="zh-TW" smtClean="0"/>
              <a:t>V</a:t>
            </a:r>
            <a:r>
              <a:rPr lang="en-US" altLang="zh-TW" baseline="-30000" smtClean="0"/>
              <a:t>1</a:t>
            </a:r>
            <a:r>
              <a:rPr lang="zh-TW" altLang="en-US" smtClean="0"/>
              <a:t>的路徑。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 rot="-30085">
            <a:off x="7112000" y="2462213"/>
            <a:ext cx="766763" cy="6524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1</a:t>
            </a:r>
            <a:endParaRPr lang="en-US" altLang="zh-TW" sz="2400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 rot="-30085">
            <a:off x="7121525" y="3614738"/>
            <a:ext cx="766763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2</a:t>
            </a:r>
            <a:endParaRPr lang="en-US" altLang="zh-TW" sz="2400"/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 rot="-30085">
            <a:off x="7121525" y="4770438"/>
            <a:ext cx="766763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3</a:t>
            </a:r>
            <a:endParaRPr lang="en-US" altLang="zh-TW" sz="2400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rot="-30085">
            <a:off x="7478713" y="3113088"/>
            <a:ext cx="3175" cy="493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Arc 9"/>
          <p:cNvSpPr>
            <a:spLocks/>
          </p:cNvSpPr>
          <p:nvPr/>
        </p:nvSpPr>
        <p:spPr bwMode="auto">
          <a:xfrm rot="19600668" flipH="1">
            <a:off x="6732588" y="4149725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Arc 10"/>
          <p:cNvSpPr>
            <a:spLocks/>
          </p:cNvSpPr>
          <p:nvPr/>
        </p:nvSpPr>
        <p:spPr bwMode="auto">
          <a:xfrm rot="19600668" flipV="1">
            <a:off x="7629525" y="4138613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7164388" y="5635625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5688012" cy="446563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緊密連通單元</a:t>
            </a:r>
            <a:r>
              <a:rPr lang="en-US" altLang="zh-TW" sz="2800" smtClean="0"/>
              <a:t>(strongly connected component</a:t>
            </a:r>
            <a:r>
              <a:rPr lang="zh-TW" altLang="en-US" sz="2800" smtClean="0"/>
              <a:t>）：是指一個</a:t>
            </a:r>
            <a:r>
              <a:rPr lang="zh-TW" altLang="en-US" sz="2800" smtClean="0">
                <a:solidFill>
                  <a:srgbClr val="FFFF99"/>
                </a:solidFill>
              </a:rPr>
              <a:t>緊密連通最大子圖</a:t>
            </a:r>
            <a:r>
              <a:rPr lang="zh-TW" altLang="en-US" sz="2800" smtClean="0"/>
              <a:t>。如圖</a:t>
            </a:r>
            <a:r>
              <a:rPr lang="en-US" altLang="zh-TW" sz="2800" smtClean="0"/>
              <a:t>12-3 G3</a:t>
            </a:r>
            <a:r>
              <a:rPr lang="zh-TW" altLang="en-US" sz="2800" smtClean="0"/>
              <a:t>有兩個緊密連通單元。</a:t>
            </a:r>
          </a:p>
          <a:p>
            <a:pPr eaLnBrk="1" hangingPunct="1"/>
            <a:r>
              <a:rPr lang="zh-TW" altLang="en-US" sz="2800" smtClean="0"/>
              <a:t>分支度</a:t>
            </a:r>
            <a:r>
              <a:rPr lang="en-US" altLang="zh-TW" sz="2800" smtClean="0"/>
              <a:t>(degree)</a:t>
            </a:r>
            <a:r>
              <a:rPr lang="zh-TW" altLang="en-US" sz="2800" smtClean="0"/>
              <a:t>：附著在頂點的邊數。</a:t>
            </a:r>
          </a:p>
          <a:p>
            <a:pPr eaLnBrk="1" hangingPunct="1"/>
            <a:r>
              <a:rPr lang="zh-TW" altLang="en-US" sz="2800" smtClean="0"/>
              <a:t>內分支度</a:t>
            </a:r>
            <a:r>
              <a:rPr lang="en-US" altLang="zh-TW" sz="2800" smtClean="0"/>
              <a:t>(in-degree)</a:t>
            </a:r>
            <a:r>
              <a:rPr lang="zh-TW" altLang="en-US" sz="2800" smtClean="0"/>
              <a:t>：頂點</a:t>
            </a:r>
            <a:r>
              <a:rPr lang="en-US" altLang="zh-TW" sz="2800" smtClean="0"/>
              <a:t>V</a:t>
            </a:r>
            <a:r>
              <a:rPr lang="zh-TW" altLang="en-US" sz="2800" smtClean="0"/>
              <a:t>的內分支度是指以</a:t>
            </a:r>
            <a:r>
              <a:rPr lang="en-US" altLang="zh-TW" sz="2800" smtClean="0"/>
              <a:t>V</a:t>
            </a:r>
            <a:r>
              <a:rPr lang="zh-TW" altLang="en-US" sz="2800" smtClean="0"/>
              <a:t>為終點</a:t>
            </a:r>
            <a:r>
              <a:rPr lang="en-US" altLang="zh-TW" sz="2800" smtClean="0"/>
              <a:t>(</a:t>
            </a:r>
            <a:r>
              <a:rPr lang="zh-TW" altLang="en-US" sz="2800" smtClean="0"/>
              <a:t>即箭頭指向</a:t>
            </a:r>
            <a:r>
              <a:rPr lang="en-US" altLang="zh-TW" sz="2800" smtClean="0"/>
              <a:t>V)</a:t>
            </a:r>
            <a:r>
              <a:rPr lang="zh-TW" altLang="en-US" sz="2800" smtClean="0"/>
              <a:t>的邊數。 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 rot="-30085">
            <a:off x="7112000" y="2822575"/>
            <a:ext cx="766763" cy="6524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1</a:t>
            </a:r>
            <a:endParaRPr lang="en-US" altLang="zh-TW" sz="2400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 rot="-30085">
            <a:off x="7121525" y="3975100"/>
            <a:ext cx="766763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2</a:t>
            </a:r>
            <a:endParaRPr lang="en-US" altLang="zh-TW" sz="2400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 rot="-30085">
            <a:off x="7121525" y="5130800"/>
            <a:ext cx="766763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3</a:t>
            </a:r>
            <a:endParaRPr lang="en-US" altLang="zh-TW" sz="2400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rot="-30085">
            <a:off x="7478713" y="3473450"/>
            <a:ext cx="3175" cy="4937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 rot="19600668" flipH="1">
            <a:off x="6732588" y="4510088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Arc 9"/>
          <p:cNvSpPr>
            <a:spLocks/>
          </p:cNvSpPr>
          <p:nvPr/>
        </p:nvSpPr>
        <p:spPr bwMode="auto">
          <a:xfrm rot="19600668" flipV="1">
            <a:off x="7629525" y="4498975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164388" y="5995988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4535487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800" smtClean="0"/>
              <a:t>外分支度</a:t>
            </a:r>
            <a:r>
              <a:rPr lang="en-US" altLang="zh-TW" sz="2800" smtClean="0"/>
              <a:t>(out-degree)</a:t>
            </a:r>
            <a:r>
              <a:rPr lang="zh-TW" altLang="en-US" sz="2800" smtClean="0"/>
              <a:t>：頂點</a:t>
            </a:r>
            <a:r>
              <a:rPr lang="en-US" altLang="zh-TW" sz="2800" smtClean="0"/>
              <a:t>V</a:t>
            </a:r>
            <a:r>
              <a:rPr lang="zh-TW" altLang="en-US" sz="2800" smtClean="0"/>
              <a:t>的外分支度是以</a:t>
            </a:r>
            <a:r>
              <a:rPr lang="en-US" altLang="zh-TW" sz="2800" smtClean="0"/>
              <a:t>V</a:t>
            </a:r>
            <a:r>
              <a:rPr lang="zh-TW" altLang="en-US" sz="2800" smtClean="0"/>
              <a:t>為起點的邊數。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如</a:t>
            </a:r>
            <a:r>
              <a:rPr lang="en-US" altLang="zh-TW" smtClean="0"/>
              <a:t>: G3</a:t>
            </a:r>
            <a:r>
              <a:rPr lang="zh-TW" altLang="en-US" smtClean="0"/>
              <a:t>中頂點</a:t>
            </a:r>
            <a:r>
              <a:rPr lang="en-US" altLang="zh-TW" smtClean="0"/>
              <a:t>2</a:t>
            </a:r>
            <a:r>
              <a:rPr lang="zh-TW" altLang="en-US" smtClean="0"/>
              <a:t>的內分支度為</a:t>
            </a:r>
            <a:r>
              <a:rPr lang="en-US" altLang="zh-TW" smtClean="0"/>
              <a:t>2 </a:t>
            </a:r>
            <a:r>
              <a:rPr lang="zh-TW" altLang="en-US" smtClean="0"/>
              <a:t>而外分支度為</a:t>
            </a:r>
            <a:r>
              <a:rPr lang="en-US" altLang="zh-TW" smtClean="0"/>
              <a:t>1</a:t>
            </a:r>
            <a:r>
              <a:rPr lang="zh-TW" altLang="en-US" smtClean="0"/>
              <a:t>，分支度為</a:t>
            </a:r>
            <a:r>
              <a:rPr lang="en-US" altLang="zh-TW" smtClean="0"/>
              <a:t>3</a:t>
            </a:r>
            <a:r>
              <a:rPr lang="zh-CN" altLang="en-US" smtClean="0"/>
              <a:t>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而無方向圖形則無內外之分，如</a:t>
            </a:r>
            <a:r>
              <a:rPr lang="en-US" altLang="zh-TW" smtClean="0"/>
              <a:t>: G2</a:t>
            </a:r>
            <a:r>
              <a:rPr lang="zh-TW" altLang="en-US" smtClean="0"/>
              <a:t>中頂點</a:t>
            </a:r>
            <a:r>
              <a:rPr lang="en-US" altLang="zh-TW" smtClean="0"/>
              <a:t>2</a:t>
            </a:r>
            <a:r>
              <a:rPr lang="zh-TW" altLang="en-US" smtClean="0"/>
              <a:t>的分支度為</a:t>
            </a:r>
            <a:r>
              <a:rPr lang="en-US" altLang="zh-TW" smtClean="0"/>
              <a:t>3</a:t>
            </a:r>
            <a:r>
              <a:rPr lang="zh-TW" altLang="en-US" smtClean="0"/>
              <a:t>，頂點</a:t>
            </a:r>
            <a:r>
              <a:rPr lang="en-US" altLang="zh-TW" smtClean="0"/>
              <a:t>5</a:t>
            </a:r>
            <a:r>
              <a:rPr lang="zh-TW" altLang="en-US" smtClean="0"/>
              <a:t>的分支度為</a:t>
            </a:r>
            <a:r>
              <a:rPr lang="en-US" altLang="zh-TW" smtClean="0"/>
              <a:t>1</a:t>
            </a:r>
            <a:r>
              <a:rPr lang="zh-CN" altLang="en-US" smtClean="0"/>
              <a:t>。</a:t>
            </a:r>
            <a:endParaRPr lang="en-US" altLang="zh-TW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 rot="-30085">
            <a:off x="6967538" y="2060575"/>
            <a:ext cx="766762" cy="6524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1</a:t>
            </a:r>
            <a:endParaRPr lang="en-US" altLang="zh-TW" sz="240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 rot="-30085">
            <a:off x="6977063" y="3213100"/>
            <a:ext cx="766762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2</a:t>
            </a:r>
            <a:endParaRPr lang="en-US" altLang="zh-TW" sz="24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 rot="-30085">
            <a:off x="6977063" y="4368800"/>
            <a:ext cx="766762" cy="6540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400">
                <a:ea typeface="文鼎中楷" charset="-120"/>
              </a:rPr>
              <a:t>3</a:t>
            </a:r>
            <a:endParaRPr lang="en-US" altLang="zh-TW" sz="2400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rot="-30085">
            <a:off x="7334250" y="2711450"/>
            <a:ext cx="3175" cy="4937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Arc 8"/>
          <p:cNvSpPr>
            <a:spLocks/>
          </p:cNvSpPr>
          <p:nvPr/>
        </p:nvSpPr>
        <p:spPr bwMode="auto">
          <a:xfrm rot="19600668" flipH="1">
            <a:off x="6588125" y="3748088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Arc 9"/>
          <p:cNvSpPr>
            <a:spLocks/>
          </p:cNvSpPr>
          <p:nvPr/>
        </p:nvSpPr>
        <p:spPr bwMode="auto">
          <a:xfrm rot="19600668" flipV="1">
            <a:off x="7485063" y="3736975"/>
            <a:ext cx="641350" cy="838200"/>
          </a:xfrm>
          <a:custGeom>
            <a:avLst/>
            <a:gdLst>
              <a:gd name="T0" fmla="*/ 0 w 21600"/>
              <a:gd name="T1" fmla="*/ 0 h 30547"/>
              <a:gd name="T2" fmla="*/ 583747 w 21600"/>
              <a:gd name="T3" fmla="*/ 838200 h 30547"/>
              <a:gd name="T4" fmla="*/ 0 w 21600"/>
              <a:gd name="T5" fmla="*/ 592697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19925" y="5233988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圖形資料結構表示法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圖形的資料結構表示法常用的有下列二種：</a:t>
            </a:r>
          </a:p>
          <a:p>
            <a:pPr lvl="1" eaLnBrk="1" hangingPunct="1"/>
            <a:r>
              <a:rPr lang="zh-TW" altLang="en-US" smtClean="0"/>
              <a:t>相鄰矩陣</a:t>
            </a:r>
            <a:r>
              <a:rPr lang="en-US" altLang="zh-TW" smtClean="0"/>
              <a:t>(adjacent matrix)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相鄰串列</a:t>
            </a:r>
            <a:r>
              <a:rPr lang="en-US" altLang="zh-TW" smtClean="0"/>
              <a:t>(adjacent list)</a:t>
            </a:r>
            <a:r>
              <a:rPr lang="zh-CN" altLang="en-US" smtClean="0"/>
              <a:t>。</a:t>
            </a: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圖形資料結構表示法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5976938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相鄰矩陣</a:t>
            </a:r>
            <a:r>
              <a:rPr lang="en-US" altLang="zh-TW" sz="2800" smtClean="0"/>
              <a:t>(adjacency matrix)</a:t>
            </a:r>
          </a:p>
          <a:p>
            <a:pPr lvl="1" eaLnBrk="1" hangingPunct="1"/>
            <a:r>
              <a:rPr lang="zh-TW" altLang="en-US" smtClean="0"/>
              <a:t>將圖形中的 </a:t>
            </a:r>
            <a:r>
              <a:rPr lang="en-US" altLang="zh-TW" smtClean="0"/>
              <a:t>n </a:t>
            </a:r>
            <a:r>
              <a:rPr lang="zh-TW" altLang="en-US" smtClean="0"/>
              <a:t>個頂點，以一個 </a:t>
            </a:r>
            <a:r>
              <a:rPr lang="en-US" altLang="zh-TW" smtClean="0"/>
              <a:t>n × n </a:t>
            </a:r>
            <a:r>
              <a:rPr lang="zh-TW" altLang="en-US" smtClean="0"/>
              <a:t>的二維矩陣來表示，其中每一元素</a:t>
            </a:r>
            <a:r>
              <a:rPr lang="en-US" altLang="zh-TW" smtClean="0"/>
              <a:t>V</a:t>
            </a:r>
            <a:r>
              <a:rPr lang="en-US" altLang="zh-TW" baseline="-25000" smtClean="0"/>
              <a:t>ij</a:t>
            </a:r>
            <a:r>
              <a:rPr lang="zh-TW" altLang="en-US" smtClean="0"/>
              <a:t>，若</a:t>
            </a:r>
            <a:r>
              <a:rPr lang="en-US" altLang="zh-TW" smtClean="0"/>
              <a:t>V</a:t>
            </a:r>
            <a:r>
              <a:rPr lang="en-US" altLang="zh-TW" baseline="-25000" smtClean="0"/>
              <a:t>ij </a:t>
            </a:r>
            <a:r>
              <a:rPr lang="en-US" altLang="zh-TW" smtClean="0"/>
              <a:t>= 1</a:t>
            </a:r>
            <a:r>
              <a:rPr lang="zh-TW" altLang="en-US" smtClean="0"/>
              <a:t>，表示圖形中 </a:t>
            </a:r>
            <a:r>
              <a:rPr lang="en-US" altLang="zh-TW" smtClean="0"/>
              <a:t>V</a:t>
            </a:r>
            <a:r>
              <a:rPr lang="en-US" altLang="zh-TW" baseline="-25000" smtClean="0"/>
              <a:t>i </a:t>
            </a:r>
            <a:r>
              <a:rPr lang="zh-TW" altLang="en-US" smtClean="0"/>
              <a:t>與 </a:t>
            </a:r>
            <a:r>
              <a:rPr lang="en-US" altLang="zh-TW" smtClean="0"/>
              <a:t>V</a:t>
            </a:r>
            <a:r>
              <a:rPr lang="en-US" altLang="zh-TW" baseline="-25000" smtClean="0"/>
              <a:t>j </a:t>
            </a:r>
            <a:r>
              <a:rPr lang="zh-TW" altLang="en-US" smtClean="0"/>
              <a:t>有一條邊為</a:t>
            </a:r>
            <a:r>
              <a:rPr lang="en-US" altLang="zh-TW" smtClean="0"/>
              <a:t>(V</a:t>
            </a:r>
            <a:r>
              <a:rPr lang="en-US" altLang="zh-TW" baseline="-25000" smtClean="0"/>
              <a:t>i</a:t>
            </a:r>
            <a:r>
              <a:rPr lang="en-US" altLang="zh-TW" smtClean="0"/>
              <a:t>, V</a:t>
            </a:r>
            <a:r>
              <a:rPr lang="en-US" altLang="zh-TW" baseline="-25000" smtClean="0"/>
              <a:t>j</a:t>
            </a:r>
            <a:r>
              <a:rPr lang="en-US" altLang="zh-TW" smtClean="0"/>
              <a:t>)</a:t>
            </a:r>
            <a:r>
              <a:rPr lang="zh-TW" altLang="en-US" smtClean="0"/>
              <a:t>，假若是有方向圖形的話，表示有一條邊為</a:t>
            </a:r>
            <a:r>
              <a:rPr lang="en-US" altLang="zh-TW" smtClean="0"/>
              <a:t>&lt;V</a:t>
            </a:r>
            <a:r>
              <a:rPr lang="en-US" altLang="zh-TW" baseline="-25000" smtClean="0"/>
              <a:t>i</a:t>
            </a:r>
            <a:r>
              <a:rPr lang="en-US" altLang="zh-TW" smtClean="0"/>
              <a:t>, V</a:t>
            </a:r>
            <a:r>
              <a:rPr lang="en-US" altLang="zh-TW" baseline="-25000" smtClean="0"/>
              <a:t>j</a:t>
            </a:r>
            <a:r>
              <a:rPr lang="en-US" altLang="zh-TW" smtClean="0"/>
              <a:t>&gt;</a:t>
            </a:r>
            <a:r>
              <a:rPr lang="zh-TW" altLang="en-US" smtClean="0"/>
              <a:t>。</a:t>
            </a:r>
            <a:r>
              <a:rPr lang="en-US" altLang="zh-TW" smtClean="0"/>
              <a:t>V</a:t>
            </a:r>
            <a:r>
              <a:rPr lang="en-US" altLang="zh-TW" baseline="-25000" smtClean="0"/>
              <a:t>ij </a:t>
            </a:r>
            <a:r>
              <a:rPr lang="en-US" altLang="zh-TW" smtClean="0"/>
              <a:t>= 0</a:t>
            </a:r>
            <a:r>
              <a:rPr lang="zh-TW" altLang="en-US" smtClean="0"/>
              <a:t>表示頂點</a:t>
            </a:r>
            <a:r>
              <a:rPr lang="en-US" altLang="zh-TW" smtClean="0"/>
              <a:t>i</a:t>
            </a:r>
            <a:r>
              <a:rPr lang="zh-TW" altLang="en-US" smtClean="0"/>
              <a:t>與頂點</a:t>
            </a:r>
            <a:r>
              <a:rPr lang="en-US" altLang="zh-TW" smtClean="0"/>
              <a:t>j</a:t>
            </a:r>
            <a:r>
              <a:rPr lang="zh-TW" altLang="en-US" smtClean="0"/>
              <a:t>沒有邊存在 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en-US" altLang="zh-TW" smtClean="0"/>
              <a:t>Ex</a:t>
            </a:r>
            <a:r>
              <a:rPr lang="zh-TW" altLang="en-US" smtClean="0"/>
              <a:t>：下圖為</a:t>
            </a:r>
            <a:r>
              <a:rPr lang="en-US" altLang="zh-TW" smtClean="0"/>
              <a:t>G1</a:t>
            </a:r>
            <a:r>
              <a:rPr lang="zh-TW" altLang="en-US" smtClean="0"/>
              <a:t>之相鄰矩陣的表示法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19460" name="Text Box 79"/>
          <p:cNvSpPr txBox="1">
            <a:spLocks noChangeArrowheads="1"/>
          </p:cNvSpPr>
          <p:nvPr/>
        </p:nvSpPr>
        <p:spPr bwMode="auto">
          <a:xfrm>
            <a:off x="6372225" y="2781300"/>
            <a:ext cx="2503488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         </a:t>
            </a:r>
            <a:r>
              <a:rPr lang="en-US" altLang="zh-TW" sz="2400"/>
              <a:t>1   2   3   4</a:t>
            </a:r>
          </a:p>
          <a:p>
            <a:pPr eaLnBrk="1" hangingPunct="1"/>
            <a:r>
              <a:rPr lang="en-US" altLang="zh-TW" sz="2400"/>
              <a:t> </a:t>
            </a:r>
          </a:p>
          <a:p>
            <a:pPr eaLnBrk="1" hangingPunct="1"/>
            <a:r>
              <a:rPr lang="en-US" altLang="zh-TW" sz="2400"/>
              <a:t>1     0   1   1   1 </a:t>
            </a:r>
          </a:p>
          <a:p>
            <a:pPr eaLnBrk="1" hangingPunct="1"/>
            <a:r>
              <a:rPr lang="en-US" altLang="zh-TW" sz="2400"/>
              <a:t>2     1   0   1   1</a:t>
            </a:r>
          </a:p>
          <a:p>
            <a:pPr eaLnBrk="1" hangingPunct="1"/>
            <a:r>
              <a:rPr lang="en-US" altLang="zh-TW" sz="2400"/>
              <a:t>3     1   1   0   1</a:t>
            </a:r>
          </a:p>
          <a:p>
            <a:pPr eaLnBrk="1" hangingPunct="1"/>
            <a:r>
              <a:rPr lang="en-US" altLang="zh-TW" sz="2400"/>
              <a:t>4     1   1   1   0</a:t>
            </a:r>
            <a:r>
              <a:rPr lang="en-US" altLang="zh-TW"/>
              <a:t> 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19461" name="AutoShape 80"/>
          <p:cNvSpPr>
            <a:spLocks/>
          </p:cNvSpPr>
          <p:nvPr/>
        </p:nvSpPr>
        <p:spPr bwMode="auto">
          <a:xfrm>
            <a:off x="6877050" y="3429000"/>
            <a:ext cx="71438" cy="1655763"/>
          </a:xfrm>
          <a:prstGeom prst="leftBracket">
            <a:avLst>
              <a:gd name="adj" fmla="val 19314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2" name="AutoShape 81"/>
          <p:cNvSpPr>
            <a:spLocks/>
          </p:cNvSpPr>
          <p:nvPr/>
        </p:nvSpPr>
        <p:spPr bwMode="auto">
          <a:xfrm>
            <a:off x="8747125" y="3429000"/>
            <a:ext cx="73025" cy="1655763"/>
          </a:xfrm>
          <a:prstGeom prst="rightBracket">
            <a:avLst>
              <a:gd name="adj" fmla="val 188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B0C80-EF96-44F1-905D-D2543FEE385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圖形資料結構表示法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2881312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相鄰串列</a:t>
            </a:r>
            <a:r>
              <a:rPr lang="en-US" altLang="zh-TW" sz="2800" smtClean="0"/>
              <a:t>(adjacent list)</a:t>
            </a:r>
          </a:p>
          <a:p>
            <a:pPr lvl="1" eaLnBrk="1" hangingPunct="1"/>
            <a:r>
              <a:rPr lang="zh-TW" altLang="en-US" smtClean="0"/>
              <a:t>相鄰串列乃是將圖形中的每個</a:t>
            </a:r>
            <a:r>
              <a:rPr lang="zh-TW" altLang="en-US" smtClean="0">
                <a:solidFill>
                  <a:schemeClr val="folHlink"/>
                </a:solidFill>
              </a:rPr>
              <a:t>頂點</a:t>
            </a:r>
            <a:r>
              <a:rPr lang="zh-TW" altLang="en-US" smtClean="0"/>
              <a:t>皆形成</a:t>
            </a:r>
            <a:r>
              <a:rPr lang="zh-TW" altLang="en-US" smtClean="0">
                <a:solidFill>
                  <a:schemeClr val="folHlink"/>
                </a:solidFill>
              </a:rPr>
              <a:t>串列首</a:t>
            </a:r>
            <a:r>
              <a:rPr lang="zh-TW" altLang="en-US" smtClean="0"/>
              <a:t>，而在每個串列的節點，表示它們之間有邊存在。</a:t>
            </a:r>
          </a:p>
          <a:p>
            <a:pPr lvl="1" eaLnBrk="1" hangingPunct="1"/>
            <a:r>
              <a:rPr lang="zh-TW" altLang="en-US" smtClean="0"/>
              <a:t>圖形將包含數個串列，每個頂點均對應一個串列，串列的節點包含頂點和鏈結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0484" name="Oval 37"/>
          <p:cNvSpPr>
            <a:spLocks noChangeArrowheads="1"/>
          </p:cNvSpPr>
          <p:nvPr/>
        </p:nvSpPr>
        <p:spPr bwMode="auto">
          <a:xfrm>
            <a:off x="956468" y="3717032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20485" name="Oval 38"/>
          <p:cNvSpPr>
            <a:spLocks noChangeArrowheads="1"/>
          </p:cNvSpPr>
          <p:nvPr/>
        </p:nvSpPr>
        <p:spPr bwMode="auto">
          <a:xfrm>
            <a:off x="1397793" y="4356795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20486" name="Oval 39"/>
          <p:cNvSpPr>
            <a:spLocks noChangeArrowheads="1"/>
          </p:cNvSpPr>
          <p:nvPr/>
        </p:nvSpPr>
        <p:spPr bwMode="auto">
          <a:xfrm>
            <a:off x="946943" y="4983857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20487" name="Oval 40"/>
          <p:cNvSpPr>
            <a:spLocks noChangeArrowheads="1"/>
          </p:cNvSpPr>
          <p:nvPr/>
        </p:nvSpPr>
        <p:spPr bwMode="auto">
          <a:xfrm>
            <a:off x="515143" y="4356795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20488" name="Line 41"/>
          <p:cNvSpPr>
            <a:spLocks noChangeShapeType="1"/>
          </p:cNvSpPr>
          <p:nvPr/>
        </p:nvSpPr>
        <p:spPr bwMode="auto">
          <a:xfrm>
            <a:off x="1293018" y="4091682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42"/>
          <p:cNvSpPr>
            <a:spLocks noChangeShapeType="1"/>
          </p:cNvSpPr>
          <p:nvPr/>
        </p:nvSpPr>
        <p:spPr bwMode="auto">
          <a:xfrm flipV="1">
            <a:off x="1270793" y="4779070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43"/>
          <p:cNvSpPr>
            <a:spLocks noChangeShapeType="1"/>
          </p:cNvSpPr>
          <p:nvPr/>
        </p:nvSpPr>
        <p:spPr bwMode="auto">
          <a:xfrm>
            <a:off x="786606" y="4796532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44"/>
          <p:cNvSpPr>
            <a:spLocks noChangeShapeType="1"/>
          </p:cNvSpPr>
          <p:nvPr/>
        </p:nvSpPr>
        <p:spPr bwMode="auto">
          <a:xfrm flipV="1">
            <a:off x="764381" y="4040882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45"/>
          <p:cNvSpPr>
            <a:spLocks noChangeShapeType="1"/>
          </p:cNvSpPr>
          <p:nvPr/>
        </p:nvSpPr>
        <p:spPr bwMode="auto">
          <a:xfrm>
            <a:off x="891381" y="4596507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46"/>
          <p:cNvSpPr>
            <a:spLocks noChangeShapeType="1"/>
          </p:cNvSpPr>
          <p:nvPr/>
        </p:nvSpPr>
        <p:spPr bwMode="auto">
          <a:xfrm>
            <a:off x="1139031" y="4178995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Rectangle 47"/>
          <p:cNvSpPr>
            <a:spLocks noChangeArrowheads="1"/>
          </p:cNvSpPr>
          <p:nvPr/>
        </p:nvSpPr>
        <p:spPr bwMode="auto">
          <a:xfrm>
            <a:off x="873918" y="5431532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G1 </a:t>
            </a:r>
          </a:p>
        </p:txBody>
      </p:sp>
      <p:grpSp>
        <p:nvGrpSpPr>
          <p:cNvPr id="20495" name="Group 65"/>
          <p:cNvGrpSpPr>
            <a:grpSpLocks/>
          </p:cNvGrpSpPr>
          <p:nvPr/>
        </p:nvGrpSpPr>
        <p:grpSpPr bwMode="auto">
          <a:xfrm>
            <a:off x="1842293" y="4159945"/>
            <a:ext cx="6840538" cy="1752600"/>
            <a:chOff x="1020" y="2961"/>
            <a:chExt cx="4309" cy="1104"/>
          </a:xfrm>
        </p:grpSpPr>
        <p:sp>
          <p:nvSpPr>
            <p:cNvPr id="20496" name="Rectangle 5"/>
            <p:cNvSpPr>
              <a:spLocks noChangeArrowheads="1"/>
            </p:cNvSpPr>
            <p:nvPr/>
          </p:nvSpPr>
          <p:spPr bwMode="auto">
            <a:xfrm>
              <a:off x="1655" y="2977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7" name="Rectangle 6"/>
            <p:cNvSpPr>
              <a:spLocks noChangeArrowheads="1"/>
            </p:cNvSpPr>
            <p:nvPr/>
          </p:nvSpPr>
          <p:spPr bwMode="auto">
            <a:xfrm>
              <a:off x="1655" y="3249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8" name="Rectangle 7"/>
            <p:cNvSpPr>
              <a:spLocks noChangeArrowheads="1"/>
            </p:cNvSpPr>
            <p:nvPr/>
          </p:nvSpPr>
          <p:spPr bwMode="auto">
            <a:xfrm>
              <a:off x="1655" y="3521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9" name="Rectangle 8"/>
            <p:cNvSpPr>
              <a:spLocks noChangeArrowheads="1"/>
            </p:cNvSpPr>
            <p:nvPr/>
          </p:nvSpPr>
          <p:spPr bwMode="auto">
            <a:xfrm>
              <a:off x="1655" y="3793"/>
              <a:ext cx="45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0" name="Rectangle 9"/>
            <p:cNvSpPr>
              <a:spLocks noChangeArrowheads="1"/>
            </p:cNvSpPr>
            <p:nvPr/>
          </p:nvSpPr>
          <p:spPr bwMode="auto">
            <a:xfrm>
              <a:off x="2427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0501" name="Rectangle 10"/>
            <p:cNvSpPr>
              <a:spLocks noChangeArrowheads="1"/>
            </p:cNvSpPr>
            <p:nvPr/>
          </p:nvSpPr>
          <p:spPr bwMode="auto">
            <a:xfrm>
              <a:off x="2835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auto">
            <a:xfrm>
              <a:off x="2427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auto">
            <a:xfrm>
              <a:off x="2835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auto">
            <a:xfrm>
              <a:off x="2427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auto">
            <a:xfrm>
              <a:off x="2835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6" name="Rectangle 19"/>
            <p:cNvSpPr>
              <a:spLocks noChangeArrowheads="1"/>
            </p:cNvSpPr>
            <p:nvPr/>
          </p:nvSpPr>
          <p:spPr bwMode="auto">
            <a:xfrm>
              <a:off x="2427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507" name="Rectangle 20"/>
            <p:cNvSpPr>
              <a:spLocks noChangeArrowheads="1"/>
            </p:cNvSpPr>
            <p:nvPr/>
          </p:nvSpPr>
          <p:spPr bwMode="auto">
            <a:xfrm>
              <a:off x="2835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8" name="Rectangle 21"/>
            <p:cNvSpPr>
              <a:spLocks noChangeArrowheads="1"/>
            </p:cNvSpPr>
            <p:nvPr/>
          </p:nvSpPr>
          <p:spPr bwMode="auto">
            <a:xfrm>
              <a:off x="3470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3878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3470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3878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3470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0513" name="Rectangle 26"/>
            <p:cNvSpPr>
              <a:spLocks noChangeArrowheads="1"/>
            </p:cNvSpPr>
            <p:nvPr/>
          </p:nvSpPr>
          <p:spPr bwMode="auto">
            <a:xfrm>
              <a:off x="3878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4" name="Rectangle 27"/>
            <p:cNvSpPr>
              <a:spLocks noChangeArrowheads="1"/>
            </p:cNvSpPr>
            <p:nvPr/>
          </p:nvSpPr>
          <p:spPr bwMode="auto">
            <a:xfrm>
              <a:off x="3470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0515" name="Rectangle 28"/>
            <p:cNvSpPr>
              <a:spLocks noChangeArrowheads="1"/>
            </p:cNvSpPr>
            <p:nvPr/>
          </p:nvSpPr>
          <p:spPr bwMode="auto">
            <a:xfrm>
              <a:off x="3878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6" name="Rectangle 29"/>
            <p:cNvSpPr>
              <a:spLocks noChangeArrowheads="1"/>
            </p:cNvSpPr>
            <p:nvPr/>
          </p:nvSpPr>
          <p:spPr bwMode="auto">
            <a:xfrm>
              <a:off x="4513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20517" name="Rectangle 30"/>
            <p:cNvSpPr>
              <a:spLocks noChangeArrowheads="1"/>
            </p:cNvSpPr>
            <p:nvPr/>
          </p:nvSpPr>
          <p:spPr bwMode="auto">
            <a:xfrm>
              <a:off x="4921" y="3022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18" name="Rectangle 31"/>
            <p:cNvSpPr>
              <a:spLocks noChangeArrowheads="1"/>
            </p:cNvSpPr>
            <p:nvPr/>
          </p:nvSpPr>
          <p:spPr bwMode="auto">
            <a:xfrm>
              <a:off x="4513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20519" name="Rectangle 32"/>
            <p:cNvSpPr>
              <a:spLocks noChangeArrowheads="1"/>
            </p:cNvSpPr>
            <p:nvPr/>
          </p:nvSpPr>
          <p:spPr bwMode="auto">
            <a:xfrm>
              <a:off x="4921" y="3293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20" name="Rectangle 33"/>
            <p:cNvSpPr>
              <a:spLocks noChangeArrowheads="1"/>
            </p:cNvSpPr>
            <p:nvPr/>
          </p:nvSpPr>
          <p:spPr bwMode="auto">
            <a:xfrm>
              <a:off x="4513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20521" name="Rectangle 34"/>
            <p:cNvSpPr>
              <a:spLocks noChangeArrowheads="1"/>
            </p:cNvSpPr>
            <p:nvPr/>
          </p:nvSpPr>
          <p:spPr bwMode="auto">
            <a:xfrm>
              <a:off x="4921" y="3566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22" name="Rectangle 35"/>
            <p:cNvSpPr>
              <a:spLocks noChangeArrowheads="1"/>
            </p:cNvSpPr>
            <p:nvPr/>
          </p:nvSpPr>
          <p:spPr bwMode="auto">
            <a:xfrm>
              <a:off x="4513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0523" name="Rectangle 36"/>
            <p:cNvSpPr>
              <a:spLocks noChangeArrowheads="1"/>
            </p:cNvSpPr>
            <p:nvPr/>
          </p:nvSpPr>
          <p:spPr bwMode="auto">
            <a:xfrm>
              <a:off x="4921" y="3838"/>
              <a:ext cx="408" cy="18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24" name="Line 48"/>
            <p:cNvSpPr>
              <a:spLocks noChangeShapeType="1"/>
            </p:cNvSpPr>
            <p:nvPr/>
          </p:nvSpPr>
          <p:spPr bwMode="auto">
            <a:xfrm>
              <a:off x="1973" y="311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49"/>
            <p:cNvSpPr>
              <a:spLocks noChangeShapeType="1"/>
            </p:cNvSpPr>
            <p:nvPr/>
          </p:nvSpPr>
          <p:spPr bwMode="auto">
            <a:xfrm>
              <a:off x="1973" y="338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Line 50"/>
            <p:cNvSpPr>
              <a:spLocks noChangeShapeType="1"/>
            </p:cNvSpPr>
            <p:nvPr/>
          </p:nvSpPr>
          <p:spPr bwMode="auto">
            <a:xfrm>
              <a:off x="1973" y="365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7" name="Line 51"/>
            <p:cNvSpPr>
              <a:spLocks noChangeShapeType="1"/>
            </p:cNvSpPr>
            <p:nvPr/>
          </p:nvSpPr>
          <p:spPr bwMode="auto">
            <a:xfrm>
              <a:off x="1973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8" name="Line 52"/>
            <p:cNvSpPr>
              <a:spLocks noChangeShapeType="1"/>
            </p:cNvSpPr>
            <p:nvPr/>
          </p:nvSpPr>
          <p:spPr bwMode="auto">
            <a:xfrm>
              <a:off x="3243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Line 53"/>
            <p:cNvSpPr>
              <a:spLocks noChangeShapeType="1"/>
            </p:cNvSpPr>
            <p:nvPr/>
          </p:nvSpPr>
          <p:spPr bwMode="auto">
            <a:xfrm>
              <a:off x="3243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Line 54"/>
            <p:cNvSpPr>
              <a:spLocks noChangeShapeType="1"/>
            </p:cNvSpPr>
            <p:nvPr/>
          </p:nvSpPr>
          <p:spPr bwMode="auto">
            <a:xfrm>
              <a:off x="3243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1" name="Line 55"/>
            <p:cNvSpPr>
              <a:spLocks noChangeShapeType="1"/>
            </p:cNvSpPr>
            <p:nvPr/>
          </p:nvSpPr>
          <p:spPr bwMode="auto">
            <a:xfrm>
              <a:off x="3243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2" name="Line 57"/>
            <p:cNvSpPr>
              <a:spLocks noChangeShapeType="1"/>
            </p:cNvSpPr>
            <p:nvPr/>
          </p:nvSpPr>
          <p:spPr bwMode="auto">
            <a:xfrm>
              <a:off x="4286" y="31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3" name="Line 58"/>
            <p:cNvSpPr>
              <a:spLocks noChangeShapeType="1"/>
            </p:cNvSpPr>
            <p:nvPr/>
          </p:nvSpPr>
          <p:spPr bwMode="auto">
            <a:xfrm>
              <a:off x="4286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Line 59"/>
            <p:cNvSpPr>
              <a:spLocks noChangeShapeType="1"/>
            </p:cNvSpPr>
            <p:nvPr/>
          </p:nvSpPr>
          <p:spPr bwMode="auto">
            <a:xfrm>
              <a:off x="4286" y="36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5" name="Line 60"/>
            <p:cNvSpPr>
              <a:spLocks noChangeShapeType="1"/>
            </p:cNvSpPr>
            <p:nvPr/>
          </p:nvSpPr>
          <p:spPr bwMode="auto">
            <a:xfrm>
              <a:off x="4286" y="39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61"/>
            <p:cNvSpPr txBox="1">
              <a:spLocks noChangeArrowheads="1"/>
            </p:cNvSpPr>
            <p:nvPr/>
          </p:nvSpPr>
          <p:spPr bwMode="auto">
            <a:xfrm>
              <a:off x="1020" y="2961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400">
                  <a:ea typeface="標楷體" panose="03000509000000000000" pitchFamily="65" charset="-120"/>
                </a:rPr>
                <a:t>頂點</a:t>
              </a:r>
              <a:r>
                <a:rPr lang="en-US" altLang="zh-TW" sz="2400"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20537" name="Text Box 62"/>
            <p:cNvSpPr txBox="1">
              <a:spLocks noChangeArrowheads="1"/>
            </p:cNvSpPr>
            <p:nvPr/>
          </p:nvSpPr>
          <p:spPr bwMode="auto">
            <a:xfrm>
              <a:off x="1020" y="3233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400">
                  <a:ea typeface="標楷體" panose="03000509000000000000" pitchFamily="65" charset="-120"/>
                </a:rPr>
                <a:t>頂點</a:t>
              </a:r>
              <a:r>
                <a:rPr lang="en-US" altLang="zh-TW" sz="2400"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538" name="Text Box 63"/>
            <p:cNvSpPr txBox="1">
              <a:spLocks noChangeArrowheads="1"/>
            </p:cNvSpPr>
            <p:nvPr/>
          </p:nvSpPr>
          <p:spPr bwMode="auto">
            <a:xfrm>
              <a:off x="1020" y="3505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400">
                  <a:ea typeface="標楷體" panose="03000509000000000000" pitchFamily="65" charset="-120"/>
                </a:rPr>
                <a:t>頂點</a:t>
              </a:r>
              <a:r>
                <a:rPr lang="en-US" altLang="zh-TW" sz="2400"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0539" name="Text Box 64"/>
            <p:cNvSpPr txBox="1">
              <a:spLocks noChangeArrowheads="1"/>
            </p:cNvSpPr>
            <p:nvPr/>
          </p:nvSpPr>
          <p:spPr bwMode="auto">
            <a:xfrm>
              <a:off x="1020" y="3777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400">
                  <a:ea typeface="標楷體" panose="03000509000000000000" pitchFamily="65" charset="-120"/>
                </a:rPr>
                <a:t>頂點</a:t>
              </a:r>
              <a:r>
                <a:rPr lang="en-US" altLang="zh-TW" sz="2400">
                  <a:ea typeface="標楷體" panose="03000509000000000000" pitchFamily="65" charset="-120"/>
                </a:rPr>
                <a:t>4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30241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圖形的追蹤是從</a:t>
            </a:r>
            <a:r>
              <a:rPr lang="zh-TW" altLang="en-US" sz="2800" smtClean="0">
                <a:solidFill>
                  <a:schemeClr val="hlink"/>
                </a:solidFill>
              </a:rPr>
              <a:t>無方向圖形</a:t>
            </a:r>
            <a:r>
              <a:rPr lang="zh-TW" altLang="en-US" sz="2800" smtClean="0"/>
              <a:t>的某一頂點開始，去拜訪圖形中連通</a:t>
            </a:r>
            <a:r>
              <a:rPr lang="en-US" altLang="zh-TW" sz="2800" smtClean="0"/>
              <a:t>(connected)</a:t>
            </a:r>
            <a:r>
              <a:rPr lang="zh-TW" altLang="en-US" sz="2800" smtClean="0"/>
              <a:t>到該頂點的</a:t>
            </a:r>
            <a:r>
              <a:rPr lang="zh-TW" altLang="en-US" sz="2800" smtClean="0">
                <a:solidFill>
                  <a:schemeClr val="hlink"/>
                </a:solidFill>
              </a:rPr>
              <a:t>所有的頂點</a:t>
            </a:r>
            <a:r>
              <a:rPr lang="zh-TW" altLang="en-US" sz="2800" smtClean="0"/>
              <a:t>。</a:t>
            </a:r>
          </a:p>
          <a:p>
            <a:pPr eaLnBrk="1" hangingPunct="1"/>
            <a:r>
              <a:rPr lang="zh-TW" altLang="en-US" sz="2800" smtClean="0"/>
              <a:t>圖形的追蹤有兩種方法：</a:t>
            </a:r>
          </a:p>
          <a:p>
            <a:pPr lvl="1" eaLnBrk="1" hangingPunct="1"/>
            <a:r>
              <a:rPr lang="zh-TW" altLang="en-US" smtClean="0"/>
              <a:t>縱向優先搜尋</a:t>
            </a:r>
            <a:r>
              <a:rPr lang="en-US" altLang="zh-TW" smtClean="0"/>
              <a:t>(depth first search)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橫向優先搜尋</a:t>
            </a:r>
            <a:r>
              <a:rPr lang="en-US" altLang="zh-TW" smtClean="0"/>
              <a:t>(breadth first search)</a:t>
            </a:r>
            <a:r>
              <a:rPr lang="zh-CN" altLang="en-US" smtClean="0"/>
              <a:t>。</a:t>
            </a: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圖形結構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6911975" cy="15128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圖學理論</a:t>
            </a:r>
            <a:r>
              <a:rPr lang="en-US" altLang="zh-TW" sz="2800" smtClean="0"/>
              <a:t>(graph theory)</a:t>
            </a:r>
          </a:p>
          <a:p>
            <a:pPr lvl="1" eaLnBrk="1" hangingPunct="1"/>
            <a:r>
              <a:rPr lang="zh-TW" altLang="en-US" smtClean="0"/>
              <a:t>尤拉問題：是否可以從某城市開始走，然後走遍全部的橋，再回到原先的起始城市？</a:t>
            </a:r>
          </a:p>
        </p:txBody>
      </p:sp>
      <p:pic>
        <p:nvPicPr>
          <p:cNvPr id="4100" name="Picture 4" descr="Tmp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23785" r="8745" b="52036"/>
          <a:stretch>
            <a:fillRect/>
          </a:stretch>
        </p:blipFill>
        <p:spPr>
          <a:xfrm>
            <a:off x="1691680" y="3194590"/>
            <a:ext cx="5903913" cy="280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B0C80-EF96-44F1-905D-D2543FEE385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縱向優先搜尋</a:t>
            </a:r>
            <a:r>
              <a:rPr lang="en-US" altLang="zh-TW" sz="2800" smtClean="0"/>
              <a:t>(depth first search)</a:t>
            </a:r>
            <a:r>
              <a:rPr lang="zh-TW" altLang="en-US" sz="280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先拜訪起始點</a:t>
            </a:r>
            <a:r>
              <a:rPr lang="en-US" altLang="zh-TW" smtClean="0"/>
              <a:t>V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然後選擇與</a:t>
            </a:r>
            <a:r>
              <a:rPr lang="en-US" altLang="zh-TW" smtClean="0">
                <a:solidFill>
                  <a:schemeClr val="folHlink"/>
                </a:solidFill>
              </a:rPr>
              <a:t>V</a:t>
            </a:r>
            <a:r>
              <a:rPr lang="zh-TW" altLang="en-US" smtClean="0">
                <a:solidFill>
                  <a:schemeClr val="folHlink"/>
                </a:solidFill>
              </a:rPr>
              <a:t>相鄰</a:t>
            </a:r>
            <a:r>
              <a:rPr lang="zh-TW" altLang="en-US" smtClean="0"/>
              <a:t>而</a:t>
            </a:r>
            <a:r>
              <a:rPr lang="zh-TW" altLang="en-US" smtClean="0">
                <a:solidFill>
                  <a:schemeClr val="folHlink"/>
                </a:solidFill>
              </a:rPr>
              <a:t>未被拜訪</a:t>
            </a:r>
            <a:r>
              <a:rPr lang="zh-TW" altLang="en-US" smtClean="0"/>
              <a:t>的頂點</a:t>
            </a:r>
            <a:r>
              <a:rPr lang="en-US" altLang="zh-TW" smtClean="0"/>
              <a:t>W</a:t>
            </a:r>
            <a:r>
              <a:rPr lang="zh-TW" altLang="en-US" smtClean="0"/>
              <a:t>，以</a:t>
            </a:r>
            <a:r>
              <a:rPr lang="en-US" altLang="zh-TW" smtClean="0"/>
              <a:t>W</a:t>
            </a:r>
            <a:r>
              <a:rPr lang="zh-TW" altLang="en-US" smtClean="0"/>
              <a:t>為起始點做縱向優先搜尋；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假使有一頂點其相鄰的頂點</a:t>
            </a:r>
            <a:r>
              <a:rPr lang="zh-TW" altLang="en-US" smtClean="0">
                <a:solidFill>
                  <a:schemeClr val="hlink"/>
                </a:solidFill>
              </a:rPr>
              <a:t>皆被拜訪過時</a:t>
            </a:r>
            <a:r>
              <a:rPr lang="zh-TW" altLang="en-US" smtClean="0"/>
              <a:t>，就</a:t>
            </a:r>
            <a:r>
              <a:rPr lang="zh-TW" altLang="en-US" smtClean="0">
                <a:solidFill>
                  <a:schemeClr val="folHlink"/>
                </a:solidFill>
              </a:rPr>
              <a:t>退回到最近曾拜訪過之頂點</a:t>
            </a:r>
            <a:r>
              <a:rPr lang="zh-TW" altLang="en-US" smtClean="0"/>
              <a:t>，其尚有未被拜訪過的相鄰頂點，繼續做縱向優先搜尋；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假若從任何已走過的頂點，都無法再找到未被走過的相鄰頂點時，此時搜尋就結束了。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縱向優先搜尋乃是以堆疊（</a:t>
            </a:r>
            <a:r>
              <a:rPr lang="en-US" altLang="zh-TW" sz="2800" smtClean="0"/>
              <a:t>stack</a:t>
            </a:r>
            <a:r>
              <a:rPr lang="zh-TW" altLang="en-US" sz="2800" smtClean="0"/>
              <a:t>）方式來操作</a:t>
            </a:r>
            <a:r>
              <a:rPr lang="zh-CN" altLang="en-US" sz="2800" smtClean="0"/>
              <a:t>。</a:t>
            </a:r>
            <a:endParaRPr lang="zh-TW" altLang="en-US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3555" name="Oval 6"/>
          <p:cNvSpPr>
            <a:spLocks noChangeArrowheads="1"/>
          </p:cNvSpPr>
          <p:nvPr/>
        </p:nvSpPr>
        <p:spPr bwMode="auto">
          <a:xfrm>
            <a:off x="1908175" y="2205038"/>
            <a:ext cx="627063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3556" name="Oval 7"/>
          <p:cNvSpPr>
            <a:spLocks noChangeArrowheads="1"/>
          </p:cNvSpPr>
          <p:nvPr/>
        </p:nvSpPr>
        <p:spPr bwMode="auto">
          <a:xfrm>
            <a:off x="1119188" y="3106738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3557" name="Oval 9"/>
          <p:cNvSpPr>
            <a:spLocks noChangeArrowheads="1"/>
          </p:cNvSpPr>
          <p:nvPr/>
        </p:nvSpPr>
        <p:spPr bwMode="auto">
          <a:xfrm>
            <a:off x="755650" y="386238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3558" name="Oval 10"/>
          <p:cNvSpPr>
            <a:spLocks noChangeArrowheads="1"/>
          </p:cNvSpPr>
          <p:nvPr/>
        </p:nvSpPr>
        <p:spPr bwMode="auto">
          <a:xfrm>
            <a:off x="1519238" y="3857625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3559" name="Oval 13"/>
          <p:cNvSpPr>
            <a:spLocks noChangeArrowheads="1"/>
          </p:cNvSpPr>
          <p:nvPr/>
        </p:nvSpPr>
        <p:spPr bwMode="auto">
          <a:xfrm>
            <a:off x="1169988" y="4649788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3560" name="Oval 15"/>
          <p:cNvSpPr>
            <a:spLocks noChangeArrowheads="1"/>
          </p:cNvSpPr>
          <p:nvPr/>
        </p:nvSpPr>
        <p:spPr bwMode="auto">
          <a:xfrm>
            <a:off x="1930400" y="54991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3561" name="Line 18"/>
          <p:cNvSpPr>
            <a:spLocks noChangeShapeType="1"/>
          </p:cNvSpPr>
          <p:nvPr/>
        </p:nvSpPr>
        <p:spPr bwMode="auto">
          <a:xfrm flipH="1">
            <a:off x="1155700" y="3619500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2" name="Line 19"/>
          <p:cNvSpPr>
            <a:spLocks noChangeShapeType="1"/>
          </p:cNvSpPr>
          <p:nvPr/>
        </p:nvSpPr>
        <p:spPr bwMode="auto">
          <a:xfrm>
            <a:off x="1604963" y="3598863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>
            <a:off x="1131888" y="4389438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Line 23"/>
          <p:cNvSpPr>
            <a:spLocks noChangeShapeType="1"/>
          </p:cNvSpPr>
          <p:nvPr/>
        </p:nvSpPr>
        <p:spPr bwMode="auto">
          <a:xfrm flipH="1">
            <a:off x="1604963" y="4378325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5" name="Oval 37"/>
          <p:cNvSpPr>
            <a:spLocks noChangeArrowheads="1"/>
          </p:cNvSpPr>
          <p:nvPr/>
        </p:nvSpPr>
        <p:spPr bwMode="auto">
          <a:xfrm>
            <a:off x="2630488" y="309245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3566" name="Oval 38"/>
          <p:cNvSpPr>
            <a:spLocks noChangeArrowheads="1"/>
          </p:cNvSpPr>
          <p:nvPr/>
        </p:nvSpPr>
        <p:spPr bwMode="auto">
          <a:xfrm>
            <a:off x="2266950" y="38481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3567" name="Oval 39"/>
          <p:cNvSpPr>
            <a:spLocks noChangeArrowheads="1"/>
          </p:cNvSpPr>
          <p:nvPr/>
        </p:nvSpPr>
        <p:spPr bwMode="auto">
          <a:xfrm>
            <a:off x="3030538" y="384333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3568" name="Oval 40"/>
          <p:cNvSpPr>
            <a:spLocks noChangeArrowheads="1"/>
          </p:cNvSpPr>
          <p:nvPr/>
        </p:nvSpPr>
        <p:spPr bwMode="auto">
          <a:xfrm>
            <a:off x="2681288" y="463550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3569" name="Line 41"/>
          <p:cNvSpPr>
            <a:spLocks noChangeShapeType="1"/>
          </p:cNvSpPr>
          <p:nvPr/>
        </p:nvSpPr>
        <p:spPr bwMode="auto">
          <a:xfrm flipH="1">
            <a:off x="2667000" y="360521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0" name="Line 42"/>
          <p:cNvSpPr>
            <a:spLocks noChangeShapeType="1"/>
          </p:cNvSpPr>
          <p:nvPr/>
        </p:nvSpPr>
        <p:spPr bwMode="auto">
          <a:xfrm>
            <a:off x="3116263" y="358457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1" name="Line 43"/>
          <p:cNvSpPr>
            <a:spLocks noChangeShapeType="1"/>
          </p:cNvSpPr>
          <p:nvPr/>
        </p:nvSpPr>
        <p:spPr bwMode="auto">
          <a:xfrm>
            <a:off x="2643188" y="437515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2" name="Line 44"/>
          <p:cNvSpPr>
            <a:spLocks noChangeShapeType="1"/>
          </p:cNvSpPr>
          <p:nvPr/>
        </p:nvSpPr>
        <p:spPr bwMode="auto">
          <a:xfrm flipH="1">
            <a:off x="3116263" y="436403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3" name="Line 45"/>
          <p:cNvSpPr>
            <a:spLocks noChangeShapeType="1"/>
          </p:cNvSpPr>
          <p:nvPr/>
        </p:nvSpPr>
        <p:spPr bwMode="auto">
          <a:xfrm flipH="1">
            <a:off x="1619250" y="2636838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4" name="Line 47"/>
          <p:cNvSpPr>
            <a:spLocks noChangeShapeType="1"/>
          </p:cNvSpPr>
          <p:nvPr/>
        </p:nvSpPr>
        <p:spPr bwMode="auto">
          <a:xfrm>
            <a:off x="1619250" y="5157788"/>
            <a:ext cx="3603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5" name="Line 48"/>
          <p:cNvSpPr>
            <a:spLocks noChangeShapeType="1"/>
          </p:cNvSpPr>
          <p:nvPr/>
        </p:nvSpPr>
        <p:spPr bwMode="auto">
          <a:xfrm>
            <a:off x="2484438" y="2636838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6" name="Line 49"/>
          <p:cNvSpPr>
            <a:spLocks noChangeShapeType="1"/>
          </p:cNvSpPr>
          <p:nvPr/>
        </p:nvSpPr>
        <p:spPr bwMode="auto">
          <a:xfrm flipH="1">
            <a:off x="2555875" y="5157788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7" name="Rectangle 51"/>
          <p:cNvSpPr>
            <a:spLocks noChangeArrowheads="1"/>
          </p:cNvSpPr>
          <p:nvPr/>
        </p:nvSpPr>
        <p:spPr bwMode="auto">
          <a:xfrm>
            <a:off x="4589463" y="20145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23578" name="Rectangle 52"/>
          <p:cNvSpPr>
            <a:spLocks noChangeArrowheads="1"/>
          </p:cNvSpPr>
          <p:nvPr/>
        </p:nvSpPr>
        <p:spPr bwMode="auto">
          <a:xfrm>
            <a:off x="4589463" y="24463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23579" name="Rectangle 53"/>
          <p:cNvSpPr>
            <a:spLocks noChangeArrowheads="1"/>
          </p:cNvSpPr>
          <p:nvPr/>
        </p:nvSpPr>
        <p:spPr bwMode="auto">
          <a:xfrm>
            <a:off x="4589463" y="28781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23580" name="Rectangle 54"/>
          <p:cNvSpPr>
            <a:spLocks noChangeArrowheads="1"/>
          </p:cNvSpPr>
          <p:nvPr/>
        </p:nvSpPr>
        <p:spPr bwMode="auto">
          <a:xfrm>
            <a:off x="4589463" y="33099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23581" name="Rectangle 55"/>
          <p:cNvSpPr>
            <a:spLocks noChangeArrowheads="1"/>
          </p:cNvSpPr>
          <p:nvPr/>
        </p:nvSpPr>
        <p:spPr bwMode="auto">
          <a:xfrm>
            <a:off x="5311775" y="20859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23582" name="Rectangle 56"/>
          <p:cNvSpPr>
            <a:spLocks noChangeArrowheads="1"/>
          </p:cNvSpPr>
          <p:nvPr/>
        </p:nvSpPr>
        <p:spPr bwMode="auto">
          <a:xfrm>
            <a:off x="5694363" y="20859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83" name="Rectangle 57"/>
          <p:cNvSpPr>
            <a:spLocks noChangeArrowheads="1"/>
          </p:cNvSpPr>
          <p:nvPr/>
        </p:nvSpPr>
        <p:spPr bwMode="auto">
          <a:xfrm>
            <a:off x="5311775" y="2516188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23584" name="Rectangle 58"/>
          <p:cNvSpPr>
            <a:spLocks noChangeArrowheads="1"/>
          </p:cNvSpPr>
          <p:nvPr/>
        </p:nvSpPr>
        <p:spPr bwMode="auto">
          <a:xfrm>
            <a:off x="5694363" y="2516188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85" name="Rectangle 59"/>
          <p:cNvSpPr>
            <a:spLocks noChangeArrowheads="1"/>
          </p:cNvSpPr>
          <p:nvPr/>
        </p:nvSpPr>
        <p:spPr bwMode="auto">
          <a:xfrm>
            <a:off x="5311775" y="29495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23586" name="Rectangle 60"/>
          <p:cNvSpPr>
            <a:spLocks noChangeArrowheads="1"/>
          </p:cNvSpPr>
          <p:nvPr/>
        </p:nvSpPr>
        <p:spPr bwMode="auto">
          <a:xfrm>
            <a:off x="5694363" y="29495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87" name="Rectangle 61"/>
          <p:cNvSpPr>
            <a:spLocks noChangeArrowheads="1"/>
          </p:cNvSpPr>
          <p:nvPr/>
        </p:nvSpPr>
        <p:spPr bwMode="auto">
          <a:xfrm>
            <a:off x="5311775" y="33813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23588" name="Rectangle 62"/>
          <p:cNvSpPr>
            <a:spLocks noChangeArrowheads="1"/>
          </p:cNvSpPr>
          <p:nvPr/>
        </p:nvSpPr>
        <p:spPr bwMode="auto">
          <a:xfrm>
            <a:off x="5694363" y="33813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89" name="Rectangle 63"/>
          <p:cNvSpPr>
            <a:spLocks noChangeArrowheads="1"/>
          </p:cNvSpPr>
          <p:nvPr/>
        </p:nvSpPr>
        <p:spPr bwMode="auto">
          <a:xfrm>
            <a:off x="6288088" y="20859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23590" name="Rectangle 64"/>
          <p:cNvSpPr>
            <a:spLocks noChangeArrowheads="1"/>
          </p:cNvSpPr>
          <p:nvPr/>
        </p:nvSpPr>
        <p:spPr bwMode="auto">
          <a:xfrm>
            <a:off x="6670675" y="20859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591" name="Rectangle 65"/>
          <p:cNvSpPr>
            <a:spLocks noChangeArrowheads="1"/>
          </p:cNvSpPr>
          <p:nvPr/>
        </p:nvSpPr>
        <p:spPr bwMode="auto">
          <a:xfrm>
            <a:off x="6288088" y="2516188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23592" name="Rectangle 66"/>
          <p:cNvSpPr>
            <a:spLocks noChangeArrowheads="1"/>
          </p:cNvSpPr>
          <p:nvPr/>
        </p:nvSpPr>
        <p:spPr bwMode="auto">
          <a:xfrm>
            <a:off x="6670675" y="2516188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93" name="Rectangle 67"/>
          <p:cNvSpPr>
            <a:spLocks noChangeArrowheads="1"/>
          </p:cNvSpPr>
          <p:nvPr/>
        </p:nvSpPr>
        <p:spPr bwMode="auto">
          <a:xfrm>
            <a:off x="6288088" y="29495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23594" name="Rectangle 68"/>
          <p:cNvSpPr>
            <a:spLocks noChangeArrowheads="1"/>
          </p:cNvSpPr>
          <p:nvPr/>
        </p:nvSpPr>
        <p:spPr bwMode="auto">
          <a:xfrm>
            <a:off x="6670675" y="29495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95" name="Rectangle 69"/>
          <p:cNvSpPr>
            <a:spLocks noChangeArrowheads="1"/>
          </p:cNvSpPr>
          <p:nvPr/>
        </p:nvSpPr>
        <p:spPr bwMode="auto">
          <a:xfrm>
            <a:off x="6288088" y="33813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23596" name="Rectangle 70"/>
          <p:cNvSpPr>
            <a:spLocks noChangeArrowheads="1"/>
          </p:cNvSpPr>
          <p:nvPr/>
        </p:nvSpPr>
        <p:spPr bwMode="auto">
          <a:xfrm>
            <a:off x="6670675" y="33813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597" name="Rectangle 73"/>
          <p:cNvSpPr>
            <a:spLocks noChangeArrowheads="1"/>
          </p:cNvSpPr>
          <p:nvPr/>
        </p:nvSpPr>
        <p:spPr bwMode="auto">
          <a:xfrm>
            <a:off x="7264400" y="2516188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23598" name="Rectangle 74"/>
          <p:cNvSpPr>
            <a:spLocks noChangeArrowheads="1"/>
          </p:cNvSpPr>
          <p:nvPr/>
        </p:nvSpPr>
        <p:spPr bwMode="auto">
          <a:xfrm>
            <a:off x="7645400" y="2516188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599" name="Rectangle 75"/>
          <p:cNvSpPr>
            <a:spLocks noChangeArrowheads="1"/>
          </p:cNvSpPr>
          <p:nvPr/>
        </p:nvSpPr>
        <p:spPr bwMode="auto">
          <a:xfrm>
            <a:off x="7264400" y="29495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23600" name="Rectangle 76"/>
          <p:cNvSpPr>
            <a:spLocks noChangeArrowheads="1"/>
          </p:cNvSpPr>
          <p:nvPr/>
        </p:nvSpPr>
        <p:spPr bwMode="auto">
          <a:xfrm>
            <a:off x="7645400" y="29495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01" name="Line 79"/>
          <p:cNvSpPr>
            <a:spLocks noChangeShapeType="1"/>
          </p:cNvSpPr>
          <p:nvPr/>
        </p:nvSpPr>
        <p:spPr bwMode="auto">
          <a:xfrm>
            <a:off x="4887913" y="22304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2" name="Line 80"/>
          <p:cNvSpPr>
            <a:spLocks noChangeShapeType="1"/>
          </p:cNvSpPr>
          <p:nvPr/>
        </p:nvSpPr>
        <p:spPr bwMode="auto">
          <a:xfrm>
            <a:off x="4887913" y="26622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3" name="Line 81"/>
          <p:cNvSpPr>
            <a:spLocks noChangeShapeType="1"/>
          </p:cNvSpPr>
          <p:nvPr/>
        </p:nvSpPr>
        <p:spPr bwMode="auto">
          <a:xfrm>
            <a:off x="4887913" y="30940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4" name="Line 82"/>
          <p:cNvSpPr>
            <a:spLocks noChangeShapeType="1"/>
          </p:cNvSpPr>
          <p:nvPr/>
        </p:nvSpPr>
        <p:spPr bwMode="auto">
          <a:xfrm>
            <a:off x="4887913" y="35258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5" name="Line 83"/>
          <p:cNvSpPr>
            <a:spLocks noChangeShapeType="1"/>
          </p:cNvSpPr>
          <p:nvPr/>
        </p:nvSpPr>
        <p:spPr bwMode="auto">
          <a:xfrm>
            <a:off x="6075363" y="22304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6" name="Line 84"/>
          <p:cNvSpPr>
            <a:spLocks noChangeShapeType="1"/>
          </p:cNvSpPr>
          <p:nvPr/>
        </p:nvSpPr>
        <p:spPr bwMode="auto">
          <a:xfrm>
            <a:off x="6075363" y="26622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7" name="Line 85"/>
          <p:cNvSpPr>
            <a:spLocks noChangeShapeType="1"/>
          </p:cNvSpPr>
          <p:nvPr/>
        </p:nvSpPr>
        <p:spPr bwMode="auto">
          <a:xfrm>
            <a:off x="6075363" y="30940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8" name="Line 86"/>
          <p:cNvSpPr>
            <a:spLocks noChangeShapeType="1"/>
          </p:cNvSpPr>
          <p:nvPr/>
        </p:nvSpPr>
        <p:spPr bwMode="auto">
          <a:xfrm>
            <a:off x="6075363" y="35258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09" name="Line 88"/>
          <p:cNvSpPr>
            <a:spLocks noChangeShapeType="1"/>
          </p:cNvSpPr>
          <p:nvPr/>
        </p:nvSpPr>
        <p:spPr bwMode="auto">
          <a:xfrm>
            <a:off x="7051675" y="26622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10" name="Line 89"/>
          <p:cNvSpPr>
            <a:spLocks noChangeShapeType="1"/>
          </p:cNvSpPr>
          <p:nvPr/>
        </p:nvSpPr>
        <p:spPr bwMode="auto">
          <a:xfrm>
            <a:off x="7051675" y="30940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11" name="Rectangle 95"/>
          <p:cNvSpPr>
            <a:spLocks noChangeArrowheads="1"/>
          </p:cNvSpPr>
          <p:nvPr/>
        </p:nvSpPr>
        <p:spPr bwMode="auto">
          <a:xfrm>
            <a:off x="4589463" y="37163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23612" name="Rectangle 96"/>
          <p:cNvSpPr>
            <a:spLocks noChangeArrowheads="1"/>
          </p:cNvSpPr>
          <p:nvPr/>
        </p:nvSpPr>
        <p:spPr bwMode="auto">
          <a:xfrm>
            <a:off x="4589463" y="41481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23613" name="Rectangle 97"/>
          <p:cNvSpPr>
            <a:spLocks noChangeArrowheads="1"/>
          </p:cNvSpPr>
          <p:nvPr/>
        </p:nvSpPr>
        <p:spPr bwMode="auto">
          <a:xfrm>
            <a:off x="4589463" y="45799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23614" name="Rectangle 98"/>
          <p:cNvSpPr>
            <a:spLocks noChangeArrowheads="1"/>
          </p:cNvSpPr>
          <p:nvPr/>
        </p:nvSpPr>
        <p:spPr bwMode="auto">
          <a:xfrm>
            <a:off x="4589463" y="5011738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23615" name="Rectangle 99"/>
          <p:cNvSpPr>
            <a:spLocks noChangeArrowheads="1"/>
          </p:cNvSpPr>
          <p:nvPr/>
        </p:nvSpPr>
        <p:spPr bwMode="auto">
          <a:xfrm>
            <a:off x="5311775" y="37877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23616" name="Rectangle 100"/>
          <p:cNvSpPr>
            <a:spLocks noChangeArrowheads="1"/>
          </p:cNvSpPr>
          <p:nvPr/>
        </p:nvSpPr>
        <p:spPr bwMode="auto">
          <a:xfrm>
            <a:off x="5694363" y="37877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17" name="Rectangle 101"/>
          <p:cNvSpPr>
            <a:spLocks noChangeArrowheads="1"/>
          </p:cNvSpPr>
          <p:nvPr/>
        </p:nvSpPr>
        <p:spPr bwMode="auto">
          <a:xfrm>
            <a:off x="5311775" y="4217988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23618" name="Rectangle 102"/>
          <p:cNvSpPr>
            <a:spLocks noChangeArrowheads="1"/>
          </p:cNvSpPr>
          <p:nvPr/>
        </p:nvSpPr>
        <p:spPr bwMode="auto">
          <a:xfrm>
            <a:off x="5694363" y="4217988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19" name="Rectangle 103"/>
          <p:cNvSpPr>
            <a:spLocks noChangeArrowheads="1"/>
          </p:cNvSpPr>
          <p:nvPr/>
        </p:nvSpPr>
        <p:spPr bwMode="auto">
          <a:xfrm>
            <a:off x="5311775" y="46513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23620" name="Rectangle 104"/>
          <p:cNvSpPr>
            <a:spLocks noChangeArrowheads="1"/>
          </p:cNvSpPr>
          <p:nvPr/>
        </p:nvSpPr>
        <p:spPr bwMode="auto">
          <a:xfrm>
            <a:off x="5694363" y="46513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21" name="Rectangle 105"/>
          <p:cNvSpPr>
            <a:spLocks noChangeArrowheads="1"/>
          </p:cNvSpPr>
          <p:nvPr/>
        </p:nvSpPr>
        <p:spPr bwMode="auto">
          <a:xfrm>
            <a:off x="5311775" y="50831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23622" name="Rectangle 106"/>
          <p:cNvSpPr>
            <a:spLocks noChangeArrowheads="1"/>
          </p:cNvSpPr>
          <p:nvPr/>
        </p:nvSpPr>
        <p:spPr bwMode="auto">
          <a:xfrm>
            <a:off x="5694363" y="50831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23" name="Rectangle 107"/>
          <p:cNvSpPr>
            <a:spLocks noChangeArrowheads="1"/>
          </p:cNvSpPr>
          <p:nvPr/>
        </p:nvSpPr>
        <p:spPr bwMode="auto">
          <a:xfrm>
            <a:off x="6288088" y="37877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23624" name="Rectangle 108"/>
          <p:cNvSpPr>
            <a:spLocks noChangeArrowheads="1"/>
          </p:cNvSpPr>
          <p:nvPr/>
        </p:nvSpPr>
        <p:spPr bwMode="auto">
          <a:xfrm>
            <a:off x="6670675" y="37877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25" name="Rectangle 109"/>
          <p:cNvSpPr>
            <a:spLocks noChangeArrowheads="1"/>
          </p:cNvSpPr>
          <p:nvPr/>
        </p:nvSpPr>
        <p:spPr bwMode="auto">
          <a:xfrm>
            <a:off x="6288088" y="4217988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23626" name="Rectangle 110"/>
          <p:cNvSpPr>
            <a:spLocks noChangeArrowheads="1"/>
          </p:cNvSpPr>
          <p:nvPr/>
        </p:nvSpPr>
        <p:spPr bwMode="auto">
          <a:xfrm>
            <a:off x="6670675" y="4217988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27" name="Rectangle 111"/>
          <p:cNvSpPr>
            <a:spLocks noChangeArrowheads="1"/>
          </p:cNvSpPr>
          <p:nvPr/>
        </p:nvSpPr>
        <p:spPr bwMode="auto">
          <a:xfrm>
            <a:off x="6288088" y="46513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23628" name="Rectangle 112"/>
          <p:cNvSpPr>
            <a:spLocks noChangeArrowheads="1"/>
          </p:cNvSpPr>
          <p:nvPr/>
        </p:nvSpPr>
        <p:spPr bwMode="auto">
          <a:xfrm>
            <a:off x="6670675" y="46513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29" name="Rectangle 113"/>
          <p:cNvSpPr>
            <a:spLocks noChangeArrowheads="1"/>
          </p:cNvSpPr>
          <p:nvPr/>
        </p:nvSpPr>
        <p:spPr bwMode="auto">
          <a:xfrm>
            <a:off x="6288088" y="50831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23630" name="Rectangle 114"/>
          <p:cNvSpPr>
            <a:spLocks noChangeArrowheads="1"/>
          </p:cNvSpPr>
          <p:nvPr/>
        </p:nvSpPr>
        <p:spPr bwMode="auto">
          <a:xfrm>
            <a:off x="6670675" y="50831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31" name="Rectangle 121"/>
          <p:cNvSpPr>
            <a:spLocks noChangeArrowheads="1"/>
          </p:cNvSpPr>
          <p:nvPr/>
        </p:nvSpPr>
        <p:spPr bwMode="auto">
          <a:xfrm>
            <a:off x="7264400" y="50831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23632" name="Rectangle 122"/>
          <p:cNvSpPr>
            <a:spLocks noChangeArrowheads="1"/>
          </p:cNvSpPr>
          <p:nvPr/>
        </p:nvSpPr>
        <p:spPr bwMode="auto">
          <a:xfrm>
            <a:off x="7645400" y="50831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33" name="Line 123"/>
          <p:cNvSpPr>
            <a:spLocks noChangeShapeType="1"/>
          </p:cNvSpPr>
          <p:nvPr/>
        </p:nvSpPr>
        <p:spPr bwMode="auto">
          <a:xfrm>
            <a:off x="4887913" y="39322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4" name="Line 124"/>
          <p:cNvSpPr>
            <a:spLocks noChangeShapeType="1"/>
          </p:cNvSpPr>
          <p:nvPr/>
        </p:nvSpPr>
        <p:spPr bwMode="auto">
          <a:xfrm>
            <a:off x="4887913" y="43640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5" name="Line 125"/>
          <p:cNvSpPr>
            <a:spLocks noChangeShapeType="1"/>
          </p:cNvSpPr>
          <p:nvPr/>
        </p:nvSpPr>
        <p:spPr bwMode="auto">
          <a:xfrm>
            <a:off x="4887913" y="47958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6" name="Line 126"/>
          <p:cNvSpPr>
            <a:spLocks noChangeShapeType="1"/>
          </p:cNvSpPr>
          <p:nvPr/>
        </p:nvSpPr>
        <p:spPr bwMode="auto">
          <a:xfrm>
            <a:off x="4887913" y="5227638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7" name="Line 127"/>
          <p:cNvSpPr>
            <a:spLocks noChangeShapeType="1"/>
          </p:cNvSpPr>
          <p:nvPr/>
        </p:nvSpPr>
        <p:spPr bwMode="auto">
          <a:xfrm>
            <a:off x="6075363" y="39322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8" name="Line 128"/>
          <p:cNvSpPr>
            <a:spLocks noChangeShapeType="1"/>
          </p:cNvSpPr>
          <p:nvPr/>
        </p:nvSpPr>
        <p:spPr bwMode="auto">
          <a:xfrm>
            <a:off x="6075363" y="43640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39" name="Line 129"/>
          <p:cNvSpPr>
            <a:spLocks noChangeShapeType="1"/>
          </p:cNvSpPr>
          <p:nvPr/>
        </p:nvSpPr>
        <p:spPr bwMode="auto">
          <a:xfrm>
            <a:off x="6075363" y="47958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40" name="Line 130"/>
          <p:cNvSpPr>
            <a:spLocks noChangeShapeType="1"/>
          </p:cNvSpPr>
          <p:nvPr/>
        </p:nvSpPr>
        <p:spPr bwMode="auto">
          <a:xfrm>
            <a:off x="6075363" y="52276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41" name="Line 134"/>
          <p:cNvSpPr>
            <a:spLocks noChangeShapeType="1"/>
          </p:cNvSpPr>
          <p:nvPr/>
        </p:nvSpPr>
        <p:spPr bwMode="auto">
          <a:xfrm>
            <a:off x="7051675" y="5227638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42" name="Rectangle 135"/>
          <p:cNvSpPr>
            <a:spLocks noChangeArrowheads="1"/>
          </p:cNvSpPr>
          <p:nvPr/>
        </p:nvSpPr>
        <p:spPr bwMode="auto">
          <a:xfrm>
            <a:off x="4589463" y="544512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23643" name="Rectangle 136"/>
          <p:cNvSpPr>
            <a:spLocks noChangeArrowheads="1"/>
          </p:cNvSpPr>
          <p:nvPr/>
        </p:nvSpPr>
        <p:spPr bwMode="auto">
          <a:xfrm>
            <a:off x="4589463" y="587692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23644" name="Rectangle 137"/>
          <p:cNvSpPr>
            <a:spLocks noChangeArrowheads="1"/>
          </p:cNvSpPr>
          <p:nvPr/>
        </p:nvSpPr>
        <p:spPr bwMode="auto">
          <a:xfrm>
            <a:off x="5311775" y="551656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23645" name="Rectangle 138"/>
          <p:cNvSpPr>
            <a:spLocks noChangeArrowheads="1"/>
          </p:cNvSpPr>
          <p:nvPr/>
        </p:nvSpPr>
        <p:spPr bwMode="auto">
          <a:xfrm>
            <a:off x="5694363" y="551656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46" name="Rectangle 139"/>
          <p:cNvSpPr>
            <a:spLocks noChangeArrowheads="1"/>
          </p:cNvSpPr>
          <p:nvPr/>
        </p:nvSpPr>
        <p:spPr bwMode="auto">
          <a:xfrm>
            <a:off x="5311775" y="594677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23647" name="Rectangle 140"/>
          <p:cNvSpPr>
            <a:spLocks noChangeArrowheads="1"/>
          </p:cNvSpPr>
          <p:nvPr/>
        </p:nvSpPr>
        <p:spPr bwMode="auto">
          <a:xfrm>
            <a:off x="5694363" y="59467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48" name="Rectangle 141"/>
          <p:cNvSpPr>
            <a:spLocks noChangeArrowheads="1"/>
          </p:cNvSpPr>
          <p:nvPr/>
        </p:nvSpPr>
        <p:spPr bwMode="auto">
          <a:xfrm>
            <a:off x="6288088" y="551656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23649" name="Rectangle 142"/>
          <p:cNvSpPr>
            <a:spLocks noChangeArrowheads="1"/>
          </p:cNvSpPr>
          <p:nvPr/>
        </p:nvSpPr>
        <p:spPr bwMode="auto">
          <a:xfrm>
            <a:off x="6670675" y="551656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50" name="Rectangle 143"/>
          <p:cNvSpPr>
            <a:spLocks noChangeArrowheads="1"/>
          </p:cNvSpPr>
          <p:nvPr/>
        </p:nvSpPr>
        <p:spPr bwMode="auto">
          <a:xfrm>
            <a:off x="6288088" y="594677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23651" name="Rectangle 144"/>
          <p:cNvSpPr>
            <a:spLocks noChangeArrowheads="1"/>
          </p:cNvSpPr>
          <p:nvPr/>
        </p:nvSpPr>
        <p:spPr bwMode="auto">
          <a:xfrm>
            <a:off x="6670675" y="594677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652" name="Rectangle 145"/>
          <p:cNvSpPr>
            <a:spLocks noChangeArrowheads="1"/>
          </p:cNvSpPr>
          <p:nvPr/>
        </p:nvSpPr>
        <p:spPr bwMode="auto">
          <a:xfrm>
            <a:off x="7264400" y="551656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23653" name="Rectangle 146"/>
          <p:cNvSpPr>
            <a:spLocks noChangeArrowheads="1"/>
          </p:cNvSpPr>
          <p:nvPr/>
        </p:nvSpPr>
        <p:spPr bwMode="auto">
          <a:xfrm>
            <a:off x="7645400" y="551656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23654" name="Line 149"/>
          <p:cNvSpPr>
            <a:spLocks noChangeShapeType="1"/>
          </p:cNvSpPr>
          <p:nvPr/>
        </p:nvSpPr>
        <p:spPr bwMode="auto">
          <a:xfrm>
            <a:off x="4887913" y="5661025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55" name="Line 150"/>
          <p:cNvSpPr>
            <a:spLocks noChangeShapeType="1"/>
          </p:cNvSpPr>
          <p:nvPr/>
        </p:nvSpPr>
        <p:spPr bwMode="auto">
          <a:xfrm>
            <a:off x="4887913" y="6092825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56" name="Line 151"/>
          <p:cNvSpPr>
            <a:spLocks noChangeShapeType="1"/>
          </p:cNvSpPr>
          <p:nvPr/>
        </p:nvSpPr>
        <p:spPr bwMode="auto">
          <a:xfrm>
            <a:off x="6075363" y="566102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57" name="Line 152"/>
          <p:cNvSpPr>
            <a:spLocks noChangeShapeType="1"/>
          </p:cNvSpPr>
          <p:nvPr/>
        </p:nvSpPr>
        <p:spPr bwMode="auto">
          <a:xfrm>
            <a:off x="6075363" y="609282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58" name="Line 153"/>
          <p:cNvSpPr>
            <a:spLocks noChangeShapeType="1"/>
          </p:cNvSpPr>
          <p:nvPr/>
        </p:nvSpPr>
        <p:spPr bwMode="auto">
          <a:xfrm>
            <a:off x="7051675" y="566102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659" name="Text Box 157"/>
          <p:cNvSpPr txBox="1">
            <a:spLocks noChangeArrowheads="1"/>
          </p:cNvSpPr>
          <p:nvPr/>
        </p:nvSpPr>
        <p:spPr bwMode="auto">
          <a:xfrm>
            <a:off x="3903663" y="5851525"/>
            <a:ext cx="58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23660" name="Text Box 158"/>
          <p:cNvSpPr txBox="1">
            <a:spLocks noChangeArrowheads="1"/>
          </p:cNvSpPr>
          <p:nvPr/>
        </p:nvSpPr>
        <p:spPr bwMode="auto">
          <a:xfrm>
            <a:off x="3924300" y="5445125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23661" name="Text Box 159"/>
          <p:cNvSpPr txBox="1">
            <a:spLocks noChangeArrowheads="1"/>
          </p:cNvSpPr>
          <p:nvPr/>
        </p:nvSpPr>
        <p:spPr bwMode="auto">
          <a:xfrm>
            <a:off x="3903663" y="4987925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23662" name="Text Box 160"/>
          <p:cNvSpPr txBox="1">
            <a:spLocks noChangeArrowheads="1"/>
          </p:cNvSpPr>
          <p:nvPr/>
        </p:nvSpPr>
        <p:spPr bwMode="auto">
          <a:xfrm>
            <a:off x="3903663" y="4556125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23663" name="Text Box 161"/>
          <p:cNvSpPr txBox="1">
            <a:spLocks noChangeArrowheads="1"/>
          </p:cNvSpPr>
          <p:nvPr/>
        </p:nvSpPr>
        <p:spPr bwMode="auto">
          <a:xfrm>
            <a:off x="3903663" y="4124325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23664" name="Text Box 162"/>
          <p:cNvSpPr txBox="1">
            <a:spLocks noChangeArrowheads="1"/>
          </p:cNvSpPr>
          <p:nvPr/>
        </p:nvSpPr>
        <p:spPr bwMode="auto">
          <a:xfrm>
            <a:off x="3903663" y="3692525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23665" name="Text Box 163"/>
          <p:cNvSpPr txBox="1">
            <a:spLocks noChangeArrowheads="1"/>
          </p:cNvSpPr>
          <p:nvPr/>
        </p:nvSpPr>
        <p:spPr bwMode="auto">
          <a:xfrm>
            <a:off x="3903663" y="3332163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23666" name="Text Box 164"/>
          <p:cNvSpPr txBox="1">
            <a:spLocks noChangeArrowheads="1"/>
          </p:cNvSpPr>
          <p:nvPr/>
        </p:nvSpPr>
        <p:spPr bwMode="auto">
          <a:xfrm>
            <a:off x="3903663" y="2900363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23667" name="Text Box 165"/>
          <p:cNvSpPr txBox="1">
            <a:spLocks noChangeArrowheads="1"/>
          </p:cNvSpPr>
          <p:nvPr/>
        </p:nvSpPr>
        <p:spPr bwMode="auto">
          <a:xfrm>
            <a:off x="3903663" y="2395538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23668" name="Text Box 166"/>
          <p:cNvSpPr txBox="1">
            <a:spLocks noChangeArrowheads="1"/>
          </p:cNvSpPr>
          <p:nvPr/>
        </p:nvSpPr>
        <p:spPr bwMode="auto">
          <a:xfrm>
            <a:off x="3903663" y="2001838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先輸出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(</a:t>
            </a:r>
            <a:r>
              <a:rPr lang="zh-TW" altLang="en-US" sz="2800" smtClean="0"/>
              <a:t>假設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為起點</a:t>
            </a:r>
            <a:r>
              <a:rPr lang="en-US" altLang="zh-TW" sz="2800" smtClean="0"/>
              <a:t>) </a:t>
            </a:r>
            <a:r>
              <a:rPr lang="zh-TW" altLang="en-US" sz="2800" smtClean="0"/>
              <a:t>。</a:t>
            </a:r>
          </a:p>
          <a:p>
            <a:pPr eaLnBrk="1" hangingPunct="1"/>
            <a:r>
              <a:rPr lang="zh-TW" altLang="en-US" sz="2800" smtClean="0"/>
              <a:t>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放入堆疊中。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877050" y="25654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088063" y="346710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724525" y="422275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88113" y="421798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6138863" y="501015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6899275" y="5859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124575" y="39798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573838" y="39592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100763" y="47498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6573838" y="47386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7599363" y="34528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7235825" y="4208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999413" y="42037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7650163" y="49958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7635875" y="39655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8085138" y="39449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612063" y="47355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8085138" y="47244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6588125" y="29972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588125" y="55181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453313" y="29972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7524750" y="55181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23399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4603" name="Rectangle 71"/>
          <p:cNvSpPr>
            <a:spLocks noChangeArrowheads="1"/>
          </p:cNvSpPr>
          <p:nvPr/>
        </p:nvSpPr>
        <p:spPr bwMode="auto">
          <a:xfrm>
            <a:off x="23399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604" name="Rectangle 73"/>
          <p:cNvSpPr>
            <a:spLocks noChangeArrowheads="1"/>
          </p:cNvSpPr>
          <p:nvPr/>
        </p:nvSpPr>
        <p:spPr bwMode="auto">
          <a:xfrm>
            <a:off x="23399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05" name="Rectangle 74"/>
          <p:cNvSpPr>
            <a:spLocks noChangeArrowheads="1"/>
          </p:cNvSpPr>
          <p:nvPr/>
        </p:nvSpPr>
        <p:spPr bwMode="auto">
          <a:xfrm>
            <a:off x="23399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606" name="Text Box 76"/>
          <p:cNvSpPr txBox="1">
            <a:spLocks noChangeArrowheads="1"/>
          </p:cNvSpPr>
          <p:nvPr/>
        </p:nvSpPr>
        <p:spPr bwMode="auto">
          <a:xfrm>
            <a:off x="1527175" y="5900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4607" name="Text Box 78"/>
          <p:cNvSpPr txBox="1">
            <a:spLocks noChangeArrowheads="1"/>
          </p:cNvSpPr>
          <p:nvPr/>
        </p:nvSpPr>
        <p:spPr bwMode="auto">
          <a:xfrm>
            <a:off x="971550" y="5805488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15252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彈出堆疊的第一個頂點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，然後將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5</a:t>
            </a:r>
            <a:r>
              <a:rPr lang="zh-TW" altLang="en-US" sz="2800" smtClean="0"/>
              <a:t>推入到堆疊。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877050" y="25654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088063" y="34671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5724525" y="422275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488113" y="421798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6138863" y="501015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6899275" y="5859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6124575" y="39798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6573838" y="39592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100763" y="47498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573838" y="47386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7599363" y="34528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7235825" y="4208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7999413" y="42037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7650163" y="49958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>
            <a:off x="7635875" y="39655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8085138" y="39449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7612063" y="47355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8085138" y="47244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6588125" y="29972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6588125" y="55181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7453313" y="29972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7524750" y="55181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23399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3399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23399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23399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971550" y="5805488"/>
            <a:ext cx="1533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971550" y="5805488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34" name="Rectangle 39"/>
          <p:cNvSpPr>
            <a:spLocks noChangeArrowheads="1"/>
          </p:cNvSpPr>
          <p:nvPr/>
        </p:nvSpPr>
        <p:spPr bwMode="auto">
          <a:xfrm>
            <a:off x="4067175" y="357187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635" name="Rectangle 40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5636" name="AutoShape 4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0810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，由於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已被輸出，故捨棄不用，接著再彈出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，將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放入堆疊。</a:t>
            </a:r>
            <a:endParaRPr lang="zh-TW" altLang="en-US" smtClean="0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6877050" y="25654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088063" y="34671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724525" y="42227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488113" y="421798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138863" y="5010150"/>
            <a:ext cx="627062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899275" y="5859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6124575" y="39798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573838" y="39592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100763" y="47498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6573838" y="47386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7599363" y="34528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7235825" y="4208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7999413" y="42037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7650163" y="49958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7635875" y="39655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8085138" y="39449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7612063" y="47355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8085138" y="47244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6588125" y="29972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588125" y="55181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453313" y="29972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7524750" y="55181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50" name="Rectangle 30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6651" name="Rectangle 31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6652" name="Text Box 32"/>
          <p:cNvSpPr txBox="1">
            <a:spLocks noChangeArrowheads="1"/>
          </p:cNvSpPr>
          <p:nvPr/>
        </p:nvSpPr>
        <p:spPr bwMode="auto">
          <a:xfrm>
            <a:off x="971550" y="5805488"/>
            <a:ext cx="182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6653" name="Text Box 33"/>
          <p:cNvSpPr txBox="1">
            <a:spLocks noChangeArrowheads="1"/>
          </p:cNvSpPr>
          <p:nvPr/>
        </p:nvSpPr>
        <p:spPr bwMode="auto">
          <a:xfrm>
            <a:off x="971550" y="5805488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54" name="Rectangle 34"/>
          <p:cNvSpPr>
            <a:spLocks noChangeArrowheads="1"/>
          </p:cNvSpPr>
          <p:nvPr/>
        </p:nvSpPr>
        <p:spPr bwMode="auto">
          <a:xfrm>
            <a:off x="40671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656" name="AutoShape 36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57" name="Rectangle 37"/>
          <p:cNvSpPr>
            <a:spLocks noChangeArrowheads="1"/>
          </p:cNvSpPr>
          <p:nvPr/>
        </p:nvSpPr>
        <p:spPr bwMode="auto">
          <a:xfrm>
            <a:off x="2268538" y="508635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6658" name="Rectangle 38"/>
          <p:cNvSpPr>
            <a:spLocks noChangeArrowheads="1"/>
          </p:cNvSpPr>
          <p:nvPr/>
        </p:nvSpPr>
        <p:spPr bwMode="auto">
          <a:xfrm>
            <a:off x="2268538" y="45815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6659" name="Rectangle 39"/>
          <p:cNvSpPr>
            <a:spLocks noChangeArrowheads="1"/>
          </p:cNvSpPr>
          <p:nvPr/>
        </p:nvSpPr>
        <p:spPr bwMode="auto">
          <a:xfrm>
            <a:off x="2268538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6660" name="Rectangle 40"/>
          <p:cNvSpPr>
            <a:spLocks noChangeArrowheads="1"/>
          </p:cNvSpPr>
          <p:nvPr/>
        </p:nvSpPr>
        <p:spPr bwMode="auto">
          <a:xfrm>
            <a:off x="2268538" y="407828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，由於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已被輸出過，故捨棄不用，接著再彈出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，再將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、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5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10</a:t>
            </a:r>
            <a:r>
              <a:rPr lang="zh-TW" altLang="en-US" sz="2800" smtClean="0"/>
              <a:t>放入堆疊。</a:t>
            </a:r>
            <a:endParaRPr lang="zh-TW" altLang="en-US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6877050" y="25654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088063" y="34671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724525" y="42227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488113" y="4217988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138863" y="50101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899275" y="5859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124575" y="39798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573838" y="39592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100763" y="47498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573838" y="47386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7599363" y="34528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7235825" y="42084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999413" y="42037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7650163" y="49958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7635875" y="39655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8085138" y="39449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7612063" y="47355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8085138" y="47244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6588125" y="29972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6588125" y="55181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453313" y="29972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7524750" y="55181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971550" y="5805488"/>
            <a:ext cx="217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971550" y="5805488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0671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7680" name="AutoShape 3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81" name="Rectangle 37"/>
          <p:cNvSpPr>
            <a:spLocks noChangeArrowheads="1"/>
          </p:cNvSpPr>
          <p:nvPr/>
        </p:nvSpPr>
        <p:spPr bwMode="auto">
          <a:xfrm>
            <a:off x="2268538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7682" name="Rectangle 38"/>
          <p:cNvSpPr>
            <a:spLocks noChangeArrowheads="1"/>
          </p:cNvSpPr>
          <p:nvPr/>
        </p:nvSpPr>
        <p:spPr bwMode="auto">
          <a:xfrm>
            <a:off x="2268538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2268538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2268538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7685" name="Rectangle 41"/>
          <p:cNvSpPr>
            <a:spLocks noChangeArrowheads="1"/>
          </p:cNvSpPr>
          <p:nvPr/>
        </p:nvSpPr>
        <p:spPr bwMode="auto">
          <a:xfrm>
            <a:off x="4067175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4414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，此頂點已被輸出，故捨棄不用，接著再彈出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，將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</a:t>
            </a:r>
            <a:r>
              <a:rPr lang="zh-TW" altLang="en-US" sz="2800" smtClean="0"/>
              <a:t>、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10</a:t>
            </a:r>
            <a:r>
              <a:rPr lang="zh-TW" altLang="en-US" sz="2800" smtClean="0"/>
              <a:t>放入堆疊。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971550" y="5805488"/>
            <a:ext cx="246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971550" y="5805488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0671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705" name="Rectangle 37"/>
          <p:cNvSpPr>
            <a:spLocks noChangeArrowheads="1"/>
          </p:cNvSpPr>
          <p:nvPr/>
        </p:nvSpPr>
        <p:spPr bwMode="auto">
          <a:xfrm>
            <a:off x="4067175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8706" name="Rectangle 43"/>
          <p:cNvSpPr>
            <a:spLocks noChangeArrowheads="1"/>
          </p:cNvSpPr>
          <p:nvPr/>
        </p:nvSpPr>
        <p:spPr bwMode="auto">
          <a:xfrm>
            <a:off x="2268538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8707" name="Rectangle 44"/>
          <p:cNvSpPr>
            <a:spLocks noChangeArrowheads="1"/>
          </p:cNvSpPr>
          <p:nvPr/>
        </p:nvSpPr>
        <p:spPr bwMode="auto">
          <a:xfrm>
            <a:off x="2268538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8708" name="Rectangle 45"/>
          <p:cNvSpPr>
            <a:spLocks noChangeArrowheads="1"/>
          </p:cNvSpPr>
          <p:nvPr/>
        </p:nvSpPr>
        <p:spPr bwMode="auto">
          <a:xfrm>
            <a:off x="2268538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8709" name="Rectangle 46"/>
          <p:cNvSpPr>
            <a:spLocks noChangeArrowheads="1"/>
          </p:cNvSpPr>
          <p:nvPr/>
        </p:nvSpPr>
        <p:spPr bwMode="auto">
          <a:xfrm>
            <a:off x="2268538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8710" name="Rectangle 47"/>
          <p:cNvSpPr>
            <a:spLocks noChangeArrowheads="1"/>
          </p:cNvSpPr>
          <p:nvPr/>
        </p:nvSpPr>
        <p:spPr bwMode="auto">
          <a:xfrm>
            <a:off x="2268538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441450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，由於此二頂點已被輸出過， 故捨棄不用，接著再彈出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10</a:t>
            </a:r>
            <a:r>
              <a:rPr lang="zh-TW" altLang="en-US" sz="2800" smtClean="0"/>
              <a:t>，再將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10</a:t>
            </a:r>
            <a:r>
              <a:rPr lang="en-US" altLang="zh-TW" sz="2800" smtClean="0"/>
              <a:t> </a:t>
            </a:r>
            <a:r>
              <a:rPr lang="zh-TW" altLang="en-US" sz="2800" smtClean="0"/>
              <a:t>的相鄰點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放入堆疊。</a:t>
            </a:r>
          </a:p>
          <a:p>
            <a:pPr eaLnBrk="1" hangingPunct="1"/>
            <a:endParaRPr lang="en-US" altLang="zh-TW" sz="2800" smtClean="0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971550" y="5805488"/>
            <a:ext cx="300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971550" y="5805488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0671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9728" name="AutoShape 3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9" name="Rectangle 39"/>
          <p:cNvSpPr>
            <a:spLocks noChangeArrowheads="1"/>
          </p:cNvSpPr>
          <p:nvPr/>
        </p:nvSpPr>
        <p:spPr bwMode="auto">
          <a:xfrm>
            <a:off x="2195513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9730" name="Rectangle 40"/>
          <p:cNvSpPr>
            <a:spLocks noChangeArrowheads="1"/>
          </p:cNvSpPr>
          <p:nvPr/>
        </p:nvSpPr>
        <p:spPr bwMode="auto">
          <a:xfrm>
            <a:off x="2195513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9731" name="Rectangle 41"/>
          <p:cNvSpPr>
            <a:spLocks noChangeArrowheads="1"/>
          </p:cNvSpPr>
          <p:nvPr/>
        </p:nvSpPr>
        <p:spPr bwMode="auto">
          <a:xfrm>
            <a:off x="2195513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9732" name="Rectangle 42"/>
          <p:cNvSpPr>
            <a:spLocks noChangeArrowheads="1"/>
          </p:cNvSpPr>
          <p:nvPr/>
        </p:nvSpPr>
        <p:spPr bwMode="auto">
          <a:xfrm>
            <a:off x="2195513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9733" name="Rectangle 43"/>
          <p:cNvSpPr>
            <a:spLocks noChangeArrowheads="1"/>
          </p:cNvSpPr>
          <p:nvPr/>
        </p:nvSpPr>
        <p:spPr bwMode="auto">
          <a:xfrm>
            <a:off x="2195513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，此頂點已被輸出，故捨棄不用，接著再彈出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，將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</a:t>
            </a:r>
            <a:r>
              <a:rPr lang="zh-TW" altLang="en-US" sz="2800" smtClean="0"/>
              <a:t>、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10</a:t>
            </a:r>
            <a:r>
              <a:rPr lang="zh-TW" altLang="en-US" sz="2800" smtClean="0"/>
              <a:t>放入堆疊。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067175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067175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971550" y="5805488"/>
            <a:ext cx="335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10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971550" y="5805488"/>
            <a:ext cx="352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4067175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4067175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0752" name="AutoShape 3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53" name="Rectangle 38"/>
          <p:cNvSpPr>
            <a:spLocks noChangeArrowheads="1"/>
          </p:cNvSpPr>
          <p:nvPr/>
        </p:nvSpPr>
        <p:spPr bwMode="auto">
          <a:xfrm>
            <a:off x="2268538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754" name="Rectangle 39"/>
          <p:cNvSpPr>
            <a:spLocks noChangeArrowheads="1"/>
          </p:cNvSpPr>
          <p:nvPr/>
        </p:nvSpPr>
        <p:spPr bwMode="auto">
          <a:xfrm>
            <a:off x="2268538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755" name="Rectangle 40"/>
          <p:cNvSpPr>
            <a:spLocks noChangeArrowheads="1"/>
          </p:cNvSpPr>
          <p:nvPr/>
        </p:nvSpPr>
        <p:spPr bwMode="auto">
          <a:xfrm>
            <a:off x="2268538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0756" name="Rectangle 41"/>
          <p:cNvSpPr>
            <a:spLocks noChangeArrowheads="1"/>
          </p:cNvSpPr>
          <p:nvPr/>
        </p:nvSpPr>
        <p:spPr bwMode="auto">
          <a:xfrm>
            <a:off x="2268538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0757" name="Rectangle 42"/>
          <p:cNvSpPr>
            <a:spLocks noChangeArrowheads="1"/>
          </p:cNvSpPr>
          <p:nvPr/>
        </p:nvSpPr>
        <p:spPr bwMode="auto">
          <a:xfrm>
            <a:off x="4067175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6492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</a:t>
            </a:r>
            <a:r>
              <a:rPr lang="zh-TW" altLang="en-US" sz="2800" smtClean="0"/>
              <a:t>，再將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放入堆疊。</a:t>
            </a:r>
            <a:endParaRPr lang="zh-TW" altLang="en-US" smtClean="0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140200" y="54451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140200" y="49403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971550" y="6127750"/>
            <a:ext cx="3700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10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9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1773" name="Rectangle 30"/>
          <p:cNvSpPr>
            <a:spLocks noChangeArrowheads="1"/>
          </p:cNvSpPr>
          <p:nvPr/>
        </p:nvSpPr>
        <p:spPr bwMode="auto">
          <a:xfrm>
            <a:off x="4140200" y="39338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1774" name="Rectangle 31"/>
          <p:cNvSpPr>
            <a:spLocks noChangeArrowheads="1"/>
          </p:cNvSpPr>
          <p:nvPr/>
        </p:nvSpPr>
        <p:spPr bwMode="auto">
          <a:xfrm>
            <a:off x="4140200" y="44370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1775" name="AutoShape 32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6" name="Rectangle 37"/>
          <p:cNvSpPr>
            <a:spLocks noChangeArrowheads="1"/>
          </p:cNvSpPr>
          <p:nvPr/>
        </p:nvSpPr>
        <p:spPr bwMode="auto">
          <a:xfrm>
            <a:off x="4140200" y="34290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2195513" y="50847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778" name="Rectangle 39"/>
          <p:cNvSpPr>
            <a:spLocks noChangeArrowheads="1"/>
          </p:cNvSpPr>
          <p:nvPr/>
        </p:nvSpPr>
        <p:spPr bwMode="auto">
          <a:xfrm>
            <a:off x="2195513" y="45799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1779" name="Rectangle 40"/>
          <p:cNvSpPr>
            <a:spLocks noChangeArrowheads="1"/>
          </p:cNvSpPr>
          <p:nvPr/>
        </p:nvSpPr>
        <p:spPr bwMode="auto">
          <a:xfrm>
            <a:off x="2195513" y="35734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1780" name="Rectangle 41"/>
          <p:cNvSpPr>
            <a:spLocks noChangeArrowheads="1"/>
          </p:cNvSpPr>
          <p:nvPr/>
        </p:nvSpPr>
        <p:spPr bwMode="auto">
          <a:xfrm>
            <a:off x="2195513" y="40767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1781" name="Rectangle 42"/>
          <p:cNvSpPr>
            <a:spLocks noChangeArrowheads="1"/>
          </p:cNvSpPr>
          <p:nvPr/>
        </p:nvSpPr>
        <p:spPr bwMode="auto">
          <a:xfrm>
            <a:off x="2195513" y="3068638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782" name="Rectangle 43"/>
          <p:cNvSpPr>
            <a:spLocks noChangeArrowheads="1"/>
          </p:cNvSpPr>
          <p:nvPr/>
        </p:nvSpPr>
        <p:spPr bwMode="auto">
          <a:xfrm>
            <a:off x="4140200" y="292417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圖形結構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696634"/>
            <a:ext cx="4463975" cy="4465637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名詞解釋 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—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圖</a:t>
            </a:r>
            <a:r>
              <a:rPr lang="en-US" altLang="zh-TW" sz="2800" dirty="0" smtClean="0"/>
              <a:t>(b)</a:t>
            </a:r>
          </a:p>
          <a:p>
            <a:pPr lvl="1" eaLnBrk="1" hangingPunct="1"/>
            <a:r>
              <a:rPr lang="zh-TW" altLang="en-US" dirty="0" smtClean="0"/>
              <a:t>圓圈為「頂點」</a:t>
            </a:r>
            <a:r>
              <a:rPr lang="en-US" altLang="zh-TW" dirty="0" smtClean="0"/>
              <a:t>(vertex)</a:t>
            </a:r>
            <a:r>
              <a:rPr lang="zh-CN" altLang="en-US" dirty="0" smtClean="0"/>
              <a:t>。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連線為「分支度」</a:t>
            </a:r>
            <a:r>
              <a:rPr lang="en-US" altLang="zh-TW" dirty="0" smtClean="0"/>
              <a:t>(degree)</a:t>
            </a:r>
            <a:r>
              <a:rPr lang="zh-TW" altLang="en-US" dirty="0" smtClean="0"/>
              <a:t>；</a:t>
            </a:r>
            <a:r>
              <a:rPr lang="en-US" altLang="zh-TW" dirty="0" smtClean="0"/>
              <a:t>Ex</a:t>
            </a:r>
            <a:r>
              <a:rPr lang="zh-TW" altLang="en-US" dirty="0" smtClean="0"/>
              <a:t>：節點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的分支度為</a:t>
            </a:r>
            <a:r>
              <a:rPr lang="en-US" altLang="zh-TW" dirty="0" smtClean="0"/>
              <a:t>5</a:t>
            </a:r>
            <a:r>
              <a:rPr lang="zh-CN" altLang="en-US" dirty="0" smtClean="0"/>
              <a:t>。</a:t>
            </a:r>
            <a:endParaRPr lang="en-US" altLang="zh-TW" dirty="0" smtClean="0"/>
          </a:p>
          <a:p>
            <a:pPr eaLnBrk="1" hangingPunct="1"/>
            <a:r>
              <a:rPr lang="zh-TW" altLang="en-US" sz="2800" dirty="0" smtClean="0"/>
              <a:t>假使尤拉問題要能成立的話，必須每個頂點具備偶數的分支度方可，此稱為尤拉循環</a:t>
            </a:r>
            <a:r>
              <a:rPr lang="en-US" altLang="zh-TW" sz="2800" dirty="0" smtClean="0"/>
              <a:t>(Eulerian cycle) </a:t>
            </a:r>
            <a:r>
              <a:rPr lang="zh-CN" altLang="en-US" sz="2800" dirty="0" smtClean="0"/>
              <a:t>。</a:t>
            </a:r>
            <a:endParaRPr lang="en-US" altLang="zh-TW" sz="2800" dirty="0" smtClean="0"/>
          </a:p>
          <a:p>
            <a:pPr eaLnBrk="1" hangingPunct="1"/>
            <a:endParaRPr lang="en-US" altLang="zh-TW" sz="2800" dirty="0" smtClean="0"/>
          </a:p>
        </p:txBody>
      </p:sp>
      <p:pic>
        <p:nvPicPr>
          <p:cNvPr id="5124" name="Picture 4" descr="9-2拷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56" y="1713329"/>
            <a:ext cx="3811588" cy="4037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B0C80-EF96-44F1-905D-D2543FEE385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024187" cy="158432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，將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與</a:t>
            </a:r>
            <a:r>
              <a:rPr lang="en-US" altLang="zh-TW" sz="2800" smtClean="0">
                <a:solidFill>
                  <a:schemeClr val="hlink"/>
                </a:solidFill>
              </a:rPr>
              <a:t>V</a:t>
            </a:r>
            <a:r>
              <a:rPr lang="en-US" altLang="zh-TW" sz="2800" baseline="-30000" smtClean="0">
                <a:solidFill>
                  <a:schemeClr val="hlink"/>
                </a:solidFill>
              </a:rPr>
              <a:t>6</a:t>
            </a:r>
            <a:r>
              <a:rPr lang="en-US" altLang="zh-TW" sz="2800" smtClean="0">
                <a:solidFill>
                  <a:schemeClr val="hlink"/>
                </a:solidFill>
              </a:rPr>
              <a:t> 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放入堆疊。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4140200" y="54451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4140200" y="49403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971550" y="6127750"/>
            <a:ext cx="4046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10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9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6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140200" y="39338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140200" y="44370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2799" name="AutoShape 31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4140200" y="34290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2801" name="Rectangle 39"/>
          <p:cNvSpPr>
            <a:spLocks noChangeArrowheads="1"/>
          </p:cNvSpPr>
          <p:nvPr/>
        </p:nvSpPr>
        <p:spPr bwMode="auto">
          <a:xfrm>
            <a:off x="2268538" y="54451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802" name="Rectangle 40"/>
          <p:cNvSpPr>
            <a:spLocks noChangeArrowheads="1"/>
          </p:cNvSpPr>
          <p:nvPr/>
        </p:nvSpPr>
        <p:spPr bwMode="auto">
          <a:xfrm>
            <a:off x="2268538" y="49403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2803" name="Rectangle 41"/>
          <p:cNvSpPr>
            <a:spLocks noChangeArrowheads="1"/>
          </p:cNvSpPr>
          <p:nvPr/>
        </p:nvSpPr>
        <p:spPr bwMode="auto">
          <a:xfrm>
            <a:off x="2268538" y="39338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804" name="Rectangle 42"/>
          <p:cNvSpPr>
            <a:spLocks noChangeArrowheads="1"/>
          </p:cNvSpPr>
          <p:nvPr/>
        </p:nvSpPr>
        <p:spPr bwMode="auto">
          <a:xfrm>
            <a:off x="2268538" y="4437063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2805" name="Rectangle 43"/>
          <p:cNvSpPr>
            <a:spLocks noChangeArrowheads="1"/>
          </p:cNvSpPr>
          <p:nvPr/>
        </p:nvSpPr>
        <p:spPr bwMode="auto">
          <a:xfrm>
            <a:off x="2268538" y="342900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2806" name="Rectangle 44"/>
          <p:cNvSpPr>
            <a:spLocks noChangeArrowheads="1"/>
          </p:cNvSpPr>
          <p:nvPr/>
        </p:nvSpPr>
        <p:spPr bwMode="auto">
          <a:xfrm>
            <a:off x="2268538" y="292417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807" name="Rectangle 45"/>
          <p:cNvSpPr>
            <a:spLocks noChangeArrowheads="1"/>
          </p:cNvSpPr>
          <p:nvPr/>
        </p:nvSpPr>
        <p:spPr bwMode="auto">
          <a:xfrm>
            <a:off x="4140200" y="292417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808" name="Rectangle 46"/>
          <p:cNvSpPr>
            <a:spLocks noChangeArrowheads="1"/>
          </p:cNvSpPr>
          <p:nvPr/>
        </p:nvSpPr>
        <p:spPr bwMode="auto">
          <a:xfrm>
            <a:off x="4140200" y="2419350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2809" name="Rectangle 47"/>
          <p:cNvSpPr>
            <a:spLocks noChangeArrowheads="1"/>
          </p:cNvSpPr>
          <p:nvPr/>
        </p:nvSpPr>
        <p:spPr bwMode="auto">
          <a:xfrm>
            <a:off x="4140200" y="1914525"/>
            <a:ext cx="9366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，此頂點已輸出，故捨棄不用，接著再彈出</a:t>
            </a:r>
            <a:r>
              <a:rPr lang="en-US" altLang="zh-TW" sz="2800" smtClean="0">
                <a:solidFill>
                  <a:schemeClr val="hlink"/>
                </a:solidFill>
              </a:rPr>
              <a:t>V</a:t>
            </a:r>
            <a:r>
              <a:rPr lang="en-US" altLang="zh-TW" sz="2800" baseline="-25000" smtClean="0">
                <a:solidFill>
                  <a:schemeClr val="hlink"/>
                </a:solidFill>
              </a:rPr>
              <a:t>6</a:t>
            </a:r>
            <a:r>
              <a:rPr lang="zh-TW" altLang="en-US" sz="2800" smtClean="0"/>
              <a:t>、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，再將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放入堆疊。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6877050" y="2781300"/>
            <a:ext cx="627063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088063" y="3683000"/>
            <a:ext cx="627062" cy="522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724525" y="443865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488113" y="4433888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38863" y="5226050"/>
            <a:ext cx="627062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6899275" y="6075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6124575" y="4195763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573838" y="4175125"/>
            <a:ext cx="171450" cy="246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6100763" y="4965700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6573838" y="4954588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7599363" y="366871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7235825" y="4424363"/>
            <a:ext cx="625475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7999413" y="4419600"/>
            <a:ext cx="625475" cy="5222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7650163" y="5211763"/>
            <a:ext cx="627062" cy="5222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7635875" y="4181475"/>
            <a:ext cx="166688" cy="238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8085138" y="4160838"/>
            <a:ext cx="171450" cy="246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612063" y="4951413"/>
            <a:ext cx="190500" cy="273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8085138" y="4940300"/>
            <a:ext cx="153987" cy="276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6588125" y="3213100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588125" y="573405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7453313" y="32131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>
            <a:off x="7524750" y="5734050"/>
            <a:ext cx="2873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8" name="AutoShape 30"/>
          <p:cNvSpPr>
            <a:spLocks noChangeArrowheads="1"/>
          </p:cNvSpPr>
          <p:nvPr/>
        </p:nvSpPr>
        <p:spPr bwMode="auto">
          <a:xfrm>
            <a:off x="3419475" y="4437063"/>
            <a:ext cx="504825" cy="360362"/>
          </a:xfrm>
          <a:prstGeom prst="rightArrow">
            <a:avLst>
              <a:gd name="adj1" fmla="val 50000"/>
              <a:gd name="adj2" fmla="val 350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4140200" y="5688013"/>
            <a:ext cx="1079500" cy="404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4140200" y="5281613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4140200" y="4473575"/>
            <a:ext cx="1079500" cy="404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822" name="Rectangle 29"/>
          <p:cNvSpPr>
            <a:spLocks noChangeArrowheads="1"/>
          </p:cNvSpPr>
          <p:nvPr/>
        </p:nvSpPr>
        <p:spPr bwMode="auto">
          <a:xfrm>
            <a:off x="4140200" y="4876800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4140200" y="4067175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3824" name="Rectangle 38"/>
          <p:cNvSpPr>
            <a:spLocks noChangeArrowheads="1"/>
          </p:cNvSpPr>
          <p:nvPr/>
        </p:nvSpPr>
        <p:spPr bwMode="auto">
          <a:xfrm>
            <a:off x="4140200" y="3662363"/>
            <a:ext cx="1079500" cy="404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3825" name="Rectangle 39"/>
          <p:cNvSpPr>
            <a:spLocks noChangeArrowheads="1"/>
          </p:cNvSpPr>
          <p:nvPr/>
        </p:nvSpPr>
        <p:spPr bwMode="auto">
          <a:xfrm>
            <a:off x="4140200" y="3255963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3826" name="Text Box 42"/>
          <p:cNvSpPr txBox="1">
            <a:spLocks noChangeArrowheads="1"/>
          </p:cNvSpPr>
          <p:nvPr/>
        </p:nvSpPr>
        <p:spPr bwMode="auto">
          <a:xfrm>
            <a:off x="971550" y="6127750"/>
            <a:ext cx="439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solidFill>
                  <a:schemeClr val="hlink"/>
                </a:solidFill>
              </a:rPr>
              <a:t>輸出：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2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4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8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5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10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9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6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3  </a:t>
            </a:r>
            <a:r>
              <a:rPr lang="en-US" altLang="zh-TW" sz="2000">
                <a:solidFill>
                  <a:schemeClr val="hlink"/>
                </a:solidFill>
              </a:rPr>
              <a:t>V</a:t>
            </a:r>
            <a:r>
              <a:rPr lang="en-US" altLang="zh-TW" sz="2000" baseline="-10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3827" name="Rectangle 46"/>
          <p:cNvSpPr>
            <a:spLocks noChangeArrowheads="1"/>
          </p:cNvSpPr>
          <p:nvPr/>
        </p:nvSpPr>
        <p:spPr bwMode="auto">
          <a:xfrm>
            <a:off x="2124075" y="5688013"/>
            <a:ext cx="1079500" cy="404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3828" name="Rectangle 47"/>
          <p:cNvSpPr>
            <a:spLocks noChangeArrowheads="1"/>
          </p:cNvSpPr>
          <p:nvPr/>
        </p:nvSpPr>
        <p:spPr bwMode="auto">
          <a:xfrm>
            <a:off x="2124075" y="5281613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3829" name="Rectangle 48"/>
          <p:cNvSpPr>
            <a:spLocks noChangeArrowheads="1"/>
          </p:cNvSpPr>
          <p:nvPr/>
        </p:nvSpPr>
        <p:spPr bwMode="auto">
          <a:xfrm>
            <a:off x="2124075" y="4473575"/>
            <a:ext cx="1079500" cy="404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830" name="Rectangle 49"/>
          <p:cNvSpPr>
            <a:spLocks noChangeArrowheads="1"/>
          </p:cNvSpPr>
          <p:nvPr/>
        </p:nvSpPr>
        <p:spPr bwMode="auto">
          <a:xfrm>
            <a:off x="2124075" y="4876800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33831" name="Rectangle 50"/>
          <p:cNvSpPr>
            <a:spLocks noChangeArrowheads="1"/>
          </p:cNvSpPr>
          <p:nvPr/>
        </p:nvSpPr>
        <p:spPr bwMode="auto">
          <a:xfrm>
            <a:off x="2124075" y="4067175"/>
            <a:ext cx="10795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33832" name="Rectangle 51"/>
          <p:cNvSpPr>
            <a:spLocks noChangeArrowheads="1"/>
          </p:cNvSpPr>
          <p:nvPr/>
        </p:nvSpPr>
        <p:spPr bwMode="auto">
          <a:xfrm>
            <a:off x="2124075" y="3662363"/>
            <a:ext cx="1079500" cy="404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bg2"/>
                </a:solidFill>
              </a:rPr>
              <a:t>V</a:t>
            </a:r>
            <a:r>
              <a:rPr lang="en-US" altLang="zh-TW" sz="2400" baseline="-10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最後彈出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9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9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7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10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5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，由於這些頂點皆已輸出過；此時堆疊是</a:t>
            </a:r>
            <a:r>
              <a:rPr lang="zh-TW" altLang="en-US" sz="2800" smtClean="0">
                <a:solidFill>
                  <a:schemeClr val="hlink"/>
                </a:solidFill>
              </a:rPr>
              <a:t>空的</a:t>
            </a:r>
            <a:r>
              <a:rPr lang="zh-TW" altLang="en-US" sz="2800" smtClean="0"/>
              <a:t>，表示搜尋</a:t>
            </a:r>
            <a:r>
              <a:rPr lang="zh-TW" altLang="en-US" sz="2800" smtClean="0">
                <a:solidFill>
                  <a:schemeClr val="hlink"/>
                </a:solidFill>
              </a:rPr>
              <a:t>已結束</a:t>
            </a:r>
            <a:r>
              <a:rPr lang="zh-TW" altLang="en-US" sz="2800" smtClean="0"/>
              <a:t>。</a:t>
            </a:r>
          </a:p>
          <a:p>
            <a:pPr eaLnBrk="1" hangingPunct="1"/>
            <a:r>
              <a:rPr lang="zh-TW" altLang="en-US" sz="2800" smtClean="0"/>
              <a:t>從上述的搜尋步驟可知其順序為：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2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4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8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5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10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9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6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3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。</a:t>
            </a:r>
          </a:p>
          <a:p>
            <a:pPr eaLnBrk="1" hangingPunct="1"/>
            <a:r>
              <a:rPr lang="zh-TW" altLang="en-US" sz="2800" smtClean="0"/>
              <a:t>需注意的是此順序</a:t>
            </a:r>
            <a:r>
              <a:rPr lang="zh-TW" altLang="en-US" sz="2800" smtClean="0">
                <a:solidFill>
                  <a:schemeClr val="hlink"/>
                </a:solidFill>
              </a:rPr>
              <a:t>並不是唯一</a:t>
            </a:r>
            <a:r>
              <a:rPr lang="zh-TW" altLang="en-US" sz="2800" smtClean="0"/>
              <a:t>，而是根據頂點放入堆疊的順序而定。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橫向優先搜尋</a:t>
            </a:r>
            <a:r>
              <a:rPr lang="en-US" altLang="zh-TW" sz="2800" smtClean="0"/>
              <a:t>(breadth first search)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>
                <a:solidFill>
                  <a:schemeClr val="folHlink"/>
                </a:solidFill>
              </a:rPr>
              <a:t>橫向搜尋先拜訪完所有的相鄰頂點</a:t>
            </a:r>
            <a:r>
              <a:rPr lang="zh-TW" altLang="en-US" sz="2800" smtClean="0"/>
              <a:t>，再去找尋下一層的其他頂點。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如圖</a:t>
            </a:r>
            <a:r>
              <a:rPr lang="en-US" altLang="zh-TW" sz="2800" smtClean="0"/>
              <a:t>12-7</a:t>
            </a:r>
            <a:r>
              <a:rPr lang="zh-TW" altLang="en-US" sz="2800" smtClean="0"/>
              <a:t>以橫向優先搜尋，其拜訪頂點的順序是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2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3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4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5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6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7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8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9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10</a:t>
            </a:r>
            <a:r>
              <a:rPr lang="zh-TW" altLang="en-US" sz="28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>
                <a:solidFill>
                  <a:schemeClr val="folHlink"/>
                </a:solidFill>
              </a:rPr>
              <a:t>縱向</a:t>
            </a:r>
            <a:r>
              <a:rPr lang="zh-TW" altLang="en-US" sz="2800" smtClean="0"/>
              <a:t>優先搜尋是以</a:t>
            </a:r>
            <a:r>
              <a:rPr lang="zh-TW" altLang="en-US" sz="2800" smtClean="0">
                <a:solidFill>
                  <a:schemeClr val="folHlink"/>
                </a:solidFill>
              </a:rPr>
              <a:t>堆疊</a:t>
            </a:r>
            <a:r>
              <a:rPr lang="zh-TW" altLang="en-US" sz="2800" smtClean="0"/>
              <a:t>來操作，而</a:t>
            </a:r>
            <a:r>
              <a:rPr lang="zh-TW" altLang="en-US" sz="2800" smtClean="0">
                <a:solidFill>
                  <a:srgbClr val="FF3300"/>
                </a:solidFill>
              </a:rPr>
              <a:t>橫向</a:t>
            </a:r>
            <a:r>
              <a:rPr lang="zh-TW" altLang="en-US" sz="2800" smtClean="0"/>
              <a:t>優先搜尋則以</a:t>
            </a:r>
            <a:r>
              <a:rPr lang="zh-TW" altLang="en-US" sz="2800" smtClean="0">
                <a:solidFill>
                  <a:srgbClr val="FF3300"/>
                </a:solidFill>
              </a:rPr>
              <a:t>佇列</a:t>
            </a:r>
            <a:r>
              <a:rPr lang="zh-TW" altLang="en-US" sz="2800" smtClean="0"/>
              <a:t>來運作。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962400" y="18573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3962400" y="22891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962400" y="27209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3962400" y="31527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4684713" y="19288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5067300" y="19288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4684713" y="235902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5067300" y="235902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4684713" y="27924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5067300" y="27924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4684713" y="32242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5067300" y="32242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5661025" y="19288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6043613" y="19288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>
            <a:off x="5661025" y="235902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>
            <a:off x="6043613" y="235902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>
            <a:off x="5661025" y="27924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6884" name="Rectangle 21"/>
          <p:cNvSpPr>
            <a:spLocks noChangeArrowheads="1"/>
          </p:cNvSpPr>
          <p:nvPr/>
        </p:nvSpPr>
        <p:spPr bwMode="auto">
          <a:xfrm>
            <a:off x="6043613" y="27924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85" name="Rectangle 22"/>
          <p:cNvSpPr>
            <a:spLocks noChangeArrowheads="1"/>
          </p:cNvSpPr>
          <p:nvPr/>
        </p:nvSpPr>
        <p:spPr bwMode="auto">
          <a:xfrm>
            <a:off x="5661025" y="32242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6043613" y="32242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6637338" y="235902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36888" name="Rectangle 25"/>
          <p:cNvSpPr>
            <a:spLocks noChangeArrowheads="1"/>
          </p:cNvSpPr>
          <p:nvPr/>
        </p:nvSpPr>
        <p:spPr bwMode="auto">
          <a:xfrm>
            <a:off x="7018338" y="235902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889" name="Rectangle 26"/>
          <p:cNvSpPr>
            <a:spLocks noChangeArrowheads="1"/>
          </p:cNvSpPr>
          <p:nvPr/>
        </p:nvSpPr>
        <p:spPr bwMode="auto">
          <a:xfrm>
            <a:off x="6637338" y="27924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36890" name="Rectangle 27"/>
          <p:cNvSpPr>
            <a:spLocks noChangeArrowheads="1"/>
          </p:cNvSpPr>
          <p:nvPr/>
        </p:nvSpPr>
        <p:spPr bwMode="auto">
          <a:xfrm>
            <a:off x="7018338" y="27924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891" name="Line 28"/>
          <p:cNvSpPr>
            <a:spLocks noChangeShapeType="1"/>
          </p:cNvSpPr>
          <p:nvPr/>
        </p:nvSpPr>
        <p:spPr bwMode="auto">
          <a:xfrm>
            <a:off x="4260850" y="20732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2" name="Line 29"/>
          <p:cNvSpPr>
            <a:spLocks noChangeShapeType="1"/>
          </p:cNvSpPr>
          <p:nvPr/>
        </p:nvSpPr>
        <p:spPr bwMode="auto">
          <a:xfrm>
            <a:off x="4260850" y="25050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3" name="Line 30"/>
          <p:cNvSpPr>
            <a:spLocks noChangeShapeType="1"/>
          </p:cNvSpPr>
          <p:nvPr/>
        </p:nvSpPr>
        <p:spPr bwMode="auto">
          <a:xfrm>
            <a:off x="4260850" y="29368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4" name="Line 31"/>
          <p:cNvSpPr>
            <a:spLocks noChangeShapeType="1"/>
          </p:cNvSpPr>
          <p:nvPr/>
        </p:nvSpPr>
        <p:spPr bwMode="auto">
          <a:xfrm>
            <a:off x="4260850" y="33686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5" name="Line 32"/>
          <p:cNvSpPr>
            <a:spLocks noChangeShapeType="1"/>
          </p:cNvSpPr>
          <p:nvPr/>
        </p:nvSpPr>
        <p:spPr bwMode="auto">
          <a:xfrm>
            <a:off x="5448300" y="20732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6" name="Line 33"/>
          <p:cNvSpPr>
            <a:spLocks noChangeShapeType="1"/>
          </p:cNvSpPr>
          <p:nvPr/>
        </p:nvSpPr>
        <p:spPr bwMode="auto">
          <a:xfrm>
            <a:off x="5448300" y="25050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7" name="Line 34"/>
          <p:cNvSpPr>
            <a:spLocks noChangeShapeType="1"/>
          </p:cNvSpPr>
          <p:nvPr/>
        </p:nvSpPr>
        <p:spPr bwMode="auto">
          <a:xfrm>
            <a:off x="5448300" y="29368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8" name="Line 35"/>
          <p:cNvSpPr>
            <a:spLocks noChangeShapeType="1"/>
          </p:cNvSpPr>
          <p:nvPr/>
        </p:nvSpPr>
        <p:spPr bwMode="auto">
          <a:xfrm>
            <a:off x="5448300" y="33686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9" name="Line 36"/>
          <p:cNvSpPr>
            <a:spLocks noChangeShapeType="1"/>
          </p:cNvSpPr>
          <p:nvPr/>
        </p:nvSpPr>
        <p:spPr bwMode="auto">
          <a:xfrm>
            <a:off x="6424613" y="25050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>
            <a:off x="6424613" y="29368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01" name="Rectangle 38"/>
          <p:cNvSpPr>
            <a:spLocks noChangeArrowheads="1"/>
          </p:cNvSpPr>
          <p:nvPr/>
        </p:nvSpPr>
        <p:spPr bwMode="auto">
          <a:xfrm>
            <a:off x="3962400" y="35591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36902" name="Rectangle 39"/>
          <p:cNvSpPr>
            <a:spLocks noChangeArrowheads="1"/>
          </p:cNvSpPr>
          <p:nvPr/>
        </p:nvSpPr>
        <p:spPr bwMode="auto">
          <a:xfrm>
            <a:off x="3962400" y="39909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6903" name="Rectangle 40"/>
          <p:cNvSpPr>
            <a:spLocks noChangeArrowheads="1"/>
          </p:cNvSpPr>
          <p:nvPr/>
        </p:nvSpPr>
        <p:spPr bwMode="auto">
          <a:xfrm>
            <a:off x="3962400" y="44227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36904" name="Rectangle 41"/>
          <p:cNvSpPr>
            <a:spLocks noChangeArrowheads="1"/>
          </p:cNvSpPr>
          <p:nvPr/>
        </p:nvSpPr>
        <p:spPr bwMode="auto">
          <a:xfrm>
            <a:off x="3962400" y="4854575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36905" name="Rectangle 42"/>
          <p:cNvSpPr>
            <a:spLocks noChangeArrowheads="1"/>
          </p:cNvSpPr>
          <p:nvPr/>
        </p:nvSpPr>
        <p:spPr bwMode="auto">
          <a:xfrm>
            <a:off x="4684713" y="36306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6906" name="Rectangle 43"/>
          <p:cNvSpPr>
            <a:spLocks noChangeArrowheads="1"/>
          </p:cNvSpPr>
          <p:nvPr/>
        </p:nvSpPr>
        <p:spPr bwMode="auto">
          <a:xfrm>
            <a:off x="5067300" y="36306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07" name="Rectangle 44"/>
          <p:cNvSpPr>
            <a:spLocks noChangeArrowheads="1"/>
          </p:cNvSpPr>
          <p:nvPr/>
        </p:nvSpPr>
        <p:spPr bwMode="auto">
          <a:xfrm>
            <a:off x="4684713" y="4060825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36908" name="Rectangle 45"/>
          <p:cNvSpPr>
            <a:spLocks noChangeArrowheads="1"/>
          </p:cNvSpPr>
          <p:nvPr/>
        </p:nvSpPr>
        <p:spPr bwMode="auto">
          <a:xfrm>
            <a:off x="5067300" y="406082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09" name="Rectangle 46"/>
          <p:cNvSpPr>
            <a:spLocks noChangeArrowheads="1"/>
          </p:cNvSpPr>
          <p:nvPr/>
        </p:nvSpPr>
        <p:spPr bwMode="auto">
          <a:xfrm>
            <a:off x="4684713" y="44942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36910" name="Rectangle 47"/>
          <p:cNvSpPr>
            <a:spLocks noChangeArrowheads="1"/>
          </p:cNvSpPr>
          <p:nvPr/>
        </p:nvSpPr>
        <p:spPr bwMode="auto">
          <a:xfrm>
            <a:off x="5067300" y="44942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11" name="Rectangle 48"/>
          <p:cNvSpPr>
            <a:spLocks noChangeArrowheads="1"/>
          </p:cNvSpPr>
          <p:nvPr/>
        </p:nvSpPr>
        <p:spPr bwMode="auto">
          <a:xfrm>
            <a:off x="4684713" y="49260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36912" name="Rectangle 49"/>
          <p:cNvSpPr>
            <a:spLocks noChangeArrowheads="1"/>
          </p:cNvSpPr>
          <p:nvPr/>
        </p:nvSpPr>
        <p:spPr bwMode="auto">
          <a:xfrm>
            <a:off x="5067300" y="49260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13" name="Rectangle 50"/>
          <p:cNvSpPr>
            <a:spLocks noChangeArrowheads="1"/>
          </p:cNvSpPr>
          <p:nvPr/>
        </p:nvSpPr>
        <p:spPr bwMode="auto">
          <a:xfrm>
            <a:off x="5661025" y="36306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36914" name="Rectangle 51"/>
          <p:cNvSpPr>
            <a:spLocks noChangeArrowheads="1"/>
          </p:cNvSpPr>
          <p:nvPr/>
        </p:nvSpPr>
        <p:spPr bwMode="auto">
          <a:xfrm>
            <a:off x="6043613" y="36306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915" name="Rectangle 52"/>
          <p:cNvSpPr>
            <a:spLocks noChangeArrowheads="1"/>
          </p:cNvSpPr>
          <p:nvPr/>
        </p:nvSpPr>
        <p:spPr bwMode="auto">
          <a:xfrm>
            <a:off x="5661025" y="4060825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36916" name="Rectangle 53"/>
          <p:cNvSpPr>
            <a:spLocks noChangeArrowheads="1"/>
          </p:cNvSpPr>
          <p:nvPr/>
        </p:nvSpPr>
        <p:spPr bwMode="auto">
          <a:xfrm>
            <a:off x="6043613" y="4060825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917" name="Rectangle 54"/>
          <p:cNvSpPr>
            <a:spLocks noChangeArrowheads="1"/>
          </p:cNvSpPr>
          <p:nvPr/>
        </p:nvSpPr>
        <p:spPr bwMode="auto">
          <a:xfrm>
            <a:off x="5661025" y="44942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36918" name="Rectangle 55"/>
          <p:cNvSpPr>
            <a:spLocks noChangeArrowheads="1"/>
          </p:cNvSpPr>
          <p:nvPr/>
        </p:nvSpPr>
        <p:spPr bwMode="auto">
          <a:xfrm>
            <a:off x="6043613" y="44942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919" name="Rectangle 56"/>
          <p:cNvSpPr>
            <a:spLocks noChangeArrowheads="1"/>
          </p:cNvSpPr>
          <p:nvPr/>
        </p:nvSpPr>
        <p:spPr bwMode="auto">
          <a:xfrm>
            <a:off x="5661025" y="49260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36920" name="Rectangle 57"/>
          <p:cNvSpPr>
            <a:spLocks noChangeArrowheads="1"/>
          </p:cNvSpPr>
          <p:nvPr/>
        </p:nvSpPr>
        <p:spPr bwMode="auto">
          <a:xfrm>
            <a:off x="6043613" y="49260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21" name="Rectangle 58"/>
          <p:cNvSpPr>
            <a:spLocks noChangeArrowheads="1"/>
          </p:cNvSpPr>
          <p:nvPr/>
        </p:nvSpPr>
        <p:spPr bwMode="auto">
          <a:xfrm>
            <a:off x="6637338" y="49260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36922" name="Rectangle 59"/>
          <p:cNvSpPr>
            <a:spLocks noChangeArrowheads="1"/>
          </p:cNvSpPr>
          <p:nvPr/>
        </p:nvSpPr>
        <p:spPr bwMode="auto">
          <a:xfrm>
            <a:off x="7018338" y="49260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923" name="Line 60"/>
          <p:cNvSpPr>
            <a:spLocks noChangeShapeType="1"/>
          </p:cNvSpPr>
          <p:nvPr/>
        </p:nvSpPr>
        <p:spPr bwMode="auto">
          <a:xfrm>
            <a:off x="4260850" y="37750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4" name="Line 61"/>
          <p:cNvSpPr>
            <a:spLocks noChangeShapeType="1"/>
          </p:cNvSpPr>
          <p:nvPr/>
        </p:nvSpPr>
        <p:spPr bwMode="auto">
          <a:xfrm>
            <a:off x="4260850" y="42068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5" name="Line 62"/>
          <p:cNvSpPr>
            <a:spLocks noChangeShapeType="1"/>
          </p:cNvSpPr>
          <p:nvPr/>
        </p:nvSpPr>
        <p:spPr bwMode="auto">
          <a:xfrm>
            <a:off x="4260850" y="46386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6" name="Line 63"/>
          <p:cNvSpPr>
            <a:spLocks noChangeShapeType="1"/>
          </p:cNvSpPr>
          <p:nvPr/>
        </p:nvSpPr>
        <p:spPr bwMode="auto">
          <a:xfrm>
            <a:off x="4260850" y="507047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7" name="Line 64"/>
          <p:cNvSpPr>
            <a:spLocks noChangeShapeType="1"/>
          </p:cNvSpPr>
          <p:nvPr/>
        </p:nvSpPr>
        <p:spPr bwMode="auto">
          <a:xfrm>
            <a:off x="5448300" y="37750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8" name="Line 65"/>
          <p:cNvSpPr>
            <a:spLocks noChangeShapeType="1"/>
          </p:cNvSpPr>
          <p:nvPr/>
        </p:nvSpPr>
        <p:spPr bwMode="auto">
          <a:xfrm>
            <a:off x="5448300" y="42068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29" name="Line 66"/>
          <p:cNvSpPr>
            <a:spLocks noChangeShapeType="1"/>
          </p:cNvSpPr>
          <p:nvPr/>
        </p:nvSpPr>
        <p:spPr bwMode="auto">
          <a:xfrm>
            <a:off x="5448300" y="46386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30" name="Line 67"/>
          <p:cNvSpPr>
            <a:spLocks noChangeShapeType="1"/>
          </p:cNvSpPr>
          <p:nvPr/>
        </p:nvSpPr>
        <p:spPr bwMode="auto">
          <a:xfrm>
            <a:off x="5448300" y="50704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31" name="Line 68"/>
          <p:cNvSpPr>
            <a:spLocks noChangeShapeType="1"/>
          </p:cNvSpPr>
          <p:nvPr/>
        </p:nvSpPr>
        <p:spPr bwMode="auto">
          <a:xfrm>
            <a:off x="6424613" y="5070475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32" name="Rectangle 69"/>
          <p:cNvSpPr>
            <a:spLocks noChangeArrowheads="1"/>
          </p:cNvSpPr>
          <p:nvPr/>
        </p:nvSpPr>
        <p:spPr bwMode="auto">
          <a:xfrm>
            <a:off x="3962400" y="528796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36933" name="Rectangle 70"/>
          <p:cNvSpPr>
            <a:spLocks noChangeArrowheads="1"/>
          </p:cNvSpPr>
          <p:nvPr/>
        </p:nvSpPr>
        <p:spPr bwMode="auto">
          <a:xfrm>
            <a:off x="3962400" y="5719763"/>
            <a:ext cx="4254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36934" name="Rectangle 71"/>
          <p:cNvSpPr>
            <a:spLocks noChangeArrowheads="1"/>
          </p:cNvSpPr>
          <p:nvPr/>
        </p:nvSpPr>
        <p:spPr bwMode="auto">
          <a:xfrm>
            <a:off x="4684713" y="5359400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6935" name="Rectangle 72"/>
          <p:cNvSpPr>
            <a:spLocks noChangeArrowheads="1"/>
          </p:cNvSpPr>
          <p:nvPr/>
        </p:nvSpPr>
        <p:spPr bwMode="auto">
          <a:xfrm>
            <a:off x="5067300" y="5359400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36" name="Rectangle 73"/>
          <p:cNvSpPr>
            <a:spLocks noChangeArrowheads="1"/>
          </p:cNvSpPr>
          <p:nvPr/>
        </p:nvSpPr>
        <p:spPr bwMode="auto">
          <a:xfrm>
            <a:off x="4684713" y="5789613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8</a:t>
            </a:r>
          </a:p>
        </p:txBody>
      </p:sp>
      <p:sp>
        <p:nvSpPr>
          <p:cNvPr id="36937" name="Rectangle 74"/>
          <p:cNvSpPr>
            <a:spLocks noChangeArrowheads="1"/>
          </p:cNvSpPr>
          <p:nvPr/>
        </p:nvSpPr>
        <p:spPr bwMode="auto">
          <a:xfrm>
            <a:off x="5067300" y="57896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38" name="Rectangle 75"/>
          <p:cNvSpPr>
            <a:spLocks noChangeArrowheads="1"/>
          </p:cNvSpPr>
          <p:nvPr/>
        </p:nvSpPr>
        <p:spPr bwMode="auto">
          <a:xfrm>
            <a:off x="5661025" y="5359400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7</a:t>
            </a:r>
          </a:p>
        </p:txBody>
      </p:sp>
      <p:sp>
        <p:nvSpPr>
          <p:cNvPr id="36939" name="Rectangle 76"/>
          <p:cNvSpPr>
            <a:spLocks noChangeArrowheads="1"/>
          </p:cNvSpPr>
          <p:nvPr/>
        </p:nvSpPr>
        <p:spPr bwMode="auto">
          <a:xfrm>
            <a:off x="6043613" y="5359400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40" name="Rectangle 77"/>
          <p:cNvSpPr>
            <a:spLocks noChangeArrowheads="1"/>
          </p:cNvSpPr>
          <p:nvPr/>
        </p:nvSpPr>
        <p:spPr bwMode="auto">
          <a:xfrm>
            <a:off x="5661025" y="5789613"/>
            <a:ext cx="382588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9</a:t>
            </a:r>
          </a:p>
        </p:txBody>
      </p:sp>
      <p:sp>
        <p:nvSpPr>
          <p:cNvPr id="36941" name="Rectangle 78"/>
          <p:cNvSpPr>
            <a:spLocks noChangeArrowheads="1"/>
          </p:cNvSpPr>
          <p:nvPr/>
        </p:nvSpPr>
        <p:spPr bwMode="auto">
          <a:xfrm>
            <a:off x="6043613" y="5789613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942" name="Rectangle 79"/>
          <p:cNvSpPr>
            <a:spLocks noChangeArrowheads="1"/>
          </p:cNvSpPr>
          <p:nvPr/>
        </p:nvSpPr>
        <p:spPr bwMode="auto">
          <a:xfrm>
            <a:off x="6637338" y="5359400"/>
            <a:ext cx="381000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36943" name="Rectangle 80"/>
          <p:cNvSpPr>
            <a:spLocks noChangeArrowheads="1"/>
          </p:cNvSpPr>
          <p:nvPr/>
        </p:nvSpPr>
        <p:spPr bwMode="auto">
          <a:xfrm>
            <a:off x="7018338" y="5359400"/>
            <a:ext cx="382587" cy="2889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36944" name="Line 81"/>
          <p:cNvSpPr>
            <a:spLocks noChangeShapeType="1"/>
          </p:cNvSpPr>
          <p:nvPr/>
        </p:nvSpPr>
        <p:spPr bwMode="auto">
          <a:xfrm>
            <a:off x="4260850" y="5503863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45" name="Line 82"/>
          <p:cNvSpPr>
            <a:spLocks noChangeShapeType="1"/>
          </p:cNvSpPr>
          <p:nvPr/>
        </p:nvSpPr>
        <p:spPr bwMode="auto">
          <a:xfrm>
            <a:off x="4260850" y="5935663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46" name="Line 83"/>
          <p:cNvSpPr>
            <a:spLocks noChangeShapeType="1"/>
          </p:cNvSpPr>
          <p:nvPr/>
        </p:nvSpPr>
        <p:spPr bwMode="auto">
          <a:xfrm>
            <a:off x="5448300" y="550386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47" name="Line 84"/>
          <p:cNvSpPr>
            <a:spLocks noChangeShapeType="1"/>
          </p:cNvSpPr>
          <p:nvPr/>
        </p:nvSpPr>
        <p:spPr bwMode="auto">
          <a:xfrm>
            <a:off x="5448300" y="593566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48" name="Line 85"/>
          <p:cNvSpPr>
            <a:spLocks noChangeShapeType="1"/>
          </p:cNvSpPr>
          <p:nvPr/>
        </p:nvSpPr>
        <p:spPr bwMode="auto">
          <a:xfrm>
            <a:off x="6424613" y="550386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949" name="Text Box 86"/>
          <p:cNvSpPr txBox="1">
            <a:spLocks noChangeArrowheads="1"/>
          </p:cNvSpPr>
          <p:nvPr/>
        </p:nvSpPr>
        <p:spPr bwMode="auto">
          <a:xfrm>
            <a:off x="3276600" y="5694363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10</a:t>
            </a:r>
          </a:p>
        </p:txBody>
      </p:sp>
      <p:sp>
        <p:nvSpPr>
          <p:cNvPr id="36950" name="Text Box 87"/>
          <p:cNvSpPr txBox="1">
            <a:spLocks noChangeArrowheads="1"/>
          </p:cNvSpPr>
          <p:nvPr/>
        </p:nvSpPr>
        <p:spPr bwMode="auto">
          <a:xfrm>
            <a:off x="3297238" y="5287963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9</a:t>
            </a:r>
          </a:p>
        </p:txBody>
      </p:sp>
      <p:sp>
        <p:nvSpPr>
          <p:cNvPr id="36951" name="Text Box 88"/>
          <p:cNvSpPr txBox="1">
            <a:spLocks noChangeArrowheads="1"/>
          </p:cNvSpPr>
          <p:nvPr/>
        </p:nvSpPr>
        <p:spPr bwMode="auto">
          <a:xfrm>
            <a:off x="3276600" y="4830763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8</a:t>
            </a:r>
          </a:p>
        </p:txBody>
      </p:sp>
      <p:sp>
        <p:nvSpPr>
          <p:cNvPr id="36952" name="Text Box 89"/>
          <p:cNvSpPr txBox="1">
            <a:spLocks noChangeArrowheads="1"/>
          </p:cNvSpPr>
          <p:nvPr/>
        </p:nvSpPr>
        <p:spPr bwMode="auto">
          <a:xfrm>
            <a:off x="3276600" y="4398963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7</a:t>
            </a:r>
          </a:p>
        </p:txBody>
      </p:sp>
      <p:sp>
        <p:nvSpPr>
          <p:cNvPr id="36953" name="Text Box 90"/>
          <p:cNvSpPr txBox="1">
            <a:spLocks noChangeArrowheads="1"/>
          </p:cNvSpPr>
          <p:nvPr/>
        </p:nvSpPr>
        <p:spPr bwMode="auto">
          <a:xfrm>
            <a:off x="3276600" y="3967163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6</a:t>
            </a:r>
          </a:p>
        </p:txBody>
      </p:sp>
      <p:sp>
        <p:nvSpPr>
          <p:cNvPr id="36954" name="Text Box 91"/>
          <p:cNvSpPr txBox="1">
            <a:spLocks noChangeArrowheads="1"/>
          </p:cNvSpPr>
          <p:nvPr/>
        </p:nvSpPr>
        <p:spPr bwMode="auto">
          <a:xfrm>
            <a:off x="3276600" y="3535363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5</a:t>
            </a:r>
          </a:p>
        </p:txBody>
      </p:sp>
      <p:sp>
        <p:nvSpPr>
          <p:cNvPr id="36955" name="Text Box 92"/>
          <p:cNvSpPr txBox="1">
            <a:spLocks noChangeArrowheads="1"/>
          </p:cNvSpPr>
          <p:nvPr/>
        </p:nvSpPr>
        <p:spPr bwMode="auto">
          <a:xfrm>
            <a:off x="3276600" y="3175000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4</a:t>
            </a:r>
          </a:p>
        </p:txBody>
      </p:sp>
      <p:sp>
        <p:nvSpPr>
          <p:cNvPr id="36956" name="Text Box 93"/>
          <p:cNvSpPr txBox="1">
            <a:spLocks noChangeArrowheads="1"/>
          </p:cNvSpPr>
          <p:nvPr/>
        </p:nvSpPr>
        <p:spPr bwMode="auto">
          <a:xfrm>
            <a:off x="3276600" y="2743200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3</a:t>
            </a:r>
          </a:p>
        </p:txBody>
      </p:sp>
      <p:sp>
        <p:nvSpPr>
          <p:cNvPr id="36957" name="Text Box 94"/>
          <p:cNvSpPr txBox="1">
            <a:spLocks noChangeArrowheads="1"/>
          </p:cNvSpPr>
          <p:nvPr/>
        </p:nvSpPr>
        <p:spPr bwMode="auto">
          <a:xfrm>
            <a:off x="3276600" y="2238375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2</a:t>
            </a:r>
          </a:p>
        </p:txBody>
      </p:sp>
      <p:sp>
        <p:nvSpPr>
          <p:cNvPr id="36958" name="Text Box 95"/>
          <p:cNvSpPr txBox="1">
            <a:spLocks noChangeArrowheads="1"/>
          </p:cNvSpPr>
          <p:nvPr/>
        </p:nvSpPr>
        <p:spPr bwMode="auto">
          <a:xfrm>
            <a:off x="3276600" y="1844675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V</a:t>
            </a:r>
            <a:r>
              <a:rPr lang="en-US" altLang="zh-TW" sz="2400" baseline="-10000"/>
              <a:t>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2800" smtClean="0"/>
              <a:t>先拜訪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並將相鄰的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也放入佇列。</a:t>
            </a:r>
          </a:p>
          <a:p>
            <a:pPr eaLnBrk="1" hangingPunct="1"/>
            <a:endParaRPr lang="zh-TW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800" smtClean="0"/>
          </a:p>
          <a:p>
            <a:pPr eaLnBrk="1" hangingPunct="1"/>
            <a:r>
              <a:rPr lang="zh-TW" altLang="en-US" sz="2800" smtClean="0"/>
              <a:t>拜訪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，再將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5</a:t>
            </a:r>
            <a:r>
              <a:rPr lang="zh-TW" altLang="en-US" sz="2800" smtClean="0"/>
              <a:t>放入佇列。</a:t>
            </a:r>
          </a:p>
          <a:p>
            <a:pPr eaLnBrk="1" hangingPunct="1"/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r>
              <a:rPr lang="zh-TW" altLang="en-US" sz="2800" smtClean="0"/>
              <a:t>（由於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已被拜訪過，故不放入佇中。）</a:t>
            </a:r>
          </a:p>
          <a:p>
            <a:pPr eaLnBrk="1" hangingPunct="1"/>
            <a:endParaRPr lang="en-US" altLang="zh-TW" sz="28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764060" y="1988840"/>
            <a:ext cx="6477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2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411760" y="1988840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 dirty="0"/>
              <a:t>V</a:t>
            </a:r>
            <a:r>
              <a:rPr lang="en-US" altLang="zh-TW" sz="2000" baseline="-10000" dirty="0"/>
              <a:t>3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1797669" y="3827164"/>
            <a:ext cx="6477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3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2445369" y="3827164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 dirty="0"/>
              <a:t>V</a:t>
            </a:r>
            <a:r>
              <a:rPr lang="en-US" altLang="zh-TW" sz="2000" baseline="-10000" dirty="0"/>
              <a:t>4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3093069" y="3828751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5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拜訪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，並將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7</a:t>
            </a:r>
            <a:r>
              <a:rPr lang="zh-TW" altLang="en-US" sz="2800" smtClean="0"/>
              <a:t>放入佇列。</a:t>
            </a:r>
          </a:p>
          <a:p>
            <a:pPr eaLnBrk="1" hangingPunct="1"/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r>
              <a:rPr lang="en-US" altLang="zh-TW" sz="2800" smtClean="0"/>
              <a:t>(</a:t>
            </a:r>
            <a:r>
              <a:rPr lang="zh-TW" altLang="en-US" sz="2800" smtClean="0"/>
              <a:t>同理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也已拜訪過，故也不放入佇列。</a:t>
            </a:r>
            <a:r>
              <a:rPr lang="en-US" altLang="zh-TW" sz="2800" smtClean="0"/>
              <a:t>)</a:t>
            </a:r>
          </a:p>
          <a:p>
            <a:pPr eaLnBrk="1" hangingPunct="1"/>
            <a:r>
              <a:rPr lang="zh-TW" altLang="en-US" sz="2800" smtClean="0"/>
              <a:t>拜訪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4</a:t>
            </a:r>
            <a:r>
              <a:rPr lang="zh-TW" altLang="en-US" sz="2800" smtClean="0"/>
              <a:t>，並將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8</a:t>
            </a:r>
            <a:r>
              <a:rPr lang="zh-TW" altLang="en-US" sz="2800" smtClean="0"/>
              <a:t>放入佇列</a:t>
            </a:r>
            <a:r>
              <a:rPr lang="en-US" altLang="zh-TW" sz="2800" smtClean="0"/>
              <a:t>(</a:t>
            </a:r>
            <a:r>
              <a:rPr lang="zh-TW" altLang="en-US" sz="2800" smtClean="0"/>
              <a:t>由於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已被拜訪過，故不放入佇列。</a:t>
            </a:r>
            <a:r>
              <a:rPr lang="en-US" altLang="zh-TW" sz="2800" smtClean="0"/>
              <a:t>)</a:t>
            </a:r>
          </a:p>
          <a:p>
            <a:pPr eaLnBrk="1" hangingPunct="1"/>
            <a:endParaRPr lang="en-US" altLang="zh-TW" sz="28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92275" y="2349500"/>
            <a:ext cx="6477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4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339975" y="2349500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5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987675" y="2351088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6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635375" y="2349500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7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708400" y="5370513"/>
            <a:ext cx="6477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8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63713" y="5370513"/>
            <a:ext cx="649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5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411413" y="5372100"/>
            <a:ext cx="649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6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059113" y="5370513"/>
            <a:ext cx="649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圖形追蹤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smtClean="0"/>
              <a:t>拜訪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5</a:t>
            </a:r>
            <a:r>
              <a:rPr lang="en-US" altLang="zh-TW" sz="2800" smtClean="0"/>
              <a:t> </a:t>
            </a:r>
            <a:r>
              <a:rPr lang="zh-TW" altLang="en-US" sz="2800" smtClean="0"/>
              <a:t>、</a:t>
            </a:r>
            <a:r>
              <a:rPr lang="zh-TW" altLang="en-US" sz="2800" baseline="-30000" smtClean="0"/>
              <a:t> 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6 </a:t>
            </a:r>
            <a:r>
              <a:rPr lang="zh-TW" altLang="en-US" sz="2800" smtClean="0"/>
              <a:t>，並將</a:t>
            </a:r>
            <a:r>
              <a:rPr lang="zh-TW" altLang="en-US" sz="2800" baseline="-30000" smtClean="0"/>
              <a:t> 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9</a:t>
            </a:r>
            <a:r>
              <a:rPr lang="zh-TW" altLang="en-US" sz="2800" smtClean="0"/>
              <a:t>放入佇列（由於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3</a:t>
            </a:r>
            <a:r>
              <a:rPr lang="zh-TW" altLang="en-US" sz="2800" smtClean="0"/>
              <a:t>已被拜訪過，故不放入佇列。）</a:t>
            </a:r>
          </a:p>
          <a:p>
            <a:pPr eaLnBrk="1" hangingPunct="1"/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r>
              <a:rPr lang="zh-TW" altLang="en-US" sz="2800" smtClean="0"/>
              <a:t>以此類推，最後得知，以橫向優先搜尋的拜訪順序是： 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2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3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4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5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6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7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8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9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10</a:t>
            </a:r>
            <a:r>
              <a:rPr lang="en-US" altLang="zh-TW" sz="2800" smtClean="0"/>
              <a:t> </a:t>
            </a:r>
            <a:r>
              <a:rPr lang="zh-TW" altLang="en-US" sz="2800" smtClean="0"/>
              <a:t>。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914650" y="2852738"/>
            <a:ext cx="6477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8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562350" y="2852738"/>
            <a:ext cx="649288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9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617663" y="2854325"/>
            <a:ext cx="649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6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65363" y="2852738"/>
            <a:ext cx="6492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V</a:t>
            </a:r>
            <a:r>
              <a:rPr lang="en-US" altLang="zh-TW" sz="2000" baseline="-10000"/>
              <a:t>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擴展樹</a:t>
            </a:r>
            <a:r>
              <a:rPr lang="en-US" altLang="zh-TW" sz="2800" smtClean="0"/>
              <a:t>(spanning tree)</a:t>
            </a:r>
            <a:r>
              <a:rPr lang="zh-TW" altLang="en-US" sz="2800" smtClean="0"/>
              <a:t>是以</a:t>
            </a:r>
            <a:r>
              <a:rPr lang="zh-TW" altLang="en-US" sz="2800" smtClean="0">
                <a:solidFill>
                  <a:schemeClr val="hlink"/>
                </a:solidFill>
              </a:rPr>
              <a:t>最少</a:t>
            </a:r>
            <a:r>
              <a:rPr lang="zh-TW" altLang="en-US" sz="2800" smtClean="0"/>
              <a:t>的邊數，來連接圖形中所有的頂點。</a:t>
            </a:r>
          </a:p>
          <a:p>
            <a:pPr eaLnBrk="1" hangingPunct="1"/>
            <a:r>
              <a:rPr lang="zh-TW" altLang="en-US" sz="2800" smtClean="0"/>
              <a:t>如</a:t>
            </a:r>
            <a:r>
              <a:rPr lang="en-US" altLang="zh-TW" sz="2800" smtClean="0"/>
              <a:t>: </a:t>
            </a:r>
            <a:r>
              <a:rPr lang="zh-TW" altLang="en-US" sz="2800" smtClean="0"/>
              <a:t>下列左圖中是一個有四個頂點的完整圖形，但要連接所有頂點並不需要</a:t>
            </a:r>
            <a:r>
              <a:rPr lang="en-US" altLang="zh-TW" sz="2800" smtClean="0"/>
              <a:t>6</a:t>
            </a:r>
            <a:r>
              <a:rPr lang="zh-TW" altLang="en-US" sz="2800" smtClean="0"/>
              <a:t>個邊。</a:t>
            </a:r>
          </a:p>
        </p:txBody>
      </p:sp>
      <p:grpSp>
        <p:nvGrpSpPr>
          <p:cNvPr id="40964" name="Group 38"/>
          <p:cNvGrpSpPr>
            <a:grpSpLocks/>
          </p:cNvGrpSpPr>
          <p:nvPr/>
        </p:nvGrpSpPr>
        <p:grpSpPr bwMode="auto">
          <a:xfrm>
            <a:off x="827088" y="3860800"/>
            <a:ext cx="7345362" cy="1873250"/>
            <a:chOff x="521" y="2432"/>
            <a:chExt cx="4627" cy="1180"/>
          </a:xfrm>
        </p:grpSpPr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521" y="2432"/>
              <a:ext cx="998" cy="1180"/>
              <a:chOff x="4022" y="2914"/>
              <a:chExt cx="1151" cy="1080"/>
            </a:xfrm>
          </p:grpSpPr>
          <p:sp>
            <p:nvSpPr>
              <p:cNvPr id="40989" name="Oval 5"/>
              <p:cNvSpPr>
                <a:spLocks noChangeArrowheads="1"/>
              </p:cNvSpPr>
              <p:nvPr/>
            </p:nvSpPr>
            <p:spPr bwMode="auto">
              <a:xfrm>
                <a:off x="4022" y="2914"/>
                <a:ext cx="340" cy="34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>
                  <a:latin typeface="Arial" panose="020B0604020202020204" pitchFamily="34" charset="0"/>
                </a:endParaRPr>
              </a:p>
            </p:txBody>
          </p:sp>
          <p:sp>
            <p:nvSpPr>
              <p:cNvPr id="40990" name="Oval 6"/>
              <p:cNvSpPr>
                <a:spLocks noChangeArrowheads="1"/>
              </p:cNvSpPr>
              <p:nvPr/>
            </p:nvSpPr>
            <p:spPr bwMode="auto">
              <a:xfrm>
                <a:off x="4026" y="3654"/>
                <a:ext cx="340" cy="34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>
                  <a:latin typeface="Arial" panose="020B0604020202020204" pitchFamily="34" charset="0"/>
                </a:endParaRPr>
              </a:p>
            </p:txBody>
          </p:sp>
          <p:sp>
            <p:nvSpPr>
              <p:cNvPr id="40991" name="Oval 7"/>
              <p:cNvSpPr>
                <a:spLocks noChangeArrowheads="1"/>
              </p:cNvSpPr>
              <p:nvPr/>
            </p:nvSpPr>
            <p:spPr bwMode="auto">
              <a:xfrm>
                <a:off x="4833" y="3654"/>
                <a:ext cx="340" cy="34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>
                  <a:latin typeface="Arial" panose="020B0604020202020204" pitchFamily="34" charset="0"/>
                </a:endParaRPr>
              </a:p>
            </p:txBody>
          </p:sp>
          <p:sp>
            <p:nvSpPr>
              <p:cNvPr id="40992" name="Oval 8"/>
              <p:cNvSpPr>
                <a:spLocks noChangeArrowheads="1"/>
              </p:cNvSpPr>
              <p:nvPr/>
            </p:nvSpPr>
            <p:spPr bwMode="auto">
              <a:xfrm>
                <a:off x="4821" y="2925"/>
                <a:ext cx="340" cy="34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>
                  <a:latin typeface="Arial" panose="020B0604020202020204" pitchFamily="34" charset="0"/>
                </a:endParaRPr>
              </a:p>
            </p:txBody>
          </p:sp>
          <p:sp>
            <p:nvSpPr>
              <p:cNvPr id="40993" name="Line 9"/>
              <p:cNvSpPr>
                <a:spLocks noChangeShapeType="1"/>
              </p:cNvSpPr>
              <p:nvPr/>
            </p:nvSpPr>
            <p:spPr bwMode="auto">
              <a:xfrm>
                <a:off x="4365" y="3083"/>
                <a:ext cx="4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4" name="Line 10"/>
              <p:cNvSpPr>
                <a:spLocks noChangeShapeType="1"/>
              </p:cNvSpPr>
              <p:nvPr/>
            </p:nvSpPr>
            <p:spPr bwMode="auto">
              <a:xfrm>
                <a:off x="4365" y="3840"/>
                <a:ext cx="4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5" name="Line 11"/>
              <p:cNvSpPr>
                <a:spLocks noChangeShapeType="1"/>
              </p:cNvSpPr>
              <p:nvPr/>
            </p:nvSpPr>
            <p:spPr bwMode="auto">
              <a:xfrm>
                <a:off x="4185" y="3255"/>
                <a:ext cx="1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6" name="Line 12"/>
              <p:cNvSpPr>
                <a:spLocks noChangeShapeType="1"/>
              </p:cNvSpPr>
              <p:nvPr/>
            </p:nvSpPr>
            <p:spPr bwMode="auto">
              <a:xfrm>
                <a:off x="4995" y="3263"/>
                <a:ext cx="1" cy="3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7" name="Line 13"/>
              <p:cNvSpPr>
                <a:spLocks noChangeShapeType="1"/>
              </p:cNvSpPr>
              <p:nvPr/>
            </p:nvSpPr>
            <p:spPr bwMode="auto">
              <a:xfrm flipV="1">
                <a:off x="4320" y="3218"/>
                <a:ext cx="54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8" name="Line 14"/>
              <p:cNvSpPr>
                <a:spLocks noChangeShapeType="1"/>
              </p:cNvSpPr>
              <p:nvPr/>
            </p:nvSpPr>
            <p:spPr bwMode="auto">
              <a:xfrm>
                <a:off x="4320" y="3203"/>
                <a:ext cx="555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67" name="Oval 16"/>
            <p:cNvSpPr>
              <a:spLocks noChangeArrowheads="1"/>
            </p:cNvSpPr>
            <p:nvPr/>
          </p:nvSpPr>
          <p:spPr bwMode="auto">
            <a:xfrm>
              <a:off x="3074" y="2499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68" name="Oval 17"/>
            <p:cNvSpPr>
              <a:spLocks noChangeArrowheads="1"/>
            </p:cNvSpPr>
            <p:nvPr/>
          </p:nvSpPr>
          <p:spPr bwMode="auto">
            <a:xfrm>
              <a:off x="3078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69" name="Oval 18"/>
            <p:cNvSpPr>
              <a:spLocks noChangeArrowheads="1"/>
            </p:cNvSpPr>
            <p:nvPr/>
          </p:nvSpPr>
          <p:spPr bwMode="auto">
            <a:xfrm>
              <a:off x="3736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0" name="Oval 19"/>
            <p:cNvSpPr>
              <a:spLocks noChangeArrowheads="1"/>
            </p:cNvSpPr>
            <p:nvPr/>
          </p:nvSpPr>
          <p:spPr bwMode="auto">
            <a:xfrm>
              <a:off x="3728" y="2509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1" name="Line 20"/>
            <p:cNvSpPr>
              <a:spLocks noChangeShapeType="1"/>
            </p:cNvSpPr>
            <p:nvPr/>
          </p:nvSpPr>
          <p:spPr bwMode="auto">
            <a:xfrm>
              <a:off x="3354" y="2664"/>
              <a:ext cx="368" cy="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2" name="Line 21"/>
            <p:cNvSpPr>
              <a:spLocks noChangeShapeType="1"/>
            </p:cNvSpPr>
            <p:nvPr/>
          </p:nvSpPr>
          <p:spPr bwMode="auto">
            <a:xfrm>
              <a:off x="3869" y="2842"/>
              <a:ext cx="2" cy="37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3" name="Line 22"/>
            <p:cNvSpPr>
              <a:spLocks noChangeShapeType="1"/>
            </p:cNvSpPr>
            <p:nvPr/>
          </p:nvSpPr>
          <p:spPr bwMode="auto">
            <a:xfrm flipV="1">
              <a:off x="3317" y="2798"/>
              <a:ext cx="442" cy="4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Oval 23"/>
            <p:cNvSpPr>
              <a:spLocks noChangeArrowheads="1"/>
            </p:cNvSpPr>
            <p:nvPr/>
          </p:nvSpPr>
          <p:spPr bwMode="auto">
            <a:xfrm>
              <a:off x="1937" y="2499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5" name="Oval 24"/>
            <p:cNvSpPr>
              <a:spLocks noChangeArrowheads="1"/>
            </p:cNvSpPr>
            <p:nvPr/>
          </p:nvSpPr>
          <p:spPr bwMode="auto">
            <a:xfrm>
              <a:off x="1941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6" name="Oval 25"/>
            <p:cNvSpPr>
              <a:spLocks noChangeArrowheads="1"/>
            </p:cNvSpPr>
            <p:nvPr/>
          </p:nvSpPr>
          <p:spPr bwMode="auto">
            <a:xfrm>
              <a:off x="2602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7" name="Oval 26"/>
            <p:cNvSpPr>
              <a:spLocks noChangeArrowheads="1"/>
            </p:cNvSpPr>
            <p:nvPr/>
          </p:nvSpPr>
          <p:spPr bwMode="auto">
            <a:xfrm>
              <a:off x="2591" y="2509"/>
              <a:ext cx="279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78" name="Line 27"/>
            <p:cNvSpPr>
              <a:spLocks noChangeShapeType="1"/>
            </p:cNvSpPr>
            <p:nvPr/>
          </p:nvSpPr>
          <p:spPr bwMode="auto">
            <a:xfrm>
              <a:off x="2219" y="2664"/>
              <a:ext cx="368" cy="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9" name="Line 28"/>
            <p:cNvSpPr>
              <a:spLocks noChangeShapeType="1"/>
            </p:cNvSpPr>
            <p:nvPr/>
          </p:nvSpPr>
          <p:spPr bwMode="auto">
            <a:xfrm>
              <a:off x="2219" y="3413"/>
              <a:ext cx="37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0" name="Line 29"/>
            <p:cNvSpPr>
              <a:spLocks noChangeShapeType="1"/>
            </p:cNvSpPr>
            <p:nvPr/>
          </p:nvSpPr>
          <p:spPr bwMode="auto">
            <a:xfrm>
              <a:off x="2064" y="2841"/>
              <a:ext cx="0" cy="3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1" name="Oval 30"/>
            <p:cNvSpPr>
              <a:spLocks noChangeArrowheads="1"/>
            </p:cNvSpPr>
            <p:nvPr/>
          </p:nvSpPr>
          <p:spPr bwMode="auto">
            <a:xfrm>
              <a:off x="4207" y="2499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82" name="Oval 31"/>
            <p:cNvSpPr>
              <a:spLocks noChangeArrowheads="1"/>
            </p:cNvSpPr>
            <p:nvPr/>
          </p:nvSpPr>
          <p:spPr bwMode="auto">
            <a:xfrm>
              <a:off x="4209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83" name="Oval 32"/>
            <p:cNvSpPr>
              <a:spLocks noChangeArrowheads="1"/>
            </p:cNvSpPr>
            <p:nvPr/>
          </p:nvSpPr>
          <p:spPr bwMode="auto">
            <a:xfrm>
              <a:off x="4870" y="3230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84" name="Oval 33"/>
            <p:cNvSpPr>
              <a:spLocks noChangeArrowheads="1"/>
            </p:cNvSpPr>
            <p:nvPr/>
          </p:nvSpPr>
          <p:spPr bwMode="auto">
            <a:xfrm>
              <a:off x="4860" y="2509"/>
              <a:ext cx="278" cy="33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zh-TW">
                <a:latin typeface="Arial" panose="020B0604020202020204" pitchFamily="34" charset="0"/>
              </a:endParaRPr>
            </a:p>
          </p:txBody>
        </p:sp>
        <p:sp>
          <p:nvSpPr>
            <p:cNvPr id="40985" name="Line 34"/>
            <p:cNvSpPr>
              <a:spLocks noChangeShapeType="1"/>
            </p:cNvSpPr>
            <p:nvPr/>
          </p:nvSpPr>
          <p:spPr bwMode="auto">
            <a:xfrm>
              <a:off x="4487" y="2664"/>
              <a:ext cx="369" cy="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6" name="Line 35"/>
            <p:cNvSpPr>
              <a:spLocks noChangeShapeType="1"/>
            </p:cNvSpPr>
            <p:nvPr/>
          </p:nvSpPr>
          <p:spPr bwMode="auto">
            <a:xfrm>
              <a:off x="4340" y="2835"/>
              <a:ext cx="0" cy="3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Line 36"/>
            <p:cNvSpPr>
              <a:spLocks noChangeShapeType="1"/>
            </p:cNvSpPr>
            <p:nvPr/>
          </p:nvSpPr>
          <p:spPr bwMode="auto">
            <a:xfrm>
              <a:off x="5003" y="2842"/>
              <a:ext cx="0" cy="37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8" name="AutoShape 37"/>
            <p:cNvSpPr>
              <a:spLocks noChangeArrowheads="1"/>
            </p:cNvSpPr>
            <p:nvPr/>
          </p:nvSpPr>
          <p:spPr bwMode="auto">
            <a:xfrm>
              <a:off x="1519" y="3022"/>
              <a:ext cx="408" cy="227"/>
            </a:xfrm>
            <a:prstGeom prst="right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40965" name="Text Box 39"/>
          <p:cNvSpPr txBox="1">
            <a:spLocks noChangeArrowheads="1"/>
          </p:cNvSpPr>
          <p:nvPr/>
        </p:nvSpPr>
        <p:spPr bwMode="auto">
          <a:xfrm>
            <a:off x="1619250" y="587692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ea typeface="標楷體" panose="03000509000000000000" pitchFamily="65" charset="-120"/>
              </a:rPr>
              <a:t>右列是其部份擴展樹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smtClean="0"/>
              <a:t>只要使用相鄰串列</a:t>
            </a:r>
            <a:r>
              <a:rPr lang="en-US" altLang="zh-TW" sz="2800" smtClean="0"/>
              <a:t>(adjacent list)</a:t>
            </a:r>
            <a:r>
              <a:rPr lang="zh-TW" altLang="en-US" sz="2800" smtClean="0"/>
              <a:t>，不論用何種追蹤方式，我們一定</a:t>
            </a:r>
            <a:r>
              <a:rPr lang="zh-CN" altLang="en-US" sz="2800" smtClean="0"/>
              <a:t>：</a:t>
            </a:r>
            <a:endParaRPr lang="zh-TW" altLang="en-US" sz="2800" smtClean="0"/>
          </a:p>
          <a:p>
            <a:pPr lvl="1" eaLnBrk="1" hangingPunct="1"/>
            <a:r>
              <a:rPr lang="zh-TW" altLang="en-US" smtClean="0"/>
              <a:t>可以拜訪所有的頂點。</a:t>
            </a:r>
          </a:p>
          <a:p>
            <a:pPr lvl="1" eaLnBrk="1" hangingPunct="1"/>
            <a:r>
              <a:rPr lang="zh-TW" altLang="en-US" smtClean="0"/>
              <a:t>每個頂點只檢查一次</a:t>
            </a:r>
          </a:p>
          <a:p>
            <a:pPr eaLnBrk="1" hangingPunct="1"/>
            <a:r>
              <a:rPr lang="zh-TW" altLang="en-US" sz="2800" smtClean="0"/>
              <a:t>所以圖形的邊可以分成兩部份</a:t>
            </a:r>
            <a:r>
              <a:rPr lang="en-US" altLang="zh-TW" sz="2800" smtClean="0"/>
              <a:t>:</a:t>
            </a:r>
          </a:p>
          <a:p>
            <a:pPr lvl="1" eaLnBrk="1" hangingPunct="1"/>
            <a:r>
              <a:rPr lang="en-US" altLang="zh-TW" smtClean="0"/>
              <a:t> T</a:t>
            </a:r>
            <a:r>
              <a:rPr lang="zh-CN" altLang="en-US" smtClean="0"/>
              <a:t>：</a:t>
            </a:r>
            <a:r>
              <a:rPr lang="zh-TW" altLang="en-US" smtClean="0"/>
              <a:t>有拜訪過的邊</a:t>
            </a:r>
            <a:r>
              <a:rPr lang="zh-CN" altLang="en-US" smtClean="0"/>
              <a:t>；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 </a:t>
            </a:r>
            <a:r>
              <a:rPr lang="en-US" altLang="zh-TW" smtClean="0"/>
              <a:t>N</a:t>
            </a:r>
            <a:r>
              <a:rPr lang="zh-CN" altLang="en-US" smtClean="0"/>
              <a:t>：</a:t>
            </a:r>
            <a:r>
              <a:rPr lang="zh-TW" altLang="en-US" smtClean="0"/>
              <a:t>沒拜訪過的邊</a:t>
            </a:r>
            <a:r>
              <a:rPr lang="zh-CN" altLang="en-US" smtClean="0"/>
              <a:t>。</a:t>
            </a:r>
            <a:endParaRPr lang="zh-TW" altLang="en-US" smtClean="0"/>
          </a:p>
          <a:p>
            <a:pPr eaLnBrk="1" hangingPunct="1"/>
            <a:r>
              <a:rPr lang="zh-TW" altLang="en-US" sz="2800" smtClean="0"/>
              <a:t>上述的</a:t>
            </a:r>
            <a:r>
              <a:rPr lang="en-US" altLang="zh-TW" sz="2800" smtClean="0"/>
              <a:t>T</a:t>
            </a:r>
            <a:r>
              <a:rPr lang="zh-TW" altLang="en-US" sz="2800" smtClean="0"/>
              <a:t>和所有的頂點 </a:t>
            </a:r>
            <a:r>
              <a:rPr lang="en-US" altLang="zh-TW" sz="2800" smtClean="0"/>
              <a:t>(G) </a:t>
            </a:r>
            <a:r>
              <a:rPr lang="zh-TW" altLang="en-US" sz="2800" smtClean="0"/>
              <a:t>即可形成一棵擴展樹</a:t>
            </a:r>
            <a:r>
              <a:rPr lang="zh-CN" altLang="en-US" sz="2800" smtClean="0"/>
              <a:t>。</a:t>
            </a:r>
            <a:endParaRPr lang="zh-TW" altLang="en-US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39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4005263"/>
            <a:ext cx="7775575" cy="2519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頂點</a:t>
            </a:r>
            <a:r>
              <a:rPr lang="en-US" altLang="zh-TW" sz="2800" smtClean="0"/>
              <a:t>(vertex)</a:t>
            </a:r>
            <a:r>
              <a:rPr lang="zh-TW" altLang="en-US" sz="2800" smtClean="0"/>
              <a:t>：上圖的圓圈稱之。</a:t>
            </a:r>
          </a:p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邊</a:t>
            </a:r>
            <a:r>
              <a:rPr lang="en-US" altLang="zh-TW" sz="2800" smtClean="0"/>
              <a:t>(edge)</a:t>
            </a:r>
            <a:r>
              <a:rPr lang="zh-TW" altLang="en-US" sz="2800" smtClean="0"/>
              <a:t>：上圖每個頂點之間的連線稱之。</a:t>
            </a:r>
          </a:p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圖形</a:t>
            </a:r>
            <a:r>
              <a:rPr lang="en-US" altLang="zh-TW" sz="2800" smtClean="0"/>
              <a:t>(graph)</a:t>
            </a:r>
            <a:r>
              <a:rPr lang="zh-TW" altLang="en-US" sz="2800" smtClean="0"/>
              <a:t>：是由所有頂點和所有邊組合而成的，以</a:t>
            </a:r>
            <a:r>
              <a:rPr lang="en-US" altLang="zh-TW" sz="2800" smtClean="0"/>
              <a:t>G=(V, E)</a:t>
            </a:r>
            <a:r>
              <a:rPr lang="zh-TW" altLang="en-US" sz="2800" smtClean="0"/>
              <a:t>表示。而</a:t>
            </a:r>
            <a:r>
              <a:rPr lang="en-US" altLang="zh-TW" sz="2800" smtClean="0"/>
              <a:t>V(G3) = {1,2,3}, E(G3)  = {&lt;1,2&gt;,&lt;2,3&gt;,&lt;3,2&gt;}</a:t>
            </a:r>
          </a:p>
        </p:txBody>
      </p:sp>
      <p:sp>
        <p:nvSpPr>
          <p:cNvPr id="6148" name="Oval 6"/>
          <p:cNvSpPr>
            <a:spLocks noChangeArrowheads="1"/>
          </p:cNvSpPr>
          <p:nvPr/>
        </p:nvSpPr>
        <p:spPr bwMode="auto">
          <a:xfrm>
            <a:off x="1917700" y="180975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2359025" y="24495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1908175" y="3076575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>
            <a:off x="1476375" y="244951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254250" y="2184400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 flipV="1">
            <a:off x="2232025" y="2871788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1747838" y="2889250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 flipV="1">
            <a:off x="1725613" y="2133600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1852613" y="2689225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100263" y="2271713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8" name="Oval 17"/>
          <p:cNvSpPr>
            <a:spLocks noChangeArrowheads="1"/>
          </p:cNvSpPr>
          <p:nvPr/>
        </p:nvSpPr>
        <p:spPr bwMode="auto">
          <a:xfrm>
            <a:off x="3906838" y="18097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159" name="Oval 18"/>
          <p:cNvSpPr>
            <a:spLocks noChangeArrowheads="1"/>
          </p:cNvSpPr>
          <p:nvPr/>
        </p:nvSpPr>
        <p:spPr bwMode="auto">
          <a:xfrm>
            <a:off x="3248025" y="237966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160" name="Oval 19"/>
          <p:cNvSpPr>
            <a:spLocks noChangeArrowheads="1"/>
          </p:cNvSpPr>
          <p:nvPr/>
        </p:nvSpPr>
        <p:spPr bwMode="auto">
          <a:xfrm>
            <a:off x="2951163" y="29654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161" name="Oval 20"/>
          <p:cNvSpPr>
            <a:spLocks noChangeArrowheads="1"/>
          </p:cNvSpPr>
          <p:nvPr/>
        </p:nvSpPr>
        <p:spPr bwMode="auto">
          <a:xfrm>
            <a:off x="3484563" y="294322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6162" name="Oval 21"/>
          <p:cNvSpPr>
            <a:spLocks noChangeArrowheads="1"/>
          </p:cNvSpPr>
          <p:nvPr/>
        </p:nvSpPr>
        <p:spPr bwMode="auto">
          <a:xfrm>
            <a:off x="4230688" y="30130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6163" name="Oval 22"/>
          <p:cNvSpPr>
            <a:spLocks noChangeArrowheads="1"/>
          </p:cNvSpPr>
          <p:nvPr/>
        </p:nvSpPr>
        <p:spPr bwMode="auto">
          <a:xfrm>
            <a:off x="4445000" y="237966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164" name="Oval 23"/>
          <p:cNvSpPr>
            <a:spLocks noChangeArrowheads="1"/>
          </p:cNvSpPr>
          <p:nvPr/>
        </p:nvSpPr>
        <p:spPr bwMode="auto">
          <a:xfrm>
            <a:off x="4829175" y="301783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 flipV="1">
            <a:off x="3522663" y="2135188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6" name="Line 25"/>
          <p:cNvSpPr>
            <a:spLocks noChangeShapeType="1"/>
          </p:cNvSpPr>
          <p:nvPr/>
        </p:nvSpPr>
        <p:spPr bwMode="auto">
          <a:xfrm>
            <a:off x="4268788" y="2127250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7" name="Line 26"/>
          <p:cNvSpPr>
            <a:spLocks noChangeShapeType="1"/>
          </p:cNvSpPr>
          <p:nvPr/>
        </p:nvSpPr>
        <p:spPr bwMode="auto">
          <a:xfrm>
            <a:off x="3529013" y="2813050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 flipH="1">
            <a:off x="3222625" y="2787650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9" name="Line 28"/>
          <p:cNvSpPr>
            <a:spLocks noChangeShapeType="1"/>
          </p:cNvSpPr>
          <p:nvPr/>
        </p:nvSpPr>
        <p:spPr bwMode="auto">
          <a:xfrm>
            <a:off x="4783138" y="2754313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 flipH="1">
            <a:off x="4459288" y="2822575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1" name="Oval 31"/>
          <p:cNvSpPr>
            <a:spLocks noChangeArrowheads="1"/>
          </p:cNvSpPr>
          <p:nvPr/>
        </p:nvSpPr>
        <p:spPr bwMode="auto">
          <a:xfrm rot="-30085">
            <a:off x="5743575" y="159861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172" name="Oval 32"/>
          <p:cNvSpPr>
            <a:spLocks noChangeArrowheads="1"/>
          </p:cNvSpPr>
          <p:nvPr/>
        </p:nvSpPr>
        <p:spPr bwMode="auto">
          <a:xfrm rot="-30085">
            <a:off x="5748338" y="241141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173" name="Oval 33"/>
          <p:cNvSpPr>
            <a:spLocks noChangeArrowheads="1"/>
          </p:cNvSpPr>
          <p:nvPr/>
        </p:nvSpPr>
        <p:spPr bwMode="auto">
          <a:xfrm rot="-30085">
            <a:off x="5748338" y="3225800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174" name="Line 34"/>
          <p:cNvSpPr>
            <a:spLocks noChangeShapeType="1"/>
          </p:cNvSpPr>
          <p:nvPr/>
        </p:nvSpPr>
        <p:spPr bwMode="auto">
          <a:xfrm rot="-30085">
            <a:off x="5921375" y="2057400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5" name="Arc 35"/>
          <p:cNvSpPr>
            <a:spLocks/>
          </p:cNvSpPr>
          <p:nvPr/>
        </p:nvSpPr>
        <p:spPr bwMode="auto">
          <a:xfrm rot="19600668" flipH="1">
            <a:off x="5559425" y="2787650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6" name="Arc 36"/>
          <p:cNvSpPr>
            <a:spLocks/>
          </p:cNvSpPr>
          <p:nvPr/>
        </p:nvSpPr>
        <p:spPr bwMode="auto">
          <a:xfrm rot="19600668" flipV="1">
            <a:off x="5994400" y="2779713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7" name="Oval 37"/>
          <p:cNvSpPr>
            <a:spLocks noChangeArrowheads="1"/>
          </p:cNvSpPr>
          <p:nvPr/>
        </p:nvSpPr>
        <p:spPr bwMode="auto">
          <a:xfrm>
            <a:off x="7281863" y="155733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6178" name="Oval 38"/>
          <p:cNvSpPr>
            <a:spLocks noChangeArrowheads="1"/>
          </p:cNvSpPr>
          <p:nvPr/>
        </p:nvSpPr>
        <p:spPr bwMode="auto">
          <a:xfrm>
            <a:off x="6599238" y="240982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6179" name="Oval 39"/>
          <p:cNvSpPr>
            <a:spLocks noChangeArrowheads="1"/>
          </p:cNvSpPr>
          <p:nvPr/>
        </p:nvSpPr>
        <p:spPr bwMode="auto">
          <a:xfrm>
            <a:off x="7297738" y="2414588"/>
            <a:ext cx="371475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6180" name="Oval 40"/>
          <p:cNvSpPr>
            <a:spLocks noChangeArrowheads="1"/>
          </p:cNvSpPr>
          <p:nvPr/>
        </p:nvSpPr>
        <p:spPr bwMode="auto">
          <a:xfrm>
            <a:off x="7296150" y="325596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7496175" y="2020888"/>
            <a:ext cx="1588" cy="39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>
            <a:off x="7496175" y="2890838"/>
            <a:ext cx="1588" cy="369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83" name="Line 43"/>
          <p:cNvSpPr>
            <a:spLocks noChangeShapeType="1"/>
          </p:cNvSpPr>
          <p:nvPr/>
        </p:nvSpPr>
        <p:spPr bwMode="auto">
          <a:xfrm>
            <a:off x="6978650" y="2646363"/>
            <a:ext cx="319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84" name="Line 44"/>
          <p:cNvSpPr>
            <a:spLocks noChangeShapeType="1"/>
          </p:cNvSpPr>
          <p:nvPr/>
        </p:nvSpPr>
        <p:spPr bwMode="auto">
          <a:xfrm flipH="1">
            <a:off x="6878638" y="1919288"/>
            <a:ext cx="4333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85" name="Line 45"/>
          <p:cNvSpPr>
            <a:spLocks noChangeShapeType="1"/>
          </p:cNvSpPr>
          <p:nvPr/>
        </p:nvSpPr>
        <p:spPr bwMode="auto">
          <a:xfrm flipH="1">
            <a:off x="6938963" y="1989138"/>
            <a:ext cx="420687" cy="498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86" name="Rectangle 46"/>
          <p:cNvSpPr>
            <a:spLocks noChangeArrowheads="1"/>
          </p:cNvSpPr>
          <p:nvPr/>
        </p:nvSpPr>
        <p:spPr bwMode="auto">
          <a:xfrm>
            <a:off x="1835150" y="352425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6187" name="Rectangle 47"/>
          <p:cNvSpPr>
            <a:spLocks noChangeArrowheads="1"/>
          </p:cNvSpPr>
          <p:nvPr/>
        </p:nvSpPr>
        <p:spPr bwMode="auto">
          <a:xfrm>
            <a:off x="3771900" y="352425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G2 </a:t>
            </a:r>
          </a:p>
        </p:txBody>
      </p:sp>
      <p:sp>
        <p:nvSpPr>
          <p:cNvPr id="6188" name="Rectangle 48"/>
          <p:cNvSpPr>
            <a:spLocks noChangeArrowheads="1"/>
          </p:cNvSpPr>
          <p:nvPr/>
        </p:nvSpPr>
        <p:spPr bwMode="auto">
          <a:xfrm>
            <a:off x="5651500" y="36687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6189" name="Rectangle 49"/>
          <p:cNvSpPr>
            <a:spLocks noChangeArrowheads="1"/>
          </p:cNvSpPr>
          <p:nvPr/>
        </p:nvSpPr>
        <p:spPr bwMode="auto">
          <a:xfrm>
            <a:off x="7235825" y="36687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G4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02015"/>
            <a:ext cx="7775575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假若使用縱向優先搜尋的追蹤方式，則稱為縱向優先搜尋擴樹</a:t>
            </a:r>
            <a:r>
              <a:rPr lang="zh-CN" altLang="en-US" sz="2800" smtClean="0"/>
              <a:t>。</a:t>
            </a:r>
            <a:endParaRPr lang="zh-TW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因此下圖橫向縱先搜尋擴展樹為右下圖</a:t>
            </a:r>
            <a:r>
              <a:rPr lang="en-US" altLang="zh-TW" sz="2800" smtClean="0"/>
              <a:t>(a)</a:t>
            </a:r>
            <a:r>
              <a:rPr lang="zh-TW" altLang="en-US" sz="2800" smtClean="0"/>
              <a:t>所示。</a:t>
            </a:r>
          </a:p>
        </p:txBody>
      </p:sp>
      <p:grpSp>
        <p:nvGrpSpPr>
          <p:cNvPr id="43012" name="Group 26"/>
          <p:cNvGrpSpPr>
            <a:grpSpLocks/>
          </p:cNvGrpSpPr>
          <p:nvPr/>
        </p:nvGrpSpPr>
        <p:grpSpPr bwMode="auto">
          <a:xfrm>
            <a:off x="1257678" y="2966649"/>
            <a:ext cx="2397125" cy="3382962"/>
            <a:chOff x="476" y="1389"/>
            <a:chExt cx="1827" cy="2404"/>
          </a:xfrm>
        </p:grpSpPr>
        <p:sp>
          <p:nvSpPr>
            <p:cNvPr id="43033" name="Oval 4"/>
            <p:cNvSpPr>
              <a:spLocks noChangeArrowheads="1"/>
            </p:cNvSpPr>
            <p:nvPr/>
          </p:nvSpPr>
          <p:spPr bwMode="auto">
            <a:xfrm>
              <a:off x="1202" y="1389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</a:t>
              </a:r>
              <a:endParaRPr lang="en-US" altLang="zh-TW" sz="2000"/>
            </a:p>
          </p:txBody>
        </p:sp>
        <p:sp>
          <p:nvSpPr>
            <p:cNvPr id="43034" name="Oval 5"/>
            <p:cNvSpPr>
              <a:spLocks noChangeArrowheads="1"/>
            </p:cNvSpPr>
            <p:nvPr/>
          </p:nvSpPr>
          <p:spPr bwMode="auto">
            <a:xfrm>
              <a:off x="705" y="1957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43035" name="Oval 6"/>
            <p:cNvSpPr>
              <a:spLocks noChangeArrowheads="1"/>
            </p:cNvSpPr>
            <p:nvPr/>
          </p:nvSpPr>
          <p:spPr bwMode="auto">
            <a:xfrm>
              <a:off x="476" y="2433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43036" name="Oval 7"/>
            <p:cNvSpPr>
              <a:spLocks noChangeArrowheads="1"/>
            </p:cNvSpPr>
            <p:nvPr/>
          </p:nvSpPr>
          <p:spPr bwMode="auto">
            <a:xfrm>
              <a:off x="957" y="2430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43037" name="Oval 8"/>
            <p:cNvSpPr>
              <a:spLocks noChangeArrowheads="1"/>
            </p:cNvSpPr>
            <p:nvPr/>
          </p:nvSpPr>
          <p:spPr bwMode="auto">
            <a:xfrm>
              <a:off x="737" y="2929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3038" name="Oval 9"/>
            <p:cNvSpPr>
              <a:spLocks noChangeArrowheads="1"/>
            </p:cNvSpPr>
            <p:nvPr/>
          </p:nvSpPr>
          <p:spPr bwMode="auto">
            <a:xfrm>
              <a:off x="1216" y="3464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43039" name="Line 10"/>
            <p:cNvSpPr>
              <a:spLocks noChangeShapeType="1"/>
            </p:cNvSpPr>
            <p:nvPr/>
          </p:nvSpPr>
          <p:spPr bwMode="auto">
            <a:xfrm flipH="1">
              <a:off x="728" y="2280"/>
              <a:ext cx="105" cy="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Line 11"/>
            <p:cNvSpPr>
              <a:spLocks noChangeShapeType="1"/>
            </p:cNvSpPr>
            <p:nvPr/>
          </p:nvSpPr>
          <p:spPr bwMode="auto">
            <a:xfrm>
              <a:off x="1011" y="2267"/>
              <a:ext cx="108" cy="15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1" name="Line 12"/>
            <p:cNvSpPr>
              <a:spLocks noChangeShapeType="1"/>
            </p:cNvSpPr>
            <p:nvPr/>
          </p:nvSpPr>
          <p:spPr bwMode="auto">
            <a:xfrm>
              <a:off x="713" y="2765"/>
              <a:ext cx="120" cy="1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2" name="Line 13"/>
            <p:cNvSpPr>
              <a:spLocks noChangeShapeType="1"/>
            </p:cNvSpPr>
            <p:nvPr/>
          </p:nvSpPr>
          <p:spPr bwMode="auto">
            <a:xfrm flipH="1">
              <a:off x="1011" y="2758"/>
              <a:ext cx="97" cy="1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3" name="Oval 14"/>
            <p:cNvSpPr>
              <a:spLocks noChangeArrowheads="1"/>
            </p:cNvSpPr>
            <p:nvPr/>
          </p:nvSpPr>
          <p:spPr bwMode="auto">
            <a:xfrm>
              <a:off x="1657" y="1948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3044" name="Oval 15"/>
            <p:cNvSpPr>
              <a:spLocks noChangeArrowheads="1"/>
            </p:cNvSpPr>
            <p:nvPr/>
          </p:nvSpPr>
          <p:spPr bwMode="auto">
            <a:xfrm>
              <a:off x="1428" y="2424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43045" name="Oval 16"/>
            <p:cNvSpPr>
              <a:spLocks noChangeArrowheads="1"/>
            </p:cNvSpPr>
            <p:nvPr/>
          </p:nvSpPr>
          <p:spPr bwMode="auto">
            <a:xfrm>
              <a:off x="1909" y="2421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43046" name="Oval 17"/>
            <p:cNvSpPr>
              <a:spLocks noChangeArrowheads="1"/>
            </p:cNvSpPr>
            <p:nvPr/>
          </p:nvSpPr>
          <p:spPr bwMode="auto">
            <a:xfrm>
              <a:off x="1689" y="2920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43047" name="Line 18"/>
            <p:cNvSpPr>
              <a:spLocks noChangeShapeType="1"/>
            </p:cNvSpPr>
            <p:nvPr/>
          </p:nvSpPr>
          <p:spPr bwMode="auto">
            <a:xfrm flipH="1">
              <a:off x="1680" y="2271"/>
              <a:ext cx="105" cy="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8" name="Line 19"/>
            <p:cNvSpPr>
              <a:spLocks noChangeShapeType="1"/>
            </p:cNvSpPr>
            <p:nvPr/>
          </p:nvSpPr>
          <p:spPr bwMode="auto">
            <a:xfrm>
              <a:off x="1963" y="2258"/>
              <a:ext cx="108" cy="15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9" name="Line 20"/>
            <p:cNvSpPr>
              <a:spLocks noChangeShapeType="1"/>
            </p:cNvSpPr>
            <p:nvPr/>
          </p:nvSpPr>
          <p:spPr bwMode="auto">
            <a:xfrm>
              <a:off x="1665" y="2756"/>
              <a:ext cx="120" cy="1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0" name="Line 21"/>
            <p:cNvSpPr>
              <a:spLocks noChangeShapeType="1"/>
            </p:cNvSpPr>
            <p:nvPr/>
          </p:nvSpPr>
          <p:spPr bwMode="auto">
            <a:xfrm flipH="1">
              <a:off x="1963" y="2749"/>
              <a:ext cx="97" cy="1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1" name="Line 22"/>
            <p:cNvSpPr>
              <a:spLocks noChangeShapeType="1"/>
            </p:cNvSpPr>
            <p:nvPr/>
          </p:nvSpPr>
          <p:spPr bwMode="auto">
            <a:xfrm flipH="1">
              <a:off x="1020" y="1661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2" name="Line 23"/>
            <p:cNvSpPr>
              <a:spLocks noChangeShapeType="1"/>
            </p:cNvSpPr>
            <p:nvPr/>
          </p:nvSpPr>
          <p:spPr bwMode="auto">
            <a:xfrm>
              <a:off x="1020" y="3249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3" name="Line 24"/>
            <p:cNvSpPr>
              <a:spLocks noChangeShapeType="1"/>
            </p:cNvSpPr>
            <p:nvPr/>
          </p:nvSpPr>
          <p:spPr bwMode="auto">
            <a:xfrm>
              <a:off x="1565" y="1661"/>
              <a:ext cx="2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54" name="Line 25"/>
            <p:cNvSpPr>
              <a:spLocks noChangeShapeType="1"/>
            </p:cNvSpPr>
            <p:nvPr/>
          </p:nvSpPr>
          <p:spPr bwMode="auto">
            <a:xfrm flipH="1">
              <a:off x="1610" y="3249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3" name="Oval 50"/>
          <p:cNvSpPr>
            <a:spLocks noChangeArrowheads="1"/>
          </p:cNvSpPr>
          <p:nvPr/>
        </p:nvSpPr>
        <p:spPr bwMode="auto">
          <a:xfrm>
            <a:off x="5949888" y="2966900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1</a:t>
            </a:r>
            <a:endParaRPr lang="en-US" altLang="zh-TW" sz="2000" dirty="0"/>
          </a:p>
        </p:txBody>
      </p:sp>
      <p:sp>
        <p:nvSpPr>
          <p:cNvPr id="43014" name="Oval 51"/>
          <p:cNvSpPr>
            <a:spLocks noChangeArrowheads="1"/>
          </p:cNvSpPr>
          <p:nvPr/>
        </p:nvSpPr>
        <p:spPr bwMode="auto">
          <a:xfrm>
            <a:off x="5297426" y="3765412"/>
            <a:ext cx="519112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43015" name="Oval 52"/>
          <p:cNvSpPr>
            <a:spLocks noChangeArrowheads="1"/>
          </p:cNvSpPr>
          <p:nvPr/>
        </p:nvSpPr>
        <p:spPr bwMode="auto">
          <a:xfrm>
            <a:off x="4997388" y="4435337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43016" name="Oval 53"/>
          <p:cNvSpPr>
            <a:spLocks noChangeArrowheads="1"/>
          </p:cNvSpPr>
          <p:nvPr/>
        </p:nvSpPr>
        <p:spPr bwMode="auto">
          <a:xfrm>
            <a:off x="5629213" y="4432162"/>
            <a:ext cx="515938" cy="4619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43017" name="Oval 54"/>
          <p:cNvSpPr>
            <a:spLocks noChangeArrowheads="1"/>
          </p:cNvSpPr>
          <p:nvPr/>
        </p:nvSpPr>
        <p:spPr bwMode="auto">
          <a:xfrm>
            <a:off x="5340288" y="5133837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43018" name="Oval 55"/>
          <p:cNvSpPr>
            <a:spLocks noChangeArrowheads="1"/>
          </p:cNvSpPr>
          <p:nvPr/>
        </p:nvSpPr>
        <p:spPr bwMode="auto">
          <a:xfrm>
            <a:off x="5968938" y="5886312"/>
            <a:ext cx="515938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43019" name="Line 56"/>
          <p:cNvSpPr>
            <a:spLocks noChangeShapeType="1"/>
          </p:cNvSpPr>
          <p:nvPr/>
        </p:nvSpPr>
        <p:spPr bwMode="auto">
          <a:xfrm flipH="1">
            <a:off x="5327588" y="4221025"/>
            <a:ext cx="138113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Line 58"/>
          <p:cNvSpPr>
            <a:spLocks noChangeShapeType="1"/>
          </p:cNvSpPr>
          <p:nvPr/>
        </p:nvSpPr>
        <p:spPr bwMode="auto">
          <a:xfrm>
            <a:off x="5308538" y="4903650"/>
            <a:ext cx="157163" cy="241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Line 59"/>
          <p:cNvSpPr>
            <a:spLocks noChangeShapeType="1"/>
          </p:cNvSpPr>
          <p:nvPr/>
        </p:nvSpPr>
        <p:spPr bwMode="auto">
          <a:xfrm flipH="1">
            <a:off x="5699063" y="4894125"/>
            <a:ext cx="127000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2" name="Oval 60"/>
          <p:cNvSpPr>
            <a:spLocks noChangeArrowheads="1"/>
          </p:cNvSpPr>
          <p:nvPr/>
        </p:nvSpPr>
        <p:spPr bwMode="auto">
          <a:xfrm>
            <a:off x="6546788" y="3754300"/>
            <a:ext cx="519113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 dirty="0">
                <a:ea typeface="文鼎中楷" charset="-120"/>
              </a:rPr>
              <a:t>V</a:t>
            </a:r>
            <a:r>
              <a:rPr lang="en-US" altLang="zh-TW" sz="2000" baseline="-25000" dirty="0">
                <a:ea typeface="文鼎中楷" charset="-120"/>
              </a:rPr>
              <a:t>3</a:t>
            </a:r>
            <a:endParaRPr lang="en-US" altLang="zh-TW" sz="2000" dirty="0"/>
          </a:p>
        </p:txBody>
      </p:sp>
      <p:sp>
        <p:nvSpPr>
          <p:cNvPr id="43023" name="Oval 61"/>
          <p:cNvSpPr>
            <a:spLocks noChangeArrowheads="1"/>
          </p:cNvSpPr>
          <p:nvPr/>
        </p:nvSpPr>
        <p:spPr bwMode="auto">
          <a:xfrm>
            <a:off x="6246751" y="4422637"/>
            <a:ext cx="515937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43024" name="Oval 62"/>
          <p:cNvSpPr>
            <a:spLocks noChangeArrowheads="1"/>
          </p:cNvSpPr>
          <p:nvPr/>
        </p:nvSpPr>
        <p:spPr bwMode="auto">
          <a:xfrm>
            <a:off x="6876988" y="4419462"/>
            <a:ext cx="517525" cy="4619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43025" name="Oval 63"/>
          <p:cNvSpPr>
            <a:spLocks noChangeArrowheads="1"/>
          </p:cNvSpPr>
          <p:nvPr/>
        </p:nvSpPr>
        <p:spPr bwMode="auto">
          <a:xfrm>
            <a:off x="6589651" y="5121137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43026" name="Line 64"/>
          <p:cNvSpPr>
            <a:spLocks noChangeShapeType="1"/>
          </p:cNvSpPr>
          <p:nvPr/>
        </p:nvSpPr>
        <p:spPr bwMode="auto">
          <a:xfrm flipH="1">
            <a:off x="6576951" y="4208325"/>
            <a:ext cx="138112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7" name="Line 65"/>
          <p:cNvSpPr>
            <a:spLocks noChangeShapeType="1"/>
          </p:cNvSpPr>
          <p:nvPr/>
        </p:nvSpPr>
        <p:spPr bwMode="auto">
          <a:xfrm>
            <a:off x="6948426" y="4189275"/>
            <a:ext cx="141287" cy="2190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8" name="Line 66"/>
          <p:cNvSpPr>
            <a:spLocks noChangeShapeType="1"/>
          </p:cNvSpPr>
          <p:nvPr/>
        </p:nvSpPr>
        <p:spPr bwMode="auto">
          <a:xfrm>
            <a:off x="6557901" y="4890950"/>
            <a:ext cx="157162" cy="241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9" name="Line 68"/>
          <p:cNvSpPr>
            <a:spLocks noChangeShapeType="1"/>
          </p:cNvSpPr>
          <p:nvPr/>
        </p:nvSpPr>
        <p:spPr bwMode="auto">
          <a:xfrm flipH="1">
            <a:off x="5711763" y="3349487"/>
            <a:ext cx="296863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0" name="Line 69"/>
          <p:cNvSpPr>
            <a:spLocks noChangeShapeType="1"/>
          </p:cNvSpPr>
          <p:nvPr/>
        </p:nvSpPr>
        <p:spPr bwMode="auto">
          <a:xfrm>
            <a:off x="5711763" y="5584687"/>
            <a:ext cx="29686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1" name="Line 71"/>
          <p:cNvSpPr>
            <a:spLocks noChangeShapeType="1"/>
          </p:cNvSpPr>
          <p:nvPr/>
        </p:nvSpPr>
        <p:spPr bwMode="auto">
          <a:xfrm flipH="1">
            <a:off x="6484876" y="5584687"/>
            <a:ext cx="238125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2" name="Text Box 72"/>
          <p:cNvSpPr txBox="1">
            <a:spLocks noChangeArrowheads="1"/>
          </p:cNvSpPr>
          <p:nvPr/>
        </p:nvSpPr>
        <p:spPr bwMode="auto">
          <a:xfrm>
            <a:off x="7688201" y="4372738"/>
            <a:ext cx="14282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dirty="0">
                <a:ea typeface="標楷體" panose="03000509000000000000" pitchFamily="65" charset="-120"/>
              </a:rPr>
              <a:t>縱向優先搜尋</a:t>
            </a:r>
          </a:p>
          <a:p>
            <a:pPr eaLnBrk="1" hangingPunct="1"/>
            <a:r>
              <a:rPr lang="zh-TW" altLang="en-US" sz="2400" dirty="0">
                <a:ea typeface="標楷體" panose="03000509000000000000" pitchFamily="65" charset="-120"/>
              </a:rPr>
              <a:t>擴展樹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62577"/>
            <a:ext cx="7775575" cy="1944687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若使用橫向優先搜尋的追蹤方式，則稱為橫向優先搜尋擴展樹。</a:t>
            </a:r>
          </a:p>
          <a:p>
            <a:pPr eaLnBrk="1" hangingPunct="1"/>
            <a:r>
              <a:rPr lang="zh-TW" altLang="en-US" sz="2800" dirty="0" smtClean="0"/>
              <a:t>因此下圖橫向優先搜尋擴展樹為右下圖</a:t>
            </a:r>
            <a:r>
              <a:rPr lang="en-US" altLang="zh-TW" sz="2800" dirty="0" smtClean="0"/>
              <a:t>(b)</a:t>
            </a:r>
            <a:r>
              <a:rPr lang="zh-TW" altLang="en-US" sz="2800" dirty="0" smtClean="0"/>
              <a:t>所示。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515128" y="3131344"/>
            <a:ext cx="2397125" cy="3382962"/>
            <a:chOff x="476" y="1389"/>
            <a:chExt cx="1827" cy="2404"/>
          </a:xfrm>
        </p:grpSpPr>
        <p:sp>
          <p:nvSpPr>
            <p:cNvPr id="44057" name="Oval 5"/>
            <p:cNvSpPr>
              <a:spLocks noChangeArrowheads="1"/>
            </p:cNvSpPr>
            <p:nvPr/>
          </p:nvSpPr>
          <p:spPr bwMode="auto">
            <a:xfrm>
              <a:off x="1202" y="1389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 dirty="0">
                  <a:ea typeface="文鼎中楷" charset="-120"/>
                </a:rPr>
                <a:t>V</a:t>
              </a:r>
              <a:r>
                <a:rPr lang="en-US" altLang="zh-TW" sz="2000" baseline="-25000" dirty="0">
                  <a:ea typeface="文鼎中楷" charset="-120"/>
                </a:rPr>
                <a:t>1</a:t>
              </a:r>
              <a:endParaRPr lang="en-US" altLang="zh-TW" sz="2000" dirty="0"/>
            </a:p>
          </p:txBody>
        </p:sp>
        <p:sp>
          <p:nvSpPr>
            <p:cNvPr id="44058" name="Oval 6"/>
            <p:cNvSpPr>
              <a:spLocks noChangeArrowheads="1"/>
            </p:cNvSpPr>
            <p:nvPr/>
          </p:nvSpPr>
          <p:spPr bwMode="auto">
            <a:xfrm>
              <a:off x="705" y="1957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2</a:t>
              </a:r>
              <a:endParaRPr lang="en-US" altLang="zh-TW" sz="2000"/>
            </a:p>
          </p:txBody>
        </p:sp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476" y="2433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4</a:t>
              </a:r>
              <a:endParaRPr lang="en-US" altLang="zh-TW" sz="2000"/>
            </a:p>
          </p:txBody>
        </p:sp>
        <p:sp>
          <p:nvSpPr>
            <p:cNvPr id="44060" name="Oval 8"/>
            <p:cNvSpPr>
              <a:spLocks noChangeArrowheads="1"/>
            </p:cNvSpPr>
            <p:nvPr/>
          </p:nvSpPr>
          <p:spPr bwMode="auto">
            <a:xfrm>
              <a:off x="957" y="2430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5</a:t>
              </a:r>
              <a:endParaRPr lang="en-US" altLang="zh-TW" sz="2000"/>
            </a:p>
          </p:txBody>
        </p:sp>
        <p:sp>
          <p:nvSpPr>
            <p:cNvPr id="44061" name="Oval 9"/>
            <p:cNvSpPr>
              <a:spLocks noChangeArrowheads="1"/>
            </p:cNvSpPr>
            <p:nvPr/>
          </p:nvSpPr>
          <p:spPr bwMode="auto">
            <a:xfrm>
              <a:off x="737" y="2929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8</a:t>
              </a:r>
              <a:endParaRPr lang="en-US" altLang="zh-TW" sz="2000"/>
            </a:p>
          </p:txBody>
        </p:sp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216" y="3464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10</a:t>
              </a:r>
              <a:endParaRPr lang="en-US" altLang="zh-TW" sz="2000"/>
            </a:p>
          </p:txBody>
        </p:sp>
        <p:sp>
          <p:nvSpPr>
            <p:cNvPr id="44063" name="Line 11"/>
            <p:cNvSpPr>
              <a:spLocks noChangeShapeType="1"/>
            </p:cNvSpPr>
            <p:nvPr/>
          </p:nvSpPr>
          <p:spPr bwMode="auto">
            <a:xfrm flipH="1">
              <a:off x="728" y="2280"/>
              <a:ext cx="105" cy="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4" name="Line 12"/>
            <p:cNvSpPr>
              <a:spLocks noChangeShapeType="1"/>
            </p:cNvSpPr>
            <p:nvPr/>
          </p:nvSpPr>
          <p:spPr bwMode="auto">
            <a:xfrm>
              <a:off x="1011" y="2267"/>
              <a:ext cx="108" cy="15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5" name="Line 13"/>
            <p:cNvSpPr>
              <a:spLocks noChangeShapeType="1"/>
            </p:cNvSpPr>
            <p:nvPr/>
          </p:nvSpPr>
          <p:spPr bwMode="auto">
            <a:xfrm>
              <a:off x="713" y="2765"/>
              <a:ext cx="120" cy="1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6" name="Line 14"/>
            <p:cNvSpPr>
              <a:spLocks noChangeShapeType="1"/>
            </p:cNvSpPr>
            <p:nvPr/>
          </p:nvSpPr>
          <p:spPr bwMode="auto">
            <a:xfrm flipH="1">
              <a:off x="1011" y="2758"/>
              <a:ext cx="97" cy="1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7" name="Oval 15"/>
            <p:cNvSpPr>
              <a:spLocks noChangeArrowheads="1"/>
            </p:cNvSpPr>
            <p:nvPr/>
          </p:nvSpPr>
          <p:spPr bwMode="auto">
            <a:xfrm>
              <a:off x="1657" y="1948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3</a:t>
              </a:r>
              <a:endParaRPr lang="en-US" altLang="zh-TW" sz="2000"/>
            </a:p>
          </p:txBody>
        </p:sp>
        <p:sp>
          <p:nvSpPr>
            <p:cNvPr id="44068" name="Oval 16"/>
            <p:cNvSpPr>
              <a:spLocks noChangeArrowheads="1"/>
            </p:cNvSpPr>
            <p:nvPr/>
          </p:nvSpPr>
          <p:spPr bwMode="auto">
            <a:xfrm>
              <a:off x="1428" y="2424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6</a:t>
              </a:r>
              <a:endParaRPr lang="en-US" altLang="zh-TW" sz="2000"/>
            </a:p>
          </p:txBody>
        </p:sp>
        <p:sp>
          <p:nvSpPr>
            <p:cNvPr id="44069" name="Oval 17"/>
            <p:cNvSpPr>
              <a:spLocks noChangeArrowheads="1"/>
            </p:cNvSpPr>
            <p:nvPr/>
          </p:nvSpPr>
          <p:spPr bwMode="auto">
            <a:xfrm>
              <a:off x="1909" y="2421"/>
              <a:ext cx="394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7</a:t>
              </a:r>
              <a:endParaRPr lang="en-US" altLang="zh-TW" sz="2000"/>
            </a:p>
          </p:txBody>
        </p:sp>
        <p:sp>
          <p:nvSpPr>
            <p:cNvPr id="44070" name="Oval 18"/>
            <p:cNvSpPr>
              <a:spLocks noChangeArrowheads="1"/>
            </p:cNvSpPr>
            <p:nvPr/>
          </p:nvSpPr>
          <p:spPr bwMode="auto">
            <a:xfrm>
              <a:off x="1689" y="2920"/>
              <a:ext cx="395" cy="32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000">
                  <a:ea typeface="文鼎中楷" charset="-120"/>
                </a:rPr>
                <a:t>V</a:t>
              </a:r>
              <a:r>
                <a:rPr lang="en-US" altLang="zh-TW" sz="2000" baseline="-25000">
                  <a:ea typeface="文鼎中楷" charset="-120"/>
                </a:rPr>
                <a:t>9</a:t>
              </a:r>
              <a:endParaRPr lang="en-US" altLang="zh-TW" sz="2000"/>
            </a:p>
          </p:txBody>
        </p:sp>
        <p:sp>
          <p:nvSpPr>
            <p:cNvPr id="44071" name="Line 19"/>
            <p:cNvSpPr>
              <a:spLocks noChangeShapeType="1"/>
            </p:cNvSpPr>
            <p:nvPr/>
          </p:nvSpPr>
          <p:spPr bwMode="auto">
            <a:xfrm flipH="1">
              <a:off x="1680" y="2271"/>
              <a:ext cx="105" cy="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2" name="Line 20"/>
            <p:cNvSpPr>
              <a:spLocks noChangeShapeType="1"/>
            </p:cNvSpPr>
            <p:nvPr/>
          </p:nvSpPr>
          <p:spPr bwMode="auto">
            <a:xfrm>
              <a:off x="1963" y="2258"/>
              <a:ext cx="108" cy="15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3" name="Line 21"/>
            <p:cNvSpPr>
              <a:spLocks noChangeShapeType="1"/>
            </p:cNvSpPr>
            <p:nvPr/>
          </p:nvSpPr>
          <p:spPr bwMode="auto">
            <a:xfrm>
              <a:off x="1665" y="2756"/>
              <a:ext cx="120" cy="1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4" name="Line 22"/>
            <p:cNvSpPr>
              <a:spLocks noChangeShapeType="1"/>
            </p:cNvSpPr>
            <p:nvPr/>
          </p:nvSpPr>
          <p:spPr bwMode="auto">
            <a:xfrm flipH="1">
              <a:off x="1963" y="2749"/>
              <a:ext cx="97" cy="1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5" name="Line 23"/>
            <p:cNvSpPr>
              <a:spLocks noChangeShapeType="1"/>
            </p:cNvSpPr>
            <p:nvPr/>
          </p:nvSpPr>
          <p:spPr bwMode="auto">
            <a:xfrm flipH="1">
              <a:off x="1020" y="1661"/>
              <a:ext cx="22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6" name="Line 24"/>
            <p:cNvSpPr>
              <a:spLocks noChangeShapeType="1"/>
            </p:cNvSpPr>
            <p:nvPr/>
          </p:nvSpPr>
          <p:spPr bwMode="auto">
            <a:xfrm>
              <a:off x="1020" y="3249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7" name="Line 25"/>
            <p:cNvSpPr>
              <a:spLocks noChangeShapeType="1"/>
            </p:cNvSpPr>
            <p:nvPr/>
          </p:nvSpPr>
          <p:spPr bwMode="auto">
            <a:xfrm>
              <a:off x="1565" y="1661"/>
              <a:ext cx="2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8" name="Line 26"/>
            <p:cNvSpPr>
              <a:spLocks noChangeShapeType="1"/>
            </p:cNvSpPr>
            <p:nvPr/>
          </p:nvSpPr>
          <p:spPr bwMode="auto">
            <a:xfrm flipH="1">
              <a:off x="1610" y="3249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37" name="Oval 89"/>
          <p:cNvSpPr>
            <a:spLocks noChangeArrowheads="1"/>
          </p:cNvSpPr>
          <p:nvPr/>
        </p:nvSpPr>
        <p:spPr bwMode="auto">
          <a:xfrm>
            <a:off x="6000458" y="3137206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</a:t>
            </a:r>
            <a:endParaRPr lang="en-US" altLang="zh-TW" sz="2000"/>
          </a:p>
        </p:txBody>
      </p:sp>
      <p:sp>
        <p:nvSpPr>
          <p:cNvPr id="44038" name="Oval 90"/>
          <p:cNvSpPr>
            <a:spLocks noChangeArrowheads="1"/>
          </p:cNvSpPr>
          <p:nvPr/>
        </p:nvSpPr>
        <p:spPr bwMode="auto">
          <a:xfrm>
            <a:off x="5347996" y="3935718"/>
            <a:ext cx="519112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2</a:t>
            </a:r>
            <a:endParaRPr lang="en-US" altLang="zh-TW" sz="2000"/>
          </a:p>
        </p:txBody>
      </p:sp>
      <p:sp>
        <p:nvSpPr>
          <p:cNvPr id="44039" name="Oval 91"/>
          <p:cNvSpPr>
            <a:spLocks noChangeArrowheads="1"/>
          </p:cNvSpPr>
          <p:nvPr/>
        </p:nvSpPr>
        <p:spPr bwMode="auto">
          <a:xfrm>
            <a:off x="5047958" y="4605643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4</a:t>
            </a:r>
            <a:endParaRPr lang="en-US" altLang="zh-TW" sz="2000"/>
          </a:p>
        </p:txBody>
      </p:sp>
      <p:sp>
        <p:nvSpPr>
          <p:cNvPr id="44040" name="Oval 92"/>
          <p:cNvSpPr>
            <a:spLocks noChangeArrowheads="1"/>
          </p:cNvSpPr>
          <p:nvPr/>
        </p:nvSpPr>
        <p:spPr bwMode="auto">
          <a:xfrm>
            <a:off x="5679783" y="4602468"/>
            <a:ext cx="515938" cy="4619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5</a:t>
            </a:r>
            <a:endParaRPr lang="en-US" altLang="zh-TW" sz="2000"/>
          </a:p>
        </p:txBody>
      </p:sp>
      <p:sp>
        <p:nvSpPr>
          <p:cNvPr id="44041" name="Oval 93"/>
          <p:cNvSpPr>
            <a:spLocks noChangeArrowheads="1"/>
          </p:cNvSpPr>
          <p:nvPr/>
        </p:nvSpPr>
        <p:spPr bwMode="auto">
          <a:xfrm>
            <a:off x="5390858" y="5304143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8</a:t>
            </a:r>
            <a:endParaRPr lang="en-US" altLang="zh-TW" sz="2000"/>
          </a:p>
        </p:txBody>
      </p:sp>
      <p:sp>
        <p:nvSpPr>
          <p:cNvPr id="44042" name="Oval 94"/>
          <p:cNvSpPr>
            <a:spLocks noChangeArrowheads="1"/>
          </p:cNvSpPr>
          <p:nvPr/>
        </p:nvSpPr>
        <p:spPr bwMode="auto">
          <a:xfrm>
            <a:off x="6019508" y="6056618"/>
            <a:ext cx="515938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10</a:t>
            </a:r>
            <a:endParaRPr lang="en-US" altLang="zh-TW" sz="2000"/>
          </a:p>
        </p:txBody>
      </p:sp>
      <p:sp>
        <p:nvSpPr>
          <p:cNvPr id="44043" name="Line 95"/>
          <p:cNvSpPr>
            <a:spLocks noChangeShapeType="1"/>
          </p:cNvSpPr>
          <p:nvPr/>
        </p:nvSpPr>
        <p:spPr bwMode="auto">
          <a:xfrm flipH="1">
            <a:off x="5378158" y="4391331"/>
            <a:ext cx="138113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96"/>
          <p:cNvSpPr>
            <a:spLocks noChangeShapeType="1"/>
          </p:cNvSpPr>
          <p:nvPr/>
        </p:nvSpPr>
        <p:spPr bwMode="auto">
          <a:xfrm>
            <a:off x="5749633" y="4372281"/>
            <a:ext cx="141288" cy="2190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Line 97"/>
          <p:cNvSpPr>
            <a:spLocks noChangeShapeType="1"/>
          </p:cNvSpPr>
          <p:nvPr/>
        </p:nvSpPr>
        <p:spPr bwMode="auto">
          <a:xfrm>
            <a:off x="5359108" y="5073956"/>
            <a:ext cx="157163" cy="241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6" name="Oval 99"/>
          <p:cNvSpPr>
            <a:spLocks noChangeArrowheads="1"/>
          </p:cNvSpPr>
          <p:nvPr/>
        </p:nvSpPr>
        <p:spPr bwMode="auto">
          <a:xfrm>
            <a:off x="6597358" y="3924606"/>
            <a:ext cx="519113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3</a:t>
            </a:r>
            <a:endParaRPr lang="en-US" altLang="zh-TW" sz="2000"/>
          </a:p>
        </p:txBody>
      </p:sp>
      <p:sp>
        <p:nvSpPr>
          <p:cNvPr id="44047" name="Oval 100"/>
          <p:cNvSpPr>
            <a:spLocks noChangeArrowheads="1"/>
          </p:cNvSpPr>
          <p:nvPr/>
        </p:nvSpPr>
        <p:spPr bwMode="auto">
          <a:xfrm>
            <a:off x="6297321" y="4592943"/>
            <a:ext cx="515937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6</a:t>
            </a:r>
            <a:endParaRPr lang="en-US" altLang="zh-TW" sz="2000"/>
          </a:p>
        </p:txBody>
      </p:sp>
      <p:sp>
        <p:nvSpPr>
          <p:cNvPr id="44048" name="Oval 101"/>
          <p:cNvSpPr>
            <a:spLocks noChangeArrowheads="1"/>
          </p:cNvSpPr>
          <p:nvPr/>
        </p:nvSpPr>
        <p:spPr bwMode="auto">
          <a:xfrm>
            <a:off x="6927558" y="4589768"/>
            <a:ext cx="517525" cy="4619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7</a:t>
            </a:r>
            <a:endParaRPr lang="en-US" altLang="zh-TW" sz="2000"/>
          </a:p>
        </p:txBody>
      </p:sp>
      <p:sp>
        <p:nvSpPr>
          <p:cNvPr id="44049" name="Oval 102"/>
          <p:cNvSpPr>
            <a:spLocks noChangeArrowheads="1"/>
          </p:cNvSpPr>
          <p:nvPr/>
        </p:nvSpPr>
        <p:spPr bwMode="auto">
          <a:xfrm>
            <a:off x="6640221" y="5291443"/>
            <a:ext cx="517525" cy="4635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 sz="2000">
                <a:ea typeface="文鼎中楷" charset="-120"/>
              </a:rPr>
              <a:t>V</a:t>
            </a:r>
            <a:r>
              <a:rPr lang="en-US" altLang="zh-TW" sz="2000" baseline="-25000">
                <a:ea typeface="文鼎中楷" charset="-120"/>
              </a:rPr>
              <a:t>9</a:t>
            </a:r>
            <a:endParaRPr lang="en-US" altLang="zh-TW" sz="2000"/>
          </a:p>
        </p:txBody>
      </p:sp>
      <p:sp>
        <p:nvSpPr>
          <p:cNvPr id="44050" name="Line 103"/>
          <p:cNvSpPr>
            <a:spLocks noChangeShapeType="1"/>
          </p:cNvSpPr>
          <p:nvPr/>
        </p:nvSpPr>
        <p:spPr bwMode="auto">
          <a:xfrm flipH="1">
            <a:off x="6627521" y="4378631"/>
            <a:ext cx="138112" cy="211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1" name="Line 104"/>
          <p:cNvSpPr>
            <a:spLocks noChangeShapeType="1"/>
          </p:cNvSpPr>
          <p:nvPr/>
        </p:nvSpPr>
        <p:spPr bwMode="auto">
          <a:xfrm>
            <a:off x="6998996" y="4359581"/>
            <a:ext cx="141287" cy="2190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2" name="Line 105"/>
          <p:cNvSpPr>
            <a:spLocks noChangeShapeType="1"/>
          </p:cNvSpPr>
          <p:nvPr/>
        </p:nvSpPr>
        <p:spPr bwMode="auto">
          <a:xfrm>
            <a:off x="6608471" y="5061256"/>
            <a:ext cx="157162" cy="241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3" name="Line 107"/>
          <p:cNvSpPr>
            <a:spLocks noChangeShapeType="1"/>
          </p:cNvSpPr>
          <p:nvPr/>
        </p:nvSpPr>
        <p:spPr bwMode="auto">
          <a:xfrm flipH="1">
            <a:off x="5762333" y="3519793"/>
            <a:ext cx="296863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4" name="Line 108"/>
          <p:cNvSpPr>
            <a:spLocks noChangeShapeType="1"/>
          </p:cNvSpPr>
          <p:nvPr/>
        </p:nvSpPr>
        <p:spPr bwMode="auto">
          <a:xfrm>
            <a:off x="5762333" y="5754993"/>
            <a:ext cx="29686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5" name="Line 109"/>
          <p:cNvSpPr>
            <a:spLocks noChangeShapeType="1"/>
          </p:cNvSpPr>
          <p:nvPr/>
        </p:nvSpPr>
        <p:spPr bwMode="auto">
          <a:xfrm>
            <a:off x="6476708" y="3519793"/>
            <a:ext cx="296863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56" name="Text Box 111"/>
          <p:cNvSpPr txBox="1">
            <a:spLocks noChangeArrowheads="1"/>
          </p:cNvSpPr>
          <p:nvPr/>
        </p:nvSpPr>
        <p:spPr bwMode="auto">
          <a:xfrm>
            <a:off x="7553127" y="4613410"/>
            <a:ext cx="1423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dirty="0">
                <a:ea typeface="標楷體" panose="03000509000000000000" pitchFamily="65" charset="-120"/>
              </a:rPr>
              <a:t>橫向優先搜尋</a:t>
            </a:r>
          </a:p>
          <a:p>
            <a:pPr eaLnBrk="1" hangingPunct="1"/>
            <a:r>
              <a:rPr lang="zh-TW" altLang="en-US" sz="2400" dirty="0">
                <a:ea typeface="標楷體" panose="03000509000000000000" pitchFamily="65" charset="-120"/>
              </a:rPr>
              <a:t>擴展樹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假設圖形中的邊都有一個比重</a:t>
            </a:r>
            <a:r>
              <a:rPr lang="en-US" altLang="zh-TW" sz="2800" smtClean="0"/>
              <a:t>(weight)</a:t>
            </a:r>
            <a:r>
              <a:rPr lang="zh-TW" altLang="en-US" sz="2800" smtClean="0"/>
              <a:t>則該圖形稱為比重圖形</a:t>
            </a:r>
            <a:r>
              <a:rPr lang="en-US" altLang="zh-TW" sz="2800" smtClean="0"/>
              <a:t>(weighted graph)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比重可能為成本或距離則該圖形稱為網路</a:t>
            </a:r>
            <a:r>
              <a:rPr lang="en-US" altLang="zh-TW" sz="2800" smtClean="0"/>
              <a:t>(Network)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一棵擴展樹的成本該樹所有邊的比重的總和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而一個無方向的比重圖形可有很多擴展樹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找出最小成本擴展樹是一個重要的問題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TW" altLang="en-US" sz="2800" smtClean="0"/>
              <a:t>求最小成本擴展樹有兩種方法：</a:t>
            </a:r>
          </a:p>
          <a:p>
            <a:pPr marL="609600" indent="-609600" eaLnBrk="1" hangingPunct="1"/>
            <a:r>
              <a:rPr lang="en-US" altLang="zh-TW" sz="2800" b="1" smtClean="0">
                <a:solidFill>
                  <a:schemeClr val="hlink"/>
                </a:solidFill>
              </a:rPr>
              <a:t>Prim‘s algorithm</a:t>
            </a:r>
            <a:r>
              <a:rPr lang="zh-CN" altLang="en-US" sz="2800" b="1" smtClean="0">
                <a:solidFill>
                  <a:schemeClr val="hlink"/>
                </a:solidFill>
              </a:rPr>
              <a:t>。</a:t>
            </a:r>
            <a:endParaRPr lang="en-US" altLang="zh-TW" sz="2800" b="1" smtClean="0">
              <a:solidFill>
                <a:schemeClr val="hlink"/>
              </a:solidFill>
            </a:endParaRPr>
          </a:p>
          <a:p>
            <a:pPr marL="609600" indent="-609600" eaLnBrk="1" hangingPunct="1"/>
            <a:r>
              <a:rPr lang="zh-TW" altLang="en-US" sz="2800" smtClean="0"/>
              <a:t>有一網路，</a:t>
            </a:r>
            <a:r>
              <a:rPr lang="en-US" altLang="zh-TW" sz="2800" smtClean="0"/>
              <a:t>G = (V, E)</a:t>
            </a:r>
            <a:r>
              <a:rPr lang="zh-TW" altLang="en-US" sz="2800" smtClean="0"/>
              <a:t>，其中</a:t>
            </a:r>
            <a:r>
              <a:rPr lang="en-US" altLang="zh-TW" sz="2800" smtClean="0"/>
              <a:t>V = {1, 2, 3, ....., n }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marL="609600" indent="-609600" eaLnBrk="1" hangingPunct="1"/>
            <a:r>
              <a:rPr lang="zh-TW" altLang="en-US" sz="2800" smtClean="0"/>
              <a:t>起初設定</a:t>
            </a:r>
            <a:r>
              <a:rPr lang="en-US" altLang="zh-TW" sz="2800" smtClean="0"/>
              <a:t>U={1}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U</a:t>
            </a:r>
            <a:r>
              <a:rPr lang="zh-TW" altLang="en-US" sz="2800" smtClean="0"/>
              <a:t>及</a:t>
            </a:r>
            <a:r>
              <a:rPr lang="en-US" altLang="zh-TW" sz="2800" smtClean="0"/>
              <a:t>V</a:t>
            </a:r>
            <a:r>
              <a:rPr lang="zh-TW" altLang="en-US" sz="2800" smtClean="0"/>
              <a:t>是兩個頂點的集合，</a:t>
            </a:r>
          </a:p>
          <a:p>
            <a:pPr marL="609600" indent="-609600" eaLnBrk="1" hangingPunct="1"/>
            <a:r>
              <a:rPr lang="zh-TW" altLang="en-US" sz="2800" smtClean="0"/>
              <a:t>然後從</a:t>
            </a:r>
            <a:r>
              <a:rPr lang="en-US" altLang="zh-TW" sz="2800" smtClean="0"/>
              <a:t>V-U</a:t>
            </a:r>
            <a:r>
              <a:rPr lang="zh-TW" altLang="en-US" sz="2800" smtClean="0"/>
              <a:t>集合中找一頂點</a:t>
            </a:r>
            <a:r>
              <a:rPr lang="en-US" altLang="zh-TW" sz="2800" smtClean="0"/>
              <a:t>x</a:t>
            </a:r>
            <a:r>
              <a:rPr lang="zh-TW" altLang="en-US" sz="2800" smtClean="0"/>
              <a:t>，</a:t>
            </a:r>
            <a:r>
              <a:rPr lang="zh-TW" altLang="en-US" sz="2800" smtClean="0">
                <a:solidFill>
                  <a:schemeClr val="hlink"/>
                </a:solidFill>
              </a:rPr>
              <a:t>能與</a:t>
            </a:r>
            <a:r>
              <a:rPr lang="en-US" altLang="zh-TW" sz="2800" smtClean="0">
                <a:solidFill>
                  <a:schemeClr val="hlink"/>
                </a:solidFill>
              </a:rPr>
              <a:t>U</a:t>
            </a:r>
            <a:r>
              <a:rPr lang="zh-TW" altLang="en-US" sz="2800" smtClean="0">
                <a:solidFill>
                  <a:schemeClr val="hlink"/>
                </a:solidFill>
              </a:rPr>
              <a:t>集合中的某頂點形成最小的邊，</a:t>
            </a:r>
            <a:r>
              <a:rPr lang="zh-TW" altLang="en-US" sz="2800" smtClean="0"/>
              <a:t>把這一頂點</a:t>
            </a:r>
            <a:r>
              <a:rPr lang="en-US" altLang="zh-TW" sz="2800" smtClean="0"/>
              <a:t>x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U</a:t>
            </a:r>
            <a:r>
              <a:rPr lang="zh-TW" altLang="en-US" sz="2800" smtClean="0"/>
              <a:t>集合，</a:t>
            </a:r>
          </a:p>
          <a:p>
            <a:pPr marL="609600" indent="-609600" eaLnBrk="1" hangingPunct="1"/>
            <a:r>
              <a:rPr lang="zh-TW" altLang="en-US" sz="2800" smtClean="0"/>
              <a:t>繼續此步驟，直到</a:t>
            </a:r>
            <a:r>
              <a:rPr lang="en-US" altLang="zh-TW" sz="2800" smtClean="0"/>
              <a:t>U</a:t>
            </a:r>
            <a:r>
              <a:rPr lang="zh-TW" altLang="en-US" sz="2800" smtClean="0"/>
              <a:t>集合等於</a:t>
            </a:r>
            <a:r>
              <a:rPr lang="en-US" altLang="zh-TW" sz="2800" smtClean="0"/>
              <a:t>V</a:t>
            </a:r>
            <a:r>
              <a:rPr lang="zh-TW" altLang="en-US" sz="2800" smtClean="0"/>
              <a:t>集合為止。</a:t>
            </a:r>
          </a:p>
          <a:p>
            <a:pPr marL="609600" indent="-609600" eaLnBrk="1" hangingPunct="1"/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7138" name="Rectangle 37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4537075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若以</a:t>
            </a:r>
            <a:r>
              <a:rPr lang="en-US" altLang="zh-TW" sz="2800" smtClean="0"/>
              <a:t>Prim's algorithm</a:t>
            </a:r>
            <a:r>
              <a:rPr lang="zh-TW" altLang="en-US" sz="2800" smtClean="0"/>
              <a:t>來找最小成本擴展樹，其過程如下：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V= {1, 2, 3, 4, 5, 6, 7}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U ={1}</a:t>
            </a:r>
            <a:r>
              <a:rPr lang="zh-TW" altLang="en-US" sz="280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從</a:t>
            </a:r>
            <a:r>
              <a:rPr lang="en-US" altLang="zh-TW" sz="2800" smtClean="0"/>
              <a:t>V-U = {2, 3, 4, 5, 6, 7}</a:t>
            </a:r>
            <a:r>
              <a:rPr lang="zh-TW" altLang="en-US" sz="2800" smtClean="0"/>
              <a:t>中找一頂點，與</a:t>
            </a:r>
            <a:r>
              <a:rPr lang="en-US" altLang="zh-TW" sz="2800" smtClean="0"/>
              <a:t>U = {1}</a:t>
            </a:r>
            <a:r>
              <a:rPr lang="zh-TW" altLang="en-US" sz="2800" smtClean="0"/>
              <a:t>頂點能形成最小成本的邊；發現是頂點</a:t>
            </a:r>
            <a:r>
              <a:rPr lang="en-US" altLang="zh-TW" sz="2800" smtClean="0"/>
              <a:t>6</a:t>
            </a:r>
            <a:r>
              <a:rPr lang="zh-TW" altLang="en-US" sz="2800" smtClean="0"/>
              <a:t>，然後加此頂點於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 {1, 6}</a:t>
            </a:r>
            <a:r>
              <a:rPr lang="zh-TW" altLang="en-US" sz="2800" smtClean="0"/>
              <a:t>。</a:t>
            </a:r>
          </a:p>
        </p:txBody>
      </p:sp>
      <p:sp>
        <p:nvSpPr>
          <p:cNvPr id="47107" name="Oval 5"/>
          <p:cNvSpPr>
            <a:spLocks noChangeArrowheads="1"/>
          </p:cNvSpPr>
          <p:nvPr/>
        </p:nvSpPr>
        <p:spPr bwMode="auto">
          <a:xfrm>
            <a:off x="7307263" y="27432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47108" name="Oval 6"/>
          <p:cNvSpPr>
            <a:spLocks noChangeArrowheads="1"/>
          </p:cNvSpPr>
          <p:nvPr/>
        </p:nvSpPr>
        <p:spPr bwMode="auto">
          <a:xfrm>
            <a:off x="6516688" y="35353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47109" name="Oval 7"/>
          <p:cNvSpPr>
            <a:spLocks noChangeArrowheads="1"/>
          </p:cNvSpPr>
          <p:nvPr/>
        </p:nvSpPr>
        <p:spPr bwMode="auto">
          <a:xfrm>
            <a:off x="5795963" y="425608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47110" name="Oval 8"/>
          <p:cNvSpPr>
            <a:spLocks noChangeArrowheads="1"/>
          </p:cNvSpPr>
          <p:nvPr/>
        </p:nvSpPr>
        <p:spPr bwMode="auto">
          <a:xfrm>
            <a:off x="7308850" y="425608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47111" name="Oval 9"/>
          <p:cNvSpPr>
            <a:spLocks noChangeArrowheads="1"/>
          </p:cNvSpPr>
          <p:nvPr/>
        </p:nvSpPr>
        <p:spPr bwMode="auto">
          <a:xfrm>
            <a:off x="8243888" y="35353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47112" name="Oval 10"/>
          <p:cNvSpPr>
            <a:spLocks noChangeArrowheads="1"/>
          </p:cNvSpPr>
          <p:nvPr/>
        </p:nvSpPr>
        <p:spPr bwMode="auto">
          <a:xfrm>
            <a:off x="4930775" y="35353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7113" name="Oval 11"/>
          <p:cNvSpPr>
            <a:spLocks noChangeArrowheads="1"/>
          </p:cNvSpPr>
          <p:nvPr/>
        </p:nvSpPr>
        <p:spPr bwMode="auto">
          <a:xfrm>
            <a:off x="5795963" y="27432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6011863" y="32464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>
            <a:off x="6300788" y="4543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>
            <a:off x="7524750" y="32464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7" name="Line 16"/>
          <p:cNvSpPr>
            <a:spLocks noChangeShapeType="1"/>
          </p:cNvSpPr>
          <p:nvPr/>
        </p:nvSpPr>
        <p:spPr bwMode="auto">
          <a:xfrm>
            <a:off x="6300788" y="29591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Line 17"/>
          <p:cNvSpPr>
            <a:spLocks noChangeShapeType="1"/>
          </p:cNvSpPr>
          <p:nvPr/>
        </p:nvSpPr>
        <p:spPr bwMode="auto">
          <a:xfrm>
            <a:off x="6227763" y="31750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9" name="Line 18"/>
          <p:cNvSpPr>
            <a:spLocks noChangeShapeType="1"/>
          </p:cNvSpPr>
          <p:nvPr/>
        </p:nvSpPr>
        <p:spPr bwMode="auto">
          <a:xfrm>
            <a:off x="6948488" y="3967163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0" name="Line 19"/>
          <p:cNvSpPr>
            <a:spLocks noChangeShapeType="1"/>
          </p:cNvSpPr>
          <p:nvPr/>
        </p:nvSpPr>
        <p:spPr bwMode="auto">
          <a:xfrm flipH="1">
            <a:off x="6948488" y="31750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 flipH="1">
            <a:off x="6227763" y="396716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Line 21"/>
          <p:cNvSpPr>
            <a:spLocks noChangeShapeType="1"/>
          </p:cNvSpPr>
          <p:nvPr/>
        </p:nvSpPr>
        <p:spPr bwMode="auto">
          <a:xfrm flipH="1">
            <a:off x="5364163" y="3103563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3" name="Line 22"/>
          <p:cNvSpPr>
            <a:spLocks noChangeShapeType="1"/>
          </p:cNvSpPr>
          <p:nvPr/>
        </p:nvSpPr>
        <p:spPr bwMode="auto">
          <a:xfrm flipH="1">
            <a:off x="7812088" y="3967163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4" name="Line 23"/>
          <p:cNvSpPr>
            <a:spLocks noChangeShapeType="1"/>
          </p:cNvSpPr>
          <p:nvPr/>
        </p:nvSpPr>
        <p:spPr bwMode="auto">
          <a:xfrm>
            <a:off x="5364163" y="39671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5" name="Line 24"/>
          <p:cNvSpPr>
            <a:spLocks noChangeShapeType="1"/>
          </p:cNvSpPr>
          <p:nvPr/>
        </p:nvSpPr>
        <p:spPr bwMode="auto">
          <a:xfrm>
            <a:off x="7812088" y="3030538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6" name="Text Box 25"/>
          <p:cNvSpPr txBox="1">
            <a:spLocks noChangeArrowheads="1"/>
          </p:cNvSpPr>
          <p:nvPr/>
        </p:nvSpPr>
        <p:spPr bwMode="auto">
          <a:xfrm>
            <a:off x="5272088" y="30654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47127" name="Text Box 26"/>
          <p:cNvSpPr txBox="1">
            <a:spLocks noChangeArrowheads="1"/>
          </p:cNvSpPr>
          <p:nvPr/>
        </p:nvSpPr>
        <p:spPr bwMode="auto">
          <a:xfrm>
            <a:off x="5580063" y="34988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47128" name="Text Box 27"/>
          <p:cNvSpPr txBox="1">
            <a:spLocks noChangeArrowheads="1"/>
          </p:cNvSpPr>
          <p:nvPr/>
        </p:nvSpPr>
        <p:spPr bwMode="auto">
          <a:xfrm>
            <a:off x="5272088" y="40386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47129" name="Text Box 28"/>
          <p:cNvSpPr txBox="1">
            <a:spLocks noChangeArrowheads="1"/>
          </p:cNvSpPr>
          <p:nvPr/>
        </p:nvSpPr>
        <p:spPr bwMode="auto">
          <a:xfrm>
            <a:off x="6588125" y="25987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47130" name="Text Box 29"/>
          <p:cNvSpPr txBox="1">
            <a:spLocks noChangeArrowheads="1"/>
          </p:cNvSpPr>
          <p:nvPr/>
        </p:nvSpPr>
        <p:spPr bwMode="auto">
          <a:xfrm>
            <a:off x="6227763" y="29940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47131" name="Text Box 30"/>
          <p:cNvSpPr txBox="1">
            <a:spLocks noChangeArrowheads="1"/>
          </p:cNvSpPr>
          <p:nvPr/>
        </p:nvSpPr>
        <p:spPr bwMode="auto">
          <a:xfrm>
            <a:off x="6875463" y="29940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47132" name="Text Box 31"/>
          <p:cNvSpPr txBox="1">
            <a:spLocks noChangeArrowheads="1"/>
          </p:cNvSpPr>
          <p:nvPr/>
        </p:nvSpPr>
        <p:spPr bwMode="auto">
          <a:xfrm>
            <a:off x="6227763" y="41116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6804025" y="41116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6559550" y="44719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8066088" y="30654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7489825" y="349885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47137" name="Text Box 36"/>
          <p:cNvSpPr txBox="1">
            <a:spLocks noChangeArrowheads="1"/>
          </p:cNvSpPr>
          <p:nvPr/>
        </p:nvSpPr>
        <p:spPr bwMode="auto">
          <a:xfrm>
            <a:off x="7956550" y="40751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47139" name="Oval 38"/>
          <p:cNvSpPr>
            <a:spLocks noChangeArrowheads="1"/>
          </p:cNvSpPr>
          <p:nvPr/>
        </p:nvSpPr>
        <p:spPr bwMode="auto">
          <a:xfrm>
            <a:off x="4859338" y="58785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7140" name="Oval 39"/>
          <p:cNvSpPr>
            <a:spLocks noChangeArrowheads="1"/>
          </p:cNvSpPr>
          <p:nvPr/>
        </p:nvSpPr>
        <p:spPr bwMode="auto">
          <a:xfrm>
            <a:off x="5724525" y="508635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7141" name="Line 40"/>
          <p:cNvSpPr>
            <a:spLocks noChangeShapeType="1"/>
          </p:cNvSpPr>
          <p:nvPr/>
        </p:nvSpPr>
        <p:spPr bwMode="auto">
          <a:xfrm flipH="1">
            <a:off x="5292725" y="5446713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2" name="Text Box 41"/>
          <p:cNvSpPr txBox="1">
            <a:spLocks noChangeArrowheads="1"/>
          </p:cNvSpPr>
          <p:nvPr/>
        </p:nvSpPr>
        <p:spPr bwMode="auto">
          <a:xfrm>
            <a:off x="5200650" y="54086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此時</a:t>
            </a:r>
            <a:r>
              <a:rPr lang="en-US" altLang="zh-TW" sz="2800" smtClean="0"/>
              <a:t>V-U = {2, 3, 4, 5, 7}</a:t>
            </a:r>
            <a:r>
              <a:rPr lang="zh-TW" altLang="en-US" sz="2800" smtClean="0"/>
              <a:t>，從這些頂點找一頂點，與</a:t>
            </a:r>
            <a:r>
              <a:rPr lang="en-US" altLang="zh-TW" sz="2800" smtClean="0"/>
              <a:t>U = {1, 6}</a:t>
            </a:r>
            <a:r>
              <a:rPr lang="zh-TW" altLang="en-US" sz="2800" smtClean="0"/>
              <a:t>頂點能形成最小成本的邊，答案是頂點</a:t>
            </a:r>
            <a:r>
              <a:rPr lang="en-US" altLang="zh-TW" sz="2800" smtClean="0"/>
              <a:t>5</a:t>
            </a:r>
            <a:r>
              <a:rPr lang="zh-TW" altLang="en-US" sz="2800" smtClean="0"/>
              <a:t>，因為其成本或距離為</a:t>
            </a:r>
            <a:r>
              <a:rPr lang="en-US" altLang="zh-TW" sz="2800" smtClean="0"/>
              <a:t>9</a:t>
            </a:r>
            <a:r>
              <a:rPr lang="zh-TW" altLang="en-US" sz="2800" smtClean="0"/>
              <a:t>；加此頂點於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 {1, 5, 6}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V-U = {2, 3, 4, 7}</a:t>
            </a:r>
            <a:r>
              <a:rPr lang="zh-TW" altLang="en-US" sz="2800" smtClean="0"/>
              <a:t>。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307263" y="19891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5166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5963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08850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82438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30775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7959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01186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30078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524750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6300788" y="22050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6227763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6948488" y="32131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69484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6227763" y="32131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5364163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7812088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5364163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7812088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5272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580063" y="27447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272088" y="32845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6588125" y="18446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2277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68754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227763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804025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559550" y="37179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8066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7489825" y="27447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7956550" y="33210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48163" name="Oval 43"/>
          <p:cNvSpPr>
            <a:spLocks noChangeArrowheads="1"/>
          </p:cNvSpPr>
          <p:nvPr/>
        </p:nvSpPr>
        <p:spPr bwMode="auto">
          <a:xfrm>
            <a:off x="6011863" y="58054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48164" name="Oval 44"/>
          <p:cNvSpPr>
            <a:spLocks noChangeArrowheads="1"/>
          </p:cNvSpPr>
          <p:nvPr/>
        </p:nvSpPr>
        <p:spPr bwMode="auto">
          <a:xfrm>
            <a:off x="5146675" y="50847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8165" name="Oval 45"/>
          <p:cNvSpPr>
            <a:spLocks noChangeArrowheads="1"/>
          </p:cNvSpPr>
          <p:nvPr/>
        </p:nvSpPr>
        <p:spPr bwMode="auto">
          <a:xfrm>
            <a:off x="6011863" y="42926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8166" name="Line 47"/>
          <p:cNvSpPr>
            <a:spLocks noChangeShapeType="1"/>
          </p:cNvSpPr>
          <p:nvPr/>
        </p:nvSpPr>
        <p:spPr bwMode="auto">
          <a:xfrm flipH="1">
            <a:off x="5580063" y="4652963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7" name="Line 48"/>
          <p:cNvSpPr>
            <a:spLocks noChangeShapeType="1"/>
          </p:cNvSpPr>
          <p:nvPr/>
        </p:nvSpPr>
        <p:spPr bwMode="auto">
          <a:xfrm>
            <a:off x="5580063" y="5516563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8" name="Text Box 49"/>
          <p:cNvSpPr txBox="1">
            <a:spLocks noChangeArrowheads="1"/>
          </p:cNvSpPr>
          <p:nvPr/>
        </p:nvSpPr>
        <p:spPr bwMode="auto">
          <a:xfrm>
            <a:off x="5487988" y="46148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48169" name="Text Box 51"/>
          <p:cNvSpPr txBox="1">
            <a:spLocks noChangeArrowheads="1"/>
          </p:cNvSpPr>
          <p:nvPr/>
        </p:nvSpPr>
        <p:spPr bwMode="auto">
          <a:xfrm>
            <a:off x="5487988" y="55880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16350" cy="44656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TW" altLang="en-US" sz="2800" smtClean="0"/>
              <a:t>以同樣方法找到一頂點</a:t>
            </a:r>
            <a:r>
              <a:rPr lang="en-US" altLang="zh-TW" sz="2800" smtClean="0"/>
              <a:t>2</a:t>
            </a:r>
            <a:r>
              <a:rPr lang="zh-TW" altLang="en-US" sz="2800" smtClean="0"/>
              <a:t>，能與</a:t>
            </a:r>
            <a:r>
              <a:rPr lang="en-US" altLang="zh-TW" sz="2800" smtClean="0"/>
              <a:t>V</a:t>
            </a:r>
            <a:r>
              <a:rPr lang="zh-TW" altLang="en-US" sz="2800" smtClean="0"/>
              <a:t>中的頂點</a:t>
            </a:r>
            <a:r>
              <a:rPr lang="en-US" altLang="zh-TW" sz="2800" smtClean="0"/>
              <a:t>1</a:t>
            </a:r>
            <a:r>
              <a:rPr lang="zh-TW" altLang="en-US" sz="2800" smtClean="0"/>
              <a:t>形成最小的邊，加此頂點於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 {1, 2, 5, 6}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V-U = {3, 4, 7}</a:t>
            </a:r>
            <a:r>
              <a:rPr lang="zh-CN" altLang="en-US" sz="2800" smtClean="0"/>
              <a:t>。</a:t>
            </a:r>
            <a:endParaRPr lang="en-US" altLang="zh-TW" sz="2800" smtClean="0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7307263" y="19891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65166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79596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7308850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82438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930775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7959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01186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630078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524750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300788" y="22050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6227763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6948488" y="32131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69484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6227763" y="32131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5364163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7812088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5364163" y="3213100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7812088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5272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580063" y="27447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272088" y="32845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6588125" y="18446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2277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68754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227763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6804025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559550" y="37179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8066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7489825" y="27447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7956550" y="33210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73088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49188" name="Oval 37"/>
          <p:cNvSpPr>
            <a:spLocks noChangeArrowheads="1"/>
          </p:cNvSpPr>
          <p:nvPr/>
        </p:nvSpPr>
        <p:spPr bwMode="auto">
          <a:xfrm>
            <a:off x="5797550" y="591185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49189" name="Oval 39"/>
          <p:cNvSpPr>
            <a:spLocks noChangeArrowheads="1"/>
          </p:cNvSpPr>
          <p:nvPr/>
        </p:nvSpPr>
        <p:spPr bwMode="auto">
          <a:xfrm>
            <a:off x="4932363" y="51911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49190" name="Oval 40"/>
          <p:cNvSpPr>
            <a:spLocks noChangeArrowheads="1"/>
          </p:cNvSpPr>
          <p:nvPr/>
        </p:nvSpPr>
        <p:spPr bwMode="auto">
          <a:xfrm>
            <a:off x="57975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49191" name="Line 44"/>
          <p:cNvSpPr>
            <a:spLocks noChangeShapeType="1"/>
          </p:cNvSpPr>
          <p:nvPr/>
        </p:nvSpPr>
        <p:spPr bwMode="auto">
          <a:xfrm>
            <a:off x="6302375" y="4614863"/>
            <a:ext cx="10080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2" name="Line 49"/>
          <p:cNvSpPr>
            <a:spLocks noChangeShapeType="1"/>
          </p:cNvSpPr>
          <p:nvPr/>
        </p:nvSpPr>
        <p:spPr bwMode="auto">
          <a:xfrm flipH="1">
            <a:off x="5365750" y="4759325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3" name="Line 50"/>
          <p:cNvSpPr>
            <a:spLocks noChangeShapeType="1"/>
          </p:cNvSpPr>
          <p:nvPr/>
        </p:nvSpPr>
        <p:spPr bwMode="auto">
          <a:xfrm>
            <a:off x="5365750" y="56229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94" name="Text Box 51"/>
          <p:cNvSpPr txBox="1">
            <a:spLocks noChangeArrowheads="1"/>
          </p:cNvSpPr>
          <p:nvPr/>
        </p:nvSpPr>
        <p:spPr bwMode="auto">
          <a:xfrm>
            <a:off x="5273675" y="47212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49195" name="Text Box 53"/>
          <p:cNvSpPr txBox="1">
            <a:spLocks noChangeArrowheads="1"/>
          </p:cNvSpPr>
          <p:nvPr/>
        </p:nvSpPr>
        <p:spPr bwMode="auto">
          <a:xfrm>
            <a:off x="5273675" y="56943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49196" name="Text Box 54"/>
          <p:cNvSpPr txBox="1">
            <a:spLocks noChangeArrowheads="1"/>
          </p:cNvSpPr>
          <p:nvPr/>
        </p:nvSpPr>
        <p:spPr bwMode="auto">
          <a:xfrm>
            <a:off x="6589713" y="4254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同樣方法將頂點</a:t>
            </a:r>
            <a:r>
              <a:rPr lang="en-US" altLang="zh-TW" sz="2800" smtClean="0"/>
              <a:t>3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={1, 2, 3, 5, 6}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V-U = {4, 7}</a:t>
            </a:r>
            <a:r>
              <a:rPr lang="zh-TW" altLang="en-US" sz="2800" smtClean="0"/>
              <a:t>。</a:t>
            </a:r>
          </a:p>
        </p:txBody>
      </p:sp>
      <p:sp>
        <p:nvSpPr>
          <p:cNvPr id="50180" name="Oval 44"/>
          <p:cNvSpPr>
            <a:spLocks noChangeArrowheads="1"/>
          </p:cNvSpPr>
          <p:nvPr/>
        </p:nvSpPr>
        <p:spPr bwMode="auto">
          <a:xfrm>
            <a:off x="73072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0181" name="Oval 45"/>
          <p:cNvSpPr>
            <a:spLocks noChangeArrowheads="1"/>
          </p:cNvSpPr>
          <p:nvPr/>
        </p:nvSpPr>
        <p:spPr bwMode="auto">
          <a:xfrm>
            <a:off x="65166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0182" name="Oval 46"/>
          <p:cNvSpPr>
            <a:spLocks noChangeArrowheads="1"/>
          </p:cNvSpPr>
          <p:nvPr/>
        </p:nvSpPr>
        <p:spPr bwMode="auto">
          <a:xfrm>
            <a:off x="579596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0183" name="Oval 47"/>
          <p:cNvSpPr>
            <a:spLocks noChangeArrowheads="1"/>
          </p:cNvSpPr>
          <p:nvPr/>
        </p:nvSpPr>
        <p:spPr bwMode="auto">
          <a:xfrm>
            <a:off x="7308850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0184" name="Oval 48"/>
          <p:cNvSpPr>
            <a:spLocks noChangeArrowheads="1"/>
          </p:cNvSpPr>
          <p:nvPr/>
        </p:nvSpPr>
        <p:spPr bwMode="auto">
          <a:xfrm>
            <a:off x="82438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0185" name="Oval 49"/>
          <p:cNvSpPr>
            <a:spLocks noChangeArrowheads="1"/>
          </p:cNvSpPr>
          <p:nvPr/>
        </p:nvSpPr>
        <p:spPr bwMode="auto">
          <a:xfrm>
            <a:off x="4930775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0186" name="Oval 50"/>
          <p:cNvSpPr>
            <a:spLocks noChangeArrowheads="1"/>
          </p:cNvSpPr>
          <p:nvPr/>
        </p:nvSpPr>
        <p:spPr bwMode="auto">
          <a:xfrm>
            <a:off x="57959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601186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>
            <a:off x="630078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>
            <a:off x="7524750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>
            <a:off x="6300788" y="2205038"/>
            <a:ext cx="100806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1" name="Line 55"/>
          <p:cNvSpPr>
            <a:spLocks noChangeShapeType="1"/>
          </p:cNvSpPr>
          <p:nvPr/>
        </p:nvSpPr>
        <p:spPr bwMode="auto">
          <a:xfrm>
            <a:off x="6227763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2" name="Line 56"/>
          <p:cNvSpPr>
            <a:spLocks noChangeShapeType="1"/>
          </p:cNvSpPr>
          <p:nvPr/>
        </p:nvSpPr>
        <p:spPr bwMode="auto">
          <a:xfrm>
            <a:off x="6948488" y="32131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3" name="Line 57"/>
          <p:cNvSpPr>
            <a:spLocks noChangeShapeType="1"/>
          </p:cNvSpPr>
          <p:nvPr/>
        </p:nvSpPr>
        <p:spPr bwMode="auto">
          <a:xfrm flipH="1">
            <a:off x="69484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4" name="Line 58"/>
          <p:cNvSpPr>
            <a:spLocks noChangeShapeType="1"/>
          </p:cNvSpPr>
          <p:nvPr/>
        </p:nvSpPr>
        <p:spPr bwMode="auto">
          <a:xfrm flipH="1">
            <a:off x="6227763" y="32131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5" name="Line 59"/>
          <p:cNvSpPr>
            <a:spLocks noChangeShapeType="1"/>
          </p:cNvSpPr>
          <p:nvPr/>
        </p:nvSpPr>
        <p:spPr bwMode="auto">
          <a:xfrm flipH="1">
            <a:off x="5364163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6" name="Line 60"/>
          <p:cNvSpPr>
            <a:spLocks noChangeShapeType="1"/>
          </p:cNvSpPr>
          <p:nvPr/>
        </p:nvSpPr>
        <p:spPr bwMode="auto">
          <a:xfrm flipH="1">
            <a:off x="7812088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7" name="Line 61"/>
          <p:cNvSpPr>
            <a:spLocks noChangeShapeType="1"/>
          </p:cNvSpPr>
          <p:nvPr/>
        </p:nvSpPr>
        <p:spPr bwMode="auto">
          <a:xfrm>
            <a:off x="5364163" y="3213100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8" name="Line 62"/>
          <p:cNvSpPr>
            <a:spLocks noChangeShapeType="1"/>
          </p:cNvSpPr>
          <p:nvPr/>
        </p:nvSpPr>
        <p:spPr bwMode="auto">
          <a:xfrm>
            <a:off x="7812088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9" name="Text Box 63"/>
          <p:cNvSpPr txBox="1">
            <a:spLocks noChangeArrowheads="1"/>
          </p:cNvSpPr>
          <p:nvPr/>
        </p:nvSpPr>
        <p:spPr bwMode="auto">
          <a:xfrm>
            <a:off x="5272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0200" name="Text Box 64"/>
          <p:cNvSpPr txBox="1">
            <a:spLocks noChangeArrowheads="1"/>
          </p:cNvSpPr>
          <p:nvPr/>
        </p:nvSpPr>
        <p:spPr bwMode="auto">
          <a:xfrm>
            <a:off x="5580063" y="27447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0201" name="Text Box 65"/>
          <p:cNvSpPr txBox="1">
            <a:spLocks noChangeArrowheads="1"/>
          </p:cNvSpPr>
          <p:nvPr/>
        </p:nvSpPr>
        <p:spPr bwMode="auto">
          <a:xfrm>
            <a:off x="5272088" y="32845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0202" name="Text Box 66"/>
          <p:cNvSpPr txBox="1">
            <a:spLocks noChangeArrowheads="1"/>
          </p:cNvSpPr>
          <p:nvPr/>
        </p:nvSpPr>
        <p:spPr bwMode="auto">
          <a:xfrm>
            <a:off x="6588125" y="18446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0203" name="Text Box 67"/>
          <p:cNvSpPr txBox="1">
            <a:spLocks noChangeArrowheads="1"/>
          </p:cNvSpPr>
          <p:nvPr/>
        </p:nvSpPr>
        <p:spPr bwMode="auto">
          <a:xfrm>
            <a:off x="62277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0204" name="Text Box 68"/>
          <p:cNvSpPr txBox="1">
            <a:spLocks noChangeArrowheads="1"/>
          </p:cNvSpPr>
          <p:nvPr/>
        </p:nvSpPr>
        <p:spPr bwMode="auto">
          <a:xfrm>
            <a:off x="68754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0205" name="Text Box 69"/>
          <p:cNvSpPr txBox="1">
            <a:spLocks noChangeArrowheads="1"/>
          </p:cNvSpPr>
          <p:nvPr/>
        </p:nvSpPr>
        <p:spPr bwMode="auto">
          <a:xfrm>
            <a:off x="6227763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0206" name="Text Box 70"/>
          <p:cNvSpPr txBox="1">
            <a:spLocks noChangeArrowheads="1"/>
          </p:cNvSpPr>
          <p:nvPr/>
        </p:nvSpPr>
        <p:spPr bwMode="auto">
          <a:xfrm>
            <a:off x="6804025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0207" name="Text Box 71"/>
          <p:cNvSpPr txBox="1">
            <a:spLocks noChangeArrowheads="1"/>
          </p:cNvSpPr>
          <p:nvPr/>
        </p:nvSpPr>
        <p:spPr bwMode="auto">
          <a:xfrm>
            <a:off x="6559550" y="37179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0208" name="Text Box 72"/>
          <p:cNvSpPr txBox="1">
            <a:spLocks noChangeArrowheads="1"/>
          </p:cNvSpPr>
          <p:nvPr/>
        </p:nvSpPr>
        <p:spPr bwMode="auto">
          <a:xfrm>
            <a:off x="8066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0209" name="Text Box 73"/>
          <p:cNvSpPr txBox="1">
            <a:spLocks noChangeArrowheads="1"/>
          </p:cNvSpPr>
          <p:nvPr/>
        </p:nvSpPr>
        <p:spPr bwMode="auto">
          <a:xfrm>
            <a:off x="7489825" y="27447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0210" name="Text Box 74"/>
          <p:cNvSpPr txBox="1">
            <a:spLocks noChangeArrowheads="1"/>
          </p:cNvSpPr>
          <p:nvPr/>
        </p:nvSpPr>
        <p:spPr bwMode="auto">
          <a:xfrm>
            <a:off x="7956550" y="33210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0211" name="Oval 75"/>
          <p:cNvSpPr>
            <a:spLocks noChangeArrowheads="1"/>
          </p:cNvSpPr>
          <p:nvPr/>
        </p:nvSpPr>
        <p:spPr bwMode="auto">
          <a:xfrm>
            <a:off x="73088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0212" name="Oval 76"/>
          <p:cNvSpPr>
            <a:spLocks noChangeArrowheads="1"/>
          </p:cNvSpPr>
          <p:nvPr/>
        </p:nvSpPr>
        <p:spPr bwMode="auto">
          <a:xfrm>
            <a:off x="5797550" y="591185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0213" name="Oval 77"/>
          <p:cNvSpPr>
            <a:spLocks noChangeArrowheads="1"/>
          </p:cNvSpPr>
          <p:nvPr/>
        </p:nvSpPr>
        <p:spPr bwMode="auto">
          <a:xfrm>
            <a:off x="4932363" y="51911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0214" name="Oval 78"/>
          <p:cNvSpPr>
            <a:spLocks noChangeArrowheads="1"/>
          </p:cNvSpPr>
          <p:nvPr/>
        </p:nvSpPr>
        <p:spPr bwMode="auto">
          <a:xfrm>
            <a:off x="57975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0215" name="Line 79"/>
          <p:cNvSpPr>
            <a:spLocks noChangeShapeType="1"/>
          </p:cNvSpPr>
          <p:nvPr/>
        </p:nvSpPr>
        <p:spPr bwMode="auto">
          <a:xfrm>
            <a:off x="6302375" y="4614863"/>
            <a:ext cx="10080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6" name="Line 80"/>
          <p:cNvSpPr>
            <a:spLocks noChangeShapeType="1"/>
          </p:cNvSpPr>
          <p:nvPr/>
        </p:nvSpPr>
        <p:spPr bwMode="auto">
          <a:xfrm flipH="1">
            <a:off x="5365750" y="4759325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7" name="Line 81"/>
          <p:cNvSpPr>
            <a:spLocks noChangeShapeType="1"/>
          </p:cNvSpPr>
          <p:nvPr/>
        </p:nvSpPr>
        <p:spPr bwMode="auto">
          <a:xfrm>
            <a:off x="5365750" y="56229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8" name="Text Box 82"/>
          <p:cNvSpPr txBox="1">
            <a:spLocks noChangeArrowheads="1"/>
          </p:cNvSpPr>
          <p:nvPr/>
        </p:nvSpPr>
        <p:spPr bwMode="auto">
          <a:xfrm>
            <a:off x="5273675" y="47212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0219" name="Text Box 83"/>
          <p:cNvSpPr txBox="1">
            <a:spLocks noChangeArrowheads="1"/>
          </p:cNvSpPr>
          <p:nvPr/>
        </p:nvSpPr>
        <p:spPr bwMode="auto">
          <a:xfrm>
            <a:off x="5273675" y="56943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0220" name="Text Box 84"/>
          <p:cNvSpPr txBox="1">
            <a:spLocks noChangeArrowheads="1"/>
          </p:cNvSpPr>
          <p:nvPr/>
        </p:nvSpPr>
        <p:spPr bwMode="auto">
          <a:xfrm>
            <a:off x="6589713" y="4254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0221" name="Oval 85"/>
          <p:cNvSpPr>
            <a:spLocks noChangeArrowheads="1"/>
          </p:cNvSpPr>
          <p:nvPr/>
        </p:nvSpPr>
        <p:spPr bwMode="auto">
          <a:xfrm>
            <a:off x="8243888" y="52292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0222" name="Line 86"/>
          <p:cNvSpPr>
            <a:spLocks noChangeShapeType="1"/>
          </p:cNvSpPr>
          <p:nvPr/>
        </p:nvSpPr>
        <p:spPr bwMode="auto">
          <a:xfrm>
            <a:off x="7812088" y="4724400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3" name="Text Box 87"/>
          <p:cNvSpPr txBox="1">
            <a:spLocks noChangeArrowheads="1"/>
          </p:cNvSpPr>
          <p:nvPr/>
        </p:nvSpPr>
        <p:spPr bwMode="auto">
          <a:xfrm>
            <a:off x="8066088" y="47593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以同樣的方法將頂點</a:t>
            </a:r>
            <a:r>
              <a:rPr lang="en-US" altLang="zh-TW" sz="2800" smtClean="0"/>
              <a:t>4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 {1, 2, 3, 4, 5, 6}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V-U = {7}</a:t>
            </a:r>
            <a:r>
              <a:rPr lang="zh-TW" altLang="en-US" sz="2800" smtClean="0"/>
              <a:t>。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73072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65166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79596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308850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24388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4930775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7959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601186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630078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7524750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6300788" y="2205038"/>
            <a:ext cx="100806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6227763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6948488" y="32131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484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6227763" y="32131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5364163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7812088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5364163" y="3213100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7812088" y="2276475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5272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580063" y="27447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272088" y="32845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6588125" y="18446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2277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68754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6227763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6804025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559550" y="37179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8066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7489825" y="27447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7956550" y="33210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73088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5797550" y="591185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4932363" y="51911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57975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6302375" y="4614863"/>
            <a:ext cx="10080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5365750" y="4759325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5365750" y="56229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5273675" y="47212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5273675" y="56943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6589713" y="4254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8243888" y="52292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7812088" y="4724400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8066088" y="47593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1248" name="Oval 48"/>
          <p:cNvSpPr>
            <a:spLocks noChangeArrowheads="1"/>
          </p:cNvSpPr>
          <p:nvPr/>
        </p:nvSpPr>
        <p:spPr bwMode="auto">
          <a:xfrm>
            <a:off x="7308850" y="58785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7524750" y="48688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7489825" y="51212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將頂點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U</a:t>
            </a:r>
            <a:r>
              <a:rPr lang="zh-TW" altLang="en-US" sz="2800" smtClean="0"/>
              <a:t>中，</a:t>
            </a:r>
            <a:r>
              <a:rPr lang="en-US" altLang="zh-TW" sz="2800" smtClean="0"/>
              <a:t>U = {1, 2, 3, 4, 5, 6, 7}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V-U =∮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 = U</a:t>
            </a:r>
            <a:r>
              <a:rPr lang="zh-TW" altLang="en-US" sz="2800" smtClean="0"/>
              <a:t>，此時的圖形就是最小成本擴展樹。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73072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6516688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579596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308850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824388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930775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795963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01186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630078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7524750" y="2492375"/>
            <a:ext cx="0" cy="10080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6300788" y="2205038"/>
            <a:ext cx="1008062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6227763" y="24209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6948488" y="32131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6948488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6227763" y="32131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5364163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7812088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364163" y="3213100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7812088" y="2276475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272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580063" y="27447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272088" y="32845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6588125" y="18446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2277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875463" y="2239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227763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6804025" y="33575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6559550" y="37179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8066088" y="23114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7489825" y="27447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7956550" y="33210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73088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5797550" y="591185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2261" name="Oval 37"/>
          <p:cNvSpPr>
            <a:spLocks noChangeArrowheads="1"/>
          </p:cNvSpPr>
          <p:nvPr/>
        </p:nvSpPr>
        <p:spPr bwMode="auto">
          <a:xfrm>
            <a:off x="4932363" y="51911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5797550" y="43989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6302375" y="4614863"/>
            <a:ext cx="10080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H="1">
            <a:off x="5365750" y="4759325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5365750" y="56229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273675" y="47212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5273675" y="56943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6588125" y="42926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8243888" y="52292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7812088" y="4724400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8066088" y="47593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308850" y="58785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7524750" y="48688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auto">
          <a:xfrm>
            <a:off x="7489825" y="51212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2275" name="Oval 51"/>
          <p:cNvSpPr>
            <a:spLocks noChangeArrowheads="1"/>
          </p:cNvSpPr>
          <p:nvPr/>
        </p:nvSpPr>
        <p:spPr bwMode="auto">
          <a:xfrm>
            <a:off x="6516688" y="51577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 flipH="1">
            <a:off x="6948488" y="47974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6802438" y="46894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49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216058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無方向圖形</a:t>
            </a:r>
            <a:r>
              <a:rPr lang="en-US" altLang="zh-TW" sz="2800" smtClean="0"/>
              <a:t>(undirected graph)</a:t>
            </a:r>
            <a:r>
              <a:rPr lang="zh-TW" altLang="en-US" sz="2800" smtClean="0"/>
              <a:t>在邊上沒有箭頭者稱之，如</a:t>
            </a:r>
            <a:r>
              <a:rPr lang="en-US" altLang="zh-TW" sz="2800" smtClean="0"/>
              <a:t>: G1, G2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有方向圖形</a:t>
            </a:r>
            <a:r>
              <a:rPr lang="en-US" altLang="zh-TW" sz="2800" smtClean="0"/>
              <a:t>(directed graph)</a:t>
            </a:r>
            <a:r>
              <a:rPr lang="zh-TW" altLang="en-US" sz="2800" smtClean="0"/>
              <a:t>：在邊上有箭頭者稱之，如</a:t>
            </a:r>
            <a:r>
              <a:rPr lang="en-US" altLang="zh-TW" sz="2800" smtClean="0"/>
              <a:t>: G3</a:t>
            </a:r>
            <a:r>
              <a:rPr lang="zh-CN" altLang="en-US" sz="2800" smtClean="0"/>
              <a:t>。</a:t>
            </a:r>
            <a:endParaRPr lang="en-US" altLang="zh-TW" sz="2800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2416175" y="4257675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857500" y="489743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406650" y="552450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974850" y="489743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752725" y="4632325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2730500" y="5319713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246313" y="5337175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2224088" y="4581525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351088" y="5137150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598738" y="4719638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4405313" y="42576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3746500" y="482758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3449638" y="54133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7185" name="Oval 17"/>
          <p:cNvSpPr>
            <a:spLocks noChangeArrowheads="1"/>
          </p:cNvSpPr>
          <p:nvPr/>
        </p:nvSpPr>
        <p:spPr bwMode="auto">
          <a:xfrm>
            <a:off x="3983038" y="539115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5</a:t>
            </a:r>
            <a:endParaRPr lang="en-US" altLang="zh-TW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4729163" y="546100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6</a:t>
            </a:r>
            <a:endParaRPr lang="en-US" altLang="zh-TW"/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4943475" y="482758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5327650" y="5465763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7</a:t>
            </a:r>
            <a:endParaRPr lang="en-US" altLang="zh-TW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4021138" y="4583113"/>
            <a:ext cx="379412" cy="244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767263" y="4575175"/>
            <a:ext cx="246062" cy="2778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027488" y="5260975"/>
            <a:ext cx="63500" cy="139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H="1">
            <a:off x="3721100" y="5235575"/>
            <a:ext cx="80963" cy="174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5281613" y="5202238"/>
            <a:ext cx="196850" cy="24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>
            <a:off x="4957763" y="5270500"/>
            <a:ext cx="84137" cy="1809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 rot="-30085">
            <a:off x="6242050" y="4046538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 rot="-30085">
            <a:off x="6246813" y="4859338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 rot="-30085">
            <a:off x="6246813" y="567372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rot="-30085">
            <a:off x="6419850" y="4505325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9" name="Arc 31"/>
          <p:cNvSpPr>
            <a:spLocks/>
          </p:cNvSpPr>
          <p:nvPr/>
        </p:nvSpPr>
        <p:spPr bwMode="auto">
          <a:xfrm rot="19600668" flipH="1">
            <a:off x="6057900" y="5235575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0" name="Arc 32"/>
          <p:cNvSpPr>
            <a:spLocks/>
          </p:cNvSpPr>
          <p:nvPr/>
        </p:nvSpPr>
        <p:spPr bwMode="auto">
          <a:xfrm rot="19600668" flipV="1">
            <a:off x="6492875" y="5227638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2333625" y="5972175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4270375" y="5972175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G2 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6149975" y="6116638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b="1" smtClean="0">
                <a:solidFill>
                  <a:schemeClr val="hlink"/>
                </a:solidFill>
              </a:rPr>
              <a:t>Kruskal‘s algorithm</a:t>
            </a:r>
            <a:r>
              <a:rPr lang="zh-CN" altLang="en-US" b="1" smtClean="0">
                <a:solidFill>
                  <a:schemeClr val="hlink"/>
                </a:solidFill>
              </a:rPr>
              <a:t>。</a:t>
            </a:r>
            <a:endParaRPr lang="en-US" altLang="zh-TW" b="1" smtClean="0">
              <a:solidFill>
                <a:schemeClr val="hlink"/>
              </a:solidFill>
            </a:endParaRPr>
          </a:p>
          <a:p>
            <a:pPr marL="609600" indent="-609600" eaLnBrk="1" hangingPunct="1"/>
            <a:r>
              <a:rPr lang="zh-TW" altLang="en-US" smtClean="0"/>
              <a:t>有一網路</a:t>
            </a:r>
            <a:r>
              <a:rPr lang="en-US" altLang="zh-TW" smtClean="0"/>
              <a:t>G = (V,E)</a:t>
            </a:r>
            <a:r>
              <a:rPr lang="zh-TW" altLang="en-US" smtClean="0"/>
              <a:t>，</a:t>
            </a:r>
            <a:r>
              <a:rPr lang="en-US" altLang="zh-TW" smtClean="0"/>
              <a:t>V={1, 2, 3, ....., n}</a:t>
            </a:r>
            <a:r>
              <a:rPr lang="zh-TW" altLang="en-US" smtClean="0"/>
              <a:t>，</a:t>
            </a:r>
            <a:r>
              <a:rPr lang="en-US" altLang="zh-TW" smtClean="0"/>
              <a:t>E</a:t>
            </a:r>
            <a:r>
              <a:rPr lang="zh-TW" altLang="en-US" smtClean="0"/>
              <a:t>中每一邊皆有一成本，</a:t>
            </a:r>
            <a:r>
              <a:rPr lang="en-US" altLang="zh-TW" smtClean="0"/>
              <a:t>T = (v,∮)</a:t>
            </a:r>
            <a:r>
              <a:rPr lang="zh-TW" altLang="en-US" smtClean="0"/>
              <a:t>表示開始時沒有邊。</a:t>
            </a:r>
          </a:p>
          <a:p>
            <a:pPr marL="609600" indent="-609600" eaLnBrk="1" hangingPunct="1"/>
            <a:r>
              <a:rPr lang="zh-TW" altLang="en-US" smtClean="0"/>
              <a:t>首先從</a:t>
            </a:r>
            <a:r>
              <a:rPr lang="en-US" altLang="zh-TW" smtClean="0"/>
              <a:t>E</a:t>
            </a:r>
            <a:r>
              <a:rPr lang="zh-TW" altLang="en-US" smtClean="0"/>
              <a:t>中找具有最小成本的邊；若此邊加入</a:t>
            </a:r>
            <a:r>
              <a:rPr lang="en-US" altLang="zh-TW" smtClean="0"/>
              <a:t>T</a:t>
            </a:r>
            <a:r>
              <a:rPr lang="zh-TW" altLang="en-US" smtClean="0"/>
              <a:t>中</a:t>
            </a:r>
            <a:r>
              <a:rPr lang="zh-TW" altLang="en-US" smtClean="0">
                <a:solidFill>
                  <a:schemeClr val="hlink"/>
                </a:solidFill>
              </a:rPr>
              <a:t>不會形成循環</a:t>
            </a:r>
            <a:r>
              <a:rPr lang="zh-TW" altLang="en-US" smtClean="0"/>
              <a:t>，則將此邊從</a:t>
            </a:r>
            <a:r>
              <a:rPr lang="en-US" altLang="zh-TW" smtClean="0"/>
              <a:t>E</a:t>
            </a:r>
            <a:r>
              <a:rPr lang="zh-TW" altLang="en-US" smtClean="0"/>
              <a:t>刪除並加入</a:t>
            </a:r>
            <a:r>
              <a:rPr lang="en-US" altLang="zh-TW" smtClean="0"/>
              <a:t>T</a:t>
            </a:r>
            <a:r>
              <a:rPr lang="zh-TW" altLang="en-US" smtClean="0"/>
              <a:t>中，</a:t>
            </a:r>
            <a:r>
              <a:rPr lang="zh-TW" altLang="en-US" smtClean="0">
                <a:solidFill>
                  <a:schemeClr val="hlink"/>
                </a:solidFill>
              </a:rPr>
              <a:t>直到</a:t>
            </a:r>
            <a:r>
              <a:rPr lang="en-US" altLang="zh-TW" smtClean="0">
                <a:solidFill>
                  <a:schemeClr val="hlink"/>
                </a:solidFill>
              </a:rPr>
              <a:t>T</a:t>
            </a:r>
            <a:r>
              <a:rPr lang="zh-TW" altLang="en-US" smtClean="0">
                <a:solidFill>
                  <a:schemeClr val="hlink"/>
                </a:solidFill>
              </a:rPr>
              <a:t>中含有</a:t>
            </a:r>
            <a:r>
              <a:rPr lang="en-US" altLang="zh-TW" smtClean="0">
                <a:solidFill>
                  <a:schemeClr val="hlink"/>
                </a:solidFill>
              </a:rPr>
              <a:t>n-1</a:t>
            </a:r>
            <a:r>
              <a:rPr lang="zh-TW" altLang="en-US" smtClean="0">
                <a:solidFill>
                  <a:schemeClr val="hlink"/>
                </a:solidFill>
              </a:rPr>
              <a:t>個邊為止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marL="609600" indent="-609600" eaLnBrk="1" hangingPunct="1"/>
            <a:r>
              <a:rPr lang="zh-TW" altLang="en-US" sz="2800" smtClean="0"/>
              <a:t>在右下圖，以</a:t>
            </a:r>
            <a:r>
              <a:rPr lang="en-US" altLang="zh-TW" sz="2800" smtClean="0"/>
              <a:t>Kruskal's algorithm</a:t>
            </a:r>
            <a:r>
              <a:rPr lang="zh-TW" altLang="en-US" sz="2800" smtClean="0"/>
              <a:t>來找出最小成本擴展樹，其過程如下：</a:t>
            </a:r>
          </a:p>
          <a:p>
            <a:pPr marL="609600" indent="-609600" eaLnBrk="1" hangingPunct="1"/>
            <a:r>
              <a:rPr lang="zh-TW" altLang="en-US" sz="2800" smtClean="0"/>
              <a:t>在右圖中以頂點</a:t>
            </a:r>
            <a:r>
              <a:rPr lang="en-US" altLang="zh-TW" sz="2800" smtClean="0"/>
              <a:t>1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6</a:t>
            </a:r>
            <a:r>
              <a:rPr lang="zh-TW" altLang="en-US" sz="2800" smtClean="0"/>
              <a:t>的邊具最小成本。</a:t>
            </a:r>
          </a:p>
          <a:p>
            <a:pPr marL="609600" indent="-609600" eaLnBrk="1" hangingPunct="1"/>
            <a:endParaRPr lang="en-US" altLang="zh-TW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4307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同樣方法頂點</a:t>
            </a:r>
            <a:r>
              <a:rPr lang="en-US" altLang="zh-TW" sz="2800" smtClean="0"/>
              <a:t>2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3</a:t>
            </a:r>
            <a:r>
              <a:rPr lang="zh-TW" altLang="en-US" sz="2800" smtClean="0"/>
              <a:t>的邊具有最小成本。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5332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5335" name="Oval 39"/>
          <p:cNvSpPr>
            <a:spLocks noChangeArrowheads="1"/>
          </p:cNvSpPr>
          <p:nvPr/>
        </p:nvSpPr>
        <p:spPr bwMode="auto">
          <a:xfrm>
            <a:off x="7308850" y="41497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5336" name="Oval 40"/>
          <p:cNvSpPr>
            <a:spLocks noChangeArrowheads="1"/>
          </p:cNvSpPr>
          <p:nvPr/>
        </p:nvSpPr>
        <p:spPr bwMode="auto">
          <a:xfrm>
            <a:off x="8245475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7813675" y="443706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8067675" y="44719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以同樣的方法可知頂點</a:t>
            </a:r>
            <a:r>
              <a:rPr lang="en-US" altLang="zh-TW" sz="2800" smtClean="0"/>
              <a:t>2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4</a:t>
            </a:r>
            <a:r>
              <a:rPr lang="zh-TW" altLang="en-US" sz="2800" smtClean="0"/>
              <a:t>的邊有最小成本。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6355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6356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6359" name="Oval 39"/>
          <p:cNvSpPr>
            <a:spLocks noChangeArrowheads="1"/>
          </p:cNvSpPr>
          <p:nvPr/>
        </p:nvSpPr>
        <p:spPr bwMode="auto">
          <a:xfrm>
            <a:off x="7308850" y="41497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6360" name="Oval 40"/>
          <p:cNvSpPr>
            <a:spLocks noChangeArrowheads="1"/>
          </p:cNvSpPr>
          <p:nvPr/>
        </p:nvSpPr>
        <p:spPr bwMode="auto">
          <a:xfrm>
            <a:off x="8245475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7813675" y="443706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8067675" y="44719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6363" name="Oval 43"/>
          <p:cNvSpPr>
            <a:spLocks noChangeArrowheads="1"/>
          </p:cNvSpPr>
          <p:nvPr/>
        </p:nvSpPr>
        <p:spPr bwMode="auto">
          <a:xfrm>
            <a:off x="7308850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7524750" y="46529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7489825" y="49053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以同樣的方法知頂點</a:t>
            </a:r>
            <a:r>
              <a:rPr lang="en-US" altLang="zh-TW" sz="2800" smtClean="0"/>
              <a:t>5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6</a:t>
            </a:r>
            <a:r>
              <a:rPr lang="zh-TW" altLang="en-US" sz="2800" smtClean="0"/>
              <a:t>的邊有最小成本。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7308850" y="41497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7384" name="Oval 40"/>
          <p:cNvSpPr>
            <a:spLocks noChangeArrowheads="1"/>
          </p:cNvSpPr>
          <p:nvPr/>
        </p:nvSpPr>
        <p:spPr bwMode="auto">
          <a:xfrm>
            <a:off x="8245475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7813675" y="443706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8067675" y="44719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7387" name="Oval 43"/>
          <p:cNvSpPr>
            <a:spLocks noChangeArrowheads="1"/>
          </p:cNvSpPr>
          <p:nvPr/>
        </p:nvSpPr>
        <p:spPr bwMode="auto">
          <a:xfrm>
            <a:off x="7308850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7524750" y="46529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7489825" y="49053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5795963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5364163" y="5373688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5292725" y="54086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從其餘的邊中，知頂點</a:t>
            </a:r>
            <a:r>
              <a:rPr lang="en-US" altLang="zh-TW" sz="2800" smtClean="0"/>
              <a:t>3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4</a:t>
            </a:r>
            <a:r>
              <a:rPr lang="zh-TW" altLang="en-US" sz="2800" smtClean="0"/>
              <a:t>具有最小成本，但此邊加入</a:t>
            </a:r>
            <a:r>
              <a:rPr lang="en-US" altLang="zh-TW" sz="2800" smtClean="0"/>
              <a:t>T</a:t>
            </a:r>
            <a:r>
              <a:rPr lang="zh-TW" altLang="en-US" sz="2800" smtClean="0"/>
              <a:t>後會形成循環，故不考慮，而以頂點</a:t>
            </a:r>
            <a:r>
              <a:rPr lang="en-US" altLang="zh-TW" sz="2800" smtClean="0"/>
              <a:t>2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邊加入</a:t>
            </a:r>
            <a:r>
              <a:rPr lang="en-US" altLang="zh-TW" sz="2800" smtClean="0"/>
              <a:t>T</a:t>
            </a:r>
            <a:r>
              <a:rPr lang="zh-TW" altLang="en-US" sz="2800" smtClean="0"/>
              <a:t>中。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8407" name="Oval 39"/>
          <p:cNvSpPr>
            <a:spLocks noChangeArrowheads="1"/>
          </p:cNvSpPr>
          <p:nvPr/>
        </p:nvSpPr>
        <p:spPr bwMode="auto">
          <a:xfrm>
            <a:off x="7308850" y="41497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8245475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7813675" y="443706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8067675" y="44719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8411" name="Oval 43"/>
          <p:cNvSpPr>
            <a:spLocks noChangeArrowheads="1"/>
          </p:cNvSpPr>
          <p:nvPr/>
        </p:nvSpPr>
        <p:spPr bwMode="auto">
          <a:xfrm>
            <a:off x="7308850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7524750" y="46529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7489825" y="49053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5795963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5364163" y="5373688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292725" y="54086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8417" name="Oval 49"/>
          <p:cNvSpPr>
            <a:spLocks noChangeArrowheads="1"/>
          </p:cNvSpPr>
          <p:nvPr/>
        </p:nvSpPr>
        <p:spPr bwMode="auto">
          <a:xfrm>
            <a:off x="6516688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 flipH="1">
            <a:off x="6948488" y="45815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6875463" y="44005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由於頂點</a:t>
            </a:r>
            <a:r>
              <a:rPr lang="en-US" altLang="zh-TW" sz="2800" smtClean="0"/>
              <a:t>4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的邊會使</a:t>
            </a:r>
            <a:r>
              <a:rPr lang="en-US" altLang="zh-TW" sz="2800" smtClean="0"/>
              <a:t>T</a:t>
            </a:r>
            <a:r>
              <a:rPr lang="zh-TW" altLang="en-US" sz="2800" smtClean="0"/>
              <a:t>形成循環，故不考慮，最後最小成本擴展樹如下：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73072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6516688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5795963" y="33575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7308850" y="335756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8243888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930775" y="26368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795963" y="184467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6011863" y="23479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6300788" y="36449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7524750" y="234791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6300788" y="20605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6227763" y="227647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948488" y="3068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H="1">
            <a:off x="6948488" y="227647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6227763" y="3068638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H="1">
            <a:off x="5364163" y="220503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>
            <a:off x="7812088" y="3068638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364163" y="3068638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7812088" y="213201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5272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5580063" y="260032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20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5272088" y="31400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6588125" y="1700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2277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6875463" y="20955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6227763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32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6804025" y="32131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15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6559550" y="35734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19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8066088" y="21669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489825" y="26003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956550" y="31765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4859338" y="49799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5724525" y="41878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H="1">
            <a:off x="5292725" y="4548188"/>
            <a:ext cx="431800" cy="50323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200650" y="4510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59431" name="Oval 39"/>
          <p:cNvSpPr>
            <a:spLocks noChangeArrowheads="1"/>
          </p:cNvSpPr>
          <p:nvPr/>
        </p:nvSpPr>
        <p:spPr bwMode="auto">
          <a:xfrm>
            <a:off x="7308850" y="41497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59432" name="Oval 40"/>
          <p:cNvSpPr>
            <a:spLocks noChangeArrowheads="1"/>
          </p:cNvSpPr>
          <p:nvPr/>
        </p:nvSpPr>
        <p:spPr bwMode="auto">
          <a:xfrm>
            <a:off x="8245475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7813675" y="4437063"/>
            <a:ext cx="504825" cy="5762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8067675" y="44719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59435" name="Oval 43"/>
          <p:cNvSpPr>
            <a:spLocks noChangeArrowheads="1"/>
          </p:cNvSpPr>
          <p:nvPr/>
        </p:nvSpPr>
        <p:spPr bwMode="auto">
          <a:xfrm>
            <a:off x="7308850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7524750" y="4652963"/>
            <a:ext cx="0" cy="1008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7489825" y="49053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59438" name="Oval 46"/>
          <p:cNvSpPr>
            <a:spLocks noChangeArrowheads="1"/>
          </p:cNvSpPr>
          <p:nvPr/>
        </p:nvSpPr>
        <p:spPr bwMode="auto">
          <a:xfrm>
            <a:off x="5795963" y="5662613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59439" name="Line 47"/>
          <p:cNvSpPr>
            <a:spLocks noChangeShapeType="1"/>
          </p:cNvSpPr>
          <p:nvPr/>
        </p:nvSpPr>
        <p:spPr bwMode="auto">
          <a:xfrm>
            <a:off x="5364163" y="5373688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5292725" y="54086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9</a:t>
            </a:r>
          </a:p>
        </p:txBody>
      </p:sp>
      <p:sp>
        <p:nvSpPr>
          <p:cNvPr id="59441" name="Oval 49"/>
          <p:cNvSpPr>
            <a:spLocks noChangeArrowheads="1"/>
          </p:cNvSpPr>
          <p:nvPr/>
        </p:nvSpPr>
        <p:spPr bwMode="auto">
          <a:xfrm>
            <a:off x="6516688" y="494188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H="1">
            <a:off x="6948488" y="4581525"/>
            <a:ext cx="431800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43" name="Text Box 51"/>
          <p:cNvSpPr txBox="1">
            <a:spLocks noChangeArrowheads="1"/>
          </p:cNvSpPr>
          <p:nvPr/>
        </p:nvSpPr>
        <p:spPr bwMode="auto">
          <a:xfrm>
            <a:off x="6875463" y="440055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12</a:t>
            </a:r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>
            <a:off x="6227763" y="4365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6588125" y="40052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擴展樹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因此我們發現不論由</a:t>
            </a:r>
            <a:r>
              <a:rPr lang="en-US" altLang="zh-TW" sz="2800" smtClean="0"/>
              <a:t>Prim's algorithm</a:t>
            </a:r>
            <a:r>
              <a:rPr lang="zh-TW" altLang="en-US" sz="2800" smtClean="0"/>
              <a:t>或</a:t>
            </a:r>
            <a:r>
              <a:rPr lang="en-US" altLang="zh-TW" sz="2800" smtClean="0"/>
              <a:t>Kruskal's algorithm</a:t>
            </a:r>
            <a:r>
              <a:rPr lang="zh-TW" altLang="en-US" sz="2800" smtClean="0"/>
              <a:t>來求最小成本擴展樹，所得到的圖形是一樣的。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mtClean="0"/>
              <a:t>網路</a:t>
            </a:r>
            <a:r>
              <a:rPr lang="zh-TW" altLang="en-US" sz="2800" smtClean="0"/>
              <a:t>最基本的應用</a:t>
            </a:r>
          </a:p>
          <a:p>
            <a:pPr eaLnBrk="1" hangingPunct="1"/>
            <a:r>
              <a:rPr lang="zh-TW" altLang="en-US" sz="2800" smtClean="0"/>
              <a:t>找出網路中某一頂點到</a:t>
            </a:r>
            <a:r>
              <a:rPr lang="zh-TW" altLang="en-US" sz="2800" smtClean="0">
                <a:solidFill>
                  <a:srgbClr val="FFFF00"/>
                </a:solidFill>
              </a:rPr>
              <a:t>其他節點的最短路徑</a:t>
            </a:r>
            <a:r>
              <a:rPr lang="zh-CN" altLang="en-US" sz="2800" smtClean="0">
                <a:solidFill>
                  <a:schemeClr val="tx1"/>
                </a:solidFill>
              </a:rPr>
              <a:t>。</a:t>
            </a:r>
            <a:endParaRPr lang="zh-TW" altLang="en-US" sz="2800" smtClean="0">
              <a:solidFill>
                <a:schemeClr val="tx1"/>
              </a:solidFill>
            </a:endParaRPr>
          </a:p>
          <a:p>
            <a:pPr eaLnBrk="1" hangingPunct="1"/>
            <a:r>
              <a:rPr lang="zh-TW" altLang="en-US" sz="2800" smtClean="0"/>
              <a:t>可以利用</a:t>
            </a:r>
            <a:r>
              <a:rPr lang="en-US" altLang="zh-TW" sz="2800" smtClean="0"/>
              <a:t>Dijkstra</a:t>
            </a:r>
            <a:r>
              <a:rPr lang="en-US" altLang="zh-TW" sz="2800" smtClean="0">
                <a:latin typeface="標楷體" panose="03000509000000000000" pitchFamily="65" charset="-120"/>
              </a:rPr>
              <a:t>‘</a:t>
            </a:r>
            <a:r>
              <a:rPr lang="en-US" altLang="zh-TW" sz="2800" smtClean="0"/>
              <a:t>s algorithm</a:t>
            </a:r>
            <a:r>
              <a:rPr lang="zh-TW" altLang="en-US" sz="2800" smtClean="0"/>
              <a:t>求得</a:t>
            </a:r>
            <a:r>
              <a:rPr lang="zh-CN" altLang="en-US" sz="2800" smtClean="0"/>
              <a:t>。</a:t>
            </a:r>
            <a:endParaRPr lang="zh-TW" altLang="en-US" sz="2800" smtClean="0"/>
          </a:p>
          <a:p>
            <a:pPr eaLnBrk="1" hangingPunct="1"/>
            <a:endParaRPr lang="zh-TW" altLang="en-US" sz="2800" smtClean="0"/>
          </a:p>
          <a:p>
            <a:pPr eaLnBrk="1" hangingPunct="1"/>
            <a:r>
              <a:rPr lang="zh-TW" altLang="en-US" sz="2800" smtClean="0"/>
              <a:t>步驟</a:t>
            </a:r>
            <a:r>
              <a:rPr lang="en-US" altLang="zh-TW" sz="2800" smtClean="0"/>
              <a:t>1</a:t>
            </a:r>
            <a:r>
              <a:rPr lang="zh-TW" altLang="en-US" sz="2800" smtClean="0"/>
              <a:t>： 將</a:t>
            </a:r>
            <a:r>
              <a:rPr lang="en-US" altLang="zh-TW" sz="2800" smtClean="0"/>
              <a:t>D[I]</a:t>
            </a:r>
            <a:r>
              <a:rPr lang="zh-TW" altLang="en-US" sz="2800" smtClean="0"/>
              <a:t>初始化，存入有直接連接者的成本，沒直接連接者則存入</a:t>
            </a:r>
            <a:r>
              <a:rPr lang="zh-TW" altLang="en-US" sz="2800" smtClean="0">
                <a:latin typeface="新細明體" panose="02020500000000000000" pitchFamily="18" charset="-120"/>
              </a:rPr>
              <a:t>∞</a:t>
            </a:r>
            <a:r>
              <a:rPr lang="zh-TW" altLang="en-US" sz="2800" smtClean="0"/>
              <a:t> 。</a:t>
            </a:r>
          </a:p>
          <a:p>
            <a:pPr eaLnBrk="1" hangingPunct="1"/>
            <a:r>
              <a:rPr lang="zh-TW" altLang="en-US" sz="2800" smtClean="0"/>
              <a:t>步驟</a:t>
            </a:r>
            <a:r>
              <a:rPr lang="en-US" altLang="zh-TW" sz="2800" smtClean="0"/>
              <a:t>2</a:t>
            </a:r>
            <a:r>
              <a:rPr lang="zh-TW" altLang="en-US" sz="2800" smtClean="0"/>
              <a:t>：從</a:t>
            </a:r>
            <a:r>
              <a:rPr lang="en-US" altLang="zh-TW" sz="2800" smtClean="0"/>
              <a:t>V-S</a:t>
            </a:r>
            <a:r>
              <a:rPr lang="zh-TW" altLang="en-US" sz="2800" smtClean="0"/>
              <a:t>集合</a:t>
            </a:r>
            <a:r>
              <a:rPr lang="en-US" altLang="zh-TW" sz="2800" smtClean="0"/>
              <a:t>(</a:t>
            </a:r>
            <a:r>
              <a:rPr lang="zh-TW" altLang="en-US" sz="2800" smtClean="0"/>
              <a:t>尚未檢查的頂點</a:t>
            </a:r>
            <a:r>
              <a:rPr lang="en-US" altLang="zh-TW" sz="2800" smtClean="0"/>
              <a:t>)</a:t>
            </a:r>
            <a:r>
              <a:rPr lang="zh-TW" altLang="en-US" sz="2800" smtClean="0"/>
              <a:t>中找一頂點</a:t>
            </a:r>
            <a:r>
              <a:rPr lang="en-US" altLang="zh-TW" sz="2800" smtClean="0">
                <a:solidFill>
                  <a:srgbClr val="FFFF00"/>
                </a:solidFill>
              </a:rPr>
              <a:t>t</a:t>
            </a:r>
            <a:r>
              <a:rPr lang="zh-TW" altLang="en-US" sz="2800" smtClean="0">
                <a:solidFill>
                  <a:srgbClr val="FFFF00"/>
                </a:solidFill>
              </a:rPr>
              <a:t>使得</a:t>
            </a:r>
            <a:r>
              <a:rPr lang="en-US" altLang="zh-TW" sz="2800" smtClean="0">
                <a:solidFill>
                  <a:srgbClr val="FFFF00"/>
                </a:solidFill>
              </a:rPr>
              <a:t>D[t]</a:t>
            </a:r>
            <a:r>
              <a:rPr lang="zh-TW" altLang="en-US" sz="2800" smtClean="0">
                <a:solidFill>
                  <a:srgbClr val="FFFF00"/>
                </a:solidFill>
              </a:rPr>
              <a:t>是最小值</a:t>
            </a:r>
            <a:r>
              <a:rPr lang="zh-TW" altLang="en-US" sz="2800" smtClean="0"/>
              <a:t>，根據下面的公式調整</a:t>
            </a:r>
            <a:r>
              <a:rPr lang="en-US" altLang="zh-TW" sz="2800" smtClean="0"/>
              <a:t>D</a:t>
            </a:r>
            <a:r>
              <a:rPr lang="zh-TW" altLang="en-US" sz="2800" smtClean="0"/>
              <a:t>陣列中的值。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/>
            <a:endParaRPr lang="en-US" altLang="zh-TW" sz="3600" smtClean="0"/>
          </a:p>
          <a:p>
            <a:pPr marL="990600" lvl="1" indent="-533400" eaLnBrk="1" hangingPunct="1"/>
            <a:r>
              <a:rPr lang="en-US" altLang="zh-TW" sz="2400" smtClean="0"/>
              <a:t>D[I] = </a:t>
            </a:r>
            <a:r>
              <a:rPr lang="en-US" altLang="zh-TW" sz="2400" smtClean="0">
                <a:solidFill>
                  <a:srgbClr val="FFFF00"/>
                </a:solidFill>
              </a:rPr>
              <a:t>min</a:t>
            </a:r>
            <a:r>
              <a:rPr lang="en-US" altLang="zh-TW" sz="2400" smtClean="0"/>
              <a:t>(D[I], D[t] + A[t, I]) </a:t>
            </a:r>
          </a:p>
          <a:p>
            <a:pPr marL="1371600" lvl="2" indent="-457200" eaLnBrk="1" hangingPunct="1"/>
            <a:r>
              <a:rPr lang="en-US" altLang="zh-TW" sz="2000" smtClean="0"/>
              <a:t>D[I]</a:t>
            </a:r>
            <a:r>
              <a:rPr lang="zh-TW" altLang="en-US" sz="2000" smtClean="0"/>
              <a:t>為由</a:t>
            </a:r>
            <a:r>
              <a:rPr lang="en-US" altLang="zh-TW" sz="2000" smtClean="0"/>
              <a:t>F</a:t>
            </a:r>
            <a:r>
              <a:rPr lang="zh-TW" altLang="en-US" sz="2000" smtClean="0"/>
              <a:t>到</a:t>
            </a:r>
            <a:r>
              <a:rPr lang="en-US" altLang="zh-TW" sz="2000" smtClean="0"/>
              <a:t>I</a:t>
            </a:r>
            <a:r>
              <a:rPr lang="zh-TW" altLang="en-US" sz="2000" smtClean="0"/>
              <a:t>的成本 </a:t>
            </a:r>
            <a:r>
              <a:rPr lang="en-US" altLang="zh-TW" sz="2000" smtClean="0"/>
              <a:t>(</a:t>
            </a:r>
            <a:r>
              <a:rPr lang="zh-TW" altLang="en-US" sz="2000" smtClean="0"/>
              <a:t>原來的成本</a:t>
            </a:r>
            <a:r>
              <a:rPr lang="en-US" altLang="zh-TW" sz="2000" smtClean="0"/>
              <a:t>)</a:t>
            </a:r>
            <a:r>
              <a:rPr lang="zh-TW" altLang="en-US" sz="2000" smtClean="0"/>
              <a:t>，</a:t>
            </a:r>
          </a:p>
          <a:p>
            <a:pPr marL="1371600" lvl="2" indent="-457200" eaLnBrk="1" hangingPunct="1"/>
            <a:r>
              <a:rPr lang="en-US" altLang="zh-TW" sz="2000" smtClean="0"/>
              <a:t>D[t] </a:t>
            </a:r>
            <a:r>
              <a:rPr lang="zh-TW" altLang="en-US" sz="2000" smtClean="0"/>
              <a:t>為由</a:t>
            </a:r>
            <a:r>
              <a:rPr lang="en-US" altLang="zh-TW" sz="2000" smtClean="0"/>
              <a:t>F</a:t>
            </a:r>
            <a:r>
              <a:rPr lang="zh-TW" altLang="en-US" sz="2000" smtClean="0"/>
              <a:t>到</a:t>
            </a:r>
            <a:r>
              <a:rPr lang="en-US" altLang="zh-TW" sz="2000" smtClean="0"/>
              <a:t>t</a:t>
            </a:r>
            <a:r>
              <a:rPr lang="zh-TW" altLang="en-US" sz="2000" smtClean="0"/>
              <a:t>的成本， </a:t>
            </a:r>
          </a:p>
          <a:p>
            <a:pPr marL="1371600" lvl="2" indent="-457200" eaLnBrk="1" hangingPunct="1"/>
            <a:r>
              <a:rPr lang="en-US" altLang="zh-TW" sz="2000" smtClean="0"/>
              <a:t>A[t, I]</a:t>
            </a:r>
            <a:r>
              <a:rPr lang="zh-TW" altLang="en-US" sz="2000" smtClean="0"/>
              <a:t>為由</a:t>
            </a:r>
            <a:r>
              <a:rPr lang="en-US" altLang="zh-TW" sz="2000" smtClean="0"/>
              <a:t>t</a:t>
            </a:r>
            <a:r>
              <a:rPr lang="zh-TW" altLang="en-US" sz="2000" smtClean="0"/>
              <a:t>到</a:t>
            </a:r>
            <a:r>
              <a:rPr lang="en-US" altLang="zh-TW" sz="2000" smtClean="0"/>
              <a:t>I</a:t>
            </a:r>
            <a:r>
              <a:rPr lang="zh-TW" altLang="en-US" sz="2000" smtClean="0"/>
              <a:t>的成本</a:t>
            </a:r>
            <a:r>
              <a:rPr lang="zh-CN" altLang="en-US" sz="2000" smtClean="0"/>
              <a:t>。</a:t>
            </a:r>
            <a:endParaRPr lang="zh-TW" altLang="en-US" sz="2000" smtClean="0"/>
          </a:p>
          <a:p>
            <a:pPr marL="990600" lvl="1" indent="-533400" eaLnBrk="1" hangingPunct="1"/>
            <a:r>
              <a:rPr lang="en-US" altLang="zh-TW" sz="2400" smtClean="0"/>
              <a:t>((I, t)    E</a:t>
            </a:r>
            <a:r>
              <a:rPr lang="zh-TW" altLang="en-US" sz="2400" smtClean="0"/>
              <a:t>為一個邊</a:t>
            </a:r>
            <a:r>
              <a:rPr lang="en-US" altLang="zh-TW" sz="2400" smtClean="0"/>
              <a:t>)</a:t>
            </a:r>
            <a:r>
              <a:rPr lang="zh-TW" altLang="en-US" sz="2400" smtClean="0"/>
              <a:t>，此處</a:t>
            </a:r>
            <a:r>
              <a:rPr lang="en-US" altLang="zh-TW" sz="2400" smtClean="0">
                <a:solidFill>
                  <a:srgbClr val="FFFF00"/>
                </a:solidFill>
              </a:rPr>
              <a:t>I</a:t>
            </a:r>
            <a:r>
              <a:rPr lang="zh-TW" altLang="en-US" sz="2400" smtClean="0">
                <a:solidFill>
                  <a:srgbClr val="FFFF00"/>
                </a:solidFill>
              </a:rPr>
              <a:t>是指</a:t>
            </a:r>
            <a:r>
              <a:rPr lang="en-US" altLang="zh-TW" sz="2400" smtClean="0">
                <a:solidFill>
                  <a:srgbClr val="FFFF00"/>
                </a:solidFill>
              </a:rPr>
              <a:t>t</a:t>
            </a:r>
            <a:r>
              <a:rPr lang="zh-TW" altLang="en-US" sz="2400" smtClean="0">
                <a:solidFill>
                  <a:srgbClr val="FFFF00"/>
                </a:solidFill>
              </a:rPr>
              <a:t>的相鄰各頂點</a:t>
            </a:r>
            <a:r>
              <a:rPr lang="zh-TW" altLang="en-US" sz="2400" smtClean="0"/>
              <a:t>。此步驟是要更新</a:t>
            </a:r>
            <a:r>
              <a:rPr lang="en-US" altLang="zh-TW" sz="2400" smtClean="0"/>
              <a:t>F</a:t>
            </a:r>
            <a:r>
              <a:rPr lang="zh-TW" altLang="en-US" sz="2400" smtClean="0"/>
              <a:t>到各頂點的成本。</a:t>
            </a:r>
          </a:p>
          <a:p>
            <a:pPr marL="990600" lvl="1" indent="-533400" eaLnBrk="1" hangingPunct="1"/>
            <a:r>
              <a:rPr lang="zh-TW" altLang="en-US" sz="2400" smtClean="0"/>
              <a:t>並將</a:t>
            </a:r>
            <a:r>
              <a:rPr lang="en-US" altLang="zh-TW" sz="2400" smtClean="0"/>
              <a:t>t</a:t>
            </a:r>
            <a:r>
              <a:rPr lang="zh-TW" altLang="en-US" sz="2400" smtClean="0"/>
              <a:t>放入</a:t>
            </a:r>
            <a:r>
              <a:rPr lang="en-US" altLang="zh-TW" sz="2400" smtClean="0"/>
              <a:t>S</a:t>
            </a:r>
            <a:r>
              <a:rPr lang="zh-TW" altLang="en-US" sz="2400" smtClean="0"/>
              <a:t>集合，</a:t>
            </a:r>
          </a:p>
          <a:p>
            <a:pPr marL="609600" indent="-609600" eaLnBrk="1" hangingPunct="1"/>
            <a:r>
              <a:rPr lang="zh-TW" altLang="en-US" sz="2800" smtClean="0"/>
              <a:t>步驟</a:t>
            </a:r>
            <a:r>
              <a:rPr lang="en-US" altLang="zh-TW" sz="2800" smtClean="0"/>
              <a:t>3</a:t>
            </a:r>
            <a:r>
              <a:rPr lang="zh-TW" altLang="en-US" sz="2800" smtClean="0"/>
              <a:t>：繼續回到步驟</a:t>
            </a:r>
            <a:r>
              <a:rPr lang="en-US" altLang="zh-TW" sz="2800" smtClean="0"/>
              <a:t>2</a:t>
            </a:r>
            <a:r>
              <a:rPr lang="zh-TW" altLang="en-US" sz="2800" smtClean="0"/>
              <a:t>執行。一直到</a:t>
            </a:r>
            <a:r>
              <a:rPr lang="en-US" altLang="zh-TW" sz="2800" smtClean="0"/>
              <a:t>V-S</a:t>
            </a:r>
            <a:r>
              <a:rPr lang="zh-TW" altLang="en-US" sz="2800" smtClean="0"/>
              <a:t>是空集合</a:t>
            </a:r>
            <a:r>
              <a:rPr lang="en-US" altLang="zh-TW" sz="2800" smtClean="0"/>
              <a:t>(</a:t>
            </a:r>
            <a:r>
              <a:rPr lang="zh-TW" altLang="en-US" sz="2800" smtClean="0"/>
              <a:t>表示所有的頂點都檢查過了</a:t>
            </a:r>
            <a:r>
              <a:rPr lang="en-US" altLang="zh-TW" sz="2800" smtClean="0"/>
              <a:t>)</a:t>
            </a:r>
            <a:r>
              <a:rPr lang="zh-TW" altLang="en-US" sz="2800" smtClean="0"/>
              <a:t>為止。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59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4967287" cy="468153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多重圖形（</a:t>
            </a:r>
            <a:r>
              <a:rPr lang="en-US" altLang="zh-TW" sz="2800" smtClean="0"/>
              <a:t>mutigraph</a:t>
            </a:r>
            <a:r>
              <a:rPr lang="zh-TW" altLang="en-US" sz="2800" smtClean="0"/>
              <a:t>）：假使兩個頂點間，有多條相同的邊此稱之為多重圖形，而不是圖形。如</a:t>
            </a:r>
            <a:r>
              <a:rPr lang="zh-CN" altLang="en-US" sz="2800" smtClean="0"/>
              <a:t>：</a:t>
            </a:r>
            <a:r>
              <a:rPr lang="en-US" altLang="zh-TW" sz="2800" smtClean="0"/>
              <a:t>G4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zh-TW" altLang="en-US" sz="2800" smtClean="0"/>
              <a:t>完整圖形（</a:t>
            </a:r>
            <a:r>
              <a:rPr lang="en-US" altLang="zh-TW" sz="2800" smtClean="0"/>
              <a:t>complete graph</a:t>
            </a:r>
            <a:r>
              <a:rPr lang="zh-TW" altLang="en-US" sz="2800" smtClean="0"/>
              <a:t>）：</a:t>
            </a:r>
            <a:r>
              <a:rPr lang="zh-TW" altLang="en-US" sz="2800" smtClean="0">
                <a:solidFill>
                  <a:schemeClr val="folHlink"/>
                </a:solidFill>
              </a:rPr>
              <a:t>邊</a:t>
            </a:r>
            <a:r>
              <a:rPr lang="zh-TW" altLang="en-US" sz="2800" smtClean="0"/>
              <a:t>的</a:t>
            </a:r>
            <a:r>
              <a:rPr lang="zh-TW" altLang="en-US" sz="2800" smtClean="0">
                <a:solidFill>
                  <a:schemeClr val="folHlink"/>
                </a:solidFill>
              </a:rPr>
              <a:t>個數最大</a:t>
            </a:r>
            <a:r>
              <a:rPr lang="zh-TW" altLang="en-US" sz="2800" smtClean="0"/>
              <a:t>者。在</a:t>
            </a:r>
            <a:r>
              <a:rPr lang="en-US" altLang="zh-TW" sz="2800" smtClean="0"/>
              <a:t>n</a:t>
            </a:r>
            <a:r>
              <a:rPr lang="zh-TW" altLang="en-US" sz="2800" smtClean="0"/>
              <a:t>個頂點的無方向圖形中，會有 </a:t>
            </a:r>
            <a:r>
              <a:rPr lang="en-US" altLang="zh-TW" sz="2800" smtClean="0"/>
              <a:t>n(n-1)/2</a:t>
            </a:r>
            <a:r>
              <a:rPr lang="zh-TW" altLang="en-US" sz="2800" smtClean="0"/>
              <a:t>個邊。如</a:t>
            </a:r>
            <a:r>
              <a:rPr lang="en-US" altLang="zh-TW" sz="2800" smtClean="0"/>
              <a:t>:G1</a:t>
            </a:r>
            <a:r>
              <a:rPr lang="zh-TW" altLang="en-US" sz="2800" smtClean="0"/>
              <a:t>。有方向圖形則有 </a:t>
            </a:r>
            <a:r>
              <a:rPr lang="en-US" altLang="zh-TW" sz="2800" smtClean="0"/>
              <a:t>n(n-1)</a:t>
            </a:r>
            <a:r>
              <a:rPr lang="zh-TW" altLang="en-US" sz="2800" smtClean="0"/>
              <a:t>個邊。如右圖</a:t>
            </a:r>
            <a:r>
              <a:rPr lang="zh-CN" altLang="en-US" sz="2800" smtClean="0"/>
              <a:t>。</a:t>
            </a:r>
            <a:endParaRPr lang="zh-TW" altLang="en-US" sz="2800" smtClean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199313" y="1916113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6516688" y="276860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215188" y="2773363"/>
            <a:ext cx="371475" cy="4619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213600" y="3614738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7413625" y="2379663"/>
            <a:ext cx="1588" cy="393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413625" y="3249613"/>
            <a:ext cx="1588" cy="369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896100" y="3005138"/>
            <a:ext cx="319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6796088" y="2278063"/>
            <a:ext cx="4333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6856413" y="2347913"/>
            <a:ext cx="420687" cy="4984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7153275" y="4027488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G4 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421438" y="4041775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6862763" y="468153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6411913" y="5308600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5980113" y="4681538"/>
            <a:ext cx="373062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757988" y="4416425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6735763" y="5103813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6251575" y="5121275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6229350" y="4365625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6356350" y="4921250"/>
            <a:ext cx="50641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604000" y="4503738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338888" y="5756275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 rot="-30085">
            <a:off x="7902575" y="4211638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8218" name="Oval 26"/>
          <p:cNvSpPr>
            <a:spLocks noChangeArrowheads="1"/>
          </p:cNvSpPr>
          <p:nvPr/>
        </p:nvSpPr>
        <p:spPr bwMode="auto">
          <a:xfrm rot="-30085">
            <a:off x="7902575" y="5026025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8219" name="Arc 28"/>
          <p:cNvSpPr>
            <a:spLocks/>
          </p:cNvSpPr>
          <p:nvPr/>
        </p:nvSpPr>
        <p:spPr bwMode="auto">
          <a:xfrm rot="19600668" flipH="1">
            <a:off x="7713663" y="4587875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0" name="Arc 29"/>
          <p:cNvSpPr>
            <a:spLocks/>
          </p:cNvSpPr>
          <p:nvPr/>
        </p:nvSpPr>
        <p:spPr bwMode="auto">
          <a:xfrm rot="19600668" flipV="1">
            <a:off x="8148638" y="4579938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21" name="Rectangle 30"/>
          <p:cNvSpPr>
            <a:spLocks noChangeArrowheads="1"/>
          </p:cNvSpPr>
          <p:nvPr/>
        </p:nvSpPr>
        <p:spPr bwMode="auto">
          <a:xfrm>
            <a:off x="7805738" y="5468938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3491" name="Oval 7"/>
          <p:cNvSpPr>
            <a:spLocks noChangeArrowheads="1"/>
          </p:cNvSpPr>
          <p:nvPr/>
        </p:nvSpPr>
        <p:spPr bwMode="auto">
          <a:xfrm>
            <a:off x="5148263" y="2382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3492" name="Oval 8"/>
          <p:cNvSpPr>
            <a:spLocks noChangeArrowheads="1"/>
          </p:cNvSpPr>
          <p:nvPr/>
        </p:nvSpPr>
        <p:spPr bwMode="auto">
          <a:xfrm>
            <a:off x="4357688" y="31750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3493" name="Oval 9"/>
          <p:cNvSpPr>
            <a:spLocks noChangeArrowheads="1"/>
          </p:cNvSpPr>
          <p:nvPr/>
        </p:nvSpPr>
        <p:spPr bwMode="auto">
          <a:xfrm>
            <a:off x="3636963" y="38957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3494" name="Oval 10"/>
          <p:cNvSpPr>
            <a:spLocks noChangeArrowheads="1"/>
          </p:cNvSpPr>
          <p:nvPr/>
        </p:nvSpPr>
        <p:spPr bwMode="auto">
          <a:xfrm>
            <a:off x="5149850" y="38957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3495" name="Oval 11"/>
          <p:cNvSpPr>
            <a:spLocks noChangeArrowheads="1"/>
          </p:cNvSpPr>
          <p:nvPr/>
        </p:nvSpPr>
        <p:spPr bwMode="auto">
          <a:xfrm>
            <a:off x="6084888" y="31750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3496" name="Oval 12"/>
          <p:cNvSpPr>
            <a:spLocks noChangeArrowheads="1"/>
          </p:cNvSpPr>
          <p:nvPr/>
        </p:nvSpPr>
        <p:spPr bwMode="auto">
          <a:xfrm>
            <a:off x="2771775" y="31750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3497" name="Oval 13"/>
          <p:cNvSpPr>
            <a:spLocks noChangeArrowheads="1"/>
          </p:cNvSpPr>
          <p:nvPr/>
        </p:nvSpPr>
        <p:spPr bwMode="auto">
          <a:xfrm>
            <a:off x="3636963" y="23828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3498" name="Line 15"/>
          <p:cNvSpPr>
            <a:spLocks noChangeShapeType="1"/>
          </p:cNvSpPr>
          <p:nvPr/>
        </p:nvSpPr>
        <p:spPr bwMode="auto">
          <a:xfrm>
            <a:off x="4141788" y="41830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9" name="Line 16"/>
          <p:cNvSpPr>
            <a:spLocks noChangeShapeType="1"/>
          </p:cNvSpPr>
          <p:nvPr/>
        </p:nvSpPr>
        <p:spPr bwMode="auto">
          <a:xfrm>
            <a:off x="5365750" y="28860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0" name="Line 17"/>
          <p:cNvSpPr>
            <a:spLocks noChangeShapeType="1"/>
          </p:cNvSpPr>
          <p:nvPr/>
        </p:nvSpPr>
        <p:spPr bwMode="auto">
          <a:xfrm>
            <a:off x="4141788" y="25987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1" name="Line 18"/>
          <p:cNvSpPr>
            <a:spLocks noChangeShapeType="1"/>
          </p:cNvSpPr>
          <p:nvPr/>
        </p:nvSpPr>
        <p:spPr bwMode="auto">
          <a:xfrm>
            <a:off x="4068763" y="281463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2" name="Line 19"/>
          <p:cNvSpPr>
            <a:spLocks noChangeShapeType="1"/>
          </p:cNvSpPr>
          <p:nvPr/>
        </p:nvSpPr>
        <p:spPr bwMode="auto">
          <a:xfrm>
            <a:off x="4789488" y="3606800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3" name="Line 20"/>
          <p:cNvSpPr>
            <a:spLocks noChangeShapeType="1"/>
          </p:cNvSpPr>
          <p:nvPr/>
        </p:nvSpPr>
        <p:spPr bwMode="auto">
          <a:xfrm flipH="1">
            <a:off x="4789488" y="28146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4" name="Line 21"/>
          <p:cNvSpPr>
            <a:spLocks noChangeShapeType="1"/>
          </p:cNvSpPr>
          <p:nvPr/>
        </p:nvSpPr>
        <p:spPr bwMode="auto">
          <a:xfrm flipH="1">
            <a:off x="4068763" y="36068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5" name="Line 22"/>
          <p:cNvSpPr>
            <a:spLocks noChangeShapeType="1"/>
          </p:cNvSpPr>
          <p:nvPr/>
        </p:nvSpPr>
        <p:spPr bwMode="auto">
          <a:xfrm flipH="1">
            <a:off x="3205163" y="274320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6" name="Line 23"/>
          <p:cNvSpPr>
            <a:spLocks noChangeShapeType="1"/>
          </p:cNvSpPr>
          <p:nvPr/>
        </p:nvSpPr>
        <p:spPr bwMode="auto">
          <a:xfrm flipH="1">
            <a:off x="5653088" y="36068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7" name="Line 24"/>
          <p:cNvSpPr>
            <a:spLocks noChangeShapeType="1"/>
          </p:cNvSpPr>
          <p:nvPr/>
        </p:nvSpPr>
        <p:spPr bwMode="auto">
          <a:xfrm>
            <a:off x="3205163" y="36068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8" name="Line 25"/>
          <p:cNvSpPr>
            <a:spLocks noChangeShapeType="1"/>
          </p:cNvSpPr>
          <p:nvPr/>
        </p:nvSpPr>
        <p:spPr bwMode="auto">
          <a:xfrm>
            <a:off x="5653088" y="26701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9" name="Text Box 26"/>
          <p:cNvSpPr txBox="1">
            <a:spLocks noChangeArrowheads="1"/>
          </p:cNvSpPr>
          <p:nvPr/>
        </p:nvSpPr>
        <p:spPr bwMode="auto">
          <a:xfrm>
            <a:off x="3113088" y="27051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3510" name="Text Box 27"/>
          <p:cNvSpPr txBox="1">
            <a:spLocks noChangeArrowheads="1"/>
          </p:cNvSpPr>
          <p:nvPr/>
        </p:nvSpPr>
        <p:spPr bwMode="auto">
          <a:xfrm>
            <a:off x="3421063" y="30686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3511" name="Text Box 28"/>
          <p:cNvSpPr txBox="1">
            <a:spLocks noChangeArrowheads="1"/>
          </p:cNvSpPr>
          <p:nvPr/>
        </p:nvSpPr>
        <p:spPr bwMode="auto">
          <a:xfrm>
            <a:off x="3113088" y="367823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3512" name="Text Box 29"/>
          <p:cNvSpPr txBox="1">
            <a:spLocks noChangeArrowheads="1"/>
          </p:cNvSpPr>
          <p:nvPr/>
        </p:nvSpPr>
        <p:spPr bwMode="auto">
          <a:xfrm>
            <a:off x="4429125" y="223837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3513" name="Text Box 30"/>
          <p:cNvSpPr txBox="1">
            <a:spLocks noChangeArrowheads="1"/>
          </p:cNvSpPr>
          <p:nvPr/>
        </p:nvSpPr>
        <p:spPr bwMode="auto">
          <a:xfrm>
            <a:off x="4068763" y="26336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3514" name="Text Box 31"/>
          <p:cNvSpPr txBox="1">
            <a:spLocks noChangeArrowheads="1"/>
          </p:cNvSpPr>
          <p:nvPr/>
        </p:nvSpPr>
        <p:spPr bwMode="auto">
          <a:xfrm>
            <a:off x="4716463" y="26336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3515" name="Text Box 32"/>
          <p:cNvSpPr txBox="1">
            <a:spLocks noChangeArrowheads="1"/>
          </p:cNvSpPr>
          <p:nvPr/>
        </p:nvSpPr>
        <p:spPr bwMode="auto">
          <a:xfrm>
            <a:off x="4068763" y="37512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3516" name="Text Box 33"/>
          <p:cNvSpPr txBox="1">
            <a:spLocks noChangeArrowheads="1"/>
          </p:cNvSpPr>
          <p:nvPr/>
        </p:nvSpPr>
        <p:spPr bwMode="auto">
          <a:xfrm>
            <a:off x="4645025" y="37512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3517" name="Text Box 34"/>
          <p:cNvSpPr txBox="1">
            <a:spLocks noChangeArrowheads="1"/>
          </p:cNvSpPr>
          <p:nvPr/>
        </p:nvSpPr>
        <p:spPr bwMode="auto">
          <a:xfrm>
            <a:off x="4400550" y="4111625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3518" name="Text Box 35"/>
          <p:cNvSpPr txBox="1">
            <a:spLocks noChangeArrowheads="1"/>
          </p:cNvSpPr>
          <p:nvPr/>
        </p:nvSpPr>
        <p:spPr bwMode="auto">
          <a:xfrm>
            <a:off x="5907088" y="27051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3519" name="Text Box 36"/>
          <p:cNvSpPr txBox="1">
            <a:spLocks noChangeArrowheads="1"/>
          </p:cNvSpPr>
          <p:nvPr/>
        </p:nvSpPr>
        <p:spPr bwMode="auto">
          <a:xfrm>
            <a:off x="5330825" y="31384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3520" name="Text Box 37"/>
          <p:cNvSpPr txBox="1">
            <a:spLocks noChangeArrowheads="1"/>
          </p:cNvSpPr>
          <p:nvPr/>
        </p:nvSpPr>
        <p:spPr bwMode="auto">
          <a:xfrm>
            <a:off x="5797550" y="371475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3521" name="Line 38"/>
          <p:cNvSpPr>
            <a:spLocks noChangeShapeType="1"/>
          </p:cNvSpPr>
          <p:nvPr/>
        </p:nvSpPr>
        <p:spPr bwMode="auto">
          <a:xfrm>
            <a:off x="3276600" y="3429000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22" name="Text Box 40"/>
          <p:cNvSpPr txBox="1">
            <a:spLocks noChangeArrowheads="1"/>
          </p:cNvSpPr>
          <p:nvPr/>
        </p:nvSpPr>
        <p:spPr bwMode="auto">
          <a:xfrm>
            <a:off x="971550" y="4724400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FFFF00"/>
                </a:solidFill>
                <a:latin typeface="Verdana" panose="020B0604030504040204" pitchFamily="34" charset="0"/>
              </a:rPr>
              <a:t>F = 1</a:t>
            </a:r>
            <a:r>
              <a:rPr lang="en-US" altLang="zh-TW" sz="2400">
                <a:latin typeface="Verdana" panose="020B0604030504040204" pitchFamily="34" charset="0"/>
              </a:rPr>
              <a:t> ; S = {1} , V = {1, 2, 3, 4, 5, 6, 7} </a:t>
            </a:r>
            <a:r>
              <a:rPr lang="zh-TW" altLang="en-US" sz="2400">
                <a:latin typeface="Verdana" panose="020B0604030504040204" pitchFamily="34" charset="0"/>
              </a:rPr>
              <a:t>， </a:t>
            </a:r>
          </a:p>
        </p:txBody>
      </p:sp>
      <p:sp>
        <p:nvSpPr>
          <p:cNvPr id="63523" name="Rectangle 41"/>
          <p:cNvSpPr>
            <a:spLocks noChangeArrowheads="1"/>
          </p:cNvSpPr>
          <p:nvPr/>
        </p:nvSpPr>
        <p:spPr bwMode="auto">
          <a:xfrm>
            <a:off x="539750" y="1628775"/>
            <a:ext cx="8218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2400"/>
              <a:t>圖頂點表示城市，邊是表示兩城市之間所需花費的成本。</a:t>
            </a:r>
            <a:endParaRPr lang="zh-TW" altLang="en-US" sz="2400">
              <a:latin typeface="標楷體" panose="03000509000000000000" pitchFamily="65" charset="-120"/>
            </a:endParaRPr>
          </a:p>
        </p:txBody>
      </p:sp>
      <p:sp>
        <p:nvSpPr>
          <p:cNvPr id="63524" name="Rectangle 42"/>
          <p:cNvSpPr>
            <a:spLocks noChangeArrowheads="1"/>
          </p:cNvSpPr>
          <p:nvPr/>
        </p:nvSpPr>
        <p:spPr bwMode="auto">
          <a:xfrm>
            <a:off x="24114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3525" name="Rectangle 45"/>
          <p:cNvSpPr>
            <a:spLocks noChangeArrowheads="1"/>
          </p:cNvSpPr>
          <p:nvPr/>
        </p:nvSpPr>
        <p:spPr bwMode="auto">
          <a:xfrm>
            <a:off x="291465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3526" name="Rectangle 46"/>
          <p:cNvSpPr>
            <a:spLocks noChangeArrowheads="1"/>
          </p:cNvSpPr>
          <p:nvPr/>
        </p:nvSpPr>
        <p:spPr bwMode="auto">
          <a:xfrm>
            <a:off x="3419475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3527" name="Rectangle 47"/>
          <p:cNvSpPr>
            <a:spLocks noChangeArrowheads="1"/>
          </p:cNvSpPr>
          <p:nvPr/>
        </p:nvSpPr>
        <p:spPr bwMode="auto">
          <a:xfrm>
            <a:off x="493236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3528" name="Rectangle 48"/>
          <p:cNvSpPr>
            <a:spLocks noChangeArrowheads="1"/>
          </p:cNvSpPr>
          <p:nvPr/>
        </p:nvSpPr>
        <p:spPr bwMode="auto">
          <a:xfrm>
            <a:off x="39227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3529" name="Rectangle 49"/>
          <p:cNvSpPr>
            <a:spLocks noChangeArrowheads="1"/>
          </p:cNvSpPr>
          <p:nvPr/>
        </p:nvSpPr>
        <p:spPr bwMode="auto">
          <a:xfrm>
            <a:off x="543560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3530" name="Rectangle 50"/>
          <p:cNvSpPr>
            <a:spLocks noChangeArrowheads="1"/>
          </p:cNvSpPr>
          <p:nvPr/>
        </p:nvSpPr>
        <p:spPr bwMode="auto">
          <a:xfrm>
            <a:off x="4427538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3531" name="Text Box 51"/>
          <p:cNvSpPr txBox="1">
            <a:spLocks noChangeArrowheads="1"/>
          </p:cNvSpPr>
          <p:nvPr/>
        </p:nvSpPr>
        <p:spPr bwMode="auto">
          <a:xfrm>
            <a:off x="1455738" y="5900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3532" name="Text Box 53"/>
          <p:cNvSpPr txBox="1">
            <a:spLocks noChangeArrowheads="1"/>
          </p:cNvSpPr>
          <p:nvPr/>
        </p:nvSpPr>
        <p:spPr bwMode="auto">
          <a:xfrm>
            <a:off x="2555875" y="5445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7451725" y="19891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6661150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5940425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453313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8388350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507523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9404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6445250" y="3789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766921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45250" y="22050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6372225" y="2420938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7092950" y="32131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H="1">
            <a:off x="709295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6372225" y="32131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5508625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>
            <a:off x="79565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5508625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7956550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5416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724525" y="26749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5416550" y="32845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732588" y="18446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63722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70199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372225" y="33575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6948488" y="33575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6704013" y="3717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8210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7634288" y="27447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8101013" y="33210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5580063" y="30353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46" name="Rectangle 35"/>
          <p:cNvSpPr>
            <a:spLocks noChangeArrowheads="1"/>
          </p:cNvSpPr>
          <p:nvPr/>
        </p:nvSpPr>
        <p:spPr bwMode="auto">
          <a:xfrm>
            <a:off x="539750" y="1628775"/>
            <a:ext cx="42481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2800"/>
              <a:t>很清楚的看出</a:t>
            </a:r>
            <a:r>
              <a:rPr lang="en-US" altLang="zh-TW" sz="2800"/>
              <a:t>D</a:t>
            </a:r>
            <a:r>
              <a:rPr lang="zh-TW" altLang="en-US" sz="2800"/>
              <a:t>陣列中</a:t>
            </a:r>
            <a:r>
              <a:rPr lang="en-US" altLang="zh-TW" sz="2800"/>
              <a:t>D[2] = 4</a:t>
            </a:r>
            <a:r>
              <a:rPr lang="zh-TW" altLang="en-US" sz="2800"/>
              <a:t>最少，因此將頂點</a:t>
            </a:r>
            <a:r>
              <a:rPr lang="en-US" altLang="zh-TW" sz="2800"/>
              <a:t>2</a:t>
            </a:r>
            <a:r>
              <a:rPr lang="zh-TW" altLang="en-US" sz="2800"/>
              <a:t>加入到</a:t>
            </a:r>
            <a:r>
              <a:rPr lang="en-US" altLang="zh-TW" sz="2800"/>
              <a:t>S</a:t>
            </a:r>
            <a:r>
              <a:rPr lang="zh-TW" altLang="en-US" sz="2800"/>
              <a:t>集合中，</a:t>
            </a:r>
            <a:r>
              <a:rPr lang="en-US" altLang="zh-TW" sz="2800"/>
              <a:t>S = {1, 2}</a:t>
            </a:r>
            <a:r>
              <a:rPr lang="zh-TW" altLang="en-US" sz="2800"/>
              <a:t>，</a:t>
            </a:r>
            <a:r>
              <a:rPr lang="en-US" altLang="zh-TW" sz="2800"/>
              <a:t>V-S = {3, 4, 5, 6, 7}</a:t>
            </a:r>
            <a:r>
              <a:rPr lang="zh-TW" altLang="en-US" sz="2800"/>
              <a:t>，</a:t>
            </a:r>
          </a:p>
        </p:txBody>
      </p:sp>
      <p:sp>
        <p:nvSpPr>
          <p:cNvPr id="64547" name="Rectangle 36"/>
          <p:cNvSpPr>
            <a:spLocks noChangeArrowheads="1"/>
          </p:cNvSpPr>
          <p:nvPr/>
        </p:nvSpPr>
        <p:spPr bwMode="auto">
          <a:xfrm>
            <a:off x="24114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4548" name="Rectangle 37"/>
          <p:cNvSpPr>
            <a:spLocks noChangeArrowheads="1"/>
          </p:cNvSpPr>
          <p:nvPr/>
        </p:nvSpPr>
        <p:spPr bwMode="auto">
          <a:xfrm>
            <a:off x="291465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4549" name="Rectangle 38"/>
          <p:cNvSpPr>
            <a:spLocks noChangeArrowheads="1"/>
          </p:cNvSpPr>
          <p:nvPr/>
        </p:nvSpPr>
        <p:spPr bwMode="auto">
          <a:xfrm>
            <a:off x="3419475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4550" name="Rectangle 39"/>
          <p:cNvSpPr>
            <a:spLocks noChangeArrowheads="1"/>
          </p:cNvSpPr>
          <p:nvPr/>
        </p:nvSpPr>
        <p:spPr bwMode="auto">
          <a:xfrm>
            <a:off x="493236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4551" name="Rectangle 40"/>
          <p:cNvSpPr>
            <a:spLocks noChangeArrowheads="1"/>
          </p:cNvSpPr>
          <p:nvPr/>
        </p:nvSpPr>
        <p:spPr bwMode="auto">
          <a:xfrm>
            <a:off x="39227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4552" name="Rectangle 41"/>
          <p:cNvSpPr>
            <a:spLocks noChangeArrowheads="1"/>
          </p:cNvSpPr>
          <p:nvPr/>
        </p:nvSpPr>
        <p:spPr bwMode="auto">
          <a:xfrm>
            <a:off x="543560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4553" name="Rectangle 42"/>
          <p:cNvSpPr>
            <a:spLocks noChangeArrowheads="1"/>
          </p:cNvSpPr>
          <p:nvPr/>
        </p:nvSpPr>
        <p:spPr bwMode="auto">
          <a:xfrm>
            <a:off x="4427538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11</a:t>
            </a:r>
          </a:p>
        </p:txBody>
      </p:sp>
      <p:sp>
        <p:nvSpPr>
          <p:cNvPr id="64554" name="Text Box 43"/>
          <p:cNvSpPr txBox="1">
            <a:spLocks noChangeArrowheads="1"/>
          </p:cNvSpPr>
          <p:nvPr/>
        </p:nvSpPr>
        <p:spPr bwMode="auto">
          <a:xfrm>
            <a:off x="1455738" y="5900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4555" name="Text Box 44"/>
          <p:cNvSpPr txBox="1">
            <a:spLocks noChangeArrowheads="1"/>
          </p:cNvSpPr>
          <p:nvPr/>
        </p:nvSpPr>
        <p:spPr bwMode="auto">
          <a:xfrm>
            <a:off x="2555875" y="5445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64556" name="Rectangle 45"/>
          <p:cNvSpPr>
            <a:spLocks noChangeArrowheads="1"/>
          </p:cNvSpPr>
          <p:nvPr/>
        </p:nvSpPr>
        <p:spPr bwMode="auto">
          <a:xfrm>
            <a:off x="971550" y="3933825"/>
            <a:ext cx="817245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2000"/>
              <a:t>而且頂點</a:t>
            </a:r>
            <a:r>
              <a:rPr lang="en-US" altLang="zh-TW" sz="2000"/>
              <a:t>2</a:t>
            </a:r>
            <a:r>
              <a:rPr lang="zh-TW" altLang="en-US" sz="2000"/>
              <a:t>之相鄰頂點有</a:t>
            </a:r>
            <a:r>
              <a:rPr lang="en-US" altLang="zh-TW" sz="2000"/>
              <a:t>3</a:t>
            </a:r>
            <a:r>
              <a:rPr lang="zh-TW" altLang="en-US" sz="2000"/>
              <a:t>和</a:t>
            </a:r>
            <a:r>
              <a:rPr lang="en-US" altLang="zh-TW" sz="2000"/>
              <a:t>5</a:t>
            </a:r>
            <a:r>
              <a:rPr lang="zh-TW" altLang="en-US" sz="2000"/>
              <a:t>，所以</a:t>
            </a:r>
            <a:r>
              <a:rPr lang="zh-CN" altLang="en-US" sz="2000"/>
              <a:t>：</a:t>
            </a:r>
            <a:r>
              <a:rPr lang="zh-TW" altLang="en-US" sz="2000"/>
              <a:t> </a:t>
            </a:r>
          </a:p>
          <a:p>
            <a:pPr eaLnBrk="1" hangingPunct="1"/>
            <a:r>
              <a:rPr lang="en-US" altLang="zh-TW" sz="2000"/>
              <a:t>D[3] = min(D[3], D[2]+A[2, 3]) =min(6, 4+1) = 5</a:t>
            </a:r>
            <a:r>
              <a:rPr lang="zh-CN" altLang="en-US" sz="2000"/>
              <a:t>；</a:t>
            </a:r>
            <a:endParaRPr lang="en-US" altLang="zh-TW" sz="2000"/>
          </a:p>
          <a:p>
            <a:pPr eaLnBrk="1" hangingPunct="1"/>
            <a:r>
              <a:rPr lang="en-US" altLang="zh-TW" sz="2000"/>
              <a:t>D[5] = min(D[5], D[2]+A[2, 5]) = min(∞, 4+7) = 11</a:t>
            </a:r>
            <a:r>
              <a:rPr lang="zh-CN" altLang="en-US" sz="2000"/>
              <a:t>。</a:t>
            </a:r>
            <a:endParaRPr lang="en-US" altLang="zh-TW" sz="2000"/>
          </a:p>
          <a:p>
            <a:pPr eaLnBrk="1" hangingPunct="1"/>
            <a:r>
              <a:rPr lang="zh-TW" altLang="en-US" sz="2000"/>
              <a:t>此時</a:t>
            </a:r>
            <a:r>
              <a:rPr lang="en-US" altLang="zh-TW" sz="2000"/>
              <a:t>D</a:t>
            </a:r>
            <a:r>
              <a:rPr lang="zh-TW" altLang="en-US" sz="2000"/>
              <a:t>陣列變為</a:t>
            </a:r>
            <a:r>
              <a:rPr lang="zh-CN" altLang="en-US" sz="2000"/>
              <a:t>：</a:t>
            </a:r>
            <a:endParaRPr lang="zh-TW" altLang="en-US" sz="2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73238"/>
            <a:ext cx="4176712" cy="28082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smtClean="0"/>
              <a:t>從</a:t>
            </a:r>
            <a:r>
              <a:rPr lang="en-US" altLang="zh-TW" sz="2800" smtClean="0"/>
              <a:t>V-S = {3, 4, 5, 6, 7}</a:t>
            </a:r>
            <a:r>
              <a:rPr lang="zh-TW" altLang="en-US" sz="2800" smtClean="0"/>
              <a:t>中找出</a:t>
            </a:r>
            <a:r>
              <a:rPr lang="en-US" altLang="zh-TW" sz="2800" smtClean="0"/>
              <a:t>D</a:t>
            </a:r>
            <a:r>
              <a:rPr lang="zh-TW" altLang="en-US" sz="2800" smtClean="0"/>
              <a:t>陣列的最小值是</a:t>
            </a:r>
            <a:r>
              <a:rPr lang="en-US" altLang="zh-TW" sz="2800" smtClean="0"/>
              <a:t>D[3] = 5</a:t>
            </a:r>
            <a:r>
              <a:rPr lang="zh-TW" altLang="en-US" sz="2800" smtClean="0"/>
              <a:t>，而頂點</a:t>
            </a:r>
            <a:r>
              <a:rPr lang="en-US" altLang="zh-TW" sz="2800" smtClean="0"/>
              <a:t>3</a:t>
            </a:r>
            <a:r>
              <a:rPr lang="zh-TW" altLang="en-US" sz="2800" smtClean="0"/>
              <a:t>的相鄰點為</a:t>
            </a:r>
            <a:r>
              <a:rPr lang="en-US" altLang="zh-TW" sz="2800" smtClean="0"/>
              <a:t>5</a:t>
            </a:r>
            <a:r>
              <a:rPr lang="zh-TW" altLang="en-US" sz="2800" smtClean="0"/>
              <a:t>、</a:t>
            </a:r>
            <a:r>
              <a:rPr lang="en-US" altLang="zh-TW" sz="2800" smtClean="0"/>
              <a:t>6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en-US" altLang="zh-TW" sz="2800" smtClean="0"/>
              <a:t>S = {1, 2, 3}</a:t>
            </a:r>
            <a:br>
              <a:rPr lang="en-US" altLang="zh-TW" sz="2800" smtClean="0"/>
            </a:br>
            <a:r>
              <a:rPr lang="en-US" altLang="zh-TW" sz="2800" smtClean="0"/>
              <a:t>V-S = {4, 5, 6, 7}</a:t>
            </a:r>
          </a:p>
        </p:txBody>
      </p:sp>
      <p:sp>
        <p:nvSpPr>
          <p:cNvPr id="65540" name="Oval 36"/>
          <p:cNvSpPr>
            <a:spLocks noChangeArrowheads="1"/>
          </p:cNvSpPr>
          <p:nvPr/>
        </p:nvSpPr>
        <p:spPr bwMode="auto">
          <a:xfrm>
            <a:off x="7451725" y="19891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5541" name="Oval 37"/>
          <p:cNvSpPr>
            <a:spLocks noChangeArrowheads="1"/>
          </p:cNvSpPr>
          <p:nvPr/>
        </p:nvSpPr>
        <p:spPr bwMode="auto">
          <a:xfrm>
            <a:off x="6661150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5542" name="Oval 38"/>
          <p:cNvSpPr>
            <a:spLocks noChangeArrowheads="1"/>
          </p:cNvSpPr>
          <p:nvPr/>
        </p:nvSpPr>
        <p:spPr bwMode="auto">
          <a:xfrm>
            <a:off x="5940425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5543" name="Oval 39"/>
          <p:cNvSpPr>
            <a:spLocks noChangeArrowheads="1"/>
          </p:cNvSpPr>
          <p:nvPr/>
        </p:nvSpPr>
        <p:spPr bwMode="auto">
          <a:xfrm>
            <a:off x="7453313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5544" name="Oval 40"/>
          <p:cNvSpPr>
            <a:spLocks noChangeArrowheads="1"/>
          </p:cNvSpPr>
          <p:nvPr/>
        </p:nvSpPr>
        <p:spPr bwMode="auto">
          <a:xfrm>
            <a:off x="8388350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5545" name="Oval 41"/>
          <p:cNvSpPr>
            <a:spLocks noChangeArrowheads="1"/>
          </p:cNvSpPr>
          <p:nvPr/>
        </p:nvSpPr>
        <p:spPr bwMode="auto">
          <a:xfrm>
            <a:off x="507523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5546" name="Oval 42"/>
          <p:cNvSpPr>
            <a:spLocks noChangeArrowheads="1"/>
          </p:cNvSpPr>
          <p:nvPr/>
        </p:nvSpPr>
        <p:spPr bwMode="auto">
          <a:xfrm>
            <a:off x="59404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6445250" y="3789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766921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6445250" y="22050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6372225" y="2420938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1" name="Line 47"/>
          <p:cNvSpPr>
            <a:spLocks noChangeShapeType="1"/>
          </p:cNvSpPr>
          <p:nvPr/>
        </p:nvSpPr>
        <p:spPr bwMode="auto">
          <a:xfrm>
            <a:off x="7092950" y="32131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2" name="Line 48"/>
          <p:cNvSpPr>
            <a:spLocks noChangeShapeType="1"/>
          </p:cNvSpPr>
          <p:nvPr/>
        </p:nvSpPr>
        <p:spPr bwMode="auto">
          <a:xfrm flipH="1">
            <a:off x="709295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3" name="Line 49"/>
          <p:cNvSpPr>
            <a:spLocks noChangeShapeType="1"/>
          </p:cNvSpPr>
          <p:nvPr/>
        </p:nvSpPr>
        <p:spPr bwMode="auto">
          <a:xfrm flipH="1">
            <a:off x="6372225" y="32131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4" name="Line 50"/>
          <p:cNvSpPr>
            <a:spLocks noChangeShapeType="1"/>
          </p:cNvSpPr>
          <p:nvPr/>
        </p:nvSpPr>
        <p:spPr bwMode="auto">
          <a:xfrm flipH="1">
            <a:off x="5508625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5" name="Line 51"/>
          <p:cNvSpPr>
            <a:spLocks noChangeShapeType="1"/>
          </p:cNvSpPr>
          <p:nvPr/>
        </p:nvSpPr>
        <p:spPr bwMode="auto">
          <a:xfrm flipH="1">
            <a:off x="79565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6" name="Line 52"/>
          <p:cNvSpPr>
            <a:spLocks noChangeShapeType="1"/>
          </p:cNvSpPr>
          <p:nvPr/>
        </p:nvSpPr>
        <p:spPr bwMode="auto">
          <a:xfrm>
            <a:off x="5508625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7" name="Line 53"/>
          <p:cNvSpPr>
            <a:spLocks noChangeShapeType="1"/>
          </p:cNvSpPr>
          <p:nvPr/>
        </p:nvSpPr>
        <p:spPr bwMode="auto">
          <a:xfrm>
            <a:off x="7956550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58" name="Text Box 54"/>
          <p:cNvSpPr txBox="1">
            <a:spLocks noChangeArrowheads="1"/>
          </p:cNvSpPr>
          <p:nvPr/>
        </p:nvSpPr>
        <p:spPr bwMode="auto">
          <a:xfrm>
            <a:off x="5416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5559" name="Text Box 55"/>
          <p:cNvSpPr txBox="1">
            <a:spLocks noChangeArrowheads="1"/>
          </p:cNvSpPr>
          <p:nvPr/>
        </p:nvSpPr>
        <p:spPr bwMode="auto">
          <a:xfrm>
            <a:off x="5724525" y="26749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5560" name="Text Box 56"/>
          <p:cNvSpPr txBox="1">
            <a:spLocks noChangeArrowheads="1"/>
          </p:cNvSpPr>
          <p:nvPr/>
        </p:nvSpPr>
        <p:spPr bwMode="auto">
          <a:xfrm>
            <a:off x="5416550" y="32845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5561" name="Text Box 57"/>
          <p:cNvSpPr txBox="1">
            <a:spLocks noChangeArrowheads="1"/>
          </p:cNvSpPr>
          <p:nvPr/>
        </p:nvSpPr>
        <p:spPr bwMode="auto">
          <a:xfrm>
            <a:off x="6732588" y="18446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5562" name="Text Box 58"/>
          <p:cNvSpPr txBox="1">
            <a:spLocks noChangeArrowheads="1"/>
          </p:cNvSpPr>
          <p:nvPr/>
        </p:nvSpPr>
        <p:spPr bwMode="auto">
          <a:xfrm>
            <a:off x="63722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5563" name="Text Box 59"/>
          <p:cNvSpPr txBox="1">
            <a:spLocks noChangeArrowheads="1"/>
          </p:cNvSpPr>
          <p:nvPr/>
        </p:nvSpPr>
        <p:spPr bwMode="auto">
          <a:xfrm>
            <a:off x="70199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5564" name="Text Box 60"/>
          <p:cNvSpPr txBox="1">
            <a:spLocks noChangeArrowheads="1"/>
          </p:cNvSpPr>
          <p:nvPr/>
        </p:nvSpPr>
        <p:spPr bwMode="auto">
          <a:xfrm>
            <a:off x="6372225" y="33575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5565" name="Text Box 61"/>
          <p:cNvSpPr txBox="1">
            <a:spLocks noChangeArrowheads="1"/>
          </p:cNvSpPr>
          <p:nvPr/>
        </p:nvSpPr>
        <p:spPr bwMode="auto">
          <a:xfrm>
            <a:off x="6948488" y="33575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5566" name="Text Box 62"/>
          <p:cNvSpPr txBox="1">
            <a:spLocks noChangeArrowheads="1"/>
          </p:cNvSpPr>
          <p:nvPr/>
        </p:nvSpPr>
        <p:spPr bwMode="auto">
          <a:xfrm>
            <a:off x="6704013" y="3717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5567" name="Text Box 63"/>
          <p:cNvSpPr txBox="1">
            <a:spLocks noChangeArrowheads="1"/>
          </p:cNvSpPr>
          <p:nvPr/>
        </p:nvSpPr>
        <p:spPr bwMode="auto">
          <a:xfrm>
            <a:off x="8210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5568" name="Text Box 64"/>
          <p:cNvSpPr txBox="1">
            <a:spLocks noChangeArrowheads="1"/>
          </p:cNvSpPr>
          <p:nvPr/>
        </p:nvSpPr>
        <p:spPr bwMode="auto">
          <a:xfrm>
            <a:off x="7634288" y="27447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5569" name="Text Box 65"/>
          <p:cNvSpPr txBox="1">
            <a:spLocks noChangeArrowheads="1"/>
          </p:cNvSpPr>
          <p:nvPr/>
        </p:nvSpPr>
        <p:spPr bwMode="auto">
          <a:xfrm>
            <a:off x="8101013" y="33210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5570" name="Line 66"/>
          <p:cNvSpPr>
            <a:spLocks noChangeShapeType="1"/>
          </p:cNvSpPr>
          <p:nvPr/>
        </p:nvSpPr>
        <p:spPr bwMode="auto">
          <a:xfrm>
            <a:off x="5580063" y="30353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71" name="Rectangle 67"/>
          <p:cNvSpPr>
            <a:spLocks noChangeArrowheads="1"/>
          </p:cNvSpPr>
          <p:nvPr/>
        </p:nvSpPr>
        <p:spPr bwMode="auto">
          <a:xfrm>
            <a:off x="1331913" y="4581525"/>
            <a:ext cx="6335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 D[5] = min(D[5], D[3]+A[3, 5]) = min(11, 5+6) = 11</a:t>
            </a:r>
          </a:p>
          <a:p>
            <a:pPr eaLnBrk="1" hangingPunct="1"/>
            <a:r>
              <a:rPr lang="en-US" altLang="zh-TW" sz="2000"/>
              <a:t> D[6] = min(D[6], D[6]+A[3, 6]) = min(∞, 5+4) = 9</a:t>
            </a:r>
          </a:p>
        </p:txBody>
      </p:sp>
      <p:sp>
        <p:nvSpPr>
          <p:cNvPr id="65572" name="Rectangle 68"/>
          <p:cNvSpPr>
            <a:spLocks noChangeArrowheads="1"/>
          </p:cNvSpPr>
          <p:nvPr/>
        </p:nvSpPr>
        <p:spPr bwMode="auto">
          <a:xfrm>
            <a:off x="24114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5573" name="Rectangle 69"/>
          <p:cNvSpPr>
            <a:spLocks noChangeArrowheads="1"/>
          </p:cNvSpPr>
          <p:nvPr/>
        </p:nvSpPr>
        <p:spPr bwMode="auto">
          <a:xfrm>
            <a:off x="291465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5574" name="Rectangle 70"/>
          <p:cNvSpPr>
            <a:spLocks noChangeArrowheads="1"/>
          </p:cNvSpPr>
          <p:nvPr/>
        </p:nvSpPr>
        <p:spPr bwMode="auto">
          <a:xfrm>
            <a:off x="3419475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5575" name="Rectangle 71"/>
          <p:cNvSpPr>
            <a:spLocks noChangeArrowheads="1"/>
          </p:cNvSpPr>
          <p:nvPr/>
        </p:nvSpPr>
        <p:spPr bwMode="auto">
          <a:xfrm>
            <a:off x="4932363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9</a:t>
            </a:r>
          </a:p>
        </p:txBody>
      </p:sp>
      <p:sp>
        <p:nvSpPr>
          <p:cNvPr id="65576" name="Rectangle 72"/>
          <p:cNvSpPr>
            <a:spLocks noChangeArrowheads="1"/>
          </p:cNvSpPr>
          <p:nvPr/>
        </p:nvSpPr>
        <p:spPr bwMode="auto">
          <a:xfrm>
            <a:off x="39227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5577" name="Rectangle 73"/>
          <p:cNvSpPr>
            <a:spLocks noChangeArrowheads="1"/>
          </p:cNvSpPr>
          <p:nvPr/>
        </p:nvSpPr>
        <p:spPr bwMode="auto">
          <a:xfrm>
            <a:off x="543560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5578" name="Rectangle 74"/>
          <p:cNvSpPr>
            <a:spLocks noChangeArrowheads="1"/>
          </p:cNvSpPr>
          <p:nvPr/>
        </p:nvSpPr>
        <p:spPr bwMode="auto">
          <a:xfrm>
            <a:off x="4427538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11</a:t>
            </a:r>
          </a:p>
        </p:txBody>
      </p:sp>
      <p:sp>
        <p:nvSpPr>
          <p:cNvPr id="65579" name="Text Box 75"/>
          <p:cNvSpPr txBox="1">
            <a:spLocks noChangeArrowheads="1"/>
          </p:cNvSpPr>
          <p:nvPr/>
        </p:nvSpPr>
        <p:spPr bwMode="auto">
          <a:xfrm>
            <a:off x="1455738" y="5900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5580" name="Text Box 76"/>
          <p:cNvSpPr txBox="1">
            <a:spLocks noChangeArrowheads="1"/>
          </p:cNvSpPr>
          <p:nvPr/>
        </p:nvSpPr>
        <p:spPr bwMode="auto">
          <a:xfrm>
            <a:off x="2555875" y="5445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1944687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從</a:t>
            </a:r>
            <a:r>
              <a:rPr lang="en-US" altLang="zh-TW" sz="2800" smtClean="0"/>
              <a:t>V-S = {4, 5, 6, 7}</a:t>
            </a:r>
            <a:r>
              <a:rPr lang="zh-TW" altLang="en-US" sz="2800" smtClean="0"/>
              <a:t>中挑出最小為</a:t>
            </a:r>
            <a:r>
              <a:rPr lang="en-US" altLang="zh-TW" sz="2800" smtClean="0"/>
              <a:t>D[4] = 6</a:t>
            </a:r>
            <a:r>
              <a:rPr lang="zh-TW" altLang="en-US" sz="2800" smtClean="0"/>
              <a:t>而</a:t>
            </a:r>
            <a:r>
              <a:rPr lang="en-US" altLang="zh-TW" sz="2800" smtClean="0"/>
              <a:t>4</a:t>
            </a:r>
            <a:r>
              <a:rPr lang="zh-TW" altLang="en-US" sz="2800" smtClean="0"/>
              <a:t>的相鄰點為</a:t>
            </a:r>
            <a:r>
              <a:rPr lang="en-US" altLang="zh-TW" sz="2800" smtClean="0"/>
              <a:t>3</a:t>
            </a:r>
            <a:r>
              <a:rPr lang="zh-TW" altLang="en-US" sz="2800" smtClean="0"/>
              <a:t>、</a:t>
            </a:r>
            <a:r>
              <a:rPr lang="en-US" altLang="zh-TW" sz="2800" smtClean="0"/>
              <a:t>6 , S = {1, 2, 3, 4}</a:t>
            </a:r>
            <a:r>
              <a:rPr lang="zh-CN" altLang="en-US" sz="2800" smtClean="0"/>
              <a:t>。</a:t>
            </a:r>
            <a:endParaRPr lang="en-US" altLang="zh-TW" sz="2800" smtClean="0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7451725" y="1989138"/>
            <a:ext cx="504825" cy="503237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6661150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5940425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7453313" y="3502025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8388350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507523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9404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6445250" y="3789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7669213" y="24923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6445250" y="22050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372225" y="2420938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7092950" y="3213100"/>
            <a:ext cx="360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709295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H="1">
            <a:off x="6372225" y="3213100"/>
            <a:ext cx="360363" cy="3603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5508625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9565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508625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7956550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416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5724525" y="26749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416550" y="32845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6732588" y="18446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3722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70199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372225" y="33575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6948488" y="33575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6704013" y="3717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8210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7634288" y="27447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8101013" y="33210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5580063" y="30353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1187450" y="4221163"/>
            <a:ext cx="5976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D[3] = min(D[3], D[4]+A[4, 3]) = min(5, 6+2) = 5</a:t>
            </a:r>
          </a:p>
          <a:p>
            <a:pPr eaLnBrk="1" hangingPunct="1"/>
            <a:r>
              <a:rPr lang="en-US" altLang="zh-TW" sz="2000"/>
              <a:t>D[6] = min(D[6], D[4]+A[4, 6]) = min(9, 6+5) = 9</a:t>
            </a: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24114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91465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419475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4932363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9</a:t>
            </a:r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39227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543560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∞</a:t>
            </a:r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4427538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11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455738" y="5900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2555875" y="5445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1800225"/>
          </a:xfrm>
        </p:spPr>
        <p:txBody>
          <a:bodyPr/>
          <a:lstStyle/>
          <a:p>
            <a:pPr eaLnBrk="1" hangingPunct="1"/>
            <a:r>
              <a:rPr lang="zh-TW" altLang="en-US" sz="2800" smtClean="0"/>
              <a:t>從</a:t>
            </a:r>
            <a:r>
              <a:rPr lang="en-US" altLang="zh-TW" sz="2800" smtClean="0"/>
              <a:t>V-S = {5, 6, 7}</a:t>
            </a:r>
            <a:r>
              <a:rPr lang="zh-TW" altLang="en-US" sz="2800" smtClean="0"/>
              <a:t>中得知</a:t>
            </a:r>
            <a:r>
              <a:rPr lang="en-US" altLang="zh-TW" sz="2800" smtClean="0"/>
              <a:t>D[6] = 9</a:t>
            </a:r>
            <a:r>
              <a:rPr lang="zh-TW" altLang="en-US" sz="2800" smtClean="0"/>
              <a:t>為最小而頂點</a:t>
            </a:r>
            <a:r>
              <a:rPr lang="en-US" altLang="zh-TW" sz="2800" smtClean="0"/>
              <a:t>6</a:t>
            </a:r>
            <a:r>
              <a:rPr lang="zh-TW" altLang="en-US" sz="2800" smtClean="0"/>
              <a:t>與頂點</a:t>
            </a:r>
            <a:r>
              <a:rPr lang="en-US" altLang="zh-TW" sz="2800" smtClean="0"/>
              <a:t>5</a:t>
            </a:r>
            <a:r>
              <a:rPr lang="zh-TW" altLang="en-US" sz="2800" smtClean="0"/>
              <a:t>、</a:t>
            </a:r>
            <a:r>
              <a:rPr lang="en-US" altLang="zh-TW" sz="2800" smtClean="0"/>
              <a:t>7</a:t>
            </a:r>
            <a:r>
              <a:rPr lang="zh-TW" altLang="en-US" sz="2800" smtClean="0"/>
              <a:t>相鄰</a:t>
            </a:r>
            <a:r>
              <a:rPr lang="zh-CN" altLang="en-US" sz="2800" smtClean="0"/>
              <a:t>。</a:t>
            </a:r>
            <a:endParaRPr lang="zh-TW" altLang="en-US" sz="2800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331913" y="4311650"/>
            <a:ext cx="6696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/>
              <a:t>D[5] = min(D[5], D[6]+A[6, 5]) = min(11, 9+1) = 10 D[7]= min(D[7], D[6]+A[6, 7]) = min(∞, 9+8) = 17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74517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6661150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5940425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745331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8388350" y="2781300"/>
            <a:ext cx="504825" cy="50323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507523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9404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6445250" y="3789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7669213" y="2492375"/>
            <a:ext cx="0" cy="10080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6445250" y="22050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372225" y="2420938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7092950" y="3213100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>
            <a:off x="709295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6372225" y="3213100"/>
            <a:ext cx="360363" cy="3603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5508625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>
            <a:off x="79565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5508625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7956550" y="22764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416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5724525" y="26749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5416550" y="32845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6732588" y="18446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63722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70199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372225" y="33575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6948488" y="33575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704013" y="3717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8210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7634288" y="27447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8101013" y="33210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5580063" y="30353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24114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2914650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3419475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493236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9</a:t>
            </a: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3922713" y="5876925"/>
            <a:ext cx="504825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5435600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17</a:t>
            </a: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4427538" y="5876925"/>
            <a:ext cx="504825" cy="5762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10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1455738" y="5900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2555875" y="5445125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3887787" cy="446563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 = {1, 2, 3, 4, 6}</a:t>
            </a:r>
          </a:p>
          <a:p>
            <a:pPr eaLnBrk="1" hangingPunct="1"/>
            <a:r>
              <a:rPr lang="en-US" altLang="zh-TW" sz="2800" smtClean="0"/>
              <a:t>6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S</a:t>
            </a:r>
            <a:r>
              <a:rPr lang="zh-TW" altLang="en-US" sz="2800" smtClean="0"/>
              <a:t>集合後，</a:t>
            </a:r>
            <a:r>
              <a:rPr lang="en-US" altLang="zh-TW" sz="2800" smtClean="0"/>
              <a:t>V-S = {5, 7}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zh-TW" altLang="en-US" sz="2800" smtClean="0"/>
              <a:t>從</a:t>
            </a:r>
            <a:r>
              <a:rPr lang="en-US" altLang="zh-TW" sz="2800" smtClean="0"/>
              <a:t>V-S = {5, 7}</a:t>
            </a:r>
            <a:r>
              <a:rPr lang="zh-TW" altLang="en-US" sz="2800" smtClean="0"/>
              <a:t>集合中，得知</a:t>
            </a:r>
            <a:r>
              <a:rPr lang="en-US" altLang="zh-TW" sz="2800" smtClean="0"/>
              <a:t>D[5] = 10</a:t>
            </a:r>
            <a:r>
              <a:rPr lang="zh-TW" altLang="en-US" sz="2800" smtClean="0"/>
              <a:t>最小，而頂點</a:t>
            </a:r>
            <a:r>
              <a:rPr lang="en-US" altLang="zh-TW" sz="2800" smtClean="0"/>
              <a:t>5</a:t>
            </a:r>
            <a:r>
              <a:rPr lang="zh-TW" altLang="en-US" sz="2800" smtClean="0"/>
              <a:t>的相鄰頂點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。將</a:t>
            </a:r>
            <a:r>
              <a:rPr lang="en-US" altLang="zh-TW" sz="2800" smtClean="0"/>
              <a:t>5</a:t>
            </a:r>
            <a:r>
              <a:rPr lang="zh-TW" altLang="en-US" sz="2800" smtClean="0"/>
              <a:t>加入</a:t>
            </a:r>
            <a:r>
              <a:rPr lang="en-US" altLang="zh-TW" sz="2800" smtClean="0"/>
              <a:t>S</a:t>
            </a:r>
            <a:r>
              <a:rPr lang="zh-TW" altLang="en-US" sz="2800" smtClean="0"/>
              <a:t>，</a:t>
            </a:r>
            <a:r>
              <a:rPr lang="en-US" altLang="zh-TW" sz="2800" smtClean="0"/>
              <a:t>V-S = {7}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endParaRPr lang="en-US" altLang="zh-TW" sz="2800" smtClean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231900" y="5589588"/>
            <a:ext cx="636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000"/>
              <a:t>D[7] = min(D[7], D[5]+A[5, 7]) = min(17, 10+6) = 16</a:t>
            </a:r>
          </a:p>
        </p:txBody>
      </p:sp>
      <p:sp>
        <p:nvSpPr>
          <p:cNvPr id="68613" name="Oval 35"/>
          <p:cNvSpPr>
            <a:spLocks noChangeArrowheads="1"/>
          </p:cNvSpPr>
          <p:nvPr/>
        </p:nvSpPr>
        <p:spPr bwMode="auto">
          <a:xfrm>
            <a:off x="74517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8614" name="Oval 36"/>
          <p:cNvSpPr>
            <a:spLocks noChangeArrowheads="1"/>
          </p:cNvSpPr>
          <p:nvPr/>
        </p:nvSpPr>
        <p:spPr bwMode="auto">
          <a:xfrm>
            <a:off x="6661150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3</a:t>
            </a:r>
          </a:p>
        </p:txBody>
      </p:sp>
      <p:sp>
        <p:nvSpPr>
          <p:cNvPr id="68615" name="Oval 37"/>
          <p:cNvSpPr>
            <a:spLocks noChangeArrowheads="1"/>
          </p:cNvSpPr>
          <p:nvPr/>
        </p:nvSpPr>
        <p:spPr bwMode="auto">
          <a:xfrm>
            <a:off x="5940425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8616" name="Oval 38"/>
          <p:cNvSpPr>
            <a:spLocks noChangeArrowheads="1"/>
          </p:cNvSpPr>
          <p:nvPr/>
        </p:nvSpPr>
        <p:spPr bwMode="auto">
          <a:xfrm>
            <a:off x="7453313" y="3502025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8617" name="Oval 39"/>
          <p:cNvSpPr>
            <a:spLocks noChangeArrowheads="1"/>
          </p:cNvSpPr>
          <p:nvPr/>
        </p:nvSpPr>
        <p:spPr bwMode="auto">
          <a:xfrm>
            <a:off x="8388350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7</a:t>
            </a:r>
          </a:p>
        </p:txBody>
      </p:sp>
      <p:sp>
        <p:nvSpPr>
          <p:cNvPr id="68618" name="Oval 40"/>
          <p:cNvSpPr>
            <a:spLocks noChangeArrowheads="1"/>
          </p:cNvSpPr>
          <p:nvPr/>
        </p:nvSpPr>
        <p:spPr bwMode="auto">
          <a:xfrm>
            <a:off x="5075238" y="2781300"/>
            <a:ext cx="504825" cy="50323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1</a:t>
            </a:r>
          </a:p>
        </p:txBody>
      </p:sp>
      <p:sp>
        <p:nvSpPr>
          <p:cNvPr id="68619" name="Oval 41"/>
          <p:cNvSpPr>
            <a:spLocks noChangeArrowheads="1"/>
          </p:cNvSpPr>
          <p:nvPr/>
        </p:nvSpPr>
        <p:spPr bwMode="auto">
          <a:xfrm>
            <a:off x="5940425" y="1989138"/>
            <a:ext cx="504825" cy="50323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2</a:t>
            </a:r>
          </a:p>
        </p:txBody>
      </p:sp>
      <p:sp>
        <p:nvSpPr>
          <p:cNvPr id="68620" name="Line 42"/>
          <p:cNvSpPr>
            <a:spLocks noChangeShapeType="1"/>
          </p:cNvSpPr>
          <p:nvPr/>
        </p:nvSpPr>
        <p:spPr bwMode="auto">
          <a:xfrm>
            <a:off x="6445250" y="3789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1" name="Line 43"/>
          <p:cNvSpPr>
            <a:spLocks noChangeShapeType="1"/>
          </p:cNvSpPr>
          <p:nvPr/>
        </p:nvSpPr>
        <p:spPr bwMode="auto">
          <a:xfrm>
            <a:off x="7669213" y="2492375"/>
            <a:ext cx="0" cy="10080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2" name="Line 44"/>
          <p:cNvSpPr>
            <a:spLocks noChangeShapeType="1"/>
          </p:cNvSpPr>
          <p:nvPr/>
        </p:nvSpPr>
        <p:spPr bwMode="auto">
          <a:xfrm>
            <a:off x="6445250" y="22050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3" name="Line 45"/>
          <p:cNvSpPr>
            <a:spLocks noChangeShapeType="1"/>
          </p:cNvSpPr>
          <p:nvPr/>
        </p:nvSpPr>
        <p:spPr bwMode="auto">
          <a:xfrm>
            <a:off x="6372225" y="2420938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4" name="Line 46"/>
          <p:cNvSpPr>
            <a:spLocks noChangeShapeType="1"/>
          </p:cNvSpPr>
          <p:nvPr/>
        </p:nvSpPr>
        <p:spPr bwMode="auto">
          <a:xfrm>
            <a:off x="7092950" y="3213100"/>
            <a:ext cx="360363" cy="431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5" name="Line 47"/>
          <p:cNvSpPr>
            <a:spLocks noChangeShapeType="1"/>
          </p:cNvSpPr>
          <p:nvPr/>
        </p:nvSpPr>
        <p:spPr bwMode="auto">
          <a:xfrm flipH="1">
            <a:off x="7092950" y="24209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6" name="Line 48"/>
          <p:cNvSpPr>
            <a:spLocks noChangeShapeType="1"/>
          </p:cNvSpPr>
          <p:nvPr/>
        </p:nvSpPr>
        <p:spPr bwMode="auto">
          <a:xfrm flipH="1">
            <a:off x="6372225" y="3213100"/>
            <a:ext cx="360363" cy="3603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7" name="Line 49"/>
          <p:cNvSpPr>
            <a:spLocks noChangeShapeType="1"/>
          </p:cNvSpPr>
          <p:nvPr/>
        </p:nvSpPr>
        <p:spPr bwMode="auto">
          <a:xfrm flipH="1">
            <a:off x="5508625" y="2349500"/>
            <a:ext cx="43180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8" name="Line 50"/>
          <p:cNvSpPr>
            <a:spLocks noChangeShapeType="1"/>
          </p:cNvSpPr>
          <p:nvPr/>
        </p:nvSpPr>
        <p:spPr bwMode="auto">
          <a:xfrm flipH="1">
            <a:off x="7956550" y="321310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9" name="Line 51"/>
          <p:cNvSpPr>
            <a:spLocks noChangeShapeType="1"/>
          </p:cNvSpPr>
          <p:nvPr/>
        </p:nvSpPr>
        <p:spPr bwMode="auto">
          <a:xfrm>
            <a:off x="5508625" y="321310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0" name="Line 52"/>
          <p:cNvSpPr>
            <a:spLocks noChangeShapeType="1"/>
          </p:cNvSpPr>
          <p:nvPr/>
        </p:nvSpPr>
        <p:spPr bwMode="auto">
          <a:xfrm>
            <a:off x="7956550" y="2276475"/>
            <a:ext cx="504825" cy="5762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1" name="Text Box 53"/>
          <p:cNvSpPr txBox="1">
            <a:spLocks noChangeArrowheads="1"/>
          </p:cNvSpPr>
          <p:nvPr/>
        </p:nvSpPr>
        <p:spPr bwMode="auto">
          <a:xfrm>
            <a:off x="5416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8632" name="Text Box 54"/>
          <p:cNvSpPr txBox="1">
            <a:spLocks noChangeArrowheads="1"/>
          </p:cNvSpPr>
          <p:nvPr/>
        </p:nvSpPr>
        <p:spPr bwMode="auto">
          <a:xfrm>
            <a:off x="5724525" y="26749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8633" name="Text Box 55"/>
          <p:cNvSpPr txBox="1">
            <a:spLocks noChangeArrowheads="1"/>
          </p:cNvSpPr>
          <p:nvPr/>
        </p:nvSpPr>
        <p:spPr bwMode="auto">
          <a:xfrm>
            <a:off x="5416550" y="328453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8634" name="Text Box 56"/>
          <p:cNvSpPr txBox="1">
            <a:spLocks noChangeArrowheads="1"/>
          </p:cNvSpPr>
          <p:nvPr/>
        </p:nvSpPr>
        <p:spPr bwMode="auto">
          <a:xfrm>
            <a:off x="6732588" y="184467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7</a:t>
            </a:r>
          </a:p>
        </p:txBody>
      </p:sp>
      <p:sp>
        <p:nvSpPr>
          <p:cNvPr id="68635" name="Text Box 57"/>
          <p:cNvSpPr txBox="1">
            <a:spLocks noChangeArrowheads="1"/>
          </p:cNvSpPr>
          <p:nvPr/>
        </p:nvSpPr>
        <p:spPr bwMode="auto">
          <a:xfrm>
            <a:off x="63722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8636" name="Text Box 58"/>
          <p:cNvSpPr txBox="1">
            <a:spLocks noChangeArrowheads="1"/>
          </p:cNvSpPr>
          <p:nvPr/>
        </p:nvSpPr>
        <p:spPr bwMode="auto">
          <a:xfrm>
            <a:off x="7019925" y="22399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8637" name="Text Box 59"/>
          <p:cNvSpPr txBox="1">
            <a:spLocks noChangeArrowheads="1"/>
          </p:cNvSpPr>
          <p:nvPr/>
        </p:nvSpPr>
        <p:spPr bwMode="auto">
          <a:xfrm>
            <a:off x="6372225" y="335756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68638" name="Text Box 60"/>
          <p:cNvSpPr txBox="1">
            <a:spLocks noChangeArrowheads="1"/>
          </p:cNvSpPr>
          <p:nvPr/>
        </p:nvSpPr>
        <p:spPr bwMode="auto">
          <a:xfrm>
            <a:off x="6948488" y="33575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4</a:t>
            </a:r>
          </a:p>
        </p:txBody>
      </p:sp>
      <p:sp>
        <p:nvSpPr>
          <p:cNvPr id="68639" name="Text Box 61"/>
          <p:cNvSpPr txBox="1">
            <a:spLocks noChangeArrowheads="1"/>
          </p:cNvSpPr>
          <p:nvPr/>
        </p:nvSpPr>
        <p:spPr bwMode="auto">
          <a:xfrm>
            <a:off x="6704013" y="3717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5</a:t>
            </a:r>
          </a:p>
        </p:txBody>
      </p:sp>
      <p:sp>
        <p:nvSpPr>
          <p:cNvPr id="68640" name="Text Box 62"/>
          <p:cNvSpPr txBox="1">
            <a:spLocks noChangeArrowheads="1"/>
          </p:cNvSpPr>
          <p:nvPr/>
        </p:nvSpPr>
        <p:spPr bwMode="auto">
          <a:xfrm>
            <a:off x="8210550" y="231140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6</a:t>
            </a:r>
          </a:p>
        </p:txBody>
      </p:sp>
      <p:sp>
        <p:nvSpPr>
          <p:cNvPr id="68641" name="Text Box 63"/>
          <p:cNvSpPr txBox="1">
            <a:spLocks noChangeArrowheads="1"/>
          </p:cNvSpPr>
          <p:nvPr/>
        </p:nvSpPr>
        <p:spPr bwMode="auto">
          <a:xfrm>
            <a:off x="7634288" y="27447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1</a:t>
            </a:r>
          </a:p>
        </p:txBody>
      </p:sp>
      <p:sp>
        <p:nvSpPr>
          <p:cNvPr id="68642" name="Text Box 64"/>
          <p:cNvSpPr txBox="1">
            <a:spLocks noChangeArrowheads="1"/>
          </p:cNvSpPr>
          <p:nvPr/>
        </p:nvSpPr>
        <p:spPr bwMode="auto">
          <a:xfrm>
            <a:off x="8101013" y="332105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800080"/>
                </a:solidFill>
              </a:rPr>
              <a:t>8</a:t>
            </a:r>
          </a:p>
        </p:txBody>
      </p:sp>
      <p:sp>
        <p:nvSpPr>
          <p:cNvPr id="68643" name="Line 65"/>
          <p:cNvSpPr>
            <a:spLocks noChangeShapeType="1"/>
          </p:cNvSpPr>
          <p:nvPr/>
        </p:nvSpPr>
        <p:spPr bwMode="auto">
          <a:xfrm>
            <a:off x="5580063" y="30353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最短路徑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由於頂點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為最終頂點，將其加入</a:t>
            </a:r>
            <a:r>
              <a:rPr lang="en-US" altLang="zh-TW" sz="2800" smtClean="0"/>
              <a:t>S</a:t>
            </a:r>
            <a:r>
              <a:rPr lang="zh-TW" altLang="en-US" sz="2800" smtClean="0"/>
              <a:t>集合後，</a:t>
            </a:r>
            <a:r>
              <a:rPr lang="en-US" altLang="zh-TW" sz="2800" smtClean="0"/>
              <a:t>V-S = {∮}</a:t>
            </a:r>
            <a:r>
              <a:rPr lang="zh-TW" altLang="en-US" sz="2800" smtClean="0"/>
              <a:t>，最後</a:t>
            </a:r>
            <a:r>
              <a:rPr lang="en-US" altLang="zh-TW" sz="2800" smtClean="0"/>
              <a:t>D</a:t>
            </a:r>
            <a:r>
              <a:rPr lang="zh-TW" altLang="en-US" sz="2800" smtClean="0"/>
              <a:t>陣列為</a:t>
            </a:r>
            <a:r>
              <a:rPr lang="zh-CN" altLang="en-US" sz="2800" smtClean="0"/>
              <a:t>：</a:t>
            </a:r>
            <a:endParaRPr lang="zh-TW" altLang="en-US" sz="2800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endParaRPr lang="zh-TW" altLang="en-US" smtClean="0"/>
          </a:p>
          <a:p>
            <a:pPr eaLnBrk="1" hangingPunct="1"/>
            <a:r>
              <a:rPr lang="zh-TW" altLang="en-US" sz="2800" smtClean="0"/>
              <a:t>此陣列表示從</a:t>
            </a:r>
            <a:r>
              <a:rPr lang="zh-TW" altLang="en-US" sz="2800" smtClean="0">
                <a:solidFill>
                  <a:srgbClr val="FFFF00"/>
                </a:solidFill>
              </a:rPr>
              <a:t>頂點</a:t>
            </a:r>
            <a:r>
              <a:rPr lang="en-US" altLang="zh-TW" sz="2800" smtClean="0">
                <a:solidFill>
                  <a:srgbClr val="FFFF00"/>
                </a:solidFill>
              </a:rPr>
              <a:t>1</a:t>
            </a:r>
            <a:r>
              <a:rPr lang="zh-TW" altLang="en-US" sz="2800" smtClean="0">
                <a:solidFill>
                  <a:srgbClr val="FFFF00"/>
                </a:solidFill>
              </a:rPr>
              <a:t>到任何頂點的距離</a:t>
            </a:r>
            <a:r>
              <a:rPr lang="zh-TW" altLang="en-US" sz="2800" smtClean="0"/>
              <a:t>，如</a:t>
            </a:r>
            <a:r>
              <a:rPr lang="en-US" altLang="zh-TW" sz="2800" smtClean="0"/>
              <a:t>D[7]</a:t>
            </a:r>
            <a:r>
              <a:rPr lang="zh-TW" altLang="en-US" sz="2800" smtClean="0"/>
              <a:t>表示從頂點</a:t>
            </a:r>
            <a:r>
              <a:rPr lang="en-US" altLang="zh-TW" sz="2800" smtClean="0"/>
              <a:t>1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7</a:t>
            </a:r>
            <a:r>
              <a:rPr lang="zh-TW" altLang="en-US" sz="2800" smtClean="0"/>
              <a:t>的距離為</a:t>
            </a:r>
            <a:r>
              <a:rPr lang="en-US" altLang="zh-TW" sz="2800" smtClean="0"/>
              <a:t>16</a:t>
            </a:r>
            <a:r>
              <a:rPr lang="zh-TW" altLang="en-US" sz="2800" smtClean="0"/>
              <a:t>。餘此類推。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411413" y="3573463"/>
            <a:ext cx="504825" cy="5762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0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914650" y="3573463"/>
            <a:ext cx="504825" cy="5762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4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419475" y="3573463"/>
            <a:ext cx="504825" cy="5762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5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932363" y="3573463"/>
            <a:ext cx="504825" cy="5762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9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3922713" y="3573463"/>
            <a:ext cx="504825" cy="57626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/>
              <a:t>6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5435600" y="3573463"/>
            <a:ext cx="504825" cy="576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16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4427538" y="3573463"/>
            <a:ext cx="504825" cy="576262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66"/>
                </a:solidFill>
              </a:rPr>
              <a:t>10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455738" y="35972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陣列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2555875" y="31416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1    2      3     4      5     6     7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66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5327650" cy="446563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相鄰</a:t>
            </a:r>
            <a:r>
              <a:rPr lang="en-US" altLang="zh-TW" sz="2800" smtClean="0"/>
              <a:t>(adjacent)</a:t>
            </a:r>
            <a:r>
              <a:rPr lang="zh-TW" altLang="en-US" sz="2800" smtClean="0"/>
              <a:t>：在圖形的某一邊 </a:t>
            </a:r>
            <a:r>
              <a:rPr lang="en-US" altLang="zh-TW" sz="2800" smtClean="0"/>
              <a:t>(V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2</a:t>
            </a:r>
            <a:r>
              <a:rPr lang="en-US" altLang="zh-TW" sz="2800" smtClean="0"/>
              <a:t>) </a:t>
            </a:r>
            <a:r>
              <a:rPr lang="zh-TW" altLang="en-US" sz="2800" smtClean="0"/>
              <a:t>中，我們稱</a:t>
            </a:r>
            <a:r>
              <a:rPr lang="zh-TW" altLang="en-US" sz="2800" smtClean="0">
                <a:solidFill>
                  <a:schemeClr val="folHlink"/>
                </a:solidFill>
              </a:rPr>
              <a:t>頂點</a:t>
            </a:r>
            <a:r>
              <a:rPr lang="en-US" altLang="zh-TW" sz="2800" smtClean="0">
                <a:solidFill>
                  <a:schemeClr val="folHlink"/>
                </a:solidFill>
              </a:rPr>
              <a:t>V</a:t>
            </a:r>
            <a:r>
              <a:rPr lang="en-US" altLang="zh-TW" sz="2800" baseline="-30000" smtClean="0">
                <a:solidFill>
                  <a:schemeClr val="folHlink"/>
                </a:solidFill>
              </a:rPr>
              <a:t>1</a:t>
            </a:r>
            <a:r>
              <a:rPr lang="zh-TW" altLang="en-US" sz="2800" smtClean="0">
                <a:solidFill>
                  <a:schemeClr val="folHlink"/>
                </a:solidFill>
              </a:rPr>
              <a:t>與頂點</a:t>
            </a:r>
            <a:r>
              <a:rPr lang="en-US" altLang="zh-TW" sz="2800" smtClean="0">
                <a:solidFill>
                  <a:schemeClr val="folHlink"/>
                </a:solidFill>
              </a:rPr>
              <a:t>V</a:t>
            </a:r>
            <a:r>
              <a:rPr lang="en-US" altLang="zh-TW" sz="2800" baseline="-30000" smtClean="0">
                <a:solidFill>
                  <a:schemeClr val="folHlink"/>
                </a:solidFill>
              </a:rPr>
              <a:t>2</a:t>
            </a:r>
            <a:r>
              <a:rPr lang="zh-TW" altLang="en-US" sz="2800" smtClean="0">
                <a:solidFill>
                  <a:schemeClr val="folHlink"/>
                </a:solidFill>
              </a:rPr>
              <a:t>是相鄰的</a:t>
            </a:r>
            <a:r>
              <a:rPr lang="zh-TW" altLang="en-US" sz="2800" smtClean="0"/>
              <a:t>。有方向圖形中，如</a:t>
            </a:r>
            <a:r>
              <a:rPr lang="en-US" altLang="zh-TW" sz="2800" smtClean="0"/>
              <a:t>:G3</a:t>
            </a:r>
            <a:r>
              <a:rPr lang="zh-TW" altLang="en-US" sz="2800" smtClean="0"/>
              <a:t>的 </a:t>
            </a:r>
            <a:r>
              <a:rPr lang="en-US" altLang="zh-TW" sz="2800" smtClean="0"/>
              <a:t>&lt;1, 2&gt;</a:t>
            </a:r>
            <a:r>
              <a:rPr lang="zh-TW" altLang="en-US" sz="2800" smtClean="0"/>
              <a:t>故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  </a:t>
            </a:r>
            <a:r>
              <a:rPr lang="en-US" altLang="zh-TW" sz="2800" smtClean="0"/>
              <a:t>adjacent from 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  </a:t>
            </a:r>
            <a:r>
              <a:rPr lang="zh-TW" altLang="en-US" sz="2800" smtClean="0"/>
              <a:t>而 </a:t>
            </a:r>
            <a:r>
              <a:rPr lang="en-US" altLang="zh-TW" sz="2800" smtClean="0"/>
              <a:t>adjacent to 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 </a:t>
            </a:r>
            <a:r>
              <a:rPr lang="zh-CN" altLang="en-US" sz="2800" smtClean="0"/>
              <a:t>。</a:t>
            </a:r>
            <a:endParaRPr lang="en-US" altLang="zh-TW" sz="2800" smtClean="0"/>
          </a:p>
          <a:p>
            <a:pPr eaLnBrk="1" hangingPunct="1"/>
            <a:r>
              <a:rPr lang="zh-TW" altLang="en-US" sz="2800" smtClean="0">
                <a:solidFill>
                  <a:srgbClr val="800080"/>
                </a:solidFill>
              </a:rPr>
              <a:t>附著</a:t>
            </a:r>
            <a:r>
              <a:rPr lang="en-US" altLang="zh-TW" sz="2800" smtClean="0"/>
              <a:t>(incident)</a:t>
            </a:r>
            <a:r>
              <a:rPr lang="zh-TW" altLang="en-US" sz="2800" smtClean="0"/>
              <a:t>：我們稱頂點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和頂點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是相鄰，而</a:t>
            </a:r>
            <a:r>
              <a:rPr lang="zh-TW" altLang="en-US" sz="2800" smtClean="0">
                <a:solidFill>
                  <a:schemeClr val="folHlink"/>
                </a:solidFill>
              </a:rPr>
              <a:t>邊</a:t>
            </a:r>
            <a:r>
              <a:rPr lang="zh-TW" altLang="en-US" sz="2800" smtClean="0"/>
              <a:t> </a:t>
            </a:r>
            <a:r>
              <a:rPr lang="en-US" altLang="zh-TW" sz="2800" smtClean="0"/>
              <a:t>(V</a:t>
            </a:r>
            <a:r>
              <a:rPr lang="en-US" altLang="zh-TW" sz="2800" baseline="-30000" smtClean="0"/>
              <a:t>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2</a:t>
            </a:r>
            <a:r>
              <a:rPr lang="en-US" altLang="zh-TW" sz="2800" smtClean="0"/>
              <a:t>) </a:t>
            </a:r>
            <a:r>
              <a:rPr lang="zh-TW" altLang="en-US" sz="2800" smtClean="0"/>
              <a:t>是附著在</a:t>
            </a:r>
            <a:r>
              <a:rPr lang="zh-TW" altLang="en-US" sz="2800" smtClean="0">
                <a:solidFill>
                  <a:schemeClr val="folHlink"/>
                </a:solidFill>
              </a:rPr>
              <a:t>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1</a:t>
            </a:r>
            <a:r>
              <a:rPr lang="zh-TW" altLang="en-US" sz="2800" smtClean="0"/>
              <a:t>與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2</a:t>
            </a:r>
            <a:r>
              <a:rPr lang="zh-TW" altLang="en-US" sz="2800" smtClean="0"/>
              <a:t>頂點上。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6921500" y="2462213"/>
            <a:ext cx="1538288" cy="3403600"/>
            <a:chOff x="4360" y="1551"/>
            <a:chExt cx="470" cy="1511"/>
          </a:xfrm>
        </p:grpSpPr>
        <p:sp>
          <p:nvSpPr>
            <p:cNvPr id="9221" name="Oval 4"/>
            <p:cNvSpPr>
              <a:spLocks noChangeArrowheads="1"/>
            </p:cNvSpPr>
            <p:nvPr/>
          </p:nvSpPr>
          <p:spPr bwMode="auto">
            <a:xfrm rot="-30085">
              <a:off x="4476" y="1551"/>
              <a:ext cx="234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1</a:t>
              </a:r>
              <a:endParaRPr lang="en-US" altLang="zh-TW" sz="2400"/>
            </a:p>
          </p:txBody>
        </p:sp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 rot="-30085">
              <a:off x="4479" y="2063"/>
              <a:ext cx="234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2</a:t>
              </a:r>
              <a:endParaRPr lang="en-US" altLang="zh-TW" sz="2400"/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 rot="-30085">
              <a:off x="4479" y="2576"/>
              <a:ext cx="234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3</a:t>
              </a:r>
              <a:endParaRPr lang="en-US" altLang="zh-TW" sz="2400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rot="-30085">
              <a:off x="4588" y="1840"/>
              <a:ext cx="1" cy="21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5" name="Arc 8"/>
            <p:cNvSpPr>
              <a:spLocks/>
            </p:cNvSpPr>
            <p:nvPr/>
          </p:nvSpPr>
          <p:spPr bwMode="auto">
            <a:xfrm rot="19600668" flipH="1">
              <a:off x="4360" y="2300"/>
              <a:ext cx="196" cy="372"/>
            </a:xfrm>
            <a:custGeom>
              <a:avLst/>
              <a:gdLst>
                <a:gd name="T0" fmla="*/ 0 w 21600"/>
                <a:gd name="T1" fmla="*/ 0 h 30547"/>
                <a:gd name="T2" fmla="*/ 178 w 21600"/>
                <a:gd name="T3" fmla="*/ 372 h 30547"/>
                <a:gd name="T4" fmla="*/ 0 w 21600"/>
                <a:gd name="T5" fmla="*/ 263 h 30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54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686"/>
                    <a:pt x="20938" y="27737"/>
                    <a:pt x="19659" y="30546"/>
                  </a:cubicBezTo>
                </a:path>
                <a:path w="21600" h="3054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686"/>
                    <a:pt x="20938" y="27737"/>
                    <a:pt x="19659" y="3054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Arc 9"/>
            <p:cNvSpPr>
              <a:spLocks/>
            </p:cNvSpPr>
            <p:nvPr/>
          </p:nvSpPr>
          <p:spPr bwMode="auto">
            <a:xfrm rot="19600668" flipV="1">
              <a:off x="4634" y="2295"/>
              <a:ext cx="196" cy="372"/>
            </a:xfrm>
            <a:custGeom>
              <a:avLst/>
              <a:gdLst>
                <a:gd name="T0" fmla="*/ 0 w 21600"/>
                <a:gd name="T1" fmla="*/ 0 h 30547"/>
                <a:gd name="T2" fmla="*/ 178 w 21600"/>
                <a:gd name="T3" fmla="*/ 372 h 30547"/>
                <a:gd name="T4" fmla="*/ 0 w 21600"/>
                <a:gd name="T5" fmla="*/ 263 h 305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54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686"/>
                    <a:pt x="20938" y="27737"/>
                    <a:pt x="19659" y="30546"/>
                  </a:cubicBezTo>
                </a:path>
                <a:path w="21600" h="3054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686"/>
                    <a:pt x="20938" y="27737"/>
                    <a:pt x="19659" y="3054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4418" y="2859"/>
              <a:ext cx="20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Arial" panose="020B0604020202020204" pitchFamily="34" charset="0"/>
                </a:rPr>
                <a:t>G3 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657350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9900CC"/>
                </a:solidFill>
              </a:rPr>
              <a:t>子圖</a:t>
            </a:r>
            <a:r>
              <a:rPr lang="en-US" altLang="zh-TW" sz="2800" smtClean="0"/>
              <a:t>(subgraph)</a:t>
            </a:r>
            <a:r>
              <a:rPr lang="zh-TW" altLang="en-US" sz="2800" smtClean="0"/>
              <a:t>：假使</a:t>
            </a:r>
            <a:r>
              <a:rPr lang="en-US" altLang="zh-TW" sz="2800" smtClean="0">
                <a:solidFill>
                  <a:schemeClr val="hlink"/>
                </a:solidFill>
              </a:rPr>
              <a:t>V(G’)</a:t>
            </a:r>
            <a:r>
              <a:rPr lang="zh-TW" altLang="en-US" sz="2800" smtClean="0">
                <a:solidFill>
                  <a:schemeClr val="hlink"/>
                </a:solidFill>
              </a:rPr>
              <a:t>是</a:t>
            </a:r>
            <a:r>
              <a:rPr lang="en-US" altLang="zh-TW" sz="2800" smtClean="0">
                <a:solidFill>
                  <a:schemeClr val="hlink"/>
                </a:solidFill>
              </a:rPr>
              <a:t>V(G)</a:t>
            </a:r>
            <a:r>
              <a:rPr lang="zh-TW" altLang="en-US" sz="2800" smtClean="0">
                <a:solidFill>
                  <a:schemeClr val="hlink"/>
                </a:solidFill>
              </a:rPr>
              <a:t>的部份集合</a:t>
            </a:r>
            <a:r>
              <a:rPr lang="zh-TW" altLang="en-US" sz="2800" smtClean="0"/>
              <a:t>及</a:t>
            </a:r>
            <a:r>
              <a:rPr lang="en-US" altLang="zh-TW" sz="2800" smtClean="0">
                <a:solidFill>
                  <a:srgbClr val="FFFF99"/>
                </a:solidFill>
              </a:rPr>
              <a:t>E(G’)</a:t>
            </a:r>
            <a:r>
              <a:rPr lang="zh-TW" altLang="en-US" sz="2800" smtClean="0">
                <a:solidFill>
                  <a:srgbClr val="FFFF99"/>
                </a:solidFill>
              </a:rPr>
              <a:t>是</a:t>
            </a:r>
            <a:r>
              <a:rPr lang="en-US" altLang="zh-TW" sz="2800" smtClean="0">
                <a:solidFill>
                  <a:srgbClr val="FFFF99"/>
                </a:solidFill>
              </a:rPr>
              <a:t>E(G)</a:t>
            </a:r>
            <a:r>
              <a:rPr lang="zh-TW" altLang="en-US" sz="2800" smtClean="0">
                <a:solidFill>
                  <a:srgbClr val="FFFF99"/>
                </a:solidFill>
              </a:rPr>
              <a:t>的部份集合</a:t>
            </a:r>
            <a:r>
              <a:rPr lang="zh-TW" altLang="en-US" sz="2800" smtClean="0"/>
              <a:t>，我們稱</a:t>
            </a:r>
            <a:r>
              <a:rPr lang="en-US" altLang="zh-TW" sz="2800" smtClean="0"/>
              <a:t>G'</a:t>
            </a:r>
            <a:r>
              <a:rPr lang="zh-TW" altLang="en-US" sz="2800" smtClean="0"/>
              <a:t>是</a:t>
            </a:r>
            <a:r>
              <a:rPr lang="en-US" altLang="zh-TW" sz="2800" smtClean="0"/>
              <a:t>G</a:t>
            </a:r>
            <a:r>
              <a:rPr lang="zh-TW" altLang="en-US" sz="2800" smtClean="0"/>
              <a:t>的子圖</a:t>
            </a:r>
            <a:r>
              <a:rPr lang="zh-TW" altLang="en-US" smtClean="0"/>
              <a:t>。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>
            <a:off x="1052513" y="3208338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1493838" y="3848100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1042988" y="4475163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611188" y="3848100"/>
            <a:ext cx="373062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1389063" y="358298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1366838" y="4270375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882650" y="4287838"/>
            <a:ext cx="188913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flipV="1">
            <a:off x="860425" y="3532188"/>
            <a:ext cx="182563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987425" y="4087813"/>
            <a:ext cx="50641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1235075" y="3670300"/>
            <a:ext cx="0" cy="7826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969963" y="4922838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G1 </a:t>
            </a:r>
          </a:p>
        </p:txBody>
      </p:sp>
      <p:sp>
        <p:nvSpPr>
          <p:cNvPr id="10255" name="Oval 27"/>
          <p:cNvSpPr>
            <a:spLocks noChangeArrowheads="1"/>
          </p:cNvSpPr>
          <p:nvPr/>
        </p:nvSpPr>
        <p:spPr bwMode="auto">
          <a:xfrm>
            <a:off x="6997700" y="321310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56" name="Oval 28"/>
          <p:cNvSpPr>
            <a:spLocks noChangeArrowheads="1"/>
          </p:cNvSpPr>
          <p:nvPr/>
        </p:nvSpPr>
        <p:spPr bwMode="auto">
          <a:xfrm>
            <a:off x="7439025" y="3852863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57" name="Oval 29"/>
          <p:cNvSpPr>
            <a:spLocks noChangeArrowheads="1"/>
          </p:cNvSpPr>
          <p:nvPr/>
        </p:nvSpPr>
        <p:spPr bwMode="auto">
          <a:xfrm>
            <a:off x="6988175" y="4479925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0258" name="Oval 30"/>
          <p:cNvSpPr>
            <a:spLocks noChangeArrowheads="1"/>
          </p:cNvSpPr>
          <p:nvPr/>
        </p:nvSpPr>
        <p:spPr bwMode="auto">
          <a:xfrm>
            <a:off x="6556375" y="3852863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59" name="Line 32"/>
          <p:cNvSpPr>
            <a:spLocks noChangeShapeType="1"/>
          </p:cNvSpPr>
          <p:nvPr/>
        </p:nvSpPr>
        <p:spPr bwMode="auto">
          <a:xfrm flipV="1">
            <a:off x="7312025" y="4275138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35"/>
          <p:cNvSpPr>
            <a:spLocks noChangeShapeType="1"/>
          </p:cNvSpPr>
          <p:nvPr/>
        </p:nvSpPr>
        <p:spPr bwMode="auto">
          <a:xfrm>
            <a:off x="6932613" y="4092575"/>
            <a:ext cx="506412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1" name="Line 36"/>
          <p:cNvSpPr>
            <a:spLocks noChangeShapeType="1"/>
          </p:cNvSpPr>
          <p:nvPr/>
        </p:nvSpPr>
        <p:spPr bwMode="auto">
          <a:xfrm>
            <a:off x="7180263" y="3675063"/>
            <a:ext cx="0" cy="7826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2" name="Oval 37"/>
          <p:cNvSpPr>
            <a:spLocks noChangeArrowheads="1"/>
          </p:cNvSpPr>
          <p:nvPr/>
        </p:nvSpPr>
        <p:spPr bwMode="auto">
          <a:xfrm>
            <a:off x="2686050" y="386080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63" name="Oval 38"/>
          <p:cNvSpPr>
            <a:spLocks noChangeArrowheads="1"/>
          </p:cNvSpPr>
          <p:nvPr/>
        </p:nvSpPr>
        <p:spPr bwMode="auto">
          <a:xfrm>
            <a:off x="3902075" y="3284538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64" name="Oval 39"/>
          <p:cNvSpPr>
            <a:spLocks noChangeArrowheads="1"/>
          </p:cNvSpPr>
          <p:nvPr/>
        </p:nvSpPr>
        <p:spPr bwMode="auto">
          <a:xfrm>
            <a:off x="4343400" y="392430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65" name="Oval 40"/>
          <p:cNvSpPr>
            <a:spLocks noChangeArrowheads="1"/>
          </p:cNvSpPr>
          <p:nvPr/>
        </p:nvSpPr>
        <p:spPr bwMode="auto">
          <a:xfrm>
            <a:off x="3460750" y="392430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66" name="Line 41"/>
          <p:cNvSpPr>
            <a:spLocks noChangeShapeType="1"/>
          </p:cNvSpPr>
          <p:nvPr/>
        </p:nvSpPr>
        <p:spPr bwMode="auto">
          <a:xfrm>
            <a:off x="4238625" y="3659188"/>
            <a:ext cx="196850" cy="2857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7" name="Line 42"/>
          <p:cNvSpPr>
            <a:spLocks noChangeShapeType="1"/>
          </p:cNvSpPr>
          <p:nvPr/>
        </p:nvSpPr>
        <p:spPr bwMode="auto">
          <a:xfrm flipV="1">
            <a:off x="3709988" y="3608388"/>
            <a:ext cx="182562" cy="3206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8" name="Oval 45"/>
          <p:cNvSpPr>
            <a:spLocks noChangeArrowheads="1"/>
          </p:cNvSpPr>
          <p:nvPr/>
        </p:nvSpPr>
        <p:spPr bwMode="auto">
          <a:xfrm>
            <a:off x="5854700" y="3925888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69" name="Oval 46"/>
          <p:cNvSpPr>
            <a:spLocks noChangeArrowheads="1"/>
          </p:cNvSpPr>
          <p:nvPr/>
        </p:nvSpPr>
        <p:spPr bwMode="auto">
          <a:xfrm>
            <a:off x="5403850" y="4552950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4</a:t>
            </a:r>
            <a:endParaRPr lang="en-US" altLang="zh-TW"/>
          </a:p>
        </p:txBody>
      </p:sp>
      <p:sp>
        <p:nvSpPr>
          <p:cNvPr id="10270" name="Oval 47"/>
          <p:cNvSpPr>
            <a:spLocks noChangeArrowheads="1"/>
          </p:cNvSpPr>
          <p:nvPr/>
        </p:nvSpPr>
        <p:spPr bwMode="auto">
          <a:xfrm>
            <a:off x="4972050" y="3925888"/>
            <a:ext cx="373063" cy="460375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71" name="Line 48"/>
          <p:cNvSpPr>
            <a:spLocks noChangeShapeType="1"/>
          </p:cNvSpPr>
          <p:nvPr/>
        </p:nvSpPr>
        <p:spPr bwMode="auto">
          <a:xfrm flipV="1">
            <a:off x="5727700" y="4348163"/>
            <a:ext cx="184150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2" name="Line 49"/>
          <p:cNvSpPr>
            <a:spLocks noChangeShapeType="1"/>
          </p:cNvSpPr>
          <p:nvPr/>
        </p:nvSpPr>
        <p:spPr bwMode="auto">
          <a:xfrm>
            <a:off x="5243513" y="4365625"/>
            <a:ext cx="188912" cy="269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3" name="Oval 52"/>
          <p:cNvSpPr>
            <a:spLocks noChangeArrowheads="1"/>
          </p:cNvSpPr>
          <p:nvPr/>
        </p:nvSpPr>
        <p:spPr bwMode="auto">
          <a:xfrm rot="-30085">
            <a:off x="1803400" y="43354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74" name="Oval 53"/>
          <p:cNvSpPr>
            <a:spLocks noChangeArrowheads="1"/>
          </p:cNvSpPr>
          <p:nvPr/>
        </p:nvSpPr>
        <p:spPr bwMode="auto">
          <a:xfrm rot="-30085">
            <a:off x="1808163" y="51482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75" name="Oval 54"/>
          <p:cNvSpPr>
            <a:spLocks noChangeArrowheads="1"/>
          </p:cNvSpPr>
          <p:nvPr/>
        </p:nvSpPr>
        <p:spPr bwMode="auto">
          <a:xfrm rot="-30085">
            <a:off x="1808163" y="5962650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76" name="Line 55"/>
          <p:cNvSpPr>
            <a:spLocks noChangeShapeType="1"/>
          </p:cNvSpPr>
          <p:nvPr/>
        </p:nvSpPr>
        <p:spPr bwMode="auto">
          <a:xfrm rot="-30085">
            <a:off x="1981200" y="4794250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7" name="Arc 56"/>
          <p:cNvSpPr>
            <a:spLocks/>
          </p:cNvSpPr>
          <p:nvPr/>
        </p:nvSpPr>
        <p:spPr bwMode="auto">
          <a:xfrm rot="19600668" flipH="1">
            <a:off x="1619250" y="5524500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8" name="Arc 57"/>
          <p:cNvSpPr>
            <a:spLocks/>
          </p:cNvSpPr>
          <p:nvPr/>
        </p:nvSpPr>
        <p:spPr bwMode="auto">
          <a:xfrm rot="19600668" flipV="1">
            <a:off x="2054225" y="5516563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9" name="Rectangle 58"/>
          <p:cNvSpPr>
            <a:spLocks noChangeArrowheads="1"/>
          </p:cNvSpPr>
          <p:nvPr/>
        </p:nvSpPr>
        <p:spPr bwMode="auto">
          <a:xfrm>
            <a:off x="1711325" y="640556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G3 </a:t>
            </a:r>
          </a:p>
        </p:txBody>
      </p:sp>
      <p:sp>
        <p:nvSpPr>
          <p:cNvPr id="10280" name="Oval 59"/>
          <p:cNvSpPr>
            <a:spLocks noChangeArrowheads="1"/>
          </p:cNvSpPr>
          <p:nvPr/>
        </p:nvSpPr>
        <p:spPr bwMode="auto">
          <a:xfrm>
            <a:off x="2974975" y="5416550"/>
            <a:ext cx="373063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81" name="Oval 60"/>
          <p:cNvSpPr>
            <a:spLocks noChangeArrowheads="1"/>
          </p:cNvSpPr>
          <p:nvPr/>
        </p:nvSpPr>
        <p:spPr bwMode="auto">
          <a:xfrm rot="-30085">
            <a:off x="3908425" y="496411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82" name="Oval 61"/>
          <p:cNvSpPr>
            <a:spLocks noChangeArrowheads="1"/>
          </p:cNvSpPr>
          <p:nvPr/>
        </p:nvSpPr>
        <p:spPr bwMode="auto">
          <a:xfrm rot="-30085">
            <a:off x="3913188" y="577691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83" name="Line 62"/>
          <p:cNvSpPr>
            <a:spLocks noChangeShapeType="1"/>
          </p:cNvSpPr>
          <p:nvPr/>
        </p:nvSpPr>
        <p:spPr bwMode="auto">
          <a:xfrm rot="-30085">
            <a:off x="4086225" y="5422900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4" name="Oval 64"/>
          <p:cNvSpPr>
            <a:spLocks noChangeArrowheads="1"/>
          </p:cNvSpPr>
          <p:nvPr/>
        </p:nvSpPr>
        <p:spPr bwMode="auto">
          <a:xfrm rot="-30085">
            <a:off x="4873625" y="45513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85" name="Oval 65"/>
          <p:cNvSpPr>
            <a:spLocks noChangeArrowheads="1"/>
          </p:cNvSpPr>
          <p:nvPr/>
        </p:nvSpPr>
        <p:spPr bwMode="auto">
          <a:xfrm rot="-30085">
            <a:off x="4878388" y="53641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86" name="Oval 66"/>
          <p:cNvSpPr>
            <a:spLocks noChangeArrowheads="1"/>
          </p:cNvSpPr>
          <p:nvPr/>
        </p:nvSpPr>
        <p:spPr bwMode="auto">
          <a:xfrm rot="-30085">
            <a:off x="4878388" y="6178550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87" name="Arc 68"/>
          <p:cNvSpPr>
            <a:spLocks/>
          </p:cNvSpPr>
          <p:nvPr/>
        </p:nvSpPr>
        <p:spPr bwMode="auto">
          <a:xfrm rot="19600668" flipH="1">
            <a:off x="4689475" y="5740400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8" name="Oval 71"/>
          <p:cNvSpPr>
            <a:spLocks noChangeArrowheads="1"/>
          </p:cNvSpPr>
          <p:nvPr/>
        </p:nvSpPr>
        <p:spPr bwMode="auto">
          <a:xfrm rot="-30085">
            <a:off x="6315075" y="45513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1</a:t>
            </a:r>
            <a:endParaRPr lang="en-US" altLang="zh-TW"/>
          </a:p>
        </p:txBody>
      </p:sp>
      <p:sp>
        <p:nvSpPr>
          <p:cNvPr id="10289" name="Oval 72"/>
          <p:cNvSpPr>
            <a:spLocks noChangeArrowheads="1"/>
          </p:cNvSpPr>
          <p:nvPr/>
        </p:nvSpPr>
        <p:spPr bwMode="auto">
          <a:xfrm rot="-30085">
            <a:off x="6319838" y="5364163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2</a:t>
            </a:r>
            <a:endParaRPr lang="en-US" altLang="zh-TW"/>
          </a:p>
        </p:txBody>
      </p:sp>
      <p:sp>
        <p:nvSpPr>
          <p:cNvPr id="10290" name="Oval 73"/>
          <p:cNvSpPr>
            <a:spLocks noChangeArrowheads="1"/>
          </p:cNvSpPr>
          <p:nvPr/>
        </p:nvSpPr>
        <p:spPr bwMode="auto">
          <a:xfrm rot="-30085">
            <a:off x="6319838" y="6178550"/>
            <a:ext cx="371475" cy="4603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TW">
                <a:ea typeface="文鼎中楷" charset="-120"/>
              </a:rPr>
              <a:t>3</a:t>
            </a:r>
            <a:endParaRPr lang="en-US" altLang="zh-TW"/>
          </a:p>
        </p:txBody>
      </p:sp>
      <p:sp>
        <p:nvSpPr>
          <p:cNvPr id="10291" name="Line 74"/>
          <p:cNvSpPr>
            <a:spLocks noChangeShapeType="1"/>
          </p:cNvSpPr>
          <p:nvPr/>
        </p:nvSpPr>
        <p:spPr bwMode="auto">
          <a:xfrm rot="-30085">
            <a:off x="6492875" y="5010150"/>
            <a:ext cx="1588" cy="3476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2" name="Arc 76"/>
          <p:cNvSpPr>
            <a:spLocks/>
          </p:cNvSpPr>
          <p:nvPr/>
        </p:nvSpPr>
        <p:spPr bwMode="auto">
          <a:xfrm rot="19600668" flipV="1">
            <a:off x="6565900" y="5732463"/>
            <a:ext cx="311150" cy="590550"/>
          </a:xfrm>
          <a:custGeom>
            <a:avLst/>
            <a:gdLst>
              <a:gd name="T0" fmla="*/ 0 w 21600"/>
              <a:gd name="T1" fmla="*/ 0 h 30547"/>
              <a:gd name="T2" fmla="*/ 283204 w 21600"/>
              <a:gd name="T3" fmla="*/ 590550 h 30547"/>
              <a:gd name="T4" fmla="*/ 0 w 21600"/>
              <a:gd name="T5" fmla="*/ 417582 h 30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054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</a:path>
              <a:path w="21600" h="3054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686"/>
                  <a:pt x="20938" y="27737"/>
                  <a:pt x="19659" y="30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圖形的一些專有名詞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5759450" cy="4465637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9900CC"/>
                </a:solidFill>
              </a:rPr>
              <a:t>路徑</a:t>
            </a:r>
            <a:r>
              <a:rPr lang="en-US" altLang="zh-TW" sz="2800" smtClean="0"/>
              <a:t>(path)</a:t>
            </a:r>
            <a:r>
              <a:rPr lang="zh-TW" altLang="en-US" sz="2800" smtClean="0"/>
              <a:t>：在圖形</a:t>
            </a:r>
            <a:r>
              <a:rPr lang="en-US" altLang="zh-TW" sz="2800" smtClean="0"/>
              <a:t>G</a:t>
            </a:r>
            <a:r>
              <a:rPr lang="zh-TW" altLang="en-US" sz="2800" smtClean="0"/>
              <a:t>中，從頂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p</a:t>
            </a:r>
            <a:r>
              <a:rPr lang="zh-TW" altLang="en-US" sz="2800" smtClean="0"/>
              <a:t>到頂點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q</a:t>
            </a:r>
            <a:r>
              <a:rPr lang="zh-TW" altLang="en-US" sz="2800" smtClean="0"/>
              <a:t>的路徑是指一系列的頂點</a:t>
            </a:r>
            <a:r>
              <a:rPr lang="en-US" altLang="zh-TW" sz="2800" smtClean="0"/>
              <a:t>V</a:t>
            </a:r>
            <a:r>
              <a:rPr lang="en-US" altLang="zh-TW" sz="2800" baseline="-30000" smtClean="0"/>
              <a:t>p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i1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i2</a:t>
            </a:r>
            <a:r>
              <a:rPr lang="en-US" altLang="zh-TW" sz="2800" smtClean="0"/>
              <a:t>,....., V</a:t>
            </a:r>
            <a:r>
              <a:rPr lang="en-US" altLang="zh-TW" sz="2800" baseline="-30000" smtClean="0"/>
              <a:t>in</a:t>
            </a:r>
            <a:r>
              <a:rPr lang="en-US" altLang="zh-TW" sz="2800" smtClean="0"/>
              <a:t>, V</a:t>
            </a:r>
            <a:r>
              <a:rPr lang="en-US" altLang="zh-TW" sz="2800" baseline="-30000" smtClean="0"/>
              <a:t>q</a:t>
            </a:r>
            <a:r>
              <a:rPr lang="zh-TW" altLang="en-US" sz="2800" smtClean="0"/>
              <a:t>，其中   </a:t>
            </a:r>
            <a:r>
              <a:rPr lang="en-US" altLang="zh-TW" sz="2800" smtClean="0"/>
              <a:t>(V</a:t>
            </a:r>
            <a:r>
              <a:rPr lang="en-US" altLang="zh-TW" sz="2800" baseline="-30000" smtClean="0"/>
              <a:t>p</a:t>
            </a:r>
            <a:r>
              <a:rPr lang="en-US" altLang="zh-TW" sz="2800" smtClean="0"/>
              <a:t>,V</a:t>
            </a:r>
            <a:r>
              <a:rPr lang="en-US" altLang="zh-TW" sz="2800" baseline="-30000" smtClean="0"/>
              <a:t>i1</a:t>
            </a:r>
            <a:r>
              <a:rPr lang="en-US" altLang="zh-TW" sz="2800" smtClean="0"/>
              <a:t>),(V</a:t>
            </a:r>
            <a:r>
              <a:rPr lang="en-US" altLang="zh-TW" sz="2800" baseline="-30000" smtClean="0"/>
              <a:t>i1</a:t>
            </a:r>
            <a:r>
              <a:rPr lang="en-US" altLang="zh-TW" sz="2800" smtClean="0"/>
              <a:t>,V</a:t>
            </a:r>
            <a:r>
              <a:rPr lang="en-US" altLang="zh-TW" sz="2800" baseline="-30000" smtClean="0"/>
              <a:t>i2</a:t>
            </a:r>
            <a:r>
              <a:rPr lang="en-US" altLang="zh-TW" sz="2800" smtClean="0"/>
              <a:t>),....., (V</a:t>
            </a:r>
            <a:r>
              <a:rPr lang="en-US" altLang="zh-TW" sz="2800" baseline="-30000" smtClean="0"/>
              <a:t>in</a:t>
            </a:r>
            <a:r>
              <a:rPr lang="en-US" altLang="zh-TW" sz="2800" smtClean="0"/>
              <a:t>,V</a:t>
            </a:r>
            <a:r>
              <a:rPr lang="en-US" altLang="zh-TW" sz="2800" baseline="-30000" smtClean="0"/>
              <a:t>q</a:t>
            </a:r>
            <a:r>
              <a:rPr lang="en-US" altLang="zh-TW" sz="2800" smtClean="0"/>
              <a:t>)</a:t>
            </a:r>
            <a:r>
              <a:rPr lang="zh-TW" altLang="en-US" sz="2800" smtClean="0"/>
              <a:t>是</a:t>
            </a:r>
            <a:r>
              <a:rPr lang="en-US" altLang="zh-TW" sz="2800" smtClean="0"/>
              <a:t>E(G)</a:t>
            </a:r>
            <a:r>
              <a:rPr lang="zh-TW" altLang="en-US" sz="2800" smtClean="0"/>
              <a:t>上的邊。</a:t>
            </a:r>
          </a:p>
          <a:p>
            <a:pPr eaLnBrk="1" hangingPunct="1"/>
            <a:r>
              <a:rPr lang="zh-TW" altLang="en-US" sz="2800" smtClean="0">
                <a:solidFill>
                  <a:srgbClr val="9900CC"/>
                </a:solidFill>
              </a:rPr>
              <a:t>長度</a:t>
            </a:r>
            <a:r>
              <a:rPr lang="en-US" altLang="zh-TW" sz="2800" smtClean="0">
                <a:solidFill>
                  <a:schemeClr val="tx2"/>
                </a:solidFill>
              </a:rPr>
              <a:t>(</a:t>
            </a:r>
            <a:r>
              <a:rPr lang="en-US" altLang="zh-TW" sz="2800" smtClean="0"/>
              <a:t>length)</a:t>
            </a:r>
            <a:r>
              <a:rPr lang="zh-TW" altLang="en-US" sz="2800" smtClean="0"/>
              <a:t>：一條路徑上的長度是指該路徑上所有</a:t>
            </a:r>
            <a:r>
              <a:rPr lang="zh-TW" altLang="en-US" sz="2800" smtClean="0">
                <a:solidFill>
                  <a:schemeClr val="folHlink"/>
                </a:solidFill>
              </a:rPr>
              <a:t>邊的數目</a:t>
            </a:r>
            <a:r>
              <a:rPr lang="zh-TW" altLang="en-US" sz="2800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68313" y="5157788"/>
            <a:ext cx="626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2800" dirty="0">
                <a:ea typeface="標楷體" panose="03000509000000000000" pitchFamily="65" charset="-120"/>
              </a:rPr>
              <a:t>如</a:t>
            </a:r>
            <a:r>
              <a:rPr lang="en-US" altLang="zh-TW" sz="2800" dirty="0">
                <a:ea typeface="標楷體" panose="03000509000000000000" pitchFamily="65" charset="-120"/>
              </a:rPr>
              <a:t>: G1</a:t>
            </a:r>
            <a:r>
              <a:rPr lang="zh-TW" altLang="en-US" sz="2800" dirty="0"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路徑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&lt;1,2&gt;,&lt;2,4&gt;,&lt;4,3&gt; </a:t>
            </a:r>
            <a:r>
              <a:rPr lang="zh-TW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和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&lt;1,2&gt;, &lt;2,4&gt;, &lt;4,2&gt;</a:t>
            </a:r>
            <a:r>
              <a:rPr lang="zh-TW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的長度都為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。</a:t>
            </a:r>
            <a:endParaRPr lang="en-US" altLang="zh-TW" sz="2800" dirty="0">
              <a:effectLst>
                <a:outerShdw blurRad="38100" dist="38100" dir="2700000" algn="tl">
                  <a:srgbClr val="C0C0C0"/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6516688" y="2349500"/>
            <a:ext cx="2447925" cy="3252788"/>
            <a:chOff x="4468" y="1842"/>
            <a:chExt cx="791" cy="1276"/>
          </a:xfrm>
        </p:grpSpPr>
        <p:sp>
          <p:nvSpPr>
            <p:cNvPr id="11270" name="Oval 17"/>
            <p:cNvSpPr>
              <a:spLocks noChangeArrowheads="1"/>
            </p:cNvSpPr>
            <p:nvPr/>
          </p:nvSpPr>
          <p:spPr bwMode="auto">
            <a:xfrm>
              <a:off x="4746" y="1842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1</a:t>
              </a:r>
              <a:endParaRPr lang="en-US" altLang="zh-TW" sz="2400"/>
            </a:p>
          </p:txBody>
        </p:sp>
        <p:sp>
          <p:nvSpPr>
            <p:cNvPr id="11271" name="Oval 18"/>
            <p:cNvSpPr>
              <a:spLocks noChangeArrowheads="1"/>
            </p:cNvSpPr>
            <p:nvPr/>
          </p:nvSpPr>
          <p:spPr bwMode="auto">
            <a:xfrm>
              <a:off x="5024" y="2245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3</a:t>
              </a:r>
              <a:endParaRPr lang="en-US" altLang="zh-TW" sz="2400"/>
            </a:p>
          </p:txBody>
        </p:sp>
        <p:sp>
          <p:nvSpPr>
            <p:cNvPr id="11272" name="Oval 19"/>
            <p:cNvSpPr>
              <a:spLocks noChangeArrowheads="1"/>
            </p:cNvSpPr>
            <p:nvPr/>
          </p:nvSpPr>
          <p:spPr bwMode="auto">
            <a:xfrm>
              <a:off x="4740" y="2640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4</a:t>
              </a:r>
              <a:endParaRPr lang="en-US" altLang="zh-TW" sz="2400"/>
            </a:p>
          </p:txBody>
        </p:sp>
        <p:sp>
          <p:nvSpPr>
            <p:cNvPr id="11273" name="Oval 20"/>
            <p:cNvSpPr>
              <a:spLocks noChangeArrowheads="1"/>
            </p:cNvSpPr>
            <p:nvPr/>
          </p:nvSpPr>
          <p:spPr bwMode="auto">
            <a:xfrm>
              <a:off x="4468" y="2245"/>
              <a:ext cx="235" cy="29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2400">
                  <a:ea typeface="文鼎中楷" charset="-120"/>
                </a:rPr>
                <a:t>2</a:t>
              </a:r>
              <a:endParaRPr lang="en-US" altLang="zh-TW" sz="2400"/>
            </a:p>
          </p:txBody>
        </p:sp>
        <p:sp>
          <p:nvSpPr>
            <p:cNvPr id="11274" name="Line 21"/>
            <p:cNvSpPr>
              <a:spLocks noChangeShapeType="1"/>
            </p:cNvSpPr>
            <p:nvPr/>
          </p:nvSpPr>
          <p:spPr bwMode="auto">
            <a:xfrm>
              <a:off x="4958" y="2078"/>
              <a:ext cx="124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Line 22"/>
            <p:cNvSpPr>
              <a:spLocks noChangeShapeType="1"/>
            </p:cNvSpPr>
            <p:nvPr/>
          </p:nvSpPr>
          <p:spPr bwMode="auto">
            <a:xfrm flipV="1">
              <a:off x="4944" y="2511"/>
              <a:ext cx="116" cy="1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Line 23"/>
            <p:cNvSpPr>
              <a:spLocks noChangeShapeType="1"/>
            </p:cNvSpPr>
            <p:nvPr/>
          </p:nvSpPr>
          <p:spPr bwMode="auto">
            <a:xfrm>
              <a:off x="4639" y="2522"/>
              <a:ext cx="119" cy="1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7" name="Line 24"/>
            <p:cNvSpPr>
              <a:spLocks noChangeShapeType="1"/>
            </p:cNvSpPr>
            <p:nvPr/>
          </p:nvSpPr>
          <p:spPr bwMode="auto">
            <a:xfrm flipV="1">
              <a:off x="4625" y="2046"/>
              <a:ext cx="115" cy="20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4705" y="2396"/>
              <a:ext cx="319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Line 26"/>
            <p:cNvSpPr>
              <a:spLocks noChangeShapeType="1"/>
            </p:cNvSpPr>
            <p:nvPr/>
          </p:nvSpPr>
          <p:spPr bwMode="auto">
            <a:xfrm>
              <a:off x="4861" y="2133"/>
              <a:ext cx="0" cy="49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Rectangle 27"/>
            <p:cNvSpPr>
              <a:spLocks noChangeArrowheads="1"/>
            </p:cNvSpPr>
            <p:nvPr/>
          </p:nvSpPr>
          <p:spPr bwMode="auto">
            <a:xfrm>
              <a:off x="4694" y="2938"/>
              <a:ext cx="21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Arial" panose="020B0604020202020204" pitchFamily="34" charset="0"/>
                </a:rPr>
                <a:t>G1 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F50-0F25-4059-A069-3D82D21DA65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1071</TotalTime>
  <Words>5208</Words>
  <Application>Microsoft Office PowerPoint</Application>
  <PresentationFormat>如螢幕大小 (4:3)</PresentationFormat>
  <Paragraphs>1405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5" baseType="lpstr">
      <vt:lpstr>Tahoma</vt:lpstr>
      <vt:lpstr>新細明體</vt:lpstr>
      <vt:lpstr>Arial</vt:lpstr>
      <vt:lpstr>標楷體</vt:lpstr>
      <vt:lpstr>Wingdings</vt:lpstr>
      <vt:lpstr>Calibri</vt:lpstr>
      <vt:lpstr>文鼎中楷</vt:lpstr>
      <vt:lpstr>Verdana</vt:lpstr>
      <vt:lpstr>佈景主題2</vt:lpstr>
      <vt:lpstr>Chapter 11  圖形結構(Graphs)</vt:lpstr>
      <vt:lpstr>圖形結構</vt:lpstr>
      <vt:lpstr>圖形結構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圖形的一些專有名詞</vt:lpstr>
      <vt:lpstr>圖形資料結構表示法</vt:lpstr>
      <vt:lpstr>圖形資料結構表示法</vt:lpstr>
      <vt:lpstr>圖形資料結構表示法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圖形追蹤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擴展樹</vt:lpstr>
      <vt:lpstr>最短路徑</vt:lpstr>
      <vt:lpstr>最短路徑</vt:lpstr>
      <vt:lpstr>最短路徑</vt:lpstr>
      <vt:lpstr>最短路徑</vt:lpstr>
      <vt:lpstr>最短路徑</vt:lpstr>
      <vt:lpstr>最短路徑</vt:lpstr>
      <vt:lpstr>最短路徑</vt:lpstr>
      <vt:lpstr>最短路徑</vt:lpstr>
      <vt:lpstr>最短路徑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星星</dc:creator>
  <cp:lastModifiedBy>Tony Chen</cp:lastModifiedBy>
  <cp:revision>23</cp:revision>
  <dcterms:created xsi:type="dcterms:W3CDTF">2006-03-28T12:47:51Z</dcterms:created>
  <dcterms:modified xsi:type="dcterms:W3CDTF">2017-07-01T18:23:08Z</dcterms:modified>
</cp:coreProperties>
</file>