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99FF"/>
    <a:srgbClr val="3399FF"/>
    <a:srgbClr val="800080"/>
    <a:srgbClr val="000066"/>
    <a:srgbClr val="000099"/>
    <a:srgbClr val="008000"/>
    <a:srgbClr val="FFC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7" autoAdjust="0"/>
    <p:restoredTop sz="94656" autoAdjust="0"/>
  </p:normalViewPr>
  <p:slideViewPr>
    <p:cSldViewPr showGuides="1">
      <p:cViewPr varScale="1">
        <p:scale>
          <a:sx n="109" d="100"/>
          <a:sy n="109" d="100"/>
        </p:scale>
        <p:origin x="127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2CAE4-453D-4C83-91AA-1BB0D46DE836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77231-FB35-45C1-8967-1A55B1844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81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10966" y="165020"/>
            <a:ext cx="7020314" cy="2263258"/>
          </a:xfrm>
        </p:spPr>
        <p:txBody>
          <a:bodyPr anchor="b">
            <a:normAutofit/>
          </a:bodyPr>
          <a:lstStyle>
            <a:lvl1pPr algn="ctr" latinLnBrk="0">
              <a:defRPr lang="zh-TW" sz="44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27497" y="2476917"/>
            <a:ext cx="5187252" cy="1771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36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 latinLnBrk="0">
              <a:buNone/>
              <a:defRPr lang="zh-TW" sz="2100"/>
            </a:lvl2pPr>
            <a:lvl3pPr marL="685800" indent="0" algn="ctr" latinLnBrk="0">
              <a:buNone/>
              <a:defRPr lang="zh-TW" sz="1800"/>
            </a:lvl3pPr>
            <a:lvl4pPr marL="1028700" indent="0" algn="ctr" latinLnBrk="0">
              <a:buNone/>
              <a:defRPr lang="zh-TW" sz="1500"/>
            </a:lvl4pPr>
            <a:lvl5pPr marL="1371600" indent="0" algn="ctr" latinLnBrk="0">
              <a:buNone/>
              <a:defRPr lang="zh-TW" sz="1500"/>
            </a:lvl5pPr>
            <a:lvl6pPr marL="1714500" indent="0" algn="ctr" latinLnBrk="0">
              <a:buNone/>
              <a:defRPr lang="zh-TW" sz="1500"/>
            </a:lvl6pPr>
            <a:lvl7pPr marL="2057400" indent="0" algn="ctr" latinLnBrk="0">
              <a:buNone/>
              <a:defRPr lang="zh-TW" sz="1500"/>
            </a:lvl7pPr>
            <a:lvl8pPr marL="2400300" indent="0" algn="ctr" latinLnBrk="0">
              <a:buNone/>
              <a:defRPr lang="zh-TW" sz="1500"/>
            </a:lvl8pPr>
            <a:lvl9pPr marL="2743200" indent="0" algn="ctr" latinLnBrk="0">
              <a:buNone/>
              <a:defRPr lang="zh-TW" sz="1500"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grpSp>
        <p:nvGrpSpPr>
          <p:cNvPr id="4" name="群組中 3"/>
          <p:cNvGrpSpPr/>
          <p:nvPr/>
        </p:nvGrpSpPr>
        <p:grpSpPr>
          <a:xfrm rot="248467">
            <a:off x="167673" y="2575408"/>
            <a:ext cx="3516640" cy="2424835"/>
            <a:chOff x="-10068" y="2615721"/>
            <a:chExt cx="5488038" cy="2838132"/>
          </a:xfrm>
        </p:grpSpPr>
        <p:sp>
          <p:nvSpPr>
            <p:cNvPr id="5" name="手繪多邊形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" name="手繪多邊形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" name="手繪多邊形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" name="手繪多邊形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" name="手繪多邊形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" name="手繪多邊形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" name="手繪多邊形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" name="手繪多邊形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" name="手繪多邊形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" name="手繪多邊形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" name="手繪多邊形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" name="手繪多邊形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" name="手繪多邊形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8" name="手繪多邊形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9" name="手繪多邊形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0" name="手繪多邊形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1" name="手繪多邊形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2" name="手繪多邊形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3" name="手繪多邊形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4" name="手繪多邊形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" name="手繪多邊形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" name="手繪多邊形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" name="手繪多邊形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" name="手繪多邊形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" name="手繪多邊形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" name="手繪多邊形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" name="手繪多邊形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" name="手繪多邊形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" name="手繪多邊形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" name="手繪多邊形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" name="手繪多邊形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" name="手繪多邊形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" name="手繪多邊形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8" name="手繪多邊形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9" name="手繪多邊形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40" name="群組中 39"/>
          <p:cNvGrpSpPr/>
          <p:nvPr/>
        </p:nvGrpSpPr>
        <p:grpSpPr>
          <a:xfrm rot="18988672">
            <a:off x="51418" y="189622"/>
            <a:ext cx="387923" cy="587584"/>
            <a:chOff x="11036616" y="1071278"/>
            <a:chExt cx="1030189" cy="1170315"/>
          </a:xfrm>
        </p:grpSpPr>
        <p:sp>
          <p:nvSpPr>
            <p:cNvPr id="41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2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3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4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5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6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7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48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49" name="手繪多邊形 500"/>
          <p:cNvSpPr>
            <a:spLocks/>
          </p:cNvSpPr>
          <p:nvPr/>
        </p:nvSpPr>
        <p:spPr bwMode="auto">
          <a:xfrm>
            <a:off x="2463242" y="4664179"/>
            <a:ext cx="6677183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50" name="群組中 49"/>
          <p:cNvGrpSpPr/>
          <p:nvPr/>
        </p:nvGrpSpPr>
        <p:grpSpPr>
          <a:xfrm>
            <a:off x="8575623" y="6542"/>
            <a:ext cx="509347" cy="712528"/>
            <a:chOff x="11231706" y="127529"/>
            <a:chExt cx="679129" cy="712528"/>
          </a:xfrm>
        </p:grpSpPr>
        <p:sp>
          <p:nvSpPr>
            <p:cNvPr id="51" name="手繪多邊形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2" name="手繪多邊形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3" name="手繪多邊形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4" name="手繪多邊形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5" name="手繪多邊形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6" name="手繪多邊形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7" name="手繪多邊形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58" name="手繪多邊形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59" name="手繪多邊形 413"/>
          <p:cNvSpPr>
            <a:spLocks/>
          </p:cNvSpPr>
          <p:nvPr/>
        </p:nvSpPr>
        <p:spPr bwMode="auto">
          <a:xfrm>
            <a:off x="-17524" y="3007512"/>
            <a:ext cx="9141714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60" name="手繪多邊形 414"/>
          <p:cNvSpPr>
            <a:spLocks/>
          </p:cNvSpPr>
          <p:nvPr/>
        </p:nvSpPr>
        <p:spPr bwMode="auto">
          <a:xfrm>
            <a:off x="-17524" y="3324747"/>
            <a:ext cx="9141714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61" name="群組中 5"/>
          <p:cNvGrpSpPr>
            <a:grpSpLocks noChangeAspect="1"/>
          </p:cNvGrpSpPr>
          <p:nvPr/>
        </p:nvGrpSpPr>
        <p:grpSpPr bwMode="auto">
          <a:xfrm>
            <a:off x="-1140" y="854146"/>
            <a:ext cx="1411106" cy="2341763"/>
            <a:chOff x="3000" y="1116"/>
            <a:chExt cx="1680" cy="2091"/>
          </a:xfrm>
        </p:grpSpPr>
        <p:sp>
          <p:nvSpPr>
            <p:cNvPr id="62" name="手繪多邊形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3" name="手繪多邊形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4" name="手繪多邊形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5" name="手繪多邊形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6" name="手繪多邊形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7" name="手繪多邊形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8" name="手繪多邊形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69" name="手繪多邊形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0" name="手繪多邊形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1" name="手繪多邊形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2" name="手繪多邊形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3" name="手繪多邊形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4" name="手繪多邊形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5" name="手繪多邊形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6" name="手繪多邊形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7" name="手繪多邊形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8" name="手繪多邊形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79" name="手繪多邊形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0" name="手繪多邊形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1" name="群組中 33"/>
          <p:cNvGrpSpPr>
            <a:grpSpLocks noChangeAspect="1"/>
          </p:cNvGrpSpPr>
          <p:nvPr/>
        </p:nvGrpSpPr>
        <p:grpSpPr bwMode="auto">
          <a:xfrm>
            <a:off x="1286241" y="4544219"/>
            <a:ext cx="1404951" cy="2324202"/>
            <a:chOff x="3359" y="1523"/>
            <a:chExt cx="943" cy="1170"/>
          </a:xfrm>
        </p:grpSpPr>
        <p:sp>
          <p:nvSpPr>
            <p:cNvPr id="82" name="手繪多邊形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3" name="手繪多邊形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4" name="手繪多邊形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5" name="手繪多邊形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6" name="手繪多邊形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87" name="群組中 43"/>
          <p:cNvGrpSpPr>
            <a:grpSpLocks noChangeAspect="1"/>
          </p:cNvGrpSpPr>
          <p:nvPr/>
        </p:nvGrpSpPr>
        <p:grpSpPr bwMode="auto">
          <a:xfrm>
            <a:off x="876300" y="5011047"/>
            <a:ext cx="1122760" cy="1857375"/>
            <a:chOff x="3367" y="1523"/>
            <a:chExt cx="943" cy="1170"/>
          </a:xfrm>
        </p:grpSpPr>
        <p:sp>
          <p:nvSpPr>
            <p:cNvPr id="88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4" name="群組中 93"/>
          <p:cNvGrpSpPr/>
          <p:nvPr/>
        </p:nvGrpSpPr>
        <p:grpSpPr>
          <a:xfrm>
            <a:off x="-16478" y="4350236"/>
            <a:ext cx="1272587" cy="2518186"/>
            <a:chOff x="-3496" y="4350236"/>
            <a:chExt cx="1696783" cy="2518186"/>
          </a:xfrm>
        </p:grpSpPr>
        <p:sp>
          <p:nvSpPr>
            <p:cNvPr id="95" name="手繪多邊形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" name="手繪多邊形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" name="手繪多邊形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" name="手繪多邊形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9" name="群組中 43"/>
          <p:cNvGrpSpPr>
            <a:grpSpLocks noChangeAspect="1"/>
          </p:cNvGrpSpPr>
          <p:nvPr/>
        </p:nvGrpSpPr>
        <p:grpSpPr bwMode="auto">
          <a:xfrm>
            <a:off x="2183502" y="4572471"/>
            <a:ext cx="1387874" cy="2295951"/>
            <a:chOff x="3367" y="1523"/>
            <a:chExt cx="943" cy="1170"/>
          </a:xfrm>
        </p:grpSpPr>
        <p:sp>
          <p:nvSpPr>
            <p:cNvPr id="100" name="手繪多邊形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" name="手繪多邊形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" name="手繪多邊形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" name="手繪多邊形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" name="手繪多邊形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" name="手繪多邊形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" name="群組中 105"/>
          <p:cNvGrpSpPr/>
          <p:nvPr/>
        </p:nvGrpSpPr>
        <p:grpSpPr>
          <a:xfrm rot="1576354">
            <a:off x="8344344" y="2895976"/>
            <a:ext cx="772642" cy="1170315"/>
            <a:chOff x="11036616" y="1071278"/>
            <a:chExt cx="1030189" cy="1170315"/>
          </a:xfrm>
        </p:grpSpPr>
        <p:sp>
          <p:nvSpPr>
            <p:cNvPr id="107" name="手繪多邊形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" name="手繪多邊形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" name="手繪多邊形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" name="手繪多邊形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" name="手繪多邊形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" name="手繪多邊形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" name="手繪多邊形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" name="手繪多邊形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5" name="手繪多邊形 8"/>
          <p:cNvSpPr>
            <a:spLocks/>
          </p:cNvSpPr>
          <p:nvPr/>
        </p:nvSpPr>
        <p:spPr bwMode="auto">
          <a:xfrm>
            <a:off x="3031996" y="5351894"/>
            <a:ext cx="261938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116" name="手繪多邊形 115"/>
          <p:cNvSpPr/>
          <p:nvPr/>
        </p:nvSpPr>
        <p:spPr>
          <a:xfrm>
            <a:off x="-21175" y="3533670"/>
            <a:ext cx="9104588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7" name="群組中 116"/>
          <p:cNvGrpSpPr/>
          <p:nvPr/>
        </p:nvGrpSpPr>
        <p:grpSpPr>
          <a:xfrm rot="198573">
            <a:off x="899456" y="2684219"/>
            <a:ext cx="1616019" cy="1686565"/>
            <a:chOff x="1175948" y="2708421"/>
            <a:chExt cx="2159248" cy="1690131"/>
          </a:xfrm>
        </p:grpSpPr>
        <p:sp>
          <p:nvSpPr>
            <p:cNvPr id="118" name="手繪多邊形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" name="手繪多邊形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" name="手繪多邊形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" name="手繪多邊形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" name="手繪多邊形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" name="手繪多邊形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4" name="手繪多邊形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5" name="手繪多邊形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6" name="手繪多邊形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7" name="手繪多邊形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8" name="手繪多邊形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9" name="手繪多邊形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0" name="手繪多邊形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" name="手繪多邊形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" name="手繪多邊形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" name="手繪多邊形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4" name="手繪多邊形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5" name="手繪多邊形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6" name="手繪多邊形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7" name="手繪多邊形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8" name="手繪多邊形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9" name="手繪多邊形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0" name="手繪多邊形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1" name="手繪多邊形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2" name="手繪多邊形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3" name="手繪多邊形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4" name="手繪多邊形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5" name="手繪多邊形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46" name="群組中 5"/>
          <p:cNvGrpSpPr>
            <a:grpSpLocks noChangeAspect="1"/>
          </p:cNvGrpSpPr>
          <p:nvPr/>
        </p:nvGrpSpPr>
        <p:grpSpPr bwMode="auto">
          <a:xfrm>
            <a:off x="6875516" y="4138361"/>
            <a:ext cx="2267293" cy="2719639"/>
            <a:chOff x="2887" y="1286"/>
            <a:chExt cx="1903" cy="1712"/>
          </a:xfrm>
        </p:grpSpPr>
        <p:sp>
          <p:nvSpPr>
            <p:cNvPr id="147" name="手繪多邊形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8" name="手繪多邊形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49" name="手繪多邊形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0" name="手繪多邊形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1" name="手繪多邊形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2" name="手繪多邊形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3" name="手繪多邊形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4" name="手繪多邊形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5" name="手繪多邊形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6" name="手繪多邊形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7" name="手繪多邊形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8" name="手繪多邊形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59" name="手繪多邊形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0" name="手繪多邊形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1" name="手繪多邊形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2" name="手繪多邊形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3" name="手繪多邊形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4" name="手繪多邊形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5" name="手繪多邊形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6" name="手繪多邊形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7" name="手繪多邊形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8" name="手繪多邊形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69" name="手繪多邊形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0" name="手繪多邊形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71" name="群組中 64"/>
          <p:cNvGrpSpPr>
            <a:grpSpLocks noChangeAspect="1"/>
          </p:cNvGrpSpPr>
          <p:nvPr/>
        </p:nvGrpSpPr>
        <p:grpSpPr bwMode="auto">
          <a:xfrm rot="12827499" flipH="1">
            <a:off x="8520313" y="2338535"/>
            <a:ext cx="362814" cy="536662"/>
            <a:chOff x="2052" y="995"/>
            <a:chExt cx="768" cy="852"/>
          </a:xfrm>
        </p:grpSpPr>
        <p:sp>
          <p:nvSpPr>
            <p:cNvPr id="172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3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4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5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6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7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8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79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80" name="日期版面配置區 1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28C1-62CD-4175-923F-9A6A33059287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181" name="頁尾版面配置區 1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82" name="投影片編號版面配置區 1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17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B1E01BDF-8ABC-4121-8D0E-FB9FD28F271B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90D1A8EF-D48F-495C-8A48-1862DECD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12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43675" y="592667"/>
            <a:ext cx="1971675" cy="55795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592667"/>
            <a:ext cx="5800725" cy="55795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0638F6D9-2ABE-475D-93AF-826714F09F3C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90D1A8EF-D48F-495C-8A48-1862DECD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75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913" y="404813"/>
            <a:ext cx="7108825" cy="91281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00113" y="1700213"/>
            <a:ext cx="3811587" cy="44656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64100" y="1700213"/>
            <a:ext cx="3811588" cy="44656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EBAB5-8812-4DBC-91A7-7FDC4C6DF513}" type="datetime1">
              <a:rPr lang="zh-TW" altLang="en-US" smtClean="0"/>
              <a:t>2017/7/2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F6D5-FD32-4B1B-BECC-9AB9AB86D0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690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62084" y="6493684"/>
            <a:ext cx="720090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fld id="{A5CC2FD1-9A42-43AE-AAEF-6816E41C0AD9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47061" y="6493684"/>
            <a:ext cx="5233845" cy="237744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452320" y="6597352"/>
            <a:ext cx="480060" cy="23774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90D1A8EF-D48F-495C-8A48-1862DECD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62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485900"/>
            <a:ext cx="6858001" cy="2933700"/>
          </a:xfrm>
        </p:spPr>
        <p:txBody>
          <a:bodyPr anchor="b">
            <a:normAutofit/>
          </a:bodyPr>
          <a:lstStyle>
            <a:lvl1pPr algn="l" latinLnBrk="0">
              <a:defRPr lang="zh-TW" sz="39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1810" y="4454034"/>
            <a:ext cx="6858000" cy="1184766"/>
          </a:xfrm>
        </p:spPr>
        <p:txBody>
          <a:bodyPr anchor="t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1800" cap="none" baseline="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CAC0F110-FFFC-4730-8084-F2B917359B46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90D1A8EF-D48F-495C-8A48-1862DECD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30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46429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2877" y="1485900"/>
            <a:ext cx="3360420" cy="4123944"/>
          </a:xfrm>
        </p:spPr>
        <p:txBody>
          <a:bodyPr>
            <a:normAutofit/>
          </a:bodyPr>
          <a:lstStyle>
            <a:lvl1pPr latinLnBrk="0">
              <a:defRPr lang="zh-TW" sz="22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40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8DEBC5D5-D9BE-4C9B-B01A-A4D37B2344B7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90D1A8EF-D48F-495C-8A48-1862DECD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16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46429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32877" y="1376018"/>
            <a:ext cx="3360420" cy="768096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500" b="1"/>
            </a:lvl1pPr>
            <a:lvl2pPr marL="342900" indent="0" latinLnBrk="0">
              <a:buNone/>
              <a:defRPr lang="zh-TW" sz="1500" b="1"/>
            </a:lvl2pPr>
            <a:lvl3pPr marL="685800" indent="0" latinLnBrk="0">
              <a:buNone/>
              <a:defRPr lang="zh-TW" sz="1350" b="1"/>
            </a:lvl3pPr>
            <a:lvl4pPr marL="1028700" indent="0" latinLnBrk="0">
              <a:buNone/>
              <a:defRPr lang="zh-TW" sz="1200" b="1"/>
            </a:lvl4pPr>
            <a:lvl5pPr marL="1371600" indent="0" latinLnBrk="0">
              <a:buNone/>
              <a:defRPr lang="zh-TW" sz="1200" b="1"/>
            </a:lvl5pPr>
            <a:lvl6pPr marL="1714500" indent="0" latinLnBrk="0">
              <a:buNone/>
              <a:defRPr lang="zh-TW" sz="1200" b="1"/>
            </a:lvl6pPr>
            <a:lvl7pPr marL="2057400" indent="0" latinLnBrk="0">
              <a:buNone/>
              <a:defRPr lang="zh-TW" sz="1200" b="1"/>
            </a:lvl7pPr>
            <a:lvl8pPr marL="2400300" indent="0" latinLnBrk="0">
              <a:buNone/>
              <a:defRPr lang="zh-TW" sz="1200" b="1"/>
            </a:lvl8pPr>
            <a:lvl9pPr marL="2743200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32877" y="2144114"/>
            <a:ext cx="3360420" cy="3494686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F2E1FE0E-E8DE-4EE5-B5C5-78877FB6E1FB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90D1A8EF-D48F-495C-8A48-1862DECD7F2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74065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6178" y="828877"/>
            <a:ext cx="4543914" cy="3507549"/>
          </a:xfrm>
        </p:spPr>
        <p:txBody>
          <a:bodyPr anchor="ctr">
            <a:normAutofit/>
          </a:bodyPr>
          <a:lstStyle>
            <a:lvl1pPr algn="ctr" latinLnBrk="0">
              <a:defRPr lang="zh-TW"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894" name="手繪多邊形 92"/>
          <p:cNvSpPr>
            <a:spLocks/>
          </p:cNvSpPr>
          <p:nvPr/>
        </p:nvSpPr>
        <p:spPr bwMode="auto">
          <a:xfrm>
            <a:off x="6482633" y="3888585"/>
            <a:ext cx="159761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5" name="手繪多邊形 50"/>
          <p:cNvSpPr>
            <a:spLocks/>
          </p:cNvSpPr>
          <p:nvPr/>
        </p:nvSpPr>
        <p:spPr bwMode="auto">
          <a:xfrm>
            <a:off x="5085159" y="4191000"/>
            <a:ext cx="405747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896" name="手繪多邊形 51"/>
          <p:cNvSpPr>
            <a:spLocks/>
          </p:cNvSpPr>
          <p:nvPr/>
        </p:nvSpPr>
        <p:spPr bwMode="auto">
          <a:xfrm>
            <a:off x="-94" y="4572001"/>
            <a:ext cx="8561457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897" name="群組中 69"/>
          <p:cNvGrpSpPr>
            <a:grpSpLocks noChangeAspect="1"/>
          </p:cNvGrpSpPr>
          <p:nvPr/>
        </p:nvGrpSpPr>
        <p:grpSpPr bwMode="auto">
          <a:xfrm flipH="1">
            <a:off x="7299178" y="958654"/>
            <a:ext cx="1050614" cy="4001744"/>
            <a:chOff x="3220" y="236"/>
            <a:chExt cx="1347" cy="3848"/>
          </a:xfrm>
        </p:grpSpPr>
        <p:sp>
          <p:nvSpPr>
            <p:cNvPr id="898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899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0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1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2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3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4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5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6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7" name="手繪多邊形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8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09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0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1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2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3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4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5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6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7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8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19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0" name="手繪多邊形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1" name="手繪多邊形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2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3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4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5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6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7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8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29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0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1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2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3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4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5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6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7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8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39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0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1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2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3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4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5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6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7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8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49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0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1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2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3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4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5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6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7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8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59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0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1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2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3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4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5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6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7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8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69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0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1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2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3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4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5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6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7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8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79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0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981" name="群組中 69"/>
          <p:cNvGrpSpPr>
            <a:grpSpLocks noChangeAspect="1"/>
          </p:cNvGrpSpPr>
          <p:nvPr/>
        </p:nvGrpSpPr>
        <p:grpSpPr bwMode="auto">
          <a:xfrm>
            <a:off x="8171259" y="1248597"/>
            <a:ext cx="941097" cy="3346122"/>
            <a:chOff x="3124" y="236"/>
            <a:chExt cx="1443" cy="3848"/>
          </a:xfrm>
        </p:grpSpPr>
        <p:sp>
          <p:nvSpPr>
            <p:cNvPr id="982" name="手繪多邊形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3" name="手繪多邊形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4" name="手繪多邊形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5" name="手繪多邊形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6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7" name="手繪多邊形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8" name="手繪多邊形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89" name="手繪多邊形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0" name="手繪多邊形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1" name="手繪多邊形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2" name="手繪多邊形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3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4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5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6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7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8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999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0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1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2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3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4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5" name="手繪多邊形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6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7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8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09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0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1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2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3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4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5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6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7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8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19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0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1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2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3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4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5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6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7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8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29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0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1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2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3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4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5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6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7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8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39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0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1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2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3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4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5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6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7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8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49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0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1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2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3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4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5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6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7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8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59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0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1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2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3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4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065" name="群組中 69"/>
          <p:cNvGrpSpPr>
            <a:grpSpLocks noChangeAspect="1"/>
          </p:cNvGrpSpPr>
          <p:nvPr/>
        </p:nvGrpSpPr>
        <p:grpSpPr bwMode="auto">
          <a:xfrm>
            <a:off x="6815590" y="2736977"/>
            <a:ext cx="679655" cy="2416549"/>
            <a:chOff x="3124" y="236"/>
            <a:chExt cx="1443" cy="3848"/>
          </a:xfrm>
        </p:grpSpPr>
        <p:sp>
          <p:nvSpPr>
            <p:cNvPr id="1066" name="手繪多邊形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7" name="手繪多邊形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8" name="手繪多邊形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69" name="手繪多邊形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0" name="手繪多邊形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1" name="手繪多邊形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2" name="手繪多邊形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3" name="手繪多邊形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4" name="手繪多邊形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5" name="手繪多邊形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6" name="手繪多邊形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7" name="手繪多邊形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8" name="手繪多邊形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79" name="手繪多邊形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0" name="手繪多邊形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1" name="手繪多邊形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2" name="手繪多邊形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3" name="手繪多邊形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4" name="手繪多邊形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5" name="手繪多邊形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6" name="手繪多邊形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7" name="手繪多邊形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8" name="手繪多邊形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89" name="手繪多邊形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0" name="手繪多邊形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1" name="手繪多邊形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2" name="手繪多邊形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3" name="手繪多邊形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4" name="手繪多邊形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5" name="手繪多邊形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6" name="手繪多邊形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7" name="手繪多邊形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8" name="手繪多邊形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099" name="手繪多邊形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0" name="手繪多邊形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1" name="手繪多邊形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2" name="手繪多邊形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3" name="手繪多邊形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4" name="手繪多邊形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5" name="手繪多邊形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6" name="手繪多邊形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7" name="手繪多邊形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8" name="手繪多邊形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09" name="手繪多邊形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0" name="手繪多邊形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1" name="手繪多邊形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2" name="手繪多邊形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3" name="手繪多邊形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4" name="手繪多邊形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5" name="手繪多邊形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6" name="手繪多邊形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7" name="手繪多邊形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8" name="手繪多邊形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19" name="手繪多邊形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0" name="手繪多邊形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1" name="手繪多邊形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2" name="手繪多邊形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3" name="手繪多邊形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4" name="手繪多邊形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5" name="手繪多邊形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6" name="手繪多邊形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7" name="手繪多邊形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8" name="手繪多邊形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29" name="手繪多邊形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0" name="手繪多邊形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1" name="手繪多邊形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2" name="手繪多邊形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3" name="手繪多邊形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4" name="手繪多邊形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5" name="手繪多邊形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6" name="手繪多邊形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7" name="手繪多邊形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8" name="手繪多邊形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39" name="手繪多邊形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0" name="手繪多邊形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1" name="手繪多邊形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2" name="手繪多邊形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3" name="手繪多邊形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4" name="手繪多邊形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5" name="手繪多邊形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6" name="手繪多邊形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47" name="手繪多邊形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48" name="群組中 50"/>
          <p:cNvGrpSpPr>
            <a:grpSpLocks noChangeAspect="1"/>
          </p:cNvGrpSpPr>
          <p:nvPr/>
        </p:nvGrpSpPr>
        <p:grpSpPr bwMode="auto">
          <a:xfrm>
            <a:off x="7885509" y="2438401"/>
            <a:ext cx="1113762" cy="2195929"/>
            <a:chOff x="3369" y="1563"/>
            <a:chExt cx="940" cy="1390"/>
          </a:xfrm>
        </p:grpSpPr>
        <p:sp>
          <p:nvSpPr>
            <p:cNvPr id="1149" name="手繪多邊形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0" name="手繪多邊形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1" name="手繪多邊形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2" name="手繪多邊形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3" name="手繪多邊形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4" name="手繪多邊形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5" name="手繪多邊形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6" name="手繪多邊形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7" name="手繪多邊形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8" name="手繪多邊形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59" name="手繪多邊形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0" name="手繪多邊形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1" name="手繪多邊形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2" name="手繪多邊形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3" name="手繪多邊形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4" name="手繪多邊形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5" name="手繪多邊形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/>
                </a:solidFill>
              </a:endParaRPr>
            </a:p>
          </p:txBody>
        </p:sp>
        <p:sp>
          <p:nvSpPr>
            <p:cNvPr id="1166" name="手繪多邊形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7" name="手繪多邊形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8" name="手繪多邊形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69" name="手繪多邊形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0" name="手繪多邊形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1" name="手繪多邊形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2" name="手繪多邊形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3" name="手繪多邊形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74" name="手繪多邊形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5" name="手繪多邊形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6" name="手繪多邊形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177" name="群組中 5"/>
          <p:cNvGrpSpPr>
            <a:grpSpLocks noChangeAspect="1"/>
          </p:cNvGrpSpPr>
          <p:nvPr/>
        </p:nvGrpSpPr>
        <p:grpSpPr bwMode="auto">
          <a:xfrm>
            <a:off x="5991045" y="2988646"/>
            <a:ext cx="1829681" cy="3074765"/>
            <a:chOff x="2968" y="1107"/>
            <a:chExt cx="1736" cy="2188"/>
          </a:xfrm>
        </p:grpSpPr>
        <p:sp>
          <p:nvSpPr>
            <p:cNvPr id="1178" name="手繪多邊形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79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0" name="手繪多邊形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1" name="手繪多邊形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2" name="手繪多邊形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3" name="手繪多邊形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4" name="手繪多邊形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5" name="手繪多邊形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6" name="手繪多邊形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7" name="手繪多邊形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8" name="手繪多邊形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89" name="手繪多邊形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0" name="手繪多邊形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1" name="手繪多邊形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2" name="手繪多邊形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3" name="手繪多邊形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4" name="手繪多邊形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5" name="手繪多邊形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6" name="手繪多邊形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197" name="手繪多邊形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198" name="手繪多邊形 52"/>
          <p:cNvSpPr>
            <a:spLocks/>
          </p:cNvSpPr>
          <p:nvPr/>
        </p:nvSpPr>
        <p:spPr bwMode="auto">
          <a:xfrm>
            <a:off x="1" y="5181601"/>
            <a:ext cx="8372756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grpSp>
        <p:nvGrpSpPr>
          <p:cNvPr id="1199" name="群組中 29"/>
          <p:cNvGrpSpPr>
            <a:grpSpLocks noChangeAspect="1"/>
          </p:cNvGrpSpPr>
          <p:nvPr/>
        </p:nvGrpSpPr>
        <p:grpSpPr bwMode="auto">
          <a:xfrm flipH="1">
            <a:off x="6893653" y="4800600"/>
            <a:ext cx="2249156" cy="2083312"/>
            <a:chOff x="2481" y="1188"/>
            <a:chExt cx="2735" cy="1900"/>
          </a:xfrm>
        </p:grpSpPr>
        <p:sp>
          <p:nvSpPr>
            <p:cNvPr id="1200" name="手繪多邊形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1" name="手繪多邊形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2" name="手繪多邊形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3" name="手繪多邊形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4" name="手繪多邊形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5" name="手繪多邊形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6" name="手繪多邊形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7" name="手繪多邊形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8" name="手繪多邊形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09" name="手繪多邊形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0" name="手繪多邊形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1" name="手繪多邊形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2" name="手繪多邊形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3" name="手繪多邊形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4" name="手繪多邊形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5" name="手繪多邊形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6" name="手繪多邊形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7" name="手繪多邊形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8" name="手繪多邊形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19" name="手繪多邊形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0" name="手繪多邊形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1" name="手繪多邊形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2" name="手繪多邊形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3" name="手繪多邊形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4" name="手繪多邊形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5" name="手繪多邊形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6" name="手繪多邊形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7" name="手繪多邊形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8" name="手繪多邊形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29" name="手繪多邊形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0" name="手繪多邊形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1" name="手繪多邊形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2" name="手繪多邊形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3" name="手繪多邊形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4" name="手繪多邊形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235" name="手繪多邊形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236" name="群組中 347"/>
          <p:cNvGrpSpPr/>
          <p:nvPr/>
        </p:nvGrpSpPr>
        <p:grpSpPr>
          <a:xfrm>
            <a:off x="-1191" y="3799402"/>
            <a:ext cx="3289808" cy="3084511"/>
            <a:chOff x="-1588" y="4419600"/>
            <a:chExt cx="3504440" cy="2464312"/>
          </a:xfrm>
        </p:grpSpPr>
        <p:grpSp>
          <p:nvGrpSpPr>
            <p:cNvPr id="1237" name="群組中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1263" name="手繪多邊形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4" name="手繪多邊形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5" name="手繪多邊形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6" name="手繪多邊形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7" name="手繪多邊形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8" name="手繪多邊形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9" name="手繪多邊形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0" name="手繪多邊形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1" name="手繪多邊形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2" name="手繪多邊形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3" name="手繪多邊形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4" name="手繪多邊形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5" name="手繪多邊形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6" name="手繪多邊形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7" name="手繪多邊形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8" name="手繪多邊形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79" name="手繪多邊形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0" name="手繪多邊形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1" name="手繪多邊形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2" name="手繪多邊形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3" name="手繪多邊形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4" name="手繪多邊形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5" name="手繪多邊形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6" name="手繪多邊形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7" name="手繪多邊形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8" name="手繪多邊形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89" name="手繪多邊形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0" name="手繪多邊形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1" name="手繪多邊形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2" name="手繪多邊形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3" name="手繪多邊形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4" name="手繪多邊形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5" name="手繪多邊形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6" name="手繪多邊形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7" name="手繪多邊形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8" name="手繪多邊形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99" name="手繪多邊形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0" name="手繪多邊形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1" name="手繪多邊形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2" name="手繪多邊形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3" name="手繪多邊形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4" name="手繪多邊形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5" name="手繪多邊形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6" name="手繪多邊形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7" name="手繪多邊形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8" name="手繪多邊形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309" name="手繪多邊形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8" name="群組中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1254" name="手繪多邊形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5" name="手繪多邊形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6" name="手繪多邊形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7" name="手繪多邊形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8" name="手繪多邊形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9" name="手繪多邊形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0" name="手繪多邊形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1" name="手繪多邊形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62" name="手繪多邊形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39" name="群組中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1247" name="手繪多邊形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8" name="手繪多邊形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9" name="手繪多邊形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0" name="手繪多邊形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1" name="手繪多邊形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2" name="手繪多邊形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53" name="手繪多邊形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  <p:grpSp>
          <p:nvGrpSpPr>
            <p:cNvPr id="1240" name="群組中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1241" name="手繪多邊形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2" name="手繪多邊形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3" name="手繪多邊形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4" name="手繪多邊形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5" name="手繪多邊形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  <p:sp>
            <p:nvSpPr>
              <p:cNvPr id="1246" name="手繪多邊形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1800"/>
              </a:p>
            </p:txBody>
          </p:sp>
        </p:grpSp>
      </p:grpSp>
      <p:grpSp>
        <p:nvGrpSpPr>
          <p:cNvPr id="1310" name="群組中 52"/>
          <p:cNvGrpSpPr>
            <a:grpSpLocks noChangeAspect="1"/>
          </p:cNvGrpSpPr>
          <p:nvPr/>
        </p:nvGrpSpPr>
        <p:grpSpPr bwMode="auto">
          <a:xfrm rot="19948164">
            <a:off x="276934" y="506292"/>
            <a:ext cx="669674" cy="1021771"/>
            <a:chOff x="4634" y="754"/>
            <a:chExt cx="1164" cy="1332"/>
          </a:xfrm>
        </p:grpSpPr>
        <p:sp>
          <p:nvSpPr>
            <p:cNvPr id="1311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2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3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4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5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6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7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18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19" name="群組中 52"/>
          <p:cNvGrpSpPr>
            <a:grpSpLocks noChangeAspect="1"/>
          </p:cNvGrpSpPr>
          <p:nvPr/>
        </p:nvGrpSpPr>
        <p:grpSpPr bwMode="auto">
          <a:xfrm rot="5825446">
            <a:off x="8675798" y="452755"/>
            <a:ext cx="408172" cy="350313"/>
            <a:chOff x="4634" y="754"/>
            <a:chExt cx="1164" cy="1332"/>
          </a:xfrm>
        </p:grpSpPr>
        <p:sp>
          <p:nvSpPr>
            <p:cNvPr id="132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2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grpSp>
        <p:nvGrpSpPr>
          <p:cNvPr id="1328" name="群組中 66"/>
          <p:cNvGrpSpPr>
            <a:grpSpLocks noChangeAspect="1"/>
          </p:cNvGrpSpPr>
          <p:nvPr/>
        </p:nvGrpSpPr>
        <p:grpSpPr bwMode="auto">
          <a:xfrm>
            <a:off x="17578" y="3048994"/>
            <a:ext cx="291131" cy="364678"/>
            <a:chOff x="3636" y="1964"/>
            <a:chExt cx="413" cy="388"/>
          </a:xfrm>
        </p:grpSpPr>
        <p:sp>
          <p:nvSpPr>
            <p:cNvPr id="1329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0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1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2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3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4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5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1336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1337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</p:spPr>
        <p:txBody>
          <a:bodyPr/>
          <a:lstStyle/>
          <a:p>
            <a:fld id="{F2A51A72-26C4-4BC8-ABE2-ED05A9076FB8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1338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133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</p:spPr>
        <p:txBody>
          <a:bodyPr/>
          <a:lstStyle/>
          <a:p>
            <a:fld id="{90D1A8EF-D48F-495C-8A48-1862DECD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67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6AEA2E95-8A41-4AB0-8C92-3E2D6DACBD64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90D1A8EF-D48F-495C-8A48-1862DECD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2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60420" y="457200"/>
            <a:ext cx="5006340" cy="59436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200"/>
            </a:lvl3pPr>
            <a:lvl4pPr latinLnBrk="0">
              <a:defRPr lang="zh-TW" sz="1050"/>
            </a:lvl4pPr>
            <a:lvl5pPr latinLnBrk="0">
              <a:defRPr lang="zh-TW" sz="1050"/>
            </a:lvl5pPr>
            <a:lvl6pPr latinLnBrk="0">
              <a:defRPr lang="zh-TW" sz="1050"/>
            </a:lvl6pPr>
            <a:lvl7pPr latinLnBrk="0">
              <a:defRPr lang="zh-TW" sz="1050"/>
            </a:lvl7pPr>
            <a:lvl8pPr latinLnBrk="0">
              <a:defRPr lang="zh-TW" sz="1050"/>
            </a:lvl8pPr>
            <a:lvl9pPr latinLnBrk="0">
              <a:defRPr lang="zh-TW" sz="10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D0C77DAC-A16B-4508-A30B-C79A79FA9748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90D1A8EF-D48F-495C-8A48-1862DECD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9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1188720"/>
            <a:ext cx="2331720" cy="2286000"/>
          </a:xfrm>
        </p:spPr>
        <p:txBody>
          <a:bodyPr anchor="b">
            <a:normAutofit/>
          </a:bodyPr>
          <a:lstStyle>
            <a:lvl1pPr latinLnBrk="0">
              <a:defRPr lang="zh-TW" sz="255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360420" y="457200"/>
            <a:ext cx="500634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00" indent="0" latinLnBrk="0">
              <a:buNone/>
              <a:defRPr lang="zh-TW" sz="2100"/>
            </a:lvl2pPr>
            <a:lvl3pPr marL="685800" indent="0" latinLnBrk="0">
              <a:buNone/>
              <a:defRPr lang="zh-TW" sz="1800"/>
            </a:lvl3pPr>
            <a:lvl4pPr marL="1028700" indent="0" latinLnBrk="0">
              <a:buNone/>
              <a:defRPr lang="zh-TW" sz="1500"/>
            </a:lvl4pPr>
            <a:lvl5pPr marL="1371600" indent="0" latinLnBrk="0">
              <a:buNone/>
              <a:defRPr lang="zh-TW" sz="1500"/>
            </a:lvl5pPr>
            <a:lvl6pPr marL="1714500" indent="0" latinLnBrk="0">
              <a:buNone/>
              <a:defRPr lang="zh-TW" sz="1500"/>
            </a:lvl6pPr>
            <a:lvl7pPr marL="2057400" indent="0" latinLnBrk="0">
              <a:buNone/>
              <a:defRPr lang="zh-TW" sz="1500"/>
            </a:lvl7pPr>
            <a:lvl8pPr marL="2400300" indent="0" latinLnBrk="0">
              <a:buNone/>
              <a:defRPr lang="zh-TW" sz="1500"/>
            </a:lvl8pPr>
            <a:lvl9pPr marL="2743200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22960" y="3474720"/>
            <a:ext cx="2331720" cy="13716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650"/>
            </a:lvl1pPr>
            <a:lvl2pPr marL="342900" indent="0" latinLnBrk="0">
              <a:buNone/>
              <a:defRPr lang="zh-TW" sz="900"/>
            </a:lvl2pPr>
            <a:lvl3pPr marL="685800" indent="0" latinLnBrk="0">
              <a:buNone/>
              <a:defRPr lang="zh-TW" sz="750"/>
            </a:lvl3pPr>
            <a:lvl4pPr marL="1028700" indent="0" latinLnBrk="0">
              <a:buNone/>
              <a:defRPr lang="zh-TW" sz="675"/>
            </a:lvl4pPr>
            <a:lvl5pPr marL="1371600" indent="0" latinLnBrk="0">
              <a:buNone/>
              <a:defRPr lang="zh-TW" sz="675"/>
            </a:lvl5pPr>
            <a:lvl6pPr marL="1714500" indent="0" latinLnBrk="0">
              <a:buNone/>
              <a:defRPr lang="zh-TW" sz="675"/>
            </a:lvl6pPr>
            <a:lvl7pPr marL="2057400" indent="0" latinLnBrk="0">
              <a:buNone/>
              <a:defRPr lang="zh-TW" sz="675"/>
            </a:lvl7pPr>
            <a:lvl8pPr marL="2400300" indent="0" latinLnBrk="0">
              <a:buNone/>
              <a:defRPr lang="zh-TW" sz="675"/>
            </a:lvl8pPr>
            <a:lvl9pPr marL="2743200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/>
          <a:lstStyle/>
          <a:p>
            <a:fld id="{50998859-FB79-4738-8A40-F8E42E67BF74}" type="datetime1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41809" y="6601968"/>
            <a:ext cx="5233845" cy="237744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17511" y="6601968"/>
            <a:ext cx="480060" cy="237744"/>
          </a:xfrm>
          <a:prstGeom prst="rect">
            <a:avLst/>
          </a:prstGeom>
        </p:spPr>
        <p:txBody>
          <a:bodyPr/>
          <a:lstStyle/>
          <a:p>
            <a:fld id="{90D1A8EF-D48F-495C-8A48-1862DECD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93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43000" y="78910"/>
            <a:ext cx="6850298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6429" y="1485901"/>
            <a:ext cx="6851142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134" name="手繪多邊形 50"/>
          <p:cNvSpPr>
            <a:spLocks/>
          </p:cNvSpPr>
          <p:nvPr/>
        </p:nvSpPr>
        <p:spPr bwMode="auto">
          <a:xfrm>
            <a:off x="6571059" y="5521528"/>
            <a:ext cx="257157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5" name="手繪多邊形 51"/>
          <p:cNvSpPr>
            <a:spLocks/>
          </p:cNvSpPr>
          <p:nvPr/>
        </p:nvSpPr>
        <p:spPr bwMode="auto">
          <a:xfrm>
            <a:off x="1" y="5652179"/>
            <a:ext cx="8561363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手繪多邊形 51"/>
          <p:cNvSpPr>
            <a:spLocks/>
          </p:cNvSpPr>
          <p:nvPr/>
        </p:nvSpPr>
        <p:spPr bwMode="auto">
          <a:xfrm>
            <a:off x="-10311" y="5865036"/>
            <a:ext cx="8561363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sz="18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7" name="群組中 66"/>
          <p:cNvGrpSpPr>
            <a:grpSpLocks noChangeAspect="1"/>
          </p:cNvGrpSpPr>
          <p:nvPr/>
        </p:nvGrpSpPr>
        <p:grpSpPr bwMode="auto">
          <a:xfrm>
            <a:off x="8735766" y="947577"/>
            <a:ext cx="319984" cy="400819"/>
            <a:chOff x="3636" y="1964"/>
            <a:chExt cx="413" cy="388"/>
          </a:xfrm>
        </p:grpSpPr>
        <p:sp>
          <p:nvSpPr>
            <p:cNvPr id="138" name="手繪多邊形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39" name="手繪多邊形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0" name="手繪多邊形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1" name="手繪多邊形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2" name="手繪多邊形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3" name="手繪多邊形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4" name="手繪多邊形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5" name="手繪多邊形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46" name="群組中 18"/>
          <p:cNvGrpSpPr/>
          <p:nvPr/>
        </p:nvGrpSpPr>
        <p:grpSpPr>
          <a:xfrm>
            <a:off x="8481696" y="6212029"/>
            <a:ext cx="656603" cy="645972"/>
            <a:chOff x="7344986" y="5566058"/>
            <a:chExt cx="1750940" cy="1291943"/>
          </a:xfrm>
        </p:grpSpPr>
        <p:sp>
          <p:nvSpPr>
            <p:cNvPr id="147" name="手繪多邊形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8" name="手繪多邊形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49" name="手繪多邊形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0" name="手繪多邊形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1" name="手繪多邊形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2" name="手繪多邊形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53" name="群組中 5"/>
          <p:cNvGrpSpPr>
            <a:grpSpLocks noChangeAspect="1"/>
          </p:cNvGrpSpPr>
          <p:nvPr/>
        </p:nvGrpSpPr>
        <p:grpSpPr bwMode="auto">
          <a:xfrm>
            <a:off x="1831" y="2873890"/>
            <a:ext cx="447921" cy="789302"/>
            <a:chOff x="2121" y="1060"/>
            <a:chExt cx="597" cy="789"/>
          </a:xfrm>
        </p:grpSpPr>
        <p:sp>
          <p:nvSpPr>
            <p:cNvPr id="154" name="手繪多邊形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5" name="手繪多邊形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6" name="手繪多邊形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7" name="手繪多邊形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" name="手繪多邊形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9" name="手繪多邊形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0" name="手繪多邊形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1" name="群組中 16"/>
          <p:cNvGrpSpPr>
            <a:grpSpLocks noChangeAspect="1"/>
          </p:cNvGrpSpPr>
          <p:nvPr/>
        </p:nvGrpSpPr>
        <p:grpSpPr bwMode="auto">
          <a:xfrm>
            <a:off x="104629" y="-13010"/>
            <a:ext cx="1037180" cy="804244"/>
            <a:chOff x="1922" y="1129"/>
            <a:chExt cx="987" cy="574"/>
          </a:xfrm>
        </p:grpSpPr>
        <p:sp>
          <p:nvSpPr>
            <p:cNvPr id="162" name="手繪多邊形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3" name="手繪多邊形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4" name="手繪多邊形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5" name="手繪多邊形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6" name="手繪多邊形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7" name="手繪多邊形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8" name="手繪多邊形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9" name="手繪多邊形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0" name="群組中 28"/>
          <p:cNvGrpSpPr>
            <a:grpSpLocks noChangeAspect="1"/>
          </p:cNvGrpSpPr>
          <p:nvPr/>
        </p:nvGrpSpPr>
        <p:grpSpPr bwMode="auto">
          <a:xfrm>
            <a:off x="0" y="5007562"/>
            <a:ext cx="515890" cy="1147722"/>
            <a:chOff x="1901" y="2020"/>
            <a:chExt cx="1059" cy="1767"/>
          </a:xfrm>
        </p:grpSpPr>
        <p:sp>
          <p:nvSpPr>
            <p:cNvPr id="171" name="手繪多邊形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2" name="手繪多邊形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3" name="手繪多邊形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4" name="手繪多邊形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5" name="手繪多邊形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6" name="手繪多邊形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7" name="手繪多邊形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8" name="手繪多邊形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79" name="群組中 52"/>
          <p:cNvGrpSpPr>
            <a:grpSpLocks noChangeAspect="1"/>
          </p:cNvGrpSpPr>
          <p:nvPr/>
        </p:nvGrpSpPr>
        <p:grpSpPr bwMode="auto">
          <a:xfrm rot="19948164">
            <a:off x="8357436" y="105148"/>
            <a:ext cx="506303" cy="772505"/>
            <a:chOff x="4634" y="754"/>
            <a:chExt cx="1164" cy="1332"/>
          </a:xfrm>
        </p:grpSpPr>
        <p:sp>
          <p:nvSpPr>
            <p:cNvPr id="180" name="手繪多邊形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1" name="手繪多邊形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2" name="手繪多邊形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3" name="手繪多邊形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4" name="手繪多邊形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5" name="手繪多邊形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6" name="手繪多邊形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7" name="手繪多邊形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8" name="群組中 64"/>
          <p:cNvGrpSpPr>
            <a:grpSpLocks noChangeAspect="1"/>
          </p:cNvGrpSpPr>
          <p:nvPr/>
        </p:nvGrpSpPr>
        <p:grpSpPr bwMode="auto">
          <a:xfrm flipH="1">
            <a:off x="8086999" y="2958793"/>
            <a:ext cx="771182" cy="1140705"/>
            <a:chOff x="2052" y="995"/>
            <a:chExt cx="768" cy="852"/>
          </a:xfrm>
        </p:grpSpPr>
        <p:sp>
          <p:nvSpPr>
            <p:cNvPr id="189" name="手繪多邊形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0" name="手繪多邊形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1" name="手繪多邊形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2" name="手繪多邊形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3" name="手繪多邊形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4" name="手繪多邊形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5" name="手繪多邊形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6" name="手繪多邊形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97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503429" y="649282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0ADD5B50-1135-41F7-A65B-1E6E5978B36A}" type="datetime1">
              <a:rPr lang="zh-TW" altLang="en-US" smtClean="0"/>
              <a:t>2017/7/2</a:t>
            </a:fld>
            <a:endParaRPr lang="en-US" altLang="zh-TW"/>
          </a:p>
        </p:txBody>
      </p:sp>
      <p:sp>
        <p:nvSpPr>
          <p:cNvPr id="198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988406" y="6492828"/>
            <a:ext cx="5233845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en-US" altLang="zh-TW"/>
          </a:p>
        </p:txBody>
      </p:sp>
      <p:sp>
        <p:nvSpPr>
          <p:cNvPr id="19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445627" y="6568354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4B5DC530-1DDA-44AC-AE9A-4A6513443BE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179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lang="zh-TW" sz="25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100000"/>
        </a:lnSpc>
        <a:spcBef>
          <a:spcPts val="13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44577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68580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92583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16586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lang="zh-TW" sz="165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lang="zh-TW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36">
          <p15:clr>
            <a:srgbClr val="F26B43"/>
          </p15:clr>
        </p15:guide>
        <p15:guide id="3" pos="3840">
          <p15:clr>
            <a:srgbClr val="F26B43"/>
          </p15:clr>
        </p15:guide>
        <p15:guide id="4" orient="horz" pos="3552">
          <p15:clr>
            <a:srgbClr val="F26B43"/>
          </p15:clr>
        </p15:guide>
        <p15:guide id="5" pos="6720">
          <p15:clr>
            <a:srgbClr val="F26B43"/>
          </p15:clr>
        </p15:guide>
        <p15:guide id="6" pos="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altLang="zh-TW" sz="4400" smtClean="0"/>
              <a:t>Chapter 12  </a:t>
            </a:r>
            <a:r>
              <a:rPr lang="zh-TW" altLang="en-US" sz="4400" smtClean="0"/>
              <a:t>排序</a:t>
            </a:r>
            <a:r>
              <a:rPr lang="en-US" altLang="zh-TW" sz="4400" smtClean="0"/>
              <a:t>(Sorting)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15870" anchor="ctr">
            <a:spAutoFit/>
          </a:bodyPr>
          <a:lstStyle>
            <a:lvl1pPr indent="114300">
              <a:tabLst>
                <a:tab pos="5143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tabLst>
                <a:tab pos="5143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tabLst>
                <a:tab pos="5143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tabLst>
                <a:tab pos="5143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tabLst>
                <a:tab pos="5143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0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 sz="1800">
              <a:latin typeface="Arial" panose="020B0604020202020204" pitchFamily="34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選擇排序</a:t>
            </a:r>
            <a:r>
              <a:rPr lang="en-US" altLang="zh-TW" smtClean="0"/>
              <a:t>(selection sort)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首先在所有的資料中挑選一個</a:t>
            </a:r>
            <a:r>
              <a:rPr lang="zh-TW" altLang="en-US" smtClean="0">
                <a:solidFill>
                  <a:schemeClr val="folHlink"/>
                </a:solidFill>
              </a:rPr>
              <a:t>最小</a:t>
            </a:r>
            <a:r>
              <a:rPr lang="zh-TW" altLang="en-US" smtClean="0"/>
              <a:t>的放置在</a:t>
            </a:r>
            <a:r>
              <a:rPr lang="zh-TW" altLang="en-US" smtClean="0">
                <a:solidFill>
                  <a:schemeClr val="folHlink"/>
                </a:solidFill>
              </a:rPr>
              <a:t>第一個</a:t>
            </a:r>
            <a:r>
              <a:rPr lang="zh-TW" altLang="en-US" smtClean="0"/>
              <a:t>位置（因為由小到大排序），再從第二個以後的資料開始挑選一個最小的放置於</a:t>
            </a:r>
            <a:r>
              <a:rPr lang="zh-TW" altLang="en-US" smtClean="0">
                <a:solidFill>
                  <a:srgbClr val="800080"/>
                </a:solidFill>
              </a:rPr>
              <a:t>第二個</a:t>
            </a:r>
            <a:r>
              <a:rPr lang="zh-TW" altLang="en-US" smtClean="0"/>
              <a:t>位置，</a:t>
            </a:r>
            <a:r>
              <a:rPr lang="en-US" altLang="zh-TW" smtClean="0"/>
              <a:t>.....</a:t>
            </a:r>
            <a:r>
              <a:rPr lang="zh-TW" altLang="en-US" smtClean="0"/>
              <a:t>，一直下去。</a:t>
            </a:r>
          </a:p>
          <a:p>
            <a:pPr eaLnBrk="1" hangingPunct="1"/>
            <a:r>
              <a:rPr lang="zh-TW" altLang="en-US" smtClean="0"/>
              <a:t>假設有</a:t>
            </a:r>
            <a:r>
              <a:rPr lang="en-US" altLang="zh-TW" smtClean="0"/>
              <a:t>n</a:t>
            </a:r>
            <a:r>
              <a:rPr lang="zh-TW" altLang="en-US" smtClean="0"/>
              <a:t>個記錄，則最多需要 </a:t>
            </a:r>
            <a:r>
              <a:rPr lang="en-US" altLang="zh-TW" smtClean="0"/>
              <a:t>n-1 </a:t>
            </a:r>
            <a:r>
              <a:rPr lang="zh-TW" altLang="en-US" smtClean="0"/>
              <a:t>次對調，以及 </a:t>
            </a:r>
            <a:r>
              <a:rPr lang="en-US" altLang="zh-TW" smtClean="0"/>
              <a:t>n(n-1)/2 </a:t>
            </a:r>
            <a:r>
              <a:rPr lang="zh-TW" altLang="en-US" smtClean="0"/>
              <a:t>次比較</a:t>
            </a:r>
            <a:r>
              <a:rPr lang="zh-CN" altLang="en-US" smtClean="0"/>
              <a:t>。</a:t>
            </a:r>
            <a:endParaRPr lang="zh-TW" altLang="en-US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10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選擇排序</a:t>
            </a:r>
            <a:r>
              <a:rPr lang="en-US" altLang="zh-TW" smtClean="0"/>
              <a:t>(selection sort)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700213"/>
            <a:ext cx="7488237" cy="1152525"/>
          </a:xfrm>
        </p:spPr>
        <p:txBody>
          <a:bodyPr/>
          <a:lstStyle/>
          <a:p>
            <a:pPr eaLnBrk="1" hangingPunct="1"/>
            <a:r>
              <a:rPr lang="zh-TW" altLang="en-US" smtClean="0"/>
              <a:t>例如有</a:t>
            </a:r>
            <a:r>
              <a:rPr lang="en-US" altLang="zh-TW" smtClean="0"/>
              <a:t>5</a:t>
            </a:r>
            <a:r>
              <a:rPr lang="zh-TW" altLang="en-US" smtClean="0"/>
              <a:t>個記錄，其鍵值為</a:t>
            </a:r>
            <a:r>
              <a:rPr lang="en-US" altLang="zh-TW" smtClean="0"/>
              <a:t>18, 2, 20, 34, 12</a:t>
            </a:r>
            <a:r>
              <a:rPr lang="zh-TW" altLang="en-US" smtClean="0"/>
              <a:t>。利用選擇排序，其做法如下：</a:t>
            </a:r>
          </a:p>
        </p:txBody>
      </p:sp>
      <p:graphicFrame>
        <p:nvGraphicFramePr>
          <p:cNvPr id="77888" name="Group 64"/>
          <p:cNvGraphicFramePr>
            <a:graphicFrameLocks noGrp="1"/>
          </p:cNvGraphicFramePr>
          <p:nvPr>
            <p:ph sz="half" idx="2"/>
          </p:nvPr>
        </p:nvGraphicFramePr>
        <p:xfrm>
          <a:off x="971550" y="2708275"/>
          <a:ext cx="7416800" cy="3024190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3452442319"/>
                    </a:ext>
                  </a:extLst>
                </a:gridCol>
                <a:gridCol w="3462337">
                  <a:extLst>
                    <a:ext uri="{9D8B030D-6E8A-4147-A177-3AD203B41FA5}">
                      <a16:colId xmlns:a16="http://schemas.microsoft.com/office/drawing/2014/main" val="1526431981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808456176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72746241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342342715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516720461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4066761889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pitchFamily="34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[5]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315186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pitchFamily="34" charset="0"/>
                        <a:ea typeface="標楷體" panose="03000509000000000000" pitchFamily="65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 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74381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Step 1: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最小為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433866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Step 2: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從第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位置開始挑最小為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138790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Step 3: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從第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位置開始挑最小為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040757"/>
                  </a:ext>
                </a:extLst>
              </a:tr>
              <a:tr h="684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Step 4: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從第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位置開始挑最小為 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anose="020B0604030504040204" pitchFamily="34" charset="0"/>
                          <a:ea typeface="文鼎中楷" charset="-12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659914"/>
                  </a:ext>
                </a:extLst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FF6D5-FD32-4B1B-BECC-9AB9AB86D045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選擇排序</a:t>
            </a:r>
            <a:r>
              <a:rPr lang="en-US" altLang="zh-TW" smtClean="0"/>
              <a:t>(selection sort)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選擇排序跟氣泡排序一樣是</a:t>
            </a:r>
            <a:r>
              <a:rPr lang="en-US" altLang="zh-TW" smtClean="0"/>
              <a:t>stable</a:t>
            </a:r>
            <a:r>
              <a:rPr lang="zh-TW" altLang="en-US" smtClean="0"/>
              <a:t>，最壞時間與平均時間都是</a:t>
            </a:r>
            <a:r>
              <a:rPr lang="en-US" altLang="zh-TW" smtClean="0"/>
              <a:t>O(n</a:t>
            </a:r>
            <a:r>
              <a:rPr lang="en-US" altLang="zh-TW" baseline="30000" smtClean="0"/>
              <a:t>2</a:t>
            </a:r>
            <a:r>
              <a:rPr lang="en-US" altLang="zh-TW" smtClean="0"/>
              <a:t>)</a:t>
            </a:r>
            <a:r>
              <a:rPr lang="zh-TW" altLang="en-US" smtClean="0"/>
              <a:t>，所需要額外空間亦很少。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12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插入排序</a:t>
            </a:r>
            <a:r>
              <a:rPr lang="en-US" altLang="zh-TW" smtClean="0"/>
              <a:t>(insertion sort)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如同玩撲克牌賽；一拿到牌則插入手上已排序好的牌中</a:t>
            </a:r>
            <a:r>
              <a:rPr lang="zh-CN" altLang="en-US" smtClean="0"/>
              <a:t>。</a:t>
            </a:r>
            <a:endParaRPr lang="zh-TW" altLang="en-US" smtClean="0"/>
          </a:p>
          <a:p>
            <a:pPr eaLnBrk="1" hangingPunct="1"/>
            <a:r>
              <a:rPr lang="zh-TW" altLang="en-US" smtClean="0">
                <a:solidFill>
                  <a:schemeClr val="folHlink"/>
                </a:solidFill>
              </a:rPr>
              <a:t>不先選擇資料</a:t>
            </a:r>
            <a:r>
              <a:rPr lang="zh-TW" altLang="en-US" smtClean="0"/>
              <a:t>但一拿到資料則</a:t>
            </a:r>
            <a:r>
              <a:rPr lang="zh-TW" altLang="en-US" smtClean="0">
                <a:solidFill>
                  <a:schemeClr val="folHlink"/>
                </a:solidFill>
              </a:rPr>
              <a:t>選擇位置插入</a:t>
            </a:r>
            <a:r>
              <a:rPr lang="en-US" altLang="zh-TW" smtClean="0">
                <a:solidFill>
                  <a:schemeClr val="folHlink"/>
                </a:solidFill>
              </a:rPr>
              <a:t>(insertion)</a:t>
            </a:r>
            <a:r>
              <a:rPr lang="zh-TW" altLang="en-US" smtClean="0"/>
              <a:t>。</a:t>
            </a:r>
            <a:endParaRPr lang="en-US" altLang="zh-TW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TW" smtClean="0">
                <a:solidFill>
                  <a:schemeClr val="folHlink"/>
                </a:solidFill>
              </a:rPr>
              <a:t>N</a:t>
            </a:r>
            <a:r>
              <a:rPr lang="zh-TW" altLang="en-US" smtClean="0"/>
              <a:t>筆資料需要</a:t>
            </a:r>
            <a:r>
              <a:rPr lang="zh-TW" altLang="en-US" smtClean="0">
                <a:solidFill>
                  <a:schemeClr val="folHlink"/>
                </a:solidFill>
              </a:rPr>
              <a:t> </a:t>
            </a:r>
            <a:r>
              <a:rPr lang="en-US" altLang="zh-TW" smtClean="0">
                <a:solidFill>
                  <a:schemeClr val="folHlink"/>
                </a:solidFill>
              </a:rPr>
              <a:t>N-1</a:t>
            </a:r>
            <a:r>
              <a:rPr lang="zh-TW" altLang="en-US" smtClean="0"/>
              <a:t>的插入</a:t>
            </a:r>
            <a:r>
              <a:rPr lang="zh-CN" altLang="en-US" smtClean="0"/>
              <a:t>。</a:t>
            </a:r>
            <a:endParaRPr lang="zh-TW" altLang="en-US" smtClean="0"/>
          </a:p>
          <a:p>
            <a:pPr eaLnBrk="1" hangingPunct="1"/>
            <a:r>
              <a:rPr lang="zh-TW" altLang="en-US" smtClean="0"/>
              <a:t>適用於</a:t>
            </a:r>
            <a:r>
              <a:rPr lang="zh-CN" altLang="en-US" smtClean="0"/>
              <a:t>：</a:t>
            </a:r>
            <a:endParaRPr lang="zh-TW" altLang="en-US" smtClean="0"/>
          </a:p>
          <a:p>
            <a:pPr lvl="1" eaLnBrk="1" hangingPunct="1"/>
            <a:r>
              <a:rPr lang="en-US" altLang="zh-TW" smtClean="0"/>
              <a:t>N </a:t>
            </a:r>
            <a:r>
              <a:rPr lang="zh-TW" altLang="en-US" smtClean="0"/>
              <a:t>很小 </a:t>
            </a:r>
            <a:r>
              <a:rPr lang="en-US" altLang="zh-TW" smtClean="0"/>
              <a:t>(&lt;= 20)</a:t>
            </a:r>
            <a:r>
              <a:rPr lang="zh-CN" altLang="en-US" smtClean="0"/>
              <a:t>；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已經部份排序好的資料</a:t>
            </a:r>
            <a:r>
              <a:rPr lang="zh-CN" altLang="en-US" smtClean="0"/>
              <a:t>。</a:t>
            </a:r>
            <a:endParaRPr lang="zh-TW" altLang="en-US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13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插入排序</a:t>
            </a:r>
            <a:r>
              <a:rPr lang="en-US" altLang="zh-TW" smtClean="0"/>
              <a:t>(insertion sort)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700213"/>
            <a:ext cx="7704137" cy="2592387"/>
          </a:xfrm>
        </p:spPr>
        <p:txBody>
          <a:bodyPr/>
          <a:lstStyle/>
          <a:p>
            <a:pPr eaLnBrk="1" hangingPunct="1"/>
            <a:r>
              <a:rPr lang="zh-TW" altLang="en-US" smtClean="0">
                <a:solidFill>
                  <a:schemeClr val="folHlink"/>
                </a:solidFill>
              </a:rPr>
              <a:t>一邊加入一邊排序</a:t>
            </a:r>
            <a:r>
              <a:rPr lang="en-US" altLang="zh-TW" smtClean="0"/>
              <a:t>:</a:t>
            </a:r>
            <a:r>
              <a:rPr lang="zh-TW" altLang="en-US" smtClean="0"/>
              <a:t>將加入的資料置於適當的位置，如下圖所示：在</a:t>
            </a:r>
            <a:r>
              <a:rPr lang="en-US" altLang="zh-TW" smtClean="0"/>
              <a:t>j</a:t>
            </a:r>
            <a:r>
              <a:rPr lang="zh-TW" altLang="en-US" smtClean="0"/>
              <a:t>的每個步驟將加入的資料，找出其適當的位置如</a:t>
            </a:r>
            <a:r>
              <a:rPr lang="en-US" altLang="zh-TW" smtClean="0"/>
              <a:t>j=4</a:t>
            </a:r>
            <a:r>
              <a:rPr lang="zh-TW" altLang="en-US" smtClean="0"/>
              <a:t>時，加入</a:t>
            </a:r>
            <a:r>
              <a:rPr lang="en-US" altLang="zh-TW" smtClean="0"/>
              <a:t>25</a:t>
            </a:r>
            <a:r>
              <a:rPr lang="zh-TW" altLang="en-US" smtClean="0"/>
              <a:t>，則需將</a:t>
            </a:r>
            <a:r>
              <a:rPr lang="en-US" altLang="zh-TW" smtClean="0"/>
              <a:t>39</a:t>
            </a:r>
            <a:r>
              <a:rPr lang="zh-TW" altLang="en-US" smtClean="0"/>
              <a:t>和</a:t>
            </a:r>
            <a:r>
              <a:rPr lang="en-US" altLang="zh-TW" smtClean="0"/>
              <a:t>45</a:t>
            </a:r>
            <a:r>
              <a:rPr lang="zh-TW" altLang="en-US" smtClean="0"/>
              <a:t>往後移，再將</a:t>
            </a:r>
            <a:r>
              <a:rPr lang="en-US" altLang="zh-TW" smtClean="0"/>
              <a:t>25</a:t>
            </a:r>
            <a:r>
              <a:rPr lang="zh-TW" altLang="en-US" smtClean="0"/>
              <a:t>放在</a:t>
            </a:r>
            <a:r>
              <a:rPr lang="en-US" altLang="zh-TW" smtClean="0"/>
              <a:t>12</a:t>
            </a:r>
            <a:r>
              <a:rPr lang="zh-TW" altLang="en-US" smtClean="0"/>
              <a:t>的後面。餘此類推。</a:t>
            </a:r>
            <a:endParaRPr lang="zh-TW" altLang="en-US" smtClean="0">
              <a:latin typeface="標楷體" panose="03000509000000000000" pitchFamily="65" charset="-120"/>
            </a:endParaRPr>
          </a:p>
        </p:txBody>
      </p:sp>
      <p:graphicFrame>
        <p:nvGraphicFramePr>
          <p:cNvPr id="82002" name="Group 8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80825756"/>
              </p:ext>
            </p:extLst>
          </p:nvPr>
        </p:nvGraphicFramePr>
        <p:xfrm>
          <a:off x="2123728" y="2996952"/>
          <a:ext cx="4824412" cy="2346816"/>
        </p:xfrm>
        <a:graphic>
          <a:graphicData uri="http://schemas.openxmlformats.org/drawingml/2006/table">
            <a:tbl>
              <a:tblPr/>
              <a:tblGrid>
                <a:gridCol w="477837">
                  <a:extLst>
                    <a:ext uri="{9D8B030D-6E8A-4147-A177-3AD203B41FA5}">
                      <a16:colId xmlns:a16="http://schemas.microsoft.com/office/drawing/2014/main" val="3789859435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3857960643"/>
                    </a:ext>
                  </a:extLst>
                </a:gridCol>
                <a:gridCol w="779462">
                  <a:extLst>
                    <a:ext uri="{9D8B030D-6E8A-4147-A177-3AD203B41FA5}">
                      <a16:colId xmlns:a16="http://schemas.microsoft.com/office/drawing/2014/main" val="3628745193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257951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6936050"/>
                    </a:ext>
                  </a:extLst>
                </a:gridCol>
                <a:gridCol w="696913">
                  <a:extLst>
                    <a:ext uri="{9D8B030D-6E8A-4147-A177-3AD203B41FA5}">
                      <a16:colId xmlns:a16="http://schemas.microsoft.com/office/drawing/2014/main" val="648212928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173130874"/>
                    </a:ext>
                  </a:extLst>
                </a:gridCol>
              </a:tblGrid>
              <a:tr h="3656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j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X0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X1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X2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X3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X4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X5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20969"/>
                  </a:ext>
                </a:extLst>
              </a:tr>
              <a:tr h="3961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-∞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45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39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12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25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30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271871"/>
                  </a:ext>
                </a:extLst>
              </a:tr>
              <a:tr h="3961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3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-∞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39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45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12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25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30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407297"/>
                  </a:ext>
                </a:extLst>
              </a:tr>
              <a:tr h="3961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-∞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12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39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45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25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30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7306"/>
                  </a:ext>
                </a:extLst>
              </a:tr>
              <a:tr h="3961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-∞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12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25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39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45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30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450934"/>
                  </a:ext>
                </a:extLst>
              </a:tr>
              <a:tr h="3961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ahoma" panose="020B0604030504040204" pitchFamily="34" charset="0"/>
                        <a:ea typeface="標楷體" panose="03000509000000000000" pitchFamily="65" charset="-12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-∞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12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25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30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39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rgbClr val="000066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 Narrow" panose="020B0606020202030204" pitchFamily="34" charset="0"/>
                          <a:ea typeface="文鼎新細明" charset="-120"/>
                          <a:cs typeface="Times New Roman" panose="02020603050405020304" pitchFamily="18" charset="0"/>
                        </a:rPr>
                        <a:t>45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文鼎新細明" charset="-120"/>
                        <a:cs typeface="Times New Roman" panose="02020603050405020304" pitchFamily="18" charset="0"/>
                      </a:endParaRPr>
                    </a:p>
                  </a:txBody>
                  <a:tcPr marT="45708" marB="457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19144"/>
                  </a:ext>
                </a:extLst>
              </a:tr>
            </a:tbl>
          </a:graphicData>
        </a:graphic>
      </p:graphicFrame>
      <p:sp>
        <p:nvSpPr>
          <p:cNvPr id="16454" name="Freeform 83"/>
          <p:cNvSpPr>
            <a:spLocks/>
          </p:cNvSpPr>
          <p:nvPr/>
        </p:nvSpPr>
        <p:spPr bwMode="auto">
          <a:xfrm>
            <a:off x="3131790" y="2996952"/>
            <a:ext cx="1366838" cy="358775"/>
          </a:xfrm>
          <a:custGeom>
            <a:avLst/>
            <a:gdLst>
              <a:gd name="T0" fmla="*/ 1366838 w 861"/>
              <a:gd name="T1" fmla="*/ 358775 h 226"/>
              <a:gd name="T2" fmla="*/ 647700 w 861"/>
              <a:gd name="T3" fmla="*/ 0 h 226"/>
              <a:gd name="T4" fmla="*/ 0 w 861"/>
              <a:gd name="T5" fmla="*/ 358775 h 2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1" h="226">
                <a:moveTo>
                  <a:pt x="861" y="226"/>
                </a:moveTo>
                <a:cubicBezTo>
                  <a:pt x="706" y="113"/>
                  <a:pt x="551" y="0"/>
                  <a:pt x="408" y="0"/>
                </a:cubicBezTo>
                <a:cubicBezTo>
                  <a:pt x="265" y="0"/>
                  <a:pt x="68" y="188"/>
                  <a:pt x="0" y="226"/>
                </a:cubicBez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55" name="Freeform 85"/>
          <p:cNvSpPr>
            <a:spLocks/>
          </p:cNvSpPr>
          <p:nvPr/>
        </p:nvSpPr>
        <p:spPr bwMode="auto">
          <a:xfrm>
            <a:off x="3131790" y="3571627"/>
            <a:ext cx="1943100" cy="217488"/>
          </a:xfrm>
          <a:custGeom>
            <a:avLst/>
            <a:gdLst>
              <a:gd name="T0" fmla="*/ 1943100 w 1224"/>
              <a:gd name="T1" fmla="*/ 217488 h 137"/>
              <a:gd name="T2" fmla="*/ 1008063 w 1224"/>
              <a:gd name="T3" fmla="*/ 0 h 137"/>
              <a:gd name="T4" fmla="*/ 0 w 1224"/>
              <a:gd name="T5" fmla="*/ 217488 h 1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24" h="137">
                <a:moveTo>
                  <a:pt x="1224" y="137"/>
                </a:moveTo>
                <a:cubicBezTo>
                  <a:pt x="1031" y="68"/>
                  <a:pt x="839" y="0"/>
                  <a:pt x="635" y="0"/>
                </a:cubicBezTo>
                <a:cubicBezTo>
                  <a:pt x="431" y="0"/>
                  <a:pt x="215" y="68"/>
                  <a:pt x="0" y="137"/>
                </a:cubicBez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56" name="Freeform 86"/>
          <p:cNvSpPr>
            <a:spLocks/>
          </p:cNvSpPr>
          <p:nvPr/>
        </p:nvSpPr>
        <p:spPr bwMode="auto">
          <a:xfrm>
            <a:off x="4139853" y="3981202"/>
            <a:ext cx="1655762" cy="311150"/>
          </a:xfrm>
          <a:custGeom>
            <a:avLst/>
            <a:gdLst>
              <a:gd name="T0" fmla="*/ 1655762 w 1043"/>
              <a:gd name="T1" fmla="*/ 166688 h 196"/>
              <a:gd name="T2" fmla="*/ 719137 w 1043"/>
              <a:gd name="T3" fmla="*/ 23813 h 196"/>
              <a:gd name="T4" fmla="*/ 0 w 1043"/>
              <a:gd name="T5" fmla="*/ 311150 h 1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3" h="196">
                <a:moveTo>
                  <a:pt x="1043" y="105"/>
                </a:moveTo>
                <a:cubicBezTo>
                  <a:pt x="835" y="52"/>
                  <a:pt x="627" y="0"/>
                  <a:pt x="453" y="15"/>
                </a:cubicBezTo>
                <a:cubicBezTo>
                  <a:pt x="279" y="30"/>
                  <a:pt x="139" y="113"/>
                  <a:pt x="0" y="196"/>
                </a:cubicBez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457" name="Freeform 87"/>
          <p:cNvSpPr>
            <a:spLocks/>
          </p:cNvSpPr>
          <p:nvPr/>
        </p:nvSpPr>
        <p:spPr bwMode="auto">
          <a:xfrm>
            <a:off x="4787553" y="4425702"/>
            <a:ext cx="1727200" cy="227013"/>
          </a:xfrm>
          <a:custGeom>
            <a:avLst/>
            <a:gdLst>
              <a:gd name="T0" fmla="*/ 1727200 w 1088"/>
              <a:gd name="T1" fmla="*/ 155575 h 143"/>
              <a:gd name="T2" fmla="*/ 576263 w 1088"/>
              <a:gd name="T3" fmla="*/ 11113 h 143"/>
              <a:gd name="T4" fmla="*/ 0 w 1088"/>
              <a:gd name="T5" fmla="*/ 227013 h 1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8" h="143">
                <a:moveTo>
                  <a:pt x="1088" y="98"/>
                </a:moveTo>
                <a:cubicBezTo>
                  <a:pt x="816" y="49"/>
                  <a:pt x="544" y="0"/>
                  <a:pt x="363" y="7"/>
                </a:cubicBezTo>
                <a:cubicBezTo>
                  <a:pt x="182" y="14"/>
                  <a:pt x="61" y="120"/>
                  <a:pt x="0" y="143"/>
                </a:cubicBezTo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FF6D5-FD32-4B1B-BECC-9AB9AB86D045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插入排序</a:t>
            </a:r>
            <a:r>
              <a:rPr lang="en-US" altLang="zh-TW" smtClean="0"/>
              <a:t>(insertion sort)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插入排序是</a:t>
            </a:r>
            <a:r>
              <a:rPr lang="en-US" altLang="zh-TW" smtClean="0"/>
              <a:t>stable</a:t>
            </a:r>
            <a:r>
              <a:rPr lang="zh-TW" altLang="en-US" smtClean="0"/>
              <a:t>的性質，最壞時間和平均時間均為</a:t>
            </a:r>
            <a:r>
              <a:rPr lang="en-US" altLang="zh-TW" smtClean="0"/>
              <a:t>O(n</a:t>
            </a:r>
            <a:r>
              <a:rPr lang="en-US" altLang="zh-TW" baseline="30000" smtClean="0"/>
              <a:t>2</a:t>
            </a:r>
            <a:r>
              <a:rPr lang="en-US" altLang="zh-TW" smtClean="0"/>
              <a:t>)</a:t>
            </a:r>
            <a:r>
              <a:rPr lang="zh-TW" altLang="en-US" smtClean="0"/>
              <a:t>，所需額外空間很少。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合併排序</a:t>
            </a:r>
            <a:r>
              <a:rPr lang="en-US" altLang="zh-TW" smtClean="0"/>
              <a:t>(merge sort)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700213"/>
            <a:ext cx="7416800" cy="1081087"/>
          </a:xfrm>
        </p:spPr>
        <p:txBody>
          <a:bodyPr/>
          <a:lstStyle/>
          <a:p>
            <a:pPr eaLnBrk="1" hangingPunct="1"/>
            <a:r>
              <a:rPr lang="zh-TW" altLang="en-US" smtClean="0"/>
              <a:t>乃是將兩個或兩個以上已排序好的檔案，合併成一個大的已排序好的檔案。</a:t>
            </a:r>
          </a:p>
        </p:txBody>
      </p:sp>
      <p:sp>
        <p:nvSpPr>
          <p:cNvPr id="18436" name="Rectangle 9"/>
          <p:cNvSpPr>
            <a:spLocks noChangeArrowheads="1"/>
          </p:cNvSpPr>
          <p:nvPr/>
        </p:nvSpPr>
        <p:spPr bwMode="auto">
          <a:xfrm>
            <a:off x="1763713" y="4076700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18437" name="Rectangle 10"/>
          <p:cNvSpPr>
            <a:spLocks noChangeArrowheads="1"/>
          </p:cNvSpPr>
          <p:nvPr/>
        </p:nvSpPr>
        <p:spPr bwMode="auto">
          <a:xfrm>
            <a:off x="2339975" y="4076700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6</a:t>
            </a:r>
          </a:p>
        </p:txBody>
      </p:sp>
      <p:sp>
        <p:nvSpPr>
          <p:cNvPr id="18438" name="Rectangle 11"/>
          <p:cNvSpPr>
            <a:spLocks noChangeArrowheads="1"/>
          </p:cNvSpPr>
          <p:nvPr/>
        </p:nvSpPr>
        <p:spPr bwMode="auto">
          <a:xfrm>
            <a:off x="2914650" y="4076700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10</a:t>
            </a:r>
          </a:p>
        </p:txBody>
      </p:sp>
      <p:sp>
        <p:nvSpPr>
          <p:cNvPr id="18439" name="Rectangle 12"/>
          <p:cNvSpPr>
            <a:spLocks noChangeArrowheads="1"/>
          </p:cNvSpPr>
          <p:nvPr/>
        </p:nvSpPr>
        <p:spPr bwMode="auto">
          <a:xfrm>
            <a:off x="3490913" y="4076700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12</a:t>
            </a:r>
          </a:p>
        </p:txBody>
      </p:sp>
      <p:sp>
        <p:nvSpPr>
          <p:cNvPr id="18440" name="Rectangle 13"/>
          <p:cNvSpPr>
            <a:spLocks noChangeArrowheads="1"/>
          </p:cNvSpPr>
          <p:nvPr/>
        </p:nvSpPr>
        <p:spPr bwMode="auto">
          <a:xfrm>
            <a:off x="4068763" y="4076700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16</a:t>
            </a:r>
          </a:p>
        </p:txBody>
      </p:sp>
      <p:sp>
        <p:nvSpPr>
          <p:cNvPr id="18441" name="Rectangle 14"/>
          <p:cNvSpPr>
            <a:spLocks noChangeArrowheads="1"/>
          </p:cNvSpPr>
          <p:nvPr/>
        </p:nvSpPr>
        <p:spPr bwMode="auto">
          <a:xfrm>
            <a:off x="4643438" y="4076700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18</a:t>
            </a:r>
          </a:p>
        </p:txBody>
      </p:sp>
      <p:sp>
        <p:nvSpPr>
          <p:cNvPr id="18442" name="Rectangle 15"/>
          <p:cNvSpPr>
            <a:spLocks noChangeArrowheads="1"/>
          </p:cNvSpPr>
          <p:nvPr/>
        </p:nvSpPr>
        <p:spPr bwMode="auto">
          <a:xfrm>
            <a:off x="5219700" y="4076700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20</a:t>
            </a:r>
          </a:p>
        </p:txBody>
      </p:sp>
      <p:sp>
        <p:nvSpPr>
          <p:cNvPr id="18443" name="Rectangle 16"/>
          <p:cNvSpPr>
            <a:spLocks noChangeArrowheads="1"/>
          </p:cNvSpPr>
          <p:nvPr/>
        </p:nvSpPr>
        <p:spPr bwMode="auto">
          <a:xfrm>
            <a:off x="5794375" y="4076700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25</a:t>
            </a:r>
          </a:p>
        </p:txBody>
      </p:sp>
      <p:sp>
        <p:nvSpPr>
          <p:cNvPr id="18444" name="Rectangle 17"/>
          <p:cNvSpPr>
            <a:spLocks noChangeArrowheads="1"/>
          </p:cNvSpPr>
          <p:nvPr/>
        </p:nvSpPr>
        <p:spPr bwMode="auto">
          <a:xfrm>
            <a:off x="6370638" y="4076700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32</a:t>
            </a:r>
          </a:p>
        </p:txBody>
      </p:sp>
      <p:sp>
        <p:nvSpPr>
          <p:cNvPr id="18445" name="Rectangle 18"/>
          <p:cNvSpPr>
            <a:spLocks noChangeArrowheads="1"/>
          </p:cNvSpPr>
          <p:nvPr/>
        </p:nvSpPr>
        <p:spPr bwMode="auto">
          <a:xfrm>
            <a:off x="6948488" y="4076700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34</a:t>
            </a:r>
          </a:p>
        </p:txBody>
      </p:sp>
      <p:sp>
        <p:nvSpPr>
          <p:cNvPr id="18446" name="Rectangle 19"/>
          <p:cNvSpPr>
            <a:spLocks noChangeArrowheads="1"/>
          </p:cNvSpPr>
          <p:nvPr/>
        </p:nvSpPr>
        <p:spPr bwMode="auto">
          <a:xfrm>
            <a:off x="1763713" y="2924175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18447" name="Rectangle 20"/>
          <p:cNvSpPr>
            <a:spLocks noChangeArrowheads="1"/>
          </p:cNvSpPr>
          <p:nvPr/>
        </p:nvSpPr>
        <p:spPr bwMode="auto">
          <a:xfrm>
            <a:off x="2339975" y="2924175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10</a:t>
            </a:r>
          </a:p>
        </p:txBody>
      </p:sp>
      <p:sp>
        <p:nvSpPr>
          <p:cNvPr id="18448" name="Rectangle 21"/>
          <p:cNvSpPr>
            <a:spLocks noChangeArrowheads="1"/>
          </p:cNvSpPr>
          <p:nvPr/>
        </p:nvSpPr>
        <p:spPr bwMode="auto">
          <a:xfrm>
            <a:off x="2914650" y="2924175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12</a:t>
            </a:r>
          </a:p>
        </p:txBody>
      </p:sp>
      <p:sp>
        <p:nvSpPr>
          <p:cNvPr id="18449" name="Rectangle 22"/>
          <p:cNvSpPr>
            <a:spLocks noChangeArrowheads="1"/>
          </p:cNvSpPr>
          <p:nvPr/>
        </p:nvSpPr>
        <p:spPr bwMode="auto">
          <a:xfrm>
            <a:off x="3490913" y="2924175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18</a:t>
            </a:r>
          </a:p>
        </p:txBody>
      </p:sp>
      <p:sp>
        <p:nvSpPr>
          <p:cNvPr id="18450" name="Rectangle 23"/>
          <p:cNvSpPr>
            <a:spLocks noChangeArrowheads="1"/>
          </p:cNvSpPr>
          <p:nvPr/>
        </p:nvSpPr>
        <p:spPr bwMode="auto">
          <a:xfrm>
            <a:off x="4068763" y="2924175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25</a:t>
            </a:r>
          </a:p>
        </p:txBody>
      </p:sp>
      <p:sp>
        <p:nvSpPr>
          <p:cNvPr id="18451" name="Rectangle 24"/>
          <p:cNvSpPr>
            <a:spLocks noChangeArrowheads="1"/>
          </p:cNvSpPr>
          <p:nvPr/>
        </p:nvSpPr>
        <p:spPr bwMode="auto">
          <a:xfrm>
            <a:off x="1763713" y="5300663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6</a:t>
            </a:r>
          </a:p>
        </p:txBody>
      </p:sp>
      <p:sp>
        <p:nvSpPr>
          <p:cNvPr id="18452" name="Rectangle 25"/>
          <p:cNvSpPr>
            <a:spLocks noChangeArrowheads="1"/>
          </p:cNvSpPr>
          <p:nvPr/>
        </p:nvSpPr>
        <p:spPr bwMode="auto">
          <a:xfrm>
            <a:off x="2339975" y="5300663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16</a:t>
            </a:r>
          </a:p>
        </p:txBody>
      </p:sp>
      <p:sp>
        <p:nvSpPr>
          <p:cNvPr id="18453" name="Rectangle 26"/>
          <p:cNvSpPr>
            <a:spLocks noChangeArrowheads="1"/>
          </p:cNvSpPr>
          <p:nvPr/>
        </p:nvSpPr>
        <p:spPr bwMode="auto">
          <a:xfrm>
            <a:off x="2914650" y="5300663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20</a:t>
            </a:r>
          </a:p>
        </p:txBody>
      </p:sp>
      <p:sp>
        <p:nvSpPr>
          <p:cNvPr id="18454" name="Rectangle 27"/>
          <p:cNvSpPr>
            <a:spLocks noChangeArrowheads="1"/>
          </p:cNvSpPr>
          <p:nvPr/>
        </p:nvSpPr>
        <p:spPr bwMode="auto">
          <a:xfrm>
            <a:off x="3490913" y="5300663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32</a:t>
            </a:r>
          </a:p>
        </p:txBody>
      </p:sp>
      <p:sp>
        <p:nvSpPr>
          <p:cNvPr id="18455" name="Rectangle 28"/>
          <p:cNvSpPr>
            <a:spLocks noChangeArrowheads="1"/>
          </p:cNvSpPr>
          <p:nvPr/>
        </p:nvSpPr>
        <p:spPr bwMode="auto">
          <a:xfrm>
            <a:off x="4068763" y="5300663"/>
            <a:ext cx="574675" cy="5048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34</a:t>
            </a:r>
          </a:p>
        </p:txBody>
      </p:sp>
      <p:sp>
        <p:nvSpPr>
          <p:cNvPr id="18456" name="Line 31"/>
          <p:cNvSpPr>
            <a:spLocks noChangeShapeType="1"/>
          </p:cNvSpPr>
          <p:nvPr/>
        </p:nvSpPr>
        <p:spPr bwMode="auto">
          <a:xfrm flipV="1">
            <a:off x="2051050" y="4581525"/>
            <a:ext cx="576263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7" name="Line 32"/>
          <p:cNvSpPr>
            <a:spLocks noChangeShapeType="1"/>
          </p:cNvSpPr>
          <p:nvPr/>
        </p:nvSpPr>
        <p:spPr bwMode="auto">
          <a:xfrm>
            <a:off x="2051050" y="34290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8" name="Line 33"/>
          <p:cNvSpPr>
            <a:spLocks noChangeShapeType="1"/>
          </p:cNvSpPr>
          <p:nvPr/>
        </p:nvSpPr>
        <p:spPr bwMode="auto">
          <a:xfrm>
            <a:off x="2627313" y="3429000"/>
            <a:ext cx="5762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9" name="Line 34"/>
          <p:cNvSpPr>
            <a:spLocks noChangeShapeType="1"/>
          </p:cNvSpPr>
          <p:nvPr/>
        </p:nvSpPr>
        <p:spPr bwMode="auto">
          <a:xfrm flipV="1">
            <a:off x="2627313" y="4581525"/>
            <a:ext cx="1728787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60" name="Line 35"/>
          <p:cNvSpPr>
            <a:spLocks noChangeShapeType="1"/>
          </p:cNvSpPr>
          <p:nvPr/>
        </p:nvSpPr>
        <p:spPr bwMode="auto">
          <a:xfrm>
            <a:off x="3203575" y="3429000"/>
            <a:ext cx="5762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61" name="Line 36"/>
          <p:cNvSpPr>
            <a:spLocks noChangeShapeType="1"/>
          </p:cNvSpPr>
          <p:nvPr/>
        </p:nvSpPr>
        <p:spPr bwMode="auto">
          <a:xfrm>
            <a:off x="3779838" y="3429000"/>
            <a:ext cx="11525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62" name="Line 37"/>
          <p:cNvSpPr>
            <a:spLocks noChangeShapeType="1"/>
          </p:cNvSpPr>
          <p:nvPr/>
        </p:nvSpPr>
        <p:spPr bwMode="auto">
          <a:xfrm>
            <a:off x="4356100" y="3429000"/>
            <a:ext cx="17287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63" name="Line 38"/>
          <p:cNvSpPr>
            <a:spLocks noChangeShapeType="1"/>
          </p:cNvSpPr>
          <p:nvPr/>
        </p:nvSpPr>
        <p:spPr bwMode="auto">
          <a:xfrm flipV="1">
            <a:off x="3276600" y="4581525"/>
            <a:ext cx="21590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64" name="Line 39"/>
          <p:cNvSpPr>
            <a:spLocks noChangeShapeType="1"/>
          </p:cNvSpPr>
          <p:nvPr/>
        </p:nvSpPr>
        <p:spPr bwMode="auto">
          <a:xfrm flipV="1">
            <a:off x="3779838" y="4581525"/>
            <a:ext cx="28797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65" name="Line 40"/>
          <p:cNvSpPr>
            <a:spLocks noChangeShapeType="1"/>
          </p:cNvSpPr>
          <p:nvPr/>
        </p:nvSpPr>
        <p:spPr bwMode="auto">
          <a:xfrm flipV="1">
            <a:off x="4356100" y="4581525"/>
            <a:ext cx="28797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66" name="Text Box 41"/>
          <p:cNvSpPr txBox="1">
            <a:spLocks noChangeArrowheads="1"/>
          </p:cNvSpPr>
          <p:nvPr/>
        </p:nvSpPr>
        <p:spPr bwMode="auto">
          <a:xfrm>
            <a:off x="1239838" y="30194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/>
              <a:t>甲</a:t>
            </a:r>
          </a:p>
        </p:txBody>
      </p:sp>
      <p:sp>
        <p:nvSpPr>
          <p:cNvPr id="18467" name="Text Box 42"/>
          <p:cNvSpPr txBox="1">
            <a:spLocks noChangeArrowheads="1"/>
          </p:cNvSpPr>
          <p:nvPr/>
        </p:nvSpPr>
        <p:spPr bwMode="auto">
          <a:xfrm>
            <a:off x="1258888" y="41417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/>
              <a:t>乙</a:t>
            </a:r>
          </a:p>
        </p:txBody>
      </p:sp>
      <p:sp>
        <p:nvSpPr>
          <p:cNvPr id="18468" name="Text Box 43"/>
          <p:cNvSpPr txBox="1">
            <a:spLocks noChangeArrowheads="1"/>
          </p:cNvSpPr>
          <p:nvPr/>
        </p:nvSpPr>
        <p:spPr bwMode="auto">
          <a:xfrm>
            <a:off x="1258888" y="53673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/>
              <a:t>丙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FF6D5-FD32-4B1B-BECC-9AB9AB86D045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合併排序</a:t>
            </a:r>
            <a:r>
              <a:rPr lang="en-US" altLang="zh-TW" smtClean="0"/>
              <a:t>(merge sort)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775575" cy="1441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dirty="0" smtClean="0"/>
              <a:t>假使在一堆無排序的資料，我們可以先將它們一對一合併，再來二對二合併，三對三合併</a:t>
            </a:r>
            <a:r>
              <a:rPr lang="zh-CN" altLang="en-US" dirty="0" smtClean="0"/>
              <a:t>。</a:t>
            </a:r>
            <a:endParaRPr lang="zh-TW" alt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假設有下列</a:t>
            </a:r>
            <a:r>
              <a:rPr lang="en-US" altLang="zh-TW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zh-TW" altLang="en-US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個鍵值</a:t>
            </a:r>
            <a:r>
              <a:rPr lang="en-US" altLang="zh-TW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18, 2, 20,34, 12, 32, 6, 16</a:t>
            </a:r>
          </a:p>
        </p:txBody>
      </p:sp>
      <p:grpSp>
        <p:nvGrpSpPr>
          <p:cNvPr id="19460" name="Group 32"/>
          <p:cNvGrpSpPr>
            <a:grpSpLocks/>
          </p:cNvGrpSpPr>
          <p:nvPr/>
        </p:nvGrpSpPr>
        <p:grpSpPr bwMode="auto">
          <a:xfrm>
            <a:off x="1042988" y="3192463"/>
            <a:ext cx="7058025" cy="3044825"/>
            <a:chOff x="657" y="2011"/>
            <a:chExt cx="4446" cy="1918"/>
          </a:xfrm>
        </p:grpSpPr>
        <p:sp>
          <p:nvSpPr>
            <p:cNvPr id="87044" name="Rectangle 4"/>
            <p:cNvSpPr>
              <a:spLocks noChangeArrowheads="1"/>
            </p:cNvSpPr>
            <p:nvPr/>
          </p:nvSpPr>
          <p:spPr bwMode="auto">
            <a:xfrm>
              <a:off x="657" y="2011"/>
              <a:ext cx="431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TW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18,    2,       20,   34,       12,    32,       6,   16</a:t>
              </a:r>
            </a:p>
          </p:txBody>
        </p:sp>
        <p:sp>
          <p:nvSpPr>
            <p:cNvPr id="87045" name="Rectangle 5"/>
            <p:cNvSpPr>
              <a:spLocks noChangeArrowheads="1"/>
            </p:cNvSpPr>
            <p:nvPr/>
          </p:nvSpPr>
          <p:spPr bwMode="auto">
            <a:xfrm>
              <a:off x="657" y="2478"/>
              <a:ext cx="431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TW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2,  18,         20, 34,         12,  32,         6, 16</a:t>
              </a:r>
            </a:p>
          </p:txBody>
        </p:sp>
        <p:sp>
          <p:nvSpPr>
            <p:cNvPr id="87046" name="Rectangle 6"/>
            <p:cNvSpPr>
              <a:spLocks noChangeArrowheads="1"/>
            </p:cNvSpPr>
            <p:nvPr/>
          </p:nvSpPr>
          <p:spPr bwMode="auto">
            <a:xfrm>
              <a:off x="657" y="3074"/>
              <a:ext cx="431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TW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2, 18, 20, 34,                 6, 12, 16, 32</a:t>
              </a:r>
            </a:p>
          </p:txBody>
        </p:sp>
        <p:sp>
          <p:nvSpPr>
            <p:cNvPr id="87047" name="Rectangle 7"/>
            <p:cNvSpPr>
              <a:spLocks noChangeArrowheads="1"/>
            </p:cNvSpPr>
            <p:nvPr/>
          </p:nvSpPr>
          <p:spPr bwMode="auto">
            <a:xfrm>
              <a:off x="793" y="3664"/>
              <a:ext cx="431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en-US" altLang="zh-TW" sz="240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   2, 6, 12, 16, 18, 20, 32, 34</a:t>
              </a:r>
            </a:p>
          </p:txBody>
        </p:sp>
        <p:sp>
          <p:nvSpPr>
            <p:cNvPr id="19465" name="Line 8"/>
            <p:cNvSpPr>
              <a:spLocks noChangeShapeType="1"/>
            </p:cNvSpPr>
            <p:nvPr/>
          </p:nvSpPr>
          <p:spPr bwMode="auto">
            <a:xfrm>
              <a:off x="839" y="2251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 flipH="1">
              <a:off x="930" y="2251"/>
              <a:ext cx="31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1927" y="2251"/>
              <a:ext cx="9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>
              <a:off x="2336" y="225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9" name="Line 12"/>
            <p:cNvSpPr>
              <a:spLocks noChangeShapeType="1"/>
            </p:cNvSpPr>
            <p:nvPr/>
          </p:nvSpPr>
          <p:spPr bwMode="auto">
            <a:xfrm>
              <a:off x="3061" y="2251"/>
              <a:ext cx="9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0" name="Line 13"/>
            <p:cNvSpPr>
              <a:spLocks noChangeShapeType="1"/>
            </p:cNvSpPr>
            <p:nvPr/>
          </p:nvSpPr>
          <p:spPr bwMode="auto">
            <a:xfrm>
              <a:off x="3560" y="2251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1" name="Line 14"/>
            <p:cNvSpPr>
              <a:spLocks noChangeShapeType="1"/>
            </p:cNvSpPr>
            <p:nvPr/>
          </p:nvSpPr>
          <p:spPr bwMode="auto">
            <a:xfrm>
              <a:off x="4195" y="2251"/>
              <a:ext cx="9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2" name="Line 15"/>
            <p:cNvSpPr>
              <a:spLocks noChangeShapeType="1"/>
            </p:cNvSpPr>
            <p:nvPr/>
          </p:nvSpPr>
          <p:spPr bwMode="auto">
            <a:xfrm>
              <a:off x="4604" y="225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3" name="Line 16"/>
            <p:cNvSpPr>
              <a:spLocks noChangeShapeType="1"/>
            </p:cNvSpPr>
            <p:nvPr/>
          </p:nvSpPr>
          <p:spPr bwMode="auto">
            <a:xfrm>
              <a:off x="884" y="2750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4" name="Line 17"/>
            <p:cNvSpPr>
              <a:spLocks noChangeShapeType="1"/>
            </p:cNvSpPr>
            <p:nvPr/>
          </p:nvSpPr>
          <p:spPr bwMode="auto">
            <a:xfrm>
              <a:off x="1202" y="2704"/>
              <a:ext cx="181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5" name="Line 18"/>
            <p:cNvSpPr>
              <a:spLocks noChangeShapeType="1"/>
            </p:cNvSpPr>
            <p:nvPr/>
          </p:nvSpPr>
          <p:spPr bwMode="auto">
            <a:xfrm flipH="1">
              <a:off x="1746" y="2704"/>
              <a:ext cx="272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6" name="Line 19"/>
            <p:cNvSpPr>
              <a:spLocks noChangeShapeType="1"/>
            </p:cNvSpPr>
            <p:nvPr/>
          </p:nvSpPr>
          <p:spPr bwMode="auto">
            <a:xfrm flipH="1">
              <a:off x="2064" y="2704"/>
              <a:ext cx="272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7" name="Line 20"/>
            <p:cNvSpPr>
              <a:spLocks noChangeShapeType="1"/>
            </p:cNvSpPr>
            <p:nvPr/>
          </p:nvSpPr>
          <p:spPr bwMode="auto">
            <a:xfrm>
              <a:off x="3560" y="2704"/>
              <a:ext cx="635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8" name="Line 21"/>
            <p:cNvSpPr>
              <a:spLocks noChangeShapeType="1"/>
            </p:cNvSpPr>
            <p:nvPr/>
          </p:nvSpPr>
          <p:spPr bwMode="auto">
            <a:xfrm flipH="1">
              <a:off x="3334" y="2704"/>
              <a:ext cx="952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9" name="Line 22"/>
            <p:cNvSpPr>
              <a:spLocks noChangeShapeType="1"/>
            </p:cNvSpPr>
            <p:nvPr/>
          </p:nvSpPr>
          <p:spPr bwMode="auto">
            <a:xfrm>
              <a:off x="3152" y="2704"/>
              <a:ext cx="408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0" name="Line 23"/>
            <p:cNvSpPr>
              <a:spLocks noChangeShapeType="1"/>
            </p:cNvSpPr>
            <p:nvPr/>
          </p:nvSpPr>
          <p:spPr bwMode="auto">
            <a:xfrm flipH="1">
              <a:off x="3878" y="2704"/>
              <a:ext cx="726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1" name="Line 24"/>
            <p:cNvSpPr>
              <a:spLocks noChangeShapeType="1"/>
            </p:cNvSpPr>
            <p:nvPr/>
          </p:nvSpPr>
          <p:spPr bwMode="auto">
            <a:xfrm>
              <a:off x="1156" y="3339"/>
              <a:ext cx="49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2" name="Line 25"/>
            <p:cNvSpPr>
              <a:spLocks noChangeShapeType="1"/>
            </p:cNvSpPr>
            <p:nvPr/>
          </p:nvSpPr>
          <p:spPr bwMode="auto">
            <a:xfrm>
              <a:off x="1429" y="3339"/>
              <a:ext cx="140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3" name="Line 26"/>
            <p:cNvSpPr>
              <a:spLocks noChangeShapeType="1"/>
            </p:cNvSpPr>
            <p:nvPr/>
          </p:nvSpPr>
          <p:spPr bwMode="auto">
            <a:xfrm>
              <a:off x="1746" y="3339"/>
              <a:ext cx="136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4" name="Line 27"/>
            <p:cNvSpPr>
              <a:spLocks noChangeShapeType="1"/>
            </p:cNvSpPr>
            <p:nvPr/>
          </p:nvSpPr>
          <p:spPr bwMode="auto">
            <a:xfrm>
              <a:off x="2064" y="3294"/>
              <a:ext cx="1769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5" name="Line 28"/>
            <p:cNvSpPr>
              <a:spLocks noChangeShapeType="1"/>
            </p:cNvSpPr>
            <p:nvPr/>
          </p:nvSpPr>
          <p:spPr bwMode="auto">
            <a:xfrm flipH="1">
              <a:off x="1927" y="3294"/>
              <a:ext cx="1361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6" name="Line 29"/>
            <p:cNvSpPr>
              <a:spLocks noChangeShapeType="1"/>
            </p:cNvSpPr>
            <p:nvPr/>
          </p:nvSpPr>
          <p:spPr bwMode="auto">
            <a:xfrm flipH="1">
              <a:off x="2245" y="3294"/>
              <a:ext cx="131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7" name="Line 30"/>
            <p:cNvSpPr>
              <a:spLocks noChangeShapeType="1"/>
            </p:cNvSpPr>
            <p:nvPr/>
          </p:nvSpPr>
          <p:spPr bwMode="auto">
            <a:xfrm flipH="1">
              <a:off x="2517" y="3294"/>
              <a:ext cx="1361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8" name="Line 31"/>
            <p:cNvSpPr>
              <a:spLocks noChangeShapeType="1"/>
            </p:cNvSpPr>
            <p:nvPr/>
          </p:nvSpPr>
          <p:spPr bwMode="auto">
            <a:xfrm flipH="1">
              <a:off x="3515" y="3339"/>
              <a:ext cx="68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17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合併排序</a:t>
            </a:r>
            <a:r>
              <a:rPr lang="en-US" altLang="zh-TW" smtClean="0"/>
              <a:t>(merge sort)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最後合併的動作，乃是和上述將兩個已排序好的資料加以合併而成。</a:t>
            </a:r>
          </a:p>
          <a:p>
            <a:pPr eaLnBrk="1" hangingPunct="1"/>
            <a:r>
              <a:rPr lang="zh-TW" altLang="en-US" smtClean="0"/>
              <a:t>合併排序是</a:t>
            </a:r>
            <a:r>
              <a:rPr lang="en-US" altLang="zh-TW" smtClean="0"/>
              <a:t>stable</a:t>
            </a:r>
            <a:r>
              <a:rPr lang="zh-TW" altLang="en-US" smtClean="0"/>
              <a:t>，最壞時間與平均時間均為</a:t>
            </a:r>
            <a:r>
              <a:rPr lang="en-US" altLang="zh-TW" smtClean="0"/>
              <a:t>O(nlog</a:t>
            </a:r>
            <a:r>
              <a:rPr lang="en-US" altLang="zh-TW" baseline="-30000" smtClean="0"/>
              <a:t>2</a:t>
            </a:r>
            <a:r>
              <a:rPr lang="en-US" altLang="zh-TW" smtClean="0"/>
              <a:t>n) </a:t>
            </a:r>
            <a:r>
              <a:rPr lang="zh-TW" altLang="en-US" smtClean="0"/>
              <a:t>。所需的額外空間與檔案大小成正比。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18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快速排序</a:t>
            </a:r>
            <a:r>
              <a:rPr lang="en-US" altLang="zh-TW" smtClean="0"/>
              <a:t>(quick sort)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又稱為劃分交換排序</a:t>
            </a:r>
            <a:r>
              <a:rPr lang="en-US" altLang="zh-TW" smtClean="0"/>
              <a:t>(partition exchange sorting)</a:t>
            </a:r>
            <a:r>
              <a:rPr lang="zh-TW" altLang="en-US" smtClean="0"/>
              <a:t>。就</a:t>
            </a:r>
            <a:r>
              <a:rPr lang="zh-TW" altLang="en-US" smtClean="0">
                <a:solidFill>
                  <a:schemeClr val="folHlink"/>
                </a:solidFill>
              </a:rPr>
              <a:t>平均時間</a:t>
            </a:r>
            <a:r>
              <a:rPr lang="zh-TW" altLang="en-US" smtClean="0"/>
              <a:t>而言，</a:t>
            </a:r>
            <a:r>
              <a:rPr lang="zh-TW" altLang="en-US" smtClean="0">
                <a:solidFill>
                  <a:schemeClr val="folHlink"/>
                </a:solidFill>
              </a:rPr>
              <a:t>快速排序是所有排序中最佳的</a:t>
            </a:r>
            <a:r>
              <a:rPr lang="zh-TW" altLang="en-US" smtClean="0"/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19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排序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排序</a:t>
            </a:r>
            <a:r>
              <a:rPr lang="en-US" altLang="zh-TW" smtClean="0"/>
              <a:t>(sorting)</a:t>
            </a:r>
            <a:r>
              <a:rPr lang="zh-CN" altLang="en-US" smtClean="0"/>
              <a:t>：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將一堆雜亂無章的資料由小至大</a:t>
            </a:r>
            <a:r>
              <a:rPr lang="en-US" altLang="zh-TW" smtClean="0"/>
              <a:t>(Ascending)</a:t>
            </a:r>
            <a:r>
              <a:rPr lang="zh-TW" altLang="en-US" smtClean="0"/>
              <a:t>或由大至小</a:t>
            </a:r>
            <a:r>
              <a:rPr lang="en-US" altLang="zh-TW" smtClean="0"/>
              <a:t>(decending)</a:t>
            </a:r>
            <a:r>
              <a:rPr lang="zh-TW" altLang="en-US" smtClean="0"/>
              <a:t>排列之</a:t>
            </a:r>
            <a:r>
              <a:rPr lang="zh-CN" altLang="en-US" smtClean="0"/>
              <a:t>。</a:t>
            </a:r>
            <a:endParaRPr lang="zh-TW" altLang="en-US" smtClean="0"/>
          </a:p>
          <a:p>
            <a:pPr eaLnBrk="1" hangingPunct="1"/>
            <a:r>
              <a:rPr lang="zh-TW" altLang="en-US" smtClean="0"/>
              <a:t>排序的方法</a:t>
            </a:r>
            <a:r>
              <a:rPr lang="zh-CN" altLang="en-US" smtClean="0"/>
              <a:t>：</a:t>
            </a:r>
            <a:endParaRPr lang="zh-TW" altLang="en-US" smtClean="0"/>
          </a:p>
          <a:p>
            <a:pPr lvl="1" eaLnBrk="1" hangingPunct="1"/>
            <a:r>
              <a:rPr lang="zh-TW" altLang="en-US" smtClean="0"/>
              <a:t>內部排序</a:t>
            </a:r>
            <a:r>
              <a:rPr lang="en-US" altLang="zh-TW" smtClean="0"/>
              <a:t>(internal sort)</a:t>
            </a:r>
            <a:r>
              <a:rPr lang="zh-TW" altLang="en-US" smtClean="0"/>
              <a:t>：記錄是在</a:t>
            </a:r>
            <a:r>
              <a:rPr lang="zh-TW" altLang="en-US" b="1" smtClean="0"/>
              <a:t>主</a:t>
            </a:r>
            <a:r>
              <a:rPr lang="zh-TW" altLang="en-US" smtClean="0"/>
              <a:t>記憶體</a:t>
            </a:r>
            <a:r>
              <a:rPr lang="en-US" altLang="zh-TW" smtClean="0"/>
              <a:t>(main memory)</a:t>
            </a:r>
            <a:r>
              <a:rPr lang="zh-TW" altLang="en-US" smtClean="0"/>
              <a:t>中進行分類 </a:t>
            </a:r>
            <a:r>
              <a:rPr lang="zh-CN" altLang="en-US" smtClean="0"/>
              <a:t>。</a:t>
            </a:r>
            <a:endParaRPr lang="zh-TW" altLang="en-US" smtClean="0"/>
          </a:p>
          <a:p>
            <a:pPr lvl="1" eaLnBrk="1" hangingPunct="1"/>
            <a:r>
              <a:rPr lang="zh-TW" altLang="en-US" smtClean="0"/>
              <a:t>外部排序</a:t>
            </a:r>
            <a:r>
              <a:rPr lang="en-US" altLang="zh-TW" smtClean="0"/>
              <a:t>(external sort)</a:t>
            </a:r>
            <a:r>
              <a:rPr lang="zh-TW" altLang="en-US" smtClean="0"/>
              <a:t>：借助輔助記憶體，如磁碟或磁帶來進行分類  </a:t>
            </a:r>
            <a:r>
              <a:rPr lang="zh-CN" altLang="en-US" smtClean="0"/>
              <a:t>。</a:t>
            </a:r>
            <a:endParaRPr lang="zh-TW" altLang="en-US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快速排序</a:t>
            </a:r>
            <a:r>
              <a:rPr lang="en-US" altLang="zh-TW" smtClean="0"/>
              <a:t>(quick sort)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>
                <a:solidFill>
                  <a:schemeClr val="folHlink"/>
                </a:solidFill>
              </a:rPr>
              <a:t>假設有</a:t>
            </a:r>
            <a:r>
              <a:rPr lang="en-US" altLang="zh-TW" smtClean="0">
                <a:solidFill>
                  <a:schemeClr val="folHlink"/>
                </a:solidFill>
              </a:rPr>
              <a:t>n</a:t>
            </a:r>
            <a:r>
              <a:rPr lang="zh-TW" altLang="en-US" smtClean="0">
                <a:solidFill>
                  <a:schemeClr val="folHlink"/>
                </a:solidFill>
              </a:rPr>
              <a:t>個</a:t>
            </a:r>
            <a:r>
              <a:rPr lang="en-US" altLang="zh-TW" smtClean="0">
                <a:solidFill>
                  <a:schemeClr val="folHlink"/>
                </a:solidFill>
              </a:rPr>
              <a:t>R</a:t>
            </a:r>
            <a:r>
              <a:rPr lang="en-US" altLang="zh-TW" baseline="-25000" smtClean="0">
                <a:solidFill>
                  <a:schemeClr val="folHlink"/>
                </a:solidFill>
              </a:rPr>
              <a:t>1</a:t>
            </a:r>
            <a:r>
              <a:rPr lang="en-US" altLang="zh-TW" smtClean="0">
                <a:solidFill>
                  <a:schemeClr val="folHlink"/>
                </a:solidFill>
              </a:rPr>
              <a:t>, R</a:t>
            </a:r>
            <a:r>
              <a:rPr lang="en-US" altLang="zh-TW" baseline="-25000" smtClean="0">
                <a:solidFill>
                  <a:schemeClr val="folHlink"/>
                </a:solidFill>
              </a:rPr>
              <a:t>2</a:t>
            </a:r>
            <a:r>
              <a:rPr lang="en-US" altLang="zh-TW" smtClean="0">
                <a:solidFill>
                  <a:schemeClr val="folHlink"/>
                </a:solidFill>
              </a:rPr>
              <a:t>, R</a:t>
            </a:r>
            <a:r>
              <a:rPr lang="en-US" altLang="zh-TW" baseline="-25000" smtClean="0">
                <a:solidFill>
                  <a:schemeClr val="folHlink"/>
                </a:solidFill>
              </a:rPr>
              <a:t>3</a:t>
            </a:r>
            <a:r>
              <a:rPr lang="en-US" altLang="zh-TW" smtClean="0">
                <a:solidFill>
                  <a:schemeClr val="folHlink"/>
                </a:solidFill>
              </a:rPr>
              <a:t>, ..., R</a:t>
            </a:r>
            <a:r>
              <a:rPr lang="en-US" altLang="zh-TW" baseline="-25000" smtClean="0">
                <a:solidFill>
                  <a:schemeClr val="folHlink"/>
                </a:solidFill>
              </a:rPr>
              <a:t>n</a:t>
            </a:r>
            <a:r>
              <a:rPr lang="zh-TW" altLang="en-US" smtClean="0">
                <a:solidFill>
                  <a:schemeClr val="folHlink"/>
                </a:solidFill>
              </a:rPr>
              <a:t>，其鍵值為</a:t>
            </a:r>
            <a:r>
              <a:rPr lang="en-US" altLang="zh-TW" smtClean="0">
                <a:solidFill>
                  <a:schemeClr val="folHlink"/>
                </a:solidFill>
              </a:rPr>
              <a:t>K</a:t>
            </a:r>
            <a:r>
              <a:rPr lang="en-US" altLang="zh-TW" baseline="-25000" smtClean="0">
                <a:solidFill>
                  <a:schemeClr val="folHlink"/>
                </a:solidFill>
              </a:rPr>
              <a:t>1</a:t>
            </a:r>
            <a:r>
              <a:rPr lang="en-US" altLang="zh-TW" smtClean="0">
                <a:solidFill>
                  <a:schemeClr val="folHlink"/>
                </a:solidFill>
              </a:rPr>
              <a:t>, K</a:t>
            </a:r>
            <a:r>
              <a:rPr lang="en-US" altLang="zh-TW" baseline="-25000" smtClean="0">
                <a:solidFill>
                  <a:schemeClr val="folHlink"/>
                </a:solidFill>
              </a:rPr>
              <a:t>2</a:t>
            </a:r>
            <a:r>
              <a:rPr lang="en-US" altLang="zh-TW" smtClean="0">
                <a:solidFill>
                  <a:schemeClr val="folHlink"/>
                </a:solidFill>
              </a:rPr>
              <a:t>, K</a:t>
            </a:r>
            <a:r>
              <a:rPr lang="en-US" altLang="zh-TW" baseline="-25000" smtClean="0">
                <a:solidFill>
                  <a:schemeClr val="folHlink"/>
                </a:solidFill>
              </a:rPr>
              <a:t>3</a:t>
            </a:r>
            <a:r>
              <a:rPr lang="en-US" altLang="zh-TW" smtClean="0">
                <a:solidFill>
                  <a:schemeClr val="folHlink"/>
                </a:solidFill>
              </a:rPr>
              <a:t>, ..., K</a:t>
            </a:r>
            <a:r>
              <a:rPr lang="en-US" altLang="zh-TW" baseline="-25000" smtClean="0">
                <a:solidFill>
                  <a:schemeClr val="folHlink"/>
                </a:solidFill>
              </a:rPr>
              <a:t>n</a:t>
            </a:r>
            <a:r>
              <a:rPr lang="zh-TW" altLang="en-US" smtClean="0">
                <a:solidFill>
                  <a:schemeClr val="folHlink"/>
                </a:solidFill>
              </a:rPr>
              <a:t>。</a:t>
            </a:r>
            <a:r>
              <a:rPr lang="zh-TW" altLang="en-US" smtClean="0">
                <a:solidFill>
                  <a:schemeClr val="tx1"/>
                </a:solidFill>
              </a:rPr>
              <a:t>快速排序法其步驟如下</a:t>
            </a:r>
            <a:r>
              <a:rPr lang="zh-TW" altLang="en-US" smtClean="0">
                <a:solidFill>
                  <a:schemeClr val="folHlink"/>
                </a:solidFill>
              </a:rPr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以第一個記錄的鍵值</a:t>
            </a:r>
            <a:r>
              <a:rPr lang="en-US" altLang="zh-TW" smtClean="0"/>
              <a:t>k</a:t>
            </a:r>
            <a:r>
              <a:rPr lang="en-US" altLang="zh-TW" baseline="-30000" smtClean="0"/>
              <a:t>1</a:t>
            </a:r>
            <a:r>
              <a:rPr lang="zh-TW" altLang="en-US" smtClean="0"/>
              <a:t>做</a:t>
            </a:r>
            <a:r>
              <a:rPr lang="zh-TW" altLang="en-US" smtClean="0">
                <a:solidFill>
                  <a:srgbClr val="008000"/>
                </a:solidFill>
              </a:rPr>
              <a:t>基準</a:t>
            </a:r>
            <a:r>
              <a:rPr lang="en-US" altLang="zh-TW" smtClean="0">
                <a:solidFill>
                  <a:srgbClr val="008000"/>
                </a:solidFill>
              </a:rPr>
              <a:t>K</a:t>
            </a:r>
            <a:r>
              <a:rPr lang="zh-TW" altLang="en-US" smtClean="0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由左至右 </a:t>
            </a:r>
            <a:r>
              <a:rPr lang="en-US" altLang="zh-TW" smtClean="0"/>
              <a:t>i = 2, 3, ..., n</a:t>
            </a:r>
            <a:r>
              <a:rPr lang="zh-TW" altLang="en-US" smtClean="0"/>
              <a:t>，一直找到</a:t>
            </a:r>
            <a:r>
              <a:rPr lang="en-US" altLang="zh-TW" smtClean="0"/>
              <a:t>k</a:t>
            </a:r>
            <a:r>
              <a:rPr lang="en-US" altLang="zh-TW" baseline="-30000" smtClean="0"/>
              <a:t>i</a:t>
            </a:r>
            <a:r>
              <a:rPr lang="en-US" altLang="zh-TW" smtClean="0"/>
              <a:t> &gt; K</a:t>
            </a:r>
            <a:r>
              <a:rPr lang="zh-TW" altLang="en-US" smtClean="0"/>
              <a:t>，讓左半部的資料都是小於</a:t>
            </a:r>
            <a:r>
              <a:rPr lang="en-US" altLang="zh-TW" smtClean="0"/>
              <a:t>K</a:t>
            </a:r>
            <a:r>
              <a:rPr lang="zh-CN" altLang="en-US" smtClean="0"/>
              <a:t>。</a:t>
            </a: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由右至左 </a:t>
            </a:r>
            <a:r>
              <a:rPr lang="en-US" altLang="zh-TW" smtClean="0"/>
              <a:t>j = n, n-1, n-2, ..., 2</a:t>
            </a:r>
            <a:r>
              <a:rPr lang="zh-TW" altLang="en-US" smtClean="0"/>
              <a:t>，一直找到</a:t>
            </a:r>
            <a:r>
              <a:rPr lang="en-US" altLang="zh-TW" smtClean="0"/>
              <a:t>k</a:t>
            </a:r>
            <a:r>
              <a:rPr lang="en-US" altLang="zh-TW" baseline="-30000" smtClean="0"/>
              <a:t>j</a:t>
            </a:r>
            <a:r>
              <a:rPr lang="en-US" altLang="zh-TW" smtClean="0"/>
              <a:t> &lt; K</a:t>
            </a:r>
            <a:r>
              <a:rPr lang="zh-TW" altLang="en-US" smtClean="0"/>
              <a:t>，讓右半部的資料都是大於</a:t>
            </a:r>
            <a:r>
              <a:rPr lang="en-US" altLang="zh-TW" smtClean="0"/>
              <a:t>K</a:t>
            </a:r>
            <a:r>
              <a:rPr lang="zh-CN" altLang="en-US" smtClean="0"/>
              <a:t>。</a:t>
            </a:r>
            <a:endParaRPr lang="en-US" altLang="zh-TW" smtClean="0"/>
          </a:p>
          <a:p>
            <a:pPr lvl="1" eaLnBrk="1" hangingPunct="1">
              <a:lnSpc>
                <a:spcPct val="90000"/>
              </a:lnSpc>
            </a:pPr>
            <a:r>
              <a:rPr lang="zh-TW" altLang="en-US" smtClean="0"/>
              <a:t>當</a:t>
            </a:r>
            <a:r>
              <a:rPr lang="en-US" altLang="zh-TW" smtClean="0"/>
              <a:t>i&lt;j </a:t>
            </a:r>
            <a:r>
              <a:rPr lang="zh-TW" altLang="en-US" smtClean="0"/>
              <a:t>時</a:t>
            </a:r>
            <a:r>
              <a:rPr lang="en-US" altLang="zh-TW" smtClean="0"/>
              <a:t>R</a:t>
            </a:r>
            <a:r>
              <a:rPr lang="en-US" altLang="zh-TW" baseline="-30000" smtClean="0"/>
              <a:t>i</a:t>
            </a:r>
            <a:r>
              <a:rPr lang="zh-TW" altLang="en-US" smtClean="0"/>
              <a:t>與</a:t>
            </a:r>
            <a:r>
              <a:rPr lang="en-US" altLang="zh-TW" smtClean="0"/>
              <a:t>R</a:t>
            </a:r>
            <a:r>
              <a:rPr lang="en-US" altLang="zh-TW" baseline="-30000" smtClean="0"/>
              <a:t>j</a:t>
            </a:r>
            <a:r>
              <a:rPr lang="zh-TW" altLang="en-US" smtClean="0"/>
              <a:t>互換，否則</a:t>
            </a:r>
            <a:r>
              <a:rPr lang="en-US" altLang="zh-TW" smtClean="0">
                <a:solidFill>
                  <a:srgbClr val="FF3399"/>
                </a:solidFill>
              </a:rPr>
              <a:t>R</a:t>
            </a:r>
            <a:r>
              <a:rPr lang="en-US" altLang="zh-TW" baseline="-30000" smtClean="0">
                <a:solidFill>
                  <a:srgbClr val="FF3399"/>
                </a:solidFill>
              </a:rPr>
              <a:t>1</a:t>
            </a:r>
            <a:r>
              <a:rPr lang="zh-TW" altLang="en-US" smtClean="0"/>
              <a:t>與</a:t>
            </a:r>
            <a:r>
              <a:rPr lang="en-US" altLang="zh-TW" smtClean="0">
                <a:solidFill>
                  <a:srgbClr val="FF3399"/>
                </a:solidFill>
              </a:rPr>
              <a:t>R</a:t>
            </a:r>
            <a:r>
              <a:rPr lang="en-US" altLang="zh-TW" baseline="-30000" smtClean="0">
                <a:solidFill>
                  <a:srgbClr val="FF3399"/>
                </a:solidFill>
              </a:rPr>
              <a:t>j</a:t>
            </a:r>
            <a:r>
              <a:rPr lang="zh-TW" altLang="en-US" smtClean="0"/>
              <a:t>互換，讓</a:t>
            </a:r>
            <a:r>
              <a:rPr lang="zh-TW" altLang="en-US" smtClean="0">
                <a:solidFill>
                  <a:srgbClr val="008000"/>
                </a:solidFill>
              </a:rPr>
              <a:t>基準</a:t>
            </a:r>
            <a:r>
              <a:rPr lang="en-US" altLang="zh-TW" smtClean="0">
                <a:solidFill>
                  <a:srgbClr val="008000"/>
                </a:solidFill>
              </a:rPr>
              <a:t>K</a:t>
            </a:r>
            <a:r>
              <a:rPr lang="en-US" altLang="zh-TW" smtClean="0"/>
              <a:t> </a:t>
            </a:r>
            <a:r>
              <a:rPr lang="zh-TW" altLang="en-US" smtClean="0"/>
              <a:t>位於其</a:t>
            </a:r>
            <a:r>
              <a:rPr lang="zh-TW" altLang="en-US" smtClean="0">
                <a:solidFill>
                  <a:schemeClr val="folHlink"/>
                </a:solidFill>
              </a:rPr>
              <a:t>正確</a:t>
            </a:r>
            <a:r>
              <a:rPr lang="zh-TW" altLang="en-US" smtClean="0"/>
              <a:t>的位置， 此時原來的記錄已分成兩部份</a:t>
            </a:r>
            <a:r>
              <a:rPr lang="en-US" altLang="zh-TW" smtClean="0"/>
              <a:t>(</a:t>
            </a:r>
            <a:r>
              <a:rPr lang="zh-TW" altLang="en-US" smtClean="0"/>
              <a:t>較大和較小的</a:t>
            </a:r>
            <a:r>
              <a:rPr lang="en-US" altLang="zh-TW" smtClean="0"/>
              <a:t>)</a:t>
            </a:r>
            <a:r>
              <a:rPr lang="zh-TW" altLang="en-US" smtClean="0"/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20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快速排序</a:t>
            </a:r>
            <a:r>
              <a:rPr lang="en-US" altLang="zh-TW" smtClean="0"/>
              <a:t>(quick sort)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400" smtClean="0">
                <a:solidFill>
                  <a:schemeClr val="tx1"/>
                </a:solidFill>
              </a:rPr>
              <a:t>例如有十個記錄，其鍵值分別為</a:t>
            </a:r>
            <a:r>
              <a:rPr lang="en-US" altLang="zh-TW" sz="2400" smtClean="0">
                <a:solidFill>
                  <a:schemeClr val="tx1"/>
                </a:solidFill>
              </a:rPr>
              <a:t>39, 11, 48, 5, 77, 18, 70, 25, 55, 33</a:t>
            </a:r>
            <a:r>
              <a:rPr lang="zh-TW" altLang="en-US" sz="2400" smtClean="0">
                <a:solidFill>
                  <a:schemeClr val="tx1"/>
                </a:solidFill>
              </a:rPr>
              <a:t>，利用快速排序過程如下：此時在</a:t>
            </a:r>
            <a:r>
              <a:rPr lang="en-US" altLang="zh-TW" sz="2400" smtClean="0">
                <a:solidFill>
                  <a:schemeClr val="folHlink"/>
                </a:solidFill>
              </a:rPr>
              <a:t>39</a:t>
            </a:r>
            <a:r>
              <a:rPr lang="zh-TW" altLang="en-US" sz="2400" smtClean="0">
                <a:solidFill>
                  <a:schemeClr val="folHlink"/>
                </a:solidFill>
              </a:rPr>
              <a:t>的左半部之鍵值皆比</a:t>
            </a:r>
            <a:r>
              <a:rPr lang="en-US" altLang="zh-TW" sz="2400" smtClean="0">
                <a:solidFill>
                  <a:schemeClr val="folHlink"/>
                </a:solidFill>
              </a:rPr>
              <a:t>39</a:t>
            </a:r>
            <a:r>
              <a:rPr lang="zh-TW" altLang="en-US" sz="2400" smtClean="0">
                <a:solidFill>
                  <a:schemeClr val="folHlink"/>
                </a:solidFill>
              </a:rPr>
              <a:t>小</a:t>
            </a:r>
            <a:r>
              <a:rPr lang="zh-TW" altLang="en-US" sz="2400" smtClean="0">
                <a:solidFill>
                  <a:schemeClr val="tx1"/>
                </a:solidFill>
              </a:rPr>
              <a:t>，而右半部皆比</a:t>
            </a:r>
            <a:r>
              <a:rPr lang="en-US" altLang="zh-TW" sz="2400" smtClean="0">
                <a:solidFill>
                  <a:schemeClr val="tx1"/>
                </a:solidFill>
              </a:rPr>
              <a:t>39</a:t>
            </a:r>
            <a:r>
              <a:rPr lang="zh-TW" altLang="en-US" sz="2400" smtClean="0">
                <a:solidFill>
                  <a:schemeClr val="tx1"/>
                </a:solidFill>
              </a:rPr>
              <a:t>大。</a:t>
            </a:r>
            <a:r>
              <a:rPr lang="zh-TW" altLang="en-US" sz="2400" smtClean="0">
                <a:solidFill>
                  <a:schemeClr val="hlink"/>
                </a:solidFill>
              </a:rPr>
              <a:t>再利用上述方法將左半部與右半部排序，</a:t>
            </a:r>
            <a:r>
              <a:rPr lang="zh-TW" altLang="en-US" sz="2400" smtClean="0">
                <a:solidFill>
                  <a:schemeClr val="tx1"/>
                </a:solidFill>
              </a:rPr>
              <a:t>形成遞迴</a:t>
            </a:r>
            <a:r>
              <a:rPr lang="en-US" altLang="zh-TW" sz="2400" smtClean="0">
                <a:solidFill>
                  <a:schemeClr val="tx1"/>
                </a:solidFill>
              </a:rPr>
              <a:t>(recursive)</a:t>
            </a:r>
            <a:r>
              <a:rPr lang="zh-CN" altLang="en-US" sz="2400" smtClean="0">
                <a:solidFill>
                  <a:schemeClr val="tx1"/>
                </a:solidFill>
              </a:rPr>
              <a:t>。</a:t>
            </a:r>
            <a:endParaRPr lang="en-US" altLang="zh-TW" sz="2400" smtClean="0">
              <a:solidFill>
                <a:schemeClr val="tx1"/>
              </a:solidFill>
            </a:endParaRPr>
          </a:p>
        </p:txBody>
      </p:sp>
      <p:grpSp>
        <p:nvGrpSpPr>
          <p:cNvPr id="23556" name="Group 103"/>
          <p:cNvGrpSpPr>
            <a:grpSpLocks/>
          </p:cNvGrpSpPr>
          <p:nvPr/>
        </p:nvGrpSpPr>
        <p:grpSpPr bwMode="auto">
          <a:xfrm>
            <a:off x="1187450" y="3284538"/>
            <a:ext cx="7645400" cy="2952750"/>
            <a:chOff x="748" y="2069"/>
            <a:chExt cx="4816" cy="1860"/>
          </a:xfrm>
        </p:grpSpPr>
        <p:sp>
          <p:nvSpPr>
            <p:cNvPr id="23557" name="Rectangle 4"/>
            <p:cNvSpPr>
              <a:spLocks noChangeArrowheads="1"/>
            </p:cNvSpPr>
            <p:nvPr/>
          </p:nvSpPr>
          <p:spPr bwMode="auto">
            <a:xfrm>
              <a:off x="748" y="206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R1</a:t>
              </a:r>
            </a:p>
          </p:txBody>
        </p:sp>
        <p:sp>
          <p:nvSpPr>
            <p:cNvPr id="23558" name="Rectangle 5"/>
            <p:cNvSpPr>
              <a:spLocks noChangeArrowheads="1"/>
            </p:cNvSpPr>
            <p:nvPr/>
          </p:nvSpPr>
          <p:spPr bwMode="auto">
            <a:xfrm>
              <a:off x="1066" y="206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R2</a:t>
              </a:r>
            </a:p>
          </p:txBody>
        </p: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1383" y="206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R3</a:t>
              </a:r>
            </a:p>
          </p:txBody>
        </p:sp>
        <p:sp>
          <p:nvSpPr>
            <p:cNvPr id="23560" name="Rectangle 7"/>
            <p:cNvSpPr>
              <a:spLocks noChangeArrowheads="1"/>
            </p:cNvSpPr>
            <p:nvPr/>
          </p:nvSpPr>
          <p:spPr bwMode="auto">
            <a:xfrm>
              <a:off x="1701" y="206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R4</a:t>
              </a:r>
            </a:p>
          </p:txBody>
        </p:sp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2018" y="206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R5</a:t>
              </a:r>
            </a:p>
          </p:txBody>
        </p:sp>
        <p:sp>
          <p:nvSpPr>
            <p:cNvPr id="23562" name="Rectangle 9"/>
            <p:cNvSpPr>
              <a:spLocks noChangeArrowheads="1"/>
            </p:cNvSpPr>
            <p:nvPr/>
          </p:nvSpPr>
          <p:spPr bwMode="auto">
            <a:xfrm>
              <a:off x="2336" y="206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R6</a:t>
              </a:r>
            </a:p>
          </p:txBody>
        </p:sp>
        <p:sp>
          <p:nvSpPr>
            <p:cNvPr id="23563" name="Rectangle 10"/>
            <p:cNvSpPr>
              <a:spLocks noChangeArrowheads="1"/>
            </p:cNvSpPr>
            <p:nvPr/>
          </p:nvSpPr>
          <p:spPr bwMode="auto">
            <a:xfrm>
              <a:off x="2654" y="206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R7</a:t>
              </a:r>
            </a:p>
          </p:txBody>
        </p:sp>
        <p:sp>
          <p:nvSpPr>
            <p:cNvPr id="23564" name="Rectangle 11"/>
            <p:cNvSpPr>
              <a:spLocks noChangeArrowheads="1"/>
            </p:cNvSpPr>
            <p:nvPr/>
          </p:nvSpPr>
          <p:spPr bwMode="auto">
            <a:xfrm>
              <a:off x="2971" y="206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R8</a:t>
              </a:r>
            </a:p>
          </p:txBody>
        </p:sp>
        <p:sp>
          <p:nvSpPr>
            <p:cNvPr id="23565" name="Rectangle 12"/>
            <p:cNvSpPr>
              <a:spLocks noChangeArrowheads="1"/>
            </p:cNvSpPr>
            <p:nvPr/>
          </p:nvSpPr>
          <p:spPr bwMode="auto">
            <a:xfrm>
              <a:off x="3289" y="206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R9</a:t>
              </a:r>
            </a:p>
          </p:txBody>
        </p:sp>
        <p:sp>
          <p:nvSpPr>
            <p:cNvPr id="23566" name="Rectangle 13"/>
            <p:cNvSpPr>
              <a:spLocks noChangeArrowheads="1"/>
            </p:cNvSpPr>
            <p:nvPr/>
          </p:nvSpPr>
          <p:spPr bwMode="auto">
            <a:xfrm>
              <a:off x="3606" y="206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R10</a:t>
              </a:r>
            </a:p>
          </p:txBody>
        </p:sp>
        <p:sp>
          <p:nvSpPr>
            <p:cNvPr id="23567" name="Rectangle 19"/>
            <p:cNvSpPr>
              <a:spLocks noChangeArrowheads="1"/>
            </p:cNvSpPr>
            <p:nvPr/>
          </p:nvSpPr>
          <p:spPr bwMode="auto">
            <a:xfrm>
              <a:off x="748" y="238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39</a:t>
              </a:r>
            </a:p>
          </p:txBody>
        </p:sp>
        <p:sp>
          <p:nvSpPr>
            <p:cNvPr id="23568" name="Rectangle 20"/>
            <p:cNvSpPr>
              <a:spLocks noChangeArrowheads="1"/>
            </p:cNvSpPr>
            <p:nvPr/>
          </p:nvSpPr>
          <p:spPr bwMode="auto">
            <a:xfrm>
              <a:off x="1066" y="238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sp>
          <p:nvSpPr>
            <p:cNvPr id="23569" name="Rectangle 21"/>
            <p:cNvSpPr>
              <a:spLocks noChangeArrowheads="1"/>
            </p:cNvSpPr>
            <p:nvPr/>
          </p:nvSpPr>
          <p:spPr bwMode="auto">
            <a:xfrm>
              <a:off x="1383" y="238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48</a:t>
              </a:r>
            </a:p>
          </p:txBody>
        </p:sp>
        <p:sp>
          <p:nvSpPr>
            <p:cNvPr id="23570" name="Rectangle 22"/>
            <p:cNvSpPr>
              <a:spLocks noChangeArrowheads="1"/>
            </p:cNvSpPr>
            <p:nvPr/>
          </p:nvSpPr>
          <p:spPr bwMode="auto">
            <a:xfrm>
              <a:off x="1701" y="238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</a:t>
              </a:r>
            </a:p>
          </p:txBody>
        </p:sp>
        <p:sp>
          <p:nvSpPr>
            <p:cNvPr id="23571" name="Rectangle 23"/>
            <p:cNvSpPr>
              <a:spLocks noChangeArrowheads="1"/>
            </p:cNvSpPr>
            <p:nvPr/>
          </p:nvSpPr>
          <p:spPr bwMode="auto">
            <a:xfrm>
              <a:off x="2018" y="238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77</a:t>
              </a:r>
            </a:p>
          </p:txBody>
        </p:sp>
        <p:sp>
          <p:nvSpPr>
            <p:cNvPr id="23572" name="Rectangle 24"/>
            <p:cNvSpPr>
              <a:spLocks noChangeArrowheads="1"/>
            </p:cNvSpPr>
            <p:nvPr/>
          </p:nvSpPr>
          <p:spPr bwMode="auto">
            <a:xfrm>
              <a:off x="2336" y="238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18</a:t>
              </a:r>
            </a:p>
          </p:txBody>
        </p:sp>
        <p:sp>
          <p:nvSpPr>
            <p:cNvPr id="23573" name="Rectangle 25"/>
            <p:cNvSpPr>
              <a:spLocks noChangeArrowheads="1"/>
            </p:cNvSpPr>
            <p:nvPr/>
          </p:nvSpPr>
          <p:spPr bwMode="auto">
            <a:xfrm>
              <a:off x="2654" y="238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70</a:t>
              </a:r>
            </a:p>
          </p:txBody>
        </p:sp>
        <p:sp>
          <p:nvSpPr>
            <p:cNvPr id="23574" name="Rectangle 26"/>
            <p:cNvSpPr>
              <a:spLocks noChangeArrowheads="1"/>
            </p:cNvSpPr>
            <p:nvPr/>
          </p:nvSpPr>
          <p:spPr bwMode="auto">
            <a:xfrm>
              <a:off x="2971" y="238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25</a:t>
              </a:r>
            </a:p>
          </p:txBody>
        </p:sp>
        <p:sp>
          <p:nvSpPr>
            <p:cNvPr id="23575" name="Rectangle 27"/>
            <p:cNvSpPr>
              <a:spLocks noChangeArrowheads="1"/>
            </p:cNvSpPr>
            <p:nvPr/>
          </p:nvSpPr>
          <p:spPr bwMode="auto">
            <a:xfrm>
              <a:off x="3289" y="238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55</a:t>
              </a:r>
            </a:p>
          </p:txBody>
        </p:sp>
        <p:sp>
          <p:nvSpPr>
            <p:cNvPr id="23576" name="Rectangle 28"/>
            <p:cNvSpPr>
              <a:spLocks noChangeArrowheads="1"/>
            </p:cNvSpPr>
            <p:nvPr/>
          </p:nvSpPr>
          <p:spPr bwMode="auto">
            <a:xfrm>
              <a:off x="3606" y="238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33</a:t>
              </a:r>
            </a:p>
          </p:txBody>
        </p:sp>
        <p:sp>
          <p:nvSpPr>
            <p:cNvPr id="23577" name="Rectangle 59"/>
            <p:cNvSpPr>
              <a:spLocks noChangeArrowheads="1"/>
            </p:cNvSpPr>
            <p:nvPr/>
          </p:nvSpPr>
          <p:spPr bwMode="auto">
            <a:xfrm>
              <a:off x="748" y="284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39</a:t>
              </a:r>
            </a:p>
          </p:txBody>
        </p:sp>
        <p:sp>
          <p:nvSpPr>
            <p:cNvPr id="23578" name="Rectangle 60"/>
            <p:cNvSpPr>
              <a:spLocks noChangeArrowheads="1"/>
            </p:cNvSpPr>
            <p:nvPr/>
          </p:nvSpPr>
          <p:spPr bwMode="auto">
            <a:xfrm>
              <a:off x="1066" y="284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sp>
          <p:nvSpPr>
            <p:cNvPr id="23579" name="Rectangle 61"/>
            <p:cNvSpPr>
              <a:spLocks noChangeArrowheads="1"/>
            </p:cNvSpPr>
            <p:nvPr/>
          </p:nvSpPr>
          <p:spPr bwMode="auto">
            <a:xfrm>
              <a:off x="1383" y="284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33</a:t>
              </a:r>
            </a:p>
          </p:txBody>
        </p:sp>
        <p:sp>
          <p:nvSpPr>
            <p:cNvPr id="23580" name="Rectangle 62"/>
            <p:cNvSpPr>
              <a:spLocks noChangeArrowheads="1"/>
            </p:cNvSpPr>
            <p:nvPr/>
          </p:nvSpPr>
          <p:spPr bwMode="auto">
            <a:xfrm>
              <a:off x="1701" y="284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</a:t>
              </a:r>
            </a:p>
          </p:txBody>
        </p:sp>
        <p:sp>
          <p:nvSpPr>
            <p:cNvPr id="23581" name="Rectangle 63"/>
            <p:cNvSpPr>
              <a:spLocks noChangeArrowheads="1"/>
            </p:cNvSpPr>
            <p:nvPr/>
          </p:nvSpPr>
          <p:spPr bwMode="auto">
            <a:xfrm>
              <a:off x="2018" y="284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77</a:t>
              </a:r>
            </a:p>
          </p:txBody>
        </p:sp>
        <p:sp>
          <p:nvSpPr>
            <p:cNvPr id="23582" name="Rectangle 64"/>
            <p:cNvSpPr>
              <a:spLocks noChangeArrowheads="1"/>
            </p:cNvSpPr>
            <p:nvPr/>
          </p:nvSpPr>
          <p:spPr bwMode="auto">
            <a:xfrm>
              <a:off x="2336" y="284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18</a:t>
              </a:r>
            </a:p>
          </p:txBody>
        </p:sp>
        <p:sp>
          <p:nvSpPr>
            <p:cNvPr id="23583" name="Rectangle 65"/>
            <p:cNvSpPr>
              <a:spLocks noChangeArrowheads="1"/>
            </p:cNvSpPr>
            <p:nvPr/>
          </p:nvSpPr>
          <p:spPr bwMode="auto">
            <a:xfrm>
              <a:off x="2654" y="284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70</a:t>
              </a:r>
            </a:p>
          </p:txBody>
        </p:sp>
        <p:sp>
          <p:nvSpPr>
            <p:cNvPr id="23584" name="Rectangle 66"/>
            <p:cNvSpPr>
              <a:spLocks noChangeArrowheads="1"/>
            </p:cNvSpPr>
            <p:nvPr/>
          </p:nvSpPr>
          <p:spPr bwMode="auto">
            <a:xfrm>
              <a:off x="2971" y="284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25</a:t>
              </a:r>
            </a:p>
          </p:txBody>
        </p:sp>
        <p:sp>
          <p:nvSpPr>
            <p:cNvPr id="23585" name="Rectangle 67"/>
            <p:cNvSpPr>
              <a:spLocks noChangeArrowheads="1"/>
            </p:cNvSpPr>
            <p:nvPr/>
          </p:nvSpPr>
          <p:spPr bwMode="auto">
            <a:xfrm>
              <a:off x="3289" y="284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55</a:t>
              </a:r>
            </a:p>
          </p:txBody>
        </p:sp>
        <p:sp>
          <p:nvSpPr>
            <p:cNvPr id="23586" name="Rectangle 68"/>
            <p:cNvSpPr>
              <a:spLocks noChangeArrowheads="1"/>
            </p:cNvSpPr>
            <p:nvPr/>
          </p:nvSpPr>
          <p:spPr bwMode="auto">
            <a:xfrm>
              <a:off x="3606" y="284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48</a:t>
              </a:r>
            </a:p>
          </p:txBody>
        </p:sp>
        <p:sp>
          <p:nvSpPr>
            <p:cNvPr id="23587" name="Rectangle 69"/>
            <p:cNvSpPr>
              <a:spLocks noChangeArrowheads="1"/>
            </p:cNvSpPr>
            <p:nvPr/>
          </p:nvSpPr>
          <p:spPr bwMode="auto">
            <a:xfrm>
              <a:off x="748" y="324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39</a:t>
              </a:r>
            </a:p>
          </p:txBody>
        </p:sp>
        <p:sp>
          <p:nvSpPr>
            <p:cNvPr id="23588" name="Rectangle 70"/>
            <p:cNvSpPr>
              <a:spLocks noChangeArrowheads="1"/>
            </p:cNvSpPr>
            <p:nvPr/>
          </p:nvSpPr>
          <p:spPr bwMode="auto">
            <a:xfrm>
              <a:off x="1066" y="324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sp>
          <p:nvSpPr>
            <p:cNvPr id="23589" name="Rectangle 71"/>
            <p:cNvSpPr>
              <a:spLocks noChangeArrowheads="1"/>
            </p:cNvSpPr>
            <p:nvPr/>
          </p:nvSpPr>
          <p:spPr bwMode="auto">
            <a:xfrm>
              <a:off x="1383" y="324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33</a:t>
              </a:r>
            </a:p>
          </p:txBody>
        </p:sp>
        <p:sp>
          <p:nvSpPr>
            <p:cNvPr id="23590" name="Rectangle 72"/>
            <p:cNvSpPr>
              <a:spLocks noChangeArrowheads="1"/>
            </p:cNvSpPr>
            <p:nvPr/>
          </p:nvSpPr>
          <p:spPr bwMode="auto">
            <a:xfrm>
              <a:off x="1701" y="324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</a:t>
              </a:r>
            </a:p>
          </p:txBody>
        </p:sp>
        <p:sp>
          <p:nvSpPr>
            <p:cNvPr id="23591" name="Rectangle 73"/>
            <p:cNvSpPr>
              <a:spLocks noChangeArrowheads="1"/>
            </p:cNvSpPr>
            <p:nvPr/>
          </p:nvSpPr>
          <p:spPr bwMode="auto">
            <a:xfrm>
              <a:off x="2018" y="324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25</a:t>
              </a:r>
            </a:p>
          </p:txBody>
        </p:sp>
        <p:sp>
          <p:nvSpPr>
            <p:cNvPr id="23592" name="Rectangle 74"/>
            <p:cNvSpPr>
              <a:spLocks noChangeArrowheads="1"/>
            </p:cNvSpPr>
            <p:nvPr/>
          </p:nvSpPr>
          <p:spPr bwMode="auto">
            <a:xfrm>
              <a:off x="2336" y="324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18</a:t>
              </a:r>
            </a:p>
          </p:txBody>
        </p:sp>
        <p:sp>
          <p:nvSpPr>
            <p:cNvPr id="23593" name="Rectangle 75"/>
            <p:cNvSpPr>
              <a:spLocks noChangeArrowheads="1"/>
            </p:cNvSpPr>
            <p:nvPr/>
          </p:nvSpPr>
          <p:spPr bwMode="auto">
            <a:xfrm>
              <a:off x="2654" y="324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70</a:t>
              </a:r>
            </a:p>
          </p:txBody>
        </p:sp>
        <p:sp>
          <p:nvSpPr>
            <p:cNvPr id="23594" name="Rectangle 76"/>
            <p:cNvSpPr>
              <a:spLocks noChangeArrowheads="1"/>
            </p:cNvSpPr>
            <p:nvPr/>
          </p:nvSpPr>
          <p:spPr bwMode="auto">
            <a:xfrm>
              <a:off x="2971" y="324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77</a:t>
              </a:r>
            </a:p>
          </p:txBody>
        </p:sp>
        <p:sp>
          <p:nvSpPr>
            <p:cNvPr id="23595" name="Rectangle 77"/>
            <p:cNvSpPr>
              <a:spLocks noChangeArrowheads="1"/>
            </p:cNvSpPr>
            <p:nvPr/>
          </p:nvSpPr>
          <p:spPr bwMode="auto">
            <a:xfrm>
              <a:off x="3289" y="324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55</a:t>
              </a:r>
            </a:p>
          </p:txBody>
        </p:sp>
        <p:sp>
          <p:nvSpPr>
            <p:cNvPr id="23596" name="Rectangle 78"/>
            <p:cNvSpPr>
              <a:spLocks noChangeArrowheads="1"/>
            </p:cNvSpPr>
            <p:nvPr/>
          </p:nvSpPr>
          <p:spPr bwMode="auto">
            <a:xfrm>
              <a:off x="3606" y="3249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48</a:t>
              </a:r>
            </a:p>
          </p:txBody>
        </p:sp>
        <p:sp>
          <p:nvSpPr>
            <p:cNvPr id="23597" name="Rectangle 79"/>
            <p:cNvSpPr>
              <a:spLocks noChangeArrowheads="1"/>
            </p:cNvSpPr>
            <p:nvPr/>
          </p:nvSpPr>
          <p:spPr bwMode="auto">
            <a:xfrm>
              <a:off x="748" y="370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18</a:t>
              </a:r>
            </a:p>
          </p:txBody>
        </p:sp>
        <p:sp>
          <p:nvSpPr>
            <p:cNvPr id="23598" name="Rectangle 80"/>
            <p:cNvSpPr>
              <a:spLocks noChangeArrowheads="1"/>
            </p:cNvSpPr>
            <p:nvPr/>
          </p:nvSpPr>
          <p:spPr bwMode="auto">
            <a:xfrm>
              <a:off x="1066" y="370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sp>
          <p:nvSpPr>
            <p:cNvPr id="23599" name="Rectangle 81"/>
            <p:cNvSpPr>
              <a:spLocks noChangeArrowheads="1"/>
            </p:cNvSpPr>
            <p:nvPr/>
          </p:nvSpPr>
          <p:spPr bwMode="auto">
            <a:xfrm>
              <a:off x="1383" y="370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33</a:t>
              </a:r>
            </a:p>
          </p:txBody>
        </p:sp>
        <p:sp>
          <p:nvSpPr>
            <p:cNvPr id="23600" name="Rectangle 82"/>
            <p:cNvSpPr>
              <a:spLocks noChangeArrowheads="1"/>
            </p:cNvSpPr>
            <p:nvPr/>
          </p:nvSpPr>
          <p:spPr bwMode="auto">
            <a:xfrm>
              <a:off x="1701" y="370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</a:t>
              </a:r>
            </a:p>
          </p:txBody>
        </p:sp>
        <p:sp>
          <p:nvSpPr>
            <p:cNvPr id="23601" name="Rectangle 83"/>
            <p:cNvSpPr>
              <a:spLocks noChangeArrowheads="1"/>
            </p:cNvSpPr>
            <p:nvPr/>
          </p:nvSpPr>
          <p:spPr bwMode="auto">
            <a:xfrm>
              <a:off x="2018" y="370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25</a:t>
              </a:r>
            </a:p>
          </p:txBody>
        </p:sp>
        <p:sp>
          <p:nvSpPr>
            <p:cNvPr id="23602" name="Rectangle 84"/>
            <p:cNvSpPr>
              <a:spLocks noChangeArrowheads="1"/>
            </p:cNvSpPr>
            <p:nvPr/>
          </p:nvSpPr>
          <p:spPr bwMode="auto">
            <a:xfrm>
              <a:off x="2336" y="370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39</a:t>
              </a:r>
            </a:p>
          </p:txBody>
        </p:sp>
        <p:sp>
          <p:nvSpPr>
            <p:cNvPr id="23603" name="Rectangle 85"/>
            <p:cNvSpPr>
              <a:spLocks noChangeArrowheads="1"/>
            </p:cNvSpPr>
            <p:nvPr/>
          </p:nvSpPr>
          <p:spPr bwMode="auto">
            <a:xfrm>
              <a:off x="2654" y="370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70</a:t>
              </a:r>
            </a:p>
          </p:txBody>
        </p:sp>
        <p:sp>
          <p:nvSpPr>
            <p:cNvPr id="23604" name="Rectangle 86"/>
            <p:cNvSpPr>
              <a:spLocks noChangeArrowheads="1"/>
            </p:cNvSpPr>
            <p:nvPr/>
          </p:nvSpPr>
          <p:spPr bwMode="auto">
            <a:xfrm>
              <a:off x="2971" y="370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77</a:t>
              </a:r>
            </a:p>
          </p:txBody>
        </p:sp>
        <p:sp>
          <p:nvSpPr>
            <p:cNvPr id="23605" name="Rectangle 87"/>
            <p:cNvSpPr>
              <a:spLocks noChangeArrowheads="1"/>
            </p:cNvSpPr>
            <p:nvPr/>
          </p:nvSpPr>
          <p:spPr bwMode="auto">
            <a:xfrm>
              <a:off x="3289" y="370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55</a:t>
              </a:r>
            </a:p>
          </p:txBody>
        </p:sp>
        <p:sp>
          <p:nvSpPr>
            <p:cNvPr id="23606" name="Rectangle 88"/>
            <p:cNvSpPr>
              <a:spLocks noChangeArrowheads="1"/>
            </p:cNvSpPr>
            <p:nvPr/>
          </p:nvSpPr>
          <p:spPr bwMode="auto">
            <a:xfrm>
              <a:off x="3606" y="370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48</a:t>
              </a:r>
            </a:p>
          </p:txBody>
        </p:sp>
        <p:sp>
          <p:nvSpPr>
            <p:cNvPr id="23607" name="Text Box 90"/>
            <p:cNvSpPr txBox="1">
              <a:spLocks noChangeArrowheads="1"/>
            </p:cNvSpPr>
            <p:nvPr/>
          </p:nvSpPr>
          <p:spPr bwMode="auto">
            <a:xfrm>
              <a:off x="1461" y="2562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i</a:t>
              </a:r>
            </a:p>
          </p:txBody>
        </p:sp>
        <p:sp>
          <p:nvSpPr>
            <p:cNvPr id="23608" name="Text Box 91"/>
            <p:cNvSpPr txBox="1">
              <a:spLocks noChangeArrowheads="1"/>
            </p:cNvSpPr>
            <p:nvPr/>
          </p:nvSpPr>
          <p:spPr bwMode="auto">
            <a:xfrm>
              <a:off x="3680" y="2568"/>
              <a:ext cx="1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j</a:t>
              </a:r>
            </a:p>
          </p:txBody>
        </p:sp>
        <p:sp>
          <p:nvSpPr>
            <p:cNvPr id="23609" name="Text Box 92"/>
            <p:cNvSpPr txBox="1">
              <a:spLocks noChangeArrowheads="1"/>
            </p:cNvSpPr>
            <p:nvPr/>
          </p:nvSpPr>
          <p:spPr bwMode="auto">
            <a:xfrm>
              <a:off x="2092" y="2999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i</a:t>
              </a:r>
            </a:p>
          </p:txBody>
        </p:sp>
        <p:sp>
          <p:nvSpPr>
            <p:cNvPr id="23610" name="Text Box 93"/>
            <p:cNvSpPr txBox="1">
              <a:spLocks noChangeArrowheads="1"/>
            </p:cNvSpPr>
            <p:nvPr/>
          </p:nvSpPr>
          <p:spPr bwMode="auto">
            <a:xfrm>
              <a:off x="3037" y="2999"/>
              <a:ext cx="1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j</a:t>
              </a:r>
            </a:p>
          </p:txBody>
        </p:sp>
        <p:sp>
          <p:nvSpPr>
            <p:cNvPr id="23611" name="Text Box 94"/>
            <p:cNvSpPr txBox="1">
              <a:spLocks noChangeArrowheads="1"/>
            </p:cNvSpPr>
            <p:nvPr/>
          </p:nvSpPr>
          <p:spPr bwMode="auto">
            <a:xfrm>
              <a:off x="2727" y="3407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i</a:t>
              </a:r>
            </a:p>
          </p:txBody>
        </p:sp>
        <p:sp>
          <p:nvSpPr>
            <p:cNvPr id="23612" name="Text Box 95"/>
            <p:cNvSpPr txBox="1">
              <a:spLocks noChangeArrowheads="1"/>
            </p:cNvSpPr>
            <p:nvPr/>
          </p:nvSpPr>
          <p:spPr bwMode="auto">
            <a:xfrm>
              <a:off x="2426" y="3407"/>
              <a:ext cx="1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j</a:t>
              </a:r>
            </a:p>
          </p:txBody>
        </p:sp>
        <p:sp>
          <p:nvSpPr>
            <p:cNvPr id="23613" name="Oval 97"/>
            <p:cNvSpPr>
              <a:spLocks noChangeArrowheads="1"/>
            </p:cNvSpPr>
            <p:nvPr/>
          </p:nvSpPr>
          <p:spPr bwMode="auto">
            <a:xfrm>
              <a:off x="749" y="2342"/>
              <a:ext cx="317" cy="362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14" name="Oval 98"/>
            <p:cNvSpPr>
              <a:spLocks noChangeArrowheads="1"/>
            </p:cNvSpPr>
            <p:nvPr/>
          </p:nvSpPr>
          <p:spPr bwMode="auto">
            <a:xfrm>
              <a:off x="748" y="2796"/>
              <a:ext cx="317" cy="362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15" name="Oval 99"/>
            <p:cNvSpPr>
              <a:spLocks noChangeArrowheads="1"/>
            </p:cNvSpPr>
            <p:nvPr/>
          </p:nvSpPr>
          <p:spPr bwMode="auto">
            <a:xfrm>
              <a:off x="748" y="3203"/>
              <a:ext cx="317" cy="362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3616" name="Text Box 100"/>
            <p:cNvSpPr txBox="1">
              <a:spLocks noChangeArrowheads="1"/>
            </p:cNvSpPr>
            <p:nvPr/>
          </p:nvSpPr>
          <p:spPr bwMode="auto">
            <a:xfrm>
              <a:off x="4001" y="2335"/>
              <a:ext cx="15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tx2"/>
                  </a:solidFill>
                </a:rPr>
                <a:t>i &lt; j </a:t>
              </a:r>
              <a:r>
                <a:rPr lang="zh-TW" altLang="en-US">
                  <a:solidFill>
                    <a:schemeClr val="tx2"/>
                  </a:solidFill>
                </a:rPr>
                <a:t>，</a:t>
              </a:r>
              <a:r>
                <a:rPr lang="en-US" altLang="zh-TW">
                  <a:solidFill>
                    <a:schemeClr val="tx2"/>
                  </a:solidFill>
                </a:rPr>
                <a:t>R3</a:t>
              </a:r>
              <a:r>
                <a:rPr lang="zh-TW" altLang="en-US">
                  <a:solidFill>
                    <a:schemeClr val="tx2"/>
                  </a:solidFill>
                </a:rPr>
                <a:t>與</a:t>
              </a:r>
              <a:r>
                <a:rPr lang="en-US" altLang="zh-TW">
                  <a:solidFill>
                    <a:schemeClr val="tx2"/>
                  </a:solidFill>
                </a:rPr>
                <a:t>R10</a:t>
              </a:r>
              <a:r>
                <a:rPr lang="zh-TW" altLang="en-US">
                  <a:solidFill>
                    <a:schemeClr val="tx2"/>
                  </a:solidFill>
                </a:rPr>
                <a:t>對調</a:t>
              </a:r>
            </a:p>
          </p:txBody>
        </p:sp>
        <p:sp>
          <p:nvSpPr>
            <p:cNvPr id="23617" name="Text Box 101"/>
            <p:cNvSpPr txBox="1">
              <a:spLocks noChangeArrowheads="1"/>
            </p:cNvSpPr>
            <p:nvPr/>
          </p:nvSpPr>
          <p:spPr bwMode="auto">
            <a:xfrm>
              <a:off x="3993" y="2817"/>
              <a:ext cx="1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tx2"/>
                  </a:solidFill>
                </a:rPr>
                <a:t>i &lt; j </a:t>
              </a:r>
              <a:r>
                <a:rPr lang="zh-TW" altLang="en-US">
                  <a:solidFill>
                    <a:schemeClr val="tx2"/>
                  </a:solidFill>
                </a:rPr>
                <a:t>，</a:t>
              </a:r>
              <a:r>
                <a:rPr lang="en-US" altLang="zh-TW">
                  <a:solidFill>
                    <a:schemeClr val="tx2"/>
                  </a:solidFill>
                </a:rPr>
                <a:t>R5</a:t>
              </a:r>
              <a:r>
                <a:rPr lang="zh-TW" altLang="en-US">
                  <a:solidFill>
                    <a:schemeClr val="tx2"/>
                  </a:solidFill>
                </a:rPr>
                <a:t>與</a:t>
              </a:r>
              <a:r>
                <a:rPr lang="en-US" altLang="zh-TW">
                  <a:solidFill>
                    <a:schemeClr val="tx2"/>
                  </a:solidFill>
                </a:rPr>
                <a:t>R8</a:t>
              </a:r>
              <a:r>
                <a:rPr lang="zh-TW" altLang="en-US">
                  <a:solidFill>
                    <a:schemeClr val="tx2"/>
                  </a:solidFill>
                </a:rPr>
                <a:t>對調</a:t>
              </a:r>
            </a:p>
          </p:txBody>
        </p:sp>
        <p:sp>
          <p:nvSpPr>
            <p:cNvPr id="23618" name="Text Box 102"/>
            <p:cNvSpPr txBox="1">
              <a:spLocks noChangeArrowheads="1"/>
            </p:cNvSpPr>
            <p:nvPr/>
          </p:nvSpPr>
          <p:spPr bwMode="auto">
            <a:xfrm>
              <a:off x="3993" y="3203"/>
              <a:ext cx="1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tx2"/>
                  </a:solidFill>
                </a:rPr>
                <a:t>i &lt; j </a:t>
              </a:r>
              <a:r>
                <a:rPr lang="zh-TW" altLang="en-US">
                  <a:solidFill>
                    <a:schemeClr val="tx2"/>
                  </a:solidFill>
                </a:rPr>
                <a:t>，</a:t>
              </a:r>
              <a:r>
                <a:rPr lang="en-US" altLang="zh-TW">
                  <a:solidFill>
                    <a:schemeClr val="tx2"/>
                  </a:solidFill>
                </a:rPr>
                <a:t>R1</a:t>
              </a:r>
              <a:r>
                <a:rPr lang="zh-TW" altLang="en-US">
                  <a:solidFill>
                    <a:schemeClr val="tx2"/>
                  </a:solidFill>
                </a:rPr>
                <a:t>與</a:t>
              </a:r>
              <a:r>
                <a:rPr lang="en-US" altLang="zh-TW">
                  <a:solidFill>
                    <a:schemeClr val="tx2"/>
                  </a:solidFill>
                </a:rPr>
                <a:t>R6</a:t>
              </a:r>
              <a:r>
                <a:rPr lang="zh-TW" altLang="en-US">
                  <a:solidFill>
                    <a:schemeClr val="tx2"/>
                  </a:solidFill>
                </a:rPr>
                <a:t>對調</a:t>
              </a:r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21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快速排序</a:t>
            </a:r>
            <a:r>
              <a:rPr lang="en-US" altLang="zh-TW" smtClean="0"/>
              <a:t>(quick sort)</a:t>
            </a:r>
          </a:p>
        </p:txBody>
      </p:sp>
      <p:grpSp>
        <p:nvGrpSpPr>
          <p:cNvPr id="24579" name="Group 149"/>
          <p:cNvGrpSpPr>
            <a:grpSpLocks/>
          </p:cNvGrpSpPr>
          <p:nvPr/>
        </p:nvGrpSpPr>
        <p:grpSpPr bwMode="auto">
          <a:xfrm>
            <a:off x="1535113" y="1700213"/>
            <a:ext cx="5053012" cy="3889375"/>
            <a:chOff x="967" y="1071"/>
            <a:chExt cx="3183" cy="2450"/>
          </a:xfrm>
        </p:grpSpPr>
        <p:sp>
          <p:nvSpPr>
            <p:cNvPr id="24580" name="Rectangle 5"/>
            <p:cNvSpPr>
              <a:spLocks noChangeArrowheads="1"/>
            </p:cNvSpPr>
            <p:nvPr/>
          </p:nvSpPr>
          <p:spPr bwMode="auto">
            <a:xfrm>
              <a:off x="967" y="107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R1</a:t>
              </a:r>
            </a:p>
          </p:txBody>
        </p:sp>
        <p:sp>
          <p:nvSpPr>
            <p:cNvPr id="24581" name="Rectangle 6"/>
            <p:cNvSpPr>
              <a:spLocks noChangeArrowheads="1"/>
            </p:cNvSpPr>
            <p:nvPr/>
          </p:nvSpPr>
          <p:spPr bwMode="auto">
            <a:xfrm>
              <a:off x="1285" y="107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R2</a:t>
              </a:r>
            </a:p>
          </p:txBody>
        </p:sp>
        <p:sp>
          <p:nvSpPr>
            <p:cNvPr id="24582" name="Rectangle 7"/>
            <p:cNvSpPr>
              <a:spLocks noChangeArrowheads="1"/>
            </p:cNvSpPr>
            <p:nvPr/>
          </p:nvSpPr>
          <p:spPr bwMode="auto">
            <a:xfrm>
              <a:off x="1602" y="107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R3</a:t>
              </a:r>
            </a:p>
          </p:txBody>
        </p:sp>
        <p:sp>
          <p:nvSpPr>
            <p:cNvPr id="24583" name="Rectangle 8"/>
            <p:cNvSpPr>
              <a:spLocks noChangeArrowheads="1"/>
            </p:cNvSpPr>
            <p:nvPr/>
          </p:nvSpPr>
          <p:spPr bwMode="auto">
            <a:xfrm>
              <a:off x="1920" y="107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R4</a:t>
              </a:r>
            </a:p>
          </p:txBody>
        </p:sp>
        <p:sp>
          <p:nvSpPr>
            <p:cNvPr id="24584" name="Rectangle 9"/>
            <p:cNvSpPr>
              <a:spLocks noChangeArrowheads="1"/>
            </p:cNvSpPr>
            <p:nvPr/>
          </p:nvSpPr>
          <p:spPr bwMode="auto">
            <a:xfrm>
              <a:off x="2237" y="107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R5</a:t>
              </a:r>
            </a:p>
          </p:txBody>
        </p:sp>
        <p:sp>
          <p:nvSpPr>
            <p:cNvPr id="24585" name="Rectangle 10"/>
            <p:cNvSpPr>
              <a:spLocks noChangeArrowheads="1"/>
            </p:cNvSpPr>
            <p:nvPr/>
          </p:nvSpPr>
          <p:spPr bwMode="auto">
            <a:xfrm>
              <a:off x="2555" y="107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R6</a:t>
              </a:r>
            </a:p>
          </p:txBody>
        </p:sp>
        <p:sp>
          <p:nvSpPr>
            <p:cNvPr id="24586" name="Rectangle 11"/>
            <p:cNvSpPr>
              <a:spLocks noChangeArrowheads="1"/>
            </p:cNvSpPr>
            <p:nvPr/>
          </p:nvSpPr>
          <p:spPr bwMode="auto">
            <a:xfrm>
              <a:off x="2873" y="107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R7</a:t>
              </a:r>
            </a:p>
          </p:txBody>
        </p:sp>
        <p:sp>
          <p:nvSpPr>
            <p:cNvPr id="24587" name="Rectangle 12"/>
            <p:cNvSpPr>
              <a:spLocks noChangeArrowheads="1"/>
            </p:cNvSpPr>
            <p:nvPr/>
          </p:nvSpPr>
          <p:spPr bwMode="auto">
            <a:xfrm>
              <a:off x="3190" y="107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R8</a:t>
              </a:r>
            </a:p>
          </p:txBody>
        </p:sp>
        <p:sp>
          <p:nvSpPr>
            <p:cNvPr id="24588" name="Rectangle 13"/>
            <p:cNvSpPr>
              <a:spLocks noChangeArrowheads="1"/>
            </p:cNvSpPr>
            <p:nvPr/>
          </p:nvSpPr>
          <p:spPr bwMode="auto">
            <a:xfrm>
              <a:off x="3508" y="107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R9</a:t>
              </a:r>
            </a:p>
          </p:txBody>
        </p:sp>
        <p:sp>
          <p:nvSpPr>
            <p:cNvPr id="24589" name="Rectangle 14"/>
            <p:cNvSpPr>
              <a:spLocks noChangeArrowheads="1"/>
            </p:cNvSpPr>
            <p:nvPr/>
          </p:nvSpPr>
          <p:spPr bwMode="auto">
            <a:xfrm>
              <a:off x="3825" y="1071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R10</a:t>
              </a:r>
            </a:p>
          </p:txBody>
        </p:sp>
        <p:sp>
          <p:nvSpPr>
            <p:cNvPr id="24590" name="Rectangle 15"/>
            <p:cNvSpPr>
              <a:spLocks noChangeArrowheads="1"/>
            </p:cNvSpPr>
            <p:nvPr/>
          </p:nvSpPr>
          <p:spPr bwMode="auto">
            <a:xfrm>
              <a:off x="967" y="138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39</a:t>
              </a:r>
            </a:p>
          </p:txBody>
        </p:sp>
        <p:sp>
          <p:nvSpPr>
            <p:cNvPr id="24591" name="Rectangle 16"/>
            <p:cNvSpPr>
              <a:spLocks noChangeArrowheads="1"/>
            </p:cNvSpPr>
            <p:nvPr/>
          </p:nvSpPr>
          <p:spPr bwMode="auto">
            <a:xfrm>
              <a:off x="1285" y="138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sp>
          <p:nvSpPr>
            <p:cNvPr id="24592" name="Rectangle 17"/>
            <p:cNvSpPr>
              <a:spLocks noChangeArrowheads="1"/>
            </p:cNvSpPr>
            <p:nvPr/>
          </p:nvSpPr>
          <p:spPr bwMode="auto">
            <a:xfrm>
              <a:off x="1602" y="138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48</a:t>
              </a:r>
            </a:p>
          </p:txBody>
        </p:sp>
        <p:sp>
          <p:nvSpPr>
            <p:cNvPr id="24593" name="Rectangle 18"/>
            <p:cNvSpPr>
              <a:spLocks noChangeArrowheads="1"/>
            </p:cNvSpPr>
            <p:nvPr/>
          </p:nvSpPr>
          <p:spPr bwMode="auto">
            <a:xfrm>
              <a:off x="1920" y="138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</a:t>
              </a:r>
            </a:p>
          </p:txBody>
        </p:sp>
        <p:sp>
          <p:nvSpPr>
            <p:cNvPr id="24594" name="Rectangle 19"/>
            <p:cNvSpPr>
              <a:spLocks noChangeArrowheads="1"/>
            </p:cNvSpPr>
            <p:nvPr/>
          </p:nvSpPr>
          <p:spPr bwMode="auto">
            <a:xfrm>
              <a:off x="2237" y="138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77</a:t>
              </a:r>
            </a:p>
          </p:txBody>
        </p:sp>
        <p:sp>
          <p:nvSpPr>
            <p:cNvPr id="24595" name="Rectangle 20"/>
            <p:cNvSpPr>
              <a:spLocks noChangeArrowheads="1"/>
            </p:cNvSpPr>
            <p:nvPr/>
          </p:nvSpPr>
          <p:spPr bwMode="auto">
            <a:xfrm>
              <a:off x="2555" y="138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18</a:t>
              </a:r>
            </a:p>
          </p:txBody>
        </p:sp>
        <p:sp>
          <p:nvSpPr>
            <p:cNvPr id="24596" name="Rectangle 21"/>
            <p:cNvSpPr>
              <a:spLocks noChangeArrowheads="1"/>
            </p:cNvSpPr>
            <p:nvPr/>
          </p:nvSpPr>
          <p:spPr bwMode="auto">
            <a:xfrm>
              <a:off x="2873" y="138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70</a:t>
              </a:r>
            </a:p>
          </p:txBody>
        </p:sp>
        <p:sp>
          <p:nvSpPr>
            <p:cNvPr id="24597" name="Rectangle 22"/>
            <p:cNvSpPr>
              <a:spLocks noChangeArrowheads="1"/>
            </p:cNvSpPr>
            <p:nvPr/>
          </p:nvSpPr>
          <p:spPr bwMode="auto">
            <a:xfrm>
              <a:off x="3190" y="138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25</a:t>
              </a:r>
            </a:p>
          </p:txBody>
        </p:sp>
        <p:sp>
          <p:nvSpPr>
            <p:cNvPr id="24598" name="Rectangle 23"/>
            <p:cNvSpPr>
              <a:spLocks noChangeArrowheads="1"/>
            </p:cNvSpPr>
            <p:nvPr/>
          </p:nvSpPr>
          <p:spPr bwMode="auto">
            <a:xfrm>
              <a:off x="3508" y="138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55</a:t>
              </a:r>
            </a:p>
          </p:txBody>
        </p:sp>
        <p:sp>
          <p:nvSpPr>
            <p:cNvPr id="24599" name="Rectangle 24"/>
            <p:cNvSpPr>
              <a:spLocks noChangeArrowheads="1"/>
            </p:cNvSpPr>
            <p:nvPr/>
          </p:nvSpPr>
          <p:spPr bwMode="auto">
            <a:xfrm>
              <a:off x="3825" y="138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33</a:t>
              </a:r>
            </a:p>
          </p:txBody>
        </p:sp>
        <p:sp>
          <p:nvSpPr>
            <p:cNvPr id="24600" name="Rectangle 45"/>
            <p:cNvSpPr>
              <a:spLocks noChangeArrowheads="1"/>
            </p:cNvSpPr>
            <p:nvPr/>
          </p:nvSpPr>
          <p:spPr bwMode="auto">
            <a:xfrm>
              <a:off x="967" y="1662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18</a:t>
              </a:r>
            </a:p>
          </p:txBody>
        </p:sp>
        <p:sp>
          <p:nvSpPr>
            <p:cNvPr id="24601" name="Rectangle 46"/>
            <p:cNvSpPr>
              <a:spLocks noChangeArrowheads="1"/>
            </p:cNvSpPr>
            <p:nvPr/>
          </p:nvSpPr>
          <p:spPr bwMode="auto">
            <a:xfrm>
              <a:off x="1285" y="1662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sp>
          <p:nvSpPr>
            <p:cNvPr id="24602" name="Rectangle 47"/>
            <p:cNvSpPr>
              <a:spLocks noChangeArrowheads="1"/>
            </p:cNvSpPr>
            <p:nvPr/>
          </p:nvSpPr>
          <p:spPr bwMode="auto">
            <a:xfrm>
              <a:off x="1602" y="1662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33</a:t>
              </a:r>
            </a:p>
          </p:txBody>
        </p:sp>
        <p:sp>
          <p:nvSpPr>
            <p:cNvPr id="24603" name="Rectangle 48"/>
            <p:cNvSpPr>
              <a:spLocks noChangeArrowheads="1"/>
            </p:cNvSpPr>
            <p:nvPr/>
          </p:nvSpPr>
          <p:spPr bwMode="auto">
            <a:xfrm>
              <a:off x="1920" y="1662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</a:t>
              </a:r>
            </a:p>
          </p:txBody>
        </p:sp>
        <p:sp>
          <p:nvSpPr>
            <p:cNvPr id="24604" name="Rectangle 49"/>
            <p:cNvSpPr>
              <a:spLocks noChangeArrowheads="1"/>
            </p:cNvSpPr>
            <p:nvPr/>
          </p:nvSpPr>
          <p:spPr bwMode="auto">
            <a:xfrm>
              <a:off x="2237" y="1662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25</a:t>
              </a:r>
            </a:p>
          </p:txBody>
        </p:sp>
        <p:sp>
          <p:nvSpPr>
            <p:cNvPr id="24605" name="Rectangle 50"/>
            <p:cNvSpPr>
              <a:spLocks noChangeArrowheads="1"/>
            </p:cNvSpPr>
            <p:nvPr/>
          </p:nvSpPr>
          <p:spPr bwMode="auto">
            <a:xfrm>
              <a:off x="2555" y="1662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39</a:t>
              </a:r>
            </a:p>
          </p:txBody>
        </p:sp>
        <p:sp>
          <p:nvSpPr>
            <p:cNvPr id="24606" name="Rectangle 51"/>
            <p:cNvSpPr>
              <a:spLocks noChangeArrowheads="1"/>
            </p:cNvSpPr>
            <p:nvPr/>
          </p:nvSpPr>
          <p:spPr bwMode="auto">
            <a:xfrm>
              <a:off x="2873" y="1662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70</a:t>
              </a:r>
            </a:p>
          </p:txBody>
        </p:sp>
        <p:sp>
          <p:nvSpPr>
            <p:cNvPr id="24607" name="Rectangle 52"/>
            <p:cNvSpPr>
              <a:spLocks noChangeArrowheads="1"/>
            </p:cNvSpPr>
            <p:nvPr/>
          </p:nvSpPr>
          <p:spPr bwMode="auto">
            <a:xfrm>
              <a:off x="3190" y="1662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77</a:t>
              </a:r>
            </a:p>
          </p:txBody>
        </p:sp>
        <p:sp>
          <p:nvSpPr>
            <p:cNvPr id="24608" name="Rectangle 53"/>
            <p:cNvSpPr>
              <a:spLocks noChangeArrowheads="1"/>
            </p:cNvSpPr>
            <p:nvPr/>
          </p:nvSpPr>
          <p:spPr bwMode="auto">
            <a:xfrm>
              <a:off x="3508" y="1662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55</a:t>
              </a:r>
            </a:p>
          </p:txBody>
        </p:sp>
        <p:sp>
          <p:nvSpPr>
            <p:cNvPr id="24609" name="Rectangle 54"/>
            <p:cNvSpPr>
              <a:spLocks noChangeArrowheads="1"/>
            </p:cNvSpPr>
            <p:nvPr/>
          </p:nvSpPr>
          <p:spPr bwMode="auto">
            <a:xfrm>
              <a:off x="3825" y="1662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48</a:t>
              </a:r>
            </a:p>
          </p:txBody>
        </p:sp>
        <p:sp>
          <p:nvSpPr>
            <p:cNvPr id="24610" name="Rectangle 67"/>
            <p:cNvSpPr>
              <a:spLocks noChangeArrowheads="1"/>
            </p:cNvSpPr>
            <p:nvPr/>
          </p:nvSpPr>
          <p:spPr bwMode="auto">
            <a:xfrm>
              <a:off x="975" y="1934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</a:t>
              </a:r>
            </a:p>
          </p:txBody>
        </p:sp>
        <p:sp>
          <p:nvSpPr>
            <p:cNvPr id="24611" name="Rectangle 68"/>
            <p:cNvSpPr>
              <a:spLocks noChangeArrowheads="1"/>
            </p:cNvSpPr>
            <p:nvPr/>
          </p:nvSpPr>
          <p:spPr bwMode="auto">
            <a:xfrm>
              <a:off x="1293" y="1934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sp>
          <p:nvSpPr>
            <p:cNvPr id="24612" name="Rectangle 69"/>
            <p:cNvSpPr>
              <a:spLocks noChangeArrowheads="1"/>
            </p:cNvSpPr>
            <p:nvPr/>
          </p:nvSpPr>
          <p:spPr bwMode="auto">
            <a:xfrm>
              <a:off x="1610" y="1934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18</a:t>
              </a:r>
            </a:p>
          </p:txBody>
        </p:sp>
        <p:sp>
          <p:nvSpPr>
            <p:cNvPr id="24613" name="Rectangle 70"/>
            <p:cNvSpPr>
              <a:spLocks noChangeArrowheads="1"/>
            </p:cNvSpPr>
            <p:nvPr/>
          </p:nvSpPr>
          <p:spPr bwMode="auto">
            <a:xfrm>
              <a:off x="1928" y="1934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33</a:t>
              </a:r>
            </a:p>
          </p:txBody>
        </p:sp>
        <p:sp>
          <p:nvSpPr>
            <p:cNvPr id="24614" name="Rectangle 71"/>
            <p:cNvSpPr>
              <a:spLocks noChangeArrowheads="1"/>
            </p:cNvSpPr>
            <p:nvPr/>
          </p:nvSpPr>
          <p:spPr bwMode="auto">
            <a:xfrm>
              <a:off x="2245" y="1934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25</a:t>
              </a:r>
            </a:p>
          </p:txBody>
        </p:sp>
        <p:sp>
          <p:nvSpPr>
            <p:cNvPr id="24615" name="Rectangle 72"/>
            <p:cNvSpPr>
              <a:spLocks noChangeArrowheads="1"/>
            </p:cNvSpPr>
            <p:nvPr/>
          </p:nvSpPr>
          <p:spPr bwMode="auto">
            <a:xfrm>
              <a:off x="2563" y="1934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39</a:t>
              </a:r>
            </a:p>
          </p:txBody>
        </p:sp>
        <p:sp>
          <p:nvSpPr>
            <p:cNvPr id="24616" name="Rectangle 73"/>
            <p:cNvSpPr>
              <a:spLocks noChangeArrowheads="1"/>
            </p:cNvSpPr>
            <p:nvPr/>
          </p:nvSpPr>
          <p:spPr bwMode="auto">
            <a:xfrm>
              <a:off x="2881" y="1934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70</a:t>
              </a:r>
            </a:p>
          </p:txBody>
        </p:sp>
        <p:sp>
          <p:nvSpPr>
            <p:cNvPr id="24617" name="Rectangle 74"/>
            <p:cNvSpPr>
              <a:spLocks noChangeArrowheads="1"/>
            </p:cNvSpPr>
            <p:nvPr/>
          </p:nvSpPr>
          <p:spPr bwMode="auto">
            <a:xfrm>
              <a:off x="3198" y="1934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77</a:t>
              </a:r>
            </a:p>
          </p:txBody>
        </p:sp>
        <p:sp>
          <p:nvSpPr>
            <p:cNvPr id="24618" name="Rectangle 75"/>
            <p:cNvSpPr>
              <a:spLocks noChangeArrowheads="1"/>
            </p:cNvSpPr>
            <p:nvPr/>
          </p:nvSpPr>
          <p:spPr bwMode="auto">
            <a:xfrm>
              <a:off x="3516" y="1934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55</a:t>
              </a:r>
            </a:p>
          </p:txBody>
        </p:sp>
        <p:sp>
          <p:nvSpPr>
            <p:cNvPr id="24619" name="Rectangle 76"/>
            <p:cNvSpPr>
              <a:spLocks noChangeArrowheads="1"/>
            </p:cNvSpPr>
            <p:nvPr/>
          </p:nvSpPr>
          <p:spPr bwMode="auto">
            <a:xfrm>
              <a:off x="3833" y="1934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48</a:t>
              </a:r>
            </a:p>
          </p:txBody>
        </p:sp>
        <p:sp>
          <p:nvSpPr>
            <p:cNvPr id="24620" name="Rectangle 77"/>
            <p:cNvSpPr>
              <a:spLocks noChangeArrowheads="1"/>
            </p:cNvSpPr>
            <p:nvPr/>
          </p:nvSpPr>
          <p:spPr bwMode="auto">
            <a:xfrm>
              <a:off x="975" y="220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</a:t>
              </a:r>
            </a:p>
          </p:txBody>
        </p:sp>
        <p:sp>
          <p:nvSpPr>
            <p:cNvPr id="24621" name="Rectangle 78"/>
            <p:cNvSpPr>
              <a:spLocks noChangeArrowheads="1"/>
            </p:cNvSpPr>
            <p:nvPr/>
          </p:nvSpPr>
          <p:spPr bwMode="auto">
            <a:xfrm>
              <a:off x="1293" y="220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sp>
          <p:nvSpPr>
            <p:cNvPr id="24622" name="Rectangle 79"/>
            <p:cNvSpPr>
              <a:spLocks noChangeArrowheads="1"/>
            </p:cNvSpPr>
            <p:nvPr/>
          </p:nvSpPr>
          <p:spPr bwMode="auto">
            <a:xfrm>
              <a:off x="1610" y="220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18</a:t>
              </a:r>
            </a:p>
          </p:txBody>
        </p:sp>
        <p:sp>
          <p:nvSpPr>
            <p:cNvPr id="24623" name="Rectangle 80"/>
            <p:cNvSpPr>
              <a:spLocks noChangeArrowheads="1"/>
            </p:cNvSpPr>
            <p:nvPr/>
          </p:nvSpPr>
          <p:spPr bwMode="auto">
            <a:xfrm>
              <a:off x="1928" y="220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33</a:t>
              </a:r>
            </a:p>
          </p:txBody>
        </p:sp>
        <p:sp>
          <p:nvSpPr>
            <p:cNvPr id="24624" name="Rectangle 81"/>
            <p:cNvSpPr>
              <a:spLocks noChangeArrowheads="1"/>
            </p:cNvSpPr>
            <p:nvPr/>
          </p:nvSpPr>
          <p:spPr bwMode="auto">
            <a:xfrm>
              <a:off x="2245" y="220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25</a:t>
              </a:r>
            </a:p>
          </p:txBody>
        </p:sp>
        <p:sp>
          <p:nvSpPr>
            <p:cNvPr id="24625" name="Rectangle 82"/>
            <p:cNvSpPr>
              <a:spLocks noChangeArrowheads="1"/>
            </p:cNvSpPr>
            <p:nvPr/>
          </p:nvSpPr>
          <p:spPr bwMode="auto">
            <a:xfrm>
              <a:off x="2563" y="220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39</a:t>
              </a:r>
            </a:p>
          </p:txBody>
        </p:sp>
        <p:sp>
          <p:nvSpPr>
            <p:cNvPr id="24626" name="Rectangle 83"/>
            <p:cNvSpPr>
              <a:spLocks noChangeArrowheads="1"/>
            </p:cNvSpPr>
            <p:nvPr/>
          </p:nvSpPr>
          <p:spPr bwMode="auto">
            <a:xfrm>
              <a:off x="2881" y="220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70</a:t>
              </a:r>
            </a:p>
          </p:txBody>
        </p:sp>
        <p:sp>
          <p:nvSpPr>
            <p:cNvPr id="24627" name="Rectangle 84"/>
            <p:cNvSpPr>
              <a:spLocks noChangeArrowheads="1"/>
            </p:cNvSpPr>
            <p:nvPr/>
          </p:nvSpPr>
          <p:spPr bwMode="auto">
            <a:xfrm>
              <a:off x="3198" y="220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77</a:t>
              </a:r>
            </a:p>
          </p:txBody>
        </p:sp>
        <p:sp>
          <p:nvSpPr>
            <p:cNvPr id="24628" name="Rectangle 85"/>
            <p:cNvSpPr>
              <a:spLocks noChangeArrowheads="1"/>
            </p:cNvSpPr>
            <p:nvPr/>
          </p:nvSpPr>
          <p:spPr bwMode="auto">
            <a:xfrm>
              <a:off x="3516" y="220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55</a:t>
              </a:r>
            </a:p>
          </p:txBody>
        </p:sp>
        <p:sp>
          <p:nvSpPr>
            <p:cNvPr id="24629" name="Rectangle 86"/>
            <p:cNvSpPr>
              <a:spLocks noChangeArrowheads="1"/>
            </p:cNvSpPr>
            <p:nvPr/>
          </p:nvSpPr>
          <p:spPr bwMode="auto">
            <a:xfrm>
              <a:off x="3833" y="2206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48</a:t>
              </a:r>
            </a:p>
          </p:txBody>
        </p:sp>
        <p:sp>
          <p:nvSpPr>
            <p:cNvPr id="24630" name="Rectangle 87"/>
            <p:cNvSpPr>
              <a:spLocks noChangeArrowheads="1"/>
            </p:cNvSpPr>
            <p:nvPr/>
          </p:nvSpPr>
          <p:spPr bwMode="auto">
            <a:xfrm>
              <a:off x="975" y="247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</a:t>
              </a:r>
            </a:p>
          </p:txBody>
        </p:sp>
        <p:sp>
          <p:nvSpPr>
            <p:cNvPr id="24631" name="Rectangle 88"/>
            <p:cNvSpPr>
              <a:spLocks noChangeArrowheads="1"/>
            </p:cNvSpPr>
            <p:nvPr/>
          </p:nvSpPr>
          <p:spPr bwMode="auto">
            <a:xfrm>
              <a:off x="1293" y="247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sp>
          <p:nvSpPr>
            <p:cNvPr id="24632" name="Rectangle 89"/>
            <p:cNvSpPr>
              <a:spLocks noChangeArrowheads="1"/>
            </p:cNvSpPr>
            <p:nvPr/>
          </p:nvSpPr>
          <p:spPr bwMode="auto">
            <a:xfrm>
              <a:off x="1610" y="247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18</a:t>
              </a:r>
            </a:p>
          </p:txBody>
        </p:sp>
        <p:sp>
          <p:nvSpPr>
            <p:cNvPr id="24633" name="Rectangle 90"/>
            <p:cNvSpPr>
              <a:spLocks noChangeArrowheads="1"/>
            </p:cNvSpPr>
            <p:nvPr/>
          </p:nvSpPr>
          <p:spPr bwMode="auto">
            <a:xfrm>
              <a:off x="1928" y="247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33</a:t>
              </a:r>
            </a:p>
          </p:txBody>
        </p:sp>
        <p:sp>
          <p:nvSpPr>
            <p:cNvPr id="24634" name="Rectangle 91"/>
            <p:cNvSpPr>
              <a:spLocks noChangeArrowheads="1"/>
            </p:cNvSpPr>
            <p:nvPr/>
          </p:nvSpPr>
          <p:spPr bwMode="auto">
            <a:xfrm>
              <a:off x="2245" y="247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25</a:t>
              </a:r>
            </a:p>
          </p:txBody>
        </p:sp>
        <p:sp>
          <p:nvSpPr>
            <p:cNvPr id="24635" name="Rectangle 92"/>
            <p:cNvSpPr>
              <a:spLocks noChangeArrowheads="1"/>
            </p:cNvSpPr>
            <p:nvPr/>
          </p:nvSpPr>
          <p:spPr bwMode="auto">
            <a:xfrm>
              <a:off x="2563" y="247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39</a:t>
              </a:r>
            </a:p>
          </p:txBody>
        </p:sp>
        <p:sp>
          <p:nvSpPr>
            <p:cNvPr id="24636" name="Rectangle 93"/>
            <p:cNvSpPr>
              <a:spLocks noChangeArrowheads="1"/>
            </p:cNvSpPr>
            <p:nvPr/>
          </p:nvSpPr>
          <p:spPr bwMode="auto">
            <a:xfrm>
              <a:off x="2881" y="247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70</a:t>
              </a:r>
            </a:p>
          </p:txBody>
        </p:sp>
        <p:sp>
          <p:nvSpPr>
            <p:cNvPr id="24637" name="Rectangle 94"/>
            <p:cNvSpPr>
              <a:spLocks noChangeArrowheads="1"/>
            </p:cNvSpPr>
            <p:nvPr/>
          </p:nvSpPr>
          <p:spPr bwMode="auto">
            <a:xfrm>
              <a:off x="3198" y="247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77</a:t>
              </a:r>
            </a:p>
          </p:txBody>
        </p:sp>
        <p:sp>
          <p:nvSpPr>
            <p:cNvPr id="24638" name="Rectangle 95"/>
            <p:cNvSpPr>
              <a:spLocks noChangeArrowheads="1"/>
            </p:cNvSpPr>
            <p:nvPr/>
          </p:nvSpPr>
          <p:spPr bwMode="auto">
            <a:xfrm>
              <a:off x="3516" y="247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55</a:t>
              </a:r>
            </a:p>
          </p:txBody>
        </p:sp>
        <p:sp>
          <p:nvSpPr>
            <p:cNvPr id="24639" name="Rectangle 96"/>
            <p:cNvSpPr>
              <a:spLocks noChangeArrowheads="1"/>
            </p:cNvSpPr>
            <p:nvPr/>
          </p:nvSpPr>
          <p:spPr bwMode="auto">
            <a:xfrm>
              <a:off x="3833" y="2478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48</a:t>
              </a:r>
            </a:p>
          </p:txBody>
        </p:sp>
        <p:sp>
          <p:nvSpPr>
            <p:cNvPr id="24640" name="Rectangle 97"/>
            <p:cNvSpPr>
              <a:spLocks noChangeArrowheads="1"/>
            </p:cNvSpPr>
            <p:nvPr/>
          </p:nvSpPr>
          <p:spPr bwMode="auto">
            <a:xfrm>
              <a:off x="975" y="2750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</a:t>
              </a:r>
            </a:p>
          </p:txBody>
        </p:sp>
        <p:sp>
          <p:nvSpPr>
            <p:cNvPr id="24641" name="Rectangle 98"/>
            <p:cNvSpPr>
              <a:spLocks noChangeArrowheads="1"/>
            </p:cNvSpPr>
            <p:nvPr/>
          </p:nvSpPr>
          <p:spPr bwMode="auto">
            <a:xfrm>
              <a:off x="1293" y="2750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sp>
          <p:nvSpPr>
            <p:cNvPr id="24642" name="Rectangle 99"/>
            <p:cNvSpPr>
              <a:spLocks noChangeArrowheads="1"/>
            </p:cNvSpPr>
            <p:nvPr/>
          </p:nvSpPr>
          <p:spPr bwMode="auto">
            <a:xfrm>
              <a:off x="1610" y="2750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18</a:t>
              </a:r>
            </a:p>
          </p:txBody>
        </p:sp>
        <p:sp>
          <p:nvSpPr>
            <p:cNvPr id="24643" name="Rectangle 100"/>
            <p:cNvSpPr>
              <a:spLocks noChangeArrowheads="1"/>
            </p:cNvSpPr>
            <p:nvPr/>
          </p:nvSpPr>
          <p:spPr bwMode="auto">
            <a:xfrm>
              <a:off x="1928" y="2750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33</a:t>
              </a:r>
            </a:p>
          </p:txBody>
        </p:sp>
        <p:sp>
          <p:nvSpPr>
            <p:cNvPr id="24644" name="Rectangle 101"/>
            <p:cNvSpPr>
              <a:spLocks noChangeArrowheads="1"/>
            </p:cNvSpPr>
            <p:nvPr/>
          </p:nvSpPr>
          <p:spPr bwMode="auto">
            <a:xfrm>
              <a:off x="2245" y="2750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25</a:t>
              </a:r>
            </a:p>
          </p:txBody>
        </p:sp>
        <p:sp>
          <p:nvSpPr>
            <p:cNvPr id="24645" name="Rectangle 102"/>
            <p:cNvSpPr>
              <a:spLocks noChangeArrowheads="1"/>
            </p:cNvSpPr>
            <p:nvPr/>
          </p:nvSpPr>
          <p:spPr bwMode="auto">
            <a:xfrm>
              <a:off x="2563" y="2750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39</a:t>
              </a:r>
            </a:p>
          </p:txBody>
        </p:sp>
        <p:sp>
          <p:nvSpPr>
            <p:cNvPr id="24646" name="Rectangle 103"/>
            <p:cNvSpPr>
              <a:spLocks noChangeArrowheads="1"/>
            </p:cNvSpPr>
            <p:nvPr/>
          </p:nvSpPr>
          <p:spPr bwMode="auto">
            <a:xfrm>
              <a:off x="2881" y="2750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55</a:t>
              </a:r>
            </a:p>
          </p:txBody>
        </p:sp>
        <p:sp>
          <p:nvSpPr>
            <p:cNvPr id="24647" name="Rectangle 104"/>
            <p:cNvSpPr>
              <a:spLocks noChangeArrowheads="1"/>
            </p:cNvSpPr>
            <p:nvPr/>
          </p:nvSpPr>
          <p:spPr bwMode="auto">
            <a:xfrm>
              <a:off x="3198" y="2750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48</a:t>
              </a:r>
            </a:p>
          </p:txBody>
        </p:sp>
        <p:sp>
          <p:nvSpPr>
            <p:cNvPr id="24648" name="Rectangle 105"/>
            <p:cNvSpPr>
              <a:spLocks noChangeArrowheads="1"/>
            </p:cNvSpPr>
            <p:nvPr/>
          </p:nvSpPr>
          <p:spPr bwMode="auto">
            <a:xfrm>
              <a:off x="3516" y="2750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70</a:t>
              </a:r>
            </a:p>
          </p:txBody>
        </p:sp>
        <p:sp>
          <p:nvSpPr>
            <p:cNvPr id="24649" name="Rectangle 106"/>
            <p:cNvSpPr>
              <a:spLocks noChangeArrowheads="1"/>
            </p:cNvSpPr>
            <p:nvPr/>
          </p:nvSpPr>
          <p:spPr bwMode="auto">
            <a:xfrm>
              <a:off x="3833" y="2750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77</a:t>
              </a:r>
            </a:p>
          </p:txBody>
        </p:sp>
        <p:sp>
          <p:nvSpPr>
            <p:cNvPr id="24650" name="Rectangle 107"/>
            <p:cNvSpPr>
              <a:spLocks noChangeArrowheads="1"/>
            </p:cNvSpPr>
            <p:nvPr/>
          </p:nvSpPr>
          <p:spPr bwMode="auto">
            <a:xfrm>
              <a:off x="975" y="302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</a:t>
              </a:r>
            </a:p>
          </p:txBody>
        </p:sp>
        <p:sp>
          <p:nvSpPr>
            <p:cNvPr id="24651" name="Rectangle 108"/>
            <p:cNvSpPr>
              <a:spLocks noChangeArrowheads="1"/>
            </p:cNvSpPr>
            <p:nvPr/>
          </p:nvSpPr>
          <p:spPr bwMode="auto">
            <a:xfrm>
              <a:off x="1293" y="302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sp>
          <p:nvSpPr>
            <p:cNvPr id="24652" name="Rectangle 109"/>
            <p:cNvSpPr>
              <a:spLocks noChangeArrowheads="1"/>
            </p:cNvSpPr>
            <p:nvPr/>
          </p:nvSpPr>
          <p:spPr bwMode="auto">
            <a:xfrm>
              <a:off x="1610" y="302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18</a:t>
              </a:r>
            </a:p>
          </p:txBody>
        </p:sp>
        <p:sp>
          <p:nvSpPr>
            <p:cNvPr id="24653" name="Rectangle 110"/>
            <p:cNvSpPr>
              <a:spLocks noChangeArrowheads="1"/>
            </p:cNvSpPr>
            <p:nvPr/>
          </p:nvSpPr>
          <p:spPr bwMode="auto">
            <a:xfrm>
              <a:off x="1928" y="302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33</a:t>
              </a:r>
            </a:p>
          </p:txBody>
        </p:sp>
        <p:sp>
          <p:nvSpPr>
            <p:cNvPr id="24654" name="Rectangle 111"/>
            <p:cNvSpPr>
              <a:spLocks noChangeArrowheads="1"/>
            </p:cNvSpPr>
            <p:nvPr/>
          </p:nvSpPr>
          <p:spPr bwMode="auto">
            <a:xfrm>
              <a:off x="2245" y="302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25</a:t>
              </a:r>
            </a:p>
          </p:txBody>
        </p:sp>
        <p:sp>
          <p:nvSpPr>
            <p:cNvPr id="24655" name="Rectangle 112"/>
            <p:cNvSpPr>
              <a:spLocks noChangeArrowheads="1"/>
            </p:cNvSpPr>
            <p:nvPr/>
          </p:nvSpPr>
          <p:spPr bwMode="auto">
            <a:xfrm>
              <a:off x="2563" y="302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39</a:t>
              </a:r>
            </a:p>
          </p:txBody>
        </p:sp>
        <p:sp>
          <p:nvSpPr>
            <p:cNvPr id="24656" name="Rectangle 113"/>
            <p:cNvSpPr>
              <a:spLocks noChangeArrowheads="1"/>
            </p:cNvSpPr>
            <p:nvPr/>
          </p:nvSpPr>
          <p:spPr bwMode="auto">
            <a:xfrm>
              <a:off x="2881" y="302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48</a:t>
              </a:r>
            </a:p>
          </p:txBody>
        </p:sp>
        <p:sp>
          <p:nvSpPr>
            <p:cNvPr id="24657" name="Rectangle 114"/>
            <p:cNvSpPr>
              <a:spLocks noChangeArrowheads="1"/>
            </p:cNvSpPr>
            <p:nvPr/>
          </p:nvSpPr>
          <p:spPr bwMode="auto">
            <a:xfrm>
              <a:off x="3198" y="302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55</a:t>
              </a:r>
            </a:p>
          </p:txBody>
        </p:sp>
        <p:sp>
          <p:nvSpPr>
            <p:cNvPr id="24658" name="Rectangle 115"/>
            <p:cNvSpPr>
              <a:spLocks noChangeArrowheads="1"/>
            </p:cNvSpPr>
            <p:nvPr/>
          </p:nvSpPr>
          <p:spPr bwMode="auto">
            <a:xfrm>
              <a:off x="3516" y="302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70</a:t>
              </a:r>
            </a:p>
          </p:txBody>
        </p:sp>
        <p:sp>
          <p:nvSpPr>
            <p:cNvPr id="24659" name="Rectangle 116"/>
            <p:cNvSpPr>
              <a:spLocks noChangeArrowheads="1"/>
            </p:cNvSpPr>
            <p:nvPr/>
          </p:nvSpPr>
          <p:spPr bwMode="auto">
            <a:xfrm>
              <a:off x="3833" y="3023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77</a:t>
              </a:r>
            </a:p>
          </p:txBody>
        </p:sp>
        <p:sp>
          <p:nvSpPr>
            <p:cNvPr id="24660" name="Rectangle 117"/>
            <p:cNvSpPr>
              <a:spLocks noChangeArrowheads="1"/>
            </p:cNvSpPr>
            <p:nvPr/>
          </p:nvSpPr>
          <p:spPr bwMode="auto">
            <a:xfrm>
              <a:off x="975" y="3295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</a:t>
              </a:r>
            </a:p>
          </p:txBody>
        </p:sp>
        <p:sp>
          <p:nvSpPr>
            <p:cNvPr id="24661" name="Rectangle 118"/>
            <p:cNvSpPr>
              <a:spLocks noChangeArrowheads="1"/>
            </p:cNvSpPr>
            <p:nvPr/>
          </p:nvSpPr>
          <p:spPr bwMode="auto">
            <a:xfrm>
              <a:off x="1293" y="3295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11</a:t>
              </a:r>
            </a:p>
          </p:txBody>
        </p:sp>
        <p:sp>
          <p:nvSpPr>
            <p:cNvPr id="24662" name="Rectangle 119"/>
            <p:cNvSpPr>
              <a:spLocks noChangeArrowheads="1"/>
            </p:cNvSpPr>
            <p:nvPr/>
          </p:nvSpPr>
          <p:spPr bwMode="auto">
            <a:xfrm>
              <a:off x="1610" y="3295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18</a:t>
              </a:r>
            </a:p>
          </p:txBody>
        </p:sp>
        <p:sp>
          <p:nvSpPr>
            <p:cNvPr id="24663" name="Rectangle 120"/>
            <p:cNvSpPr>
              <a:spLocks noChangeArrowheads="1"/>
            </p:cNvSpPr>
            <p:nvPr/>
          </p:nvSpPr>
          <p:spPr bwMode="auto">
            <a:xfrm>
              <a:off x="1928" y="3295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33</a:t>
              </a:r>
            </a:p>
          </p:txBody>
        </p:sp>
        <p:sp>
          <p:nvSpPr>
            <p:cNvPr id="24664" name="Rectangle 121"/>
            <p:cNvSpPr>
              <a:spLocks noChangeArrowheads="1"/>
            </p:cNvSpPr>
            <p:nvPr/>
          </p:nvSpPr>
          <p:spPr bwMode="auto">
            <a:xfrm>
              <a:off x="2245" y="3295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25</a:t>
              </a:r>
            </a:p>
          </p:txBody>
        </p:sp>
        <p:sp>
          <p:nvSpPr>
            <p:cNvPr id="24665" name="Rectangle 122"/>
            <p:cNvSpPr>
              <a:spLocks noChangeArrowheads="1"/>
            </p:cNvSpPr>
            <p:nvPr/>
          </p:nvSpPr>
          <p:spPr bwMode="auto">
            <a:xfrm>
              <a:off x="2563" y="3295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39</a:t>
              </a:r>
            </a:p>
          </p:txBody>
        </p:sp>
        <p:sp>
          <p:nvSpPr>
            <p:cNvPr id="24666" name="Rectangle 123"/>
            <p:cNvSpPr>
              <a:spLocks noChangeArrowheads="1"/>
            </p:cNvSpPr>
            <p:nvPr/>
          </p:nvSpPr>
          <p:spPr bwMode="auto">
            <a:xfrm>
              <a:off x="2881" y="3295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48</a:t>
              </a:r>
            </a:p>
          </p:txBody>
        </p:sp>
        <p:sp>
          <p:nvSpPr>
            <p:cNvPr id="24667" name="Rectangle 124"/>
            <p:cNvSpPr>
              <a:spLocks noChangeArrowheads="1"/>
            </p:cNvSpPr>
            <p:nvPr/>
          </p:nvSpPr>
          <p:spPr bwMode="auto">
            <a:xfrm>
              <a:off x="3198" y="3295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55</a:t>
              </a:r>
            </a:p>
          </p:txBody>
        </p:sp>
        <p:sp>
          <p:nvSpPr>
            <p:cNvPr id="24668" name="Rectangle 125"/>
            <p:cNvSpPr>
              <a:spLocks noChangeArrowheads="1"/>
            </p:cNvSpPr>
            <p:nvPr/>
          </p:nvSpPr>
          <p:spPr bwMode="auto">
            <a:xfrm>
              <a:off x="3516" y="3295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70</a:t>
              </a:r>
            </a:p>
          </p:txBody>
        </p:sp>
        <p:sp>
          <p:nvSpPr>
            <p:cNvPr id="24669" name="Rectangle 126"/>
            <p:cNvSpPr>
              <a:spLocks noChangeArrowheads="1"/>
            </p:cNvSpPr>
            <p:nvPr/>
          </p:nvSpPr>
          <p:spPr bwMode="auto">
            <a:xfrm>
              <a:off x="3833" y="3295"/>
              <a:ext cx="31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en-US" altLang="zh-TW"/>
                <a:t>77</a:t>
              </a:r>
            </a:p>
          </p:txBody>
        </p:sp>
        <p:sp>
          <p:nvSpPr>
            <p:cNvPr id="24670" name="AutoShape 127"/>
            <p:cNvSpPr>
              <a:spLocks/>
            </p:cNvSpPr>
            <p:nvPr/>
          </p:nvSpPr>
          <p:spPr bwMode="auto">
            <a:xfrm>
              <a:off x="975" y="1706"/>
              <a:ext cx="45" cy="182"/>
            </a:xfrm>
            <a:prstGeom prst="leftBracket">
              <a:avLst>
                <a:gd name="adj" fmla="val 33704"/>
              </a:avLst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71" name="AutoShape 128"/>
            <p:cNvSpPr>
              <a:spLocks/>
            </p:cNvSpPr>
            <p:nvPr/>
          </p:nvSpPr>
          <p:spPr bwMode="auto">
            <a:xfrm>
              <a:off x="2517" y="1706"/>
              <a:ext cx="45" cy="182"/>
            </a:xfrm>
            <a:prstGeom prst="rightBracket">
              <a:avLst>
                <a:gd name="adj" fmla="val 33704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72" name="AutoShape 129"/>
            <p:cNvSpPr>
              <a:spLocks/>
            </p:cNvSpPr>
            <p:nvPr/>
          </p:nvSpPr>
          <p:spPr bwMode="auto">
            <a:xfrm>
              <a:off x="2880" y="1706"/>
              <a:ext cx="45" cy="182"/>
            </a:xfrm>
            <a:prstGeom prst="leftBracket">
              <a:avLst>
                <a:gd name="adj" fmla="val 33704"/>
              </a:avLst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73" name="AutoShape 130"/>
            <p:cNvSpPr>
              <a:spLocks/>
            </p:cNvSpPr>
            <p:nvPr/>
          </p:nvSpPr>
          <p:spPr bwMode="auto">
            <a:xfrm>
              <a:off x="975" y="1978"/>
              <a:ext cx="45" cy="182"/>
            </a:xfrm>
            <a:prstGeom prst="leftBracket">
              <a:avLst>
                <a:gd name="adj" fmla="val 33704"/>
              </a:avLst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74" name="AutoShape 131"/>
            <p:cNvSpPr>
              <a:spLocks/>
            </p:cNvSpPr>
            <p:nvPr/>
          </p:nvSpPr>
          <p:spPr bwMode="auto">
            <a:xfrm>
              <a:off x="1928" y="1978"/>
              <a:ext cx="45" cy="182"/>
            </a:xfrm>
            <a:prstGeom prst="leftBracket">
              <a:avLst>
                <a:gd name="adj" fmla="val 33704"/>
              </a:avLst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75" name="AutoShape 132"/>
            <p:cNvSpPr>
              <a:spLocks/>
            </p:cNvSpPr>
            <p:nvPr/>
          </p:nvSpPr>
          <p:spPr bwMode="auto">
            <a:xfrm>
              <a:off x="2880" y="1978"/>
              <a:ext cx="45" cy="182"/>
            </a:xfrm>
            <a:prstGeom prst="leftBracket">
              <a:avLst>
                <a:gd name="adj" fmla="val 33704"/>
              </a:avLst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76" name="AutoShape 133"/>
            <p:cNvSpPr>
              <a:spLocks/>
            </p:cNvSpPr>
            <p:nvPr/>
          </p:nvSpPr>
          <p:spPr bwMode="auto">
            <a:xfrm>
              <a:off x="1927" y="2250"/>
              <a:ext cx="45" cy="182"/>
            </a:xfrm>
            <a:prstGeom prst="leftBracket">
              <a:avLst>
                <a:gd name="adj" fmla="val 33704"/>
              </a:avLst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77" name="AutoShape 134"/>
            <p:cNvSpPr>
              <a:spLocks/>
            </p:cNvSpPr>
            <p:nvPr/>
          </p:nvSpPr>
          <p:spPr bwMode="auto">
            <a:xfrm>
              <a:off x="2880" y="2251"/>
              <a:ext cx="45" cy="182"/>
            </a:xfrm>
            <a:prstGeom prst="leftBracket">
              <a:avLst>
                <a:gd name="adj" fmla="val 33704"/>
              </a:avLst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78" name="AutoShape 135"/>
            <p:cNvSpPr>
              <a:spLocks/>
            </p:cNvSpPr>
            <p:nvPr/>
          </p:nvSpPr>
          <p:spPr bwMode="auto">
            <a:xfrm>
              <a:off x="2880" y="2523"/>
              <a:ext cx="45" cy="182"/>
            </a:xfrm>
            <a:prstGeom prst="leftBracket">
              <a:avLst>
                <a:gd name="adj" fmla="val 33704"/>
              </a:avLst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79" name="AutoShape 136"/>
            <p:cNvSpPr>
              <a:spLocks/>
            </p:cNvSpPr>
            <p:nvPr/>
          </p:nvSpPr>
          <p:spPr bwMode="auto">
            <a:xfrm>
              <a:off x="2880" y="2794"/>
              <a:ext cx="45" cy="182"/>
            </a:xfrm>
            <a:prstGeom prst="leftBracket">
              <a:avLst>
                <a:gd name="adj" fmla="val 33704"/>
              </a:avLst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80" name="AutoShape 137"/>
            <p:cNvSpPr>
              <a:spLocks/>
            </p:cNvSpPr>
            <p:nvPr/>
          </p:nvSpPr>
          <p:spPr bwMode="auto">
            <a:xfrm>
              <a:off x="3833" y="2794"/>
              <a:ext cx="45" cy="182"/>
            </a:xfrm>
            <a:prstGeom prst="leftBracket">
              <a:avLst>
                <a:gd name="adj" fmla="val 33704"/>
              </a:avLst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81" name="AutoShape 138"/>
            <p:cNvSpPr>
              <a:spLocks/>
            </p:cNvSpPr>
            <p:nvPr/>
          </p:nvSpPr>
          <p:spPr bwMode="auto">
            <a:xfrm>
              <a:off x="3833" y="3067"/>
              <a:ext cx="45" cy="182"/>
            </a:xfrm>
            <a:prstGeom prst="leftBracket">
              <a:avLst>
                <a:gd name="adj" fmla="val 33704"/>
              </a:avLst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82" name="AutoShape 139"/>
            <p:cNvSpPr>
              <a:spLocks/>
            </p:cNvSpPr>
            <p:nvPr/>
          </p:nvSpPr>
          <p:spPr bwMode="auto">
            <a:xfrm>
              <a:off x="4105" y="1706"/>
              <a:ext cx="45" cy="182"/>
            </a:xfrm>
            <a:prstGeom prst="rightBracket">
              <a:avLst>
                <a:gd name="adj" fmla="val 33704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83" name="AutoShape 140"/>
            <p:cNvSpPr>
              <a:spLocks/>
            </p:cNvSpPr>
            <p:nvPr/>
          </p:nvSpPr>
          <p:spPr bwMode="auto">
            <a:xfrm>
              <a:off x="1565" y="1978"/>
              <a:ext cx="45" cy="182"/>
            </a:xfrm>
            <a:prstGeom prst="rightBracket">
              <a:avLst>
                <a:gd name="adj" fmla="val 33704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84" name="AutoShape 141"/>
            <p:cNvSpPr>
              <a:spLocks/>
            </p:cNvSpPr>
            <p:nvPr/>
          </p:nvSpPr>
          <p:spPr bwMode="auto">
            <a:xfrm>
              <a:off x="2517" y="1978"/>
              <a:ext cx="45" cy="182"/>
            </a:xfrm>
            <a:prstGeom prst="rightBracket">
              <a:avLst>
                <a:gd name="adj" fmla="val 33704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85" name="AutoShape 142"/>
            <p:cNvSpPr>
              <a:spLocks/>
            </p:cNvSpPr>
            <p:nvPr/>
          </p:nvSpPr>
          <p:spPr bwMode="auto">
            <a:xfrm>
              <a:off x="2517" y="2250"/>
              <a:ext cx="45" cy="182"/>
            </a:xfrm>
            <a:prstGeom prst="rightBracket">
              <a:avLst>
                <a:gd name="adj" fmla="val 33704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86" name="AutoShape 143"/>
            <p:cNvSpPr>
              <a:spLocks/>
            </p:cNvSpPr>
            <p:nvPr/>
          </p:nvSpPr>
          <p:spPr bwMode="auto">
            <a:xfrm>
              <a:off x="4105" y="1978"/>
              <a:ext cx="45" cy="182"/>
            </a:xfrm>
            <a:prstGeom prst="rightBracket">
              <a:avLst>
                <a:gd name="adj" fmla="val 33704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87" name="AutoShape 144"/>
            <p:cNvSpPr>
              <a:spLocks/>
            </p:cNvSpPr>
            <p:nvPr/>
          </p:nvSpPr>
          <p:spPr bwMode="auto">
            <a:xfrm>
              <a:off x="4105" y="2250"/>
              <a:ext cx="45" cy="182"/>
            </a:xfrm>
            <a:prstGeom prst="rightBracket">
              <a:avLst>
                <a:gd name="adj" fmla="val 33704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88" name="AutoShape 145"/>
            <p:cNvSpPr>
              <a:spLocks/>
            </p:cNvSpPr>
            <p:nvPr/>
          </p:nvSpPr>
          <p:spPr bwMode="auto">
            <a:xfrm>
              <a:off x="4105" y="2522"/>
              <a:ext cx="45" cy="182"/>
            </a:xfrm>
            <a:prstGeom prst="rightBracket">
              <a:avLst>
                <a:gd name="adj" fmla="val 33704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89" name="AutoShape 146"/>
            <p:cNvSpPr>
              <a:spLocks/>
            </p:cNvSpPr>
            <p:nvPr/>
          </p:nvSpPr>
          <p:spPr bwMode="auto">
            <a:xfrm>
              <a:off x="3470" y="2794"/>
              <a:ext cx="45" cy="182"/>
            </a:xfrm>
            <a:prstGeom prst="rightBracket">
              <a:avLst>
                <a:gd name="adj" fmla="val 33704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90" name="AutoShape 147"/>
            <p:cNvSpPr>
              <a:spLocks/>
            </p:cNvSpPr>
            <p:nvPr/>
          </p:nvSpPr>
          <p:spPr bwMode="auto">
            <a:xfrm>
              <a:off x="4105" y="2794"/>
              <a:ext cx="45" cy="182"/>
            </a:xfrm>
            <a:prstGeom prst="rightBracket">
              <a:avLst>
                <a:gd name="adj" fmla="val 33704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691" name="AutoShape 148"/>
            <p:cNvSpPr>
              <a:spLocks/>
            </p:cNvSpPr>
            <p:nvPr/>
          </p:nvSpPr>
          <p:spPr bwMode="auto">
            <a:xfrm>
              <a:off x="4105" y="3067"/>
              <a:ext cx="45" cy="182"/>
            </a:xfrm>
            <a:prstGeom prst="rightBracket">
              <a:avLst>
                <a:gd name="adj" fmla="val 33704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22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堆積排序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堆積的特性</a:t>
            </a:r>
            <a:r>
              <a:rPr lang="zh-CN" altLang="en-US" smtClean="0"/>
              <a:t>：</a:t>
            </a:r>
            <a:endParaRPr lang="zh-TW" altLang="en-US" smtClean="0"/>
          </a:p>
          <a:p>
            <a:pPr lvl="1" eaLnBrk="1" hangingPunct="1"/>
            <a:r>
              <a:rPr lang="zh-TW" altLang="en-US" smtClean="0"/>
              <a:t>父節點皆大於其子節點，而不必管左子節點和右子節點之間的大小</a:t>
            </a:r>
            <a:r>
              <a:rPr lang="zh-CN" altLang="en-US" smtClean="0"/>
              <a:t>。</a:t>
            </a:r>
            <a:r>
              <a:rPr lang="zh-TW" altLang="en-US" smtClean="0"/>
              <a:t> </a:t>
            </a:r>
          </a:p>
          <a:p>
            <a:pPr eaLnBrk="1" hangingPunct="1"/>
            <a:r>
              <a:rPr lang="zh-TW" altLang="en-US" smtClean="0"/>
              <a:t>堆積排序</a:t>
            </a:r>
            <a:r>
              <a:rPr lang="zh-CN" altLang="en-US" smtClean="0"/>
              <a:t>：</a:t>
            </a:r>
            <a:endParaRPr lang="zh-TW" altLang="en-US" smtClean="0"/>
          </a:p>
          <a:p>
            <a:pPr lvl="1" eaLnBrk="1" hangingPunct="1"/>
            <a:r>
              <a:rPr lang="en-US" altLang="zh-TW" smtClean="0"/>
              <a:t>unstable</a:t>
            </a:r>
            <a:r>
              <a:rPr lang="zh-TW" altLang="en-US" smtClean="0"/>
              <a:t>，平均時間與最壞時間複雜度是</a:t>
            </a:r>
            <a:r>
              <a:rPr lang="en-US" altLang="zh-TW" smtClean="0"/>
              <a:t>O(nlog</a:t>
            </a:r>
            <a:r>
              <a:rPr lang="en-US" altLang="zh-TW" baseline="-25000" smtClean="0"/>
              <a:t>2</a:t>
            </a:r>
            <a:r>
              <a:rPr lang="en-US" altLang="zh-TW" smtClean="0"/>
              <a:t>n)</a:t>
            </a:r>
            <a:r>
              <a:rPr lang="zh-TW" altLang="en-US" smtClean="0"/>
              <a:t>，所需的額外空間很少</a:t>
            </a:r>
            <a:r>
              <a:rPr lang="zh-CN" altLang="en-US" smtClean="0"/>
              <a:t>。</a:t>
            </a:r>
            <a:endParaRPr lang="zh-TW" altLang="en-US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23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堆積排序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假設有一棵二元樹如下：</a:t>
            </a:r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pPr eaLnBrk="1" hangingPunct="1"/>
            <a:endParaRPr lang="zh-TW" altLang="en-US" dirty="0" smtClean="0"/>
          </a:p>
          <a:p>
            <a:pPr lvl="1" eaLnBrk="1" hangingPunct="1"/>
            <a:endParaRPr lang="zh-TW" altLang="en-US" dirty="0" smtClean="0"/>
          </a:p>
          <a:p>
            <a:pPr lvl="1" eaLnBrk="1" hangingPunct="1"/>
            <a:r>
              <a:rPr lang="zh-TW" altLang="en-US" dirty="0" smtClean="0"/>
              <a:t>現在我們要將此十個資料利用堆積排序由大至小排序之</a:t>
            </a:r>
            <a:r>
              <a:rPr lang="zh-CN" altLang="en-US" dirty="0" smtClean="0"/>
              <a:t>。</a:t>
            </a:r>
            <a:endParaRPr lang="zh-TW" altLang="en-US" dirty="0" smtClean="0"/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1961318" y="1916832"/>
            <a:ext cx="4319588" cy="2447925"/>
            <a:chOff x="2579" y="1520"/>
            <a:chExt cx="4449" cy="2654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6627" y="2734"/>
              <a:ext cx="40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7</a:t>
              </a:r>
              <a:endParaRPr lang="en-US" altLang="zh-TW" sz="1600"/>
            </a:p>
          </p:txBody>
        </p:sp>
        <p:sp>
          <p:nvSpPr>
            <p:cNvPr id="26630" name="Oval 6"/>
            <p:cNvSpPr>
              <a:spLocks noChangeArrowheads="1"/>
            </p:cNvSpPr>
            <p:nvPr/>
          </p:nvSpPr>
          <p:spPr bwMode="auto">
            <a:xfrm>
              <a:off x="4436" y="164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27</a:t>
              </a:r>
              <a:endParaRPr lang="en-US" altLang="zh-TW" sz="1600"/>
            </a:p>
          </p:txBody>
        </p:sp>
        <p:sp>
          <p:nvSpPr>
            <p:cNvPr id="26631" name="Oval 7"/>
            <p:cNvSpPr>
              <a:spLocks noChangeArrowheads="1"/>
            </p:cNvSpPr>
            <p:nvPr/>
          </p:nvSpPr>
          <p:spPr bwMode="auto">
            <a:xfrm>
              <a:off x="3740" y="237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7</a:t>
              </a:r>
              <a:endParaRPr lang="en-US" altLang="zh-TW" sz="1600"/>
            </a:p>
          </p:txBody>
        </p:sp>
        <p:sp>
          <p:nvSpPr>
            <p:cNvPr id="26632" name="Oval 8"/>
            <p:cNvSpPr>
              <a:spLocks noChangeArrowheads="1"/>
            </p:cNvSpPr>
            <p:nvPr/>
          </p:nvSpPr>
          <p:spPr bwMode="auto">
            <a:xfrm>
              <a:off x="3202" y="303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5</a:t>
              </a:r>
              <a:endParaRPr lang="en-US" altLang="zh-TW" sz="1600"/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5815" y="237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80</a:t>
              </a:r>
              <a:endParaRPr lang="en-US" altLang="zh-TW" sz="1600"/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auto">
            <a:xfrm>
              <a:off x="2729" y="376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24</a:t>
              </a:r>
              <a:endParaRPr lang="en-US" altLang="zh-TW" sz="1600"/>
            </a:p>
          </p:txBody>
        </p:sp>
        <p:sp>
          <p:nvSpPr>
            <p:cNvPr id="26635" name="Oval 11"/>
            <p:cNvSpPr>
              <a:spLocks noChangeArrowheads="1"/>
            </p:cNvSpPr>
            <p:nvPr/>
          </p:nvSpPr>
          <p:spPr bwMode="auto">
            <a:xfrm>
              <a:off x="3698" y="377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58</a:t>
              </a:r>
              <a:endParaRPr lang="en-US" altLang="zh-TW" sz="1600"/>
            </a:p>
          </p:txBody>
        </p:sp>
        <p:sp>
          <p:nvSpPr>
            <p:cNvPr id="26636" name="Oval 12"/>
            <p:cNvSpPr>
              <a:spLocks noChangeArrowheads="1"/>
            </p:cNvSpPr>
            <p:nvPr/>
          </p:nvSpPr>
          <p:spPr bwMode="auto">
            <a:xfrm>
              <a:off x="4411" y="375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25</a:t>
              </a:r>
              <a:endParaRPr lang="en-US" altLang="zh-TW" sz="1600"/>
            </a:p>
          </p:txBody>
        </p:sp>
        <p:sp>
          <p:nvSpPr>
            <p:cNvPr id="26637" name="Oval 13"/>
            <p:cNvSpPr>
              <a:spLocks noChangeArrowheads="1"/>
            </p:cNvSpPr>
            <p:nvPr/>
          </p:nvSpPr>
          <p:spPr bwMode="auto">
            <a:xfrm>
              <a:off x="4680" y="305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67</a:t>
              </a:r>
              <a:endParaRPr lang="en-US" altLang="zh-TW" sz="1600"/>
            </a:p>
          </p:txBody>
        </p:sp>
        <p:sp>
          <p:nvSpPr>
            <p:cNvPr id="26638" name="Oval 14"/>
            <p:cNvSpPr>
              <a:spLocks noChangeArrowheads="1"/>
            </p:cNvSpPr>
            <p:nvPr/>
          </p:nvSpPr>
          <p:spPr bwMode="auto">
            <a:xfrm>
              <a:off x="5590" y="304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18</a:t>
              </a:r>
              <a:endParaRPr lang="en-US" altLang="zh-TW" sz="1600"/>
            </a:p>
          </p:txBody>
        </p:sp>
        <p:sp>
          <p:nvSpPr>
            <p:cNvPr id="26639" name="Oval 15"/>
            <p:cNvSpPr>
              <a:spLocks noChangeArrowheads="1"/>
            </p:cNvSpPr>
            <p:nvPr/>
          </p:nvSpPr>
          <p:spPr bwMode="auto">
            <a:xfrm>
              <a:off x="6434" y="302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62</a:t>
              </a:r>
              <a:endParaRPr lang="en-US" altLang="zh-TW" sz="1600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3709" y="2075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2</a:t>
              </a:r>
              <a:endParaRPr lang="en-US" altLang="zh-TW" sz="1600"/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3155" y="2776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4</a:t>
              </a:r>
              <a:endParaRPr lang="en-US" altLang="zh-TW" sz="1600"/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2579" y="3577"/>
              <a:ext cx="40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8</a:t>
              </a:r>
              <a:endParaRPr lang="en-US" altLang="zh-TW" sz="1600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4844" y="1520"/>
              <a:ext cx="55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1</a:t>
              </a:r>
              <a:endParaRPr lang="en-US" altLang="zh-TW" sz="1600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5935" y="2079"/>
              <a:ext cx="28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3</a:t>
              </a:r>
              <a:endParaRPr lang="en-US" altLang="zh-TW" sz="1600"/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5483" y="2859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6</a:t>
              </a:r>
              <a:endParaRPr lang="en-US" altLang="zh-TW" sz="1600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925" y="2772"/>
              <a:ext cx="31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5</a:t>
              </a:r>
              <a:endParaRPr lang="en-US" altLang="zh-TW" sz="1600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3481" y="3571"/>
              <a:ext cx="400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9</a:t>
              </a:r>
              <a:endParaRPr lang="en-US" altLang="zh-TW" sz="1600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4325" y="3548"/>
              <a:ext cx="33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10</a:t>
              </a:r>
              <a:endParaRPr lang="en-US" altLang="zh-TW" sz="1600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 flipV="1">
              <a:off x="4097" y="1989"/>
              <a:ext cx="420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>
              <a:off x="4833" y="1884"/>
              <a:ext cx="1071" cy="5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6156" y="2703"/>
              <a:ext cx="381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 flipH="1">
              <a:off x="5793" y="2742"/>
              <a:ext cx="108" cy="2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4106" y="2687"/>
              <a:ext cx="615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 flipH="1">
              <a:off x="3506" y="2732"/>
              <a:ext cx="300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 flipH="1">
              <a:off x="4594" y="3458"/>
              <a:ext cx="214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6" name="Line 32"/>
            <p:cNvSpPr>
              <a:spLocks noChangeShapeType="1"/>
            </p:cNvSpPr>
            <p:nvPr/>
          </p:nvSpPr>
          <p:spPr bwMode="auto">
            <a:xfrm>
              <a:off x="3551" y="3377"/>
              <a:ext cx="307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57" name="Line 33"/>
            <p:cNvSpPr>
              <a:spLocks noChangeShapeType="1"/>
            </p:cNvSpPr>
            <p:nvPr/>
          </p:nvSpPr>
          <p:spPr bwMode="auto">
            <a:xfrm flipH="1">
              <a:off x="2973" y="3384"/>
              <a:ext cx="293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24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堆積排序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TW" altLang="en-US" dirty="0" smtClean="0"/>
              <a:t>首先，先將二元樹轉換成</a:t>
            </a:r>
            <a:r>
              <a:rPr lang="en-US" altLang="zh-TW" dirty="0" smtClean="0"/>
              <a:t>heap</a:t>
            </a:r>
            <a:r>
              <a:rPr lang="zh-TW" altLang="en-US" dirty="0" smtClean="0"/>
              <a:t>，如下所示：</a:t>
            </a:r>
          </a:p>
          <a:p>
            <a:pPr lvl="1" eaLnBrk="1" hangingPunct="1">
              <a:lnSpc>
                <a:spcPct val="90000"/>
              </a:lnSpc>
            </a:pPr>
            <a:endParaRPr lang="zh-TW" altLang="en-US" dirty="0" smtClean="0"/>
          </a:p>
          <a:p>
            <a:pPr lvl="1" eaLnBrk="1" hangingPunct="1">
              <a:lnSpc>
                <a:spcPct val="90000"/>
              </a:lnSpc>
            </a:pPr>
            <a:endParaRPr lang="zh-TW" altLang="en-US" dirty="0" smtClean="0"/>
          </a:p>
          <a:p>
            <a:pPr lvl="1" eaLnBrk="1" hangingPunct="1">
              <a:lnSpc>
                <a:spcPct val="90000"/>
              </a:lnSpc>
            </a:pPr>
            <a:endParaRPr lang="zh-TW" altLang="en-US" dirty="0" smtClean="0"/>
          </a:p>
          <a:p>
            <a:pPr lvl="1" eaLnBrk="1" hangingPunct="1">
              <a:lnSpc>
                <a:spcPct val="90000"/>
              </a:lnSpc>
            </a:pPr>
            <a:endParaRPr lang="zh-TW" altLang="en-US" dirty="0" smtClean="0"/>
          </a:p>
          <a:p>
            <a:pPr lvl="1" eaLnBrk="1" hangingPunct="1">
              <a:lnSpc>
                <a:spcPct val="90000"/>
              </a:lnSpc>
            </a:pPr>
            <a:endParaRPr lang="zh-TW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個節點資料</a:t>
            </a:r>
            <a:r>
              <a:rPr lang="en-US" altLang="zh-TW" dirty="0" smtClean="0"/>
              <a:t>80</a:t>
            </a:r>
            <a:r>
              <a:rPr lang="zh-TW" altLang="en-US" dirty="0" smtClean="0"/>
              <a:t>最大，此時</a:t>
            </a:r>
            <a:r>
              <a:rPr lang="en-US" altLang="zh-TW" dirty="0" smtClean="0"/>
              <a:t>80</a:t>
            </a:r>
            <a:r>
              <a:rPr lang="zh-TW" altLang="en-US" dirty="0" smtClean="0"/>
              <a:t>與第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最後一個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的鍵值資料 </a:t>
            </a:r>
            <a:r>
              <a:rPr lang="en-US" altLang="zh-TW" dirty="0" smtClean="0"/>
              <a:t>7 </a:t>
            </a:r>
            <a:r>
              <a:rPr lang="zh-TW" altLang="en-US" dirty="0" smtClean="0"/>
              <a:t>對調，對調之後，最後一個資料就固定不動，下面調整時資料量已減少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CN" altLang="en-US" dirty="0" smtClean="0"/>
              <a:t>。</a:t>
            </a:r>
            <a:endParaRPr lang="zh-TW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zh-TW" dirty="0" smtClean="0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483768" y="1844824"/>
            <a:ext cx="3528392" cy="1870844"/>
            <a:chOff x="3005" y="6150"/>
            <a:chExt cx="4573" cy="2478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5743" y="6150"/>
              <a:ext cx="55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1</a:t>
              </a:r>
              <a:endParaRPr lang="en-US" altLang="zh-TW" sz="1400"/>
            </a:p>
          </p:txBody>
        </p:sp>
        <p:sp>
          <p:nvSpPr>
            <p:cNvPr id="27654" name="Oval 6"/>
            <p:cNvSpPr>
              <a:spLocks noChangeArrowheads="1"/>
            </p:cNvSpPr>
            <p:nvPr/>
          </p:nvSpPr>
          <p:spPr bwMode="auto">
            <a:xfrm>
              <a:off x="5287" y="622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 dirty="0">
                  <a:ea typeface="文鼎中楷" charset="-120"/>
                </a:rPr>
                <a:t>80</a:t>
              </a:r>
              <a:endParaRPr lang="en-US" altLang="zh-TW" sz="1400" dirty="0"/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4233" y="683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67</a:t>
              </a:r>
              <a:endParaRPr lang="en-US" altLang="zh-TW" sz="1400"/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3695" y="749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58</a:t>
              </a:r>
              <a:endParaRPr lang="en-US" altLang="zh-TW" sz="1400"/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6437" y="6815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62</a:t>
              </a:r>
              <a:endParaRPr lang="en-US" altLang="zh-TW" sz="1400"/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3222" y="821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5</a:t>
              </a:r>
              <a:endParaRPr lang="en-US" altLang="zh-TW" sz="1400"/>
            </a:p>
          </p:txBody>
        </p:sp>
        <p:sp>
          <p:nvSpPr>
            <p:cNvPr id="27659" name="Oval 11"/>
            <p:cNvSpPr>
              <a:spLocks noChangeArrowheads="1"/>
            </p:cNvSpPr>
            <p:nvPr/>
          </p:nvSpPr>
          <p:spPr bwMode="auto">
            <a:xfrm>
              <a:off x="4191" y="823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24</a:t>
              </a:r>
              <a:endParaRPr lang="en-US" altLang="zh-TW" sz="1400"/>
            </a:p>
          </p:txBody>
        </p:sp>
        <p:sp>
          <p:nvSpPr>
            <p:cNvPr id="27660" name="Oval 12"/>
            <p:cNvSpPr>
              <a:spLocks noChangeArrowheads="1"/>
            </p:cNvSpPr>
            <p:nvPr/>
          </p:nvSpPr>
          <p:spPr bwMode="auto">
            <a:xfrm>
              <a:off x="4826" y="821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7</a:t>
              </a:r>
              <a:endParaRPr lang="en-US" altLang="zh-TW" sz="1400"/>
            </a:p>
          </p:txBody>
        </p:sp>
        <p:sp>
          <p:nvSpPr>
            <p:cNvPr id="27661" name="Oval 13"/>
            <p:cNvSpPr>
              <a:spLocks noChangeArrowheads="1"/>
            </p:cNvSpPr>
            <p:nvPr/>
          </p:nvSpPr>
          <p:spPr bwMode="auto">
            <a:xfrm>
              <a:off x="5173" y="7507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25</a:t>
              </a:r>
              <a:endParaRPr lang="en-US" altLang="zh-TW" sz="1400"/>
            </a:p>
          </p:txBody>
        </p:sp>
        <p:sp>
          <p:nvSpPr>
            <p:cNvPr id="27662" name="Oval 14"/>
            <p:cNvSpPr>
              <a:spLocks noChangeArrowheads="1"/>
            </p:cNvSpPr>
            <p:nvPr/>
          </p:nvSpPr>
          <p:spPr bwMode="auto">
            <a:xfrm>
              <a:off x="6180" y="748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18</a:t>
              </a:r>
              <a:endParaRPr lang="en-US" altLang="zh-TW" sz="1400"/>
            </a:p>
          </p:txBody>
        </p:sp>
        <p:sp>
          <p:nvSpPr>
            <p:cNvPr id="27663" name="Oval 15"/>
            <p:cNvSpPr>
              <a:spLocks noChangeArrowheads="1"/>
            </p:cNvSpPr>
            <p:nvPr/>
          </p:nvSpPr>
          <p:spPr bwMode="auto">
            <a:xfrm>
              <a:off x="7133" y="746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27</a:t>
              </a:r>
              <a:endParaRPr lang="en-US" altLang="zh-TW" sz="1400"/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4202" y="6529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2</a:t>
              </a:r>
              <a:endParaRPr lang="en-US" altLang="zh-TW" sz="1400"/>
            </a:p>
          </p:txBody>
        </p:sp>
        <p:sp>
          <p:nvSpPr>
            <p:cNvPr id="27665" name="Rectangle 17"/>
            <p:cNvSpPr>
              <a:spLocks noChangeArrowheads="1"/>
            </p:cNvSpPr>
            <p:nvPr/>
          </p:nvSpPr>
          <p:spPr bwMode="auto">
            <a:xfrm>
              <a:off x="3648" y="7230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4</a:t>
              </a:r>
              <a:endParaRPr lang="en-US" altLang="zh-TW" sz="1400"/>
            </a:p>
          </p:txBody>
        </p:sp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3005" y="8156"/>
              <a:ext cx="40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8</a:t>
              </a:r>
              <a:endParaRPr lang="en-US" altLang="zh-TW" sz="1400"/>
            </a:p>
          </p:txBody>
        </p:sp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6869" y="6691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3</a:t>
              </a:r>
              <a:endParaRPr lang="en-US" altLang="zh-TW" sz="1400"/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7177" y="7180"/>
              <a:ext cx="40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7</a:t>
              </a:r>
              <a:endParaRPr lang="en-US" altLang="zh-TW" sz="1400"/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6073" y="7296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6</a:t>
              </a:r>
              <a:endParaRPr lang="en-US" altLang="zh-TW" sz="1400"/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5418" y="7226"/>
              <a:ext cx="31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1400"/>
                <a:t>5</a:t>
              </a:r>
            </a:p>
          </p:txBody>
        </p:sp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4095" y="8025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9</a:t>
              </a:r>
              <a:endParaRPr lang="en-US" altLang="zh-TW" sz="1400"/>
            </a:p>
          </p:txBody>
        </p:sp>
        <p:sp>
          <p:nvSpPr>
            <p:cNvPr id="27672" name="Rectangle 24"/>
            <p:cNvSpPr>
              <a:spLocks noChangeArrowheads="1"/>
            </p:cNvSpPr>
            <p:nvPr/>
          </p:nvSpPr>
          <p:spPr bwMode="auto">
            <a:xfrm>
              <a:off x="4629" y="8002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10</a:t>
              </a:r>
              <a:endParaRPr lang="en-US" altLang="zh-TW" sz="1400"/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 flipV="1">
              <a:off x="4571" y="6440"/>
              <a:ext cx="723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>
              <a:off x="5672" y="6484"/>
              <a:ext cx="815" cy="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>
              <a:off x="6799" y="7129"/>
              <a:ext cx="356" cy="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6" name="Line 28"/>
            <p:cNvSpPr>
              <a:spLocks noChangeShapeType="1"/>
            </p:cNvSpPr>
            <p:nvPr/>
          </p:nvSpPr>
          <p:spPr bwMode="auto">
            <a:xfrm flipH="1">
              <a:off x="6383" y="7198"/>
              <a:ext cx="184" cy="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7" name="Line 29"/>
            <p:cNvSpPr>
              <a:spLocks noChangeShapeType="1"/>
            </p:cNvSpPr>
            <p:nvPr/>
          </p:nvSpPr>
          <p:spPr bwMode="auto">
            <a:xfrm>
              <a:off x="4599" y="7141"/>
              <a:ext cx="615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 flipH="1">
              <a:off x="3999" y="7186"/>
              <a:ext cx="300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 flipH="1">
              <a:off x="5080" y="7891"/>
              <a:ext cx="225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80" name="Line 32"/>
            <p:cNvSpPr>
              <a:spLocks noChangeShapeType="1"/>
            </p:cNvSpPr>
            <p:nvPr/>
          </p:nvSpPr>
          <p:spPr bwMode="auto">
            <a:xfrm>
              <a:off x="4044" y="7831"/>
              <a:ext cx="307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81" name="Line 33"/>
            <p:cNvSpPr>
              <a:spLocks noChangeShapeType="1"/>
            </p:cNvSpPr>
            <p:nvPr/>
          </p:nvSpPr>
          <p:spPr bwMode="auto">
            <a:xfrm flipH="1">
              <a:off x="3466" y="7838"/>
              <a:ext cx="293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25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堆積排序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TW" altLang="en-US" smtClean="0"/>
              <a:t>因此</a:t>
            </a:r>
            <a:r>
              <a:rPr lang="en-US" altLang="zh-TW" smtClean="0"/>
              <a:t>i=1</a:t>
            </a:r>
            <a:r>
              <a:rPr lang="zh-TW" altLang="en-US" smtClean="0"/>
              <a:t>時，原先堆積變成</a:t>
            </a:r>
            <a:r>
              <a:rPr lang="zh-CN" altLang="en-US" smtClean="0"/>
              <a:t>：</a:t>
            </a:r>
            <a:endParaRPr lang="en-US" altLang="zh-TW" smtClean="0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835150" y="2349500"/>
            <a:ext cx="3889375" cy="3024188"/>
            <a:chOff x="2334" y="7774"/>
            <a:chExt cx="4179" cy="3052"/>
          </a:xfrm>
        </p:grpSpPr>
        <p:sp>
          <p:nvSpPr>
            <p:cNvPr id="28678" name="Oval 5"/>
            <p:cNvSpPr>
              <a:spLocks noChangeArrowheads="1"/>
            </p:cNvSpPr>
            <p:nvPr/>
          </p:nvSpPr>
          <p:spPr bwMode="auto">
            <a:xfrm>
              <a:off x="4225" y="807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7</a:t>
              </a:r>
              <a:endParaRPr lang="en-US" altLang="zh-TW" sz="1600"/>
            </a:p>
          </p:txBody>
        </p:sp>
        <p:sp>
          <p:nvSpPr>
            <p:cNvPr id="28679" name="Oval 6"/>
            <p:cNvSpPr>
              <a:spLocks noChangeArrowheads="1"/>
            </p:cNvSpPr>
            <p:nvPr/>
          </p:nvSpPr>
          <p:spPr bwMode="auto">
            <a:xfrm>
              <a:off x="3345" y="903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67</a:t>
              </a:r>
              <a:endParaRPr lang="en-US" altLang="zh-TW" sz="1600"/>
            </a:p>
          </p:txBody>
        </p:sp>
        <p:sp>
          <p:nvSpPr>
            <p:cNvPr id="28680" name="Oval 7"/>
            <p:cNvSpPr>
              <a:spLocks noChangeArrowheads="1"/>
            </p:cNvSpPr>
            <p:nvPr/>
          </p:nvSpPr>
          <p:spPr bwMode="auto">
            <a:xfrm>
              <a:off x="2807" y="969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58</a:t>
              </a:r>
              <a:endParaRPr lang="en-US" altLang="zh-TW" sz="1600"/>
            </a:p>
          </p:txBody>
        </p:sp>
        <p:sp>
          <p:nvSpPr>
            <p:cNvPr id="28681" name="Oval 8"/>
            <p:cNvSpPr>
              <a:spLocks noChangeArrowheads="1"/>
            </p:cNvSpPr>
            <p:nvPr/>
          </p:nvSpPr>
          <p:spPr bwMode="auto">
            <a:xfrm>
              <a:off x="5354" y="903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62</a:t>
              </a:r>
              <a:endParaRPr lang="en-US" altLang="zh-TW" sz="1600"/>
            </a:p>
          </p:txBody>
        </p:sp>
        <p:sp>
          <p:nvSpPr>
            <p:cNvPr id="28682" name="Oval 9"/>
            <p:cNvSpPr>
              <a:spLocks noChangeArrowheads="1"/>
            </p:cNvSpPr>
            <p:nvPr/>
          </p:nvSpPr>
          <p:spPr bwMode="auto">
            <a:xfrm>
              <a:off x="2334" y="1041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5</a:t>
              </a:r>
              <a:endParaRPr lang="en-US" altLang="zh-TW" sz="1600"/>
            </a:p>
          </p:txBody>
        </p:sp>
        <p:sp>
          <p:nvSpPr>
            <p:cNvPr id="28683" name="Oval 10"/>
            <p:cNvSpPr>
              <a:spLocks noChangeArrowheads="1"/>
            </p:cNvSpPr>
            <p:nvPr/>
          </p:nvSpPr>
          <p:spPr bwMode="auto">
            <a:xfrm>
              <a:off x="3303" y="1042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24</a:t>
              </a:r>
              <a:endParaRPr lang="en-US" altLang="zh-TW" sz="1600"/>
            </a:p>
          </p:txBody>
        </p:sp>
        <p:sp>
          <p:nvSpPr>
            <p:cNvPr id="28684" name="Oval 11"/>
            <p:cNvSpPr>
              <a:spLocks noChangeArrowheads="1"/>
            </p:cNvSpPr>
            <p:nvPr/>
          </p:nvSpPr>
          <p:spPr bwMode="auto">
            <a:xfrm>
              <a:off x="4004" y="10410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80</a:t>
              </a:r>
              <a:endParaRPr lang="en-US" altLang="zh-TW" sz="1600"/>
            </a:p>
          </p:txBody>
        </p:sp>
        <p:sp>
          <p:nvSpPr>
            <p:cNvPr id="28685" name="Oval 12"/>
            <p:cNvSpPr>
              <a:spLocks noChangeArrowheads="1"/>
            </p:cNvSpPr>
            <p:nvPr/>
          </p:nvSpPr>
          <p:spPr bwMode="auto">
            <a:xfrm>
              <a:off x="4244" y="975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25</a:t>
              </a:r>
              <a:endParaRPr lang="en-US" altLang="zh-TW" sz="1600"/>
            </a:p>
          </p:txBody>
        </p:sp>
        <p:sp>
          <p:nvSpPr>
            <p:cNvPr id="28686" name="Oval 13"/>
            <p:cNvSpPr>
              <a:spLocks noChangeArrowheads="1"/>
            </p:cNvSpPr>
            <p:nvPr/>
          </p:nvSpPr>
          <p:spPr bwMode="auto">
            <a:xfrm>
              <a:off x="5122" y="971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18</a:t>
              </a:r>
              <a:endParaRPr lang="en-US" altLang="zh-TW" sz="1600"/>
            </a:p>
          </p:txBody>
        </p:sp>
        <p:sp>
          <p:nvSpPr>
            <p:cNvPr id="28687" name="Oval 14"/>
            <p:cNvSpPr>
              <a:spLocks noChangeArrowheads="1"/>
            </p:cNvSpPr>
            <p:nvPr/>
          </p:nvSpPr>
          <p:spPr bwMode="auto">
            <a:xfrm>
              <a:off x="5955" y="969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27</a:t>
              </a:r>
              <a:endParaRPr lang="en-US" altLang="zh-TW" sz="1600"/>
            </a:p>
          </p:txBody>
        </p:sp>
        <p:sp>
          <p:nvSpPr>
            <p:cNvPr id="28688" name="Line 15"/>
            <p:cNvSpPr>
              <a:spLocks noChangeShapeType="1"/>
            </p:cNvSpPr>
            <p:nvPr/>
          </p:nvSpPr>
          <p:spPr bwMode="auto">
            <a:xfrm rot="21347227" flipV="1">
              <a:off x="3637" y="8427"/>
              <a:ext cx="655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9" name="Line 16"/>
            <p:cNvSpPr>
              <a:spLocks noChangeShapeType="1"/>
            </p:cNvSpPr>
            <p:nvPr/>
          </p:nvSpPr>
          <p:spPr bwMode="auto">
            <a:xfrm rot="-219058">
              <a:off x="4612" y="8368"/>
              <a:ext cx="842" cy="7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0" name="Line 17"/>
            <p:cNvSpPr>
              <a:spLocks noChangeShapeType="1"/>
            </p:cNvSpPr>
            <p:nvPr/>
          </p:nvSpPr>
          <p:spPr bwMode="auto">
            <a:xfrm>
              <a:off x="5715" y="9372"/>
              <a:ext cx="372" cy="3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1" name="Line 18"/>
            <p:cNvSpPr>
              <a:spLocks noChangeShapeType="1"/>
            </p:cNvSpPr>
            <p:nvPr/>
          </p:nvSpPr>
          <p:spPr bwMode="auto">
            <a:xfrm flipH="1">
              <a:off x="5325" y="9440"/>
              <a:ext cx="146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2" name="Line 19"/>
            <p:cNvSpPr>
              <a:spLocks noChangeShapeType="1"/>
            </p:cNvSpPr>
            <p:nvPr/>
          </p:nvSpPr>
          <p:spPr bwMode="auto">
            <a:xfrm>
              <a:off x="3630" y="9394"/>
              <a:ext cx="615" cy="4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3" name="Line 20"/>
            <p:cNvSpPr>
              <a:spLocks noChangeShapeType="1"/>
            </p:cNvSpPr>
            <p:nvPr/>
          </p:nvSpPr>
          <p:spPr bwMode="auto">
            <a:xfrm flipH="1">
              <a:off x="3111" y="9384"/>
              <a:ext cx="300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4" name="Line 21"/>
            <p:cNvSpPr>
              <a:spLocks noChangeShapeType="1"/>
            </p:cNvSpPr>
            <p:nvPr/>
          </p:nvSpPr>
          <p:spPr bwMode="auto">
            <a:xfrm flipH="1">
              <a:off x="4254" y="10111"/>
              <a:ext cx="244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5" name="Line 22"/>
            <p:cNvSpPr>
              <a:spLocks noChangeShapeType="1"/>
            </p:cNvSpPr>
            <p:nvPr/>
          </p:nvSpPr>
          <p:spPr bwMode="auto">
            <a:xfrm>
              <a:off x="3156" y="10029"/>
              <a:ext cx="307" cy="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6" name="Line 23"/>
            <p:cNvSpPr>
              <a:spLocks noChangeShapeType="1"/>
            </p:cNvSpPr>
            <p:nvPr/>
          </p:nvSpPr>
          <p:spPr bwMode="auto">
            <a:xfrm flipH="1">
              <a:off x="2578" y="10036"/>
              <a:ext cx="293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97" name="Rectangle 24"/>
            <p:cNvSpPr>
              <a:spLocks noChangeArrowheads="1"/>
            </p:cNvSpPr>
            <p:nvPr/>
          </p:nvSpPr>
          <p:spPr bwMode="auto">
            <a:xfrm>
              <a:off x="4185" y="7774"/>
              <a:ext cx="52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1</a:t>
              </a:r>
              <a:endParaRPr lang="en-US" altLang="zh-TW" sz="1600"/>
            </a:p>
          </p:txBody>
        </p:sp>
        <p:sp>
          <p:nvSpPr>
            <p:cNvPr id="28698" name="Rectangle 25"/>
            <p:cNvSpPr>
              <a:spLocks noChangeArrowheads="1"/>
            </p:cNvSpPr>
            <p:nvPr/>
          </p:nvSpPr>
          <p:spPr bwMode="auto">
            <a:xfrm>
              <a:off x="3370" y="8756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2</a:t>
              </a:r>
              <a:endParaRPr lang="en-US" altLang="zh-TW" sz="1600"/>
            </a:p>
          </p:txBody>
        </p:sp>
        <p:sp>
          <p:nvSpPr>
            <p:cNvPr id="28699" name="Rectangle 26"/>
            <p:cNvSpPr>
              <a:spLocks noChangeArrowheads="1"/>
            </p:cNvSpPr>
            <p:nvPr/>
          </p:nvSpPr>
          <p:spPr bwMode="auto">
            <a:xfrm>
              <a:off x="2829" y="9401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4</a:t>
              </a:r>
              <a:endParaRPr lang="en-US" altLang="zh-TW" sz="1600"/>
            </a:p>
          </p:txBody>
        </p:sp>
        <p:sp>
          <p:nvSpPr>
            <p:cNvPr id="28700" name="Rectangle 27"/>
            <p:cNvSpPr>
              <a:spLocks noChangeArrowheads="1"/>
            </p:cNvSpPr>
            <p:nvPr/>
          </p:nvSpPr>
          <p:spPr bwMode="auto">
            <a:xfrm>
              <a:off x="2398" y="10179"/>
              <a:ext cx="40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8</a:t>
              </a:r>
              <a:endParaRPr lang="en-US" altLang="zh-TW" sz="1600"/>
            </a:p>
          </p:txBody>
        </p:sp>
        <p:sp>
          <p:nvSpPr>
            <p:cNvPr id="28701" name="Rectangle 28"/>
            <p:cNvSpPr>
              <a:spLocks noChangeArrowheads="1"/>
            </p:cNvSpPr>
            <p:nvPr/>
          </p:nvSpPr>
          <p:spPr bwMode="auto">
            <a:xfrm>
              <a:off x="5499" y="8753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3</a:t>
              </a:r>
              <a:endParaRPr lang="en-US" altLang="zh-TW" sz="1600"/>
            </a:p>
          </p:txBody>
        </p:sp>
        <p:sp>
          <p:nvSpPr>
            <p:cNvPr id="28702" name="Rectangle 29"/>
            <p:cNvSpPr>
              <a:spLocks noChangeArrowheads="1"/>
            </p:cNvSpPr>
            <p:nvPr/>
          </p:nvSpPr>
          <p:spPr bwMode="auto">
            <a:xfrm>
              <a:off x="6112" y="9401"/>
              <a:ext cx="40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7</a:t>
              </a:r>
              <a:endParaRPr lang="en-US" altLang="zh-TW" sz="1600"/>
            </a:p>
          </p:txBody>
        </p:sp>
        <p:sp>
          <p:nvSpPr>
            <p:cNvPr id="28703" name="Rectangle 30"/>
            <p:cNvSpPr>
              <a:spLocks noChangeArrowheads="1"/>
            </p:cNvSpPr>
            <p:nvPr/>
          </p:nvSpPr>
          <p:spPr bwMode="auto">
            <a:xfrm>
              <a:off x="5056" y="9459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6</a:t>
              </a:r>
              <a:endParaRPr lang="en-US" altLang="zh-TW" sz="1600"/>
            </a:p>
          </p:txBody>
        </p:sp>
        <p:sp>
          <p:nvSpPr>
            <p:cNvPr id="28704" name="Rectangle 31"/>
            <p:cNvSpPr>
              <a:spLocks noChangeArrowheads="1"/>
            </p:cNvSpPr>
            <p:nvPr/>
          </p:nvSpPr>
          <p:spPr bwMode="auto">
            <a:xfrm>
              <a:off x="4384" y="9491"/>
              <a:ext cx="31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5</a:t>
              </a:r>
              <a:endParaRPr lang="en-US" altLang="zh-TW" sz="1600"/>
            </a:p>
          </p:txBody>
        </p:sp>
        <p:sp>
          <p:nvSpPr>
            <p:cNvPr id="28705" name="Rectangle 32"/>
            <p:cNvSpPr>
              <a:spLocks noChangeArrowheads="1"/>
            </p:cNvSpPr>
            <p:nvPr/>
          </p:nvSpPr>
          <p:spPr bwMode="auto">
            <a:xfrm>
              <a:off x="3462" y="10107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9</a:t>
              </a:r>
              <a:endParaRPr lang="en-US" altLang="zh-TW" sz="1600"/>
            </a:p>
          </p:txBody>
        </p:sp>
        <p:sp>
          <p:nvSpPr>
            <p:cNvPr id="28706" name="Rectangle 33"/>
            <p:cNvSpPr>
              <a:spLocks noChangeArrowheads="1"/>
            </p:cNvSpPr>
            <p:nvPr/>
          </p:nvSpPr>
          <p:spPr bwMode="auto">
            <a:xfrm>
              <a:off x="4037" y="10084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10</a:t>
              </a:r>
              <a:endParaRPr lang="en-US" altLang="zh-TW" sz="1600"/>
            </a:p>
          </p:txBody>
        </p:sp>
      </p:grpSp>
      <p:sp>
        <p:nvSpPr>
          <p:cNvPr id="28677" name="Rectangle 34"/>
          <p:cNvSpPr>
            <a:spLocks noChangeArrowheads="1"/>
          </p:cNvSpPr>
          <p:nvPr/>
        </p:nvSpPr>
        <p:spPr bwMode="auto">
          <a:xfrm>
            <a:off x="6254750" y="4357688"/>
            <a:ext cx="1931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>
                <a:latin typeface="Arial" panose="020B0604020202020204" pitchFamily="34" charset="0"/>
              </a:rPr>
              <a:t> </a:t>
            </a:r>
            <a:r>
              <a:rPr lang="en-US" altLang="zh-TW"/>
              <a:t>67</a:t>
            </a:r>
            <a:r>
              <a:rPr lang="zh-TW" altLang="en-US"/>
              <a:t>與</a:t>
            </a:r>
            <a:r>
              <a:rPr lang="en-US" altLang="zh-TW"/>
              <a:t>7</a:t>
            </a:r>
            <a:r>
              <a:rPr lang="zh-TW" altLang="en-US"/>
              <a:t>對調</a:t>
            </a:r>
            <a:r>
              <a:rPr lang="en-US" altLang="zh-TW"/>
              <a:t>…</a:t>
            </a:r>
            <a:r>
              <a:rPr lang="en-US" altLang="zh-TW">
                <a:sym typeface="Wingdings 3" panose="05040102010807070707" pitchFamily="18" charset="2"/>
              </a:rPr>
              <a:t></a:t>
            </a:r>
            <a:r>
              <a:rPr lang="en-US" altLang="zh-TW"/>
              <a:t>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26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堆積排序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TW" altLang="en-US" smtClean="0"/>
              <a:t>此時左、右子節點各為</a:t>
            </a:r>
            <a:r>
              <a:rPr lang="en-US" altLang="zh-TW" smtClean="0"/>
              <a:t>67</a:t>
            </a:r>
            <a:r>
              <a:rPr lang="zh-TW" altLang="en-US" smtClean="0"/>
              <a:t>和</a:t>
            </a:r>
            <a:r>
              <a:rPr lang="en-US" altLang="zh-TW" smtClean="0"/>
              <a:t>62</a:t>
            </a:r>
            <a:r>
              <a:rPr lang="zh-TW" altLang="en-US" smtClean="0"/>
              <a:t>，根據</a:t>
            </a:r>
            <a:r>
              <a:rPr lang="en-US" altLang="zh-TW" smtClean="0"/>
              <a:t>heap</a:t>
            </a:r>
            <a:r>
              <a:rPr lang="zh-TW" altLang="en-US" smtClean="0"/>
              <a:t>由上而下的方法調整之，由於</a:t>
            </a:r>
            <a:r>
              <a:rPr lang="en-US" altLang="zh-TW" smtClean="0"/>
              <a:t>67</a:t>
            </a:r>
            <a:r>
              <a:rPr lang="zh-TW" altLang="en-US" smtClean="0"/>
              <a:t>大於</a:t>
            </a:r>
            <a:r>
              <a:rPr lang="en-US" altLang="zh-TW" smtClean="0"/>
              <a:t>62</a:t>
            </a:r>
            <a:r>
              <a:rPr lang="zh-TW" altLang="en-US" smtClean="0"/>
              <a:t>，因此將</a:t>
            </a:r>
            <a:r>
              <a:rPr lang="en-US" altLang="zh-TW" smtClean="0"/>
              <a:t>67</a:t>
            </a:r>
            <a:r>
              <a:rPr lang="zh-TW" altLang="en-US" smtClean="0"/>
              <a:t>與父節點</a:t>
            </a:r>
            <a:r>
              <a:rPr lang="en-US" altLang="zh-TW" smtClean="0"/>
              <a:t>7</a:t>
            </a:r>
            <a:r>
              <a:rPr lang="zh-TW" altLang="en-US" smtClean="0"/>
              <a:t>對調，以同樣的方法只要調整左半部即可</a:t>
            </a:r>
            <a:r>
              <a:rPr lang="en-US" altLang="zh-TW" smtClean="0"/>
              <a:t>(</a:t>
            </a:r>
            <a:r>
              <a:rPr lang="zh-TW" altLang="en-US" smtClean="0"/>
              <a:t>因為</a:t>
            </a:r>
            <a:r>
              <a:rPr lang="en-US" altLang="zh-TW" smtClean="0"/>
              <a:t>67</a:t>
            </a:r>
            <a:r>
              <a:rPr lang="zh-TW" altLang="en-US" smtClean="0"/>
              <a:t>在父節點的左邊</a:t>
            </a:r>
            <a:r>
              <a:rPr lang="en-US" altLang="zh-TW" smtClean="0"/>
              <a:t>)</a:t>
            </a:r>
            <a:r>
              <a:rPr lang="zh-TW" altLang="en-US" smtClean="0"/>
              <a:t>，而右半部不必做調整（因為右半段沒更動），此時並輸出 </a:t>
            </a:r>
            <a:r>
              <a:rPr lang="en-US" altLang="zh-TW" smtClean="0"/>
              <a:t>80</a:t>
            </a:r>
            <a:r>
              <a:rPr lang="zh-CN" altLang="en-US" smtClean="0"/>
              <a:t>。</a:t>
            </a:r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620043" y="3262315"/>
            <a:ext cx="5903913" cy="2376487"/>
            <a:chOff x="700" y="1950"/>
            <a:chExt cx="2965" cy="1142"/>
          </a:xfrm>
        </p:grpSpPr>
        <p:grpSp>
          <p:nvGrpSpPr>
            <p:cNvPr id="29703" name="Group 5"/>
            <p:cNvGrpSpPr>
              <a:grpSpLocks/>
            </p:cNvGrpSpPr>
            <p:nvPr/>
          </p:nvGrpSpPr>
          <p:grpSpPr bwMode="auto">
            <a:xfrm>
              <a:off x="700" y="2068"/>
              <a:ext cx="1290" cy="1021"/>
              <a:chOff x="1580" y="7474"/>
              <a:chExt cx="3226" cy="2552"/>
            </a:xfrm>
          </p:grpSpPr>
          <p:sp>
            <p:nvSpPr>
              <p:cNvPr id="29734" name="Oval 6"/>
              <p:cNvSpPr>
                <a:spLocks noChangeArrowheads="1"/>
              </p:cNvSpPr>
              <p:nvPr/>
            </p:nvSpPr>
            <p:spPr bwMode="auto">
              <a:xfrm>
                <a:off x="3509" y="747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67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35" name="Oval 7"/>
              <p:cNvSpPr>
                <a:spLocks noChangeArrowheads="1"/>
              </p:cNvSpPr>
              <p:nvPr/>
            </p:nvSpPr>
            <p:spPr bwMode="auto">
              <a:xfrm>
                <a:off x="2823" y="8141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7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36" name="Oval 8"/>
              <p:cNvSpPr>
                <a:spLocks noChangeArrowheads="1"/>
              </p:cNvSpPr>
              <p:nvPr/>
            </p:nvSpPr>
            <p:spPr bwMode="auto">
              <a:xfrm>
                <a:off x="2048" y="869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58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37" name="Oval 9"/>
              <p:cNvSpPr>
                <a:spLocks noChangeArrowheads="1"/>
              </p:cNvSpPr>
              <p:nvPr/>
            </p:nvSpPr>
            <p:spPr bwMode="auto">
              <a:xfrm>
                <a:off x="3899" y="814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62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38" name="Oval 10"/>
              <p:cNvSpPr>
                <a:spLocks noChangeArrowheads="1"/>
              </p:cNvSpPr>
              <p:nvPr/>
            </p:nvSpPr>
            <p:spPr bwMode="auto">
              <a:xfrm>
                <a:off x="1580" y="9588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5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39" name="Oval 11"/>
              <p:cNvSpPr>
                <a:spLocks noChangeArrowheads="1"/>
              </p:cNvSpPr>
              <p:nvPr/>
            </p:nvSpPr>
            <p:spPr bwMode="auto">
              <a:xfrm>
                <a:off x="2340" y="9629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24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40" name="Oval 12"/>
              <p:cNvSpPr>
                <a:spLocks noChangeArrowheads="1"/>
              </p:cNvSpPr>
              <p:nvPr/>
            </p:nvSpPr>
            <p:spPr bwMode="auto">
              <a:xfrm>
                <a:off x="2980" y="960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80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41" name="Oval 13"/>
              <p:cNvSpPr>
                <a:spLocks noChangeArrowheads="1"/>
              </p:cNvSpPr>
              <p:nvPr/>
            </p:nvSpPr>
            <p:spPr bwMode="auto">
              <a:xfrm>
                <a:off x="3115" y="8713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25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42" name="Oval 14"/>
              <p:cNvSpPr>
                <a:spLocks noChangeArrowheads="1"/>
              </p:cNvSpPr>
              <p:nvPr/>
            </p:nvSpPr>
            <p:spPr bwMode="auto">
              <a:xfrm>
                <a:off x="3718" y="873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18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43" name="Oval 15"/>
              <p:cNvSpPr>
                <a:spLocks noChangeArrowheads="1"/>
              </p:cNvSpPr>
              <p:nvPr/>
            </p:nvSpPr>
            <p:spPr bwMode="auto">
              <a:xfrm>
                <a:off x="4409" y="8732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27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44" name="Line 16"/>
              <p:cNvSpPr>
                <a:spLocks noChangeShapeType="1"/>
              </p:cNvSpPr>
              <p:nvPr/>
            </p:nvSpPr>
            <p:spPr bwMode="auto">
              <a:xfrm>
                <a:off x="3848" y="7815"/>
                <a:ext cx="187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5" name="Line 17"/>
              <p:cNvSpPr>
                <a:spLocks noChangeShapeType="1"/>
              </p:cNvSpPr>
              <p:nvPr/>
            </p:nvSpPr>
            <p:spPr bwMode="auto">
              <a:xfrm>
                <a:off x="4275" y="8460"/>
                <a:ext cx="263" cy="2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6" name="Line 18"/>
              <p:cNvSpPr>
                <a:spLocks noChangeShapeType="1"/>
              </p:cNvSpPr>
              <p:nvPr/>
            </p:nvSpPr>
            <p:spPr bwMode="auto">
              <a:xfrm flipH="1">
                <a:off x="3893" y="8535"/>
                <a:ext cx="127" cy="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7" name="Line 19"/>
              <p:cNvSpPr>
                <a:spLocks noChangeShapeType="1"/>
              </p:cNvSpPr>
              <p:nvPr/>
            </p:nvSpPr>
            <p:spPr bwMode="auto">
              <a:xfrm flipH="1">
                <a:off x="3143" y="7800"/>
                <a:ext cx="405" cy="3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8" name="Line 20"/>
              <p:cNvSpPr>
                <a:spLocks noChangeShapeType="1"/>
              </p:cNvSpPr>
              <p:nvPr/>
            </p:nvSpPr>
            <p:spPr bwMode="auto">
              <a:xfrm>
                <a:off x="3158" y="8490"/>
                <a:ext cx="127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49" name="Line 21"/>
              <p:cNvSpPr>
                <a:spLocks noChangeShapeType="1"/>
              </p:cNvSpPr>
              <p:nvPr/>
            </p:nvSpPr>
            <p:spPr bwMode="auto">
              <a:xfrm flipH="1">
                <a:off x="2363" y="8396"/>
                <a:ext cx="458" cy="3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0" name="Line 22"/>
              <p:cNvSpPr>
                <a:spLocks noChangeShapeType="1"/>
              </p:cNvSpPr>
              <p:nvPr/>
            </p:nvSpPr>
            <p:spPr bwMode="auto">
              <a:xfrm flipH="1">
                <a:off x="1811" y="9053"/>
                <a:ext cx="315" cy="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1" name="Line 23"/>
              <p:cNvSpPr>
                <a:spLocks noChangeShapeType="1"/>
              </p:cNvSpPr>
              <p:nvPr/>
            </p:nvSpPr>
            <p:spPr bwMode="auto">
              <a:xfrm>
                <a:off x="2358" y="9060"/>
                <a:ext cx="158" cy="5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2" name="Line 24"/>
              <p:cNvSpPr>
                <a:spLocks noChangeShapeType="1"/>
              </p:cNvSpPr>
              <p:nvPr/>
            </p:nvSpPr>
            <p:spPr bwMode="auto">
              <a:xfrm flipH="1">
                <a:off x="3124" y="9126"/>
                <a:ext cx="186" cy="4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53" name="Arc 25"/>
              <p:cNvSpPr>
                <a:spLocks/>
              </p:cNvSpPr>
              <p:nvPr/>
            </p:nvSpPr>
            <p:spPr bwMode="auto">
              <a:xfrm rot="-6358894">
                <a:off x="2854" y="9379"/>
                <a:ext cx="537" cy="643"/>
              </a:xfrm>
              <a:custGeom>
                <a:avLst/>
                <a:gdLst>
                  <a:gd name="T0" fmla="*/ 0 w 32214"/>
                  <a:gd name="T1" fmla="*/ 48 h 37403"/>
                  <a:gd name="T2" fmla="*/ 422 w 32214"/>
                  <a:gd name="T3" fmla="*/ 643 h 37403"/>
                  <a:gd name="T4" fmla="*/ 177 w 32214"/>
                  <a:gd name="T5" fmla="*/ 371 h 3740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214" h="37403" fill="none" extrusionOk="0">
                    <a:moveTo>
                      <a:pt x="-1" y="2787"/>
                    </a:moveTo>
                    <a:cubicBezTo>
                      <a:pt x="3238" y="960"/>
                      <a:pt x="6894" y="0"/>
                      <a:pt x="10614" y="0"/>
                    </a:cubicBezTo>
                    <a:cubicBezTo>
                      <a:pt x="22543" y="0"/>
                      <a:pt x="32214" y="9670"/>
                      <a:pt x="32214" y="21600"/>
                    </a:cubicBezTo>
                    <a:cubicBezTo>
                      <a:pt x="32214" y="27593"/>
                      <a:pt x="29723" y="33317"/>
                      <a:pt x="25338" y="37403"/>
                    </a:cubicBezTo>
                  </a:path>
                  <a:path w="32214" h="37403" stroke="0" extrusionOk="0">
                    <a:moveTo>
                      <a:pt x="-1" y="2787"/>
                    </a:moveTo>
                    <a:cubicBezTo>
                      <a:pt x="3238" y="960"/>
                      <a:pt x="6894" y="0"/>
                      <a:pt x="10614" y="0"/>
                    </a:cubicBezTo>
                    <a:cubicBezTo>
                      <a:pt x="22543" y="0"/>
                      <a:pt x="32214" y="9670"/>
                      <a:pt x="32214" y="21600"/>
                    </a:cubicBezTo>
                    <a:cubicBezTo>
                      <a:pt x="32214" y="27593"/>
                      <a:pt x="29723" y="33317"/>
                      <a:pt x="25338" y="37403"/>
                    </a:cubicBezTo>
                    <a:lnTo>
                      <a:pt x="10614" y="21600"/>
                    </a:lnTo>
                    <a:lnTo>
                      <a:pt x="-1" y="2787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29704" name="Group 26"/>
            <p:cNvGrpSpPr>
              <a:grpSpLocks/>
            </p:cNvGrpSpPr>
            <p:nvPr/>
          </p:nvGrpSpPr>
          <p:grpSpPr bwMode="auto">
            <a:xfrm>
              <a:off x="2254" y="2070"/>
              <a:ext cx="1335" cy="1022"/>
              <a:chOff x="5465" y="7954"/>
              <a:chExt cx="3337" cy="2555"/>
            </a:xfrm>
          </p:grpSpPr>
          <p:sp>
            <p:nvSpPr>
              <p:cNvPr id="29714" name="Oval 27"/>
              <p:cNvSpPr>
                <a:spLocks noChangeArrowheads="1"/>
              </p:cNvSpPr>
              <p:nvPr/>
            </p:nvSpPr>
            <p:spPr bwMode="auto">
              <a:xfrm>
                <a:off x="7505" y="795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67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15" name="Oval 28"/>
              <p:cNvSpPr>
                <a:spLocks noChangeArrowheads="1"/>
              </p:cNvSpPr>
              <p:nvPr/>
            </p:nvSpPr>
            <p:spPr bwMode="auto">
              <a:xfrm>
                <a:off x="6819" y="8621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58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16" name="Oval 29"/>
              <p:cNvSpPr>
                <a:spLocks noChangeArrowheads="1"/>
              </p:cNvSpPr>
              <p:nvPr/>
            </p:nvSpPr>
            <p:spPr bwMode="auto">
              <a:xfrm>
                <a:off x="5933" y="9179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24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17" name="Oval 30"/>
              <p:cNvSpPr>
                <a:spLocks noChangeArrowheads="1"/>
              </p:cNvSpPr>
              <p:nvPr/>
            </p:nvSpPr>
            <p:spPr bwMode="auto">
              <a:xfrm>
                <a:off x="7895" y="862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62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18" name="Oval 31"/>
              <p:cNvSpPr>
                <a:spLocks noChangeArrowheads="1"/>
              </p:cNvSpPr>
              <p:nvPr/>
            </p:nvSpPr>
            <p:spPr bwMode="auto">
              <a:xfrm>
                <a:off x="5465" y="10071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5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19" name="Oval 32"/>
              <p:cNvSpPr>
                <a:spLocks noChangeArrowheads="1"/>
              </p:cNvSpPr>
              <p:nvPr/>
            </p:nvSpPr>
            <p:spPr bwMode="auto">
              <a:xfrm>
                <a:off x="6225" y="10112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7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20" name="Oval 33"/>
              <p:cNvSpPr>
                <a:spLocks noChangeArrowheads="1"/>
              </p:cNvSpPr>
              <p:nvPr/>
            </p:nvSpPr>
            <p:spPr bwMode="auto">
              <a:xfrm>
                <a:off x="6863" y="10067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80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21" name="Oval 34"/>
              <p:cNvSpPr>
                <a:spLocks noChangeArrowheads="1"/>
              </p:cNvSpPr>
              <p:nvPr/>
            </p:nvSpPr>
            <p:spPr bwMode="auto">
              <a:xfrm>
                <a:off x="7111" y="9193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25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22" name="Oval 35"/>
              <p:cNvSpPr>
                <a:spLocks noChangeArrowheads="1"/>
              </p:cNvSpPr>
              <p:nvPr/>
            </p:nvSpPr>
            <p:spPr bwMode="auto">
              <a:xfrm>
                <a:off x="7714" y="921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18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23" name="Oval 36"/>
              <p:cNvSpPr>
                <a:spLocks noChangeArrowheads="1"/>
              </p:cNvSpPr>
              <p:nvPr/>
            </p:nvSpPr>
            <p:spPr bwMode="auto">
              <a:xfrm>
                <a:off x="8405" y="9212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400">
                    <a:latin typeface="Arial Narrow" panose="020B0606020202030204" pitchFamily="34" charset="0"/>
                    <a:ea typeface="文鼎中楷" charset="-120"/>
                  </a:rPr>
                  <a:t>27</a:t>
                </a:r>
                <a:endParaRPr lang="en-US" altLang="zh-TW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29724" name="Line 37"/>
              <p:cNvSpPr>
                <a:spLocks noChangeShapeType="1"/>
              </p:cNvSpPr>
              <p:nvPr/>
            </p:nvSpPr>
            <p:spPr bwMode="auto">
              <a:xfrm>
                <a:off x="7844" y="8295"/>
                <a:ext cx="187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5" name="Line 38"/>
              <p:cNvSpPr>
                <a:spLocks noChangeShapeType="1"/>
              </p:cNvSpPr>
              <p:nvPr/>
            </p:nvSpPr>
            <p:spPr bwMode="auto">
              <a:xfrm>
                <a:off x="8271" y="8940"/>
                <a:ext cx="263" cy="2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6" name="Line 39"/>
              <p:cNvSpPr>
                <a:spLocks noChangeShapeType="1"/>
              </p:cNvSpPr>
              <p:nvPr/>
            </p:nvSpPr>
            <p:spPr bwMode="auto">
              <a:xfrm flipH="1">
                <a:off x="7889" y="9015"/>
                <a:ext cx="127" cy="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7" name="Line 40"/>
              <p:cNvSpPr>
                <a:spLocks noChangeShapeType="1"/>
              </p:cNvSpPr>
              <p:nvPr/>
            </p:nvSpPr>
            <p:spPr bwMode="auto">
              <a:xfrm flipH="1">
                <a:off x="7139" y="8280"/>
                <a:ext cx="405" cy="3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8" name="Line 41"/>
              <p:cNvSpPr>
                <a:spLocks noChangeShapeType="1"/>
              </p:cNvSpPr>
              <p:nvPr/>
            </p:nvSpPr>
            <p:spPr bwMode="auto">
              <a:xfrm>
                <a:off x="7154" y="8970"/>
                <a:ext cx="127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29" name="Line 42"/>
              <p:cNvSpPr>
                <a:spLocks noChangeShapeType="1"/>
              </p:cNvSpPr>
              <p:nvPr/>
            </p:nvSpPr>
            <p:spPr bwMode="auto">
              <a:xfrm flipH="1">
                <a:off x="6228" y="8873"/>
                <a:ext cx="568" cy="3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0" name="Line 43"/>
              <p:cNvSpPr>
                <a:spLocks noChangeShapeType="1"/>
              </p:cNvSpPr>
              <p:nvPr/>
            </p:nvSpPr>
            <p:spPr bwMode="auto">
              <a:xfrm flipH="1">
                <a:off x="5696" y="9536"/>
                <a:ext cx="315" cy="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1" name="Line 44"/>
              <p:cNvSpPr>
                <a:spLocks noChangeShapeType="1"/>
              </p:cNvSpPr>
              <p:nvPr/>
            </p:nvSpPr>
            <p:spPr bwMode="auto">
              <a:xfrm>
                <a:off x="6243" y="9543"/>
                <a:ext cx="158" cy="5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2" name="Line 45"/>
              <p:cNvSpPr>
                <a:spLocks noChangeShapeType="1"/>
              </p:cNvSpPr>
              <p:nvPr/>
            </p:nvSpPr>
            <p:spPr bwMode="auto">
              <a:xfrm flipH="1">
                <a:off x="7107" y="9593"/>
                <a:ext cx="242" cy="46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9733" name="Arc 46"/>
              <p:cNvSpPr>
                <a:spLocks/>
              </p:cNvSpPr>
              <p:nvPr/>
            </p:nvSpPr>
            <p:spPr bwMode="auto">
              <a:xfrm rot="-6358894">
                <a:off x="6739" y="9887"/>
                <a:ext cx="537" cy="643"/>
              </a:xfrm>
              <a:custGeom>
                <a:avLst/>
                <a:gdLst>
                  <a:gd name="T0" fmla="*/ 0 w 32214"/>
                  <a:gd name="T1" fmla="*/ 48 h 37403"/>
                  <a:gd name="T2" fmla="*/ 422 w 32214"/>
                  <a:gd name="T3" fmla="*/ 643 h 37403"/>
                  <a:gd name="T4" fmla="*/ 177 w 32214"/>
                  <a:gd name="T5" fmla="*/ 371 h 3740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2214" h="37403" fill="none" extrusionOk="0">
                    <a:moveTo>
                      <a:pt x="-1" y="2787"/>
                    </a:moveTo>
                    <a:cubicBezTo>
                      <a:pt x="3238" y="960"/>
                      <a:pt x="6894" y="0"/>
                      <a:pt x="10614" y="0"/>
                    </a:cubicBezTo>
                    <a:cubicBezTo>
                      <a:pt x="22543" y="0"/>
                      <a:pt x="32214" y="9670"/>
                      <a:pt x="32214" y="21600"/>
                    </a:cubicBezTo>
                    <a:cubicBezTo>
                      <a:pt x="32214" y="27593"/>
                      <a:pt x="29723" y="33317"/>
                      <a:pt x="25338" y="37403"/>
                    </a:cubicBezTo>
                  </a:path>
                  <a:path w="32214" h="37403" stroke="0" extrusionOk="0">
                    <a:moveTo>
                      <a:pt x="-1" y="2787"/>
                    </a:moveTo>
                    <a:cubicBezTo>
                      <a:pt x="3238" y="960"/>
                      <a:pt x="6894" y="0"/>
                      <a:pt x="10614" y="0"/>
                    </a:cubicBezTo>
                    <a:cubicBezTo>
                      <a:pt x="22543" y="0"/>
                      <a:pt x="32214" y="9670"/>
                      <a:pt x="32214" y="21600"/>
                    </a:cubicBezTo>
                    <a:cubicBezTo>
                      <a:pt x="32214" y="27593"/>
                      <a:pt x="29723" y="33317"/>
                      <a:pt x="25338" y="37403"/>
                    </a:cubicBezTo>
                    <a:lnTo>
                      <a:pt x="10614" y="21600"/>
                    </a:lnTo>
                    <a:lnTo>
                      <a:pt x="-1" y="2787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29705" name="Rectangle 47"/>
            <p:cNvSpPr>
              <a:spLocks noChangeArrowheads="1"/>
            </p:cNvSpPr>
            <p:nvPr/>
          </p:nvSpPr>
          <p:spPr bwMode="auto">
            <a:xfrm>
              <a:off x="3053" y="1950"/>
              <a:ext cx="210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latin typeface="Arial Narrow" panose="020B0606020202030204" pitchFamily="34" charset="0"/>
                  <a:ea typeface="文鼎中楷" charset="-120"/>
                </a:rPr>
                <a:t>1</a:t>
              </a:r>
              <a:endParaRPr lang="en-US" altLang="zh-TW" sz="1400">
                <a:latin typeface="Arial" panose="020B0604020202020204" pitchFamily="34" charset="0"/>
              </a:endParaRPr>
            </a:p>
          </p:txBody>
        </p:sp>
        <p:sp>
          <p:nvSpPr>
            <p:cNvPr id="29706" name="Rectangle 48"/>
            <p:cNvSpPr>
              <a:spLocks noChangeArrowheads="1"/>
            </p:cNvSpPr>
            <p:nvPr/>
          </p:nvSpPr>
          <p:spPr bwMode="auto">
            <a:xfrm>
              <a:off x="2831" y="2222"/>
              <a:ext cx="178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>
                  <a:latin typeface="Arial Narrow" panose="020B0606020202030204" pitchFamily="34" charset="0"/>
                  <a:ea typeface="文鼎中楷" charset="-120"/>
                </a:rPr>
                <a:t>2</a:t>
              </a:r>
              <a:endParaRPr lang="en-US" altLang="zh-TW" sz="1400">
                <a:latin typeface="Arial" panose="020B0604020202020204" pitchFamily="34" charset="0"/>
              </a:endParaRPr>
            </a:p>
          </p:txBody>
        </p:sp>
        <p:sp>
          <p:nvSpPr>
            <p:cNvPr id="29707" name="Rectangle 49"/>
            <p:cNvSpPr>
              <a:spLocks noChangeArrowheads="1"/>
            </p:cNvSpPr>
            <p:nvPr/>
          </p:nvSpPr>
          <p:spPr bwMode="auto">
            <a:xfrm>
              <a:off x="2485" y="2431"/>
              <a:ext cx="178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>
                  <a:latin typeface="Arial Narrow" panose="020B0606020202030204" pitchFamily="34" charset="0"/>
                  <a:ea typeface="文鼎中楷" charset="-120"/>
                </a:rPr>
                <a:t>4</a:t>
              </a:r>
              <a:endParaRPr lang="en-US" altLang="zh-TW" sz="1400">
                <a:latin typeface="Arial" panose="020B0604020202020204" pitchFamily="34" charset="0"/>
              </a:endParaRPr>
            </a:p>
          </p:txBody>
        </p:sp>
        <p:sp>
          <p:nvSpPr>
            <p:cNvPr id="29708" name="Rectangle 50"/>
            <p:cNvSpPr>
              <a:spLocks noChangeArrowheads="1"/>
            </p:cNvSpPr>
            <p:nvPr/>
          </p:nvSpPr>
          <p:spPr bwMode="auto">
            <a:xfrm>
              <a:off x="2287" y="2799"/>
              <a:ext cx="161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>
                  <a:latin typeface="Arial Narrow" panose="020B0606020202030204" pitchFamily="34" charset="0"/>
                  <a:ea typeface="文鼎中楷" charset="-120"/>
                </a:rPr>
                <a:t>8</a:t>
              </a:r>
              <a:endParaRPr lang="en-US" altLang="zh-TW" sz="1400">
                <a:latin typeface="Arial" panose="020B0604020202020204" pitchFamily="34" charset="0"/>
              </a:endParaRPr>
            </a:p>
          </p:txBody>
        </p:sp>
        <p:sp>
          <p:nvSpPr>
            <p:cNvPr id="29709" name="Rectangle 51"/>
            <p:cNvSpPr>
              <a:spLocks noChangeArrowheads="1"/>
            </p:cNvSpPr>
            <p:nvPr/>
          </p:nvSpPr>
          <p:spPr bwMode="auto">
            <a:xfrm>
              <a:off x="3301" y="2225"/>
              <a:ext cx="178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>
                  <a:latin typeface="Arial Narrow" panose="020B0606020202030204" pitchFamily="34" charset="0"/>
                  <a:ea typeface="文鼎中楷" charset="-120"/>
                </a:rPr>
                <a:t>3</a:t>
              </a:r>
              <a:endParaRPr lang="en-US" altLang="zh-TW" sz="1400">
                <a:latin typeface="Arial" panose="020B0604020202020204" pitchFamily="34" charset="0"/>
              </a:endParaRPr>
            </a:p>
          </p:txBody>
        </p:sp>
        <p:sp>
          <p:nvSpPr>
            <p:cNvPr id="29710" name="Rectangle 52"/>
            <p:cNvSpPr>
              <a:spLocks noChangeArrowheads="1"/>
            </p:cNvSpPr>
            <p:nvPr/>
          </p:nvSpPr>
          <p:spPr bwMode="auto">
            <a:xfrm>
              <a:off x="3505" y="2456"/>
              <a:ext cx="160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>
                  <a:latin typeface="Arial Narrow" panose="020B0606020202030204" pitchFamily="34" charset="0"/>
                  <a:ea typeface="文鼎中楷" charset="-120"/>
                </a:rPr>
                <a:t>7</a:t>
              </a:r>
              <a:endParaRPr lang="en-US" altLang="zh-TW" sz="1400">
                <a:latin typeface="Arial" panose="020B0604020202020204" pitchFamily="34" charset="0"/>
              </a:endParaRPr>
            </a:p>
          </p:txBody>
        </p:sp>
        <p:sp>
          <p:nvSpPr>
            <p:cNvPr id="29711" name="Rectangle 53"/>
            <p:cNvSpPr>
              <a:spLocks noChangeArrowheads="1"/>
            </p:cNvSpPr>
            <p:nvPr/>
          </p:nvSpPr>
          <p:spPr bwMode="auto">
            <a:xfrm>
              <a:off x="3179" y="2462"/>
              <a:ext cx="178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>
                  <a:latin typeface="Arial Narrow" panose="020B0606020202030204" pitchFamily="34" charset="0"/>
                  <a:ea typeface="文鼎中楷" charset="-120"/>
                </a:rPr>
                <a:t>6</a:t>
              </a:r>
              <a:endParaRPr lang="en-US" altLang="zh-TW" sz="1400">
                <a:latin typeface="Arial" panose="020B0604020202020204" pitchFamily="34" charset="0"/>
              </a:endParaRPr>
            </a:p>
          </p:txBody>
        </p:sp>
        <p:sp>
          <p:nvSpPr>
            <p:cNvPr id="29712" name="Rectangle 54"/>
            <p:cNvSpPr>
              <a:spLocks noChangeArrowheads="1"/>
            </p:cNvSpPr>
            <p:nvPr/>
          </p:nvSpPr>
          <p:spPr bwMode="auto">
            <a:xfrm>
              <a:off x="2999" y="2454"/>
              <a:ext cx="12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>
                  <a:latin typeface="Arial Narrow" panose="020B0606020202030204" pitchFamily="34" charset="0"/>
                  <a:ea typeface="文鼎中楷" charset="-120"/>
                </a:rPr>
                <a:t>5</a:t>
              </a:r>
              <a:endParaRPr lang="en-US" altLang="zh-TW" sz="1400">
                <a:latin typeface="Arial" panose="020B0604020202020204" pitchFamily="34" charset="0"/>
              </a:endParaRPr>
            </a:p>
          </p:txBody>
        </p:sp>
        <p:sp>
          <p:nvSpPr>
            <p:cNvPr id="29713" name="Rectangle 55"/>
            <p:cNvSpPr>
              <a:spLocks noChangeArrowheads="1"/>
            </p:cNvSpPr>
            <p:nvPr/>
          </p:nvSpPr>
          <p:spPr bwMode="auto">
            <a:xfrm>
              <a:off x="2666" y="2821"/>
              <a:ext cx="177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400">
                  <a:latin typeface="Arial Narrow" panose="020B0606020202030204" pitchFamily="34" charset="0"/>
                  <a:ea typeface="文鼎中楷" charset="-120"/>
                </a:rPr>
                <a:t>9</a:t>
              </a:r>
              <a:endParaRPr lang="en-US" altLang="zh-TW" sz="1400">
                <a:latin typeface="Arial" panose="020B0604020202020204" pitchFamily="34" charset="0"/>
              </a:endParaRPr>
            </a:p>
          </p:txBody>
        </p:sp>
      </p:grpSp>
      <p:sp>
        <p:nvSpPr>
          <p:cNvPr id="29701" name="Rectangle 56"/>
          <p:cNvSpPr>
            <a:spLocks noChangeArrowheads="1"/>
          </p:cNvSpPr>
          <p:nvPr/>
        </p:nvSpPr>
        <p:spPr bwMode="auto">
          <a:xfrm>
            <a:off x="3707606" y="3490915"/>
            <a:ext cx="1584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>
                <a:latin typeface="Arial Narrow" panose="020B0606020202030204" pitchFamily="34" charset="0"/>
                <a:ea typeface="文鼎中楷" charset="-120"/>
              </a:rPr>
              <a:t>調整左半部</a:t>
            </a:r>
            <a:r>
              <a:rPr lang="en-US" altLang="zh-TW" sz="1600">
                <a:latin typeface="Arial" panose="020B0604020202020204" pitchFamily="34" charset="0"/>
                <a:ea typeface="文鼎中楷" charset="-120"/>
              </a:rPr>
              <a:t>…</a:t>
            </a:r>
            <a:r>
              <a:rPr lang="en-US" altLang="zh-TW" sz="1600">
                <a:latin typeface="Arial Narrow" panose="020B0606020202030204" pitchFamily="34" charset="0"/>
                <a:sym typeface="Wingdings 3" panose="05040102010807070707" pitchFamily="18" charset="2"/>
              </a:rPr>
              <a:t></a:t>
            </a:r>
          </a:p>
        </p:txBody>
      </p:sp>
      <p:sp>
        <p:nvSpPr>
          <p:cNvPr id="29702" name="Rectangle 57"/>
          <p:cNvSpPr>
            <a:spLocks noChangeArrowheads="1"/>
          </p:cNvSpPr>
          <p:nvPr/>
        </p:nvSpPr>
        <p:spPr bwMode="auto">
          <a:xfrm>
            <a:off x="6804818" y="5157790"/>
            <a:ext cx="81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600">
                <a:latin typeface="Arial" panose="020B0604020202020204" pitchFamily="34" charset="0"/>
              </a:rPr>
              <a:t>輸出</a:t>
            </a:r>
            <a:r>
              <a:rPr lang="en-US" altLang="zh-TW" sz="1600">
                <a:latin typeface="Arial" panose="020B0604020202020204" pitchFamily="34" charset="0"/>
              </a:rPr>
              <a:t>80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27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堆積排序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TW" smtClean="0"/>
              <a:t>[i = 2]</a:t>
            </a:r>
            <a:r>
              <a:rPr lang="zh-TW" altLang="en-US" smtClean="0"/>
              <a:t>：承</a:t>
            </a:r>
            <a:r>
              <a:rPr lang="en-US" altLang="zh-TW" smtClean="0"/>
              <a:t>i=1</a:t>
            </a:r>
            <a:r>
              <a:rPr lang="zh-TW" altLang="en-US" smtClean="0"/>
              <a:t>，先將樹根節點與</a:t>
            </a:r>
            <a:r>
              <a:rPr lang="en-US" altLang="zh-TW" smtClean="0"/>
              <a:t>A[9]</a:t>
            </a:r>
            <a:r>
              <a:rPr lang="zh-TW" altLang="en-US" smtClean="0"/>
              <a:t>對調，其情形如下：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1187450" y="2781300"/>
            <a:ext cx="6840538" cy="2663825"/>
            <a:chOff x="1740" y="1722"/>
            <a:chExt cx="7083" cy="2884"/>
          </a:xfrm>
        </p:grpSpPr>
        <p:grpSp>
          <p:nvGrpSpPr>
            <p:cNvPr id="30727" name="Group 5"/>
            <p:cNvGrpSpPr>
              <a:grpSpLocks/>
            </p:cNvGrpSpPr>
            <p:nvPr/>
          </p:nvGrpSpPr>
          <p:grpSpPr bwMode="auto">
            <a:xfrm>
              <a:off x="1740" y="2014"/>
              <a:ext cx="6900" cy="2592"/>
              <a:chOff x="1725" y="2014"/>
              <a:chExt cx="6900" cy="2592"/>
            </a:xfrm>
          </p:grpSpPr>
          <p:sp>
            <p:nvSpPr>
              <p:cNvPr id="30736" name="Oval 6"/>
              <p:cNvSpPr>
                <a:spLocks noChangeArrowheads="1"/>
              </p:cNvSpPr>
              <p:nvPr/>
            </p:nvSpPr>
            <p:spPr bwMode="auto">
              <a:xfrm>
                <a:off x="3432" y="205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7</a:t>
                </a:r>
                <a:endParaRPr lang="en-US" altLang="zh-TW" sz="1600"/>
              </a:p>
            </p:txBody>
          </p:sp>
          <p:sp>
            <p:nvSpPr>
              <p:cNvPr id="30737" name="Oval 7"/>
              <p:cNvSpPr>
                <a:spLocks noChangeArrowheads="1"/>
              </p:cNvSpPr>
              <p:nvPr/>
            </p:nvSpPr>
            <p:spPr bwMode="auto">
              <a:xfrm>
                <a:off x="2746" y="2721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58</a:t>
                </a:r>
                <a:endParaRPr lang="en-US" altLang="zh-TW" sz="1600"/>
              </a:p>
            </p:txBody>
          </p:sp>
          <p:sp>
            <p:nvSpPr>
              <p:cNvPr id="30738" name="Oval 8"/>
              <p:cNvSpPr>
                <a:spLocks noChangeArrowheads="1"/>
              </p:cNvSpPr>
              <p:nvPr/>
            </p:nvSpPr>
            <p:spPr bwMode="auto">
              <a:xfrm>
                <a:off x="2193" y="327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24</a:t>
                </a:r>
                <a:endParaRPr lang="en-US" altLang="zh-TW" sz="1600"/>
              </a:p>
            </p:txBody>
          </p:sp>
          <p:sp>
            <p:nvSpPr>
              <p:cNvPr id="30739" name="Oval 9"/>
              <p:cNvSpPr>
                <a:spLocks noChangeArrowheads="1"/>
              </p:cNvSpPr>
              <p:nvPr/>
            </p:nvSpPr>
            <p:spPr bwMode="auto">
              <a:xfrm>
                <a:off x="3822" y="272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62</a:t>
                </a:r>
                <a:endParaRPr lang="en-US" altLang="zh-TW" sz="1600"/>
              </a:p>
            </p:txBody>
          </p:sp>
          <p:sp>
            <p:nvSpPr>
              <p:cNvPr id="30740" name="Oval 10"/>
              <p:cNvSpPr>
                <a:spLocks noChangeArrowheads="1"/>
              </p:cNvSpPr>
              <p:nvPr/>
            </p:nvSpPr>
            <p:spPr bwMode="auto">
              <a:xfrm>
                <a:off x="1725" y="4168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5</a:t>
                </a:r>
                <a:endParaRPr lang="en-US" altLang="zh-TW" sz="1600"/>
              </a:p>
            </p:txBody>
          </p:sp>
          <p:sp>
            <p:nvSpPr>
              <p:cNvPr id="30741" name="Oval 11"/>
              <p:cNvSpPr>
                <a:spLocks noChangeArrowheads="1"/>
              </p:cNvSpPr>
              <p:nvPr/>
            </p:nvSpPr>
            <p:spPr bwMode="auto">
              <a:xfrm>
                <a:off x="2485" y="4209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67</a:t>
                </a:r>
                <a:endParaRPr lang="en-US" altLang="zh-TW" sz="1600"/>
              </a:p>
            </p:txBody>
          </p:sp>
          <p:sp>
            <p:nvSpPr>
              <p:cNvPr id="30742" name="Oval 12"/>
              <p:cNvSpPr>
                <a:spLocks noChangeArrowheads="1"/>
              </p:cNvSpPr>
              <p:nvPr/>
            </p:nvSpPr>
            <p:spPr bwMode="auto">
              <a:xfrm>
                <a:off x="2964" y="418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80</a:t>
                </a:r>
                <a:endParaRPr lang="en-US" altLang="zh-TW" sz="1600"/>
              </a:p>
            </p:txBody>
          </p:sp>
          <p:sp>
            <p:nvSpPr>
              <p:cNvPr id="30743" name="Oval 13"/>
              <p:cNvSpPr>
                <a:spLocks noChangeArrowheads="1"/>
              </p:cNvSpPr>
              <p:nvPr/>
            </p:nvSpPr>
            <p:spPr bwMode="auto">
              <a:xfrm>
                <a:off x="3038" y="3293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25</a:t>
                </a:r>
                <a:endParaRPr lang="en-US" altLang="zh-TW" sz="1600"/>
              </a:p>
            </p:txBody>
          </p:sp>
          <p:sp>
            <p:nvSpPr>
              <p:cNvPr id="30744" name="Oval 14"/>
              <p:cNvSpPr>
                <a:spLocks noChangeArrowheads="1"/>
              </p:cNvSpPr>
              <p:nvPr/>
            </p:nvSpPr>
            <p:spPr bwMode="auto">
              <a:xfrm>
                <a:off x="3641" y="331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18</a:t>
                </a:r>
                <a:endParaRPr lang="en-US" altLang="zh-TW" sz="1600"/>
              </a:p>
            </p:txBody>
          </p:sp>
          <p:sp>
            <p:nvSpPr>
              <p:cNvPr id="30745" name="Oval 15"/>
              <p:cNvSpPr>
                <a:spLocks noChangeArrowheads="1"/>
              </p:cNvSpPr>
              <p:nvPr/>
            </p:nvSpPr>
            <p:spPr bwMode="auto">
              <a:xfrm>
                <a:off x="4332" y="3312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27</a:t>
                </a:r>
                <a:endParaRPr lang="en-US" altLang="zh-TW" sz="1600"/>
              </a:p>
            </p:txBody>
          </p:sp>
          <p:sp>
            <p:nvSpPr>
              <p:cNvPr id="30746" name="Line 16"/>
              <p:cNvSpPr>
                <a:spLocks noChangeShapeType="1"/>
              </p:cNvSpPr>
              <p:nvPr/>
            </p:nvSpPr>
            <p:spPr bwMode="auto">
              <a:xfrm>
                <a:off x="3771" y="2395"/>
                <a:ext cx="187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47" name="Line 17"/>
              <p:cNvSpPr>
                <a:spLocks noChangeShapeType="1"/>
              </p:cNvSpPr>
              <p:nvPr/>
            </p:nvSpPr>
            <p:spPr bwMode="auto">
              <a:xfrm>
                <a:off x="4198" y="3040"/>
                <a:ext cx="263" cy="2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48" name="Line 18"/>
              <p:cNvSpPr>
                <a:spLocks noChangeShapeType="1"/>
              </p:cNvSpPr>
              <p:nvPr/>
            </p:nvSpPr>
            <p:spPr bwMode="auto">
              <a:xfrm flipH="1">
                <a:off x="3816" y="3115"/>
                <a:ext cx="127" cy="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49" name="Line 19"/>
              <p:cNvSpPr>
                <a:spLocks noChangeShapeType="1"/>
              </p:cNvSpPr>
              <p:nvPr/>
            </p:nvSpPr>
            <p:spPr bwMode="auto">
              <a:xfrm flipH="1">
                <a:off x="3066" y="2380"/>
                <a:ext cx="405" cy="3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50" name="Line 20"/>
              <p:cNvSpPr>
                <a:spLocks noChangeShapeType="1"/>
              </p:cNvSpPr>
              <p:nvPr/>
            </p:nvSpPr>
            <p:spPr bwMode="auto">
              <a:xfrm>
                <a:off x="3081" y="3070"/>
                <a:ext cx="127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51" name="Line 21"/>
              <p:cNvSpPr>
                <a:spLocks noChangeShapeType="1"/>
              </p:cNvSpPr>
              <p:nvPr/>
            </p:nvSpPr>
            <p:spPr bwMode="auto">
              <a:xfrm flipH="1">
                <a:off x="2488" y="3048"/>
                <a:ext cx="293" cy="2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52" name="Line 22"/>
              <p:cNvSpPr>
                <a:spLocks noChangeShapeType="1"/>
              </p:cNvSpPr>
              <p:nvPr/>
            </p:nvSpPr>
            <p:spPr bwMode="auto">
              <a:xfrm flipH="1">
                <a:off x="1956" y="3633"/>
                <a:ext cx="315" cy="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53" name="Line 23"/>
              <p:cNvSpPr>
                <a:spLocks noChangeShapeType="1"/>
              </p:cNvSpPr>
              <p:nvPr/>
            </p:nvSpPr>
            <p:spPr bwMode="auto">
              <a:xfrm>
                <a:off x="2503" y="3640"/>
                <a:ext cx="158" cy="5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54" name="Line 24"/>
              <p:cNvSpPr>
                <a:spLocks noChangeShapeType="1"/>
              </p:cNvSpPr>
              <p:nvPr/>
            </p:nvSpPr>
            <p:spPr bwMode="auto">
              <a:xfrm flipH="1">
                <a:off x="3154" y="3693"/>
                <a:ext cx="122" cy="5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55" name="Oval 25"/>
              <p:cNvSpPr>
                <a:spLocks noChangeArrowheads="1"/>
              </p:cNvSpPr>
              <p:nvPr/>
            </p:nvSpPr>
            <p:spPr bwMode="auto">
              <a:xfrm>
                <a:off x="7328" y="201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62</a:t>
                </a:r>
                <a:endParaRPr lang="en-US" altLang="zh-TW" sz="1600"/>
              </a:p>
            </p:txBody>
          </p:sp>
          <p:sp>
            <p:nvSpPr>
              <p:cNvPr id="30756" name="Oval 26"/>
              <p:cNvSpPr>
                <a:spLocks noChangeArrowheads="1"/>
              </p:cNvSpPr>
              <p:nvPr/>
            </p:nvSpPr>
            <p:spPr bwMode="auto">
              <a:xfrm>
                <a:off x="6642" y="2681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58</a:t>
                </a:r>
                <a:endParaRPr lang="en-US" altLang="zh-TW" sz="1600"/>
              </a:p>
            </p:txBody>
          </p:sp>
          <p:sp>
            <p:nvSpPr>
              <p:cNvPr id="30757" name="Oval 27"/>
              <p:cNvSpPr>
                <a:spLocks noChangeArrowheads="1"/>
              </p:cNvSpPr>
              <p:nvPr/>
            </p:nvSpPr>
            <p:spPr bwMode="auto">
              <a:xfrm>
                <a:off x="6089" y="323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24</a:t>
                </a:r>
                <a:endParaRPr lang="en-US" altLang="zh-TW" sz="1600"/>
              </a:p>
            </p:txBody>
          </p:sp>
          <p:sp>
            <p:nvSpPr>
              <p:cNvPr id="30758" name="Oval 28"/>
              <p:cNvSpPr>
                <a:spLocks noChangeArrowheads="1"/>
              </p:cNvSpPr>
              <p:nvPr/>
            </p:nvSpPr>
            <p:spPr bwMode="auto">
              <a:xfrm>
                <a:off x="7718" y="2684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27</a:t>
                </a:r>
                <a:endParaRPr lang="en-US" altLang="zh-TW" sz="1600"/>
              </a:p>
            </p:txBody>
          </p:sp>
          <p:sp>
            <p:nvSpPr>
              <p:cNvPr id="30759" name="Oval 29"/>
              <p:cNvSpPr>
                <a:spLocks noChangeArrowheads="1"/>
              </p:cNvSpPr>
              <p:nvPr/>
            </p:nvSpPr>
            <p:spPr bwMode="auto">
              <a:xfrm>
                <a:off x="5621" y="4128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5</a:t>
                </a:r>
                <a:endParaRPr lang="en-US" altLang="zh-TW" sz="1600"/>
              </a:p>
            </p:txBody>
          </p:sp>
          <p:sp>
            <p:nvSpPr>
              <p:cNvPr id="30760" name="Oval 30"/>
              <p:cNvSpPr>
                <a:spLocks noChangeArrowheads="1"/>
              </p:cNvSpPr>
              <p:nvPr/>
            </p:nvSpPr>
            <p:spPr bwMode="auto">
              <a:xfrm>
                <a:off x="6381" y="4169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67</a:t>
                </a:r>
                <a:endParaRPr lang="en-US" altLang="zh-TW" sz="1600"/>
              </a:p>
            </p:txBody>
          </p:sp>
          <p:sp>
            <p:nvSpPr>
              <p:cNvPr id="30761" name="Oval 31"/>
              <p:cNvSpPr>
                <a:spLocks noChangeArrowheads="1"/>
              </p:cNvSpPr>
              <p:nvPr/>
            </p:nvSpPr>
            <p:spPr bwMode="auto">
              <a:xfrm>
                <a:off x="6849" y="414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80</a:t>
                </a:r>
                <a:endParaRPr lang="en-US" altLang="zh-TW" sz="1600"/>
              </a:p>
            </p:txBody>
          </p:sp>
          <p:sp>
            <p:nvSpPr>
              <p:cNvPr id="30762" name="Oval 32"/>
              <p:cNvSpPr>
                <a:spLocks noChangeArrowheads="1"/>
              </p:cNvSpPr>
              <p:nvPr/>
            </p:nvSpPr>
            <p:spPr bwMode="auto">
              <a:xfrm>
                <a:off x="6934" y="3253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25</a:t>
                </a:r>
                <a:endParaRPr lang="en-US" altLang="zh-TW" sz="1600"/>
              </a:p>
            </p:txBody>
          </p:sp>
          <p:sp>
            <p:nvSpPr>
              <p:cNvPr id="30763" name="Oval 33"/>
              <p:cNvSpPr>
                <a:spLocks noChangeArrowheads="1"/>
              </p:cNvSpPr>
              <p:nvPr/>
            </p:nvSpPr>
            <p:spPr bwMode="auto">
              <a:xfrm>
                <a:off x="7537" y="3276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18</a:t>
                </a:r>
                <a:endParaRPr lang="en-US" altLang="zh-TW" sz="1600"/>
              </a:p>
            </p:txBody>
          </p:sp>
          <p:sp>
            <p:nvSpPr>
              <p:cNvPr id="30764" name="Oval 34"/>
              <p:cNvSpPr>
                <a:spLocks noChangeArrowheads="1"/>
              </p:cNvSpPr>
              <p:nvPr/>
            </p:nvSpPr>
            <p:spPr bwMode="auto">
              <a:xfrm>
                <a:off x="8228" y="3272"/>
                <a:ext cx="397" cy="39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lnSpc>
                    <a:spcPct val="96000"/>
                  </a:lnSpc>
                </a:pPr>
                <a:r>
                  <a:rPr lang="en-US" altLang="zh-TW" sz="1600">
                    <a:ea typeface="文鼎中楷" charset="-120"/>
                  </a:rPr>
                  <a:t>7</a:t>
                </a:r>
                <a:endParaRPr lang="en-US" altLang="zh-TW" sz="1600"/>
              </a:p>
            </p:txBody>
          </p:sp>
          <p:sp>
            <p:nvSpPr>
              <p:cNvPr id="30765" name="Line 35"/>
              <p:cNvSpPr>
                <a:spLocks noChangeShapeType="1"/>
              </p:cNvSpPr>
              <p:nvPr/>
            </p:nvSpPr>
            <p:spPr bwMode="auto">
              <a:xfrm>
                <a:off x="7667" y="2355"/>
                <a:ext cx="187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66" name="Line 36"/>
              <p:cNvSpPr>
                <a:spLocks noChangeShapeType="1"/>
              </p:cNvSpPr>
              <p:nvPr/>
            </p:nvSpPr>
            <p:spPr bwMode="auto">
              <a:xfrm>
                <a:off x="8094" y="3000"/>
                <a:ext cx="263" cy="2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67" name="Line 37"/>
              <p:cNvSpPr>
                <a:spLocks noChangeShapeType="1"/>
              </p:cNvSpPr>
              <p:nvPr/>
            </p:nvSpPr>
            <p:spPr bwMode="auto">
              <a:xfrm flipH="1">
                <a:off x="7712" y="3075"/>
                <a:ext cx="127" cy="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68" name="Line 38"/>
              <p:cNvSpPr>
                <a:spLocks noChangeShapeType="1"/>
              </p:cNvSpPr>
              <p:nvPr/>
            </p:nvSpPr>
            <p:spPr bwMode="auto">
              <a:xfrm flipH="1">
                <a:off x="6962" y="2340"/>
                <a:ext cx="405" cy="3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69" name="Line 39"/>
              <p:cNvSpPr>
                <a:spLocks noChangeShapeType="1"/>
              </p:cNvSpPr>
              <p:nvPr/>
            </p:nvSpPr>
            <p:spPr bwMode="auto">
              <a:xfrm>
                <a:off x="6977" y="3030"/>
                <a:ext cx="127" cy="2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70" name="Line 40"/>
              <p:cNvSpPr>
                <a:spLocks noChangeShapeType="1"/>
              </p:cNvSpPr>
              <p:nvPr/>
            </p:nvSpPr>
            <p:spPr bwMode="auto">
              <a:xfrm flipH="1">
                <a:off x="6384" y="3008"/>
                <a:ext cx="293" cy="2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71" name="Line 41"/>
              <p:cNvSpPr>
                <a:spLocks noChangeShapeType="1"/>
              </p:cNvSpPr>
              <p:nvPr/>
            </p:nvSpPr>
            <p:spPr bwMode="auto">
              <a:xfrm flipH="1">
                <a:off x="5852" y="3593"/>
                <a:ext cx="315" cy="5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72" name="Line 42"/>
              <p:cNvSpPr>
                <a:spLocks noChangeShapeType="1"/>
              </p:cNvSpPr>
              <p:nvPr/>
            </p:nvSpPr>
            <p:spPr bwMode="auto">
              <a:xfrm>
                <a:off x="6399" y="3600"/>
                <a:ext cx="158" cy="5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73" name="Line 43"/>
              <p:cNvSpPr>
                <a:spLocks noChangeShapeType="1"/>
              </p:cNvSpPr>
              <p:nvPr/>
            </p:nvSpPr>
            <p:spPr bwMode="auto">
              <a:xfrm flipH="1">
                <a:off x="7026" y="3653"/>
                <a:ext cx="146" cy="4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74" name="Freeform 44"/>
              <p:cNvSpPr>
                <a:spLocks/>
              </p:cNvSpPr>
              <p:nvPr/>
            </p:nvSpPr>
            <p:spPr bwMode="auto">
              <a:xfrm>
                <a:off x="2187" y="3561"/>
                <a:ext cx="1983" cy="987"/>
              </a:xfrm>
              <a:custGeom>
                <a:avLst/>
                <a:gdLst>
                  <a:gd name="T0" fmla="*/ 0 w 1983"/>
                  <a:gd name="T1" fmla="*/ 987 h 987"/>
                  <a:gd name="T2" fmla="*/ 222 w 1983"/>
                  <a:gd name="T3" fmla="*/ 627 h 987"/>
                  <a:gd name="T4" fmla="*/ 666 w 1983"/>
                  <a:gd name="T5" fmla="*/ 447 h 987"/>
                  <a:gd name="T6" fmla="*/ 1488 w 1983"/>
                  <a:gd name="T7" fmla="*/ 383 h 987"/>
                  <a:gd name="T8" fmla="*/ 1833 w 1983"/>
                  <a:gd name="T9" fmla="*/ 308 h 987"/>
                  <a:gd name="T10" fmla="*/ 1983 w 1983"/>
                  <a:gd name="T11" fmla="*/ 53 h 9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83" h="987">
                    <a:moveTo>
                      <a:pt x="0" y="987"/>
                    </a:moveTo>
                    <a:cubicBezTo>
                      <a:pt x="55" y="852"/>
                      <a:pt x="111" y="717"/>
                      <a:pt x="222" y="627"/>
                    </a:cubicBezTo>
                    <a:cubicBezTo>
                      <a:pt x="333" y="537"/>
                      <a:pt x="455" y="488"/>
                      <a:pt x="666" y="447"/>
                    </a:cubicBezTo>
                    <a:cubicBezTo>
                      <a:pt x="877" y="406"/>
                      <a:pt x="1294" y="406"/>
                      <a:pt x="1488" y="383"/>
                    </a:cubicBezTo>
                    <a:cubicBezTo>
                      <a:pt x="1682" y="360"/>
                      <a:pt x="1751" y="363"/>
                      <a:pt x="1833" y="308"/>
                    </a:cubicBezTo>
                    <a:cubicBezTo>
                      <a:pt x="1915" y="253"/>
                      <a:pt x="1900" y="0"/>
                      <a:pt x="1983" y="53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0775" name="Freeform 45"/>
              <p:cNvSpPr>
                <a:spLocks/>
              </p:cNvSpPr>
              <p:nvPr/>
            </p:nvSpPr>
            <p:spPr bwMode="auto">
              <a:xfrm>
                <a:off x="6108" y="3527"/>
                <a:ext cx="1983" cy="987"/>
              </a:xfrm>
              <a:custGeom>
                <a:avLst/>
                <a:gdLst>
                  <a:gd name="T0" fmla="*/ 0 w 1983"/>
                  <a:gd name="T1" fmla="*/ 987 h 987"/>
                  <a:gd name="T2" fmla="*/ 222 w 1983"/>
                  <a:gd name="T3" fmla="*/ 627 h 987"/>
                  <a:gd name="T4" fmla="*/ 666 w 1983"/>
                  <a:gd name="T5" fmla="*/ 447 h 987"/>
                  <a:gd name="T6" fmla="*/ 1488 w 1983"/>
                  <a:gd name="T7" fmla="*/ 383 h 987"/>
                  <a:gd name="T8" fmla="*/ 1833 w 1983"/>
                  <a:gd name="T9" fmla="*/ 308 h 987"/>
                  <a:gd name="T10" fmla="*/ 1983 w 1983"/>
                  <a:gd name="T11" fmla="*/ 53 h 98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83" h="987">
                    <a:moveTo>
                      <a:pt x="0" y="987"/>
                    </a:moveTo>
                    <a:cubicBezTo>
                      <a:pt x="55" y="852"/>
                      <a:pt x="111" y="717"/>
                      <a:pt x="222" y="627"/>
                    </a:cubicBezTo>
                    <a:cubicBezTo>
                      <a:pt x="333" y="537"/>
                      <a:pt x="455" y="488"/>
                      <a:pt x="666" y="447"/>
                    </a:cubicBezTo>
                    <a:cubicBezTo>
                      <a:pt x="877" y="406"/>
                      <a:pt x="1294" y="406"/>
                      <a:pt x="1488" y="383"/>
                    </a:cubicBezTo>
                    <a:cubicBezTo>
                      <a:pt x="1682" y="360"/>
                      <a:pt x="1751" y="363"/>
                      <a:pt x="1833" y="308"/>
                    </a:cubicBezTo>
                    <a:cubicBezTo>
                      <a:pt x="1915" y="253"/>
                      <a:pt x="1900" y="0"/>
                      <a:pt x="1983" y="53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0728" name="Rectangle 46"/>
            <p:cNvSpPr>
              <a:spLocks noChangeArrowheads="1"/>
            </p:cNvSpPr>
            <p:nvPr/>
          </p:nvSpPr>
          <p:spPr bwMode="auto">
            <a:xfrm>
              <a:off x="7293" y="1722"/>
              <a:ext cx="52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1</a:t>
              </a:r>
              <a:endParaRPr lang="en-US" altLang="zh-TW" sz="1600"/>
            </a:p>
          </p:txBody>
        </p:sp>
        <p:sp>
          <p:nvSpPr>
            <p:cNvPr id="30729" name="Rectangle 47"/>
            <p:cNvSpPr>
              <a:spLocks noChangeArrowheads="1"/>
            </p:cNvSpPr>
            <p:nvPr/>
          </p:nvSpPr>
          <p:spPr bwMode="auto">
            <a:xfrm>
              <a:off x="6908" y="2404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2</a:t>
              </a:r>
              <a:endParaRPr lang="en-US" altLang="zh-TW" sz="1600"/>
            </a:p>
          </p:txBody>
        </p:sp>
        <p:sp>
          <p:nvSpPr>
            <p:cNvPr id="30730" name="Rectangle 48"/>
            <p:cNvSpPr>
              <a:spLocks noChangeArrowheads="1"/>
            </p:cNvSpPr>
            <p:nvPr/>
          </p:nvSpPr>
          <p:spPr bwMode="auto">
            <a:xfrm>
              <a:off x="6251" y="2988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4</a:t>
              </a:r>
              <a:endParaRPr lang="en-US" altLang="zh-TW" sz="1600"/>
            </a:p>
          </p:txBody>
        </p:sp>
        <p:sp>
          <p:nvSpPr>
            <p:cNvPr id="30731" name="Rectangle 49"/>
            <p:cNvSpPr>
              <a:spLocks noChangeArrowheads="1"/>
            </p:cNvSpPr>
            <p:nvPr/>
          </p:nvSpPr>
          <p:spPr bwMode="auto">
            <a:xfrm>
              <a:off x="5703" y="3859"/>
              <a:ext cx="40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8</a:t>
              </a:r>
              <a:endParaRPr lang="en-US" altLang="zh-TW" sz="1600"/>
            </a:p>
          </p:txBody>
        </p:sp>
        <p:sp>
          <p:nvSpPr>
            <p:cNvPr id="30732" name="Rectangle 50"/>
            <p:cNvSpPr>
              <a:spLocks noChangeArrowheads="1"/>
            </p:cNvSpPr>
            <p:nvPr/>
          </p:nvSpPr>
          <p:spPr bwMode="auto">
            <a:xfrm>
              <a:off x="7913" y="2411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3</a:t>
              </a:r>
              <a:endParaRPr lang="en-US" altLang="zh-TW" sz="1600"/>
            </a:p>
          </p:txBody>
        </p:sp>
        <p:sp>
          <p:nvSpPr>
            <p:cNvPr id="30733" name="Rectangle 51"/>
            <p:cNvSpPr>
              <a:spLocks noChangeArrowheads="1"/>
            </p:cNvSpPr>
            <p:nvPr/>
          </p:nvSpPr>
          <p:spPr bwMode="auto">
            <a:xfrm>
              <a:off x="8422" y="2988"/>
              <a:ext cx="40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7</a:t>
              </a:r>
              <a:endParaRPr lang="en-US" altLang="zh-TW" sz="1600"/>
            </a:p>
          </p:txBody>
        </p:sp>
        <p:sp>
          <p:nvSpPr>
            <p:cNvPr id="30734" name="Rectangle 52"/>
            <p:cNvSpPr>
              <a:spLocks noChangeArrowheads="1"/>
            </p:cNvSpPr>
            <p:nvPr/>
          </p:nvSpPr>
          <p:spPr bwMode="auto">
            <a:xfrm>
              <a:off x="7583" y="3027"/>
              <a:ext cx="44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6</a:t>
              </a:r>
              <a:endParaRPr lang="en-US" altLang="zh-TW" sz="1600"/>
            </a:p>
          </p:txBody>
        </p:sp>
        <p:sp>
          <p:nvSpPr>
            <p:cNvPr id="30735" name="Rectangle 53"/>
            <p:cNvSpPr>
              <a:spLocks noChangeArrowheads="1"/>
            </p:cNvSpPr>
            <p:nvPr/>
          </p:nvSpPr>
          <p:spPr bwMode="auto">
            <a:xfrm>
              <a:off x="7159" y="3009"/>
              <a:ext cx="31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6000"/>
                </a:lnSpc>
              </a:pPr>
              <a:r>
                <a:rPr lang="en-US" altLang="zh-TW" sz="1600">
                  <a:ea typeface="文鼎中楷" charset="-120"/>
                </a:rPr>
                <a:t>5</a:t>
              </a:r>
              <a:endParaRPr lang="en-US" altLang="zh-TW" sz="1600"/>
            </a:p>
          </p:txBody>
        </p:sp>
      </p:grpSp>
      <p:sp>
        <p:nvSpPr>
          <p:cNvPr id="30725" name="Rectangle 54"/>
          <p:cNvSpPr>
            <a:spLocks noChangeArrowheads="1"/>
          </p:cNvSpPr>
          <p:nvPr/>
        </p:nvSpPr>
        <p:spPr bwMode="auto">
          <a:xfrm>
            <a:off x="3995738" y="2997200"/>
            <a:ext cx="1643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62</a:t>
            </a:r>
            <a:r>
              <a:rPr lang="zh-TW" altLang="en-US">
                <a:latin typeface="Arial" panose="020B0604020202020204" pitchFamily="34" charset="0"/>
              </a:rPr>
              <a:t>與</a:t>
            </a:r>
            <a:r>
              <a:rPr lang="en-US" altLang="zh-TW">
                <a:latin typeface="Arial" panose="020B0604020202020204" pitchFamily="34" charset="0"/>
              </a:rPr>
              <a:t>7</a:t>
            </a:r>
            <a:r>
              <a:rPr lang="zh-TW" altLang="en-US">
                <a:latin typeface="Arial" panose="020B0604020202020204" pitchFamily="34" charset="0"/>
              </a:rPr>
              <a:t>對調，</a:t>
            </a:r>
            <a:br>
              <a:rPr lang="zh-TW" altLang="en-US">
                <a:latin typeface="Arial" panose="020B0604020202020204" pitchFamily="34" charset="0"/>
              </a:rPr>
            </a:br>
            <a:r>
              <a:rPr lang="zh-TW" altLang="en-US">
                <a:latin typeface="Arial" panose="020B0604020202020204" pitchFamily="34" charset="0"/>
              </a:rPr>
              <a:t>然後調整右半部</a:t>
            </a:r>
            <a:r>
              <a:rPr lang="en-US" altLang="zh-TW">
                <a:latin typeface="Arial" panose="020B0604020202020204" pitchFamily="34" charset="0"/>
              </a:rPr>
              <a:t>…</a:t>
            </a:r>
            <a:r>
              <a:rPr lang="en-US" altLang="zh-TW">
                <a:latin typeface="Arial" panose="020B0604020202020204" pitchFamily="34" charset="0"/>
                <a:sym typeface="Wingdings 3" panose="05040102010807070707" pitchFamily="18" charset="2"/>
              </a:rPr>
              <a:t></a:t>
            </a:r>
          </a:p>
        </p:txBody>
      </p:sp>
      <p:sp>
        <p:nvSpPr>
          <p:cNvPr id="30726" name="Rectangle 55"/>
          <p:cNvSpPr>
            <a:spLocks noChangeArrowheads="1"/>
          </p:cNvSpPr>
          <p:nvPr/>
        </p:nvSpPr>
        <p:spPr bwMode="auto">
          <a:xfrm>
            <a:off x="7148513" y="4992688"/>
            <a:ext cx="1038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Arial" panose="020B0604020202020204" pitchFamily="34" charset="0"/>
              </a:rPr>
              <a:t>輸出</a:t>
            </a:r>
            <a:r>
              <a:rPr lang="en-US" altLang="zh-TW">
                <a:latin typeface="Arial" panose="020B0604020202020204" pitchFamily="34" charset="0"/>
              </a:rPr>
              <a:t>67</a:t>
            </a:r>
            <a:r>
              <a:rPr lang="en-US" altLang="zh-TW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28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堆積排序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/>
            <a:r>
              <a:rPr lang="en-US" altLang="zh-TW" sz="2400" smtClean="0"/>
              <a:t>[i = 3]</a:t>
            </a:r>
            <a:r>
              <a:rPr lang="zh-TW" altLang="en-US" sz="2400" smtClean="0"/>
              <a:t>：承</a:t>
            </a:r>
            <a:r>
              <a:rPr lang="en-US" altLang="zh-TW" sz="2400" smtClean="0"/>
              <a:t>i=2</a:t>
            </a:r>
            <a:r>
              <a:rPr lang="zh-TW" altLang="en-US" sz="2400" smtClean="0"/>
              <a:t>，先將樹根節點與</a:t>
            </a:r>
            <a:r>
              <a:rPr lang="en-US" altLang="zh-TW" sz="2400" smtClean="0"/>
              <a:t>A[8]</a:t>
            </a:r>
            <a:r>
              <a:rPr lang="zh-TW" altLang="en-US" sz="2400" smtClean="0"/>
              <a:t>對調，其情形如下： </a:t>
            </a:r>
          </a:p>
          <a:p>
            <a:pPr lvl="1" eaLnBrk="1" hangingPunct="1"/>
            <a:endParaRPr lang="zh-TW" altLang="en-US" sz="2400" smtClean="0"/>
          </a:p>
          <a:p>
            <a:pPr lvl="1" eaLnBrk="1" hangingPunct="1"/>
            <a:endParaRPr lang="zh-TW" altLang="en-US" sz="2400" smtClean="0"/>
          </a:p>
          <a:p>
            <a:pPr lvl="1" eaLnBrk="1" hangingPunct="1"/>
            <a:endParaRPr lang="zh-TW" altLang="en-US" sz="2400" smtClean="0"/>
          </a:p>
          <a:p>
            <a:pPr lvl="1" eaLnBrk="1" hangingPunct="1"/>
            <a:endParaRPr lang="zh-TW" altLang="en-US" sz="2400" smtClean="0"/>
          </a:p>
          <a:p>
            <a:pPr lvl="1" eaLnBrk="1" hangingPunct="1"/>
            <a:endParaRPr lang="zh-TW" altLang="en-US" sz="2400" smtClean="0"/>
          </a:p>
          <a:p>
            <a:pPr lvl="1" eaLnBrk="1" hangingPunct="1"/>
            <a:endParaRPr lang="zh-TW" altLang="en-US" sz="2400" smtClean="0"/>
          </a:p>
          <a:p>
            <a:pPr lvl="1" eaLnBrk="1" hangingPunct="1"/>
            <a:r>
              <a:rPr lang="zh-TW" altLang="en-US" sz="2400" smtClean="0"/>
              <a:t>以此類推，最後的輸出結果為 </a:t>
            </a:r>
            <a:r>
              <a:rPr lang="en-US" altLang="zh-TW" sz="2400" smtClean="0"/>
              <a:t>80</a:t>
            </a:r>
            <a:r>
              <a:rPr lang="zh-TW" altLang="en-US" sz="2400" smtClean="0"/>
              <a:t>，</a:t>
            </a:r>
            <a:r>
              <a:rPr lang="en-US" altLang="zh-TW" sz="2400" smtClean="0"/>
              <a:t>67</a:t>
            </a:r>
            <a:r>
              <a:rPr lang="zh-TW" altLang="en-US" sz="2400" smtClean="0"/>
              <a:t>，</a:t>
            </a:r>
            <a:r>
              <a:rPr lang="en-US" altLang="zh-TW" sz="2400" smtClean="0"/>
              <a:t>62</a:t>
            </a:r>
            <a:r>
              <a:rPr lang="zh-TW" altLang="en-US" sz="2400" smtClean="0"/>
              <a:t>，</a:t>
            </a:r>
            <a:r>
              <a:rPr lang="en-US" altLang="zh-TW" sz="2400" smtClean="0"/>
              <a:t>58</a:t>
            </a:r>
            <a:r>
              <a:rPr lang="zh-TW" altLang="en-US" sz="2400" smtClean="0"/>
              <a:t>，</a:t>
            </a:r>
            <a:r>
              <a:rPr lang="en-US" altLang="zh-TW" sz="2400" smtClean="0"/>
              <a:t>27</a:t>
            </a:r>
            <a:r>
              <a:rPr lang="zh-TW" altLang="en-US" sz="2400" smtClean="0"/>
              <a:t>，</a:t>
            </a:r>
            <a:r>
              <a:rPr lang="en-US" altLang="zh-TW" sz="2400" smtClean="0"/>
              <a:t>25</a:t>
            </a:r>
            <a:r>
              <a:rPr lang="zh-TW" altLang="en-US" sz="2400" smtClean="0"/>
              <a:t>，</a:t>
            </a:r>
            <a:r>
              <a:rPr lang="en-US" altLang="zh-TW" sz="2400" smtClean="0"/>
              <a:t>24</a:t>
            </a:r>
            <a:r>
              <a:rPr lang="zh-TW" altLang="en-US" sz="2400" smtClean="0"/>
              <a:t>，</a:t>
            </a:r>
            <a:r>
              <a:rPr lang="en-US" altLang="zh-TW" sz="2400" smtClean="0"/>
              <a:t>18</a:t>
            </a:r>
            <a:r>
              <a:rPr lang="zh-TW" altLang="en-US" sz="2400" smtClean="0"/>
              <a:t>，</a:t>
            </a:r>
            <a:r>
              <a:rPr lang="en-US" altLang="zh-TW" sz="2400" smtClean="0"/>
              <a:t>7</a:t>
            </a:r>
            <a:r>
              <a:rPr lang="zh-TW" altLang="en-US" sz="2400" smtClean="0"/>
              <a:t>，</a:t>
            </a:r>
            <a:r>
              <a:rPr lang="en-US" altLang="zh-TW" sz="2400" smtClean="0"/>
              <a:t>5 </a:t>
            </a:r>
            <a:r>
              <a:rPr lang="zh-CN" altLang="en-US" sz="2400" smtClean="0"/>
              <a:t>。</a:t>
            </a:r>
            <a:endParaRPr lang="en-US" altLang="zh-TW" sz="2400" smtClean="0"/>
          </a:p>
          <a:p>
            <a:pPr eaLnBrk="1" hangingPunct="1"/>
            <a:endParaRPr lang="en-US" altLang="zh-TW" sz="2400" smtClean="0"/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1331913" y="2420938"/>
            <a:ext cx="6553200" cy="2520950"/>
            <a:chOff x="1540" y="5614"/>
            <a:chExt cx="7085" cy="2592"/>
          </a:xfrm>
        </p:grpSpPr>
        <p:sp>
          <p:nvSpPr>
            <p:cNvPr id="31751" name="Oval 5"/>
            <p:cNvSpPr>
              <a:spLocks noChangeArrowheads="1"/>
            </p:cNvSpPr>
            <p:nvPr/>
          </p:nvSpPr>
          <p:spPr bwMode="auto">
            <a:xfrm>
              <a:off x="3432" y="565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5</a:t>
              </a:r>
              <a:endParaRPr lang="en-US" altLang="zh-TW" sz="1400"/>
            </a:p>
          </p:txBody>
        </p:sp>
        <p:sp>
          <p:nvSpPr>
            <p:cNvPr id="31752" name="Oval 6"/>
            <p:cNvSpPr>
              <a:spLocks noChangeArrowheads="1"/>
            </p:cNvSpPr>
            <p:nvPr/>
          </p:nvSpPr>
          <p:spPr bwMode="auto">
            <a:xfrm>
              <a:off x="2746" y="632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58</a:t>
              </a:r>
              <a:endParaRPr lang="en-US" altLang="zh-TW" sz="1400"/>
            </a:p>
          </p:txBody>
        </p:sp>
        <p:sp>
          <p:nvSpPr>
            <p:cNvPr id="31753" name="Oval 7"/>
            <p:cNvSpPr>
              <a:spLocks noChangeArrowheads="1"/>
            </p:cNvSpPr>
            <p:nvPr/>
          </p:nvSpPr>
          <p:spPr bwMode="auto">
            <a:xfrm>
              <a:off x="2193" y="687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24</a:t>
              </a:r>
              <a:endParaRPr lang="en-US" altLang="zh-TW" sz="1400"/>
            </a:p>
          </p:txBody>
        </p:sp>
        <p:sp>
          <p:nvSpPr>
            <p:cNvPr id="31754" name="Oval 8"/>
            <p:cNvSpPr>
              <a:spLocks noChangeArrowheads="1"/>
            </p:cNvSpPr>
            <p:nvPr/>
          </p:nvSpPr>
          <p:spPr bwMode="auto">
            <a:xfrm>
              <a:off x="3822" y="632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27</a:t>
              </a:r>
              <a:endParaRPr lang="en-US" altLang="zh-TW" sz="1400"/>
            </a:p>
          </p:txBody>
        </p:sp>
        <p:sp>
          <p:nvSpPr>
            <p:cNvPr id="31755" name="Oval 9"/>
            <p:cNvSpPr>
              <a:spLocks noChangeArrowheads="1"/>
            </p:cNvSpPr>
            <p:nvPr/>
          </p:nvSpPr>
          <p:spPr bwMode="auto">
            <a:xfrm>
              <a:off x="1725" y="776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62</a:t>
              </a:r>
              <a:endParaRPr lang="en-US" altLang="zh-TW" sz="1400"/>
            </a:p>
          </p:txBody>
        </p:sp>
        <p:sp>
          <p:nvSpPr>
            <p:cNvPr id="31756" name="Oval 10"/>
            <p:cNvSpPr>
              <a:spLocks noChangeArrowheads="1"/>
            </p:cNvSpPr>
            <p:nvPr/>
          </p:nvSpPr>
          <p:spPr bwMode="auto">
            <a:xfrm>
              <a:off x="2485" y="780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67</a:t>
              </a:r>
              <a:endParaRPr lang="en-US" altLang="zh-TW" sz="1400"/>
            </a:p>
          </p:txBody>
        </p:sp>
        <p:sp>
          <p:nvSpPr>
            <p:cNvPr id="31757" name="Oval 11"/>
            <p:cNvSpPr>
              <a:spLocks noChangeArrowheads="1"/>
            </p:cNvSpPr>
            <p:nvPr/>
          </p:nvSpPr>
          <p:spPr bwMode="auto">
            <a:xfrm>
              <a:off x="2964" y="778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80</a:t>
              </a:r>
              <a:endParaRPr lang="en-US" altLang="zh-TW" sz="1400"/>
            </a:p>
          </p:txBody>
        </p:sp>
        <p:sp>
          <p:nvSpPr>
            <p:cNvPr id="31758" name="Oval 12"/>
            <p:cNvSpPr>
              <a:spLocks noChangeArrowheads="1"/>
            </p:cNvSpPr>
            <p:nvPr/>
          </p:nvSpPr>
          <p:spPr bwMode="auto">
            <a:xfrm>
              <a:off x="3038" y="689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25</a:t>
              </a:r>
              <a:endParaRPr lang="en-US" altLang="zh-TW" sz="1400"/>
            </a:p>
          </p:txBody>
        </p:sp>
        <p:sp>
          <p:nvSpPr>
            <p:cNvPr id="31759" name="Oval 13"/>
            <p:cNvSpPr>
              <a:spLocks noChangeArrowheads="1"/>
            </p:cNvSpPr>
            <p:nvPr/>
          </p:nvSpPr>
          <p:spPr bwMode="auto">
            <a:xfrm>
              <a:off x="3641" y="691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7</a:t>
              </a:r>
              <a:endParaRPr lang="en-US" altLang="zh-TW" sz="1400"/>
            </a:p>
          </p:txBody>
        </p:sp>
        <p:sp>
          <p:nvSpPr>
            <p:cNvPr id="31760" name="Oval 14"/>
            <p:cNvSpPr>
              <a:spLocks noChangeArrowheads="1"/>
            </p:cNvSpPr>
            <p:nvPr/>
          </p:nvSpPr>
          <p:spPr bwMode="auto">
            <a:xfrm>
              <a:off x="4332" y="691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18</a:t>
              </a:r>
              <a:endParaRPr lang="en-US" altLang="zh-TW" sz="1400"/>
            </a:p>
          </p:txBody>
        </p:sp>
        <p:sp>
          <p:nvSpPr>
            <p:cNvPr id="31761" name="Line 15"/>
            <p:cNvSpPr>
              <a:spLocks noChangeShapeType="1"/>
            </p:cNvSpPr>
            <p:nvPr/>
          </p:nvSpPr>
          <p:spPr bwMode="auto">
            <a:xfrm>
              <a:off x="3771" y="5995"/>
              <a:ext cx="187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2" name="Line 16"/>
            <p:cNvSpPr>
              <a:spLocks noChangeShapeType="1"/>
            </p:cNvSpPr>
            <p:nvPr/>
          </p:nvSpPr>
          <p:spPr bwMode="auto">
            <a:xfrm>
              <a:off x="4198" y="6640"/>
              <a:ext cx="263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3" name="Line 17"/>
            <p:cNvSpPr>
              <a:spLocks noChangeShapeType="1"/>
            </p:cNvSpPr>
            <p:nvPr/>
          </p:nvSpPr>
          <p:spPr bwMode="auto">
            <a:xfrm flipH="1">
              <a:off x="3816" y="6715"/>
              <a:ext cx="127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4" name="Line 18"/>
            <p:cNvSpPr>
              <a:spLocks noChangeShapeType="1"/>
            </p:cNvSpPr>
            <p:nvPr/>
          </p:nvSpPr>
          <p:spPr bwMode="auto">
            <a:xfrm flipH="1">
              <a:off x="3066" y="5980"/>
              <a:ext cx="405" cy="3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5" name="Line 19"/>
            <p:cNvSpPr>
              <a:spLocks noChangeShapeType="1"/>
            </p:cNvSpPr>
            <p:nvPr/>
          </p:nvSpPr>
          <p:spPr bwMode="auto">
            <a:xfrm>
              <a:off x="3081" y="6670"/>
              <a:ext cx="127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6" name="Line 20"/>
            <p:cNvSpPr>
              <a:spLocks noChangeShapeType="1"/>
            </p:cNvSpPr>
            <p:nvPr/>
          </p:nvSpPr>
          <p:spPr bwMode="auto">
            <a:xfrm flipH="1">
              <a:off x="2488" y="6648"/>
              <a:ext cx="293" cy="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7" name="Line 21"/>
            <p:cNvSpPr>
              <a:spLocks noChangeShapeType="1"/>
            </p:cNvSpPr>
            <p:nvPr/>
          </p:nvSpPr>
          <p:spPr bwMode="auto">
            <a:xfrm flipH="1">
              <a:off x="1956" y="7233"/>
              <a:ext cx="315" cy="5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8" name="Line 22"/>
            <p:cNvSpPr>
              <a:spLocks noChangeShapeType="1"/>
            </p:cNvSpPr>
            <p:nvPr/>
          </p:nvSpPr>
          <p:spPr bwMode="auto">
            <a:xfrm>
              <a:off x="2503" y="7240"/>
              <a:ext cx="158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69" name="Line 23"/>
            <p:cNvSpPr>
              <a:spLocks noChangeShapeType="1"/>
            </p:cNvSpPr>
            <p:nvPr/>
          </p:nvSpPr>
          <p:spPr bwMode="auto">
            <a:xfrm flipH="1">
              <a:off x="3140" y="7293"/>
              <a:ext cx="136" cy="4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70" name="Oval 24"/>
            <p:cNvSpPr>
              <a:spLocks noChangeArrowheads="1"/>
            </p:cNvSpPr>
            <p:nvPr/>
          </p:nvSpPr>
          <p:spPr bwMode="auto">
            <a:xfrm>
              <a:off x="7328" y="561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58</a:t>
              </a:r>
              <a:endParaRPr lang="en-US" altLang="zh-TW" sz="1400"/>
            </a:p>
          </p:txBody>
        </p:sp>
        <p:sp>
          <p:nvSpPr>
            <p:cNvPr id="31771" name="Oval 25"/>
            <p:cNvSpPr>
              <a:spLocks noChangeArrowheads="1"/>
            </p:cNvSpPr>
            <p:nvPr/>
          </p:nvSpPr>
          <p:spPr bwMode="auto">
            <a:xfrm>
              <a:off x="6642" y="6281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25</a:t>
              </a:r>
              <a:endParaRPr lang="en-US" altLang="zh-TW" sz="1400"/>
            </a:p>
          </p:txBody>
        </p:sp>
        <p:sp>
          <p:nvSpPr>
            <p:cNvPr id="31772" name="Oval 26"/>
            <p:cNvSpPr>
              <a:spLocks noChangeArrowheads="1"/>
            </p:cNvSpPr>
            <p:nvPr/>
          </p:nvSpPr>
          <p:spPr bwMode="auto">
            <a:xfrm>
              <a:off x="6089" y="683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24</a:t>
              </a:r>
              <a:endParaRPr lang="en-US" altLang="zh-TW" sz="1400"/>
            </a:p>
          </p:txBody>
        </p:sp>
        <p:sp>
          <p:nvSpPr>
            <p:cNvPr id="31773" name="Oval 27"/>
            <p:cNvSpPr>
              <a:spLocks noChangeArrowheads="1"/>
            </p:cNvSpPr>
            <p:nvPr/>
          </p:nvSpPr>
          <p:spPr bwMode="auto">
            <a:xfrm>
              <a:off x="7718" y="6284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27</a:t>
              </a:r>
              <a:endParaRPr lang="en-US" altLang="zh-TW" sz="1400"/>
            </a:p>
          </p:txBody>
        </p:sp>
        <p:sp>
          <p:nvSpPr>
            <p:cNvPr id="31774" name="Oval 28"/>
            <p:cNvSpPr>
              <a:spLocks noChangeArrowheads="1"/>
            </p:cNvSpPr>
            <p:nvPr/>
          </p:nvSpPr>
          <p:spPr bwMode="auto">
            <a:xfrm>
              <a:off x="5621" y="7728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62</a:t>
              </a:r>
              <a:endParaRPr lang="en-US" altLang="zh-TW" sz="1400"/>
            </a:p>
          </p:txBody>
        </p:sp>
        <p:sp>
          <p:nvSpPr>
            <p:cNvPr id="31775" name="Oval 29"/>
            <p:cNvSpPr>
              <a:spLocks noChangeArrowheads="1"/>
            </p:cNvSpPr>
            <p:nvPr/>
          </p:nvSpPr>
          <p:spPr bwMode="auto">
            <a:xfrm>
              <a:off x="6381" y="7769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67</a:t>
              </a:r>
              <a:endParaRPr lang="en-US" altLang="zh-TW" sz="1400"/>
            </a:p>
          </p:txBody>
        </p:sp>
        <p:sp>
          <p:nvSpPr>
            <p:cNvPr id="31776" name="Oval 30"/>
            <p:cNvSpPr>
              <a:spLocks noChangeArrowheads="1"/>
            </p:cNvSpPr>
            <p:nvPr/>
          </p:nvSpPr>
          <p:spPr bwMode="auto">
            <a:xfrm>
              <a:off x="6849" y="774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80</a:t>
              </a:r>
              <a:endParaRPr lang="en-US" altLang="zh-TW" sz="1400"/>
            </a:p>
          </p:txBody>
        </p:sp>
        <p:sp>
          <p:nvSpPr>
            <p:cNvPr id="31777" name="Oval 31"/>
            <p:cNvSpPr>
              <a:spLocks noChangeArrowheads="1"/>
            </p:cNvSpPr>
            <p:nvPr/>
          </p:nvSpPr>
          <p:spPr bwMode="auto">
            <a:xfrm>
              <a:off x="6934" y="6853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5</a:t>
              </a:r>
              <a:endParaRPr lang="en-US" altLang="zh-TW" sz="1400"/>
            </a:p>
          </p:txBody>
        </p:sp>
        <p:sp>
          <p:nvSpPr>
            <p:cNvPr id="31778" name="Oval 32"/>
            <p:cNvSpPr>
              <a:spLocks noChangeArrowheads="1"/>
            </p:cNvSpPr>
            <p:nvPr/>
          </p:nvSpPr>
          <p:spPr bwMode="auto">
            <a:xfrm>
              <a:off x="7537" y="6876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18</a:t>
              </a:r>
              <a:endParaRPr lang="en-US" altLang="zh-TW" sz="1400"/>
            </a:p>
          </p:txBody>
        </p:sp>
        <p:sp>
          <p:nvSpPr>
            <p:cNvPr id="31779" name="Oval 33"/>
            <p:cNvSpPr>
              <a:spLocks noChangeArrowheads="1"/>
            </p:cNvSpPr>
            <p:nvPr/>
          </p:nvSpPr>
          <p:spPr bwMode="auto">
            <a:xfrm>
              <a:off x="8228" y="6872"/>
              <a:ext cx="397" cy="39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96000"/>
                </a:lnSpc>
              </a:pPr>
              <a:r>
                <a:rPr lang="en-US" altLang="zh-TW" sz="1400">
                  <a:ea typeface="文鼎中楷" charset="-120"/>
                </a:rPr>
                <a:t>7</a:t>
              </a:r>
              <a:endParaRPr lang="en-US" altLang="zh-TW" sz="1400"/>
            </a:p>
          </p:txBody>
        </p:sp>
        <p:sp>
          <p:nvSpPr>
            <p:cNvPr id="31780" name="Line 34"/>
            <p:cNvSpPr>
              <a:spLocks noChangeShapeType="1"/>
            </p:cNvSpPr>
            <p:nvPr/>
          </p:nvSpPr>
          <p:spPr bwMode="auto">
            <a:xfrm>
              <a:off x="7667" y="5955"/>
              <a:ext cx="187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1" name="Line 35"/>
            <p:cNvSpPr>
              <a:spLocks noChangeShapeType="1"/>
            </p:cNvSpPr>
            <p:nvPr/>
          </p:nvSpPr>
          <p:spPr bwMode="auto">
            <a:xfrm>
              <a:off x="8094" y="6600"/>
              <a:ext cx="263" cy="2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2" name="Line 36"/>
            <p:cNvSpPr>
              <a:spLocks noChangeShapeType="1"/>
            </p:cNvSpPr>
            <p:nvPr/>
          </p:nvSpPr>
          <p:spPr bwMode="auto">
            <a:xfrm flipH="1">
              <a:off x="7712" y="6675"/>
              <a:ext cx="127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3" name="Line 37"/>
            <p:cNvSpPr>
              <a:spLocks noChangeShapeType="1"/>
            </p:cNvSpPr>
            <p:nvPr/>
          </p:nvSpPr>
          <p:spPr bwMode="auto">
            <a:xfrm flipH="1">
              <a:off x="6962" y="5940"/>
              <a:ext cx="405" cy="3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4" name="Line 38"/>
            <p:cNvSpPr>
              <a:spLocks noChangeShapeType="1"/>
            </p:cNvSpPr>
            <p:nvPr/>
          </p:nvSpPr>
          <p:spPr bwMode="auto">
            <a:xfrm>
              <a:off x="6977" y="6630"/>
              <a:ext cx="127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5" name="Line 39"/>
            <p:cNvSpPr>
              <a:spLocks noChangeShapeType="1"/>
            </p:cNvSpPr>
            <p:nvPr/>
          </p:nvSpPr>
          <p:spPr bwMode="auto">
            <a:xfrm flipH="1">
              <a:off x="6384" y="6608"/>
              <a:ext cx="293" cy="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6" name="Line 40"/>
            <p:cNvSpPr>
              <a:spLocks noChangeShapeType="1"/>
            </p:cNvSpPr>
            <p:nvPr/>
          </p:nvSpPr>
          <p:spPr bwMode="auto">
            <a:xfrm flipH="1">
              <a:off x="5852" y="7193"/>
              <a:ext cx="315" cy="5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7" name="Line 41"/>
            <p:cNvSpPr>
              <a:spLocks noChangeShapeType="1"/>
            </p:cNvSpPr>
            <p:nvPr/>
          </p:nvSpPr>
          <p:spPr bwMode="auto">
            <a:xfrm>
              <a:off x="6399" y="7200"/>
              <a:ext cx="158" cy="5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8" name="Line 42"/>
            <p:cNvSpPr>
              <a:spLocks noChangeShapeType="1"/>
            </p:cNvSpPr>
            <p:nvPr/>
          </p:nvSpPr>
          <p:spPr bwMode="auto">
            <a:xfrm flipH="1">
              <a:off x="6969" y="7253"/>
              <a:ext cx="203" cy="5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89" name="Freeform 43"/>
            <p:cNvSpPr>
              <a:spLocks/>
            </p:cNvSpPr>
            <p:nvPr/>
          </p:nvSpPr>
          <p:spPr bwMode="auto">
            <a:xfrm>
              <a:off x="1540" y="7621"/>
              <a:ext cx="2350" cy="347"/>
            </a:xfrm>
            <a:custGeom>
              <a:avLst/>
              <a:gdLst>
                <a:gd name="T0" fmla="*/ 0 w 2250"/>
                <a:gd name="T1" fmla="*/ 347 h 347"/>
                <a:gd name="T2" fmla="*/ 63 w 2250"/>
                <a:gd name="T3" fmla="*/ 143 h 347"/>
                <a:gd name="T4" fmla="*/ 240 w 2250"/>
                <a:gd name="T5" fmla="*/ 43 h 347"/>
                <a:gd name="T6" fmla="*/ 564 w 2250"/>
                <a:gd name="T7" fmla="*/ 3 h 347"/>
                <a:gd name="T8" fmla="*/ 2350 w 2250"/>
                <a:gd name="T9" fmla="*/ 23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0" h="347">
                  <a:moveTo>
                    <a:pt x="0" y="347"/>
                  </a:moveTo>
                  <a:cubicBezTo>
                    <a:pt x="11" y="270"/>
                    <a:pt x="22" y="194"/>
                    <a:pt x="60" y="143"/>
                  </a:cubicBezTo>
                  <a:cubicBezTo>
                    <a:pt x="98" y="92"/>
                    <a:pt x="150" y="66"/>
                    <a:pt x="230" y="43"/>
                  </a:cubicBezTo>
                  <a:cubicBezTo>
                    <a:pt x="310" y="20"/>
                    <a:pt x="203" y="6"/>
                    <a:pt x="540" y="3"/>
                  </a:cubicBezTo>
                  <a:cubicBezTo>
                    <a:pt x="877" y="0"/>
                    <a:pt x="1878" y="26"/>
                    <a:pt x="2250" y="2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790" name="Freeform 44"/>
            <p:cNvSpPr>
              <a:spLocks/>
            </p:cNvSpPr>
            <p:nvPr/>
          </p:nvSpPr>
          <p:spPr bwMode="auto">
            <a:xfrm>
              <a:off x="5413" y="7587"/>
              <a:ext cx="2305" cy="347"/>
            </a:xfrm>
            <a:custGeom>
              <a:avLst/>
              <a:gdLst>
                <a:gd name="T0" fmla="*/ 0 w 2250"/>
                <a:gd name="T1" fmla="*/ 347 h 347"/>
                <a:gd name="T2" fmla="*/ 61 w 2250"/>
                <a:gd name="T3" fmla="*/ 143 h 347"/>
                <a:gd name="T4" fmla="*/ 236 w 2250"/>
                <a:gd name="T5" fmla="*/ 43 h 347"/>
                <a:gd name="T6" fmla="*/ 553 w 2250"/>
                <a:gd name="T7" fmla="*/ 3 h 347"/>
                <a:gd name="T8" fmla="*/ 2305 w 2250"/>
                <a:gd name="T9" fmla="*/ 23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0" h="347">
                  <a:moveTo>
                    <a:pt x="0" y="347"/>
                  </a:moveTo>
                  <a:cubicBezTo>
                    <a:pt x="11" y="270"/>
                    <a:pt x="22" y="194"/>
                    <a:pt x="60" y="143"/>
                  </a:cubicBezTo>
                  <a:cubicBezTo>
                    <a:pt x="98" y="92"/>
                    <a:pt x="150" y="66"/>
                    <a:pt x="230" y="43"/>
                  </a:cubicBezTo>
                  <a:cubicBezTo>
                    <a:pt x="310" y="20"/>
                    <a:pt x="203" y="6"/>
                    <a:pt x="540" y="3"/>
                  </a:cubicBezTo>
                  <a:cubicBezTo>
                    <a:pt x="877" y="0"/>
                    <a:pt x="1878" y="26"/>
                    <a:pt x="2250" y="2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1749" name="Rectangle 45"/>
          <p:cNvSpPr>
            <a:spLocks noChangeArrowheads="1"/>
          </p:cNvSpPr>
          <p:nvPr/>
        </p:nvSpPr>
        <p:spPr bwMode="auto">
          <a:xfrm>
            <a:off x="3995738" y="2401888"/>
            <a:ext cx="18002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Arial" panose="020B0604020202020204" pitchFamily="34" charset="0"/>
              </a:rPr>
              <a:t>58</a:t>
            </a:r>
            <a:r>
              <a:rPr lang="zh-TW" altLang="en-US">
                <a:latin typeface="Arial" panose="020B0604020202020204" pitchFamily="34" charset="0"/>
              </a:rPr>
              <a:t>與</a:t>
            </a:r>
            <a:r>
              <a:rPr lang="en-US" altLang="zh-TW">
                <a:latin typeface="Arial" panose="020B0604020202020204" pitchFamily="34" charset="0"/>
              </a:rPr>
              <a:t>5</a:t>
            </a:r>
            <a:r>
              <a:rPr lang="zh-TW" altLang="en-US">
                <a:latin typeface="Arial" panose="020B0604020202020204" pitchFamily="34" charset="0"/>
              </a:rPr>
              <a:t>對調，</a:t>
            </a:r>
            <a:br>
              <a:rPr lang="zh-TW" altLang="en-US">
                <a:latin typeface="Arial" panose="020B0604020202020204" pitchFamily="34" charset="0"/>
              </a:rPr>
            </a:br>
            <a:r>
              <a:rPr lang="zh-TW" altLang="en-US">
                <a:latin typeface="Arial" panose="020B0604020202020204" pitchFamily="34" charset="0"/>
              </a:rPr>
              <a:t>然後調整左半</a:t>
            </a:r>
            <a:br>
              <a:rPr lang="zh-TW" altLang="en-US">
                <a:latin typeface="Arial" panose="020B0604020202020204" pitchFamily="34" charset="0"/>
              </a:rPr>
            </a:br>
            <a:r>
              <a:rPr lang="zh-TW" altLang="en-US">
                <a:latin typeface="Arial" panose="020B0604020202020204" pitchFamily="34" charset="0"/>
              </a:rPr>
              <a:t>部</a:t>
            </a:r>
            <a:r>
              <a:rPr lang="en-US" altLang="zh-TW">
                <a:latin typeface="Arial" panose="020B0604020202020204" pitchFamily="34" charset="0"/>
              </a:rPr>
              <a:t>…</a:t>
            </a:r>
            <a:r>
              <a:rPr lang="en-US" altLang="zh-TW">
                <a:latin typeface="Arial" panose="020B0604020202020204" pitchFamily="34" charset="0"/>
                <a:sym typeface="Wingdings 3" panose="05040102010807070707" pitchFamily="18" charset="2"/>
              </a:rPr>
              <a:t></a:t>
            </a:r>
          </a:p>
        </p:txBody>
      </p:sp>
      <p:sp>
        <p:nvSpPr>
          <p:cNvPr id="31750" name="Rectangle 46"/>
          <p:cNvSpPr>
            <a:spLocks noChangeArrowheads="1"/>
          </p:cNvSpPr>
          <p:nvPr/>
        </p:nvSpPr>
        <p:spPr bwMode="auto">
          <a:xfrm>
            <a:off x="7443788" y="4502150"/>
            <a:ext cx="1031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>
                <a:latin typeface="Arial" panose="020B0604020202020204" pitchFamily="34" charset="0"/>
              </a:rPr>
              <a:t>輸出</a:t>
            </a:r>
            <a:r>
              <a:rPr lang="en-US" altLang="zh-TW">
                <a:latin typeface="Arial" panose="020B0604020202020204" pitchFamily="34" charset="0"/>
              </a:rPr>
              <a:t>62</a:t>
            </a:r>
            <a:r>
              <a:rPr lang="en-US" altLang="zh-TW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29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排序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除了上述內部排序和外部排序之區別外，也可以分成下列兩類：</a:t>
            </a:r>
          </a:p>
          <a:p>
            <a:pPr lvl="1" eaLnBrk="1" hangingPunct="1"/>
            <a:r>
              <a:rPr lang="zh-TW" altLang="en-US" smtClean="0"/>
              <a:t>如果排序方式是</a:t>
            </a:r>
            <a:r>
              <a:rPr lang="zh-TW" altLang="en-US" smtClean="0">
                <a:solidFill>
                  <a:schemeClr val="folHlink"/>
                </a:solidFill>
              </a:rPr>
              <a:t>比較整個鍵值</a:t>
            </a:r>
            <a:r>
              <a:rPr lang="en-US" altLang="zh-TW" smtClean="0"/>
              <a:t>(key value)</a:t>
            </a:r>
            <a:r>
              <a:rPr lang="zh-TW" altLang="en-US" smtClean="0"/>
              <a:t>的話，稱之為</a:t>
            </a:r>
            <a:r>
              <a:rPr lang="zh-TW" altLang="en-US" smtClean="0">
                <a:solidFill>
                  <a:schemeClr val="folHlink"/>
                </a:solidFill>
              </a:rPr>
              <a:t>比較排序</a:t>
            </a:r>
            <a:r>
              <a:rPr lang="en-US" altLang="zh-TW" smtClean="0">
                <a:solidFill>
                  <a:schemeClr val="folHlink"/>
                </a:solidFill>
              </a:rPr>
              <a:t>(comparative sort)</a:t>
            </a:r>
            <a:r>
              <a:rPr lang="zh-TW" altLang="en-US" smtClean="0"/>
              <a:t>。</a:t>
            </a:r>
          </a:p>
          <a:p>
            <a:pPr lvl="1" eaLnBrk="1" hangingPunct="1"/>
            <a:r>
              <a:rPr lang="zh-TW" altLang="en-US" smtClean="0"/>
              <a:t>假使是</a:t>
            </a:r>
            <a:r>
              <a:rPr lang="zh-TW" altLang="en-US" smtClean="0">
                <a:solidFill>
                  <a:srgbClr val="800080"/>
                </a:solidFill>
              </a:rPr>
              <a:t>一次只比較鍵值的某一位數</a:t>
            </a:r>
            <a:r>
              <a:rPr lang="zh-TW" altLang="en-US" smtClean="0"/>
              <a:t>，此類稱之為</a:t>
            </a:r>
            <a:r>
              <a:rPr lang="zh-TW" altLang="en-US" smtClean="0">
                <a:solidFill>
                  <a:srgbClr val="800080"/>
                </a:solidFill>
              </a:rPr>
              <a:t>分配排序</a:t>
            </a:r>
            <a:r>
              <a:rPr lang="en-US" altLang="zh-TW" smtClean="0">
                <a:solidFill>
                  <a:srgbClr val="800080"/>
                </a:solidFill>
              </a:rPr>
              <a:t>(distributive sort)</a:t>
            </a:r>
            <a:r>
              <a:rPr lang="zh-TW" altLang="en-US" smtClean="0"/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二元樹排序</a:t>
            </a:r>
            <a:r>
              <a:rPr lang="en-US" altLang="zh-TW" smtClean="0"/>
              <a:t>(binary tree sort)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乃是先將所有的資料建立成</a:t>
            </a:r>
            <a:r>
              <a:rPr lang="zh-TW" altLang="en-US" smtClean="0">
                <a:solidFill>
                  <a:schemeClr val="folHlink"/>
                </a:solidFill>
              </a:rPr>
              <a:t>二元搜尋樹，再利用中序法來追蹤</a:t>
            </a:r>
            <a:r>
              <a:rPr lang="zh-TW" altLang="en-US" smtClean="0"/>
              <a:t>，步驟如下：</a:t>
            </a:r>
          </a:p>
          <a:p>
            <a:pPr eaLnBrk="1" hangingPunct="1"/>
            <a:r>
              <a:rPr lang="en-US" altLang="zh-TW" smtClean="0"/>
              <a:t>1.</a:t>
            </a:r>
            <a:r>
              <a:rPr lang="zh-TW" altLang="en-US" smtClean="0"/>
              <a:t>將第一個資料放在樹根。</a:t>
            </a:r>
          </a:p>
          <a:p>
            <a:pPr eaLnBrk="1" hangingPunct="1"/>
            <a:r>
              <a:rPr lang="en-US" altLang="zh-TW" smtClean="0"/>
              <a:t>2.</a:t>
            </a:r>
            <a:r>
              <a:rPr lang="zh-TW" altLang="en-US" smtClean="0"/>
              <a:t>進來的資料皆與樹根相比較，若比樹根大，則置於右子樹；反之，置於左子樹。</a:t>
            </a:r>
          </a:p>
          <a:p>
            <a:pPr eaLnBrk="1" hangingPunct="1"/>
            <a:r>
              <a:rPr lang="en-US" altLang="zh-TW" smtClean="0"/>
              <a:t>3.</a:t>
            </a:r>
            <a:r>
              <a:rPr lang="zh-TW" altLang="en-US" smtClean="0"/>
              <a:t>二元搜尋樹建立完後，利用中序法追蹤，即可得到由小至大的排序資料。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30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二元樹排序</a:t>
            </a:r>
            <a:r>
              <a:rPr lang="en-US" altLang="zh-TW" smtClean="0"/>
              <a:t>(binary tree sort)</a:t>
            </a:r>
          </a:p>
        </p:txBody>
      </p:sp>
      <p:sp>
        <p:nvSpPr>
          <p:cNvPr id="33795" name="Oval 6"/>
          <p:cNvSpPr>
            <a:spLocks noChangeArrowheads="1"/>
          </p:cNvSpPr>
          <p:nvPr/>
        </p:nvSpPr>
        <p:spPr bwMode="auto">
          <a:xfrm>
            <a:off x="2843213" y="1773238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18</a:t>
            </a:r>
          </a:p>
        </p:txBody>
      </p:sp>
      <p:sp>
        <p:nvSpPr>
          <p:cNvPr id="33796" name="Text Box 7"/>
          <p:cNvSpPr txBox="1">
            <a:spLocks noChangeArrowheads="1"/>
          </p:cNvSpPr>
          <p:nvPr/>
        </p:nvSpPr>
        <p:spPr bwMode="auto">
          <a:xfrm>
            <a:off x="1042988" y="18081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3797" name="Text Box 8"/>
          <p:cNvSpPr txBox="1">
            <a:spLocks noChangeArrowheads="1"/>
          </p:cNvSpPr>
          <p:nvPr/>
        </p:nvSpPr>
        <p:spPr bwMode="auto">
          <a:xfrm>
            <a:off x="1023938" y="1785938"/>
            <a:ext cx="1385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ea typeface="標楷體" panose="03000509000000000000" pitchFamily="65" charset="-120"/>
              </a:rPr>
              <a:t>1.</a:t>
            </a:r>
            <a:r>
              <a:rPr lang="zh-TW" altLang="en-US" sz="2400">
                <a:ea typeface="標楷體" panose="03000509000000000000" pitchFamily="65" charset="-120"/>
              </a:rPr>
              <a:t>加入</a:t>
            </a:r>
            <a:r>
              <a:rPr lang="en-US" altLang="zh-TW" sz="2400">
                <a:ea typeface="標楷體" panose="03000509000000000000" pitchFamily="65" charset="-120"/>
              </a:rPr>
              <a:t>18</a:t>
            </a:r>
          </a:p>
        </p:txBody>
      </p:sp>
      <p:sp>
        <p:nvSpPr>
          <p:cNvPr id="33798" name="Text Box 9"/>
          <p:cNvSpPr txBox="1">
            <a:spLocks noChangeArrowheads="1"/>
          </p:cNvSpPr>
          <p:nvPr/>
        </p:nvSpPr>
        <p:spPr bwMode="auto">
          <a:xfrm>
            <a:off x="4792663" y="177323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ea typeface="標楷體" panose="03000509000000000000" pitchFamily="65" charset="-120"/>
              </a:rPr>
              <a:t>2.</a:t>
            </a:r>
            <a:r>
              <a:rPr lang="zh-TW" altLang="en-US" sz="2400">
                <a:ea typeface="標楷體" panose="03000509000000000000" pitchFamily="65" charset="-120"/>
              </a:rPr>
              <a:t>加入</a:t>
            </a:r>
            <a:r>
              <a:rPr lang="en-US" altLang="zh-TW" sz="2400"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33799" name="Text Box 13"/>
          <p:cNvSpPr txBox="1">
            <a:spLocks noChangeArrowheads="1"/>
          </p:cNvSpPr>
          <p:nvPr/>
        </p:nvSpPr>
        <p:spPr bwMode="auto">
          <a:xfrm>
            <a:off x="1025525" y="2971800"/>
            <a:ext cx="138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ea typeface="標楷體" panose="03000509000000000000" pitchFamily="65" charset="-120"/>
              </a:rPr>
              <a:t>3.</a:t>
            </a:r>
            <a:r>
              <a:rPr lang="zh-TW" altLang="en-US" sz="2400">
                <a:ea typeface="標楷體" panose="03000509000000000000" pitchFamily="65" charset="-120"/>
              </a:rPr>
              <a:t>加入</a:t>
            </a:r>
            <a:r>
              <a:rPr lang="en-US" altLang="zh-TW" sz="2400">
                <a:ea typeface="標楷體" panose="03000509000000000000" pitchFamily="65" charset="-120"/>
              </a:rPr>
              <a:t>20</a:t>
            </a:r>
          </a:p>
        </p:txBody>
      </p:sp>
      <p:sp>
        <p:nvSpPr>
          <p:cNvPr id="33800" name="Oval 14"/>
          <p:cNvSpPr>
            <a:spLocks noChangeArrowheads="1"/>
          </p:cNvSpPr>
          <p:nvPr/>
        </p:nvSpPr>
        <p:spPr bwMode="auto">
          <a:xfrm>
            <a:off x="6950075" y="1773238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18</a:t>
            </a:r>
          </a:p>
        </p:txBody>
      </p:sp>
      <p:sp>
        <p:nvSpPr>
          <p:cNvPr id="33801" name="Oval 15"/>
          <p:cNvSpPr>
            <a:spLocks noChangeArrowheads="1"/>
          </p:cNvSpPr>
          <p:nvPr/>
        </p:nvSpPr>
        <p:spPr bwMode="auto">
          <a:xfrm>
            <a:off x="6300788" y="23495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33802" name="Line 16"/>
          <p:cNvSpPr>
            <a:spLocks noChangeShapeType="1"/>
          </p:cNvSpPr>
          <p:nvPr/>
        </p:nvSpPr>
        <p:spPr bwMode="auto">
          <a:xfrm flipH="1">
            <a:off x="6734175" y="2133600"/>
            <a:ext cx="2873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3" name="Oval 17"/>
          <p:cNvSpPr>
            <a:spLocks noChangeArrowheads="1"/>
          </p:cNvSpPr>
          <p:nvPr/>
        </p:nvSpPr>
        <p:spPr bwMode="auto">
          <a:xfrm>
            <a:off x="3205163" y="29972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18</a:t>
            </a:r>
          </a:p>
        </p:txBody>
      </p:sp>
      <p:sp>
        <p:nvSpPr>
          <p:cNvPr id="33804" name="Oval 18"/>
          <p:cNvSpPr>
            <a:spLocks noChangeArrowheads="1"/>
          </p:cNvSpPr>
          <p:nvPr/>
        </p:nvSpPr>
        <p:spPr bwMode="auto">
          <a:xfrm>
            <a:off x="2555875" y="3573463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33805" name="Line 19"/>
          <p:cNvSpPr>
            <a:spLocks noChangeShapeType="1"/>
          </p:cNvSpPr>
          <p:nvPr/>
        </p:nvSpPr>
        <p:spPr bwMode="auto">
          <a:xfrm flipH="1">
            <a:off x="2989263" y="3357563"/>
            <a:ext cx="2873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6" name="Oval 20"/>
          <p:cNvSpPr>
            <a:spLocks noChangeArrowheads="1"/>
          </p:cNvSpPr>
          <p:nvPr/>
        </p:nvSpPr>
        <p:spPr bwMode="auto">
          <a:xfrm>
            <a:off x="3706813" y="3573463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20</a:t>
            </a:r>
          </a:p>
        </p:txBody>
      </p:sp>
      <p:sp>
        <p:nvSpPr>
          <p:cNvPr id="33807" name="Line 21"/>
          <p:cNvSpPr>
            <a:spLocks noChangeShapeType="1"/>
          </p:cNvSpPr>
          <p:nvPr/>
        </p:nvSpPr>
        <p:spPr bwMode="auto">
          <a:xfrm>
            <a:off x="3635375" y="3357563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08" name="Text Box 22"/>
          <p:cNvSpPr txBox="1">
            <a:spLocks noChangeArrowheads="1"/>
          </p:cNvSpPr>
          <p:nvPr/>
        </p:nvSpPr>
        <p:spPr bwMode="auto">
          <a:xfrm>
            <a:off x="4787900" y="2971800"/>
            <a:ext cx="138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ea typeface="標楷體" panose="03000509000000000000" pitchFamily="65" charset="-120"/>
              </a:rPr>
              <a:t>4.</a:t>
            </a:r>
            <a:r>
              <a:rPr lang="zh-TW" altLang="en-US" sz="2400">
                <a:ea typeface="標楷體" panose="03000509000000000000" pitchFamily="65" charset="-120"/>
              </a:rPr>
              <a:t>加入</a:t>
            </a:r>
            <a:r>
              <a:rPr lang="en-US" altLang="zh-TW" sz="2400">
                <a:ea typeface="標楷體" panose="03000509000000000000" pitchFamily="65" charset="-120"/>
              </a:rPr>
              <a:t>34</a:t>
            </a:r>
          </a:p>
        </p:txBody>
      </p:sp>
      <p:sp>
        <p:nvSpPr>
          <p:cNvPr id="33809" name="Oval 23"/>
          <p:cNvSpPr>
            <a:spLocks noChangeArrowheads="1"/>
          </p:cNvSpPr>
          <p:nvPr/>
        </p:nvSpPr>
        <p:spPr bwMode="auto">
          <a:xfrm>
            <a:off x="7021513" y="29972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18</a:t>
            </a:r>
          </a:p>
        </p:txBody>
      </p:sp>
      <p:sp>
        <p:nvSpPr>
          <p:cNvPr id="33810" name="Oval 24"/>
          <p:cNvSpPr>
            <a:spLocks noChangeArrowheads="1"/>
          </p:cNvSpPr>
          <p:nvPr/>
        </p:nvSpPr>
        <p:spPr bwMode="auto">
          <a:xfrm>
            <a:off x="6372225" y="3573463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33811" name="Line 25"/>
          <p:cNvSpPr>
            <a:spLocks noChangeShapeType="1"/>
          </p:cNvSpPr>
          <p:nvPr/>
        </p:nvSpPr>
        <p:spPr bwMode="auto">
          <a:xfrm flipH="1">
            <a:off x="6805613" y="3357563"/>
            <a:ext cx="2873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2" name="Oval 26"/>
          <p:cNvSpPr>
            <a:spLocks noChangeArrowheads="1"/>
          </p:cNvSpPr>
          <p:nvPr/>
        </p:nvSpPr>
        <p:spPr bwMode="auto">
          <a:xfrm>
            <a:off x="7523163" y="3573463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20</a:t>
            </a:r>
          </a:p>
        </p:txBody>
      </p:sp>
      <p:sp>
        <p:nvSpPr>
          <p:cNvPr id="33813" name="Line 27"/>
          <p:cNvSpPr>
            <a:spLocks noChangeShapeType="1"/>
          </p:cNvSpPr>
          <p:nvPr/>
        </p:nvSpPr>
        <p:spPr bwMode="auto">
          <a:xfrm>
            <a:off x="7451725" y="3357563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4" name="Oval 28"/>
          <p:cNvSpPr>
            <a:spLocks noChangeArrowheads="1"/>
          </p:cNvSpPr>
          <p:nvPr/>
        </p:nvSpPr>
        <p:spPr bwMode="auto">
          <a:xfrm>
            <a:off x="8099425" y="4221163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34</a:t>
            </a:r>
          </a:p>
        </p:txBody>
      </p:sp>
      <p:sp>
        <p:nvSpPr>
          <p:cNvPr id="33815" name="Line 29"/>
          <p:cNvSpPr>
            <a:spLocks noChangeShapeType="1"/>
          </p:cNvSpPr>
          <p:nvPr/>
        </p:nvSpPr>
        <p:spPr bwMode="auto">
          <a:xfrm>
            <a:off x="7956550" y="3933825"/>
            <a:ext cx="2873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16" name="Text Box 30"/>
          <p:cNvSpPr txBox="1">
            <a:spLocks noChangeArrowheads="1"/>
          </p:cNvSpPr>
          <p:nvPr/>
        </p:nvSpPr>
        <p:spPr bwMode="auto">
          <a:xfrm>
            <a:off x="1042988" y="4411663"/>
            <a:ext cx="1385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ea typeface="標楷體" panose="03000509000000000000" pitchFamily="65" charset="-120"/>
              </a:rPr>
              <a:t>5.</a:t>
            </a:r>
            <a:r>
              <a:rPr lang="zh-TW" altLang="en-US" sz="2400">
                <a:ea typeface="標楷體" panose="03000509000000000000" pitchFamily="65" charset="-120"/>
              </a:rPr>
              <a:t>加入</a:t>
            </a:r>
            <a:r>
              <a:rPr lang="en-US" altLang="zh-TW" sz="2400">
                <a:ea typeface="標楷體" panose="03000509000000000000" pitchFamily="65" charset="-120"/>
              </a:rPr>
              <a:t>12</a:t>
            </a:r>
          </a:p>
        </p:txBody>
      </p:sp>
      <p:sp>
        <p:nvSpPr>
          <p:cNvPr id="33817" name="Oval 31"/>
          <p:cNvSpPr>
            <a:spLocks noChangeArrowheads="1"/>
          </p:cNvSpPr>
          <p:nvPr/>
        </p:nvSpPr>
        <p:spPr bwMode="auto">
          <a:xfrm>
            <a:off x="3205163" y="4437063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18</a:t>
            </a:r>
          </a:p>
        </p:txBody>
      </p:sp>
      <p:sp>
        <p:nvSpPr>
          <p:cNvPr id="33818" name="Oval 32"/>
          <p:cNvSpPr>
            <a:spLocks noChangeArrowheads="1"/>
          </p:cNvSpPr>
          <p:nvPr/>
        </p:nvSpPr>
        <p:spPr bwMode="auto">
          <a:xfrm>
            <a:off x="2555875" y="5013325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33819" name="Line 33"/>
          <p:cNvSpPr>
            <a:spLocks noChangeShapeType="1"/>
          </p:cNvSpPr>
          <p:nvPr/>
        </p:nvSpPr>
        <p:spPr bwMode="auto">
          <a:xfrm flipH="1">
            <a:off x="2989263" y="4797425"/>
            <a:ext cx="2873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20" name="Oval 34"/>
          <p:cNvSpPr>
            <a:spLocks noChangeArrowheads="1"/>
          </p:cNvSpPr>
          <p:nvPr/>
        </p:nvSpPr>
        <p:spPr bwMode="auto">
          <a:xfrm>
            <a:off x="3706813" y="5013325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20</a:t>
            </a:r>
          </a:p>
        </p:txBody>
      </p:sp>
      <p:sp>
        <p:nvSpPr>
          <p:cNvPr id="33821" name="Line 35"/>
          <p:cNvSpPr>
            <a:spLocks noChangeShapeType="1"/>
          </p:cNvSpPr>
          <p:nvPr/>
        </p:nvSpPr>
        <p:spPr bwMode="auto">
          <a:xfrm>
            <a:off x="3635375" y="4797425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22" name="Oval 36"/>
          <p:cNvSpPr>
            <a:spLocks noChangeArrowheads="1"/>
          </p:cNvSpPr>
          <p:nvPr/>
        </p:nvSpPr>
        <p:spPr bwMode="auto">
          <a:xfrm>
            <a:off x="4283075" y="5661025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34</a:t>
            </a:r>
          </a:p>
        </p:txBody>
      </p:sp>
      <p:sp>
        <p:nvSpPr>
          <p:cNvPr id="33823" name="Line 37"/>
          <p:cNvSpPr>
            <a:spLocks noChangeShapeType="1"/>
          </p:cNvSpPr>
          <p:nvPr/>
        </p:nvSpPr>
        <p:spPr bwMode="auto">
          <a:xfrm>
            <a:off x="4140200" y="5373688"/>
            <a:ext cx="28733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24" name="Oval 38"/>
          <p:cNvSpPr>
            <a:spLocks noChangeArrowheads="1"/>
          </p:cNvSpPr>
          <p:nvPr/>
        </p:nvSpPr>
        <p:spPr bwMode="auto">
          <a:xfrm>
            <a:off x="3059113" y="5661025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12</a:t>
            </a:r>
          </a:p>
        </p:txBody>
      </p:sp>
      <p:sp>
        <p:nvSpPr>
          <p:cNvPr id="33825" name="Line 39"/>
          <p:cNvSpPr>
            <a:spLocks noChangeShapeType="1"/>
          </p:cNvSpPr>
          <p:nvPr/>
        </p:nvSpPr>
        <p:spPr bwMode="auto">
          <a:xfrm>
            <a:off x="2987675" y="5373688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26" name="Text Box 40"/>
          <p:cNvSpPr txBox="1">
            <a:spLocks noChangeArrowheads="1"/>
          </p:cNvSpPr>
          <p:nvPr/>
        </p:nvSpPr>
        <p:spPr bwMode="auto">
          <a:xfrm>
            <a:off x="4787900" y="4411663"/>
            <a:ext cx="138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ea typeface="標楷體" panose="03000509000000000000" pitchFamily="65" charset="-120"/>
              </a:rPr>
              <a:t>6.</a:t>
            </a:r>
            <a:r>
              <a:rPr lang="zh-TW" altLang="en-US" sz="2400">
                <a:ea typeface="標楷體" panose="03000509000000000000" pitchFamily="65" charset="-120"/>
              </a:rPr>
              <a:t>加入</a:t>
            </a:r>
            <a:r>
              <a:rPr lang="en-US" altLang="zh-TW" sz="2400">
                <a:ea typeface="標楷體" panose="03000509000000000000" pitchFamily="65" charset="-120"/>
              </a:rPr>
              <a:t>32</a:t>
            </a:r>
          </a:p>
        </p:txBody>
      </p:sp>
      <p:sp>
        <p:nvSpPr>
          <p:cNvPr id="33827" name="Oval 41"/>
          <p:cNvSpPr>
            <a:spLocks noChangeArrowheads="1"/>
          </p:cNvSpPr>
          <p:nvPr/>
        </p:nvSpPr>
        <p:spPr bwMode="auto">
          <a:xfrm>
            <a:off x="7021513" y="4437063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18</a:t>
            </a:r>
          </a:p>
        </p:txBody>
      </p:sp>
      <p:sp>
        <p:nvSpPr>
          <p:cNvPr id="33828" name="Oval 42"/>
          <p:cNvSpPr>
            <a:spLocks noChangeArrowheads="1"/>
          </p:cNvSpPr>
          <p:nvPr/>
        </p:nvSpPr>
        <p:spPr bwMode="auto">
          <a:xfrm>
            <a:off x="6372225" y="5013325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33829" name="Line 43"/>
          <p:cNvSpPr>
            <a:spLocks noChangeShapeType="1"/>
          </p:cNvSpPr>
          <p:nvPr/>
        </p:nvSpPr>
        <p:spPr bwMode="auto">
          <a:xfrm flipH="1">
            <a:off x="6805613" y="4797425"/>
            <a:ext cx="2873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30" name="Oval 44"/>
          <p:cNvSpPr>
            <a:spLocks noChangeArrowheads="1"/>
          </p:cNvSpPr>
          <p:nvPr/>
        </p:nvSpPr>
        <p:spPr bwMode="auto">
          <a:xfrm>
            <a:off x="7523163" y="5013325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20</a:t>
            </a:r>
          </a:p>
        </p:txBody>
      </p:sp>
      <p:sp>
        <p:nvSpPr>
          <p:cNvPr id="33831" name="Line 45"/>
          <p:cNvSpPr>
            <a:spLocks noChangeShapeType="1"/>
          </p:cNvSpPr>
          <p:nvPr/>
        </p:nvSpPr>
        <p:spPr bwMode="auto">
          <a:xfrm>
            <a:off x="7451725" y="4797425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32" name="Oval 46"/>
          <p:cNvSpPr>
            <a:spLocks noChangeArrowheads="1"/>
          </p:cNvSpPr>
          <p:nvPr/>
        </p:nvSpPr>
        <p:spPr bwMode="auto">
          <a:xfrm>
            <a:off x="8099425" y="5661025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34</a:t>
            </a:r>
          </a:p>
        </p:txBody>
      </p:sp>
      <p:sp>
        <p:nvSpPr>
          <p:cNvPr id="33833" name="Line 47"/>
          <p:cNvSpPr>
            <a:spLocks noChangeShapeType="1"/>
          </p:cNvSpPr>
          <p:nvPr/>
        </p:nvSpPr>
        <p:spPr bwMode="auto">
          <a:xfrm>
            <a:off x="7956550" y="5373688"/>
            <a:ext cx="28733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34" name="Oval 48"/>
          <p:cNvSpPr>
            <a:spLocks noChangeArrowheads="1"/>
          </p:cNvSpPr>
          <p:nvPr/>
        </p:nvSpPr>
        <p:spPr bwMode="auto">
          <a:xfrm>
            <a:off x="6875463" y="5661025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12</a:t>
            </a:r>
          </a:p>
        </p:txBody>
      </p:sp>
      <p:sp>
        <p:nvSpPr>
          <p:cNvPr id="33835" name="Line 49"/>
          <p:cNvSpPr>
            <a:spLocks noChangeShapeType="1"/>
          </p:cNvSpPr>
          <p:nvPr/>
        </p:nvSpPr>
        <p:spPr bwMode="auto">
          <a:xfrm>
            <a:off x="6804025" y="5373688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836" name="Oval 50"/>
          <p:cNvSpPr>
            <a:spLocks noChangeArrowheads="1"/>
          </p:cNvSpPr>
          <p:nvPr/>
        </p:nvSpPr>
        <p:spPr bwMode="auto">
          <a:xfrm>
            <a:off x="7524750" y="6237288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32</a:t>
            </a:r>
          </a:p>
        </p:txBody>
      </p:sp>
      <p:sp>
        <p:nvSpPr>
          <p:cNvPr id="33837" name="Line 51"/>
          <p:cNvSpPr>
            <a:spLocks noChangeShapeType="1"/>
          </p:cNvSpPr>
          <p:nvPr/>
        </p:nvSpPr>
        <p:spPr bwMode="auto">
          <a:xfrm flipH="1">
            <a:off x="7956550" y="6021388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31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二元樹排序</a:t>
            </a:r>
            <a:r>
              <a:rPr lang="en-US" altLang="zh-TW" smtClean="0"/>
              <a:t>(binary tree sort)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900113" y="177323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ea typeface="標楷體" panose="03000509000000000000" pitchFamily="65" charset="-120"/>
              </a:rPr>
              <a:t>7.</a:t>
            </a:r>
            <a:r>
              <a:rPr lang="zh-TW" altLang="en-US" sz="2400">
                <a:ea typeface="標楷體" panose="03000509000000000000" pitchFamily="65" charset="-120"/>
              </a:rPr>
              <a:t>加入</a:t>
            </a:r>
            <a:r>
              <a:rPr lang="en-US" altLang="zh-TW" sz="2400">
                <a:ea typeface="標楷體" panose="03000509000000000000" pitchFamily="65" charset="-120"/>
              </a:rPr>
              <a:t>6</a:t>
            </a:r>
          </a:p>
        </p:txBody>
      </p:sp>
      <p:sp>
        <p:nvSpPr>
          <p:cNvPr id="34820" name="Oval 5"/>
          <p:cNvSpPr>
            <a:spLocks noChangeArrowheads="1"/>
          </p:cNvSpPr>
          <p:nvPr/>
        </p:nvSpPr>
        <p:spPr bwMode="auto">
          <a:xfrm>
            <a:off x="3133725" y="1798638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18</a:t>
            </a:r>
          </a:p>
        </p:txBody>
      </p:sp>
      <p:sp>
        <p:nvSpPr>
          <p:cNvPr id="34821" name="Oval 6"/>
          <p:cNvSpPr>
            <a:spLocks noChangeArrowheads="1"/>
          </p:cNvSpPr>
          <p:nvPr/>
        </p:nvSpPr>
        <p:spPr bwMode="auto">
          <a:xfrm>
            <a:off x="2484438" y="23749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34822" name="Line 7"/>
          <p:cNvSpPr>
            <a:spLocks noChangeShapeType="1"/>
          </p:cNvSpPr>
          <p:nvPr/>
        </p:nvSpPr>
        <p:spPr bwMode="auto">
          <a:xfrm flipH="1">
            <a:off x="2917825" y="2159000"/>
            <a:ext cx="2873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3" name="Oval 8"/>
          <p:cNvSpPr>
            <a:spLocks noChangeArrowheads="1"/>
          </p:cNvSpPr>
          <p:nvPr/>
        </p:nvSpPr>
        <p:spPr bwMode="auto">
          <a:xfrm>
            <a:off x="3635375" y="23749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20</a:t>
            </a:r>
          </a:p>
        </p:txBody>
      </p:sp>
      <p:sp>
        <p:nvSpPr>
          <p:cNvPr id="34824" name="Line 9"/>
          <p:cNvSpPr>
            <a:spLocks noChangeShapeType="1"/>
          </p:cNvSpPr>
          <p:nvPr/>
        </p:nvSpPr>
        <p:spPr bwMode="auto">
          <a:xfrm>
            <a:off x="3563938" y="215900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5" name="Oval 10"/>
          <p:cNvSpPr>
            <a:spLocks noChangeArrowheads="1"/>
          </p:cNvSpPr>
          <p:nvPr/>
        </p:nvSpPr>
        <p:spPr bwMode="auto">
          <a:xfrm>
            <a:off x="4211638" y="30226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34</a:t>
            </a:r>
          </a:p>
        </p:txBody>
      </p:sp>
      <p:sp>
        <p:nvSpPr>
          <p:cNvPr id="34826" name="Line 11"/>
          <p:cNvSpPr>
            <a:spLocks noChangeShapeType="1"/>
          </p:cNvSpPr>
          <p:nvPr/>
        </p:nvSpPr>
        <p:spPr bwMode="auto">
          <a:xfrm>
            <a:off x="4068763" y="2735263"/>
            <a:ext cx="2873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7" name="Oval 12"/>
          <p:cNvSpPr>
            <a:spLocks noChangeArrowheads="1"/>
          </p:cNvSpPr>
          <p:nvPr/>
        </p:nvSpPr>
        <p:spPr bwMode="auto">
          <a:xfrm>
            <a:off x="2987675" y="30226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12</a:t>
            </a:r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>
            <a:off x="2916238" y="2735263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9" name="Oval 14"/>
          <p:cNvSpPr>
            <a:spLocks noChangeArrowheads="1"/>
          </p:cNvSpPr>
          <p:nvPr/>
        </p:nvSpPr>
        <p:spPr bwMode="auto">
          <a:xfrm>
            <a:off x="3636963" y="3598863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32</a:t>
            </a:r>
          </a:p>
        </p:txBody>
      </p:sp>
      <p:sp>
        <p:nvSpPr>
          <p:cNvPr id="34830" name="Line 15"/>
          <p:cNvSpPr>
            <a:spLocks noChangeShapeType="1"/>
          </p:cNvSpPr>
          <p:nvPr/>
        </p:nvSpPr>
        <p:spPr bwMode="auto">
          <a:xfrm flipH="1">
            <a:off x="4068763" y="3382963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1" name="Oval 16"/>
          <p:cNvSpPr>
            <a:spLocks noChangeArrowheads="1"/>
          </p:cNvSpPr>
          <p:nvPr/>
        </p:nvSpPr>
        <p:spPr bwMode="auto">
          <a:xfrm>
            <a:off x="2339975" y="3573463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6</a:t>
            </a:r>
          </a:p>
        </p:txBody>
      </p:sp>
      <p:sp>
        <p:nvSpPr>
          <p:cNvPr id="34832" name="Line 17"/>
          <p:cNvSpPr>
            <a:spLocks noChangeShapeType="1"/>
          </p:cNvSpPr>
          <p:nvPr/>
        </p:nvSpPr>
        <p:spPr bwMode="auto">
          <a:xfrm flipH="1">
            <a:off x="2771775" y="3429000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4643438" y="1773238"/>
            <a:ext cx="1385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ea typeface="標楷體" panose="03000509000000000000" pitchFamily="65" charset="-120"/>
              </a:rPr>
              <a:t>8.</a:t>
            </a:r>
            <a:r>
              <a:rPr lang="zh-TW" altLang="en-US" sz="2400">
                <a:ea typeface="標楷體" panose="03000509000000000000" pitchFamily="65" charset="-120"/>
              </a:rPr>
              <a:t>加入</a:t>
            </a:r>
            <a:r>
              <a:rPr lang="en-US" altLang="zh-TW" sz="2400">
                <a:ea typeface="標楷體" panose="03000509000000000000" pitchFamily="65" charset="-120"/>
              </a:rPr>
              <a:t>16</a:t>
            </a:r>
          </a:p>
        </p:txBody>
      </p:sp>
      <p:sp>
        <p:nvSpPr>
          <p:cNvPr id="34834" name="Oval 19"/>
          <p:cNvSpPr>
            <a:spLocks noChangeArrowheads="1"/>
          </p:cNvSpPr>
          <p:nvPr/>
        </p:nvSpPr>
        <p:spPr bwMode="auto">
          <a:xfrm>
            <a:off x="6877050" y="1798638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18</a:t>
            </a:r>
          </a:p>
        </p:txBody>
      </p:sp>
      <p:sp>
        <p:nvSpPr>
          <p:cNvPr id="34835" name="Oval 20"/>
          <p:cNvSpPr>
            <a:spLocks noChangeArrowheads="1"/>
          </p:cNvSpPr>
          <p:nvPr/>
        </p:nvSpPr>
        <p:spPr bwMode="auto">
          <a:xfrm>
            <a:off x="6227763" y="23749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34836" name="Line 21"/>
          <p:cNvSpPr>
            <a:spLocks noChangeShapeType="1"/>
          </p:cNvSpPr>
          <p:nvPr/>
        </p:nvSpPr>
        <p:spPr bwMode="auto">
          <a:xfrm flipH="1">
            <a:off x="6661150" y="2159000"/>
            <a:ext cx="2873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7" name="Oval 22"/>
          <p:cNvSpPr>
            <a:spLocks noChangeArrowheads="1"/>
          </p:cNvSpPr>
          <p:nvPr/>
        </p:nvSpPr>
        <p:spPr bwMode="auto">
          <a:xfrm>
            <a:off x="7378700" y="23749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20</a:t>
            </a:r>
          </a:p>
        </p:txBody>
      </p:sp>
      <p:sp>
        <p:nvSpPr>
          <p:cNvPr id="34838" name="Line 23"/>
          <p:cNvSpPr>
            <a:spLocks noChangeShapeType="1"/>
          </p:cNvSpPr>
          <p:nvPr/>
        </p:nvSpPr>
        <p:spPr bwMode="auto">
          <a:xfrm>
            <a:off x="7307263" y="215900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9" name="Oval 24"/>
          <p:cNvSpPr>
            <a:spLocks noChangeArrowheads="1"/>
          </p:cNvSpPr>
          <p:nvPr/>
        </p:nvSpPr>
        <p:spPr bwMode="auto">
          <a:xfrm>
            <a:off x="7954963" y="30226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34</a:t>
            </a:r>
          </a:p>
        </p:txBody>
      </p:sp>
      <p:sp>
        <p:nvSpPr>
          <p:cNvPr id="34840" name="Line 25"/>
          <p:cNvSpPr>
            <a:spLocks noChangeShapeType="1"/>
          </p:cNvSpPr>
          <p:nvPr/>
        </p:nvSpPr>
        <p:spPr bwMode="auto">
          <a:xfrm>
            <a:off x="7812088" y="2735263"/>
            <a:ext cx="2873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41" name="Oval 26"/>
          <p:cNvSpPr>
            <a:spLocks noChangeArrowheads="1"/>
          </p:cNvSpPr>
          <p:nvPr/>
        </p:nvSpPr>
        <p:spPr bwMode="auto">
          <a:xfrm>
            <a:off x="6516688" y="30226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12</a:t>
            </a:r>
          </a:p>
        </p:txBody>
      </p:sp>
      <p:sp>
        <p:nvSpPr>
          <p:cNvPr id="34842" name="Oval 28"/>
          <p:cNvSpPr>
            <a:spLocks noChangeArrowheads="1"/>
          </p:cNvSpPr>
          <p:nvPr/>
        </p:nvSpPr>
        <p:spPr bwMode="auto">
          <a:xfrm>
            <a:off x="7523163" y="3573463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32</a:t>
            </a:r>
          </a:p>
        </p:txBody>
      </p:sp>
      <p:sp>
        <p:nvSpPr>
          <p:cNvPr id="34843" name="Line 29"/>
          <p:cNvSpPr>
            <a:spLocks noChangeShapeType="1"/>
          </p:cNvSpPr>
          <p:nvPr/>
        </p:nvSpPr>
        <p:spPr bwMode="auto">
          <a:xfrm flipH="1">
            <a:off x="7885113" y="3382963"/>
            <a:ext cx="1428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44" name="Oval 30"/>
          <p:cNvSpPr>
            <a:spLocks noChangeArrowheads="1"/>
          </p:cNvSpPr>
          <p:nvPr/>
        </p:nvSpPr>
        <p:spPr bwMode="auto">
          <a:xfrm>
            <a:off x="5940425" y="3573463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6</a:t>
            </a:r>
          </a:p>
        </p:txBody>
      </p:sp>
      <p:sp>
        <p:nvSpPr>
          <p:cNvPr id="34845" name="Line 31"/>
          <p:cNvSpPr>
            <a:spLocks noChangeShapeType="1"/>
          </p:cNvSpPr>
          <p:nvPr/>
        </p:nvSpPr>
        <p:spPr bwMode="auto">
          <a:xfrm flipH="1">
            <a:off x="6372225" y="3357563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46" name="Oval 32"/>
          <p:cNvSpPr>
            <a:spLocks noChangeArrowheads="1"/>
          </p:cNvSpPr>
          <p:nvPr/>
        </p:nvSpPr>
        <p:spPr bwMode="auto">
          <a:xfrm>
            <a:off x="6875463" y="3573463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16</a:t>
            </a:r>
          </a:p>
        </p:txBody>
      </p:sp>
      <p:sp>
        <p:nvSpPr>
          <p:cNvPr id="34847" name="Line 33"/>
          <p:cNvSpPr>
            <a:spLocks noChangeShapeType="1"/>
          </p:cNvSpPr>
          <p:nvPr/>
        </p:nvSpPr>
        <p:spPr bwMode="auto">
          <a:xfrm>
            <a:off x="6877050" y="3429000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48" name="Line 34"/>
          <p:cNvSpPr>
            <a:spLocks noChangeShapeType="1"/>
          </p:cNvSpPr>
          <p:nvPr/>
        </p:nvSpPr>
        <p:spPr bwMode="auto">
          <a:xfrm>
            <a:off x="6588125" y="2781300"/>
            <a:ext cx="714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32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二元樹排序</a:t>
            </a:r>
            <a:r>
              <a:rPr lang="en-US" altLang="zh-TW" smtClean="0"/>
              <a:t>(binary tree sort)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827088" y="1773238"/>
            <a:ext cx="1385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ea typeface="標楷體" panose="03000509000000000000" pitchFamily="65" charset="-120"/>
              </a:rPr>
              <a:t>9.</a:t>
            </a:r>
            <a:r>
              <a:rPr lang="zh-TW" altLang="en-US" sz="2400">
                <a:ea typeface="標楷體" panose="03000509000000000000" pitchFamily="65" charset="-120"/>
              </a:rPr>
              <a:t>加入</a:t>
            </a:r>
            <a:r>
              <a:rPr lang="en-US" altLang="zh-TW" sz="2400">
                <a:ea typeface="標楷體" panose="03000509000000000000" pitchFamily="65" charset="-120"/>
              </a:rPr>
              <a:t>25</a:t>
            </a:r>
          </a:p>
        </p:txBody>
      </p:sp>
      <p:sp>
        <p:nvSpPr>
          <p:cNvPr id="35844" name="Oval 5"/>
          <p:cNvSpPr>
            <a:spLocks noChangeArrowheads="1"/>
          </p:cNvSpPr>
          <p:nvPr/>
        </p:nvSpPr>
        <p:spPr bwMode="auto">
          <a:xfrm>
            <a:off x="3060700" y="1798638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18</a:t>
            </a:r>
          </a:p>
        </p:txBody>
      </p:sp>
      <p:sp>
        <p:nvSpPr>
          <p:cNvPr id="35845" name="Oval 6"/>
          <p:cNvSpPr>
            <a:spLocks noChangeArrowheads="1"/>
          </p:cNvSpPr>
          <p:nvPr/>
        </p:nvSpPr>
        <p:spPr bwMode="auto">
          <a:xfrm>
            <a:off x="2411413" y="23749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 flipH="1">
            <a:off x="2844800" y="2159000"/>
            <a:ext cx="2873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7" name="Oval 8"/>
          <p:cNvSpPr>
            <a:spLocks noChangeArrowheads="1"/>
          </p:cNvSpPr>
          <p:nvPr/>
        </p:nvSpPr>
        <p:spPr bwMode="auto">
          <a:xfrm>
            <a:off x="3562350" y="23749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20</a:t>
            </a:r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>
            <a:off x="3490913" y="215900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9" name="Oval 10"/>
          <p:cNvSpPr>
            <a:spLocks noChangeArrowheads="1"/>
          </p:cNvSpPr>
          <p:nvPr/>
        </p:nvSpPr>
        <p:spPr bwMode="auto">
          <a:xfrm>
            <a:off x="4138613" y="30226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34</a:t>
            </a:r>
          </a:p>
        </p:txBody>
      </p:sp>
      <p:sp>
        <p:nvSpPr>
          <p:cNvPr id="35850" name="Line 11"/>
          <p:cNvSpPr>
            <a:spLocks noChangeShapeType="1"/>
          </p:cNvSpPr>
          <p:nvPr/>
        </p:nvSpPr>
        <p:spPr bwMode="auto">
          <a:xfrm>
            <a:off x="3995738" y="2735263"/>
            <a:ext cx="2873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1" name="Oval 12"/>
          <p:cNvSpPr>
            <a:spLocks noChangeArrowheads="1"/>
          </p:cNvSpPr>
          <p:nvPr/>
        </p:nvSpPr>
        <p:spPr bwMode="auto">
          <a:xfrm>
            <a:off x="2700338" y="30226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12</a:t>
            </a:r>
          </a:p>
        </p:txBody>
      </p:sp>
      <p:sp>
        <p:nvSpPr>
          <p:cNvPr id="35852" name="Oval 13"/>
          <p:cNvSpPr>
            <a:spLocks noChangeArrowheads="1"/>
          </p:cNvSpPr>
          <p:nvPr/>
        </p:nvSpPr>
        <p:spPr bwMode="auto">
          <a:xfrm>
            <a:off x="3706813" y="3573463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32</a:t>
            </a:r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 flipH="1">
            <a:off x="4068763" y="3382963"/>
            <a:ext cx="1428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4" name="Oval 15"/>
          <p:cNvSpPr>
            <a:spLocks noChangeArrowheads="1"/>
          </p:cNvSpPr>
          <p:nvPr/>
        </p:nvSpPr>
        <p:spPr bwMode="auto">
          <a:xfrm>
            <a:off x="2124075" y="3573463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6</a:t>
            </a:r>
          </a:p>
        </p:txBody>
      </p:sp>
      <p:sp>
        <p:nvSpPr>
          <p:cNvPr id="35855" name="Line 16"/>
          <p:cNvSpPr>
            <a:spLocks noChangeShapeType="1"/>
          </p:cNvSpPr>
          <p:nvPr/>
        </p:nvSpPr>
        <p:spPr bwMode="auto">
          <a:xfrm flipH="1">
            <a:off x="2555875" y="3357563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6" name="Oval 17"/>
          <p:cNvSpPr>
            <a:spLocks noChangeArrowheads="1"/>
          </p:cNvSpPr>
          <p:nvPr/>
        </p:nvSpPr>
        <p:spPr bwMode="auto">
          <a:xfrm>
            <a:off x="3059113" y="3573463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16</a:t>
            </a:r>
          </a:p>
        </p:txBody>
      </p:sp>
      <p:sp>
        <p:nvSpPr>
          <p:cNvPr id="35857" name="Line 18"/>
          <p:cNvSpPr>
            <a:spLocks noChangeShapeType="1"/>
          </p:cNvSpPr>
          <p:nvPr/>
        </p:nvSpPr>
        <p:spPr bwMode="auto">
          <a:xfrm>
            <a:off x="3060700" y="3429000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8" name="Line 19"/>
          <p:cNvSpPr>
            <a:spLocks noChangeShapeType="1"/>
          </p:cNvSpPr>
          <p:nvPr/>
        </p:nvSpPr>
        <p:spPr bwMode="auto">
          <a:xfrm>
            <a:off x="2771775" y="2781300"/>
            <a:ext cx="714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59" name="Oval 20"/>
          <p:cNvSpPr>
            <a:spLocks noChangeArrowheads="1"/>
          </p:cNvSpPr>
          <p:nvPr/>
        </p:nvSpPr>
        <p:spPr bwMode="auto">
          <a:xfrm>
            <a:off x="3203575" y="4149725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25</a:t>
            </a:r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 flipH="1">
            <a:off x="3563938" y="3933825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61" name="Text Box 22"/>
          <p:cNvSpPr txBox="1">
            <a:spLocks noChangeArrowheads="1"/>
          </p:cNvSpPr>
          <p:nvPr/>
        </p:nvSpPr>
        <p:spPr bwMode="auto">
          <a:xfrm>
            <a:off x="4572000" y="1773238"/>
            <a:ext cx="155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ea typeface="標楷體" panose="03000509000000000000" pitchFamily="65" charset="-120"/>
              </a:rPr>
              <a:t>10.</a:t>
            </a:r>
            <a:r>
              <a:rPr lang="zh-TW" altLang="en-US" sz="2400">
                <a:ea typeface="標楷體" panose="03000509000000000000" pitchFamily="65" charset="-120"/>
              </a:rPr>
              <a:t>加入</a:t>
            </a:r>
            <a:r>
              <a:rPr lang="en-US" altLang="zh-TW" sz="2400">
                <a:ea typeface="標楷體" panose="03000509000000000000" pitchFamily="65" charset="-120"/>
              </a:rPr>
              <a:t>10</a:t>
            </a:r>
          </a:p>
        </p:txBody>
      </p:sp>
      <p:sp>
        <p:nvSpPr>
          <p:cNvPr id="35862" name="Oval 23"/>
          <p:cNvSpPr>
            <a:spLocks noChangeArrowheads="1"/>
          </p:cNvSpPr>
          <p:nvPr/>
        </p:nvSpPr>
        <p:spPr bwMode="auto">
          <a:xfrm>
            <a:off x="6805613" y="1798638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18</a:t>
            </a:r>
          </a:p>
        </p:txBody>
      </p:sp>
      <p:sp>
        <p:nvSpPr>
          <p:cNvPr id="35863" name="Oval 24"/>
          <p:cNvSpPr>
            <a:spLocks noChangeArrowheads="1"/>
          </p:cNvSpPr>
          <p:nvPr/>
        </p:nvSpPr>
        <p:spPr bwMode="auto">
          <a:xfrm>
            <a:off x="6156325" y="23749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</a:t>
            </a:r>
          </a:p>
        </p:txBody>
      </p:sp>
      <p:sp>
        <p:nvSpPr>
          <p:cNvPr id="35864" name="Line 25"/>
          <p:cNvSpPr>
            <a:spLocks noChangeShapeType="1"/>
          </p:cNvSpPr>
          <p:nvPr/>
        </p:nvSpPr>
        <p:spPr bwMode="auto">
          <a:xfrm flipH="1">
            <a:off x="6589713" y="2159000"/>
            <a:ext cx="2873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65" name="Oval 26"/>
          <p:cNvSpPr>
            <a:spLocks noChangeArrowheads="1"/>
          </p:cNvSpPr>
          <p:nvPr/>
        </p:nvSpPr>
        <p:spPr bwMode="auto">
          <a:xfrm>
            <a:off x="7307263" y="23749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20</a:t>
            </a:r>
          </a:p>
        </p:txBody>
      </p:sp>
      <p:sp>
        <p:nvSpPr>
          <p:cNvPr id="35866" name="Line 27"/>
          <p:cNvSpPr>
            <a:spLocks noChangeShapeType="1"/>
          </p:cNvSpPr>
          <p:nvPr/>
        </p:nvSpPr>
        <p:spPr bwMode="auto">
          <a:xfrm>
            <a:off x="7235825" y="215900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67" name="Oval 28"/>
          <p:cNvSpPr>
            <a:spLocks noChangeArrowheads="1"/>
          </p:cNvSpPr>
          <p:nvPr/>
        </p:nvSpPr>
        <p:spPr bwMode="auto">
          <a:xfrm>
            <a:off x="7883525" y="30226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34</a:t>
            </a:r>
          </a:p>
        </p:txBody>
      </p:sp>
      <p:sp>
        <p:nvSpPr>
          <p:cNvPr id="35868" name="Line 29"/>
          <p:cNvSpPr>
            <a:spLocks noChangeShapeType="1"/>
          </p:cNvSpPr>
          <p:nvPr/>
        </p:nvSpPr>
        <p:spPr bwMode="auto">
          <a:xfrm>
            <a:off x="7740650" y="2735263"/>
            <a:ext cx="28733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69" name="Oval 30"/>
          <p:cNvSpPr>
            <a:spLocks noChangeArrowheads="1"/>
          </p:cNvSpPr>
          <p:nvPr/>
        </p:nvSpPr>
        <p:spPr bwMode="auto">
          <a:xfrm>
            <a:off x="6445250" y="3022600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12</a:t>
            </a:r>
          </a:p>
        </p:txBody>
      </p:sp>
      <p:sp>
        <p:nvSpPr>
          <p:cNvPr id="35870" name="Oval 31"/>
          <p:cNvSpPr>
            <a:spLocks noChangeArrowheads="1"/>
          </p:cNvSpPr>
          <p:nvPr/>
        </p:nvSpPr>
        <p:spPr bwMode="auto">
          <a:xfrm>
            <a:off x="7451725" y="3573463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32</a:t>
            </a:r>
          </a:p>
        </p:txBody>
      </p:sp>
      <p:sp>
        <p:nvSpPr>
          <p:cNvPr id="35871" name="Line 32"/>
          <p:cNvSpPr>
            <a:spLocks noChangeShapeType="1"/>
          </p:cNvSpPr>
          <p:nvPr/>
        </p:nvSpPr>
        <p:spPr bwMode="auto">
          <a:xfrm flipH="1">
            <a:off x="7813675" y="3382963"/>
            <a:ext cx="1428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72" name="Oval 33"/>
          <p:cNvSpPr>
            <a:spLocks noChangeArrowheads="1"/>
          </p:cNvSpPr>
          <p:nvPr/>
        </p:nvSpPr>
        <p:spPr bwMode="auto">
          <a:xfrm>
            <a:off x="5868988" y="3573463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6</a:t>
            </a:r>
          </a:p>
        </p:txBody>
      </p:sp>
      <p:sp>
        <p:nvSpPr>
          <p:cNvPr id="35873" name="Line 34"/>
          <p:cNvSpPr>
            <a:spLocks noChangeShapeType="1"/>
          </p:cNvSpPr>
          <p:nvPr/>
        </p:nvSpPr>
        <p:spPr bwMode="auto">
          <a:xfrm flipH="1">
            <a:off x="6300788" y="3357563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74" name="Oval 35"/>
          <p:cNvSpPr>
            <a:spLocks noChangeArrowheads="1"/>
          </p:cNvSpPr>
          <p:nvPr/>
        </p:nvSpPr>
        <p:spPr bwMode="auto">
          <a:xfrm>
            <a:off x="6804025" y="3573463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16</a:t>
            </a:r>
          </a:p>
        </p:txBody>
      </p:sp>
      <p:sp>
        <p:nvSpPr>
          <p:cNvPr id="35875" name="Line 36"/>
          <p:cNvSpPr>
            <a:spLocks noChangeShapeType="1"/>
          </p:cNvSpPr>
          <p:nvPr/>
        </p:nvSpPr>
        <p:spPr bwMode="auto">
          <a:xfrm>
            <a:off x="6805613" y="3429000"/>
            <a:ext cx="1428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76" name="Line 37"/>
          <p:cNvSpPr>
            <a:spLocks noChangeShapeType="1"/>
          </p:cNvSpPr>
          <p:nvPr/>
        </p:nvSpPr>
        <p:spPr bwMode="auto">
          <a:xfrm>
            <a:off x="6516688" y="2781300"/>
            <a:ext cx="7143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77" name="Oval 38"/>
          <p:cNvSpPr>
            <a:spLocks noChangeArrowheads="1"/>
          </p:cNvSpPr>
          <p:nvPr/>
        </p:nvSpPr>
        <p:spPr bwMode="auto">
          <a:xfrm>
            <a:off x="6948488" y="4149725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25</a:t>
            </a:r>
          </a:p>
        </p:txBody>
      </p:sp>
      <p:sp>
        <p:nvSpPr>
          <p:cNvPr id="35878" name="Line 39"/>
          <p:cNvSpPr>
            <a:spLocks noChangeShapeType="1"/>
          </p:cNvSpPr>
          <p:nvPr/>
        </p:nvSpPr>
        <p:spPr bwMode="auto">
          <a:xfrm flipH="1">
            <a:off x="7308850" y="3933825"/>
            <a:ext cx="2159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79" name="Oval 40"/>
          <p:cNvSpPr>
            <a:spLocks noChangeArrowheads="1"/>
          </p:cNvSpPr>
          <p:nvPr/>
        </p:nvSpPr>
        <p:spPr bwMode="auto">
          <a:xfrm>
            <a:off x="6299200" y="4149725"/>
            <a:ext cx="504825" cy="431800"/>
          </a:xfrm>
          <a:prstGeom prst="ellips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/>
              <a:t>10</a:t>
            </a:r>
          </a:p>
        </p:txBody>
      </p:sp>
      <p:sp>
        <p:nvSpPr>
          <p:cNvPr id="35880" name="Line 41"/>
          <p:cNvSpPr>
            <a:spLocks noChangeShapeType="1"/>
          </p:cNvSpPr>
          <p:nvPr/>
        </p:nvSpPr>
        <p:spPr bwMode="auto">
          <a:xfrm>
            <a:off x="6300788" y="3933825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81" name="Rectangle 42"/>
          <p:cNvSpPr>
            <a:spLocks noChangeArrowheads="1"/>
          </p:cNvSpPr>
          <p:nvPr/>
        </p:nvSpPr>
        <p:spPr bwMode="auto">
          <a:xfrm>
            <a:off x="395288" y="5216525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800">
                <a:ea typeface="標楷體" panose="03000509000000000000" pitchFamily="65" charset="-120"/>
              </a:rPr>
              <a:t>最後利用</a:t>
            </a:r>
            <a:r>
              <a:rPr lang="zh-TW" altLang="en-US" sz="2800">
                <a:solidFill>
                  <a:schemeClr val="folHlink"/>
                </a:solidFill>
                <a:ea typeface="標楷體" panose="03000509000000000000" pitchFamily="65" charset="-120"/>
              </a:rPr>
              <a:t>中序法</a:t>
            </a:r>
            <a:r>
              <a:rPr lang="zh-TW" altLang="en-US" sz="2800">
                <a:ea typeface="標楷體" panose="03000509000000000000" pitchFamily="65" charset="-120"/>
              </a:rPr>
              <a:t>來追蹤就可排序</a:t>
            </a:r>
            <a:r>
              <a:rPr lang="en-US" altLang="zh-TW" sz="2800">
                <a:ea typeface="標楷體" panose="03000509000000000000" pitchFamily="65" charset="-120"/>
              </a:rPr>
              <a:t>(</a:t>
            </a:r>
            <a:r>
              <a:rPr lang="zh-TW" altLang="en-US" sz="2800">
                <a:ea typeface="標楷體" panose="03000509000000000000" pitchFamily="65" charset="-120"/>
              </a:rPr>
              <a:t>由小至大</a:t>
            </a:r>
            <a:r>
              <a:rPr lang="en-US" altLang="zh-TW" sz="2800">
                <a:ea typeface="標楷體" panose="03000509000000000000" pitchFamily="65" charset="-120"/>
              </a:rPr>
              <a:t>)</a:t>
            </a:r>
            <a:r>
              <a:rPr lang="zh-TW" altLang="en-US" sz="2800">
                <a:ea typeface="標楷體" panose="03000509000000000000" pitchFamily="65" charset="-120"/>
              </a:rPr>
              <a:t>完成。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33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排序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920037" cy="44656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/>
              <a:t>存於檔案</a:t>
            </a:r>
            <a:r>
              <a:rPr lang="en-US" altLang="zh-TW" smtClean="0"/>
              <a:t>(file)</a:t>
            </a:r>
            <a:r>
              <a:rPr lang="zh-TW" altLang="en-US" smtClean="0"/>
              <a:t>中的記錄</a:t>
            </a:r>
            <a:r>
              <a:rPr lang="en-US" altLang="zh-TW" smtClean="0"/>
              <a:t>(record)</a:t>
            </a:r>
            <a:r>
              <a:rPr lang="zh-TW" altLang="en-US" smtClean="0"/>
              <a:t>，可能含有相同的鍵值。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mtClean="0"/>
              <a:t>對於兩個鍵值 </a:t>
            </a:r>
            <a:r>
              <a:rPr lang="en-US" altLang="zh-TW" smtClean="0"/>
              <a:t>k(i) = k(j)</a:t>
            </a:r>
            <a:r>
              <a:rPr lang="zh-TW" altLang="en-US" smtClean="0"/>
              <a:t>的記錄 </a:t>
            </a:r>
            <a:r>
              <a:rPr lang="en-US" altLang="zh-TW" smtClean="0"/>
              <a:t>r(i) </a:t>
            </a:r>
            <a:r>
              <a:rPr lang="zh-TW" altLang="en-US" smtClean="0"/>
              <a:t>和 </a:t>
            </a:r>
            <a:r>
              <a:rPr lang="en-US" altLang="zh-TW" smtClean="0"/>
              <a:t>r(j)</a:t>
            </a:r>
            <a:r>
              <a:rPr lang="zh-TW" altLang="en-US" smtClean="0"/>
              <a:t>，如果在</a:t>
            </a:r>
            <a:r>
              <a:rPr lang="zh-TW" altLang="en-US" smtClean="0">
                <a:solidFill>
                  <a:srgbClr val="800080"/>
                </a:solidFill>
              </a:rPr>
              <a:t>原始檔案中</a:t>
            </a:r>
            <a:r>
              <a:rPr lang="zh-TW" altLang="en-US" smtClean="0"/>
              <a:t>，</a:t>
            </a:r>
            <a:r>
              <a:rPr lang="en-US" altLang="zh-TW" smtClean="0"/>
              <a:t>r(i) </a:t>
            </a:r>
            <a:r>
              <a:rPr lang="zh-TW" altLang="en-US" smtClean="0"/>
              <a:t>排在 </a:t>
            </a:r>
            <a:r>
              <a:rPr lang="en-US" altLang="zh-TW" smtClean="0"/>
              <a:t>r(j) </a:t>
            </a:r>
            <a:r>
              <a:rPr lang="zh-TW" altLang="en-US" smtClean="0"/>
              <a:t>之前；而</a:t>
            </a:r>
            <a:r>
              <a:rPr lang="zh-TW" altLang="en-US" smtClean="0">
                <a:solidFill>
                  <a:srgbClr val="800080"/>
                </a:solidFill>
              </a:rPr>
              <a:t>在排序後</a:t>
            </a:r>
            <a:r>
              <a:rPr lang="zh-TW" altLang="en-US" smtClean="0"/>
              <a:t>，檔案中的 </a:t>
            </a:r>
            <a:r>
              <a:rPr lang="en-US" altLang="zh-TW" smtClean="0"/>
              <a:t>r(i) </a:t>
            </a:r>
            <a:r>
              <a:rPr lang="zh-TW" altLang="en-US" smtClean="0"/>
              <a:t>仍在 </a:t>
            </a:r>
            <a:r>
              <a:rPr lang="en-US" altLang="zh-TW" smtClean="0"/>
              <a:t>r(j) </a:t>
            </a:r>
            <a:r>
              <a:rPr lang="zh-TW" altLang="en-US" smtClean="0"/>
              <a:t>之前，則稱此排序具有</a:t>
            </a:r>
            <a:r>
              <a:rPr lang="zh-TW" altLang="en-US" smtClean="0">
                <a:solidFill>
                  <a:srgbClr val="800080"/>
                </a:solidFill>
              </a:rPr>
              <a:t>穩定性（</a:t>
            </a:r>
            <a:r>
              <a:rPr lang="en-US" altLang="zh-TW" smtClean="0">
                <a:solidFill>
                  <a:srgbClr val="800080"/>
                </a:solidFill>
              </a:rPr>
              <a:t>stable</a:t>
            </a:r>
            <a:r>
              <a:rPr lang="zh-TW" altLang="en-US" smtClean="0">
                <a:solidFill>
                  <a:srgbClr val="800080"/>
                </a:solidFill>
              </a:rPr>
              <a:t>）</a:t>
            </a:r>
            <a:r>
              <a:rPr lang="zh-TW" altLang="en-US" smtClean="0"/>
              <a:t>。反之，如果 </a:t>
            </a:r>
            <a:r>
              <a:rPr lang="en-US" altLang="zh-TW" smtClean="0"/>
              <a:t>r(j) </a:t>
            </a:r>
            <a:r>
              <a:rPr lang="zh-TW" altLang="en-US" smtClean="0"/>
              <a:t>在 </a:t>
            </a:r>
            <a:r>
              <a:rPr lang="en-US" altLang="zh-TW" smtClean="0"/>
              <a:t>r(i) </a:t>
            </a:r>
            <a:r>
              <a:rPr lang="zh-TW" altLang="en-US" smtClean="0"/>
              <a:t>之前，則稱此排序為</a:t>
            </a:r>
            <a:r>
              <a:rPr lang="zh-TW" altLang="en-US" smtClean="0">
                <a:solidFill>
                  <a:schemeClr val="folHlink"/>
                </a:solidFill>
              </a:rPr>
              <a:t>不穩定</a:t>
            </a:r>
            <a:r>
              <a:rPr lang="en-US" altLang="zh-TW" smtClean="0">
                <a:solidFill>
                  <a:schemeClr val="folHlink"/>
                </a:solidFill>
              </a:rPr>
              <a:t>(unstable)</a:t>
            </a:r>
            <a:r>
              <a:rPr lang="zh-TW" altLang="en-US" smtClean="0"/>
              <a:t> 。</a:t>
            </a:r>
            <a:endParaRPr lang="en-US" altLang="zh-TW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TW" altLang="en-US" smtClean="0"/>
              <a:t>亦即表示當兩個鍵值一樣時並不需要互換，此稱為穩定排序，反之，即使</a:t>
            </a:r>
            <a:r>
              <a:rPr lang="zh-TW" altLang="en-US" smtClean="0">
                <a:solidFill>
                  <a:schemeClr val="folHlink"/>
                </a:solidFill>
              </a:rPr>
              <a:t>鍵值相同仍需互換者，則稱為不穩定排序</a:t>
            </a:r>
            <a:r>
              <a:rPr lang="zh-TW" altLang="en-US" smtClean="0"/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排序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選擇適當的排序方法，考慮的因素</a:t>
            </a:r>
            <a:r>
              <a:rPr lang="zh-CN" altLang="en-US" smtClean="0"/>
              <a:t>：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資料儲存的結構</a:t>
            </a:r>
            <a:r>
              <a:rPr lang="zh-CN" altLang="en-US" smtClean="0"/>
              <a:t>：</a:t>
            </a:r>
            <a:r>
              <a:rPr lang="zh-TW" altLang="en-US" smtClean="0"/>
              <a:t>陣列、鏈結串列</a:t>
            </a:r>
            <a:r>
              <a:rPr lang="zh-CN" altLang="en-US" smtClean="0"/>
              <a:t>；</a:t>
            </a:r>
            <a:endParaRPr lang="zh-TW" altLang="en-US" smtClean="0"/>
          </a:p>
          <a:p>
            <a:pPr lvl="1" eaLnBrk="1" hangingPunct="1"/>
            <a:r>
              <a:rPr lang="zh-TW" altLang="en-US" smtClean="0"/>
              <a:t>資料量的大小</a:t>
            </a:r>
            <a:r>
              <a:rPr lang="en-US" altLang="zh-TW" smtClean="0"/>
              <a:t>(</a:t>
            </a:r>
            <a:r>
              <a:rPr lang="zh-TW" altLang="en-US" smtClean="0"/>
              <a:t>資料筆數的多寡</a:t>
            </a:r>
            <a:r>
              <a:rPr lang="en-US" altLang="zh-TW" smtClean="0"/>
              <a:t>)</a:t>
            </a:r>
            <a:r>
              <a:rPr lang="zh-CN" altLang="en-US" smtClean="0"/>
              <a:t>；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資料</a:t>
            </a:r>
            <a:r>
              <a:rPr lang="en-US" altLang="zh-TW" smtClean="0"/>
              <a:t>(</a:t>
            </a:r>
            <a:r>
              <a:rPr lang="zh-TW" altLang="en-US" smtClean="0"/>
              <a:t>單筆記錄</a:t>
            </a:r>
            <a:r>
              <a:rPr lang="en-US" altLang="zh-TW" smtClean="0"/>
              <a:t>)</a:t>
            </a:r>
            <a:r>
              <a:rPr lang="zh-TW" altLang="en-US" smtClean="0"/>
              <a:t>的大小</a:t>
            </a:r>
            <a:r>
              <a:rPr lang="zh-CN" altLang="en-US" smtClean="0"/>
              <a:t>：</a:t>
            </a:r>
            <a:r>
              <a:rPr lang="zh-TW" altLang="en-US" smtClean="0"/>
              <a:t>移動成本</a:t>
            </a:r>
            <a:r>
              <a:rPr lang="zh-CN" altLang="en-US" smtClean="0"/>
              <a:t>。</a:t>
            </a:r>
            <a:endParaRPr lang="zh-TW" altLang="en-US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氣泡排序</a:t>
            </a:r>
            <a:r>
              <a:rPr lang="en-US" altLang="zh-TW" smtClean="0"/>
              <a:t>(bubble sort)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又稱為</a:t>
            </a:r>
            <a:r>
              <a:rPr lang="zh-TW" altLang="en-US" smtClean="0">
                <a:solidFill>
                  <a:schemeClr val="folHlink"/>
                </a:solidFill>
              </a:rPr>
              <a:t>交換排序</a:t>
            </a:r>
            <a:r>
              <a:rPr lang="en-US" altLang="zh-TW" smtClean="0">
                <a:solidFill>
                  <a:schemeClr val="folHlink"/>
                </a:solidFill>
              </a:rPr>
              <a:t>(interchange sort)</a:t>
            </a:r>
            <a:r>
              <a:rPr lang="zh-TW" altLang="en-US" smtClean="0"/>
              <a:t>。</a:t>
            </a:r>
            <a:endParaRPr lang="en-US" altLang="zh-TW" smtClean="0">
              <a:solidFill>
                <a:schemeClr val="folHlink"/>
              </a:solidFill>
            </a:endParaRPr>
          </a:p>
          <a:p>
            <a:pPr eaLnBrk="1" hangingPunct="1"/>
            <a:r>
              <a:rPr lang="zh-TW" altLang="en-US" smtClean="0"/>
              <a:t>相鄰兩個相比，假使前一個比後一個大時，則</a:t>
            </a:r>
            <a:r>
              <a:rPr lang="zh-TW" altLang="en-US" smtClean="0">
                <a:solidFill>
                  <a:schemeClr val="folHlink"/>
                </a:solidFill>
              </a:rPr>
              <a:t>互相對調</a:t>
            </a:r>
            <a:r>
              <a:rPr lang="zh-TW" altLang="en-US" smtClean="0"/>
              <a:t>。</a:t>
            </a:r>
          </a:p>
          <a:p>
            <a:pPr eaLnBrk="1" hangingPunct="1"/>
            <a:r>
              <a:rPr lang="zh-TW" altLang="en-US" smtClean="0"/>
              <a:t>通常有</a:t>
            </a:r>
            <a:r>
              <a:rPr lang="en-US" altLang="zh-TW" smtClean="0">
                <a:solidFill>
                  <a:schemeClr val="folHlink"/>
                </a:solidFill>
              </a:rPr>
              <a:t>n</a:t>
            </a:r>
            <a:r>
              <a:rPr lang="zh-TW" altLang="en-US" smtClean="0"/>
              <a:t>個資料時需要做</a:t>
            </a:r>
            <a:r>
              <a:rPr lang="en-US" altLang="zh-TW" smtClean="0">
                <a:solidFill>
                  <a:schemeClr val="folHlink"/>
                </a:solidFill>
              </a:rPr>
              <a:t>n-1</a:t>
            </a:r>
            <a:r>
              <a:rPr lang="zh-TW" altLang="en-US" smtClean="0">
                <a:solidFill>
                  <a:schemeClr val="folHlink"/>
                </a:solidFill>
              </a:rPr>
              <a:t>次掃瞄</a:t>
            </a:r>
            <a:r>
              <a:rPr lang="zh-TW" altLang="en-US" smtClean="0"/>
              <a:t>，</a:t>
            </a:r>
            <a:r>
              <a:rPr lang="zh-TW" altLang="en-US" smtClean="0">
                <a:solidFill>
                  <a:schemeClr val="folHlink"/>
                </a:solidFill>
              </a:rPr>
              <a:t>一次掃瞄完後，資料量減少</a:t>
            </a:r>
            <a:r>
              <a:rPr lang="en-US" altLang="zh-TW" smtClean="0">
                <a:solidFill>
                  <a:schemeClr val="folHlink"/>
                </a:solidFill>
              </a:rPr>
              <a:t>1</a:t>
            </a:r>
            <a:r>
              <a:rPr lang="zh-TW" altLang="en-US" smtClean="0"/>
              <a:t>。</a:t>
            </a:r>
            <a:endParaRPr lang="en-US" altLang="zh-TW" smtClean="0">
              <a:solidFill>
                <a:schemeClr val="folHlink"/>
              </a:solidFill>
            </a:endParaRPr>
          </a:p>
          <a:p>
            <a:pPr eaLnBrk="1" hangingPunct="1"/>
            <a:r>
              <a:rPr lang="zh-TW" altLang="en-US" smtClean="0"/>
              <a:t>當</a:t>
            </a:r>
            <a:r>
              <a:rPr lang="zh-TW" altLang="en-US" smtClean="0">
                <a:solidFill>
                  <a:srgbClr val="800080"/>
                </a:solidFill>
              </a:rPr>
              <a:t>沒有對調</a:t>
            </a:r>
            <a:r>
              <a:rPr lang="zh-TW" altLang="en-US" smtClean="0"/>
              <a:t>時，就表示</a:t>
            </a:r>
            <a:r>
              <a:rPr lang="zh-TW" altLang="en-US" smtClean="0">
                <a:solidFill>
                  <a:srgbClr val="800080"/>
                </a:solidFill>
              </a:rPr>
              <a:t>已排序</a:t>
            </a:r>
            <a:r>
              <a:rPr lang="zh-TW" altLang="en-US" smtClean="0"/>
              <a:t>好了。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氣泡排序</a:t>
            </a:r>
            <a:r>
              <a:rPr lang="en-US" altLang="zh-TW" smtClean="0"/>
              <a:t>(bubble sort)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775575" cy="936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mtClean="0"/>
              <a:t>有</a:t>
            </a:r>
            <a:r>
              <a:rPr lang="en-US" altLang="zh-TW" smtClean="0"/>
              <a:t>5</a:t>
            </a:r>
            <a:r>
              <a:rPr lang="zh-TW" altLang="en-US" smtClean="0"/>
              <a:t>個資料，分別是</a:t>
            </a:r>
            <a:r>
              <a:rPr lang="en-US" altLang="zh-TW" smtClean="0"/>
              <a:t>18, 2, 20, 34, 12</a:t>
            </a:r>
            <a:r>
              <a:rPr lang="zh-TW" altLang="en-US" smtClean="0"/>
              <a:t>以氣泡排序的步驟下：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6877050" y="4076700"/>
            <a:ext cx="17272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次比較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有二次交換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221" name="Line 43"/>
          <p:cNvSpPr>
            <a:spLocks noChangeShapeType="1"/>
          </p:cNvSpPr>
          <p:nvPr/>
        </p:nvSpPr>
        <p:spPr bwMode="auto">
          <a:xfrm>
            <a:off x="1258888" y="2997200"/>
            <a:ext cx="41052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2" name="Line 44"/>
          <p:cNvSpPr>
            <a:spLocks noChangeShapeType="1"/>
          </p:cNvSpPr>
          <p:nvPr/>
        </p:nvSpPr>
        <p:spPr bwMode="auto">
          <a:xfrm>
            <a:off x="1258888" y="4672013"/>
            <a:ext cx="41052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3" name="Line 45"/>
          <p:cNvSpPr>
            <a:spLocks noChangeShapeType="1"/>
          </p:cNvSpPr>
          <p:nvPr/>
        </p:nvSpPr>
        <p:spPr bwMode="auto">
          <a:xfrm>
            <a:off x="1258888" y="2997200"/>
            <a:ext cx="0" cy="16748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4" name="Line 46"/>
          <p:cNvSpPr>
            <a:spLocks noChangeShapeType="1"/>
          </p:cNvSpPr>
          <p:nvPr/>
        </p:nvSpPr>
        <p:spPr bwMode="auto">
          <a:xfrm>
            <a:off x="5364163" y="2997200"/>
            <a:ext cx="0" cy="16748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5" name="Oval 4"/>
          <p:cNvSpPr>
            <a:spLocks noChangeArrowheads="1"/>
          </p:cNvSpPr>
          <p:nvPr/>
        </p:nvSpPr>
        <p:spPr bwMode="auto">
          <a:xfrm>
            <a:off x="5865813" y="5056188"/>
            <a:ext cx="360362" cy="431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6" name="AutoShape 5"/>
          <p:cNvSpPr>
            <a:spLocks/>
          </p:cNvSpPr>
          <p:nvPr/>
        </p:nvSpPr>
        <p:spPr bwMode="auto">
          <a:xfrm>
            <a:off x="6496050" y="3214688"/>
            <a:ext cx="92075" cy="2165350"/>
          </a:xfrm>
          <a:prstGeom prst="rightBrace">
            <a:avLst>
              <a:gd name="adj1" fmla="val 19597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7" name="Arc 7"/>
          <p:cNvSpPr>
            <a:spLocks/>
          </p:cNvSpPr>
          <p:nvPr/>
        </p:nvSpPr>
        <p:spPr bwMode="auto">
          <a:xfrm rot="16200000" flipH="1">
            <a:off x="3380582" y="3294856"/>
            <a:ext cx="173038" cy="441325"/>
          </a:xfrm>
          <a:custGeom>
            <a:avLst/>
            <a:gdLst>
              <a:gd name="T0" fmla="*/ 32452 w 26586"/>
              <a:gd name="T1" fmla="*/ 0 h 43200"/>
              <a:gd name="T2" fmla="*/ 0 w 26586"/>
              <a:gd name="T3" fmla="*/ 435369 h 43200"/>
              <a:gd name="T4" fmla="*/ 32452 w 26586"/>
              <a:gd name="T5" fmla="*/ 220663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586" h="43200" fill="none" extrusionOk="0">
                <a:moveTo>
                  <a:pt x="4985" y="0"/>
                </a:moveTo>
                <a:cubicBezTo>
                  <a:pt x="16915" y="0"/>
                  <a:pt x="26586" y="9670"/>
                  <a:pt x="26586" y="21600"/>
                </a:cubicBezTo>
                <a:cubicBezTo>
                  <a:pt x="26586" y="33529"/>
                  <a:pt x="16915" y="43200"/>
                  <a:pt x="4986" y="43200"/>
                </a:cubicBezTo>
                <a:cubicBezTo>
                  <a:pt x="3307" y="43200"/>
                  <a:pt x="1633" y="43004"/>
                  <a:pt x="0" y="42616"/>
                </a:cubicBezTo>
              </a:path>
              <a:path w="26586" h="43200" stroke="0" extrusionOk="0">
                <a:moveTo>
                  <a:pt x="4985" y="0"/>
                </a:moveTo>
                <a:cubicBezTo>
                  <a:pt x="16915" y="0"/>
                  <a:pt x="26586" y="9670"/>
                  <a:pt x="26586" y="21600"/>
                </a:cubicBezTo>
                <a:cubicBezTo>
                  <a:pt x="26586" y="33529"/>
                  <a:pt x="16915" y="43200"/>
                  <a:pt x="4986" y="43200"/>
                </a:cubicBezTo>
                <a:cubicBezTo>
                  <a:pt x="3307" y="43200"/>
                  <a:pt x="1633" y="43004"/>
                  <a:pt x="0" y="42616"/>
                </a:cubicBezTo>
                <a:lnTo>
                  <a:pt x="4986" y="21600"/>
                </a:lnTo>
                <a:lnTo>
                  <a:pt x="4985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8" name="Arc 8"/>
          <p:cNvSpPr>
            <a:spLocks/>
          </p:cNvSpPr>
          <p:nvPr/>
        </p:nvSpPr>
        <p:spPr bwMode="auto">
          <a:xfrm rot="16200000" flipH="1">
            <a:off x="4148932" y="3780631"/>
            <a:ext cx="192088" cy="441325"/>
          </a:xfrm>
          <a:custGeom>
            <a:avLst/>
            <a:gdLst>
              <a:gd name="T0" fmla="*/ 36025 w 26586"/>
              <a:gd name="T1" fmla="*/ 0 h 43200"/>
              <a:gd name="T2" fmla="*/ 0 w 26586"/>
              <a:gd name="T3" fmla="*/ 435369 h 43200"/>
              <a:gd name="T4" fmla="*/ 36025 w 26586"/>
              <a:gd name="T5" fmla="*/ 220663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586" h="43200" fill="none" extrusionOk="0">
                <a:moveTo>
                  <a:pt x="4985" y="0"/>
                </a:moveTo>
                <a:cubicBezTo>
                  <a:pt x="16915" y="0"/>
                  <a:pt x="26586" y="9670"/>
                  <a:pt x="26586" y="21600"/>
                </a:cubicBezTo>
                <a:cubicBezTo>
                  <a:pt x="26586" y="33529"/>
                  <a:pt x="16915" y="43200"/>
                  <a:pt x="4986" y="43200"/>
                </a:cubicBezTo>
                <a:cubicBezTo>
                  <a:pt x="3307" y="43200"/>
                  <a:pt x="1633" y="43004"/>
                  <a:pt x="0" y="42616"/>
                </a:cubicBezTo>
              </a:path>
              <a:path w="26586" h="43200" stroke="0" extrusionOk="0">
                <a:moveTo>
                  <a:pt x="4985" y="0"/>
                </a:moveTo>
                <a:cubicBezTo>
                  <a:pt x="16915" y="0"/>
                  <a:pt x="26586" y="9670"/>
                  <a:pt x="26586" y="21600"/>
                </a:cubicBezTo>
                <a:cubicBezTo>
                  <a:pt x="26586" y="33529"/>
                  <a:pt x="16915" y="43200"/>
                  <a:pt x="4986" y="43200"/>
                </a:cubicBezTo>
                <a:cubicBezTo>
                  <a:pt x="3307" y="43200"/>
                  <a:pt x="1633" y="43004"/>
                  <a:pt x="0" y="42616"/>
                </a:cubicBezTo>
                <a:lnTo>
                  <a:pt x="4986" y="21600"/>
                </a:lnTo>
                <a:lnTo>
                  <a:pt x="4985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9" name="Arc 9"/>
          <p:cNvSpPr>
            <a:spLocks/>
          </p:cNvSpPr>
          <p:nvPr/>
        </p:nvSpPr>
        <p:spPr bwMode="auto">
          <a:xfrm rot="16200000" flipH="1">
            <a:off x="4862513" y="4327525"/>
            <a:ext cx="193675" cy="441325"/>
          </a:xfrm>
          <a:custGeom>
            <a:avLst/>
            <a:gdLst>
              <a:gd name="T0" fmla="*/ 36322 w 26586"/>
              <a:gd name="T1" fmla="*/ 0 h 43200"/>
              <a:gd name="T2" fmla="*/ 0 w 26586"/>
              <a:gd name="T3" fmla="*/ 435369 h 43200"/>
              <a:gd name="T4" fmla="*/ 36322 w 26586"/>
              <a:gd name="T5" fmla="*/ 220663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586" h="43200" fill="none" extrusionOk="0">
                <a:moveTo>
                  <a:pt x="4985" y="0"/>
                </a:moveTo>
                <a:cubicBezTo>
                  <a:pt x="16915" y="0"/>
                  <a:pt x="26586" y="9670"/>
                  <a:pt x="26586" y="21600"/>
                </a:cubicBezTo>
                <a:cubicBezTo>
                  <a:pt x="26586" y="33529"/>
                  <a:pt x="16915" y="43200"/>
                  <a:pt x="4986" y="43200"/>
                </a:cubicBezTo>
                <a:cubicBezTo>
                  <a:pt x="3307" y="43200"/>
                  <a:pt x="1633" y="43004"/>
                  <a:pt x="0" y="42616"/>
                </a:cubicBezTo>
              </a:path>
              <a:path w="26586" h="43200" stroke="0" extrusionOk="0">
                <a:moveTo>
                  <a:pt x="4985" y="0"/>
                </a:moveTo>
                <a:cubicBezTo>
                  <a:pt x="16915" y="0"/>
                  <a:pt x="26586" y="9670"/>
                  <a:pt x="26586" y="21600"/>
                </a:cubicBezTo>
                <a:cubicBezTo>
                  <a:pt x="26586" y="33529"/>
                  <a:pt x="16915" y="43200"/>
                  <a:pt x="4986" y="43200"/>
                </a:cubicBezTo>
                <a:cubicBezTo>
                  <a:pt x="3307" y="43200"/>
                  <a:pt x="1633" y="43004"/>
                  <a:pt x="0" y="42616"/>
                </a:cubicBezTo>
                <a:lnTo>
                  <a:pt x="4986" y="21600"/>
                </a:lnTo>
                <a:lnTo>
                  <a:pt x="4985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0" name="Arc 10"/>
          <p:cNvSpPr>
            <a:spLocks/>
          </p:cNvSpPr>
          <p:nvPr/>
        </p:nvSpPr>
        <p:spPr bwMode="auto">
          <a:xfrm rot="16200000" flipH="1">
            <a:off x="5590382" y="4774406"/>
            <a:ext cx="171450" cy="442913"/>
          </a:xfrm>
          <a:custGeom>
            <a:avLst/>
            <a:gdLst>
              <a:gd name="T0" fmla="*/ 32154 w 26586"/>
              <a:gd name="T1" fmla="*/ 0 h 43200"/>
              <a:gd name="T2" fmla="*/ 0 w 26586"/>
              <a:gd name="T3" fmla="*/ 436936 h 43200"/>
              <a:gd name="T4" fmla="*/ 32154 w 26586"/>
              <a:gd name="T5" fmla="*/ 22145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586" h="43200" fill="none" extrusionOk="0">
                <a:moveTo>
                  <a:pt x="4985" y="0"/>
                </a:moveTo>
                <a:cubicBezTo>
                  <a:pt x="16915" y="0"/>
                  <a:pt x="26586" y="9670"/>
                  <a:pt x="26586" y="21600"/>
                </a:cubicBezTo>
                <a:cubicBezTo>
                  <a:pt x="26586" y="33529"/>
                  <a:pt x="16915" y="43200"/>
                  <a:pt x="4986" y="43200"/>
                </a:cubicBezTo>
                <a:cubicBezTo>
                  <a:pt x="3307" y="43200"/>
                  <a:pt x="1633" y="43004"/>
                  <a:pt x="0" y="42616"/>
                </a:cubicBezTo>
              </a:path>
              <a:path w="26586" h="43200" stroke="0" extrusionOk="0">
                <a:moveTo>
                  <a:pt x="4985" y="0"/>
                </a:moveTo>
                <a:cubicBezTo>
                  <a:pt x="16915" y="0"/>
                  <a:pt x="26586" y="9670"/>
                  <a:pt x="26586" y="21600"/>
                </a:cubicBezTo>
                <a:cubicBezTo>
                  <a:pt x="26586" y="33529"/>
                  <a:pt x="16915" y="43200"/>
                  <a:pt x="4986" y="43200"/>
                </a:cubicBezTo>
                <a:cubicBezTo>
                  <a:pt x="3307" y="43200"/>
                  <a:pt x="1633" y="43004"/>
                  <a:pt x="0" y="42616"/>
                </a:cubicBezTo>
                <a:lnTo>
                  <a:pt x="4986" y="21600"/>
                </a:lnTo>
                <a:lnTo>
                  <a:pt x="4985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31" name="Rectangle 11"/>
          <p:cNvSpPr>
            <a:spLocks noChangeArrowheads="1"/>
          </p:cNvSpPr>
          <p:nvPr/>
        </p:nvSpPr>
        <p:spPr bwMode="auto">
          <a:xfrm rot="10800000" flipV="1">
            <a:off x="3336925" y="3105150"/>
            <a:ext cx="2286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ea typeface="文鼎中楷" charset="-120"/>
                <a:cs typeface="Times New Roman" panose="02020603050405020304" pitchFamily="18" charset="0"/>
              </a:rPr>
              <a:t>換</a:t>
            </a:r>
            <a:endParaRPr lang="zh-TW" altLang="en-US">
              <a:ea typeface="文鼎中楷" charset="-120"/>
              <a:cs typeface="Times New Roman" panose="02020603050405020304" pitchFamily="18" charset="0"/>
            </a:endParaRPr>
          </a:p>
        </p:txBody>
      </p:sp>
      <p:sp>
        <p:nvSpPr>
          <p:cNvPr id="9232" name="Rectangle 13"/>
          <p:cNvSpPr>
            <a:spLocks noChangeArrowheads="1"/>
          </p:cNvSpPr>
          <p:nvPr/>
        </p:nvSpPr>
        <p:spPr bwMode="auto">
          <a:xfrm>
            <a:off x="5688013" y="5013325"/>
            <a:ext cx="7191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34</a:t>
            </a:r>
          </a:p>
        </p:txBody>
      </p:sp>
      <p:sp>
        <p:nvSpPr>
          <p:cNvPr id="9233" name="Rectangle 14"/>
          <p:cNvSpPr>
            <a:spLocks noChangeArrowheads="1"/>
          </p:cNvSpPr>
          <p:nvPr/>
        </p:nvSpPr>
        <p:spPr bwMode="auto">
          <a:xfrm>
            <a:off x="4960938" y="5013325"/>
            <a:ext cx="7270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9234" name="Rectangle 15"/>
          <p:cNvSpPr>
            <a:spLocks noChangeArrowheads="1"/>
          </p:cNvSpPr>
          <p:nvPr/>
        </p:nvSpPr>
        <p:spPr bwMode="auto">
          <a:xfrm>
            <a:off x="4249738" y="5013325"/>
            <a:ext cx="7112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9235" name="Rectangle 16"/>
          <p:cNvSpPr>
            <a:spLocks noChangeArrowheads="1"/>
          </p:cNvSpPr>
          <p:nvPr/>
        </p:nvSpPr>
        <p:spPr bwMode="auto">
          <a:xfrm>
            <a:off x="3529013" y="5013325"/>
            <a:ext cx="7207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9236" name="Rectangle 17"/>
          <p:cNvSpPr>
            <a:spLocks noChangeArrowheads="1"/>
          </p:cNvSpPr>
          <p:nvPr/>
        </p:nvSpPr>
        <p:spPr bwMode="auto">
          <a:xfrm>
            <a:off x="2809875" y="5013325"/>
            <a:ext cx="71913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237" name="Rectangle 18"/>
          <p:cNvSpPr>
            <a:spLocks noChangeArrowheads="1"/>
          </p:cNvSpPr>
          <p:nvPr/>
        </p:nvSpPr>
        <p:spPr bwMode="auto">
          <a:xfrm>
            <a:off x="1258888" y="5013325"/>
            <a:ext cx="15509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Arial Narrow" panose="020B0606020202030204" pitchFamily="34" charset="0"/>
                <a:ea typeface="文鼎中楷" charset="-120"/>
                <a:cs typeface="Times New Roman" panose="02020603050405020304" pitchFamily="18" charset="0"/>
              </a:rPr>
              <a:t>結果</a:t>
            </a:r>
            <a:endParaRPr lang="zh-TW" altLang="en-US" sz="1800">
              <a:latin typeface="Arial" panose="020B0604020202020204" pitchFamily="34" charset="0"/>
              <a:ea typeface="文鼎中楷" charset="-120"/>
              <a:cs typeface="Times New Roman" panose="02020603050405020304" pitchFamily="18" charset="0"/>
            </a:endParaRPr>
          </a:p>
        </p:txBody>
      </p:sp>
      <p:sp>
        <p:nvSpPr>
          <p:cNvPr id="9238" name="Rectangle 19"/>
          <p:cNvSpPr>
            <a:spLocks noChangeArrowheads="1"/>
          </p:cNvSpPr>
          <p:nvPr/>
        </p:nvSpPr>
        <p:spPr bwMode="auto">
          <a:xfrm>
            <a:off x="5688013" y="4508500"/>
            <a:ext cx="7191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9239" name="Rectangle 20"/>
          <p:cNvSpPr>
            <a:spLocks noChangeArrowheads="1"/>
          </p:cNvSpPr>
          <p:nvPr/>
        </p:nvSpPr>
        <p:spPr bwMode="auto">
          <a:xfrm>
            <a:off x="4932363" y="4508500"/>
            <a:ext cx="727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</a:rPr>
              <a:t>  34</a:t>
            </a:r>
            <a:endParaRPr lang="en-US" altLang="zh-TW" sz="2000"/>
          </a:p>
        </p:txBody>
      </p:sp>
      <p:sp>
        <p:nvSpPr>
          <p:cNvPr id="9240" name="Rectangle 21"/>
          <p:cNvSpPr>
            <a:spLocks noChangeArrowheads="1"/>
          </p:cNvSpPr>
          <p:nvPr/>
        </p:nvSpPr>
        <p:spPr bwMode="auto">
          <a:xfrm>
            <a:off x="4249738" y="4508500"/>
            <a:ext cx="711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9241" name="Rectangle 22"/>
          <p:cNvSpPr>
            <a:spLocks noChangeArrowheads="1"/>
          </p:cNvSpPr>
          <p:nvPr/>
        </p:nvSpPr>
        <p:spPr bwMode="auto">
          <a:xfrm>
            <a:off x="3529013" y="4508500"/>
            <a:ext cx="7207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9242" name="Rectangle 23"/>
          <p:cNvSpPr>
            <a:spLocks noChangeArrowheads="1"/>
          </p:cNvSpPr>
          <p:nvPr/>
        </p:nvSpPr>
        <p:spPr bwMode="auto">
          <a:xfrm>
            <a:off x="2809875" y="4508500"/>
            <a:ext cx="7191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243" name="Rectangle 24"/>
          <p:cNvSpPr>
            <a:spLocks noChangeArrowheads="1"/>
          </p:cNvSpPr>
          <p:nvPr/>
        </p:nvSpPr>
        <p:spPr bwMode="auto">
          <a:xfrm>
            <a:off x="1258888" y="4508500"/>
            <a:ext cx="15509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TW" altLang="zh-TW" sz="1800"/>
          </a:p>
        </p:txBody>
      </p:sp>
      <p:sp>
        <p:nvSpPr>
          <p:cNvPr id="9244" name="Rectangle 25"/>
          <p:cNvSpPr>
            <a:spLocks noChangeArrowheads="1"/>
          </p:cNvSpPr>
          <p:nvPr/>
        </p:nvSpPr>
        <p:spPr bwMode="auto">
          <a:xfrm>
            <a:off x="5688013" y="4005263"/>
            <a:ext cx="71913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</a:rPr>
              <a:t>  12</a:t>
            </a:r>
            <a:endParaRPr lang="en-US" altLang="zh-TW" sz="2000"/>
          </a:p>
        </p:txBody>
      </p:sp>
      <p:sp>
        <p:nvSpPr>
          <p:cNvPr id="9245" name="Rectangle 26"/>
          <p:cNvSpPr>
            <a:spLocks noChangeArrowheads="1"/>
          </p:cNvSpPr>
          <p:nvPr/>
        </p:nvSpPr>
        <p:spPr bwMode="auto">
          <a:xfrm>
            <a:off x="4960938" y="4005263"/>
            <a:ext cx="7270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34</a:t>
            </a:r>
          </a:p>
        </p:txBody>
      </p:sp>
      <p:sp>
        <p:nvSpPr>
          <p:cNvPr id="9246" name="Rectangle 27"/>
          <p:cNvSpPr>
            <a:spLocks noChangeArrowheads="1"/>
          </p:cNvSpPr>
          <p:nvPr/>
        </p:nvSpPr>
        <p:spPr bwMode="auto">
          <a:xfrm>
            <a:off x="4249738" y="4005263"/>
            <a:ext cx="7112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9247" name="Rectangle 28"/>
          <p:cNvSpPr>
            <a:spLocks noChangeArrowheads="1"/>
          </p:cNvSpPr>
          <p:nvPr/>
        </p:nvSpPr>
        <p:spPr bwMode="auto">
          <a:xfrm>
            <a:off x="3529013" y="4005263"/>
            <a:ext cx="7207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9248" name="Rectangle 29"/>
          <p:cNvSpPr>
            <a:spLocks noChangeArrowheads="1"/>
          </p:cNvSpPr>
          <p:nvPr/>
        </p:nvSpPr>
        <p:spPr bwMode="auto">
          <a:xfrm>
            <a:off x="2809875" y="4005263"/>
            <a:ext cx="71913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249" name="Rectangle 30"/>
          <p:cNvSpPr>
            <a:spLocks noChangeArrowheads="1"/>
          </p:cNvSpPr>
          <p:nvPr/>
        </p:nvSpPr>
        <p:spPr bwMode="auto">
          <a:xfrm>
            <a:off x="1258888" y="4005263"/>
            <a:ext cx="15509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TW" altLang="zh-TW" sz="1800"/>
          </a:p>
        </p:txBody>
      </p:sp>
      <p:sp>
        <p:nvSpPr>
          <p:cNvPr id="9250" name="Rectangle 31"/>
          <p:cNvSpPr>
            <a:spLocks noChangeArrowheads="1"/>
          </p:cNvSpPr>
          <p:nvPr/>
        </p:nvSpPr>
        <p:spPr bwMode="auto">
          <a:xfrm>
            <a:off x="5688013" y="3500438"/>
            <a:ext cx="7191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9251" name="Rectangle 32"/>
          <p:cNvSpPr>
            <a:spLocks noChangeArrowheads="1"/>
          </p:cNvSpPr>
          <p:nvPr/>
        </p:nvSpPr>
        <p:spPr bwMode="auto">
          <a:xfrm>
            <a:off x="4960938" y="3500438"/>
            <a:ext cx="7270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34</a:t>
            </a:r>
          </a:p>
        </p:txBody>
      </p:sp>
      <p:sp>
        <p:nvSpPr>
          <p:cNvPr id="9252" name="Rectangle 33"/>
          <p:cNvSpPr>
            <a:spLocks noChangeArrowheads="1"/>
          </p:cNvSpPr>
          <p:nvPr/>
        </p:nvSpPr>
        <p:spPr bwMode="auto">
          <a:xfrm>
            <a:off x="4249738" y="3500438"/>
            <a:ext cx="711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9253" name="Rectangle 34"/>
          <p:cNvSpPr>
            <a:spLocks noChangeArrowheads="1"/>
          </p:cNvSpPr>
          <p:nvPr/>
        </p:nvSpPr>
        <p:spPr bwMode="auto">
          <a:xfrm>
            <a:off x="3529013" y="3500438"/>
            <a:ext cx="7207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9254" name="Rectangle 35"/>
          <p:cNvSpPr>
            <a:spLocks noChangeArrowheads="1"/>
          </p:cNvSpPr>
          <p:nvPr/>
        </p:nvSpPr>
        <p:spPr bwMode="auto">
          <a:xfrm>
            <a:off x="2809875" y="3500438"/>
            <a:ext cx="719138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255" name="Rectangle 36"/>
          <p:cNvSpPr>
            <a:spLocks noChangeArrowheads="1"/>
          </p:cNvSpPr>
          <p:nvPr/>
        </p:nvSpPr>
        <p:spPr bwMode="auto">
          <a:xfrm>
            <a:off x="1258888" y="3500438"/>
            <a:ext cx="15509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TW" altLang="zh-TW" sz="1800"/>
          </a:p>
        </p:txBody>
      </p:sp>
      <p:sp>
        <p:nvSpPr>
          <p:cNvPr id="9256" name="Rectangle 37"/>
          <p:cNvSpPr>
            <a:spLocks noChangeArrowheads="1"/>
          </p:cNvSpPr>
          <p:nvPr/>
        </p:nvSpPr>
        <p:spPr bwMode="auto">
          <a:xfrm>
            <a:off x="5688013" y="2997200"/>
            <a:ext cx="7191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9257" name="Rectangle 38"/>
          <p:cNvSpPr>
            <a:spLocks noChangeArrowheads="1"/>
          </p:cNvSpPr>
          <p:nvPr/>
        </p:nvSpPr>
        <p:spPr bwMode="auto">
          <a:xfrm>
            <a:off x="4960938" y="2997200"/>
            <a:ext cx="7270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34</a:t>
            </a:r>
          </a:p>
        </p:txBody>
      </p:sp>
      <p:sp>
        <p:nvSpPr>
          <p:cNvPr id="9258" name="Rectangle 39"/>
          <p:cNvSpPr>
            <a:spLocks noChangeArrowheads="1"/>
          </p:cNvSpPr>
          <p:nvPr/>
        </p:nvSpPr>
        <p:spPr bwMode="auto">
          <a:xfrm>
            <a:off x="4249738" y="2997200"/>
            <a:ext cx="7112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9259" name="Rectangle 40"/>
          <p:cNvSpPr>
            <a:spLocks noChangeArrowheads="1"/>
          </p:cNvSpPr>
          <p:nvPr/>
        </p:nvSpPr>
        <p:spPr bwMode="auto">
          <a:xfrm>
            <a:off x="3529013" y="2997200"/>
            <a:ext cx="7207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260" name="Rectangle 41"/>
          <p:cNvSpPr>
            <a:spLocks noChangeArrowheads="1"/>
          </p:cNvSpPr>
          <p:nvPr/>
        </p:nvSpPr>
        <p:spPr bwMode="auto">
          <a:xfrm>
            <a:off x="2916238" y="2997200"/>
            <a:ext cx="71913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</a:rPr>
              <a:t>18</a:t>
            </a:r>
            <a:endParaRPr lang="en-US" altLang="zh-TW" sz="2000"/>
          </a:p>
        </p:txBody>
      </p:sp>
      <p:sp>
        <p:nvSpPr>
          <p:cNvPr id="9261" name="Rectangle 42"/>
          <p:cNvSpPr>
            <a:spLocks noChangeArrowheads="1"/>
          </p:cNvSpPr>
          <p:nvPr/>
        </p:nvSpPr>
        <p:spPr bwMode="auto">
          <a:xfrm>
            <a:off x="1258888" y="2997200"/>
            <a:ext cx="15509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Arial Narrow" panose="020B0606020202030204" pitchFamily="34" charset="0"/>
                <a:ea typeface="文鼎中楷" charset="-120"/>
                <a:cs typeface="Times New Roman" panose="02020603050405020304" pitchFamily="18" charset="0"/>
              </a:rPr>
              <a:t>第一次掃瞄</a:t>
            </a:r>
            <a:endParaRPr lang="zh-TW" altLang="en-US" sz="1800">
              <a:latin typeface="Arial" panose="020B0604020202020204" pitchFamily="34" charset="0"/>
              <a:ea typeface="文鼎中楷" charset="-120"/>
              <a:cs typeface="Times New Roman" panose="02020603050405020304" pitchFamily="18" charset="0"/>
            </a:endParaRPr>
          </a:p>
        </p:txBody>
      </p:sp>
      <p:sp>
        <p:nvSpPr>
          <p:cNvPr id="9262" name="Rectangle 47"/>
          <p:cNvSpPr>
            <a:spLocks noChangeArrowheads="1"/>
          </p:cNvSpPr>
          <p:nvPr/>
        </p:nvSpPr>
        <p:spPr bwMode="auto">
          <a:xfrm rot="10800000" flipV="1">
            <a:off x="5559425" y="4678363"/>
            <a:ext cx="2286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ea typeface="文鼎中楷" charset="-120"/>
                <a:cs typeface="Times New Roman" panose="02020603050405020304" pitchFamily="18" charset="0"/>
              </a:rPr>
              <a:t>換</a:t>
            </a:r>
            <a:endParaRPr lang="zh-TW" altLang="en-US">
              <a:ea typeface="文鼎中楷" charset="-120"/>
              <a:cs typeface="Times New Roman" panose="02020603050405020304" pitchFamily="18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1"/>
          <p:cNvGrpSpPr>
            <a:grpSpLocks/>
          </p:cNvGrpSpPr>
          <p:nvPr/>
        </p:nvGrpSpPr>
        <p:grpSpPr bwMode="auto">
          <a:xfrm>
            <a:off x="1258888" y="1773238"/>
            <a:ext cx="4471987" cy="1727200"/>
            <a:chOff x="793" y="1117"/>
            <a:chExt cx="2817" cy="1270"/>
          </a:xfrm>
        </p:grpSpPr>
        <p:sp>
          <p:nvSpPr>
            <p:cNvPr id="10277" name="Arc 7"/>
            <p:cNvSpPr>
              <a:spLocks/>
            </p:cNvSpPr>
            <p:nvPr/>
          </p:nvSpPr>
          <p:spPr bwMode="auto">
            <a:xfrm rot="16200000" flipH="1">
              <a:off x="2187" y="1266"/>
              <a:ext cx="121" cy="278"/>
            </a:xfrm>
            <a:custGeom>
              <a:avLst/>
              <a:gdLst>
                <a:gd name="T0" fmla="*/ 23 w 26586"/>
                <a:gd name="T1" fmla="*/ 0 h 43200"/>
                <a:gd name="T2" fmla="*/ 0 w 26586"/>
                <a:gd name="T3" fmla="*/ 274 h 43200"/>
                <a:gd name="T4" fmla="*/ 23 w 26586"/>
                <a:gd name="T5" fmla="*/ 13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586" h="43200" fill="none" extrusionOk="0">
                  <a:moveTo>
                    <a:pt x="4985" y="0"/>
                  </a:moveTo>
                  <a:cubicBezTo>
                    <a:pt x="16915" y="0"/>
                    <a:pt x="26586" y="9670"/>
                    <a:pt x="26586" y="21600"/>
                  </a:cubicBezTo>
                  <a:cubicBezTo>
                    <a:pt x="26586" y="33529"/>
                    <a:pt x="16915" y="43200"/>
                    <a:pt x="4986" y="43200"/>
                  </a:cubicBezTo>
                  <a:cubicBezTo>
                    <a:pt x="3307" y="43200"/>
                    <a:pt x="1633" y="43004"/>
                    <a:pt x="0" y="42616"/>
                  </a:cubicBezTo>
                </a:path>
                <a:path w="26586" h="43200" stroke="0" extrusionOk="0">
                  <a:moveTo>
                    <a:pt x="4985" y="0"/>
                  </a:moveTo>
                  <a:cubicBezTo>
                    <a:pt x="16915" y="0"/>
                    <a:pt x="26586" y="9670"/>
                    <a:pt x="26586" y="21600"/>
                  </a:cubicBezTo>
                  <a:cubicBezTo>
                    <a:pt x="26586" y="33529"/>
                    <a:pt x="16915" y="43200"/>
                    <a:pt x="4986" y="43200"/>
                  </a:cubicBezTo>
                  <a:cubicBezTo>
                    <a:pt x="3307" y="43200"/>
                    <a:pt x="1633" y="43004"/>
                    <a:pt x="0" y="42616"/>
                  </a:cubicBezTo>
                  <a:lnTo>
                    <a:pt x="4986" y="21600"/>
                  </a:lnTo>
                  <a:lnTo>
                    <a:pt x="4985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8" name="Arc 8"/>
            <p:cNvSpPr>
              <a:spLocks/>
            </p:cNvSpPr>
            <p:nvPr/>
          </p:nvSpPr>
          <p:spPr bwMode="auto">
            <a:xfrm rot="16200000" flipH="1">
              <a:off x="3094" y="1915"/>
              <a:ext cx="122" cy="278"/>
            </a:xfrm>
            <a:custGeom>
              <a:avLst/>
              <a:gdLst>
                <a:gd name="T0" fmla="*/ 23 w 26586"/>
                <a:gd name="T1" fmla="*/ 0 h 43200"/>
                <a:gd name="T2" fmla="*/ 0 w 26586"/>
                <a:gd name="T3" fmla="*/ 274 h 43200"/>
                <a:gd name="T4" fmla="*/ 23 w 26586"/>
                <a:gd name="T5" fmla="*/ 13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586" h="43200" fill="none" extrusionOk="0">
                  <a:moveTo>
                    <a:pt x="4985" y="0"/>
                  </a:moveTo>
                  <a:cubicBezTo>
                    <a:pt x="16915" y="0"/>
                    <a:pt x="26586" y="9670"/>
                    <a:pt x="26586" y="21600"/>
                  </a:cubicBezTo>
                  <a:cubicBezTo>
                    <a:pt x="26586" y="33529"/>
                    <a:pt x="16915" y="43200"/>
                    <a:pt x="4986" y="43200"/>
                  </a:cubicBezTo>
                  <a:cubicBezTo>
                    <a:pt x="3307" y="43200"/>
                    <a:pt x="1633" y="43004"/>
                    <a:pt x="0" y="42616"/>
                  </a:cubicBezTo>
                </a:path>
                <a:path w="26586" h="43200" stroke="0" extrusionOk="0">
                  <a:moveTo>
                    <a:pt x="4985" y="0"/>
                  </a:moveTo>
                  <a:cubicBezTo>
                    <a:pt x="16915" y="0"/>
                    <a:pt x="26586" y="9670"/>
                    <a:pt x="26586" y="21600"/>
                  </a:cubicBezTo>
                  <a:cubicBezTo>
                    <a:pt x="26586" y="33529"/>
                    <a:pt x="16915" y="43200"/>
                    <a:pt x="4986" y="43200"/>
                  </a:cubicBezTo>
                  <a:cubicBezTo>
                    <a:pt x="3307" y="43200"/>
                    <a:pt x="1633" y="43004"/>
                    <a:pt x="0" y="42616"/>
                  </a:cubicBezTo>
                  <a:lnTo>
                    <a:pt x="4986" y="21600"/>
                  </a:lnTo>
                  <a:lnTo>
                    <a:pt x="4985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9" name="Rectangle 12"/>
            <p:cNvSpPr>
              <a:spLocks noChangeArrowheads="1"/>
            </p:cNvSpPr>
            <p:nvPr/>
          </p:nvSpPr>
          <p:spPr bwMode="auto">
            <a:xfrm>
              <a:off x="3152" y="2070"/>
              <a:ext cx="45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0280" name="Rectangle 13"/>
            <p:cNvSpPr>
              <a:spLocks noChangeArrowheads="1"/>
            </p:cNvSpPr>
            <p:nvPr/>
          </p:nvSpPr>
          <p:spPr bwMode="auto">
            <a:xfrm>
              <a:off x="2677" y="2070"/>
              <a:ext cx="44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0281" name="Rectangle 14"/>
            <p:cNvSpPr>
              <a:spLocks noChangeArrowheads="1"/>
            </p:cNvSpPr>
            <p:nvPr/>
          </p:nvSpPr>
          <p:spPr bwMode="auto">
            <a:xfrm>
              <a:off x="2223" y="2070"/>
              <a:ext cx="45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文鼎中楷" charset="-120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10282" name="Rectangle 15"/>
            <p:cNvSpPr>
              <a:spLocks noChangeArrowheads="1"/>
            </p:cNvSpPr>
            <p:nvPr/>
          </p:nvSpPr>
          <p:spPr bwMode="auto">
            <a:xfrm>
              <a:off x="1770" y="2070"/>
              <a:ext cx="453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文鼎中楷" charset="-12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283" name="Rectangle 16"/>
            <p:cNvSpPr>
              <a:spLocks noChangeArrowheads="1"/>
            </p:cNvSpPr>
            <p:nvPr/>
          </p:nvSpPr>
          <p:spPr bwMode="auto">
            <a:xfrm>
              <a:off x="793" y="2070"/>
              <a:ext cx="97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latin typeface="Arial Narrow" panose="020B0606020202030204" pitchFamily="34" charset="0"/>
                  <a:ea typeface="文鼎中楷" charset="-120"/>
                  <a:cs typeface="Times New Roman" panose="02020603050405020304" pitchFamily="18" charset="0"/>
                </a:rPr>
                <a:t>結果</a:t>
              </a:r>
              <a:endParaRPr lang="zh-TW" altLang="en-US" sz="1800">
                <a:latin typeface="Arial" panose="020B0604020202020204" pitchFamily="34" charset="0"/>
                <a:ea typeface="文鼎中楷" charset="-120"/>
                <a:cs typeface="Times New Roman" panose="02020603050405020304" pitchFamily="18" charset="0"/>
              </a:endParaRPr>
            </a:p>
          </p:txBody>
        </p:sp>
        <p:sp>
          <p:nvSpPr>
            <p:cNvPr id="10284" name="Rectangle 18"/>
            <p:cNvSpPr>
              <a:spLocks noChangeArrowheads="1"/>
            </p:cNvSpPr>
            <p:nvPr/>
          </p:nvSpPr>
          <p:spPr bwMode="auto">
            <a:xfrm>
              <a:off x="3243" y="1752"/>
              <a:ext cx="31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文鼎中楷" charset="-120"/>
                </a:rPr>
                <a:t>20</a:t>
              </a:r>
              <a:endParaRPr lang="en-US" altLang="zh-TW" sz="2000"/>
            </a:p>
          </p:txBody>
        </p:sp>
        <p:sp>
          <p:nvSpPr>
            <p:cNvPr id="10285" name="Rectangle 19"/>
            <p:cNvSpPr>
              <a:spLocks noChangeArrowheads="1"/>
            </p:cNvSpPr>
            <p:nvPr/>
          </p:nvSpPr>
          <p:spPr bwMode="auto">
            <a:xfrm>
              <a:off x="2767" y="1752"/>
              <a:ext cx="29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文鼎中楷" charset="-12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0286" name="Rectangle 20"/>
            <p:cNvSpPr>
              <a:spLocks noChangeArrowheads="1"/>
            </p:cNvSpPr>
            <p:nvPr/>
          </p:nvSpPr>
          <p:spPr bwMode="auto">
            <a:xfrm>
              <a:off x="2223" y="1752"/>
              <a:ext cx="45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文鼎中楷" charset="-120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10287" name="Rectangle 21"/>
            <p:cNvSpPr>
              <a:spLocks noChangeArrowheads="1"/>
            </p:cNvSpPr>
            <p:nvPr/>
          </p:nvSpPr>
          <p:spPr bwMode="auto">
            <a:xfrm>
              <a:off x="1770" y="1752"/>
              <a:ext cx="45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文鼎中楷" charset="-12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288" name="Rectangle 22"/>
            <p:cNvSpPr>
              <a:spLocks noChangeArrowheads="1"/>
            </p:cNvSpPr>
            <p:nvPr/>
          </p:nvSpPr>
          <p:spPr bwMode="auto">
            <a:xfrm>
              <a:off x="793" y="1752"/>
              <a:ext cx="97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TW" altLang="zh-TW" sz="1800"/>
            </a:p>
          </p:txBody>
        </p:sp>
        <p:sp>
          <p:nvSpPr>
            <p:cNvPr id="10289" name="Rectangle 24"/>
            <p:cNvSpPr>
              <a:spLocks noChangeArrowheads="1"/>
            </p:cNvSpPr>
            <p:nvPr/>
          </p:nvSpPr>
          <p:spPr bwMode="auto">
            <a:xfrm>
              <a:off x="3125" y="1435"/>
              <a:ext cx="45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0290" name="Rectangle 25"/>
            <p:cNvSpPr>
              <a:spLocks noChangeArrowheads="1"/>
            </p:cNvSpPr>
            <p:nvPr/>
          </p:nvSpPr>
          <p:spPr bwMode="auto">
            <a:xfrm>
              <a:off x="2699" y="1434"/>
              <a:ext cx="44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文鼎中楷" charset="-12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0291" name="Rectangle 26"/>
            <p:cNvSpPr>
              <a:spLocks noChangeArrowheads="1"/>
            </p:cNvSpPr>
            <p:nvPr/>
          </p:nvSpPr>
          <p:spPr bwMode="auto">
            <a:xfrm>
              <a:off x="2268" y="1435"/>
              <a:ext cx="38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文鼎中楷" charset="-120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10292" name="Rectangle 27"/>
            <p:cNvSpPr>
              <a:spLocks noChangeArrowheads="1"/>
            </p:cNvSpPr>
            <p:nvPr/>
          </p:nvSpPr>
          <p:spPr bwMode="auto">
            <a:xfrm>
              <a:off x="1836" y="1434"/>
              <a:ext cx="31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文鼎中楷" charset="-12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293" name="Rectangle 28"/>
            <p:cNvSpPr>
              <a:spLocks noChangeArrowheads="1"/>
            </p:cNvSpPr>
            <p:nvPr/>
          </p:nvSpPr>
          <p:spPr bwMode="auto">
            <a:xfrm>
              <a:off x="793" y="1435"/>
              <a:ext cx="97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TW" altLang="zh-TW" sz="1800"/>
            </a:p>
          </p:txBody>
        </p:sp>
        <p:sp>
          <p:nvSpPr>
            <p:cNvPr id="10294" name="Rectangle 30"/>
            <p:cNvSpPr>
              <a:spLocks noChangeArrowheads="1"/>
            </p:cNvSpPr>
            <p:nvPr/>
          </p:nvSpPr>
          <p:spPr bwMode="auto">
            <a:xfrm>
              <a:off x="3125" y="1117"/>
              <a:ext cx="45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0295" name="Rectangle 31"/>
            <p:cNvSpPr>
              <a:spLocks noChangeArrowheads="1"/>
            </p:cNvSpPr>
            <p:nvPr/>
          </p:nvSpPr>
          <p:spPr bwMode="auto">
            <a:xfrm>
              <a:off x="2699" y="1117"/>
              <a:ext cx="44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文鼎中楷" charset="-12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0296" name="Rectangle 32"/>
            <p:cNvSpPr>
              <a:spLocks noChangeArrowheads="1"/>
            </p:cNvSpPr>
            <p:nvPr/>
          </p:nvSpPr>
          <p:spPr bwMode="auto">
            <a:xfrm>
              <a:off x="2223" y="1117"/>
              <a:ext cx="454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文鼎中楷" charset="-120"/>
                  <a:cs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10297" name="Rectangle 33"/>
            <p:cNvSpPr>
              <a:spLocks noChangeArrowheads="1"/>
            </p:cNvSpPr>
            <p:nvPr/>
          </p:nvSpPr>
          <p:spPr bwMode="auto">
            <a:xfrm>
              <a:off x="1770" y="1117"/>
              <a:ext cx="45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文鼎中楷" charset="-12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298" name="Rectangle 34"/>
            <p:cNvSpPr>
              <a:spLocks noChangeArrowheads="1"/>
            </p:cNvSpPr>
            <p:nvPr/>
          </p:nvSpPr>
          <p:spPr bwMode="auto">
            <a:xfrm>
              <a:off x="793" y="1117"/>
              <a:ext cx="97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TW" altLang="zh-TW" sz="1800"/>
            </a:p>
          </p:txBody>
        </p:sp>
        <p:sp>
          <p:nvSpPr>
            <p:cNvPr id="10299" name="Rectangle 40"/>
            <p:cNvSpPr>
              <a:spLocks noChangeArrowheads="1"/>
            </p:cNvSpPr>
            <p:nvPr/>
          </p:nvSpPr>
          <p:spPr bwMode="auto">
            <a:xfrm>
              <a:off x="793" y="1164"/>
              <a:ext cx="97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rgbClr val="000066"/>
                  </a:solidFill>
                  <a:latin typeface="Tahoma" panose="020B0604030504040204" pitchFamily="34" charset="0"/>
                  <a:ea typeface="標楷體" panose="03000509000000000000" pitchFamily="65" charset="-12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1800">
                  <a:latin typeface="Arial Narrow" panose="020B0606020202030204" pitchFamily="34" charset="0"/>
                  <a:ea typeface="文鼎中楷" charset="-120"/>
                  <a:cs typeface="Times New Roman" panose="02020603050405020304" pitchFamily="18" charset="0"/>
                </a:rPr>
                <a:t>第二次掃瞄</a:t>
              </a:r>
              <a:endParaRPr lang="zh-TW" altLang="en-US" sz="1800">
                <a:latin typeface="Arial" panose="020B0604020202020204" pitchFamily="34" charset="0"/>
                <a:ea typeface="文鼎中楷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00" name="Text Box 42"/>
            <p:cNvSpPr txBox="1">
              <a:spLocks noChangeArrowheads="1"/>
            </p:cNvSpPr>
            <p:nvPr/>
          </p:nvSpPr>
          <p:spPr bwMode="auto">
            <a:xfrm>
              <a:off x="3016" y="2110"/>
              <a:ext cx="40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TW" altLang="en-US" sz="1800"/>
                <a:t>換</a:t>
              </a:r>
            </a:p>
          </p:txBody>
        </p:sp>
        <p:sp>
          <p:nvSpPr>
            <p:cNvPr id="10301" name="Arc 43"/>
            <p:cNvSpPr>
              <a:spLocks/>
            </p:cNvSpPr>
            <p:nvPr/>
          </p:nvSpPr>
          <p:spPr bwMode="auto">
            <a:xfrm rot="16200000" flipH="1">
              <a:off x="2640" y="1598"/>
              <a:ext cx="121" cy="278"/>
            </a:xfrm>
            <a:custGeom>
              <a:avLst/>
              <a:gdLst>
                <a:gd name="T0" fmla="*/ 23 w 26586"/>
                <a:gd name="T1" fmla="*/ 0 h 43200"/>
                <a:gd name="T2" fmla="*/ 0 w 26586"/>
                <a:gd name="T3" fmla="*/ 274 h 43200"/>
                <a:gd name="T4" fmla="*/ 23 w 26586"/>
                <a:gd name="T5" fmla="*/ 13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586" h="43200" fill="none" extrusionOk="0">
                  <a:moveTo>
                    <a:pt x="4985" y="0"/>
                  </a:moveTo>
                  <a:cubicBezTo>
                    <a:pt x="16915" y="0"/>
                    <a:pt x="26586" y="9670"/>
                    <a:pt x="26586" y="21600"/>
                  </a:cubicBezTo>
                  <a:cubicBezTo>
                    <a:pt x="26586" y="33529"/>
                    <a:pt x="16915" y="43200"/>
                    <a:pt x="4986" y="43200"/>
                  </a:cubicBezTo>
                  <a:cubicBezTo>
                    <a:pt x="3307" y="43200"/>
                    <a:pt x="1633" y="43004"/>
                    <a:pt x="0" y="42616"/>
                  </a:cubicBezTo>
                </a:path>
                <a:path w="26586" h="43200" stroke="0" extrusionOk="0">
                  <a:moveTo>
                    <a:pt x="4985" y="0"/>
                  </a:moveTo>
                  <a:cubicBezTo>
                    <a:pt x="16915" y="0"/>
                    <a:pt x="26586" y="9670"/>
                    <a:pt x="26586" y="21600"/>
                  </a:cubicBezTo>
                  <a:cubicBezTo>
                    <a:pt x="26586" y="33529"/>
                    <a:pt x="16915" y="43200"/>
                    <a:pt x="4986" y="43200"/>
                  </a:cubicBezTo>
                  <a:cubicBezTo>
                    <a:pt x="3307" y="43200"/>
                    <a:pt x="1633" y="43004"/>
                    <a:pt x="0" y="42616"/>
                  </a:cubicBezTo>
                  <a:lnTo>
                    <a:pt x="4986" y="21600"/>
                  </a:lnTo>
                  <a:lnTo>
                    <a:pt x="4985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43" name="Arc 44"/>
          <p:cNvSpPr>
            <a:spLocks/>
          </p:cNvSpPr>
          <p:nvPr/>
        </p:nvSpPr>
        <p:spPr bwMode="auto">
          <a:xfrm rot="16200000" flipH="1">
            <a:off x="3431381" y="3769519"/>
            <a:ext cx="112713" cy="441325"/>
          </a:xfrm>
          <a:custGeom>
            <a:avLst/>
            <a:gdLst>
              <a:gd name="T0" fmla="*/ 21138 w 26586"/>
              <a:gd name="T1" fmla="*/ 0 h 43200"/>
              <a:gd name="T2" fmla="*/ 0 w 26586"/>
              <a:gd name="T3" fmla="*/ 435369 h 43200"/>
              <a:gd name="T4" fmla="*/ 21138 w 26586"/>
              <a:gd name="T5" fmla="*/ 220663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586" h="43200" fill="none" extrusionOk="0">
                <a:moveTo>
                  <a:pt x="4985" y="0"/>
                </a:moveTo>
                <a:cubicBezTo>
                  <a:pt x="16915" y="0"/>
                  <a:pt x="26586" y="9670"/>
                  <a:pt x="26586" y="21600"/>
                </a:cubicBezTo>
                <a:cubicBezTo>
                  <a:pt x="26586" y="33529"/>
                  <a:pt x="16915" y="43200"/>
                  <a:pt x="4986" y="43200"/>
                </a:cubicBezTo>
                <a:cubicBezTo>
                  <a:pt x="3307" y="43200"/>
                  <a:pt x="1633" y="43004"/>
                  <a:pt x="0" y="42616"/>
                </a:cubicBezTo>
              </a:path>
              <a:path w="26586" h="43200" stroke="0" extrusionOk="0">
                <a:moveTo>
                  <a:pt x="4985" y="0"/>
                </a:moveTo>
                <a:cubicBezTo>
                  <a:pt x="16915" y="0"/>
                  <a:pt x="26586" y="9670"/>
                  <a:pt x="26586" y="21600"/>
                </a:cubicBezTo>
                <a:cubicBezTo>
                  <a:pt x="26586" y="33529"/>
                  <a:pt x="16915" y="43200"/>
                  <a:pt x="4986" y="43200"/>
                </a:cubicBezTo>
                <a:cubicBezTo>
                  <a:pt x="3307" y="43200"/>
                  <a:pt x="1633" y="43004"/>
                  <a:pt x="0" y="42616"/>
                </a:cubicBezTo>
                <a:lnTo>
                  <a:pt x="4986" y="21600"/>
                </a:lnTo>
                <a:lnTo>
                  <a:pt x="4985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4" name="Rectangle 47"/>
          <p:cNvSpPr>
            <a:spLocks noChangeArrowheads="1"/>
          </p:cNvSpPr>
          <p:nvPr/>
        </p:nvSpPr>
        <p:spPr bwMode="auto">
          <a:xfrm>
            <a:off x="4249738" y="4508500"/>
            <a:ext cx="7112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10245" name="Rectangle 48"/>
          <p:cNvSpPr>
            <a:spLocks noChangeArrowheads="1"/>
          </p:cNvSpPr>
          <p:nvPr/>
        </p:nvSpPr>
        <p:spPr bwMode="auto">
          <a:xfrm>
            <a:off x="3529013" y="4508500"/>
            <a:ext cx="720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0246" name="Rectangle 49"/>
          <p:cNvSpPr>
            <a:spLocks noChangeArrowheads="1"/>
          </p:cNvSpPr>
          <p:nvPr/>
        </p:nvSpPr>
        <p:spPr bwMode="auto">
          <a:xfrm>
            <a:off x="2809875" y="4508500"/>
            <a:ext cx="7191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247" name="Rectangle 50"/>
          <p:cNvSpPr>
            <a:spLocks noChangeArrowheads="1"/>
          </p:cNvSpPr>
          <p:nvPr/>
        </p:nvSpPr>
        <p:spPr bwMode="auto">
          <a:xfrm>
            <a:off x="1258888" y="4508500"/>
            <a:ext cx="15509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Arial Narrow" panose="020B0606020202030204" pitchFamily="34" charset="0"/>
                <a:ea typeface="文鼎中楷" charset="-120"/>
                <a:cs typeface="Times New Roman" panose="02020603050405020304" pitchFamily="18" charset="0"/>
              </a:rPr>
              <a:t>結果</a:t>
            </a:r>
            <a:endParaRPr lang="zh-TW" altLang="en-US" sz="1800">
              <a:latin typeface="Arial" panose="020B0604020202020204" pitchFamily="34" charset="0"/>
              <a:ea typeface="文鼎中楷" charset="-120"/>
              <a:cs typeface="Times New Roman" panose="02020603050405020304" pitchFamily="18" charset="0"/>
            </a:endParaRPr>
          </a:p>
        </p:txBody>
      </p:sp>
      <p:sp>
        <p:nvSpPr>
          <p:cNvPr id="10248" name="Rectangle 55"/>
          <p:cNvSpPr>
            <a:spLocks noChangeArrowheads="1"/>
          </p:cNvSpPr>
          <p:nvPr/>
        </p:nvSpPr>
        <p:spPr bwMode="auto">
          <a:xfrm>
            <a:off x="1258888" y="4438650"/>
            <a:ext cx="15509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TW" altLang="zh-TW" sz="1800"/>
          </a:p>
        </p:txBody>
      </p:sp>
      <p:sp>
        <p:nvSpPr>
          <p:cNvPr id="10249" name="Rectangle 57"/>
          <p:cNvSpPr>
            <a:spLocks noChangeArrowheads="1"/>
          </p:cNvSpPr>
          <p:nvPr/>
        </p:nvSpPr>
        <p:spPr bwMode="auto">
          <a:xfrm>
            <a:off x="4284663" y="4005263"/>
            <a:ext cx="7112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0250" name="Rectangle 58"/>
          <p:cNvSpPr>
            <a:spLocks noChangeArrowheads="1"/>
          </p:cNvSpPr>
          <p:nvPr/>
        </p:nvSpPr>
        <p:spPr bwMode="auto">
          <a:xfrm>
            <a:off x="3600450" y="4006850"/>
            <a:ext cx="6111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10251" name="Rectangle 59"/>
          <p:cNvSpPr>
            <a:spLocks noChangeArrowheads="1"/>
          </p:cNvSpPr>
          <p:nvPr/>
        </p:nvSpPr>
        <p:spPr bwMode="auto">
          <a:xfrm>
            <a:off x="2914650" y="4005263"/>
            <a:ext cx="5048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252" name="Rectangle 60"/>
          <p:cNvSpPr>
            <a:spLocks noChangeArrowheads="1"/>
          </p:cNvSpPr>
          <p:nvPr/>
        </p:nvSpPr>
        <p:spPr bwMode="auto">
          <a:xfrm>
            <a:off x="1258888" y="4006850"/>
            <a:ext cx="15509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TW" altLang="zh-TW" sz="1800"/>
          </a:p>
        </p:txBody>
      </p:sp>
      <p:sp>
        <p:nvSpPr>
          <p:cNvPr id="10253" name="Rectangle 62"/>
          <p:cNvSpPr>
            <a:spLocks noChangeArrowheads="1"/>
          </p:cNvSpPr>
          <p:nvPr/>
        </p:nvSpPr>
        <p:spPr bwMode="auto">
          <a:xfrm>
            <a:off x="4284663" y="3573463"/>
            <a:ext cx="7112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0254" name="Rectangle 63"/>
          <p:cNvSpPr>
            <a:spLocks noChangeArrowheads="1"/>
          </p:cNvSpPr>
          <p:nvPr/>
        </p:nvSpPr>
        <p:spPr bwMode="auto">
          <a:xfrm>
            <a:off x="3529013" y="3573463"/>
            <a:ext cx="72072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10255" name="Rectangle 64"/>
          <p:cNvSpPr>
            <a:spLocks noChangeArrowheads="1"/>
          </p:cNvSpPr>
          <p:nvPr/>
        </p:nvSpPr>
        <p:spPr bwMode="auto">
          <a:xfrm>
            <a:off x="2809875" y="3573463"/>
            <a:ext cx="71913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256" name="Rectangle 65"/>
          <p:cNvSpPr>
            <a:spLocks noChangeArrowheads="1"/>
          </p:cNvSpPr>
          <p:nvPr/>
        </p:nvSpPr>
        <p:spPr bwMode="auto">
          <a:xfrm>
            <a:off x="1258888" y="3573463"/>
            <a:ext cx="155098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TW" altLang="zh-TW" sz="1800"/>
          </a:p>
        </p:txBody>
      </p:sp>
      <p:sp>
        <p:nvSpPr>
          <p:cNvPr id="10257" name="Rectangle 66"/>
          <p:cNvSpPr>
            <a:spLocks noChangeArrowheads="1"/>
          </p:cNvSpPr>
          <p:nvPr/>
        </p:nvSpPr>
        <p:spPr bwMode="auto">
          <a:xfrm>
            <a:off x="1258888" y="3636963"/>
            <a:ext cx="15509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Arial Narrow" panose="020B0606020202030204" pitchFamily="34" charset="0"/>
                <a:ea typeface="文鼎中楷" charset="-120"/>
                <a:cs typeface="Times New Roman" panose="02020603050405020304" pitchFamily="18" charset="0"/>
              </a:rPr>
              <a:t>第三次掃瞄</a:t>
            </a:r>
            <a:endParaRPr lang="zh-TW" altLang="en-US" sz="1800">
              <a:latin typeface="Arial" panose="020B0604020202020204" pitchFamily="34" charset="0"/>
              <a:ea typeface="文鼎中楷" charset="-120"/>
              <a:cs typeface="Times New Roman" panose="02020603050405020304" pitchFamily="18" charset="0"/>
            </a:endParaRPr>
          </a:p>
        </p:txBody>
      </p:sp>
      <p:sp>
        <p:nvSpPr>
          <p:cNvPr id="10258" name="Arc 68"/>
          <p:cNvSpPr>
            <a:spLocks/>
          </p:cNvSpPr>
          <p:nvPr/>
        </p:nvSpPr>
        <p:spPr bwMode="auto">
          <a:xfrm rot="16200000" flipH="1">
            <a:off x="4205288" y="4195762"/>
            <a:ext cx="165100" cy="441325"/>
          </a:xfrm>
          <a:custGeom>
            <a:avLst/>
            <a:gdLst>
              <a:gd name="T0" fmla="*/ 30963 w 26586"/>
              <a:gd name="T1" fmla="*/ 0 h 43200"/>
              <a:gd name="T2" fmla="*/ 0 w 26586"/>
              <a:gd name="T3" fmla="*/ 435369 h 43200"/>
              <a:gd name="T4" fmla="*/ 30963 w 26586"/>
              <a:gd name="T5" fmla="*/ 220663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586" h="43200" fill="none" extrusionOk="0">
                <a:moveTo>
                  <a:pt x="4985" y="0"/>
                </a:moveTo>
                <a:cubicBezTo>
                  <a:pt x="16915" y="0"/>
                  <a:pt x="26586" y="9670"/>
                  <a:pt x="26586" y="21600"/>
                </a:cubicBezTo>
                <a:cubicBezTo>
                  <a:pt x="26586" y="33529"/>
                  <a:pt x="16915" y="43200"/>
                  <a:pt x="4986" y="43200"/>
                </a:cubicBezTo>
                <a:cubicBezTo>
                  <a:pt x="3307" y="43200"/>
                  <a:pt x="1633" y="43004"/>
                  <a:pt x="0" y="42616"/>
                </a:cubicBezTo>
              </a:path>
              <a:path w="26586" h="43200" stroke="0" extrusionOk="0">
                <a:moveTo>
                  <a:pt x="4985" y="0"/>
                </a:moveTo>
                <a:cubicBezTo>
                  <a:pt x="16915" y="0"/>
                  <a:pt x="26586" y="9670"/>
                  <a:pt x="26586" y="21600"/>
                </a:cubicBezTo>
                <a:cubicBezTo>
                  <a:pt x="26586" y="33529"/>
                  <a:pt x="16915" y="43200"/>
                  <a:pt x="4986" y="43200"/>
                </a:cubicBezTo>
                <a:cubicBezTo>
                  <a:pt x="3307" y="43200"/>
                  <a:pt x="1633" y="43004"/>
                  <a:pt x="0" y="42616"/>
                </a:cubicBezTo>
                <a:lnTo>
                  <a:pt x="4986" y="21600"/>
                </a:lnTo>
                <a:lnTo>
                  <a:pt x="4985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9" name="Text Box 69"/>
          <p:cNvSpPr txBox="1">
            <a:spLocks noChangeArrowheads="1"/>
          </p:cNvSpPr>
          <p:nvPr/>
        </p:nvSpPr>
        <p:spPr bwMode="auto">
          <a:xfrm>
            <a:off x="4119563" y="44577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/>
              <a:t>換</a:t>
            </a:r>
          </a:p>
        </p:txBody>
      </p:sp>
      <p:sp>
        <p:nvSpPr>
          <p:cNvPr id="74822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氣泡排序</a:t>
            </a:r>
            <a:r>
              <a:rPr lang="en-US" altLang="zh-TW" smtClean="0"/>
              <a:t>(bubble sort)</a:t>
            </a:r>
          </a:p>
        </p:txBody>
      </p:sp>
      <p:sp>
        <p:nvSpPr>
          <p:cNvPr id="10261" name="Rectangle 76"/>
          <p:cNvSpPr>
            <a:spLocks noChangeArrowheads="1"/>
          </p:cNvSpPr>
          <p:nvPr/>
        </p:nvSpPr>
        <p:spPr bwMode="auto">
          <a:xfrm>
            <a:off x="3529013" y="5661025"/>
            <a:ext cx="7207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0262" name="Rectangle 77"/>
          <p:cNvSpPr>
            <a:spLocks noChangeArrowheads="1"/>
          </p:cNvSpPr>
          <p:nvPr/>
        </p:nvSpPr>
        <p:spPr bwMode="auto">
          <a:xfrm>
            <a:off x="2809875" y="5661025"/>
            <a:ext cx="7191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263" name="Rectangle 78"/>
          <p:cNvSpPr>
            <a:spLocks noChangeArrowheads="1"/>
          </p:cNvSpPr>
          <p:nvPr/>
        </p:nvSpPr>
        <p:spPr bwMode="auto">
          <a:xfrm>
            <a:off x="1258888" y="5661025"/>
            <a:ext cx="15509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Arial Narrow" panose="020B0606020202030204" pitchFamily="34" charset="0"/>
                <a:ea typeface="文鼎中楷" charset="-120"/>
                <a:cs typeface="Times New Roman" panose="02020603050405020304" pitchFamily="18" charset="0"/>
              </a:rPr>
              <a:t>結果</a:t>
            </a:r>
            <a:endParaRPr lang="zh-TW" altLang="en-US" sz="1800">
              <a:latin typeface="Arial" panose="020B0604020202020204" pitchFamily="34" charset="0"/>
              <a:ea typeface="文鼎中楷" charset="-120"/>
              <a:cs typeface="Times New Roman" panose="02020603050405020304" pitchFamily="18" charset="0"/>
            </a:endParaRPr>
          </a:p>
        </p:txBody>
      </p:sp>
      <p:sp>
        <p:nvSpPr>
          <p:cNvPr id="10264" name="Rectangle 82"/>
          <p:cNvSpPr>
            <a:spLocks noChangeArrowheads="1"/>
          </p:cNvSpPr>
          <p:nvPr/>
        </p:nvSpPr>
        <p:spPr bwMode="auto">
          <a:xfrm>
            <a:off x="1547813" y="6426200"/>
            <a:ext cx="15509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TW" altLang="zh-TW" sz="1800"/>
          </a:p>
        </p:txBody>
      </p:sp>
      <p:sp>
        <p:nvSpPr>
          <p:cNvPr id="10265" name="Rectangle 86"/>
          <p:cNvSpPr>
            <a:spLocks noChangeArrowheads="1"/>
          </p:cNvSpPr>
          <p:nvPr/>
        </p:nvSpPr>
        <p:spPr bwMode="auto">
          <a:xfrm>
            <a:off x="1258888" y="5518150"/>
            <a:ext cx="15509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TW" altLang="zh-TW" sz="1800"/>
          </a:p>
        </p:txBody>
      </p:sp>
      <p:sp>
        <p:nvSpPr>
          <p:cNvPr id="10266" name="Rectangle 88"/>
          <p:cNvSpPr>
            <a:spLocks noChangeArrowheads="1"/>
          </p:cNvSpPr>
          <p:nvPr/>
        </p:nvSpPr>
        <p:spPr bwMode="auto">
          <a:xfrm>
            <a:off x="3529013" y="5084763"/>
            <a:ext cx="72072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0267" name="Rectangle 89"/>
          <p:cNvSpPr>
            <a:spLocks noChangeArrowheads="1"/>
          </p:cNvSpPr>
          <p:nvPr/>
        </p:nvSpPr>
        <p:spPr bwMode="auto">
          <a:xfrm>
            <a:off x="2809875" y="5084763"/>
            <a:ext cx="71913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ea typeface="文鼎中楷" charset="-12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268" name="Rectangle 90"/>
          <p:cNvSpPr>
            <a:spLocks noChangeArrowheads="1"/>
          </p:cNvSpPr>
          <p:nvPr/>
        </p:nvSpPr>
        <p:spPr bwMode="auto">
          <a:xfrm>
            <a:off x="1258888" y="5084763"/>
            <a:ext cx="1550987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TW" altLang="zh-TW" sz="1800"/>
          </a:p>
        </p:txBody>
      </p:sp>
      <p:sp>
        <p:nvSpPr>
          <p:cNvPr id="10269" name="Rectangle 91"/>
          <p:cNvSpPr>
            <a:spLocks noChangeArrowheads="1"/>
          </p:cNvSpPr>
          <p:nvPr/>
        </p:nvSpPr>
        <p:spPr bwMode="auto">
          <a:xfrm>
            <a:off x="1258888" y="5148263"/>
            <a:ext cx="15509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Arial Narrow" panose="020B0606020202030204" pitchFamily="34" charset="0"/>
                <a:ea typeface="文鼎中楷" charset="-120"/>
                <a:cs typeface="Times New Roman" panose="02020603050405020304" pitchFamily="18" charset="0"/>
              </a:rPr>
              <a:t>第四次掃瞄</a:t>
            </a:r>
            <a:endParaRPr lang="zh-TW" altLang="en-US" sz="1800">
              <a:latin typeface="Arial" panose="020B0604020202020204" pitchFamily="34" charset="0"/>
              <a:ea typeface="文鼎中楷" charset="-120"/>
              <a:cs typeface="Times New Roman" panose="02020603050405020304" pitchFamily="18" charset="0"/>
            </a:endParaRPr>
          </a:p>
        </p:txBody>
      </p:sp>
      <p:sp>
        <p:nvSpPr>
          <p:cNvPr id="10270" name="Arc 94"/>
          <p:cNvSpPr>
            <a:spLocks/>
          </p:cNvSpPr>
          <p:nvPr/>
        </p:nvSpPr>
        <p:spPr bwMode="auto">
          <a:xfrm rot="16200000" flipH="1">
            <a:off x="3431381" y="5280819"/>
            <a:ext cx="112713" cy="441325"/>
          </a:xfrm>
          <a:custGeom>
            <a:avLst/>
            <a:gdLst>
              <a:gd name="T0" fmla="*/ 21138 w 26586"/>
              <a:gd name="T1" fmla="*/ 0 h 43200"/>
              <a:gd name="T2" fmla="*/ 0 w 26586"/>
              <a:gd name="T3" fmla="*/ 435369 h 43200"/>
              <a:gd name="T4" fmla="*/ 21138 w 26586"/>
              <a:gd name="T5" fmla="*/ 220663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586" h="43200" fill="none" extrusionOk="0">
                <a:moveTo>
                  <a:pt x="4985" y="0"/>
                </a:moveTo>
                <a:cubicBezTo>
                  <a:pt x="16915" y="0"/>
                  <a:pt x="26586" y="9670"/>
                  <a:pt x="26586" y="21600"/>
                </a:cubicBezTo>
                <a:cubicBezTo>
                  <a:pt x="26586" y="33529"/>
                  <a:pt x="16915" y="43200"/>
                  <a:pt x="4986" y="43200"/>
                </a:cubicBezTo>
                <a:cubicBezTo>
                  <a:pt x="3307" y="43200"/>
                  <a:pt x="1633" y="43004"/>
                  <a:pt x="0" y="42616"/>
                </a:cubicBezTo>
              </a:path>
              <a:path w="26586" h="43200" stroke="0" extrusionOk="0">
                <a:moveTo>
                  <a:pt x="4985" y="0"/>
                </a:moveTo>
                <a:cubicBezTo>
                  <a:pt x="16915" y="0"/>
                  <a:pt x="26586" y="9670"/>
                  <a:pt x="26586" y="21600"/>
                </a:cubicBezTo>
                <a:cubicBezTo>
                  <a:pt x="26586" y="33529"/>
                  <a:pt x="16915" y="43200"/>
                  <a:pt x="4986" y="43200"/>
                </a:cubicBezTo>
                <a:cubicBezTo>
                  <a:pt x="3307" y="43200"/>
                  <a:pt x="1633" y="43004"/>
                  <a:pt x="0" y="42616"/>
                </a:cubicBezTo>
                <a:lnTo>
                  <a:pt x="4986" y="21600"/>
                </a:lnTo>
                <a:lnTo>
                  <a:pt x="4985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1" name="AutoShape 95"/>
          <p:cNvSpPr>
            <a:spLocks/>
          </p:cNvSpPr>
          <p:nvPr/>
        </p:nvSpPr>
        <p:spPr bwMode="auto">
          <a:xfrm>
            <a:off x="5724525" y="1916113"/>
            <a:ext cx="142875" cy="1008062"/>
          </a:xfrm>
          <a:prstGeom prst="rightBrace">
            <a:avLst>
              <a:gd name="adj1" fmla="val 587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72" name="AutoShape 96"/>
          <p:cNvSpPr>
            <a:spLocks/>
          </p:cNvSpPr>
          <p:nvPr/>
        </p:nvSpPr>
        <p:spPr bwMode="auto">
          <a:xfrm>
            <a:off x="4932363" y="3716338"/>
            <a:ext cx="71437" cy="576262"/>
          </a:xfrm>
          <a:prstGeom prst="rightBrace">
            <a:avLst>
              <a:gd name="adj1" fmla="val 672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73" name="AutoShape 97"/>
          <p:cNvSpPr>
            <a:spLocks/>
          </p:cNvSpPr>
          <p:nvPr/>
        </p:nvSpPr>
        <p:spPr bwMode="auto">
          <a:xfrm>
            <a:off x="4211638" y="5157788"/>
            <a:ext cx="73025" cy="287337"/>
          </a:xfrm>
          <a:prstGeom prst="rightBrace">
            <a:avLst>
              <a:gd name="adj1" fmla="val 327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274" name="Text Box 98"/>
          <p:cNvSpPr txBox="1">
            <a:spLocks noChangeArrowheads="1"/>
          </p:cNvSpPr>
          <p:nvPr/>
        </p:nvSpPr>
        <p:spPr bwMode="auto">
          <a:xfrm>
            <a:off x="5992813" y="222726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/>
              <a:t>三次比較</a:t>
            </a:r>
          </a:p>
        </p:txBody>
      </p:sp>
      <p:sp>
        <p:nvSpPr>
          <p:cNvPr id="10275" name="Text Box 99"/>
          <p:cNvSpPr txBox="1">
            <a:spLocks noChangeArrowheads="1"/>
          </p:cNvSpPr>
          <p:nvPr/>
        </p:nvSpPr>
        <p:spPr bwMode="auto">
          <a:xfrm>
            <a:off x="5219700" y="378301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/>
              <a:t>二次比較</a:t>
            </a:r>
          </a:p>
        </p:txBody>
      </p:sp>
      <p:sp>
        <p:nvSpPr>
          <p:cNvPr id="10276" name="Text Box 100"/>
          <p:cNvSpPr txBox="1">
            <a:spLocks noChangeArrowheads="1"/>
          </p:cNvSpPr>
          <p:nvPr/>
        </p:nvSpPr>
        <p:spPr bwMode="auto">
          <a:xfrm>
            <a:off x="4643438" y="507841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1800"/>
              <a:t>一次比較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mtClean="0"/>
              <a:t>氣泡排序</a:t>
            </a:r>
            <a:r>
              <a:rPr lang="en-US" altLang="zh-TW" smtClean="0"/>
              <a:t>(bubble sort)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如何判斷已經排序完成</a:t>
            </a:r>
            <a:r>
              <a:rPr lang="en-US" altLang="zh-TW" smtClean="0"/>
              <a:t>?</a:t>
            </a:r>
          </a:p>
          <a:p>
            <a:pPr lvl="1" eaLnBrk="1" hangingPunct="1"/>
            <a:r>
              <a:rPr lang="zh-TW" altLang="en-US" smtClean="0">
                <a:solidFill>
                  <a:srgbClr val="800080"/>
                </a:solidFill>
              </a:rPr>
              <a:t>沒有做互換</a:t>
            </a:r>
            <a:r>
              <a:rPr lang="zh-TW" altLang="en-US" smtClean="0"/>
              <a:t>的動作，因此可知資料已排序好，不用再比較了</a:t>
            </a:r>
            <a:r>
              <a:rPr lang="zh-CN" altLang="en-US" smtClean="0"/>
              <a:t>。</a:t>
            </a:r>
            <a:endParaRPr lang="zh-TW" altLang="en-US" smtClean="0"/>
          </a:p>
          <a:p>
            <a:pPr lvl="1" eaLnBrk="1" hangingPunct="1"/>
            <a:r>
              <a:rPr lang="zh-TW" altLang="en-US" smtClean="0"/>
              <a:t>我們可利用一變數加以判斷是否要繼續下一次的掃描與比較。</a:t>
            </a:r>
          </a:p>
          <a:p>
            <a:pPr eaLnBrk="1" hangingPunct="1"/>
            <a:r>
              <a:rPr lang="zh-TW" altLang="en-US" smtClean="0"/>
              <a:t>氣泡排序是</a:t>
            </a:r>
            <a:r>
              <a:rPr lang="en-US" altLang="zh-TW" smtClean="0"/>
              <a:t>stable</a:t>
            </a:r>
            <a:r>
              <a:rPr lang="zh-TW" altLang="en-US" smtClean="0"/>
              <a:t>，最壞時間與平均時間為</a:t>
            </a:r>
            <a:r>
              <a:rPr lang="en-US" altLang="zh-TW" smtClean="0"/>
              <a:t>O(n</a:t>
            </a:r>
            <a:r>
              <a:rPr lang="en-US" altLang="zh-TW" baseline="30000" smtClean="0"/>
              <a:t>2</a:t>
            </a:r>
            <a:r>
              <a:rPr lang="en-US" altLang="zh-TW" smtClean="0"/>
              <a:t>)</a:t>
            </a:r>
            <a:r>
              <a:rPr lang="zh-TW" altLang="en-US" smtClean="0"/>
              <a:t>。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資料結構</a:t>
            </a:r>
            <a:r>
              <a:rPr lang="en-US" altLang="zh-TW" smtClean="0"/>
              <a:t>-</a:t>
            </a:r>
            <a:r>
              <a:rPr lang="zh-TW" altLang="en-US" smtClean="0"/>
              <a:t>使用</a:t>
            </a:r>
            <a:r>
              <a:rPr lang="en-US" altLang="zh-TW" smtClean="0"/>
              <a:t>Python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1A8EF-D48F-495C-8A48-1862DECD7F2F}" type="slidenum">
              <a:rPr lang="zh-TW" altLang="en-US" smtClean="0"/>
              <a:t>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佈景主題2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Back_to_School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CDD8EEAA-A189-4393-A03C-1EF218ABC34C}" vid="{A69B686D-1CCC-48D3-AB6A-FF403F94050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1113</TotalTime>
  <Words>2544</Words>
  <Application>Microsoft Office PowerPoint</Application>
  <PresentationFormat>如螢幕大小 (4:3)</PresentationFormat>
  <Paragraphs>716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5" baseType="lpstr">
      <vt:lpstr>Tahoma</vt:lpstr>
      <vt:lpstr>新細明體</vt:lpstr>
      <vt:lpstr>Arial</vt:lpstr>
      <vt:lpstr>標楷體</vt:lpstr>
      <vt:lpstr>Wingdings</vt:lpstr>
      <vt:lpstr>Calibri</vt:lpstr>
      <vt:lpstr>Times New Roman</vt:lpstr>
      <vt:lpstr>文鼎中楷</vt:lpstr>
      <vt:lpstr>Arial Narrow</vt:lpstr>
      <vt:lpstr>文鼎新細明</vt:lpstr>
      <vt:lpstr>Wingdings 3</vt:lpstr>
      <vt:lpstr>佈景主題2</vt:lpstr>
      <vt:lpstr>Chapter 12  排序(Sorting)</vt:lpstr>
      <vt:lpstr>排序</vt:lpstr>
      <vt:lpstr>排序</vt:lpstr>
      <vt:lpstr>排序</vt:lpstr>
      <vt:lpstr>排序</vt:lpstr>
      <vt:lpstr>氣泡排序(bubble sort)</vt:lpstr>
      <vt:lpstr>氣泡排序(bubble sort)</vt:lpstr>
      <vt:lpstr>氣泡排序(bubble sort)</vt:lpstr>
      <vt:lpstr>氣泡排序(bubble sort)</vt:lpstr>
      <vt:lpstr>選擇排序(selection sort)</vt:lpstr>
      <vt:lpstr>選擇排序(selection sort)</vt:lpstr>
      <vt:lpstr>選擇排序(selection sort)</vt:lpstr>
      <vt:lpstr>插入排序(insertion sort)</vt:lpstr>
      <vt:lpstr>插入排序(insertion sort)</vt:lpstr>
      <vt:lpstr>插入排序(insertion sort)</vt:lpstr>
      <vt:lpstr>合併排序(merge sort)</vt:lpstr>
      <vt:lpstr>合併排序(merge sort)</vt:lpstr>
      <vt:lpstr>合併排序(merge sort)</vt:lpstr>
      <vt:lpstr>快速排序(quick sort)</vt:lpstr>
      <vt:lpstr>快速排序(quick sort)</vt:lpstr>
      <vt:lpstr>快速排序(quick sort)</vt:lpstr>
      <vt:lpstr>快速排序(quick sort)</vt:lpstr>
      <vt:lpstr>堆積排序</vt:lpstr>
      <vt:lpstr>堆積排序</vt:lpstr>
      <vt:lpstr>堆積排序</vt:lpstr>
      <vt:lpstr>堆積排序</vt:lpstr>
      <vt:lpstr>堆積排序</vt:lpstr>
      <vt:lpstr>堆積排序</vt:lpstr>
      <vt:lpstr>堆積排序</vt:lpstr>
      <vt:lpstr>二元樹排序(binary tree sort)</vt:lpstr>
      <vt:lpstr>二元樹排序(binary tree sort)</vt:lpstr>
      <vt:lpstr>二元樹排序(binary tree sort)</vt:lpstr>
      <vt:lpstr>二元樹排序(binary tree sort)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星星</dc:creator>
  <cp:lastModifiedBy>Tony Chen</cp:lastModifiedBy>
  <cp:revision>23</cp:revision>
  <dcterms:created xsi:type="dcterms:W3CDTF">2006-03-28T12:47:51Z</dcterms:created>
  <dcterms:modified xsi:type="dcterms:W3CDTF">2017-07-01T18:25:15Z</dcterms:modified>
</cp:coreProperties>
</file>