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99FF"/>
    <a:srgbClr val="3399FF"/>
    <a:srgbClr val="800080"/>
    <a:srgbClr val="000066"/>
    <a:srgbClr val="000099"/>
    <a:srgbClr val="A50021"/>
    <a:srgbClr val="92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56" autoAdjust="0"/>
  </p:normalViewPr>
  <p:slideViewPr>
    <p:cSldViewPr showGuides="1">
      <p:cViewPr varScale="1">
        <p:scale>
          <a:sx n="116" d="100"/>
          <a:sy n="116" d="100"/>
        </p:scale>
        <p:origin x="2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97EE-AA7C-4FFD-8FBE-8BFE6C9516F4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A0FD8-1B33-4FF2-9B86-7DE56488BE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10966" y="165020"/>
            <a:ext cx="7020314" cy="2263258"/>
          </a:xfrm>
        </p:spPr>
        <p:txBody>
          <a:bodyPr anchor="b">
            <a:normAutofit/>
          </a:bodyPr>
          <a:lstStyle>
            <a:lvl1pPr algn="ctr" latinLnBrk="0">
              <a:defRPr lang="zh-TW"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27497" y="2476917"/>
            <a:ext cx="5187252" cy="1771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 latinLnBrk="0">
              <a:buNone/>
              <a:defRPr lang="zh-TW" sz="2100"/>
            </a:lvl2pPr>
            <a:lvl3pPr marL="685800" indent="0" algn="ctr" latinLnBrk="0">
              <a:buNone/>
              <a:defRPr lang="zh-TW" sz="1800"/>
            </a:lvl3pPr>
            <a:lvl4pPr marL="1028700" indent="0" algn="ctr" latinLnBrk="0">
              <a:buNone/>
              <a:defRPr lang="zh-TW" sz="1500"/>
            </a:lvl4pPr>
            <a:lvl5pPr marL="1371600" indent="0" algn="ctr" latinLnBrk="0">
              <a:buNone/>
              <a:defRPr lang="zh-TW" sz="1500"/>
            </a:lvl5pPr>
            <a:lvl6pPr marL="1714500" indent="0" algn="ctr" latinLnBrk="0">
              <a:buNone/>
              <a:defRPr lang="zh-TW" sz="1500"/>
            </a:lvl6pPr>
            <a:lvl7pPr marL="2057400" indent="0" algn="ctr" latinLnBrk="0">
              <a:buNone/>
              <a:defRPr lang="zh-TW" sz="1500"/>
            </a:lvl7pPr>
            <a:lvl8pPr marL="2400300" indent="0" algn="ctr" latinLnBrk="0">
              <a:buNone/>
              <a:defRPr lang="zh-TW" sz="1500"/>
            </a:lvl8pPr>
            <a:lvl9pPr marL="2743200" indent="0" algn="ctr" latinLnBrk="0">
              <a:buNone/>
              <a:defRPr lang="zh-TW" sz="15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grpSp>
        <p:nvGrpSpPr>
          <p:cNvPr id="4" name="群組中 3"/>
          <p:cNvGrpSpPr/>
          <p:nvPr/>
        </p:nvGrpSpPr>
        <p:grpSpPr>
          <a:xfrm rot="248467">
            <a:off x="167673" y="2575408"/>
            <a:ext cx="3516640" cy="2424835"/>
            <a:chOff x="-10068" y="2615721"/>
            <a:chExt cx="5488038" cy="2838132"/>
          </a:xfrm>
        </p:grpSpPr>
        <p:sp>
          <p:nvSpPr>
            <p:cNvPr id="5" name="手繪多邊形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" name="手繪多邊形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" name="手繪多邊形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" name="手繪多邊形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" name="手繪多邊形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" name="手繪多邊形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" name="手繪多邊形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" name="手繪多邊形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" name="手繪多邊形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" name="手繪多邊形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" name="手繪多邊形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" name="手繪多邊形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" name="手繪多邊形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8" name="手繪多邊形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9" name="手繪多邊形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0" name="手繪多邊形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1" name="手繪多邊形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2" name="手繪多邊形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3" name="手繪多邊形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4" name="手繪多邊形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" name="手繪多邊形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" name="手繪多邊形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" name="手繪多邊形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" name="手繪多邊形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" name="手繪多邊形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" name="手繪多邊形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" name="手繪多邊形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" name="手繪多邊形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" name="手繪多邊形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" name="手繪多邊形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" name="手繪多邊形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" name="手繪多邊形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" name="手繪多邊形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" name="手繪多邊形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9" name="手繪多邊形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40" name="群組中 39"/>
          <p:cNvGrpSpPr/>
          <p:nvPr/>
        </p:nvGrpSpPr>
        <p:grpSpPr>
          <a:xfrm rot="18988672">
            <a:off x="51418" y="189622"/>
            <a:ext cx="387923" cy="587584"/>
            <a:chOff x="11036616" y="1071278"/>
            <a:chExt cx="1030189" cy="1170315"/>
          </a:xfrm>
        </p:grpSpPr>
        <p:sp>
          <p:nvSpPr>
            <p:cNvPr id="41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2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3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4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5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6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7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8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49" name="手繪多邊形 500"/>
          <p:cNvSpPr>
            <a:spLocks/>
          </p:cNvSpPr>
          <p:nvPr/>
        </p:nvSpPr>
        <p:spPr bwMode="auto">
          <a:xfrm>
            <a:off x="2463242" y="4664179"/>
            <a:ext cx="6677183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50" name="群組中 49"/>
          <p:cNvGrpSpPr/>
          <p:nvPr/>
        </p:nvGrpSpPr>
        <p:grpSpPr>
          <a:xfrm>
            <a:off x="8575623" y="6542"/>
            <a:ext cx="509347" cy="712528"/>
            <a:chOff x="11231706" y="127529"/>
            <a:chExt cx="679129" cy="712528"/>
          </a:xfrm>
        </p:grpSpPr>
        <p:sp>
          <p:nvSpPr>
            <p:cNvPr id="51" name="手繪多邊形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2" name="手繪多邊形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3" name="手繪多邊形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4" name="手繪多邊形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5" name="手繪多邊形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6" name="手繪多邊形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7" name="手繪多邊形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8" name="手繪多邊形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59" name="手繪多邊形 413"/>
          <p:cNvSpPr>
            <a:spLocks/>
          </p:cNvSpPr>
          <p:nvPr/>
        </p:nvSpPr>
        <p:spPr bwMode="auto">
          <a:xfrm>
            <a:off x="-17524" y="3007512"/>
            <a:ext cx="9141714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60" name="手繪多邊形 414"/>
          <p:cNvSpPr>
            <a:spLocks/>
          </p:cNvSpPr>
          <p:nvPr/>
        </p:nvSpPr>
        <p:spPr bwMode="auto">
          <a:xfrm>
            <a:off x="-17524" y="3324747"/>
            <a:ext cx="9141714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61" name="群組中 5"/>
          <p:cNvGrpSpPr>
            <a:grpSpLocks noChangeAspect="1"/>
          </p:cNvGrpSpPr>
          <p:nvPr/>
        </p:nvGrpSpPr>
        <p:grpSpPr bwMode="auto">
          <a:xfrm>
            <a:off x="-1140" y="854146"/>
            <a:ext cx="1411106" cy="2341763"/>
            <a:chOff x="3000" y="1116"/>
            <a:chExt cx="1680" cy="2091"/>
          </a:xfrm>
        </p:grpSpPr>
        <p:sp>
          <p:nvSpPr>
            <p:cNvPr id="62" name="手繪多邊形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3" name="手繪多邊形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4" name="手繪多邊形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5" name="手繪多邊形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6" name="手繪多邊形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7" name="手繪多邊形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8" name="手繪多邊形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9" name="手繪多邊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0" name="手繪多邊形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1" name="手繪多邊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2" name="手繪多邊形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3" name="手繪多邊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4" name="手繪多邊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5" name="手繪多邊形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6" name="手繪多邊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7" name="手繪多邊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8" name="手繪多邊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9" name="手繪多邊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0" name="手繪多邊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1" name="群組中 33"/>
          <p:cNvGrpSpPr>
            <a:grpSpLocks noChangeAspect="1"/>
          </p:cNvGrpSpPr>
          <p:nvPr/>
        </p:nvGrpSpPr>
        <p:grpSpPr bwMode="auto">
          <a:xfrm>
            <a:off x="1286241" y="4544219"/>
            <a:ext cx="1404951" cy="2324202"/>
            <a:chOff x="3359" y="1523"/>
            <a:chExt cx="943" cy="1170"/>
          </a:xfrm>
        </p:grpSpPr>
        <p:sp>
          <p:nvSpPr>
            <p:cNvPr id="82" name="手繪多邊形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3" name="手繪多邊形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4" name="手繪多邊形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5" name="手繪多邊形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6" name="手繪多邊形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7" name="群組中 43"/>
          <p:cNvGrpSpPr>
            <a:grpSpLocks noChangeAspect="1"/>
          </p:cNvGrpSpPr>
          <p:nvPr/>
        </p:nvGrpSpPr>
        <p:grpSpPr bwMode="auto">
          <a:xfrm>
            <a:off x="876300" y="5011047"/>
            <a:ext cx="1122760" cy="1857375"/>
            <a:chOff x="3367" y="1523"/>
            <a:chExt cx="943" cy="1170"/>
          </a:xfrm>
        </p:grpSpPr>
        <p:sp>
          <p:nvSpPr>
            <p:cNvPr id="88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4" name="群組中 93"/>
          <p:cNvGrpSpPr/>
          <p:nvPr/>
        </p:nvGrpSpPr>
        <p:grpSpPr>
          <a:xfrm>
            <a:off x="-16478" y="4350236"/>
            <a:ext cx="1272587" cy="2518186"/>
            <a:chOff x="-3496" y="4350236"/>
            <a:chExt cx="1696783" cy="2518186"/>
          </a:xfrm>
        </p:grpSpPr>
        <p:sp>
          <p:nvSpPr>
            <p:cNvPr id="95" name="手繪多邊形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" name="手繪多邊形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" name="手繪多邊形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" name="手繪多邊形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9" name="群組中 43"/>
          <p:cNvGrpSpPr>
            <a:grpSpLocks noChangeAspect="1"/>
          </p:cNvGrpSpPr>
          <p:nvPr/>
        </p:nvGrpSpPr>
        <p:grpSpPr bwMode="auto">
          <a:xfrm>
            <a:off x="2183502" y="4572471"/>
            <a:ext cx="1387874" cy="2295951"/>
            <a:chOff x="3367" y="1523"/>
            <a:chExt cx="943" cy="1170"/>
          </a:xfrm>
        </p:grpSpPr>
        <p:sp>
          <p:nvSpPr>
            <p:cNvPr id="100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" name="群組中 105"/>
          <p:cNvGrpSpPr/>
          <p:nvPr/>
        </p:nvGrpSpPr>
        <p:grpSpPr>
          <a:xfrm rot="1576354">
            <a:off x="8344344" y="2895976"/>
            <a:ext cx="772642" cy="1170315"/>
            <a:chOff x="11036616" y="1071278"/>
            <a:chExt cx="1030189" cy="1170315"/>
          </a:xfrm>
        </p:grpSpPr>
        <p:sp>
          <p:nvSpPr>
            <p:cNvPr id="107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5" name="手繪多邊形 8"/>
          <p:cNvSpPr>
            <a:spLocks/>
          </p:cNvSpPr>
          <p:nvPr/>
        </p:nvSpPr>
        <p:spPr bwMode="auto">
          <a:xfrm>
            <a:off x="3031996" y="5351894"/>
            <a:ext cx="261938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116" name="手繪多邊形 115"/>
          <p:cNvSpPr/>
          <p:nvPr/>
        </p:nvSpPr>
        <p:spPr>
          <a:xfrm>
            <a:off x="-21175" y="3533670"/>
            <a:ext cx="9104588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7" name="群組中 116"/>
          <p:cNvGrpSpPr/>
          <p:nvPr/>
        </p:nvGrpSpPr>
        <p:grpSpPr>
          <a:xfrm rot="198573">
            <a:off x="899456" y="2684219"/>
            <a:ext cx="1616019" cy="1686565"/>
            <a:chOff x="1175948" y="2708421"/>
            <a:chExt cx="2159248" cy="1690131"/>
          </a:xfrm>
        </p:grpSpPr>
        <p:sp>
          <p:nvSpPr>
            <p:cNvPr id="118" name="手繪多邊形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" name="手繪多邊形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" name="手繪多邊形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" name="手繪多邊形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" name="手繪多邊形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" name="手繪多邊形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4" name="手繪多邊形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5" name="手繪多邊形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6" name="手繪多邊形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7" name="手繪多邊形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8" name="手繪多邊形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9" name="手繪多邊形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0" name="手繪多邊形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" name="手繪多邊形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" name="手繪多邊形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" name="手繪多邊形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4" name="手繪多邊形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5" name="手繪多邊形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6" name="手繪多邊形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7" name="手繪多邊形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8" name="手繪多邊形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9" name="手繪多邊形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0" name="手繪多邊形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1" name="手繪多邊形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2" name="手繪多邊形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3" name="手繪多邊形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4" name="手繪多邊形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5" name="手繪多邊形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46" name="群組中 5"/>
          <p:cNvGrpSpPr>
            <a:grpSpLocks noChangeAspect="1"/>
          </p:cNvGrpSpPr>
          <p:nvPr/>
        </p:nvGrpSpPr>
        <p:grpSpPr bwMode="auto">
          <a:xfrm>
            <a:off x="6875516" y="4138361"/>
            <a:ext cx="2267293" cy="2719639"/>
            <a:chOff x="2887" y="1286"/>
            <a:chExt cx="1903" cy="1712"/>
          </a:xfrm>
        </p:grpSpPr>
        <p:sp>
          <p:nvSpPr>
            <p:cNvPr id="147" name="手繪多邊形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8" name="手繪多邊形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9" name="手繪多邊形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0" name="手繪多邊形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1" name="手繪多邊形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2" name="手繪多邊形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3" name="手繪多邊形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4" name="手繪多邊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5" name="手繪多邊形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6" name="手繪多邊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7" name="手繪多邊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8" name="手繪多邊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9" name="手繪多邊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0" name="手繪多邊形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1" name="手繪多邊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2" name="手繪多邊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3" name="手繪多邊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4" name="手繪多邊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5" name="手繪多邊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6" name="手繪多邊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7" name="手繪多邊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8" name="手繪多邊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9" name="手繪多邊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0" name="手繪多邊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71" name="群組中 64"/>
          <p:cNvGrpSpPr>
            <a:grpSpLocks noChangeAspect="1"/>
          </p:cNvGrpSpPr>
          <p:nvPr/>
        </p:nvGrpSpPr>
        <p:grpSpPr bwMode="auto">
          <a:xfrm rot="12827499" flipH="1">
            <a:off x="8520313" y="2338535"/>
            <a:ext cx="362814" cy="536662"/>
            <a:chOff x="2052" y="995"/>
            <a:chExt cx="768" cy="852"/>
          </a:xfrm>
        </p:grpSpPr>
        <p:sp>
          <p:nvSpPr>
            <p:cNvPr id="17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6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7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8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9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80" name="日期版面配置區 1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0128-A6C5-4A37-8325-45DDEF5664E3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181" name="頁尾版面配置區 1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82" name="投影片編號版面配置區 1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2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6E04DEB5-1AAD-4C30-BC2C-0E509998E9EB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B9E49608-4CBB-4214-AAA8-F2CB03D26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8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592667"/>
            <a:ext cx="1971675" cy="55795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592667"/>
            <a:ext cx="5800725" cy="55795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E701D153-7DDB-42E7-97C4-D70798455851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B9E49608-4CBB-4214-AAA8-F2CB03D26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5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62084" y="6493684"/>
            <a:ext cx="720090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fld id="{28F7818B-5698-48C4-AA43-D1065AD70C0A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47061" y="6493684"/>
            <a:ext cx="5233845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452320" y="6597352"/>
            <a:ext cx="480060" cy="23774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B9E49608-4CBB-4214-AAA8-F2CB03D26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57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485900"/>
            <a:ext cx="6858001" cy="2933700"/>
          </a:xfrm>
        </p:spPr>
        <p:txBody>
          <a:bodyPr anchor="b">
            <a:normAutofit/>
          </a:bodyPr>
          <a:lstStyle>
            <a:lvl1pPr algn="l" latinLnBrk="0">
              <a:defRPr lang="zh-TW" sz="39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1810" y="4454034"/>
            <a:ext cx="6858000" cy="1184766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1800" cap="none" baseline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799A9564-1F00-4601-ABB0-40ACB3DC61C4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B9E49608-4CBB-4214-AAA8-F2CB03D26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78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46429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2877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B196D882-C1D7-45FA-B693-22FD6F747E10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B9E49608-4CBB-4214-AAA8-F2CB03D26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4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46429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32877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32877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3A80B88B-1485-49D4-B2A3-02036776E291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B9E49608-4CBB-4214-AAA8-F2CB03D26B5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31608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6178" y="828877"/>
            <a:ext cx="4543914" cy="3507549"/>
          </a:xfrm>
        </p:spPr>
        <p:txBody>
          <a:bodyPr anchor="ctr">
            <a:normAutofit/>
          </a:bodyPr>
          <a:lstStyle>
            <a:lvl1pPr algn="ctr" latinLnBrk="0">
              <a:defRPr lang="zh-TW"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894" name="手繪多邊形 92"/>
          <p:cNvSpPr>
            <a:spLocks/>
          </p:cNvSpPr>
          <p:nvPr/>
        </p:nvSpPr>
        <p:spPr bwMode="auto">
          <a:xfrm>
            <a:off x="6482633" y="3888585"/>
            <a:ext cx="159761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5" name="手繪多邊形 50"/>
          <p:cNvSpPr>
            <a:spLocks/>
          </p:cNvSpPr>
          <p:nvPr/>
        </p:nvSpPr>
        <p:spPr bwMode="auto">
          <a:xfrm>
            <a:off x="5085159" y="4191000"/>
            <a:ext cx="405747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6" name="手繪多邊形 51"/>
          <p:cNvSpPr>
            <a:spLocks/>
          </p:cNvSpPr>
          <p:nvPr/>
        </p:nvSpPr>
        <p:spPr bwMode="auto">
          <a:xfrm>
            <a:off x="-94" y="4572001"/>
            <a:ext cx="8561457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897" name="群組中 69"/>
          <p:cNvGrpSpPr>
            <a:grpSpLocks noChangeAspect="1"/>
          </p:cNvGrpSpPr>
          <p:nvPr/>
        </p:nvGrpSpPr>
        <p:grpSpPr bwMode="auto">
          <a:xfrm flipH="1">
            <a:off x="7299178" y="958654"/>
            <a:ext cx="1050614" cy="4001744"/>
            <a:chOff x="3220" y="236"/>
            <a:chExt cx="1347" cy="3848"/>
          </a:xfrm>
        </p:grpSpPr>
        <p:sp>
          <p:nvSpPr>
            <p:cNvPr id="898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9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0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1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2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3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4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5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6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7" name="手繪多邊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8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9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0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1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2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3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4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5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6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7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8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9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0" name="手繪多邊形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1" name="手繪多邊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2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3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4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5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6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7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8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9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0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1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2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3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4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5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6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7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8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9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0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1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2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3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4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5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6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7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8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9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0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1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2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3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4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5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6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7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8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9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0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1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2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3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4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5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6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7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8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9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0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1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2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3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4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5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6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7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8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9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0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81" name="群組中 69"/>
          <p:cNvGrpSpPr>
            <a:grpSpLocks noChangeAspect="1"/>
          </p:cNvGrpSpPr>
          <p:nvPr/>
        </p:nvGrpSpPr>
        <p:grpSpPr bwMode="auto">
          <a:xfrm>
            <a:off x="8171259" y="1248597"/>
            <a:ext cx="941097" cy="3346122"/>
            <a:chOff x="3124" y="236"/>
            <a:chExt cx="1443" cy="3848"/>
          </a:xfrm>
        </p:grpSpPr>
        <p:sp>
          <p:nvSpPr>
            <p:cNvPr id="982" name="手繪多邊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3" name="手繪多邊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4" name="手繪多邊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5" name="手繪多邊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6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7" name="手繪多邊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8" name="手繪多邊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9" name="手繪多邊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0" name="手繪多邊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1" name="手繪多邊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2" name="手繪多邊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3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4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5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6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7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8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9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0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1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2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3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4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5" name="手繪多邊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6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7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8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9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0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1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2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3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4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5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6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7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8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9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0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1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2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3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4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5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6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7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8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9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0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1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2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3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4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5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6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7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8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9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0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1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2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3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4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5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6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7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8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9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0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1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2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3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4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5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6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7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8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9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0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1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2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3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4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5" name="群組中 69"/>
          <p:cNvGrpSpPr>
            <a:grpSpLocks noChangeAspect="1"/>
          </p:cNvGrpSpPr>
          <p:nvPr/>
        </p:nvGrpSpPr>
        <p:grpSpPr bwMode="auto">
          <a:xfrm>
            <a:off x="6815590" y="2736977"/>
            <a:ext cx="679655" cy="2416549"/>
            <a:chOff x="3124" y="236"/>
            <a:chExt cx="1443" cy="3848"/>
          </a:xfrm>
        </p:grpSpPr>
        <p:sp>
          <p:nvSpPr>
            <p:cNvPr id="1066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7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8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9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0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1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2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3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4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5" name="手繪多邊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6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7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8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9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0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1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2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3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4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5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6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7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8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9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0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1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2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3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4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5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6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7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8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9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0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1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2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3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4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5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6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7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8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9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0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1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2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3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4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5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6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7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8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9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0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1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2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3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4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5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6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7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8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9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0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1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2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3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4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5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6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7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8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9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0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1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2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3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4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5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6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7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48" name="群組中 50"/>
          <p:cNvGrpSpPr>
            <a:grpSpLocks noChangeAspect="1"/>
          </p:cNvGrpSpPr>
          <p:nvPr/>
        </p:nvGrpSpPr>
        <p:grpSpPr bwMode="auto">
          <a:xfrm>
            <a:off x="7885509" y="2438401"/>
            <a:ext cx="1113762" cy="2195929"/>
            <a:chOff x="3369" y="1563"/>
            <a:chExt cx="940" cy="1390"/>
          </a:xfrm>
        </p:grpSpPr>
        <p:sp>
          <p:nvSpPr>
            <p:cNvPr id="1149" name="手繪多邊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0" name="手繪多邊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1" name="手繪多邊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2" name="手繪多邊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3" name="手繪多邊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4" name="手繪多邊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5" name="手繪多邊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6" name="手繪多邊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7" name="手繪多邊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8" name="手繪多邊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9" name="手繪多邊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0" name="手繪多邊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1" name="手繪多邊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2" name="手繪多邊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3" name="手繪多邊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4" name="手繪多邊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5" name="手繪多邊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6" name="手繪多邊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7" name="手繪多邊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8" name="手繪多邊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9" name="手繪多邊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0" name="手繪多邊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1" name="手繪多邊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2" name="手繪多邊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3" name="手繪多邊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4" name="手繪多邊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5" name="手繪多邊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6" name="手繪多邊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77" name="群組中 5"/>
          <p:cNvGrpSpPr>
            <a:grpSpLocks noChangeAspect="1"/>
          </p:cNvGrpSpPr>
          <p:nvPr/>
        </p:nvGrpSpPr>
        <p:grpSpPr bwMode="auto">
          <a:xfrm>
            <a:off x="5991045" y="2988646"/>
            <a:ext cx="1829681" cy="3074765"/>
            <a:chOff x="2968" y="1107"/>
            <a:chExt cx="1736" cy="2188"/>
          </a:xfrm>
        </p:grpSpPr>
        <p:sp>
          <p:nvSpPr>
            <p:cNvPr id="1178" name="手繪多邊形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9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0" name="手繪多邊形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1" name="手繪多邊形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2" name="手繪多邊形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3" name="手繪多邊形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4" name="手繪多邊形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5" name="手繪多邊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6" name="手繪多邊形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7" name="手繪多邊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8" name="手繪多邊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9" name="手繪多邊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0" name="手繪多邊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1" name="手繪多邊形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2" name="手繪多邊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3" name="手繪多邊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4" name="手繪多邊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5" name="手繪多邊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6" name="手繪多邊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7" name="手繪多邊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98" name="手繪多邊形 52"/>
          <p:cNvSpPr>
            <a:spLocks/>
          </p:cNvSpPr>
          <p:nvPr/>
        </p:nvSpPr>
        <p:spPr bwMode="auto">
          <a:xfrm>
            <a:off x="1" y="5181601"/>
            <a:ext cx="8372756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1199" name="群組中 29"/>
          <p:cNvGrpSpPr>
            <a:grpSpLocks noChangeAspect="1"/>
          </p:cNvGrpSpPr>
          <p:nvPr/>
        </p:nvGrpSpPr>
        <p:grpSpPr bwMode="auto">
          <a:xfrm flipH="1">
            <a:off x="6893653" y="4800600"/>
            <a:ext cx="2249156" cy="2083312"/>
            <a:chOff x="2481" y="1188"/>
            <a:chExt cx="2735" cy="1900"/>
          </a:xfrm>
        </p:grpSpPr>
        <p:sp>
          <p:nvSpPr>
            <p:cNvPr id="1200" name="手繪多邊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1" name="手繪多邊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2" name="手繪多邊形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3" name="手繪多邊形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4" name="手繪多邊形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5" name="手繪多邊形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6" name="手繪多邊形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7" name="手繪多邊形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8" name="手繪多邊形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9" name="手繪多邊形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0" name="手繪多邊形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1" name="手繪多邊形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2" name="手繪多邊形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3" name="手繪多邊形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4" name="手繪多邊形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5" name="手繪多邊形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6" name="手繪多邊形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7" name="手繪多邊形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8" name="手繪多邊形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9" name="手繪多邊形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0" name="手繪多邊形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1" name="手繪多邊形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2" name="手繪多邊形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3" name="手繪多邊形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4" name="手繪多邊形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5" name="手繪多邊形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6" name="手繪多邊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7" name="手繪多邊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8" name="手繪多邊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9" name="手繪多邊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0" name="手繪多邊形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1" name="手繪多邊形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2" name="手繪多邊形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3" name="手繪多邊形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4" name="手繪多邊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5" name="手繪多邊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236" name="群組中 347"/>
          <p:cNvGrpSpPr/>
          <p:nvPr/>
        </p:nvGrpSpPr>
        <p:grpSpPr>
          <a:xfrm>
            <a:off x="-1191" y="3799402"/>
            <a:ext cx="3289808" cy="3084511"/>
            <a:chOff x="-1588" y="4419600"/>
            <a:chExt cx="3504440" cy="2464312"/>
          </a:xfrm>
        </p:grpSpPr>
        <p:grpSp>
          <p:nvGrpSpPr>
            <p:cNvPr id="1237" name="群組中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1263" name="手繪多邊形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4" name="手繪多邊形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5" name="手繪多邊形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6" name="手繪多邊形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7" name="手繪多邊形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8" name="手繪多邊形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9" name="手繪多邊形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0" name="手繪多邊形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1" name="手繪多邊形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2" name="手繪多邊形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3" name="手繪多邊形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4" name="手繪多邊形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5" name="手繪多邊形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6" name="手繪多邊形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7" name="手繪多邊形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8" name="手繪多邊形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9" name="手繪多邊形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0" name="手繪多邊形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1" name="手繪多邊形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2" name="手繪多邊形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3" name="手繪多邊形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4" name="手繪多邊形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5" name="手繪多邊形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6" name="手繪多邊形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7" name="手繪多邊形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8" name="手繪多邊形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9" name="手繪多邊形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0" name="手繪多邊形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1" name="手繪多邊形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2" name="手繪多邊形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3" name="手繪多邊形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4" name="手繪多邊形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5" name="手繪多邊形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6" name="手繪多邊形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7" name="手繪多邊形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8" name="手繪多邊形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9" name="手繪多邊形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0" name="手繪多邊形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1" name="手繪多邊形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2" name="手繪多邊形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3" name="手繪多邊形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4" name="手繪多邊形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5" name="手繪多邊形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6" name="手繪多邊形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7" name="手繪多邊形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8" name="手繪多邊形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9" name="手繪多邊形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8" name="群組中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1254" name="手繪多邊形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5" name="手繪多邊形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6" name="手繪多邊形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7" name="手繪多邊形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8" name="手繪多邊形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9" name="手繪多邊形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0" name="手繪多邊形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1" name="手繪多邊形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2" name="手繪多邊形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9" name="群組中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1247" name="手繪多邊形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8" name="手繪多邊形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9" name="手繪多邊形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0" name="手繪多邊形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1" name="手繪多邊形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2" name="手繪多邊形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3" name="手繪多邊形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40" name="群組中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1241" name="手繪多邊形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2" name="手繪多邊形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3" name="手繪多邊形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4" name="手繪多邊形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5" name="手繪多邊形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6" name="手繪多邊形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</p:grpSp>
      <p:grpSp>
        <p:nvGrpSpPr>
          <p:cNvPr id="1310" name="群組中 52"/>
          <p:cNvGrpSpPr>
            <a:grpSpLocks noChangeAspect="1"/>
          </p:cNvGrpSpPr>
          <p:nvPr/>
        </p:nvGrpSpPr>
        <p:grpSpPr bwMode="auto">
          <a:xfrm rot="19948164">
            <a:off x="276934" y="506292"/>
            <a:ext cx="669674" cy="1021771"/>
            <a:chOff x="4634" y="754"/>
            <a:chExt cx="1164" cy="1332"/>
          </a:xfrm>
        </p:grpSpPr>
        <p:sp>
          <p:nvSpPr>
            <p:cNvPr id="1311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2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3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4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5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6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7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8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19" name="群組中 52"/>
          <p:cNvGrpSpPr>
            <a:grpSpLocks noChangeAspect="1"/>
          </p:cNvGrpSpPr>
          <p:nvPr/>
        </p:nvGrpSpPr>
        <p:grpSpPr bwMode="auto">
          <a:xfrm rot="5825446">
            <a:off x="8675798" y="452755"/>
            <a:ext cx="408172" cy="350313"/>
            <a:chOff x="4634" y="754"/>
            <a:chExt cx="1164" cy="1332"/>
          </a:xfrm>
        </p:grpSpPr>
        <p:sp>
          <p:nvSpPr>
            <p:cNvPr id="132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28" name="群組中 66"/>
          <p:cNvGrpSpPr>
            <a:grpSpLocks noChangeAspect="1"/>
          </p:cNvGrpSpPr>
          <p:nvPr/>
        </p:nvGrpSpPr>
        <p:grpSpPr bwMode="auto">
          <a:xfrm>
            <a:off x="17578" y="3048994"/>
            <a:ext cx="291131" cy="364678"/>
            <a:chOff x="3636" y="1964"/>
            <a:chExt cx="413" cy="388"/>
          </a:xfrm>
        </p:grpSpPr>
        <p:sp>
          <p:nvSpPr>
            <p:cNvPr id="1329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0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1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2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3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4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5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6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337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</p:spPr>
        <p:txBody>
          <a:bodyPr/>
          <a:lstStyle/>
          <a:p>
            <a:fld id="{870A7544-0884-41E8-A42A-FA16FF5419BC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1338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33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</p:spPr>
        <p:txBody>
          <a:bodyPr/>
          <a:lstStyle/>
          <a:p>
            <a:fld id="{B9E49608-4CBB-4214-AAA8-F2CB03D26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14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89667A4E-D8BB-46F9-B757-D08E8543EAC3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B9E49608-4CBB-4214-AAA8-F2CB03D26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7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60420" y="457200"/>
            <a:ext cx="5006340" cy="59436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5555AA7D-178C-4D7C-9DF8-00A2157D6563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B9E49608-4CBB-4214-AAA8-F2CB03D26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1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360420" y="457200"/>
            <a:ext cx="500634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2100"/>
            </a:lvl2pPr>
            <a:lvl3pPr marL="685800" indent="0" latinLnBrk="0">
              <a:buNone/>
              <a:defRPr lang="zh-TW" sz="1800"/>
            </a:lvl3pPr>
            <a:lvl4pPr marL="1028700" indent="0" latinLnBrk="0">
              <a:buNone/>
              <a:defRPr lang="zh-TW" sz="1500"/>
            </a:lvl4pPr>
            <a:lvl5pPr marL="1371600" indent="0" latinLnBrk="0">
              <a:buNone/>
              <a:defRPr lang="zh-TW" sz="1500"/>
            </a:lvl5pPr>
            <a:lvl6pPr marL="1714500" indent="0" latinLnBrk="0">
              <a:buNone/>
              <a:defRPr lang="zh-TW" sz="1500"/>
            </a:lvl6pPr>
            <a:lvl7pPr marL="2057400" indent="0" latinLnBrk="0">
              <a:buNone/>
              <a:defRPr lang="zh-TW" sz="1500"/>
            </a:lvl7pPr>
            <a:lvl8pPr marL="2400300" indent="0" latinLnBrk="0">
              <a:buNone/>
              <a:defRPr lang="zh-TW" sz="1500"/>
            </a:lvl8pPr>
            <a:lvl9pPr marL="2743200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F623844C-50A8-4254-B79E-F171EF0BF2AC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B9E49608-4CBB-4214-AAA8-F2CB03D26B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4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43000" y="78910"/>
            <a:ext cx="6850298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485901"/>
            <a:ext cx="6851142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134" name="手繪多邊形 50"/>
          <p:cNvSpPr>
            <a:spLocks/>
          </p:cNvSpPr>
          <p:nvPr/>
        </p:nvSpPr>
        <p:spPr bwMode="auto">
          <a:xfrm>
            <a:off x="6571059" y="5521528"/>
            <a:ext cx="257157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5" name="手繪多邊形 51"/>
          <p:cNvSpPr>
            <a:spLocks/>
          </p:cNvSpPr>
          <p:nvPr/>
        </p:nvSpPr>
        <p:spPr bwMode="auto">
          <a:xfrm>
            <a:off x="1" y="5652179"/>
            <a:ext cx="8561363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手繪多邊形 51"/>
          <p:cNvSpPr>
            <a:spLocks/>
          </p:cNvSpPr>
          <p:nvPr/>
        </p:nvSpPr>
        <p:spPr bwMode="auto">
          <a:xfrm>
            <a:off x="-10311" y="5865036"/>
            <a:ext cx="8561363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7" name="群組中 66"/>
          <p:cNvGrpSpPr>
            <a:grpSpLocks noChangeAspect="1"/>
          </p:cNvGrpSpPr>
          <p:nvPr/>
        </p:nvGrpSpPr>
        <p:grpSpPr bwMode="auto">
          <a:xfrm>
            <a:off x="8735766" y="947577"/>
            <a:ext cx="319984" cy="400819"/>
            <a:chOff x="3636" y="1964"/>
            <a:chExt cx="413" cy="388"/>
          </a:xfrm>
        </p:grpSpPr>
        <p:sp>
          <p:nvSpPr>
            <p:cNvPr id="138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9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0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1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2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3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4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5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46" name="群組中 18"/>
          <p:cNvGrpSpPr/>
          <p:nvPr/>
        </p:nvGrpSpPr>
        <p:grpSpPr>
          <a:xfrm>
            <a:off x="8481696" y="6212029"/>
            <a:ext cx="656603" cy="645972"/>
            <a:chOff x="7344986" y="5566058"/>
            <a:chExt cx="1750940" cy="1291943"/>
          </a:xfrm>
        </p:grpSpPr>
        <p:sp>
          <p:nvSpPr>
            <p:cNvPr id="147" name="手繪多邊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8" name="手繪多邊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9" name="手繪多邊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0" name="手繪多邊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1" name="手繪多邊形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2" name="手繪多邊形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53" name="群組中 5"/>
          <p:cNvGrpSpPr>
            <a:grpSpLocks noChangeAspect="1"/>
          </p:cNvGrpSpPr>
          <p:nvPr/>
        </p:nvGrpSpPr>
        <p:grpSpPr bwMode="auto">
          <a:xfrm>
            <a:off x="1831" y="2873890"/>
            <a:ext cx="447921" cy="789302"/>
            <a:chOff x="2121" y="1060"/>
            <a:chExt cx="597" cy="789"/>
          </a:xfrm>
        </p:grpSpPr>
        <p:sp>
          <p:nvSpPr>
            <p:cNvPr id="154" name="手繪多邊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5" name="手繪多邊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6" name="手繪多邊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7" name="手繪多邊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手繪多邊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手繪多邊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0" name="手繪多邊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1" name="群組中 16"/>
          <p:cNvGrpSpPr>
            <a:grpSpLocks noChangeAspect="1"/>
          </p:cNvGrpSpPr>
          <p:nvPr/>
        </p:nvGrpSpPr>
        <p:grpSpPr bwMode="auto">
          <a:xfrm>
            <a:off x="104629" y="-13010"/>
            <a:ext cx="1037180" cy="804244"/>
            <a:chOff x="1922" y="1129"/>
            <a:chExt cx="987" cy="574"/>
          </a:xfrm>
        </p:grpSpPr>
        <p:sp>
          <p:nvSpPr>
            <p:cNvPr id="162" name="手繪多邊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3" name="手繪多邊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4" name="手繪多邊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5" name="手繪多邊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6" name="手繪多邊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7" name="手繪多邊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8" name="手繪多邊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9" name="手繪多邊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0" name="群組中 28"/>
          <p:cNvGrpSpPr>
            <a:grpSpLocks noChangeAspect="1"/>
          </p:cNvGrpSpPr>
          <p:nvPr/>
        </p:nvGrpSpPr>
        <p:grpSpPr bwMode="auto">
          <a:xfrm>
            <a:off x="0" y="5007562"/>
            <a:ext cx="515890" cy="1147722"/>
            <a:chOff x="1901" y="2020"/>
            <a:chExt cx="1059" cy="1767"/>
          </a:xfrm>
        </p:grpSpPr>
        <p:sp>
          <p:nvSpPr>
            <p:cNvPr id="171" name="手繪多邊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2" name="手繪多邊形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3" name="手繪多邊形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4" name="手繪多邊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5" name="手繪多邊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6" name="手繪多邊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7" name="手繪多邊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8" name="手繪多邊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9" name="群組中 52"/>
          <p:cNvGrpSpPr>
            <a:grpSpLocks noChangeAspect="1"/>
          </p:cNvGrpSpPr>
          <p:nvPr/>
        </p:nvGrpSpPr>
        <p:grpSpPr bwMode="auto">
          <a:xfrm rot="19948164">
            <a:off x="8357436" y="105148"/>
            <a:ext cx="506303" cy="772505"/>
            <a:chOff x="4634" y="754"/>
            <a:chExt cx="1164" cy="1332"/>
          </a:xfrm>
        </p:grpSpPr>
        <p:sp>
          <p:nvSpPr>
            <p:cNvPr id="18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8" name="群組中 64"/>
          <p:cNvGrpSpPr>
            <a:grpSpLocks noChangeAspect="1"/>
          </p:cNvGrpSpPr>
          <p:nvPr/>
        </p:nvGrpSpPr>
        <p:grpSpPr bwMode="auto">
          <a:xfrm flipH="1">
            <a:off x="8086999" y="2958793"/>
            <a:ext cx="771182" cy="1140705"/>
            <a:chOff x="2052" y="995"/>
            <a:chExt cx="768" cy="852"/>
          </a:xfrm>
        </p:grpSpPr>
        <p:sp>
          <p:nvSpPr>
            <p:cNvPr id="189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0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1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2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3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4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5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6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9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3429" y="649282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EE700883-DA0C-439C-94CB-7AE547CCFC74}" type="datetime1">
              <a:rPr lang="zh-TW" altLang="en-US" smtClean="0"/>
              <a:t>2017/7/2</a:t>
            </a:fld>
            <a:endParaRPr lang="en-US" altLang="zh-TW"/>
          </a:p>
        </p:txBody>
      </p:sp>
      <p:sp>
        <p:nvSpPr>
          <p:cNvPr id="19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988406" y="6492828"/>
            <a:ext cx="5233845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en-US" altLang="zh-TW"/>
          </a:p>
        </p:txBody>
      </p:sp>
      <p:sp>
        <p:nvSpPr>
          <p:cNvPr id="19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445627" y="6568354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51C684C1-8D08-44BB-AD7A-133E060E3BB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745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25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100000"/>
        </a:lnSpc>
        <a:spcBef>
          <a:spcPts val="13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44577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68580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92583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16586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688" y="1052736"/>
            <a:ext cx="7020314" cy="226325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Chapter 13  </a:t>
            </a:r>
            <a:r>
              <a:rPr lang="zh-TW" altLang="en-US" dirty="0" smtClean="0"/>
              <a:t>搜尋</a:t>
            </a:r>
            <a:r>
              <a:rPr lang="en-US" altLang="zh-TW" dirty="0" smtClean="0"/>
              <a:t>(Searching)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15870" anchor="ctr">
            <a:spAutoFit/>
          </a:bodyPr>
          <a:lstStyle>
            <a:lvl1pPr indent="114300">
              <a:tabLst>
                <a:tab pos="514350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tabLst>
                <a:tab pos="514350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tabLst>
                <a:tab pos="514350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tabLst>
                <a:tab pos="514350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tabLst>
                <a:tab pos="514350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雜湊</a:t>
            </a:r>
            <a:r>
              <a:rPr lang="en-US" altLang="zh-TW" smtClean="0"/>
              <a:t>(Hashing)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/>
              <a:t>在雜湊法中，資料在</a:t>
            </a:r>
            <a:r>
              <a:rPr lang="zh-TW" altLang="en-US" smtClean="0">
                <a:solidFill>
                  <a:srgbClr val="A50021"/>
                </a:solidFill>
              </a:rPr>
              <a:t>記憶體的位址</a:t>
            </a:r>
            <a:r>
              <a:rPr lang="zh-TW" altLang="en-US" smtClean="0"/>
              <a:t>是經由鍵值</a:t>
            </a:r>
            <a:r>
              <a:rPr lang="en-US" altLang="zh-TW" smtClean="0"/>
              <a:t>(key value)</a:t>
            </a:r>
            <a:r>
              <a:rPr lang="zh-TW" altLang="en-US" smtClean="0"/>
              <a:t>或識別字</a:t>
            </a:r>
            <a:r>
              <a:rPr lang="en-US" altLang="zh-TW" smtClean="0"/>
              <a:t>(identifier)</a:t>
            </a:r>
            <a:r>
              <a:rPr lang="zh-TW" altLang="en-US" smtClean="0"/>
              <a:t>代入函數</a:t>
            </a:r>
            <a:r>
              <a:rPr lang="en-US" altLang="zh-TW" smtClean="0"/>
              <a:t>(function)</a:t>
            </a:r>
            <a:r>
              <a:rPr lang="zh-TW" altLang="en-US" smtClean="0"/>
              <a:t>轉換而得的，如圖</a:t>
            </a:r>
            <a:r>
              <a:rPr lang="en-US" altLang="zh-TW" smtClean="0"/>
              <a:t>13-1</a:t>
            </a:r>
            <a:r>
              <a:rPr lang="zh-TW" altLang="en-US" smtClean="0"/>
              <a:t>。</a:t>
            </a:r>
          </a:p>
          <a:p>
            <a:pPr eaLnBrk="1" hangingPunct="1">
              <a:lnSpc>
                <a:spcPct val="90000"/>
              </a:lnSpc>
            </a:pPr>
            <a:endParaRPr lang="zh-TW" altLang="en-US" smtClean="0"/>
          </a:p>
          <a:p>
            <a:pPr eaLnBrk="1" hangingPunct="1">
              <a:lnSpc>
                <a:spcPct val="90000"/>
              </a:lnSpc>
            </a:pPr>
            <a:endParaRPr lang="zh-TW" altLang="en-US" smtClean="0"/>
          </a:p>
          <a:p>
            <a:pPr eaLnBrk="1" hangingPunct="1">
              <a:lnSpc>
                <a:spcPct val="90000"/>
              </a:lnSpc>
            </a:pPr>
            <a:endParaRPr lang="zh-TW" altLang="en-US" smtClean="0"/>
          </a:p>
          <a:p>
            <a:pPr eaLnBrk="1" hangingPunct="1">
              <a:lnSpc>
                <a:spcPct val="90000"/>
              </a:lnSpc>
            </a:pPr>
            <a:endParaRPr lang="zh-TW" altLang="en-US" smtClean="0"/>
          </a:p>
          <a:p>
            <a:pPr eaLnBrk="1" hangingPunct="1">
              <a:lnSpc>
                <a:spcPct val="90000"/>
              </a:lnSpc>
            </a:pPr>
            <a:r>
              <a:rPr lang="zh-TW" altLang="en-US" smtClean="0"/>
              <a:t>此種函數，一般稱之為</a:t>
            </a:r>
            <a:r>
              <a:rPr lang="zh-TW" altLang="en-US" smtClean="0">
                <a:solidFill>
                  <a:srgbClr val="A50021"/>
                </a:solidFill>
              </a:rPr>
              <a:t>雜湊函數</a:t>
            </a:r>
            <a:r>
              <a:rPr lang="en-US" altLang="zh-TW" smtClean="0">
                <a:solidFill>
                  <a:srgbClr val="A50021"/>
                </a:solidFill>
              </a:rPr>
              <a:t>(hashing funciton)</a:t>
            </a:r>
            <a:r>
              <a:rPr lang="zh-TW" altLang="en-US" smtClean="0"/>
              <a:t>或鍵值對應位址轉換</a:t>
            </a:r>
            <a:r>
              <a:rPr lang="en-US" altLang="zh-TW" smtClean="0"/>
              <a:t>(key to address transformation)</a:t>
            </a:r>
            <a:r>
              <a:rPr lang="zh-TW" altLang="en-US" smtClean="0"/>
              <a:t>。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462300" y="3034646"/>
            <a:ext cx="2271712" cy="8636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h(</a:t>
            </a:r>
            <a:r>
              <a:rPr lang="zh-TW" altLang="en-US" sz="2000"/>
              <a:t>位址</a:t>
            </a:r>
            <a:r>
              <a:rPr lang="en-US" altLang="zh-TW" sz="2000"/>
              <a:t>)</a:t>
            </a:r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>
            <a:off x="5730837" y="3471209"/>
            <a:ext cx="11001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4" name="Line 7"/>
          <p:cNvSpPr>
            <a:spLocks noChangeShapeType="1"/>
          </p:cNvSpPr>
          <p:nvPr/>
        </p:nvSpPr>
        <p:spPr bwMode="auto">
          <a:xfrm>
            <a:off x="2365337" y="3480734"/>
            <a:ext cx="1100138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5984837" y="3034646"/>
            <a:ext cx="7016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zh-TW" altLang="en-US" sz="2000"/>
              <a:t>位址</a:t>
            </a: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2460587" y="3034646"/>
            <a:ext cx="9096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zh-TW" altLang="en-US" sz="2000"/>
              <a:t>鍵值</a:t>
            </a:r>
            <a:r>
              <a:rPr lang="en-US" altLang="zh-TW" sz="2000"/>
              <a:t>(k)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雜湊</a:t>
            </a:r>
            <a:r>
              <a:rPr lang="en-US" altLang="zh-TW" smtClean="0"/>
              <a:t>(Hashing)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雜湊函數</a:t>
            </a:r>
            <a:r>
              <a:rPr lang="zh-CN" altLang="en-US" smtClean="0"/>
              <a:t>：</a:t>
            </a:r>
            <a:endParaRPr lang="zh-TW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mtClean="0"/>
              <a:t>一般常用的雜湊函數有下列數種方法：</a:t>
            </a:r>
          </a:p>
          <a:p>
            <a:pPr lvl="1" eaLnBrk="1" hangingPunct="1"/>
            <a:r>
              <a:rPr lang="zh-TW" altLang="en-US" smtClean="0">
                <a:solidFill>
                  <a:schemeClr val="folHlink"/>
                </a:solidFill>
              </a:rPr>
              <a:t>平方後取中間值法</a:t>
            </a:r>
            <a:r>
              <a:rPr lang="en-US" altLang="zh-TW" smtClean="0">
                <a:solidFill>
                  <a:schemeClr val="folHlink"/>
                </a:solidFill>
              </a:rPr>
              <a:t>(mid-square)</a:t>
            </a:r>
            <a:r>
              <a:rPr lang="zh-CN" altLang="en-US" smtClean="0">
                <a:solidFill>
                  <a:schemeClr val="folHlink"/>
                </a:solidFill>
              </a:rPr>
              <a:t>：</a:t>
            </a:r>
            <a:r>
              <a:rPr lang="en-US" altLang="zh-TW" smtClean="0">
                <a:solidFill>
                  <a:schemeClr val="folHlink"/>
                </a:solidFill>
              </a:rPr>
              <a:t/>
            </a:r>
            <a:br>
              <a:rPr lang="en-US" altLang="zh-TW" smtClean="0">
                <a:solidFill>
                  <a:schemeClr val="folHlink"/>
                </a:solidFill>
              </a:rPr>
            </a:br>
            <a:r>
              <a:rPr lang="zh-TW" altLang="en-US" smtClean="0"/>
              <a:t>此種方法乃是將</a:t>
            </a:r>
            <a:r>
              <a:rPr lang="zh-TW" altLang="en-US" smtClean="0">
                <a:solidFill>
                  <a:schemeClr val="hlink"/>
                </a:solidFill>
              </a:rPr>
              <a:t>鍵值平方</a:t>
            </a:r>
            <a:r>
              <a:rPr lang="zh-TW" altLang="en-US" smtClean="0"/>
              <a:t>，然後視儲存空間的大小來決定取幾位數。</a:t>
            </a:r>
          </a:p>
          <a:p>
            <a:pPr lvl="1" eaLnBrk="1" hangingPunct="1"/>
            <a:r>
              <a:rPr lang="zh-TW" altLang="en-US" smtClean="0">
                <a:solidFill>
                  <a:schemeClr val="folHlink"/>
                </a:solidFill>
              </a:rPr>
              <a:t>除法</a:t>
            </a:r>
            <a:r>
              <a:rPr lang="en-US" altLang="zh-TW" smtClean="0">
                <a:solidFill>
                  <a:schemeClr val="folHlink"/>
                </a:solidFill>
              </a:rPr>
              <a:t>(division)</a:t>
            </a:r>
            <a:r>
              <a:rPr lang="zh-CN" altLang="en-US" smtClean="0">
                <a:solidFill>
                  <a:schemeClr val="folHlink"/>
                </a:solidFill>
              </a:rPr>
              <a:t>：</a:t>
            </a:r>
            <a:r>
              <a:rPr lang="en-US" altLang="zh-TW" smtClean="0">
                <a:solidFill>
                  <a:schemeClr val="folHlink"/>
                </a:solidFill>
              </a:rPr>
              <a:t/>
            </a:r>
            <a:br>
              <a:rPr lang="en-US" altLang="zh-TW" smtClean="0">
                <a:solidFill>
                  <a:schemeClr val="folHlink"/>
                </a:solidFill>
              </a:rPr>
            </a:br>
            <a:r>
              <a:rPr lang="zh-TW" altLang="en-US" smtClean="0"/>
              <a:t>此種方法將</a:t>
            </a:r>
            <a:r>
              <a:rPr lang="zh-TW" altLang="en-US" smtClean="0">
                <a:solidFill>
                  <a:schemeClr val="hlink"/>
                </a:solidFill>
              </a:rPr>
              <a:t>鍵值利用模數運算</a:t>
            </a:r>
            <a:r>
              <a:rPr lang="en-US" altLang="zh-TW" smtClean="0"/>
              <a:t>(mod)</a:t>
            </a:r>
            <a:r>
              <a:rPr lang="zh-TW" altLang="en-US" smtClean="0"/>
              <a:t>後，其</a:t>
            </a:r>
            <a:r>
              <a:rPr lang="zh-TW" altLang="en-US" smtClean="0">
                <a:solidFill>
                  <a:schemeClr val="hlink"/>
                </a:solidFill>
              </a:rPr>
              <a:t>餘數即為此鍵值所對稱的位址</a:t>
            </a:r>
            <a:r>
              <a:rPr lang="zh-TW" altLang="en-US" smtClean="0"/>
              <a:t>，亦即</a:t>
            </a:r>
            <a:br>
              <a:rPr lang="zh-TW" altLang="en-US" smtClean="0"/>
            </a:br>
            <a:r>
              <a:rPr lang="en-US" altLang="zh-TW" smtClean="0"/>
              <a:t>F</a:t>
            </a:r>
            <a:r>
              <a:rPr lang="en-US" altLang="zh-TW" baseline="-30000" smtClean="0"/>
              <a:t>d</a:t>
            </a:r>
            <a:r>
              <a:rPr lang="en-US" altLang="zh-TW" smtClean="0"/>
              <a:t>(x) = x mod m </a:t>
            </a:r>
            <a:r>
              <a:rPr lang="zh-TW" altLang="en-US" smtClean="0"/>
              <a:t>。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雜湊</a:t>
            </a:r>
            <a:r>
              <a:rPr lang="en-US" altLang="zh-TW" smtClean="0"/>
              <a:t>(Hashing)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TW" altLang="en-US" smtClean="0">
                <a:solidFill>
                  <a:schemeClr val="folHlink"/>
                </a:solidFill>
              </a:rPr>
              <a:t>數位分析法</a:t>
            </a:r>
            <a:r>
              <a:rPr lang="en-US" altLang="zh-TW" smtClean="0">
                <a:solidFill>
                  <a:schemeClr val="folHlink"/>
                </a:solidFill>
              </a:rPr>
              <a:t>(digit analysis)</a:t>
            </a:r>
            <a:r>
              <a:rPr lang="zh-CN" altLang="en-US" smtClean="0">
                <a:solidFill>
                  <a:schemeClr val="folHlink"/>
                </a:solidFill>
              </a:rPr>
              <a:t>：</a:t>
            </a:r>
            <a:r>
              <a:rPr lang="en-US" altLang="zh-TW" smtClean="0">
                <a:solidFill>
                  <a:schemeClr val="folHlink"/>
                </a:solidFill>
              </a:rPr>
              <a:t/>
            </a:r>
            <a:br>
              <a:rPr lang="en-US" altLang="zh-TW" smtClean="0">
                <a:solidFill>
                  <a:schemeClr val="folHlink"/>
                </a:solidFill>
              </a:rPr>
            </a:br>
            <a:r>
              <a:rPr lang="zh-TW" altLang="en-US" smtClean="0"/>
              <a:t>此種方法適合</a:t>
            </a:r>
            <a:r>
              <a:rPr lang="zh-TW" altLang="en-US" smtClean="0">
                <a:solidFill>
                  <a:schemeClr val="hlink"/>
                </a:solidFill>
              </a:rPr>
              <a:t>大的靜態資料</a:t>
            </a:r>
            <a:r>
              <a:rPr lang="zh-CN" altLang="en-US" smtClean="0">
                <a:solidFill>
                  <a:schemeClr val="hlink"/>
                </a:solidFill>
              </a:rPr>
              <a:t>，</a:t>
            </a:r>
            <a:r>
              <a:rPr lang="zh-TW" altLang="en-US" smtClean="0">
                <a:solidFill>
                  <a:schemeClr val="hlink"/>
                </a:solidFill>
              </a:rPr>
              <a:t>所有的鍵值均事先知道</a:t>
            </a:r>
            <a:r>
              <a:rPr lang="zh-CN" altLang="en-US" smtClean="0">
                <a:solidFill>
                  <a:schemeClr val="hlink"/>
                </a:solidFill>
              </a:rPr>
              <a:t>。</a:t>
            </a:r>
            <a:endParaRPr lang="zh-TW" altLang="en-US" smtClean="0">
              <a:solidFill>
                <a:schemeClr val="hlink"/>
              </a:solidFill>
            </a:endParaRPr>
          </a:p>
          <a:p>
            <a:pPr lvl="2" eaLnBrk="1" hangingPunct="1"/>
            <a:r>
              <a:rPr lang="zh-TW" altLang="en-US" smtClean="0"/>
              <a:t>先檢查鍵值的所有數位</a:t>
            </a:r>
            <a:r>
              <a:rPr lang="zh-CN" altLang="en-US" smtClean="0"/>
              <a:t>；</a:t>
            </a:r>
            <a:endParaRPr lang="zh-TW" altLang="en-US" smtClean="0"/>
          </a:p>
          <a:p>
            <a:pPr lvl="2" eaLnBrk="1" hangingPunct="1"/>
            <a:r>
              <a:rPr lang="zh-TW" altLang="en-US" smtClean="0"/>
              <a:t>分析每一數位是否分佈均勻，將不均勻的數位刪除</a:t>
            </a:r>
            <a:r>
              <a:rPr lang="zh-CN" altLang="en-US" smtClean="0"/>
              <a:t>；</a:t>
            </a:r>
            <a:endParaRPr lang="zh-TW" altLang="en-US" smtClean="0"/>
          </a:p>
          <a:p>
            <a:pPr lvl="2" eaLnBrk="1" hangingPunct="1"/>
            <a:r>
              <a:rPr lang="zh-TW" altLang="en-US" smtClean="0"/>
              <a:t>然後根據儲存空間的大小來決定數位的數目。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雜湊</a:t>
            </a:r>
            <a:r>
              <a:rPr lang="en-US" altLang="zh-TW" smtClean="0"/>
              <a:t>(Hashing)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924300" y="1700213"/>
            <a:ext cx="4751388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 smtClean="0">
                <a:solidFill>
                  <a:schemeClr val="folHlink"/>
                </a:solidFill>
              </a:rPr>
              <a:t>數位分析法</a:t>
            </a:r>
            <a:r>
              <a:rPr lang="en-US" altLang="zh-TW" sz="2400" smtClean="0">
                <a:solidFill>
                  <a:schemeClr val="folHlink"/>
                </a:solidFill>
              </a:rPr>
              <a:t>(digit analysis):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 smtClean="0"/>
              <a:t>例如</a:t>
            </a:r>
            <a:r>
              <a:rPr lang="en-US" altLang="zh-TW" sz="2400" smtClean="0"/>
              <a:t>: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 smtClean="0"/>
              <a:t>觀察得知在</a:t>
            </a:r>
            <a:r>
              <a:rPr lang="en-US" altLang="zh-TW" sz="2400" smtClean="0"/>
              <a:t>7</a:t>
            </a:r>
            <a:r>
              <a:rPr lang="zh-TW" altLang="en-US" sz="2400" smtClean="0"/>
              <a:t>個鍵值中</a:t>
            </a:r>
            <a:r>
              <a:rPr lang="en-US" altLang="zh-TW" sz="2400" smtClean="0"/>
              <a:t>1</a:t>
            </a:r>
            <a:r>
              <a:rPr lang="zh-TW" altLang="en-US" sz="2400" smtClean="0"/>
              <a:t>、</a:t>
            </a:r>
            <a:r>
              <a:rPr lang="en-US" altLang="zh-TW" sz="2400" smtClean="0"/>
              <a:t>2</a:t>
            </a:r>
            <a:r>
              <a:rPr lang="zh-TW" altLang="en-US" sz="2400" smtClean="0"/>
              <a:t>、</a:t>
            </a:r>
            <a:r>
              <a:rPr lang="en-US" altLang="zh-TW" sz="2400" smtClean="0"/>
              <a:t>3</a:t>
            </a:r>
            <a:r>
              <a:rPr lang="zh-TW" altLang="en-US" sz="2400" smtClean="0"/>
              <a:t>位（由左邊算起）的數值顯得太</a:t>
            </a:r>
            <a:r>
              <a:rPr lang="zh-TW" altLang="en-US" sz="2400" smtClean="0">
                <a:solidFill>
                  <a:schemeClr val="hlink"/>
                </a:solidFill>
              </a:rPr>
              <a:t>不均勻</a:t>
            </a:r>
            <a:r>
              <a:rPr lang="zh-TW" altLang="en-US" sz="2400" smtClean="0"/>
              <a:t>，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 smtClean="0"/>
              <a:t>故刪除第</a:t>
            </a:r>
            <a:r>
              <a:rPr lang="en-US" altLang="zh-TW" sz="2400" smtClean="0"/>
              <a:t>1</a:t>
            </a:r>
            <a:r>
              <a:rPr lang="zh-TW" altLang="en-US" sz="2400" smtClean="0"/>
              <a:t>，</a:t>
            </a:r>
            <a:r>
              <a:rPr lang="en-US" altLang="zh-TW" sz="2400" smtClean="0"/>
              <a:t>2</a:t>
            </a:r>
            <a:r>
              <a:rPr lang="zh-TW" altLang="en-US" sz="2400" smtClean="0"/>
              <a:t>，</a:t>
            </a:r>
            <a:r>
              <a:rPr lang="en-US" altLang="zh-TW" sz="2400" smtClean="0"/>
              <a:t>3</a:t>
            </a:r>
            <a:r>
              <a:rPr lang="zh-TW" altLang="en-US" sz="2400" smtClean="0"/>
              <a:t>位數，再觀察第</a:t>
            </a:r>
            <a:r>
              <a:rPr lang="en-US" altLang="zh-TW" sz="2400" smtClean="0"/>
              <a:t>8</a:t>
            </a:r>
            <a:r>
              <a:rPr lang="zh-TW" altLang="en-US" sz="2400" smtClean="0"/>
              <a:t>位也太多</a:t>
            </a:r>
            <a:r>
              <a:rPr lang="en-US" altLang="zh-TW" sz="2400" smtClean="0"/>
              <a:t>8</a:t>
            </a:r>
            <a:r>
              <a:rPr lang="zh-TW" altLang="en-US" sz="2400" smtClean="0"/>
              <a:t>，故刪除。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 smtClean="0"/>
              <a:t>假設有</a:t>
            </a:r>
            <a:r>
              <a:rPr lang="en-US" altLang="zh-TW" sz="2400" smtClean="0"/>
              <a:t>1000</a:t>
            </a:r>
            <a:r>
              <a:rPr lang="zh-TW" altLang="en-US" sz="2400" smtClean="0"/>
              <a:t>個儲存空間，故可挑選每一鍵值的</a:t>
            </a:r>
            <a:r>
              <a:rPr lang="en-US" altLang="zh-TW" sz="2400" smtClean="0"/>
              <a:t>4</a:t>
            </a:r>
            <a:r>
              <a:rPr lang="zh-TW" altLang="en-US" sz="2400" smtClean="0"/>
              <a:t>，</a:t>
            </a:r>
            <a:r>
              <a:rPr lang="en-US" altLang="zh-TW" sz="2400" smtClean="0"/>
              <a:t>6</a:t>
            </a:r>
            <a:r>
              <a:rPr lang="zh-TW" altLang="en-US" sz="2400" smtClean="0"/>
              <a:t>，</a:t>
            </a:r>
            <a:r>
              <a:rPr lang="en-US" altLang="zh-TW" sz="2400" smtClean="0"/>
              <a:t>7</a:t>
            </a:r>
            <a:r>
              <a:rPr lang="zh-TW" altLang="en-US" sz="2400" smtClean="0"/>
              <a:t>位做為再儲存的位址，分別為</a:t>
            </a:r>
            <a:r>
              <a:rPr lang="en-US" altLang="zh-TW" sz="2400" smtClean="0"/>
              <a:t>523, 937, 382, 497, 616, 954, 236</a:t>
            </a:r>
            <a:r>
              <a:rPr lang="zh-TW" altLang="en-US" sz="2400" smtClean="0"/>
              <a:t>。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55650" y="1949450"/>
            <a:ext cx="308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4 8 4 – 5 2 – 2 3 5 2</a:t>
            </a:r>
            <a:r>
              <a:rPr lang="en-US" altLang="zh-TW" sz="2800"/>
              <a:t> 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55650" y="245745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4 8 4 – 9 1 – 3 7 8 9</a:t>
            </a:r>
            <a:endParaRPr lang="en-US" altLang="zh-TW" sz="280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55650" y="2838450"/>
            <a:ext cx="308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4 8 4 – 3 2 – 8 2 8 2</a:t>
            </a:r>
            <a:r>
              <a:rPr lang="en-US" altLang="zh-TW" sz="2800"/>
              <a:t> 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55650" y="3270250"/>
            <a:ext cx="308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4 8 4 – 4 8 – 9 7 8 2</a:t>
            </a:r>
            <a:r>
              <a:rPr lang="en-US" altLang="zh-TW" sz="2800"/>
              <a:t> 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55650" y="3702050"/>
            <a:ext cx="308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4 8 4 – 6 4 – 1 6 8 8</a:t>
            </a:r>
            <a:r>
              <a:rPr lang="en-US" altLang="zh-TW" sz="2800"/>
              <a:t> 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755650" y="4133850"/>
            <a:ext cx="308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4 8 4 – 9 8 – 5 4 8 7</a:t>
            </a:r>
            <a:r>
              <a:rPr lang="en-US" altLang="zh-TW" sz="2800"/>
              <a:t> 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55650" y="4565650"/>
            <a:ext cx="308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4 8 4 – 2 1 – 3 6 6 3</a:t>
            </a:r>
            <a:r>
              <a:rPr lang="en-US" altLang="zh-TW" sz="2800"/>
              <a:t>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835150" y="1989138"/>
            <a:ext cx="288925" cy="316865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627313" y="1989138"/>
            <a:ext cx="576262" cy="316865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雜湊</a:t>
            </a:r>
            <a:r>
              <a:rPr lang="en-US" altLang="zh-TW" smtClean="0"/>
              <a:t>(Hashing)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利用上述四種方法將</a:t>
            </a:r>
            <a:r>
              <a:rPr lang="zh-TW" altLang="en-US" smtClean="0">
                <a:solidFill>
                  <a:srgbClr val="800080"/>
                </a:solidFill>
              </a:rPr>
              <a:t>鍵值</a:t>
            </a:r>
            <a:r>
              <a:rPr lang="en-US" altLang="zh-TW" smtClean="0"/>
              <a:t>(</a:t>
            </a:r>
            <a:r>
              <a:rPr lang="zh-TW" altLang="en-US" smtClean="0"/>
              <a:t>或識別字</a:t>
            </a:r>
            <a:r>
              <a:rPr lang="en-US" altLang="zh-TW" smtClean="0"/>
              <a:t>)</a:t>
            </a:r>
            <a:r>
              <a:rPr lang="zh-TW" altLang="en-US" smtClean="0"/>
              <a:t>轉換其對應的</a:t>
            </a:r>
            <a:r>
              <a:rPr lang="zh-TW" altLang="en-US" smtClean="0">
                <a:solidFill>
                  <a:srgbClr val="800080"/>
                </a:solidFill>
              </a:rPr>
              <a:t>儲存位址</a:t>
            </a:r>
            <a:r>
              <a:rPr lang="zh-TW" altLang="en-US" smtClean="0"/>
              <a:t>，這些儲存位址，以下列方式儲存在一稱之為</a:t>
            </a:r>
            <a:r>
              <a:rPr lang="zh-TW" altLang="en-US" smtClean="0">
                <a:solidFill>
                  <a:schemeClr val="folHlink"/>
                </a:solidFill>
              </a:rPr>
              <a:t>雜湊表</a:t>
            </a:r>
            <a:r>
              <a:rPr lang="zh-TW" altLang="en-US" smtClean="0"/>
              <a:t>的表中</a:t>
            </a:r>
            <a:r>
              <a:rPr lang="en-US" altLang="zh-TW" smtClean="0"/>
              <a:t>:</a:t>
            </a:r>
          </a:p>
          <a:p>
            <a:pPr lvl="1" eaLnBrk="1" hangingPunct="1"/>
            <a:r>
              <a:rPr lang="zh-TW" altLang="en-US" smtClean="0"/>
              <a:t>將儲存空間劃分為</a:t>
            </a:r>
            <a:r>
              <a:rPr lang="en-US" altLang="zh-TW" smtClean="0"/>
              <a:t>b</a:t>
            </a:r>
            <a:r>
              <a:rPr lang="zh-TW" altLang="en-US" smtClean="0"/>
              <a:t>個桶</a:t>
            </a:r>
            <a:r>
              <a:rPr lang="en-US" altLang="zh-TW" smtClean="0"/>
              <a:t>(bucket)</a:t>
            </a:r>
            <a:r>
              <a:rPr lang="zh-TW" altLang="en-US" smtClean="0"/>
              <a:t>，分別為</a:t>
            </a:r>
            <a:r>
              <a:rPr lang="en-US" altLang="zh-TW" smtClean="0"/>
              <a:t>HT(0)</a:t>
            </a:r>
            <a:r>
              <a:rPr lang="zh-TW" altLang="en-US" smtClean="0"/>
              <a:t>，</a:t>
            </a:r>
            <a:r>
              <a:rPr lang="en-US" altLang="zh-TW" smtClean="0"/>
              <a:t>HT(1)</a:t>
            </a:r>
            <a:r>
              <a:rPr lang="zh-TW" altLang="en-US" smtClean="0"/>
              <a:t>，</a:t>
            </a:r>
            <a:r>
              <a:rPr lang="en-US" altLang="zh-TW" smtClean="0"/>
              <a:t>...</a:t>
            </a:r>
            <a:r>
              <a:rPr lang="zh-TW" altLang="en-US" smtClean="0"/>
              <a:t>，</a:t>
            </a:r>
            <a:r>
              <a:rPr lang="en-US" altLang="zh-TW" smtClean="0"/>
              <a:t>HT(b-1) </a:t>
            </a:r>
            <a:r>
              <a:rPr lang="zh-TW" altLang="en-US" smtClean="0"/>
              <a:t>。</a:t>
            </a:r>
          </a:p>
          <a:p>
            <a:pPr lvl="1" eaLnBrk="1" hangingPunct="1"/>
            <a:r>
              <a:rPr lang="zh-TW" altLang="en-US" smtClean="0"/>
              <a:t>每個桶具</a:t>
            </a:r>
            <a:r>
              <a:rPr lang="en-US" altLang="zh-TW" smtClean="0">
                <a:solidFill>
                  <a:srgbClr val="006600"/>
                </a:solidFill>
              </a:rPr>
              <a:t>S</a:t>
            </a:r>
            <a:r>
              <a:rPr lang="zh-TW" altLang="en-US" smtClean="0">
                <a:solidFill>
                  <a:srgbClr val="006600"/>
                </a:solidFill>
              </a:rPr>
              <a:t>個記錄</a:t>
            </a:r>
            <a:r>
              <a:rPr lang="zh-TW" altLang="en-US" smtClean="0"/>
              <a:t>，亦即由</a:t>
            </a:r>
            <a:r>
              <a:rPr lang="en-US" altLang="zh-TW" smtClean="0"/>
              <a:t>S</a:t>
            </a:r>
            <a:r>
              <a:rPr lang="zh-TW" altLang="en-US" smtClean="0"/>
              <a:t>個槽</a:t>
            </a:r>
            <a:r>
              <a:rPr lang="en-US" altLang="zh-TW" smtClean="0"/>
              <a:t>(slot)</a:t>
            </a:r>
            <a:r>
              <a:rPr lang="zh-TW" altLang="en-US" smtClean="0"/>
              <a:t>所組合而成。</a:t>
            </a:r>
          </a:p>
          <a:p>
            <a:pPr eaLnBrk="1" hangingPunct="1"/>
            <a:r>
              <a:rPr lang="zh-TW" altLang="en-US" smtClean="0"/>
              <a:t>雜湊函數是把鍵值轉換；</a:t>
            </a:r>
            <a:br>
              <a:rPr lang="zh-TW" altLang="en-US" smtClean="0"/>
            </a:br>
            <a:r>
              <a:rPr lang="zh-TW" altLang="en-US" smtClean="0"/>
              <a:t>對應到雜湊表的</a:t>
            </a:r>
            <a:r>
              <a:rPr lang="en-US" altLang="zh-TW" smtClean="0"/>
              <a:t>0</a:t>
            </a:r>
            <a:r>
              <a:rPr lang="zh-TW" altLang="en-US" smtClean="0"/>
              <a:t>至</a:t>
            </a:r>
            <a:r>
              <a:rPr lang="en-US" altLang="zh-TW" smtClean="0"/>
              <a:t>b-1</a:t>
            </a:r>
            <a:r>
              <a:rPr lang="zh-TW" altLang="en-US" smtClean="0"/>
              <a:t>桶中。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7019925" y="4868863"/>
            <a:ext cx="1019175" cy="1081087"/>
            <a:chOff x="4014" y="3475"/>
            <a:chExt cx="642" cy="681"/>
          </a:xfrm>
        </p:grpSpPr>
        <p:grpSp>
          <p:nvGrpSpPr>
            <p:cNvPr id="16397" name="Group 5"/>
            <p:cNvGrpSpPr>
              <a:grpSpLocks/>
            </p:cNvGrpSpPr>
            <p:nvPr/>
          </p:nvGrpSpPr>
          <p:grpSpPr bwMode="auto">
            <a:xfrm>
              <a:off x="4014" y="3475"/>
              <a:ext cx="642" cy="681"/>
              <a:chOff x="4014" y="3475"/>
              <a:chExt cx="642" cy="681"/>
            </a:xfrm>
          </p:grpSpPr>
          <p:grpSp>
            <p:nvGrpSpPr>
              <p:cNvPr id="16399" name="Group 6"/>
              <p:cNvGrpSpPr>
                <a:grpSpLocks/>
              </p:cNvGrpSpPr>
              <p:nvPr/>
            </p:nvGrpSpPr>
            <p:grpSpPr bwMode="auto">
              <a:xfrm>
                <a:off x="4014" y="3475"/>
                <a:ext cx="642" cy="681"/>
                <a:chOff x="4014" y="3475"/>
                <a:chExt cx="642" cy="681"/>
              </a:xfrm>
            </p:grpSpPr>
            <p:sp>
              <p:nvSpPr>
                <p:cNvPr id="16402" name="Rectangle 7"/>
                <p:cNvSpPr>
                  <a:spLocks noChangeArrowheads="1"/>
                </p:cNvSpPr>
                <p:nvPr/>
              </p:nvSpPr>
              <p:spPr bwMode="auto">
                <a:xfrm>
                  <a:off x="4014" y="3475"/>
                  <a:ext cx="635" cy="68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03" name="Line 8"/>
                <p:cNvSpPr>
                  <a:spLocks noChangeShapeType="1"/>
                </p:cNvSpPr>
                <p:nvPr/>
              </p:nvSpPr>
              <p:spPr bwMode="auto">
                <a:xfrm>
                  <a:off x="4021" y="3612"/>
                  <a:ext cx="6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  <p:sp>
            <p:nvSpPr>
              <p:cNvPr id="16400" name="Line 9"/>
              <p:cNvSpPr>
                <a:spLocks noChangeShapeType="1"/>
              </p:cNvSpPr>
              <p:nvPr/>
            </p:nvSpPr>
            <p:spPr bwMode="auto">
              <a:xfrm>
                <a:off x="4332" y="3475"/>
                <a:ext cx="0" cy="6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16401" name="Line 10"/>
              <p:cNvSpPr>
                <a:spLocks noChangeShapeType="1"/>
              </p:cNvSpPr>
              <p:nvPr/>
            </p:nvSpPr>
            <p:spPr bwMode="auto">
              <a:xfrm>
                <a:off x="4014" y="4020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>
              <a:off x="4014" y="374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5435600" y="5156200"/>
            <a:ext cx="1008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>
                <a:solidFill>
                  <a:srgbClr val="FF00FF"/>
                </a:solidFill>
                <a:latin typeface="Verdana" panose="020B0604030504040204" pitchFamily="34" charset="0"/>
              </a:rPr>
              <a:t>B</a:t>
            </a:r>
            <a:r>
              <a:rPr lang="en-US" altLang="zh-TW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ucket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7235825" y="60198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slot</a:t>
            </a:r>
          </a:p>
        </p:txBody>
      </p:sp>
      <p:sp>
        <p:nvSpPr>
          <p:cNvPr id="16391" name="Line 14"/>
          <p:cNvSpPr>
            <a:spLocks noChangeShapeType="1"/>
          </p:cNvSpPr>
          <p:nvPr/>
        </p:nvSpPr>
        <p:spPr bwMode="auto">
          <a:xfrm flipV="1">
            <a:off x="7235825" y="5876925"/>
            <a:ext cx="0" cy="358775"/>
          </a:xfrm>
          <a:prstGeom prst="line">
            <a:avLst/>
          </a:prstGeom>
          <a:noFill/>
          <a:ln w="38100">
            <a:solidFill>
              <a:srgbClr val="FFFF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2" name="Line 15"/>
          <p:cNvSpPr>
            <a:spLocks noChangeShapeType="1"/>
          </p:cNvSpPr>
          <p:nvPr/>
        </p:nvSpPr>
        <p:spPr bwMode="auto">
          <a:xfrm flipV="1">
            <a:off x="7812088" y="5803900"/>
            <a:ext cx="71437" cy="358775"/>
          </a:xfrm>
          <a:prstGeom prst="line">
            <a:avLst/>
          </a:prstGeom>
          <a:noFill/>
          <a:ln w="38100">
            <a:solidFill>
              <a:srgbClr val="FFFF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3" name="Line 16"/>
          <p:cNvSpPr>
            <a:spLocks noChangeShapeType="1"/>
          </p:cNvSpPr>
          <p:nvPr/>
        </p:nvSpPr>
        <p:spPr bwMode="auto">
          <a:xfrm flipV="1">
            <a:off x="6443663" y="5011738"/>
            <a:ext cx="504825" cy="28892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4" name="Rectangle 17"/>
          <p:cNvSpPr>
            <a:spLocks noChangeArrowheads="1"/>
          </p:cNvSpPr>
          <p:nvPr/>
        </p:nvSpPr>
        <p:spPr bwMode="auto">
          <a:xfrm>
            <a:off x="7019925" y="4868863"/>
            <a:ext cx="1008063" cy="2159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5" name="Line 18"/>
          <p:cNvSpPr>
            <a:spLocks noChangeShapeType="1"/>
          </p:cNvSpPr>
          <p:nvPr/>
        </p:nvSpPr>
        <p:spPr bwMode="auto">
          <a:xfrm>
            <a:off x="7524750" y="48688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6" name="Rectangle 19"/>
          <p:cNvSpPr>
            <a:spLocks noChangeArrowheads="1"/>
          </p:cNvSpPr>
          <p:nvPr/>
        </p:nvSpPr>
        <p:spPr bwMode="auto">
          <a:xfrm>
            <a:off x="7019925" y="5732463"/>
            <a:ext cx="504825" cy="21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4000" smtClean="0"/>
              <a:t>雜湊裝載密度</a:t>
            </a:r>
            <a:r>
              <a:rPr lang="en-US" altLang="zh-TW" sz="4000" smtClean="0"/>
              <a:t>(</a:t>
            </a:r>
            <a:r>
              <a:rPr lang="en-US" altLang="zh-TW" sz="3600" smtClean="0"/>
              <a:t>loading density)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假設某個程式有</a:t>
            </a:r>
            <a:r>
              <a:rPr lang="en-US" altLang="zh-TW" smtClean="0"/>
              <a:t>n</a:t>
            </a:r>
            <a:r>
              <a:rPr lang="zh-TW" altLang="en-US" smtClean="0"/>
              <a:t>個識別字，則稱</a:t>
            </a:r>
            <a:r>
              <a:rPr lang="en-US" altLang="zh-TW" smtClean="0">
                <a:solidFill>
                  <a:srgbClr val="006600"/>
                </a:solidFill>
              </a:rPr>
              <a:t>n/T</a:t>
            </a:r>
            <a:r>
              <a:rPr lang="en-US" altLang="zh-TW" smtClean="0">
                <a:solidFill>
                  <a:schemeClr val="folHlink"/>
                </a:solidFill>
              </a:rPr>
              <a:t>(C</a:t>
            </a:r>
            <a:r>
              <a:rPr lang="zh-TW" altLang="en-US" smtClean="0">
                <a:solidFill>
                  <a:schemeClr val="folHlink"/>
                </a:solidFill>
              </a:rPr>
              <a:t>語言</a:t>
            </a:r>
            <a:r>
              <a:rPr lang="zh-TW" altLang="en-US" smtClean="0"/>
              <a:t>中</a:t>
            </a:r>
            <a:r>
              <a:rPr lang="zh-TW" altLang="en-US" smtClean="0">
                <a:solidFill>
                  <a:schemeClr val="folHlink"/>
                </a:solidFill>
              </a:rPr>
              <a:t>所有</a:t>
            </a:r>
            <a:r>
              <a:rPr lang="zh-TW" altLang="en-US" smtClean="0"/>
              <a:t>合乎規定的</a:t>
            </a:r>
            <a:r>
              <a:rPr lang="zh-TW" altLang="en-US" smtClean="0">
                <a:solidFill>
                  <a:schemeClr val="folHlink"/>
                </a:solidFill>
              </a:rPr>
              <a:t>變數</a:t>
            </a:r>
            <a:r>
              <a:rPr lang="zh-TW" altLang="en-US" smtClean="0"/>
              <a:t>名稱</a:t>
            </a:r>
            <a:r>
              <a:rPr lang="en-US" altLang="zh-TW" smtClean="0"/>
              <a:t>)</a:t>
            </a:r>
            <a:r>
              <a:rPr lang="zh-TW" altLang="en-US" smtClean="0"/>
              <a:t>為</a:t>
            </a:r>
            <a:r>
              <a:rPr lang="zh-TW" altLang="en-US" smtClean="0">
                <a:solidFill>
                  <a:srgbClr val="006600"/>
                </a:solidFill>
              </a:rPr>
              <a:t>識別字密度</a:t>
            </a:r>
            <a:r>
              <a:rPr lang="en-US" altLang="zh-TW" smtClean="0"/>
              <a:t>(identifier density)</a:t>
            </a:r>
            <a:r>
              <a:rPr lang="zh-CN" altLang="en-US" smtClean="0"/>
              <a:t>。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而稱</a:t>
            </a:r>
            <a:r>
              <a:rPr lang="en-US" altLang="zh-TW" smtClean="0">
                <a:solidFill>
                  <a:schemeClr val="hlink"/>
                </a:solidFill>
              </a:rPr>
              <a:t>α= n/(sb)</a:t>
            </a:r>
            <a:r>
              <a:rPr lang="zh-TW" altLang="en-US" smtClean="0">
                <a:solidFill>
                  <a:schemeClr val="hlink"/>
                </a:solidFill>
              </a:rPr>
              <a:t>為裝載密度</a:t>
            </a:r>
            <a:r>
              <a:rPr lang="en-US" altLang="zh-TW" smtClean="0"/>
              <a:t>(loading density)</a:t>
            </a:r>
            <a:r>
              <a:rPr lang="zh-TW" altLang="en-US" smtClean="0"/>
              <a:t>或</a:t>
            </a:r>
            <a:r>
              <a:rPr lang="zh-TW" altLang="en-US" smtClean="0">
                <a:solidFill>
                  <a:schemeClr val="hlink"/>
                </a:solidFill>
              </a:rPr>
              <a:t>裝載因子</a:t>
            </a:r>
            <a:r>
              <a:rPr lang="en-US" altLang="zh-TW" smtClean="0"/>
              <a:t>(loading factor)</a:t>
            </a:r>
            <a:r>
              <a:rPr lang="zh-TW" altLang="en-US" smtClean="0"/>
              <a:t>。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4000" smtClean="0"/>
              <a:t>雜湊裝載密度</a:t>
            </a:r>
            <a:r>
              <a:rPr lang="en-US" altLang="zh-TW" sz="4000" smtClean="0"/>
              <a:t>(</a:t>
            </a:r>
            <a:r>
              <a:rPr lang="en-US" altLang="zh-TW" sz="3600" smtClean="0"/>
              <a:t>loading density)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假使有識別字</a:t>
            </a:r>
            <a:r>
              <a:rPr lang="en-US" altLang="zh-TW" smtClean="0"/>
              <a:t>k1</a:t>
            </a:r>
            <a:r>
              <a:rPr lang="zh-TW" altLang="en-US" smtClean="0"/>
              <a:t>和</a:t>
            </a:r>
            <a:r>
              <a:rPr lang="en-US" altLang="zh-TW" smtClean="0"/>
              <a:t>k2</a:t>
            </a:r>
            <a:r>
              <a:rPr lang="zh-TW" altLang="en-US" smtClean="0"/>
              <a:t>，經過雜湊函數轉換，若此二個識別字對應到</a:t>
            </a:r>
            <a:r>
              <a:rPr lang="zh-TW" altLang="en-US" smtClean="0">
                <a:solidFill>
                  <a:srgbClr val="006600"/>
                </a:solidFill>
              </a:rPr>
              <a:t>相同的桶</a:t>
            </a:r>
            <a:r>
              <a:rPr lang="zh-TW" altLang="en-US" smtClean="0"/>
              <a:t>中，此時稱之為</a:t>
            </a:r>
            <a:r>
              <a:rPr lang="zh-TW" altLang="en-US" smtClean="0">
                <a:solidFill>
                  <a:srgbClr val="006600"/>
                </a:solidFill>
              </a:rPr>
              <a:t>碰撞</a:t>
            </a:r>
            <a:r>
              <a:rPr lang="en-US" altLang="zh-TW" smtClean="0">
                <a:solidFill>
                  <a:srgbClr val="006600"/>
                </a:solidFill>
              </a:rPr>
              <a:t>(collision)</a:t>
            </a:r>
            <a:r>
              <a:rPr lang="zh-TW" altLang="en-US" smtClean="0"/>
              <a:t>或同義字</a:t>
            </a:r>
            <a:r>
              <a:rPr lang="en-US" altLang="zh-TW" smtClean="0"/>
              <a:t>(synonyms)</a:t>
            </a:r>
            <a:r>
              <a:rPr lang="zh-TW" altLang="en-US" smtClean="0"/>
              <a:t>。</a:t>
            </a:r>
          </a:p>
          <a:p>
            <a:pPr lvl="1" eaLnBrk="1" hangingPunct="1"/>
            <a:r>
              <a:rPr lang="zh-TW" altLang="en-US" smtClean="0"/>
              <a:t>若桶中的</a:t>
            </a:r>
            <a:r>
              <a:rPr lang="en-US" altLang="zh-TW" smtClean="0"/>
              <a:t>S</a:t>
            </a:r>
            <a:r>
              <a:rPr lang="zh-TW" altLang="en-US" smtClean="0"/>
              <a:t>槽還未用完，則凡是該桶的同義字均可對應至該桶中。</a:t>
            </a:r>
          </a:p>
          <a:p>
            <a:pPr lvl="1" eaLnBrk="1" hangingPunct="1"/>
            <a:r>
              <a:rPr lang="zh-TW" altLang="en-US" smtClean="0"/>
              <a:t>如果識別字對應至一個已滿的桶中時，此稱之為</a:t>
            </a:r>
            <a:r>
              <a:rPr lang="zh-TW" altLang="en-US" smtClean="0">
                <a:solidFill>
                  <a:schemeClr val="hlink"/>
                </a:solidFill>
              </a:rPr>
              <a:t>溢位</a:t>
            </a:r>
            <a:r>
              <a:rPr lang="en-US" altLang="zh-TW" smtClean="0">
                <a:solidFill>
                  <a:schemeClr val="hlink"/>
                </a:solidFill>
              </a:rPr>
              <a:t>(overflow)</a:t>
            </a:r>
            <a:r>
              <a:rPr lang="zh-TW" altLang="en-US" smtClean="0"/>
              <a:t>。</a:t>
            </a:r>
          </a:p>
          <a:p>
            <a:pPr eaLnBrk="1" hangingPunct="1"/>
            <a:r>
              <a:rPr lang="zh-TW" altLang="en-US" smtClean="0"/>
              <a:t>如果桶的大小</a:t>
            </a:r>
            <a:r>
              <a:rPr lang="en-US" altLang="zh-TW" smtClean="0"/>
              <a:t>S</a:t>
            </a:r>
            <a:r>
              <a:rPr lang="zh-TW" altLang="en-US" smtClean="0"/>
              <a:t>只有一個槽，則碰撞與溢位必然會同時發生。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雜湊</a:t>
            </a:r>
            <a:r>
              <a:rPr lang="en-US" altLang="zh-TW" smtClean="0"/>
              <a:t>(Hashing)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假設雜湊表</a:t>
            </a:r>
            <a:r>
              <a:rPr lang="en-US" altLang="zh-TW" smtClean="0"/>
              <a:t>HT </a:t>
            </a:r>
            <a:r>
              <a:rPr lang="zh-TW" altLang="en-US" smtClean="0"/>
              <a:t>中</a:t>
            </a:r>
            <a:r>
              <a:rPr lang="en-US" altLang="zh-TW" smtClean="0"/>
              <a:t>b = 27</a:t>
            </a:r>
            <a:r>
              <a:rPr lang="zh-TW" altLang="en-US" smtClean="0"/>
              <a:t>桶，每桶有</a:t>
            </a:r>
            <a:r>
              <a:rPr lang="en-US" altLang="zh-TW" smtClean="0"/>
              <a:t>2</a:t>
            </a:r>
            <a:r>
              <a:rPr lang="zh-TW" altLang="en-US" smtClean="0"/>
              <a:t>個槽，即</a:t>
            </a:r>
            <a:r>
              <a:rPr lang="en-US" altLang="zh-TW" smtClean="0"/>
              <a:t>S = 2</a:t>
            </a:r>
            <a:r>
              <a:rPr lang="zh-TW" altLang="en-US" smtClean="0"/>
              <a:t>，而且某程式中所用的變數</a:t>
            </a:r>
            <a:r>
              <a:rPr lang="en-US" altLang="zh-TW" smtClean="0"/>
              <a:t>n = 10</a:t>
            </a:r>
            <a:r>
              <a:rPr lang="zh-TW" altLang="en-US" smtClean="0"/>
              <a:t>個識別字。裝載因子</a:t>
            </a:r>
            <a:r>
              <a:rPr lang="en-US" altLang="zh-TW" smtClean="0"/>
              <a:t>α= n/sb = 10/27×2≒0.19</a:t>
            </a:r>
            <a:r>
              <a:rPr lang="zh-TW" altLang="en-US" smtClean="0"/>
              <a:t>。</a:t>
            </a:r>
          </a:p>
          <a:p>
            <a:pPr eaLnBrk="1" hangingPunct="1"/>
            <a:r>
              <a:rPr lang="zh-TW" altLang="en-US" smtClean="0"/>
              <a:t>雜湊函數必須能夠將所有的識別字對應到</a:t>
            </a:r>
            <a:r>
              <a:rPr lang="en-US" altLang="zh-TW" smtClean="0"/>
              <a:t>1-27</a:t>
            </a:r>
            <a:r>
              <a:rPr lang="zh-TW" altLang="en-US" smtClean="0"/>
              <a:t>的整數中，假設以</a:t>
            </a:r>
            <a:r>
              <a:rPr lang="en-US" altLang="zh-TW" smtClean="0"/>
              <a:t>1-27</a:t>
            </a:r>
            <a:r>
              <a:rPr lang="zh-TW" altLang="en-US" smtClean="0"/>
              <a:t>整數來代替英文字母</a:t>
            </a:r>
            <a:r>
              <a:rPr lang="en-US" altLang="zh-TW" smtClean="0"/>
              <a:t>A-Z</a:t>
            </a:r>
            <a:r>
              <a:rPr lang="zh-TW" altLang="en-US" smtClean="0"/>
              <a:t>及底線</a:t>
            </a:r>
            <a:r>
              <a:rPr lang="en-US" altLang="zh-TW" smtClean="0"/>
              <a:t>(_)</a:t>
            </a:r>
            <a:r>
              <a:rPr lang="zh-TW" altLang="en-US" smtClean="0"/>
              <a:t>，則將</a:t>
            </a:r>
            <a:r>
              <a:rPr lang="zh-TW" altLang="en-US" smtClean="0">
                <a:solidFill>
                  <a:schemeClr val="folHlink"/>
                </a:solidFill>
              </a:rPr>
              <a:t>雜湊函數定義為</a:t>
            </a:r>
            <a:r>
              <a:rPr lang="en-US" altLang="zh-TW" smtClean="0">
                <a:solidFill>
                  <a:schemeClr val="folHlink"/>
                </a:solidFill>
              </a:rPr>
              <a:t>f(x) =</a:t>
            </a:r>
            <a:r>
              <a:rPr lang="zh-TW" altLang="en-US" smtClean="0">
                <a:solidFill>
                  <a:schemeClr val="folHlink"/>
                </a:solidFill>
              </a:rPr>
              <a:t>識別字</a:t>
            </a:r>
            <a:r>
              <a:rPr lang="en-US" altLang="zh-TW" smtClean="0">
                <a:solidFill>
                  <a:schemeClr val="folHlink"/>
                </a:solidFill>
              </a:rPr>
              <a:t>X</a:t>
            </a:r>
            <a:r>
              <a:rPr lang="zh-TW" altLang="en-US" smtClean="0">
                <a:solidFill>
                  <a:schemeClr val="folHlink"/>
                </a:solidFill>
              </a:rPr>
              <a:t>的第一個字母</a:t>
            </a:r>
            <a:r>
              <a:rPr lang="zh-TW" altLang="en-US" smtClean="0"/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雜湊</a:t>
            </a:r>
            <a:r>
              <a:rPr lang="en-US" altLang="zh-TW" smtClean="0"/>
              <a:t>(Hashing)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924300" y="1700213"/>
            <a:ext cx="4751388" cy="4465637"/>
          </a:xfrm>
        </p:spPr>
        <p:txBody>
          <a:bodyPr/>
          <a:lstStyle/>
          <a:p>
            <a:pPr eaLnBrk="1" hangingPunct="1"/>
            <a:r>
              <a:rPr lang="zh-TW" altLang="en-US" sz="2400" smtClean="0"/>
              <a:t>例如</a:t>
            </a:r>
            <a:r>
              <a:rPr lang="en-US" altLang="zh-TW" sz="2400" smtClean="0"/>
              <a:t>HD</a:t>
            </a:r>
            <a:r>
              <a:rPr lang="zh-TW" altLang="en-US" sz="2400" smtClean="0"/>
              <a:t>、</a:t>
            </a:r>
            <a:r>
              <a:rPr lang="en-US" altLang="zh-TW" sz="2400" smtClean="0"/>
              <a:t>E</a:t>
            </a:r>
            <a:r>
              <a:rPr lang="zh-TW" altLang="en-US" sz="2400" smtClean="0"/>
              <a:t>、</a:t>
            </a:r>
            <a:r>
              <a:rPr lang="en-US" altLang="zh-TW" sz="2400" smtClean="0"/>
              <a:t>K</a:t>
            </a:r>
            <a:r>
              <a:rPr lang="zh-TW" altLang="en-US" sz="2400" smtClean="0"/>
              <a:t>、</a:t>
            </a:r>
            <a:r>
              <a:rPr lang="en-US" altLang="zh-TW" sz="2400" smtClean="0"/>
              <a:t>H</a:t>
            </a:r>
            <a:r>
              <a:rPr lang="zh-TW" altLang="en-US" sz="2400" smtClean="0"/>
              <a:t>、</a:t>
            </a:r>
            <a:r>
              <a:rPr lang="en-US" altLang="zh-TW" sz="2400" smtClean="0"/>
              <a:t>J</a:t>
            </a:r>
            <a:r>
              <a:rPr lang="zh-TW" altLang="en-US" sz="2400" smtClean="0"/>
              <a:t>、</a:t>
            </a:r>
            <a:r>
              <a:rPr lang="en-US" altLang="zh-TW" sz="2400" smtClean="0"/>
              <a:t>B2</a:t>
            </a:r>
            <a:r>
              <a:rPr lang="zh-TW" altLang="en-US" sz="2400" smtClean="0"/>
              <a:t>、</a:t>
            </a:r>
            <a:r>
              <a:rPr lang="en-US" altLang="zh-TW" sz="2400" smtClean="0"/>
              <a:t>B1</a:t>
            </a:r>
            <a:r>
              <a:rPr lang="zh-TW" altLang="en-US" sz="2400" smtClean="0"/>
              <a:t>、</a:t>
            </a:r>
            <a:r>
              <a:rPr lang="en-US" altLang="zh-TW" sz="2400" smtClean="0"/>
              <a:t>B3</a:t>
            </a:r>
            <a:r>
              <a:rPr lang="zh-TW" altLang="en-US" sz="2400" smtClean="0"/>
              <a:t>、</a:t>
            </a:r>
            <a:r>
              <a:rPr lang="en-US" altLang="zh-TW" sz="2400" smtClean="0"/>
              <a:t>B5</a:t>
            </a:r>
            <a:r>
              <a:rPr lang="zh-TW" altLang="en-US" sz="2400" smtClean="0"/>
              <a:t>與</a:t>
            </a:r>
            <a:r>
              <a:rPr lang="en-US" altLang="zh-TW" sz="2400" smtClean="0"/>
              <a:t>M</a:t>
            </a:r>
            <a:r>
              <a:rPr lang="zh-TW" altLang="en-US" sz="2400" smtClean="0"/>
              <a:t>分別對應到</a:t>
            </a:r>
            <a:r>
              <a:rPr lang="en-US" altLang="zh-TW" sz="2400" smtClean="0"/>
              <a:t>8</a:t>
            </a:r>
            <a:r>
              <a:rPr lang="zh-TW" altLang="en-US" sz="2400" smtClean="0"/>
              <a:t>、</a:t>
            </a:r>
            <a:r>
              <a:rPr lang="en-US" altLang="zh-TW" sz="2400" smtClean="0"/>
              <a:t>5</a:t>
            </a:r>
            <a:r>
              <a:rPr lang="zh-TW" altLang="en-US" sz="2400" smtClean="0"/>
              <a:t>、</a:t>
            </a:r>
            <a:r>
              <a:rPr lang="en-US" altLang="zh-TW" sz="2400" smtClean="0"/>
              <a:t>11</a:t>
            </a:r>
            <a:r>
              <a:rPr lang="zh-TW" altLang="en-US" sz="2400" smtClean="0"/>
              <a:t>、</a:t>
            </a:r>
            <a:r>
              <a:rPr lang="en-US" altLang="zh-TW" sz="2400" smtClean="0"/>
              <a:t>8</a:t>
            </a:r>
            <a:r>
              <a:rPr lang="zh-TW" altLang="en-US" sz="2400" smtClean="0"/>
              <a:t>、</a:t>
            </a:r>
            <a:r>
              <a:rPr lang="en-US" altLang="zh-TW" sz="2400" smtClean="0"/>
              <a:t>10</a:t>
            </a:r>
            <a:r>
              <a:rPr lang="zh-TW" altLang="en-US" sz="2400" smtClean="0"/>
              <a:t>、</a:t>
            </a:r>
            <a:r>
              <a:rPr lang="en-US" altLang="zh-TW" sz="2400" smtClean="0"/>
              <a:t>2</a:t>
            </a:r>
            <a:r>
              <a:rPr lang="zh-TW" altLang="en-US" sz="2400" smtClean="0"/>
              <a:t>、</a:t>
            </a:r>
            <a:r>
              <a:rPr lang="en-US" altLang="zh-TW" sz="2400" smtClean="0"/>
              <a:t>2</a:t>
            </a:r>
            <a:r>
              <a:rPr lang="zh-TW" altLang="en-US" sz="2400" smtClean="0"/>
              <a:t>、</a:t>
            </a:r>
            <a:r>
              <a:rPr lang="en-US" altLang="zh-TW" sz="2400" smtClean="0"/>
              <a:t>2</a:t>
            </a:r>
            <a:r>
              <a:rPr lang="zh-TW" altLang="en-US" sz="2400" smtClean="0"/>
              <a:t>、</a:t>
            </a:r>
            <a:r>
              <a:rPr lang="en-US" altLang="zh-TW" sz="2400" smtClean="0"/>
              <a:t>2</a:t>
            </a:r>
            <a:r>
              <a:rPr lang="zh-TW" altLang="en-US" sz="2400" smtClean="0"/>
              <a:t>、及</a:t>
            </a:r>
            <a:r>
              <a:rPr lang="en-US" altLang="zh-TW" sz="2400" smtClean="0"/>
              <a:t>13</a:t>
            </a:r>
            <a:r>
              <a:rPr lang="zh-TW" altLang="en-US" sz="2400" smtClean="0"/>
              <a:t>號桶中，其中</a:t>
            </a:r>
            <a:r>
              <a:rPr lang="en-US" altLang="zh-TW" sz="2400" smtClean="0">
                <a:solidFill>
                  <a:schemeClr val="hlink"/>
                </a:solidFill>
              </a:rPr>
              <a:t>B1</a:t>
            </a:r>
            <a:r>
              <a:rPr lang="zh-TW" altLang="en-US" sz="2400" smtClean="0">
                <a:solidFill>
                  <a:schemeClr val="hlink"/>
                </a:solidFill>
              </a:rPr>
              <a:t>、</a:t>
            </a:r>
            <a:r>
              <a:rPr lang="en-US" altLang="zh-TW" sz="2400" smtClean="0">
                <a:solidFill>
                  <a:schemeClr val="hlink"/>
                </a:solidFill>
              </a:rPr>
              <a:t>B2</a:t>
            </a:r>
            <a:r>
              <a:rPr lang="zh-TW" altLang="en-US" sz="2400" smtClean="0">
                <a:solidFill>
                  <a:schemeClr val="hlink"/>
                </a:solidFill>
              </a:rPr>
              <a:t>、</a:t>
            </a:r>
            <a:r>
              <a:rPr lang="en-US" altLang="zh-TW" sz="2400" smtClean="0">
                <a:solidFill>
                  <a:schemeClr val="hlink"/>
                </a:solidFill>
              </a:rPr>
              <a:t>B3</a:t>
            </a:r>
            <a:r>
              <a:rPr lang="zh-TW" altLang="en-US" sz="2400" smtClean="0">
                <a:solidFill>
                  <a:schemeClr val="hlink"/>
                </a:solidFill>
              </a:rPr>
              <a:t>、</a:t>
            </a:r>
            <a:r>
              <a:rPr lang="en-US" altLang="zh-TW" sz="2400" smtClean="0">
                <a:solidFill>
                  <a:schemeClr val="hlink"/>
                </a:solidFill>
              </a:rPr>
              <a:t>B5</a:t>
            </a:r>
            <a:r>
              <a:rPr lang="zh-TW" altLang="en-US" sz="2400" smtClean="0">
                <a:solidFill>
                  <a:schemeClr val="hlink"/>
                </a:solidFill>
              </a:rPr>
              <a:t>分別對應到</a:t>
            </a:r>
            <a:r>
              <a:rPr lang="en-US" altLang="zh-TW" sz="2400" smtClean="0">
                <a:solidFill>
                  <a:schemeClr val="hlink"/>
                </a:solidFill>
              </a:rPr>
              <a:t>2</a:t>
            </a:r>
            <a:r>
              <a:rPr lang="zh-TW" altLang="en-US" sz="2400" smtClean="0">
                <a:solidFill>
                  <a:schemeClr val="hlink"/>
                </a:solidFill>
              </a:rPr>
              <a:t>號桶</a:t>
            </a:r>
            <a:r>
              <a:rPr lang="zh-TW" altLang="en-US" sz="2400" smtClean="0"/>
              <a:t>中，是同義字亦即產生碰撞。</a:t>
            </a:r>
            <a:r>
              <a:rPr lang="en-US" altLang="zh-TW" sz="2400" smtClean="0"/>
              <a:t>HD</a:t>
            </a:r>
            <a:r>
              <a:rPr lang="zh-TW" altLang="en-US" sz="2400" smtClean="0"/>
              <a:t>與</a:t>
            </a:r>
            <a:r>
              <a:rPr lang="en-US" altLang="zh-TW" sz="2400" smtClean="0"/>
              <a:t>H</a:t>
            </a:r>
            <a:r>
              <a:rPr lang="zh-TW" altLang="en-US" sz="2400" smtClean="0"/>
              <a:t>亦是同義字，其對應到</a:t>
            </a:r>
            <a:r>
              <a:rPr lang="en-US" altLang="zh-TW" sz="2400" smtClean="0"/>
              <a:t>8</a:t>
            </a:r>
            <a:r>
              <a:rPr lang="zh-TW" altLang="en-US" sz="2400" smtClean="0"/>
              <a:t>號桶中，</a:t>
            </a:r>
          </a:p>
          <a:p>
            <a:pPr eaLnBrk="1" hangingPunct="1"/>
            <a:r>
              <a:rPr lang="zh-TW" altLang="en-US" sz="2400" smtClean="0"/>
              <a:t>圖</a:t>
            </a:r>
            <a:r>
              <a:rPr lang="en-US" altLang="zh-TW" sz="2400" smtClean="0"/>
              <a:t>14-2</a:t>
            </a:r>
            <a:r>
              <a:rPr lang="zh-TW" altLang="en-US" sz="2400" smtClean="0"/>
              <a:t>是</a:t>
            </a:r>
            <a:r>
              <a:rPr lang="en-US" altLang="zh-TW" sz="2400" smtClean="0"/>
              <a:t>HD</a:t>
            </a:r>
            <a:r>
              <a:rPr lang="zh-TW" altLang="en-US" sz="2400" smtClean="0"/>
              <a:t>、</a:t>
            </a:r>
            <a:r>
              <a:rPr lang="en-US" altLang="zh-TW" sz="2400" smtClean="0"/>
              <a:t>E</a:t>
            </a:r>
            <a:r>
              <a:rPr lang="zh-TW" altLang="en-US" sz="2400" smtClean="0"/>
              <a:t>、</a:t>
            </a:r>
            <a:r>
              <a:rPr lang="en-US" altLang="zh-TW" sz="2400" smtClean="0"/>
              <a:t>K</a:t>
            </a:r>
            <a:r>
              <a:rPr lang="zh-TW" altLang="en-US" sz="2400" smtClean="0"/>
              <a:t>、</a:t>
            </a:r>
            <a:r>
              <a:rPr lang="en-US" altLang="zh-TW" sz="2400" smtClean="0"/>
              <a:t>H</a:t>
            </a:r>
            <a:r>
              <a:rPr lang="zh-TW" altLang="en-US" sz="2400" smtClean="0"/>
              <a:t>、</a:t>
            </a:r>
            <a:r>
              <a:rPr lang="en-US" altLang="zh-TW" sz="2400" smtClean="0"/>
              <a:t>J</a:t>
            </a:r>
            <a:r>
              <a:rPr lang="zh-TW" altLang="en-US" sz="2400" smtClean="0"/>
              <a:t>、</a:t>
            </a:r>
            <a:r>
              <a:rPr lang="en-US" altLang="zh-TW" sz="2400" smtClean="0"/>
              <a:t>B2</a:t>
            </a:r>
            <a:r>
              <a:rPr lang="zh-TW" altLang="en-US" sz="2400" smtClean="0"/>
              <a:t>與</a:t>
            </a:r>
            <a:r>
              <a:rPr lang="en-US" altLang="zh-TW" sz="2400" smtClean="0"/>
              <a:t>B1</a:t>
            </a:r>
            <a:r>
              <a:rPr lang="zh-TW" altLang="en-US" sz="2400" smtClean="0"/>
              <a:t>對應到雜湊表的情形。</a:t>
            </a:r>
          </a:p>
        </p:txBody>
      </p:sp>
      <p:grpSp>
        <p:nvGrpSpPr>
          <p:cNvPr id="20484" name="Group 37"/>
          <p:cNvGrpSpPr>
            <a:grpSpLocks/>
          </p:cNvGrpSpPr>
          <p:nvPr/>
        </p:nvGrpSpPr>
        <p:grpSpPr bwMode="auto">
          <a:xfrm>
            <a:off x="755650" y="1628775"/>
            <a:ext cx="2828925" cy="4538663"/>
            <a:chOff x="476" y="1026"/>
            <a:chExt cx="1782" cy="2859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806" y="130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0486" name="Rectangle 7"/>
            <p:cNvSpPr>
              <a:spLocks noChangeArrowheads="1"/>
            </p:cNvSpPr>
            <p:nvPr/>
          </p:nvSpPr>
          <p:spPr bwMode="auto">
            <a:xfrm>
              <a:off x="806" y="148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B2</a:t>
              </a:r>
            </a:p>
          </p:txBody>
        </p:sp>
        <p:sp>
          <p:nvSpPr>
            <p:cNvPr id="20487" name="Rectangle 8"/>
            <p:cNvSpPr>
              <a:spLocks noChangeArrowheads="1"/>
            </p:cNvSpPr>
            <p:nvPr/>
          </p:nvSpPr>
          <p:spPr bwMode="auto">
            <a:xfrm>
              <a:off x="1532" y="130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0488" name="Rectangle 9"/>
            <p:cNvSpPr>
              <a:spLocks noChangeArrowheads="1"/>
            </p:cNvSpPr>
            <p:nvPr/>
          </p:nvSpPr>
          <p:spPr bwMode="auto">
            <a:xfrm>
              <a:off x="1532" y="148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B1</a:t>
              </a:r>
            </a:p>
          </p:txBody>
        </p:sp>
        <p:sp>
          <p:nvSpPr>
            <p:cNvPr id="20489" name="Rectangle 10"/>
            <p:cNvSpPr>
              <a:spLocks noChangeArrowheads="1"/>
            </p:cNvSpPr>
            <p:nvPr/>
          </p:nvSpPr>
          <p:spPr bwMode="auto">
            <a:xfrm>
              <a:off x="806" y="1668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0490" name="Rectangle 11"/>
            <p:cNvSpPr>
              <a:spLocks noChangeArrowheads="1"/>
            </p:cNvSpPr>
            <p:nvPr/>
          </p:nvSpPr>
          <p:spPr bwMode="auto">
            <a:xfrm>
              <a:off x="806" y="184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0491" name="Rectangle 12"/>
            <p:cNvSpPr>
              <a:spLocks noChangeArrowheads="1"/>
            </p:cNvSpPr>
            <p:nvPr/>
          </p:nvSpPr>
          <p:spPr bwMode="auto">
            <a:xfrm>
              <a:off x="1532" y="1668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0492" name="Rectangle 13"/>
            <p:cNvSpPr>
              <a:spLocks noChangeArrowheads="1"/>
            </p:cNvSpPr>
            <p:nvPr/>
          </p:nvSpPr>
          <p:spPr bwMode="auto">
            <a:xfrm>
              <a:off x="1532" y="1850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0493" name="Rectangle 14"/>
            <p:cNvSpPr>
              <a:spLocks noChangeArrowheads="1"/>
            </p:cNvSpPr>
            <p:nvPr/>
          </p:nvSpPr>
          <p:spPr bwMode="auto">
            <a:xfrm>
              <a:off x="806" y="203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E</a:t>
              </a:r>
            </a:p>
          </p:txBody>
        </p:sp>
        <p:sp>
          <p:nvSpPr>
            <p:cNvPr id="20494" name="Rectangle 15"/>
            <p:cNvSpPr>
              <a:spLocks noChangeArrowheads="1"/>
            </p:cNvSpPr>
            <p:nvPr/>
          </p:nvSpPr>
          <p:spPr bwMode="auto">
            <a:xfrm>
              <a:off x="806" y="221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0495" name="Rectangle 16"/>
            <p:cNvSpPr>
              <a:spLocks noChangeArrowheads="1"/>
            </p:cNvSpPr>
            <p:nvPr/>
          </p:nvSpPr>
          <p:spPr bwMode="auto">
            <a:xfrm>
              <a:off x="1532" y="203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0496" name="Rectangle 17"/>
            <p:cNvSpPr>
              <a:spLocks noChangeArrowheads="1"/>
            </p:cNvSpPr>
            <p:nvPr/>
          </p:nvSpPr>
          <p:spPr bwMode="auto">
            <a:xfrm>
              <a:off x="1532" y="2213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0497" name="Rectangle 18"/>
            <p:cNvSpPr>
              <a:spLocks noChangeArrowheads="1"/>
            </p:cNvSpPr>
            <p:nvPr/>
          </p:nvSpPr>
          <p:spPr bwMode="auto">
            <a:xfrm>
              <a:off x="806" y="239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0498" name="Rectangle 19"/>
            <p:cNvSpPr>
              <a:spLocks noChangeArrowheads="1"/>
            </p:cNvSpPr>
            <p:nvPr/>
          </p:nvSpPr>
          <p:spPr bwMode="auto">
            <a:xfrm>
              <a:off x="806" y="257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HD</a:t>
              </a:r>
            </a:p>
          </p:txBody>
        </p:sp>
        <p:sp>
          <p:nvSpPr>
            <p:cNvPr id="20499" name="Rectangle 20"/>
            <p:cNvSpPr>
              <a:spLocks noChangeArrowheads="1"/>
            </p:cNvSpPr>
            <p:nvPr/>
          </p:nvSpPr>
          <p:spPr bwMode="auto">
            <a:xfrm>
              <a:off x="1532" y="239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0500" name="Rectangle 21"/>
            <p:cNvSpPr>
              <a:spLocks noChangeArrowheads="1"/>
            </p:cNvSpPr>
            <p:nvPr/>
          </p:nvSpPr>
          <p:spPr bwMode="auto">
            <a:xfrm>
              <a:off x="1532" y="2576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H</a:t>
              </a:r>
            </a:p>
          </p:txBody>
        </p:sp>
        <p:sp>
          <p:nvSpPr>
            <p:cNvPr id="20501" name="Rectangle 22"/>
            <p:cNvSpPr>
              <a:spLocks noChangeArrowheads="1"/>
            </p:cNvSpPr>
            <p:nvPr/>
          </p:nvSpPr>
          <p:spPr bwMode="auto">
            <a:xfrm>
              <a:off x="806" y="275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:</a:t>
              </a:r>
            </a:p>
          </p:txBody>
        </p:sp>
        <p:sp>
          <p:nvSpPr>
            <p:cNvPr id="20502" name="Rectangle 23"/>
            <p:cNvSpPr>
              <a:spLocks noChangeArrowheads="1"/>
            </p:cNvSpPr>
            <p:nvPr/>
          </p:nvSpPr>
          <p:spPr bwMode="auto">
            <a:xfrm>
              <a:off x="806" y="293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J</a:t>
              </a:r>
            </a:p>
          </p:txBody>
        </p:sp>
        <p:sp>
          <p:nvSpPr>
            <p:cNvPr id="20503" name="Rectangle 24"/>
            <p:cNvSpPr>
              <a:spLocks noChangeArrowheads="1"/>
            </p:cNvSpPr>
            <p:nvPr/>
          </p:nvSpPr>
          <p:spPr bwMode="auto">
            <a:xfrm>
              <a:off x="1532" y="275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:</a:t>
              </a:r>
            </a:p>
          </p:txBody>
        </p:sp>
        <p:sp>
          <p:nvSpPr>
            <p:cNvPr id="20504" name="Rectangle 25"/>
            <p:cNvSpPr>
              <a:spLocks noChangeArrowheads="1"/>
            </p:cNvSpPr>
            <p:nvPr/>
          </p:nvSpPr>
          <p:spPr bwMode="auto">
            <a:xfrm>
              <a:off x="1532" y="2938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0505" name="Rectangle 26"/>
            <p:cNvSpPr>
              <a:spLocks noChangeArrowheads="1"/>
            </p:cNvSpPr>
            <p:nvPr/>
          </p:nvSpPr>
          <p:spPr bwMode="auto">
            <a:xfrm>
              <a:off x="806" y="3119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K</a:t>
              </a:r>
            </a:p>
          </p:txBody>
        </p:sp>
        <p:sp>
          <p:nvSpPr>
            <p:cNvPr id="20506" name="Rectangle 27"/>
            <p:cNvSpPr>
              <a:spLocks noChangeArrowheads="1"/>
            </p:cNvSpPr>
            <p:nvPr/>
          </p:nvSpPr>
          <p:spPr bwMode="auto">
            <a:xfrm>
              <a:off x="806" y="330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:</a:t>
              </a:r>
            </a:p>
          </p:txBody>
        </p:sp>
        <p:sp>
          <p:nvSpPr>
            <p:cNvPr id="20507" name="Rectangle 28"/>
            <p:cNvSpPr>
              <a:spLocks noChangeArrowheads="1"/>
            </p:cNvSpPr>
            <p:nvPr/>
          </p:nvSpPr>
          <p:spPr bwMode="auto">
            <a:xfrm>
              <a:off x="1532" y="3119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0508" name="Rectangle 29"/>
            <p:cNvSpPr>
              <a:spLocks noChangeArrowheads="1"/>
            </p:cNvSpPr>
            <p:nvPr/>
          </p:nvSpPr>
          <p:spPr bwMode="auto">
            <a:xfrm>
              <a:off x="1532" y="330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:</a:t>
              </a:r>
            </a:p>
          </p:txBody>
        </p:sp>
        <p:sp>
          <p:nvSpPr>
            <p:cNvPr id="20509" name="Rectangle 30"/>
            <p:cNvSpPr>
              <a:spLocks noChangeArrowheads="1"/>
            </p:cNvSpPr>
            <p:nvPr/>
          </p:nvSpPr>
          <p:spPr bwMode="auto">
            <a:xfrm>
              <a:off x="806" y="348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:</a:t>
              </a:r>
            </a:p>
          </p:txBody>
        </p:sp>
        <p:sp>
          <p:nvSpPr>
            <p:cNvPr id="20510" name="Rectangle 31"/>
            <p:cNvSpPr>
              <a:spLocks noChangeArrowheads="1"/>
            </p:cNvSpPr>
            <p:nvPr/>
          </p:nvSpPr>
          <p:spPr bwMode="auto">
            <a:xfrm>
              <a:off x="806" y="3663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0511" name="Rectangle 32"/>
            <p:cNvSpPr>
              <a:spLocks noChangeArrowheads="1"/>
            </p:cNvSpPr>
            <p:nvPr/>
          </p:nvSpPr>
          <p:spPr bwMode="auto">
            <a:xfrm>
              <a:off x="1532" y="348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0512" name="Rectangle 33"/>
            <p:cNvSpPr>
              <a:spLocks noChangeArrowheads="1"/>
            </p:cNvSpPr>
            <p:nvPr/>
          </p:nvSpPr>
          <p:spPr bwMode="auto">
            <a:xfrm>
              <a:off x="1532" y="366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0513" name="Text Box 34"/>
            <p:cNvSpPr txBox="1">
              <a:spLocks noChangeArrowheads="1"/>
            </p:cNvSpPr>
            <p:nvPr/>
          </p:nvSpPr>
          <p:spPr bwMode="auto">
            <a:xfrm>
              <a:off x="1033" y="1026"/>
              <a:ext cx="10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000"/>
                <a:t>槽</a:t>
              </a:r>
              <a:r>
                <a:rPr lang="en-US" altLang="zh-TW" sz="2000"/>
                <a:t>1         </a:t>
              </a:r>
              <a:r>
                <a:rPr lang="zh-TW" altLang="en-US" sz="2000"/>
                <a:t>槽</a:t>
              </a:r>
              <a:r>
                <a:rPr lang="en-US" altLang="zh-TW" sz="2000"/>
                <a:t>2</a:t>
              </a:r>
            </a:p>
          </p:txBody>
        </p:sp>
        <p:sp>
          <p:nvSpPr>
            <p:cNvPr id="20514" name="Text Box 35"/>
            <p:cNvSpPr txBox="1">
              <a:spLocks noChangeArrowheads="1"/>
            </p:cNvSpPr>
            <p:nvPr/>
          </p:nvSpPr>
          <p:spPr bwMode="auto">
            <a:xfrm>
              <a:off x="476" y="1279"/>
              <a:ext cx="282" cy="2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900"/>
                <a:t> 1</a:t>
              </a:r>
            </a:p>
            <a:p>
              <a:pPr eaLnBrk="1" hangingPunct="1"/>
              <a:r>
                <a:rPr lang="en-US" altLang="zh-TW" sz="1900"/>
                <a:t> 2</a:t>
              </a:r>
            </a:p>
            <a:p>
              <a:pPr eaLnBrk="1" hangingPunct="1"/>
              <a:r>
                <a:rPr lang="en-US" altLang="zh-TW" sz="1900"/>
                <a:t> 3</a:t>
              </a:r>
            </a:p>
            <a:p>
              <a:pPr eaLnBrk="1" hangingPunct="1"/>
              <a:r>
                <a:rPr lang="en-US" altLang="zh-TW" sz="1900"/>
                <a:t> 4</a:t>
              </a:r>
            </a:p>
            <a:p>
              <a:pPr eaLnBrk="1" hangingPunct="1"/>
              <a:r>
                <a:rPr lang="en-US" altLang="zh-TW" sz="1900"/>
                <a:t> 5</a:t>
              </a:r>
            </a:p>
            <a:p>
              <a:pPr eaLnBrk="1" hangingPunct="1"/>
              <a:r>
                <a:rPr lang="en-US" altLang="zh-TW" sz="1900"/>
                <a:t> 6</a:t>
              </a:r>
            </a:p>
            <a:p>
              <a:pPr eaLnBrk="1" hangingPunct="1"/>
              <a:r>
                <a:rPr lang="en-US" altLang="zh-TW" sz="1900"/>
                <a:t> 7</a:t>
              </a:r>
            </a:p>
            <a:p>
              <a:pPr eaLnBrk="1" hangingPunct="1"/>
              <a:r>
                <a:rPr lang="en-US" altLang="zh-TW" sz="1900"/>
                <a:t> 8</a:t>
              </a:r>
            </a:p>
            <a:p>
              <a:pPr eaLnBrk="1" hangingPunct="1"/>
              <a:r>
                <a:rPr lang="en-US" altLang="zh-TW" sz="1900"/>
                <a:t> 9</a:t>
              </a:r>
            </a:p>
            <a:p>
              <a:pPr eaLnBrk="1" hangingPunct="1"/>
              <a:r>
                <a:rPr lang="en-US" altLang="zh-TW" sz="1900"/>
                <a:t>10</a:t>
              </a:r>
            </a:p>
            <a:p>
              <a:pPr eaLnBrk="1" hangingPunct="1"/>
              <a:r>
                <a:rPr lang="en-US" altLang="zh-TW" sz="1900"/>
                <a:t>11</a:t>
              </a:r>
            </a:p>
            <a:p>
              <a:pPr eaLnBrk="1" hangingPunct="1"/>
              <a:r>
                <a:rPr lang="en-US" altLang="zh-TW" sz="1900"/>
                <a:t> :</a:t>
              </a:r>
            </a:p>
            <a:p>
              <a:pPr eaLnBrk="1" hangingPunct="1"/>
              <a:r>
                <a:rPr lang="en-US" altLang="zh-TW" sz="1900"/>
                <a:t> :</a:t>
              </a:r>
            </a:p>
            <a:p>
              <a:pPr eaLnBrk="1" hangingPunct="1"/>
              <a:r>
                <a:rPr lang="en-US" altLang="zh-TW" sz="1900"/>
                <a:t>27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雜湊</a:t>
            </a:r>
            <a:r>
              <a:rPr lang="en-US" altLang="zh-TW" smtClean="0"/>
              <a:t>(Hashing)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924300" y="1700213"/>
            <a:ext cx="4751388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/>
              <a:t>當</a:t>
            </a:r>
            <a:r>
              <a:rPr lang="en-US" altLang="zh-TW"/>
              <a:t>B3</a:t>
            </a:r>
            <a:r>
              <a:rPr lang="zh-TW" altLang="en-US"/>
              <a:t>再進入雜湊表時，就發生溢位。</a:t>
            </a:r>
          </a:p>
          <a:p>
            <a:pPr eaLnBrk="1" hangingPunct="1"/>
            <a:r>
              <a:rPr lang="zh-TW" altLang="en-US"/>
              <a:t>假使每個桶中只有一個槽，則產生的溢位的機率就增加了。</a:t>
            </a:r>
          </a:p>
        </p:txBody>
      </p:sp>
      <p:grpSp>
        <p:nvGrpSpPr>
          <p:cNvPr id="21508" name="Group 36"/>
          <p:cNvGrpSpPr>
            <a:grpSpLocks/>
          </p:cNvGrpSpPr>
          <p:nvPr/>
        </p:nvGrpSpPr>
        <p:grpSpPr bwMode="auto">
          <a:xfrm>
            <a:off x="755650" y="1628775"/>
            <a:ext cx="2828925" cy="4538663"/>
            <a:chOff x="476" y="1026"/>
            <a:chExt cx="1782" cy="2859"/>
          </a:xfrm>
        </p:grpSpPr>
        <p:sp>
          <p:nvSpPr>
            <p:cNvPr id="21509" name="Rectangle 37"/>
            <p:cNvSpPr>
              <a:spLocks noChangeArrowheads="1"/>
            </p:cNvSpPr>
            <p:nvPr/>
          </p:nvSpPr>
          <p:spPr bwMode="auto">
            <a:xfrm>
              <a:off x="806" y="130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1510" name="Rectangle 38"/>
            <p:cNvSpPr>
              <a:spLocks noChangeArrowheads="1"/>
            </p:cNvSpPr>
            <p:nvPr/>
          </p:nvSpPr>
          <p:spPr bwMode="auto">
            <a:xfrm>
              <a:off x="806" y="148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B2</a:t>
              </a:r>
            </a:p>
          </p:txBody>
        </p:sp>
        <p:sp>
          <p:nvSpPr>
            <p:cNvPr id="21511" name="Rectangle 39"/>
            <p:cNvSpPr>
              <a:spLocks noChangeArrowheads="1"/>
            </p:cNvSpPr>
            <p:nvPr/>
          </p:nvSpPr>
          <p:spPr bwMode="auto">
            <a:xfrm>
              <a:off x="1532" y="130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1512" name="Rectangle 40"/>
            <p:cNvSpPr>
              <a:spLocks noChangeArrowheads="1"/>
            </p:cNvSpPr>
            <p:nvPr/>
          </p:nvSpPr>
          <p:spPr bwMode="auto">
            <a:xfrm>
              <a:off x="1532" y="148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B1</a:t>
              </a:r>
            </a:p>
          </p:txBody>
        </p:sp>
        <p:sp>
          <p:nvSpPr>
            <p:cNvPr id="21513" name="Rectangle 41"/>
            <p:cNvSpPr>
              <a:spLocks noChangeArrowheads="1"/>
            </p:cNvSpPr>
            <p:nvPr/>
          </p:nvSpPr>
          <p:spPr bwMode="auto">
            <a:xfrm>
              <a:off x="806" y="1668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1514" name="Rectangle 42"/>
            <p:cNvSpPr>
              <a:spLocks noChangeArrowheads="1"/>
            </p:cNvSpPr>
            <p:nvPr/>
          </p:nvSpPr>
          <p:spPr bwMode="auto">
            <a:xfrm>
              <a:off x="806" y="184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1515" name="Rectangle 43"/>
            <p:cNvSpPr>
              <a:spLocks noChangeArrowheads="1"/>
            </p:cNvSpPr>
            <p:nvPr/>
          </p:nvSpPr>
          <p:spPr bwMode="auto">
            <a:xfrm>
              <a:off x="1532" y="1668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1516" name="Rectangle 44"/>
            <p:cNvSpPr>
              <a:spLocks noChangeArrowheads="1"/>
            </p:cNvSpPr>
            <p:nvPr/>
          </p:nvSpPr>
          <p:spPr bwMode="auto">
            <a:xfrm>
              <a:off x="1532" y="1850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1517" name="Rectangle 45"/>
            <p:cNvSpPr>
              <a:spLocks noChangeArrowheads="1"/>
            </p:cNvSpPr>
            <p:nvPr/>
          </p:nvSpPr>
          <p:spPr bwMode="auto">
            <a:xfrm>
              <a:off x="806" y="203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E</a:t>
              </a:r>
            </a:p>
          </p:txBody>
        </p:sp>
        <p:sp>
          <p:nvSpPr>
            <p:cNvPr id="21518" name="Rectangle 46"/>
            <p:cNvSpPr>
              <a:spLocks noChangeArrowheads="1"/>
            </p:cNvSpPr>
            <p:nvPr/>
          </p:nvSpPr>
          <p:spPr bwMode="auto">
            <a:xfrm>
              <a:off x="806" y="221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1519" name="Rectangle 47"/>
            <p:cNvSpPr>
              <a:spLocks noChangeArrowheads="1"/>
            </p:cNvSpPr>
            <p:nvPr/>
          </p:nvSpPr>
          <p:spPr bwMode="auto">
            <a:xfrm>
              <a:off x="1532" y="203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1520" name="Rectangle 48"/>
            <p:cNvSpPr>
              <a:spLocks noChangeArrowheads="1"/>
            </p:cNvSpPr>
            <p:nvPr/>
          </p:nvSpPr>
          <p:spPr bwMode="auto">
            <a:xfrm>
              <a:off x="1532" y="2213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1521" name="Rectangle 49"/>
            <p:cNvSpPr>
              <a:spLocks noChangeArrowheads="1"/>
            </p:cNvSpPr>
            <p:nvPr/>
          </p:nvSpPr>
          <p:spPr bwMode="auto">
            <a:xfrm>
              <a:off x="806" y="239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1522" name="Rectangle 50"/>
            <p:cNvSpPr>
              <a:spLocks noChangeArrowheads="1"/>
            </p:cNvSpPr>
            <p:nvPr/>
          </p:nvSpPr>
          <p:spPr bwMode="auto">
            <a:xfrm>
              <a:off x="806" y="257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HD</a:t>
              </a:r>
            </a:p>
          </p:txBody>
        </p:sp>
        <p:sp>
          <p:nvSpPr>
            <p:cNvPr id="21523" name="Rectangle 51"/>
            <p:cNvSpPr>
              <a:spLocks noChangeArrowheads="1"/>
            </p:cNvSpPr>
            <p:nvPr/>
          </p:nvSpPr>
          <p:spPr bwMode="auto">
            <a:xfrm>
              <a:off x="1532" y="239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1524" name="Rectangle 52"/>
            <p:cNvSpPr>
              <a:spLocks noChangeArrowheads="1"/>
            </p:cNvSpPr>
            <p:nvPr/>
          </p:nvSpPr>
          <p:spPr bwMode="auto">
            <a:xfrm>
              <a:off x="1532" y="2576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H</a:t>
              </a:r>
            </a:p>
          </p:txBody>
        </p:sp>
        <p:sp>
          <p:nvSpPr>
            <p:cNvPr id="21525" name="Rectangle 53"/>
            <p:cNvSpPr>
              <a:spLocks noChangeArrowheads="1"/>
            </p:cNvSpPr>
            <p:nvPr/>
          </p:nvSpPr>
          <p:spPr bwMode="auto">
            <a:xfrm>
              <a:off x="806" y="275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:</a:t>
              </a:r>
            </a:p>
          </p:txBody>
        </p:sp>
        <p:sp>
          <p:nvSpPr>
            <p:cNvPr id="21526" name="Rectangle 54"/>
            <p:cNvSpPr>
              <a:spLocks noChangeArrowheads="1"/>
            </p:cNvSpPr>
            <p:nvPr/>
          </p:nvSpPr>
          <p:spPr bwMode="auto">
            <a:xfrm>
              <a:off x="806" y="293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J</a:t>
              </a:r>
            </a:p>
          </p:txBody>
        </p:sp>
        <p:sp>
          <p:nvSpPr>
            <p:cNvPr id="21527" name="Rectangle 55"/>
            <p:cNvSpPr>
              <a:spLocks noChangeArrowheads="1"/>
            </p:cNvSpPr>
            <p:nvPr/>
          </p:nvSpPr>
          <p:spPr bwMode="auto">
            <a:xfrm>
              <a:off x="1532" y="275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:</a:t>
              </a:r>
            </a:p>
          </p:txBody>
        </p:sp>
        <p:sp>
          <p:nvSpPr>
            <p:cNvPr id="21528" name="Rectangle 56"/>
            <p:cNvSpPr>
              <a:spLocks noChangeArrowheads="1"/>
            </p:cNvSpPr>
            <p:nvPr/>
          </p:nvSpPr>
          <p:spPr bwMode="auto">
            <a:xfrm>
              <a:off x="1532" y="2938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1529" name="Rectangle 57"/>
            <p:cNvSpPr>
              <a:spLocks noChangeArrowheads="1"/>
            </p:cNvSpPr>
            <p:nvPr/>
          </p:nvSpPr>
          <p:spPr bwMode="auto">
            <a:xfrm>
              <a:off x="806" y="3119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K</a:t>
              </a:r>
            </a:p>
          </p:txBody>
        </p:sp>
        <p:sp>
          <p:nvSpPr>
            <p:cNvPr id="21530" name="Rectangle 58"/>
            <p:cNvSpPr>
              <a:spLocks noChangeArrowheads="1"/>
            </p:cNvSpPr>
            <p:nvPr/>
          </p:nvSpPr>
          <p:spPr bwMode="auto">
            <a:xfrm>
              <a:off x="806" y="330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:</a:t>
              </a:r>
            </a:p>
          </p:txBody>
        </p:sp>
        <p:sp>
          <p:nvSpPr>
            <p:cNvPr id="21531" name="Rectangle 59"/>
            <p:cNvSpPr>
              <a:spLocks noChangeArrowheads="1"/>
            </p:cNvSpPr>
            <p:nvPr/>
          </p:nvSpPr>
          <p:spPr bwMode="auto">
            <a:xfrm>
              <a:off x="1532" y="3119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1532" name="Rectangle 60"/>
            <p:cNvSpPr>
              <a:spLocks noChangeArrowheads="1"/>
            </p:cNvSpPr>
            <p:nvPr/>
          </p:nvSpPr>
          <p:spPr bwMode="auto">
            <a:xfrm>
              <a:off x="1532" y="330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:</a:t>
              </a:r>
            </a:p>
          </p:txBody>
        </p:sp>
        <p:sp>
          <p:nvSpPr>
            <p:cNvPr id="21533" name="Rectangle 61"/>
            <p:cNvSpPr>
              <a:spLocks noChangeArrowheads="1"/>
            </p:cNvSpPr>
            <p:nvPr/>
          </p:nvSpPr>
          <p:spPr bwMode="auto">
            <a:xfrm>
              <a:off x="806" y="348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:</a:t>
              </a:r>
            </a:p>
          </p:txBody>
        </p:sp>
        <p:sp>
          <p:nvSpPr>
            <p:cNvPr id="21534" name="Rectangle 62"/>
            <p:cNvSpPr>
              <a:spLocks noChangeArrowheads="1"/>
            </p:cNvSpPr>
            <p:nvPr/>
          </p:nvSpPr>
          <p:spPr bwMode="auto">
            <a:xfrm>
              <a:off x="806" y="3663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1535" name="Rectangle 63"/>
            <p:cNvSpPr>
              <a:spLocks noChangeArrowheads="1"/>
            </p:cNvSpPr>
            <p:nvPr/>
          </p:nvSpPr>
          <p:spPr bwMode="auto">
            <a:xfrm>
              <a:off x="1532" y="348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1536" name="Rectangle 64"/>
            <p:cNvSpPr>
              <a:spLocks noChangeArrowheads="1"/>
            </p:cNvSpPr>
            <p:nvPr/>
          </p:nvSpPr>
          <p:spPr bwMode="auto">
            <a:xfrm>
              <a:off x="1532" y="366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 sz="2000"/>
            </a:p>
          </p:txBody>
        </p:sp>
        <p:sp>
          <p:nvSpPr>
            <p:cNvPr id="21537" name="Text Box 65"/>
            <p:cNvSpPr txBox="1">
              <a:spLocks noChangeArrowheads="1"/>
            </p:cNvSpPr>
            <p:nvPr/>
          </p:nvSpPr>
          <p:spPr bwMode="auto">
            <a:xfrm>
              <a:off x="1033" y="1026"/>
              <a:ext cx="10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000"/>
                <a:t>槽</a:t>
              </a:r>
              <a:r>
                <a:rPr lang="en-US" altLang="zh-TW" sz="2000"/>
                <a:t>1         </a:t>
              </a:r>
              <a:r>
                <a:rPr lang="zh-TW" altLang="en-US" sz="2000"/>
                <a:t>槽</a:t>
              </a:r>
              <a:r>
                <a:rPr lang="en-US" altLang="zh-TW" sz="2000"/>
                <a:t>2</a:t>
              </a:r>
            </a:p>
          </p:txBody>
        </p:sp>
        <p:sp>
          <p:nvSpPr>
            <p:cNvPr id="21538" name="Text Box 66"/>
            <p:cNvSpPr txBox="1">
              <a:spLocks noChangeArrowheads="1"/>
            </p:cNvSpPr>
            <p:nvPr/>
          </p:nvSpPr>
          <p:spPr bwMode="auto">
            <a:xfrm>
              <a:off x="476" y="1279"/>
              <a:ext cx="282" cy="2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900"/>
                <a:t> 1</a:t>
              </a:r>
            </a:p>
            <a:p>
              <a:pPr eaLnBrk="1" hangingPunct="1"/>
              <a:r>
                <a:rPr lang="en-US" altLang="zh-TW" sz="1900"/>
                <a:t> 2</a:t>
              </a:r>
            </a:p>
            <a:p>
              <a:pPr eaLnBrk="1" hangingPunct="1"/>
              <a:r>
                <a:rPr lang="en-US" altLang="zh-TW" sz="1900"/>
                <a:t> 3</a:t>
              </a:r>
            </a:p>
            <a:p>
              <a:pPr eaLnBrk="1" hangingPunct="1"/>
              <a:r>
                <a:rPr lang="en-US" altLang="zh-TW" sz="1900"/>
                <a:t> 4</a:t>
              </a:r>
            </a:p>
            <a:p>
              <a:pPr eaLnBrk="1" hangingPunct="1"/>
              <a:r>
                <a:rPr lang="en-US" altLang="zh-TW" sz="1900"/>
                <a:t> 5</a:t>
              </a:r>
            </a:p>
            <a:p>
              <a:pPr eaLnBrk="1" hangingPunct="1"/>
              <a:r>
                <a:rPr lang="en-US" altLang="zh-TW" sz="1900"/>
                <a:t> 6</a:t>
              </a:r>
            </a:p>
            <a:p>
              <a:pPr eaLnBrk="1" hangingPunct="1"/>
              <a:r>
                <a:rPr lang="en-US" altLang="zh-TW" sz="1900"/>
                <a:t> 7</a:t>
              </a:r>
            </a:p>
            <a:p>
              <a:pPr eaLnBrk="1" hangingPunct="1"/>
              <a:r>
                <a:rPr lang="en-US" altLang="zh-TW" sz="1900"/>
                <a:t> 8</a:t>
              </a:r>
            </a:p>
            <a:p>
              <a:pPr eaLnBrk="1" hangingPunct="1"/>
              <a:r>
                <a:rPr lang="en-US" altLang="zh-TW" sz="1900"/>
                <a:t> 9</a:t>
              </a:r>
            </a:p>
            <a:p>
              <a:pPr eaLnBrk="1" hangingPunct="1"/>
              <a:r>
                <a:rPr lang="en-US" altLang="zh-TW" sz="1900"/>
                <a:t>10</a:t>
              </a:r>
            </a:p>
            <a:p>
              <a:pPr eaLnBrk="1" hangingPunct="1"/>
              <a:r>
                <a:rPr lang="en-US" altLang="zh-TW" sz="1900"/>
                <a:t>11</a:t>
              </a:r>
            </a:p>
            <a:p>
              <a:pPr eaLnBrk="1" hangingPunct="1"/>
              <a:r>
                <a:rPr lang="en-US" altLang="zh-TW" sz="1900"/>
                <a:t> :</a:t>
              </a:r>
            </a:p>
            <a:p>
              <a:pPr eaLnBrk="1" hangingPunct="1"/>
              <a:r>
                <a:rPr lang="en-US" altLang="zh-TW" sz="1900"/>
                <a:t> :</a:t>
              </a:r>
            </a:p>
            <a:p>
              <a:pPr eaLnBrk="1" hangingPunct="1"/>
              <a:r>
                <a:rPr lang="en-US" altLang="zh-TW" sz="1900"/>
                <a:t>27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19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搜尋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搜尋的方式</a:t>
            </a:r>
            <a:r>
              <a:rPr lang="zh-CN" altLang="en-US" smtClean="0"/>
              <a:t>：</a:t>
            </a:r>
            <a:endParaRPr lang="zh-TW" altLang="en-US" smtClean="0"/>
          </a:p>
          <a:p>
            <a:pPr lvl="1" eaLnBrk="1" hangingPunct="1"/>
            <a:r>
              <a:rPr lang="zh-TW" altLang="en-US" smtClean="0"/>
              <a:t>內部搜尋：直接存放在主記憶體找尋</a:t>
            </a:r>
            <a:r>
              <a:rPr lang="zh-CN" altLang="en-US" smtClean="0"/>
              <a:t>。</a:t>
            </a:r>
            <a:endParaRPr lang="zh-TW" altLang="en-US" smtClean="0"/>
          </a:p>
          <a:p>
            <a:pPr lvl="1" eaLnBrk="1" hangingPunct="1"/>
            <a:r>
              <a:rPr lang="zh-TW" altLang="en-US" smtClean="0"/>
              <a:t>外部搜尋：藉助輔助記憶體才能找尋時</a:t>
            </a:r>
            <a:r>
              <a:rPr lang="zh-CN" altLang="en-US" smtClean="0"/>
              <a:t>。</a:t>
            </a:r>
            <a:r>
              <a:rPr lang="zh-TW" altLang="en-US" smtClean="0"/>
              <a:t> </a:t>
            </a:r>
          </a:p>
          <a:p>
            <a:pPr eaLnBrk="1" hangingPunct="1"/>
            <a:r>
              <a:rPr lang="zh-TW" altLang="en-US" smtClean="0"/>
              <a:t>搜尋技巧</a:t>
            </a:r>
            <a:r>
              <a:rPr lang="zh-CN" altLang="en-US" smtClean="0"/>
              <a:t>：</a:t>
            </a:r>
            <a:endParaRPr lang="zh-TW" altLang="en-US" smtClean="0"/>
          </a:p>
          <a:p>
            <a:pPr lvl="1" eaLnBrk="1" hangingPunct="1"/>
            <a:r>
              <a:rPr lang="zh-TW" altLang="en-US" smtClean="0"/>
              <a:t>順序搜尋</a:t>
            </a:r>
            <a:r>
              <a:rPr lang="en-US" altLang="zh-TW" smtClean="0"/>
              <a:t>(sequential search)</a:t>
            </a:r>
            <a:r>
              <a:rPr lang="zh-CN" altLang="en-US" smtClean="0"/>
              <a:t>；</a:t>
            </a:r>
            <a:endParaRPr lang="en-US" altLang="zh-TW" smtClean="0"/>
          </a:p>
          <a:p>
            <a:pPr lvl="1" eaLnBrk="1" hangingPunct="1"/>
            <a:r>
              <a:rPr lang="zh-TW" altLang="en-US" b="1" smtClean="0"/>
              <a:t>二</a:t>
            </a:r>
            <a:r>
              <a:rPr lang="zh-TW" altLang="en-US" smtClean="0"/>
              <a:t>元搜尋</a:t>
            </a:r>
            <a:r>
              <a:rPr lang="en-US" altLang="zh-TW" smtClean="0"/>
              <a:t>(binary search)</a:t>
            </a:r>
            <a:r>
              <a:rPr lang="zh-CN" altLang="en-US" smtClean="0"/>
              <a:t>；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插補法搜尋</a:t>
            </a:r>
            <a:r>
              <a:rPr lang="en-US" altLang="zh-TW" smtClean="0"/>
              <a:t>(interpolation search)</a:t>
            </a:r>
            <a:r>
              <a:rPr lang="zh-CN" altLang="en-US" smtClean="0"/>
              <a:t>；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雜湊函數</a:t>
            </a:r>
            <a:r>
              <a:rPr lang="en-US" altLang="zh-TW" smtClean="0"/>
              <a:t>(Hashing function)</a:t>
            </a:r>
            <a:r>
              <a:rPr lang="zh-CN" altLang="en-US" smtClean="0"/>
              <a:t>。</a:t>
            </a:r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4000" smtClean="0"/>
              <a:t>解決溢位的方法</a:t>
            </a:r>
            <a:r>
              <a:rPr lang="en-US" altLang="zh-TW" sz="3200" smtClean="0"/>
              <a:t>(overflow handling)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276600" y="1700213"/>
            <a:ext cx="5399088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>
                <a:solidFill>
                  <a:schemeClr val="folHlink"/>
                </a:solidFill>
              </a:rPr>
              <a:t>線性探測</a:t>
            </a:r>
            <a:r>
              <a:rPr lang="en-US" altLang="zh-TW" smtClean="0">
                <a:solidFill>
                  <a:schemeClr val="folHlink"/>
                </a:solidFill>
              </a:rPr>
              <a:t>(linear probing)</a:t>
            </a:r>
            <a:r>
              <a:rPr lang="zh-TW" altLang="en-US" smtClean="0"/>
              <a:t>：</a:t>
            </a:r>
            <a:r>
              <a:rPr lang="zh-TW" altLang="en-US" sz="2400" smtClean="0"/>
              <a:t>是把雜湊位址視為環狀的空間，當溢位發生時，以</a:t>
            </a:r>
            <a:r>
              <a:rPr lang="zh-TW" altLang="en-US" sz="2400" smtClean="0">
                <a:solidFill>
                  <a:srgbClr val="800080"/>
                </a:solidFill>
              </a:rPr>
              <a:t>線性方式從下一號桶開始探測，</a:t>
            </a:r>
            <a:r>
              <a:rPr lang="zh-TW" altLang="en-US" sz="2400" smtClean="0"/>
              <a:t>找尋一個空的儲存位址將資料存入。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 smtClean="0"/>
              <a:t>線性探測又稱為</a:t>
            </a:r>
            <a:r>
              <a:rPr lang="zh-TW" altLang="en-US" sz="2400" smtClean="0">
                <a:solidFill>
                  <a:schemeClr val="hlink"/>
                </a:solidFill>
              </a:rPr>
              <a:t>線性開放位址</a:t>
            </a:r>
            <a:r>
              <a:rPr lang="en-US" altLang="zh-TW" sz="2400" smtClean="0"/>
              <a:t>(inear open addressing)</a:t>
            </a:r>
            <a:r>
              <a:rPr lang="zh-CN" altLang="en-US" sz="2400" smtClean="0"/>
              <a:t>。</a:t>
            </a: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zh-TW" altLang="en-US" sz="2400" smtClean="0"/>
              <a:t>若找完一個循環還沒有找到空間，則表示位置已滿。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 smtClean="0"/>
              <a:t>如將</a:t>
            </a:r>
            <a:r>
              <a:rPr lang="en-US" altLang="zh-TW" sz="2400" smtClean="0"/>
              <a:t>HD</a:t>
            </a:r>
            <a:r>
              <a:rPr lang="zh-TW" altLang="en-US" sz="2400" smtClean="0"/>
              <a:t>、</a:t>
            </a:r>
            <a:r>
              <a:rPr lang="en-US" altLang="zh-TW" sz="2400" smtClean="0"/>
              <a:t>E</a:t>
            </a:r>
            <a:r>
              <a:rPr lang="zh-TW" altLang="en-US" sz="2400" smtClean="0"/>
              <a:t>、</a:t>
            </a:r>
            <a:r>
              <a:rPr lang="en-US" altLang="zh-TW" sz="2400" smtClean="0"/>
              <a:t>H</a:t>
            </a:r>
            <a:r>
              <a:rPr lang="zh-TW" altLang="en-US" sz="2400" smtClean="0"/>
              <a:t>、</a:t>
            </a:r>
            <a:r>
              <a:rPr lang="en-US" altLang="zh-TW" sz="2400" smtClean="0"/>
              <a:t>B2</a:t>
            </a:r>
            <a:r>
              <a:rPr lang="zh-TW" altLang="en-US" sz="2400" smtClean="0"/>
              <a:t>、</a:t>
            </a:r>
            <a:r>
              <a:rPr lang="en-US" altLang="zh-TW" sz="2400" smtClean="0"/>
              <a:t>B1</a:t>
            </a:r>
            <a:r>
              <a:rPr lang="zh-TW" altLang="en-US" sz="2400" smtClean="0"/>
              <a:t>、</a:t>
            </a:r>
            <a:r>
              <a:rPr lang="en-US" altLang="zh-TW" sz="2400" smtClean="0"/>
              <a:t>B3</a:t>
            </a:r>
            <a:r>
              <a:rPr lang="zh-TW" altLang="en-US" sz="2400" smtClean="0"/>
              <a:t>、</a:t>
            </a:r>
            <a:r>
              <a:rPr lang="en-US" altLang="zh-TW" sz="2400" smtClean="0"/>
              <a:t>B5</a:t>
            </a:r>
            <a:r>
              <a:rPr lang="zh-TW" altLang="en-US" sz="2400" smtClean="0"/>
              <a:t>、</a:t>
            </a:r>
            <a:r>
              <a:rPr lang="en-US" altLang="zh-TW" sz="2400" smtClean="0"/>
              <a:t>K</a:t>
            </a:r>
            <a:r>
              <a:rPr lang="zh-TW" altLang="en-US" sz="2400" smtClean="0"/>
              <a:t>、</a:t>
            </a:r>
            <a:r>
              <a:rPr lang="en-US" altLang="zh-TW" sz="2400" smtClean="0"/>
              <a:t>A</a:t>
            </a:r>
            <a:r>
              <a:rPr lang="zh-TW" altLang="en-US" sz="2400" smtClean="0"/>
              <a:t>、</a:t>
            </a:r>
            <a:r>
              <a:rPr lang="en-US" altLang="zh-TW" sz="2400" smtClean="0"/>
              <a:t>Z</a:t>
            </a:r>
            <a:r>
              <a:rPr lang="zh-TW" altLang="en-US" sz="2400" smtClean="0"/>
              <a:t>與</a:t>
            </a:r>
            <a:r>
              <a:rPr lang="en-US" altLang="zh-TW" sz="2400" smtClean="0"/>
              <a:t>ZB</a:t>
            </a:r>
            <a:r>
              <a:rPr lang="zh-TW" altLang="en-US" sz="2400" smtClean="0"/>
              <a:t>，放入具有每一桶只有一個槽的雜湊表中，其結果如圖所示</a:t>
            </a:r>
            <a:r>
              <a:rPr lang="zh-CN" altLang="en-US" sz="2400" smtClean="0"/>
              <a:t>。</a:t>
            </a:r>
            <a:endParaRPr lang="zh-TW" altLang="en-US" sz="2400" smtClean="0"/>
          </a:p>
        </p:txBody>
      </p:sp>
      <p:grpSp>
        <p:nvGrpSpPr>
          <p:cNvPr id="22532" name="Group 19"/>
          <p:cNvGrpSpPr>
            <a:grpSpLocks/>
          </p:cNvGrpSpPr>
          <p:nvPr/>
        </p:nvGrpSpPr>
        <p:grpSpPr bwMode="auto">
          <a:xfrm>
            <a:off x="755650" y="2060575"/>
            <a:ext cx="1676400" cy="4137025"/>
            <a:chOff x="476" y="1279"/>
            <a:chExt cx="1056" cy="2606"/>
          </a:xfrm>
        </p:grpSpPr>
        <p:sp>
          <p:nvSpPr>
            <p:cNvPr id="22533" name="Rectangle 4"/>
            <p:cNvSpPr>
              <a:spLocks noChangeArrowheads="1"/>
            </p:cNvSpPr>
            <p:nvPr/>
          </p:nvSpPr>
          <p:spPr bwMode="auto">
            <a:xfrm>
              <a:off x="806" y="130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A</a:t>
              </a:r>
            </a:p>
          </p:txBody>
        </p:sp>
        <p:sp>
          <p:nvSpPr>
            <p:cNvPr id="22534" name="Rectangle 5"/>
            <p:cNvSpPr>
              <a:spLocks noChangeArrowheads="1"/>
            </p:cNvSpPr>
            <p:nvPr/>
          </p:nvSpPr>
          <p:spPr bwMode="auto">
            <a:xfrm>
              <a:off x="806" y="148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B2</a:t>
              </a:r>
            </a:p>
          </p:txBody>
        </p:sp>
        <p:sp>
          <p:nvSpPr>
            <p:cNvPr id="22535" name="Rectangle 6"/>
            <p:cNvSpPr>
              <a:spLocks noChangeArrowheads="1"/>
            </p:cNvSpPr>
            <p:nvPr/>
          </p:nvSpPr>
          <p:spPr bwMode="auto">
            <a:xfrm>
              <a:off x="806" y="1668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B1</a:t>
              </a:r>
            </a:p>
          </p:txBody>
        </p:sp>
        <p:sp>
          <p:nvSpPr>
            <p:cNvPr id="22536" name="Rectangle 7"/>
            <p:cNvSpPr>
              <a:spLocks noChangeArrowheads="1"/>
            </p:cNvSpPr>
            <p:nvPr/>
          </p:nvSpPr>
          <p:spPr bwMode="auto">
            <a:xfrm>
              <a:off x="806" y="184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B3</a:t>
              </a:r>
            </a:p>
          </p:txBody>
        </p:sp>
        <p:sp>
          <p:nvSpPr>
            <p:cNvPr id="22537" name="Rectangle 8"/>
            <p:cNvSpPr>
              <a:spLocks noChangeArrowheads="1"/>
            </p:cNvSpPr>
            <p:nvPr/>
          </p:nvSpPr>
          <p:spPr bwMode="auto">
            <a:xfrm>
              <a:off x="806" y="203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E</a:t>
              </a:r>
            </a:p>
          </p:txBody>
        </p:sp>
        <p:sp>
          <p:nvSpPr>
            <p:cNvPr id="22538" name="Rectangle 9"/>
            <p:cNvSpPr>
              <a:spLocks noChangeArrowheads="1"/>
            </p:cNvSpPr>
            <p:nvPr/>
          </p:nvSpPr>
          <p:spPr bwMode="auto">
            <a:xfrm>
              <a:off x="806" y="221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B5</a:t>
              </a:r>
            </a:p>
          </p:txBody>
        </p:sp>
        <p:sp>
          <p:nvSpPr>
            <p:cNvPr id="22539" name="Rectangle 10"/>
            <p:cNvSpPr>
              <a:spLocks noChangeArrowheads="1"/>
            </p:cNvSpPr>
            <p:nvPr/>
          </p:nvSpPr>
          <p:spPr bwMode="auto">
            <a:xfrm>
              <a:off x="806" y="239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ZB</a:t>
              </a:r>
            </a:p>
          </p:txBody>
        </p:sp>
        <p:sp>
          <p:nvSpPr>
            <p:cNvPr id="22540" name="Rectangle 11"/>
            <p:cNvSpPr>
              <a:spLocks noChangeArrowheads="1"/>
            </p:cNvSpPr>
            <p:nvPr/>
          </p:nvSpPr>
          <p:spPr bwMode="auto">
            <a:xfrm>
              <a:off x="806" y="257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HD</a:t>
              </a:r>
            </a:p>
          </p:txBody>
        </p:sp>
        <p:sp>
          <p:nvSpPr>
            <p:cNvPr id="22541" name="Rectangle 12"/>
            <p:cNvSpPr>
              <a:spLocks noChangeArrowheads="1"/>
            </p:cNvSpPr>
            <p:nvPr/>
          </p:nvSpPr>
          <p:spPr bwMode="auto">
            <a:xfrm>
              <a:off x="806" y="275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H</a:t>
              </a:r>
            </a:p>
          </p:txBody>
        </p:sp>
        <p:sp>
          <p:nvSpPr>
            <p:cNvPr id="22542" name="Rectangle 13"/>
            <p:cNvSpPr>
              <a:spLocks noChangeArrowheads="1"/>
            </p:cNvSpPr>
            <p:nvPr/>
          </p:nvSpPr>
          <p:spPr bwMode="auto">
            <a:xfrm>
              <a:off x="806" y="293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J</a:t>
              </a:r>
            </a:p>
          </p:txBody>
        </p:sp>
        <p:sp>
          <p:nvSpPr>
            <p:cNvPr id="22543" name="Rectangle 14"/>
            <p:cNvSpPr>
              <a:spLocks noChangeArrowheads="1"/>
            </p:cNvSpPr>
            <p:nvPr/>
          </p:nvSpPr>
          <p:spPr bwMode="auto">
            <a:xfrm>
              <a:off x="806" y="3119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K</a:t>
              </a:r>
            </a:p>
          </p:txBody>
        </p:sp>
        <p:sp>
          <p:nvSpPr>
            <p:cNvPr id="22544" name="Rectangle 15"/>
            <p:cNvSpPr>
              <a:spLocks noChangeArrowheads="1"/>
            </p:cNvSpPr>
            <p:nvPr/>
          </p:nvSpPr>
          <p:spPr bwMode="auto">
            <a:xfrm>
              <a:off x="806" y="330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:</a:t>
              </a:r>
            </a:p>
          </p:txBody>
        </p:sp>
        <p:sp>
          <p:nvSpPr>
            <p:cNvPr id="22545" name="Rectangle 16"/>
            <p:cNvSpPr>
              <a:spLocks noChangeArrowheads="1"/>
            </p:cNvSpPr>
            <p:nvPr/>
          </p:nvSpPr>
          <p:spPr bwMode="auto">
            <a:xfrm>
              <a:off x="806" y="348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Z</a:t>
              </a:r>
            </a:p>
          </p:txBody>
        </p:sp>
        <p:sp>
          <p:nvSpPr>
            <p:cNvPr id="22546" name="Rectangle 17"/>
            <p:cNvSpPr>
              <a:spLocks noChangeArrowheads="1"/>
            </p:cNvSpPr>
            <p:nvPr/>
          </p:nvSpPr>
          <p:spPr bwMode="auto">
            <a:xfrm>
              <a:off x="806" y="3663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_I</a:t>
              </a:r>
            </a:p>
          </p:txBody>
        </p:sp>
        <p:sp>
          <p:nvSpPr>
            <p:cNvPr id="22547" name="Text Box 18"/>
            <p:cNvSpPr txBox="1">
              <a:spLocks noChangeArrowheads="1"/>
            </p:cNvSpPr>
            <p:nvPr/>
          </p:nvSpPr>
          <p:spPr bwMode="auto">
            <a:xfrm>
              <a:off x="476" y="1279"/>
              <a:ext cx="282" cy="2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900"/>
                <a:t> 1</a:t>
              </a:r>
            </a:p>
            <a:p>
              <a:pPr eaLnBrk="1" hangingPunct="1"/>
              <a:r>
                <a:rPr lang="en-US" altLang="zh-TW" sz="1900"/>
                <a:t> 2</a:t>
              </a:r>
            </a:p>
            <a:p>
              <a:pPr eaLnBrk="1" hangingPunct="1"/>
              <a:r>
                <a:rPr lang="en-US" altLang="zh-TW" sz="1900"/>
                <a:t> 3</a:t>
              </a:r>
            </a:p>
            <a:p>
              <a:pPr eaLnBrk="1" hangingPunct="1"/>
              <a:r>
                <a:rPr lang="en-US" altLang="zh-TW" sz="1900"/>
                <a:t> 4</a:t>
              </a:r>
            </a:p>
            <a:p>
              <a:pPr eaLnBrk="1" hangingPunct="1"/>
              <a:r>
                <a:rPr lang="en-US" altLang="zh-TW" sz="1900"/>
                <a:t> 5</a:t>
              </a:r>
            </a:p>
            <a:p>
              <a:pPr eaLnBrk="1" hangingPunct="1"/>
              <a:r>
                <a:rPr lang="en-US" altLang="zh-TW" sz="1900"/>
                <a:t> 6</a:t>
              </a:r>
            </a:p>
            <a:p>
              <a:pPr eaLnBrk="1" hangingPunct="1"/>
              <a:r>
                <a:rPr lang="en-US" altLang="zh-TW" sz="1900"/>
                <a:t> 7</a:t>
              </a:r>
            </a:p>
            <a:p>
              <a:pPr eaLnBrk="1" hangingPunct="1"/>
              <a:r>
                <a:rPr lang="en-US" altLang="zh-TW" sz="1900"/>
                <a:t> 8</a:t>
              </a:r>
            </a:p>
            <a:p>
              <a:pPr eaLnBrk="1" hangingPunct="1"/>
              <a:r>
                <a:rPr lang="en-US" altLang="zh-TW" sz="1900"/>
                <a:t> 9</a:t>
              </a:r>
            </a:p>
            <a:p>
              <a:pPr eaLnBrk="1" hangingPunct="1"/>
              <a:r>
                <a:rPr lang="en-US" altLang="zh-TW" sz="1900"/>
                <a:t>10</a:t>
              </a:r>
            </a:p>
            <a:p>
              <a:pPr eaLnBrk="1" hangingPunct="1"/>
              <a:r>
                <a:rPr lang="en-US" altLang="zh-TW" sz="1900"/>
                <a:t>11</a:t>
              </a:r>
            </a:p>
            <a:p>
              <a:pPr eaLnBrk="1" hangingPunct="1"/>
              <a:r>
                <a:rPr lang="en-US" altLang="zh-TW" sz="1900"/>
                <a:t> :</a:t>
              </a:r>
            </a:p>
            <a:p>
              <a:pPr eaLnBrk="1" hangingPunct="1"/>
              <a:r>
                <a:rPr lang="en-US" altLang="zh-TW" sz="1900"/>
                <a:t>26</a:t>
              </a:r>
            </a:p>
            <a:p>
              <a:pPr eaLnBrk="1" hangingPunct="1"/>
              <a:r>
                <a:rPr lang="en-US" altLang="zh-TW" sz="1900"/>
                <a:t>27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20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4000" smtClean="0"/>
              <a:t>解決溢位的方法</a:t>
            </a:r>
            <a:r>
              <a:rPr lang="en-US" altLang="zh-TW" sz="3200" smtClean="0"/>
              <a:t>(overflow handling)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276600" y="1700213"/>
            <a:ext cx="5399088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/>
              <a:t>由於</a:t>
            </a:r>
            <a:r>
              <a:rPr lang="en-US" altLang="zh-TW" smtClean="0"/>
              <a:t>f(x) = X</a:t>
            </a:r>
            <a:r>
              <a:rPr lang="zh-TW" altLang="en-US" smtClean="0"/>
              <a:t>的第一字母，所以</a:t>
            </a:r>
            <a:r>
              <a:rPr lang="en-US" altLang="zh-TW" smtClean="0"/>
              <a:t>f(HD) = 8</a:t>
            </a:r>
            <a:r>
              <a:rPr lang="zh-TW" altLang="en-US" smtClean="0"/>
              <a:t>，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f(E) = 5</a:t>
            </a:r>
            <a:r>
              <a:rPr lang="zh-TW" altLang="en-US" smtClean="0"/>
              <a:t>，亦即</a:t>
            </a:r>
            <a:r>
              <a:rPr lang="en-US" altLang="zh-TW" smtClean="0"/>
              <a:t>HD</a:t>
            </a:r>
            <a:r>
              <a:rPr lang="zh-TW" altLang="en-US" smtClean="0"/>
              <a:t>、</a:t>
            </a:r>
            <a:r>
              <a:rPr lang="en-US" altLang="zh-TW" smtClean="0"/>
              <a:t>E</a:t>
            </a:r>
            <a:r>
              <a:rPr lang="zh-TW" altLang="en-US" smtClean="0"/>
              <a:t>分別放在雜湊表中第</a:t>
            </a:r>
            <a:r>
              <a:rPr lang="en-US" altLang="zh-TW" smtClean="0"/>
              <a:t>8</a:t>
            </a:r>
            <a:r>
              <a:rPr lang="zh-TW" altLang="en-US" smtClean="0"/>
              <a:t>號與第</a:t>
            </a:r>
            <a:r>
              <a:rPr lang="en-US" altLang="zh-TW" smtClean="0"/>
              <a:t>5</a:t>
            </a:r>
            <a:r>
              <a:rPr lang="zh-TW" altLang="en-US" smtClean="0"/>
              <a:t>號桶中，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f(H) = 8</a:t>
            </a:r>
            <a:r>
              <a:rPr lang="zh-TW" altLang="en-US" smtClean="0"/>
              <a:t>，此時</a:t>
            </a:r>
            <a:r>
              <a:rPr lang="en-US" altLang="zh-TW" smtClean="0"/>
              <a:t>8</a:t>
            </a:r>
            <a:r>
              <a:rPr lang="zh-TW" altLang="en-US" smtClean="0"/>
              <a:t>號桶已有</a:t>
            </a:r>
            <a:r>
              <a:rPr lang="en-US" altLang="zh-TW" smtClean="0"/>
              <a:t>HD</a:t>
            </a:r>
            <a:r>
              <a:rPr lang="zh-TW" altLang="en-US" smtClean="0"/>
              <a:t>，故發生碰撞及溢位，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mtClean="0"/>
              <a:t>利用線性探測即往</a:t>
            </a:r>
            <a:r>
              <a:rPr lang="en-US" altLang="zh-TW" smtClean="0"/>
              <a:t>8</a:t>
            </a:r>
            <a:r>
              <a:rPr lang="zh-TW" altLang="en-US" smtClean="0"/>
              <a:t>號桶下找一空白的桶號，發現</a:t>
            </a:r>
            <a:r>
              <a:rPr lang="en-US" altLang="zh-TW" smtClean="0"/>
              <a:t>9</a:t>
            </a:r>
            <a:r>
              <a:rPr lang="zh-TW" altLang="en-US" smtClean="0"/>
              <a:t>號是空的，所以</a:t>
            </a:r>
            <a:r>
              <a:rPr lang="en-US" altLang="zh-TW" smtClean="0"/>
              <a:t>9</a:t>
            </a:r>
            <a:r>
              <a:rPr lang="zh-TW" altLang="en-US" smtClean="0"/>
              <a:t>號桶為</a:t>
            </a:r>
            <a:r>
              <a:rPr lang="en-US" altLang="zh-TW" smtClean="0"/>
              <a:t>H</a:t>
            </a:r>
            <a:r>
              <a:rPr lang="zh-TW" altLang="en-US" smtClean="0"/>
              <a:t>。</a:t>
            </a:r>
          </a:p>
        </p:txBody>
      </p:sp>
      <p:grpSp>
        <p:nvGrpSpPr>
          <p:cNvPr id="23556" name="Group 20"/>
          <p:cNvGrpSpPr>
            <a:grpSpLocks/>
          </p:cNvGrpSpPr>
          <p:nvPr/>
        </p:nvGrpSpPr>
        <p:grpSpPr bwMode="auto">
          <a:xfrm>
            <a:off x="755650" y="2060575"/>
            <a:ext cx="1676400" cy="4137025"/>
            <a:chOff x="476" y="1298"/>
            <a:chExt cx="1056" cy="2606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806" y="132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A</a:t>
              </a: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806" y="1506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B2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806" y="168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B1</a:t>
              </a: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806" y="186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B3</a:t>
              </a: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806" y="2050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806" y="223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B5</a:t>
              </a: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806" y="2413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ZB</a:t>
              </a: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806" y="259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>
                  <a:solidFill>
                    <a:schemeClr val="hlink"/>
                  </a:solidFill>
                </a:rPr>
                <a:t>HD</a:t>
              </a: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806" y="2776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>
                  <a:solidFill>
                    <a:schemeClr val="hlink"/>
                  </a:solidFill>
                </a:rPr>
                <a:t>H</a:t>
              </a: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806" y="2956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J</a:t>
              </a: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806" y="3138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K</a:t>
              </a: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806" y="3320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:</a:t>
              </a: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>
              <a:off x="806" y="350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Z</a:t>
              </a:r>
            </a:p>
          </p:txBody>
        </p:sp>
        <p:sp>
          <p:nvSpPr>
            <p:cNvPr id="23570" name="Rectangle 18"/>
            <p:cNvSpPr>
              <a:spLocks noChangeArrowheads="1"/>
            </p:cNvSpPr>
            <p:nvPr/>
          </p:nvSpPr>
          <p:spPr bwMode="auto">
            <a:xfrm>
              <a:off x="806" y="368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_I</a:t>
              </a:r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476" y="1298"/>
              <a:ext cx="282" cy="2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900"/>
                <a:t> 1</a:t>
              </a:r>
            </a:p>
            <a:p>
              <a:pPr eaLnBrk="1" hangingPunct="1"/>
              <a:r>
                <a:rPr lang="en-US" altLang="zh-TW" sz="1900"/>
                <a:t> 2</a:t>
              </a:r>
            </a:p>
            <a:p>
              <a:pPr eaLnBrk="1" hangingPunct="1"/>
              <a:r>
                <a:rPr lang="en-US" altLang="zh-TW" sz="1900"/>
                <a:t> 3</a:t>
              </a:r>
            </a:p>
            <a:p>
              <a:pPr eaLnBrk="1" hangingPunct="1"/>
              <a:r>
                <a:rPr lang="en-US" altLang="zh-TW" sz="1900"/>
                <a:t> 4</a:t>
              </a:r>
            </a:p>
            <a:p>
              <a:pPr eaLnBrk="1" hangingPunct="1"/>
              <a:r>
                <a:rPr lang="en-US" altLang="zh-TW" sz="1900"/>
                <a:t> 5</a:t>
              </a:r>
            </a:p>
            <a:p>
              <a:pPr eaLnBrk="1" hangingPunct="1"/>
              <a:r>
                <a:rPr lang="en-US" altLang="zh-TW" sz="1900"/>
                <a:t> 6</a:t>
              </a:r>
            </a:p>
            <a:p>
              <a:pPr eaLnBrk="1" hangingPunct="1"/>
              <a:r>
                <a:rPr lang="en-US" altLang="zh-TW" sz="1900"/>
                <a:t> 7</a:t>
              </a:r>
            </a:p>
            <a:p>
              <a:pPr eaLnBrk="1" hangingPunct="1"/>
              <a:r>
                <a:rPr lang="en-US" altLang="zh-TW" sz="1900"/>
                <a:t> 8</a:t>
              </a:r>
            </a:p>
            <a:p>
              <a:pPr eaLnBrk="1" hangingPunct="1"/>
              <a:r>
                <a:rPr lang="en-US" altLang="zh-TW" sz="1900"/>
                <a:t> 9</a:t>
              </a:r>
            </a:p>
            <a:p>
              <a:pPr eaLnBrk="1" hangingPunct="1"/>
              <a:r>
                <a:rPr lang="en-US" altLang="zh-TW" sz="1900"/>
                <a:t>10</a:t>
              </a:r>
            </a:p>
            <a:p>
              <a:pPr eaLnBrk="1" hangingPunct="1"/>
              <a:r>
                <a:rPr lang="en-US" altLang="zh-TW" sz="1900"/>
                <a:t>11</a:t>
              </a:r>
            </a:p>
            <a:p>
              <a:pPr eaLnBrk="1" hangingPunct="1"/>
              <a:r>
                <a:rPr lang="en-US" altLang="zh-TW" sz="1900"/>
                <a:t> :</a:t>
              </a:r>
            </a:p>
            <a:p>
              <a:pPr eaLnBrk="1" hangingPunct="1"/>
              <a:r>
                <a:rPr lang="en-US" altLang="zh-TW" sz="1900"/>
                <a:t>26</a:t>
              </a:r>
            </a:p>
            <a:p>
              <a:pPr eaLnBrk="1" hangingPunct="1"/>
              <a:r>
                <a:rPr lang="en-US" altLang="zh-TW" sz="1900"/>
                <a:t>27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21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4000" smtClean="0"/>
              <a:t>解決溢位的方法</a:t>
            </a:r>
            <a:r>
              <a:rPr lang="en-US" altLang="zh-TW" sz="3200" smtClean="0"/>
              <a:t>(overflow handling)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276600" y="1700213"/>
            <a:ext cx="5399088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f(B2) = 2</a:t>
            </a:r>
            <a:r>
              <a:rPr lang="zh-TW" altLang="en-US" smtClean="0"/>
              <a:t>放入</a:t>
            </a:r>
            <a:r>
              <a:rPr lang="en-US" altLang="zh-TW" smtClean="0"/>
              <a:t>2</a:t>
            </a:r>
            <a:r>
              <a:rPr lang="zh-TW" altLang="en-US" smtClean="0"/>
              <a:t>號桶，</a:t>
            </a:r>
            <a:r>
              <a:rPr lang="en-US" altLang="zh-TW" smtClean="0"/>
              <a:t>f(B1)</a:t>
            </a:r>
            <a:r>
              <a:rPr lang="zh-TW" altLang="en-US" smtClean="0"/>
              <a:t>與</a:t>
            </a:r>
            <a:r>
              <a:rPr lang="en-US" altLang="zh-TW" smtClean="0"/>
              <a:t>f(B3) = 2</a:t>
            </a:r>
            <a:r>
              <a:rPr lang="zh-TW" altLang="en-US" smtClean="0"/>
              <a:t>，由於</a:t>
            </a:r>
            <a:r>
              <a:rPr lang="en-US" altLang="zh-TW" smtClean="0"/>
              <a:t>2</a:t>
            </a:r>
            <a:r>
              <a:rPr lang="zh-TW" altLang="en-US" smtClean="0"/>
              <a:t>號桶已存</a:t>
            </a:r>
            <a:r>
              <a:rPr lang="en-US" altLang="zh-TW" smtClean="0"/>
              <a:t>B2</a:t>
            </a:r>
            <a:r>
              <a:rPr lang="zh-TW" altLang="en-US" smtClean="0"/>
              <a:t>，故往下找各別存於</a:t>
            </a:r>
            <a:r>
              <a:rPr lang="en-US" altLang="zh-TW" smtClean="0"/>
              <a:t>3</a:t>
            </a:r>
            <a:r>
              <a:rPr lang="zh-TW" altLang="en-US" smtClean="0"/>
              <a:t>與</a:t>
            </a:r>
            <a:r>
              <a:rPr lang="en-US" altLang="zh-TW" smtClean="0"/>
              <a:t>4</a:t>
            </a:r>
            <a:r>
              <a:rPr lang="zh-TW" altLang="en-US" smtClean="0"/>
              <a:t>號桶。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mtClean="0"/>
              <a:t>當</a:t>
            </a:r>
            <a:r>
              <a:rPr lang="en-US" altLang="zh-TW" smtClean="0"/>
              <a:t>B5</a:t>
            </a:r>
            <a:r>
              <a:rPr lang="zh-TW" altLang="en-US" smtClean="0"/>
              <a:t>再轉進來時就存於</a:t>
            </a:r>
            <a:r>
              <a:rPr lang="en-US" altLang="zh-TW" smtClean="0"/>
              <a:t>6</a:t>
            </a:r>
            <a:r>
              <a:rPr lang="zh-TW" altLang="en-US" smtClean="0"/>
              <a:t>號桶。</a:t>
            </a:r>
            <a:r>
              <a:rPr lang="en-US" altLang="zh-TW" smtClean="0"/>
              <a:t>f(K) = 11</a:t>
            </a:r>
            <a:r>
              <a:rPr lang="zh-TW" altLang="en-US" smtClean="0"/>
              <a:t>放入</a:t>
            </a:r>
            <a:r>
              <a:rPr lang="en-US" altLang="zh-TW" smtClean="0"/>
              <a:t>11</a:t>
            </a:r>
            <a:r>
              <a:rPr lang="zh-TW" altLang="en-US" smtClean="0"/>
              <a:t>號桶。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f(A) = 1</a:t>
            </a:r>
            <a:r>
              <a:rPr lang="zh-TW" altLang="en-US" smtClean="0"/>
              <a:t>放入</a:t>
            </a:r>
            <a:r>
              <a:rPr lang="en-US" altLang="zh-TW" smtClean="0"/>
              <a:t>1</a:t>
            </a:r>
            <a:r>
              <a:rPr lang="zh-TW" altLang="en-US" smtClean="0"/>
              <a:t>號桶。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f(Z) = 26</a:t>
            </a:r>
            <a:r>
              <a:rPr lang="zh-TW" altLang="en-US" smtClean="0"/>
              <a:t>放入</a:t>
            </a:r>
            <a:r>
              <a:rPr lang="en-US" altLang="zh-TW" smtClean="0"/>
              <a:t>26</a:t>
            </a:r>
            <a:r>
              <a:rPr lang="zh-TW" altLang="en-US" smtClean="0"/>
              <a:t>號桶。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f(ZB)</a:t>
            </a:r>
            <a:r>
              <a:rPr lang="zh-TW" altLang="en-US" smtClean="0"/>
              <a:t>亦是</a:t>
            </a:r>
            <a:r>
              <a:rPr lang="en-US" altLang="zh-TW" smtClean="0"/>
              <a:t>26</a:t>
            </a:r>
            <a:r>
              <a:rPr lang="zh-TW" altLang="en-US" smtClean="0"/>
              <a:t>只好從</a:t>
            </a:r>
            <a:r>
              <a:rPr lang="en-US" altLang="zh-TW" smtClean="0"/>
              <a:t>1</a:t>
            </a:r>
            <a:r>
              <a:rPr lang="zh-TW" altLang="en-US" smtClean="0"/>
              <a:t>號桶往下找一空間放入</a:t>
            </a:r>
            <a:r>
              <a:rPr lang="en-US" altLang="zh-TW" smtClean="0"/>
              <a:t>7</a:t>
            </a:r>
            <a:r>
              <a:rPr lang="zh-TW" altLang="en-US" smtClean="0"/>
              <a:t>號。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755650" y="2060575"/>
            <a:ext cx="1676400" cy="4137025"/>
            <a:chOff x="476" y="1279"/>
            <a:chExt cx="1056" cy="2606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806" y="130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A</a:t>
              </a: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806" y="148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B2</a:t>
              </a: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806" y="1668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B1</a:t>
              </a: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806" y="184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B3</a:t>
              </a: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806" y="203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E</a:t>
              </a: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806" y="221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B5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806" y="239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ZB</a:t>
              </a: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806" y="257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HD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806" y="275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H</a:t>
              </a: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806" y="293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J</a:t>
              </a:r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806" y="3119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K</a:t>
              </a:r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806" y="330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:</a:t>
              </a:r>
            </a:p>
          </p:txBody>
        </p:sp>
        <p:sp>
          <p:nvSpPr>
            <p:cNvPr id="24593" name="Rectangle 17"/>
            <p:cNvSpPr>
              <a:spLocks noChangeArrowheads="1"/>
            </p:cNvSpPr>
            <p:nvPr/>
          </p:nvSpPr>
          <p:spPr bwMode="auto">
            <a:xfrm>
              <a:off x="806" y="348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Z</a:t>
              </a:r>
            </a:p>
          </p:txBody>
        </p:sp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806" y="3663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_I</a:t>
              </a: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476" y="1279"/>
              <a:ext cx="282" cy="2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900"/>
                <a:t> 1</a:t>
              </a:r>
            </a:p>
            <a:p>
              <a:pPr eaLnBrk="1" hangingPunct="1"/>
              <a:r>
                <a:rPr lang="en-US" altLang="zh-TW" sz="1900"/>
                <a:t> 2</a:t>
              </a:r>
            </a:p>
            <a:p>
              <a:pPr eaLnBrk="1" hangingPunct="1"/>
              <a:r>
                <a:rPr lang="en-US" altLang="zh-TW" sz="1900"/>
                <a:t> 3</a:t>
              </a:r>
            </a:p>
            <a:p>
              <a:pPr eaLnBrk="1" hangingPunct="1"/>
              <a:r>
                <a:rPr lang="en-US" altLang="zh-TW" sz="1900"/>
                <a:t> 4</a:t>
              </a:r>
            </a:p>
            <a:p>
              <a:pPr eaLnBrk="1" hangingPunct="1"/>
              <a:r>
                <a:rPr lang="en-US" altLang="zh-TW" sz="1900"/>
                <a:t> 5</a:t>
              </a:r>
            </a:p>
            <a:p>
              <a:pPr eaLnBrk="1" hangingPunct="1"/>
              <a:r>
                <a:rPr lang="en-US" altLang="zh-TW" sz="1900"/>
                <a:t> 6</a:t>
              </a:r>
            </a:p>
            <a:p>
              <a:pPr eaLnBrk="1" hangingPunct="1"/>
              <a:r>
                <a:rPr lang="en-US" altLang="zh-TW" sz="1900"/>
                <a:t> 7</a:t>
              </a:r>
            </a:p>
            <a:p>
              <a:pPr eaLnBrk="1" hangingPunct="1"/>
              <a:r>
                <a:rPr lang="en-US" altLang="zh-TW" sz="1900"/>
                <a:t> 8</a:t>
              </a:r>
            </a:p>
            <a:p>
              <a:pPr eaLnBrk="1" hangingPunct="1"/>
              <a:r>
                <a:rPr lang="en-US" altLang="zh-TW" sz="1900"/>
                <a:t> 9</a:t>
              </a:r>
            </a:p>
            <a:p>
              <a:pPr eaLnBrk="1" hangingPunct="1"/>
              <a:r>
                <a:rPr lang="en-US" altLang="zh-TW" sz="1900"/>
                <a:t>10</a:t>
              </a:r>
            </a:p>
            <a:p>
              <a:pPr eaLnBrk="1" hangingPunct="1"/>
              <a:r>
                <a:rPr lang="en-US" altLang="zh-TW" sz="1900"/>
                <a:t>11</a:t>
              </a:r>
            </a:p>
            <a:p>
              <a:pPr eaLnBrk="1" hangingPunct="1"/>
              <a:r>
                <a:rPr lang="en-US" altLang="zh-TW" sz="1900"/>
                <a:t> :</a:t>
              </a:r>
            </a:p>
            <a:p>
              <a:pPr eaLnBrk="1" hangingPunct="1"/>
              <a:r>
                <a:rPr lang="en-US" altLang="zh-TW" sz="1900"/>
                <a:t>26</a:t>
              </a:r>
            </a:p>
            <a:p>
              <a:pPr eaLnBrk="1" hangingPunct="1"/>
              <a:r>
                <a:rPr lang="en-US" altLang="zh-TW" sz="1900"/>
                <a:t>27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22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4000" smtClean="0"/>
              <a:t>解決溢位的方法</a:t>
            </a:r>
            <a:r>
              <a:rPr lang="en-US" altLang="zh-TW" sz="3200" smtClean="0"/>
              <a:t>(overflow handling)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利用線性探測以解決溢位間題</a:t>
            </a:r>
            <a:r>
              <a:rPr lang="zh-TW" altLang="en-US" smtClean="0">
                <a:solidFill>
                  <a:schemeClr val="folHlink"/>
                </a:solidFill>
              </a:rPr>
              <a:t>，極易造成鍵值聚集在一塊，增加搜尋的時間</a:t>
            </a:r>
            <a:r>
              <a:rPr lang="zh-TW" altLang="en-US" smtClean="0"/>
              <a:t>，如欲尋找</a:t>
            </a:r>
            <a:r>
              <a:rPr lang="en-US" altLang="zh-TW" smtClean="0"/>
              <a:t>ZB</a:t>
            </a:r>
            <a:r>
              <a:rPr lang="zh-TW" altLang="en-US" smtClean="0"/>
              <a:t>則必須尋找</a:t>
            </a:r>
            <a:r>
              <a:rPr lang="en-US" altLang="zh-TW" smtClean="0"/>
              <a:t>HT(26)</a:t>
            </a:r>
            <a:r>
              <a:rPr lang="zh-TW" altLang="en-US" smtClean="0"/>
              <a:t>、</a:t>
            </a:r>
            <a:r>
              <a:rPr lang="en-US" altLang="zh-TW" smtClean="0"/>
              <a:t>HT(1)</a:t>
            </a:r>
            <a:r>
              <a:rPr lang="zh-TW" altLang="en-US" smtClean="0"/>
              <a:t>、</a:t>
            </a:r>
            <a:r>
              <a:rPr lang="en-US" altLang="zh-TW" smtClean="0"/>
              <a:t>...</a:t>
            </a:r>
            <a:r>
              <a:rPr lang="zh-TW" altLang="en-US" smtClean="0"/>
              <a:t>、</a:t>
            </a:r>
            <a:r>
              <a:rPr lang="en-US" altLang="zh-TW" smtClean="0"/>
              <a:t>HT(7)</a:t>
            </a:r>
            <a:r>
              <a:rPr lang="zh-TW" altLang="en-US" smtClean="0"/>
              <a:t>，共須</a:t>
            </a:r>
            <a:r>
              <a:rPr lang="en-US" altLang="zh-TW" smtClean="0">
                <a:solidFill>
                  <a:schemeClr val="hlink"/>
                </a:solidFill>
              </a:rPr>
              <a:t>8</a:t>
            </a:r>
            <a:r>
              <a:rPr lang="zh-TW" altLang="en-US" smtClean="0"/>
              <a:t>次比較。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23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4000" smtClean="0"/>
              <a:t>解決溢位的方法</a:t>
            </a:r>
            <a:r>
              <a:rPr lang="en-US" altLang="zh-TW" sz="3200" smtClean="0"/>
              <a:t>(overflow handling)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solidFill>
                  <a:schemeClr val="folHlink"/>
                </a:solidFill>
              </a:rPr>
              <a:t>重覆雜湊</a:t>
            </a:r>
            <a:r>
              <a:rPr lang="en-US" altLang="zh-TW" smtClean="0">
                <a:solidFill>
                  <a:schemeClr val="folHlink"/>
                </a:solidFill>
              </a:rPr>
              <a:t>(rehashing)</a:t>
            </a:r>
            <a:r>
              <a:rPr lang="zh-TW" altLang="en-US" smtClean="0"/>
              <a:t>：乃是先設計好一套的雜湊函數</a:t>
            </a:r>
            <a:r>
              <a:rPr lang="en-US" altLang="zh-TW" smtClean="0"/>
              <a:t>f</a:t>
            </a:r>
            <a:r>
              <a:rPr lang="en-US" altLang="zh-TW" baseline="-30000" smtClean="0"/>
              <a:t>1</a:t>
            </a:r>
            <a:r>
              <a:rPr lang="zh-TW" altLang="en-US" smtClean="0"/>
              <a:t>，</a:t>
            </a:r>
            <a:r>
              <a:rPr lang="en-US" altLang="zh-TW" smtClean="0"/>
              <a:t>f</a:t>
            </a:r>
            <a:r>
              <a:rPr lang="en-US" altLang="zh-TW" baseline="-30000" smtClean="0"/>
              <a:t>2</a:t>
            </a:r>
            <a:r>
              <a:rPr lang="zh-TW" altLang="en-US" smtClean="0"/>
              <a:t>，</a:t>
            </a:r>
            <a:r>
              <a:rPr lang="en-US" altLang="zh-TW" smtClean="0"/>
              <a:t>f</a:t>
            </a:r>
            <a:r>
              <a:rPr lang="en-US" altLang="zh-TW" baseline="-30000" smtClean="0"/>
              <a:t>3</a:t>
            </a:r>
            <a:r>
              <a:rPr lang="zh-TW" altLang="en-US" smtClean="0"/>
              <a:t>，</a:t>
            </a:r>
            <a:r>
              <a:rPr lang="en-US" altLang="zh-TW" smtClean="0"/>
              <a:t>...</a:t>
            </a:r>
            <a:r>
              <a:rPr lang="zh-TW" altLang="en-US" smtClean="0"/>
              <a:t>，</a:t>
            </a:r>
            <a:r>
              <a:rPr lang="en-US" altLang="zh-TW" smtClean="0"/>
              <a:t>f</a:t>
            </a:r>
            <a:r>
              <a:rPr lang="en-US" altLang="zh-TW" baseline="-30000" smtClean="0"/>
              <a:t>m</a:t>
            </a:r>
            <a:r>
              <a:rPr lang="zh-TW" altLang="en-US" smtClean="0"/>
              <a:t>，當溢位發生時先使用</a:t>
            </a:r>
            <a:r>
              <a:rPr lang="en-US" altLang="zh-TW" smtClean="0"/>
              <a:t>f</a:t>
            </a:r>
            <a:r>
              <a:rPr lang="en-US" altLang="zh-TW" baseline="-30000" smtClean="0"/>
              <a:t>1</a:t>
            </a:r>
            <a:r>
              <a:rPr lang="zh-TW" altLang="en-US" smtClean="0"/>
              <a:t>，若再發生溢位則使用</a:t>
            </a:r>
            <a:r>
              <a:rPr lang="en-US" altLang="zh-TW" smtClean="0"/>
              <a:t>f</a:t>
            </a:r>
            <a:r>
              <a:rPr lang="en-US" altLang="zh-TW" baseline="-30000" smtClean="0"/>
              <a:t>2</a:t>
            </a:r>
            <a:r>
              <a:rPr lang="zh-TW" altLang="en-US" smtClean="0"/>
              <a:t>，</a:t>
            </a:r>
            <a:r>
              <a:rPr lang="en-US" altLang="zh-TW" smtClean="0"/>
              <a:t>.....</a:t>
            </a:r>
            <a:r>
              <a:rPr lang="zh-TW" altLang="en-US" smtClean="0"/>
              <a:t>一直到沒有溢位發生。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24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4000" smtClean="0"/>
              <a:t>解決溢位的方法</a:t>
            </a:r>
            <a:r>
              <a:rPr lang="en-US" altLang="zh-TW" sz="3200" smtClean="0"/>
              <a:t>(overflow handling)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solidFill>
                  <a:schemeClr val="folHlink"/>
                </a:solidFill>
              </a:rPr>
              <a:t>平方探測</a:t>
            </a:r>
            <a:r>
              <a:rPr lang="en-US" altLang="zh-TW" smtClean="0">
                <a:solidFill>
                  <a:schemeClr val="folHlink"/>
                </a:solidFill>
              </a:rPr>
              <a:t>(quadratic probing)</a:t>
            </a:r>
            <a:r>
              <a:rPr lang="zh-TW" altLang="en-US" smtClean="0">
                <a:solidFill>
                  <a:schemeClr val="folHlink"/>
                </a:solidFill>
              </a:rPr>
              <a:t>：</a:t>
            </a:r>
            <a:r>
              <a:rPr lang="zh-TW" altLang="en-US" smtClean="0"/>
              <a:t>此法是用來改善線性探測之缺失，避免相近的鍵值聚集在一塊。當</a:t>
            </a:r>
            <a:r>
              <a:rPr lang="en-US" altLang="zh-TW" smtClean="0"/>
              <a:t>f(x)</a:t>
            </a:r>
            <a:r>
              <a:rPr lang="zh-TW" altLang="en-US" smtClean="0"/>
              <a:t>的位址發生溢位時，下一次是探測</a:t>
            </a:r>
            <a:r>
              <a:rPr lang="en-US" altLang="zh-TW" smtClean="0"/>
              <a:t>(f(x) + i2) mod b</a:t>
            </a:r>
            <a:r>
              <a:rPr lang="zh-TW" altLang="en-US" smtClean="0"/>
              <a:t>，及</a:t>
            </a:r>
            <a:r>
              <a:rPr lang="en-US" altLang="zh-TW" smtClean="0"/>
              <a:t>(f(x) + i2) mod b</a:t>
            </a:r>
            <a:r>
              <a:rPr lang="zh-TW" altLang="en-US" smtClean="0"/>
              <a:t>其中</a:t>
            </a:r>
            <a:r>
              <a:rPr lang="en-US" altLang="zh-TW" smtClean="0"/>
              <a:t>1≦i≦(b-1)/2</a:t>
            </a:r>
            <a:r>
              <a:rPr lang="zh-TW" altLang="en-US" smtClean="0"/>
              <a:t>，</a:t>
            </a:r>
            <a:r>
              <a:rPr lang="en-US" altLang="zh-TW" smtClean="0"/>
              <a:t>b</a:t>
            </a:r>
            <a:r>
              <a:rPr lang="zh-TW" altLang="en-US" smtClean="0"/>
              <a:t>是具有</a:t>
            </a:r>
            <a:r>
              <a:rPr lang="en-US" altLang="zh-TW" smtClean="0"/>
              <a:t>4j+3</a:t>
            </a:r>
            <a:r>
              <a:rPr lang="zh-TW" altLang="en-US" smtClean="0"/>
              <a:t>型式的質數。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25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4000" smtClean="0"/>
              <a:t>解決溢位的方法</a:t>
            </a:r>
            <a:r>
              <a:rPr lang="en-US" altLang="zh-TW" sz="3200" smtClean="0"/>
              <a:t>(overflow handling)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solidFill>
                  <a:schemeClr val="folHlink"/>
                </a:solidFill>
              </a:rPr>
              <a:t>鏈結串列（</a:t>
            </a:r>
            <a:r>
              <a:rPr lang="en-US" altLang="zh-TW" smtClean="0">
                <a:solidFill>
                  <a:schemeClr val="folHlink"/>
                </a:solidFill>
              </a:rPr>
              <a:t>chaining</a:t>
            </a:r>
            <a:r>
              <a:rPr lang="zh-TW" altLang="en-US" smtClean="0">
                <a:solidFill>
                  <a:schemeClr val="folHlink"/>
                </a:solidFill>
              </a:rPr>
              <a:t>）</a:t>
            </a:r>
            <a:r>
              <a:rPr lang="zh-TW" altLang="en-US" smtClean="0"/>
              <a:t>：是將雜湊空間建立成</a:t>
            </a:r>
            <a:r>
              <a:rPr lang="en-US" altLang="zh-TW" smtClean="0"/>
              <a:t>b</a:t>
            </a:r>
            <a:r>
              <a:rPr lang="zh-TW" altLang="en-US" smtClean="0"/>
              <a:t>個串列，起初只有</a:t>
            </a:r>
            <a:r>
              <a:rPr lang="en-US" altLang="zh-TW" smtClean="0"/>
              <a:t>b</a:t>
            </a:r>
            <a:r>
              <a:rPr lang="zh-TW" altLang="en-US" smtClean="0"/>
              <a:t>個串列首，故放起始位址，並不存放資料，</a:t>
            </a:r>
            <a:r>
              <a:rPr lang="zh-TW" altLang="en-US" smtClean="0">
                <a:solidFill>
                  <a:schemeClr val="hlink"/>
                </a:solidFill>
              </a:rPr>
              <a:t>相同位址的鍵值，將形成一個鍵值結串列</a:t>
            </a:r>
            <a:r>
              <a:rPr lang="en-US" altLang="zh-TW" smtClean="0">
                <a:solidFill>
                  <a:schemeClr val="hlink"/>
                </a:solidFill>
              </a:rPr>
              <a:t>,</a:t>
            </a:r>
            <a:r>
              <a:rPr lang="en-US" altLang="zh-TW" smtClean="0">
                <a:solidFill>
                  <a:srgbClr val="FF3399"/>
                </a:solidFill>
              </a:rPr>
              <a:t> </a:t>
            </a:r>
            <a:r>
              <a:rPr lang="zh-TW" altLang="en-US" smtClean="0"/>
              <a:t>如圖</a:t>
            </a:r>
            <a:r>
              <a:rPr lang="en-US" altLang="zh-TW" smtClean="0"/>
              <a:t>14-4</a:t>
            </a:r>
            <a:r>
              <a:rPr lang="zh-TW" altLang="en-US" smtClean="0"/>
              <a:t>所示。</a:t>
            </a:r>
            <a:r>
              <a:rPr lang="en-US" altLang="zh-TW" smtClean="0"/>
              <a:t>B5</a:t>
            </a:r>
            <a:r>
              <a:rPr lang="zh-TW" altLang="en-US" smtClean="0"/>
              <a:t>，</a:t>
            </a:r>
            <a:r>
              <a:rPr lang="en-US" altLang="zh-TW" smtClean="0"/>
              <a:t>B3</a:t>
            </a:r>
            <a:r>
              <a:rPr lang="zh-TW" altLang="en-US" smtClean="0"/>
              <a:t>，</a:t>
            </a:r>
            <a:r>
              <a:rPr lang="en-US" altLang="zh-TW" smtClean="0"/>
              <a:t>B1</a:t>
            </a:r>
            <a:r>
              <a:rPr lang="zh-TW" altLang="en-US" smtClean="0"/>
              <a:t>，</a:t>
            </a:r>
            <a:r>
              <a:rPr lang="en-US" altLang="zh-TW" smtClean="0"/>
              <a:t>B2</a:t>
            </a:r>
            <a:r>
              <a:rPr lang="zh-TW" altLang="en-US" smtClean="0"/>
              <a:t>放在第</a:t>
            </a:r>
            <a:r>
              <a:rPr lang="en-US" altLang="zh-TW" smtClean="0"/>
              <a:t>2</a:t>
            </a:r>
            <a:r>
              <a:rPr lang="zh-TW" altLang="en-US" smtClean="0"/>
              <a:t>個串列，</a:t>
            </a:r>
            <a:r>
              <a:rPr lang="en-US" altLang="zh-TW" smtClean="0"/>
              <a:t>H</a:t>
            </a:r>
            <a:r>
              <a:rPr lang="zh-TW" altLang="en-US" smtClean="0"/>
              <a:t>與</a:t>
            </a:r>
            <a:r>
              <a:rPr lang="en-US" altLang="zh-TW" smtClean="0"/>
              <a:t>HD</a:t>
            </a:r>
            <a:r>
              <a:rPr lang="zh-TW" altLang="en-US" smtClean="0"/>
              <a:t>收在第</a:t>
            </a:r>
            <a:r>
              <a:rPr lang="en-US" altLang="zh-TW" smtClean="0"/>
              <a:t>8</a:t>
            </a:r>
            <a:r>
              <a:rPr lang="zh-TW" altLang="en-US" smtClean="0"/>
              <a:t>個串列，以及</a:t>
            </a:r>
            <a:r>
              <a:rPr lang="en-US" altLang="zh-TW" smtClean="0"/>
              <a:t>ZB</a:t>
            </a:r>
            <a:r>
              <a:rPr lang="zh-TW" altLang="en-US" smtClean="0"/>
              <a:t>與</a:t>
            </a:r>
            <a:r>
              <a:rPr lang="en-US" altLang="zh-TW" smtClean="0"/>
              <a:t>Z</a:t>
            </a:r>
            <a:r>
              <a:rPr lang="zh-TW" altLang="en-US" smtClean="0"/>
              <a:t>放在第</a:t>
            </a:r>
            <a:r>
              <a:rPr lang="en-US" altLang="zh-TW" smtClean="0"/>
              <a:t>26</a:t>
            </a:r>
            <a:r>
              <a:rPr lang="zh-TW" altLang="en-US" smtClean="0"/>
              <a:t>個串列上。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26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4000" smtClean="0"/>
              <a:t>解決溢位的方法</a:t>
            </a:r>
            <a:r>
              <a:rPr lang="en-US" altLang="zh-TW" sz="3200" smtClean="0"/>
              <a:t>(overflow handling)</a:t>
            </a:r>
          </a:p>
        </p:txBody>
      </p:sp>
      <p:sp>
        <p:nvSpPr>
          <p:cNvPr id="29699" name="Rectangle 19"/>
          <p:cNvSpPr>
            <a:spLocks noChangeArrowheads="1"/>
          </p:cNvSpPr>
          <p:nvPr/>
        </p:nvSpPr>
        <p:spPr bwMode="auto">
          <a:xfrm>
            <a:off x="1547813" y="1700213"/>
            <a:ext cx="35877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0" name="Rectangle 32"/>
          <p:cNvSpPr>
            <a:spLocks noChangeArrowheads="1"/>
          </p:cNvSpPr>
          <p:nvPr/>
        </p:nvSpPr>
        <p:spPr bwMode="auto">
          <a:xfrm>
            <a:off x="1549400" y="2420938"/>
            <a:ext cx="35877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0</a:t>
            </a:r>
          </a:p>
        </p:txBody>
      </p:sp>
      <p:sp>
        <p:nvSpPr>
          <p:cNvPr id="29701" name="Rectangle 33"/>
          <p:cNvSpPr>
            <a:spLocks noChangeArrowheads="1"/>
          </p:cNvSpPr>
          <p:nvPr/>
        </p:nvSpPr>
        <p:spPr bwMode="auto">
          <a:xfrm>
            <a:off x="1547813" y="2060575"/>
            <a:ext cx="3587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2" name="Rectangle 34"/>
          <p:cNvSpPr>
            <a:spLocks noChangeArrowheads="1"/>
          </p:cNvSpPr>
          <p:nvPr/>
        </p:nvSpPr>
        <p:spPr bwMode="auto">
          <a:xfrm>
            <a:off x="1547813" y="4221163"/>
            <a:ext cx="35877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3" name="Rectangle 35"/>
          <p:cNvSpPr>
            <a:spLocks noChangeArrowheads="1"/>
          </p:cNvSpPr>
          <p:nvPr/>
        </p:nvSpPr>
        <p:spPr bwMode="auto">
          <a:xfrm>
            <a:off x="1547813" y="3140075"/>
            <a:ext cx="3587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4" name="Rectangle 36"/>
          <p:cNvSpPr>
            <a:spLocks noChangeArrowheads="1"/>
          </p:cNvSpPr>
          <p:nvPr/>
        </p:nvSpPr>
        <p:spPr bwMode="auto">
          <a:xfrm>
            <a:off x="1547813" y="2781300"/>
            <a:ext cx="3587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0</a:t>
            </a:r>
          </a:p>
        </p:txBody>
      </p:sp>
      <p:sp>
        <p:nvSpPr>
          <p:cNvPr id="29705" name="Rectangle 37"/>
          <p:cNvSpPr>
            <a:spLocks noChangeArrowheads="1"/>
          </p:cNvSpPr>
          <p:nvPr/>
        </p:nvSpPr>
        <p:spPr bwMode="auto">
          <a:xfrm>
            <a:off x="1547813" y="3500438"/>
            <a:ext cx="35877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0</a:t>
            </a:r>
          </a:p>
        </p:txBody>
      </p:sp>
      <p:sp>
        <p:nvSpPr>
          <p:cNvPr id="29706" name="Rectangle 38"/>
          <p:cNvSpPr>
            <a:spLocks noChangeArrowheads="1"/>
          </p:cNvSpPr>
          <p:nvPr/>
        </p:nvSpPr>
        <p:spPr bwMode="auto">
          <a:xfrm>
            <a:off x="1547813" y="3860800"/>
            <a:ext cx="3587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0</a:t>
            </a:r>
          </a:p>
        </p:txBody>
      </p:sp>
      <p:sp>
        <p:nvSpPr>
          <p:cNvPr id="29707" name="Rectangle 39"/>
          <p:cNvSpPr>
            <a:spLocks noChangeArrowheads="1"/>
          </p:cNvSpPr>
          <p:nvPr/>
        </p:nvSpPr>
        <p:spPr bwMode="auto">
          <a:xfrm>
            <a:off x="1547813" y="4581525"/>
            <a:ext cx="3587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0</a:t>
            </a:r>
          </a:p>
        </p:txBody>
      </p:sp>
      <p:sp>
        <p:nvSpPr>
          <p:cNvPr id="29708" name="Rectangle 40"/>
          <p:cNvSpPr>
            <a:spLocks noChangeArrowheads="1"/>
          </p:cNvSpPr>
          <p:nvPr/>
        </p:nvSpPr>
        <p:spPr bwMode="auto">
          <a:xfrm>
            <a:off x="1549400" y="4940300"/>
            <a:ext cx="3587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0</a:t>
            </a:r>
          </a:p>
        </p:txBody>
      </p:sp>
      <p:sp>
        <p:nvSpPr>
          <p:cNvPr id="29709" name="Rectangle 41"/>
          <p:cNvSpPr>
            <a:spLocks noChangeArrowheads="1"/>
          </p:cNvSpPr>
          <p:nvPr/>
        </p:nvSpPr>
        <p:spPr bwMode="auto">
          <a:xfrm>
            <a:off x="1547813" y="5300663"/>
            <a:ext cx="35877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sz="2000"/>
          </a:p>
        </p:txBody>
      </p:sp>
      <p:sp>
        <p:nvSpPr>
          <p:cNvPr id="29710" name="Rectangle 42"/>
          <p:cNvSpPr>
            <a:spLocks noChangeArrowheads="1"/>
          </p:cNvSpPr>
          <p:nvPr/>
        </p:nvSpPr>
        <p:spPr bwMode="auto">
          <a:xfrm>
            <a:off x="1547813" y="6092825"/>
            <a:ext cx="3587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sz="2000"/>
          </a:p>
        </p:txBody>
      </p:sp>
      <p:grpSp>
        <p:nvGrpSpPr>
          <p:cNvPr id="29711" name="Group 55"/>
          <p:cNvGrpSpPr>
            <a:grpSpLocks/>
          </p:cNvGrpSpPr>
          <p:nvPr/>
        </p:nvGrpSpPr>
        <p:grpSpPr bwMode="auto">
          <a:xfrm>
            <a:off x="971550" y="1700213"/>
            <a:ext cx="360363" cy="4752975"/>
            <a:chOff x="612" y="1071"/>
            <a:chExt cx="227" cy="2994"/>
          </a:xfrm>
        </p:grpSpPr>
        <p:sp>
          <p:nvSpPr>
            <p:cNvPr id="29756" name="Rectangle 43"/>
            <p:cNvSpPr>
              <a:spLocks noChangeArrowheads="1"/>
            </p:cNvSpPr>
            <p:nvPr/>
          </p:nvSpPr>
          <p:spPr bwMode="auto">
            <a:xfrm>
              <a:off x="612" y="1071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9757" name="Rectangle 44"/>
            <p:cNvSpPr>
              <a:spLocks noChangeArrowheads="1"/>
            </p:cNvSpPr>
            <p:nvPr/>
          </p:nvSpPr>
          <p:spPr bwMode="auto">
            <a:xfrm>
              <a:off x="613" y="1525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3</a:t>
              </a:r>
            </a:p>
          </p:txBody>
        </p:sp>
        <p:sp>
          <p:nvSpPr>
            <p:cNvPr id="29758" name="Rectangle 45"/>
            <p:cNvSpPr>
              <a:spLocks noChangeArrowheads="1"/>
            </p:cNvSpPr>
            <p:nvPr/>
          </p:nvSpPr>
          <p:spPr bwMode="auto">
            <a:xfrm>
              <a:off x="612" y="1298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2</a:t>
              </a:r>
            </a:p>
          </p:txBody>
        </p:sp>
        <p:sp>
          <p:nvSpPr>
            <p:cNvPr id="29759" name="Rectangle 46"/>
            <p:cNvSpPr>
              <a:spLocks noChangeArrowheads="1"/>
            </p:cNvSpPr>
            <p:nvPr/>
          </p:nvSpPr>
          <p:spPr bwMode="auto">
            <a:xfrm>
              <a:off x="612" y="2659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8</a:t>
              </a:r>
            </a:p>
          </p:txBody>
        </p:sp>
        <p:sp>
          <p:nvSpPr>
            <p:cNvPr id="29760" name="Rectangle 47"/>
            <p:cNvSpPr>
              <a:spLocks noChangeArrowheads="1"/>
            </p:cNvSpPr>
            <p:nvPr/>
          </p:nvSpPr>
          <p:spPr bwMode="auto">
            <a:xfrm>
              <a:off x="612" y="1978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</a:t>
              </a:r>
            </a:p>
          </p:txBody>
        </p:sp>
        <p:sp>
          <p:nvSpPr>
            <p:cNvPr id="29761" name="Rectangle 48"/>
            <p:cNvSpPr>
              <a:spLocks noChangeArrowheads="1"/>
            </p:cNvSpPr>
            <p:nvPr/>
          </p:nvSpPr>
          <p:spPr bwMode="auto">
            <a:xfrm>
              <a:off x="612" y="1752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4</a:t>
              </a:r>
            </a:p>
          </p:txBody>
        </p:sp>
        <p:sp>
          <p:nvSpPr>
            <p:cNvPr id="29762" name="Rectangle 49"/>
            <p:cNvSpPr>
              <a:spLocks noChangeArrowheads="1"/>
            </p:cNvSpPr>
            <p:nvPr/>
          </p:nvSpPr>
          <p:spPr bwMode="auto">
            <a:xfrm>
              <a:off x="612" y="2205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6</a:t>
              </a:r>
            </a:p>
          </p:txBody>
        </p:sp>
        <p:sp>
          <p:nvSpPr>
            <p:cNvPr id="29763" name="Rectangle 50"/>
            <p:cNvSpPr>
              <a:spLocks noChangeArrowheads="1"/>
            </p:cNvSpPr>
            <p:nvPr/>
          </p:nvSpPr>
          <p:spPr bwMode="auto">
            <a:xfrm>
              <a:off x="612" y="2432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7</a:t>
              </a:r>
            </a:p>
          </p:txBody>
        </p:sp>
        <p:sp>
          <p:nvSpPr>
            <p:cNvPr id="29764" name="Rectangle 51"/>
            <p:cNvSpPr>
              <a:spLocks noChangeArrowheads="1"/>
            </p:cNvSpPr>
            <p:nvPr/>
          </p:nvSpPr>
          <p:spPr bwMode="auto">
            <a:xfrm>
              <a:off x="612" y="2886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9</a:t>
              </a:r>
            </a:p>
          </p:txBody>
        </p:sp>
        <p:sp>
          <p:nvSpPr>
            <p:cNvPr id="29765" name="Rectangle 52"/>
            <p:cNvSpPr>
              <a:spLocks noChangeArrowheads="1"/>
            </p:cNvSpPr>
            <p:nvPr/>
          </p:nvSpPr>
          <p:spPr bwMode="auto">
            <a:xfrm>
              <a:off x="613" y="3112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10</a:t>
              </a:r>
            </a:p>
          </p:txBody>
        </p:sp>
        <p:sp>
          <p:nvSpPr>
            <p:cNvPr id="29766" name="Rectangle 53"/>
            <p:cNvSpPr>
              <a:spLocks noChangeArrowheads="1"/>
            </p:cNvSpPr>
            <p:nvPr/>
          </p:nvSpPr>
          <p:spPr bwMode="auto">
            <a:xfrm>
              <a:off x="612" y="3339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11</a:t>
              </a:r>
            </a:p>
          </p:txBody>
        </p:sp>
        <p:sp>
          <p:nvSpPr>
            <p:cNvPr id="29767" name="Rectangle 54"/>
            <p:cNvSpPr>
              <a:spLocks noChangeArrowheads="1"/>
            </p:cNvSpPr>
            <p:nvPr/>
          </p:nvSpPr>
          <p:spPr bwMode="auto">
            <a:xfrm>
              <a:off x="612" y="3838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26</a:t>
              </a:r>
            </a:p>
          </p:txBody>
        </p:sp>
      </p:grpSp>
      <p:grpSp>
        <p:nvGrpSpPr>
          <p:cNvPr id="29712" name="Group 59"/>
          <p:cNvGrpSpPr>
            <a:grpSpLocks/>
          </p:cNvGrpSpPr>
          <p:nvPr/>
        </p:nvGrpSpPr>
        <p:grpSpPr bwMode="auto">
          <a:xfrm>
            <a:off x="2339975" y="1700213"/>
            <a:ext cx="1295400" cy="288925"/>
            <a:chOff x="1519" y="1071"/>
            <a:chExt cx="816" cy="182"/>
          </a:xfrm>
        </p:grpSpPr>
        <p:sp>
          <p:nvSpPr>
            <p:cNvPr id="29754" name="Rectangle 57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A</a:t>
              </a:r>
            </a:p>
          </p:txBody>
        </p:sp>
        <p:sp>
          <p:nvSpPr>
            <p:cNvPr id="29755" name="Rectangle 58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</p:grpSp>
      <p:grpSp>
        <p:nvGrpSpPr>
          <p:cNvPr id="29713" name="Group 60"/>
          <p:cNvGrpSpPr>
            <a:grpSpLocks/>
          </p:cNvGrpSpPr>
          <p:nvPr/>
        </p:nvGrpSpPr>
        <p:grpSpPr bwMode="auto">
          <a:xfrm>
            <a:off x="2339975" y="2060575"/>
            <a:ext cx="1295400" cy="288925"/>
            <a:chOff x="1519" y="1071"/>
            <a:chExt cx="816" cy="182"/>
          </a:xfrm>
        </p:grpSpPr>
        <p:sp>
          <p:nvSpPr>
            <p:cNvPr id="29752" name="Rectangle 61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B5</a:t>
              </a:r>
            </a:p>
          </p:txBody>
        </p:sp>
        <p:sp>
          <p:nvSpPr>
            <p:cNvPr id="29753" name="Rectangle 62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29714" name="Group 63"/>
          <p:cNvGrpSpPr>
            <a:grpSpLocks/>
          </p:cNvGrpSpPr>
          <p:nvPr/>
        </p:nvGrpSpPr>
        <p:grpSpPr bwMode="auto">
          <a:xfrm>
            <a:off x="4068763" y="2060575"/>
            <a:ext cx="1295400" cy="288925"/>
            <a:chOff x="1519" y="1071"/>
            <a:chExt cx="816" cy="182"/>
          </a:xfrm>
        </p:grpSpPr>
        <p:sp>
          <p:nvSpPr>
            <p:cNvPr id="29750" name="Rectangle 64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B3</a:t>
              </a:r>
            </a:p>
          </p:txBody>
        </p:sp>
        <p:sp>
          <p:nvSpPr>
            <p:cNvPr id="29751" name="Rectangle 65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29715" name="Group 66"/>
          <p:cNvGrpSpPr>
            <a:grpSpLocks/>
          </p:cNvGrpSpPr>
          <p:nvPr/>
        </p:nvGrpSpPr>
        <p:grpSpPr bwMode="auto">
          <a:xfrm>
            <a:off x="5795963" y="2060575"/>
            <a:ext cx="1295400" cy="288925"/>
            <a:chOff x="1519" y="1071"/>
            <a:chExt cx="816" cy="182"/>
          </a:xfrm>
        </p:grpSpPr>
        <p:sp>
          <p:nvSpPr>
            <p:cNvPr id="29748" name="Rectangle 67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B1</a:t>
              </a:r>
            </a:p>
          </p:txBody>
        </p:sp>
        <p:sp>
          <p:nvSpPr>
            <p:cNvPr id="29749" name="Rectangle 68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29716" name="Group 69"/>
          <p:cNvGrpSpPr>
            <a:grpSpLocks/>
          </p:cNvGrpSpPr>
          <p:nvPr/>
        </p:nvGrpSpPr>
        <p:grpSpPr bwMode="auto">
          <a:xfrm>
            <a:off x="7524750" y="2060575"/>
            <a:ext cx="1295400" cy="288925"/>
            <a:chOff x="1519" y="1071"/>
            <a:chExt cx="816" cy="182"/>
          </a:xfrm>
        </p:grpSpPr>
        <p:sp>
          <p:nvSpPr>
            <p:cNvPr id="29746" name="Rectangle 70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B2</a:t>
              </a:r>
            </a:p>
          </p:txBody>
        </p:sp>
        <p:sp>
          <p:nvSpPr>
            <p:cNvPr id="29747" name="Rectangle 71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</p:grpSp>
      <p:grpSp>
        <p:nvGrpSpPr>
          <p:cNvPr id="29717" name="Group 72"/>
          <p:cNvGrpSpPr>
            <a:grpSpLocks/>
          </p:cNvGrpSpPr>
          <p:nvPr/>
        </p:nvGrpSpPr>
        <p:grpSpPr bwMode="auto">
          <a:xfrm>
            <a:off x="2339975" y="3140075"/>
            <a:ext cx="1295400" cy="288925"/>
            <a:chOff x="1519" y="1071"/>
            <a:chExt cx="816" cy="182"/>
          </a:xfrm>
        </p:grpSpPr>
        <p:sp>
          <p:nvSpPr>
            <p:cNvPr id="29744" name="Rectangle 73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E</a:t>
              </a:r>
            </a:p>
          </p:txBody>
        </p:sp>
        <p:sp>
          <p:nvSpPr>
            <p:cNvPr id="29745" name="Rectangle 74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</p:grpSp>
      <p:grpSp>
        <p:nvGrpSpPr>
          <p:cNvPr id="29718" name="Group 75"/>
          <p:cNvGrpSpPr>
            <a:grpSpLocks/>
          </p:cNvGrpSpPr>
          <p:nvPr/>
        </p:nvGrpSpPr>
        <p:grpSpPr bwMode="auto">
          <a:xfrm>
            <a:off x="2339975" y="4219575"/>
            <a:ext cx="1295400" cy="288925"/>
            <a:chOff x="1519" y="1071"/>
            <a:chExt cx="816" cy="182"/>
          </a:xfrm>
        </p:grpSpPr>
        <p:sp>
          <p:nvSpPr>
            <p:cNvPr id="29742" name="Rectangle 76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H</a:t>
              </a:r>
            </a:p>
          </p:txBody>
        </p:sp>
        <p:sp>
          <p:nvSpPr>
            <p:cNvPr id="29743" name="Rectangle 77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29719" name="Group 78"/>
          <p:cNvGrpSpPr>
            <a:grpSpLocks/>
          </p:cNvGrpSpPr>
          <p:nvPr/>
        </p:nvGrpSpPr>
        <p:grpSpPr bwMode="auto">
          <a:xfrm>
            <a:off x="4068763" y="4219575"/>
            <a:ext cx="1295400" cy="288925"/>
            <a:chOff x="1519" y="1071"/>
            <a:chExt cx="816" cy="182"/>
          </a:xfrm>
        </p:grpSpPr>
        <p:sp>
          <p:nvSpPr>
            <p:cNvPr id="29740" name="Rectangle 79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HD</a:t>
              </a:r>
            </a:p>
          </p:txBody>
        </p:sp>
        <p:sp>
          <p:nvSpPr>
            <p:cNvPr id="29741" name="Rectangle 80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</p:grpSp>
      <p:grpSp>
        <p:nvGrpSpPr>
          <p:cNvPr id="29720" name="Group 81"/>
          <p:cNvGrpSpPr>
            <a:grpSpLocks/>
          </p:cNvGrpSpPr>
          <p:nvPr/>
        </p:nvGrpSpPr>
        <p:grpSpPr bwMode="auto">
          <a:xfrm>
            <a:off x="2339975" y="5300663"/>
            <a:ext cx="1295400" cy="288925"/>
            <a:chOff x="1519" y="1071"/>
            <a:chExt cx="816" cy="182"/>
          </a:xfrm>
        </p:grpSpPr>
        <p:sp>
          <p:nvSpPr>
            <p:cNvPr id="29738" name="Rectangle 82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K</a:t>
              </a:r>
            </a:p>
          </p:txBody>
        </p:sp>
        <p:sp>
          <p:nvSpPr>
            <p:cNvPr id="29739" name="Rectangle 83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</p:grpSp>
      <p:grpSp>
        <p:nvGrpSpPr>
          <p:cNvPr id="29721" name="Group 84"/>
          <p:cNvGrpSpPr>
            <a:grpSpLocks/>
          </p:cNvGrpSpPr>
          <p:nvPr/>
        </p:nvGrpSpPr>
        <p:grpSpPr bwMode="auto">
          <a:xfrm>
            <a:off x="2339975" y="6092825"/>
            <a:ext cx="1295400" cy="288925"/>
            <a:chOff x="1519" y="1071"/>
            <a:chExt cx="816" cy="182"/>
          </a:xfrm>
        </p:grpSpPr>
        <p:sp>
          <p:nvSpPr>
            <p:cNvPr id="29736" name="Rectangle 85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ZB</a:t>
              </a:r>
            </a:p>
          </p:txBody>
        </p:sp>
        <p:sp>
          <p:nvSpPr>
            <p:cNvPr id="29737" name="Rectangle 86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29722" name="Group 87"/>
          <p:cNvGrpSpPr>
            <a:grpSpLocks/>
          </p:cNvGrpSpPr>
          <p:nvPr/>
        </p:nvGrpSpPr>
        <p:grpSpPr bwMode="auto">
          <a:xfrm>
            <a:off x="4067175" y="6092825"/>
            <a:ext cx="1295400" cy="288925"/>
            <a:chOff x="1519" y="1071"/>
            <a:chExt cx="816" cy="182"/>
          </a:xfrm>
        </p:grpSpPr>
        <p:sp>
          <p:nvSpPr>
            <p:cNvPr id="29734" name="Rectangle 88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Z</a:t>
              </a:r>
            </a:p>
          </p:txBody>
        </p:sp>
        <p:sp>
          <p:nvSpPr>
            <p:cNvPr id="29735" name="Rectangle 89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</p:grpSp>
      <p:sp>
        <p:nvSpPr>
          <p:cNvPr id="29723" name="Line 90"/>
          <p:cNvSpPr>
            <a:spLocks noChangeShapeType="1"/>
          </p:cNvSpPr>
          <p:nvPr/>
        </p:nvSpPr>
        <p:spPr bwMode="auto">
          <a:xfrm>
            <a:off x="1908175" y="184467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4" name="Line 91"/>
          <p:cNvSpPr>
            <a:spLocks noChangeShapeType="1"/>
          </p:cNvSpPr>
          <p:nvPr/>
        </p:nvSpPr>
        <p:spPr bwMode="auto">
          <a:xfrm>
            <a:off x="1908175" y="220503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5" name="Line 92"/>
          <p:cNvSpPr>
            <a:spLocks noChangeShapeType="1"/>
          </p:cNvSpPr>
          <p:nvPr/>
        </p:nvSpPr>
        <p:spPr bwMode="auto">
          <a:xfrm>
            <a:off x="7092950" y="220503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6" name="Line 93"/>
          <p:cNvSpPr>
            <a:spLocks noChangeShapeType="1"/>
          </p:cNvSpPr>
          <p:nvPr/>
        </p:nvSpPr>
        <p:spPr bwMode="auto">
          <a:xfrm>
            <a:off x="3635375" y="220503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7" name="Line 94"/>
          <p:cNvSpPr>
            <a:spLocks noChangeShapeType="1"/>
          </p:cNvSpPr>
          <p:nvPr/>
        </p:nvSpPr>
        <p:spPr bwMode="auto">
          <a:xfrm>
            <a:off x="5364163" y="220503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8" name="Line 95"/>
          <p:cNvSpPr>
            <a:spLocks noChangeShapeType="1"/>
          </p:cNvSpPr>
          <p:nvPr/>
        </p:nvSpPr>
        <p:spPr bwMode="auto">
          <a:xfrm>
            <a:off x="1908175" y="328453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9" name="Line 96"/>
          <p:cNvSpPr>
            <a:spLocks noChangeShapeType="1"/>
          </p:cNvSpPr>
          <p:nvPr/>
        </p:nvSpPr>
        <p:spPr bwMode="auto">
          <a:xfrm>
            <a:off x="3635375" y="436562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0" name="Line 97"/>
          <p:cNvSpPr>
            <a:spLocks noChangeShapeType="1"/>
          </p:cNvSpPr>
          <p:nvPr/>
        </p:nvSpPr>
        <p:spPr bwMode="auto">
          <a:xfrm>
            <a:off x="1908175" y="436562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1" name="Line 98"/>
          <p:cNvSpPr>
            <a:spLocks noChangeShapeType="1"/>
          </p:cNvSpPr>
          <p:nvPr/>
        </p:nvSpPr>
        <p:spPr bwMode="auto">
          <a:xfrm>
            <a:off x="1908175" y="544512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2" name="Line 99"/>
          <p:cNvSpPr>
            <a:spLocks noChangeShapeType="1"/>
          </p:cNvSpPr>
          <p:nvPr/>
        </p:nvSpPr>
        <p:spPr bwMode="auto">
          <a:xfrm>
            <a:off x="1908175" y="623728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3" name="Line 100"/>
          <p:cNvSpPr>
            <a:spLocks noChangeShapeType="1"/>
          </p:cNvSpPr>
          <p:nvPr/>
        </p:nvSpPr>
        <p:spPr bwMode="auto">
          <a:xfrm>
            <a:off x="3635375" y="623728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27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循序搜尋</a:t>
            </a:r>
            <a:r>
              <a:rPr lang="en-US" altLang="zh-TW" smtClean="0"/>
              <a:t>(sequential search)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循序搜尋</a:t>
            </a:r>
            <a:r>
              <a:rPr lang="en-US" altLang="zh-TW" smtClean="0"/>
              <a:t>(sequential search)</a:t>
            </a:r>
          </a:p>
          <a:p>
            <a:pPr lvl="1" eaLnBrk="1" hangingPunct="1"/>
            <a:r>
              <a:rPr lang="zh-TW" altLang="en-US" smtClean="0"/>
              <a:t>又稱為線性搜尋</a:t>
            </a:r>
            <a:r>
              <a:rPr lang="en-US" altLang="zh-TW" smtClean="0"/>
              <a:t>(linear search)</a:t>
            </a:r>
            <a:r>
              <a:rPr lang="zh-TW" altLang="en-US" smtClean="0"/>
              <a:t>，它適用於小檔案。這是一種最簡單的搜尋方法，從頭開始找，一直到找到或檔案結束（表示找不到）為止</a:t>
            </a:r>
            <a:r>
              <a:rPr lang="zh-CN" altLang="en-US" smtClean="0"/>
              <a:t>。</a:t>
            </a:r>
            <a:endParaRPr lang="zh-TW" altLang="en-US" smtClean="0"/>
          </a:p>
          <a:p>
            <a:pPr lvl="1" eaLnBrk="1" hangingPunct="1"/>
            <a:r>
              <a:rPr lang="zh-TW" altLang="en-US" smtClean="0"/>
              <a:t>順序搜尋的</a:t>
            </a:r>
            <a:r>
              <a:rPr lang="en-US" altLang="zh-TW" smtClean="0"/>
              <a:t>Big-O</a:t>
            </a:r>
            <a:r>
              <a:rPr lang="zh-TW" altLang="en-US" smtClean="0"/>
              <a:t>為</a:t>
            </a:r>
            <a:r>
              <a:rPr lang="en-US" altLang="zh-TW" smtClean="0"/>
              <a:t>O(n) </a:t>
            </a:r>
            <a:r>
              <a:rPr lang="zh-CN" altLang="en-US" smtClean="0"/>
              <a:t>。</a:t>
            </a:r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循序搜尋</a:t>
            </a:r>
            <a:r>
              <a:rPr lang="en-US" altLang="zh-TW" smtClean="0"/>
              <a:t>(sequential search)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chemeClr val="folHlink"/>
                </a:solidFill>
              </a:rPr>
              <a:t>for </a:t>
            </a:r>
            <a:r>
              <a:rPr lang="en-US" altLang="zh-TW" sz="2400" dirty="0" err="1" smtClean="0">
                <a:solidFill>
                  <a:schemeClr val="folHlink"/>
                </a:solidFill>
              </a:rPr>
              <a:t>i</a:t>
            </a:r>
            <a:r>
              <a:rPr lang="en-US" altLang="zh-TW" sz="2400" dirty="0" smtClean="0">
                <a:solidFill>
                  <a:schemeClr val="folHlink"/>
                </a:solidFill>
              </a:rPr>
              <a:t> in range(10):</a:t>
            </a:r>
            <a:r>
              <a:rPr lang="en-US" altLang="zh-TW" sz="2400" dirty="0" smtClean="0">
                <a:solidFill>
                  <a:srgbClr val="080808"/>
                </a:solidFill>
              </a:rPr>
              <a:t>  /* </a:t>
            </a:r>
            <a:r>
              <a:rPr lang="zh-TW" altLang="en-US" sz="2400" dirty="0" smtClean="0">
                <a:solidFill>
                  <a:srgbClr val="080808"/>
                </a:solidFill>
              </a:rPr>
              <a:t>依序搜尋資料 *</a:t>
            </a:r>
            <a:r>
              <a:rPr lang="en-US" altLang="zh-TW" sz="2400" dirty="0" smtClean="0">
                <a:solidFill>
                  <a:srgbClr val="080808"/>
                </a:solidFill>
              </a:rPr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rgbClr val="080808"/>
                </a:solidFill>
              </a:rPr>
              <a:t>    print("      ")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80808"/>
                </a:solidFill>
              </a:rPr>
              <a:t> </a:t>
            </a:r>
            <a:r>
              <a:rPr lang="en-US" altLang="zh-TW" sz="2400" dirty="0" smtClean="0">
                <a:solidFill>
                  <a:srgbClr val="080808"/>
                </a:solidFill>
              </a:rPr>
              <a:t>   </a:t>
            </a:r>
            <a:r>
              <a:rPr lang="en-US" altLang="zh-TW" sz="2400" dirty="0" smtClean="0">
                <a:solidFill>
                  <a:schemeClr val="folHlink"/>
                </a:solidFill>
              </a:rPr>
              <a:t>if input == data[</a:t>
            </a:r>
            <a:r>
              <a:rPr lang="en-US" altLang="zh-TW" sz="2400" dirty="0" err="1" smtClean="0">
                <a:solidFill>
                  <a:schemeClr val="folHlink"/>
                </a:solidFill>
              </a:rPr>
              <a:t>i</a:t>
            </a:r>
            <a:r>
              <a:rPr lang="en-US" altLang="zh-TW" sz="2400" dirty="0" smtClean="0">
                <a:solidFill>
                  <a:schemeClr val="folHlink"/>
                </a:solidFill>
              </a:rPr>
              <a:t>]: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chemeClr val="folHlink"/>
                </a:solidFill>
              </a:rPr>
              <a:t>        break</a:t>
            </a:r>
            <a:endParaRPr lang="en-US" altLang="zh-TW" sz="2400" dirty="0" smtClean="0">
              <a:solidFill>
                <a:srgbClr val="080808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80808"/>
                </a:solidFill>
              </a:rPr>
              <a:t> </a:t>
            </a:r>
            <a:r>
              <a:rPr lang="en-US" altLang="zh-TW" sz="2400" dirty="0" smtClean="0">
                <a:solidFill>
                  <a:srgbClr val="080808"/>
                </a:solidFill>
              </a:rPr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80808"/>
                </a:solidFill>
              </a:rPr>
              <a:t> </a:t>
            </a:r>
            <a:r>
              <a:rPr lang="en-US" altLang="zh-TW" sz="2400" dirty="0" smtClean="0">
                <a:solidFill>
                  <a:srgbClr val="080808"/>
                </a:solidFill>
              </a:rPr>
              <a:t>   if </a:t>
            </a:r>
            <a:r>
              <a:rPr lang="en-US" altLang="zh-TW" sz="2400" dirty="0" err="1" smtClean="0">
                <a:solidFill>
                  <a:srgbClr val="080808"/>
                </a:solidFill>
              </a:rPr>
              <a:t>i</a:t>
            </a:r>
            <a:r>
              <a:rPr lang="en-US" altLang="zh-TW" sz="2400" dirty="0" smtClean="0">
                <a:solidFill>
                  <a:srgbClr val="080808"/>
                </a:solidFill>
              </a:rPr>
              <a:t> == 10: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80808"/>
                </a:solidFill>
              </a:rPr>
              <a:t> </a:t>
            </a:r>
            <a:r>
              <a:rPr lang="en-US" altLang="zh-TW" sz="2400" dirty="0" smtClean="0">
                <a:solidFill>
                  <a:srgbClr val="080808"/>
                </a:solidFill>
              </a:rPr>
              <a:t>       print("\</a:t>
            </a:r>
            <a:r>
              <a:rPr lang="en-US" altLang="zh-TW" sz="2400" dirty="0" err="1" smtClean="0">
                <a:solidFill>
                  <a:srgbClr val="080808"/>
                </a:solidFill>
              </a:rPr>
              <a:t>nSorry</a:t>
            </a:r>
            <a:r>
              <a:rPr lang="en-US" altLang="zh-TW" sz="2400" dirty="0" smtClean="0">
                <a:solidFill>
                  <a:srgbClr val="080808"/>
                </a:solidFill>
              </a:rPr>
              <a:t>", input, "not found !")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80808"/>
                </a:solidFill>
              </a:rPr>
              <a:t> </a:t>
            </a:r>
            <a:r>
              <a:rPr lang="en-US" altLang="zh-TW" sz="2400" dirty="0" smtClean="0">
                <a:solidFill>
                  <a:srgbClr val="080808"/>
                </a:solidFill>
              </a:rPr>
              <a:t>   else: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rgbClr val="080808"/>
                </a:solidFill>
              </a:rPr>
              <a:t>        print()</a:t>
            </a:r>
          </a:p>
          <a:p>
            <a:pPr eaLnBrk="1" hangingPunct="1"/>
            <a:endParaRPr lang="en-US" altLang="zh-TW" sz="2400" dirty="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二元搜尋</a:t>
            </a:r>
            <a:r>
              <a:rPr lang="en-US" altLang="zh-TW" smtClean="0"/>
              <a:t>(binary search)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二元搜尋</a:t>
            </a:r>
            <a:r>
              <a:rPr lang="zh-CN" altLang="en-US" smtClean="0"/>
              <a:t>：</a:t>
            </a:r>
            <a:endParaRPr lang="zh-TW" altLang="en-US" smtClean="0"/>
          </a:p>
          <a:p>
            <a:pPr lvl="1" eaLnBrk="1" hangingPunct="1"/>
            <a:r>
              <a:rPr lang="zh-TW" altLang="en-US" smtClean="0"/>
              <a:t>從一個已排序的檔案中找尋資料</a:t>
            </a:r>
            <a:r>
              <a:rPr lang="zh-CN" altLang="en-US" smtClean="0"/>
              <a:t>。</a:t>
            </a:r>
            <a:endParaRPr lang="zh-TW" altLang="en-US" smtClean="0"/>
          </a:p>
          <a:p>
            <a:pPr lvl="1" eaLnBrk="1" hangingPunct="1"/>
            <a:r>
              <a:rPr lang="zh-TW" altLang="en-US" smtClean="0"/>
              <a:t>二元搜尋的觀念與二元搜尋樹十分類似</a:t>
            </a:r>
            <a:r>
              <a:rPr lang="zh-CN" altLang="en-US" smtClean="0"/>
              <a:t>。</a:t>
            </a:r>
            <a:endParaRPr lang="zh-TW" altLang="en-US" smtClean="0"/>
          </a:p>
          <a:p>
            <a:pPr lvl="1" eaLnBrk="1" hangingPunct="1"/>
            <a:r>
              <a:rPr lang="zh-TW" altLang="en-US" smtClean="0"/>
              <a:t>其比較是從所有記錄的中間 </a:t>
            </a:r>
            <a:r>
              <a:rPr lang="en-US" altLang="zh-TW" smtClean="0"/>
              <a:t>M </a:t>
            </a:r>
            <a:r>
              <a:rPr lang="zh-TW" altLang="en-US" smtClean="0"/>
              <a:t>開始，若欲搜尋的鍵值小於 </a:t>
            </a:r>
            <a:r>
              <a:rPr lang="en-US" altLang="zh-TW" smtClean="0"/>
              <a:t>M</a:t>
            </a:r>
            <a:r>
              <a:rPr lang="zh-TW" altLang="en-US" smtClean="0"/>
              <a:t>，則從 </a:t>
            </a:r>
            <a:r>
              <a:rPr lang="en-US" altLang="zh-TW" smtClean="0"/>
              <a:t>M </a:t>
            </a:r>
            <a:r>
              <a:rPr lang="zh-TW" altLang="en-US" smtClean="0"/>
              <a:t>之前的記錄繼續搜尋，否則搜尋 </a:t>
            </a:r>
            <a:r>
              <a:rPr lang="en-US" altLang="zh-TW" smtClean="0"/>
              <a:t>M </a:t>
            </a:r>
            <a:r>
              <a:rPr lang="zh-TW" altLang="en-US" smtClean="0"/>
              <a:t>以後的記錄，如此反覆進行，直到要找尋資料的鍵值被找到為止。 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二元搜尋</a:t>
            </a:r>
            <a:r>
              <a:rPr lang="en-US" altLang="zh-TW" smtClean="0"/>
              <a:t>(binary search)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775575" cy="230505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舉例來說，假設在已排序數列</a:t>
            </a:r>
            <a:r>
              <a:rPr lang="en-US" altLang="zh-TW" dirty="0" smtClean="0"/>
              <a:t>12, 23, 29, 38, 44, 57, 64, 75, 82, 98</a:t>
            </a:r>
            <a:r>
              <a:rPr lang="zh-TW" altLang="en-US" dirty="0" smtClean="0"/>
              <a:t>，若欲以二元搜尋法找尋</a:t>
            </a:r>
            <a:r>
              <a:rPr lang="en-US" altLang="zh-TW" dirty="0" smtClean="0">
                <a:solidFill>
                  <a:schemeClr val="folHlink"/>
                </a:solidFill>
              </a:rPr>
              <a:t>82</a:t>
            </a:r>
            <a:r>
              <a:rPr lang="zh-TW" altLang="en-US" dirty="0" smtClean="0"/>
              <a:t>，則先從數列的中間點 </a:t>
            </a:r>
            <a:r>
              <a:rPr lang="en-US" altLang="zh-TW" dirty="0" smtClean="0"/>
              <a:t>M = ( </a:t>
            </a:r>
            <a:r>
              <a:rPr lang="en-US" altLang="zh-TW" dirty="0" err="1" smtClean="0">
                <a:solidFill>
                  <a:srgbClr val="006600"/>
                </a:solidFill>
              </a:rPr>
              <a:t>low</a:t>
            </a:r>
            <a:r>
              <a:rPr lang="en-US" altLang="zh-TW" dirty="0" err="1" smtClean="0"/>
              <a:t>+</a:t>
            </a:r>
            <a:r>
              <a:rPr lang="en-US" altLang="zh-TW" dirty="0" err="1" smtClean="0">
                <a:solidFill>
                  <a:srgbClr val="800080"/>
                </a:solidFill>
              </a:rPr>
              <a:t>upper</a:t>
            </a:r>
            <a:r>
              <a:rPr lang="en-US" altLang="zh-TW" dirty="0" smtClean="0">
                <a:solidFill>
                  <a:srgbClr val="800080"/>
                </a:solidFill>
              </a:rPr>
              <a:t> </a:t>
            </a:r>
            <a:r>
              <a:rPr lang="en-US" altLang="zh-TW" dirty="0" smtClean="0"/>
              <a:t>) // 2  = ( 1+10 ) // 2 = 5 (</a:t>
            </a:r>
            <a:r>
              <a:rPr lang="zh-TW" altLang="en-US" dirty="0" smtClean="0"/>
              <a:t>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筆記錄</a:t>
            </a:r>
            <a:r>
              <a:rPr lang="en-US" altLang="zh-TW" dirty="0" smtClean="0"/>
              <a:t>)</a:t>
            </a:r>
            <a:r>
              <a:rPr lang="zh-TW" altLang="en-US" dirty="0" smtClean="0"/>
              <a:t>開始比對，如下所示：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258888" y="4357688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66"/>
                </a:solidFill>
              </a:rPr>
              <a:t>12   23   29   38   44   57   64   75   82   98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187450" y="5419725"/>
            <a:ext cx="71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/>
              <a:t>low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659563" y="5419725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/>
              <a:t>upper</a:t>
            </a:r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 flipV="1">
            <a:off x="7092950" y="47974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3852863" y="5445125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/>
              <a:t>M</a:t>
            </a:r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 flipV="1">
            <a:off x="4067175" y="47974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2" name="Line 12"/>
          <p:cNvSpPr>
            <a:spLocks noChangeShapeType="1"/>
          </p:cNvSpPr>
          <p:nvPr/>
        </p:nvSpPr>
        <p:spPr bwMode="auto">
          <a:xfrm flipV="1">
            <a:off x="1547813" y="47974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二元搜尋</a:t>
            </a:r>
            <a:r>
              <a:rPr lang="en-US" altLang="zh-TW" smtClean="0"/>
              <a:t>(binary search)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258888" y="1739900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66"/>
                </a:solidFill>
              </a:rPr>
              <a:t>12   23   29   38   44   57   64   75   82   98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4211638" y="2801938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/>
              <a:t>low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6659563" y="2801938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/>
              <a:t>upper</a:t>
            </a:r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 flipV="1">
            <a:off x="7092950" y="21796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5653088" y="28273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/>
              <a:t>M</a:t>
            </a:r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 flipV="1">
            <a:off x="5867400" y="21796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 flipV="1">
            <a:off x="4572000" y="21796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6" name="AutoShape 11"/>
          <p:cNvSpPr>
            <a:spLocks/>
          </p:cNvSpPr>
          <p:nvPr/>
        </p:nvSpPr>
        <p:spPr bwMode="auto">
          <a:xfrm>
            <a:off x="4356100" y="1773238"/>
            <a:ext cx="71438" cy="431800"/>
          </a:xfrm>
          <a:prstGeom prst="leftBracket">
            <a:avLst>
              <a:gd name="adj" fmla="val 50370"/>
            </a:avLst>
          </a:prstGeom>
          <a:noFill/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7" name="AutoShape 12"/>
          <p:cNvSpPr>
            <a:spLocks/>
          </p:cNvSpPr>
          <p:nvPr/>
        </p:nvSpPr>
        <p:spPr bwMode="auto">
          <a:xfrm>
            <a:off x="7308850" y="1773238"/>
            <a:ext cx="71438" cy="431800"/>
          </a:xfrm>
          <a:prstGeom prst="rightBracket">
            <a:avLst>
              <a:gd name="adj" fmla="val 50370"/>
            </a:avLst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8" name="Rectangle 13"/>
          <p:cNvSpPr>
            <a:spLocks noChangeArrowheads="1"/>
          </p:cNvSpPr>
          <p:nvPr/>
        </p:nvSpPr>
        <p:spPr bwMode="auto">
          <a:xfrm>
            <a:off x="1258888" y="4116388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66"/>
                </a:solidFill>
              </a:rPr>
              <a:t>12   23   29   38   44   57   64   75   82   98</a:t>
            </a:r>
          </a:p>
        </p:txBody>
      </p:sp>
      <p:sp>
        <p:nvSpPr>
          <p:cNvPr id="9229" name="Text Box 14"/>
          <p:cNvSpPr txBox="1">
            <a:spLocks noChangeArrowheads="1"/>
          </p:cNvSpPr>
          <p:nvPr/>
        </p:nvSpPr>
        <p:spPr bwMode="auto">
          <a:xfrm>
            <a:off x="6084888" y="5178425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/>
              <a:t>low</a:t>
            </a:r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6659563" y="5178425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/>
              <a:t>upper</a:t>
            </a:r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 flipV="1">
            <a:off x="7092950" y="45561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6229350" y="3284538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/>
              <a:t>M</a:t>
            </a:r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>
            <a:off x="6443663" y="3716338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 flipV="1">
            <a:off x="6445250" y="45561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5" name="AutoShape 20"/>
          <p:cNvSpPr>
            <a:spLocks/>
          </p:cNvSpPr>
          <p:nvPr/>
        </p:nvSpPr>
        <p:spPr bwMode="auto">
          <a:xfrm>
            <a:off x="6229350" y="4149725"/>
            <a:ext cx="71438" cy="431800"/>
          </a:xfrm>
          <a:prstGeom prst="leftBracket">
            <a:avLst>
              <a:gd name="adj" fmla="val 50370"/>
            </a:avLst>
          </a:prstGeom>
          <a:noFill/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36" name="AutoShape 21"/>
          <p:cNvSpPr>
            <a:spLocks/>
          </p:cNvSpPr>
          <p:nvPr/>
        </p:nvSpPr>
        <p:spPr bwMode="auto">
          <a:xfrm>
            <a:off x="7308850" y="4149725"/>
            <a:ext cx="71438" cy="431800"/>
          </a:xfrm>
          <a:prstGeom prst="rightBracket">
            <a:avLst>
              <a:gd name="adj" fmla="val 50370"/>
            </a:avLst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二元搜尋</a:t>
            </a:r>
            <a:r>
              <a:rPr lang="en-US" altLang="zh-TW" smtClean="0"/>
              <a:t>(binary search)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628775"/>
            <a:ext cx="7775575" cy="4465638"/>
          </a:xfrm>
        </p:spPr>
        <p:txBody>
          <a:bodyPr/>
          <a:lstStyle/>
          <a:p>
            <a:pPr eaLnBrk="1" hangingPunct="1"/>
            <a:r>
              <a:rPr lang="zh-TW" altLang="en-US" smtClean="0"/>
              <a:t>二元搜尋</a:t>
            </a:r>
            <a:r>
              <a:rPr lang="zh-TW" altLang="en-US" smtClean="0">
                <a:solidFill>
                  <a:schemeClr val="hlink"/>
                </a:solidFill>
              </a:rPr>
              <a:t>每一次比較，檔案皆縮小一半</a:t>
            </a:r>
            <a:r>
              <a:rPr lang="zh-TW" altLang="en-US" smtClean="0"/>
              <a:t>，從</a:t>
            </a:r>
            <a:r>
              <a:rPr lang="en-US" altLang="zh-TW" smtClean="0"/>
              <a:t>1/2</a:t>
            </a:r>
            <a:r>
              <a:rPr lang="zh-TW" altLang="en-US" smtClean="0"/>
              <a:t>，</a:t>
            </a:r>
            <a:r>
              <a:rPr lang="en-US" altLang="zh-TW" smtClean="0"/>
              <a:t>1/4</a:t>
            </a:r>
            <a:r>
              <a:rPr lang="zh-TW" altLang="en-US" smtClean="0"/>
              <a:t>，</a:t>
            </a:r>
            <a:r>
              <a:rPr lang="en-US" altLang="zh-TW" smtClean="0"/>
              <a:t>1/8</a:t>
            </a:r>
            <a:r>
              <a:rPr lang="zh-TW" altLang="en-US" smtClean="0"/>
              <a:t>，</a:t>
            </a:r>
            <a:r>
              <a:rPr lang="en-US" altLang="zh-TW" smtClean="0"/>
              <a:t>1/16</a:t>
            </a:r>
            <a:r>
              <a:rPr lang="en-US" altLang="zh-CN" smtClean="0"/>
              <a:t>……</a:t>
            </a:r>
            <a:r>
              <a:rPr lang="zh-CN" altLang="en-US" smtClean="0"/>
              <a:t>。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在第</a:t>
            </a:r>
            <a:r>
              <a:rPr lang="zh-TW" altLang="en-US" smtClean="0">
                <a:solidFill>
                  <a:srgbClr val="006600"/>
                </a:solidFill>
              </a:rPr>
              <a:t> </a:t>
            </a:r>
            <a:r>
              <a:rPr lang="en-US" altLang="zh-TW" smtClean="0">
                <a:solidFill>
                  <a:srgbClr val="006600"/>
                </a:solidFill>
              </a:rPr>
              <a:t>k </a:t>
            </a:r>
            <a:r>
              <a:rPr lang="zh-TW" altLang="en-US" smtClean="0"/>
              <a:t>次比較時，</a:t>
            </a:r>
            <a:r>
              <a:rPr lang="zh-TW" altLang="en-US" smtClean="0">
                <a:solidFill>
                  <a:srgbClr val="006600"/>
                </a:solidFill>
              </a:rPr>
              <a:t>最多只剩下</a:t>
            </a:r>
            <a:r>
              <a:rPr lang="en-US" altLang="zh-TW" smtClean="0">
                <a:solidFill>
                  <a:srgbClr val="006600"/>
                </a:solidFill>
              </a:rPr>
              <a:t>[n/2</a:t>
            </a:r>
            <a:r>
              <a:rPr lang="en-US" altLang="zh-TW" baseline="30000" smtClean="0">
                <a:solidFill>
                  <a:srgbClr val="006600"/>
                </a:solidFill>
              </a:rPr>
              <a:t>k</a:t>
            </a:r>
            <a:r>
              <a:rPr lang="en-US" altLang="zh-TW" smtClean="0">
                <a:solidFill>
                  <a:srgbClr val="006600"/>
                </a:solidFill>
              </a:rPr>
              <a:t>]</a:t>
            </a:r>
            <a:r>
              <a:rPr lang="en-US" altLang="zh-TW" smtClean="0"/>
              <a:t> </a:t>
            </a:r>
            <a:r>
              <a:rPr lang="zh-TW" altLang="en-US" smtClean="0"/>
              <a:t>。</a:t>
            </a:r>
          </a:p>
          <a:p>
            <a:pPr eaLnBrk="1" hangingPunct="1"/>
            <a:r>
              <a:rPr lang="zh-TW" altLang="en-US" smtClean="0"/>
              <a:t>最壞的情況是搜尋到最後只剩下一個記錄</a:t>
            </a:r>
            <a:r>
              <a:rPr lang="en-US" altLang="zh-TW" smtClean="0"/>
              <a:t>n/2</a:t>
            </a:r>
            <a:r>
              <a:rPr lang="en-US" altLang="zh-TW" baseline="30000" smtClean="0"/>
              <a:t>k</a:t>
            </a:r>
            <a:r>
              <a:rPr lang="en-US" altLang="zh-TW" smtClean="0"/>
              <a:t> = 1</a:t>
            </a:r>
            <a:r>
              <a:rPr lang="zh-TW" altLang="en-US" smtClean="0"/>
              <a:t>，所以 </a:t>
            </a:r>
            <a:r>
              <a:rPr lang="en-US" altLang="zh-TW" smtClean="0"/>
              <a:t>K = log</a:t>
            </a:r>
            <a:r>
              <a:rPr lang="en-US" altLang="zh-TW" baseline="-30000" smtClean="0"/>
              <a:t>2</a:t>
            </a:r>
            <a:r>
              <a:rPr lang="en-US" altLang="zh-TW" smtClean="0"/>
              <a:t>n</a:t>
            </a:r>
            <a:r>
              <a:rPr lang="zh-TW" altLang="en-US" smtClean="0"/>
              <a:t>，即最多的比較次數是</a:t>
            </a:r>
            <a:r>
              <a:rPr lang="en-US" altLang="zh-TW" smtClean="0"/>
              <a:t>log</a:t>
            </a:r>
            <a:r>
              <a:rPr lang="en-US" altLang="zh-TW" baseline="-30000" smtClean="0"/>
              <a:t>2</a:t>
            </a:r>
            <a:r>
              <a:rPr lang="en-US" altLang="zh-TW" smtClean="0"/>
              <a:t>n</a:t>
            </a:r>
            <a:r>
              <a:rPr lang="zh-TW" altLang="en-US" smtClean="0"/>
              <a:t>。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二元搜尋</a:t>
            </a:r>
            <a:r>
              <a:rPr lang="en-US" altLang="zh-TW" smtClean="0"/>
              <a:t>(binary search)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9608-4CBB-4214-AAA8-F2CB03D26B54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02894"/>
              </p:ext>
            </p:extLst>
          </p:nvPr>
        </p:nvGraphicFramePr>
        <p:xfrm>
          <a:off x="2051720" y="1556792"/>
          <a:ext cx="4176464" cy="4464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1367972595"/>
                    </a:ext>
                  </a:extLst>
                </a:gridCol>
              </a:tblGrid>
              <a:tr h="262617">
                <a:tc>
                  <a:txBody>
                    <a:bodyPr/>
                    <a:lstStyle/>
                    <a:p>
                      <a:pPr marL="144145" algn="just">
                        <a:lnSpc>
                          <a:spcPts val="1300"/>
                        </a:lnSpc>
                        <a:spcAft>
                          <a:spcPts val="100"/>
                        </a:spcAft>
                        <a:tabLst>
                          <a:tab pos="583565" algn="l"/>
                          <a:tab pos="806450" algn="l"/>
                          <a:tab pos="1029970" algn="l"/>
                          <a:tab pos="1252855" algn="l"/>
                          <a:tab pos="1476375" algn="l"/>
                          <a:tab pos="1699260" algn="l"/>
                          <a:tab pos="1922780" algn="l"/>
                          <a:tab pos="2145665" algn="l"/>
                          <a:tab pos="2369185" algn="l"/>
                          <a:tab pos="2592070" algn="l"/>
                        </a:tabLst>
                      </a:pPr>
                      <a:r>
                        <a:rPr lang="en-US" sz="900" kern="7200">
                          <a:effectLst/>
                        </a:rPr>
                        <a:t>    m = (1 + n) // 2 # </a:t>
                      </a:r>
                      <a:r>
                        <a:rPr lang="zh-TW" sz="900" kern="7200">
                          <a:effectLst/>
                        </a:rPr>
                        <a:t>鍵值在第</a:t>
                      </a:r>
                      <a:r>
                        <a:rPr lang="en-US" sz="900" kern="7200">
                          <a:effectLst/>
                        </a:rPr>
                        <a:t>M</a:t>
                      </a:r>
                      <a:r>
                        <a:rPr lang="zh-TW" sz="900" kern="7200">
                          <a:effectLst/>
                        </a:rPr>
                        <a:t>筆</a:t>
                      </a:r>
                      <a:endParaRPr lang="zh-TW" sz="900" kern="7200">
                        <a:effectLst/>
                        <a:latin typeface="Consolas" panose="020B0609020204030204" pitchFamily="49" charset="0"/>
                        <a:ea typeface="華康細圓體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9963690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144145" algn="just">
                        <a:lnSpc>
                          <a:spcPts val="1300"/>
                        </a:lnSpc>
                        <a:spcAft>
                          <a:spcPts val="100"/>
                        </a:spcAft>
                        <a:tabLst>
                          <a:tab pos="583565" algn="l"/>
                          <a:tab pos="806450" algn="l"/>
                          <a:tab pos="1029970" algn="l"/>
                          <a:tab pos="1252855" algn="l"/>
                          <a:tab pos="1476375" algn="l"/>
                          <a:tab pos="1699260" algn="l"/>
                          <a:tab pos="1922780" algn="l"/>
                          <a:tab pos="2145665" algn="l"/>
                          <a:tab pos="2369185" algn="l"/>
                          <a:tab pos="2592070" algn="l"/>
                        </a:tabLst>
                      </a:pPr>
                      <a:r>
                        <a:rPr lang="en-US" sz="900" kern="7200">
                          <a:effectLst/>
                        </a:rPr>
                        <a:t>    while l &lt;= n and ok == 0:</a:t>
                      </a:r>
                      <a:endParaRPr lang="zh-TW" sz="900" kern="7200">
                        <a:effectLst/>
                        <a:latin typeface="Consolas" panose="020B0609020204030204" pitchFamily="49" charset="0"/>
                        <a:ea typeface="華康細圓體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26771741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144145" algn="just">
                        <a:lnSpc>
                          <a:spcPts val="1300"/>
                        </a:lnSpc>
                        <a:spcAft>
                          <a:spcPts val="100"/>
                        </a:spcAft>
                        <a:tabLst>
                          <a:tab pos="583565" algn="l"/>
                          <a:tab pos="806450" algn="l"/>
                          <a:tab pos="1029970" algn="l"/>
                          <a:tab pos="1252855" algn="l"/>
                          <a:tab pos="1476375" algn="l"/>
                          <a:tab pos="1699260" algn="l"/>
                          <a:tab pos="1922780" algn="l"/>
                          <a:tab pos="2145665" algn="l"/>
                          <a:tab pos="2369185" algn="l"/>
                          <a:tab pos="2592070" algn="l"/>
                        </a:tabLst>
                      </a:pPr>
                      <a:r>
                        <a:rPr lang="en-US" sz="900" kern="7200">
                          <a:effectLst/>
                        </a:rPr>
                        <a:t>        print('\nData when searching: ', end = '')</a:t>
                      </a:r>
                      <a:endParaRPr lang="zh-TW" sz="900" kern="7200">
                        <a:effectLst/>
                        <a:latin typeface="Consolas" panose="020B0609020204030204" pitchFamily="49" charset="0"/>
                        <a:ea typeface="華康細圓體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79659827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144145" algn="just">
                        <a:lnSpc>
                          <a:spcPts val="1300"/>
                        </a:lnSpc>
                        <a:spcAft>
                          <a:spcPts val="100"/>
                        </a:spcAft>
                        <a:tabLst>
                          <a:tab pos="583565" algn="l"/>
                          <a:tab pos="806450" algn="l"/>
                          <a:tab pos="1029970" algn="l"/>
                          <a:tab pos="1252855" algn="l"/>
                          <a:tab pos="1476375" algn="l"/>
                          <a:tab pos="1699260" algn="l"/>
                          <a:tab pos="1922780" algn="l"/>
                          <a:tab pos="2145665" algn="l"/>
                          <a:tab pos="2369185" algn="l"/>
                          <a:tab pos="2592070" algn="l"/>
                        </a:tabLst>
                      </a:pPr>
                      <a:r>
                        <a:rPr lang="en-US" sz="900" kern="7200">
                          <a:effectLst/>
                        </a:rPr>
                        <a:t>        cnt += 1</a:t>
                      </a:r>
                      <a:endParaRPr lang="zh-TW" sz="900" kern="7200">
                        <a:effectLst/>
                        <a:latin typeface="Consolas" panose="020B0609020204030204" pitchFamily="49" charset="0"/>
                        <a:ea typeface="華康細圓體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72089787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144145" algn="just">
                        <a:lnSpc>
                          <a:spcPts val="1300"/>
                        </a:lnSpc>
                        <a:spcAft>
                          <a:spcPts val="100"/>
                        </a:spcAft>
                        <a:tabLst>
                          <a:tab pos="583565" algn="l"/>
                          <a:tab pos="806450" algn="l"/>
                          <a:tab pos="1029970" algn="l"/>
                          <a:tab pos="1252855" algn="l"/>
                          <a:tab pos="1476375" algn="l"/>
                          <a:tab pos="1699260" algn="l"/>
                          <a:tab pos="1922780" algn="l"/>
                          <a:tab pos="2145665" algn="l"/>
                          <a:tab pos="2369185" algn="l"/>
                          <a:tab pos="2592070" algn="l"/>
                        </a:tabLst>
                      </a:pPr>
                      <a:r>
                        <a:rPr lang="en-US" sz="900" kern="7200">
                          <a:effectLst/>
                        </a:rPr>
                        <a:t>        print('# %d is %d!' % (cnt, data[m]), end = '')</a:t>
                      </a:r>
                      <a:endParaRPr lang="zh-TW" sz="900" kern="7200">
                        <a:effectLst/>
                        <a:latin typeface="Consolas" panose="020B0609020204030204" pitchFamily="49" charset="0"/>
                        <a:ea typeface="華康細圓體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54827252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144145" algn="just">
                        <a:lnSpc>
                          <a:spcPts val="1300"/>
                        </a:lnSpc>
                        <a:spcAft>
                          <a:spcPts val="100"/>
                        </a:spcAft>
                        <a:tabLst>
                          <a:tab pos="583565" algn="l"/>
                          <a:tab pos="806450" algn="l"/>
                          <a:tab pos="1029970" algn="l"/>
                          <a:tab pos="1252855" algn="l"/>
                          <a:tab pos="1476375" algn="l"/>
                          <a:tab pos="1699260" algn="l"/>
                          <a:tab pos="1922780" algn="l"/>
                          <a:tab pos="2145665" algn="l"/>
                          <a:tab pos="2369185" algn="l"/>
                          <a:tab pos="2592070" algn="l"/>
                        </a:tabLst>
                      </a:pPr>
                      <a:r>
                        <a:rPr lang="en-US" sz="900" kern="7200" dirty="0">
                          <a:effectLst/>
                        </a:rPr>
                        <a:t>        if data[m] &gt; input_: # </a:t>
                      </a:r>
                      <a:r>
                        <a:rPr lang="zh-TW" sz="900" kern="7200" dirty="0">
                          <a:effectLst/>
                        </a:rPr>
                        <a:t>欲搜尋的資料小於鍵值，則資料在鍵值的前面</a:t>
                      </a:r>
                      <a:endParaRPr lang="zh-TW" sz="900" kern="7200" dirty="0">
                        <a:effectLst/>
                        <a:latin typeface="Consolas" panose="020B0609020204030204" pitchFamily="49" charset="0"/>
                        <a:ea typeface="華康細圓體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0641783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144145" algn="just">
                        <a:lnSpc>
                          <a:spcPts val="1300"/>
                        </a:lnSpc>
                        <a:spcAft>
                          <a:spcPts val="100"/>
                        </a:spcAft>
                        <a:tabLst>
                          <a:tab pos="583565" algn="l"/>
                          <a:tab pos="806450" algn="l"/>
                          <a:tab pos="1029970" algn="l"/>
                          <a:tab pos="1252855" algn="l"/>
                          <a:tab pos="1476375" algn="l"/>
                          <a:tab pos="1699260" algn="l"/>
                          <a:tab pos="1922780" algn="l"/>
                          <a:tab pos="2145665" algn="l"/>
                          <a:tab pos="2369185" algn="l"/>
                          <a:tab pos="2592070" algn="l"/>
                        </a:tabLst>
                      </a:pPr>
                      <a:r>
                        <a:rPr lang="en-US" sz="900" kern="7200" dirty="0">
                          <a:effectLst/>
                        </a:rPr>
                        <a:t>            n = m - 1</a:t>
                      </a:r>
                      <a:endParaRPr lang="zh-TW" sz="900" kern="7200" dirty="0">
                        <a:effectLst/>
                        <a:latin typeface="Consolas" panose="020B0609020204030204" pitchFamily="49" charset="0"/>
                        <a:ea typeface="華康細圓體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6283608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144145" algn="just">
                        <a:lnSpc>
                          <a:spcPts val="1300"/>
                        </a:lnSpc>
                        <a:spcAft>
                          <a:spcPts val="100"/>
                        </a:spcAft>
                        <a:tabLst>
                          <a:tab pos="583565" algn="l"/>
                          <a:tab pos="806450" algn="l"/>
                          <a:tab pos="1029970" algn="l"/>
                          <a:tab pos="1252855" algn="l"/>
                          <a:tab pos="1476375" algn="l"/>
                          <a:tab pos="1699260" algn="l"/>
                          <a:tab pos="1922780" algn="l"/>
                          <a:tab pos="2145665" algn="l"/>
                          <a:tab pos="2369185" algn="l"/>
                          <a:tab pos="2592070" algn="l"/>
                        </a:tabLst>
                      </a:pPr>
                      <a:r>
                        <a:rPr lang="en-US" sz="900" kern="7200" dirty="0">
                          <a:effectLst/>
                        </a:rPr>
                        <a:t>            print(' ---&gt; %d is bigger than %d' % (input_, data[m]), end = '')</a:t>
                      </a:r>
                      <a:endParaRPr lang="zh-TW" sz="900" kern="7200" dirty="0">
                        <a:effectLst/>
                        <a:latin typeface="Consolas" panose="020B0609020204030204" pitchFamily="49" charset="0"/>
                        <a:ea typeface="華康細圓體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473353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144145" algn="just">
                        <a:lnSpc>
                          <a:spcPts val="1300"/>
                        </a:lnSpc>
                        <a:spcAft>
                          <a:spcPts val="100"/>
                        </a:spcAft>
                        <a:tabLst>
                          <a:tab pos="583565" algn="l"/>
                          <a:tab pos="806450" algn="l"/>
                          <a:tab pos="1029970" algn="l"/>
                          <a:tab pos="1252855" algn="l"/>
                          <a:tab pos="1476375" algn="l"/>
                          <a:tab pos="1699260" algn="l"/>
                          <a:tab pos="1922780" algn="l"/>
                          <a:tab pos="2145665" algn="l"/>
                          <a:tab pos="2369185" algn="l"/>
                          <a:tab pos="2592070" algn="l"/>
                        </a:tabLst>
                      </a:pPr>
                      <a:r>
                        <a:rPr lang="en-US" sz="900" kern="7200">
                          <a:effectLst/>
                        </a:rPr>
                        <a:t>        elif data[m] &lt; input_: # </a:t>
                      </a:r>
                      <a:r>
                        <a:rPr lang="zh-TW" sz="900" kern="7200">
                          <a:effectLst/>
                        </a:rPr>
                        <a:t>否則資料在鍵值的後面</a:t>
                      </a:r>
                      <a:endParaRPr lang="zh-TW" sz="900" kern="7200">
                        <a:effectLst/>
                        <a:latin typeface="Consolas" panose="020B0609020204030204" pitchFamily="49" charset="0"/>
                        <a:ea typeface="華康細圓體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07863119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144145" algn="just">
                        <a:lnSpc>
                          <a:spcPts val="1300"/>
                        </a:lnSpc>
                        <a:spcAft>
                          <a:spcPts val="100"/>
                        </a:spcAft>
                        <a:tabLst>
                          <a:tab pos="583565" algn="l"/>
                          <a:tab pos="806450" algn="l"/>
                          <a:tab pos="1029970" algn="l"/>
                          <a:tab pos="1252855" algn="l"/>
                          <a:tab pos="1476375" algn="l"/>
                          <a:tab pos="1699260" algn="l"/>
                          <a:tab pos="1922780" algn="l"/>
                          <a:tab pos="2145665" algn="l"/>
                          <a:tab pos="2369185" algn="l"/>
                          <a:tab pos="2592070" algn="l"/>
                        </a:tabLst>
                      </a:pPr>
                      <a:r>
                        <a:rPr lang="en-US" sz="900" kern="7200" dirty="0">
                          <a:effectLst/>
                        </a:rPr>
                        <a:t>            l = m + 1</a:t>
                      </a:r>
                      <a:endParaRPr lang="zh-TW" sz="900" kern="7200" dirty="0">
                        <a:effectLst/>
                        <a:latin typeface="Consolas" panose="020B0609020204030204" pitchFamily="49" charset="0"/>
                        <a:ea typeface="華康細圓體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09882054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144145" algn="just">
                        <a:lnSpc>
                          <a:spcPts val="1300"/>
                        </a:lnSpc>
                        <a:spcAft>
                          <a:spcPts val="100"/>
                        </a:spcAft>
                        <a:tabLst>
                          <a:tab pos="583565" algn="l"/>
                          <a:tab pos="806450" algn="l"/>
                          <a:tab pos="1029970" algn="l"/>
                          <a:tab pos="1252855" algn="l"/>
                          <a:tab pos="1476375" algn="l"/>
                          <a:tab pos="1699260" algn="l"/>
                          <a:tab pos="1922780" algn="l"/>
                          <a:tab pos="2145665" algn="l"/>
                          <a:tab pos="2369185" algn="l"/>
                          <a:tab pos="2592070" algn="l"/>
                        </a:tabLst>
                      </a:pPr>
                      <a:r>
                        <a:rPr lang="en-US" sz="900" kern="7200">
                          <a:effectLst/>
                        </a:rPr>
                        <a:t>            print(' ---&gt; %d is bigger than %d' % (input_, data[m]), end = '')</a:t>
                      </a:r>
                      <a:endParaRPr lang="zh-TW" sz="900" kern="7200">
                        <a:effectLst/>
                        <a:latin typeface="Consolas" panose="020B0609020204030204" pitchFamily="49" charset="0"/>
                        <a:ea typeface="華康細圓體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87471957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144145" algn="just">
                        <a:lnSpc>
                          <a:spcPts val="1300"/>
                        </a:lnSpc>
                        <a:spcAft>
                          <a:spcPts val="100"/>
                        </a:spcAft>
                        <a:tabLst>
                          <a:tab pos="583565" algn="l"/>
                          <a:tab pos="806450" algn="l"/>
                          <a:tab pos="1029970" algn="l"/>
                          <a:tab pos="1252855" algn="l"/>
                          <a:tab pos="1476375" algn="l"/>
                          <a:tab pos="1699260" algn="l"/>
                          <a:tab pos="1922780" algn="l"/>
                          <a:tab pos="2145665" algn="l"/>
                          <a:tab pos="2369185" algn="l"/>
                          <a:tab pos="2592070" algn="l"/>
                        </a:tabLst>
                      </a:pPr>
                      <a:r>
                        <a:rPr lang="en-US" sz="900" kern="7200">
                          <a:effectLst/>
                        </a:rPr>
                        <a:t>        else:</a:t>
                      </a:r>
                      <a:endParaRPr lang="zh-TW" sz="900" kern="7200">
                        <a:effectLst/>
                        <a:latin typeface="Consolas" panose="020B0609020204030204" pitchFamily="49" charset="0"/>
                        <a:ea typeface="華康細圓體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3709224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144145" algn="just">
                        <a:lnSpc>
                          <a:spcPts val="1300"/>
                        </a:lnSpc>
                        <a:spcAft>
                          <a:spcPts val="100"/>
                        </a:spcAft>
                        <a:tabLst>
                          <a:tab pos="583565" algn="l"/>
                          <a:tab pos="806450" algn="l"/>
                          <a:tab pos="1029970" algn="l"/>
                          <a:tab pos="1252855" algn="l"/>
                          <a:tab pos="1476375" algn="l"/>
                          <a:tab pos="1699260" algn="l"/>
                          <a:tab pos="1922780" algn="l"/>
                          <a:tab pos="2145665" algn="l"/>
                          <a:tab pos="2369185" algn="l"/>
                          <a:tab pos="2592070" algn="l"/>
                        </a:tabLst>
                      </a:pPr>
                      <a:r>
                        <a:rPr lang="en-US" sz="900" kern="7200">
                          <a:effectLst/>
                        </a:rPr>
                        <a:t>            print('\n\nFound %d is the %dth record in data!' % (input_, m))</a:t>
                      </a:r>
                      <a:endParaRPr lang="zh-TW" sz="900" kern="7200">
                        <a:effectLst/>
                        <a:latin typeface="Consolas" panose="020B0609020204030204" pitchFamily="49" charset="0"/>
                        <a:ea typeface="華康細圓體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8316732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144145" algn="just">
                        <a:lnSpc>
                          <a:spcPts val="1300"/>
                        </a:lnSpc>
                        <a:spcAft>
                          <a:spcPts val="100"/>
                        </a:spcAft>
                        <a:tabLst>
                          <a:tab pos="583565" algn="l"/>
                          <a:tab pos="806450" algn="l"/>
                          <a:tab pos="1029970" algn="l"/>
                          <a:tab pos="1252855" algn="l"/>
                          <a:tab pos="1476375" algn="l"/>
                          <a:tab pos="1699260" algn="l"/>
                          <a:tab pos="1922780" algn="l"/>
                          <a:tab pos="2145665" algn="l"/>
                          <a:tab pos="2369185" algn="l"/>
                          <a:tab pos="2592070" algn="l"/>
                        </a:tabLst>
                      </a:pPr>
                      <a:r>
                        <a:rPr lang="en-US" sz="900" kern="7200">
                          <a:effectLst/>
                        </a:rPr>
                        <a:t>            ok = 1</a:t>
                      </a:r>
                      <a:endParaRPr lang="zh-TW" sz="900" kern="7200">
                        <a:effectLst/>
                        <a:latin typeface="Consolas" panose="020B0609020204030204" pitchFamily="49" charset="0"/>
                        <a:ea typeface="華康細圓體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31311180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144145" algn="just">
                        <a:lnSpc>
                          <a:spcPts val="1300"/>
                        </a:lnSpc>
                        <a:spcAft>
                          <a:spcPts val="100"/>
                        </a:spcAft>
                        <a:tabLst>
                          <a:tab pos="583565" algn="l"/>
                          <a:tab pos="806450" algn="l"/>
                          <a:tab pos="1029970" algn="l"/>
                          <a:tab pos="1252855" algn="l"/>
                          <a:tab pos="1476375" algn="l"/>
                          <a:tab pos="1699260" algn="l"/>
                          <a:tab pos="1922780" algn="l"/>
                          <a:tab pos="2145665" algn="l"/>
                          <a:tab pos="2369185" algn="l"/>
                          <a:tab pos="2592070" algn="l"/>
                        </a:tabLst>
                      </a:pPr>
                      <a:r>
                        <a:rPr lang="en-US" sz="900" kern="7200">
                          <a:effectLst/>
                        </a:rPr>
                        <a:t>        m = (l + n) // 2</a:t>
                      </a:r>
                      <a:endParaRPr lang="zh-TW" sz="900" kern="7200">
                        <a:effectLst/>
                        <a:latin typeface="Consolas" panose="020B0609020204030204" pitchFamily="49" charset="0"/>
                        <a:ea typeface="華康細圓體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0533978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144145" algn="just">
                        <a:lnSpc>
                          <a:spcPts val="1300"/>
                        </a:lnSpc>
                        <a:spcAft>
                          <a:spcPts val="100"/>
                        </a:spcAft>
                        <a:tabLst>
                          <a:tab pos="583565" algn="l"/>
                          <a:tab pos="806450" algn="l"/>
                          <a:tab pos="1029970" algn="l"/>
                          <a:tab pos="1252855" algn="l"/>
                          <a:tab pos="1476375" algn="l"/>
                          <a:tab pos="1699260" algn="l"/>
                          <a:tab pos="1922780" algn="l"/>
                          <a:tab pos="2145665" algn="l"/>
                          <a:tab pos="2369185" algn="l"/>
                          <a:tab pos="2592070" algn="l"/>
                        </a:tabLst>
                      </a:pPr>
                      <a:r>
                        <a:rPr lang="en-US" sz="900" kern="7200">
                          <a:effectLst/>
                        </a:rPr>
                        <a:t>    if ok == 0:</a:t>
                      </a:r>
                      <a:endParaRPr lang="zh-TW" sz="900" kern="7200">
                        <a:effectLst/>
                        <a:latin typeface="Consolas" panose="020B0609020204030204" pitchFamily="49" charset="0"/>
                        <a:ea typeface="華康細圓體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34532164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144145" algn="just">
                        <a:lnSpc>
                          <a:spcPts val="1300"/>
                        </a:lnSpc>
                        <a:spcAft>
                          <a:spcPts val="100"/>
                        </a:spcAft>
                        <a:tabLst>
                          <a:tab pos="583565" algn="l"/>
                          <a:tab pos="806450" algn="l"/>
                          <a:tab pos="1029970" algn="l"/>
                          <a:tab pos="1252855" algn="l"/>
                          <a:tab pos="1476375" algn="l"/>
                          <a:tab pos="1699260" algn="l"/>
                          <a:tab pos="1922780" algn="l"/>
                          <a:tab pos="2145665" algn="l"/>
                          <a:tab pos="2369185" algn="l"/>
                          <a:tab pos="2592070" algn="l"/>
                        </a:tabLst>
                      </a:pPr>
                      <a:r>
                        <a:rPr lang="en-US" sz="900" kern="7200" dirty="0">
                          <a:effectLst/>
                        </a:rPr>
                        <a:t>        print('\n\</a:t>
                      </a:r>
                      <a:r>
                        <a:rPr lang="en-US" sz="900" kern="7200" dirty="0" err="1">
                          <a:effectLst/>
                        </a:rPr>
                        <a:t>nSorry</a:t>
                      </a:r>
                      <a:r>
                        <a:rPr lang="en-US" sz="900" kern="7200" dirty="0">
                          <a:effectLst/>
                        </a:rPr>
                        <a:t>, %d not found!' % input_)</a:t>
                      </a:r>
                      <a:endParaRPr lang="zh-TW" sz="900" kern="7200" dirty="0">
                        <a:effectLst/>
                        <a:latin typeface="Consolas" panose="020B0609020204030204" pitchFamily="49" charset="0"/>
                        <a:ea typeface="華康細圓體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028725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佈景主題2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CDD8EEAA-A189-4393-A03C-1EF218ABC34C}" vid="{A69B686D-1CCC-48D3-AB6A-FF403F94050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768</TotalTime>
  <Words>2481</Words>
  <Application>Microsoft Office PowerPoint</Application>
  <PresentationFormat>如螢幕大小 (4:3)</PresentationFormat>
  <Paragraphs>375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華康細圓體</vt:lpstr>
      <vt:lpstr>新細明體</vt:lpstr>
      <vt:lpstr>標楷體</vt:lpstr>
      <vt:lpstr>Arial</vt:lpstr>
      <vt:lpstr>Calibri</vt:lpstr>
      <vt:lpstr>Cambria</vt:lpstr>
      <vt:lpstr>Consolas</vt:lpstr>
      <vt:lpstr>Tahoma</vt:lpstr>
      <vt:lpstr>Verdana</vt:lpstr>
      <vt:lpstr>Wingdings</vt:lpstr>
      <vt:lpstr>佈景主題2</vt:lpstr>
      <vt:lpstr>Chapter 13  搜尋(Searching)</vt:lpstr>
      <vt:lpstr>搜尋</vt:lpstr>
      <vt:lpstr>循序搜尋(sequential search)</vt:lpstr>
      <vt:lpstr>循序搜尋(sequential search)</vt:lpstr>
      <vt:lpstr>二元搜尋(binary search)</vt:lpstr>
      <vt:lpstr>二元搜尋(binary search)</vt:lpstr>
      <vt:lpstr>二元搜尋(binary search)</vt:lpstr>
      <vt:lpstr>二元搜尋(binary search)</vt:lpstr>
      <vt:lpstr>二元搜尋(binary search)</vt:lpstr>
      <vt:lpstr>雜湊(Hashing)</vt:lpstr>
      <vt:lpstr>雜湊(Hashing)</vt:lpstr>
      <vt:lpstr>雜湊(Hashing)</vt:lpstr>
      <vt:lpstr>雜湊(Hashing)</vt:lpstr>
      <vt:lpstr>雜湊(Hashing)</vt:lpstr>
      <vt:lpstr>雜湊裝載密度(loading density)</vt:lpstr>
      <vt:lpstr>雜湊裝載密度(loading density)</vt:lpstr>
      <vt:lpstr>雜湊(Hashing)</vt:lpstr>
      <vt:lpstr>雜湊(Hashing)</vt:lpstr>
      <vt:lpstr>雜湊(Hashing)</vt:lpstr>
      <vt:lpstr>解決溢位的方法(overflow handling)</vt:lpstr>
      <vt:lpstr>解決溢位的方法(overflow handling)</vt:lpstr>
      <vt:lpstr>解決溢位的方法(overflow handling)</vt:lpstr>
      <vt:lpstr>解決溢位的方法(overflow handling)</vt:lpstr>
      <vt:lpstr>解決溢位的方法(overflow handling)</vt:lpstr>
      <vt:lpstr>解決溢位的方法(overflow handling)</vt:lpstr>
      <vt:lpstr>解決溢位的方法(overflow handling)</vt:lpstr>
      <vt:lpstr>解決溢位的方法(overflow handling)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星星</dc:creator>
  <cp:lastModifiedBy>Tony Chen</cp:lastModifiedBy>
  <cp:revision>23</cp:revision>
  <dcterms:created xsi:type="dcterms:W3CDTF">2006-03-28T12:47:51Z</dcterms:created>
  <dcterms:modified xsi:type="dcterms:W3CDTF">2017-07-01T18:33:27Z</dcterms:modified>
</cp:coreProperties>
</file>