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301" r:id="rId8"/>
    <p:sldId id="274" r:id="rId9"/>
    <p:sldId id="322" r:id="rId10"/>
    <p:sldId id="264" r:id="rId11"/>
    <p:sldId id="278" r:id="rId12"/>
    <p:sldId id="302" r:id="rId13"/>
    <p:sldId id="303" r:id="rId14"/>
    <p:sldId id="267" r:id="rId15"/>
    <p:sldId id="268" r:id="rId16"/>
    <p:sldId id="269" r:id="rId17"/>
    <p:sldId id="270" r:id="rId18"/>
    <p:sldId id="271" r:id="rId19"/>
    <p:sldId id="277" r:id="rId20"/>
    <p:sldId id="285" r:id="rId21"/>
    <p:sldId id="286" r:id="rId22"/>
    <p:sldId id="296" r:id="rId23"/>
    <p:sldId id="295" r:id="rId24"/>
    <p:sldId id="294" r:id="rId25"/>
    <p:sldId id="289" r:id="rId26"/>
    <p:sldId id="297" r:id="rId27"/>
    <p:sldId id="291" r:id="rId28"/>
    <p:sldId id="325" r:id="rId29"/>
    <p:sldId id="326" r:id="rId30"/>
    <p:sldId id="327" r:id="rId31"/>
    <p:sldId id="328" r:id="rId32"/>
    <p:sldId id="323" r:id="rId33"/>
    <p:sldId id="336" r:id="rId34"/>
    <p:sldId id="337" r:id="rId35"/>
    <p:sldId id="338" r:id="rId36"/>
    <p:sldId id="324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8/2/2010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altLang="zh-TW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E9008D-77F9-4B62-AB65-94917ADE53BF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20A917-8F68-4A88-B333-55F38326E22A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F202C2-37D5-4172-814F-4EF4E2E91B76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476250"/>
            <a:ext cx="8664575" cy="9366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557338"/>
            <a:ext cx="4183062" cy="453866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557338"/>
            <a:ext cx="4184650" cy="453866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8ED9666-46AF-4F8D-9B11-81409EFB178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79546-FE58-4BFB-97D9-48A159C412CD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A63793-CD08-43F2-BEF1-50B1D289E7D3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AFFDC6-9970-49BB-8DAF-563C835AED3E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F4E40E-4028-4849-8B2F-49328BB49393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E4B378-12C0-474B-BD03-494204946B36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386C10-751B-42A5-878A-FCF3C157A9B6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0CCE-75D8-44B0-B067-B1C620B2A8F5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8/2/2010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19566B-1662-444F-8EF3-5E492366EE37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8/2/2010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TW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C0751E3-F771-446C-9D6D-E65513315879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Managing Inheritance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Lecturer</a:t>
            </a:r>
            <a:r>
              <a:rPr lang="zh-TW" altLang="en-US" dirty="0" smtClean="0"/>
              <a:t>：賀耀華</a:t>
            </a:r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3600450"/>
          </a:xfrm>
        </p:spPr>
        <p:txBody>
          <a:bodyPr/>
          <a:lstStyle/>
          <a:p>
            <a:r>
              <a:rPr lang="zh-TW" altLang="en-US" sz="2400" dirty="0"/>
              <a:t>語法：</a:t>
            </a:r>
            <a:r>
              <a:rPr lang="en-US" altLang="zh-TW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class </a:t>
            </a:r>
            <a:r>
              <a:rPr lang="en-US" altLang="zh-TW" sz="2400" b="1" i="1" dirty="0" err="1">
                <a:solidFill>
                  <a:srgbClr val="FF0000"/>
                </a:solidFill>
              </a:rPr>
              <a:t>ClassName</a:t>
            </a:r>
            <a:r>
              <a:rPr lang="en-US" altLang="zh-TW" sz="2400" b="1" dirty="0">
                <a:solidFill>
                  <a:srgbClr val="FF0000"/>
                </a:solidFill>
              </a:rPr>
              <a:t> extends </a:t>
            </a:r>
            <a:r>
              <a:rPr lang="en-US" altLang="zh-TW" sz="2400" b="1" i="1" dirty="0" err="1">
                <a:solidFill>
                  <a:srgbClr val="FF0000"/>
                </a:solidFill>
              </a:rPr>
              <a:t>BaseClass</a:t>
            </a:r>
            <a:endParaRPr lang="zh-TW" altLang="en-US" sz="2400" b="1" dirty="0">
              <a:solidFill>
                <a:srgbClr val="FF0000"/>
              </a:solidFill>
            </a:endParaRPr>
          </a:p>
          <a:p>
            <a:pPr lvl="1"/>
            <a:r>
              <a:rPr lang="zh-TW" altLang="en-US" sz="2000" dirty="0"/>
              <a:t>例如：</a:t>
            </a:r>
            <a:r>
              <a:rPr lang="en-US" altLang="zh-TW" sz="2000" dirty="0"/>
              <a:t>class Line extends </a:t>
            </a:r>
            <a:r>
              <a:rPr lang="en-US" altLang="zh-TW" sz="2000" dirty="0" err="1"/>
              <a:t>GraphicsObject</a:t>
            </a:r>
            <a:endParaRPr lang="en-US" altLang="zh-TW" sz="2000" dirty="0"/>
          </a:p>
          <a:p>
            <a:pPr lvl="1"/>
            <a:r>
              <a:rPr lang="en-US" altLang="zh-TW" sz="2000" dirty="0"/>
              <a:t>Base Class</a:t>
            </a:r>
            <a:r>
              <a:rPr lang="zh-TW" altLang="en-US" sz="2000" dirty="0"/>
              <a:t>（</a:t>
            </a:r>
            <a:r>
              <a:rPr lang="en-US" altLang="zh-TW" sz="2000" dirty="0" err="1">
                <a:solidFill>
                  <a:srgbClr val="0033CC"/>
                </a:solidFill>
              </a:rPr>
              <a:t>SuperClass</a:t>
            </a:r>
            <a:r>
              <a:rPr lang="zh-TW" altLang="en-US" sz="2000" dirty="0"/>
              <a:t>）：基底類別、</a:t>
            </a:r>
            <a:r>
              <a:rPr lang="zh-TW" altLang="en-US" sz="2000" dirty="0">
                <a:solidFill>
                  <a:srgbClr val="0033CC"/>
                </a:solidFill>
              </a:rPr>
              <a:t>父類別</a:t>
            </a:r>
          </a:p>
          <a:p>
            <a:pPr lvl="1"/>
            <a:r>
              <a:rPr lang="en-US" altLang="zh-TW" sz="2000" dirty="0"/>
              <a:t>Derived Class</a:t>
            </a:r>
            <a:r>
              <a:rPr lang="zh-TW" altLang="en-US" sz="2000" dirty="0"/>
              <a:t>（</a:t>
            </a:r>
            <a:r>
              <a:rPr lang="en-US" altLang="zh-TW" sz="2000" dirty="0">
                <a:solidFill>
                  <a:srgbClr val="0033CC"/>
                </a:solidFill>
              </a:rPr>
              <a:t>Subclass</a:t>
            </a:r>
            <a:r>
              <a:rPr lang="zh-TW" altLang="en-US" sz="2000" dirty="0"/>
              <a:t>）：衍生類別、</a:t>
            </a:r>
            <a:r>
              <a:rPr lang="zh-TW" altLang="en-US" sz="2000" dirty="0">
                <a:solidFill>
                  <a:srgbClr val="0033CC"/>
                </a:solidFill>
              </a:rPr>
              <a:t>子類別</a:t>
            </a:r>
          </a:p>
          <a:p>
            <a:pPr lvl="1"/>
            <a:r>
              <a:rPr lang="en-US" altLang="zh-TW" sz="2000" dirty="0"/>
              <a:t>Java </a:t>
            </a:r>
            <a:r>
              <a:rPr lang="zh-TW" altLang="en-US" sz="2000" dirty="0"/>
              <a:t>理論上</a:t>
            </a:r>
            <a:r>
              <a:rPr lang="zh-TW" altLang="en-US" sz="2000" dirty="0">
                <a:solidFill>
                  <a:srgbClr val="0033CC"/>
                </a:solidFill>
              </a:rPr>
              <a:t>不支援多重繼承</a:t>
            </a:r>
            <a:r>
              <a:rPr lang="zh-TW" altLang="en-US" sz="2000" dirty="0"/>
              <a:t>，也就是說，一個子類別只能有一個父類別。</a:t>
            </a:r>
          </a:p>
          <a:p>
            <a:pPr lvl="1"/>
            <a:r>
              <a:rPr lang="zh-TW" altLang="en-US" sz="2000" dirty="0"/>
              <a:t>子類別將會繼承到父類別中所有可以存取的成員，包括：變數以及方法</a:t>
            </a:r>
          </a:p>
          <a:p>
            <a:pPr lvl="1"/>
            <a:r>
              <a:rPr lang="zh-TW" altLang="en-US" sz="2000" dirty="0">
                <a:solidFill>
                  <a:srgbClr val="0033CC"/>
                </a:solidFill>
              </a:rPr>
              <a:t>注意：建構元（</a:t>
            </a:r>
            <a:r>
              <a:rPr lang="en-US" altLang="zh-TW" sz="2000" dirty="0">
                <a:solidFill>
                  <a:srgbClr val="0033CC"/>
                </a:solidFill>
              </a:rPr>
              <a:t>constructor</a:t>
            </a:r>
            <a:r>
              <a:rPr lang="zh-TW" altLang="en-US" sz="2000" dirty="0">
                <a:solidFill>
                  <a:srgbClr val="0033CC"/>
                </a:solidFill>
              </a:rPr>
              <a:t>）無法被繼承</a:t>
            </a:r>
          </a:p>
          <a:p>
            <a:pPr lvl="1"/>
            <a:r>
              <a:rPr lang="en-US" altLang="zh-TW" sz="2000" dirty="0"/>
              <a:t>Java </a:t>
            </a:r>
            <a:r>
              <a:rPr lang="zh-TW" altLang="en-US" sz="2000" dirty="0"/>
              <a:t>中每個物件的總祖先：</a:t>
            </a:r>
            <a:r>
              <a:rPr lang="en-US" altLang="zh-TW" sz="2000" dirty="0">
                <a:solidFill>
                  <a:srgbClr val="0033CC"/>
                </a:solidFill>
              </a:rPr>
              <a:t>Object </a:t>
            </a:r>
            <a:r>
              <a:rPr lang="zh-TW" altLang="en-US" sz="2000" dirty="0">
                <a:solidFill>
                  <a:srgbClr val="0033CC"/>
                </a:solidFill>
              </a:rPr>
              <a:t>類別（ </a:t>
            </a:r>
            <a:r>
              <a:rPr lang="en-US" altLang="zh-TW" sz="2000" dirty="0" err="1">
                <a:solidFill>
                  <a:srgbClr val="0033CC"/>
                </a:solidFill>
              </a:rPr>
              <a:t>java.lang.Object</a:t>
            </a:r>
            <a:r>
              <a:rPr lang="zh-TW" altLang="en-US" sz="2000" dirty="0">
                <a:solidFill>
                  <a:srgbClr val="0033CC"/>
                </a:solidFill>
              </a:rPr>
              <a:t> ）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繼承（</a:t>
            </a:r>
            <a:r>
              <a:rPr lang="en-US" altLang="zh-TW"/>
              <a:t>Inheritance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3600450"/>
          </a:xfrm>
        </p:spPr>
        <p:txBody>
          <a:bodyPr/>
          <a:lstStyle/>
          <a:p>
            <a:r>
              <a:rPr lang="zh-TW" altLang="en-US" sz="2400"/>
              <a:t>可繼承成員</a:t>
            </a:r>
            <a:endParaRPr lang="en-US" altLang="zh-TW" sz="2400"/>
          </a:p>
          <a:p>
            <a:pPr lvl="1"/>
            <a:r>
              <a:rPr lang="en-US" altLang="zh-TW" sz="2000"/>
              <a:t>Superclass </a:t>
            </a:r>
            <a:r>
              <a:rPr lang="zh-TW" altLang="en-US" sz="2000"/>
              <a:t>中宣告為 </a:t>
            </a:r>
            <a:r>
              <a:rPr lang="en-US" altLang="zh-TW" sz="2000">
                <a:solidFill>
                  <a:srgbClr val="0033CC"/>
                </a:solidFill>
              </a:rPr>
              <a:t>public</a:t>
            </a:r>
            <a:r>
              <a:rPr lang="en-US" altLang="zh-TW" sz="2000"/>
              <a:t> </a:t>
            </a:r>
            <a:r>
              <a:rPr lang="zh-TW" altLang="en-US" sz="2000"/>
              <a:t>或 </a:t>
            </a:r>
            <a:r>
              <a:rPr lang="en-US" altLang="zh-TW" sz="2000">
                <a:solidFill>
                  <a:srgbClr val="0033CC"/>
                </a:solidFill>
              </a:rPr>
              <a:t>protected</a:t>
            </a:r>
            <a:r>
              <a:rPr lang="en-US" altLang="zh-TW" sz="2000"/>
              <a:t> </a:t>
            </a:r>
            <a:r>
              <a:rPr lang="zh-TW" altLang="en-US" sz="2000"/>
              <a:t>的成員。</a:t>
            </a:r>
          </a:p>
          <a:p>
            <a:pPr lvl="1"/>
            <a:r>
              <a:rPr lang="zh-TW" altLang="en-US" sz="2000"/>
              <a:t>如果 </a:t>
            </a:r>
            <a:r>
              <a:rPr lang="en-US" altLang="zh-TW" sz="2000"/>
              <a:t>Subclass </a:t>
            </a:r>
            <a:r>
              <a:rPr lang="zh-TW" altLang="en-US" sz="2000"/>
              <a:t>與 </a:t>
            </a:r>
            <a:r>
              <a:rPr lang="en-US" altLang="zh-TW" sz="2000"/>
              <a:t>Superclass </a:t>
            </a:r>
            <a:r>
              <a:rPr lang="zh-TW" altLang="en-US" sz="2000"/>
              <a:t>在同一個 </a:t>
            </a:r>
            <a:r>
              <a:rPr lang="en-US" altLang="zh-TW" sz="2000"/>
              <a:t>package </a:t>
            </a:r>
            <a:r>
              <a:rPr lang="zh-TW" altLang="en-US" sz="2000"/>
              <a:t>中，會繼承未做任何存取控制宣告的成員。</a:t>
            </a:r>
          </a:p>
          <a:p>
            <a:r>
              <a:rPr lang="zh-TW" altLang="en-US" sz="2400"/>
              <a:t>不可繼承成員</a:t>
            </a:r>
          </a:p>
          <a:p>
            <a:pPr lvl="1"/>
            <a:r>
              <a:rPr lang="zh-TW" altLang="en-US" sz="2000"/>
              <a:t>如果 </a:t>
            </a:r>
            <a:r>
              <a:rPr lang="en-US" altLang="zh-TW" sz="2000"/>
              <a:t>Subclass </a:t>
            </a:r>
            <a:r>
              <a:rPr lang="zh-TW" altLang="en-US" sz="2000"/>
              <a:t>與 </a:t>
            </a:r>
            <a:r>
              <a:rPr lang="en-US" altLang="zh-TW" sz="2000"/>
              <a:t>Superclass </a:t>
            </a:r>
            <a:r>
              <a:rPr lang="zh-TW" altLang="en-US" sz="2000"/>
              <a:t>在不同 </a:t>
            </a:r>
            <a:r>
              <a:rPr lang="en-US" altLang="zh-TW" sz="2000"/>
              <a:t>package，</a:t>
            </a:r>
            <a:r>
              <a:rPr lang="zh-TW" altLang="en-US" sz="2000"/>
              <a:t>所有未宣告有效範圍的成員全部不繼承。（因為預設式 </a:t>
            </a:r>
            <a:r>
              <a:rPr lang="en-US" altLang="zh-TW" sz="2000"/>
              <a:t>package access</a:t>
            </a:r>
            <a:r>
              <a:rPr lang="zh-TW" altLang="en-US" sz="2000"/>
              <a:t>）</a:t>
            </a:r>
          </a:p>
          <a:p>
            <a:pPr lvl="1"/>
            <a:r>
              <a:rPr lang="en-US" altLang="zh-TW" sz="2000"/>
              <a:t>Superclass </a:t>
            </a:r>
            <a:r>
              <a:rPr lang="zh-TW" altLang="en-US" sz="2000"/>
              <a:t>中宣告成 </a:t>
            </a:r>
            <a:r>
              <a:rPr lang="en-US" altLang="zh-TW" sz="2000"/>
              <a:t>private </a:t>
            </a:r>
            <a:r>
              <a:rPr lang="zh-TW" altLang="en-US" sz="2000"/>
              <a:t>的成員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繼承（</a:t>
            </a:r>
            <a:r>
              <a:rPr lang="en-US" altLang="zh-TW"/>
              <a:t>Inheritance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03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Example: </a:t>
            </a:r>
            <a:r>
              <a:rPr lang="en-US" altLang="zh-TW">
                <a:solidFill>
                  <a:srgbClr val="0033CC"/>
                </a:solidFill>
              </a:rPr>
              <a:t>Dog.java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繼承（</a:t>
            </a:r>
            <a:r>
              <a:rPr lang="en-US" altLang="zh-TW"/>
              <a:t>Inheritance</a:t>
            </a:r>
            <a:r>
              <a:rPr lang="zh-TW" altLang="en-US"/>
              <a:t>）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755650" y="1989138"/>
            <a:ext cx="6769100" cy="47371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600"/>
              <a:t>public class Dog {</a:t>
            </a:r>
          </a:p>
          <a:p>
            <a:r>
              <a:rPr lang="en-US" altLang="zh-TW" sz="1600">
                <a:solidFill>
                  <a:srgbClr val="0033CC"/>
                </a:solidFill>
              </a:rPr>
              <a:t>	// </a:t>
            </a:r>
            <a:r>
              <a:rPr lang="zh-TW" altLang="en-US" sz="1600">
                <a:solidFill>
                  <a:srgbClr val="0033CC"/>
                </a:solidFill>
              </a:rPr>
              <a:t>屬性 </a:t>
            </a:r>
            <a:r>
              <a:rPr lang="en-US" altLang="zh-TW" sz="1600">
                <a:solidFill>
                  <a:srgbClr val="0033CC"/>
                </a:solidFill>
              </a:rPr>
              <a:t>(Variables)</a:t>
            </a:r>
          </a:p>
          <a:p>
            <a:r>
              <a:rPr lang="en-US" altLang="zh-TW" sz="1600"/>
              <a:t>	private String name;</a:t>
            </a:r>
          </a:p>
          <a:p>
            <a:r>
              <a:rPr lang="en-US" altLang="zh-TW" sz="1600"/>
              <a:t>	private String color;</a:t>
            </a:r>
          </a:p>
          <a:p>
            <a:r>
              <a:rPr lang="en-US" altLang="zh-TW" sz="1600"/>
              <a:t>	private int age;</a:t>
            </a:r>
          </a:p>
          <a:p>
            <a:endParaRPr lang="en-US" altLang="zh-TW" sz="1600"/>
          </a:p>
          <a:p>
            <a:r>
              <a:rPr lang="en-US" altLang="zh-TW" sz="1600">
                <a:solidFill>
                  <a:srgbClr val="0033CC"/>
                </a:solidFill>
              </a:rPr>
              <a:t>	// </a:t>
            </a:r>
            <a:r>
              <a:rPr lang="zh-TW" altLang="en-US" sz="1600">
                <a:solidFill>
                  <a:srgbClr val="0033CC"/>
                </a:solidFill>
              </a:rPr>
              <a:t>建構元 </a:t>
            </a:r>
            <a:r>
              <a:rPr lang="en-US" altLang="zh-TW" sz="1600">
                <a:solidFill>
                  <a:srgbClr val="0033CC"/>
                </a:solidFill>
              </a:rPr>
              <a:t>(Constructor)</a:t>
            </a:r>
          </a:p>
          <a:p>
            <a:r>
              <a:rPr lang="en-US" altLang="zh-TW" sz="1600"/>
              <a:t>	public Dog(String name, String color, int age){</a:t>
            </a:r>
          </a:p>
          <a:p>
            <a:r>
              <a:rPr lang="en-US" altLang="zh-TW" sz="1600"/>
              <a:t>		this.name = name;</a:t>
            </a:r>
          </a:p>
          <a:p>
            <a:r>
              <a:rPr lang="en-US" altLang="zh-TW" sz="1600"/>
              <a:t>		this.color = color;</a:t>
            </a:r>
          </a:p>
          <a:p>
            <a:r>
              <a:rPr lang="en-US" altLang="zh-TW" sz="1600"/>
              <a:t>		this.age = age;</a:t>
            </a:r>
          </a:p>
          <a:p>
            <a:r>
              <a:rPr lang="en-US" altLang="zh-TW" sz="1600"/>
              <a:t>	}</a:t>
            </a:r>
          </a:p>
          <a:p>
            <a:r>
              <a:rPr lang="en-US" altLang="zh-TW" sz="1600"/>
              <a:t>	</a:t>
            </a:r>
          </a:p>
          <a:p>
            <a:r>
              <a:rPr lang="en-US" altLang="zh-TW" sz="1600">
                <a:solidFill>
                  <a:srgbClr val="0033CC"/>
                </a:solidFill>
              </a:rPr>
              <a:t>	// </a:t>
            </a:r>
            <a:r>
              <a:rPr lang="zh-TW" altLang="en-US" sz="1600">
                <a:solidFill>
                  <a:srgbClr val="0033CC"/>
                </a:solidFill>
              </a:rPr>
              <a:t>方法 </a:t>
            </a:r>
            <a:r>
              <a:rPr lang="en-US" altLang="zh-TW" sz="1600">
                <a:solidFill>
                  <a:srgbClr val="0033CC"/>
                </a:solidFill>
              </a:rPr>
              <a:t>(Methods)</a:t>
            </a:r>
          </a:p>
          <a:p>
            <a:r>
              <a:rPr lang="en-US" altLang="zh-TW" sz="1600"/>
              <a:t>	public void bark() { … }</a:t>
            </a:r>
          </a:p>
          <a:p>
            <a:r>
              <a:rPr lang="en-US" altLang="zh-TW" sz="1600"/>
              <a:t>	public void handshake() { … }</a:t>
            </a:r>
          </a:p>
          <a:p>
            <a:r>
              <a:rPr lang="en-US" altLang="zh-TW" sz="1600"/>
              <a:t>	public void rollover(int theTimes) { … }</a:t>
            </a:r>
          </a:p>
          <a:p>
            <a:r>
              <a:rPr lang="en-US" altLang="zh-TW" sz="1600"/>
              <a:t>	…</a:t>
            </a:r>
          </a:p>
          <a:p>
            <a:r>
              <a:rPr lang="en-US" altLang="zh-TW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03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Example: </a:t>
            </a:r>
            <a:r>
              <a:rPr lang="en-US" altLang="zh-TW">
                <a:solidFill>
                  <a:srgbClr val="0033CC"/>
                </a:solidFill>
              </a:rPr>
              <a:t>Pomer.java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繼承（</a:t>
            </a:r>
            <a:r>
              <a:rPr lang="en-US" altLang="zh-TW"/>
              <a:t>Inheritance</a:t>
            </a:r>
            <a:r>
              <a:rPr lang="zh-TW" altLang="en-US"/>
              <a:t>）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755650" y="2276475"/>
            <a:ext cx="6985000" cy="31130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800"/>
              <a:t>public class Pomer extends Dog {</a:t>
            </a:r>
          </a:p>
          <a:p>
            <a:r>
              <a:rPr lang="en-US" altLang="zh-TW" sz="1800">
                <a:solidFill>
                  <a:srgbClr val="0033CC"/>
                </a:solidFill>
              </a:rPr>
              <a:t>	// </a:t>
            </a:r>
            <a:r>
              <a:rPr lang="zh-TW" altLang="en-US" sz="1800">
                <a:solidFill>
                  <a:srgbClr val="0033CC"/>
                </a:solidFill>
              </a:rPr>
              <a:t>建構元</a:t>
            </a:r>
          </a:p>
          <a:p>
            <a:r>
              <a:rPr lang="zh-TW" altLang="en-US" sz="1800"/>
              <a:t>	</a:t>
            </a:r>
            <a:r>
              <a:rPr lang="en-US" altLang="zh-TW" sz="1800"/>
              <a:t>public Pomer(String name, String color, int age) {</a:t>
            </a:r>
          </a:p>
          <a:p>
            <a:r>
              <a:rPr lang="en-US" altLang="zh-TW" sz="1800"/>
              <a:t>		</a:t>
            </a:r>
            <a:r>
              <a:rPr lang="en-US" altLang="zh-TW" sz="1800">
                <a:solidFill>
                  <a:srgbClr val="0033CC"/>
                </a:solidFill>
              </a:rPr>
              <a:t>super(name, color, age);</a:t>
            </a:r>
          </a:p>
          <a:p>
            <a:r>
              <a:rPr lang="en-US" altLang="zh-TW" sz="1800"/>
              <a:t>	}</a:t>
            </a:r>
          </a:p>
          <a:p>
            <a:endParaRPr lang="en-US" altLang="zh-TW" sz="1800"/>
          </a:p>
          <a:p>
            <a:r>
              <a:rPr lang="en-US" altLang="zh-TW" sz="1800">
                <a:solidFill>
                  <a:srgbClr val="0033CC"/>
                </a:solidFill>
              </a:rPr>
              <a:t>	// </a:t>
            </a:r>
            <a:r>
              <a:rPr lang="zh-TW" altLang="en-US" sz="1800">
                <a:solidFill>
                  <a:srgbClr val="0033CC"/>
                </a:solidFill>
              </a:rPr>
              <a:t>新的方法</a:t>
            </a:r>
          </a:p>
          <a:p>
            <a:r>
              <a:rPr lang="zh-TW" altLang="en-US" sz="1800"/>
              <a:t>	</a:t>
            </a:r>
            <a:r>
              <a:rPr lang="en-US" altLang="zh-TW" sz="1800"/>
              <a:t>public void proud() {</a:t>
            </a:r>
          </a:p>
          <a:p>
            <a:r>
              <a:rPr lang="en-US" altLang="zh-TW" sz="1800"/>
              <a:t>		System.out.println("</a:t>
            </a:r>
            <a:r>
              <a:rPr lang="zh-TW" altLang="en-US" sz="1800"/>
              <a:t>哼</a:t>
            </a:r>
            <a:r>
              <a:rPr lang="en-US" altLang="zh-TW" sz="1800"/>
              <a:t>...");</a:t>
            </a:r>
          </a:p>
          <a:p>
            <a:r>
              <a:rPr lang="en-US" altLang="zh-TW" sz="1800"/>
              <a:t>	}</a:t>
            </a:r>
          </a:p>
          <a:p>
            <a:r>
              <a:rPr lang="en-US" altLang="zh-TW" sz="1800"/>
              <a:t>}</a:t>
            </a:r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4464050"/>
          </a:xfrm>
        </p:spPr>
        <p:txBody>
          <a:bodyPr/>
          <a:lstStyle/>
          <a:p>
            <a:r>
              <a:rPr lang="zh-TW" altLang="en-US" dirty="0"/>
              <a:t>覆蓋 </a:t>
            </a:r>
            <a:r>
              <a:rPr lang="en-US" altLang="zh-TW" dirty="0"/>
              <a:t>Overriding</a:t>
            </a:r>
          </a:p>
          <a:p>
            <a:pPr lvl="1"/>
            <a:r>
              <a:rPr lang="zh-TW" altLang="en-US" dirty="0"/>
              <a:t>若繼承下來後，不滿意祖先定義的方法，子孫可以在繼承以後重新改寫，稱為 </a:t>
            </a:r>
            <a:r>
              <a:rPr lang="en-US" altLang="zh-TW" dirty="0"/>
              <a:t>Overriding。</a:t>
            </a:r>
          </a:p>
          <a:p>
            <a:pPr lvl="1"/>
            <a:r>
              <a:rPr lang="zh-TW" altLang="en-US" dirty="0"/>
              <a:t>可覆蓋成員</a:t>
            </a:r>
            <a:endParaRPr lang="en-US" altLang="zh-TW" dirty="0"/>
          </a:p>
          <a:p>
            <a:pPr lvl="2"/>
            <a:r>
              <a:rPr lang="zh-TW" altLang="en-US" sz="2400" dirty="0"/>
              <a:t>任何與 </a:t>
            </a:r>
            <a:r>
              <a:rPr lang="en-US" altLang="zh-TW" sz="2400" dirty="0" err="1"/>
              <a:t>Superclass</a:t>
            </a:r>
            <a:r>
              <a:rPr lang="en-US" altLang="zh-TW" sz="2400" dirty="0"/>
              <a:t> </a:t>
            </a:r>
            <a:r>
              <a:rPr lang="zh-TW" altLang="en-US" sz="2400" dirty="0"/>
              <a:t>同名的成員</a:t>
            </a:r>
          </a:p>
          <a:p>
            <a:pPr lvl="1"/>
            <a:r>
              <a:rPr lang="zh-TW" altLang="en-US" dirty="0">
                <a:solidFill>
                  <a:srgbClr val="0033CC"/>
                </a:solidFill>
              </a:rPr>
              <a:t>必覆蓋成員</a:t>
            </a:r>
          </a:p>
          <a:p>
            <a:pPr lvl="2"/>
            <a:r>
              <a:rPr lang="en-US" altLang="zh-TW" sz="2400" dirty="0"/>
              <a:t>Subclass </a:t>
            </a:r>
            <a:r>
              <a:rPr lang="zh-TW" altLang="en-US" sz="2400" dirty="0"/>
              <a:t>一定要覆蓋 </a:t>
            </a:r>
            <a:r>
              <a:rPr lang="en-US" altLang="zh-TW" sz="2400" dirty="0" err="1"/>
              <a:t>superclass</a:t>
            </a:r>
            <a:r>
              <a:rPr lang="en-US" altLang="zh-TW" sz="2400" dirty="0"/>
              <a:t> </a:t>
            </a:r>
            <a:r>
              <a:rPr lang="zh-TW" altLang="en-US" sz="2400" dirty="0"/>
              <a:t>中宣告為 </a:t>
            </a:r>
            <a:r>
              <a:rPr lang="en-US" altLang="zh-TW" sz="2400" dirty="0">
                <a:solidFill>
                  <a:srgbClr val="0033CC"/>
                </a:solidFill>
              </a:rPr>
              <a:t>abstract </a:t>
            </a:r>
            <a:r>
              <a:rPr lang="zh-TW" altLang="en-US" sz="2400" dirty="0">
                <a:solidFill>
                  <a:srgbClr val="0033CC"/>
                </a:solidFill>
              </a:rPr>
              <a:t>的 </a:t>
            </a:r>
            <a:r>
              <a:rPr lang="en-US" altLang="zh-TW" sz="2400" dirty="0">
                <a:solidFill>
                  <a:srgbClr val="0033CC"/>
                </a:solidFill>
              </a:rPr>
              <a:t>methods</a:t>
            </a:r>
            <a:r>
              <a:rPr lang="zh-TW" altLang="en-US" sz="2400" dirty="0"/>
              <a:t>，除非 </a:t>
            </a:r>
            <a:r>
              <a:rPr lang="en-US" altLang="zh-TW" sz="2400" dirty="0"/>
              <a:t>subclass </a:t>
            </a:r>
            <a:r>
              <a:rPr lang="zh-TW" altLang="en-US" sz="2400" dirty="0"/>
              <a:t>本身也是 </a:t>
            </a:r>
            <a:r>
              <a:rPr lang="en-US" altLang="zh-TW" sz="2400" dirty="0"/>
              <a:t>abstract </a:t>
            </a:r>
            <a:r>
              <a:rPr lang="zh-TW" altLang="en-US" sz="2400" dirty="0"/>
              <a:t>類別</a:t>
            </a:r>
          </a:p>
          <a:p>
            <a:pPr lvl="1"/>
            <a:r>
              <a:rPr lang="zh-TW" altLang="en-US" dirty="0">
                <a:solidFill>
                  <a:srgbClr val="0033CC"/>
                </a:solidFill>
              </a:rPr>
              <a:t>不可覆蓋成員</a:t>
            </a:r>
          </a:p>
          <a:p>
            <a:pPr lvl="2"/>
            <a:r>
              <a:rPr lang="en-US" altLang="zh-TW" sz="2400" dirty="0"/>
              <a:t>Subclass </a:t>
            </a:r>
            <a:r>
              <a:rPr lang="zh-TW" altLang="en-US" sz="2400" dirty="0"/>
              <a:t>不可覆蓋 </a:t>
            </a:r>
            <a:r>
              <a:rPr lang="en-US" altLang="zh-TW" sz="2400" dirty="0" err="1"/>
              <a:t>superclass</a:t>
            </a:r>
            <a:r>
              <a:rPr lang="en-US" altLang="zh-TW" sz="2400" dirty="0"/>
              <a:t> </a:t>
            </a:r>
            <a:r>
              <a:rPr lang="zh-TW" altLang="en-US" sz="2400" dirty="0"/>
              <a:t>的 </a:t>
            </a:r>
            <a:r>
              <a:rPr lang="en-US" altLang="zh-TW" sz="2400" dirty="0">
                <a:solidFill>
                  <a:srgbClr val="0033CC"/>
                </a:solidFill>
              </a:rPr>
              <a:t>final methods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同名異型（ </a:t>
            </a:r>
            <a:r>
              <a:rPr lang="en-US" altLang="zh-TW"/>
              <a:t>Polymorphism</a:t>
            </a:r>
            <a:r>
              <a:rPr kumimoji="0" lang="zh-TW" altLang="en-US"/>
              <a:t> 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9350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覆蓋 </a:t>
            </a:r>
            <a:r>
              <a:rPr lang="en-US" altLang="zh-TW"/>
              <a:t>Overriding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將 父類別 </a:t>
            </a:r>
            <a:r>
              <a:rPr lang="en-US" altLang="zh-TW"/>
              <a:t>Dog </a:t>
            </a:r>
            <a:r>
              <a:rPr lang="zh-TW" altLang="en-US"/>
              <a:t>的 </a:t>
            </a:r>
            <a:r>
              <a:rPr lang="en-US" altLang="zh-TW"/>
              <a:t>Handshake </a:t>
            </a:r>
            <a:r>
              <a:rPr lang="zh-TW" altLang="en-US"/>
              <a:t>方法 </a:t>
            </a:r>
            <a:r>
              <a:rPr lang="en-US" altLang="zh-TW"/>
              <a:t>Override </a:t>
            </a:r>
            <a:r>
              <a:rPr lang="zh-TW" altLang="en-US"/>
              <a:t>掉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同名異型（ </a:t>
            </a:r>
            <a:r>
              <a:rPr lang="en-US" altLang="zh-TW"/>
              <a:t>Polymorphism</a:t>
            </a:r>
            <a:r>
              <a:rPr kumimoji="0" lang="zh-TW" altLang="en-US"/>
              <a:t> ）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27088" y="2565400"/>
            <a:ext cx="7177087" cy="421163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800" dirty="0"/>
              <a:t>class </a:t>
            </a:r>
            <a:r>
              <a:rPr lang="en-US" altLang="zh-TW" sz="1800" dirty="0" err="1"/>
              <a:t>Pomer</a:t>
            </a:r>
            <a:r>
              <a:rPr lang="en-US" altLang="zh-TW" sz="1800" dirty="0"/>
              <a:t> extends Dog {</a:t>
            </a:r>
          </a:p>
          <a:p>
            <a:r>
              <a:rPr lang="en-US" altLang="zh-TW" sz="1800" dirty="0"/>
              <a:t>	</a:t>
            </a:r>
            <a:r>
              <a:rPr lang="en-US" altLang="zh-TW" sz="1800" dirty="0">
                <a:solidFill>
                  <a:srgbClr val="0033CC"/>
                </a:solidFill>
              </a:rPr>
              <a:t>// </a:t>
            </a:r>
            <a:r>
              <a:rPr lang="zh-TW" altLang="en-US" sz="1800" dirty="0">
                <a:solidFill>
                  <a:srgbClr val="0033CC"/>
                </a:solidFill>
              </a:rPr>
              <a:t>建構元</a:t>
            </a:r>
            <a:endParaRPr lang="en-US" altLang="zh-TW" sz="1800" dirty="0"/>
          </a:p>
          <a:p>
            <a:r>
              <a:rPr lang="en-US" altLang="zh-TW" sz="1800" dirty="0"/>
              <a:t>	public </a:t>
            </a:r>
            <a:r>
              <a:rPr lang="en-US" altLang="zh-TW" sz="1800" dirty="0" err="1"/>
              <a:t>Pomer</a:t>
            </a:r>
            <a:r>
              <a:rPr lang="en-US" altLang="zh-TW" sz="1800" dirty="0"/>
              <a:t> (String name, String color, String age) {</a:t>
            </a:r>
          </a:p>
          <a:p>
            <a:r>
              <a:rPr lang="en-US" altLang="zh-TW" sz="1800" dirty="0"/>
              <a:t>		super(name, color, age);</a:t>
            </a:r>
          </a:p>
          <a:p>
            <a:r>
              <a:rPr lang="en-US" altLang="zh-TW" sz="1800" dirty="0"/>
              <a:t>	}</a:t>
            </a:r>
          </a:p>
          <a:p>
            <a:endParaRPr lang="en-US" altLang="zh-TW" sz="1800" dirty="0"/>
          </a:p>
          <a:p>
            <a:r>
              <a:rPr lang="en-US" altLang="zh-TW" sz="1800" dirty="0">
                <a:solidFill>
                  <a:srgbClr val="0033CC"/>
                </a:solidFill>
              </a:rPr>
              <a:t>	// </a:t>
            </a:r>
            <a:r>
              <a:rPr lang="zh-TW" altLang="en-US" sz="1800" dirty="0">
                <a:solidFill>
                  <a:srgbClr val="0033CC"/>
                </a:solidFill>
              </a:rPr>
              <a:t>將父類別 </a:t>
            </a:r>
            <a:r>
              <a:rPr lang="en-US" altLang="zh-TW" sz="1800" dirty="0">
                <a:solidFill>
                  <a:srgbClr val="0033CC"/>
                </a:solidFill>
              </a:rPr>
              <a:t>Dog </a:t>
            </a:r>
            <a:r>
              <a:rPr lang="zh-TW" altLang="en-US" sz="1800" dirty="0">
                <a:solidFill>
                  <a:srgbClr val="0033CC"/>
                </a:solidFill>
              </a:rPr>
              <a:t>中原有的 </a:t>
            </a:r>
            <a:r>
              <a:rPr lang="en-US" altLang="zh-TW" sz="1800" dirty="0">
                <a:solidFill>
                  <a:srgbClr val="0033CC"/>
                </a:solidFill>
              </a:rPr>
              <a:t>handshake() </a:t>
            </a:r>
            <a:r>
              <a:rPr lang="zh-TW" altLang="en-US" sz="1800" dirty="0">
                <a:solidFill>
                  <a:srgbClr val="0033CC"/>
                </a:solidFill>
              </a:rPr>
              <a:t>方法 </a:t>
            </a:r>
            <a:r>
              <a:rPr lang="en-US" altLang="zh-TW" sz="1800" dirty="0">
                <a:solidFill>
                  <a:srgbClr val="0033CC"/>
                </a:solidFill>
              </a:rPr>
              <a:t>Override </a:t>
            </a:r>
            <a:r>
              <a:rPr lang="zh-TW" altLang="en-US" sz="1800" dirty="0">
                <a:solidFill>
                  <a:srgbClr val="0033CC"/>
                </a:solidFill>
              </a:rPr>
              <a:t>掉</a:t>
            </a:r>
          </a:p>
          <a:p>
            <a:r>
              <a:rPr lang="zh-TW" altLang="en-US" sz="1800" dirty="0">
                <a:solidFill>
                  <a:srgbClr val="0000CC"/>
                </a:solidFill>
              </a:rPr>
              <a:t>	</a:t>
            </a:r>
            <a:r>
              <a:rPr lang="en-US" altLang="zh-TW" sz="1800" dirty="0">
                <a:solidFill>
                  <a:srgbClr val="0000CC"/>
                </a:solidFill>
              </a:rPr>
              <a:t>public void handshake() {</a:t>
            </a:r>
          </a:p>
          <a:p>
            <a:r>
              <a:rPr lang="en-US" altLang="zh-TW" sz="1800" dirty="0">
                <a:solidFill>
                  <a:srgbClr val="0000CC"/>
                </a:solidFill>
              </a:rPr>
              <a:t>		</a:t>
            </a:r>
            <a:r>
              <a:rPr lang="en-US" altLang="zh-TW" sz="1800" dirty="0" err="1">
                <a:solidFill>
                  <a:srgbClr val="0000CC"/>
                </a:solidFill>
              </a:rPr>
              <a:t>System.out.println</a:t>
            </a:r>
            <a:r>
              <a:rPr lang="en-US" altLang="zh-TW" sz="1800" dirty="0">
                <a:solidFill>
                  <a:srgbClr val="0000CC"/>
                </a:solidFill>
              </a:rPr>
              <a:t>("</a:t>
            </a:r>
            <a:r>
              <a:rPr lang="zh-TW" altLang="en-US" sz="1800" dirty="0">
                <a:solidFill>
                  <a:srgbClr val="0000CC"/>
                </a:solidFill>
              </a:rPr>
              <a:t>你的手洗了嗎？");</a:t>
            </a:r>
          </a:p>
          <a:p>
            <a:r>
              <a:rPr lang="zh-TW" altLang="en-US" sz="1800" dirty="0">
                <a:solidFill>
                  <a:srgbClr val="0000CC"/>
                </a:solidFill>
              </a:rPr>
              <a:t>	}</a:t>
            </a:r>
          </a:p>
          <a:p>
            <a:endParaRPr lang="zh-TW" altLang="en-US" sz="1800" dirty="0">
              <a:solidFill>
                <a:srgbClr val="0000CC"/>
              </a:solidFill>
            </a:endParaRPr>
          </a:p>
          <a:p>
            <a:r>
              <a:rPr lang="zh-TW" altLang="en-US" sz="1800" dirty="0"/>
              <a:t>	</a:t>
            </a:r>
            <a:r>
              <a:rPr lang="en-US" altLang="zh-TW" sz="1800" dirty="0"/>
              <a:t>public void proud()	{</a:t>
            </a:r>
          </a:p>
          <a:p>
            <a:r>
              <a:rPr lang="en-US" altLang="zh-TW" sz="1800" dirty="0"/>
              <a:t>		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(“</a:t>
            </a:r>
            <a:r>
              <a:rPr lang="zh-TW" altLang="en-US" sz="1800" dirty="0"/>
              <a:t>哼...");</a:t>
            </a:r>
          </a:p>
          <a:p>
            <a:r>
              <a:rPr lang="zh-TW" altLang="en-US" sz="1800" dirty="0"/>
              <a:t>	}</a:t>
            </a:r>
          </a:p>
          <a:p>
            <a:r>
              <a:rPr lang="zh-TW" altLang="en-US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1800225"/>
          </a:xfrm>
        </p:spPr>
        <p:txBody>
          <a:bodyPr/>
          <a:lstStyle/>
          <a:p>
            <a:r>
              <a:rPr lang="zh-TW" altLang="en-US"/>
              <a:t>過載 </a:t>
            </a:r>
            <a:r>
              <a:rPr lang="en-US" altLang="zh-TW"/>
              <a:t>Overloading</a:t>
            </a:r>
          </a:p>
          <a:p>
            <a:pPr lvl="1"/>
            <a:r>
              <a:rPr lang="zh-TW" altLang="en-US"/>
              <a:t>同一份函式，準備多種定義，以供各種場合呼叫，稱為</a:t>
            </a:r>
            <a:r>
              <a:rPr lang="en-US" altLang="zh-TW"/>
              <a:t>Overloading。</a:t>
            </a:r>
          </a:p>
          <a:p>
            <a:pPr lvl="1"/>
            <a:r>
              <a:rPr lang="zh-TW" altLang="en-US"/>
              <a:t>建構元也可以利用參數的不同，來達成 </a:t>
            </a:r>
            <a:r>
              <a:rPr lang="en-US" altLang="zh-TW"/>
              <a:t>overloading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同名異型（ </a:t>
            </a:r>
            <a:r>
              <a:rPr lang="en-US" altLang="zh-TW"/>
              <a:t>Polymorphism</a:t>
            </a:r>
            <a:r>
              <a:rPr kumimoji="0" lang="zh-TW" altLang="en-US"/>
              <a:t> 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03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建構元的 </a:t>
            </a:r>
            <a:r>
              <a:rPr lang="en-US" altLang="zh-TW"/>
              <a:t>Overloading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同名異型（ </a:t>
            </a:r>
            <a:r>
              <a:rPr lang="en-US" altLang="zh-TW"/>
              <a:t>Polymorphism</a:t>
            </a:r>
            <a:r>
              <a:rPr kumimoji="0" lang="zh-TW" altLang="en-US"/>
              <a:t> ）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27088" y="2097088"/>
            <a:ext cx="6059487" cy="47609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 dirty="0"/>
              <a:t>class </a:t>
            </a:r>
            <a:r>
              <a:rPr lang="en-US" altLang="zh-TW" sz="1800" dirty="0" err="1"/>
              <a:t>Pomer</a:t>
            </a:r>
            <a:r>
              <a:rPr lang="en-US" altLang="zh-TW" sz="1800" dirty="0"/>
              <a:t> extends Dog {</a:t>
            </a:r>
          </a:p>
          <a:p>
            <a:r>
              <a:rPr lang="en-US" altLang="zh-TW" sz="1800" dirty="0">
                <a:solidFill>
                  <a:srgbClr val="0033CC"/>
                </a:solidFill>
              </a:rPr>
              <a:t>	// </a:t>
            </a:r>
            <a:r>
              <a:rPr lang="zh-TW" altLang="en-US" sz="1800" dirty="0">
                <a:solidFill>
                  <a:srgbClr val="0033CC"/>
                </a:solidFill>
              </a:rPr>
              <a:t>具有 </a:t>
            </a:r>
            <a:r>
              <a:rPr lang="en-US" altLang="zh-TW" sz="1800" dirty="0">
                <a:solidFill>
                  <a:srgbClr val="0033CC"/>
                </a:solidFill>
              </a:rPr>
              <a:t>overloading </a:t>
            </a:r>
            <a:r>
              <a:rPr lang="zh-TW" altLang="en-US" sz="1800" dirty="0">
                <a:solidFill>
                  <a:srgbClr val="0033CC"/>
                </a:solidFill>
              </a:rPr>
              <a:t>的建構元</a:t>
            </a:r>
          </a:p>
          <a:p>
            <a:r>
              <a:rPr lang="zh-TW" altLang="en-US" sz="1800" dirty="0">
                <a:solidFill>
                  <a:srgbClr val="0000CC"/>
                </a:solidFill>
              </a:rPr>
              <a:t>	</a:t>
            </a:r>
            <a:r>
              <a:rPr lang="en-US" altLang="zh-TW" sz="1800" dirty="0">
                <a:solidFill>
                  <a:srgbClr val="0000CC"/>
                </a:solidFill>
              </a:rPr>
              <a:t>public </a:t>
            </a:r>
            <a:r>
              <a:rPr lang="en-US" altLang="zh-TW" sz="1800" dirty="0" err="1">
                <a:solidFill>
                  <a:srgbClr val="0000CC"/>
                </a:solidFill>
              </a:rPr>
              <a:t>Pomer</a:t>
            </a:r>
            <a:r>
              <a:rPr lang="en-US" altLang="zh-TW" sz="1800" dirty="0">
                <a:solidFill>
                  <a:srgbClr val="0000CC"/>
                </a:solidFill>
              </a:rPr>
              <a:t>() {</a:t>
            </a:r>
          </a:p>
          <a:p>
            <a:r>
              <a:rPr lang="en-US" altLang="zh-TW" sz="1800" dirty="0">
                <a:solidFill>
                  <a:srgbClr val="0000CC"/>
                </a:solidFill>
              </a:rPr>
              <a:t>		super(“</a:t>
            </a:r>
            <a:r>
              <a:rPr lang="en-US" altLang="zh-TW" sz="1800" dirty="0" err="1">
                <a:solidFill>
                  <a:srgbClr val="0000CC"/>
                </a:solidFill>
              </a:rPr>
              <a:t>GoodDog</a:t>
            </a:r>
            <a:r>
              <a:rPr lang="en-US" altLang="zh-TW" sz="1800" dirty="0">
                <a:solidFill>
                  <a:srgbClr val="0000CC"/>
                </a:solidFill>
              </a:rPr>
              <a:t>”, “Red”, 12);</a:t>
            </a:r>
          </a:p>
          <a:p>
            <a:r>
              <a:rPr lang="en-US" altLang="zh-TW" sz="1800" dirty="0">
                <a:solidFill>
                  <a:srgbClr val="0000CC"/>
                </a:solidFill>
              </a:rPr>
              <a:t>	}</a:t>
            </a:r>
          </a:p>
          <a:p>
            <a:endParaRPr lang="en-US" altLang="zh-TW" sz="1800" dirty="0">
              <a:solidFill>
                <a:srgbClr val="0000CC"/>
              </a:solidFill>
            </a:endParaRPr>
          </a:p>
          <a:p>
            <a:r>
              <a:rPr lang="en-US" altLang="zh-TW" sz="1800" dirty="0">
                <a:solidFill>
                  <a:srgbClr val="0033CC"/>
                </a:solidFill>
              </a:rPr>
              <a:t>	public </a:t>
            </a:r>
            <a:r>
              <a:rPr lang="en-US" altLang="zh-TW" sz="1800" dirty="0" err="1">
                <a:solidFill>
                  <a:srgbClr val="0033CC"/>
                </a:solidFill>
              </a:rPr>
              <a:t>Pomer</a:t>
            </a:r>
            <a:r>
              <a:rPr lang="en-US" altLang="zh-TW" sz="1800" dirty="0">
                <a:solidFill>
                  <a:srgbClr val="0033CC"/>
                </a:solidFill>
              </a:rPr>
              <a:t> (String name, String color, String age) {</a:t>
            </a:r>
          </a:p>
          <a:p>
            <a:r>
              <a:rPr lang="en-US" altLang="zh-TW" sz="1800" dirty="0">
                <a:solidFill>
                  <a:srgbClr val="0033CC"/>
                </a:solidFill>
              </a:rPr>
              <a:t>		super(name, color, age);</a:t>
            </a:r>
          </a:p>
          <a:p>
            <a:r>
              <a:rPr lang="en-US" altLang="zh-TW" sz="1800" dirty="0">
                <a:solidFill>
                  <a:srgbClr val="0033CC"/>
                </a:solidFill>
              </a:rPr>
              <a:t>	}</a:t>
            </a:r>
          </a:p>
          <a:p>
            <a:endParaRPr lang="en-US" altLang="zh-TW" sz="1800" dirty="0">
              <a:solidFill>
                <a:srgbClr val="0033CC"/>
              </a:solidFill>
            </a:endParaRPr>
          </a:p>
          <a:p>
            <a:r>
              <a:rPr lang="en-US" altLang="zh-TW" sz="1800" dirty="0"/>
              <a:t>	// override </a:t>
            </a:r>
            <a:r>
              <a:rPr lang="zh-TW" altLang="en-US" sz="1800" dirty="0"/>
              <a:t>父類別 </a:t>
            </a:r>
            <a:r>
              <a:rPr lang="en-US" altLang="zh-TW" sz="1800" dirty="0"/>
              <a:t>Dog </a:t>
            </a:r>
            <a:r>
              <a:rPr lang="zh-TW" altLang="en-US" sz="1800" dirty="0"/>
              <a:t>中的 </a:t>
            </a:r>
            <a:r>
              <a:rPr lang="en-US" altLang="zh-TW" sz="1800" dirty="0"/>
              <a:t>handshake() </a:t>
            </a:r>
            <a:r>
              <a:rPr lang="zh-TW" altLang="en-US" sz="1800" dirty="0"/>
              <a:t>方法</a:t>
            </a:r>
          </a:p>
          <a:p>
            <a:r>
              <a:rPr lang="zh-TW" altLang="en-US" sz="1800" dirty="0"/>
              <a:t>	</a:t>
            </a:r>
            <a:r>
              <a:rPr lang="en-US" altLang="zh-TW" sz="1800" dirty="0"/>
              <a:t>public void handshake() {</a:t>
            </a:r>
          </a:p>
          <a:p>
            <a:r>
              <a:rPr lang="en-US" altLang="zh-TW" sz="1800" dirty="0"/>
              <a:t>	 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</a:t>
            </a:r>
            <a:r>
              <a:rPr lang="zh-TW" altLang="en-US" sz="1800" dirty="0"/>
              <a:t>你的手洗了嗎？");</a:t>
            </a:r>
          </a:p>
          <a:p>
            <a:r>
              <a:rPr lang="zh-TW" altLang="en-US" sz="1800" dirty="0"/>
              <a:t>	}</a:t>
            </a:r>
          </a:p>
          <a:p>
            <a:endParaRPr lang="zh-TW" altLang="en-US" sz="1800" dirty="0"/>
          </a:p>
          <a:p>
            <a:r>
              <a:rPr lang="zh-TW" altLang="en-US" sz="1800" dirty="0"/>
              <a:t>	</a:t>
            </a:r>
            <a:r>
              <a:rPr lang="en-US" altLang="zh-TW" sz="1800" dirty="0"/>
              <a:t>public void proud()	{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(“</a:t>
            </a:r>
            <a:r>
              <a:rPr lang="zh-TW" altLang="en-US" sz="1800" dirty="0"/>
              <a:t>哼</a:t>
            </a:r>
            <a:r>
              <a:rPr lang="en-US" altLang="zh-TW" sz="1800" dirty="0"/>
              <a:t>..."); </a:t>
            </a:r>
            <a:r>
              <a:rPr lang="zh-TW" altLang="en-US" sz="1800" dirty="0"/>
              <a:t>}</a:t>
            </a:r>
          </a:p>
          <a:p>
            <a:r>
              <a:rPr lang="zh-TW" altLang="en-US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03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方法的 </a:t>
            </a:r>
            <a:r>
              <a:rPr lang="en-US" altLang="zh-TW"/>
              <a:t>Overloading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同名異型（ </a:t>
            </a:r>
            <a:r>
              <a:rPr lang="en-US" altLang="zh-TW"/>
              <a:t>Polymorphism</a:t>
            </a:r>
            <a:r>
              <a:rPr kumimoji="0" lang="zh-TW" altLang="en-US"/>
              <a:t> ）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84213" y="2084388"/>
            <a:ext cx="6059487" cy="3937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/>
              <a:t>class Pomer extends Dog {</a:t>
            </a:r>
          </a:p>
          <a:p>
            <a:r>
              <a:rPr lang="en-US" altLang="zh-TW" sz="1800"/>
              <a:t>	// </a:t>
            </a:r>
            <a:r>
              <a:rPr lang="zh-TW" altLang="en-US" sz="1800"/>
              <a:t>建構元</a:t>
            </a:r>
          </a:p>
          <a:p>
            <a:r>
              <a:rPr lang="en-US" altLang="zh-TW" sz="1800"/>
              <a:t>	public Pomer (String name, String color, String age) {</a:t>
            </a:r>
          </a:p>
          <a:p>
            <a:r>
              <a:rPr lang="en-US" altLang="zh-TW" sz="1800"/>
              <a:t>		super(name, color, age);</a:t>
            </a:r>
          </a:p>
          <a:p>
            <a:r>
              <a:rPr lang="en-US" altLang="zh-TW" sz="1800"/>
              <a:t>	}</a:t>
            </a:r>
          </a:p>
          <a:p>
            <a:endParaRPr lang="en-US" altLang="zh-TW" sz="1800">
              <a:solidFill>
                <a:srgbClr val="0000CC"/>
              </a:solidFill>
            </a:endParaRPr>
          </a:p>
          <a:p>
            <a:r>
              <a:rPr lang="en-US" altLang="zh-TW" sz="1800"/>
              <a:t>	</a:t>
            </a:r>
            <a:r>
              <a:rPr lang="en-US" altLang="zh-TW" sz="1800">
                <a:solidFill>
                  <a:srgbClr val="0033CC"/>
                </a:solidFill>
              </a:rPr>
              <a:t>// </a:t>
            </a:r>
            <a:r>
              <a:rPr lang="zh-TW" altLang="en-US" sz="1800">
                <a:solidFill>
                  <a:srgbClr val="0033CC"/>
                </a:solidFill>
              </a:rPr>
              <a:t>具有 </a:t>
            </a:r>
            <a:r>
              <a:rPr lang="en-US" altLang="zh-TW" sz="1800">
                <a:solidFill>
                  <a:srgbClr val="0033CC"/>
                </a:solidFill>
              </a:rPr>
              <a:t>overloading </a:t>
            </a:r>
            <a:r>
              <a:rPr lang="zh-TW" altLang="en-US" sz="1800">
                <a:solidFill>
                  <a:srgbClr val="0033CC"/>
                </a:solidFill>
              </a:rPr>
              <a:t>的 </a:t>
            </a:r>
            <a:r>
              <a:rPr lang="en-US" altLang="zh-TW" sz="1800">
                <a:solidFill>
                  <a:srgbClr val="0033CC"/>
                </a:solidFill>
              </a:rPr>
              <a:t>rollover()</a:t>
            </a:r>
            <a:endParaRPr lang="zh-TW" altLang="en-US" sz="1800">
              <a:solidFill>
                <a:srgbClr val="0033CC"/>
              </a:solidFill>
            </a:endParaRPr>
          </a:p>
          <a:p>
            <a:r>
              <a:rPr lang="zh-TW" altLang="en-US" sz="1800"/>
              <a:t>	</a:t>
            </a:r>
            <a:r>
              <a:rPr lang="en-US" altLang="zh-TW" sz="1800">
                <a:solidFill>
                  <a:srgbClr val="0000CC"/>
                </a:solidFill>
              </a:rPr>
              <a:t>public void rollover() {</a:t>
            </a:r>
          </a:p>
          <a:p>
            <a:pPr lvl="3"/>
            <a:r>
              <a:rPr lang="en-US" altLang="en-US" sz="1800"/>
              <a:t>for (</a:t>
            </a:r>
            <a:r>
              <a:rPr lang="en-US" altLang="zh-TW" sz="1800"/>
              <a:t>int </a:t>
            </a:r>
            <a:r>
              <a:rPr lang="en-US" altLang="en-US" sz="1800"/>
              <a:t>i=1; i&lt;=</a:t>
            </a:r>
            <a:r>
              <a:rPr lang="en-US" altLang="zh-TW" sz="1800"/>
              <a:t>5</a:t>
            </a:r>
            <a:r>
              <a:rPr lang="en-US" altLang="en-US" sz="1800"/>
              <a:t>; i++)</a:t>
            </a:r>
          </a:p>
          <a:p>
            <a:pPr lvl="3"/>
            <a:r>
              <a:rPr lang="en-US" altLang="en-US" sz="1800"/>
              <a:t>	System.out.println("我滾 " + i + " 次");</a:t>
            </a:r>
            <a:endParaRPr lang="zh-TW" altLang="en-US" sz="1800"/>
          </a:p>
          <a:p>
            <a:r>
              <a:rPr lang="zh-TW" altLang="en-US" sz="1800"/>
              <a:t>	}</a:t>
            </a:r>
          </a:p>
          <a:p>
            <a:endParaRPr lang="zh-TW" altLang="en-US" sz="1800"/>
          </a:p>
          <a:p>
            <a:r>
              <a:rPr lang="zh-TW" altLang="en-US" sz="1800"/>
              <a:t>	</a:t>
            </a:r>
            <a:r>
              <a:rPr lang="en-US" altLang="zh-TW" sz="1800">
                <a:solidFill>
                  <a:srgbClr val="0000CC"/>
                </a:solidFill>
              </a:rPr>
              <a:t>public void rollover(int thetimes) {</a:t>
            </a:r>
          </a:p>
          <a:p>
            <a:r>
              <a:rPr lang="en-US" altLang="zh-TW" sz="1800"/>
              <a:t>		</a:t>
            </a:r>
            <a:r>
              <a:rPr lang="en-US" altLang="en-US" sz="1800"/>
              <a:t>for (</a:t>
            </a:r>
            <a:r>
              <a:rPr lang="en-US" altLang="zh-TW" sz="1800"/>
              <a:t>int </a:t>
            </a:r>
            <a:r>
              <a:rPr lang="en-US" altLang="en-US" sz="1800"/>
              <a:t>i=1; i&lt;=</a:t>
            </a:r>
            <a:r>
              <a:rPr lang="en-US" altLang="zh-TW" sz="1800"/>
              <a:t>thetimes</a:t>
            </a:r>
            <a:r>
              <a:rPr lang="en-US" altLang="en-US" sz="1800"/>
              <a:t>; i++)</a:t>
            </a:r>
            <a:r>
              <a:rPr lang="en-US" altLang="zh-TW" sz="180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4176712"/>
          </a:xfrm>
        </p:spPr>
        <p:txBody>
          <a:bodyPr/>
          <a:lstStyle/>
          <a:p>
            <a:r>
              <a:rPr lang="en-US" altLang="zh-TW"/>
              <a:t>this &amp; super </a:t>
            </a:r>
            <a:r>
              <a:rPr lang="zh-TW" altLang="en-US"/>
              <a:t>關鍵字</a:t>
            </a:r>
            <a:endParaRPr lang="en-US" altLang="zh-TW"/>
          </a:p>
          <a:p>
            <a:pPr lvl="1"/>
            <a:r>
              <a:rPr lang="en-US" altLang="zh-TW"/>
              <a:t>this</a:t>
            </a:r>
            <a:r>
              <a:rPr lang="zh-TW" altLang="en-US"/>
              <a:t>：指的是目前的 </a:t>
            </a:r>
            <a:r>
              <a:rPr lang="en-US" altLang="zh-TW"/>
              <a:t>class</a:t>
            </a:r>
          </a:p>
          <a:p>
            <a:pPr lvl="1"/>
            <a:r>
              <a:rPr lang="en-US" altLang="zh-TW"/>
              <a:t>super</a:t>
            </a:r>
            <a:r>
              <a:rPr lang="zh-TW" altLang="en-US"/>
              <a:t>：指的是父類別</a:t>
            </a:r>
          </a:p>
          <a:p>
            <a:pPr lvl="1"/>
            <a:r>
              <a:rPr kumimoji="0" lang="zh-TW" altLang="en-US"/>
              <a:t>使用 </a:t>
            </a:r>
            <a:r>
              <a:rPr kumimoji="0" lang="en-US" altLang="zh-TW"/>
              <a:t>super </a:t>
            </a:r>
            <a:r>
              <a:rPr kumimoji="0" lang="zh-TW" altLang="en-US"/>
              <a:t>來呼叫父類別中的方法</a:t>
            </a:r>
          </a:p>
          <a:p>
            <a:pPr lvl="2">
              <a:buFontTx/>
              <a:buNone/>
            </a:pPr>
            <a:r>
              <a:rPr lang="zh-TW" altLang="en-US">
                <a:solidFill>
                  <a:srgbClr val="0033CC"/>
                </a:solidFill>
              </a:rPr>
              <a:t>語法：</a:t>
            </a:r>
            <a:r>
              <a:rPr lang="en-US" altLang="zh-TW">
                <a:solidFill>
                  <a:srgbClr val="0033CC"/>
                </a:solidFill>
              </a:rPr>
              <a:t>super.</a:t>
            </a:r>
            <a:r>
              <a:rPr lang="en-US" altLang="zh-TW" i="1">
                <a:solidFill>
                  <a:srgbClr val="0033CC"/>
                </a:solidFill>
              </a:rPr>
              <a:t>methodName</a:t>
            </a:r>
            <a:r>
              <a:rPr lang="en-US" altLang="zh-TW">
                <a:solidFill>
                  <a:srgbClr val="0033CC"/>
                </a:solidFill>
              </a:rPr>
              <a:t>(</a:t>
            </a:r>
            <a:r>
              <a:rPr lang="en-US" altLang="zh-TW" i="1">
                <a:solidFill>
                  <a:srgbClr val="0033CC"/>
                </a:solidFill>
              </a:rPr>
              <a:t>argList</a:t>
            </a:r>
            <a:r>
              <a:rPr lang="en-US" altLang="zh-TW">
                <a:solidFill>
                  <a:srgbClr val="0033CC"/>
                </a:solidFill>
              </a:rPr>
              <a:t>);</a:t>
            </a:r>
            <a:endParaRPr kumimoji="0" lang="zh-TW" altLang="en-US">
              <a:solidFill>
                <a:srgbClr val="0033CC"/>
              </a:solidFill>
            </a:endParaRPr>
          </a:p>
          <a:p>
            <a:pPr lvl="2"/>
            <a:r>
              <a:rPr lang="en-US" altLang="zh-TW"/>
              <a:t>super.Bark();</a:t>
            </a:r>
          </a:p>
          <a:p>
            <a:pPr lvl="2"/>
            <a:r>
              <a:rPr lang="en-US" altLang="zh-TW"/>
              <a:t>super.Rollover(5);</a:t>
            </a:r>
          </a:p>
          <a:p>
            <a:pPr lvl="1"/>
            <a:r>
              <a:rPr lang="zh-TW" altLang="en-US"/>
              <a:t>若子類別中沒有建構元（</a:t>
            </a:r>
            <a:r>
              <a:rPr lang="en-US" altLang="zh-TW"/>
              <a:t>constructor</a:t>
            </a:r>
            <a:r>
              <a:rPr lang="zh-TW" altLang="en-US"/>
              <a:t>），可單用 </a:t>
            </a:r>
            <a:r>
              <a:rPr lang="en-US" altLang="zh-TW"/>
              <a:t>super </a:t>
            </a:r>
            <a:r>
              <a:rPr lang="zh-TW" altLang="en-US"/>
              <a:t>來呼叫父類別中的建構元</a:t>
            </a:r>
            <a:endParaRPr lang="zh-TW" altLang="en-US" u="sng"/>
          </a:p>
          <a:p>
            <a:pPr lvl="2">
              <a:buFontTx/>
              <a:buNone/>
            </a:pPr>
            <a:r>
              <a:rPr lang="zh-TW" altLang="en-US">
                <a:solidFill>
                  <a:srgbClr val="0033CC"/>
                </a:solidFill>
              </a:rPr>
              <a:t>語法：</a:t>
            </a:r>
            <a:r>
              <a:rPr lang="en-US" altLang="zh-TW">
                <a:solidFill>
                  <a:srgbClr val="0033CC"/>
                </a:solidFill>
              </a:rPr>
              <a:t>super(</a:t>
            </a:r>
            <a:r>
              <a:rPr lang="en-US" altLang="zh-TW" i="1">
                <a:solidFill>
                  <a:srgbClr val="0033CC"/>
                </a:solidFill>
              </a:rPr>
              <a:t>argList</a:t>
            </a:r>
            <a:r>
              <a:rPr lang="en-US" altLang="zh-TW">
                <a:solidFill>
                  <a:srgbClr val="0033CC"/>
                </a:solidFill>
              </a:rPr>
              <a:t>);</a:t>
            </a:r>
            <a:endParaRPr lang="zh-TW" altLang="en-US">
              <a:solidFill>
                <a:srgbClr val="0033CC"/>
              </a:solidFill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super </a:t>
            </a:r>
            <a:r>
              <a:rPr lang="zh-TW" altLang="en-US"/>
              <a:t>關鍵字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1800" dirty="0" smtClean="0"/>
              <a:t>物</a:t>
            </a:r>
            <a:r>
              <a:rPr lang="zh-TW" altLang="en-US" sz="1800" dirty="0"/>
              <a:t>件導向語言三大特性</a:t>
            </a:r>
          </a:p>
          <a:p>
            <a:pPr lvl="1">
              <a:lnSpc>
                <a:spcPct val="80000"/>
              </a:lnSpc>
            </a:pPr>
            <a:r>
              <a:rPr lang="zh-TW" altLang="en-US" sz="1600" dirty="0"/>
              <a:t>封裝 (</a:t>
            </a:r>
            <a:r>
              <a:rPr lang="en-US" altLang="zh-TW" sz="1600" dirty="0"/>
              <a:t>Encapsulation)</a:t>
            </a:r>
            <a:endParaRPr lang="zh-TW" altLang="en-US" sz="1600" dirty="0"/>
          </a:p>
          <a:p>
            <a:pPr lvl="1">
              <a:lnSpc>
                <a:spcPct val="80000"/>
              </a:lnSpc>
            </a:pPr>
            <a:r>
              <a:rPr lang="zh-TW" altLang="en-US" sz="1600" dirty="0"/>
              <a:t>繼承（</a:t>
            </a:r>
            <a:r>
              <a:rPr lang="en-US" altLang="zh-TW" sz="1600" dirty="0"/>
              <a:t>Inheritance</a:t>
            </a:r>
            <a:r>
              <a:rPr lang="zh-TW" altLang="en-US" sz="1600" dirty="0"/>
              <a:t>）</a:t>
            </a:r>
          </a:p>
          <a:p>
            <a:pPr lvl="1">
              <a:lnSpc>
                <a:spcPct val="80000"/>
              </a:lnSpc>
            </a:pPr>
            <a:r>
              <a:rPr kumimoji="0" lang="zh-TW" altLang="en-US" sz="1600" dirty="0"/>
              <a:t>同名異型（ </a:t>
            </a:r>
            <a:r>
              <a:rPr lang="en-US" altLang="zh-TW" sz="1600" dirty="0"/>
              <a:t>Polymorphism</a:t>
            </a:r>
            <a:r>
              <a:rPr kumimoji="0" lang="zh-TW" altLang="en-US" sz="1600" dirty="0"/>
              <a:t> ）</a:t>
            </a:r>
          </a:p>
          <a:p>
            <a:pPr lvl="2">
              <a:lnSpc>
                <a:spcPct val="80000"/>
              </a:lnSpc>
            </a:pPr>
            <a:r>
              <a:rPr kumimoji="0" lang="en-US" altLang="zh-TW" sz="1400" dirty="0"/>
              <a:t>Overriding</a:t>
            </a:r>
          </a:p>
          <a:p>
            <a:pPr lvl="2">
              <a:lnSpc>
                <a:spcPct val="80000"/>
              </a:lnSpc>
            </a:pPr>
            <a:r>
              <a:rPr kumimoji="0" lang="en-US" altLang="zh-TW" sz="1400" dirty="0"/>
              <a:t>Overloading</a:t>
            </a:r>
          </a:p>
          <a:p>
            <a:pPr>
              <a:lnSpc>
                <a:spcPct val="80000"/>
              </a:lnSpc>
            </a:pPr>
            <a:r>
              <a:rPr kumimoji="0" lang="en-US" altLang="zh-TW" sz="1800" dirty="0"/>
              <a:t>super </a:t>
            </a:r>
            <a:r>
              <a:rPr kumimoji="0" lang="zh-TW" altLang="en-US" sz="1800" dirty="0"/>
              <a:t>關鍵字</a:t>
            </a:r>
          </a:p>
          <a:p>
            <a:pPr>
              <a:lnSpc>
                <a:spcPct val="80000"/>
              </a:lnSpc>
            </a:pPr>
            <a:r>
              <a:rPr kumimoji="0" lang="en-US" altLang="zh-TW" sz="1800" dirty="0"/>
              <a:t>Java </a:t>
            </a:r>
            <a:r>
              <a:rPr kumimoji="0" lang="zh-TW" altLang="en-US" sz="1800" dirty="0"/>
              <a:t>物件祖先：</a:t>
            </a:r>
            <a:r>
              <a:rPr kumimoji="0" lang="en-US" altLang="zh-TW" sz="1800" dirty="0"/>
              <a:t>Object </a:t>
            </a:r>
            <a:r>
              <a:rPr kumimoji="0" lang="zh-TW" altLang="en-US" sz="1800" dirty="0"/>
              <a:t>類別</a:t>
            </a:r>
          </a:p>
          <a:p>
            <a:pPr>
              <a:lnSpc>
                <a:spcPct val="80000"/>
              </a:lnSpc>
            </a:pPr>
            <a:r>
              <a:rPr kumimoji="0" lang="en-US" altLang="zh-TW" sz="1800" dirty="0"/>
              <a:t>Final Classes and Methods</a:t>
            </a:r>
            <a:endParaRPr kumimoji="0" lang="zh-TW" altLang="en-US" sz="1800" dirty="0"/>
          </a:p>
          <a:p>
            <a:pPr>
              <a:lnSpc>
                <a:spcPct val="80000"/>
              </a:lnSpc>
            </a:pPr>
            <a:r>
              <a:rPr kumimoji="0" lang="en-US" altLang="zh-TW" sz="1800" dirty="0">
                <a:solidFill>
                  <a:srgbClr val="0033CC"/>
                </a:solidFill>
              </a:rPr>
              <a:t>Your Turn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中的所有物件，全部繼承自 </a:t>
            </a:r>
            <a:r>
              <a:rPr lang="en-US" altLang="zh-TW"/>
              <a:t>java.lang.Object</a:t>
            </a:r>
          </a:p>
          <a:p>
            <a:r>
              <a:rPr lang="zh-TW" altLang="en-US"/>
              <a:t>只要程式設計師沒有以 </a:t>
            </a:r>
            <a:r>
              <a:rPr lang="en-US" altLang="zh-TW"/>
              <a:t>extends </a:t>
            </a:r>
            <a:r>
              <a:rPr lang="zh-TW" altLang="en-US"/>
              <a:t>指定 繼承之物件，</a:t>
            </a:r>
            <a:r>
              <a:rPr lang="en-US" altLang="zh-TW"/>
              <a:t>Java </a:t>
            </a:r>
            <a:r>
              <a:rPr lang="zh-TW" altLang="en-US"/>
              <a:t>會自動用 </a:t>
            </a:r>
            <a:r>
              <a:rPr lang="en-US" altLang="zh-TW"/>
              <a:t>Object </a:t>
            </a:r>
            <a:r>
              <a:rPr lang="zh-TW" altLang="en-US"/>
              <a:t>作為所有物件的父物件。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Java </a:t>
            </a:r>
            <a:r>
              <a:rPr kumimoji="0" lang="zh-TW" altLang="en-US"/>
              <a:t>物件祖先：</a:t>
            </a:r>
            <a:r>
              <a:rPr kumimoji="0" lang="en-US" altLang="zh-TW"/>
              <a:t>Object </a:t>
            </a:r>
            <a:r>
              <a:rPr kumimoji="0" lang="zh-TW" altLang="en-US"/>
              <a:t>類別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040312"/>
          </a:xfrm>
        </p:spPr>
        <p:txBody>
          <a:bodyPr/>
          <a:lstStyle/>
          <a:p>
            <a:r>
              <a:rPr lang="zh-TW" altLang="en-US" sz="2400" dirty="0"/>
              <a:t>以下是 </a:t>
            </a:r>
            <a:r>
              <a:rPr lang="en-US" altLang="zh-TW" sz="2400" dirty="0"/>
              <a:t>Object </a:t>
            </a:r>
            <a:r>
              <a:rPr lang="zh-TW" altLang="en-US" sz="2400" dirty="0"/>
              <a:t>中的方法，可能是您想 </a:t>
            </a:r>
            <a:r>
              <a:rPr lang="en-US" altLang="zh-TW" sz="2400" dirty="0"/>
              <a:t>Overriding </a:t>
            </a:r>
            <a:r>
              <a:rPr lang="zh-TW" altLang="en-US" sz="2400" dirty="0"/>
              <a:t>的：</a:t>
            </a:r>
          </a:p>
          <a:p>
            <a:pPr lvl="1"/>
            <a:r>
              <a:rPr lang="en-US" altLang="zh-TW" dirty="0"/>
              <a:t>clone()</a:t>
            </a:r>
          </a:p>
          <a:p>
            <a:pPr lvl="1"/>
            <a:r>
              <a:rPr lang="en-US" altLang="zh-TW" dirty="0"/>
              <a:t>equals()</a:t>
            </a:r>
          </a:p>
          <a:p>
            <a:pPr lvl="1"/>
            <a:r>
              <a:rPr lang="en-US" altLang="zh-TW" dirty="0" err="1"/>
              <a:t>toString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finalize()</a:t>
            </a:r>
          </a:p>
          <a:p>
            <a:r>
              <a:rPr lang="zh-TW" altLang="en-US" sz="2400" dirty="0"/>
              <a:t>以下是 </a:t>
            </a:r>
            <a:r>
              <a:rPr lang="en-US" altLang="zh-TW" sz="2400" dirty="0"/>
              <a:t>Object </a:t>
            </a:r>
            <a:r>
              <a:rPr lang="zh-TW" altLang="en-US" sz="2400" dirty="0"/>
              <a:t>中，宣告為 </a:t>
            </a:r>
            <a:r>
              <a:rPr lang="en-US" altLang="zh-TW" sz="2400" dirty="0"/>
              <a:t>final </a:t>
            </a:r>
            <a:r>
              <a:rPr lang="zh-TW" altLang="en-US" sz="2400" dirty="0"/>
              <a:t>的方法，不可以 </a:t>
            </a:r>
            <a:r>
              <a:rPr lang="en-US" altLang="zh-TW" sz="2400" dirty="0"/>
              <a:t>Overriding</a:t>
            </a:r>
            <a:r>
              <a:rPr lang="zh-TW" altLang="en-US" sz="2400" dirty="0"/>
              <a:t>：</a:t>
            </a:r>
          </a:p>
          <a:p>
            <a:pPr lvl="1"/>
            <a:r>
              <a:rPr lang="en-US" altLang="zh-TW" dirty="0" err="1"/>
              <a:t>getClass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hashCode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notify()</a:t>
            </a:r>
          </a:p>
          <a:p>
            <a:pPr lvl="1"/>
            <a:r>
              <a:rPr lang="en-US" altLang="zh-TW" dirty="0" err="1"/>
              <a:t>notifyAll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wait()</a:t>
            </a:r>
            <a:endParaRPr lang="zh-TW" altLang="en-US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Java </a:t>
            </a:r>
            <a:r>
              <a:rPr kumimoji="0" lang="zh-TW" altLang="en-US"/>
              <a:t>物件祖先：</a:t>
            </a:r>
            <a:r>
              <a:rPr kumimoji="0" lang="en-US" altLang="zh-TW"/>
              <a:t>Object </a:t>
            </a:r>
            <a:r>
              <a:rPr kumimoji="0" lang="zh-TW" altLang="en-US"/>
              <a:t>類別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3600450"/>
          </a:xfrm>
        </p:spPr>
        <p:txBody>
          <a:bodyPr/>
          <a:lstStyle/>
          <a:p>
            <a:r>
              <a:rPr lang="en-US" altLang="zh-TW"/>
              <a:t>clone()</a:t>
            </a:r>
          </a:p>
          <a:p>
            <a:pPr lvl="1"/>
            <a:r>
              <a:rPr lang="zh-TW" altLang="en-US"/>
              <a:t>原始宣告：</a:t>
            </a:r>
            <a:br>
              <a:rPr lang="zh-TW" altLang="en-US"/>
            </a:br>
            <a:r>
              <a:rPr lang="en-US" altLang="zh-TW" sz="2000"/>
              <a:t>protected Object clone() throws CloneNotSupportedException</a:t>
            </a:r>
          </a:p>
          <a:p>
            <a:pPr lvl="1"/>
            <a:r>
              <a:rPr lang="zh-TW" altLang="en-US"/>
              <a:t>作用：複製一份物件本身，並傳回去。</a:t>
            </a:r>
          </a:p>
          <a:p>
            <a:pPr lvl="1"/>
            <a:r>
              <a:rPr lang="zh-TW" altLang="en-US"/>
              <a:t>要求：</a:t>
            </a:r>
          </a:p>
          <a:p>
            <a:pPr lvl="2"/>
            <a:r>
              <a:rPr lang="zh-TW" altLang="en-US"/>
              <a:t>要讓類別成為可複製類別的最簡單方法：在類別宣告最後加上 </a:t>
            </a:r>
            <a:r>
              <a:rPr lang="en-US" altLang="zh-TW"/>
              <a:t>implements Cloneable</a:t>
            </a:r>
          </a:p>
          <a:p>
            <a:pPr lvl="2"/>
            <a:r>
              <a:rPr kumimoji="0" lang="en-US" altLang="zh-TW"/>
              <a:t>Object </a:t>
            </a:r>
            <a:r>
              <a:rPr kumimoji="0" lang="zh-TW" altLang="en-US"/>
              <a:t>提供的 </a:t>
            </a:r>
            <a:r>
              <a:rPr kumimoji="0" lang="en-US" altLang="zh-TW"/>
              <a:t>clone() </a:t>
            </a:r>
            <a:r>
              <a:rPr kumimoji="0" lang="zh-TW" altLang="en-US"/>
              <a:t>功能很適合，但有些類別必須要覆蓋 </a:t>
            </a:r>
            <a:r>
              <a:rPr kumimoji="0" lang="en-US" altLang="zh-TW"/>
              <a:t>clone()</a:t>
            </a:r>
            <a:r>
              <a:rPr kumimoji="0" lang="zh-TW" altLang="en-US"/>
              <a:t>，才能提供正確的複製功能</a:t>
            </a:r>
            <a:endParaRPr lang="zh-TW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Java </a:t>
            </a:r>
            <a:r>
              <a:rPr kumimoji="0" lang="zh-TW" altLang="en-US"/>
              <a:t>物件祖先：</a:t>
            </a:r>
            <a:r>
              <a:rPr kumimoji="0" lang="en-US" altLang="zh-TW"/>
              <a:t>Object </a:t>
            </a:r>
            <a:r>
              <a:rPr kumimoji="0" lang="zh-TW" altLang="en-US"/>
              <a:t>類別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equals()</a:t>
            </a:r>
          </a:p>
          <a:p>
            <a:pPr lvl="1"/>
            <a:r>
              <a:rPr lang="zh-TW" altLang="en-US"/>
              <a:t>原始宣告：</a:t>
            </a:r>
            <a:br>
              <a:rPr lang="zh-TW" altLang="en-US"/>
            </a:br>
            <a:r>
              <a:rPr lang="en-US" altLang="zh-TW"/>
              <a:t>public boolean equals(Object obj);</a:t>
            </a:r>
          </a:p>
          <a:p>
            <a:pPr lvl="1"/>
            <a:r>
              <a:rPr lang="zh-TW" altLang="en-US"/>
              <a:t>作用：比較兩個物件的內含值是否相等。</a:t>
            </a:r>
          </a:p>
          <a:p>
            <a:pPr lvl="1"/>
            <a:r>
              <a:rPr lang="zh-TW" altLang="en-US"/>
              <a:t>要求：無</a:t>
            </a:r>
          </a:p>
          <a:p>
            <a:r>
              <a:rPr lang="en-US" altLang="zh-TW"/>
              <a:t>hashCode()</a:t>
            </a:r>
          </a:p>
          <a:p>
            <a:pPr lvl="1"/>
            <a:r>
              <a:rPr kumimoji="0" lang="zh-TW" altLang="en-US"/>
              <a:t>回傳的 </a:t>
            </a:r>
            <a:r>
              <a:rPr kumimoji="0" lang="en-US" altLang="zh-TW"/>
              <a:t>int </a:t>
            </a:r>
            <a:r>
              <a:rPr kumimoji="0" lang="zh-TW" altLang="en-US"/>
              <a:t>數值，代表物件在 </a:t>
            </a:r>
            <a:r>
              <a:rPr kumimoji="0" lang="en-US" altLang="zh-TW"/>
              <a:t>hash table </a:t>
            </a:r>
            <a:r>
              <a:rPr kumimoji="0" lang="zh-TW" altLang="en-US"/>
              <a:t>裡對應位置。</a:t>
            </a:r>
          </a:p>
          <a:p>
            <a:pPr lvl="1"/>
            <a:r>
              <a:rPr lang="zh-TW" altLang="en-US"/>
              <a:t>傳回物件在 “雜湊表” (</a:t>
            </a:r>
            <a:r>
              <a:rPr lang="en-US" altLang="zh-TW"/>
              <a:t>Hash Table) </a:t>
            </a:r>
            <a:r>
              <a:rPr lang="zh-TW" altLang="en-US"/>
              <a:t>中的索引值。通常配合 </a:t>
            </a:r>
            <a:r>
              <a:rPr lang="en-US" altLang="zh-TW"/>
              <a:t>java.util.Hashtable </a:t>
            </a:r>
            <a:r>
              <a:rPr lang="zh-TW" altLang="en-US"/>
              <a:t>使用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Java </a:t>
            </a:r>
            <a:r>
              <a:rPr kumimoji="0" lang="zh-TW" altLang="en-US"/>
              <a:t>物件祖先：</a:t>
            </a:r>
            <a:r>
              <a:rPr kumimoji="0" lang="en-US" altLang="zh-TW"/>
              <a:t>Object </a:t>
            </a:r>
            <a:r>
              <a:rPr kumimoji="0" lang="zh-TW" altLang="en-US"/>
              <a:t>類別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finalize()</a:t>
            </a:r>
          </a:p>
          <a:p>
            <a:pPr lvl="1"/>
            <a:r>
              <a:rPr lang="zh-TW" altLang="en-US"/>
              <a:t>原始宣告：</a:t>
            </a:r>
            <a:br>
              <a:rPr lang="zh-TW" altLang="en-US"/>
            </a:br>
            <a:r>
              <a:rPr lang="en-US" altLang="zh-TW"/>
              <a:t>protected void finalize() throws Throwable</a:t>
            </a:r>
          </a:p>
          <a:p>
            <a:pPr lvl="1"/>
            <a:r>
              <a:rPr lang="zh-TW" altLang="en-US"/>
              <a:t>作用：物件離開其有效範圍時，一定會被叫用的函式。用來清除本物件以 </a:t>
            </a:r>
            <a:r>
              <a:rPr lang="en-US" altLang="zh-TW"/>
              <a:t>new </a:t>
            </a:r>
            <a:r>
              <a:rPr lang="zh-TW" altLang="en-US"/>
              <a:t>霸佔的記憶體。</a:t>
            </a:r>
          </a:p>
          <a:p>
            <a:pPr lvl="1"/>
            <a:r>
              <a:rPr lang="zh-TW" altLang="en-US"/>
              <a:t>系統會自動呼叫 </a:t>
            </a:r>
            <a:r>
              <a:rPr lang="en-US" altLang="zh-TW"/>
              <a:t>finalize()</a:t>
            </a:r>
            <a:r>
              <a:rPr lang="zh-TW" altLang="en-US"/>
              <a:t>，因此大部分的類別都不需要覆蓋 </a:t>
            </a:r>
            <a:r>
              <a:rPr lang="en-US" altLang="zh-TW"/>
              <a:t>finalize()</a:t>
            </a:r>
          </a:p>
          <a:p>
            <a:pPr lvl="1"/>
            <a:r>
              <a:rPr lang="zh-TW" altLang="en-US"/>
              <a:t>所以在 </a:t>
            </a:r>
            <a:r>
              <a:rPr lang="en-US" altLang="zh-TW"/>
              <a:t>Java </a:t>
            </a:r>
            <a:r>
              <a:rPr lang="zh-TW" altLang="en-US"/>
              <a:t>中，要拋棄一個記憶體，只要：</a:t>
            </a:r>
          </a:p>
          <a:p>
            <a:pPr lvl="2"/>
            <a:r>
              <a:rPr lang="en-US" altLang="zh-TW" sz="2400">
                <a:solidFill>
                  <a:srgbClr val="0033CC"/>
                </a:solidFill>
              </a:rPr>
              <a:t>ObjA = null;</a:t>
            </a:r>
          </a:p>
          <a:p>
            <a:pPr lvl="2"/>
            <a:r>
              <a:rPr lang="en-US" altLang="zh-TW" sz="2400">
                <a:solidFill>
                  <a:srgbClr val="0033CC"/>
                </a:solidFill>
              </a:rPr>
              <a:t>ObjB = null;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Java </a:t>
            </a:r>
            <a:r>
              <a:rPr kumimoji="0" lang="zh-TW" altLang="en-US"/>
              <a:t>物件祖先：</a:t>
            </a:r>
            <a:r>
              <a:rPr kumimoji="0" lang="en-US" altLang="zh-TW"/>
              <a:t>Object </a:t>
            </a:r>
            <a:r>
              <a:rPr kumimoji="0" lang="zh-TW" altLang="en-US"/>
              <a:t>類別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20875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toString()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原始宣告：</a:t>
            </a:r>
            <a:br>
              <a:rPr lang="zh-TW" altLang="en-US"/>
            </a:br>
            <a:r>
              <a:rPr lang="en-US" altLang="zh-TW"/>
              <a:t>public String toString();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作用：傳回一個此物件的描述字串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toString() </a:t>
            </a:r>
            <a:r>
              <a:rPr lang="zh-TW" altLang="en-US"/>
              <a:t>對除錯（</a:t>
            </a:r>
            <a:r>
              <a:rPr lang="en-US" altLang="zh-TW"/>
              <a:t>debug</a:t>
            </a:r>
            <a:r>
              <a:rPr lang="zh-TW" altLang="en-US"/>
              <a:t>）很有幫助</a:t>
            </a:r>
            <a:endParaRPr lang="en-US" altLang="zh-TW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Java </a:t>
            </a:r>
            <a:r>
              <a:rPr kumimoji="0" lang="zh-TW" altLang="en-US"/>
              <a:t>物件祖先：</a:t>
            </a:r>
            <a:r>
              <a:rPr kumimoji="0" lang="en-US" altLang="zh-TW"/>
              <a:t>Object </a:t>
            </a:r>
            <a:r>
              <a:rPr kumimoji="0" lang="zh-TW" altLang="en-US"/>
              <a:t>類別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042988" y="3933825"/>
            <a:ext cx="6697662" cy="457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System.out.println(new </a:t>
            </a:r>
            <a:r>
              <a:rPr lang="en-US" altLang="zh-TW">
                <a:solidFill>
                  <a:srgbClr val="0033CC"/>
                </a:solidFill>
              </a:rPr>
              <a:t>Double(Math.PI).toString()</a:t>
            </a:r>
            <a:r>
              <a:rPr lang="en-US" altLang="zh-TW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03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Example: </a:t>
            </a:r>
            <a:r>
              <a:rPr lang="en-US" altLang="zh-TW">
                <a:solidFill>
                  <a:srgbClr val="0033CC"/>
                </a:solidFill>
              </a:rPr>
              <a:t>TimeDemo.java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Java </a:t>
            </a:r>
            <a:r>
              <a:rPr kumimoji="0" lang="zh-TW" altLang="en-US"/>
              <a:t>物件祖先：</a:t>
            </a:r>
            <a:r>
              <a:rPr kumimoji="0" lang="en-US" altLang="zh-TW"/>
              <a:t>Object </a:t>
            </a:r>
            <a:r>
              <a:rPr kumimoji="0" lang="zh-TW" altLang="en-US"/>
              <a:t>類別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827088" y="2349500"/>
            <a:ext cx="8137525" cy="2292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600"/>
              <a:t>class Time {</a:t>
            </a:r>
          </a:p>
          <a:p>
            <a:endParaRPr lang="en-US" altLang="zh-TW" sz="1600"/>
          </a:p>
          <a:p>
            <a:r>
              <a:rPr lang="en-US" altLang="zh-TW" sz="1600"/>
              <a:t>	…</a:t>
            </a:r>
          </a:p>
          <a:p>
            <a:endParaRPr lang="en-US" altLang="zh-TW" sz="1600"/>
          </a:p>
          <a:p>
            <a:r>
              <a:rPr lang="en-US" altLang="zh-TW" sz="1600"/>
              <a:t>    </a:t>
            </a:r>
            <a:r>
              <a:rPr lang="en-US" altLang="zh-TW" sz="1600">
                <a:solidFill>
                  <a:srgbClr val="0033CC"/>
                </a:solidFill>
              </a:rPr>
              <a:t>public String toString()</a:t>
            </a:r>
            <a:br>
              <a:rPr lang="en-US" altLang="zh-TW" sz="1600">
                <a:solidFill>
                  <a:srgbClr val="0033CC"/>
                </a:solidFill>
              </a:rPr>
            </a:br>
            <a:r>
              <a:rPr lang="en-US" altLang="zh-TW" sz="1600">
                <a:solidFill>
                  <a:srgbClr val="0033CC"/>
                </a:solidFill>
              </a:rPr>
              <a:t>   {</a:t>
            </a:r>
          </a:p>
          <a:p>
            <a:r>
              <a:rPr lang="en-US" altLang="zh-TW" sz="1600">
                <a:solidFill>
                  <a:srgbClr val="0033CC"/>
                </a:solidFill>
              </a:rPr>
              <a:t>	return (hour+":"+(minute&lt;10? "0" : "")+minute+ ":"+(second&lt;10? "0" : "")+second);</a:t>
            </a:r>
          </a:p>
          <a:p>
            <a:r>
              <a:rPr lang="en-US" altLang="zh-TW" sz="1600">
                <a:solidFill>
                  <a:srgbClr val="0033CC"/>
                </a:solidFill>
              </a:rPr>
              <a:t>    }</a:t>
            </a:r>
          </a:p>
          <a:p>
            <a:r>
              <a:rPr lang="en-US" altLang="zh-TW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3887787"/>
          </a:xfrm>
        </p:spPr>
        <p:txBody>
          <a:bodyPr/>
          <a:lstStyle/>
          <a:p>
            <a:r>
              <a:rPr lang="en-US" altLang="zh-TW"/>
              <a:t>getClass()</a:t>
            </a:r>
          </a:p>
          <a:p>
            <a:pPr lvl="1"/>
            <a:r>
              <a:rPr lang="zh-TW" altLang="en-US"/>
              <a:t>原始宣告：</a:t>
            </a:r>
            <a:br>
              <a:rPr lang="zh-TW" altLang="en-US"/>
            </a:br>
            <a:r>
              <a:rPr lang="en-US" altLang="zh-TW"/>
              <a:t>public final Class getClass();</a:t>
            </a:r>
          </a:p>
          <a:p>
            <a:pPr lvl="1"/>
            <a:r>
              <a:rPr lang="zh-TW" altLang="en-US"/>
              <a:t>作用：可取得一個類別的所有資訊。包括類別名稱，父類別名稱，實作介面名稱，所有成員變數及成員函式，甚至於可以由取回的 </a:t>
            </a:r>
            <a:r>
              <a:rPr lang="en-US" altLang="zh-TW"/>
              <a:t>class </a:t>
            </a:r>
            <a:r>
              <a:rPr lang="zh-TW" altLang="en-US"/>
              <a:t>資料個體化一個物件。</a:t>
            </a:r>
          </a:p>
          <a:p>
            <a:pPr lvl="1"/>
            <a:r>
              <a:rPr lang="zh-TW" altLang="en-US"/>
              <a:t>要求：不准覆寫 (</a:t>
            </a:r>
            <a:r>
              <a:rPr lang="en-US" altLang="zh-TW"/>
              <a:t>Overriding)</a:t>
            </a:r>
          </a:p>
          <a:p>
            <a:pPr lvl="1"/>
            <a:r>
              <a:rPr lang="zh-TW" altLang="en-US"/>
              <a:t>傳回值：傳回 </a:t>
            </a:r>
            <a:r>
              <a:rPr lang="en-US" altLang="zh-TW"/>
              <a:t>java.lang.Class。</a:t>
            </a:r>
            <a:r>
              <a:rPr lang="zh-TW" altLang="en-US"/>
              <a:t>傳回後，您就可以使用所有 </a:t>
            </a:r>
            <a:r>
              <a:rPr lang="en-US" altLang="zh-TW"/>
              <a:t>java.lang.Class </a:t>
            </a:r>
            <a:r>
              <a:rPr lang="zh-TW" altLang="en-US"/>
              <a:t>的屬性與方法。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Java </a:t>
            </a:r>
            <a:r>
              <a:rPr kumimoji="0" lang="zh-TW" altLang="en-US"/>
              <a:t>物件祖先：</a:t>
            </a:r>
            <a:r>
              <a:rPr kumimoji="0" lang="en-US" altLang="zh-TW"/>
              <a:t>Object </a:t>
            </a:r>
            <a:r>
              <a:rPr kumimoji="0" lang="zh-TW" altLang="en-US"/>
              <a:t>類別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557338"/>
            <a:ext cx="8664575" cy="4895850"/>
          </a:xfrm>
        </p:spPr>
        <p:txBody>
          <a:bodyPr/>
          <a:lstStyle/>
          <a:p>
            <a:r>
              <a:rPr lang="en-US" altLang="zh-TW"/>
              <a:t>Final Classes</a:t>
            </a:r>
          </a:p>
          <a:p>
            <a:pPr lvl="1"/>
            <a:r>
              <a:rPr lang="zh-TW" altLang="en-US"/>
              <a:t>定義</a:t>
            </a:r>
          </a:p>
          <a:p>
            <a:pPr lvl="2"/>
            <a:r>
              <a:rPr lang="zh-TW" altLang="en-US" sz="2400">
                <a:solidFill>
                  <a:srgbClr val="0033CC"/>
                </a:solidFill>
              </a:rPr>
              <a:t>一個不准被別人繼承的類別稱為 </a:t>
            </a:r>
            <a:r>
              <a:rPr lang="en-US" altLang="zh-TW" sz="2400">
                <a:solidFill>
                  <a:srgbClr val="0033CC"/>
                </a:solidFill>
              </a:rPr>
              <a:t>final class</a:t>
            </a:r>
          </a:p>
          <a:p>
            <a:pPr lvl="1"/>
            <a:r>
              <a:rPr lang="zh-TW" altLang="en-US"/>
              <a:t>宣告</a:t>
            </a:r>
          </a:p>
          <a:p>
            <a:pPr lvl="2">
              <a:buFontTx/>
              <a:buNone/>
            </a:pPr>
            <a:r>
              <a:rPr lang="zh-TW" altLang="en-US" sz="2400">
                <a:solidFill>
                  <a:srgbClr val="0033CC"/>
                </a:solidFill>
              </a:rPr>
              <a:t>語法：</a:t>
            </a:r>
            <a:r>
              <a:rPr lang="en-US" altLang="zh-TW" sz="2400" i="1">
                <a:solidFill>
                  <a:srgbClr val="0033CC"/>
                </a:solidFill>
              </a:rPr>
              <a:t>AccessLevel</a:t>
            </a:r>
            <a:r>
              <a:rPr lang="en-US" altLang="zh-TW" sz="2400">
                <a:solidFill>
                  <a:srgbClr val="0033CC"/>
                </a:solidFill>
              </a:rPr>
              <a:t> final class </a:t>
            </a:r>
            <a:r>
              <a:rPr lang="en-US" altLang="zh-TW" sz="2400" i="1">
                <a:solidFill>
                  <a:srgbClr val="0033CC"/>
                </a:solidFill>
              </a:rPr>
              <a:t>ClassName</a:t>
            </a:r>
            <a:endParaRPr lang="zh-TW" altLang="en-US" sz="2400">
              <a:solidFill>
                <a:srgbClr val="0033CC"/>
              </a:solidFill>
            </a:endParaRPr>
          </a:p>
          <a:p>
            <a:pPr lvl="2"/>
            <a:r>
              <a:rPr lang="zh-TW" altLang="en-US" sz="2400"/>
              <a:t>如：</a:t>
            </a:r>
            <a:r>
              <a:rPr lang="en-US" altLang="zh-TW" sz="2400"/>
              <a:t>final class ColorPoint</a:t>
            </a:r>
          </a:p>
          <a:p>
            <a:pPr lvl="1"/>
            <a:r>
              <a:rPr lang="zh-TW" altLang="en-US"/>
              <a:t>使用時機</a:t>
            </a:r>
          </a:p>
          <a:p>
            <a:pPr lvl="2"/>
            <a:r>
              <a:rPr lang="zh-TW" altLang="en-US" sz="2400"/>
              <a:t>安全性</a:t>
            </a:r>
          </a:p>
          <a:p>
            <a:pPr lvl="3"/>
            <a:r>
              <a:rPr lang="zh-TW" altLang="en-US" sz="2000"/>
              <a:t>駭客最常用來破壞系統的方式，建立某個類別的 </a:t>
            </a:r>
            <a:r>
              <a:rPr lang="en-US" altLang="zh-TW" sz="2000"/>
              <a:t>subclass</a:t>
            </a:r>
            <a:r>
              <a:rPr lang="zh-TW" altLang="en-US" sz="2000"/>
              <a:t>，然後將原來類別的主體置換成自己的主體。</a:t>
            </a:r>
          </a:p>
          <a:p>
            <a:pPr lvl="2"/>
            <a:r>
              <a:rPr lang="zh-TW" altLang="en-US" sz="2400"/>
              <a:t>當一個類別已經十分完美時</a:t>
            </a:r>
            <a:endParaRPr lang="en-US" altLang="zh-TW" sz="240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Final Classes and Methods</a:t>
            </a: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03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Final Classes</a:t>
            </a:r>
            <a:endParaRPr lang="zh-TW" alt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Final Classes and Methods</a:t>
            </a:r>
            <a:endParaRPr kumimoji="0" lang="zh-TW" altLang="en-US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827088" y="2205038"/>
            <a:ext cx="6624637" cy="32004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0033CC"/>
                </a:solidFill>
              </a:rPr>
              <a:t>final</a:t>
            </a:r>
            <a:r>
              <a:rPr lang="en-US" altLang="zh-TW" sz="2000"/>
              <a:t> class A </a:t>
            </a:r>
            <a:br>
              <a:rPr lang="en-US" altLang="zh-TW" sz="2000"/>
            </a:br>
            <a:r>
              <a:rPr lang="en-US" altLang="zh-TW" sz="2000"/>
              <a:t>{</a:t>
            </a:r>
            <a:br>
              <a:rPr lang="en-US" altLang="zh-TW" sz="2000"/>
            </a:br>
            <a:r>
              <a:rPr lang="en-US" altLang="zh-TW" sz="2000"/>
              <a:t>   </a:t>
            </a:r>
            <a:r>
              <a:rPr lang="en-US" altLang="zh-TW" sz="2000">
                <a:solidFill>
                  <a:srgbClr val="0033CC"/>
                </a:solidFill>
              </a:rPr>
              <a:t>//…</a:t>
            </a:r>
            <a:br>
              <a:rPr lang="en-US" altLang="zh-TW" sz="2000">
                <a:solidFill>
                  <a:srgbClr val="0033CC"/>
                </a:solidFill>
              </a:rPr>
            </a:br>
            <a:r>
              <a:rPr lang="en-US" altLang="zh-TW" sz="2000"/>
              <a:t>}</a:t>
            </a:r>
            <a:br>
              <a:rPr lang="en-US" altLang="zh-TW" sz="2000"/>
            </a:br>
            <a:r>
              <a:rPr lang="en-US" altLang="zh-TW" sz="2000"/>
              <a:t/>
            </a:r>
            <a:br>
              <a:rPr lang="en-US" altLang="zh-TW" sz="2000"/>
            </a:br>
            <a:r>
              <a:rPr lang="en-US" altLang="zh-TW" sz="2000">
                <a:solidFill>
                  <a:srgbClr val="0033CC"/>
                </a:solidFill>
              </a:rPr>
              <a:t>// The following class is illegal.</a:t>
            </a:r>
            <a:br>
              <a:rPr lang="en-US" altLang="zh-TW" sz="2000">
                <a:solidFill>
                  <a:srgbClr val="0033CC"/>
                </a:solidFill>
              </a:rPr>
            </a:br>
            <a:r>
              <a:rPr lang="en-US" altLang="zh-TW" sz="2000"/>
              <a:t>class B extends A </a:t>
            </a:r>
            <a:r>
              <a:rPr lang="en-US" altLang="zh-TW">
                <a:solidFill>
                  <a:srgbClr val="0033CC"/>
                </a:solidFill>
              </a:rPr>
              <a:t>//</a:t>
            </a:r>
            <a:r>
              <a:rPr lang="zh-TW" altLang="en-US">
                <a:solidFill>
                  <a:srgbClr val="0033CC"/>
                </a:solidFill>
              </a:rPr>
              <a:t>錯誤！無法形成</a:t>
            </a:r>
            <a:r>
              <a:rPr lang="en-US" altLang="zh-TW">
                <a:solidFill>
                  <a:srgbClr val="0033CC"/>
                </a:solidFill>
              </a:rPr>
              <a:t>A</a:t>
            </a:r>
            <a:r>
              <a:rPr lang="zh-TW" altLang="en-US">
                <a:solidFill>
                  <a:srgbClr val="0033CC"/>
                </a:solidFill>
              </a:rPr>
              <a:t>的子類別</a:t>
            </a:r>
            <a:r>
              <a:rPr lang="en-US" altLang="zh-TW" sz="2000"/>
              <a:t/>
            </a:r>
            <a:br>
              <a:rPr lang="en-US" altLang="zh-TW" sz="2000"/>
            </a:br>
            <a:r>
              <a:rPr lang="en-US" altLang="zh-TW" sz="2000"/>
              <a:t>{          </a:t>
            </a:r>
            <a:r>
              <a:rPr lang="zh-TW" altLang="en-US" sz="2000">
                <a:solidFill>
                  <a:srgbClr val="0033CC"/>
                </a:solidFill>
              </a:rPr>
              <a:t/>
            </a:r>
            <a:br>
              <a:rPr lang="zh-TW" altLang="en-US" sz="2000">
                <a:solidFill>
                  <a:srgbClr val="0033CC"/>
                </a:solidFill>
              </a:rPr>
            </a:br>
            <a:r>
              <a:rPr lang="zh-TW" altLang="en-US" sz="2000"/>
              <a:t>   </a:t>
            </a:r>
            <a:r>
              <a:rPr lang="en-US" altLang="zh-TW" sz="2000">
                <a:solidFill>
                  <a:srgbClr val="0033CC"/>
                </a:solidFill>
              </a:rPr>
              <a:t>//…</a:t>
            </a:r>
            <a:br>
              <a:rPr lang="en-US" altLang="zh-TW" sz="2000">
                <a:solidFill>
                  <a:srgbClr val="0033CC"/>
                </a:solidFill>
              </a:rPr>
            </a:br>
            <a:r>
              <a:rPr lang="en-US" altLang="zh-TW" sz="200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 dirty="0">
                <a:solidFill>
                  <a:srgbClr val="0033CC"/>
                </a:solidFill>
              </a:rPr>
              <a:t>封裝 (</a:t>
            </a:r>
            <a:r>
              <a:rPr lang="en-US" altLang="zh-TW" sz="2400" dirty="0">
                <a:solidFill>
                  <a:srgbClr val="0033CC"/>
                </a:solidFill>
              </a:rPr>
              <a:t>Encapsulation)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設計 </a:t>
            </a:r>
            <a:r>
              <a:rPr lang="en-US" altLang="zh-TW" sz="2000" dirty="0"/>
              <a:t>Class，</a:t>
            </a:r>
            <a:r>
              <a:rPr lang="zh-TW" altLang="en-US" sz="2000" dirty="0"/>
              <a:t>決定要將哪些屬性，方法，事件封入類別中的動作叫做封裝。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讓程式碼可以以</a:t>
            </a:r>
            <a:r>
              <a:rPr lang="en-US" altLang="zh-TW" sz="2000" dirty="0"/>
              <a:t>Class</a:t>
            </a:r>
            <a:r>
              <a:rPr lang="zh-TW" altLang="en-US" sz="2000" dirty="0"/>
              <a:t>為單位分類，並讓文件撰寫可以用物件導向模式撰寫 </a:t>
            </a:r>
            <a:r>
              <a:rPr lang="en-US" altLang="zh-TW" sz="2000" dirty="0"/>
              <a:t>(e.g., class diagram)</a:t>
            </a:r>
            <a:r>
              <a:rPr lang="zh-TW" altLang="en-US" sz="2000" dirty="0"/>
              <a:t>。</a:t>
            </a:r>
          </a:p>
          <a:p>
            <a:pPr>
              <a:lnSpc>
                <a:spcPct val="90000"/>
              </a:lnSpc>
            </a:pPr>
            <a:r>
              <a:rPr lang="zh-TW" altLang="en-US" sz="2400" dirty="0">
                <a:solidFill>
                  <a:srgbClr val="0033CC"/>
                </a:solidFill>
              </a:rPr>
              <a:t>繼承 (</a:t>
            </a:r>
            <a:r>
              <a:rPr lang="en-US" altLang="zh-TW" sz="2400" dirty="0">
                <a:solidFill>
                  <a:srgbClr val="0033CC"/>
                </a:solidFill>
              </a:rPr>
              <a:t>Inheritance)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設計 </a:t>
            </a:r>
            <a:r>
              <a:rPr lang="en-US" altLang="zh-TW" sz="2000" dirty="0"/>
              <a:t>Class </a:t>
            </a:r>
            <a:r>
              <a:rPr lang="zh-TW" altLang="en-US" sz="2000" dirty="0"/>
              <a:t>時，先利用現存 </a:t>
            </a:r>
            <a:r>
              <a:rPr lang="en-US" altLang="zh-TW" sz="2000" dirty="0"/>
              <a:t>Class </a:t>
            </a:r>
            <a:r>
              <a:rPr lang="zh-TW" altLang="en-US" sz="2000" dirty="0"/>
              <a:t>作為 “祖先”，再加以增加或修改功能的動作叫繼承。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讓程式碼可以輕易地重複使用，並形成樹狀結構之</a:t>
            </a:r>
            <a:r>
              <a:rPr lang="en-US" altLang="zh-TW" sz="2000" dirty="0"/>
              <a:t>class diagram</a:t>
            </a:r>
            <a:r>
              <a:rPr lang="zh-TW" altLang="en-US" sz="2000" dirty="0"/>
              <a:t>。</a:t>
            </a:r>
          </a:p>
          <a:p>
            <a:pPr>
              <a:lnSpc>
                <a:spcPct val="90000"/>
              </a:lnSpc>
            </a:pPr>
            <a:r>
              <a:rPr lang="zh-TW" altLang="en-US" sz="2400" dirty="0">
                <a:solidFill>
                  <a:srgbClr val="0033CC"/>
                </a:solidFill>
              </a:rPr>
              <a:t>同名異型 (</a:t>
            </a:r>
            <a:r>
              <a:rPr lang="en-US" altLang="zh-TW" sz="2400" dirty="0">
                <a:solidFill>
                  <a:srgbClr val="0033CC"/>
                </a:solidFill>
              </a:rPr>
              <a:t>Polymorphism)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呼叫相同的函式，卻會出現不同的行為的現象，稱為同名異型。分為 “</a:t>
            </a:r>
            <a:r>
              <a:rPr lang="en-US" altLang="zh-TW" sz="2000" dirty="0">
                <a:solidFill>
                  <a:srgbClr val="0033CC"/>
                </a:solidFill>
              </a:rPr>
              <a:t>overriding</a:t>
            </a:r>
            <a:r>
              <a:rPr lang="en-US" altLang="zh-TW" sz="2000" dirty="0"/>
              <a:t>” </a:t>
            </a:r>
            <a:r>
              <a:rPr lang="zh-TW" altLang="en-US" sz="2000" dirty="0"/>
              <a:t>及 “</a:t>
            </a:r>
            <a:r>
              <a:rPr lang="en-US" altLang="zh-TW" sz="2000" dirty="0">
                <a:solidFill>
                  <a:srgbClr val="0033CC"/>
                </a:solidFill>
              </a:rPr>
              <a:t>overloading</a:t>
            </a:r>
            <a:r>
              <a:rPr lang="en-US" altLang="zh-TW" sz="2000" dirty="0"/>
              <a:t>”。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擴充既有程式碼之功能。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物件導向三大特性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Final Methods</a:t>
            </a:r>
          </a:p>
          <a:p>
            <a:pPr lvl="1"/>
            <a:r>
              <a:rPr lang="zh-TW" altLang="en-US"/>
              <a:t>定義</a:t>
            </a:r>
          </a:p>
          <a:p>
            <a:pPr lvl="2"/>
            <a:r>
              <a:rPr lang="zh-TW" altLang="en-US" sz="2400"/>
              <a:t>一個</a:t>
            </a:r>
            <a:r>
              <a:rPr lang="zh-TW" altLang="en-US" sz="2400">
                <a:solidFill>
                  <a:srgbClr val="0033CC"/>
                </a:solidFill>
              </a:rPr>
              <a:t>不准被 </a:t>
            </a:r>
            <a:r>
              <a:rPr lang="en-US" altLang="zh-TW" sz="2400">
                <a:solidFill>
                  <a:srgbClr val="0033CC"/>
                </a:solidFill>
              </a:rPr>
              <a:t>subclass </a:t>
            </a:r>
            <a:r>
              <a:rPr lang="zh-TW" altLang="en-US" sz="2400">
                <a:solidFill>
                  <a:srgbClr val="0033CC"/>
                </a:solidFill>
              </a:rPr>
              <a:t>覆寫（</a:t>
            </a:r>
            <a:r>
              <a:rPr lang="en-US" altLang="zh-TW" sz="2400">
                <a:solidFill>
                  <a:srgbClr val="0033CC"/>
                </a:solidFill>
              </a:rPr>
              <a:t>Overriding</a:t>
            </a:r>
            <a:r>
              <a:rPr lang="zh-TW" altLang="en-US" sz="2400">
                <a:solidFill>
                  <a:srgbClr val="0033CC"/>
                </a:solidFill>
              </a:rPr>
              <a:t>）</a:t>
            </a:r>
            <a:r>
              <a:rPr lang="zh-TW" altLang="en-US" sz="2400"/>
              <a:t>的函式稱為 </a:t>
            </a:r>
            <a:r>
              <a:rPr lang="en-US" altLang="zh-TW" sz="2400"/>
              <a:t>final method</a:t>
            </a:r>
          </a:p>
          <a:p>
            <a:pPr lvl="1"/>
            <a:r>
              <a:rPr lang="zh-TW" altLang="en-US"/>
              <a:t>宣告</a:t>
            </a:r>
          </a:p>
          <a:p>
            <a:pPr lvl="2"/>
            <a:r>
              <a:rPr lang="zh-TW" altLang="en-US" sz="2400"/>
              <a:t>語法：</a:t>
            </a:r>
            <a:r>
              <a:rPr lang="en-US" altLang="zh-TW" sz="2400">
                <a:solidFill>
                  <a:srgbClr val="0033CC"/>
                </a:solidFill>
              </a:rPr>
              <a:t>final  </a:t>
            </a:r>
            <a:r>
              <a:rPr lang="zh-TW" altLang="en-US" sz="2400">
                <a:solidFill>
                  <a:srgbClr val="0033CC"/>
                </a:solidFill>
              </a:rPr>
              <a:t>傳回值型態  函式名稱 (參數, …);</a:t>
            </a:r>
          </a:p>
          <a:p>
            <a:pPr lvl="1"/>
            <a:r>
              <a:rPr lang="zh-TW" altLang="en-US"/>
              <a:t>使用時機</a:t>
            </a:r>
          </a:p>
          <a:p>
            <a:pPr lvl="2"/>
            <a:r>
              <a:rPr lang="zh-TW" altLang="en-US" sz="2400"/>
              <a:t>當覆寫（</a:t>
            </a:r>
            <a:r>
              <a:rPr lang="en-US" altLang="zh-TW" sz="2400"/>
              <a:t>Overriding</a:t>
            </a:r>
            <a:r>
              <a:rPr lang="zh-TW" altLang="en-US" sz="2400"/>
              <a:t>）會出現問題時。</a:t>
            </a:r>
            <a:endParaRPr lang="en-US" altLang="zh-TW" sz="240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Final Classes and Methods</a:t>
            </a: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03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Final Methods</a:t>
            </a:r>
            <a:endParaRPr lang="zh-TW" alt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Final Classes and Methods</a:t>
            </a:r>
            <a:endParaRPr kumimoji="0" lang="zh-TW" altLang="en-US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971550" y="2133600"/>
            <a:ext cx="7127875" cy="46640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class A </a:t>
            </a:r>
            <a:br>
              <a:rPr lang="en-US" altLang="zh-TW" sz="2000"/>
            </a:br>
            <a:r>
              <a:rPr lang="en-US" altLang="zh-TW" sz="2000"/>
              <a:t>{</a:t>
            </a:r>
            <a:br>
              <a:rPr lang="en-US" altLang="zh-TW" sz="2000"/>
            </a:br>
            <a:r>
              <a:rPr lang="en-US" altLang="zh-TW" sz="2000"/>
              <a:t>   final void meth() </a:t>
            </a:r>
            <a:br>
              <a:rPr lang="en-US" altLang="zh-TW" sz="2000"/>
            </a:br>
            <a:r>
              <a:rPr lang="en-US" altLang="zh-TW" sz="2000"/>
              <a:t>  {</a:t>
            </a:r>
            <a:br>
              <a:rPr lang="en-US" altLang="zh-TW" sz="2000"/>
            </a:br>
            <a:r>
              <a:rPr lang="en-US" altLang="zh-TW" sz="2000"/>
              <a:t>      System.out.println("This is a final method.");</a:t>
            </a:r>
            <a:br>
              <a:rPr lang="en-US" altLang="zh-TW" sz="2000"/>
            </a:br>
            <a:r>
              <a:rPr lang="en-US" altLang="zh-TW" sz="2000"/>
              <a:t>   }</a:t>
            </a:r>
            <a:br>
              <a:rPr lang="en-US" altLang="zh-TW" sz="2000"/>
            </a:br>
            <a:r>
              <a:rPr lang="en-US" altLang="zh-TW" sz="2000"/>
              <a:t>}</a:t>
            </a:r>
            <a:br>
              <a:rPr lang="en-US" altLang="zh-TW" sz="2000"/>
            </a:br>
            <a:r>
              <a:rPr lang="en-US" altLang="zh-TW" sz="2000"/>
              <a:t/>
            </a:r>
            <a:br>
              <a:rPr lang="en-US" altLang="zh-TW" sz="2000"/>
            </a:br>
            <a:r>
              <a:rPr lang="en-US" altLang="zh-TW" sz="2000"/>
              <a:t>class B extends A </a:t>
            </a:r>
            <a:br>
              <a:rPr lang="en-US" altLang="zh-TW" sz="2000"/>
            </a:br>
            <a:r>
              <a:rPr lang="en-US" altLang="zh-TW" sz="2000"/>
              <a:t>{</a:t>
            </a:r>
            <a:br>
              <a:rPr lang="en-US" altLang="zh-TW" sz="2000"/>
            </a:br>
            <a:r>
              <a:rPr lang="en-US" altLang="zh-TW" sz="2000">
                <a:solidFill>
                  <a:srgbClr val="0033CC"/>
                </a:solidFill>
              </a:rPr>
              <a:t>   void meth( ) //</a:t>
            </a:r>
            <a:r>
              <a:rPr lang="zh-TW" altLang="en-US" sz="2000">
                <a:solidFill>
                  <a:srgbClr val="0033CC"/>
                </a:solidFill>
              </a:rPr>
              <a:t>這裡開始會出現錯誤！不能覆蓋。</a:t>
            </a:r>
            <a:r>
              <a:rPr lang="en-US" altLang="zh-TW" sz="2000">
                <a:solidFill>
                  <a:srgbClr val="0033CC"/>
                </a:solidFill>
              </a:rPr>
              <a:t> </a:t>
            </a:r>
            <a:br>
              <a:rPr lang="en-US" altLang="zh-TW" sz="2000">
                <a:solidFill>
                  <a:srgbClr val="0033CC"/>
                </a:solidFill>
              </a:rPr>
            </a:br>
            <a:r>
              <a:rPr lang="en-US" altLang="zh-TW" sz="2000">
                <a:solidFill>
                  <a:srgbClr val="0033CC"/>
                </a:solidFill>
              </a:rPr>
              <a:t>  {             </a:t>
            </a:r>
            <a:r>
              <a:rPr lang="zh-TW" altLang="en-US" sz="2000">
                <a:solidFill>
                  <a:srgbClr val="0033CC"/>
                </a:solidFill>
              </a:rPr>
              <a:t/>
            </a:r>
            <a:br>
              <a:rPr lang="zh-TW" altLang="en-US" sz="2000">
                <a:solidFill>
                  <a:srgbClr val="0033CC"/>
                </a:solidFill>
              </a:rPr>
            </a:br>
            <a:r>
              <a:rPr lang="zh-TW" altLang="en-US" sz="2000">
                <a:solidFill>
                  <a:srgbClr val="0033CC"/>
                </a:solidFill>
              </a:rPr>
              <a:t>      </a:t>
            </a:r>
            <a:r>
              <a:rPr lang="en-US" altLang="zh-TW" sz="2000">
                <a:solidFill>
                  <a:srgbClr val="0033CC"/>
                </a:solidFill>
              </a:rPr>
              <a:t>System.out.println("Illegal!");</a:t>
            </a:r>
            <a:br>
              <a:rPr lang="en-US" altLang="zh-TW" sz="2000">
                <a:solidFill>
                  <a:srgbClr val="0033CC"/>
                </a:solidFill>
              </a:rPr>
            </a:br>
            <a:r>
              <a:rPr lang="en-US" altLang="zh-TW" sz="2000">
                <a:solidFill>
                  <a:srgbClr val="0033CC"/>
                </a:solidFill>
              </a:rPr>
              <a:t>   }</a:t>
            </a:r>
            <a:br>
              <a:rPr lang="en-US" altLang="zh-TW" sz="2000">
                <a:solidFill>
                  <a:srgbClr val="0033CC"/>
                </a:solidFill>
              </a:rPr>
            </a:br>
            <a:r>
              <a:rPr lang="en-US" altLang="zh-TW" sz="200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4679950"/>
          </a:xfrm>
        </p:spPr>
        <p:txBody>
          <a:bodyPr/>
          <a:lstStyle/>
          <a:p>
            <a:r>
              <a:rPr lang="zh-TW" altLang="en-US"/>
              <a:t>程式：</a:t>
            </a:r>
            <a:r>
              <a:rPr lang="en-US" altLang="zh-TW">
                <a:solidFill>
                  <a:srgbClr val="0033CC"/>
                </a:solidFill>
              </a:rPr>
              <a:t>InheritanceDemo.java</a:t>
            </a:r>
          </a:p>
          <a:p>
            <a:pPr lvl="1"/>
            <a:r>
              <a:rPr kumimoji="0" lang="zh-TW" altLang="en-US"/>
              <a:t>類別成員（</a:t>
            </a:r>
            <a:r>
              <a:rPr kumimoji="0" lang="en-US" altLang="zh-TW"/>
              <a:t>Class Method</a:t>
            </a:r>
            <a:r>
              <a:rPr kumimoji="0" lang="zh-TW" altLang="en-US"/>
              <a:t>）</a:t>
            </a:r>
          </a:p>
          <a:p>
            <a:pPr lvl="1"/>
            <a:r>
              <a:rPr kumimoji="0" lang="zh-TW" altLang="en-US"/>
              <a:t>繼承（</a:t>
            </a:r>
            <a:r>
              <a:rPr kumimoji="0" lang="en-US" altLang="zh-TW"/>
              <a:t>Inheritance</a:t>
            </a:r>
            <a:r>
              <a:rPr kumimoji="0" lang="zh-TW" altLang="en-US"/>
              <a:t>）</a:t>
            </a:r>
          </a:p>
          <a:p>
            <a:pPr lvl="1"/>
            <a:r>
              <a:rPr kumimoji="0" lang="en-US" altLang="zh-TW"/>
              <a:t>Overriding</a:t>
            </a:r>
          </a:p>
          <a:p>
            <a:pPr lvl="1"/>
            <a:r>
              <a:rPr kumimoji="0" lang="en-US" altLang="zh-TW"/>
              <a:t>Overloading</a:t>
            </a:r>
          </a:p>
          <a:p>
            <a:pPr lvl="1"/>
            <a:r>
              <a:rPr kumimoji="0" lang="en-US" altLang="zh-TW"/>
              <a:t>super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實例講解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class AA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protected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//private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AA(String s)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("AA is created.");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("your </a:t>
            </a:r>
            <a:r>
              <a:rPr lang="en-US" altLang="zh-TW" sz="1600" dirty="0" err="1"/>
              <a:t>msg</a:t>
            </a:r>
            <a:r>
              <a:rPr lang="en-US" altLang="zh-TW" sz="1600" dirty="0"/>
              <a:t>: " + 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public void </a:t>
            </a:r>
            <a:r>
              <a:rPr lang="en-US" altLang="zh-TW" sz="1600" dirty="0" err="1"/>
              <a:t>sampleA</a:t>
            </a:r>
            <a:r>
              <a:rPr lang="en-US" altLang="zh-TW" sz="1600" dirty="0"/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("This is sample AA.");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// Class Method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static void </a:t>
            </a:r>
            <a:r>
              <a:rPr lang="en-US" altLang="zh-TW" sz="1600" dirty="0" err="1"/>
              <a:t>printMsg</a:t>
            </a:r>
            <a:r>
              <a:rPr lang="en-US" altLang="zh-TW" sz="1600" dirty="0"/>
              <a:t>(AA </a:t>
            </a:r>
            <a:r>
              <a:rPr lang="en-US" altLang="zh-TW" sz="1600" dirty="0" err="1"/>
              <a:t>obj</a:t>
            </a:r>
            <a:r>
              <a:rPr lang="en-US" altLang="zh-TW" sz="1600" dirty="0"/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</a:t>
            </a:r>
            <a:r>
              <a:rPr lang="en-US" altLang="zh-TW" sz="1600" dirty="0" err="1"/>
              <a:t>obj.x</a:t>
            </a:r>
            <a:r>
              <a:rPr lang="en-US" altLang="zh-TW" sz="16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InheritanceDemo.java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class BB extends AA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BB()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  super("</a:t>
            </a:r>
            <a:r>
              <a:rPr lang="en-US" altLang="zh-TW" sz="1600" dirty="0" err="1"/>
              <a:t>HiHi</a:t>
            </a:r>
            <a:r>
              <a:rPr lang="en-US" altLang="zh-TW" sz="1600" dirty="0"/>
              <a:t>~~"); // </a:t>
            </a:r>
            <a:r>
              <a:rPr lang="zh-TW" altLang="en-US" sz="1600" dirty="0"/>
              <a:t>使用父類別 </a:t>
            </a:r>
            <a:r>
              <a:rPr lang="en-US" altLang="zh-TW" sz="1600" dirty="0"/>
              <a:t>AA </a:t>
            </a:r>
            <a:r>
              <a:rPr lang="zh-TW" altLang="en-US" sz="1600" dirty="0"/>
              <a:t>的建構元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1600" dirty="0"/>
              <a:t>     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("BB is created.");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//overriding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public void </a:t>
            </a:r>
            <a:r>
              <a:rPr lang="en-US" altLang="zh-TW" sz="1600" dirty="0" err="1"/>
              <a:t>sampleA</a:t>
            </a:r>
            <a:r>
              <a:rPr lang="en-US" altLang="zh-TW" sz="1600" dirty="0"/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super.sampleA</a:t>
            </a:r>
            <a:r>
              <a:rPr lang="en-US" altLang="zh-TW" sz="1600" dirty="0"/>
              <a:t>(); // </a:t>
            </a:r>
            <a:r>
              <a:rPr lang="zh-TW" altLang="en-US" sz="1600" dirty="0"/>
              <a:t>使用父類別 </a:t>
            </a:r>
            <a:r>
              <a:rPr lang="en-US" altLang="zh-TW" sz="1600" dirty="0"/>
              <a:t>AA </a:t>
            </a:r>
            <a:r>
              <a:rPr lang="zh-TW" altLang="en-US" sz="1600" dirty="0"/>
              <a:t>的 </a:t>
            </a:r>
            <a:r>
              <a:rPr lang="en-US" altLang="zh-TW" sz="1600" dirty="0" err="1"/>
              <a:t>sampleA</a:t>
            </a:r>
            <a:r>
              <a:rPr lang="en-US" altLang="zh-TW" sz="1600" dirty="0"/>
              <a:t>() </a:t>
            </a:r>
            <a:r>
              <a:rPr lang="zh-TW" altLang="en-US" sz="1600" dirty="0"/>
              <a:t>方法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1600" dirty="0"/>
              <a:t>     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("This is sample BB.");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// overloading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public void </a:t>
            </a:r>
            <a:r>
              <a:rPr lang="en-US" altLang="zh-TW" sz="1600" dirty="0" err="1"/>
              <a:t>sampleA</a:t>
            </a:r>
            <a:r>
              <a:rPr lang="en-US" altLang="zh-TW" sz="1600" dirty="0"/>
              <a:t>(String s)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// Class Method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static void </a:t>
            </a:r>
            <a:r>
              <a:rPr lang="en-US" altLang="zh-TW" sz="1600" dirty="0" err="1"/>
              <a:t>printMsg</a:t>
            </a:r>
            <a:r>
              <a:rPr lang="en-US" altLang="zh-TW" sz="1600" dirty="0"/>
              <a:t>(BB </a:t>
            </a:r>
            <a:r>
              <a:rPr lang="en-US" altLang="zh-TW" sz="1600" dirty="0" err="1"/>
              <a:t>obj</a:t>
            </a:r>
            <a:r>
              <a:rPr lang="en-US" altLang="zh-TW" sz="1600" dirty="0"/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</a:t>
            </a:r>
            <a:r>
              <a:rPr lang="en-US" altLang="zh-TW" sz="1600" dirty="0" err="1"/>
              <a:t>obj.x</a:t>
            </a:r>
            <a:r>
              <a:rPr lang="en-US" altLang="zh-TW" sz="16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InheritanceDemo.java</a:t>
            </a:r>
            <a:endParaRPr lang="zh-TW" altLang="en-US" dirty="0"/>
          </a:p>
        </p:txBody>
      </p:sp>
      <p:sp>
        <p:nvSpPr>
          <p:cNvPr id="5" name="Rectangle 5"/>
          <p:cNvSpPr/>
          <p:nvPr/>
        </p:nvSpPr>
        <p:spPr>
          <a:xfrm>
            <a:off x="1403648" y="1412776"/>
            <a:ext cx="792088" cy="288032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1115616" y="1844824"/>
            <a:ext cx="576064" cy="216024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sp>
        <p:nvSpPr>
          <p:cNvPr id="7" name="Rectangle 5"/>
          <p:cNvSpPr/>
          <p:nvPr/>
        </p:nvSpPr>
        <p:spPr>
          <a:xfrm>
            <a:off x="3923928" y="1844824"/>
            <a:ext cx="1080120" cy="216024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sp>
        <p:nvSpPr>
          <p:cNvPr id="8" name="Rectangle 5"/>
          <p:cNvSpPr/>
          <p:nvPr/>
        </p:nvSpPr>
        <p:spPr>
          <a:xfrm>
            <a:off x="1907704" y="2780928"/>
            <a:ext cx="1008112" cy="216024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012160" y="1412777"/>
            <a:ext cx="3024336" cy="24482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>
            <a:normAutofit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AA {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protected </a:t>
            </a:r>
            <a:r>
              <a:rPr kumimoji="0" lang="en-US" altLang="zh-TW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//private </a:t>
            </a:r>
            <a:r>
              <a:rPr kumimoji="0" lang="en-US" altLang="zh-TW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AA(String s) {…}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public void </a:t>
            </a:r>
            <a:r>
              <a:rPr kumimoji="0" lang="en-US" altLang="zh-TW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sampleA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{…}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// Class Method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static void </a:t>
            </a:r>
            <a:r>
              <a:rPr kumimoji="0" lang="en-US" altLang="zh-TW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printMsg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(AA </a:t>
            </a:r>
            <a:r>
              <a:rPr kumimoji="0" lang="en-US" altLang="zh-TW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{…}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1115616" y="2996952"/>
            <a:ext cx="576064" cy="144016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3131840" y="2708920"/>
            <a:ext cx="3240360" cy="144016"/>
          </a:xfrm>
          <a:prstGeom prst="straightConnector1">
            <a:avLst/>
          </a:prstGeom>
          <a:ln w="254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5940152" y="2852936"/>
            <a:ext cx="504056" cy="216024"/>
          </a:xfrm>
          <a:prstGeom prst="straightConnector1">
            <a:avLst/>
          </a:prstGeom>
          <a:ln w="254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手繪多邊形 18"/>
          <p:cNvSpPr/>
          <p:nvPr/>
        </p:nvSpPr>
        <p:spPr>
          <a:xfrm>
            <a:off x="361721" y="2919470"/>
            <a:ext cx="475561" cy="1090670"/>
          </a:xfrm>
          <a:custGeom>
            <a:avLst/>
            <a:gdLst>
              <a:gd name="connsiteX0" fmla="*/ 464544 w 475561"/>
              <a:gd name="connsiteY0" fmla="*/ 1090670 h 1090670"/>
              <a:gd name="connsiteX1" fmla="*/ 1836 w 475561"/>
              <a:gd name="connsiteY1" fmla="*/ 683046 h 1090670"/>
              <a:gd name="connsiteX2" fmla="*/ 475561 w 475561"/>
              <a:gd name="connsiteY2" fmla="*/ 0 h 109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561" h="1090670">
                <a:moveTo>
                  <a:pt x="464544" y="1090670"/>
                </a:moveTo>
                <a:cubicBezTo>
                  <a:pt x="232272" y="977747"/>
                  <a:pt x="0" y="864824"/>
                  <a:pt x="1836" y="683046"/>
                </a:cubicBezTo>
                <a:cubicBezTo>
                  <a:pt x="3672" y="501268"/>
                  <a:pt x="239616" y="250634"/>
                  <a:pt x="475561" y="0"/>
                </a:cubicBezTo>
              </a:path>
            </a:pathLst>
          </a:custGeom>
          <a:ln w="190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Rectangle 5"/>
          <p:cNvSpPr/>
          <p:nvPr/>
        </p:nvSpPr>
        <p:spPr>
          <a:xfrm>
            <a:off x="1907704" y="3933056"/>
            <a:ext cx="864096" cy="144016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5076056" y="1916832"/>
            <a:ext cx="1296144" cy="360040"/>
          </a:xfrm>
          <a:prstGeom prst="straightConnector1">
            <a:avLst/>
          </a:prstGeom>
          <a:ln w="254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public class </a:t>
            </a:r>
            <a:r>
              <a:rPr lang="en-US" altLang="zh-TW" sz="1600" dirty="0" err="1"/>
              <a:t>InheritanceDemo</a:t>
            </a:r>
            <a:r>
              <a:rPr lang="en-US" altLang="zh-TW" sz="1600" dirty="0"/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  AA </a:t>
            </a:r>
            <a:r>
              <a:rPr lang="en-US" altLang="zh-TW" sz="1600" dirty="0" err="1"/>
              <a:t>aObj</a:t>
            </a:r>
            <a:r>
              <a:rPr lang="en-US" altLang="zh-TW" sz="1600" dirty="0"/>
              <a:t> = new AA("Hi..");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aObj.x</a:t>
            </a:r>
            <a:r>
              <a:rPr lang="en-US" altLang="zh-TW" sz="1600" dirty="0"/>
              <a:t> = 100;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</a:t>
            </a:r>
            <a:r>
              <a:rPr lang="en-US" altLang="zh-TW" sz="1600" dirty="0" err="1"/>
              <a:t>aObj.x</a:t>
            </a:r>
            <a:r>
              <a:rPr lang="en-US" altLang="zh-TW" sz="16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aObj.sampleA</a:t>
            </a:r>
            <a:r>
              <a:rPr lang="en-US" altLang="zh-TW" sz="1600" dirty="0"/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AA.printMsg</a:t>
            </a:r>
            <a:r>
              <a:rPr lang="en-US" altLang="zh-TW" sz="1600" dirty="0"/>
              <a:t>(</a:t>
            </a:r>
            <a:r>
              <a:rPr lang="en-US" altLang="zh-TW" sz="1600" dirty="0" err="1"/>
              <a:t>aObj</a:t>
            </a:r>
            <a:r>
              <a:rPr lang="en-US" altLang="zh-TW" sz="16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("===============\n");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  BB </a:t>
            </a:r>
            <a:r>
              <a:rPr lang="en-US" altLang="zh-TW" sz="1600" dirty="0" err="1"/>
              <a:t>bObj</a:t>
            </a:r>
            <a:r>
              <a:rPr lang="en-US" altLang="zh-TW" sz="1600" dirty="0"/>
              <a:t> = new BB();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bObj.x</a:t>
            </a:r>
            <a:r>
              <a:rPr lang="en-US" altLang="zh-TW" sz="1600" dirty="0"/>
              <a:t> = 200;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</a:t>
            </a:r>
            <a:r>
              <a:rPr lang="en-US" altLang="zh-TW" sz="1600" dirty="0" err="1"/>
              <a:t>bObj.x</a:t>
            </a:r>
            <a:r>
              <a:rPr lang="en-US" altLang="zh-TW" sz="16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bObj.sampleA</a:t>
            </a:r>
            <a:r>
              <a:rPr lang="en-US" altLang="zh-TW" sz="1600" dirty="0"/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bObj.sampleA</a:t>
            </a:r>
            <a:r>
              <a:rPr lang="en-US" altLang="zh-TW" sz="1600" dirty="0"/>
              <a:t>("Hello!!");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AA.printMsg</a:t>
            </a:r>
            <a:r>
              <a:rPr lang="en-US" altLang="zh-TW" sz="1600" dirty="0"/>
              <a:t>(</a:t>
            </a:r>
            <a:r>
              <a:rPr lang="en-US" altLang="zh-TW" sz="1600" dirty="0" err="1"/>
              <a:t>bObj</a:t>
            </a:r>
            <a:r>
              <a:rPr lang="en-US" altLang="zh-TW" sz="16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 </a:t>
            </a:r>
            <a:r>
              <a:rPr lang="en-US" altLang="zh-TW" sz="1600" dirty="0" smtClean="0"/>
              <a:t>   </a:t>
            </a:r>
            <a:r>
              <a:rPr lang="en-US" altLang="zh-TW" sz="1600" dirty="0" err="1" smtClean="0"/>
              <a:t>BB.printMsg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bObj</a:t>
            </a:r>
            <a:r>
              <a:rPr lang="en-US" altLang="zh-TW" sz="16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InheritanceDemo.java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28184" y="2204864"/>
            <a:ext cx="2520280" cy="3785652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AA is created.</a:t>
            </a:r>
          </a:p>
          <a:p>
            <a:r>
              <a:rPr lang="en-US" altLang="zh-TW" sz="1600" dirty="0" smtClean="0"/>
              <a:t>your </a:t>
            </a:r>
            <a:r>
              <a:rPr lang="en-US" altLang="zh-TW" sz="1600" dirty="0" err="1" smtClean="0"/>
              <a:t>msg</a:t>
            </a:r>
            <a:r>
              <a:rPr lang="en-US" altLang="zh-TW" sz="1600" dirty="0" smtClean="0"/>
              <a:t>: Hi..</a:t>
            </a:r>
          </a:p>
          <a:p>
            <a:r>
              <a:rPr lang="en-US" altLang="zh-TW" sz="1600" dirty="0" smtClean="0"/>
              <a:t>100</a:t>
            </a:r>
          </a:p>
          <a:p>
            <a:r>
              <a:rPr lang="en-US" altLang="zh-TW" sz="1600" dirty="0" smtClean="0"/>
              <a:t>This is sample AA.</a:t>
            </a:r>
          </a:p>
          <a:p>
            <a:r>
              <a:rPr lang="en-US" altLang="zh-TW" sz="1600" dirty="0" smtClean="0"/>
              <a:t>100</a:t>
            </a:r>
          </a:p>
          <a:p>
            <a:r>
              <a:rPr lang="en-US" altLang="zh-TW" sz="1600" dirty="0" smtClean="0"/>
              <a:t>===============</a:t>
            </a:r>
          </a:p>
          <a:p>
            <a:r>
              <a:rPr lang="en-US" altLang="zh-TW" sz="1600" dirty="0" smtClean="0"/>
              <a:t>AA is created.</a:t>
            </a:r>
          </a:p>
          <a:p>
            <a:r>
              <a:rPr lang="en-US" altLang="zh-TW" sz="1600" dirty="0" smtClean="0"/>
              <a:t>your </a:t>
            </a:r>
            <a:r>
              <a:rPr lang="en-US" altLang="zh-TW" sz="1600" dirty="0" err="1" smtClean="0"/>
              <a:t>msg</a:t>
            </a:r>
            <a:r>
              <a:rPr lang="en-US" altLang="zh-TW" sz="1600" dirty="0" smtClean="0"/>
              <a:t>: </a:t>
            </a:r>
            <a:r>
              <a:rPr lang="en-US" altLang="zh-TW" sz="1600" dirty="0" err="1" smtClean="0"/>
              <a:t>HiHi</a:t>
            </a:r>
            <a:r>
              <a:rPr lang="en-US" altLang="zh-TW" sz="1600" dirty="0" smtClean="0"/>
              <a:t>~~</a:t>
            </a:r>
          </a:p>
          <a:p>
            <a:r>
              <a:rPr lang="en-US" altLang="zh-TW" sz="1600" dirty="0" smtClean="0"/>
              <a:t>BB is created.</a:t>
            </a:r>
          </a:p>
          <a:p>
            <a:r>
              <a:rPr lang="en-US" altLang="zh-TW" sz="1600" dirty="0" smtClean="0"/>
              <a:t>200</a:t>
            </a:r>
          </a:p>
          <a:p>
            <a:r>
              <a:rPr lang="en-US" altLang="zh-TW" sz="1600" dirty="0" smtClean="0"/>
              <a:t>This is sample AA.</a:t>
            </a:r>
          </a:p>
          <a:p>
            <a:r>
              <a:rPr lang="en-US" altLang="zh-TW" sz="1600" dirty="0" smtClean="0"/>
              <a:t>This is sample BB.</a:t>
            </a:r>
          </a:p>
          <a:p>
            <a:r>
              <a:rPr lang="en-US" altLang="zh-TW" sz="1600" dirty="0" smtClean="0"/>
              <a:t>Hello!!</a:t>
            </a:r>
          </a:p>
          <a:p>
            <a:r>
              <a:rPr lang="en-US" altLang="zh-TW" sz="1600" dirty="0" smtClean="0"/>
              <a:t>200</a:t>
            </a:r>
          </a:p>
          <a:p>
            <a:r>
              <a:rPr lang="en-US" altLang="zh-TW" sz="1600" dirty="0" smtClean="0"/>
              <a:t>200</a:t>
            </a:r>
            <a:endParaRPr lang="en-US" altLang="zh-TW" sz="1600" dirty="0"/>
          </a:p>
        </p:txBody>
      </p:sp>
      <p:sp>
        <p:nvSpPr>
          <p:cNvPr id="5" name="左大括弧 4"/>
          <p:cNvSpPr/>
          <p:nvPr/>
        </p:nvSpPr>
        <p:spPr>
          <a:xfrm>
            <a:off x="5796136" y="2276872"/>
            <a:ext cx="504056" cy="432048"/>
          </a:xfrm>
          <a:prstGeom prst="leftBrace">
            <a:avLst/>
          </a:prstGeom>
          <a:ln w="254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endCxn id="5" idx="1"/>
          </p:cNvCxnSpPr>
          <p:nvPr/>
        </p:nvCxnSpPr>
        <p:spPr>
          <a:xfrm>
            <a:off x="3707904" y="2276872"/>
            <a:ext cx="2088232" cy="216024"/>
          </a:xfrm>
          <a:prstGeom prst="straightConnector1">
            <a:avLst/>
          </a:prstGeom>
          <a:ln w="254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779912" y="2708920"/>
            <a:ext cx="2520280" cy="144016"/>
          </a:xfrm>
          <a:prstGeom prst="straightConnector1">
            <a:avLst/>
          </a:prstGeom>
          <a:ln w="254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771800" y="2924944"/>
            <a:ext cx="3528392" cy="216024"/>
          </a:xfrm>
          <a:prstGeom prst="straightConnector1">
            <a:avLst/>
          </a:prstGeom>
          <a:ln w="254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3059832" y="3212976"/>
            <a:ext cx="3240360" cy="144016"/>
          </a:xfrm>
          <a:prstGeom prst="straightConnector1">
            <a:avLst/>
          </a:prstGeom>
          <a:ln w="254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左大括弧 16"/>
          <p:cNvSpPr/>
          <p:nvPr/>
        </p:nvSpPr>
        <p:spPr>
          <a:xfrm>
            <a:off x="5796136" y="3789040"/>
            <a:ext cx="504056" cy="576064"/>
          </a:xfrm>
          <a:prstGeom prst="leftBrace">
            <a:avLst/>
          </a:prstGeom>
          <a:ln w="254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endCxn id="17" idx="1"/>
          </p:cNvCxnSpPr>
          <p:nvPr/>
        </p:nvCxnSpPr>
        <p:spPr>
          <a:xfrm>
            <a:off x="3203848" y="4005064"/>
            <a:ext cx="2592288" cy="72008"/>
          </a:xfrm>
          <a:prstGeom prst="straightConnector1">
            <a:avLst/>
          </a:prstGeom>
          <a:ln w="254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大括弧 20"/>
          <p:cNvSpPr/>
          <p:nvPr/>
        </p:nvSpPr>
        <p:spPr>
          <a:xfrm rot="10800000">
            <a:off x="7740352" y="3789040"/>
            <a:ext cx="504056" cy="360040"/>
          </a:xfrm>
          <a:prstGeom prst="leftBrace">
            <a:avLst/>
          </a:prstGeom>
          <a:ln w="254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351912" y="3284984"/>
            <a:ext cx="792088" cy="132343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使用父類別 </a:t>
            </a:r>
            <a:r>
              <a:rPr lang="en-US" altLang="zh-TW" sz="1600" dirty="0" smtClean="0"/>
              <a:t>AA </a:t>
            </a:r>
            <a:r>
              <a:rPr lang="zh-TW" altLang="en-US" sz="1600" dirty="0" smtClean="0"/>
              <a:t>的建構元</a:t>
            </a:r>
            <a:endParaRPr lang="zh-TW" altLang="en-US" sz="1600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3851920" y="4509120"/>
            <a:ext cx="2448272" cy="72008"/>
          </a:xfrm>
          <a:prstGeom prst="straightConnector1">
            <a:avLst/>
          </a:prstGeom>
          <a:ln w="254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大括弧 26"/>
          <p:cNvSpPr/>
          <p:nvPr/>
        </p:nvSpPr>
        <p:spPr>
          <a:xfrm>
            <a:off x="5796136" y="4725144"/>
            <a:ext cx="504056" cy="360040"/>
          </a:xfrm>
          <a:prstGeom prst="leftBrace">
            <a:avLst/>
          </a:prstGeom>
          <a:ln w="254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endCxn id="27" idx="1"/>
          </p:cNvCxnSpPr>
          <p:nvPr/>
        </p:nvCxnSpPr>
        <p:spPr>
          <a:xfrm>
            <a:off x="2843808" y="4725144"/>
            <a:ext cx="2952328" cy="180020"/>
          </a:xfrm>
          <a:prstGeom prst="straightConnector1">
            <a:avLst/>
          </a:prstGeom>
          <a:ln w="254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56376" y="4725144"/>
            <a:ext cx="1187624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使用父類別 </a:t>
            </a:r>
            <a:r>
              <a:rPr lang="en-US" altLang="zh-TW" sz="1600" dirty="0" smtClean="0"/>
              <a:t>AA </a:t>
            </a:r>
            <a:r>
              <a:rPr lang="zh-TW" altLang="en-US" sz="1600" dirty="0" smtClean="0"/>
              <a:t>的 </a:t>
            </a:r>
            <a:r>
              <a:rPr lang="en-US" altLang="zh-TW" sz="1600" dirty="0" err="1" smtClean="0"/>
              <a:t>sampleA</a:t>
            </a:r>
            <a:r>
              <a:rPr lang="en-US" altLang="zh-TW" sz="1600" dirty="0" smtClean="0"/>
              <a:t>() </a:t>
            </a:r>
            <a:r>
              <a:rPr lang="zh-TW" altLang="en-US" sz="1600" dirty="0" smtClean="0"/>
              <a:t>方法</a:t>
            </a:r>
            <a:endParaRPr lang="zh-TW" altLang="en-US" sz="1600" dirty="0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3563888" y="4941168"/>
            <a:ext cx="2736304" cy="324036"/>
          </a:xfrm>
          <a:prstGeom prst="straightConnector1">
            <a:avLst/>
          </a:prstGeom>
          <a:ln w="254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21" grpId="0" animBg="1"/>
      <p:bldP spid="22" grpId="0" animBg="1"/>
      <p:bldP spid="27" grpId="0" animBg="1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4968006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試用 </a:t>
            </a:r>
            <a:r>
              <a:rPr lang="en-US" altLang="zh-TW" sz="2000" dirty="0"/>
              <a:t>Dog </a:t>
            </a:r>
            <a:r>
              <a:rPr lang="zh-TW" altLang="en-US" sz="2000" dirty="0"/>
              <a:t>類別產生一個 如</a:t>
            </a:r>
            <a:r>
              <a:rPr lang="en-US" altLang="zh-TW" sz="2000" dirty="0" err="1"/>
              <a:t>GoldenRetriever</a:t>
            </a:r>
            <a:r>
              <a:rPr lang="en-US" altLang="zh-TW" sz="2000" dirty="0"/>
              <a:t> </a:t>
            </a:r>
            <a:r>
              <a:rPr lang="zh-TW" altLang="en-US" sz="2000" dirty="0"/>
              <a:t>（黃金獵犬）類別</a:t>
            </a:r>
          </a:p>
          <a:p>
            <a:pPr lvl="1"/>
            <a:r>
              <a:rPr lang="zh-TW" altLang="en-US" sz="2000" dirty="0"/>
              <a:t>具有兩個建構元（</a:t>
            </a:r>
            <a:r>
              <a:rPr lang="en-US" altLang="zh-TW" sz="2000" dirty="0"/>
              <a:t>Overloading</a:t>
            </a:r>
            <a:r>
              <a:rPr lang="zh-TW" altLang="en-US" sz="2000" dirty="0"/>
              <a:t>）</a:t>
            </a:r>
          </a:p>
          <a:p>
            <a:pPr lvl="2"/>
            <a:r>
              <a:rPr lang="en-US" altLang="zh-TW" dirty="0" err="1">
                <a:solidFill>
                  <a:srgbClr val="0033CC"/>
                </a:solidFill>
              </a:rPr>
              <a:t>GoldRetriever</a:t>
            </a:r>
            <a:r>
              <a:rPr lang="en-US" altLang="zh-TW" dirty="0">
                <a:solidFill>
                  <a:srgbClr val="0033CC"/>
                </a:solidFill>
              </a:rPr>
              <a:t>()  </a:t>
            </a:r>
            <a:r>
              <a:rPr lang="en-US" altLang="zh-TW" dirty="0">
                <a:solidFill>
                  <a:srgbClr val="0033CC"/>
                </a:solidFill>
                <a:sym typeface="Wingdings" pitchFamily="2" charset="2"/>
              </a:rPr>
              <a:t> </a:t>
            </a:r>
            <a:r>
              <a:rPr lang="zh-TW" altLang="en-US" dirty="0">
                <a:solidFill>
                  <a:srgbClr val="0033CC"/>
                </a:solidFill>
                <a:sym typeface="Wingdings" pitchFamily="2" charset="2"/>
              </a:rPr>
              <a:t>預設：如流浪狗、金色、</a:t>
            </a:r>
            <a:r>
              <a:rPr lang="en-US" altLang="zh-TW" dirty="0">
                <a:solidFill>
                  <a:srgbClr val="0033CC"/>
                </a:solidFill>
                <a:sym typeface="Wingdings" pitchFamily="2" charset="2"/>
              </a:rPr>
              <a:t>5 </a:t>
            </a:r>
            <a:r>
              <a:rPr lang="zh-TW" altLang="en-US" dirty="0">
                <a:solidFill>
                  <a:srgbClr val="0033CC"/>
                </a:solidFill>
                <a:sym typeface="Wingdings" pitchFamily="2" charset="2"/>
              </a:rPr>
              <a:t>歲</a:t>
            </a:r>
            <a:endParaRPr lang="zh-TW" altLang="en-US" dirty="0">
              <a:solidFill>
                <a:srgbClr val="0033CC"/>
              </a:solidFill>
            </a:endParaRPr>
          </a:p>
          <a:p>
            <a:pPr lvl="2"/>
            <a:r>
              <a:rPr lang="en-US" altLang="zh-TW" dirty="0" err="1">
                <a:solidFill>
                  <a:srgbClr val="0033CC"/>
                </a:solidFill>
              </a:rPr>
              <a:t>GoldRetriever</a:t>
            </a:r>
            <a:r>
              <a:rPr lang="en-US" altLang="zh-TW" dirty="0">
                <a:solidFill>
                  <a:srgbClr val="0033CC"/>
                </a:solidFill>
              </a:rPr>
              <a:t>(String </a:t>
            </a:r>
            <a:r>
              <a:rPr lang="en-US" altLang="zh-TW" dirty="0" err="1">
                <a:solidFill>
                  <a:srgbClr val="0033CC"/>
                </a:solidFill>
              </a:rPr>
              <a:t>theName</a:t>
            </a:r>
            <a:r>
              <a:rPr lang="en-US" altLang="zh-TW" dirty="0">
                <a:solidFill>
                  <a:srgbClr val="0033CC"/>
                </a:solidFill>
              </a:rPr>
              <a:t>, String </a:t>
            </a:r>
            <a:r>
              <a:rPr lang="en-US" altLang="zh-TW" dirty="0" err="1">
                <a:solidFill>
                  <a:srgbClr val="0033CC"/>
                </a:solidFill>
              </a:rPr>
              <a:t>theColor</a:t>
            </a:r>
            <a:r>
              <a:rPr lang="en-US" altLang="zh-TW" dirty="0">
                <a:solidFill>
                  <a:srgbClr val="0033CC"/>
                </a:solidFill>
              </a:rPr>
              <a:t>, </a:t>
            </a:r>
            <a:r>
              <a:rPr lang="en-US" altLang="zh-TW" dirty="0" err="1">
                <a:solidFill>
                  <a:srgbClr val="0033CC"/>
                </a:solidFill>
              </a:rPr>
              <a:t>int</a:t>
            </a:r>
            <a:r>
              <a:rPr lang="en-US" altLang="zh-TW" dirty="0">
                <a:solidFill>
                  <a:srgbClr val="0033CC"/>
                </a:solidFill>
              </a:rPr>
              <a:t> </a:t>
            </a:r>
            <a:r>
              <a:rPr lang="en-US" altLang="zh-TW" dirty="0" err="1">
                <a:solidFill>
                  <a:srgbClr val="0033CC"/>
                </a:solidFill>
              </a:rPr>
              <a:t>theAge</a:t>
            </a:r>
            <a:r>
              <a:rPr lang="en-US" altLang="zh-TW" dirty="0">
                <a:solidFill>
                  <a:srgbClr val="0033CC"/>
                </a:solidFill>
              </a:rPr>
              <a:t>)</a:t>
            </a:r>
          </a:p>
          <a:p>
            <a:pPr lvl="1"/>
            <a:r>
              <a:rPr lang="zh-TW" altLang="en-US" sz="2000" dirty="0"/>
              <a:t>多一個方法 </a:t>
            </a:r>
            <a:r>
              <a:rPr lang="en-US" altLang="zh-TW" sz="2000" dirty="0"/>
              <a:t>Smile()</a:t>
            </a:r>
            <a:r>
              <a:rPr lang="zh-TW" altLang="en-US" sz="2000" dirty="0"/>
              <a:t>，如印出 </a:t>
            </a:r>
            <a:r>
              <a:rPr lang="en-US" altLang="zh-TW" sz="2000" dirty="0"/>
              <a:t>“^_^”</a:t>
            </a:r>
          </a:p>
          <a:p>
            <a:pPr lvl="1"/>
            <a:r>
              <a:rPr lang="en-US" altLang="zh-TW" sz="2000" dirty="0"/>
              <a:t>Override </a:t>
            </a:r>
            <a:r>
              <a:rPr lang="zh-TW" altLang="en-US" sz="2000" dirty="0"/>
              <a:t>原本 </a:t>
            </a:r>
            <a:r>
              <a:rPr lang="en-US" altLang="zh-TW" sz="2000" dirty="0"/>
              <a:t>Dog </a:t>
            </a:r>
            <a:r>
              <a:rPr lang="zh-TW" altLang="en-US" sz="2000" dirty="0"/>
              <a:t>類別中的 </a:t>
            </a:r>
            <a:r>
              <a:rPr lang="en-US" altLang="zh-TW" sz="2000" dirty="0"/>
              <a:t>Bark() </a:t>
            </a:r>
            <a:r>
              <a:rPr lang="zh-TW" altLang="en-US" sz="2000" dirty="0"/>
              <a:t>方法，如印出 </a:t>
            </a:r>
            <a:r>
              <a:rPr lang="en-US" altLang="zh-TW" sz="2000" dirty="0"/>
              <a:t>“</a:t>
            </a:r>
            <a:r>
              <a:rPr lang="zh-TW" altLang="en-US" sz="2000" dirty="0"/>
              <a:t>嘻嘻～”</a:t>
            </a:r>
          </a:p>
          <a:p>
            <a:pPr lvl="1"/>
            <a:r>
              <a:rPr lang="en-US" altLang="zh-TW" sz="2000" dirty="0"/>
              <a:t>Override Object </a:t>
            </a:r>
            <a:r>
              <a:rPr lang="zh-TW" altLang="en-US" sz="2000" dirty="0"/>
              <a:t>中的 </a:t>
            </a:r>
            <a:r>
              <a:rPr lang="en-US" altLang="zh-TW" sz="2000" dirty="0" err="1"/>
              <a:t>toString</a:t>
            </a:r>
            <a:r>
              <a:rPr lang="en-US" altLang="zh-TW" sz="2000" dirty="0"/>
              <a:t>()</a:t>
            </a:r>
            <a:r>
              <a:rPr lang="zh-TW" altLang="en-US" sz="2000" dirty="0"/>
              <a:t>，如印出“我是一隻可愛的黃金獵犬！</a:t>
            </a:r>
            <a:r>
              <a:rPr lang="en-US" altLang="zh-TW" sz="2000" dirty="0" smtClean="0"/>
              <a:t>”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Example of </a:t>
            </a:r>
            <a:r>
              <a:rPr lang="en-US" altLang="zh-TW" sz="2400" dirty="0" err="1" smtClean="0"/>
              <a:t>Pomer</a:t>
            </a:r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Your 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封裝 (</a:t>
            </a:r>
            <a:r>
              <a:rPr lang="en-US" altLang="zh-TW"/>
              <a:t>Encapsulation)</a:t>
            </a:r>
          </a:p>
          <a:p>
            <a:pPr lvl="1"/>
            <a:r>
              <a:rPr lang="zh-TW" altLang="en-US"/>
              <a:t>設計一個 </a:t>
            </a:r>
            <a:r>
              <a:rPr lang="en-US" altLang="zh-TW"/>
              <a:t>Class </a:t>
            </a:r>
            <a:r>
              <a:rPr lang="zh-TW" altLang="en-US"/>
              <a:t>的屬性，方法，事件，稱為 “封裝” 一個類別。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物件導向三大特性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493963" y="28733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/>
              <a:t>人類</a:t>
            </a: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4913313" y="2860675"/>
            <a:ext cx="1098550" cy="3521075"/>
            <a:chOff x="2064" y="1816"/>
            <a:chExt cx="692" cy="2218"/>
          </a:xfrm>
        </p:grpSpPr>
        <p:sp>
          <p:nvSpPr>
            <p:cNvPr id="11270" name="AutoShape 6"/>
            <p:cNvSpPr>
              <a:spLocks/>
            </p:cNvSpPr>
            <p:nvPr/>
          </p:nvSpPr>
          <p:spPr bwMode="auto">
            <a:xfrm>
              <a:off x="2064" y="1872"/>
              <a:ext cx="96" cy="624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2246" y="1816"/>
              <a:ext cx="500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1600"/>
                <a:t>屬性：</a:t>
              </a:r>
            </a:p>
            <a:p>
              <a:r>
                <a:rPr lang="zh-TW" altLang="en-US" sz="1600"/>
                <a:t>    身高</a:t>
              </a:r>
            </a:p>
            <a:p>
              <a:r>
                <a:rPr lang="zh-TW" altLang="en-US" sz="1600"/>
                <a:t>    體重</a:t>
              </a:r>
            </a:p>
            <a:p>
              <a:r>
                <a:rPr lang="zh-TW" altLang="en-US" sz="1600"/>
                <a:t>    年齡</a:t>
              </a:r>
            </a:p>
          </p:txBody>
        </p:sp>
        <p:sp>
          <p:nvSpPr>
            <p:cNvPr id="11272" name="AutoShape 8"/>
            <p:cNvSpPr>
              <a:spLocks/>
            </p:cNvSpPr>
            <p:nvPr/>
          </p:nvSpPr>
          <p:spPr bwMode="auto">
            <a:xfrm>
              <a:off x="2064" y="2640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2256" y="2592"/>
              <a:ext cx="50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1600"/>
                <a:t>方法：</a:t>
              </a:r>
            </a:p>
            <a:p>
              <a:r>
                <a:rPr lang="zh-TW" altLang="en-US" sz="1600"/>
                <a:t>    走路</a:t>
              </a:r>
            </a:p>
            <a:p>
              <a:r>
                <a:rPr lang="zh-TW" altLang="en-US" sz="1600"/>
                <a:t>    跑步</a:t>
              </a:r>
            </a:p>
          </p:txBody>
        </p:sp>
        <p:sp>
          <p:nvSpPr>
            <p:cNvPr id="11274" name="AutoShape 10"/>
            <p:cNvSpPr>
              <a:spLocks/>
            </p:cNvSpPr>
            <p:nvPr/>
          </p:nvSpPr>
          <p:spPr bwMode="auto">
            <a:xfrm>
              <a:off x="2064" y="3408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2256" y="3360"/>
              <a:ext cx="500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1600"/>
                <a:t>事件：</a:t>
              </a:r>
            </a:p>
            <a:p>
              <a:r>
                <a:rPr lang="zh-TW" altLang="en-US" sz="1600"/>
                <a:t>    被打</a:t>
              </a:r>
            </a:p>
            <a:p>
              <a:r>
                <a:rPr lang="zh-TW" altLang="en-US" sz="1600"/>
                <a:t>    驚嚇</a:t>
              </a:r>
            </a:p>
            <a:p>
              <a:r>
                <a:rPr lang="zh-TW" altLang="en-US" sz="1600"/>
                <a:t>    開心</a:t>
              </a:r>
            </a:p>
          </p:txBody>
        </p:sp>
      </p:grpSp>
      <p:grpSp>
        <p:nvGrpSpPr>
          <p:cNvPr id="11276" name="Group 12"/>
          <p:cNvGrpSpPr>
            <a:grpSpLocks/>
          </p:cNvGrpSpPr>
          <p:nvPr/>
        </p:nvGrpSpPr>
        <p:grpSpPr bwMode="auto">
          <a:xfrm>
            <a:off x="3287713" y="3101975"/>
            <a:ext cx="1625600" cy="2781300"/>
            <a:chOff x="1040" y="1968"/>
            <a:chExt cx="1024" cy="1752"/>
          </a:xfrm>
        </p:grpSpPr>
        <p:cxnSp>
          <p:nvCxnSpPr>
            <p:cNvPr id="11277" name="AutoShape 13"/>
            <p:cNvCxnSpPr>
              <a:cxnSpLocks noChangeShapeType="1"/>
              <a:stCxn id="11268" idx="3"/>
              <a:endCxn id="11270" idx="1"/>
            </p:cNvCxnSpPr>
            <p:nvPr/>
          </p:nvCxnSpPr>
          <p:spPr bwMode="auto">
            <a:xfrm>
              <a:off x="1040" y="1968"/>
              <a:ext cx="1024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278" name="AutoShape 14"/>
            <p:cNvCxnSpPr>
              <a:cxnSpLocks noChangeShapeType="1"/>
              <a:stCxn id="11268" idx="3"/>
              <a:endCxn id="11272" idx="1"/>
            </p:cNvCxnSpPr>
            <p:nvPr/>
          </p:nvCxnSpPr>
          <p:spPr bwMode="auto">
            <a:xfrm>
              <a:off x="1040" y="1968"/>
              <a:ext cx="1024" cy="9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279" name="AutoShape 15"/>
            <p:cNvCxnSpPr>
              <a:cxnSpLocks noChangeShapeType="1"/>
              <a:stCxn id="11268" idx="3"/>
              <a:endCxn id="11274" idx="1"/>
            </p:cNvCxnSpPr>
            <p:nvPr/>
          </p:nvCxnSpPr>
          <p:spPr bwMode="auto">
            <a:xfrm>
              <a:off x="1040" y="1968"/>
              <a:ext cx="1024" cy="17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1655762"/>
          </a:xfrm>
        </p:spPr>
        <p:txBody>
          <a:bodyPr/>
          <a:lstStyle/>
          <a:p>
            <a:r>
              <a:rPr lang="zh-TW" altLang="en-US" sz="2400"/>
              <a:t>繼承 (</a:t>
            </a:r>
            <a:r>
              <a:rPr lang="en-US" altLang="zh-TW" sz="2400"/>
              <a:t>Inheritance)</a:t>
            </a:r>
          </a:p>
          <a:p>
            <a:pPr lvl="1"/>
            <a:r>
              <a:rPr lang="zh-TW" altLang="en-US" sz="2000"/>
              <a:t>設計 </a:t>
            </a:r>
            <a:r>
              <a:rPr lang="en-US" altLang="zh-TW" sz="2000"/>
              <a:t>Class </a:t>
            </a:r>
            <a:r>
              <a:rPr lang="zh-TW" altLang="en-US" sz="2000"/>
              <a:t>時，先利用現存 </a:t>
            </a:r>
            <a:r>
              <a:rPr lang="en-US" altLang="zh-TW" sz="2000"/>
              <a:t>Class </a:t>
            </a:r>
            <a:r>
              <a:rPr lang="zh-TW" altLang="en-US" sz="2000"/>
              <a:t>作為 “祖先”，</a:t>
            </a:r>
          </a:p>
          <a:p>
            <a:pPr lvl="1"/>
            <a:r>
              <a:rPr lang="zh-TW" altLang="en-US" sz="2000"/>
              <a:t>再加以增加或修改功能的動作叫繼承。</a:t>
            </a:r>
          </a:p>
          <a:p>
            <a:pPr lvl="1"/>
            <a:r>
              <a:rPr lang="zh-TW" altLang="en-US" sz="2000"/>
              <a:t>讓程式碼可以輕易地重複使用，並形成樹狀結構之</a:t>
            </a:r>
            <a:r>
              <a:rPr lang="en-US" altLang="zh-TW" sz="2000"/>
              <a:t>class diagram</a:t>
            </a:r>
            <a:endParaRPr lang="zh-TW" altLang="en-US" sz="200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物件導向三大特性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2613025" y="4948238"/>
            <a:ext cx="984250" cy="1844675"/>
            <a:chOff x="449" y="1824"/>
            <a:chExt cx="620" cy="1162"/>
          </a:xfrm>
        </p:grpSpPr>
        <p:pic>
          <p:nvPicPr>
            <p:cNvPr id="13317" name="Picture 5" descr="PE01753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9" y="1824"/>
              <a:ext cx="620" cy="805"/>
            </a:xfrm>
            <a:prstGeom prst="rect">
              <a:avLst/>
            </a:prstGeom>
            <a:noFill/>
          </p:spPr>
        </p:pic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461" y="273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solidFill>
                    <a:srgbClr val="0000CC"/>
                  </a:solidFill>
                </a:rPr>
                <a:t>貝多芬</a:t>
              </a:r>
            </a:p>
          </p:txBody>
        </p:sp>
      </p:grp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08275" y="304323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/>
              <a:t>人類</a:t>
            </a:r>
          </a:p>
        </p:txBody>
      </p:sp>
      <p:cxnSp>
        <p:nvCxnSpPr>
          <p:cNvPr id="13320" name="AutoShape 8"/>
          <p:cNvCxnSpPr>
            <a:cxnSpLocks noChangeShapeType="1"/>
            <a:stCxn id="13319" idx="2"/>
            <a:endCxn id="13333" idx="0"/>
          </p:cNvCxnSpPr>
          <p:nvPr/>
        </p:nvCxnSpPr>
        <p:spPr bwMode="auto">
          <a:xfrm>
            <a:off x="3105150" y="350043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5146675" y="3106738"/>
            <a:ext cx="1098550" cy="3521075"/>
            <a:chOff x="2064" y="1816"/>
            <a:chExt cx="692" cy="2218"/>
          </a:xfrm>
        </p:grpSpPr>
        <p:sp>
          <p:nvSpPr>
            <p:cNvPr id="13322" name="AutoShape 10"/>
            <p:cNvSpPr>
              <a:spLocks/>
            </p:cNvSpPr>
            <p:nvPr/>
          </p:nvSpPr>
          <p:spPr bwMode="auto">
            <a:xfrm>
              <a:off x="2064" y="1872"/>
              <a:ext cx="96" cy="624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2246" y="1816"/>
              <a:ext cx="500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1600"/>
                <a:t>屬性：</a:t>
              </a:r>
            </a:p>
            <a:p>
              <a:r>
                <a:rPr lang="zh-TW" altLang="en-US" sz="1600"/>
                <a:t>    身高</a:t>
              </a:r>
            </a:p>
            <a:p>
              <a:r>
                <a:rPr lang="zh-TW" altLang="en-US" sz="1600"/>
                <a:t>    體重</a:t>
              </a:r>
            </a:p>
            <a:p>
              <a:r>
                <a:rPr lang="zh-TW" altLang="en-US" sz="1600"/>
                <a:t>    年齡</a:t>
              </a:r>
            </a:p>
          </p:txBody>
        </p:sp>
        <p:sp>
          <p:nvSpPr>
            <p:cNvPr id="13324" name="AutoShape 12"/>
            <p:cNvSpPr>
              <a:spLocks/>
            </p:cNvSpPr>
            <p:nvPr/>
          </p:nvSpPr>
          <p:spPr bwMode="auto">
            <a:xfrm>
              <a:off x="2064" y="2640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2256" y="2592"/>
              <a:ext cx="50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1600"/>
                <a:t>方法：</a:t>
              </a:r>
            </a:p>
            <a:p>
              <a:r>
                <a:rPr lang="zh-TW" altLang="en-US" sz="1600"/>
                <a:t>    走路</a:t>
              </a:r>
            </a:p>
            <a:p>
              <a:r>
                <a:rPr lang="zh-TW" altLang="en-US" sz="1600"/>
                <a:t>    跑步</a:t>
              </a:r>
            </a:p>
          </p:txBody>
        </p:sp>
        <p:sp>
          <p:nvSpPr>
            <p:cNvPr id="13326" name="AutoShape 14"/>
            <p:cNvSpPr>
              <a:spLocks/>
            </p:cNvSpPr>
            <p:nvPr/>
          </p:nvSpPr>
          <p:spPr bwMode="auto">
            <a:xfrm>
              <a:off x="2064" y="3408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327" name="Text Box 15"/>
            <p:cNvSpPr txBox="1">
              <a:spLocks noChangeArrowheads="1"/>
            </p:cNvSpPr>
            <p:nvPr/>
          </p:nvSpPr>
          <p:spPr bwMode="auto">
            <a:xfrm>
              <a:off x="2256" y="3360"/>
              <a:ext cx="500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1600"/>
                <a:t>事件：</a:t>
              </a:r>
            </a:p>
            <a:p>
              <a:r>
                <a:rPr lang="zh-TW" altLang="en-US" sz="1600"/>
                <a:t>    被打</a:t>
              </a:r>
            </a:p>
            <a:p>
              <a:r>
                <a:rPr lang="zh-TW" altLang="en-US" sz="1600"/>
                <a:t>    驚嚇</a:t>
              </a:r>
            </a:p>
            <a:p>
              <a:r>
                <a:rPr lang="zh-TW" altLang="en-US" sz="1600"/>
                <a:t>    開心</a:t>
              </a:r>
            </a:p>
          </p:txBody>
        </p:sp>
      </p:grp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6273800" y="3333750"/>
            <a:ext cx="6540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 b="1">
                <a:solidFill>
                  <a:srgbClr val="0000CC"/>
                </a:solidFill>
              </a:rPr>
              <a:t>= 165</a:t>
            </a:r>
          </a:p>
          <a:p>
            <a:r>
              <a:rPr lang="zh-TW" altLang="en-US" sz="1600" b="1">
                <a:solidFill>
                  <a:srgbClr val="0000CC"/>
                </a:solidFill>
              </a:rPr>
              <a:t>= 80</a:t>
            </a:r>
          </a:p>
          <a:p>
            <a:r>
              <a:rPr lang="zh-TW" altLang="en-US" sz="1600" b="1">
                <a:solidFill>
                  <a:srgbClr val="0000CC"/>
                </a:solidFill>
              </a:rPr>
              <a:t>= 45</a:t>
            </a:r>
          </a:p>
        </p:txBody>
      </p:sp>
      <p:grpSp>
        <p:nvGrpSpPr>
          <p:cNvPr id="13329" name="Group 17"/>
          <p:cNvGrpSpPr>
            <a:grpSpLocks/>
          </p:cNvGrpSpPr>
          <p:nvPr/>
        </p:nvGrpSpPr>
        <p:grpSpPr bwMode="auto">
          <a:xfrm>
            <a:off x="3654425" y="3690938"/>
            <a:ext cx="1492250" cy="2438400"/>
            <a:chOff x="1124" y="2184"/>
            <a:chExt cx="940" cy="1536"/>
          </a:xfrm>
        </p:grpSpPr>
        <p:cxnSp>
          <p:nvCxnSpPr>
            <p:cNvPr id="13330" name="AutoShape 18"/>
            <p:cNvCxnSpPr>
              <a:cxnSpLocks noChangeShapeType="1"/>
              <a:stCxn id="13333" idx="3"/>
            </p:cNvCxnSpPr>
            <p:nvPr/>
          </p:nvCxnSpPr>
          <p:spPr bwMode="auto">
            <a:xfrm flipV="1">
              <a:off x="1124" y="2184"/>
              <a:ext cx="940" cy="3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331" name="AutoShape 19"/>
            <p:cNvCxnSpPr>
              <a:cxnSpLocks noChangeShapeType="1"/>
              <a:stCxn id="13333" idx="3"/>
            </p:cNvCxnSpPr>
            <p:nvPr/>
          </p:nvCxnSpPr>
          <p:spPr bwMode="auto">
            <a:xfrm>
              <a:off x="1124" y="2544"/>
              <a:ext cx="94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332" name="AutoShape 20"/>
            <p:cNvCxnSpPr>
              <a:cxnSpLocks noChangeShapeType="1"/>
              <a:stCxn id="13333" idx="3"/>
            </p:cNvCxnSpPr>
            <p:nvPr/>
          </p:nvCxnSpPr>
          <p:spPr bwMode="auto">
            <a:xfrm>
              <a:off x="1124" y="2544"/>
              <a:ext cx="940" cy="1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2555875" y="4033838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b="1">
                <a:solidFill>
                  <a:srgbClr val="0000CC"/>
                </a:solidFill>
              </a:rPr>
              <a:t>音樂家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5680075" y="5100638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 b="1">
                <a:solidFill>
                  <a:srgbClr val="0000CC"/>
                </a:solidFill>
              </a:rPr>
              <a:t>作曲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5680075" y="6548438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 b="1">
                <a:solidFill>
                  <a:srgbClr val="0000CC"/>
                </a:solidFill>
              </a:rPr>
              <a:t>發表</a:t>
            </a:r>
          </a:p>
        </p:txBody>
      </p:sp>
      <p:cxnSp>
        <p:nvCxnSpPr>
          <p:cNvPr id="13336" name="AutoShape 24"/>
          <p:cNvCxnSpPr>
            <a:cxnSpLocks noChangeShapeType="1"/>
            <a:stCxn id="13333" idx="2"/>
            <a:endCxn id="0" idx="0"/>
          </p:cNvCxnSpPr>
          <p:nvPr/>
        </p:nvCxnSpPr>
        <p:spPr bwMode="auto">
          <a:xfrm>
            <a:off x="3105150" y="4491038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utoUpdateAnimBg="0"/>
      <p:bldP spid="13328" grpId="0" autoUpdateAnimBg="0"/>
      <p:bldP spid="13333" grpId="0" autoUpdateAnimBg="0"/>
      <p:bldP spid="13334" grpId="0" autoUpdateAnimBg="0"/>
      <p:bldP spid="1333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14398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/>
              <a:t>同名異型 (</a:t>
            </a:r>
            <a:r>
              <a:rPr lang="en-US" altLang="zh-TW" sz="2400"/>
              <a:t>Polymorphism)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33CC"/>
                </a:solidFill>
              </a:rPr>
              <a:t>Overriding</a:t>
            </a:r>
          </a:p>
          <a:p>
            <a:pPr lvl="2">
              <a:lnSpc>
                <a:spcPct val="90000"/>
              </a:lnSpc>
            </a:pPr>
            <a:r>
              <a:rPr lang="zh-TW" altLang="en-US"/>
              <a:t>若繼承下來後，不滿意祖先定義的方法，子孫可以在繼承以後重新改寫，稱為 </a:t>
            </a:r>
            <a:r>
              <a:rPr lang="en-US" altLang="zh-TW"/>
              <a:t>Overriding。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物件導向三大特性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990600" y="304323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/>
              <a:t>人類</a:t>
            </a:r>
          </a:p>
        </p:txBody>
      </p:sp>
      <p:cxnSp>
        <p:nvCxnSpPr>
          <p:cNvPr id="14341" name="AutoShape 5"/>
          <p:cNvCxnSpPr>
            <a:cxnSpLocks noChangeShapeType="1"/>
            <a:stCxn id="14340" idx="2"/>
            <a:endCxn id="14353" idx="0"/>
          </p:cNvCxnSpPr>
          <p:nvPr/>
        </p:nvCxnSpPr>
        <p:spPr bwMode="auto">
          <a:xfrm>
            <a:off x="1387475" y="3500438"/>
            <a:ext cx="4763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3429000" y="3106738"/>
            <a:ext cx="1098550" cy="3521075"/>
            <a:chOff x="2064" y="1816"/>
            <a:chExt cx="692" cy="2218"/>
          </a:xfrm>
        </p:grpSpPr>
        <p:sp>
          <p:nvSpPr>
            <p:cNvPr id="14343" name="AutoShape 7"/>
            <p:cNvSpPr>
              <a:spLocks/>
            </p:cNvSpPr>
            <p:nvPr/>
          </p:nvSpPr>
          <p:spPr bwMode="auto">
            <a:xfrm>
              <a:off x="2064" y="1872"/>
              <a:ext cx="96" cy="624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2246" y="1816"/>
              <a:ext cx="500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1600"/>
                <a:t>屬性：</a:t>
              </a:r>
            </a:p>
            <a:p>
              <a:r>
                <a:rPr lang="zh-TW" altLang="en-US" sz="1600"/>
                <a:t>    身高</a:t>
              </a:r>
            </a:p>
            <a:p>
              <a:r>
                <a:rPr lang="zh-TW" altLang="en-US" sz="1600"/>
                <a:t>    體重</a:t>
              </a:r>
            </a:p>
            <a:p>
              <a:r>
                <a:rPr lang="zh-TW" altLang="en-US" sz="1600"/>
                <a:t>    年齡</a:t>
              </a:r>
            </a:p>
          </p:txBody>
        </p:sp>
        <p:sp>
          <p:nvSpPr>
            <p:cNvPr id="14345" name="AutoShape 9"/>
            <p:cNvSpPr>
              <a:spLocks/>
            </p:cNvSpPr>
            <p:nvPr/>
          </p:nvSpPr>
          <p:spPr bwMode="auto">
            <a:xfrm>
              <a:off x="2064" y="2640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2256" y="2592"/>
              <a:ext cx="50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1600"/>
                <a:t>方法：</a:t>
              </a:r>
            </a:p>
            <a:p>
              <a:r>
                <a:rPr lang="zh-TW" altLang="en-US" sz="1600"/>
                <a:t>    走路</a:t>
              </a:r>
            </a:p>
            <a:p>
              <a:r>
                <a:rPr lang="zh-TW" altLang="en-US" sz="1600"/>
                <a:t>    跑步</a:t>
              </a:r>
            </a:p>
          </p:txBody>
        </p:sp>
        <p:sp>
          <p:nvSpPr>
            <p:cNvPr id="14347" name="AutoShape 11"/>
            <p:cNvSpPr>
              <a:spLocks/>
            </p:cNvSpPr>
            <p:nvPr/>
          </p:nvSpPr>
          <p:spPr bwMode="auto">
            <a:xfrm>
              <a:off x="2064" y="3408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2256" y="3360"/>
              <a:ext cx="500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1600"/>
                <a:t>事件：</a:t>
              </a:r>
            </a:p>
            <a:p>
              <a:r>
                <a:rPr lang="zh-TW" altLang="en-US" sz="1600"/>
                <a:t>    被打</a:t>
              </a:r>
            </a:p>
            <a:p>
              <a:r>
                <a:rPr lang="zh-TW" altLang="en-US" sz="1600"/>
                <a:t>    驚嚇</a:t>
              </a:r>
            </a:p>
            <a:p>
              <a:r>
                <a:rPr lang="zh-TW" altLang="en-US" sz="1600"/>
                <a:t>    開心</a:t>
              </a:r>
            </a:p>
          </p:txBody>
        </p:sp>
      </p:grpSp>
      <p:grpSp>
        <p:nvGrpSpPr>
          <p:cNvPr id="14349" name="Group 13"/>
          <p:cNvGrpSpPr>
            <a:grpSpLocks/>
          </p:cNvGrpSpPr>
          <p:nvPr/>
        </p:nvGrpSpPr>
        <p:grpSpPr bwMode="auto">
          <a:xfrm>
            <a:off x="1936750" y="3690938"/>
            <a:ext cx="1492250" cy="2438400"/>
            <a:chOff x="1124" y="2184"/>
            <a:chExt cx="940" cy="1536"/>
          </a:xfrm>
        </p:grpSpPr>
        <p:cxnSp>
          <p:nvCxnSpPr>
            <p:cNvPr id="14350" name="AutoShape 14"/>
            <p:cNvCxnSpPr>
              <a:cxnSpLocks noChangeShapeType="1"/>
              <a:stCxn id="14353" idx="3"/>
            </p:cNvCxnSpPr>
            <p:nvPr/>
          </p:nvCxnSpPr>
          <p:spPr bwMode="auto">
            <a:xfrm flipV="1">
              <a:off x="1124" y="2184"/>
              <a:ext cx="940" cy="3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51" name="AutoShape 15"/>
            <p:cNvCxnSpPr>
              <a:cxnSpLocks noChangeShapeType="1"/>
              <a:stCxn id="14353" idx="3"/>
            </p:cNvCxnSpPr>
            <p:nvPr/>
          </p:nvCxnSpPr>
          <p:spPr bwMode="auto">
            <a:xfrm>
              <a:off x="1124" y="2544"/>
              <a:ext cx="94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52" name="AutoShape 16"/>
            <p:cNvCxnSpPr>
              <a:cxnSpLocks noChangeShapeType="1"/>
              <a:stCxn id="14353" idx="3"/>
            </p:cNvCxnSpPr>
            <p:nvPr/>
          </p:nvCxnSpPr>
          <p:spPr bwMode="auto">
            <a:xfrm>
              <a:off x="1124" y="2544"/>
              <a:ext cx="940" cy="1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838200" y="4033838"/>
            <a:ext cx="1108075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b="1">
                <a:solidFill>
                  <a:srgbClr val="0000CC"/>
                </a:solidFill>
              </a:rPr>
              <a:t>音樂家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3962400" y="5100638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 b="1">
                <a:solidFill>
                  <a:srgbClr val="0000CC"/>
                </a:solidFill>
              </a:rPr>
              <a:t>作曲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962400" y="6548438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 b="1">
                <a:solidFill>
                  <a:srgbClr val="0000CC"/>
                </a:solidFill>
              </a:rPr>
              <a:t>發表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5165725" y="3160713"/>
            <a:ext cx="2914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/>
              <a:t>人類.走路()</a:t>
            </a:r>
          </a:p>
          <a:p>
            <a:r>
              <a:rPr lang="zh-TW" altLang="en-US"/>
              <a:t>{  約一分鐘三十步  }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5165725" y="4414838"/>
            <a:ext cx="2609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/>
              <a:t>音樂家.走路()</a:t>
            </a:r>
          </a:p>
          <a:p>
            <a:r>
              <a:rPr lang="zh-TW" altLang="en-US"/>
              <a:t>{  約一分鐘十步  }</a:t>
            </a:r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4038600" y="4795838"/>
            <a:ext cx="3810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14359" name="AutoShape 23"/>
          <p:cNvCxnSpPr>
            <a:cxnSpLocks noChangeShapeType="1"/>
            <a:stCxn id="14346" idx="3"/>
            <a:endCxn id="14356" idx="1"/>
          </p:cNvCxnSpPr>
          <p:nvPr/>
        </p:nvCxnSpPr>
        <p:spPr bwMode="auto">
          <a:xfrm flipV="1">
            <a:off x="4527550" y="3571875"/>
            <a:ext cx="638175" cy="1179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360" name="AutoShape 24"/>
          <p:cNvCxnSpPr>
            <a:cxnSpLocks noChangeShapeType="1"/>
            <a:stCxn id="14346" idx="3"/>
            <a:endCxn id="14357" idx="1"/>
          </p:cNvCxnSpPr>
          <p:nvPr/>
        </p:nvCxnSpPr>
        <p:spPr bwMode="auto">
          <a:xfrm>
            <a:off x="4527550" y="4751388"/>
            <a:ext cx="638175" cy="746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6400800" y="5862638"/>
            <a:ext cx="2063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 b="1">
                <a:solidFill>
                  <a:srgbClr val="0000CC"/>
                </a:solidFill>
              </a:rPr>
              <a:t>同樣是呼叫 “走路”，</a:t>
            </a:r>
          </a:p>
          <a:p>
            <a:r>
              <a:rPr lang="zh-TW" altLang="en-US" sz="1600" b="1">
                <a:solidFill>
                  <a:srgbClr val="0000CC"/>
                </a:solidFill>
              </a:rPr>
              <a:t>宣告成人類與音樂家</a:t>
            </a:r>
          </a:p>
          <a:p>
            <a:r>
              <a:rPr lang="zh-TW" altLang="en-US" sz="1600" b="1">
                <a:solidFill>
                  <a:srgbClr val="0000CC"/>
                </a:solidFill>
              </a:rPr>
              <a:t>就是不一樣。</a:t>
            </a:r>
          </a:p>
        </p:txBody>
      </p:sp>
      <p:sp>
        <p:nvSpPr>
          <p:cNvPr id="14362" name="AutoShape 26"/>
          <p:cNvSpPr>
            <a:spLocks noChangeArrowheads="1"/>
          </p:cNvSpPr>
          <p:nvPr/>
        </p:nvSpPr>
        <p:spPr bwMode="auto">
          <a:xfrm>
            <a:off x="5334000" y="6091238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53" grpId="0" animBg="1" autoUpdateAnimBg="0"/>
      <p:bldP spid="14354" grpId="0" autoUpdateAnimBg="0"/>
      <p:bldP spid="14355" grpId="0" autoUpdateAnimBg="0"/>
      <p:bldP spid="14356" grpId="0" autoUpdateAnimBg="0"/>
      <p:bldP spid="14357" grpId="0" autoUpdateAnimBg="0"/>
      <p:bldP spid="14358" grpId="0" animBg="1"/>
      <p:bldP spid="14361" grpId="0" autoUpdateAnimBg="0"/>
      <p:bldP spid="143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14398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/>
              <a:t>同名異型 (</a:t>
            </a:r>
            <a:r>
              <a:rPr lang="en-US" altLang="zh-TW" sz="2400"/>
              <a:t>Polymorphism)</a:t>
            </a:r>
            <a:endParaRPr lang="en-US" altLang="zh-TW"/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33CC"/>
                </a:solidFill>
              </a:rPr>
              <a:t>Overloading</a:t>
            </a:r>
          </a:p>
          <a:p>
            <a:pPr lvl="2">
              <a:lnSpc>
                <a:spcPct val="90000"/>
              </a:lnSpc>
            </a:pPr>
            <a:r>
              <a:rPr lang="zh-TW" altLang="en-US"/>
              <a:t>同一份函式，準備多種定義，以供各種場合呼叫，稱為</a:t>
            </a:r>
            <a:r>
              <a:rPr lang="en-US" altLang="zh-TW"/>
              <a:t>Overloading。</a:t>
            </a:r>
            <a:endParaRPr lang="zh-TW" alt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物件導向三大特性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990600" y="308451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/>
              <a:t>人類</a:t>
            </a:r>
          </a:p>
        </p:txBody>
      </p:sp>
      <p:cxnSp>
        <p:nvCxnSpPr>
          <p:cNvPr id="64517" name="AutoShape 5"/>
          <p:cNvCxnSpPr>
            <a:cxnSpLocks noChangeShapeType="1"/>
            <a:stCxn id="64516" idx="2"/>
            <a:endCxn id="64529" idx="0"/>
          </p:cNvCxnSpPr>
          <p:nvPr/>
        </p:nvCxnSpPr>
        <p:spPr bwMode="auto">
          <a:xfrm>
            <a:off x="1387475" y="354171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64518" name="Group 6"/>
          <p:cNvGrpSpPr>
            <a:grpSpLocks/>
          </p:cNvGrpSpPr>
          <p:nvPr/>
        </p:nvGrpSpPr>
        <p:grpSpPr bwMode="auto">
          <a:xfrm>
            <a:off x="3429000" y="3148013"/>
            <a:ext cx="1098550" cy="3521075"/>
            <a:chOff x="2064" y="1816"/>
            <a:chExt cx="692" cy="2218"/>
          </a:xfrm>
        </p:grpSpPr>
        <p:sp>
          <p:nvSpPr>
            <p:cNvPr id="64519" name="AutoShape 7"/>
            <p:cNvSpPr>
              <a:spLocks/>
            </p:cNvSpPr>
            <p:nvPr/>
          </p:nvSpPr>
          <p:spPr bwMode="auto">
            <a:xfrm>
              <a:off x="2064" y="1872"/>
              <a:ext cx="96" cy="624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20" name="Text Box 8"/>
            <p:cNvSpPr txBox="1">
              <a:spLocks noChangeArrowheads="1"/>
            </p:cNvSpPr>
            <p:nvPr/>
          </p:nvSpPr>
          <p:spPr bwMode="auto">
            <a:xfrm>
              <a:off x="2246" y="1816"/>
              <a:ext cx="500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1600"/>
                <a:t>屬性：</a:t>
              </a:r>
            </a:p>
            <a:p>
              <a:r>
                <a:rPr lang="zh-TW" altLang="en-US" sz="1600"/>
                <a:t>    身高</a:t>
              </a:r>
            </a:p>
            <a:p>
              <a:r>
                <a:rPr lang="zh-TW" altLang="en-US" sz="1600"/>
                <a:t>    體重</a:t>
              </a:r>
            </a:p>
            <a:p>
              <a:r>
                <a:rPr lang="zh-TW" altLang="en-US" sz="1600"/>
                <a:t>    年齡</a:t>
              </a:r>
            </a:p>
          </p:txBody>
        </p:sp>
        <p:sp>
          <p:nvSpPr>
            <p:cNvPr id="64521" name="AutoShape 9"/>
            <p:cNvSpPr>
              <a:spLocks/>
            </p:cNvSpPr>
            <p:nvPr/>
          </p:nvSpPr>
          <p:spPr bwMode="auto">
            <a:xfrm>
              <a:off x="2064" y="2640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22" name="Text Box 10"/>
            <p:cNvSpPr txBox="1">
              <a:spLocks noChangeArrowheads="1"/>
            </p:cNvSpPr>
            <p:nvPr/>
          </p:nvSpPr>
          <p:spPr bwMode="auto">
            <a:xfrm>
              <a:off x="2256" y="2592"/>
              <a:ext cx="50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1600"/>
                <a:t>方法：</a:t>
              </a:r>
            </a:p>
            <a:p>
              <a:r>
                <a:rPr lang="zh-TW" altLang="en-US" sz="1600"/>
                <a:t>    走路</a:t>
              </a:r>
            </a:p>
            <a:p>
              <a:r>
                <a:rPr lang="zh-TW" altLang="en-US" sz="1600"/>
                <a:t>    跑步</a:t>
              </a:r>
            </a:p>
          </p:txBody>
        </p:sp>
        <p:sp>
          <p:nvSpPr>
            <p:cNvPr id="64523" name="AutoShape 11"/>
            <p:cNvSpPr>
              <a:spLocks/>
            </p:cNvSpPr>
            <p:nvPr/>
          </p:nvSpPr>
          <p:spPr bwMode="auto">
            <a:xfrm>
              <a:off x="2064" y="3408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24" name="Text Box 12"/>
            <p:cNvSpPr txBox="1">
              <a:spLocks noChangeArrowheads="1"/>
            </p:cNvSpPr>
            <p:nvPr/>
          </p:nvSpPr>
          <p:spPr bwMode="auto">
            <a:xfrm>
              <a:off x="2256" y="3360"/>
              <a:ext cx="500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1600"/>
                <a:t>事件：</a:t>
              </a:r>
            </a:p>
            <a:p>
              <a:r>
                <a:rPr lang="zh-TW" altLang="en-US" sz="1600"/>
                <a:t>    被打</a:t>
              </a:r>
            </a:p>
            <a:p>
              <a:r>
                <a:rPr lang="zh-TW" altLang="en-US" sz="1600"/>
                <a:t>    驚嚇</a:t>
              </a:r>
            </a:p>
            <a:p>
              <a:r>
                <a:rPr lang="zh-TW" altLang="en-US" sz="1600"/>
                <a:t>    開心</a:t>
              </a:r>
            </a:p>
          </p:txBody>
        </p:sp>
      </p:grpSp>
      <p:grpSp>
        <p:nvGrpSpPr>
          <p:cNvPr id="64525" name="Group 13"/>
          <p:cNvGrpSpPr>
            <a:grpSpLocks/>
          </p:cNvGrpSpPr>
          <p:nvPr/>
        </p:nvGrpSpPr>
        <p:grpSpPr bwMode="auto">
          <a:xfrm>
            <a:off x="1936750" y="3732213"/>
            <a:ext cx="1492250" cy="2438400"/>
            <a:chOff x="1124" y="2184"/>
            <a:chExt cx="940" cy="1536"/>
          </a:xfrm>
        </p:grpSpPr>
        <p:cxnSp>
          <p:nvCxnSpPr>
            <p:cNvPr id="64526" name="AutoShape 14"/>
            <p:cNvCxnSpPr>
              <a:cxnSpLocks noChangeShapeType="1"/>
              <a:stCxn id="64529" idx="3"/>
            </p:cNvCxnSpPr>
            <p:nvPr/>
          </p:nvCxnSpPr>
          <p:spPr bwMode="auto">
            <a:xfrm flipV="1">
              <a:off x="1124" y="2184"/>
              <a:ext cx="940" cy="3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27" name="AutoShape 15"/>
            <p:cNvCxnSpPr>
              <a:cxnSpLocks noChangeShapeType="1"/>
              <a:stCxn id="64529" idx="3"/>
            </p:cNvCxnSpPr>
            <p:nvPr/>
          </p:nvCxnSpPr>
          <p:spPr bwMode="auto">
            <a:xfrm>
              <a:off x="1124" y="2544"/>
              <a:ext cx="94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28" name="AutoShape 16"/>
            <p:cNvCxnSpPr>
              <a:cxnSpLocks noChangeShapeType="1"/>
              <a:stCxn id="64529" idx="3"/>
            </p:cNvCxnSpPr>
            <p:nvPr/>
          </p:nvCxnSpPr>
          <p:spPr bwMode="auto">
            <a:xfrm>
              <a:off x="1124" y="2544"/>
              <a:ext cx="940" cy="1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838200" y="4075113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b="1">
                <a:solidFill>
                  <a:srgbClr val="0000CC"/>
                </a:solidFill>
              </a:rPr>
              <a:t>音樂家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3962400" y="5141913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 b="1">
                <a:solidFill>
                  <a:srgbClr val="0000CC"/>
                </a:solidFill>
              </a:rPr>
              <a:t>作曲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3962400" y="5368925"/>
            <a:ext cx="1387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 b="1">
                <a:solidFill>
                  <a:srgbClr val="0000CC"/>
                </a:solidFill>
              </a:rPr>
              <a:t>作曲 (委託人)</a:t>
            </a:r>
          </a:p>
        </p:txBody>
      </p:sp>
      <p:sp>
        <p:nvSpPr>
          <p:cNvPr id="64532" name="AutoShape 20"/>
          <p:cNvSpPr>
            <a:spLocks noChangeArrowheads="1"/>
          </p:cNvSpPr>
          <p:nvPr/>
        </p:nvSpPr>
        <p:spPr bwMode="auto">
          <a:xfrm>
            <a:off x="5334000" y="3770313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6308725" y="3756025"/>
            <a:ext cx="2200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 b="1">
                <a:solidFill>
                  <a:srgbClr val="0000CC"/>
                </a:solidFill>
              </a:rPr>
              <a:t>音樂家.作曲(“王先生”)</a:t>
            </a:r>
          </a:p>
        </p:txBody>
      </p:sp>
      <p:cxnSp>
        <p:nvCxnSpPr>
          <p:cNvPr id="64534" name="AutoShape 22"/>
          <p:cNvCxnSpPr>
            <a:cxnSpLocks noChangeShapeType="1"/>
            <a:stCxn id="64533" idx="2"/>
            <a:endCxn id="64531" idx="3"/>
          </p:cNvCxnSpPr>
          <p:nvPr/>
        </p:nvCxnSpPr>
        <p:spPr bwMode="auto">
          <a:xfrm rot="5400000">
            <a:off x="5657056" y="3785394"/>
            <a:ext cx="1444625" cy="2058988"/>
          </a:xfrm>
          <a:prstGeom prst="bentConnector2">
            <a:avLst/>
          </a:prstGeom>
          <a:noFill/>
          <a:ln w="38100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6172200" y="5599113"/>
            <a:ext cx="996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/>
              <a:t>自動判斷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29" grpId="0" autoUpdateAnimBg="0"/>
      <p:bldP spid="64530" grpId="0" autoUpdateAnimBg="0"/>
      <p:bldP spid="64531" grpId="0" autoUpdateAnimBg="0"/>
      <p:bldP spid="64532" grpId="0" animBg="1"/>
      <p:bldP spid="64533" grpId="0" autoUpdateAnimBg="0"/>
      <p:bldP spid="6453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1727200"/>
          </a:xfrm>
        </p:spPr>
        <p:txBody>
          <a:bodyPr/>
          <a:lstStyle/>
          <a:p>
            <a:r>
              <a:rPr lang="zh-TW" altLang="en-US" sz="2400" dirty="0"/>
              <a:t>將資料（屬性）與方法（行為）封裝在一個物件裡頭，物件裡頭的資料與方法被緊緊的綁在一起，並擁有資訊隱藏（</a:t>
            </a:r>
            <a:r>
              <a:rPr lang="en-US" altLang="zh-TW" sz="2400" dirty="0"/>
              <a:t>Information hiding</a:t>
            </a:r>
            <a:r>
              <a:rPr lang="zh-TW" altLang="en-US" sz="2400" dirty="0"/>
              <a:t>）的特性。</a:t>
            </a:r>
          </a:p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0033CC"/>
                </a:solidFill>
              </a:rPr>
              <a:t>TimeDemo.java</a:t>
            </a:r>
            <a:endParaRPr lang="zh-TW" altLang="en-US" sz="2400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封裝 (</a:t>
            </a:r>
            <a:r>
              <a:rPr lang="en-US" altLang="zh-TW"/>
              <a:t>Encapsulation)</a:t>
            </a:r>
            <a:endParaRPr lang="zh-TW" alt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11188" y="3384550"/>
            <a:ext cx="7705725" cy="31400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/>
              <a:t>class Time {</a:t>
            </a:r>
            <a:br>
              <a:rPr lang="en-US" altLang="zh-TW" sz="2000" dirty="0"/>
            </a:br>
            <a:r>
              <a:rPr lang="en-US" altLang="zh-TW" sz="2000" dirty="0">
                <a:solidFill>
                  <a:srgbClr val="0033CC"/>
                </a:solidFill>
              </a:rPr>
              <a:t>     private </a:t>
            </a:r>
            <a:r>
              <a:rPr lang="en-US" altLang="zh-TW" sz="2000" dirty="0" err="1">
                <a:solidFill>
                  <a:srgbClr val="0033CC"/>
                </a:solidFill>
              </a:rPr>
              <a:t>int</a:t>
            </a:r>
            <a:r>
              <a:rPr lang="en-US" altLang="zh-TW" sz="2000" dirty="0">
                <a:solidFill>
                  <a:srgbClr val="0033CC"/>
                </a:solidFill>
              </a:rPr>
              <a:t> hour;</a:t>
            </a:r>
            <a:br>
              <a:rPr lang="en-US" altLang="zh-TW" sz="2000" dirty="0">
                <a:solidFill>
                  <a:srgbClr val="0033CC"/>
                </a:solidFill>
              </a:rPr>
            </a:br>
            <a:r>
              <a:rPr lang="en-US" altLang="zh-TW" sz="2000" dirty="0">
                <a:solidFill>
                  <a:srgbClr val="0033CC"/>
                </a:solidFill>
              </a:rPr>
              <a:t>     private </a:t>
            </a:r>
            <a:r>
              <a:rPr lang="en-US" altLang="zh-TW" sz="2000" dirty="0" err="1">
                <a:solidFill>
                  <a:srgbClr val="0033CC"/>
                </a:solidFill>
              </a:rPr>
              <a:t>int</a:t>
            </a:r>
            <a:r>
              <a:rPr lang="en-US" altLang="zh-TW" sz="2000" dirty="0">
                <a:solidFill>
                  <a:srgbClr val="0033CC"/>
                </a:solidFill>
              </a:rPr>
              <a:t> minute;</a:t>
            </a:r>
            <a:br>
              <a:rPr lang="en-US" altLang="zh-TW" sz="2000" dirty="0">
                <a:solidFill>
                  <a:srgbClr val="0033CC"/>
                </a:solidFill>
              </a:rPr>
            </a:br>
            <a:r>
              <a:rPr lang="en-US" altLang="zh-TW" sz="2000" dirty="0">
                <a:solidFill>
                  <a:srgbClr val="0033CC"/>
                </a:solidFill>
              </a:rPr>
              <a:t>     private </a:t>
            </a:r>
            <a:r>
              <a:rPr lang="en-US" altLang="zh-TW" sz="2000" dirty="0" err="1">
                <a:solidFill>
                  <a:srgbClr val="0033CC"/>
                </a:solidFill>
              </a:rPr>
              <a:t>int</a:t>
            </a:r>
            <a:r>
              <a:rPr lang="en-US" altLang="zh-TW" sz="2000" dirty="0">
                <a:solidFill>
                  <a:srgbClr val="0033CC"/>
                </a:solidFill>
              </a:rPr>
              <a:t> second;</a:t>
            </a:r>
            <a:br>
              <a:rPr lang="en-US" altLang="zh-TW" sz="2000" dirty="0">
                <a:solidFill>
                  <a:srgbClr val="0033CC"/>
                </a:solidFill>
              </a:rPr>
            </a:br>
            <a:r>
              <a:rPr lang="en-US" altLang="zh-TW" sz="2000" dirty="0"/>
              <a:t>     public Time() { … }</a:t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     public void </a:t>
            </a:r>
            <a:r>
              <a:rPr lang="en-US" altLang="zh-TW" sz="2000" dirty="0" err="1"/>
              <a:t>setTime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hh,int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mm,int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ss</a:t>
            </a:r>
            <a:r>
              <a:rPr lang="en-US" altLang="zh-TW" sz="2000" dirty="0"/>
              <a:t>) { … }</a:t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     public String </a:t>
            </a:r>
            <a:r>
              <a:rPr lang="en-US" altLang="zh-TW" sz="2000" dirty="0" err="1"/>
              <a:t>toString</a:t>
            </a:r>
            <a:r>
              <a:rPr lang="en-US" altLang="zh-TW" sz="2000" dirty="0"/>
              <a:t>() { … }</a:t>
            </a:r>
            <a:br>
              <a:rPr lang="en-US" altLang="zh-TW" sz="2000" dirty="0"/>
            </a:br>
            <a:r>
              <a:rPr lang="en-US" altLang="zh-TW" sz="2000" dirty="0"/>
              <a:t>} 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繼承（</a:t>
            </a:r>
            <a:r>
              <a:rPr lang="en-US" altLang="zh-TW"/>
              <a:t>Inheritance</a:t>
            </a:r>
            <a:r>
              <a:rPr lang="zh-TW" altLang="en-US"/>
              <a:t>）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TW" altLang="en-US" sz="2400"/>
              <a:t>繼承概念圖</a:t>
            </a:r>
          </a:p>
        </p:txBody>
      </p:sp>
      <p:pic>
        <p:nvPicPr>
          <p:cNvPr id="870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27088" y="2133600"/>
            <a:ext cx="6192837" cy="34925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3126</TotalTime>
  <Words>1693</Words>
  <Application>Microsoft Office PowerPoint</Application>
  <PresentationFormat>如螢幕大小 (4:3)</PresentationFormat>
  <Paragraphs>434</Paragraphs>
  <Slides>36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Concourse</vt:lpstr>
      <vt:lpstr>Managing Inheritance</vt:lpstr>
      <vt:lpstr>Outline</vt:lpstr>
      <vt:lpstr>物件導向三大特性</vt:lpstr>
      <vt:lpstr>物件導向三大特性</vt:lpstr>
      <vt:lpstr>物件導向三大特性</vt:lpstr>
      <vt:lpstr>物件導向三大特性</vt:lpstr>
      <vt:lpstr>物件導向三大特性</vt:lpstr>
      <vt:lpstr>封裝 (Encapsulation)</vt:lpstr>
      <vt:lpstr>繼承（Inheritance）</vt:lpstr>
      <vt:lpstr>繼承（Inheritance）</vt:lpstr>
      <vt:lpstr>繼承（Inheritance）</vt:lpstr>
      <vt:lpstr>繼承（Inheritance）</vt:lpstr>
      <vt:lpstr>繼承（Inheritance）</vt:lpstr>
      <vt:lpstr>同名異型（ Polymorphism ）</vt:lpstr>
      <vt:lpstr>同名異型（ Polymorphism ）</vt:lpstr>
      <vt:lpstr>同名異型（ Polymorphism ）</vt:lpstr>
      <vt:lpstr>同名異型（ Polymorphism ）</vt:lpstr>
      <vt:lpstr>同名異型（ Polymorphism ）</vt:lpstr>
      <vt:lpstr>super 關鍵字</vt:lpstr>
      <vt:lpstr>Java 物件祖先：Object 類別</vt:lpstr>
      <vt:lpstr>Java 物件祖先：Object 類別</vt:lpstr>
      <vt:lpstr>Java 物件祖先：Object 類別</vt:lpstr>
      <vt:lpstr>Java 物件祖先：Object 類別</vt:lpstr>
      <vt:lpstr>Java 物件祖先：Object 類別</vt:lpstr>
      <vt:lpstr>Java 物件祖先：Object 類別</vt:lpstr>
      <vt:lpstr>Java 物件祖先：Object 類別</vt:lpstr>
      <vt:lpstr>Java 物件祖先：Object 類別</vt:lpstr>
      <vt:lpstr>Final Classes and Methods</vt:lpstr>
      <vt:lpstr>Final Classes and Methods</vt:lpstr>
      <vt:lpstr>Final Classes and Methods</vt:lpstr>
      <vt:lpstr>Final Classes and Methods</vt:lpstr>
      <vt:lpstr>實例講解</vt:lpstr>
      <vt:lpstr>InheritanceDemo.java</vt:lpstr>
      <vt:lpstr>InheritanceDemo.java</vt:lpstr>
      <vt:lpstr>InheritanceDemo.java</vt:lpstr>
      <vt:lpstr>Your Turn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Danny</cp:lastModifiedBy>
  <cp:revision>578</cp:revision>
  <dcterms:created xsi:type="dcterms:W3CDTF">1601-01-01T00:00:00Z</dcterms:created>
  <dcterms:modified xsi:type="dcterms:W3CDTF">2010-08-02T05:33:03Z</dcterms:modified>
</cp:coreProperties>
</file>