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18" r:id="rId4"/>
    <p:sldId id="258" r:id="rId5"/>
    <p:sldId id="259" r:id="rId6"/>
    <p:sldId id="260" r:id="rId7"/>
    <p:sldId id="262" r:id="rId8"/>
    <p:sldId id="263" r:id="rId9"/>
    <p:sldId id="264" r:id="rId10"/>
    <p:sldId id="279" r:id="rId11"/>
    <p:sldId id="319" r:id="rId12"/>
    <p:sldId id="265" r:id="rId13"/>
    <p:sldId id="266" r:id="rId14"/>
    <p:sldId id="280" r:id="rId15"/>
    <p:sldId id="268" r:id="rId16"/>
    <p:sldId id="267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81" r:id="rId27"/>
    <p:sldId id="282" r:id="rId28"/>
    <p:sldId id="283" r:id="rId29"/>
    <p:sldId id="314" r:id="rId30"/>
    <p:sldId id="316" r:id="rId31"/>
    <p:sldId id="315" r:id="rId32"/>
    <p:sldId id="289" r:id="rId33"/>
    <p:sldId id="290" r:id="rId34"/>
    <p:sldId id="312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94660"/>
  </p:normalViewPr>
  <p:slideViewPr>
    <p:cSldViewPr>
      <p:cViewPr varScale="1">
        <p:scale>
          <a:sx n="66" d="100"/>
          <a:sy n="66" d="100"/>
        </p:scale>
        <p:origin x="-10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82493-57B5-4170-900F-81CA8285DC7E}" type="datetimeFigureOut">
              <a:rPr lang="zh-TW" altLang="en-US" smtClean="0"/>
              <a:pPr/>
              <a:t>2010/7/4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69715-7791-4DEB-8551-6F1E78A5B4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:</a:t>
            </a:r>
            <a:r>
              <a:rPr lang="zh-TW" altLang="en-US" dirty="0" smtClean="0"/>
              <a:t> 冒號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69715-7791-4DEB-8551-6F1E78A5B4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7F26C4-71B0-46F0-8009-1A5F4ACECA69}" type="datetime1">
              <a:rPr lang="zh-TW" altLang="en-US" smtClean="0"/>
              <a:pPr/>
              <a:t>2010/7/4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DA07F9-1C3D-4B81-882A-29DE53994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91377F-3280-4FBD-AF66-262B3D17244A}" type="datetime1">
              <a:rPr lang="zh-TW" altLang="en-US" smtClean="0"/>
              <a:pPr/>
              <a:t>2010/7/4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DA07F9-1C3D-4B81-882A-29DE53994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027FAE-CD33-4C1C-A6A9-0C9A0CA6137D}" type="datetime1">
              <a:rPr lang="zh-TW" altLang="en-US" smtClean="0"/>
              <a:pPr/>
              <a:t>2010/7/4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DA07F9-1C3D-4B81-882A-29DE53994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CE1CC3-E5EE-402F-A1D7-76886855B7FB}" type="datetime1">
              <a:rPr lang="zh-TW" altLang="en-US" smtClean="0"/>
              <a:pPr/>
              <a:t>2010/7/4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DA07F9-1C3D-4B81-882A-29DE53994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D6A294-7106-4C30-ABDB-EECC74126F0C}" type="datetime1">
              <a:rPr lang="zh-TW" altLang="en-US" smtClean="0"/>
              <a:pPr/>
              <a:t>2010/7/4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DA07F9-1C3D-4B81-882A-29DE53994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49AC7-DB6F-4BA0-9DCD-CEA1F70A27D6}" type="datetime1">
              <a:rPr lang="zh-TW" altLang="en-US" smtClean="0"/>
              <a:pPr/>
              <a:t>2010/7/4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DA07F9-1C3D-4B81-882A-29DE53994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112FA3-EAC8-4313-8C1F-DF35F6F8C32E}" type="datetime1">
              <a:rPr lang="zh-TW" altLang="en-US" smtClean="0"/>
              <a:pPr/>
              <a:t>2010/7/4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DA07F9-1C3D-4B81-882A-29DE53994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2870EC-319C-46A9-8D7F-30F08BE558A5}" type="datetime1">
              <a:rPr lang="zh-TW" altLang="en-US" smtClean="0"/>
              <a:pPr/>
              <a:t>2010/7/4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DA07F9-1C3D-4B81-882A-29DE53994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83BEE9-ABF5-4F49-8FCE-4994BAB4AD72}" type="datetime1">
              <a:rPr lang="zh-TW" altLang="en-US" smtClean="0"/>
              <a:pPr/>
              <a:t>2010/7/4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DA07F9-1C3D-4B81-882A-29DE53994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FAC6DE-02D8-4DE2-A6F5-FDA97A72F6D1}" type="datetime1">
              <a:rPr lang="zh-TW" altLang="en-US" smtClean="0"/>
              <a:pPr/>
              <a:t>2010/7/4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DA07F9-1C3D-4B81-882A-29DE53994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75AC6B-0515-4588-87E6-4881BA711441}" type="datetime1">
              <a:rPr lang="zh-TW" altLang="en-US" smtClean="0"/>
              <a:pPr/>
              <a:t>2010/7/4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DA07F9-1C3D-4B81-882A-29DE53994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CA5C6C1-FC74-44B9-BD9D-87AE7C67D8E8}" type="datetime1">
              <a:rPr lang="zh-TW" altLang="en-US" smtClean="0"/>
              <a:pPr/>
              <a:t>2010/7/4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DA07F9-1C3D-4B81-882A-29DE53994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Language Basics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賀耀華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變數參考型態（</a:t>
            </a:r>
            <a:r>
              <a:rPr lang="en-US" altLang="zh-TW" dirty="0" smtClean="0">
                <a:solidFill>
                  <a:srgbClr val="0033CC"/>
                </a:solidFill>
              </a:rPr>
              <a:t>Reference Data Type</a:t>
            </a:r>
            <a:r>
              <a:rPr lang="zh-TW" altLang="en-US" dirty="0" smtClean="0"/>
              <a:t>）</a:t>
            </a:r>
          </a:p>
          <a:p>
            <a:pPr lvl="1"/>
            <a:r>
              <a:rPr lang="en-US" altLang="zh-TW" dirty="0" smtClean="0">
                <a:solidFill>
                  <a:srgbClr val="0033CC"/>
                </a:solidFill>
              </a:rPr>
              <a:t>String</a:t>
            </a:r>
          </a:p>
          <a:p>
            <a:pPr lvl="2"/>
            <a:r>
              <a:rPr lang="zh-TW" altLang="en-US" sz="2400" dirty="0" smtClean="0"/>
              <a:t>是</a:t>
            </a:r>
            <a:r>
              <a:rPr lang="zh-TW" altLang="en-US" sz="2400" dirty="0" smtClean="0"/>
              <a:t>用來</a:t>
            </a:r>
            <a:r>
              <a:rPr lang="zh-TW" altLang="en-US" sz="2400" dirty="0" smtClean="0"/>
              <a:t>儲存一個字串</a:t>
            </a:r>
            <a:r>
              <a:rPr lang="en-US" altLang="zh-TW" sz="2400" dirty="0" smtClean="0"/>
              <a:t>(a sequence of characters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2"/>
            <a:r>
              <a:rPr lang="en-US" altLang="zh-TW" sz="2400" dirty="0" smtClean="0">
                <a:solidFill>
                  <a:srgbClr val="0033CC"/>
                </a:solidFill>
              </a:rPr>
              <a:t>E.g</a:t>
            </a:r>
            <a:r>
              <a:rPr lang="en-US" altLang="zh-TW" sz="2400" dirty="0" smtClean="0">
                <a:solidFill>
                  <a:srgbClr val="0033CC"/>
                </a:solidFill>
              </a:rPr>
              <a:t>., String </a:t>
            </a:r>
            <a:r>
              <a:rPr lang="en-US" altLang="zh-TW" sz="2400" dirty="0" err="1" smtClean="0">
                <a:solidFill>
                  <a:srgbClr val="0033CC"/>
                </a:solidFill>
              </a:rPr>
              <a:t>myName</a:t>
            </a:r>
            <a:r>
              <a:rPr lang="en-US" altLang="zh-TW" sz="2400" dirty="0" smtClean="0">
                <a:solidFill>
                  <a:srgbClr val="0033CC"/>
                </a:solidFill>
              </a:rPr>
              <a:t> = "Yao-</a:t>
            </a:r>
            <a:r>
              <a:rPr lang="en-US" altLang="zh-TW" sz="2400" dirty="0" err="1" smtClean="0">
                <a:solidFill>
                  <a:srgbClr val="0033CC"/>
                </a:solidFill>
              </a:rPr>
              <a:t>Hua</a:t>
            </a:r>
            <a:r>
              <a:rPr lang="en-US" altLang="zh-TW" sz="2400" dirty="0" smtClean="0">
                <a:solidFill>
                  <a:srgbClr val="0033CC"/>
                </a:solidFill>
              </a:rPr>
              <a:t> Ho";</a:t>
            </a:r>
            <a:endParaRPr lang="en-US" altLang="zh-TW" sz="2400" dirty="0" smtClean="0">
              <a:solidFill>
                <a:srgbClr val="0033CC"/>
              </a:solidFill>
            </a:endParaRPr>
          </a:p>
          <a:p>
            <a:pPr lvl="1"/>
            <a:r>
              <a:rPr lang="en-US" altLang="zh-TW" dirty="0" smtClean="0">
                <a:solidFill>
                  <a:srgbClr val="0033CC"/>
                </a:solidFill>
              </a:rPr>
              <a:t>Array</a:t>
            </a:r>
          </a:p>
          <a:p>
            <a:pPr lvl="2"/>
            <a:r>
              <a:rPr lang="zh-TW" altLang="en-US" sz="2400" dirty="0" smtClean="0"/>
              <a:t>可以是一群相同型態的集合。如：整數陣列就是一群整數的集合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2"/>
            <a:r>
              <a:rPr lang="en-US" altLang="zh-TW" sz="2400" dirty="0" smtClean="0">
                <a:solidFill>
                  <a:srgbClr val="3333CC"/>
                </a:solidFill>
              </a:rPr>
              <a:t>String </a:t>
            </a:r>
            <a:r>
              <a:rPr lang="en-US" altLang="zh-TW" sz="2400" dirty="0" smtClean="0">
                <a:solidFill>
                  <a:srgbClr val="3333CC"/>
                </a:solidFill>
              </a:rPr>
              <a:t>x[] = null;</a:t>
            </a:r>
          </a:p>
          <a:p>
            <a:pPr lvl="2">
              <a:buNone/>
            </a:pPr>
            <a:r>
              <a:rPr lang="en-US" altLang="zh-TW" sz="2400" dirty="0" smtClean="0">
                <a:solidFill>
                  <a:srgbClr val="3333CC"/>
                </a:solidFill>
              </a:rPr>
              <a:t>	x[0</a:t>
            </a:r>
            <a:r>
              <a:rPr lang="en-US" altLang="zh-TW" sz="2400" dirty="0" smtClean="0">
                <a:solidFill>
                  <a:srgbClr val="3333CC"/>
                </a:solidFill>
              </a:rPr>
              <a:t>] = "Yao-</a:t>
            </a:r>
            <a:r>
              <a:rPr lang="en-US" altLang="zh-TW" sz="2400" dirty="0" err="1" smtClean="0">
                <a:solidFill>
                  <a:srgbClr val="3333CC"/>
                </a:solidFill>
              </a:rPr>
              <a:t>Hua</a:t>
            </a:r>
            <a:r>
              <a:rPr lang="en-US" altLang="zh-TW" sz="2400" dirty="0" smtClean="0">
                <a:solidFill>
                  <a:srgbClr val="3333CC"/>
                </a:solidFill>
              </a:rPr>
              <a:t>";</a:t>
            </a:r>
          </a:p>
          <a:p>
            <a:pPr lvl="2">
              <a:buNone/>
            </a:pPr>
            <a:r>
              <a:rPr lang="en-US" altLang="zh-TW" sz="2400" dirty="0" smtClean="0">
                <a:solidFill>
                  <a:srgbClr val="3333CC"/>
                </a:solidFill>
              </a:rPr>
              <a:t>	</a:t>
            </a:r>
            <a:r>
              <a:rPr lang="en-US" altLang="zh-TW" sz="2400" dirty="0" smtClean="0">
                <a:solidFill>
                  <a:srgbClr val="3333CC"/>
                </a:solidFill>
              </a:rPr>
              <a:t>x[1</a:t>
            </a:r>
            <a:r>
              <a:rPr lang="en-US" altLang="zh-TW" sz="2400" dirty="0" smtClean="0">
                <a:solidFill>
                  <a:srgbClr val="3333CC"/>
                </a:solidFill>
              </a:rPr>
              <a:t>] = "Ho";</a:t>
            </a:r>
          </a:p>
          <a:p>
            <a:pPr lvl="2">
              <a:buNone/>
            </a:pPr>
            <a:r>
              <a:rPr lang="en-US" altLang="zh-TW" sz="2400" dirty="0" smtClean="0">
                <a:solidFill>
                  <a:srgbClr val="3333CC"/>
                </a:solidFill>
              </a:rPr>
              <a:t> 	x[2</a:t>
            </a:r>
            <a:r>
              <a:rPr lang="en-US" altLang="zh-TW" sz="2400" dirty="0" smtClean="0">
                <a:solidFill>
                  <a:srgbClr val="3333CC"/>
                </a:solidFill>
              </a:rPr>
              <a:t>] = </a:t>
            </a:r>
            <a:r>
              <a:rPr lang="en-US" altLang="zh-TW" sz="2400" dirty="0" smtClean="0">
                <a:solidFill>
                  <a:srgbClr val="3333CC"/>
                </a:solidFill>
              </a:rPr>
              <a:t>“abc0001”;</a:t>
            </a:r>
            <a:endParaRPr lang="zh-TW" altLang="en-US" sz="2400" dirty="0" smtClean="0">
              <a:solidFill>
                <a:srgbClr val="3333CC"/>
              </a:solidFill>
            </a:endParaRP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變數參考型態（</a:t>
            </a:r>
            <a:r>
              <a:rPr lang="en-US" altLang="zh-TW" dirty="0" smtClean="0">
                <a:solidFill>
                  <a:srgbClr val="0033CC"/>
                </a:solidFill>
              </a:rPr>
              <a:t>Reference Data Type</a:t>
            </a:r>
            <a:r>
              <a:rPr lang="zh-TW" altLang="en-US" dirty="0" smtClean="0"/>
              <a:t>）</a:t>
            </a:r>
          </a:p>
          <a:p>
            <a:pPr lvl="1"/>
            <a:r>
              <a:rPr lang="en-US" altLang="zh-TW" dirty="0" smtClean="0">
                <a:solidFill>
                  <a:srgbClr val="0033CC"/>
                </a:solidFill>
              </a:rPr>
              <a:t>Class</a:t>
            </a:r>
            <a:endParaRPr lang="en-US" altLang="zh-TW" dirty="0" smtClean="0">
              <a:solidFill>
                <a:srgbClr val="0033CC"/>
              </a:solidFill>
            </a:endParaRPr>
          </a:p>
          <a:p>
            <a:pPr lvl="2"/>
            <a:r>
              <a:rPr lang="zh-TW" altLang="en-US" sz="2400" dirty="0" smtClean="0"/>
              <a:t>內含各種屬性，方法，事件。也就是說，可以是任何基本型態的組合。</a:t>
            </a:r>
          </a:p>
          <a:p>
            <a:pPr lvl="1"/>
            <a:r>
              <a:rPr lang="en-US" altLang="zh-TW" dirty="0" smtClean="0">
                <a:solidFill>
                  <a:srgbClr val="0033CC"/>
                </a:solidFill>
              </a:rPr>
              <a:t>Interface</a:t>
            </a:r>
          </a:p>
          <a:p>
            <a:pPr lvl="2"/>
            <a:r>
              <a:rPr lang="zh-TW" altLang="en-US" sz="2400" dirty="0" smtClean="0"/>
              <a:t>類似 </a:t>
            </a:r>
            <a:r>
              <a:rPr lang="en-US" altLang="zh-TW" sz="2400" dirty="0" smtClean="0"/>
              <a:t>Class，</a:t>
            </a:r>
            <a:r>
              <a:rPr lang="zh-TW" altLang="en-US" sz="2400" dirty="0" smtClean="0"/>
              <a:t>但是所有屬性，方法，事件都沒有實作的程式碼，只是一個空殼子。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</a:t>
            </a:r>
          </a:p>
          <a:p>
            <a:pPr lvl="1"/>
            <a:r>
              <a:rPr lang="zh-TW" altLang="en-US" dirty="0" smtClean="0">
                <a:solidFill>
                  <a:srgbClr val="0033CC"/>
                </a:solidFill>
              </a:rPr>
              <a:t>大小寫不同</a:t>
            </a:r>
            <a:r>
              <a:rPr lang="zh-TW" altLang="en-US" dirty="0" smtClean="0"/>
              <a:t>，可用 </a:t>
            </a:r>
            <a:r>
              <a:rPr lang="en-US" altLang="zh-TW" dirty="0" smtClean="0"/>
              <a:t>A-Z, a-z, 0-9, _ (</a:t>
            </a:r>
            <a:r>
              <a:rPr lang="zh-TW" altLang="en-US" dirty="0" smtClean="0"/>
              <a:t>底線), $，長度不限制</a:t>
            </a:r>
          </a:p>
          <a:p>
            <a:pPr lvl="1"/>
            <a:r>
              <a:rPr lang="zh-TW" altLang="en-US" dirty="0" smtClean="0">
                <a:solidFill>
                  <a:srgbClr val="0033CC"/>
                </a:solidFill>
              </a:rPr>
              <a:t>第一個字不可以是數字</a:t>
            </a:r>
            <a:r>
              <a:rPr lang="zh-TW" altLang="en-US" dirty="0" smtClean="0"/>
              <a:t>。</a:t>
            </a:r>
          </a:p>
          <a:p>
            <a:pPr lvl="1"/>
            <a:r>
              <a:rPr lang="zh-TW" altLang="en-US" dirty="0" smtClean="0">
                <a:solidFill>
                  <a:srgbClr val="0033CC"/>
                </a:solidFill>
              </a:rPr>
              <a:t>變數</a:t>
            </a:r>
            <a:r>
              <a:rPr lang="zh-TW" altLang="en-US" dirty="0" smtClean="0">
                <a:solidFill>
                  <a:srgbClr val="0033CC"/>
                </a:solidFill>
              </a:rPr>
              <a:t>名稱以小寫開頭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0033CC"/>
                </a:solidFill>
              </a:rPr>
              <a:t>類別名稱由大寫開頭</a:t>
            </a:r>
          </a:p>
          <a:p>
            <a:pPr lvl="1"/>
            <a:r>
              <a:rPr lang="zh-TW" altLang="en-US" dirty="0" smtClean="0"/>
              <a:t>如果名稱由不同字組成，必須將字組相連，建議後面字的首字元大寫，例：</a:t>
            </a:r>
            <a:r>
              <a:rPr lang="en-US" altLang="zh-TW" dirty="0" err="1" smtClean="0"/>
              <a:t>myParameter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0033CC"/>
                </a:solidFill>
              </a:rPr>
              <a:t>常數（</a:t>
            </a:r>
            <a:r>
              <a:rPr lang="en-US" altLang="zh-TW" dirty="0" smtClean="0">
                <a:solidFill>
                  <a:srgbClr val="0033CC"/>
                </a:solidFill>
              </a:rPr>
              <a:t>constant</a:t>
            </a:r>
            <a:r>
              <a:rPr lang="zh-TW" altLang="en-US" dirty="0" smtClean="0">
                <a:solidFill>
                  <a:srgbClr val="0033CC"/>
                </a:solidFill>
              </a:rPr>
              <a:t>）通常全部大寫</a:t>
            </a:r>
            <a:r>
              <a:rPr lang="zh-TW" altLang="en-US" dirty="0" smtClean="0"/>
              <a:t>，且使用底線（</a:t>
            </a:r>
            <a:r>
              <a:rPr lang="en-US" altLang="zh-TW" dirty="0" smtClean="0"/>
              <a:t>_</a:t>
            </a:r>
            <a:r>
              <a:rPr lang="zh-TW" altLang="en-US" dirty="0" smtClean="0"/>
              <a:t>）分開字組，例：</a:t>
            </a:r>
            <a:r>
              <a:rPr lang="en-US" altLang="zh-TW" dirty="0" smtClean="0"/>
              <a:t>CURRENT_USER_NUM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不能</a:t>
            </a:r>
            <a:r>
              <a:rPr lang="zh-TW" altLang="en-US" dirty="0" smtClean="0"/>
              <a:t>是關鍵字（</a:t>
            </a:r>
            <a:r>
              <a:rPr lang="en-US" altLang="zh-TW" dirty="0" smtClean="0"/>
              <a:t>keyword</a:t>
            </a:r>
            <a:r>
              <a:rPr lang="zh-TW" altLang="en-US" dirty="0" smtClean="0"/>
              <a:t>）或稱保留字 </a:t>
            </a:r>
            <a:r>
              <a:rPr lang="en-US" altLang="zh-TW" dirty="0" smtClean="0"/>
              <a:t>(null)</a:t>
            </a:r>
            <a:r>
              <a:rPr lang="zh-TW" altLang="en-US" dirty="0" smtClean="0"/>
              <a:t>、布林字（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）命名慣例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555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 smtClean="0"/>
              <a:t>關鍵字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Java </a:t>
            </a:r>
            <a:r>
              <a:rPr lang="zh-TW" altLang="en-US" dirty="0" smtClean="0"/>
              <a:t>保留給本身所使用的文字，也有人稱為 “保留字” (</a:t>
            </a:r>
            <a:r>
              <a:rPr lang="en-US" altLang="zh-TW" dirty="0" smtClean="0"/>
              <a:t>Reserved Words)</a:t>
            </a:r>
            <a:endParaRPr lang="zh-TW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0" y="3068960"/>
            <a:ext cx="8610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i="1" dirty="0">
                <a:latin typeface="Arial Unicode MS" pitchFamily="34" charset="-120"/>
              </a:rPr>
              <a:t>Keyword: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0033CC"/>
                </a:solidFill>
                <a:latin typeface="Arial Unicode MS" pitchFamily="34" charset="-120"/>
              </a:rPr>
              <a:t>abstract	 default	   if	private	this	</a:t>
            </a:r>
            <a:r>
              <a:rPr lang="en-US" altLang="zh-TW" sz="2000" dirty="0" err="1">
                <a:solidFill>
                  <a:srgbClr val="0033CC"/>
                </a:solidFill>
                <a:latin typeface="Arial Unicode MS" pitchFamily="34" charset="-120"/>
              </a:rPr>
              <a:t>boolean</a:t>
            </a:r>
            <a:r>
              <a:rPr lang="en-US" altLang="zh-TW" sz="2000" dirty="0">
                <a:solidFill>
                  <a:srgbClr val="0033CC"/>
                </a:solidFill>
                <a:latin typeface="Arial Unicode MS" pitchFamily="34" charset="-120"/>
              </a:rPr>
              <a:t>	   do	implements protected	throw	break	double	import	public	throws	</a:t>
            </a:r>
            <a:r>
              <a:rPr lang="en-US" altLang="zh-TW" sz="2000" dirty="0" err="1">
                <a:solidFill>
                  <a:srgbClr val="0033CC"/>
                </a:solidFill>
                <a:latin typeface="Arial Unicode MS" pitchFamily="34" charset="-120"/>
              </a:rPr>
              <a:t>byteelse</a:t>
            </a:r>
            <a:r>
              <a:rPr lang="en-US" altLang="zh-TW" sz="2000" dirty="0">
                <a:solidFill>
                  <a:srgbClr val="0033CC"/>
                </a:solidFill>
                <a:latin typeface="Arial Unicode MS" pitchFamily="34" charset="-120"/>
              </a:rPr>
              <a:t> </a:t>
            </a:r>
            <a:r>
              <a:rPr lang="en-US" altLang="zh-TW" sz="2000" dirty="0" err="1">
                <a:solidFill>
                  <a:srgbClr val="0033CC"/>
                </a:solidFill>
                <a:latin typeface="Arial Unicode MS" pitchFamily="34" charset="-120"/>
              </a:rPr>
              <a:t>instanceof</a:t>
            </a:r>
            <a:r>
              <a:rPr lang="en-US" altLang="zh-TW" sz="2000" dirty="0">
                <a:solidFill>
                  <a:srgbClr val="0033CC"/>
                </a:solidFill>
                <a:latin typeface="Arial Unicode MS" pitchFamily="34" charset="-120"/>
              </a:rPr>
              <a:t> return	transient	case	extends	</a:t>
            </a:r>
            <a:r>
              <a:rPr lang="en-US" altLang="zh-TW" sz="2000" dirty="0" err="1">
                <a:solidFill>
                  <a:srgbClr val="0033CC"/>
                </a:solidFill>
                <a:latin typeface="Arial Unicode MS" pitchFamily="34" charset="-120"/>
              </a:rPr>
              <a:t>int</a:t>
            </a:r>
            <a:r>
              <a:rPr lang="en-US" altLang="zh-TW" sz="2000" dirty="0">
                <a:solidFill>
                  <a:srgbClr val="0033CC"/>
                </a:solidFill>
                <a:latin typeface="Arial Unicode MS" pitchFamily="34" charset="-120"/>
              </a:rPr>
              <a:t>	short</a:t>
            </a:r>
            <a:br>
              <a:rPr lang="en-US" altLang="zh-TW" sz="2000" dirty="0">
                <a:solidFill>
                  <a:srgbClr val="0033CC"/>
                </a:solidFill>
                <a:latin typeface="Arial Unicode MS" pitchFamily="34" charset="-120"/>
              </a:rPr>
            </a:br>
            <a:r>
              <a:rPr lang="en-US" altLang="zh-TW" sz="2000" dirty="0">
                <a:solidFill>
                  <a:srgbClr val="0033CC"/>
                </a:solidFill>
                <a:latin typeface="Arial Unicode MS" pitchFamily="34" charset="-120"/>
              </a:rPr>
              <a:t>try	catch final	interface	static	void	char	finally</a:t>
            </a:r>
            <a:br>
              <a:rPr lang="en-US" altLang="zh-TW" sz="2000" dirty="0">
                <a:solidFill>
                  <a:srgbClr val="0033CC"/>
                </a:solidFill>
                <a:latin typeface="Arial Unicode MS" pitchFamily="34" charset="-120"/>
              </a:rPr>
            </a:br>
            <a:r>
              <a:rPr lang="en-US" altLang="zh-TW" sz="2000" dirty="0">
                <a:solidFill>
                  <a:srgbClr val="0033CC"/>
                </a:solidFill>
                <a:latin typeface="Arial Unicode MS" pitchFamily="34" charset="-120"/>
              </a:rPr>
              <a:t>long	</a:t>
            </a:r>
            <a:r>
              <a:rPr lang="en-US" altLang="zh-TW" sz="2000" dirty="0" err="1">
                <a:solidFill>
                  <a:srgbClr val="0033CC"/>
                </a:solidFill>
                <a:latin typeface="Arial Unicode MS" pitchFamily="34" charset="-120"/>
              </a:rPr>
              <a:t>strictfp</a:t>
            </a:r>
            <a:r>
              <a:rPr lang="en-US" altLang="zh-TW" sz="2000" dirty="0">
                <a:solidFill>
                  <a:srgbClr val="0033CC"/>
                </a:solidFill>
                <a:latin typeface="Arial Unicode MS" pitchFamily="34" charset="-120"/>
              </a:rPr>
              <a:t>	volatile	  class	float	native	super	while	const</a:t>
            </a:r>
            <a:br>
              <a:rPr lang="en-US" altLang="zh-TW" sz="2000" dirty="0">
                <a:solidFill>
                  <a:srgbClr val="0033CC"/>
                </a:solidFill>
                <a:latin typeface="Arial Unicode MS" pitchFamily="34" charset="-120"/>
              </a:rPr>
            </a:br>
            <a:r>
              <a:rPr lang="en-US" altLang="zh-TW" sz="2000" dirty="0">
                <a:solidFill>
                  <a:srgbClr val="0033CC"/>
                </a:solidFill>
                <a:latin typeface="Arial Unicode MS" pitchFamily="34" charset="-120"/>
              </a:rPr>
              <a:t>for	new	switch continue	  </a:t>
            </a:r>
            <a:r>
              <a:rPr lang="en-US" altLang="zh-TW" sz="2000" dirty="0" err="1">
                <a:solidFill>
                  <a:srgbClr val="0033CC"/>
                </a:solidFill>
                <a:latin typeface="Arial Unicode MS" pitchFamily="34" charset="-120"/>
              </a:rPr>
              <a:t>goto</a:t>
            </a:r>
            <a:r>
              <a:rPr lang="en-US" altLang="zh-TW" sz="2000" dirty="0">
                <a:solidFill>
                  <a:srgbClr val="0033CC"/>
                </a:solidFill>
                <a:latin typeface="Arial Unicode MS" pitchFamily="34" charset="-120"/>
              </a:rPr>
              <a:t>	package	synchronized</a:t>
            </a:r>
            <a:r>
              <a:rPr lang="en-US" altLang="zh-TW" b="1" dirty="0">
                <a:solidFill>
                  <a:srgbClr val="0033CC"/>
                </a:solidFill>
                <a:latin typeface="Arial Unicode MS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轉換變數型態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型態相容時</a:t>
            </a:r>
          </a:p>
          <a:p>
            <a:pPr lvl="2"/>
            <a:r>
              <a:rPr lang="zh-TW" altLang="en-US" dirty="0" smtClean="0"/>
              <a:t>相容時，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會自動加以轉換</a:t>
            </a:r>
          </a:p>
          <a:p>
            <a:pPr lvl="2"/>
            <a:r>
              <a:rPr lang="en-US" altLang="zh-TW" dirty="0" err="1" smtClean="0"/>
              <a:t>int</a:t>
            </a:r>
            <a:r>
              <a:rPr lang="en-US" altLang="zh-TW" dirty="0" smtClean="0"/>
              <a:t> a;</a:t>
            </a:r>
          </a:p>
          <a:p>
            <a:pPr lvl="2">
              <a:buFontTx/>
              <a:buNone/>
            </a:pPr>
            <a:r>
              <a:rPr lang="en-US" altLang="zh-TW" dirty="0" smtClean="0"/>
              <a:t>	long b = a; (</a:t>
            </a:r>
            <a:r>
              <a:rPr lang="zh-TW" altLang="en-US" dirty="0" smtClean="0">
                <a:solidFill>
                  <a:srgbClr val="0033CC"/>
                </a:solidFill>
              </a:rPr>
              <a:t>相容會自動轉換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型態不相容時</a:t>
            </a:r>
          </a:p>
          <a:p>
            <a:pPr lvl="2"/>
            <a:r>
              <a:rPr lang="zh-TW" altLang="en-US" dirty="0" smtClean="0"/>
              <a:t>兩種不相容的型態要轉換，必須使用強制轉換</a:t>
            </a:r>
          </a:p>
          <a:p>
            <a:pPr lvl="2"/>
            <a:r>
              <a:rPr lang="zh-TW" altLang="en-US" dirty="0" smtClean="0"/>
              <a:t>語法</a:t>
            </a:r>
            <a:r>
              <a:rPr lang="zh-TW" altLang="en-US" dirty="0" smtClean="0">
                <a:sym typeface="Wingdings" pitchFamily="2" charset="2"/>
              </a:rPr>
              <a:t>：　</a:t>
            </a:r>
            <a:r>
              <a:rPr lang="en-US" altLang="zh-TW" dirty="0" smtClean="0">
                <a:sym typeface="Wingdings" pitchFamily="2" charset="2"/>
              </a:rPr>
              <a:t>(target-type) value</a:t>
            </a:r>
          </a:p>
          <a:p>
            <a:pPr lvl="2"/>
            <a:r>
              <a:rPr lang="en-US" altLang="zh-TW" dirty="0" err="1" smtClean="0">
                <a:sym typeface="Wingdings" pitchFamily="2" charset="2"/>
              </a:rPr>
              <a:t>int</a:t>
            </a:r>
            <a:r>
              <a:rPr lang="en-US" altLang="zh-TW" dirty="0" smtClean="0">
                <a:sym typeface="Wingdings" pitchFamily="2" charset="2"/>
              </a:rPr>
              <a:t> a;</a:t>
            </a:r>
          </a:p>
          <a:p>
            <a:pPr lvl="2">
              <a:buNone/>
            </a:pPr>
            <a:r>
              <a:rPr lang="en-US" altLang="zh-TW" dirty="0" smtClean="0">
                <a:sym typeface="Wingdings" pitchFamily="2" charset="2"/>
              </a:rPr>
              <a:t>	byte b;</a:t>
            </a:r>
          </a:p>
          <a:p>
            <a:pPr lvl="2">
              <a:buFontTx/>
              <a:buNone/>
            </a:pPr>
            <a:r>
              <a:rPr lang="en-US" altLang="zh-TW" dirty="0" smtClean="0">
                <a:sym typeface="Wingdings" pitchFamily="2" charset="2"/>
              </a:rPr>
              <a:t>	b = (byte) a; </a:t>
            </a:r>
            <a:r>
              <a:rPr lang="zh-TW" altLang="en-US" dirty="0" smtClean="0">
                <a:sym typeface="Wingdings" pitchFamily="2" charset="2"/>
              </a:rPr>
              <a:t>（縮小轉換）</a:t>
            </a:r>
            <a:r>
              <a:rPr lang="en-US" altLang="zh-TW" dirty="0" smtClean="0">
                <a:sym typeface="Wingdings" pitchFamily="2" charset="2"/>
              </a:rPr>
              <a:t>- </a:t>
            </a:r>
            <a:r>
              <a:rPr lang="zh-TW" altLang="en-US" dirty="0" smtClean="0">
                <a:solidFill>
                  <a:srgbClr val="0033CC"/>
                </a:solidFill>
                <a:sym typeface="Wingdings" pitchFamily="2" charset="2"/>
              </a:rPr>
              <a:t>將會被縮減成</a:t>
            </a:r>
            <a:r>
              <a:rPr lang="en-US" altLang="zh-TW" dirty="0" smtClean="0">
                <a:solidFill>
                  <a:srgbClr val="0033CC"/>
                </a:solidFill>
                <a:sym typeface="Wingdings" pitchFamily="2" charset="2"/>
              </a:rPr>
              <a:t>byte</a:t>
            </a:r>
            <a:r>
              <a:rPr lang="zh-TW" altLang="en-US" dirty="0" smtClean="0">
                <a:solidFill>
                  <a:srgbClr val="0033CC"/>
                </a:solidFill>
                <a:sym typeface="Wingdings" pitchFamily="2" charset="2"/>
              </a:rPr>
              <a:t>範圍的餘數</a:t>
            </a:r>
            <a:r>
              <a:rPr lang="zh-TW" altLang="en-US" dirty="0" smtClean="0">
                <a:sym typeface="Wingdings" pitchFamily="2" charset="2"/>
              </a:rPr>
              <a:t> </a:t>
            </a:r>
            <a:endParaRPr lang="en-US" altLang="zh-TW" dirty="0" smtClean="0">
              <a:sym typeface="Wingdings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39560"/>
          </a:xfrm>
        </p:spPr>
        <p:txBody>
          <a:bodyPr/>
          <a:lstStyle/>
          <a:p>
            <a:r>
              <a:rPr lang="zh-TW" altLang="en-US" dirty="0" smtClean="0"/>
              <a:t>變數有效範圍（</a:t>
            </a:r>
            <a:r>
              <a:rPr lang="en-US" altLang="zh-TW" dirty="0" smtClean="0"/>
              <a:t>Scope</a:t>
            </a:r>
            <a:r>
              <a:rPr lang="zh-TW" altLang="en-US" dirty="0" smtClean="0"/>
              <a:t>）</a:t>
            </a:r>
          </a:p>
          <a:p>
            <a:pPr lvl="1"/>
            <a:r>
              <a:rPr lang="zh-TW" altLang="en-US" dirty="0" smtClean="0"/>
              <a:t>變數有效範圍 = 宣告處 ~ 所屬下大括號為止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66800" y="2492896"/>
            <a:ext cx="5029200" cy="32702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>
                <a:latin typeface="Book Antiqua" pitchFamily="18" charset="0"/>
              </a:rPr>
              <a:t>class </a:t>
            </a:r>
            <a:r>
              <a:rPr lang="en-US" altLang="zh-TW" sz="1600" b="1" dirty="0" err="1">
                <a:latin typeface="Book Antiqua" pitchFamily="18" charset="0"/>
              </a:rPr>
              <a:t>HelloWorld</a:t>
            </a:r>
            <a:r>
              <a:rPr lang="en-US" altLang="zh-TW" sz="1600" b="1" dirty="0">
                <a:latin typeface="Book Antiqua" pitchFamily="18" charset="0"/>
              </a:rPr>
              <a:t>	{</a:t>
            </a:r>
          </a:p>
          <a:p>
            <a:pPr>
              <a:spcBef>
                <a:spcPct val="50000"/>
              </a:spcBef>
            </a:pPr>
            <a:r>
              <a:rPr lang="en-US" altLang="zh-TW" sz="1600" b="1" dirty="0">
                <a:latin typeface="Book Antiqua" pitchFamily="18" charset="0"/>
              </a:rPr>
              <a:t>	</a:t>
            </a:r>
            <a:r>
              <a:rPr lang="en-US" altLang="zh-TW" sz="1600" b="1" dirty="0" err="1">
                <a:latin typeface="Book Antiqua" pitchFamily="18" charset="0"/>
              </a:rPr>
              <a:t>int</a:t>
            </a:r>
            <a:r>
              <a:rPr lang="en-US" altLang="zh-TW" sz="1600" b="1" dirty="0">
                <a:latin typeface="Book Antiqua" pitchFamily="18" charset="0"/>
              </a:rPr>
              <a:t> </a:t>
            </a:r>
            <a:r>
              <a:rPr lang="en-US" altLang="zh-TW" sz="1600" b="1" dirty="0" smtClean="0">
                <a:latin typeface="Book Antiqua" pitchFamily="18" charset="0"/>
              </a:rPr>
              <a:t>a;</a:t>
            </a:r>
            <a:endParaRPr lang="en-US" altLang="zh-TW" sz="1600" b="1" dirty="0">
              <a:latin typeface="Book Antiqua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TW" sz="1600" b="1" dirty="0">
                <a:latin typeface="Book Antiqua" pitchFamily="18" charset="0"/>
              </a:rPr>
              <a:t>	public static void Count (</a:t>
            </a:r>
            <a:r>
              <a:rPr lang="en-US" altLang="zh-TW" sz="1600" b="1" dirty="0" err="1">
                <a:latin typeface="Book Antiqua" pitchFamily="18" charset="0"/>
              </a:rPr>
              <a:t>int</a:t>
            </a:r>
            <a:r>
              <a:rPr lang="en-US" altLang="zh-TW" sz="1600" b="1" dirty="0">
                <a:latin typeface="Book Antiqua" pitchFamily="18" charset="0"/>
              </a:rPr>
              <a:t> </a:t>
            </a:r>
            <a:r>
              <a:rPr lang="en-US" altLang="zh-TW" sz="1600" b="1" dirty="0" smtClean="0">
                <a:latin typeface="Book Antiqua" pitchFamily="18" charset="0"/>
              </a:rPr>
              <a:t>b)</a:t>
            </a:r>
            <a:r>
              <a:rPr lang="en-US" altLang="zh-TW" sz="1600" b="1" dirty="0">
                <a:latin typeface="Book Antiqua" pitchFamily="18" charset="0"/>
              </a:rPr>
              <a:t>	{</a:t>
            </a:r>
          </a:p>
          <a:p>
            <a:pPr>
              <a:spcBef>
                <a:spcPct val="50000"/>
              </a:spcBef>
            </a:pPr>
            <a:r>
              <a:rPr lang="en-US" altLang="zh-TW" sz="1600" b="1" dirty="0">
                <a:latin typeface="Book Antiqua" pitchFamily="18" charset="0"/>
              </a:rPr>
              <a:t>		…</a:t>
            </a:r>
          </a:p>
          <a:p>
            <a:pPr>
              <a:spcBef>
                <a:spcPct val="50000"/>
              </a:spcBef>
            </a:pPr>
            <a:r>
              <a:rPr lang="en-US" altLang="zh-TW" sz="1600" b="1" dirty="0">
                <a:latin typeface="Book Antiqua" pitchFamily="18" charset="0"/>
              </a:rPr>
              <a:t>		</a:t>
            </a:r>
            <a:r>
              <a:rPr lang="en-US" altLang="zh-TW" sz="1600" b="1" dirty="0" err="1">
                <a:latin typeface="Book Antiqua" pitchFamily="18" charset="0"/>
              </a:rPr>
              <a:t>int</a:t>
            </a:r>
            <a:r>
              <a:rPr lang="en-US" altLang="zh-TW" sz="1600" b="1" dirty="0">
                <a:latin typeface="Book Antiqua" pitchFamily="18" charset="0"/>
              </a:rPr>
              <a:t> </a:t>
            </a:r>
            <a:r>
              <a:rPr lang="en-US" altLang="zh-TW" sz="1600" b="1" dirty="0" smtClean="0">
                <a:latin typeface="Book Antiqua" pitchFamily="18" charset="0"/>
              </a:rPr>
              <a:t>c;</a:t>
            </a:r>
            <a:endParaRPr lang="en-US" altLang="zh-TW" sz="1600" b="1" dirty="0">
              <a:latin typeface="Book Antiqua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TW" sz="1600" b="1" dirty="0">
                <a:latin typeface="Book Antiqua" pitchFamily="18" charset="0"/>
              </a:rPr>
              <a:t>		catch (</a:t>
            </a:r>
            <a:r>
              <a:rPr lang="en-US" altLang="zh-TW" sz="1600" b="1" dirty="0" err="1" smtClean="0">
                <a:latin typeface="Book Antiqua" pitchFamily="18" charset="0"/>
              </a:rPr>
              <a:t>int</a:t>
            </a:r>
            <a:r>
              <a:rPr lang="en-US" altLang="zh-TW" sz="1600" b="1" dirty="0" smtClean="0">
                <a:latin typeface="Book Antiqua" pitchFamily="18" charset="0"/>
              </a:rPr>
              <a:t> d )</a:t>
            </a:r>
            <a:r>
              <a:rPr lang="en-US" altLang="zh-TW" sz="1600" b="1" dirty="0">
                <a:latin typeface="Book Antiqua" pitchFamily="18" charset="0"/>
              </a:rPr>
              <a:t>	{</a:t>
            </a:r>
          </a:p>
          <a:p>
            <a:pPr>
              <a:spcBef>
                <a:spcPct val="50000"/>
              </a:spcBef>
            </a:pPr>
            <a:r>
              <a:rPr lang="en-US" altLang="zh-TW" sz="1600" b="1" dirty="0">
                <a:latin typeface="Book Antiqua" pitchFamily="18" charset="0"/>
              </a:rPr>
              <a:t>		}</a:t>
            </a:r>
          </a:p>
          <a:p>
            <a:pPr>
              <a:spcBef>
                <a:spcPct val="50000"/>
              </a:spcBef>
            </a:pPr>
            <a:r>
              <a:rPr lang="en-US" altLang="zh-TW" sz="1600" b="1" dirty="0">
                <a:latin typeface="Book Antiqua" pitchFamily="18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altLang="zh-TW" sz="1600" b="1" dirty="0">
                <a:latin typeface="Book Antiqua" pitchFamily="18" charset="0"/>
              </a:rPr>
              <a:t>}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04664" y="2650058"/>
            <a:ext cx="2743200" cy="3048000"/>
            <a:chOff x="816" y="1632"/>
            <a:chExt cx="1728" cy="1920"/>
          </a:xfrm>
        </p:grpSpPr>
        <p:sp>
          <p:nvSpPr>
            <p:cNvPr id="7" name="AutoShape 6"/>
            <p:cNvSpPr>
              <a:spLocks/>
            </p:cNvSpPr>
            <p:nvPr/>
          </p:nvSpPr>
          <p:spPr bwMode="auto">
            <a:xfrm>
              <a:off x="1200" y="1632"/>
              <a:ext cx="144" cy="1920"/>
            </a:xfrm>
            <a:prstGeom prst="leftBrace">
              <a:avLst>
                <a:gd name="adj1" fmla="val 111111"/>
                <a:gd name="adj2" fmla="val 50000"/>
              </a:avLst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816" y="2304"/>
              <a:ext cx="289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TW" altLang="en-US" sz="1800" b="1">
                  <a:solidFill>
                    <a:srgbClr val="0000CC"/>
                  </a:solidFill>
                </a:rPr>
                <a:t>主類別</a:t>
              </a:r>
            </a:p>
          </p:txBody>
        </p:sp>
        <p:sp>
          <p:nvSpPr>
            <p:cNvPr id="9" name="AutoShape 8"/>
            <p:cNvSpPr>
              <a:spLocks/>
            </p:cNvSpPr>
            <p:nvPr/>
          </p:nvSpPr>
          <p:spPr bwMode="auto">
            <a:xfrm>
              <a:off x="1872" y="2112"/>
              <a:ext cx="48" cy="1152"/>
            </a:xfrm>
            <a:prstGeom prst="leftBrace">
              <a:avLst>
                <a:gd name="adj1" fmla="val 200000"/>
                <a:gd name="adj2" fmla="val 50000"/>
              </a:avLst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536" y="2496"/>
              <a:ext cx="28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TW" altLang="en-US" sz="1800" b="1">
                  <a:solidFill>
                    <a:srgbClr val="0000CC"/>
                  </a:solidFill>
                </a:rPr>
                <a:t>方法</a:t>
              </a:r>
            </a:p>
          </p:txBody>
        </p:sp>
        <p:sp>
          <p:nvSpPr>
            <p:cNvPr id="11" name="AutoShape 10"/>
            <p:cNvSpPr>
              <a:spLocks/>
            </p:cNvSpPr>
            <p:nvPr/>
          </p:nvSpPr>
          <p:spPr bwMode="auto">
            <a:xfrm>
              <a:off x="2496" y="2784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160" y="2592"/>
              <a:ext cx="289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TW" altLang="en-US" sz="1800" b="1">
                  <a:solidFill>
                    <a:srgbClr val="0000CC"/>
                  </a:solidFill>
                </a:rPr>
                <a:t>例外處理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619200" y="3031058"/>
            <a:ext cx="6553200" cy="3689350"/>
            <a:chOff x="1488" y="1872"/>
            <a:chExt cx="4128" cy="2324"/>
          </a:xfrm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488" y="1872"/>
              <a:ext cx="4128" cy="1632"/>
            </a:xfrm>
            <a:custGeom>
              <a:avLst/>
              <a:gdLst/>
              <a:ahLst/>
              <a:cxnLst>
                <a:cxn ang="0">
                  <a:pos x="0" y="1680"/>
                </a:cxn>
                <a:cxn ang="0">
                  <a:pos x="4128" y="1680"/>
                </a:cxn>
                <a:cxn ang="0">
                  <a:pos x="4128" y="0"/>
                </a:cxn>
                <a:cxn ang="0">
                  <a:pos x="912" y="0"/>
                </a:cxn>
              </a:cxnLst>
              <a:rect l="0" t="0" r="r" b="b"/>
              <a:pathLst>
                <a:path w="4128" h="1680">
                  <a:moveTo>
                    <a:pt x="0" y="1680"/>
                  </a:moveTo>
                  <a:lnTo>
                    <a:pt x="4128" y="1680"/>
                  </a:lnTo>
                  <a:lnTo>
                    <a:pt x="4128" y="0"/>
                  </a:lnTo>
                  <a:lnTo>
                    <a:pt x="912" y="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944" y="3984"/>
              <a:ext cx="6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1600" b="1">
                  <a:solidFill>
                    <a:srgbClr val="0000CC"/>
                  </a:solidFill>
                </a:rPr>
                <a:t>成員變數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533600" y="3412058"/>
            <a:ext cx="5105400" cy="3155950"/>
            <a:chOff x="2064" y="2112"/>
            <a:chExt cx="3216" cy="1988"/>
          </a:xfrm>
        </p:grpSpPr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064" y="2112"/>
              <a:ext cx="3216" cy="1152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3216" y="0"/>
                </a:cxn>
                <a:cxn ang="0">
                  <a:pos x="3216" y="1200"/>
                </a:cxn>
                <a:cxn ang="0">
                  <a:pos x="0" y="1200"/>
                </a:cxn>
              </a:cxnLst>
              <a:rect l="0" t="0" r="r" b="b"/>
              <a:pathLst>
                <a:path w="3216" h="1200">
                  <a:moveTo>
                    <a:pt x="1728" y="0"/>
                  </a:moveTo>
                  <a:lnTo>
                    <a:pt x="3216" y="0"/>
                  </a:lnTo>
                  <a:lnTo>
                    <a:pt x="3216" y="1200"/>
                  </a:lnTo>
                  <a:lnTo>
                    <a:pt x="0" y="120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176" y="3888"/>
              <a:ext cx="6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1600" b="1">
                  <a:solidFill>
                    <a:srgbClr val="0000CC"/>
                  </a:solidFill>
                </a:rPr>
                <a:t>方法參數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533600" y="4174058"/>
            <a:ext cx="4648200" cy="2241550"/>
            <a:chOff x="2064" y="2592"/>
            <a:chExt cx="2928" cy="1412"/>
          </a:xfrm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064" y="2592"/>
              <a:ext cx="2928" cy="672"/>
            </a:xfrm>
            <a:custGeom>
              <a:avLst/>
              <a:gdLst/>
              <a:ahLst/>
              <a:cxnLst>
                <a:cxn ang="0">
                  <a:pos x="912" y="0"/>
                </a:cxn>
                <a:cxn ang="0">
                  <a:pos x="2928" y="0"/>
                </a:cxn>
                <a:cxn ang="0">
                  <a:pos x="2928" y="672"/>
                </a:cxn>
                <a:cxn ang="0">
                  <a:pos x="0" y="672"/>
                </a:cxn>
              </a:cxnLst>
              <a:rect l="0" t="0" r="r" b="b"/>
              <a:pathLst>
                <a:path w="2928" h="672">
                  <a:moveTo>
                    <a:pt x="912" y="0"/>
                  </a:moveTo>
                  <a:lnTo>
                    <a:pt x="2928" y="0"/>
                  </a:lnTo>
                  <a:lnTo>
                    <a:pt x="2928" y="672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456" y="3792"/>
              <a:ext cx="6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1600" b="1" dirty="0">
                  <a:solidFill>
                    <a:srgbClr val="0000CC"/>
                  </a:solidFill>
                </a:rPr>
                <a:t>區域變數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914600" y="4474096"/>
            <a:ext cx="3810000" cy="1708150"/>
            <a:chOff x="2304" y="2784"/>
            <a:chExt cx="2400" cy="1076"/>
          </a:xfrm>
        </p:grpSpPr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640" y="2784"/>
              <a:ext cx="2064" cy="240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2064" y="0"/>
                </a:cxn>
                <a:cxn ang="0">
                  <a:pos x="2064" y="240"/>
                </a:cxn>
                <a:cxn ang="0">
                  <a:pos x="0" y="240"/>
                </a:cxn>
              </a:cxnLst>
              <a:rect l="0" t="0" r="r" b="b"/>
              <a:pathLst>
                <a:path w="2064" h="240">
                  <a:moveTo>
                    <a:pt x="672" y="0"/>
                  </a:moveTo>
                  <a:lnTo>
                    <a:pt x="2064" y="0"/>
                  </a:lnTo>
                  <a:lnTo>
                    <a:pt x="2064" y="240"/>
                  </a:lnTo>
                  <a:lnTo>
                    <a:pt x="0" y="24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304" y="3648"/>
              <a:ext cx="10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1600" b="1">
                  <a:solidFill>
                    <a:srgbClr val="0000CC"/>
                  </a:solidFill>
                </a:rPr>
                <a:t>例外處理器參數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常數</a:t>
            </a:r>
          </a:p>
          <a:p>
            <a:pPr lvl="1"/>
            <a:r>
              <a:rPr lang="zh-TW" altLang="en-US" dirty="0" smtClean="0">
                <a:solidFill>
                  <a:srgbClr val="0033CC"/>
                </a:solidFill>
              </a:rPr>
              <a:t>語法：</a:t>
            </a:r>
            <a:r>
              <a:rPr lang="en-US" altLang="zh-TW" dirty="0" smtClean="0">
                <a:solidFill>
                  <a:srgbClr val="0033CC"/>
                </a:solidFill>
              </a:rPr>
              <a:t>final </a:t>
            </a:r>
            <a:r>
              <a:rPr lang="en-US" altLang="zh-TW" i="1" dirty="0" err="1" smtClean="0">
                <a:solidFill>
                  <a:srgbClr val="0033CC"/>
                </a:solidFill>
              </a:rPr>
              <a:t>DataType</a:t>
            </a:r>
            <a:r>
              <a:rPr lang="en-US" altLang="zh-TW" i="1" dirty="0" smtClean="0">
                <a:solidFill>
                  <a:srgbClr val="0033CC"/>
                </a:solidFill>
              </a:rPr>
              <a:t> </a:t>
            </a:r>
            <a:r>
              <a:rPr lang="en-US" altLang="zh-TW" i="1" dirty="0" err="1" smtClean="0">
                <a:solidFill>
                  <a:srgbClr val="0033CC"/>
                </a:solidFill>
              </a:rPr>
              <a:t>VarName</a:t>
            </a:r>
            <a:r>
              <a:rPr lang="en-US" altLang="zh-TW" dirty="0" smtClean="0">
                <a:solidFill>
                  <a:srgbClr val="0033CC"/>
                </a:solidFill>
              </a:rPr>
              <a:t> = </a:t>
            </a:r>
            <a:r>
              <a:rPr lang="en-US" altLang="zh-TW" i="1" dirty="0" err="1" smtClean="0">
                <a:solidFill>
                  <a:srgbClr val="0033CC"/>
                </a:solidFill>
              </a:rPr>
              <a:t>InitialValue</a:t>
            </a:r>
            <a:r>
              <a:rPr lang="en-US" altLang="zh-TW" dirty="0" smtClean="0">
                <a:solidFill>
                  <a:srgbClr val="0033CC"/>
                </a:solidFill>
              </a:rPr>
              <a:t>;</a:t>
            </a:r>
            <a:endParaRPr lang="zh-TW" altLang="en-US" dirty="0" smtClean="0">
              <a:solidFill>
                <a:srgbClr val="0033CC"/>
              </a:solidFill>
            </a:endParaRPr>
          </a:p>
          <a:p>
            <a:pPr lvl="1"/>
            <a:r>
              <a:rPr lang="zh-TW" altLang="en-US" dirty="0" smtClean="0"/>
              <a:t>一旦變數被宣告成 </a:t>
            </a:r>
            <a:r>
              <a:rPr lang="en-US" altLang="zh-TW" dirty="0" smtClean="0"/>
              <a:t>final</a:t>
            </a:r>
            <a:r>
              <a:rPr lang="zh-TW" altLang="en-US" dirty="0" smtClean="0"/>
              <a:t>，其值將不可再更改</a:t>
            </a:r>
          </a:p>
          <a:p>
            <a:pPr lvl="1"/>
            <a:r>
              <a:rPr lang="zh-TW" altLang="en-US" dirty="0" smtClean="0"/>
              <a:t>若程式欲更改 </a:t>
            </a:r>
            <a:r>
              <a:rPr lang="en-US" altLang="zh-TW" dirty="0" smtClean="0"/>
              <a:t>final </a:t>
            </a:r>
            <a:r>
              <a:rPr lang="zh-TW" altLang="en-US" dirty="0" smtClean="0"/>
              <a:t>變數的值將造成編譯時期錯誤（</a:t>
            </a:r>
            <a:r>
              <a:rPr lang="en-US" altLang="zh-TW" dirty="0" smtClean="0"/>
              <a:t>compile-time error</a:t>
            </a:r>
            <a:r>
              <a:rPr lang="zh-TW" altLang="en-US" dirty="0" smtClean="0"/>
              <a:t>）</a:t>
            </a:r>
          </a:p>
          <a:p>
            <a:pPr lvl="1"/>
            <a:r>
              <a:rPr lang="zh-TW" altLang="en-US" dirty="0" smtClean="0"/>
              <a:t>範例：</a:t>
            </a:r>
          </a:p>
          <a:p>
            <a:pPr lvl="1">
              <a:buFontTx/>
              <a:buNone/>
            </a:pPr>
            <a:r>
              <a:rPr lang="en-US" altLang="zh-TW" b="1" dirty="0" smtClean="0">
                <a:solidFill>
                  <a:srgbClr val="FF6600"/>
                </a:solidFill>
              </a:rPr>
              <a:t>	</a:t>
            </a:r>
            <a:r>
              <a:rPr lang="en-US" altLang="zh-TW" b="1" dirty="0" smtClean="0">
                <a:solidFill>
                  <a:srgbClr val="0033CC"/>
                </a:solidFill>
              </a:rPr>
              <a:t>final</a:t>
            </a:r>
            <a:r>
              <a:rPr lang="en-US" altLang="zh-TW" dirty="0" smtClean="0"/>
              <a:t> double PI = 3.1416;</a:t>
            </a:r>
          </a:p>
          <a:p>
            <a:pPr lvl="1">
              <a:buFontTx/>
              <a:buNone/>
            </a:pPr>
            <a:r>
              <a:rPr lang="zh-TW" altLang="en-US" dirty="0" smtClean="0"/>
              <a:t>	</a:t>
            </a:r>
            <a:r>
              <a:rPr lang="en-US" altLang="zh-TW" dirty="0" smtClean="0"/>
              <a:t>PI = 2.345; // </a:t>
            </a:r>
            <a:r>
              <a:rPr lang="zh-TW" altLang="en-US" dirty="0" smtClean="0"/>
              <a:t>會發生錯誤，因為 </a:t>
            </a:r>
            <a:r>
              <a:rPr lang="en-US" altLang="zh-TW" dirty="0" smtClean="0"/>
              <a:t>PI </a:t>
            </a:r>
            <a:r>
              <a:rPr lang="zh-TW" altLang="en-US" dirty="0" smtClean="0"/>
              <a:t>是常數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536" y="1268760"/>
            <a:ext cx="8353425" cy="501675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 dirty="0" smtClean="0"/>
              <a:t>package Lesson02;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public class Sales {</a:t>
            </a:r>
          </a:p>
          <a:p>
            <a:r>
              <a:rPr lang="en-US" altLang="zh-TW" sz="2000" dirty="0" smtClean="0"/>
              <a:t>	/**</a:t>
            </a:r>
          </a:p>
          <a:p>
            <a:r>
              <a:rPr lang="en-US" altLang="zh-TW" sz="2000" dirty="0" smtClean="0"/>
              <a:t>	 * Example 02.01  (i.e., Lesson 02, Example 01)</a:t>
            </a:r>
          </a:p>
          <a:p>
            <a:r>
              <a:rPr lang="en-US" altLang="zh-TW" sz="2000" dirty="0" smtClean="0"/>
              <a:t>	 */</a:t>
            </a:r>
          </a:p>
          <a:p>
            <a:r>
              <a:rPr lang="en-US" altLang="zh-TW" sz="2000" dirty="0" smtClean="0"/>
              <a:t>	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r>
              <a:rPr lang="en-US" altLang="zh-TW" sz="2000" dirty="0" smtClean="0"/>
              <a:t>		double price = 400;</a:t>
            </a:r>
          </a:p>
          <a:p>
            <a:r>
              <a:rPr lang="en-US" altLang="zh-TW" sz="2000" dirty="0" smtClean="0"/>
              <a:t>		double discount;</a:t>
            </a:r>
          </a:p>
          <a:p>
            <a:r>
              <a:rPr lang="en-US" altLang="zh-TW" sz="2000" dirty="0" smtClean="0"/>
              <a:t>		discount = 0.8; //20% off</a:t>
            </a:r>
          </a:p>
          <a:p>
            <a:r>
              <a:rPr lang="en-US" altLang="zh-TW" sz="2000" dirty="0" smtClean="0"/>
              <a:t>		price = price * discount;</a:t>
            </a:r>
          </a:p>
          <a:p>
            <a:r>
              <a:rPr lang="en-US" altLang="zh-TW" sz="2000" dirty="0" smtClean="0"/>
              <a:t>		final double </a:t>
            </a:r>
            <a:r>
              <a:rPr lang="en-US" altLang="zh-TW" sz="2000" dirty="0" smtClean="0"/>
              <a:t>SALE_TAX </a:t>
            </a:r>
            <a:r>
              <a:rPr lang="en-US" altLang="zh-TW" sz="2000" dirty="0" smtClean="0"/>
              <a:t>= 0.06;  //Sale tax = 6%</a:t>
            </a:r>
          </a:p>
          <a:p>
            <a:r>
              <a:rPr lang="en-US" altLang="zh-TW" sz="2000" dirty="0" smtClean="0"/>
              <a:t>		price = price + (price * </a:t>
            </a:r>
            <a:r>
              <a:rPr lang="en-US" altLang="zh-TW" sz="2000" dirty="0" smtClean="0"/>
              <a:t>SALE_TAX);</a:t>
            </a:r>
            <a:endParaRPr lang="en-US" altLang="zh-TW" sz="2000" dirty="0" smtClean="0"/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("Sale price is "+ price);</a:t>
            </a:r>
          </a:p>
          <a:p>
            <a:r>
              <a:rPr lang="en-US" altLang="zh-TW" sz="2000" dirty="0" smtClean="0"/>
              <a:t>	}</a:t>
            </a:r>
          </a:p>
          <a:p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251520" y="3717032"/>
            <a:ext cx="1224136" cy="576064"/>
          </a:xfrm>
          <a:prstGeom prst="wedgeRoundRectCallout">
            <a:avLst>
              <a:gd name="adj1" fmla="val 109913"/>
              <a:gd name="adj2" fmla="val 1364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常數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運算子可對一個、兩個或三個運算元</a:t>
            </a:r>
            <a:r>
              <a:rPr lang="zh-TW" altLang="en-US" sz="2400" dirty="0" smtClean="0"/>
              <a:t>（</a:t>
            </a:r>
            <a:endParaRPr lang="en-US" altLang="zh-TW" sz="24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smtClean="0"/>
              <a:t>operands</a:t>
            </a:r>
            <a:r>
              <a:rPr lang="zh-TW" altLang="en-US" sz="2400" dirty="0" smtClean="0"/>
              <a:t>）執行動作</a:t>
            </a:r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依照所需的運算元數目，可分為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一元運算子（</a:t>
            </a:r>
            <a:r>
              <a:rPr lang="en-US" altLang="zh-TW" sz="2000" dirty="0" smtClean="0"/>
              <a:t>unary operator</a:t>
            </a:r>
            <a:r>
              <a:rPr lang="zh-TW" altLang="en-US" sz="2000" dirty="0" smtClean="0"/>
              <a:t>），例：</a:t>
            </a:r>
            <a:r>
              <a:rPr lang="en-US" altLang="zh-TW" sz="2000" dirty="0" smtClean="0">
                <a:solidFill>
                  <a:srgbClr val="0033CC"/>
                </a:solidFill>
              </a:rPr>
              <a:t>a++</a:t>
            </a:r>
            <a:r>
              <a:rPr lang="zh-TW" altLang="en-US" sz="2000" dirty="0" smtClean="0">
                <a:solidFill>
                  <a:srgbClr val="0033CC"/>
                </a:solidFill>
              </a:rPr>
              <a:t>、</a:t>
            </a:r>
            <a:r>
              <a:rPr lang="en-US" altLang="zh-TW" sz="2000" dirty="0" smtClean="0">
                <a:solidFill>
                  <a:srgbClr val="0033CC"/>
                </a:solidFill>
              </a:rPr>
              <a:t>--a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二元運算子（</a:t>
            </a:r>
            <a:r>
              <a:rPr lang="en-US" altLang="zh-TW" sz="2000" dirty="0" smtClean="0"/>
              <a:t>binary operator</a:t>
            </a:r>
            <a:r>
              <a:rPr lang="zh-TW" altLang="en-US" sz="2000" dirty="0" smtClean="0"/>
              <a:t>），例：</a:t>
            </a:r>
            <a:r>
              <a:rPr lang="en-US" altLang="zh-TW" sz="2000" dirty="0" smtClean="0">
                <a:solidFill>
                  <a:srgbClr val="0033CC"/>
                </a:solidFill>
              </a:rPr>
              <a:t>a = 2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三元運算子（</a:t>
            </a:r>
            <a:r>
              <a:rPr lang="en-US" altLang="zh-TW" sz="2000" dirty="0" smtClean="0"/>
              <a:t>ternary operator</a:t>
            </a:r>
            <a:r>
              <a:rPr lang="zh-TW" altLang="en-US" sz="2000" dirty="0" smtClean="0"/>
              <a:t>），例：</a:t>
            </a:r>
            <a:r>
              <a:rPr lang="en-US" altLang="zh-TW" sz="2000" dirty="0" smtClean="0"/>
              <a:t>a = </a:t>
            </a:r>
            <a:r>
              <a:rPr lang="en-US" altLang="zh-TW" sz="2000" dirty="0" smtClean="0">
                <a:solidFill>
                  <a:srgbClr val="0033CC"/>
                </a:solidFill>
              </a:rPr>
              <a:t>(x&gt;0) ? x-1 : x+1</a:t>
            </a:r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依照運算子擺放位置，可分為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>
                <a:solidFill>
                  <a:srgbClr val="0033CC"/>
                </a:solidFill>
              </a:rPr>
              <a:t>前置（</a:t>
            </a:r>
            <a:r>
              <a:rPr lang="en-US" altLang="zh-TW" sz="2000" dirty="0" smtClean="0">
                <a:solidFill>
                  <a:srgbClr val="0033CC"/>
                </a:solidFill>
              </a:rPr>
              <a:t>prefix</a:t>
            </a:r>
            <a:r>
              <a:rPr lang="zh-TW" altLang="en-US" sz="2000" dirty="0" smtClean="0">
                <a:solidFill>
                  <a:srgbClr val="0033CC"/>
                </a:solidFill>
              </a:rPr>
              <a:t>）運算子</a:t>
            </a:r>
            <a:r>
              <a:rPr lang="zh-TW" altLang="en-US" sz="2000" dirty="0" smtClean="0"/>
              <a:t>：運算子擺放在運算元之前，例：</a:t>
            </a:r>
            <a:r>
              <a:rPr lang="en-US" altLang="zh-TW" sz="2000" dirty="0" smtClean="0"/>
              <a:t>++</a:t>
            </a:r>
            <a:r>
              <a:rPr lang="en-US" altLang="zh-TW" sz="2000" dirty="0" err="1" smtClean="0"/>
              <a:t>i</a:t>
            </a:r>
            <a:endParaRPr lang="en-US" altLang="zh-TW" sz="2000" dirty="0" smtClean="0"/>
          </a:p>
          <a:p>
            <a:pPr lvl="1">
              <a:lnSpc>
                <a:spcPct val="90000"/>
              </a:lnSpc>
            </a:pPr>
            <a:r>
              <a:rPr lang="zh-TW" altLang="en-US" sz="2000" dirty="0" smtClean="0">
                <a:solidFill>
                  <a:srgbClr val="0033CC"/>
                </a:solidFill>
              </a:rPr>
              <a:t>後置（</a:t>
            </a:r>
            <a:r>
              <a:rPr lang="en-US" altLang="zh-TW" sz="2000" dirty="0" smtClean="0">
                <a:solidFill>
                  <a:srgbClr val="0033CC"/>
                </a:solidFill>
              </a:rPr>
              <a:t>postfix</a:t>
            </a:r>
            <a:r>
              <a:rPr lang="zh-TW" altLang="en-US" sz="2000" dirty="0" smtClean="0">
                <a:solidFill>
                  <a:srgbClr val="0033CC"/>
                </a:solidFill>
              </a:rPr>
              <a:t>）運算子</a:t>
            </a:r>
            <a:r>
              <a:rPr lang="zh-TW" altLang="en-US" sz="2000" dirty="0" smtClean="0"/>
              <a:t>：運算子擺放在運算元之後，例：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++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>
                <a:solidFill>
                  <a:srgbClr val="0033CC"/>
                </a:solidFill>
              </a:rPr>
              <a:t>中置（</a:t>
            </a:r>
            <a:r>
              <a:rPr lang="en-US" altLang="zh-TW" sz="2000" dirty="0" smtClean="0">
                <a:solidFill>
                  <a:srgbClr val="0033CC"/>
                </a:solidFill>
              </a:rPr>
              <a:t>infix</a:t>
            </a:r>
            <a:r>
              <a:rPr lang="zh-TW" altLang="en-US" sz="2000" dirty="0" smtClean="0">
                <a:solidFill>
                  <a:srgbClr val="0033CC"/>
                </a:solidFill>
              </a:rPr>
              <a:t>）運算子</a:t>
            </a:r>
            <a:r>
              <a:rPr lang="zh-TW" altLang="en-US" sz="2000" dirty="0" smtClean="0"/>
              <a:t>：運算子擺放在中間，例：</a:t>
            </a:r>
            <a:r>
              <a:rPr lang="en-US" altLang="zh-TW" sz="2000" dirty="0" smtClean="0"/>
              <a:t>a + b</a:t>
            </a:r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運算子執行動作後將回傳值，其值之型態視運算元而定</a:t>
            </a:r>
            <a:endParaRPr lang="zh-TW" alt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運算子（</a:t>
            </a:r>
            <a:r>
              <a:rPr lang="en-US" altLang="zh-TW" dirty="0" smtClean="0"/>
              <a:t>Operators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702896" y="862683"/>
            <a:ext cx="170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6000" b="1" dirty="0">
                <a:solidFill>
                  <a:srgbClr val="0000CC"/>
                </a:solidFill>
              </a:rPr>
              <a:t>3 * </a:t>
            </a:r>
            <a:r>
              <a:rPr lang="en-US" altLang="zh-TW" sz="6000" b="1" dirty="0">
                <a:solidFill>
                  <a:srgbClr val="0000CC"/>
                </a:solidFill>
              </a:rPr>
              <a:t>4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 rot="5400000">
            <a:off x="7651948" y="566639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 rot="16200000" flipV="1">
            <a:off x="7003876" y="1510383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 rot="16200000" flipV="1">
            <a:off x="8405564" y="1510383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86736" y="253902"/>
            <a:ext cx="1403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00CC"/>
                </a:solidFill>
                <a:ea typeface="標楷體" pitchFamily="65" charset="-120"/>
              </a:rPr>
              <a:t>運算子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023546" y="1913459"/>
            <a:ext cx="1403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00CC"/>
                </a:solidFill>
                <a:ea typeface="標楷體" pitchFamily="65" charset="-120"/>
              </a:rPr>
              <a:t>運算元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nimBg="1"/>
      <p:bldP spid="8" grpId="0" animBg="1"/>
      <p:bldP spid="9" grpId="0" autoUpdateAnimBg="0"/>
      <p:bldP spid="1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算術運算子（</a:t>
            </a:r>
            <a:r>
              <a:rPr lang="en-US" altLang="zh-TW" sz="2800" dirty="0" smtClean="0"/>
              <a:t>Arithmetic Operators</a:t>
            </a:r>
            <a:r>
              <a:rPr lang="zh-TW" altLang="en-US" dirty="0" smtClean="0"/>
              <a:t>）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運算子（</a:t>
            </a:r>
            <a:r>
              <a:rPr lang="en-US" altLang="zh-TW" dirty="0" smtClean="0"/>
              <a:t>Operators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403350" y="3716288"/>
          <a:ext cx="6096000" cy="2009778"/>
        </p:xfrm>
        <a:graphic>
          <a:graphicData uri="http://schemas.openxmlformats.org/drawingml/2006/table">
            <a:tbl>
              <a:tblPr/>
              <a:tblGrid>
                <a:gridCol w="1447800"/>
                <a:gridCol w="2616200"/>
                <a:gridCol w="20320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二元運算子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用法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說明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加上 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–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減去 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*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乘以 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/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除以 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%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取 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除以 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 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的餘數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4"/>
          <p:cNvGraphicFramePr>
            <a:graphicFrameLocks noGrp="1"/>
          </p:cNvGraphicFramePr>
          <p:nvPr/>
        </p:nvGraphicFramePr>
        <p:xfrm>
          <a:off x="1403350" y="2420888"/>
          <a:ext cx="6096000" cy="1004889"/>
        </p:xfrm>
        <a:graphic>
          <a:graphicData uri="http://schemas.openxmlformats.org/drawingml/2006/table">
            <a:tbl>
              <a:tblPr/>
              <a:tblGrid>
                <a:gridCol w="1447800"/>
                <a:gridCol w="2616200"/>
                <a:gridCol w="20320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單一運算子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用法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說明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+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正 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–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負 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403648" y="5373216"/>
            <a:ext cx="6120680" cy="36004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784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800" dirty="0" smtClean="0"/>
              <a:t>變數 </a:t>
            </a:r>
            <a:r>
              <a:rPr lang="en-US" altLang="zh-TW" sz="2800" dirty="0" smtClean="0"/>
              <a:t>Variables</a:t>
            </a:r>
          </a:p>
          <a:p>
            <a:pPr>
              <a:lnSpc>
                <a:spcPct val="90000"/>
              </a:lnSpc>
            </a:pPr>
            <a:r>
              <a:rPr lang="zh-TW" altLang="en-US" sz="2800" dirty="0" smtClean="0"/>
              <a:t>運算子 </a:t>
            </a:r>
            <a:r>
              <a:rPr lang="en-US" altLang="zh-TW" sz="2800" dirty="0" smtClean="0"/>
              <a:t>Operators</a:t>
            </a:r>
          </a:p>
          <a:p>
            <a:pPr>
              <a:lnSpc>
                <a:spcPct val="90000"/>
              </a:lnSpc>
            </a:pPr>
            <a:r>
              <a:rPr lang="zh-TW" altLang="en-US" sz="2800" dirty="0" smtClean="0"/>
              <a:t>運算式（</a:t>
            </a:r>
            <a:r>
              <a:rPr lang="en-US" altLang="zh-TW" sz="2800" dirty="0" smtClean="0"/>
              <a:t>Expressions</a:t>
            </a:r>
            <a:r>
              <a:rPr lang="zh-TW" altLang="en-US" sz="2800" dirty="0" smtClean="0"/>
              <a:t>）、敘述（</a:t>
            </a:r>
            <a:r>
              <a:rPr lang="en-US" altLang="zh-TW" sz="2800" dirty="0" smtClean="0"/>
              <a:t>Statements</a:t>
            </a:r>
            <a:r>
              <a:rPr lang="zh-TW" altLang="en-US" sz="2800" dirty="0" smtClean="0"/>
              <a:t>）與程式區塊（</a:t>
            </a:r>
            <a:r>
              <a:rPr lang="en-US" altLang="zh-TW" sz="2800" dirty="0" smtClean="0"/>
              <a:t>Blocks</a:t>
            </a:r>
            <a:r>
              <a:rPr lang="zh-TW" altLang="en-US" sz="2800" dirty="0" smtClean="0"/>
              <a:t>）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rgbClr val="0033CC"/>
                </a:solidFill>
              </a:rPr>
              <a:t>Your </a:t>
            </a:r>
            <a:r>
              <a:rPr lang="en-US" altLang="zh-TW" sz="2800" dirty="0" smtClean="0">
                <a:solidFill>
                  <a:srgbClr val="0033CC"/>
                </a:solidFill>
              </a:rPr>
              <a:t>Turn</a:t>
            </a:r>
            <a:endParaRPr lang="en-US" altLang="zh-TW" sz="2800" dirty="0" smtClean="0">
              <a:solidFill>
                <a:srgbClr val="0033C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r>
              <a:rPr lang="zh-TW" altLang="en-US" dirty="0" smtClean="0"/>
              <a:t>算術運算子（</a:t>
            </a:r>
            <a:r>
              <a:rPr lang="en-US" altLang="zh-TW" sz="2800" dirty="0" smtClean="0"/>
              <a:t>Arithmetic Operators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運算子（</a:t>
            </a:r>
            <a:r>
              <a:rPr lang="en-US" altLang="zh-TW" dirty="0" smtClean="0"/>
              <a:t>Operators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587500" y="2349500"/>
          <a:ext cx="6096000" cy="1674815"/>
        </p:xfrm>
        <a:graphic>
          <a:graphicData uri="http://schemas.openxmlformats.org/drawingml/2006/table">
            <a:tbl>
              <a:tblPr/>
              <a:tblGrid>
                <a:gridCol w="1676400"/>
                <a:gridCol w="2387600"/>
                <a:gridCol w="20320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單一增減運算子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用法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說明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++ (前置式)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++X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 X 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-- (前置式)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--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 X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(後置式) ++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 X 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(後置式) --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 X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3035300" y="4254500"/>
            <a:ext cx="4079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CC"/>
                </a:solidFill>
                <a:latin typeface="新細明體" charset="-120"/>
              </a:rPr>
              <a:t>前置式：加 / 減後再取用變數</a:t>
            </a:r>
          </a:p>
          <a:p>
            <a:r>
              <a:rPr lang="zh-TW" altLang="en-US" dirty="0">
                <a:solidFill>
                  <a:srgbClr val="0000CC"/>
                </a:solidFill>
                <a:latin typeface="新細明體" charset="-120"/>
              </a:rPr>
              <a:t>後置式：取用變數後再加 / 減</a:t>
            </a:r>
            <a:endParaRPr lang="en-US" altLang="zh-TW" dirty="0">
              <a:solidFill>
                <a:srgbClr val="0000CC"/>
              </a:solidFill>
              <a:latin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Example: </a:t>
            </a:r>
            <a:r>
              <a:rPr lang="en-US" altLang="zh-TW" sz="2800" dirty="0" smtClean="0">
                <a:solidFill>
                  <a:srgbClr val="0033CC"/>
                </a:solidFill>
              </a:rPr>
              <a:t>PrefixPostfix.java</a:t>
            </a:r>
            <a:endParaRPr lang="zh-TW" altLang="en-US" sz="2800" dirty="0" smtClean="0">
              <a:solidFill>
                <a:srgbClr val="0033CC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b="1" dirty="0" smtClean="0"/>
              <a:t>Output:</a:t>
            </a:r>
            <a:r>
              <a:rPr lang="zh-TW" altLang="en-US" b="1" dirty="0" smtClean="0"/>
              <a:t> 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運算子（</a:t>
            </a:r>
            <a:r>
              <a:rPr lang="en-US" altLang="zh-TW" dirty="0" smtClean="0"/>
              <a:t>Operators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4213" y="2182813"/>
            <a:ext cx="7704137" cy="22256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 dirty="0"/>
              <a:t>x = 3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("Before Prefix X = " + </a:t>
            </a:r>
            <a:r>
              <a:rPr lang="en-US" altLang="zh-TW" sz="2000" dirty="0">
                <a:solidFill>
                  <a:srgbClr val="0033CC"/>
                </a:solidFill>
              </a:rPr>
              <a:t>++x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("After Prefix X = " + x);</a:t>
            </a:r>
          </a:p>
          <a:p>
            <a:endParaRPr lang="en-US" altLang="zh-TW" sz="2000" dirty="0"/>
          </a:p>
          <a:p>
            <a:r>
              <a:rPr lang="en-US" altLang="zh-TW" sz="2000" dirty="0"/>
              <a:t>x = 3;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("Before Postfix X = " + </a:t>
            </a:r>
            <a:r>
              <a:rPr lang="en-US" altLang="zh-TW" sz="2000" dirty="0">
                <a:solidFill>
                  <a:srgbClr val="0033CC"/>
                </a:solidFill>
              </a:rPr>
              <a:t>x++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 err="1"/>
              <a:t>System.out.println</a:t>
            </a:r>
            <a:r>
              <a:rPr lang="en-US" altLang="zh-TW" sz="2000" dirty="0"/>
              <a:t>("After Postfix X = " + x);</a:t>
            </a:r>
            <a:endParaRPr lang="zh-TW" altLang="en-US" sz="20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768" y="4869160"/>
            <a:ext cx="4032448" cy="1323439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Before Prefix X = 4</a:t>
            </a:r>
          </a:p>
          <a:p>
            <a:r>
              <a:rPr lang="en-US" altLang="zh-TW" sz="2000" dirty="0" smtClean="0"/>
              <a:t>After Prefix X = 4</a:t>
            </a:r>
          </a:p>
          <a:p>
            <a:r>
              <a:rPr lang="en-US" altLang="zh-TW" sz="2000" dirty="0" smtClean="0"/>
              <a:t>Before Postfix X = 3</a:t>
            </a:r>
          </a:p>
          <a:p>
            <a:r>
              <a:rPr lang="en-US" altLang="zh-TW" sz="2000" dirty="0" smtClean="0"/>
              <a:t>After Postfix X = 4</a:t>
            </a:r>
            <a:endParaRPr lang="zh-TW" altLang="en-US" sz="20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6732240" y="3861048"/>
            <a:ext cx="648072" cy="0"/>
          </a:xfrm>
          <a:prstGeom prst="line">
            <a:avLst/>
          </a:prstGeom>
          <a:ln w="762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rot="5400000">
            <a:off x="6480212" y="4761148"/>
            <a:ext cx="1800200" cy="0"/>
          </a:xfrm>
          <a:prstGeom prst="line">
            <a:avLst/>
          </a:prstGeom>
          <a:ln w="762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10800000">
            <a:off x="5220072" y="5661248"/>
            <a:ext cx="2160240" cy="0"/>
          </a:xfrm>
          <a:prstGeom prst="line">
            <a:avLst/>
          </a:prstGeom>
          <a:ln w="762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指定運算子（</a:t>
            </a:r>
            <a:r>
              <a:rPr lang="en-US" altLang="zh-TW" dirty="0" smtClean="0"/>
              <a:t>Assignment Operators</a:t>
            </a:r>
            <a:r>
              <a:rPr lang="zh-TW" altLang="en-US" dirty="0" smtClean="0"/>
              <a:t>）</a:t>
            </a:r>
          </a:p>
          <a:p>
            <a:pPr lvl="1"/>
            <a:r>
              <a:rPr lang="zh-TW" altLang="en-US" dirty="0" smtClean="0"/>
              <a:t>功能：將運算完的結果指定給另外一個變數保存起來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運算子（</a:t>
            </a:r>
            <a:r>
              <a:rPr lang="en-US" altLang="zh-TW" dirty="0" smtClean="0"/>
              <a:t>Operators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graphicFrame>
        <p:nvGraphicFramePr>
          <p:cNvPr id="6" name="Group 43"/>
          <p:cNvGraphicFramePr>
            <a:graphicFrameLocks/>
          </p:cNvGraphicFramePr>
          <p:nvPr/>
        </p:nvGraphicFramePr>
        <p:xfrm>
          <a:off x="755576" y="2708920"/>
          <a:ext cx="7799387" cy="2628900"/>
        </p:xfrm>
        <a:graphic>
          <a:graphicData uri="http://schemas.openxmlformats.org/drawingml/2006/table">
            <a:tbl>
              <a:tblPr/>
              <a:tblGrid>
                <a:gridCol w="1370012"/>
                <a:gridCol w="1458913"/>
                <a:gridCol w="49704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指定運算子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用法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相當於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+=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+=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 X + Y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-=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-=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 X –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*=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*=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 X * Y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/=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/=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 X / Y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%=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%=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 X %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7584" y="5517232"/>
            <a:ext cx="3240360" cy="40011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price = price * discount;</a:t>
            </a:r>
            <a:endParaRPr lang="zh-TW" altLang="en-US" sz="20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76056" y="5517232"/>
            <a:ext cx="2520280" cy="40011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price *= discount;</a:t>
            </a:r>
            <a:endParaRPr lang="zh-TW" altLang="en-US" sz="2000" dirty="0"/>
          </a:p>
        </p:txBody>
      </p:sp>
      <p:sp>
        <p:nvSpPr>
          <p:cNvPr id="9" name="向右箭號 8"/>
          <p:cNvSpPr/>
          <p:nvPr/>
        </p:nvSpPr>
        <p:spPr>
          <a:xfrm>
            <a:off x="4355976" y="558924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 smtClean="0"/>
              <a:t>位元運算子（</a:t>
            </a:r>
            <a:r>
              <a:rPr lang="en-US" altLang="zh-TW" dirty="0" smtClean="0"/>
              <a:t>Bit Operators</a:t>
            </a:r>
            <a:r>
              <a:rPr lang="zh-TW" altLang="en-US" dirty="0" smtClean="0"/>
              <a:t>）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/>
              <a:t>功能：將數字拿來作一個 </a:t>
            </a:r>
            <a:r>
              <a:rPr lang="en-US" altLang="zh-TW" dirty="0" smtClean="0"/>
              <a:t>bit 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bit </a:t>
            </a:r>
            <a:r>
              <a:rPr lang="zh-TW" altLang="en-US" dirty="0" smtClean="0"/>
              <a:t>的運算。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0033CC"/>
                </a:solidFill>
              </a:rPr>
              <a:t>TruthTable.txt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運算子（</a:t>
            </a:r>
            <a:r>
              <a:rPr lang="en-US" altLang="zh-TW" dirty="0" smtClean="0"/>
              <a:t>Operators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graphicFrame>
        <p:nvGraphicFramePr>
          <p:cNvPr id="5" name="Group 45"/>
          <p:cNvGraphicFramePr>
            <a:graphicFrameLocks/>
          </p:cNvGraphicFramePr>
          <p:nvPr/>
        </p:nvGraphicFramePr>
        <p:xfrm>
          <a:off x="611560" y="2780928"/>
          <a:ext cx="8231187" cy="3057525"/>
        </p:xfrm>
        <a:graphic>
          <a:graphicData uri="http://schemas.openxmlformats.org/drawingml/2006/table">
            <a:tbl>
              <a:tblPr/>
              <a:tblGrid>
                <a:gridCol w="1446212"/>
                <a:gridCol w="1538288"/>
                <a:gridCol w="5246687"/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位元運算子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用法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&amp;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&amp;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與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 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以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bit 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為單位，做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AND 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運算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|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|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與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 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以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bit 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為單位，做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OR 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運算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~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~ 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做補數運算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^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^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與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 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以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bit 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為單位，做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XOR 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運算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&gt;&gt;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&gt;&gt;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將 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向右移動 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 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個位元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&lt;&lt;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&lt;&lt;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將 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向左移動 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 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個位元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&gt;&gt;&gt;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&gt;&gt;&gt;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將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向右移動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 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個位元，不含正負號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位元運算子加上指定運算子</a:t>
            </a:r>
            <a:endParaRPr lang="en-US" altLang="zh-TW" sz="2800" dirty="0" smtClean="0"/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運算子（</a:t>
            </a:r>
            <a:r>
              <a:rPr lang="en-US" altLang="zh-TW" dirty="0" smtClean="0"/>
              <a:t>Operators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395288" y="2349500"/>
          <a:ext cx="8375650" cy="2346960"/>
        </p:xfrm>
        <a:graphic>
          <a:graphicData uri="http://schemas.openxmlformats.org/drawingml/2006/table">
            <a:tbl>
              <a:tblPr/>
              <a:tblGrid>
                <a:gridCol w="1473200"/>
                <a:gridCol w="1982787"/>
                <a:gridCol w="4919663"/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指定運算子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用法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相當於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&amp;=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&amp;=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 X &amp; Y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|=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|=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 X | Y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^=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^=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 X ^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&gt;&gt;=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&gt;&gt;=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 X &gt;&gt; Y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&lt;&lt;=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&lt;&lt;=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 X &lt;&lt; Y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&gt;&gt;&gt;=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&gt;&gt;&gt;=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 X &gt;&gt;&gt;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關係運算子 </a:t>
            </a:r>
            <a:r>
              <a:rPr lang="en-US" altLang="zh-TW" dirty="0" smtClean="0"/>
              <a:t>Relational Operators</a:t>
            </a:r>
          </a:p>
          <a:p>
            <a:pPr lvl="1"/>
            <a:r>
              <a:rPr lang="zh-TW" altLang="en-US" dirty="0" smtClean="0"/>
              <a:t>功能：比較兩個變數的大小。比較的結果是一個布林值 (</a:t>
            </a:r>
            <a:r>
              <a:rPr lang="en-US" altLang="zh-TW" dirty="0" smtClean="0"/>
              <a:t>true / false)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運算子（</a:t>
            </a:r>
            <a:r>
              <a:rPr lang="en-US" altLang="zh-TW" dirty="0" smtClean="0"/>
              <a:t>Operators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graphicFrame>
        <p:nvGraphicFramePr>
          <p:cNvPr id="5" name="Group 39"/>
          <p:cNvGraphicFramePr>
            <a:graphicFrameLocks/>
          </p:cNvGraphicFramePr>
          <p:nvPr/>
        </p:nvGraphicFramePr>
        <p:xfrm>
          <a:off x="539552" y="2924944"/>
          <a:ext cx="8231187" cy="2560320"/>
        </p:xfrm>
        <a:graphic>
          <a:graphicData uri="http://schemas.openxmlformats.org/drawingml/2006/table">
            <a:tbl>
              <a:tblPr/>
              <a:tblGrid>
                <a:gridCol w="1990725"/>
                <a:gridCol w="2833687"/>
                <a:gridCol w="3406775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關係運算子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用法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傳回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true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的條件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&lt;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&lt;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小於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&lt;=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&lt;=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小於等於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等於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!=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!=Y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不等於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&gt;=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&gt;=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大於等於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&gt;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大於 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</a:t>
                      </a:r>
                      <a:endParaRPr kumimoji="1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67552"/>
          </a:xfrm>
        </p:spPr>
        <p:txBody>
          <a:bodyPr/>
          <a:lstStyle/>
          <a:p>
            <a:r>
              <a:rPr lang="zh-TW" altLang="en-US" dirty="0" smtClean="0"/>
              <a:t>條件運算子（</a:t>
            </a:r>
            <a:r>
              <a:rPr lang="en-US" altLang="zh-TW" dirty="0" smtClean="0"/>
              <a:t>Conditional Operators</a:t>
            </a:r>
            <a:r>
              <a:rPr lang="zh-TW" altLang="en-US" dirty="0" smtClean="0"/>
              <a:t>）</a:t>
            </a:r>
          </a:p>
          <a:p>
            <a:pPr lvl="1"/>
            <a:r>
              <a:rPr lang="zh-TW" altLang="en-US" sz="2000" dirty="0" smtClean="0"/>
              <a:t>功能：將兩個條件合併起來的運算子，運算結果仍為布林值。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運算子（</a:t>
            </a:r>
            <a:r>
              <a:rPr lang="en-US" altLang="zh-TW" dirty="0" smtClean="0"/>
              <a:t>Operators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graphicFrame>
        <p:nvGraphicFramePr>
          <p:cNvPr id="5" name="Group 29"/>
          <p:cNvGraphicFramePr>
            <a:graphicFrameLocks/>
          </p:cNvGraphicFramePr>
          <p:nvPr/>
        </p:nvGraphicFramePr>
        <p:xfrm>
          <a:off x="468313" y="2924175"/>
          <a:ext cx="8375650" cy="1926336"/>
        </p:xfrm>
        <a:graphic>
          <a:graphicData uri="http://schemas.openxmlformats.org/drawingml/2006/table">
            <a:tbl>
              <a:tblPr/>
              <a:tblGrid>
                <a:gridCol w="2025650"/>
                <a:gridCol w="2882900"/>
                <a:gridCol w="3467100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條件運算子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用法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傳回 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true 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的條件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&amp;&amp;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&amp;&amp;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與 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 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必須同時為 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true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X, Y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不一定進行求值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||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||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與 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 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之一為 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true 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即可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X, Y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不一定進行求值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!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! 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為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zh-TW" altLang="en-US" dirty="0" smtClean="0"/>
              <a:t>其他運算子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運算子（</a:t>
            </a:r>
            <a:r>
              <a:rPr lang="en-US" altLang="zh-TW" dirty="0" smtClean="0"/>
              <a:t>Operators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graphicFrame>
        <p:nvGraphicFramePr>
          <p:cNvPr id="5" name="Group 45"/>
          <p:cNvGraphicFramePr>
            <a:graphicFrameLocks/>
          </p:cNvGraphicFramePr>
          <p:nvPr/>
        </p:nvGraphicFramePr>
        <p:xfrm>
          <a:off x="684213" y="2205038"/>
          <a:ext cx="8159750" cy="3288222"/>
        </p:xfrm>
        <a:graphic>
          <a:graphicData uri="http://schemas.openxmlformats.org/drawingml/2006/table">
            <a:tbl>
              <a:tblPr/>
              <a:tblGrid>
                <a:gridCol w="1971675"/>
                <a:gridCol w="1885950"/>
                <a:gridCol w="430212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其它運算子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用法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? 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? Y :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如果 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為 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true，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傳回 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如果 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為 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false ，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傳回 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[]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用來存取陣列元素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Object.Property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用來存取物件內的屬性或方法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參數, 參數, …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f(X, Y, 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用來接收一系列的參數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型態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(int) 3.5F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將某數值強制轉型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new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new Object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建立物件或陣列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instanceof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instanceof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檢查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是否為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 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的個體 (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Instance)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 </a:t>
            </a:r>
            <a:r>
              <a:rPr lang="en-US" altLang="zh-TW" dirty="0" smtClean="0"/>
              <a:t>: 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0033CC"/>
                </a:solidFill>
              </a:rPr>
              <a:t>語法：</a:t>
            </a:r>
            <a:r>
              <a:rPr lang="en-US" altLang="zh-TW" dirty="0" smtClean="0">
                <a:solidFill>
                  <a:srgbClr val="0033CC"/>
                </a:solidFill>
              </a:rPr>
              <a:t>op1 ? op2 : op3</a:t>
            </a:r>
          </a:p>
          <a:p>
            <a:pPr lvl="1"/>
            <a:r>
              <a:rPr lang="zh-TW" altLang="en-US" dirty="0" smtClean="0"/>
              <a:t>唯一的三元運算子</a:t>
            </a:r>
          </a:p>
          <a:p>
            <a:pPr lvl="1"/>
            <a:r>
              <a:rPr lang="zh-TW" altLang="en-US" dirty="0" smtClean="0">
                <a:solidFill>
                  <a:srgbClr val="0033CC"/>
                </a:solidFill>
              </a:rPr>
              <a:t>簡略的 </a:t>
            </a:r>
            <a:r>
              <a:rPr lang="en-US" altLang="zh-TW" dirty="0" smtClean="0">
                <a:solidFill>
                  <a:srgbClr val="0033CC"/>
                </a:solidFill>
              </a:rPr>
              <a:t>if-else </a:t>
            </a:r>
            <a:r>
              <a:rPr lang="zh-TW" altLang="en-US" dirty="0" smtClean="0">
                <a:solidFill>
                  <a:srgbClr val="0033CC"/>
                </a:solidFill>
              </a:rPr>
              <a:t>敘述</a:t>
            </a:r>
          </a:p>
          <a:p>
            <a:pPr lvl="1"/>
            <a:r>
              <a:rPr lang="zh-TW" altLang="en-US" dirty="0" smtClean="0"/>
              <a:t>例</a:t>
            </a:r>
            <a:r>
              <a:rPr lang="zh-TW" altLang="en-US" dirty="0" smtClean="0">
                <a:sym typeface="Wingdings" pitchFamily="2" charset="2"/>
              </a:rPr>
              <a:t>：</a:t>
            </a:r>
            <a:r>
              <a:rPr lang="en-US" altLang="zh-TW" dirty="0" smtClean="0">
                <a:sym typeface="Wingdings" pitchFamily="2" charset="2"/>
              </a:rPr>
              <a:t>a= (x&gt;0) ? (x-1) : (x+1);</a:t>
            </a:r>
          </a:p>
          <a:p>
            <a:pPr lvl="1">
              <a:buFontTx/>
              <a:buNone/>
            </a:pPr>
            <a:r>
              <a:rPr lang="zh-TW" altLang="en-US" dirty="0" smtClean="0"/>
              <a:t>		     即	</a:t>
            </a:r>
            <a:r>
              <a:rPr lang="en-US" altLang="zh-TW" dirty="0" smtClean="0"/>
              <a:t>if (x &gt; 0)</a:t>
            </a:r>
          </a:p>
          <a:p>
            <a:pPr lvl="1">
              <a:buFontTx/>
              <a:buNone/>
            </a:pPr>
            <a:r>
              <a:rPr lang="en-US" altLang="zh-TW" dirty="0" smtClean="0"/>
              <a:t>				a = x-1;</a:t>
            </a:r>
          </a:p>
          <a:p>
            <a:pPr lvl="1">
              <a:buFontTx/>
              <a:buNone/>
            </a:pPr>
            <a:r>
              <a:rPr lang="en-US" altLang="zh-TW" dirty="0" smtClean="0"/>
              <a:t>			else</a:t>
            </a:r>
          </a:p>
          <a:p>
            <a:pPr lvl="1">
              <a:buFontTx/>
              <a:buNone/>
            </a:pPr>
            <a:r>
              <a:rPr lang="en-US" altLang="zh-TW" dirty="0" smtClean="0"/>
              <a:t>				a = x+1;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運算子（</a:t>
            </a:r>
            <a:r>
              <a:rPr lang="en-US" altLang="zh-TW" dirty="0" smtClean="0"/>
              <a:t>Operators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運算式（</a:t>
            </a:r>
            <a:r>
              <a:rPr lang="en-US" altLang="zh-TW" dirty="0" smtClean="0"/>
              <a:t>Expressions</a:t>
            </a:r>
            <a:r>
              <a:rPr lang="zh-TW" altLang="en-US" dirty="0" smtClean="0"/>
              <a:t>）</a:t>
            </a:r>
          </a:p>
          <a:p>
            <a:pPr lvl="1"/>
            <a:r>
              <a:rPr lang="zh-TW" altLang="en-US" dirty="0" smtClean="0"/>
              <a:t>範例</a:t>
            </a:r>
          </a:p>
          <a:p>
            <a:pPr lvl="2"/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x = 3 * 4 – 1;</a:t>
            </a:r>
          </a:p>
          <a:p>
            <a:pPr lvl="2"/>
            <a:r>
              <a:rPr lang="en-US" altLang="zh-TW" sz="2400" dirty="0" smtClean="0"/>
              <a:t>double y = -100 / x;</a:t>
            </a:r>
          </a:p>
          <a:p>
            <a:pPr lvl="1"/>
            <a:r>
              <a:rPr lang="en-US" altLang="zh-TW" dirty="0" smtClean="0"/>
              <a:t>ambiguous vs. unambiguous</a:t>
            </a:r>
          </a:p>
          <a:p>
            <a:pPr lvl="2"/>
            <a:r>
              <a:rPr lang="zh-TW" altLang="en-US" sz="2400" dirty="0" smtClean="0">
                <a:solidFill>
                  <a:srgbClr val="0033CC"/>
                </a:solidFill>
              </a:rPr>
              <a:t>擅用括號避免曖昧不明（</a:t>
            </a:r>
            <a:r>
              <a:rPr lang="en-US" altLang="zh-TW" sz="2400" dirty="0" smtClean="0">
                <a:solidFill>
                  <a:srgbClr val="0033CC"/>
                </a:solidFill>
              </a:rPr>
              <a:t>ambiguous</a:t>
            </a:r>
            <a:r>
              <a:rPr lang="zh-TW" altLang="en-US" sz="2400" dirty="0" smtClean="0">
                <a:solidFill>
                  <a:srgbClr val="0033CC"/>
                </a:solidFill>
              </a:rPr>
              <a:t>）的運算式</a:t>
            </a:r>
            <a:endParaRPr lang="en-US" altLang="zh-TW" sz="2400" dirty="0" smtClean="0">
              <a:solidFill>
                <a:srgbClr val="0033CC"/>
              </a:solidFill>
            </a:endParaRPr>
          </a:p>
          <a:p>
            <a:pPr lvl="2"/>
            <a:r>
              <a:rPr lang="zh-TW" altLang="en-US" sz="2400" dirty="0" smtClean="0"/>
              <a:t>例如：</a:t>
            </a:r>
          </a:p>
          <a:p>
            <a:pPr lvl="2">
              <a:buClr>
                <a:schemeClr val="accent1"/>
              </a:buClr>
              <a:buSzPct val="75000"/>
              <a:buFontTx/>
              <a:buNone/>
            </a:pPr>
            <a:r>
              <a:rPr lang="en-US" altLang="zh-TW" sz="2400" dirty="0" smtClean="0"/>
              <a:t>		x + y / 100</a:t>
            </a:r>
          </a:p>
          <a:p>
            <a:pPr lvl="2">
              <a:buClr>
                <a:schemeClr val="accent1"/>
              </a:buClr>
              <a:buSzPct val="75000"/>
              <a:buFontTx/>
              <a:buNone/>
            </a:pPr>
            <a:r>
              <a:rPr lang="en-US" altLang="zh-TW" sz="2400" dirty="0" smtClean="0"/>
              <a:t>		(x + y) / 100</a:t>
            </a:r>
          </a:p>
          <a:p>
            <a:pPr lvl="2">
              <a:buClr>
                <a:schemeClr val="accent1"/>
              </a:buClr>
              <a:buSzPct val="75000"/>
              <a:buFontTx/>
              <a:buNone/>
            </a:pPr>
            <a:r>
              <a:rPr lang="en-US" altLang="zh-TW" sz="2400" dirty="0" smtClean="0"/>
              <a:t>		x + (y / 100)</a:t>
            </a:r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Expressions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Statements &amp; Blocks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20081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Example: </a:t>
            </a:r>
            <a:r>
              <a:rPr lang="zh-TW" altLang="en-US" dirty="0" smtClean="0"/>
              <a:t>商店裡一件衣服</a:t>
            </a:r>
            <a:r>
              <a:rPr lang="en-US" altLang="zh-TW" dirty="0" smtClean="0"/>
              <a:t>$400</a:t>
            </a:r>
            <a:r>
              <a:rPr lang="zh-TW" altLang="en-US" dirty="0" smtClean="0"/>
              <a:t>，現在打</a:t>
            </a:r>
            <a:r>
              <a:rPr lang="en-US" altLang="zh-TW" dirty="0" smtClean="0"/>
              <a:t>8</a:t>
            </a:r>
            <a:r>
              <a:rPr lang="zh-TW" altLang="en-US" dirty="0" smtClean="0"/>
              <a:t>折，所以最後的價格是多少</a:t>
            </a:r>
            <a:r>
              <a:rPr lang="en-US" altLang="zh-TW" dirty="0" smtClean="0"/>
              <a:t>?</a:t>
            </a:r>
            <a:endParaRPr lang="zh-TW" altLang="en-US" dirty="0" smtClean="0"/>
          </a:p>
          <a:p>
            <a:endParaRPr lang="en-US" altLang="zh-TW" dirty="0" smtClean="0">
              <a:solidFill>
                <a:srgbClr val="0033CC"/>
              </a:solidFill>
            </a:endParaRPr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2060575"/>
            <a:ext cx="8353425" cy="440120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 </a:t>
            </a:r>
            <a:r>
              <a:rPr lang="en-US" altLang="zh-TW" sz="2000" dirty="0" smtClean="0">
                <a:solidFill>
                  <a:srgbClr val="0033CC"/>
                </a:solidFill>
              </a:rPr>
              <a:t>package Lesson02;</a:t>
            </a:r>
          </a:p>
          <a:p>
            <a:endParaRPr lang="en-US" altLang="zh-TW" sz="2000" dirty="0" smtClean="0">
              <a:solidFill>
                <a:srgbClr val="0033CC"/>
              </a:solidFill>
            </a:endParaRPr>
          </a:p>
          <a:p>
            <a:r>
              <a:rPr lang="en-US" altLang="zh-TW" sz="2000" dirty="0" smtClean="0">
                <a:solidFill>
                  <a:srgbClr val="0033CC"/>
                </a:solidFill>
              </a:rPr>
              <a:t>public class Sales {</a:t>
            </a:r>
          </a:p>
          <a:p>
            <a:r>
              <a:rPr lang="en-US" altLang="zh-TW" sz="2000" dirty="0" smtClean="0">
                <a:solidFill>
                  <a:srgbClr val="0033CC"/>
                </a:solidFill>
              </a:rPr>
              <a:t>	/**</a:t>
            </a:r>
          </a:p>
          <a:p>
            <a:r>
              <a:rPr lang="en-US" altLang="zh-TW" sz="2000" dirty="0" smtClean="0">
                <a:solidFill>
                  <a:srgbClr val="0033CC"/>
                </a:solidFill>
              </a:rPr>
              <a:t>	 * Example 02.01  (i.e., Lesson 02, Example 01)</a:t>
            </a:r>
          </a:p>
          <a:p>
            <a:r>
              <a:rPr lang="en-US" altLang="zh-TW" sz="2000" dirty="0" smtClean="0">
                <a:solidFill>
                  <a:srgbClr val="0033CC"/>
                </a:solidFill>
              </a:rPr>
              <a:t>	 */</a:t>
            </a:r>
          </a:p>
          <a:p>
            <a:r>
              <a:rPr lang="en-US" altLang="zh-TW" sz="2000" dirty="0" smtClean="0">
                <a:solidFill>
                  <a:srgbClr val="0033CC"/>
                </a:solidFill>
              </a:rPr>
              <a:t>	public static void main(String[] </a:t>
            </a:r>
            <a:r>
              <a:rPr lang="en-US" altLang="zh-TW" sz="2000" dirty="0" err="1" smtClean="0">
                <a:solidFill>
                  <a:srgbClr val="0033CC"/>
                </a:solidFill>
              </a:rPr>
              <a:t>args</a:t>
            </a:r>
            <a:r>
              <a:rPr lang="en-US" altLang="zh-TW" sz="2000" dirty="0" smtClean="0">
                <a:solidFill>
                  <a:srgbClr val="0033CC"/>
                </a:solidFill>
              </a:rPr>
              <a:t>) {</a:t>
            </a:r>
          </a:p>
          <a:p>
            <a:r>
              <a:rPr lang="en-US" altLang="zh-TW" sz="2000" dirty="0" smtClean="0">
                <a:solidFill>
                  <a:srgbClr val="0033CC"/>
                </a:solidFill>
              </a:rPr>
              <a:t>		double price = 400;</a:t>
            </a:r>
          </a:p>
          <a:p>
            <a:r>
              <a:rPr lang="en-US" altLang="zh-TW" sz="2000" dirty="0" smtClean="0">
                <a:solidFill>
                  <a:srgbClr val="0033CC"/>
                </a:solidFill>
              </a:rPr>
              <a:t>		double discount;</a:t>
            </a:r>
          </a:p>
          <a:p>
            <a:r>
              <a:rPr lang="en-US" altLang="zh-TW" sz="2000" dirty="0" smtClean="0">
                <a:solidFill>
                  <a:srgbClr val="0033CC"/>
                </a:solidFill>
              </a:rPr>
              <a:t>		discount = 0.8; //20% off</a:t>
            </a:r>
          </a:p>
          <a:p>
            <a:r>
              <a:rPr lang="en-US" altLang="zh-TW" sz="2000" dirty="0" smtClean="0">
                <a:solidFill>
                  <a:srgbClr val="0033CC"/>
                </a:solidFill>
              </a:rPr>
              <a:t>		price = price * discount;</a:t>
            </a:r>
          </a:p>
          <a:p>
            <a:r>
              <a:rPr lang="en-US" altLang="zh-TW" sz="2000" dirty="0" smtClean="0">
                <a:solidFill>
                  <a:srgbClr val="0033CC"/>
                </a:solidFill>
              </a:rPr>
              <a:t>		</a:t>
            </a:r>
            <a:r>
              <a:rPr lang="en-US" altLang="zh-TW" sz="2000" dirty="0" err="1" smtClean="0">
                <a:solidFill>
                  <a:srgbClr val="0033CC"/>
                </a:solidFill>
              </a:rPr>
              <a:t>System.out.println</a:t>
            </a:r>
            <a:r>
              <a:rPr lang="en-US" altLang="zh-TW" sz="2000" dirty="0" smtClean="0">
                <a:solidFill>
                  <a:srgbClr val="0033CC"/>
                </a:solidFill>
              </a:rPr>
              <a:t>("Sale price is "+ price);</a:t>
            </a:r>
          </a:p>
          <a:p>
            <a:r>
              <a:rPr lang="en-US" altLang="zh-TW" sz="2000" dirty="0" smtClean="0">
                <a:solidFill>
                  <a:srgbClr val="0033CC"/>
                </a:solidFill>
              </a:rPr>
              <a:t>	}</a:t>
            </a:r>
          </a:p>
          <a:p>
            <a:r>
              <a:rPr lang="en-US" altLang="zh-TW" sz="2000" dirty="0" smtClean="0">
                <a:solidFill>
                  <a:srgbClr val="0033CC"/>
                </a:solidFill>
              </a:rPr>
              <a:t>}</a:t>
            </a:r>
            <a:endParaRPr lang="en-US" altLang="zh-TW" sz="2000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6588224" y="3861048"/>
            <a:ext cx="1224136" cy="576064"/>
          </a:xfrm>
          <a:prstGeom prst="wedgeRoundRectCallout">
            <a:avLst>
              <a:gd name="adj1" fmla="val -155678"/>
              <a:gd name="adj2" fmla="val 634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Variable</a:t>
            </a:r>
            <a:endParaRPr lang="zh-TW" altLang="en-US" dirty="0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 rot="10800000">
            <a:off x="4932040" y="4293095"/>
            <a:ext cx="216024" cy="504056"/>
          </a:xfrm>
          <a:prstGeom prst="leftBrace">
            <a:avLst>
              <a:gd name="adj1" fmla="val 200000"/>
              <a:gd name="adj2" fmla="val 50000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敘述（</a:t>
            </a:r>
            <a:r>
              <a:rPr lang="en-US" altLang="zh-TW" dirty="0" smtClean="0"/>
              <a:t>Statements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類似人們說話的語言（ </a:t>
            </a:r>
            <a:r>
              <a:rPr lang="en-US" altLang="zh-TW" dirty="0" smtClean="0"/>
              <a:t>natural language</a:t>
            </a:r>
            <a:r>
              <a:rPr lang="zh-TW" altLang="en-US" dirty="0" smtClean="0"/>
              <a:t> ）</a:t>
            </a:r>
          </a:p>
          <a:p>
            <a:pPr lvl="1"/>
            <a:r>
              <a:rPr lang="zh-TW" altLang="en-US" dirty="0" smtClean="0"/>
              <a:t>敘述由多個運算式構成一個完整的執行動作，並以</a:t>
            </a:r>
            <a:r>
              <a:rPr lang="zh-TW" altLang="en-US" dirty="0" smtClean="0">
                <a:solidFill>
                  <a:srgbClr val="0033CC"/>
                </a:solidFill>
              </a:rPr>
              <a:t>分號（</a:t>
            </a:r>
            <a:r>
              <a:rPr lang="en-US" altLang="zh-TW" dirty="0" smtClean="0">
                <a:solidFill>
                  <a:srgbClr val="0033CC"/>
                </a:solidFill>
              </a:rPr>
              <a:t>;</a:t>
            </a:r>
            <a:r>
              <a:rPr lang="zh-TW" altLang="en-US" dirty="0" smtClean="0">
                <a:solidFill>
                  <a:srgbClr val="0033CC"/>
                </a:solidFill>
              </a:rPr>
              <a:t>）作結尾</a:t>
            </a:r>
          </a:p>
          <a:p>
            <a:pPr lvl="1"/>
            <a:r>
              <a:rPr lang="zh-TW" altLang="en-US" dirty="0" smtClean="0"/>
              <a:t>下列運算式可構成敘述</a:t>
            </a:r>
          </a:p>
          <a:p>
            <a:pPr lvl="2">
              <a:buClr>
                <a:schemeClr val="accent1"/>
              </a:buClr>
              <a:buSzPct val="75000"/>
            </a:pPr>
            <a:r>
              <a:rPr lang="en-US" altLang="zh-TW" dirty="0" smtClean="0"/>
              <a:t>Assignment Expressions</a:t>
            </a:r>
            <a:r>
              <a:rPr lang="zh-TW" altLang="en-US" dirty="0" smtClean="0"/>
              <a:t>，例：</a:t>
            </a:r>
            <a:r>
              <a:rPr lang="en-US" altLang="zh-TW" dirty="0" smtClean="0">
                <a:solidFill>
                  <a:srgbClr val="0033CC"/>
                </a:solidFill>
              </a:rPr>
              <a:t>a = 2;</a:t>
            </a:r>
          </a:p>
          <a:p>
            <a:pPr lvl="2">
              <a:buClr>
                <a:schemeClr val="accent1"/>
              </a:buClr>
              <a:buSzPct val="75000"/>
            </a:pPr>
            <a:r>
              <a:rPr lang="en-US" altLang="zh-TW" dirty="0" smtClean="0"/>
              <a:t>Any Use of  ++ or --</a:t>
            </a:r>
            <a:r>
              <a:rPr lang="zh-TW" altLang="en-US" dirty="0" smtClean="0"/>
              <a:t>，例：</a:t>
            </a:r>
            <a:r>
              <a:rPr lang="en-US" altLang="zh-TW" dirty="0" smtClean="0">
                <a:solidFill>
                  <a:srgbClr val="0033CC"/>
                </a:solidFill>
              </a:rPr>
              <a:t>a++;</a:t>
            </a:r>
          </a:p>
          <a:p>
            <a:pPr lvl="2">
              <a:buClr>
                <a:schemeClr val="accent1"/>
              </a:buClr>
              <a:buSzPct val="75000"/>
            </a:pPr>
            <a:r>
              <a:rPr lang="en-US" altLang="zh-TW" dirty="0" smtClean="0"/>
              <a:t>Method Calls</a:t>
            </a:r>
            <a:r>
              <a:rPr lang="zh-TW" altLang="en-US" dirty="0" smtClean="0"/>
              <a:t>，例：</a:t>
            </a:r>
            <a:r>
              <a:rPr lang="en-US" altLang="zh-TW" dirty="0" err="1" smtClean="0">
                <a:solidFill>
                  <a:srgbClr val="0033CC"/>
                </a:solidFill>
              </a:rPr>
              <a:t>System.out.println</a:t>
            </a:r>
            <a:r>
              <a:rPr lang="en-US" altLang="zh-TW" dirty="0" smtClean="0">
                <a:solidFill>
                  <a:srgbClr val="0033CC"/>
                </a:solidFill>
              </a:rPr>
              <a:t>(“Hi!”);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Expressions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Statements &amp; Blocks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敘述 </a:t>
            </a:r>
            <a:r>
              <a:rPr lang="en-US" altLang="zh-TW" dirty="0" smtClean="0"/>
              <a:t>Statements</a:t>
            </a:r>
          </a:p>
          <a:p>
            <a:pPr lvl="1"/>
            <a:r>
              <a:rPr lang="zh-TW" altLang="en-US" dirty="0" smtClean="0"/>
              <a:t>除了由運算式構成，另有兩種敘述</a:t>
            </a:r>
          </a:p>
          <a:p>
            <a:pPr lvl="2">
              <a:buClr>
                <a:schemeClr val="accent1"/>
              </a:buClr>
              <a:buSzPct val="75000"/>
            </a:pPr>
            <a:r>
              <a:rPr lang="en-US" altLang="zh-TW" dirty="0" smtClean="0">
                <a:solidFill>
                  <a:srgbClr val="0033CC"/>
                </a:solidFill>
              </a:rPr>
              <a:t>Declaration Statement</a:t>
            </a:r>
            <a:r>
              <a:rPr lang="zh-TW" altLang="en-US" dirty="0" smtClean="0"/>
              <a:t>，例：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 = 2;</a:t>
            </a:r>
          </a:p>
          <a:p>
            <a:pPr lvl="2">
              <a:buClr>
                <a:schemeClr val="accent1"/>
              </a:buClr>
              <a:buSzPct val="75000"/>
            </a:pPr>
            <a:r>
              <a:rPr lang="en-US" altLang="zh-TW" dirty="0" smtClean="0">
                <a:solidFill>
                  <a:srgbClr val="0033CC"/>
                </a:solidFill>
              </a:rPr>
              <a:t>Control Flow Statement</a:t>
            </a:r>
          </a:p>
          <a:p>
            <a:r>
              <a:rPr lang="zh-TW" altLang="en-US" dirty="0" smtClean="0"/>
              <a:t>程式區塊 </a:t>
            </a:r>
            <a:r>
              <a:rPr lang="en-US" altLang="zh-TW" dirty="0" smtClean="0"/>
              <a:t>Blocks</a:t>
            </a:r>
          </a:p>
          <a:p>
            <a:pPr lvl="1"/>
            <a:r>
              <a:rPr lang="zh-TW" altLang="en-US" dirty="0" smtClean="0"/>
              <a:t>由大括號包覆，且內含零個以上的敘述</a:t>
            </a:r>
          </a:p>
          <a:p>
            <a:pPr lvl="1"/>
            <a:r>
              <a:rPr lang="zh-TW" altLang="en-US" dirty="0" smtClean="0"/>
              <a:t>例： 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Expressions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Statements &amp; Blocks</a:t>
            </a:r>
            <a:endParaRPr lang="zh-TW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08175" y="4365104"/>
            <a:ext cx="2305050" cy="15525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if (a &gt; 2) {</a:t>
            </a:r>
          </a:p>
          <a:p>
            <a:pPr>
              <a:spcBef>
                <a:spcPct val="50000"/>
              </a:spcBef>
            </a:pPr>
            <a:r>
              <a:rPr lang="en-US" altLang="zh-TW" dirty="0"/>
              <a:t>     … </a:t>
            </a:r>
          </a:p>
          <a:p>
            <a:pPr>
              <a:spcBef>
                <a:spcPct val="50000"/>
              </a:spcBef>
            </a:pPr>
            <a:r>
              <a:rPr lang="en-US" altLang="zh-TW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Practice</a:t>
            </a:r>
          </a:p>
          <a:p>
            <a:pPr lvl="1"/>
            <a:r>
              <a:rPr lang="zh-TW" altLang="en-US" dirty="0" smtClean="0"/>
              <a:t>請撰寫一程式，輸入姓名、身高、體重，您的程式會計算出</a:t>
            </a:r>
            <a:r>
              <a:rPr lang="zh-TW" altLang="en-US" b="1" i="1" dirty="0" smtClean="0"/>
              <a:t>身材比例係數</a:t>
            </a:r>
            <a:r>
              <a:rPr lang="zh-TW" altLang="en-US" dirty="0" smtClean="0"/>
              <a:t>。</a:t>
            </a:r>
          </a:p>
          <a:p>
            <a:pPr lvl="1"/>
            <a:r>
              <a:rPr lang="zh-TW" altLang="en-US" b="1" i="1" dirty="0" smtClean="0"/>
              <a:t>身材比例係數</a:t>
            </a:r>
            <a:r>
              <a:rPr lang="zh-TW" altLang="en-US" dirty="0" smtClean="0"/>
              <a:t>公式為：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)/((</a:t>
            </a:r>
            <a:r>
              <a:rPr lang="zh-TW" altLang="en-US" dirty="0" smtClean="0"/>
              <a:t>身高</a:t>
            </a:r>
            <a:r>
              <a:rPr lang="en-US" altLang="zh-TW" dirty="0" smtClean="0"/>
              <a:t>/100 )*(</a:t>
            </a:r>
            <a:r>
              <a:rPr lang="zh-TW" altLang="en-US" dirty="0" smtClean="0"/>
              <a:t>身高</a:t>
            </a:r>
            <a:r>
              <a:rPr lang="en-US" altLang="zh-TW" dirty="0" smtClean="0"/>
              <a:t>/100 ))</a:t>
            </a:r>
            <a:r>
              <a:rPr lang="zh-TW" altLang="en-US" dirty="0" smtClean="0"/>
              <a:t>。 </a:t>
            </a:r>
          </a:p>
          <a:p>
            <a:pPr lvl="1"/>
            <a:r>
              <a:rPr lang="en-US" altLang="zh-TW" dirty="0" smtClean="0"/>
              <a:t>Input</a:t>
            </a:r>
            <a:r>
              <a:rPr lang="zh-TW" altLang="en-US" dirty="0" smtClean="0">
                <a:solidFill>
                  <a:srgbClr val="0000CC"/>
                </a:solidFill>
              </a:rPr>
              <a:t>“</a:t>
            </a:r>
            <a:r>
              <a:rPr lang="en-US" altLang="zh-TW" dirty="0" smtClean="0">
                <a:solidFill>
                  <a:srgbClr val="0000CC"/>
                </a:solidFill>
              </a:rPr>
              <a:t>Danny172 68”</a:t>
            </a:r>
          </a:p>
          <a:p>
            <a:pPr lvl="1" algn="just"/>
            <a:r>
              <a:rPr lang="en-US" altLang="zh-TW" dirty="0" smtClean="0"/>
              <a:t>Output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00CC"/>
                </a:solidFill>
              </a:rPr>
              <a:t>“</a:t>
            </a:r>
            <a:r>
              <a:rPr lang="en-US" altLang="zh-TW" dirty="0" smtClean="0">
                <a:solidFill>
                  <a:srgbClr val="0000CC"/>
                </a:solidFill>
              </a:rPr>
              <a:t>Danny</a:t>
            </a:r>
            <a:r>
              <a:rPr lang="zh-TW" altLang="en-US" dirty="0" smtClean="0">
                <a:solidFill>
                  <a:srgbClr val="0000CC"/>
                </a:solidFill>
              </a:rPr>
              <a:t>的身材比例係數為 </a:t>
            </a:r>
            <a:r>
              <a:rPr lang="en-US" altLang="zh-TW" dirty="0" smtClean="0">
                <a:solidFill>
                  <a:srgbClr val="0000CC"/>
                </a:solidFill>
              </a:rPr>
              <a:t>22.9853…”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Turn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/>
              <a:t>Create a java “Class” named “</a:t>
            </a:r>
            <a:r>
              <a:rPr lang="en-US" altLang="zh-TW" dirty="0" smtClean="0">
                <a:solidFill>
                  <a:srgbClr val="3333CC"/>
                </a:solidFill>
              </a:rPr>
              <a:t>SlimBody.java”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r>
              <a:rPr lang="zh-TW" altLang="en-US" dirty="0" smtClean="0"/>
              <a:t>參數讀取範例</a:t>
            </a:r>
          </a:p>
          <a:p>
            <a:pPr lvl="2" algn="just"/>
            <a:r>
              <a:rPr lang="en-US" altLang="zh-TW" b="1" dirty="0" smtClean="0">
                <a:solidFill>
                  <a:srgbClr val="0033CC"/>
                </a:solidFill>
              </a:rPr>
              <a:t>String name = </a:t>
            </a:r>
            <a:r>
              <a:rPr lang="en-US" altLang="zh-TW" b="1" dirty="0" err="1" smtClean="0">
                <a:solidFill>
                  <a:srgbClr val="0033CC"/>
                </a:solidFill>
              </a:rPr>
              <a:t>args</a:t>
            </a:r>
            <a:r>
              <a:rPr lang="en-US" altLang="zh-TW" b="1" dirty="0" smtClean="0">
                <a:solidFill>
                  <a:srgbClr val="0033CC"/>
                </a:solidFill>
              </a:rPr>
              <a:t>[0];</a:t>
            </a:r>
          </a:p>
          <a:p>
            <a:pPr lvl="2"/>
            <a:r>
              <a:rPr lang="en-US" altLang="zh-TW" b="1" dirty="0" smtClean="0">
                <a:solidFill>
                  <a:srgbClr val="0033CC"/>
                </a:solidFill>
              </a:rPr>
              <a:t>double height = </a:t>
            </a:r>
            <a:r>
              <a:rPr lang="en-US" altLang="zh-TW" b="1" dirty="0" err="1" smtClean="0">
                <a:solidFill>
                  <a:srgbClr val="0033CC"/>
                </a:solidFill>
              </a:rPr>
              <a:t>Double.parseDouble</a:t>
            </a:r>
            <a:r>
              <a:rPr lang="en-US" altLang="zh-TW" b="1" dirty="0" smtClean="0">
                <a:solidFill>
                  <a:srgbClr val="0033CC"/>
                </a:solidFill>
              </a:rPr>
              <a:t>(</a:t>
            </a:r>
            <a:r>
              <a:rPr lang="en-US" altLang="zh-TW" b="1" dirty="0" err="1" smtClean="0">
                <a:solidFill>
                  <a:srgbClr val="0033CC"/>
                </a:solidFill>
              </a:rPr>
              <a:t>args</a:t>
            </a:r>
            <a:r>
              <a:rPr lang="en-US" altLang="zh-TW" b="1" dirty="0" smtClean="0">
                <a:solidFill>
                  <a:srgbClr val="0033CC"/>
                </a:solidFill>
              </a:rPr>
              <a:t>[1]);</a:t>
            </a:r>
            <a:r>
              <a:rPr lang="en-US" altLang="zh-TW" dirty="0" smtClean="0">
                <a:solidFill>
                  <a:srgbClr val="0033CC"/>
                </a:solidFill>
              </a:rPr>
              <a:t> </a:t>
            </a:r>
            <a:endParaRPr lang="en-US" altLang="zh-TW" dirty="0" smtClean="0"/>
          </a:p>
          <a:p>
            <a:pPr lvl="1"/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Turn – Hint (1)</a:t>
            </a:r>
            <a:endParaRPr lang="zh-TW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1560" y="1988840"/>
            <a:ext cx="8208962" cy="22256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 dirty="0"/>
              <a:t>public class </a:t>
            </a:r>
            <a:r>
              <a:rPr lang="en-US" altLang="zh-TW" sz="2000" dirty="0" err="1"/>
              <a:t>SlimBody</a:t>
            </a:r>
            <a:r>
              <a:rPr lang="en-US" altLang="zh-TW" sz="2000" dirty="0"/>
              <a:t> {</a:t>
            </a:r>
          </a:p>
          <a:p>
            <a:r>
              <a:rPr lang="en-US" altLang="zh-TW" sz="2000" dirty="0"/>
              <a:t>	public static void main ( String[] </a:t>
            </a:r>
            <a:r>
              <a:rPr lang="en-US" altLang="zh-TW" sz="2000" dirty="0" err="1"/>
              <a:t>args</a:t>
            </a:r>
            <a:r>
              <a:rPr lang="en-US" altLang="zh-TW" sz="2000" dirty="0"/>
              <a:t> ) {</a:t>
            </a:r>
          </a:p>
          <a:p>
            <a:r>
              <a:rPr lang="en-US" altLang="zh-TW" sz="2000" dirty="0"/>
              <a:t>		…</a:t>
            </a:r>
          </a:p>
          <a:p>
            <a:r>
              <a:rPr lang="en-US" altLang="zh-TW" sz="2000" dirty="0"/>
              <a:t>		…</a:t>
            </a:r>
          </a:p>
          <a:p>
            <a:r>
              <a:rPr lang="en-US" altLang="zh-TW" sz="2000" dirty="0"/>
              <a:t>		…</a:t>
            </a:r>
          </a:p>
          <a:p>
            <a:r>
              <a:rPr lang="en-US" altLang="zh-TW" sz="2000" dirty="0"/>
              <a:t>	}</a:t>
            </a:r>
          </a:p>
          <a:p>
            <a:r>
              <a:rPr lang="en-US" altLang="zh-TW" sz="2000" dirty="0"/>
              <a:t>}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5220072" y="3429000"/>
            <a:ext cx="3240360" cy="1152128"/>
          </a:xfrm>
          <a:prstGeom prst="wedgeRoundRectCallout">
            <a:avLst>
              <a:gd name="adj1" fmla="val -42828"/>
              <a:gd name="adj2" fmla="val -928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String []:  array of string</a:t>
            </a:r>
          </a:p>
          <a:p>
            <a:r>
              <a:rPr lang="en-US" altLang="zh-TW" dirty="0" err="1" smtClean="0"/>
              <a:t>args</a:t>
            </a:r>
            <a:r>
              <a:rPr lang="en-US" altLang="zh-TW" dirty="0" smtClean="0"/>
              <a:t>[0]:</a:t>
            </a:r>
            <a:r>
              <a:rPr lang="zh-TW" altLang="en-US" dirty="0" smtClean="0"/>
              <a:t>第一個輸入物件</a:t>
            </a:r>
            <a:endParaRPr lang="en-US" altLang="zh-TW" dirty="0" smtClean="0"/>
          </a:p>
          <a:p>
            <a:r>
              <a:rPr lang="en-US" altLang="zh-TW" dirty="0" err="1" smtClean="0"/>
              <a:t>args</a:t>
            </a:r>
            <a:r>
              <a:rPr lang="en-US" altLang="zh-TW" dirty="0" smtClean="0"/>
              <a:t>[1]:</a:t>
            </a:r>
            <a:r>
              <a:rPr lang="zh-TW" altLang="en-US" dirty="0" smtClean="0"/>
              <a:t>第二個輸入物件</a:t>
            </a:r>
          </a:p>
        </p:txBody>
      </p:sp>
      <p:sp>
        <p:nvSpPr>
          <p:cNvPr id="7" name="AutoShape 8"/>
          <p:cNvSpPr>
            <a:spLocks/>
          </p:cNvSpPr>
          <p:nvPr/>
        </p:nvSpPr>
        <p:spPr bwMode="auto">
          <a:xfrm rot="16200000">
            <a:off x="5328084" y="2024844"/>
            <a:ext cx="216024" cy="1440160"/>
          </a:xfrm>
          <a:prstGeom prst="leftBrace">
            <a:avLst>
              <a:gd name="adj1" fmla="val 200000"/>
              <a:gd name="adj2" fmla="val 50000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圓角矩形圖說文字 7"/>
          <p:cNvSpPr/>
          <p:nvPr/>
        </p:nvSpPr>
        <p:spPr>
          <a:xfrm>
            <a:off x="4067944" y="6021288"/>
            <a:ext cx="3960440" cy="603448"/>
          </a:xfrm>
          <a:prstGeom prst="wedgeRoundRectCallout">
            <a:avLst>
              <a:gd name="adj1" fmla="val -27069"/>
              <a:gd name="adj2" fmla="val -976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型態轉換 </a:t>
            </a:r>
            <a:r>
              <a:rPr lang="en-US" altLang="zh-TW" dirty="0" smtClean="0"/>
              <a:t>“string” to “double”</a:t>
            </a:r>
            <a:endParaRPr lang="zh-TW" altLang="en-US" dirty="0" smtClean="0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 rot="16200000">
            <a:off x="4860032" y="4221088"/>
            <a:ext cx="216024" cy="2664296"/>
          </a:xfrm>
          <a:prstGeom prst="leftBrace">
            <a:avLst>
              <a:gd name="adj1" fmla="val 200000"/>
              <a:gd name="adj2" fmla="val 50000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Turn – Hint (2)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988840"/>
            <a:ext cx="2184059" cy="275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084" y="2060848"/>
            <a:ext cx="196664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589132" y="2060848"/>
            <a:ext cx="360040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5373216"/>
            <a:ext cx="31623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2339752" y="4221088"/>
            <a:ext cx="201622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Bent-Up Arrow 9"/>
          <p:cNvSpPr/>
          <p:nvPr/>
        </p:nvSpPr>
        <p:spPr>
          <a:xfrm rot="5400000">
            <a:off x="1079612" y="2960948"/>
            <a:ext cx="1008112" cy="15121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1988840"/>
            <a:ext cx="40767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Bent-Up Arrow 13"/>
          <p:cNvSpPr/>
          <p:nvPr/>
        </p:nvSpPr>
        <p:spPr>
          <a:xfrm>
            <a:off x="4572000" y="3645024"/>
            <a:ext cx="1584176" cy="792088"/>
          </a:xfrm>
          <a:prstGeom prst="bentUpArrow">
            <a:avLst>
              <a:gd name="adj1" fmla="val 25000"/>
              <a:gd name="adj2" fmla="val 2436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ounded Rectangle 15"/>
          <p:cNvSpPr/>
          <p:nvPr/>
        </p:nvSpPr>
        <p:spPr>
          <a:xfrm>
            <a:off x="7812360" y="2780928"/>
            <a:ext cx="1152128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248" y="4797152"/>
            <a:ext cx="15621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Down Arrow 19"/>
          <p:cNvSpPr/>
          <p:nvPr/>
        </p:nvSpPr>
        <p:spPr>
          <a:xfrm>
            <a:off x="7236296" y="371703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4788024" y="1916832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Rounded Rectangle 20"/>
          <p:cNvSpPr/>
          <p:nvPr/>
        </p:nvSpPr>
        <p:spPr>
          <a:xfrm>
            <a:off x="6876256" y="5733256"/>
            <a:ext cx="129614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Down Arrow 21"/>
          <p:cNvSpPr/>
          <p:nvPr/>
        </p:nvSpPr>
        <p:spPr>
          <a:xfrm rot="5400000">
            <a:off x="5322944" y="527034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Rounded Rectangle 22"/>
          <p:cNvSpPr/>
          <p:nvPr/>
        </p:nvSpPr>
        <p:spPr>
          <a:xfrm>
            <a:off x="2267744" y="5661248"/>
            <a:ext cx="1080120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Rounded Rectangle 23"/>
          <p:cNvSpPr/>
          <p:nvPr/>
        </p:nvSpPr>
        <p:spPr>
          <a:xfrm>
            <a:off x="1907704" y="6093296"/>
            <a:ext cx="1080120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660232" y="630932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And click [OK]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4" grpId="0" animBg="1"/>
      <p:bldP spid="16" grpId="0" animBg="1"/>
      <p:bldP spid="20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dirty="0" smtClean="0"/>
              <a:t>定義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/>
              <a:t>儲存資料的單位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/>
              <a:t>每個變數都有各自的名稱（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）與資料型態（</a:t>
            </a:r>
            <a:r>
              <a:rPr lang="en-US" altLang="zh-TW" dirty="0" smtClean="0"/>
              <a:t>data type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E.g., price and discount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E.g., double</a:t>
            </a:r>
            <a:endParaRPr lang="zh-TW" altLang="en-US" dirty="0" smtClean="0"/>
          </a:p>
          <a:p>
            <a:pPr>
              <a:lnSpc>
                <a:spcPct val="90000"/>
              </a:lnSpc>
            </a:pPr>
            <a:r>
              <a:rPr lang="zh-TW" altLang="en-US" dirty="0" smtClean="0"/>
              <a:t>變數宣告（</a:t>
            </a:r>
            <a:r>
              <a:rPr lang="en-US" altLang="zh-TW" dirty="0" smtClean="0"/>
              <a:t>Declaration</a:t>
            </a:r>
            <a:r>
              <a:rPr lang="zh-TW" altLang="en-US" dirty="0" smtClean="0"/>
              <a:t>）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/>
              <a:t>意義：告知電腦我的程式要使用變數，請配置記憶體以供存放。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>
                <a:solidFill>
                  <a:srgbClr val="0033CC"/>
                </a:solidFill>
              </a:rPr>
              <a:t>變數必須在第一次使用前宣告！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/>
              <a:t>語法：</a:t>
            </a:r>
            <a:r>
              <a:rPr lang="en-US" altLang="zh-TW" i="1" dirty="0" err="1" smtClean="0">
                <a:solidFill>
                  <a:srgbClr val="0033CC"/>
                </a:solidFill>
              </a:rPr>
              <a:t>DataType</a:t>
            </a:r>
            <a:r>
              <a:rPr lang="en-US" altLang="zh-TW" i="1" dirty="0" smtClean="0">
                <a:solidFill>
                  <a:srgbClr val="0033CC"/>
                </a:solidFill>
              </a:rPr>
              <a:t> </a:t>
            </a:r>
            <a:r>
              <a:rPr lang="en-US" altLang="zh-TW" i="1" dirty="0" err="1" smtClean="0">
                <a:solidFill>
                  <a:srgbClr val="0033CC"/>
                </a:solidFill>
              </a:rPr>
              <a:t>VarName</a:t>
            </a:r>
            <a:r>
              <a:rPr lang="en-US" altLang="zh-TW" dirty="0" smtClean="0">
                <a:solidFill>
                  <a:srgbClr val="0033CC"/>
                </a:solidFill>
              </a:rPr>
              <a:t> [= </a:t>
            </a:r>
            <a:r>
              <a:rPr lang="en-US" altLang="zh-TW" i="1" dirty="0" err="1" smtClean="0">
                <a:solidFill>
                  <a:srgbClr val="0033CC"/>
                </a:solidFill>
              </a:rPr>
              <a:t>InitialValue</a:t>
            </a:r>
            <a:r>
              <a:rPr lang="en-US" altLang="zh-TW" dirty="0" smtClean="0">
                <a:solidFill>
                  <a:srgbClr val="0033CC"/>
                </a:solidFill>
              </a:rPr>
              <a:t>];</a:t>
            </a:r>
            <a:endParaRPr lang="zh-TW" altLang="en-US" dirty="0" smtClean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dirty="0" smtClean="0"/>
              <a:t>範例：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 smtClean="0">
                <a:solidFill>
                  <a:srgbClr val="0033CC"/>
                </a:solidFill>
              </a:rPr>
              <a:t>double price = 400;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 smtClean="0">
                <a:solidFill>
                  <a:srgbClr val="0033CC"/>
                </a:solidFill>
              </a:rPr>
              <a:t>double discount;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2800" dirty="0" smtClean="0">
                <a:solidFill>
                  <a:srgbClr val="0033CC"/>
                </a:solidFill>
              </a:rPr>
              <a:t>	discount = 0.8;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751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基本資料型態（</a:t>
            </a:r>
            <a:r>
              <a:rPr lang="en-US" altLang="zh-TW" sz="2800" b="1" dirty="0" smtClean="0">
                <a:solidFill>
                  <a:srgbClr val="0033CC"/>
                </a:solidFill>
              </a:rPr>
              <a:t>Primitive Data Types</a:t>
            </a:r>
            <a:r>
              <a:rPr lang="zh-TW" altLang="en-US" dirty="0" smtClean="0"/>
              <a:t>）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  <p:graphicFrame>
        <p:nvGraphicFramePr>
          <p:cNvPr id="7" name="Group 151"/>
          <p:cNvGraphicFramePr>
            <a:graphicFrameLocks/>
          </p:cNvGraphicFramePr>
          <p:nvPr/>
        </p:nvGraphicFramePr>
        <p:xfrm>
          <a:off x="755650" y="1916832"/>
          <a:ext cx="7943850" cy="4130678"/>
        </p:xfrm>
        <a:graphic>
          <a:graphicData uri="http://schemas.openxmlformats.org/drawingml/2006/table">
            <a:tbl>
              <a:tblPr/>
              <a:tblGrid>
                <a:gridCol w="868363"/>
                <a:gridCol w="346075"/>
                <a:gridCol w="1530350"/>
                <a:gridCol w="2454275"/>
                <a:gridCol w="2744787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型態名稱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大小 / 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範圍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說明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12738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整數型態</a:t>
                      </a:r>
                      <a:b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</a:b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負數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: 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二進位數型態首位為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時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(11110111 → 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先減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 → 11110110 → 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取補數 → 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00001001 → 9 → 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真正的值 → 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-9)</a:t>
                      </a:r>
                      <a:endParaRPr kumimoji="1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byte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8 </a:t>
                      </a: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bit / </a:t>
                      </a:r>
                      <a:r>
                        <a:rPr kumimoji="1" lang="zh-TW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二補數方式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-128 ~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位元組整數 (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Byte Integer)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 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bit / 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二補數方式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-32768 ~ 32767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短整數 (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Short Integer)</a:t>
                      </a:r>
                      <a:endParaRPr kumimoji="1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int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32 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bit / 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二補數方式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-2147483648 ~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 2147483647</a:t>
                      </a:r>
                      <a:endParaRPr kumimoji="1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整數 (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Integer)</a:t>
                      </a:r>
                      <a:endParaRPr kumimoji="1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64 </a:t>
                      </a: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bit / </a:t>
                      </a:r>
                      <a:r>
                        <a:rPr kumimoji="1" lang="zh-TW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二補數方式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-9223372036854775808 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~ 9223372036854775807</a:t>
                      </a:r>
                      <a:endParaRPr kumimoji="1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長整數 (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Long Integer)</a:t>
                      </a:r>
                      <a:endParaRPr kumimoji="1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實數型態 </a:t>
                      </a: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</a:t>
                      </a:r>
                      <a:r>
                        <a:rPr kumimoji="1" lang="zh-TW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以近似表示任意某個實數；</a:t>
                      </a: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 =  m * b</a:t>
                      </a:r>
                      <a:r>
                        <a:rPr kumimoji="1" lang="en-US" altLang="zh-TW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e</a:t>
                      </a: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32 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bit / IEEE 754 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七位小數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單精度浮點數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64 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bit / IEEE 754 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十五位小數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雙精度浮點數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其它型態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397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 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bit / Unicode 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\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u0000 ~ \uffff (0 ~ 65535)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字元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boolean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true /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true,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布林值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變數宣告完畢後可以給定初值。</a:t>
            </a:r>
          </a:p>
          <a:p>
            <a:r>
              <a:rPr lang="zh-TW" altLang="en-US" dirty="0" smtClean="0"/>
              <a:t>給初值的方法：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33CC"/>
                </a:solidFill>
              </a:rPr>
              <a:t>double price = 400;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33CC"/>
                </a:solidFill>
              </a:rPr>
              <a:t>double discount;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2400" dirty="0" smtClean="0">
                <a:solidFill>
                  <a:srgbClr val="0033CC"/>
                </a:solidFill>
              </a:rPr>
              <a:t>	discount = 0.8;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6</a:t>
            </a:fld>
            <a:endParaRPr lang="zh-TW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787900" y="2708275"/>
            <a:ext cx="3024188" cy="3600450"/>
            <a:chOff x="3152" y="1888"/>
            <a:chExt cx="1905" cy="226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152" y="1888"/>
              <a:ext cx="998" cy="22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152" y="2251"/>
              <a:ext cx="998" cy="2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price</a:t>
              </a:r>
              <a:endParaRPr lang="en-US" altLang="zh-TW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52" y="3294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discount</a:t>
              </a:r>
              <a:endParaRPr lang="en-US" altLang="zh-TW" dirty="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150" y="2795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/>
                <a:t>記憶體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5"/>
          </a:xfrm>
        </p:spPr>
        <p:txBody>
          <a:bodyPr/>
          <a:lstStyle/>
          <a:p>
            <a:r>
              <a:rPr lang="zh-TW" altLang="en-US" dirty="0" smtClean="0"/>
              <a:t>溢位（</a:t>
            </a:r>
            <a:r>
              <a:rPr lang="en-US" altLang="zh-TW" dirty="0" smtClean="0"/>
              <a:t>Overflow</a:t>
            </a:r>
            <a:r>
              <a:rPr lang="zh-TW" altLang="en-US" dirty="0" smtClean="0"/>
              <a:t>）</a:t>
            </a:r>
          </a:p>
          <a:p>
            <a:pPr lvl="1"/>
            <a:r>
              <a:rPr lang="zh-TW" altLang="en-US" dirty="0" smtClean="0"/>
              <a:t>一種當數值超過資料型態範圍的錯誤</a:t>
            </a:r>
          </a:p>
          <a:p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0033CC"/>
                </a:solidFill>
              </a:rPr>
              <a:t>OverFlow.java</a:t>
            </a:r>
          </a:p>
          <a:p>
            <a:endParaRPr lang="en-US" altLang="zh-TW" dirty="0" smtClean="0">
              <a:solidFill>
                <a:srgbClr val="0033CC"/>
              </a:solidFill>
            </a:endParaRPr>
          </a:p>
          <a:p>
            <a:endParaRPr lang="en-US" altLang="zh-TW" dirty="0" smtClean="0">
              <a:solidFill>
                <a:srgbClr val="0033CC"/>
              </a:solidFill>
            </a:endParaRPr>
          </a:p>
          <a:p>
            <a:endParaRPr lang="en-US" altLang="zh-TW" dirty="0" smtClean="0">
              <a:solidFill>
                <a:srgbClr val="0033CC"/>
              </a:solidFill>
            </a:endParaRPr>
          </a:p>
          <a:p>
            <a:endParaRPr lang="en-US" altLang="zh-TW" dirty="0" smtClean="0">
              <a:solidFill>
                <a:srgbClr val="0033CC"/>
              </a:solidFill>
            </a:endParaRPr>
          </a:p>
          <a:p>
            <a:r>
              <a:rPr lang="en-US" altLang="zh-TW" dirty="0" smtClean="0"/>
              <a:t>Output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 </a:t>
            </a:r>
            <a:r>
              <a:rPr lang="en-US" altLang="zh-TW" dirty="0" smtClean="0"/>
              <a:t>Variables	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2" y="3213100"/>
            <a:ext cx="4103936" cy="1200329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 smtClean="0"/>
              <a:t>byte x = </a:t>
            </a:r>
            <a:r>
              <a:rPr lang="en-US" altLang="zh-TW" dirty="0" err="1" smtClean="0"/>
              <a:t>Byte.MAX_VALUE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("x = " + x++);</a:t>
            </a:r>
          </a:p>
          <a:p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("x = " + x++);</a:t>
            </a:r>
          </a:p>
          <a:p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("x = " + x++); </a:t>
            </a:r>
            <a:endParaRPr lang="zh-TW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11760" y="4869160"/>
            <a:ext cx="1944216" cy="92333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 smtClean="0"/>
              <a:t>x = 127</a:t>
            </a:r>
          </a:p>
          <a:p>
            <a:r>
              <a:rPr lang="en-US" altLang="zh-TW" dirty="0" smtClean="0"/>
              <a:t>x = -128</a:t>
            </a:r>
          </a:p>
          <a:p>
            <a:r>
              <a:rPr lang="en-US" altLang="zh-TW" dirty="0" smtClean="0"/>
              <a:t>x = -127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36096" y="3068960"/>
            <a:ext cx="270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Times New Roman" pitchFamily="18" charset="0"/>
                <a:ea typeface="新細明體" charset="-120"/>
              </a:rPr>
              <a:t>Byte </a:t>
            </a:r>
            <a:r>
              <a:rPr kumimoji="1" lang="zh-TW" altLang="en-US" dirty="0" smtClean="0">
                <a:latin typeface="Times New Roman" pitchFamily="18" charset="0"/>
                <a:ea typeface="新細明體" charset="-120"/>
              </a:rPr>
              <a:t>的範圍</a:t>
            </a:r>
            <a:r>
              <a:rPr kumimoji="1" lang="en-US" altLang="zh-TW" dirty="0" smtClean="0">
                <a:latin typeface="Times New Roman" pitchFamily="18" charset="0"/>
                <a:ea typeface="新細明體" charset="-120"/>
              </a:rPr>
              <a:t>:</a:t>
            </a:r>
            <a:r>
              <a:rPr kumimoji="1" lang="zh-TW" altLang="en-US" dirty="0" smtClean="0">
                <a:latin typeface="Times New Roman" pitchFamily="18" charset="0"/>
                <a:ea typeface="新細明體" charset="-120"/>
              </a:rPr>
              <a:t> -128 ~ 127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變數存取型態</a:t>
            </a:r>
          </a:p>
          <a:p>
            <a:pPr lvl="1"/>
            <a:r>
              <a:rPr lang="zh-TW" altLang="en-US" dirty="0" smtClean="0"/>
              <a:t>基本型態（</a:t>
            </a:r>
            <a:r>
              <a:rPr lang="en-US" altLang="zh-TW" dirty="0" smtClean="0"/>
              <a:t>Primitive Type</a:t>
            </a:r>
            <a:r>
              <a:rPr lang="zh-TW" altLang="en-US" dirty="0" smtClean="0"/>
              <a:t>）</a:t>
            </a:r>
            <a:r>
              <a:rPr lang="en-US" altLang="zh-TW" dirty="0" smtClean="0"/>
              <a:t>- </a:t>
            </a:r>
            <a:r>
              <a:rPr lang="zh-TW" altLang="en-US" dirty="0" smtClean="0"/>
              <a:t>直接存取</a:t>
            </a:r>
          </a:p>
          <a:p>
            <a:pPr lvl="2"/>
            <a:r>
              <a:rPr lang="zh-TW" altLang="en-US" sz="2400" dirty="0" smtClean="0"/>
              <a:t>整數</a:t>
            </a:r>
            <a:r>
              <a:rPr lang="en-US" altLang="zh-TW" sz="2400" dirty="0" smtClean="0"/>
              <a:t>(integer)</a:t>
            </a:r>
            <a:r>
              <a:rPr lang="zh-TW" altLang="en-US" sz="2400" dirty="0" smtClean="0"/>
              <a:t>、浮點數</a:t>
            </a:r>
            <a:r>
              <a:rPr lang="en-US" altLang="zh-TW" sz="2400" dirty="0" smtClean="0"/>
              <a:t>(float)</a:t>
            </a:r>
            <a:r>
              <a:rPr lang="zh-TW" altLang="en-US" sz="2400" dirty="0" smtClean="0"/>
              <a:t>、字元 </a:t>
            </a:r>
            <a:r>
              <a:rPr lang="en-US" altLang="zh-TW" sz="2400" dirty="0" smtClean="0"/>
              <a:t>(char)</a:t>
            </a:r>
            <a:r>
              <a:rPr lang="zh-TW" altLang="en-US" sz="2400" dirty="0" smtClean="0"/>
              <a:t>、或布林值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boolean</a:t>
            </a:r>
            <a:r>
              <a:rPr lang="en-US" altLang="zh-TW" sz="2400" dirty="0" smtClean="0"/>
              <a:t>)</a:t>
            </a:r>
            <a:endParaRPr lang="zh-TW" altLang="en-US" sz="2400" dirty="0" smtClean="0"/>
          </a:p>
          <a:p>
            <a:pPr lvl="1"/>
            <a:r>
              <a:rPr lang="zh-TW" altLang="en-US" dirty="0" smtClean="0"/>
              <a:t>參考型態（</a:t>
            </a:r>
            <a:r>
              <a:rPr lang="en-US" altLang="zh-TW" dirty="0" smtClean="0"/>
              <a:t>Reference Type</a:t>
            </a:r>
            <a:r>
              <a:rPr lang="zh-TW" altLang="en-US" dirty="0" smtClean="0"/>
              <a:t>）</a:t>
            </a:r>
            <a:r>
              <a:rPr lang="en-US" altLang="zh-TW" dirty="0" smtClean="0"/>
              <a:t>- </a:t>
            </a:r>
            <a:r>
              <a:rPr lang="zh-TW" altLang="en-US" dirty="0" smtClean="0"/>
              <a:t>間接存取</a:t>
            </a:r>
          </a:p>
          <a:p>
            <a:pPr lvl="2"/>
            <a:r>
              <a:rPr lang="zh-TW" altLang="en-US" sz="2400" dirty="0" smtClean="0"/>
              <a:t>由物件所組成的型態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zh-TW" altLang="en-US" dirty="0" smtClean="0"/>
              <a:t>基本型態與參考型態在記憶體中的不同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147888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TW" altLang="en-US" b="1" dirty="0"/>
              <a:t>基本型態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3"/>
              </a:buBlip>
            </a:pPr>
            <a:r>
              <a:rPr lang="en-US" altLang="zh-TW" sz="2000" b="1" dirty="0" err="1"/>
              <a:t>int</a:t>
            </a:r>
            <a:r>
              <a:rPr lang="en-US" altLang="zh-TW" sz="2000" b="1" dirty="0"/>
              <a:t> x = 38;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8200" y="2147888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TW" altLang="en-US" b="1" dirty="0"/>
              <a:t>參考型態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3"/>
              </a:buBlip>
            </a:pPr>
            <a:r>
              <a:rPr lang="en-US" altLang="zh-TW" sz="2000" b="1" dirty="0"/>
              <a:t>String s;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405188"/>
            <a:ext cx="1447800" cy="304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3000" y="3938588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b="1" dirty="0"/>
              <a:t>38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43200" y="393858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b="1"/>
              <a:t>0</a:t>
            </a:r>
            <a:r>
              <a:rPr lang="en-US" altLang="zh-TW" b="1"/>
              <a:t>x1234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705600" y="393858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b="1" dirty="0"/>
              <a:t>0</a:t>
            </a:r>
            <a:r>
              <a:rPr lang="en-US" altLang="zh-TW" b="1" dirty="0"/>
              <a:t>x1234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81600" y="3405188"/>
            <a:ext cx="1447800" cy="304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181600" y="3938588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b="1"/>
              <a:t>0</a:t>
            </a:r>
            <a:r>
              <a:rPr lang="en-US" altLang="zh-TW" b="1"/>
              <a:t>x5678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181600" y="5005388"/>
            <a:ext cx="1447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 b="1">
                <a:ea typeface="標楷體" pitchFamily="65" charset="-120"/>
              </a:rPr>
              <a:t>此變數資料</a:t>
            </a:r>
          </a:p>
          <a:p>
            <a:pPr algn="ctr"/>
            <a:r>
              <a:rPr lang="zh-TW" altLang="en-US" sz="2000" b="1">
                <a:ea typeface="標楷體" pitchFamily="65" charset="-120"/>
              </a:rPr>
              <a:t>存放之位置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09600" y="3938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/>
              <a:t>x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724400" y="3938588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/>
              <a:t>s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765925" y="4894263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b="1"/>
              <a:t>0</a:t>
            </a:r>
            <a:r>
              <a:rPr lang="en-US" altLang="zh-TW" b="1"/>
              <a:t>x5678</a:t>
            </a:r>
          </a:p>
        </p:txBody>
      </p:sp>
      <p:cxnSp>
        <p:nvCxnSpPr>
          <p:cNvPr id="17" name="AutoShape 16"/>
          <p:cNvCxnSpPr>
            <a:cxnSpLocks noChangeShapeType="1"/>
            <a:stCxn id="10" idx="3"/>
            <a:endCxn id="16" idx="3"/>
          </p:cNvCxnSpPr>
          <p:nvPr/>
        </p:nvCxnSpPr>
        <p:spPr bwMode="auto">
          <a:xfrm>
            <a:off x="7804150" y="4167188"/>
            <a:ext cx="60325" cy="955675"/>
          </a:xfrm>
          <a:prstGeom prst="curvedConnector3">
            <a:avLst>
              <a:gd name="adj1" fmla="val 478949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4184</TotalTime>
  <Words>1997</Words>
  <Application>Microsoft Office PowerPoint</Application>
  <PresentationFormat>如螢幕大小 (4:3)</PresentationFormat>
  <Paragraphs>546</Paragraphs>
  <Slides>34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Concourse</vt:lpstr>
      <vt:lpstr>Language Basics</vt:lpstr>
      <vt:lpstr>Outline</vt:lpstr>
      <vt:lpstr>變數 Variables</vt:lpstr>
      <vt:lpstr>變數 Variables</vt:lpstr>
      <vt:lpstr>變數 Variables</vt:lpstr>
      <vt:lpstr>變數 Variables</vt:lpstr>
      <vt:lpstr>變數 Variables </vt:lpstr>
      <vt:lpstr>變數 Variables</vt:lpstr>
      <vt:lpstr>變數 Variables</vt:lpstr>
      <vt:lpstr>變數 Variables</vt:lpstr>
      <vt:lpstr>變數 Variables</vt:lpstr>
      <vt:lpstr>變數 Variables</vt:lpstr>
      <vt:lpstr>變數 Variables</vt:lpstr>
      <vt:lpstr>變數 Variables</vt:lpstr>
      <vt:lpstr>變數 Variables</vt:lpstr>
      <vt:lpstr>變數 Variables</vt:lpstr>
      <vt:lpstr>變數 Variables</vt:lpstr>
      <vt:lpstr>運算子（Operators）</vt:lpstr>
      <vt:lpstr>運算子（Operators）</vt:lpstr>
      <vt:lpstr>運算子（Operators）</vt:lpstr>
      <vt:lpstr>運算子（Operators）</vt:lpstr>
      <vt:lpstr>運算子（Operators）</vt:lpstr>
      <vt:lpstr>運算子（Operators）</vt:lpstr>
      <vt:lpstr>運算子（Operators）</vt:lpstr>
      <vt:lpstr>運算子（Operators）</vt:lpstr>
      <vt:lpstr>運算子（Operators）</vt:lpstr>
      <vt:lpstr>運算子（Operators）</vt:lpstr>
      <vt:lpstr>運算子（Operators）</vt:lpstr>
      <vt:lpstr>Expressions、Statements &amp; Blocks</vt:lpstr>
      <vt:lpstr>Expressions、Statements &amp; Blocks</vt:lpstr>
      <vt:lpstr>Expressions、Statements &amp; Blocks</vt:lpstr>
      <vt:lpstr>Your Turn</vt:lpstr>
      <vt:lpstr>Your Turn – Hint (1)</vt:lpstr>
      <vt:lpstr>Your Turn – Hint (2)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Basics</dc:title>
  <dc:creator>Your User Name</dc:creator>
  <cp:lastModifiedBy>Danny</cp:lastModifiedBy>
  <cp:revision>1634</cp:revision>
  <dcterms:created xsi:type="dcterms:W3CDTF">2010-06-30T06:56:00Z</dcterms:created>
  <dcterms:modified xsi:type="dcterms:W3CDTF">2010-07-04T16:25:14Z</dcterms:modified>
</cp:coreProperties>
</file>