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6" r:id="rId3"/>
    <p:sldId id="290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0" autoAdjust="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B7D21-2C6B-4979-902B-B2B026E82A5C}" type="datetimeFigureOut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BD263-1724-4594-A836-ED35834A59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233A1B-05C8-4131-9553-E59ECB77BB17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003586-FCAC-40A9-8526-189FFE1A85F9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3FED5-EE2F-4926-B269-C613FC3238A1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0DBA1-60FD-4929-B115-256A110DBF80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D1481-506B-4EBA-8F95-A0E648B635EA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C6AF07-29B8-4B1A-A4EA-7F97925753AE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1A320-26A9-4AB4-B56A-9419B49197D6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45632-C1AA-4B01-B525-EA8D412D6775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98563E-3655-4738-B3C6-6D56F506A077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73916C3-A7D2-473A-9E28-39820DA8AB3F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7C7A3-2F09-4DF7-89AC-DF735213A9AF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C9D96B-BBEA-47EA-A950-0F81F7B38E43}" type="datetime1">
              <a:rPr lang="zh-TW" altLang="en-US" smtClean="0"/>
              <a:pPr/>
              <a:t>2010/7/12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695FD8-1C04-432D-8205-0F2E82AAA7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I/O Operations,</a:t>
            </a:r>
            <a:r>
              <a:rPr lang="zh-TW" altLang="en-US" dirty="0" smtClean="0"/>
              <a:t>程式流程</a:t>
            </a:r>
            <a:r>
              <a:rPr lang="en-US" altLang="zh-TW" dirty="0" smtClean="0"/>
              <a:t>, Control Flow Statements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 </a:t>
            </a:r>
            <a:r>
              <a:rPr lang="zh-TW" altLang="en-US" smtClean="0"/>
              <a:t>賀耀華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5FD8-1C04-432D-8205-0F2E82AAA7B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4C4C-33A5-4A12-A286-45A319CED9FD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從鍵盤輸入 </a:t>
            </a:r>
            <a:r>
              <a:rPr lang="en-US" altLang="zh-TW" dirty="0" smtClean="0"/>
              <a:t>2 </a:t>
            </a:r>
            <a:r>
              <a:rPr lang="zh-TW" altLang="en-US" dirty="0" smtClean="0"/>
              <a:t>個以上的數字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484784"/>
            <a:ext cx="8458200" cy="47244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java.io.*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Inputnumbers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public static void main(String[]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TW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  <a:r>
              <a:rPr kumimoji="0" lang="en-US" altLang="zh-TW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IOException</a:t>
            </a:r>
            <a:endParaRPr kumimoji="0" lang="en-US" altLang="zh-TW" sz="20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請輸入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個整數：”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BufferedReader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BufferedReader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InputStreamReader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System.in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));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String 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str1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readLine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String 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str2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readLine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num1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Integer.parseInt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str1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num2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Integer.parseInt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num1 + num2;    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你輸入的數字和是：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+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Update your last program, </a:t>
            </a:r>
            <a:r>
              <a:rPr lang="en-US" altLang="zh-TW" dirty="0" smtClean="0">
                <a:solidFill>
                  <a:srgbClr val="0070C0"/>
                </a:solidFill>
              </a:rPr>
              <a:t>SlimBody.java</a:t>
            </a:r>
            <a:r>
              <a:rPr lang="en-US" altLang="zh-TW" dirty="0" smtClean="0"/>
              <a:t>, asking user to input the following information:</a:t>
            </a:r>
          </a:p>
          <a:p>
            <a:pPr lvl="2"/>
            <a:r>
              <a:rPr lang="en-US" altLang="zh-TW" dirty="0" smtClean="0">
                <a:solidFill>
                  <a:srgbClr val="0000CC"/>
                </a:solidFill>
              </a:rPr>
              <a:t>Enter your name: </a:t>
            </a:r>
          </a:p>
          <a:p>
            <a:pPr lvl="2"/>
            <a:r>
              <a:rPr lang="en-US" altLang="zh-TW" dirty="0" smtClean="0">
                <a:solidFill>
                  <a:srgbClr val="0000CC"/>
                </a:solidFill>
              </a:rPr>
              <a:t>Enter your height:</a:t>
            </a:r>
          </a:p>
          <a:p>
            <a:pPr lvl="2"/>
            <a:r>
              <a:rPr lang="en-US" altLang="zh-TW" dirty="0" smtClean="0">
                <a:solidFill>
                  <a:srgbClr val="0000CC"/>
                </a:solidFill>
              </a:rPr>
              <a:t>Enter your </a:t>
            </a:r>
            <a:r>
              <a:rPr lang="en-US" altLang="zh-TW" smtClean="0">
                <a:solidFill>
                  <a:srgbClr val="0000CC"/>
                </a:solidFill>
              </a:rPr>
              <a:t>weight:</a:t>
            </a: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4C4C-33A5-4A12-A286-45A319CED9FD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4C4C-33A5-4A12-A286-45A319CED9FD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 - Hint</a:t>
            </a:r>
            <a:endParaRPr lang="zh-TW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1556792"/>
            <a:ext cx="8496622" cy="378565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b="1" dirty="0" smtClean="0"/>
              <a:t>package </a:t>
            </a:r>
            <a:r>
              <a:rPr lang="en-US" altLang="zh-TW" sz="1600" dirty="0" smtClean="0"/>
              <a:t>Lesson02;</a:t>
            </a:r>
            <a:endParaRPr lang="en-US" altLang="zh-TW" sz="1600" b="1" dirty="0" smtClean="0"/>
          </a:p>
          <a:p>
            <a:r>
              <a:rPr lang="en-US" altLang="zh-TW" sz="1600" b="1" dirty="0" smtClean="0">
                <a:solidFill>
                  <a:srgbClr val="0070C0"/>
                </a:solidFill>
              </a:rPr>
              <a:t>import</a:t>
            </a:r>
            <a:r>
              <a:rPr lang="en-US" altLang="zh-TW" sz="1600" dirty="0" smtClean="0">
                <a:solidFill>
                  <a:srgbClr val="0070C0"/>
                </a:solidFill>
              </a:rPr>
              <a:t> java.io.*;</a:t>
            </a:r>
          </a:p>
          <a:p>
            <a:r>
              <a:rPr lang="en-US" altLang="zh-TW" sz="1600" b="1" dirty="0" smtClean="0"/>
              <a:t>public</a:t>
            </a:r>
            <a:r>
              <a:rPr lang="en-US" altLang="zh-TW" sz="1600" dirty="0" smtClean="0"/>
              <a:t> class </a:t>
            </a:r>
            <a:r>
              <a:rPr lang="en-US" altLang="zh-TW" sz="1600" dirty="0" err="1" smtClean="0"/>
              <a:t>SlimBody</a:t>
            </a:r>
            <a:r>
              <a:rPr lang="en-US" altLang="zh-TW" sz="1600" dirty="0" smtClean="0"/>
              <a:t> {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b="1" dirty="0" smtClean="0"/>
              <a:t>public</a:t>
            </a:r>
            <a:r>
              <a:rPr lang="en-US" altLang="zh-TW" sz="1600" dirty="0" smtClean="0"/>
              <a:t> </a:t>
            </a:r>
            <a:r>
              <a:rPr lang="en-US" altLang="zh-TW" sz="1600" b="1" dirty="0" smtClean="0"/>
              <a:t>static</a:t>
            </a:r>
            <a:r>
              <a:rPr lang="en-US" altLang="zh-TW" sz="1600" dirty="0" smtClean="0"/>
              <a:t> </a:t>
            </a:r>
            <a:r>
              <a:rPr lang="en-US" altLang="zh-TW" sz="1600" b="1" dirty="0" smtClean="0"/>
              <a:t>void</a:t>
            </a:r>
            <a:r>
              <a:rPr lang="en-US" altLang="zh-TW" sz="1600" dirty="0" smtClean="0"/>
              <a:t> main (String[]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throws</a:t>
            </a:r>
            <a:r>
              <a:rPr lang="en-US" altLang="zh-TW" sz="1600" dirty="0" smtClean="0">
                <a:solidFill>
                  <a:srgbClr val="0070C0"/>
                </a:solidFill>
              </a:rPr>
              <a:t>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IOException</a:t>
            </a:r>
            <a:r>
              <a:rPr lang="en-US" altLang="zh-TW" sz="1600" dirty="0" smtClean="0">
                <a:solidFill>
                  <a:srgbClr val="0070C0"/>
                </a:solidFill>
              </a:rPr>
              <a:t> </a:t>
            </a:r>
            <a:r>
              <a:rPr lang="en-US" altLang="zh-TW" sz="1600" dirty="0" smtClean="0"/>
              <a:t>{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       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BufferedReader</a:t>
            </a:r>
            <a:r>
              <a:rPr lang="en-US" altLang="zh-TW" sz="1600" dirty="0" smtClean="0">
                <a:solidFill>
                  <a:srgbClr val="0070C0"/>
                </a:solidFill>
              </a:rPr>
              <a:t> in =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new</a:t>
            </a:r>
            <a:r>
              <a:rPr lang="en-US" altLang="zh-TW" sz="1600" dirty="0" smtClean="0">
                <a:solidFill>
                  <a:srgbClr val="0070C0"/>
                </a:solidFill>
              </a:rPr>
              <a:t>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BufferedReader</a:t>
            </a:r>
            <a:r>
              <a:rPr lang="en-US" altLang="zh-TW" sz="1600" dirty="0" smtClean="0">
                <a:solidFill>
                  <a:srgbClr val="0070C0"/>
                </a:solidFill>
              </a:rPr>
              <a:t>(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new</a:t>
            </a:r>
            <a:r>
              <a:rPr lang="en-US" altLang="zh-TW" sz="1600" dirty="0" smtClean="0">
                <a:solidFill>
                  <a:srgbClr val="0070C0"/>
                </a:solidFill>
              </a:rPr>
              <a:t>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InputStreamReader</a:t>
            </a:r>
            <a:r>
              <a:rPr lang="en-US" altLang="zh-TW" sz="1600" dirty="0" smtClean="0">
                <a:solidFill>
                  <a:srgbClr val="0070C0"/>
                </a:solidFill>
              </a:rPr>
              <a:t>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System.in</a:t>
            </a:r>
            <a:r>
              <a:rPr lang="en-US" altLang="zh-TW" sz="1600" dirty="0" smtClean="0">
                <a:solidFill>
                  <a:srgbClr val="0070C0"/>
                </a:solidFill>
              </a:rPr>
              <a:t>));</a:t>
            </a:r>
          </a:p>
          <a:p>
            <a:r>
              <a:rPr lang="en-US" altLang="zh-TW" sz="1600" dirty="0" smtClean="0"/>
              <a:t>	String </a:t>
            </a:r>
            <a:r>
              <a:rPr lang="en-US" altLang="zh-TW" sz="1600" dirty="0" smtClean="0">
                <a:solidFill>
                  <a:schemeClr val="accent2"/>
                </a:solidFill>
              </a:rPr>
              <a:t>name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 smtClean="0"/>
              <a:t>	double height;</a:t>
            </a:r>
          </a:p>
          <a:p>
            <a:r>
              <a:rPr lang="en-US" altLang="zh-TW" sz="1600" dirty="0" smtClean="0"/>
              <a:t>	…</a:t>
            </a:r>
          </a:p>
          <a:p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System.out.print</a:t>
            </a:r>
            <a:r>
              <a:rPr lang="en-US" altLang="zh-TW" sz="1600" dirty="0" smtClean="0"/>
              <a:t>("Enter your name: ");</a:t>
            </a:r>
          </a:p>
          <a:p>
            <a:r>
              <a:rPr lang="en-US" altLang="zh-TW" sz="1600" dirty="0" smtClean="0"/>
              <a:t>	</a:t>
            </a:r>
            <a:r>
              <a:rPr lang="en-US" altLang="zh-TW" sz="1600" dirty="0" smtClean="0">
                <a:solidFill>
                  <a:schemeClr val="accent2"/>
                </a:solidFill>
              </a:rPr>
              <a:t>name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in.readLine</a:t>
            </a:r>
            <a:r>
              <a:rPr lang="en-US" altLang="zh-TW" sz="1600" dirty="0" smtClean="0"/>
              <a:t>();</a:t>
            </a:r>
          </a:p>
          <a:p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System.out.print</a:t>
            </a:r>
            <a:r>
              <a:rPr lang="en-US" altLang="zh-TW" sz="1600" dirty="0" smtClean="0"/>
              <a:t>("Enter your height: ");</a:t>
            </a:r>
          </a:p>
          <a:p>
            <a:r>
              <a:rPr lang="en-US" altLang="zh-TW" sz="1600" dirty="0" smtClean="0"/>
              <a:t>	height = </a:t>
            </a:r>
            <a:r>
              <a:rPr lang="en-US" altLang="zh-TW" sz="1600" dirty="0" err="1" smtClean="0"/>
              <a:t>Double.parseDouble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in.readLine</a:t>
            </a:r>
            <a:r>
              <a:rPr lang="en-US" altLang="zh-TW" sz="1600" dirty="0" smtClean="0"/>
              <a:t>());</a:t>
            </a:r>
          </a:p>
          <a:p>
            <a:r>
              <a:rPr lang="en-US" altLang="zh-TW" sz="1600" dirty="0" smtClean="0"/>
              <a:t>	…</a:t>
            </a:r>
          </a:p>
          <a:p>
            <a:r>
              <a:rPr lang="en-US" altLang="zh-TW" sz="1600" dirty="0" smtClean="0"/>
              <a:t>    }</a:t>
            </a:r>
          </a:p>
          <a:p>
            <a:r>
              <a:rPr lang="en-US" altLang="zh-TW" sz="1600" dirty="0" smtClean="0"/>
              <a:t>}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zh-TW" altLang="en-US" dirty="0" smtClean="0"/>
              <a:t>循序結構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71800" y="3068141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 dirty="0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24301" y="2564904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771800" y="4041775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790850" y="5050507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924301" y="35369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924301" y="4545682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923928" y="5517232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/>
          <a:lstStyle/>
          <a:p>
            <a:r>
              <a:rPr lang="zh-TW" altLang="en-US" sz="2400" dirty="0" smtClean="0"/>
              <a:t>選擇結構</a:t>
            </a:r>
          </a:p>
          <a:p>
            <a:pPr lvl="1"/>
            <a:r>
              <a:rPr lang="zh-TW" altLang="en-US" sz="2000" dirty="0" smtClean="0"/>
              <a:t>如：</a:t>
            </a:r>
            <a:r>
              <a:rPr lang="en-US" altLang="zh-TW" sz="2000" dirty="0" smtClean="0"/>
              <a:t>if-else, switch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11638" y="3787775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 dirty="0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364163" y="22034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1638" y="4797127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76375" y="3787775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 dirty="0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364163" y="32845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364163" y="4292302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572000" y="2708275"/>
            <a:ext cx="1584176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dirty="0"/>
              <a:t>條件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364163" y="5300935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84438" y="2995613"/>
            <a:ext cx="0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2484438" y="2995613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84438" y="4292947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484438" y="5877272"/>
            <a:ext cx="2879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zh-TW" altLang="en-US" sz="2400" dirty="0" smtClean="0"/>
              <a:t>重複結構</a:t>
            </a:r>
          </a:p>
          <a:p>
            <a:pPr lvl="1"/>
            <a:r>
              <a:rPr lang="zh-TW" altLang="en-US" dirty="0" smtClean="0"/>
              <a:t>前測式，如：</a:t>
            </a:r>
            <a:r>
              <a:rPr lang="en-US" altLang="zh-TW" dirty="0" smtClean="0"/>
              <a:t>for, while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356100" y="27797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3575" y="4293096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03575" y="5300663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356100" y="378904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347865" y="3284538"/>
            <a:ext cx="2016224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dirty="0"/>
              <a:t>條件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356100" y="5805190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5292725" y="3573463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372225" y="3573463"/>
            <a:ext cx="0" cy="194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5508625" y="55165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356100" y="4797425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979613" y="5084763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979613" y="3571875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1979613" y="3573463"/>
            <a:ext cx="14398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5435600" y="314166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false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3563938" y="386080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95736" y="3861048"/>
            <a:ext cx="1020712" cy="978409"/>
            <a:chOff x="6473912" y="1772816"/>
            <a:chExt cx="1020712" cy="978409"/>
          </a:xfrm>
        </p:grpSpPr>
        <p:sp>
          <p:nvSpPr>
            <p:cNvPr id="25" name="Circular Arrow 24"/>
            <p:cNvSpPr/>
            <p:nvPr/>
          </p:nvSpPr>
          <p:spPr>
            <a:xfrm rot="5400000">
              <a:off x="6516216" y="1772816"/>
              <a:ext cx="978408" cy="97840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Circular Arrow 26"/>
            <p:cNvSpPr/>
            <p:nvPr/>
          </p:nvSpPr>
          <p:spPr>
            <a:xfrm rot="16200000">
              <a:off x="6473912" y="1772817"/>
              <a:ext cx="978408" cy="97840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重複結構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後測式，如：</a:t>
            </a:r>
            <a:r>
              <a:rPr lang="en-US" altLang="zh-TW" dirty="0" smtClean="0"/>
              <a:t>do-while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63938" y="3140150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 dirty="0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16463" y="2636912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63938" y="5229225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TW" altLang="en-US" b="1" dirty="0">
                <a:solidFill>
                  <a:srgbClr val="0000CC"/>
                </a:solidFill>
              </a:rPr>
              <a:t>程式敘述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716463" y="36433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708400" y="4148138"/>
            <a:ext cx="2015728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/>
              <a:t>條件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716463" y="5733181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2339975" y="4435475"/>
            <a:ext cx="13684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339752" y="3356992"/>
            <a:ext cx="223" cy="10784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2339752" y="3356992"/>
            <a:ext cx="12239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716463" y="47228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860925" y="4748213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false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987675" y="4027488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/>
              <a:t>true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411760" y="3501008"/>
            <a:ext cx="694084" cy="665318"/>
            <a:chOff x="6473912" y="1772816"/>
            <a:chExt cx="1020712" cy="978409"/>
          </a:xfrm>
        </p:grpSpPr>
        <p:sp>
          <p:nvSpPr>
            <p:cNvPr id="19" name="Circular Arrow 18"/>
            <p:cNvSpPr/>
            <p:nvPr/>
          </p:nvSpPr>
          <p:spPr>
            <a:xfrm rot="5400000">
              <a:off x="6516216" y="1772816"/>
              <a:ext cx="978408" cy="97840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ircular Arrow 19"/>
            <p:cNvSpPr/>
            <p:nvPr/>
          </p:nvSpPr>
          <p:spPr>
            <a:xfrm rot="16200000">
              <a:off x="6473912" y="1772817"/>
              <a:ext cx="978408" cy="97840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 smtClean="0"/>
              <a:t>呼叫方法時</a:t>
            </a:r>
          </a:p>
          <a:p>
            <a:pPr lvl="1"/>
            <a:r>
              <a:rPr lang="zh-TW" altLang="en-US" sz="2000" dirty="0" smtClean="0"/>
              <a:t>控制權會轉換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711450"/>
            <a:ext cx="2286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…</a:t>
            </a:r>
          </a:p>
          <a:p>
            <a:r>
              <a:rPr lang="en-US" altLang="zh-TW" b="1">
                <a:solidFill>
                  <a:srgbClr val="0000CC"/>
                </a:solidFill>
              </a:rPr>
              <a:t>Rubby.start();</a:t>
            </a:r>
          </a:p>
          <a:p>
            <a:r>
              <a:rPr lang="en-US" altLang="zh-TW" b="1">
                <a:solidFill>
                  <a:srgbClr val="0000CC"/>
                </a:solidFill>
              </a:rPr>
              <a:t>Lisa.start();</a:t>
            </a:r>
          </a:p>
          <a:p>
            <a:r>
              <a:rPr lang="en-US" altLang="zh-TW" b="1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25950" y="3287713"/>
            <a:ext cx="2881313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CC"/>
                </a:solidFill>
              </a:rPr>
              <a:t>public void run(){</a:t>
            </a:r>
          </a:p>
          <a:p>
            <a:r>
              <a:rPr lang="en-US" altLang="zh-TW" b="1" dirty="0">
                <a:solidFill>
                  <a:srgbClr val="0000CC"/>
                </a:solidFill>
              </a:rPr>
              <a:t>	…</a:t>
            </a:r>
          </a:p>
          <a:p>
            <a:r>
              <a:rPr lang="en-US" altLang="zh-TW" b="1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5817" y="3140968"/>
            <a:ext cx="1294234" cy="2181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54513" y="4872038"/>
            <a:ext cx="2881312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CC"/>
                </a:solidFill>
              </a:rPr>
              <a:t>public void run(){</a:t>
            </a:r>
          </a:p>
          <a:p>
            <a:r>
              <a:rPr lang="en-US" altLang="zh-TW" b="1">
                <a:solidFill>
                  <a:srgbClr val="0000CC"/>
                </a:solidFill>
              </a:rPr>
              <a:t>	…</a:t>
            </a:r>
          </a:p>
          <a:p>
            <a:r>
              <a:rPr lang="en-US" altLang="zh-TW" b="1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699792" y="3356992"/>
            <a:ext cx="1438821" cy="15864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667625" y="3287713"/>
            <a:ext cx="0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67625" y="5014913"/>
            <a:ext cx="0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2915816" y="3284984"/>
            <a:ext cx="1294234" cy="10822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2627784" y="3501008"/>
            <a:ext cx="1655291" cy="24505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115616" y="3573017"/>
            <a:ext cx="0" cy="720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Why do we need control flow statements?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Control Flow Statements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Flow Statements</a:t>
            </a:r>
            <a:endParaRPr lang="zh-TW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71600" y="2708920"/>
          <a:ext cx="7200800" cy="331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3600400"/>
              </a:tblGrid>
              <a:tr h="52817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Statement</a:t>
                      </a:r>
                      <a:r>
                        <a:rPr lang="en-US" altLang="zh-TW" sz="2400" baseline="0" dirty="0" smtClean="0"/>
                        <a:t> Type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Keyword</a:t>
                      </a:r>
                      <a:endParaRPr lang="zh-TW" altLang="en-US" sz="2400" dirty="0"/>
                    </a:p>
                  </a:txBody>
                  <a:tcPr/>
                </a:tc>
              </a:tr>
              <a:tr h="52817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Looping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while, do-while, for</a:t>
                      </a:r>
                      <a:endParaRPr lang="zh-TW" altLang="en-US" sz="2400" dirty="0"/>
                    </a:p>
                  </a:txBody>
                  <a:tcPr/>
                </a:tc>
              </a:tr>
              <a:tr h="52817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Decision Making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if-else, switch-case</a:t>
                      </a:r>
                      <a:endParaRPr lang="zh-TW" altLang="en-US" sz="2400" dirty="0"/>
                    </a:p>
                  </a:txBody>
                  <a:tcPr/>
                </a:tc>
              </a:tr>
              <a:tr h="52817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Exception Handling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try-catch-finally, throw</a:t>
                      </a:r>
                    </a:p>
                  </a:txBody>
                  <a:tcPr/>
                </a:tc>
              </a:tr>
              <a:tr h="91164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Branching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Break, continue,</a:t>
                      </a:r>
                      <a:r>
                        <a:rPr lang="en-US" altLang="zh-TW" sz="2400" baseline="0" dirty="0" smtClean="0"/>
                        <a:t> label:, return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if/else statements</a:t>
            </a:r>
          </a:p>
          <a:p>
            <a:pPr lvl="1"/>
            <a:r>
              <a:rPr lang="zh-TW" altLang="en-US" dirty="0" smtClean="0"/>
              <a:t>語法：</a:t>
            </a:r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r>
              <a:rPr lang="zh-TW" altLang="en-US" sz="2400" dirty="0" smtClean="0"/>
              <a:t>使用 </a:t>
            </a:r>
            <a:r>
              <a:rPr lang="en-US" altLang="zh-TW" sz="2400" dirty="0" smtClean="0">
                <a:solidFill>
                  <a:srgbClr val="0033CC"/>
                </a:solidFill>
              </a:rPr>
              <a:t>? : </a:t>
            </a:r>
            <a:r>
              <a:rPr lang="zh-TW" altLang="en-US" sz="2400" dirty="0" smtClean="0">
                <a:solidFill>
                  <a:srgbClr val="0033CC"/>
                </a:solidFill>
              </a:rPr>
              <a:t>運算子</a:t>
            </a:r>
            <a:r>
              <a:rPr lang="zh-TW" altLang="en-US" sz="2400" dirty="0" smtClean="0"/>
              <a:t>代替簡單的 </a:t>
            </a:r>
            <a:r>
              <a:rPr lang="en-US" altLang="zh-TW" sz="2400" dirty="0" smtClean="0"/>
              <a:t>if-else</a:t>
            </a:r>
          </a:p>
          <a:p>
            <a:r>
              <a:rPr lang="zh-TW" altLang="en-US" sz="2400" dirty="0" smtClean="0"/>
              <a:t>較複雜的情況，我們常使用巢狀 </a:t>
            </a:r>
            <a:r>
              <a:rPr lang="en-US" altLang="zh-TW" sz="2400" dirty="0" smtClean="0"/>
              <a:t>if-else </a:t>
            </a:r>
            <a:r>
              <a:rPr lang="zh-TW" altLang="en-US" sz="2400" dirty="0" smtClean="0"/>
              <a:t>敘述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if-else</a:t>
            </a: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95513" y="2060575"/>
            <a:ext cx="3024187" cy="2838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TW" sz="1800" dirty="0">
                <a:solidFill>
                  <a:srgbClr val="0033CC"/>
                </a:solidFill>
              </a:rPr>
              <a:t>if (</a:t>
            </a:r>
            <a:r>
              <a:rPr lang="en-US" altLang="zh-TW" sz="1800" i="1" dirty="0" smtClean="0">
                <a:solidFill>
                  <a:srgbClr val="0033CC"/>
                </a:solidFill>
              </a:rPr>
              <a:t>expression1</a:t>
            </a:r>
            <a:r>
              <a:rPr lang="en-US" altLang="zh-TW" sz="1800" dirty="0" smtClean="0">
                <a:solidFill>
                  <a:srgbClr val="0033CC"/>
                </a:solidFill>
              </a:rPr>
              <a:t>)</a:t>
            </a:r>
            <a:r>
              <a:rPr lang="en-US" altLang="zh-TW" sz="1800" dirty="0" smtClean="0"/>
              <a:t>{ </a:t>
            </a:r>
            <a:endParaRPr lang="en-US" altLang="zh-TW" sz="1800" dirty="0"/>
          </a:p>
          <a:p>
            <a:pPr lvl="1"/>
            <a:r>
              <a:rPr lang="en-US" altLang="zh-TW" sz="1800" dirty="0"/>
              <a:t>	</a:t>
            </a:r>
            <a:r>
              <a:rPr lang="en-US" altLang="zh-TW" sz="1800" i="1" dirty="0" smtClean="0"/>
              <a:t>statement 1…</a:t>
            </a:r>
            <a:r>
              <a:rPr lang="en-US" altLang="zh-TW" sz="1800" dirty="0" smtClean="0"/>
              <a:t> </a:t>
            </a:r>
            <a:endParaRPr lang="en-US" altLang="zh-TW" sz="1800" dirty="0"/>
          </a:p>
          <a:p>
            <a:pPr lvl="1"/>
            <a:r>
              <a:rPr lang="en-US" altLang="zh-TW" sz="1800" dirty="0"/>
              <a:t>}</a:t>
            </a:r>
          </a:p>
          <a:p>
            <a:pPr lvl="1"/>
            <a:r>
              <a:rPr lang="en-US" altLang="zh-TW" sz="1800" dirty="0">
                <a:solidFill>
                  <a:srgbClr val="0033CC"/>
                </a:solidFill>
              </a:rPr>
              <a:t>else if (</a:t>
            </a:r>
            <a:r>
              <a:rPr lang="en-US" altLang="zh-TW" sz="1800" dirty="0" smtClean="0">
                <a:solidFill>
                  <a:srgbClr val="0033CC"/>
                </a:solidFill>
              </a:rPr>
              <a:t>expression2)</a:t>
            </a:r>
            <a:r>
              <a:rPr lang="en-US" altLang="zh-TW" sz="1800" dirty="0" smtClean="0"/>
              <a:t>{ </a:t>
            </a:r>
            <a:endParaRPr lang="en-US" altLang="zh-TW" sz="1800" dirty="0"/>
          </a:p>
          <a:p>
            <a:pPr lvl="1"/>
            <a:r>
              <a:rPr lang="en-US" altLang="zh-TW" sz="1800" dirty="0"/>
              <a:t>	</a:t>
            </a:r>
            <a:r>
              <a:rPr lang="en-US" altLang="zh-TW" sz="1800" i="1" dirty="0" smtClean="0"/>
              <a:t>statement 2…</a:t>
            </a:r>
            <a:r>
              <a:rPr lang="en-US" altLang="zh-TW" sz="1800" dirty="0" smtClean="0"/>
              <a:t> </a:t>
            </a:r>
            <a:endParaRPr lang="en-US" altLang="zh-TW" sz="1800" dirty="0"/>
          </a:p>
          <a:p>
            <a:pPr lvl="1"/>
            <a:r>
              <a:rPr lang="en-US" altLang="zh-TW" sz="1800" dirty="0"/>
              <a:t>}</a:t>
            </a:r>
          </a:p>
          <a:p>
            <a:pPr lvl="1"/>
            <a:r>
              <a:rPr lang="en-US" altLang="zh-TW" sz="1800" dirty="0"/>
              <a:t>	…</a:t>
            </a:r>
          </a:p>
          <a:p>
            <a:pPr lvl="1"/>
            <a:r>
              <a:rPr lang="en-US" altLang="zh-TW" sz="1800" dirty="0">
                <a:solidFill>
                  <a:srgbClr val="0033CC"/>
                </a:solidFill>
              </a:rPr>
              <a:t>else</a:t>
            </a:r>
            <a:r>
              <a:rPr lang="en-US" altLang="zh-TW" sz="1800" dirty="0"/>
              <a:t>{ </a:t>
            </a:r>
          </a:p>
          <a:p>
            <a:pPr lvl="1"/>
            <a:r>
              <a:rPr lang="en-US" altLang="zh-TW" sz="1800" dirty="0"/>
              <a:t>	</a:t>
            </a:r>
            <a:r>
              <a:rPr lang="en-US" altLang="zh-TW" sz="1800" i="1" dirty="0" smtClean="0"/>
              <a:t>statement 3…</a:t>
            </a:r>
            <a:r>
              <a:rPr lang="en-US" altLang="zh-TW" sz="1800" dirty="0" smtClean="0"/>
              <a:t> </a:t>
            </a:r>
            <a:endParaRPr lang="en-US" altLang="zh-TW" sz="1800" dirty="0"/>
          </a:p>
          <a:p>
            <a:pPr lvl="1"/>
            <a:r>
              <a:rPr lang="en-US" altLang="zh-TW" sz="1800" dirty="0"/>
              <a:t>}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</a:p>
          <a:p>
            <a:r>
              <a:rPr lang="zh-TW" altLang="en-US" dirty="0" smtClean="0"/>
              <a:t>鍵盤與資料輸入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33CC"/>
                </a:solidFill>
              </a:rPr>
              <a:t>Your Turn</a:t>
            </a:r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程式</a:t>
            </a:r>
            <a:r>
              <a:rPr lang="zh-TW" altLang="en-US" sz="2400" dirty="0" smtClean="0"/>
              <a:t>流程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Control Flow Statements</a:t>
            </a:r>
            <a:endParaRPr lang="zh-TW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Decision making statement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solidFill>
                  <a:srgbClr val="0033CC"/>
                </a:solidFill>
              </a:rPr>
              <a:t>if-else</a:t>
            </a:r>
            <a:r>
              <a:rPr lang="en-US" altLang="zh-TW" dirty="0" smtClean="0"/>
              <a:t> statements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solidFill>
                  <a:srgbClr val="0033CC"/>
                </a:solidFill>
              </a:rPr>
              <a:t>switch</a:t>
            </a:r>
            <a:r>
              <a:rPr lang="en-US" altLang="zh-TW" dirty="0" smtClean="0"/>
              <a:t> statements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33CC"/>
                </a:solidFill>
              </a:rPr>
              <a:t>Your Turn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5FD8-1C04-432D-8205-0F2E82AAA7B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sz="2400" dirty="0" smtClean="0"/>
              <a:t>在 </a:t>
            </a:r>
            <a:r>
              <a:rPr lang="en-US" altLang="zh-TW" sz="2400" dirty="0" smtClean="0"/>
              <a:t>Java </a:t>
            </a:r>
            <a:r>
              <a:rPr lang="zh-TW" altLang="en-US" sz="2400" dirty="0" smtClean="0"/>
              <a:t>中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if-else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19672" y="1988840"/>
            <a:ext cx="4645025" cy="1616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TW" altLang="en-US" sz="2000" b="1" dirty="0">
                <a:solidFill>
                  <a:srgbClr val="0000CC"/>
                </a:solidFill>
              </a:rPr>
              <a:t>如果</a:t>
            </a:r>
            <a:r>
              <a:rPr lang="zh-TW" altLang="en-US" sz="2000" dirty="0"/>
              <a:t>  (考試成績 &lt; 60)</a:t>
            </a:r>
          </a:p>
          <a:p>
            <a:r>
              <a:rPr lang="zh-TW" altLang="en-US" sz="2000" dirty="0"/>
              <a:t>	印出 “你不及格”</a:t>
            </a:r>
          </a:p>
          <a:p>
            <a:r>
              <a:rPr lang="en-US" altLang="zh-TW" sz="2000" dirty="0"/>
              <a:t>	</a:t>
            </a:r>
            <a:r>
              <a:rPr lang="zh-TW" altLang="en-US" sz="2000" dirty="0"/>
              <a:t>印出 </a:t>
            </a:r>
            <a:r>
              <a:rPr lang="en-US" altLang="zh-TW" sz="2000" dirty="0"/>
              <a:t>“</a:t>
            </a:r>
            <a:r>
              <a:rPr lang="zh-TW" altLang="en-US" sz="2000" dirty="0"/>
              <a:t>糟糕！”</a:t>
            </a:r>
          </a:p>
          <a:p>
            <a:r>
              <a:rPr lang="zh-TW" altLang="en-US" sz="2000" b="1" dirty="0">
                <a:solidFill>
                  <a:srgbClr val="0000CC"/>
                </a:solidFill>
              </a:rPr>
              <a:t>否則</a:t>
            </a:r>
          </a:p>
          <a:p>
            <a:r>
              <a:rPr lang="zh-TW" altLang="en-US" sz="2000" dirty="0"/>
              <a:t>	印出 “你及格了”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67744" y="4149080"/>
            <a:ext cx="5184576" cy="2225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</a:rPr>
              <a:t>if  (Score &lt; 60) {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 (“</a:t>
            </a:r>
            <a:r>
              <a:rPr lang="zh-TW" altLang="en-US" sz="2000" dirty="0"/>
              <a:t>你不及格”);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 (“</a:t>
            </a:r>
            <a:r>
              <a:rPr lang="zh-TW" altLang="en-US" sz="2000" dirty="0"/>
              <a:t>糟糕！”);</a:t>
            </a:r>
          </a:p>
          <a:p>
            <a:r>
              <a:rPr lang="zh-TW" altLang="en-US" sz="2000" dirty="0">
                <a:solidFill>
                  <a:srgbClr val="0000CC"/>
                </a:solidFill>
              </a:rPr>
              <a:t>}</a:t>
            </a:r>
          </a:p>
          <a:p>
            <a:r>
              <a:rPr lang="en-US" altLang="zh-TW" sz="2000" dirty="0">
                <a:solidFill>
                  <a:srgbClr val="0000CC"/>
                </a:solidFill>
              </a:rPr>
              <a:t>else {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 (“</a:t>
            </a:r>
            <a:r>
              <a:rPr lang="zh-TW" altLang="en-US" sz="2000" dirty="0"/>
              <a:t>你及格了”);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結合關係運算子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功能：比較兩個變數的大小。比較的結果是一個布林值 (</a:t>
            </a:r>
            <a:r>
              <a:rPr lang="en-US" altLang="zh-TW" dirty="0" smtClean="0"/>
              <a:t>true / false)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CC"/>
                </a:solidFill>
              </a:rPr>
              <a:t>if (x &lt;= y) …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if-else</a:t>
            </a:r>
            <a:endParaRPr lang="zh-TW" alt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468313" y="3028920"/>
          <a:ext cx="8375650" cy="2560320"/>
        </p:xfrm>
        <a:graphic>
          <a:graphicData uri="http://schemas.openxmlformats.org/drawingml/2006/table">
            <a:tbl>
              <a:tblPr/>
              <a:tblGrid>
                <a:gridCol w="2025650"/>
                <a:gridCol w="2882900"/>
                <a:gridCol w="34671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關係運算子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傳回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 </a:t>
                      </a: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的條件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&lt;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&lt;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小於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&lt;=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&lt;=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小於等於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==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==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等於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!=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!=Y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不等於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&gt;=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&gt;=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大於等於 </a:t>
                      </a: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&gt;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大於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91688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結合條件運算子</a:t>
            </a:r>
          </a:p>
          <a:p>
            <a:pPr lvl="1"/>
            <a:r>
              <a:rPr lang="zh-TW" altLang="en-US" dirty="0" smtClean="0"/>
              <a:t>功能：將兩個條件合併起來的運算子，運算結果仍為布林值。</a:t>
            </a:r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if((x&lt;y) &amp;&amp; (y &lt; z)) …</a:t>
            </a:r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if((x&lt;y) || (y &lt; z)) …</a:t>
            </a:r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if(!x) …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if-else</a:t>
            </a:r>
            <a:endParaRPr lang="zh-TW" alt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95288" y="3717032"/>
          <a:ext cx="8520112" cy="1926336"/>
        </p:xfrm>
        <a:graphic>
          <a:graphicData uri="http://schemas.openxmlformats.org/drawingml/2006/table">
            <a:tbl>
              <a:tblPr/>
              <a:tblGrid>
                <a:gridCol w="2060575"/>
                <a:gridCol w="2932112"/>
                <a:gridCol w="3527425"/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條件運算子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傳回 </a:t>
                      </a: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 </a:t>
                      </a: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的條件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&amp;&amp;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&amp;&amp;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與 </a:t>
                      </a: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必須同時為 </a:t>
                      </a: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X, Y</a:t>
                      </a: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不一定進行求值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||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||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與 </a:t>
                      </a: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Y </a:t>
                      </a: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之一為 </a:t>
                      </a: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true </a:t>
                      </a: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即可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X, Y</a:t>
                      </a: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不一定進行求值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!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!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X 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為 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33CC"/>
                </a:solidFill>
              </a:rPr>
              <a:t>巢狀 </a:t>
            </a:r>
            <a:r>
              <a:rPr lang="en-US" altLang="zh-TW" dirty="0" smtClean="0">
                <a:solidFill>
                  <a:srgbClr val="0033CC"/>
                </a:solidFill>
              </a:rPr>
              <a:t>if-else</a:t>
            </a:r>
          </a:p>
          <a:p>
            <a:pPr lvl="1"/>
            <a:r>
              <a:rPr lang="zh-TW" altLang="en-US" dirty="0" smtClean="0"/>
              <a:t>定義：</a:t>
            </a:r>
          </a:p>
          <a:p>
            <a:pPr lvl="2"/>
            <a:r>
              <a:rPr lang="en-US" altLang="zh-TW" sz="2400" dirty="0" smtClean="0"/>
              <a:t>if-else </a:t>
            </a:r>
            <a:r>
              <a:rPr lang="zh-TW" altLang="en-US" sz="2400" dirty="0" smtClean="0"/>
              <a:t>之內還夾了別的 </a:t>
            </a:r>
            <a:r>
              <a:rPr lang="en-US" altLang="zh-TW" sz="2400" dirty="0" smtClean="0"/>
              <a:t>if-else</a:t>
            </a:r>
          </a:p>
          <a:p>
            <a:pPr lvl="1"/>
            <a:r>
              <a:rPr lang="zh-TW" altLang="en-US" dirty="0" smtClean="0"/>
              <a:t>範例：以下的例子就需要用到巢狀 </a:t>
            </a:r>
            <a:r>
              <a:rPr lang="en-US" altLang="zh-TW" dirty="0" smtClean="0"/>
              <a:t>if-else</a:t>
            </a:r>
          </a:p>
          <a:p>
            <a:pPr lvl="2"/>
            <a:r>
              <a:rPr lang="en-US" altLang="zh-TW" sz="2400" dirty="0" smtClean="0">
                <a:solidFill>
                  <a:srgbClr val="0033CC"/>
                </a:solidFill>
              </a:rPr>
              <a:t>if</a:t>
            </a:r>
            <a:r>
              <a:rPr lang="en-US" altLang="zh-TW" sz="2400" dirty="0" smtClean="0"/>
              <a:t> 90 </a:t>
            </a:r>
            <a:r>
              <a:rPr lang="zh-TW" altLang="en-US" sz="2400" dirty="0" smtClean="0"/>
              <a:t>分以上同學印出 “</a:t>
            </a:r>
            <a:r>
              <a:rPr lang="en-US" altLang="zh-TW" sz="2400" dirty="0" smtClean="0"/>
              <a:t>Grade A”</a:t>
            </a:r>
          </a:p>
          <a:p>
            <a:pPr lvl="2"/>
            <a:r>
              <a:rPr lang="en-US" altLang="zh-TW" sz="2400" dirty="0" smtClean="0">
                <a:solidFill>
                  <a:srgbClr val="0033CC"/>
                </a:solidFill>
              </a:rPr>
              <a:t>else if</a:t>
            </a:r>
            <a:r>
              <a:rPr lang="en-US" altLang="zh-TW" sz="2400" dirty="0" smtClean="0"/>
              <a:t> 80 </a:t>
            </a:r>
            <a:r>
              <a:rPr lang="zh-TW" altLang="en-US" sz="2400" dirty="0" smtClean="0"/>
              <a:t>分以上同學印出 “</a:t>
            </a:r>
            <a:r>
              <a:rPr lang="en-US" altLang="zh-TW" sz="2400" dirty="0" smtClean="0"/>
              <a:t>Grade B”</a:t>
            </a:r>
          </a:p>
          <a:p>
            <a:pPr lvl="2"/>
            <a:r>
              <a:rPr lang="en-US" altLang="zh-TW" sz="2400" dirty="0" smtClean="0">
                <a:solidFill>
                  <a:srgbClr val="0033CC"/>
                </a:solidFill>
              </a:rPr>
              <a:t>else if</a:t>
            </a:r>
            <a:r>
              <a:rPr lang="en-US" altLang="zh-TW" sz="2400" dirty="0" smtClean="0"/>
              <a:t> 70 </a:t>
            </a:r>
            <a:r>
              <a:rPr lang="zh-TW" altLang="en-US" sz="2400" dirty="0" smtClean="0"/>
              <a:t>分以上同學印出 “</a:t>
            </a:r>
            <a:r>
              <a:rPr lang="en-US" altLang="zh-TW" sz="2400" dirty="0" smtClean="0"/>
              <a:t>Grade C”</a:t>
            </a:r>
          </a:p>
          <a:p>
            <a:pPr lvl="2"/>
            <a:r>
              <a:rPr lang="en-US" altLang="zh-TW" sz="2400" dirty="0" smtClean="0">
                <a:solidFill>
                  <a:srgbClr val="0033CC"/>
                </a:solidFill>
              </a:rPr>
              <a:t>else if</a:t>
            </a:r>
            <a:r>
              <a:rPr lang="en-US" altLang="zh-TW" sz="2400" dirty="0" smtClean="0"/>
              <a:t> 60 </a:t>
            </a:r>
            <a:r>
              <a:rPr lang="zh-TW" altLang="en-US" sz="2400" dirty="0" smtClean="0"/>
              <a:t>分以上同學印出 “</a:t>
            </a:r>
            <a:r>
              <a:rPr lang="en-US" altLang="zh-TW" sz="2400" dirty="0" smtClean="0"/>
              <a:t>Grade D”</a:t>
            </a:r>
          </a:p>
          <a:p>
            <a:pPr lvl="2"/>
            <a:r>
              <a:rPr lang="en-US" altLang="zh-TW" sz="2400" dirty="0" smtClean="0">
                <a:solidFill>
                  <a:srgbClr val="0033CC"/>
                </a:solidFill>
              </a:rPr>
              <a:t>else</a:t>
            </a:r>
            <a:r>
              <a:rPr lang="en-US" altLang="zh-TW" sz="2400" dirty="0" smtClean="0"/>
              <a:t> 60 </a:t>
            </a:r>
            <a:r>
              <a:rPr lang="zh-TW" altLang="en-US" sz="2400" dirty="0" smtClean="0"/>
              <a:t>分以下同學印出 “</a:t>
            </a:r>
            <a:r>
              <a:rPr lang="en-US" altLang="zh-TW" sz="2400" dirty="0" smtClean="0"/>
              <a:t>Grade F”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if-else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Grading.java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if-else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584" y="2348880"/>
            <a:ext cx="7489825" cy="3140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/>
              <a:t>public class Grading {</a:t>
            </a:r>
          </a:p>
          <a:p>
            <a:r>
              <a:rPr lang="en-US" altLang="zh-TW" sz="2000" dirty="0"/>
              <a:t>	public static void main (String[] 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)	{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>
                <a:solidFill>
                  <a:srgbClr val="0000CC"/>
                </a:solidFill>
              </a:rPr>
              <a:t>int</a:t>
            </a:r>
            <a:r>
              <a:rPr lang="en-US" altLang="zh-TW" sz="2000" dirty="0">
                <a:solidFill>
                  <a:srgbClr val="0000CC"/>
                </a:solidFill>
              </a:rPr>
              <a:t> Score = </a:t>
            </a:r>
            <a:r>
              <a:rPr lang="en-US" altLang="zh-TW" sz="2000" dirty="0" err="1">
                <a:solidFill>
                  <a:srgbClr val="0000CC"/>
                </a:solidFill>
              </a:rPr>
              <a:t>Integer.parseInt</a:t>
            </a:r>
            <a:r>
              <a:rPr lang="en-US" altLang="zh-TW" sz="2000" dirty="0">
                <a:solidFill>
                  <a:srgbClr val="0000CC"/>
                </a:solidFill>
              </a:rPr>
              <a:t>(</a:t>
            </a:r>
            <a:r>
              <a:rPr lang="en-US" altLang="zh-TW" sz="2000" dirty="0" err="1">
                <a:solidFill>
                  <a:srgbClr val="0000CC"/>
                </a:solidFill>
              </a:rPr>
              <a:t>args</a:t>
            </a:r>
            <a:r>
              <a:rPr lang="en-US" altLang="zh-TW" sz="2000" dirty="0">
                <a:solidFill>
                  <a:srgbClr val="0000CC"/>
                </a:solidFill>
              </a:rPr>
              <a:t>[0]);</a:t>
            </a:r>
          </a:p>
          <a:p>
            <a:endParaRPr lang="en-US" altLang="zh-TW" sz="2000" dirty="0"/>
          </a:p>
          <a:p>
            <a:r>
              <a:rPr lang="en-US" altLang="zh-TW" sz="2000" dirty="0"/>
              <a:t>		if (Score &gt;= 60)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 (“pass!");</a:t>
            </a:r>
          </a:p>
          <a:p>
            <a:r>
              <a:rPr lang="en-US" altLang="zh-TW" sz="2000" dirty="0"/>
              <a:t>		else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 (“fail!");</a:t>
            </a:r>
          </a:p>
          <a:p>
            <a:r>
              <a:rPr lang="en-US" altLang="zh-TW" sz="2000" dirty="0"/>
              <a:t>	}</a:t>
            </a:r>
          </a:p>
          <a:p>
            <a:r>
              <a:rPr lang="en-US" altLang="zh-TW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Age.java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if-else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2060575"/>
            <a:ext cx="7489825" cy="37496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/>
              <a:t>public class Age {</a:t>
            </a:r>
          </a:p>
          <a:p>
            <a:r>
              <a:rPr lang="en-US" altLang="zh-TW" sz="2000" dirty="0"/>
              <a:t>	public static void main (String[] 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) {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x = </a:t>
            </a:r>
            <a:r>
              <a:rPr lang="en-US" altLang="zh-TW" sz="2000" dirty="0" err="1"/>
              <a:t>Integer.parseInt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[0]);</a:t>
            </a:r>
          </a:p>
          <a:p>
            <a:r>
              <a:rPr lang="en-US" altLang="zh-TW" sz="2000" dirty="0"/>
              <a:t>		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rgbClr val="0000CC"/>
                </a:solidFill>
              </a:rPr>
              <a:t>if(x&gt;=20 &amp;&amp; x&lt;=29)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zh-TW" altLang="en-US" sz="2000" dirty="0"/>
              <a:t>二年級</a:t>
            </a:r>
            <a:r>
              <a:rPr lang="en-US" altLang="zh-TW" sz="2000" dirty="0"/>
              <a:t>");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rgbClr val="0000CC"/>
                </a:solidFill>
              </a:rPr>
              <a:t>else if(x&gt;=30 &amp;&amp; x&lt;=39)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zh-TW" altLang="en-US" sz="2000" dirty="0"/>
              <a:t>三年級</a:t>
            </a:r>
            <a:r>
              <a:rPr lang="en-US" altLang="zh-TW" sz="2000" dirty="0"/>
              <a:t>");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</a:t>
            </a:r>
            <a:r>
              <a:rPr lang="zh-TW" altLang="en-US" sz="2000" dirty="0"/>
              <a:t>四年級</a:t>
            </a:r>
            <a:r>
              <a:rPr lang="en-US" altLang="zh-TW" sz="2000" dirty="0"/>
              <a:t>");</a:t>
            </a:r>
          </a:p>
          <a:p>
            <a:r>
              <a:rPr lang="en-US" altLang="zh-TW" sz="2000" dirty="0"/>
              <a:t>	}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050904" cy="4525963"/>
          </a:xfrm>
        </p:spPr>
        <p:txBody>
          <a:bodyPr/>
          <a:lstStyle/>
          <a:p>
            <a:r>
              <a:rPr lang="en-US" altLang="zh-TW" sz="3200" dirty="0" smtClean="0"/>
              <a:t>switch statement</a:t>
            </a:r>
          </a:p>
          <a:p>
            <a:pPr lvl="1"/>
            <a:r>
              <a:rPr lang="zh-TW" altLang="en-US" dirty="0" smtClean="0"/>
              <a:t>適用場合：多重</a:t>
            </a:r>
            <a:r>
              <a:rPr lang="en-US" altLang="zh-TW" dirty="0" smtClean="0"/>
              <a:t>if-then-else</a:t>
            </a:r>
            <a:r>
              <a:rPr lang="zh-TW" altLang="en-US" dirty="0" smtClean="0"/>
              <a:t>敘述</a:t>
            </a: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case </a:t>
            </a:r>
            <a:r>
              <a:rPr lang="zh-TW" altLang="en-US" dirty="0" smtClean="0">
                <a:solidFill>
                  <a:srgbClr val="0033CC"/>
                </a:solidFill>
              </a:rPr>
              <a:t>文數字：</a:t>
            </a:r>
          </a:p>
          <a:p>
            <a:pPr lvl="2"/>
            <a:r>
              <a:rPr lang="en-US" altLang="zh-TW" dirty="0" smtClean="0">
                <a:solidFill>
                  <a:srgbClr val="0033CC"/>
                </a:solidFill>
              </a:rPr>
              <a:t>case </a:t>
            </a:r>
            <a:r>
              <a:rPr lang="zh-TW" altLang="en-US" dirty="0" smtClean="0">
                <a:solidFill>
                  <a:srgbClr val="0033CC"/>
                </a:solidFill>
              </a:rPr>
              <a:t>後方只能接字元或整數</a:t>
            </a:r>
          </a:p>
          <a:p>
            <a:pPr lvl="2"/>
            <a:r>
              <a:rPr lang="zh-TW" altLang="en-US" dirty="0" smtClean="0"/>
              <a:t>如：</a:t>
            </a:r>
            <a:r>
              <a:rPr lang="en-US" altLang="zh-TW" dirty="0" smtClean="0"/>
              <a:t>case 1: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case ‘a’:</a:t>
            </a:r>
          </a:p>
          <a:p>
            <a:pPr lvl="2"/>
            <a:r>
              <a:rPr lang="zh-TW" altLang="en-US" dirty="0" smtClean="0"/>
              <a:t>不可填入一個範圍</a:t>
            </a:r>
          </a:p>
          <a:p>
            <a:pPr lvl="1"/>
            <a:r>
              <a:rPr lang="en-US" altLang="zh-TW" dirty="0" smtClean="0">
                <a:solidFill>
                  <a:srgbClr val="0033CC"/>
                </a:solidFill>
              </a:rPr>
              <a:t>break;</a:t>
            </a:r>
          </a:p>
          <a:p>
            <a:pPr lvl="2"/>
            <a:r>
              <a:rPr lang="en-US" altLang="zh-TW" dirty="0" smtClean="0"/>
              <a:t>break </a:t>
            </a:r>
            <a:r>
              <a:rPr lang="zh-TW" altLang="en-US" dirty="0" smtClean="0"/>
              <a:t>指令可以阻止程式繼續往下執行，並跳出整個 </a:t>
            </a:r>
            <a:r>
              <a:rPr lang="en-US" altLang="zh-TW" dirty="0" smtClean="0"/>
              <a:t>switch-case </a:t>
            </a:r>
            <a:r>
              <a:rPr lang="zh-TW" altLang="en-US" dirty="0" smtClean="0"/>
              <a:t>結構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switch-case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67400" y="1844675"/>
            <a:ext cx="2809056" cy="378565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33CC"/>
                </a:solidFill>
              </a:rPr>
              <a:t>switch</a:t>
            </a:r>
            <a:r>
              <a:rPr lang="en-US" altLang="zh-TW" sz="2000" dirty="0"/>
              <a:t>(expression){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33CC"/>
                </a:solidFill>
              </a:rPr>
              <a:t>case value1: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    </a:t>
            </a:r>
            <a:r>
              <a:rPr lang="en-US" altLang="zh-TW" sz="2000" dirty="0"/>
              <a:t>statements…</a:t>
            </a:r>
          </a:p>
          <a:p>
            <a:r>
              <a:rPr lang="en-US" altLang="zh-TW" sz="2000" dirty="0"/>
              <a:t>        break;</a:t>
            </a:r>
          </a:p>
          <a:p>
            <a:r>
              <a:rPr lang="en-US" altLang="zh-TW" sz="2000" dirty="0"/>
              <a:t>     </a:t>
            </a:r>
            <a:r>
              <a:rPr lang="en-US" altLang="zh-TW" sz="2000" dirty="0">
                <a:solidFill>
                  <a:srgbClr val="0033CC"/>
                </a:solidFill>
              </a:rPr>
              <a:t>case value2: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    </a:t>
            </a:r>
            <a:r>
              <a:rPr lang="en-US" altLang="zh-TW" sz="2000" dirty="0"/>
              <a:t>statements…</a:t>
            </a:r>
          </a:p>
          <a:p>
            <a:r>
              <a:rPr lang="en-US" altLang="zh-TW" sz="2000" dirty="0"/>
              <a:t>        break;</a:t>
            </a:r>
          </a:p>
          <a:p>
            <a:r>
              <a:rPr lang="en-US" altLang="zh-TW" sz="2000" dirty="0"/>
              <a:t>     …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>
                <a:solidFill>
                  <a:srgbClr val="0033CC"/>
                </a:solidFill>
              </a:rPr>
              <a:t>default: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         </a:t>
            </a:r>
            <a:r>
              <a:rPr lang="en-US" altLang="zh-TW" sz="2000" dirty="0"/>
              <a:t>statements…</a:t>
            </a:r>
          </a:p>
          <a:p>
            <a:r>
              <a:rPr lang="en-US" altLang="zh-TW" sz="2000" dirty="0"/>
              <a:t>         break;</a:t>
            </a:r>
          </a:p>
          <a:p>
            <a:r>
              <a:rPr lang="en-US" altLang="zh-TW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/>
              <a:t>Example: </a:t>
            </a:r>
            <a:r>
              <a:rPr lang="en-US" altLang="zh-TW" sz="2800" dirty="0" smtClean="0">
                <a:solidFill>
                  <a:srgbClr val="0033CC"/>
                </a:solidFill>
              </a:rPr>
              <a:t>SwitchDemo.java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switch-case</a:t>
            </a: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4213" y="2193925"/>
            <a:ext cx="7559675" cy="3140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TW" altLang="en-US" sz="2000" dirty="0"/>
              <a:t> </a:t>
            </a:r>
            <a:r>
              <a:rPr lang="en-US" altLang="zh-TW" sz="2000" dirty="0"/>
              <a:t>switch (</a:t>
            </a:r>
            <a:r>
              <a:rPr lang="en-US" altLang="zh-TW" sz="2000" dirty="0">
                <a:solidFill>
                  <a:srgbClr val="0033CC"/>
                </a:solidFill>
              </a:rPr>
              <a:t>month</a:t>
            </a:r>
            <a:r>
              <a:rPr lang="en-US" altLang="zh-TW" sz="2000" dirty="0"/>
              <a:t>) {</a:t>
            </a:r>
          </a:p>
          <a:p>
            <a:r>
              <a:rPr lang="en-US" altLang="zh-TW" sz="2000" dirty="0"/>
              <a:t>            case 1: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("January"); break;</a:t>
            </a:r>
          </a:p>
          <a:p>
            <a:r>
              <a:rPr lang="en-US" altLang="zh-TW" sz="2000" dirty="0"/>
              <a:t>            case 2: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("February"); break;</a:t>
            </a:r>
          </a:p>
          <a:p>
            <a:r>
              <a:rPr lang="en-US" altLang="zh-TW" sz="2000" dirty="0"/>
              <a:t>            case 3: 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("March"); break;</a:t>
            </a:r>
          </a:p>
          <a:p>
            <a:r>
              <a:rPr lang="en-US" altLang="zh-TW" sz="2000" dirty="0"/>
              <a:t>            …</a:t>
            </a:r>
          </a:p>
          <a:p>
            <a:r>
              <a:rPr lang="en-US" altLang="zh-TW" sz="2000" dirty="0"/>
              <a:t>            case 10: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("October"); break;</a:t>
            </a:r>
          </a:p>
          <a:p>
            <a:r>
              <a:rPr lang="en-US" altLang="zh-TW" sz="2000" dirty="0"/>
              <a:t>            case 11: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("November"); break;</a:t>
            </a:r>
          </a:p>
          <a:p>
            <a:r>
              <a:rPr lang="en-US" altLang="zh-TW" sz="2000" dirty="0"/>
              <a:t>            case 12: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("December"); break;</a:t>
            </a:r>
          </a:p>
          <a:p>
            <a:r>
              <a:rPr lang="en-US" altLang="zh-TW" sz="2000" dirty="0"/>
              <a:t>            default: 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("Not a month!"); break;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0033CC"/>
                </a:solidFill>
              </a:rPr>
              <a:t>GetMonthDays.java</a:t>
            </a:r>
            <a:endParaRPr lang="zh-TW" altLang="en-US" dirty="0" smtClean="0">
              <a:solidFill>
                <a:srgbClr val="0033CC"/>
              </a:solidFill>
            </a:endParaRP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switch-case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3" y="2133600"/>
            <a:ext cx="7848600" cy="436182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/>
              <a:t>public class </a:t>
            </a:r>
            <a:r>
              <a:rPr lang="en-US" altLang="zh-TW" sz="2000" dirty="0" err="1"/>
              <a:t>GetMonthDays</a:t>
            </a:r>
            <a:r>
              <a:rPr lang="en-US" altLang="zh-TW" sz="2000" dirty="0"/>
              <a:t> {</a:t>
            </a:r>
          </a:p>
          <a:p>
            <a:r>
              <a:rPr lang="en-US" altLang="zh-TW" sz="2000" dirty="0"/>
              <a:t>    public static void main (String[] 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) {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Year = </a:t>
            </a:r>
            <a:r>
              <a:rPr lang="en-US" altLang="zh-TW" sz="2000" dirty="0" err="1"/>
              <a:t>Integer.parseInt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[0]);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Month = </a:t>
            </a:r>
            <a:r>
              <a:rPr lang="en-US" altLang="zh-TW" sz="2000" dirty="0" err="1"/>
              <a:t>Integer.parseInt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args</a:t>
            </a:r>
            <a:r>
              <a:rPr lang="en-US" altLang="zh-TW" sz="2000" dirty="0"/>
              <a:t>[1]);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      switch (Month) {</a:t>
            </a:r>
          </a:p>
          <a:p>
            <a:r>
              <a:rPr lang="en-US" altLang="zh-TW" sz="2000" dirty="0"/>
              <a:t>	case 1:</a:t>
            </a:r>
          </a:p>
          <a:p>
            <a:r>
              <a:rPr lang="en-US" altLang="zh-TW" sz="2000" dirty="0"/>
              <a:t>	case 3:</a:t>
            </a:r>
          </a:p>
          <a:p>
            <a:r>
              <a:rPr lang="en-US" altLang="zh-TW" sz="2000" dirty="0"/>
              <a:t>	case 5:</a:t>
            </a:r>
          </a:p>
          <a:p>
            <a:r>
              <a:rPr lang="en-US" altLang="zh-TW" sz="2000" dirty="0"/>
              <a:t>	case 7:</a:t>
            </a:r>
          </a:p>
          <a:p>
            <a:r>
              <a:rPr lang="en-US" altLang="zh-TW" sz="2000" dirty="0"/>
              <a:t>	case 8:</a:t>
            </a:r>
          </a:p>
          <a:p>
            <a:r>
              <a:rPr lang="en-US" altLang="zh-TW" sz="2000" dirty="0"/>
              <a:t>	case 10:</a:t>
            </a:r>
          </a:p>
          <a:p>
            <a:r>
              <a:rPr lang="en-US" altLang="zh-TW" sz="2000" dirty="0"/>
              <a:t>	case </a:t>
            </a:r>
            <a:r>
              <a:rPr lang="en-US" altLang="zh-TW" sz="2000" dirty="0" smtClean="0"/>
              <a:t>12: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/>
              <a:t>("31 days");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smtClean="0"/>
              <a:t>  break</a:t>
            </a:r>
            <a:r>
              <a:rPr lang="en-US" altLang="zh-TW" sz="2000" dirty="0"/>
              <a:t>;</a:t>
            </a:r>
            <a:endParaRPr lang="zh-TW" altLang="en-US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19873" y="4365624"/>
            <a:ext cx="5184378" cy="71956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zh-TW" altLang="en-US" sz="2000" dirty="0"/>
              <a:t>執行：</a:t>
            </a:r>
            <a:r>
              <a:rPr lang="en-US" altLang="zh-TW" sz="2000" dirty="0"/>
              <a:t>java </a:t>
            </a:r>
            <a:r>
              <a:rPr lang="en-US" altLang="zh-TW" sz="2000" dirty="0" err="1"/>
              <a:t>GetMonthDays</a:t>
            </a:r>
            <a:r>
              <a:rPr lang="en-US" altLang="zh-TW" sz="2000" dirty="0"/>
              <a:t> 2004 10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75000"/>
              <a:buFontTx/>
              <a:buBlip>
                <a:blip r:embed="rId2"/>
              </a:buBlip>
            </a:pPr>
            <a:r>
              <a:rPr lang="zh-TW" altLang="en-US" sz="2000" dirty="0"/>
              <a:t>結果：</a:t>
            </a:r>
            <a:r>
              <a:rPr lang="en-US" altLang="zh-TW" sz="2000" dirty="0"/>
              <a:t>31 days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Control Flow Statements – switch-case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8313" y="1484784"/>
            <a:ext cx="8424862" cy="482453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/>
              <a:t>	case 4:</a:t>
            </a:r>
          </a:p>
          <a:p>
            <a:r>
              <a:rPr lang="en-US" altLang="zh-TW" sz="2000" dirty="0"/>
              <a:t>	case 6:</a:t>
            </a:r>
          </a:p>
          <a:p>
            <a:r>
              <a:rPr lang="en-US" altLang="zh-TW" sz="2000" dirty="0"/>
              <a:t>	case 9:</a:t>
            </a:r>
          </a:p>
          <a:p>
            <a:r>
              <a:rPr lang="en-US" altLang="zh-TW" sz="2000" dirty="0"/>
              <a:t>	case 11:	</a:t>
            </a:r>
            <a:r>
              <a:rPr lang="en-US" altLang="zh-TW" sz="2000" dirty="0" err="1"/>
              <a:t>System.out.println</a:t>
            </a:r>
            <a:r>
              <a:rPr lang="en-US" altLang="zh-TW" sz="2000" dirty="0"/>
              <a:t>("30 days");</a:t>
            </a:r>
          </a:p>
          <a:p>
            <a:r>
              <a:rPr lang="en-US" altLang="zh-TW" sz="2000" dirty="0"/>
              <a:t>		break;</a:t>
            </a:r>
          </a:p>
          <a:p>
            <a:endParaRPr lang="en-US" altLang="zh-TW" sz="2000" dirty="0"/>
          </a:p>
          <a:p>
            <a:r>
              <a:rPr lang="en-US" altLang="zh-TW" sz="2000" dirty="0"/>
              <a:t>	case 2:	</a:t>
            </a:r>
            <a:r>
              <a:rPr lang="en-US" altLang="zh-TW" sz="2000" dirty="0">
                <a:solidFill>
                  <a:srgbClr val="0033CC"/>
                </a:solidFill>
              </a:rPr>
              <a:t>if ( ((Year%4 == 0) &amp;&amp; (Year%100 != 0)) || (Year%400 ==0)	)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			</a:t>
            </a:r>
            <a:r>
              <a:rPr lang="en-US" altLang="zh-TW" sz="2000" dirty="0" err="1">
                <a:solidFill>
                  <a:srgbClr val="0033CC"/>
                </a:solidFill>
              </a:rPr>
              <a:t>System.out.println</a:t>
            </a:r>
            <a:r>
              <a:rPr lang="en-US" altLang="zh-TW" sz="2000" dirty="0">
                <a:solidFill>
                  <a:srgbClr val="0033CC"/>
                </a:solidFill>
              </a:rPr>
              <a:t>("29 days");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		else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			</a:t>
            </a:r>
            <a:r>
              <a:rPr lang="en-US" altLang="zh-TW" sz="2000" dirty="0" err="1">
                <a:solidFill>
                  <a:srgbClr val="0033CC"/>
                </a:solidFill>
              </a:rPr>
              <a:t>System.out.println</a:t>
            </a:r>
            <a:r>
              <a:rPr lang="en-US" altLang="zh-TW" sz="2000" dirty="0">
                <a:solidFill>
                  <a:srgbClr val="0033CC"/>
                </a:solidFill>
              </a:rPr>
              <a:t>("28 days");</a:t>
            </a:r>
          </a:p>
          <a:p>
            <a:r>
              <a:rPr lang="en-US" altLang="zh-TW" sz="2000" dirty="0">
                <a:solidFill>
                  <a:srgbClr val="0033CC"/>
                </a:solidFill>
              </a:rPr>
              <a:t>		break;</a:t>
            </a:r>
          </a:p>
          <a:p>
            <a:r>
              <a:rPr lang="en-US" altLang="zh-TW" sz="2000" dirty="0"/>
              <a:t>       } </a:t>
            </a:r>
            <a:r>
              <a:rPr lang="en-US" altLang="zh-TW" sz="2000" dirty="0">
                <a:solidFill>
                  <a:srgbClr val="0033CC"/>
                </a:solidFill>
              </a:rPr>
              <a:t>// end of switch</a:t>
            </a:r>
          </a:p>
          <a:p>
            <a:r>
              <a:rPr lang="en-US" altLang="zh-TW" sz="2000" dirty="0"/>
              <a:t>    } </a:t>
            </a:r>
            <a:r>
              <a:rPr lang="en-US" altLang="zh-TW" sz="2000" dirty="0">
                <a:solidFill>
                  <a:srgbClr val="0033CC"/>
                </a:solidFill>
              </a:rPr>
              <a:t>// end of main method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2800" dirty="0" smtClean="0"/>
              <a:t>在螢幕上印字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>
                <a:solidFill>
                  <a:srgbClr val="0000CC"/>
                </a:solidFill>
              </a:rPr>
              <a:t>System.out.println</a:t>
            </a:r>
            <a:r>
              <a:rPr lang="en-US" altLang="zh-TW" sz="2400" dirty="0" smtClean="0">
                <a:solidFill>
                  <a:srgbClr val="0000CC"/>
                </a:solidFill>
              </a:rPr>
              <a:t>(“We are</a:t>
            </a:r>
            <a:r>
              <a:rPr lang="zh-TW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TW" sz="2400" dirty="0" smtClean="0">
                <a:solidFill>
                  <a:srgbClr val="0000CC"/>
                </a:solidFill>
              </a:rPr>
              <a:t>”+ “studying</a:t>
            </a:r>
            <a:r>
              <a:rPr lang="zh-TW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TW" sz="2400" dirty="0" smtClean="0">
                <a:solidFill>
                  <a:srgbClr val="0000CC"/>
                </a:solidFill>
              </a:rPr>
              <a:t>”+ “Java!!”);</a:t>
            </a:r>
          </a:p>
          <a:p>
            <a:r>
              <a:rPr lang="zh-TW" altLang="en-US" sz="2800" dirty="0" smtClean="0"/>
              <a:t>變數宣告（</a:t>
            </a:r>
            <a:r>
              <a:rPr lang="en-US" altLang="zh-TW" sz="2800" dirty="0" smtClean="0"/>
              <a:t>Declaration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pPr lvl="1"/>
            <a:r>
              <a:rPr lang="en-US" altLang="zh-TW" sz="2400" i="1" dirty="0" err="1" smtClean="0">
                <a:solidFill>
                  <a:srgbClr val="0033CC"/>
                </a:solidFill>
              </a:rPr>
              <a:t>DataType</a:t>
            </a:r>
            <a:r>
              <a:rPr lang="en-US" altLang="zh-TW" sz="2400" i="1" dirty="0" smtClean="0">
                <a:solidFill>
                  <a:srgbClr val="0033CC"/>
                </a:solidFill>
              </a:rPr>
              <a:t> </a:t>
            </a:r>
            <a:r>
              <a:rPr lang="en-US" altLang="zh-TW" sz="2400" i="1" dirty="0" err="1" smtClean="0">
                <a:solidFill>
                  <a:srgbClr val="0033CC"/>
                </a:solidFill>
              </a:rPr>
              <a:t>VarName</a:t>
            </a:r>
            <a:r>
              <a:rPr lang="en-US" altLang="zh-TW" sz="2400" dirty="0" smtClean="0">
                <a:solidFill>
                  <a:srgbClr val="0033CC"/>
                </a:solidFill>
              </a:rPr>
              <a:t> [= </a:t>
            </a:r>
            <a:r>
              <a:rPr lang="en-US" altLang="zh-TW" sz="2400" i="1" dirty="0" err="1" smtClean="0">
                <a:solidFill>
                  <a:srgbClr val="0033CC"/>
                </a:solidFill>
              </a:rPr>
              <a:t>InitialValue</a:t>
            </a:r>
            <a:r>
              <a:rPr lang="en-US" altLang="zh-TW" sz="2400" dirty="0" smtClean="0">
                <a:solidFill>
                  <a:srgbClr val="0033CC"/>
                </a:solidFill>
              </a:rPr>
              <a:t>];</a:t>
            </a:r>
            <a:endParaRPr lang="zh-TW" altLang="en-US" sz="2400" dirty="0" smtClean="0"/>
          </a:p>
          <a:p>
            <a:pPr lvl="1"/>
            <a:r>
              <a:rPr lang="en-US" altLang="zh-TW" sz="2400" dirty="0" smtClean="0">
                <a:solidFill>
                  <a:srgbClr val="0033CC"/>
                </a:solidFill>
              </a:rPr>
              <a:t>E.g., double price = 400;</a:t>
            </a:r>
          </a:p>
          <a:p>
            <a:r>
              <a:rPr lang="zh-TW" altLang="en-US" sz="2800" dirty="0" smtClean="0"/>
              <a:t>運算子（</a:t>
            </a:r>
            <a:r>
              <a:rPr lang="en-US" altLang="zh-TW" sz="2800" dirty="0" smtClean="0"/>
              <a:t>Operators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pPr lvl="1"/>
            <a:r>
              <a:rPr kumimoji="1" lang="en-US" altLang="zh-TW" sz="2400" dirty="0" smtClean="0">
                <a:latin typeface="Times New Roman" pitchFamily="18" charset="0"/>
                <a:ea typeface="新細明體" charset="-120"/>
              </a:rPr>
              <a:t>X + Y, X= Y, X+=Y, etc.</a:t>
            </a:r>
          </a:p>
          <a:p>
            <a:pPr lvl="1"/>
            <a:r>
              <a:rPr kumimoji="1" lang="en-US" altLang="zh-TW" sz="2400" dirty="0" smtClean="0">
                <a:latin typeface="Times New Roman" pitchFamily="18" charset="0"/>
                <a:ea typeface="新細明體" charset="-120"/>
              </a:rPr>
              <a:t>X++, ++X, X--, --X, etc.</a:t>
            </a:r>
          </a:p>
          <a:p>
            <a:r>
              <a:rPr lang="zh-TW" altLang="en-US" sz="2800" dirty="0" smtClean="0"/>
              <a:t>敘述（</a:t>
            </a:r>
            <a:r>
              <a:rPr lang="en-US" altLang="zh-TW" sz="2800" dirty="0" smtClean="0"/>
              <a:t>Statements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敘述由多個運算式構成一個完整的執行動作，並以</a:t>
            </a:r>
            <a:r>
              <a:rPr lang="zh-TW" altLang="en-US" sz="2400" dirty="0" smtClean="0">
                <a:solidFill>
                  <a:srgbClr val="0033CC"/>
                </a:solidFill>
              </a:rPr>
              <a:t>分號（</a:t>
            </a:r>
            <a:r>
              <a:rPr lang="en-US" altLang="zh-TW" sz="2400" dirty="0" smtClean="0">
                <a:solidFill>
                  <a:srgbClr val="0033CC"/>
                </a:solidFill>
              </a:rPr>
              <a:t>;</a:t>
            </a:r>
            <a:r>
              <a:rPr lang="zh-TW" altLang="en-US" sz="2400" dirty="0" smtClean="0">
                <a:solidFill>
                  <a:srgbClr val="0033CC"/>
                </a:solidFill>
              </a:rPr>
              <a:t>）作結尾</a:t>
            </a:r>
          </a:p>
          <a:p>
            <a:pPr lvl="1"/>
            <a:r>
              <a:rPr lang="en-US" altLang="zh-TW" sz="2400" dirty="0" smtClean="0">
                <a:solidFill>
                  <a:srgbClr val="0033CC"/>
                </a:solidFill>
              </a:rPr>
              <a:t>E.g., </a:t>
            </a:r>
            <a:r>
              <a:rPr lang="en-US" altLang="zh-TW" sz="2400" dirty="0" err="1" smtClean="0">
                <a:solidFill>
                  <a:srgbClr val="0033CC"/>
                </a:solidFill>
              </a:rPr>
              <a:t>System.out.println</a:t>
            </a:r>
            <a:r>
              <a:rPr lang="en-US" altLang="zh-TW" sz="2400" dirty="0" smtClean="0">
                <a:solidFill>
                  <a:srgbClr val="0033CC"/>
                </a:solidFill>
              </a:rPr>
              <a:t>(“Hi!”);</a:t>
            </a:r>
          </a:p>
          <a:p>
            <a:r>
              <a:rPr lang="zh-TW" altLang="en-US" dirty="0" smtClean="0"/>
              <a:t>程式區塊 </a:t>
            </a:r>
            <a:r>
              <a:rPr lang="en-US" altLang="zh-TW" dirty="0" smtClean="0"/>
              <a:t>Blocks</a:t>
            </a:r>
          </a:p>
          <a:p>
            <a:pPr lvl="1"/>
            <a:r>
              <a:rPr lang="zh-TW" altLang="en-US" dirty="0" smtClean="0"/>
              <a:t>由大括號包覆，且內含零個以上的敘述</a:t>
            </a:r>
          </a:p>
          <a:p>
            <a:endParaRPr lang="en-US" altLang="zh-TW" sz="2800" dirty="0" smtClean="0">
              <a:solidFill>
                <a:srgbClr val="0033CC"/>
              </a:solidFill>
            </a:endParaRPr>
          </a:p>
          <a:p>
            <a:pPr lvl="1"/>
            <a:endParaRPr kumimoji="1" lang="en-US" altLang="zh-TW" sz="2400" dirty="0" smtClean="0">
              <a:latin typeface="Times New Roman" pitchFamily="18" charset="0"/>
              <a:ea typeface="新細明體" charset="-120"/>
            </a:endParaRPr>
          </a:p>
          <a:p>
            <a:endParaRPr kumimoji="1" lang="en-US" altLang="zh-TW" sz="2800" dirty="0" smtClean="0">
              <a:latin typeface="Times New Roman" pitchFamily="18" charset="0"/>
              <a:ea typeface="新細明體" charset="-120"/>
            </a:endParaRPr>
          </a:p>
          <a:p>
            <a:pPr lvl="1"/>
            <a:endParaRPr kumimoji="1" lang="en-US" altLang="zh-TW" sz="2400" dirty="0" smtClean="0">
              <a:latin typeface="Times New Roman" pitchFamily="18" charset="0"/>
              <a:ea typeface="新細明體" charset="-120"/>
            </a:endParaRP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>
              <a:solidFill>
                <a:srgbClr val="0000CC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5FD8-1C04-432D-8205-0F2E82AAA7B9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24128" y="5085185"/>
            <a:ext cx="2305050" cy="122413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if (a &gt; 2) {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     … </a:t>
            </a:r>
          </a:p>
          <a:p>
            <a:pPr>
              <a:spcBef>
                <a:spcPct val="50000"/>
              </a:spcBef>
            </a:pPr>
            <a:r>
              <a:rPr lang="en-US" altLang="zh-TW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Practice</a:t>
            </a:r>
          </a:p>
          <a:p>
            <a:pPr lvl="1"/>
            <a:r>
              <a:rPr lang="zh-TW" altLang="en-US" dirty="0" smtClean="0"/>
              <a:t>請製作一個程式，輸入身高與體重，並告知是否合乎身材比例，例如，</a:t>
            </a:r>
            <a:r>
              <a:rPr lang="en-US" altLang="zh-TW" dirty="0" smtClean="0"/>
              <a:t>170</a:t>
            </a:r>
            <a:r>
              <a:rPr lang="zh-TW" altLang="en-US" dirty="0" smtClean="0"/>
              <a:t>公分</a:t>
            </a:r>
            <a:r>
              <a:rPr lang="en-US" altLang="zh-TW" dirty="0" smtClean="0"/>
              <a:t>65</a:t>
            </a:r>
            <a:r>
              <a:rPr lang="zh-TW" altLang="en-US" dirty="0" smtClean="0"/>
              <a:t>公斤重，</a:t>
            </a:r>
          </a:p>
          <a:p>
            <a:pPr lvl="1"/>
            <a:r>
              <a:rPr lang="zh-TW" altLang="en-US" dirty="0" smtClean="0"/>
              <a:t>輸入：</a:t>
            </a:r>
            <a:r>
              <a:rPr lang="en-US" altLang="zh-TW" b="1" dirty="0" smtClean="0">
                <a:solidFill>
                  <a:srgbClr val="0033CC"/>
                </a:solidFill>
              </a:rPr>
              <a:t>java  SlimBody2  170  65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pPr lvl="1"/>
            <a:r>
              <a:rPr lang="zh-TW" altLang="en-US" dirty="0" smtClean="0"/>
              <a:t>輸出：下列四者之一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2988" y="3717032"/>
            <a:ext cx="7210425" cy="191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體重</a:t>
            </a:r>
            <a:r>
              <a:rPr lang="en-US" altLang="zh-TW" dirty="0">
                <a:solidFill>
                  <a:srgbClr val="0000CC"/>
                </a:solidFill>
              </a:rPr>
              <a:t>kg / (</a:t>
            </a:r>
            <a:r>
              <a:rPr lang="zh-TW" altLang="en-US" dirty="0">
                <a:solidFill>
                  <a:srgbClr val="0000CC"/>
                </a:solidFill>
              </a:rPr>
              <a:t>身高</a:t>
            </a:r>
            <a:r>
              <a:rPr lang="en-US" altLang="zh-TW" dirty="0">
                <a:solidFill>
                  <a:srgbClr val="0000CC"/>
                </a:solidFill>
              </a:rPr>
              <a:t>m)2</a:t>
            </a:r>
            <a:r>
              <a:rPr lang="en-US" altLang="zh-TW" dirty="0"/>
              <a:t> &lt; 18.5 </a:t>
            </a:r>
            <a:r>
              <a:rPr lang="en-US" altLang="zh-TW" dirty="0">
                <a:sym typeface="Wingdings" pitchFamily="2" charset="2"/>
              </a:rPr>
              <a:t> </a:t>
            </a:r>
            <a:r>
              <a:rPr lang="zh-TW" altLang="en-US" dirty="0">
                <a:sym typeface="Wingdings" pitchFamily="2" charset="2"/>
              </a:rPr>
              <a:t>過輕</a:t>
            </a:r>
          </a:p>
          <a:p>
            <a:r>
              <a:rPr lang="en-US" altLang="zh-TW" dirty="0">
                <a:sym typeface="Wingdings" pitchFamily="2" charset="2"/>
              </a:rPr>
              <a:t>18.5&lt;=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00CC"/>
                </a:solidFill>
              </a:rPr>
              <a:t>體重</a:t>
            </a:r>
            <a:r>
              <a:rPr lang="en-US" altLang="zh-TW" dirty="0">
                <a:solidFill>
                  <a:srgbClr val="0000CC"/>
                </a:solidFill>
              </a:rPr>
              <a:t>kg / (</a:t>
            </a:r>
            <a:r>
              <a:rPr lang="zh-TW" altLang="en-US" dirty="0">
                <a:solidFill>
                  <a:srgbClr val="0000CC"/>
                </a:solidFill>
              </a:rPr>
              <a:t>身高</a:t>
            </a:r>
            <a:r>
              <a:rPr lang="en-US" altLang="zh-TW" dirty="0">
                <a:solidFill>
                  <a:srgbClr val="0000CC"/>
                </a:solidFill>
              </a:rPr>
              <a:t>m)2</a:t>
            </a:r>
            <a:r>
              <a:rPr lang="en-US" altLang="zh-TW" dirty="0">
                <a:sym typeface="Wingdings" pitchFamily="2" charset="2"/>
              </a:rPr>
              <a:t> &lt;24   </a:t>
            </a:r>
            <a:r>
              <a:rPr lang="zh-TW" altLang="en-US" dirty="0">
                <a:sym typeface="Wingdings" pitchFamily="2" charset="2"/>
              </a:rPr>
              <a:t>標準體重</a:t>
            </a:r>
          </a:p>
          <a:p>
            <a:r>
              <a:rPr lang="zh-TW" altLang="en-US" dirty="0">
                <a:sym typeface="Wingdings" pitchFamily="2" charset="2"/>
              </a:rPr>
              <a:t>24 &lt;= 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00CC"/>
                </a:solidFill>
              </a:rPr>
              <a:t>體重</a:t>
            </a:r>
            <a:r>
              <a:rPr lang="en-US" altLang="zh-TW" dirty="0">
                <a:solidFill>
                  <a:srgbClr val="0000CC"/>
                </a:solidFill>
              </a:rPr>
              <a:t>kg / (</a:t>
            </a:r>
            <a:r>
              <a:rPr lang="zh-TW" altLang="en-US" dirty="0">
                <a:solidFill>
                  <a:srgbClr val="0000CC"/>
                </a:solidFill>
              </a:rPr>
              <a:t>身高</a:t>
            </a:r>
            <a:r>
              <a:rPr lang="en-US" altLang="zh-TW" dirty="0">
                <a:solidFill>
                  <a:srgbClr val="0000CC"/>
                </a:solidFill>
              </a:rPr>
              <a:t>m)2 </a:t>
            </a:r>
            <a:r>
              <a:rPr lang="en-US" altLang="zh-TW" dirty="0">
                <a:sym typeface="Wingdings" pitchFamily="2" charset="2"/>
              </a:rPr>
              <a:t>&lt; 27  </a:t>
            </a:r>
            <a:r>
              <a:rPr lang="zh-TW" altLang="en-US" dirty="0">
                <a:sym typeface="Wingdings" pitchFamily="2" charset="2"/>
              </a:rPr>
              <a:t>過重</a:t>
            </a:r>
          </a:p>
          <a:p>
            <a:r>
              <a:rPr lang="en-US" altLang="zh-TW" dirty="0">
                <a:sym typeface="Wingdings" pitchFamily="2" charset="2"/>
              </a:rPr>
              <a:t>BMI 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00CC"/>
                </a:solidFill>
              </a:rPr>
              <a:t>體重</a:t>
            </a:r>
            <a:r>
              <a:rPr lang="en-US" altLang="zh-TW" dirty="0">
                <a:solidFill>
                  <a:srgbClr val="0000CC"/>
                </a:solidFill>
              </a:rPr>
              <a:t>kg / (</a:t>
            </a:r>
            <a:r>
              <a:rPr lang="zh-TW" altLang="en-US" dirty="0">
                <a:solidFill>
                  <a:srgbClr val="0000CC"/>
                </a:solidFill>
              </a:rPr>
              <a:t>身高</a:t>
            </a:r>
            <a:r>
              <a:rPr lang="en-US" altLang="zh-TW" dirty="0">
                <a:solidFill>
                  <a:srgbClr val="0000CC"/>
                </a:solidFill>
              </a:rPr>
              <a:t>m)2 </a:t>
            </a:r>
            <a:r>
              <a:rPr lang="en-US" altLang="zh-TW" dirty="0">
                <a:sym typeface="Wingdings" pitchFamily="2" charset="2"/>
              </a:rPr>
              <a:t>&gt; 27  </a:t>
            </a:r>
            <a:r>
              <a:rPr lang="zh-TW" altLang="en-US" dirty="0">
                <a:sym typeface="Wingdings" pitchFamily="2" charset="2"/>
              </a:rPr>
              <a:t>肥胖</a:t>
            </a:r>
          </a:p>
          <a:p>
            <a:r>
              <a:rPr lang="en-US" altLang="zh-TW" dirty="0">
                <a:sym typeface="Wingdings" pitchFamily="2" charset="2"/>
              </a:rPr>
              <a:t>(</a:t>
            </a:r>
            <a:r>
              <a:rPr lang="zh-TW" altLang="en-US" dirty="0">
                <a:sym typeface="Wingdings" pitchFamily="2" charset="2"/>
              </a:rPr>
              <a:t>注意：身高在公式中的單位為公尺</a:t>
            </a:r>
            <a:r>
              <a:rPr lang="en-US" altLang="zh-TW" dirty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en-US" altLang="zh-TW" dirty="0" smtClean="0"/>
              <a:t>Hint: </a:t>
            </a:r>
            <a:r>
              <a:rPr lang="en-US" altLang="zh-TW" dirty="0" smtClean="0">
                <a:solidFill>
                  <a:srgbClr val="0033CC"/>
                </a:solidFill>
              </a:rPr>
              <a:t>SlimBody2.java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2111375"/>
            <a:ext cx="7920038" cy="3937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1800"/>
              <a:t>public class SlimBody2 {</a:t>
            </a:r>
          </a:p>
          <a:p>
            <a:r>
              <a:rPr lang="en-US" altLang="zh-TW" sz="1800"/>
              <a:t>    public static void main(String[] args) {</a:t>
            </a:r>
          </a:p>
          <a:p>
            <a:r>
              <a:rPr lang="en-US" altLang="zh-TW" sz="1800"/>
              <a:t>                                  …</a:t>
            </a:r>
          </a:p>
          <a:p>
            <a:endParaRPr lang="en-US" altLang="zh-TW" sz="1800"/>
          </a:p>
          <a:p>
            <a:r>
              <a:rPr lang="en-US" altLang="zh-TW" sz="1800"/>
              <a:t>	</a:t>
            </a:r>
            <a:r>
              <a:rPr lang="en-US" altLang="zh-TW" sz="1800">
                <a:solidFill>
                  <a:srgbClr val="0033CC"/>
                </a:solidFill>
              </a:rPr>
              <a:t>// </a:t>
            </a:r>
            <a:r>
              <a:rPr lang="zh-TW" altLang="en-US" sz="1800">
                <a:solidFill>
                  <a:srgbClr val="0033CC"/>
                </a:solidFill>
              </a:rPr>
              <a:t>肥胖</a:t>
            </a:r>
          </a:p>
          <a:p>
            <a:r>
              <a:rPr lang="en-US" altLang="zh-TW" sz="1800"/>
              <a:t>	System.out.println("You are too fat!!");</a:t>
            </a:r>
          </a:p>
          <a:p>
            <a:r>
              <a:rPr lang="en-US" altLang="zh-TW" sz="1800"/>
              <a:t>	</a:t>
            </a:r>
            <a:r>
              <a:rPr lang="en-US" altLang="zh-TW" sz="1800">
                <a:solidFill>
                  <a:srgbClr val="0033CC"/>
                </a:solidFill>
              </a:rPr>
              <a:t>// </a:t>
            </a:r>
            <a:r>
              <a:rPr lang="zh-TW" altLang="en-US" sz="1800">
                <a:solidFill>
                  <a:srgbClr val="0033CC"/>
                </a:solidFill>
              </a:rPr>
              <a:t>過重</a:t>
            </a:r>
          </a:p>
          <a:p>
            <a:r>
              <a:rPr lang="en-US" altLang="zh-TW" sz="1800"/>
              <a:t>	System.out.println("You are over weight.");</a:t>
            </a:r>
          </a:p>
          <a:p>
            <a:r>
              <a:rPr lang="en-US" altLang="zh-TW" sz="1800"/>
              <a:t>	</a:t>
            </a:r>
            <a:r>
              <a:rPr lang="en-US" altLang="zh-TW" sz="1800">
                <a:solidFill>
                  <a:srgbClr val="0033CC"/>
                </a:solidFill>
              </a:rPr>
              <a:t>// </a:t>
            </a:r>
            <a:r>
              <a:rPr lang="zh-TW" altLang="en-US" sz="1800">
                <a:solidFill>
                  <a:srgbClr val="0033CC"/>
                </a:solidFill>
              </a:rPr>
              <a:t>標準體重</a:t>
            </a:r>
          </a:p>
          <a:p>
            <a:r>
              <a:rPr lang="en-US" altLang="zh-TW" sz="1800"/>
              <a:t>	System.out.println("Good Shape! Keep going!");</a:t>
            </a:r>
          </a:p>
          <a:p>
            <a:r>
              <a:rPr lang="en-US" altLang="zh-TW" sz="1800"/>
              <a:t>	</a:t>
            </a:r>
            <a:r>
              <a:rPr lang="en-US" altLang="zh-TW" sz="1800">
                <a:solidFill>
                  <a:srgbClr val="0033CC"/>
                </a:solidFill>
              </a:rPr>
              <a:t>// </a:t>
            </a:r>
            <a:r>
              <a:rPr lang="zh-TW" altLang="en-US" sz="1800">
                <a:solidFill>
                  <a:srgbClr val="0033CC"/>
                </a:solidFill>
              </a:rPr>
              <a:t>過輕</a:t>
            </a:r>
          </a:p>
          <a:p>
            <a:r>
              <a:rPr lang="en-US" altLang="zh-TW" sz="1800"/>
              <a:t>	System.out.println("Poor baby! Don't you eat something?");</a:t>
            </a:r>
          </a:p>
          <a:p>
            <a:r>
              <a:rPr lang="en-US" altLang="zh-TW" sz="1800"/>
              <a:t>    }</a:t>
            </a:r>
          </a:p>
          <a:p>
            <a:r>
              <a:rPr lang="en-US" altLang="zh-TW" sz="1800"/>
              <a:t>}</a:t>
            </a: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Advanced Practice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/>
              <a:t>請寫出一個程式 </a:t>
            </a:r>
            <a:r>
              <a:rPr lang="en-US" altLang="zh-TW" dirty="0" smtClean="0"/>
              <a:t>(Compare.java) </a:t>
            </a:r>
            <a:r>
              <a:rPr lang="zh-TW" altLang="en-US" dirty="0" smtClean="0"/>
              <a:t>讀入三個整數，找出最大和最小的數。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solidFill>
                  <a:srgbClr val="0033CC"/>
                </a:solidFill>
              </a:rPr>
              <a:t>例如，</a:t>
            </a:r>
            <a:r>
              <a:rPr lang="en-US" altLang="zh-TW" dirty="0" smtClean="0">
                <a:solidFill>
                  <a:srgbClr val="0033CC"/>
                </a:solidFill>
              </a:rPr>
              <a:t>Enter three number: 25 23 67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solidFill>
                  <a:srgbClr val="0033CC"/>
                </a:solidFill>
              </a:rPr>
              <a:t>輸出：最大</a:t>
            </a:r>
            <a:r>
              <a:rPr lang="en-US" altLang="zh-TW" dirty="0" smtClean="0">
                <a:solidFill>
                  <a:srgbClr val="0033CC"/>
                </a:solidFill>
              </a:rPr>
              <a:t>67; </a:t>
            </a:r>
            <a:r>
              <a:rPr lang="zh-TW" altLang="en-US" dirty="0" smtClean="0">
                <a:solidFill>
                  <a:srgbClr val="0033CC"/>
                </a:solidFill>
              </a:rPr>
              <a:t>最小</a:t>
            </a:r>
            <a:r>
              <a:rPr lang="en-US" altLang="zh-TW" dirty="0" smtClean="0">
                <a:solidFill>
                  <a:srgbClr val="0033CC"/>
                </a:solidFill>
              </a:rPr>
              <a:t>23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solidFill>
                  <a:srgbClr val="0033CC"/>
                </a:solidFill>
              </a:rPr>
              <a:t>例如，</a:t>
            </a:r>
            <a:r>
              <a:rPr lang="en-US" altLang="zh-TW" dirty="0" smtClean="0">
                <a:solidFill>
                  <a:srgbClr val="0033CC"/>
                </a:solidFill>
              </a:rPr>
              <a:t>Enter three number: 54 43 21</a:t>
            </a: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solidFill>
                  <a:srgbClr val="0033CC"/>
                </a:solidFill>
              </a:rPr>
              <a:t>輸出：最大</a:t>
            </a:r>
            <a:r>
              <a:rPr lang="en-US" altLang="zh-TW" dirty="0" smtClean="0">
                <a:solidFill>
                  <a:srgbClr val="0033CC"/>
                </a:solidFill>
              </a:rPr>
              <a:t>54; </a:t>
            </a:r>
            <a:r>
              <a:rPr lang="zh-TW" altLang="en-US" dirty="0" smtClean="0">
                <a:solidFill>
                  <a:srgbClr val="0033CC"/>
                </a:solidFill>
              </a:rPr>
              <a:t>最小</a:t>
            </a:r>
            <a:r>
              <a:rPr lang="en-US" altLang="zh-TW" dirty="0" smtClean="0">
                <a:solidFill>
                  <a:srgbClr val="0033CC"/>
                </a:solidFill>
              </a:rPr>
              <a:t>21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Hint: </a:t>
            </a:r>
            <a:r>
              <a:rPr lang="en-US" altLang="zh-TW" dirty="0" smtClean="0">
                <a:solidFill>
                  <a:srgbClr val="0033CC"/>
                </a:solidFill>
              </a:rPr>
              <a:t>Compare.java</a:t>
            </a:r>
          </a:p>
          <a:p>
            <a:pPr lvl="1"/>
            <a:r>
              <a:rPr lang="zh-TW" altLang="en-US" dirty="0" smtClean="0"/>
              <a:t>慢的版本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if(a&gt;b &amp;&amp; b&gt;c)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	</a:t>
            </a:r>
            <a:r>
              <a:rPr lang="en-US" altLang="zh-TW" dirty="0" err="1" smtClean="0">
                <a:solidFill>
                  <a:srgbClr val="0033CC"/>
                </a:solidFill>
              </a:rPr>
              <a:t>system.out.println</a:t>
            </a:r>
            <a:r>
              <a:rPr lang="en-US" altLang="zh-TW" dirty="0" smtClean="0">
                <a:solidFill>
                  <a:srgbClr val="0033CC"/>
                </a:solidFill>
              </a:rPr>
              <a:t>(“Max= ”+a+” Min=”+c)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else if(a&gt;b &amp;&amp; b&lt;c)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…</a:t>
            </a:r>
          </a:p>
          <a:p>
            <a:pPr lvl="1"/>
            <a:r>
              <a:rPr lang="zh-TW" altLang="en-US" dirty="0" smtClean="0"/>
              <a:t>快的版本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</a:t>
            </a:r>
            <a:r>
              <a:rPr lang="en-US" altLang="zh-TW" dirty="0" err="1" smtClean="0">
                <a:solidFill>
                  <a:srgbClr val="0033CC"/>
                </a:solidFill>
              </a:rPr>
              <a:t>int</a:t>
            </a:r>
            <a:r>
              <a:rPr lang="en-US" altLang="zh-TW" dirty="0" smtClean="0">
                <a:solidFill>
                  <a:srgbClr val="0033CC"/>
                </a:solidFill>
              </a:rPr>
              <a:t> max, min;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if(a&gt;b){max = a, min = b;}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…</a:t>
            </a: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07F9-1C3D-4B81-882A-29DE53994DEF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Turn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539960"/>
          </a:xfrm>
        </p:spPr>
        <p:txBody>
          <a:bodyPr/>
          <a:lstStyle/>
          <a:p>
            <a:r>
              <a:rPr lang="zh-TW" altLang="en-US" dirty="0" smtClean="0"/>
              <a:t>要從鍵盤讀取一個半型字元資料，可以使用</a:t>
            </a:r>
            <a:r>
              <a:rPr lang="en-US" altLang="zh-TW" dirty="0" smtClean="0"/>
              <a:t>read()</a:t>
            </a:r>
            <a:r>
              <a:rPr lang="zh-TW" altLang="en-US" dirty="0" smtClean="0"/>
              <a:t>方法。這個方法前面要加上「</a:t>
            </a:r>
            <a:r>
              <a:rPr lang="en-US" altLang="zh-TW" dirty="0" err="1" smtClean="0"/>
              <a:t>System.in</a:t>
            </a:r>
            <a:r>
              <a:rPr lang="zh-TW" altLang="en-US" sz="2400" dirty="0" smtClean="0"/>
              <a:t>」。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dirty="0" smtClean="0"/>
              <a:t>Can only read in a “single byte” or an array of byte type and return as an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value.</a:t>
            </a:r>
          </a:p>
          <a:p>
            <a:r>
              <a:rPr lang="en-US" altLang="zh-TW" dirty="0" smtClean="0"/>
              <a:t>Cast each byte from keyboard input into a “char” type.</a:t>
            </a:r>
            <a:endParaRPr lang="zh-TW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4C4C-33A5-4A12-A286-45A319CED9FD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鍵盤與資料輸入</a:t>
            </a:r>
            <a:endParaRPr lang="zh-TW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91680" y="2492896"/>
            <a:ext cx="5005561" cy="70788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 a;</a:t>
            </a:r>
          </a:p>
          <a:p>
            <a:r>
              <a:rPr lang="en-US" altLang="zh-TW" sz="2000" dirty="0" smtClean="0"/>
              <a:t>a = </a:t>
            </a:r>
            <a:r>
              <a:rPr lang="en-US" altLang="zh-TW" sz="2000" dirty="0" err="1" smtClean="0"/>
              <a:t>System.in.read</a:t>
            </a:r>
            <a:r>
              <a:rPr lang="en-US" altLang="zh-TW" sz="2000" dirty="0" smtClean="0"/>
              <a:t>();</a:t>
            </a:r>
            <a:endParaRPr lang="en-US" altLang="zh-TW" sz="2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91680" y="5013176"/>
            <a:ext cx="5005561" cy="707886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char c;</a:t>
            </a:r>
          </a:p>
          <a:p>
            <a:r>
              <a:rPr lang="en-US" altLang="zh-TW" sz="2000" dirty="0" smtClean="0"/>
              <a:t>c = (char) a;</a:t>
            </a:r>
            <a:endParaRPr lang="en-US" altLang="zh-TW" sz="20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32656"/>
            <a:ext cx="31623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22"/>
          <p:cNvSpPr/>
          <p:nvPr/>
        </p:nvSpPr>
        <p:spPr>
          <a:xfrm>
            <a:off x="5508104" y="620688"/>
            <a:ext cx="1080120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ounded Rectangle 23"/>
          <p:cNvSpPr/>
          <p:nvPr/>
        </p:nvSpPr>
        <p:spPr>
          <a:xfrm>
            <a:off x="5148064" y="1052736"/>
            <a:ext cx="1080120" cy="288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22759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Java.io package contains class that perform input and output.</a:t>
            </a:r>
          </a:p>
          <a:p>
            <a:r>
              <a:rPr lang="en-US" altLang="zh-TW" dirty="0" smtClean="0"/>
              <a:t>All Java I/O operations, you must catch the exception thrown for any I/O problem.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鍵盤與資料輸入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2636912"/>
            <a:ext cx="8458200" cy="38164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>
            <a:normAutofit/>
          </a:bodyPr>
          <a:lstStyle/>
          <a:p>
            <a:pPr marL="36576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zh-TW" sz="1600" dirty="0" smtClean="0"/>
              <a:t>package Lesson03;</a:t>
            </a:r>
            <a:endParaRPr lang="en-US" altLang="zh-TW" sz="1600" dirty="0"/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endParaRPr kumimoji="0" lang="en-US" altLang="zh-TW" sz="16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java.io.*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InputChar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public static void main(String[]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TW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IOException</a:t>
            </a:r>
            <a:endParaRPr kumimoji="0" lang="en-US" altLang="zh-TW" sz="16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65760" lvl="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altLang="zh-TW" sz="1600" dirty="0"/>
              <a:t>  </a:t>
            </a:r>
            <a:r>
              <a:rPr lang="en-US" altLang="zh-TW" sz="1600" dirty="0" smtClean="0"/>
              <a:t>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請輸入一個字：</a:t>
            </a:r>
            <a:r>
              <a:rPr lang="en-US" altLang="zh-TW" sz="1600" dirty="0"/>
              <a:t>");</a:t>
            </a:r>
          </a:p>
          <a:p>
            <a:pPr marL="365760" lvl="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zh-TW" sz="1600" dirty="0"/>
              <a:t>	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 </a:t>
            </a:r>
            <a:r>
              <a:rPr lang="en-US" altLang="zh-TW" sz="1600" dirty="0">
                <a:solidFill>
                  <a:srgbClr val="0070C0"/>
                </a:solidFill>
              </a:rPr>
              <a:t>a</a:t>
            </a:r>
            <a:r>
              <a:rPr lang="en-US" altLang="zh-TW" sz="1600" dirty="0"/>
              <a:t>;</a:t>
            </a:r>
          </a:p>
          <a:p>
            <a:pPr marL="365760" lvl="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zh-TW" sz="1600" dirty="0"/>
              <a:t>	    </a:t>
            </a:r>
            <a:r>
              <a:rPr lang="en-US" altLang="zh-TW" sz="1600" dirty="0">
                <a:solidFill>
                  <a:srgbClr val="0070C0"/>
                </a:solidFill>
              </a:rPr>
              <a:t>a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System.in.read</a:t>
            </a:r>
            <a:r>
              <a:rPr lang="en-US" altLang="zh-TW" sz="1600" dirty="0"/>
              <a:t>();</a:t>
            </a:r>
          </a:p>
          <a:p>
            <a:pPr marL="365760" lvl="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zh-TW" sz="1600" dirty="0"/>
              <a:t>	    char </a:t>
            </a:r>
            <a:r>
              <a:rPr lang="en-US" altLang="zh-TW" sz="1600" dirty="0">
                <a:solidFill>
                  <a:schemeClr val="accent2"/>
                </a:solidFill>
              </a:rPr>
              <a:t>c</a:t>
            </a:r>
            <a:r>
              <a:rPr lang="en-US" altLang="zh-TW" sz="1600" dirty="0"/>
              <a:t>;</a:t>
            </a:r>
          </a:p>
          <a:p>
            <a:pPr marL="365760" lvl="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zh-TW" sz="1600" dirty="0"/>
              <a:t>	    </a:t>
            </a:r>
            <a:r>
              <a:rPr lang="en-US" altLang="zh-TW" sz="1600" dirty="0" smtClean="0">
                <a:solidFill>
                  <a:schemeClr val="accent2"/>
                </a:solidFill>
              </a:rPr>
              <a:t>c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(char</a:t>
            </a:r>
            <a:r>
              <a:rPr lang="en-US" altLang="zh-TW" sz="1600" dirty="0" smtClean="0"/>
              <a:t>) </a:t>
            </a:r>
            <a:r>
              <a:rPr lang="en-US" altLang="zh-TW" sz="1600" dirty="0" smtClean="0">
                <a:solidFill>
                  <a:srgbClr val="0070C0"/>
                </a:solidFill>
              </a:rPr>
              <a:t>a</a:t>
            </a:r>
            <a:r>
              <a:rPr lang="en-US" altLang="zh-TW" sz="1600" dirty="0" smtClean="0"/>
              <a:t>;</a:t>
            </a:r>
          </a:p>
          <a:p>
            <a:pPr marL="365760" lvl="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</a:t>
            </a:r>
            <a:r>
              <a:rPr lang="en-US" altLang="zh-TW" sz="1600" dirty="0"/>
              <a:t> 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你輸入的字是：</a:t>
            </a:r>
            <a:r>
              <a:rPr lang="en-US" altLang="zh-TW" sz="1600" dirty="0"/>
              <a:t>" + </a:t>
            </a:r>
            <a:r>
              <a:rPr lang="en-US" altLang="zh-TW" sz="1600" dirty="0">
                <a:solidFill>
                  <a:schemeClr val="accent2"/>
                </a:solidFill>
              </a:rPr>
              <a:t>c</a:t>
            </a:r>
            <a:r>
              <a:rPr lang="en-US" altLang="zh-TW" sz="1600" dirty="0"/>
              <a:t>);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5FD8-1C04-432D-8205-0F2E82AAA7B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731648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InputStreamReader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負責將 </a:t>
            </a:r>
            <a:r>
              <a:rPr lang="en-US" altLang="zh-TW" dirty="0" smtClean="0"/>
              <a:t>byte based input stream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character based.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BufferedReader</a:t>
            </a:r>
            <a:r>
              <a:rPr lang="zh-TW" altLang="en-US" dirty="0" smtClean="0"/>
              <a:t>類別，可以使用「行」為單位讀取資料。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4C4C-33A5-4A12-A286-45A319CED9FD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InputStreamReader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BufferedReader</a:t>
            </a:r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504" y="3788941"/>
            <a:ext cx="8640960" cy="10080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000" dirty="0" err="1">
                <a:latin typeface="Palatino Linotype" pitchFamily="18" charset="0"/>
              </a:rPr>
              <a:t>InputStreamReader</a:t>
            </a:r>
            <a:r>
              <a:rPr lang="en-US" altLang="zh-TW" sz="2000" dirty="0">
                <a:latin typeface="Palatino Linotype" pitchFamily="18" charset="0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latin typeface="Palatino Linotype" pitchFamily="18" charset="0"/>
              </a:rPr>
              <a:t>a</a:t>
            </a:r>
            <a:r>
              <a:rPr lang="en-US" altLang="zh-TW" sz="2000" dirty="0">
                <a:latin typeface="Palatino Linotype" pitchFamily="18" charset="0"/>
              </a:rPr>
              <a:t> = new </a:t>
            </a:r>
            <a:r>
              <a:rPr lang="en-US" altLang="zh-TW" sz="2000" dirty="0" err="1">
                <a:latin typeface="Palatino Linotype" pitchFamily="18" charset="0"/>
              </a:rPr>
              <a:t>InputStreamReader</a:t>
            </a:r>
            <a:r>
              <a:rPr lang="en-US" altLang="zh-TW" sz="2000" dirty="0">
                <a:latin typeface="Palatino Linotype" pitchFamily="18" charset="0"/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  <a:latin typeface="Palatino Linotype" pitchFamily="18" charset="0"/>
              </a:rPr>
              <a:t>System.in</a:t>
            </a:r>
            <a:r>
              <a:rPr lang="en-US" altLang="zh-TW" sz="2000" dirty="0">
                <a:latin typeface="Palatino Linotype" pitchFamily="18" charset="0"/>
              </a:rPr>
              <a:t>);</a:t>
            </a:r>
          </a:p>
          <a:p>
            <a:r>
              <a:rPr lang="en-US" altLang="zh-TW" sz="2000" dirty="0" err="1">
                <a:latin typeface="Palatino Linotype" pitchFamily="18" charset="0"/>
              </a:rPr>
              <a:t>BufferedReader</a:t>
            </a:r>
            <a:r>
              <a:rPr lang="en-US" altLang="zh-TW" sz="2000" dirty="0">
                <a:latin typeface="Palatino Linotype" pitchFamily="18" charset="0"/>
              </a:rPr>
              <a:t> </a:t>
            </a:r>
            <a:r>
              <a:rPr lang="en-US" altLang="zh-TW" sz="2000" dirty="0">
                <a:solidFill>
                  <a:srgbClr val="0000CC"/>
                </a:solidFill>
                <a:latin typeface="Palatino Linotype" pitchFamily="18" charset="0"/>
              </a:rPr>
              <a:t>b</a:t>
            </a:r>
            <a:r>
              <a:rPr lang="en-US" altLang="zh-TW" sz="2000" dirty="0">
                <a:latin typeface="Palatino Linotype" pitchFamily="18" charset="0"/>
              </a:rPr>
              <a:t> = new </a:t>
            </a:r>
            <a:r>
              <a:rPr lang="en-US" altLang="zh-TW" sz="2000" dirty="0" err="1">
                <a:latin typeface="Palatino Linotype" pitchFamily="18" charset="0"/>
              </a:rPr>
              <a:t>BufferedReader</a:t>
            </a:r>
            <a:r>
              <a:rPr lang="en-US" altLang="zh-TW" sz="2000" dirty="0">
                <a:latin typeface="Palatino Linotype" pitchFamily="18" charset="0"/>
              </a:rPr>
              <a:t>(</a:t>
            </a:r>
            <a:r>
              <a:rPr lang="en-US" altLang="zh-TW" sz="2000" dirty="0">
                <a:solidFill>
                  <a:srgbClr val="008000"/>
                </a:solidFill>
                <a:latin typeface="Palatino Linotype" pitchFamily="18" charset="0"/>
              </a:rPr>
              <a:t>a</a:t>
            </a:r>
            <a:r>
              <a:rPr lang="en-US" altLang="zh-TW" sz="2000" dirty="0">
                <a:latin typeface="Palatino Linotype" pitchFamily="18" charset="0"/>
              </a:rPr>
              <a:t>);</a:t>
            </a:r>
          </a:p>
          <a:p>
            <a:endParaRPr lang="zh-TW" altLang="en-US" sz="2000" dirty="0">
              <a:latin typeface="Palatino Linotyp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504" y="5446291"/>
            <a:ext cx="8964488" cy="9350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800" dirty="0" err="1"/>
              <a:t>BufferedReader</a:t>
            </a:r>
            <a:r>
              <a:rPr lang="en-US" altLang="zh-TW" sz="1800" dirty="0"/>
              <a:t> b = new </a:t>
            </a:r>
            <a:r>
              <a:rPr lang="en-US" altLang="zh-TW" sz="1800" dirty="0" err="1"/>
              <a:t>BufferedReader</a:t>
            </a:r>
            <a:r>
              <a:rPr lang="en-US" altLang="zh-TW" sz="1800" dirty="0"/>
              <a:t>( </a:t>
            </a:r>
            <a:r>
              <a:rPr lang="en-US" altLang="zh-TW" sz="1800" dirty="0">
                <a:solidFill>
                  <a:srgbClr val="008000"/>
                </a:solidFill>
              </a:rPr>
              <a:t>new </a:t>
            </a:r>
            <a:r>
              <a:rPr lang="en-US" altLang="zh-TW" sz="1800" dirty="0" err="1">
                <a:solidFill>
                  <a:srgbClr val="008000"/>
                </a:solidFill>
              </a:rPr>
              <a:t>InputStreamReader</a:t>
            </a:r>
            <a:r>
              <a:rPr lang="en-US" altLang="zh-TW" sz="1800" dirty="0">
                <a:solidFill>
                  <a:srgbClr val="008000"/>
                </a:solidFill>
              </a:rPr>
              <a:t>(</a:t>
            </a:r>
            <a:r>
              <a:rPr lang="en-US" altLang="zh-TW" sz="1800" dirty="0" err="1">
                <a:solidFill>
                  <a:srgbClr val="008000"/>
                </a:solidFill>
              </a:rPr>
              <a:t>System.in</a:t>
            </a:r>
            <a:r>
              <a:rPr lang="en-US" altLang="zh-TW" sz="1800" dirty="0">
                <a:solidFill>
                  <a:srgbClr val="008000"/>
                </a:solidFill>
              </a:rPr>
              <a:t>)</a:t>
            </a:r>
            <a:r>
              <a:rPr lang="en-US" altLang="zh-TW" sz="1800" dirty="0"/>
              <a:t> );</a:t>
            </a:r>
            <a:endParaRPr lang="zh-TW" alt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211638" y="4870028"/>
            <a:ext cx="0" cy="503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843808" y="3861048"/>
            <a:ext cx="4032448" cy="288032"/>
          </a:xfrm>
          <a:prstGeom prst="roundRect">
            <a:avLst/>
          </a:prstGeom>
          <a:noFill/>
          <a:ln w="47625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/>
          <p:cNvSpPr/>
          <p:nvPr/>
        </p:nvSpPr>
        <p:spPr>
          <a:xfrm rot="16200000">
            <a:off x="6624228" y="3681028"/>
            <a:ext cx="288032" cy="3816424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rot="16200000" flipH="1">
            <a:off x="5544108" y="4185084"/>
            <a:ext cx="1224136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US" altLang="zh-TW" dirty="0" err="1" smtClean="0"/>
              <a:t>readLine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方法，會一次讀入一行資料，並傳回</a:t>
            </a:r>
            <a:r>
              <a:rPr lang="en-US" altLang="zh-TW" dirty="0" smtClean="0"/>
              <a:t>String </a:t>
            </a:r>
            <a:r>
              <a:rPr lang="zh-TW" altLang="en-US" dirty="0" smtClean="0"/>
              <a:t>類別的字串。當沒有資料可以讀取時，會傳回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。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4C4C-33A5-4A12-A286-45A319CED9FD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readLine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3429000"/>
            <a:ext cx="8135937" cy="9350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800"/>
              <a:t>String  c  =  </a:t>
            </a:r>
            <a:r>
              <a:rPr lang="en-US" altLang="zh-TW" sz="2800">
                <a:solidFill>
                  <a:srgbClr val="008000"/>
                </a:solidFill>
              </a:rPr>
              <a:t>b.</a:t>
            </a:r>
            <a:r>
              <a:rPr lang="en-US" altLang="zh-TW" sz="2800">
                <a:solidFill>
                  <a:srgbClr val="FF0000"/>
                </a:solidFill>
              </a:rPr>
              <a:t>readLine()</a:t>
            </a:r>
            <a:r>
              <a:rPr lang="en-US" altLang="zh-TW" sz="2800"/>
              <a:t> ;</a:t>
            </a:r>
            <a:endParaRPr lang="zh-TW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4C4C-33A5-4A12-A286-45A319CED9FD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從鍵盤輸入文字</a:t>
            </a:r>
            <a:endParaRPr lang="zh-TW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060848"/>
            <a:ext cx="8458200" cy="36004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java.io.*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Inputstring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public static void main(String[]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TW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IOException</a:t>
            </a:r>
            <a:endParaRPr kumimoji="0" lang="en-US" altLang="zh-TW" sz="16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請輸入使用者名稱：”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BufferedReader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BufferedReader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InputStreamReader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System.in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String  </a:t>
            </a:r>
            <a:r>
              <a:rPr lang="en-US" altLang="zh-TW" sz="1600" b="1" dirty="0" err="1" smtClean="0"/>
              <a:t>userName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.readLine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</a:p>
          <a:p>
            <a:pPr marL="365760" lvl="0" indent="-256032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你輸入</a:t>
            </a:r>
            <a:r>
              <a:rPr lang="zh-TW" altLang="en-US" sz="1600" dirty="0" smtClean="0"/>
              <a:t>的使用者名稱是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+ </a:t>
            </a:r>
            <a:r>
              <a:rPr kumimoji="0" lang="en-US" altLang="zh-TW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userName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4C4C-33A5-4A12-A286-45A319CED9FD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從鍵盤輸入數字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700808"/>
            <a:ext cx="8458200" cy="3888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java.io.*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Inputnumber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public static void main(String[]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TW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IOException</a:t>
            </a:r>
            <a:endParaRPr kumimoji="0" lang="en-US" altLang="zh-TW" sz="16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請輸入一個整數：”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BufferedReader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BufferedReader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InputStreamReader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16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System.in</a:t>
            </a:r>
            <a:r>
              <a:rPr kumimoji="0" lang="en-US" altLang="zh-TW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String  </a:t>
            </a:r>
            <a:r>
              <a:rPr kumimoji="0" lang="en-US" altLang="zh-TW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TW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readLine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Integer.parseInt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你輸入的數字是：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+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);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65760" marR="0" lvl="0" indent="-256032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1937</TotalTime>
  <Words>1604</Words>
  <Application>Microsoft Office PowerPoint</Application>
  <PresentationFormat>如螢幕大小 (4:3)</PresentationFormat>
  <Paragraphs>460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Concourse</vt:lpstr>
      <vt:lpstr>I/O Operations,程式流程, Control Flow Statements </vt:lpstr>
      <vt:lpstr>Outline</vt:lpstr>
      <vt:lpstr>Review</vt:lpstr>
      <vt:lpstr>鍵盤與資料輸入</vt:lpstr>
      <vt:lpstr>鍵盤與資料輸入</vt:lpstr>
      <vt:lpstr>InputStreamReader and BufferedReader</vt:lpstr>
      <vt:lpstr>readLine()方法</vt:lpstr>
      <vt:lpstr>從鍵盤輸入文字</vt:lpstr>
      <vt:lpstr>從鍵盤輸入數字</vt:lpstr>
      <vt:lpstr>從鍵盤輸入 2 個以上的數字</vt:lpstr>
      <vt:lpstr>Your Turn</vt:lpstr>
      <vt:lpstr>Your Turn - Hint</vt:lpstr>
      <vt:lpstr>程式流程</vt:lpstr>
      <vt:lpstr>程式流程</vt:lpstr>
      <vt:lpstr>程式流程</vt:lpstr>
      <vt:lpstr>程式流程</vt:lpstr>
      <vt:lpstr>程式流程</vt:lpstr>
      <vt:lpstr>Control Flow Statements</vt:lpstr>
      <vt:lpstr>Control Flow Statements – if-else</vt:lpstr>
      <vt:lpstr>Control Flow Statements – if-else</vt:lpstr>
      <vt:lpstr>Control Flow Statements – if-else</vt:lpstr>
      <vt:lpstr>Control Flow Statements – if-else</vt:lpstr>
      <vt:lpstr>Control Flow Statements – if-else</vt:lpstr>
      <vt:lpstr>Control Flow Statements – if-else</vt:lpstr>
      <vt:lpstr>Control Flow Statements – if-else</vt:lpstr>
      <vt:lpstr>Control Flow Statements – switch-case</vt:lpstr>
      <vt:lpstr>Control Flow Statements – switch-case</vt:lpstr>
      <vt:lpstr>Control Flow Statements – switch-case</vt:lpstr>
      <vt:lpstr>Control Flow Statements – switch-case</vt:lpstr>
      <vt:lpstr>Your Turn</vt:lpstr>
      <vt:lpstr>Your Turn</vt:lpstr>
      <vt:lpstr>Your Turn</vt:lpstr>
      <vt:lpstr>Your Turn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User Name</dc:creator>
  <cp:lastModifiedBy>Danny</cp:lastModifiedBy>
  <cp:revision>255</cp:revision>
  <dcterms:created xsi:type="dcterms:W3CDTF">2010-07-06T05:35:03Z</dcterms:created>
  <dcterms:modified xsi:type="dcterms:W3CDTF">2010-07-12T04:41:33Z</dcterms:modified>
</cp:coreProperties>
</file>