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8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67D787-A7F8-48A1-A29F-3F4EBB694F5D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7EABCC-47A3-484F-9CF1-E0ED27D6D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pitchFamily="18" charset="-120"/>
                <a:ea typeface="新細明體" pitchFamily="18" charset="-120"/>
              </a:rPr>
              <a:t>程式敘述執行順序的轉移</a:t>
            </a:r>
            <a:r>
              <a:rPr lang="en-US" altLang="zh-TW" dirty="0" smtClean="0">
                <a:latin typeface="新細明體" pitchFamily="18" charset="-120"/>
                <a:ea typeface="新細明體" pitchFamily="18" charset="-120"/>
              </a:rPr>
              <a:t/>
            </a:r>
            <a:br>
              <a:rPr lang="en-US" altLang="zh-TW" dirty="0" smtClean="0">
                <a:latin typeface="新細明體" pitchFamily="18" charset="-120"/>
                <a:ea typeface="新細明體" pitchFamily="18" charset="-120"/>
              </a:rPr>
            </a:br>
            <a:r>
              <a:rPr lang="zh-TW" altLang="en-US" dirty="0" smtClean="0">
                <a:latin typeface="新細明體" pitchFamily="18" charset="-120"/>
                <a:ea typeface="新細明體" pitchFamily="18" charset="-120"/>
              </a:rPr>
              <a:t>控制與重複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賀耀華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ForExample.java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0113" y="2133600"/>
            <a:ext cx="5327650" cy="2530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/**</a:t>
            </a:r>
          </a:p>
          <a:p>
            <a:r>
              <a:rPr lang="en-US" altLang="zh-TW" sz="2000" dirty="0"/>
              <a:t> *  </a:t>
            </a:r>
            <a:r>
              <a:rPr lang="zh-TW" altLang="en-US" sz="2000" dirty="0"/>
              <a:t>在螢幕上印出 </a:t>
            </a:r>
            <a:r>
              <a:rPr lang="en-US" altLang="zh-TW" sz="2000" dirty="0"/>
              <a:t>1 ~ 10</a:t>
            </a:r>
          </a:p>
          <a:p>
            <a:r>
              <a:rPr lang="en-US" altLang="zh-TW" sz="2000" dirty="0"/>
              <a:t> */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00CC"/>
                </a:solidFill>
              </a:rPr>
              <a:t>for (</a:t>
            </a:r>
            <a:r>
              <a:rPr lang="en-US" altLang="zh-TW" sz="2000" dirty="0" err="1">
                <a:solidFill>
                  <a:srgbClr val="0000CC"/>
                </a:solidFill>
              </a:rPr>
              <a:t>int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dirty="0" err="1">
                <a:solidFill>
                  <a:srgbClr val="0000CC"/>
                </a:solidFill>
              </a:rPr>
              <a:t>i</a:t>
            </a:r>
            <a:r>
              <a:rPr lang="en-US" altLang="zh-TW" sz="2000" dirty="0">
                <a:solidFill>
                  <a:srgbClr val="0000CC"/>
                </a:solidFill>
              </a:rPr>
              <a:t>=1; </a:t>
            </a:r>
            <a:r>
              <a:rPr lang="en-US" altLang="zh-TW" sz="2000" dirty="0" err="1">
                <a:solidFill>
                  <a:srgbClr val="0000CC"/>
                </a:solidFill>
              </a:rPr>
              <a:t>i</a:t>
            </a:r>
            <a:r>
              <a:rPr lang="en-US" altLang="zh-TW" sz="2000" dirty="0">
                <a:solidFill>
                  <a:srgbClr val="0000CC"/>
                </a:solidFill>
              </a:rPr>
              <a:t> &lt;=10; </a:t>
            </a:r>
            <a:r>
              <a:rPr lang="en-US" altLang="zh-TW" sz="2000" dirty="0" err="1">
                <a:solidFill>
                  <a:srgbClr val="0000CC"/>
                </a:solidFill>
              </a:rPr>
              <a:t>i</a:t>
            </a:r>
            <a:r>
              <a:rPr lang="en-US" altLang="zh-TW" sz="2000" dirty="0">
                <a:solidFill>
                  <a:srgbClr val="0000CC"/>
                </a:solidFill>
              </a:rPr>
              <a:t>++)</a:t>
            </a:r>
            <a:br>
              <a:rPr lang="en-US" altLang="zh-TW" sz="2000" dirty="0">
                <a:solidFill>
                  <a:srgbClr val="0000CC"/>
                </a:solidFill>
              </a:rPr>
            </a:br>
            <a:r>
              <a:rPr lang="en-US" altLang="zh-TW" sz="2000" dirty="0">
                <a:solidFill>
                  <a:srgbClr val="0000CC"/>
                </a:solidFill>
              </a:rPr>
              <a:t>{</a:t>
            </a:r>
          </a:p>
          <a:p>
            <a:r>
              <a:rPr lang="en-US" altLang="zh-TW" sz="2000" dirty="0"/>
              <a:t>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("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" +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>
                <a:solidFill>
                  <a:srgbClr val="0000CC"/>
                </a:solidFill>
              </a:rPr>
              <a:t>}</a:t>
            </a:r>
            <a:endParaRPr lang="zh-TW" alt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11560" y="4869160"/>
            <a:ext cx="8229600" cy="507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7784" y="4941168"/>
            <a:ext cx="1224136" cy="148478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9</a:t>
            </a:r>
          </a:p>
          <a:p>
            <a:r>
              <a:rPr lang="en-US" altLang="zh-TW" dirty="0" smtClean="0"/>
              <a:t>i 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ForExample.java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7624" y="1916832"/>
            <a:ext cx="5544616" cy="317009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/**</a:t>
            </a:r>
          </a:p>
          <a:p>
            <a:r>
              <a:rPr lang="en-US" altLang="zh-TW" sz="2000" dirty="0"/>
              <a:t> * </a:t>
            </a:r>
            <a:r>
              <a:rPr lang="zh-TW" altLang="en-US" sz="2000" dirty="0"/>
              <a:t>印出 </a:t>
            </a:r>
            <a:r>
              <a:rPr lang="en-US" altLang="zh-TW" sz="2000" dirty="0"/>
              <a:t>1~10, </a:t>
            </a:r>
            <a:r>
              <a:rPr lang="zh-TW" altLang="en-US" sz="2000" dirty="0"/>
              <a:t>最後在印出最後的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r>
              <a:rPr lang="en-US" altLang="zh-TW" sz="2000" dirty="0"/>
              <a:t> */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	</a:t>
            </a:r>
          </a:p>
          <a:p>
            <a:r>
              <a:rPr lang="en-US" altLang="zh-TW" sz="2000" dirty="0"/>
              <a:t>for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&lt;=10; </a:t>
            </a:r>
            <a:r>
              <a:rPr lang="en-US" altLang="zh-TW" sz="2000" dirty="0" err="1"/>
              <a:t>i</a:t>
            </a:r>
            <a:r>
              <a:rPr lang="en-US" altLang="zh-TW" sz="2000" dirty="0" smtClean="0"/>
              <a:t>++)</a:t>
            </a:r>
          </a:p>
          <a:p>
            <a:r>
              <a:rPr lang="en-US" altLang="zh-TW" sz="2000" dirty="0" smtClean="0"/>
              <a:t>{</a:t>
            </a:r>
            <a:endParaRPr lang="en-US" altLang="zh-TW" sz="2000" dirty="0"/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("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" +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 smtClean="0"/>
              <a:t>}</a:t>
            </a:r>
          </a:p>
          <a:p>
            <a:r>
              <a:rPr lang="en-US" altLang="zh-TW" sz="2000" b="1" dirty="0" err="1" smtClean="0">
                <a:solidFill>
                  <a:srgbClr val="0000CC"/>
                </a:solidFill>
              </a:rPr>
              <a:t>System.out.println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 </a:t>
            </a:r>
            <a:r>
              <a:rPr lang="en-US" altLang="zh-TW" sz="2000" b="1" dirty="0">
                <a:solidFill>
                  <a:srgbClr val="0000CC"/>
                </a:solidFill>
              </a:rPr>
              <a:t>("After loop, </a:t>
            </a:r>
            <a:r>
              <a:rPr lang="en-US" altLang="zh-TW" sz="2000" b="1" dirty="0" err="1">
                <a:solidFill>
                  <a:srgbClr val="0000CC"/>
                </a:solidFill>
              </a:rPr>
              <a:t>i</a:t>
            </a:r>
            <a:r>
              <a:rPr lang="en-US" altLang="zh-TW" sz="2000" b="1" dirty="0">
                <a:solidFill>
                  <a:srgbClr val="0000CC"/>
                </a:solidFill>
              </a:rPr>
              <a:t> = " + </a:t>
            </a:r>
            <a:r>
              <a:rPr lang="en-US" altLang="zh-TW" sz="2000" b="1" dirty="0" err="1">
                <a:solidFill>
                  <a:srgbClr val="0000CC"/>
                </a:solidFill>
              </a:rPr>
              <a:t>i</a:t>
            </a:r>
            <a:r>
              <a:rPr lang="en-US" altLang="zh-TW" sz="2000" b="1" dirty="0">
                <a:solidFill>
                  <a:srgbClr val="0000CC"/>
                </a:solidFill>
              </a:rPr>
              <a:t>);</a:t>
            </a:r>
            <a:endParaRPr lang="zh-TW" alt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11560" y="5229200"/>
            <a:ext cx="8229600" cy="507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3848" y="5157192"/>
            <a:ext cx="2448272" cy="148478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I =10</a:t>
            </a:r>
          </a:p>
          <a:p>
            <a:r>
              <a:rPr lang="en-US" altLang="zh-TW" dirty="0" smtClean="0"/>
              <a:t>After loop,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Change “&lt;=” to “&lt;” 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7624" y="2204864"/>
            <a:ext cx="5544616" cy="2530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/**</a:t>
            </a:r>
          </a:p>
          <a:p>
            <a:r>
              <a:rPr lang="en-US" altLang="zh-TW" sz="2000" dirty="0"/>
              <a:t> * </a:t>
            </a:r>
            <a:r>
              <a:rPr lang="zh-TW" altLang="en-US" sz="2000" dirty="0"/>
              <a:t>印出 </a:t>
            </a:r>
            <a:r>
              <a:rPr lang="en-US" altLang="zh-TW" sz="2000" dirty="0"/>
              <a:t>1~10, </a:t>
            </a:r>
            <a:r>
              <a:rPr lang="zh-TW" altLang="en-US" sz="2000" dirty="0"/>
              <a:t>最後在印出最後的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r>
              <a:rPr lang="en-US" altLang="zh-TW" sz="2000" dirty="0"/>
              <a:t> */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	</a:t>
            </a:r>
          </a:p>
          <a:p>
            <a:r>
              <a:rPr lang="en-US" altLang="zh-TW" sz="2000" dirty="0"/>
              <a:t>for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&lt;10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("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" +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);</a:t>
            </a:r>
          </a:p>
          <a:p>
            <a:r>
              <a:rPr lang="en-US" altLang="zh-TW" sz="2000" b="1" dirty="0" err="1">
                <a:solidFill>
                  <a:srgbClr val="0000CC"/>
                </a:solidFill>
              </a:rPr>
              <a:t>System.out.println</a:t>
            </a:r>
            <a:r>
              <a:rPr lang="en-US" altLang="zh-TW" sz="2000" b="1" dirty="0">
                <a:solidFill>
                  <a:srgbClr val="0000CC"/>
                </a:solidFill>
              </a:rPr>
              <a:t> ("After loop, </a:t>
            </a:r>
            <a:r>
              <a:rPr lang="en-US" altLang="zh-TW" sz="2000" b="1" dirty="0" err="1">
                <a:solidFill>
                  <a:srgbClr val="0000CC"/>
                </a:solidFill>
              </a:rPr>
              <a:t>i</a:t>
            </a:r>
            <a:r>
              <a:rPr lang="en-US" altLang="zh-TW" sz="2000" b="1" dirty="0">
                <a:solidFill>
                  <a:srgbClr val="0000CC"/>
                </a:solidFill>
              </a:rPr>
              <a:t> = " + </a:t>
            </a:r>
            <a:r>
              <a:rPr lang="en-US" altLang="zh-TW" sz="2000" b="1" dirty="0" err="1">
                <a:solidFill>
                  <a:srgbClr val="0000CC"/>
                </a:solidFill>
              </a:rPr>
              <a:t>i</a:t>
            </a:r>
            <a:r>
              <a:rPr lang="en-US" altLang="zh-TW" sz="2000" b="1" dirty="0">
                <a:solidFill>
                  <a:srgbClr val="0000CC"/>
                </a:solidFill>
              </a:rPr>
              <a:t>);</a:t>
            </a:r>
            <a:endParaRPr lang="zh-TW" alt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11560" y="4869160"/>
            <a:ext cx="8229600" cy="507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7784" y="4941168"/>
            <a:ext cx="2448272" cy="148478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= 9</a:t>
            </a:r>
          </a:p>
          <a:p>
            <a:r>
              <a:rPr lang="en-US" altLang="zh-TW" dirty="0" smtClean="0"/>
              <a:t>After loop,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152" y="1700808"/>
            <a:ext cx="3065263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*</a:t>
            </a:r>
            <a:r>
              <a:rPr lang="zh-TW" altLang="en-US" dirty="0" smtClean="0"/>
              <a:t>每次迴圈進行後所要做的事</a:t>
            </a:r>
            <a:endParaRPr lang="zh-TW" altLang="en-US" dirty="0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 rot="5400000">
            <a:off x="4730894" y="975142"/>
            <a:ext cx="1646892" cy="38368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31840" y="3717032"/>
            <a:ext cx="648072" cy="360040"/>
          </a:xfrm>
          <a:prstGeom prst="ellipse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5293266" y="5013176"/>
            <a:ext cx="370325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Debugger cannot help you with</a:t>
            </a:r>
          </a:p>
          <a:p>
            <a:r>
              <a:rPr lang="en-US" altLang="zh-TW" dirty="0" smtClean="0"/>
              <a:t>logical error!! 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迴圈控制變數</a:t>
            </a:r>
          </a:p>
          <a:p>
            <a:pPr lvl="1"/>
            <a:r>
              <a:rPr lang="zh-TW" altLang="en-US" sz="2000" dirty="0" smtClean="0"/>
              <a:t>名稱習慣用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, j , k </a:t>
            </a:r>
            <a:r>
              <a:rPr lang="zh-TW" altLang="en-US" sz="2000" dirty="0" smtClean="0"/>
              <a:t>來命名，盡量在迴圈內使用就好，可降低程式錯誤的機率</a:t>
            </a:r>
          </a:p>
          <a:p>
            <a:pPr lvl="1"/>
            <a:r>
              <a:rPr lang="zh-TW" altLang="en-US" sz="2000" dirty="0" smtClean="0"/>
              <a:t>在一個迴圈內，可以同時有多個控制變數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例：</a:t>
            </a:r>
            <a:r>
              <a:rPr lang="en-US" altLang="zh-TW" sz="2000" dirty="0" smtClean="0">
                <a:solidFill>
                  <a:srgbClr val="0033CC"/>
                </a:solidFill>
              </a:rPr>
              <a:t>for(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</a:t>
            </a:r>
            <a:r>
              <a:rPr lang="en-US" altLang="zh-TW" sz="2000" dirty="0" smtClean="0">
                <a:solidFill>
                  <a:srgbClr val="0033CC"/>
                </a:solidFill>
              </a:rPr>
              <a:t>=1, j=i+1;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</a:t>
            </a:r>
            <a:r>
              <a:rPr lang="en-US" altLang="zh-TW" sz="2000" dirty="0" smtClean="0">
                <a:solidFill>
                  <a:srgbClr val="0033CC"/>
                </a:solidFill>
              </a:rPr>
              <a:t>&lt;5;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</a:t>
            </a:r>
            <a:r>
              <a:rPr lang="en-US" altLang="zh-TW" sz="2000" dirty="0" smtClean="0">
                <a:solidFill>
                  <a:srgbClr val="0033CC"/>
                </a:solidFill>
              </a:rPr>
              <a:t>++, j=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</a:t>
            </a:r>
            <a:r>
              <a:rPr lang="en-US" altLang="zh-TW" sz="2000" dirty="0" smtClean="0">
                <a:solidFill>
                  <a:srgbClr val="0033CC"/>
                </a:solidFill>
              </a:rPr>
              <a:t>*2)</a:t>
            </a:r>
            <a:br>
              <a:rPr lang="en-US" altLang="zh-TW" sz="2000" dirty="0" smtClean="0">
                <a:solidFill>
                  <a:srgbClr val="0033CC"/>
                </a:solidFill>
              </a:rPr>
            </a:br>
            <a:r>
              <a:rPr lang="en-US" altLang="zh-TW" sz="2000" dirty="0" smtClean="0">
                <a:solidFill>
                  <a:srgbClr val="0033CC"/>
                </a:solidFill>
              </a:rPr>
              <a:t>        {</a:t>
            </a:r>
          </a:p>
          <a:p>
            <a:pPr lvl="1">
              <a:buNone/>
            </a:pPr>
            <a:r>
              <a:rPr lang="en-US" altLang="zh-TW" sz="2000" dirty="0" smtClean="0">
                <a:solidFill>
                  <a:srgbClr val="0033CC"/>
                </a:solidFill>
              </a:rPr>
              <a:t>			…</a:t>
            </a:r>
          </a:p>
          <a:p>
            <a:pPr lvl="1">
              <a:buNone/>
            </a:pPr>
            <a:r>
              <a:rPr lang="en-US" altLang="zh-TW" sz="2000" dirty="0" smtClean="0">
                <a:solidFill>
                  <a:srgbClr val="0033CC"/>
                </a:solidFill>
              </a:rPr>
              <a:t>		      }</a:t>
            </a:r>
          </a:p>
          <a:p>
            <a:r>
              <a:rPr lang="zh-TW" altLang="en-US" sz="2400" dirty="0" smtClean="0"/>
              <a:t>巢狀迴圈</a:t>
            </a:r>
          </a:p>
          <a:p>
            <a:pPr lvl="1"/>
            <a:r>
              <a:rPr lang="en-US" altLang="zh-TW" sz="2000" dirty="0" smtClean="0"/>
              <a:t>for </a:t>
            </a:r>
            <a:r>
              <a:rPr lang="zh-TW" altLang="en-US" sz="2000" dirty="0" smtClean="0"/>
              <a:t>迴圈中還有 </a:t>
            </a:r>
            <a:r>
              <a:rPr lang="en-US" altLang="zh-TW" sz="2000" dirty="0" smtClean="0"/>
              <a:t>for </a:t>
            </a:r>
            <a:r>
              <a:rPr lang="zh-TW" altLang="en-US" sz="2000" dirty="0" smtClean="0"/>
              <a:t>迴圈</a:t>
            </a:r>
          </a:p>
          <a:p>
            <a:pPr lvl="1"/>
            <a:r>
              <a:rPr lang="zh-TW" altLang="en-US" sz="2000" dirty="0" smtClean="0"/>
              <a:t>在複雜的情況下使用</a:t>
            </a:r>
          </a:p>
          <a:p>
            <a:r>
              <a:rPr lang="zh-TW" altLang="en-US" sz="2400" dirty="0" smtClean="0"/>
              <a:t>無窮迴圈 </a:t>
            </a:r>
            <a:r>
              <a:rPr lang="en-US" altLang="zh-TW" sz="2400" dirty="0" smtClean="0"/>
              <a:t>infinite loop</a:t>
            </a:r>
          </a:p>
          <a:p>
            <a:pPr lvl="1"/>
            <a:r>
              <a:rPr lang="en-US" altLang="zh-TW" sz="2000" dirty="0" smtClean="0">
                <a:solidFill>
                  <a:srgbClr val="0033CC"/>
                </a:solidFill>
              </a:rPr>
              <a:t>for(;;) {}</a:t>
            </a:r>
            <a:endParaRPr lang="zh-TW" alt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ForExample.java</a:t>
            </a:r>
            <a:endParaRPr lang="zh-TW" altLang="en-US" dirty="0" smtClean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8064896" cy="286232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/**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* </a:t>
            </a:r>
            <a:r>
              <a:rPr kumimoji="0" lang="zh-TW" altLang="en-US" sz="2000" dirty="0">
                <a:solidFill>
                  <a:srgbClr val="0033CC"/>
                </a:solidFill>
              </a:rPr>
              <a:t>一個迴圈內，可以有多個控制變數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*/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maxX</a:t>
            </a:r>
            <a:r>
              <a:rPr lang="en-US" altLang="zh-TW" sz="2000" dirty="0"/>
              <a:t> = 10;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maxY</a:t>
            </a:r>
            <a:r>
              <a:rPr lang="en-US" altLang="zh-TW" sz="2000" dirty="0"/>
              <a:t> = 15;</a:t>
            </a:r>
          </a:p>
          <a:p>
            <a:r>
              <a:rPr lang="en-US" altLang="zh-TW" sz="2000" dirty="0"/>
              <a:t>for (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x = 0, y = 0</a:t>
            </a:r>
            <a:r>
              <a:rPr lang="en-US" altLang="zh-TW" sz="2000" dirty="0"/>
              <a:t>; (x &lt; </a:t>
            </a:r>
            <a:r>
              <a:rPr lang="en-US" altLang="zh-TW" sz="2000" dirty="0" err="1"/>
              <a:t>maxX</a:t>
            </a:r>
            <a:r>
              <a:rPr lang="en-US" altLang="zh-TW" sz="2000" dirty="0"/>
              <a:t>) &amp;&amp; (y &lt; </a:t>
            </a:r>
            <a:r>
              <a:rPr lang="en-US" altLang="zh-TW" sz="2000" dirty="0" err="1"/>
              <a:t>maxY</a:t>
            </a:r>
            <a:r>
              <a:rPr lang="en-US" altLang="zh-TW" sz="2000" dirty="0"/>
              <a:t>); x++, y = x * 2)</a:t>
            </a:r>
            <a:br>
              <a:rPr lang="en-US" altLang="zh-TW" sz="2000" dirty="0"/>
            </a:b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 x &lt; 10 : " + x + ", y &lt; 15 : " + y);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7544" y="5009720"/>
            <a:ext cx="8229600" cy="507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3808" y="5085184"/>
            <a:ext cx="3456384" cy="148478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r>
              <a:rPr lang="es-ES" altLang="zh-TW" dirty="0" smtClean="0"/>
              <a:t> x &lt; 10 : 0, y &lt; 15 : 0</a:t>
            </a:r>
          </a:p>
          <a:p>
            <a:r>
              <a:rPr lang="es-ES" altLang="zh-TW" dirty="0" smtClean="0"/>
              <a:t> x &lt; 10 : 1, y &lt; 15 : 2</a:t>
            </a:r>
          </a:p>
          <a:p>
            <a:r>
              <a:rPr lang="es-ES" altLang="zh-TW" dirty="0" smtClean="0"/>
              <a:t> x &lt; 10 : 2, y &lt; 15 : 4</a:t>
            </a:r>
          </a:p>
          <a:p>
            <a:r>
              <a:rPr lang="es-ES" altLang="zh-TW" dirty="0" smtClean="0"/>
              <a:t> …</a:t>
            </a:r>
          </a:p>
          <a:p>
            <a:r>
              <a:rPr lang="es-ES" altLang="zh-TW" dirty="0" smtClean="0"/>
              <a:t> x &lt; 10 : 9, y &lt; 15 : 14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ForExample.java</a:t>
            </a:r>
            <a:endParaRPr lang="zh-TW" altLang="en-US" dirty="0" smtClean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1" y="2289175"/>
            <a:ext cx="7200725" cy="36623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33CC"/>
                </a:solidFill>
              </a:rPr>
              <a:t>/**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* </a:t>
            </a:r>
            <a:r>
              <a:rPr lang="zh-TW" altLang="en-US" sz="1800" dirty="0">
                <a:solidFill>
                  <a:srgbClr val="0033CC"/>
                </a:solidFill>
              </a:rPr>
              <a:t>巢狀迴圈的使用方法</a:t>
            </a:r>
          </a:p>
          <a:p>
            <a:r>
              <a:rPr lang="en-US" altLang="zh-TW" sz="1800" dirty="0">
                <a:solidFill>
                  <a:srgbClr val="0033CC"/>
                </a:solidFill>
              </a:rPr>
              <a:t> */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for (</a:t>
            </a:r>
            <a:r>
              <a:rPr lang="en-US" altLang="zh-TW" sz="1800" dirty="0" err="1">
                <a:solidFill>
                  <a:srgbClr val="0000CC"/>
                </a:solidFill>
              </a:rPr>
              <a:t>int</a:t>
            </a:r>
            <a:r>
              <a:rPr lang="en-US" altLang="zh-TW" sz="1800" dirty="0">
                <a:solidFill>
                  <a:srgbClr val="0000CC"/>
                </a:solidFill>
              </a:rPr>
              <a:t> </a:t>
            </a:r>
            <a:r>
              <a:rPr lang="en-US" altLang="zh-TW" sz="1800" dirty="0" err="1">
                <a:solidFill>
                  <a:srgbClr val="0000CC"/>
                </a:solidFill>
              </a:rPr>
              <a:t>i</a:t>
            </a:r>
            <a:r>
              <a:rPr lang="en-US" altLang="zh-TW" sz="1800" dirty="0">
                <a:solidFill>
                  <a:srgbClr val="0000CC"/>
                </a:solidFill>
              </a:rPr>
              <a:t>=1; </a:t>
            </a:r>
            <a:r>
              <a:rPr lang="en-US" altLang="zh-TW" sz="1800" dirty="0" err="1">
                <a:solidFill>
                  <a:srgbClr val="0000CC"/>
                </a:solidFill>
              </a:rPr>
              <a:t>i</a:t>
            </a:r>
            <a:r>
              <a:rPr lang="en-US" altLang="zh-TW" sz="1800" dirty="0">
                <a:solidFill>
                  <a:srgbClr val="0000CC"/>
                </a:solidFill>
              </a:rPr>
              <a:t> &lt;=10; </a:t>
            </a:r>
            <a:r>
              <a:rPr lang="en-US" altLang="zh-TW" sz="1800" dirty="0" err="1">
                <a:solidFill>
                  <a:srgbClr val="0000CC"/>
                </a:solidFill>
              </a:rPr>
              <a:t>i</a:t>
            </a:r>
            <a:r>
              <a:rPr lang="en-US" altLang="zh-TW" sz="1800" dirty="0">
                <a:solidFill>
                  <a:srgbClr val="0000CC"/>
                </a:solidFill>
              </a:rPr>
              <a:t>++)</a:t>
            </a:r>
            <a:br>
              <a:rPr lang="en-US" altLang="zh-TW" sz="1800" dirty="0">
                <a:solidFill>
                  <a:srgbClr val="0000CC"/>
                </a:solidFill>
              </a:rPr>
            </a:br>
            <a:r>
              <a:rPr lang="en-US" altLang="zh-TW" sz="1800" dirty="0">
                <a:solidFill>
                  <a:srgbClr val="0000CC"/>
                </a:solidFill>
              </a:rPr>
              <a:t>{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    for (</a:t>
            </a:r>
            <a:r>
              <a:rPr lang="en-US" altLang="zh-TW" sz="1800" dirty="0" err="1">
                <a:solidFill>
                  <a:srgbClr val="0000CC"/>
                </a:solidFill>
              </a:rPr>
              <a:t>int</a:t>
            </a:r>
            <a:r>
              <a:rPr lang="en-US" altLang="zh-TW" sz="1800" dirty="0">
                <a:solidFill>
                  <a:srgbClr val="0000CC"/>
                </a:solidFill>
              </a:rPr>
              <a:t> j=1; j &lt;=10; j++)</a:t>
            </a:r>
            <a:br>
              <a:rPr lang="en-US" altLang="zh-TW" sz="1800" dirty="0">
                <a:solidFill>
                  <a:srgbClr val="0000CC"/>
                </a:solidFill>
              </a:rPr>
            </a:br>
            <a:r>
              <a:rPr lang="en-US" altLang="zh-TW" sz="1800" dirty="0">
                <a:solidFill>
                  <a:srgbClr val="0000CC"/>
                </a:solidFill>
              </a:rPr>
              <a:t>   {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0000CC"/>
                </a:solidFill>
              </a:rPr>
              <a:t>for (</a:t>
            </a:r>
            <a:r>
              <a:rPr lang="en-US" altLang="zh-TW" sz="1800" dirty="0" err="1">
                <a:solidFill>
                  <a:srgbClr val="0000CC"/>
                </a:solidFill>
              </a:rPr>
              <a:t>int</a:t>
            </a:r>
            <a:r>
              <a:rPr lang="en-US" altLang="zh-TW" sz="1800" dirty="0">
                <a:solidFill>
                  <a:srgbClr val="0000CC"/>
                </a:solidFill>
              </a:rPr>
              <a:t> k=1; k &lt;=10; k++)</a:t>
            </a:r>
            <a:br>
              <a:rPr lang="en-US" altLang="zh-TW" sz="1800" dirty="0">
                <a:solidFill>
                  <a:srgbClr val="0000CC"/>
                </a:solidFill>
              </a:rPr>
            </a:br>
            <a:r>
              <a:rPr lang="en-US" altLang="zh-TW" sz="1800" dirty="0">
                <a:solidFill>
                  <a:srgbClr val="0000CC"/>
                </a:solidFill>
              </a:rPr>
              <a:t>         {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"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+ " j = " + j + " k = " + k);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0000CC"/>
                </a:solidFill>
              </a:rPr>
              <a:t>} // end of for k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    } // end of for j</a:t>
            </a:r>
          </a:p>
          <a:p>
            <a:r>
              <a:rPr lang="en-US" altLang="zh-TW" sz="1800" dirty="0">
                <a:solidFill>
                  <a:srgbClr val="0000CC"/>
                </a:solidFill>
              </a:rPr>
              <a:t>} // </a:t>
            </a:r>
            <a:r>
              <a:rPr lang="en-US" altLang="zh-TW" sz="1800" dirty="0" err="1">
                <a:solidFill>
                  <a:srgbClr val="0000CC"/>
                </a:solidFill>
              </a:rPr>
              <a:t>ned</a:t>
            </a:r>
            <a:r>
              <a:rPr lang="en-US" altLang="zh-TW" sz="1800" dirty="0">
                <a:solidFill>
                  <a:srgbClr val="0000CC"/>
                </a:solidFill>
              </a:rPr>
              <a:t> of for </a:t>
            </a:r>
            <a:r>
              <a:rPr lang="en-US" altLang="zh-TW" sz="1800" dirty="0" err="1">
                <a:solidFill>
                  <a:srgbClr val="0000CC"/>
                </a:solidFill>
              </a:rPr>
              <a:t>i</a:t>
            </a:r>
            <a:endParaRPr lang="zh-TW" altLang="en-US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139952" y="1916832"/>
            <a:ext cx="2193592" cy="484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2040" y="2348880"/>
            <a:ext cx="4032448" cy="23042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 j = 1 k = 1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 j = 1 k = 2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 j = 2 k = 1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 j = 1 k = 1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10 j = 10 k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while statement</a:t>
            </a:r>
          </a:p>
          <a:p>
            <a:pPr lvl="1"/>
            <a:r>
              <a:rPr lang="zh-TW" altLang="en-US" dirty="0" smtClean="0"/>
              <a:t>語法</a:t>
            </a:r>
          </a:p>
          <a:p>
            <a:pPr lvl="1"/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while </a:t>
            </a:r>
            <a:r>
              <a:rPr lang="zh-TW" altLang="en-US" dirty="0" smtClean="0"/>
              <a:t>會先執行括號內的運算式（</a:t>
            </a:r>
            <a:r>
              <a:rPr lang="en-US" altLang="zh-TW" i="1" dirty="0" smtClean="0"/>
              <a:t>expression</a:t>
            </a:r>
            <a:r>
              <a:rPr lang="zh-TW" altLang="en-US" dirty="0" smtClean="0"/>
              <a:t>），此運算式必回傳 </a:t>
            </a:r>
            <a:r>
              <a:rPr lang="en-US" altLang="zh-TW" dirty="0" smtClean="0"/>
              <a:t>true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若運算式結果為 </a:t>
            </a:r>
            <a:r>
              <a:rPr lang="en-US" altLang="zh-TW" dirty="0" smtClean="0"/>
              <a:t>true </a:t>
            </a:r>
            <a:r>
              <a:rPr lang="zh-TW" altLang="en-US" dirty="0" smtClean="0"/>
              <a:t>則執行區塊內部敘述，否則跳離</a:t>
            </a:r>
          </a:p>
          <a:p>
            <a:pPr lvl="1"/>
            <a:r>
              <a:rPr lang="zh-TW" altLang="en-US" dirty="0" smtClean="0"/>
              <a:t>適用情況：不知道幾次迴圈才會停止</a:t>
            </a:r>
          </a:p>
          <a:p>
            <a:pPr lvl="1"/>
            <a:r>
              <a:rPr lang="zh-TW" altLang="en-US" dirty="0" smtClean="0"/>
              <a:t>無窮迴圈</a:t>
            </a:r>
          </a:p>
          <a:p>
            <a:pPr lvl="2"/>
            <a:r>
              <a:rPr lang="en-US" altLang="zh-TW" dirty="0" smtClean="0"/>
              <a:t>while (</a:t>
            </a:r>
            <a:r>
              <a:rPr lang="en-US" altLang="zh-TW" dirty="0" smtClean="0">
                <a:solidFill>
                  <a:srgbClr val="0033CC"/>
                </a:solidFill>
              </a:rPr>
              <a:t>true</a:t>
            </a:r>
            <a:r>
              <a:rPr lang="en-US" altLang="zh-TW" dirty="0" smtClean="0"/>
              <a:t>) { … }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Control Flow Statements – while/do-while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51720" y="2060848"/>
            <a:ext cx="2664296" cy="138499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while (</a:t>
            </a:r>
            <a:r>
              <a:rPr lang="en-US" altLang="zh-TW" sz="2000" i="1" dirty="0"/>
              <a:t>expression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</a:t>
            </a:r>
            <a:r>
              <a:rPr lang="en-US" altLang="zh-TW" sz="2000" i="1" dirty="0"/>
              <a:t>statements…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55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WhileExample.java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Control Flow Statements – while/do-while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8675" y="2276475"/>
            <a:ext cx="7559749" cy="369331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public class </a:t>
            </a:r>
            <a:r>
              <a:rPr lang="en-US" altLang="zh-TW" sz="1800" dirty="0" err="1"/>
              <a:t>WhileExample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r>
              <a:rPr lang="en-US" altLang="zh-TW" sz="1800" dirty="0"/>
              <a:t>    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   {</a:t>
            </a:r>
          </a:p>
          <a:p>
            <a:r>
              <a:rPr lang="en-US" altLang="zh-TW" sz="1800" dirty="0"/>
              <a:t>       double r = 0;</a:t>
            </a:r>
          </a:p>
          <a:p>
            <a:endParaRPr lang="en-US" altLang="zh-TW" sz="1800" dirty="0"/>
          </a:p>
          <a:p>
            <a:r>
              <a:rPr lang="en-US" altLang="zh-TW" sz="1800" dirty="0"/>
              <a:t>       while(r &lt; 0.99d)</a:t>
            </a:r>
            <a:br>
              <a:rPr lang="en-US" altLang="zh-TW" sz="1800" dirty="0"/>
            </a:br>
            <a:r>
              <a:rPr lang="en-US" altLang="zh-TW" sz="1800" dirty="0"/>
              <a:t>       {</a:t>
            </a:r>
          </a:p>
          <a:p>
            <a:r>
              <a:rPr lang="en-US" altLang="zh-TW" sz="1800" dirty="0"/>
              <a:t>            r = </a:t>
            </a:r>
            <a:r>
              <a:rPr lang="en-US" altLang="zh-TW" sz="1800" dirty="0" err="1"/>
              <a:t>Math.random</a:t>
            </a:r>
            <a:r>
              <a:rPr lang="en-US" altLang="zh-TW" sz="1800" dirty="0"/>
              <a:t>(); </a:t>
            </a:r>
            <a:r>
              <a:rPr lang="en-US" altLang="zh-TW" sz="1800" dirty="0">
                <a:solidFill>
                  <a:srgbClr val="0033CC"/>
                </a:solidFill>
              </a:rPr>
              <a:t>// Math </a:t>
            </a:r>
            <a:r>
              <a:rPr lang="zh-TW" altLang="en-US" sz="1800" dirty="0">
                <a:solidFill>
                  <a:srgbClr val="0033CC"/>
                </a:solidFill>
              </a:rPr>
              <a:t>類別中提供產生亂數的類別方法</a:t>
            </a:r>
          </a:p>
          <a:p>
            <a:r>
              <a:rPr lang="zh-TW" altLang="en-US" sz="1800" dirty="0"/>
              <a:t>    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(r);</a:t>
            </a:r>
          </a:p>
          <a:p>
            <a:r>
              <a:rPr lang="en-US" altLang="zh-TW" sz="1800" dirty="0"/>
              <a:t>       } </a:t>
            </a:r>
            <a:r>
              <a:rPr lang="en-US" altLang="zh-TW" sz="1800" dirty="0">
                <a:solidFill>
                  <a:srgbClr val="0033CC"/>
                </a:solidFill>
              </a:rPr>
              <a:t>// end of while</a:t>
            </a:r>
          </a:p>
          <a:p>
            <a:r>
              <a:rPr lang="en-US" altLang="zh-TW" sz="1800" dirty="0"/>
              <a:t>   }</a:t>
            </a:r>
          </a:p>
          <a:p>
            <a:r>
              <a:rPr lang="en-US" altLang="zh-TW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 statement</a:t>
            </a:r>
          </a:p>
          <a:p>
            <a:pPr lvl="1"/>
            <a:r>
              <a:rPr lang="zh-TW" altLang="en-US" dirty="0" smtClean="0"/>
              <a:t>語法</a:t>
            </a:r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do…while </a:t>
            </a:r>
            <a:r>
              <a:rPr lang="zh-TW" altLang="en-US" dirty="0" smtClean="0"/>
              <a:t>敘述先執行區塊內部，執行完畢後才執行括號內的運算式（</a:t>
            </a:r>
            <a:r>
              <a:rPr lang="en-US" altLang="zh-TW" i="1" dirty="0" smtClean="0"/>
              <a:t>expression</a:t>
            </a:r>
            <a:r>
              <a:rPr lang="zh-TW" altLang="en-US" dirty="0" smtClean="0"/>
              <a:t>），回傳 </a:t>
            </a:r>
            <a:r>
              <a:rPr lang="en-US" altLang="zh-TW" dirty="0" smtClean="0"/>
              <a:t>true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若運算式結果為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，則再執行區塊敘述，否則跳離</a:t>
            </a:r>
          </a:p>
          <a:p>
            <a:pPr lvl="1"/>
            <a:r>
              <a:rPr lang="en-US" altLang="zh-TW" dirty="0" smtClean="0"/>
              <a:t>do…while </a:t>
            </a:r>
            <a:r>
              <a:rPr lang="zh-TW" altLang="en-US" dirty="0" smtClean="0"/>
              <a:t>敘述必</a:t>
            </a:r>
            <a:r>
              <a:rPr lang="zh-TW" altLang="en-US" dirty="0" smtClean="0">
                <a:solidFill>
                  <a:srgbClr val="0033CC"/>
                </a:solidFill>
              </a:rPr>
              <a:t>至少執行一次</a:t>
            </a:r>
            <a:r>
              <a:rPr lang="zh-TW" altLang="en-US" dirty="0" smtClean="0"/>
              <a:t>區塊內部敘述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Control Flow Statements – while/do-while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7704" y="2276872"/>
            <a:ext cx="3168650" cy="1311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kumimoji="0" lang="en-US" altLang="zh-TW" sz="2000" dirty="0" smtClean="0">
                <a:solidFill>
                  <a:srgbClr val="0033CC"/>
                </a:solidFill>
              </a:rPr>
              <a:t>Do</a:t>
            </a:r>
            <a:br>
              <a:rPr kumimoji="0" lang="en-US" altLang="zh-TW" sz="2000" dirty="0" smtClean="0">
                <a:solidFill>
                  <a:srgbClr val="0033CC"/>
                </a:solidFill>
              </a:rPr>
            </a:br>
            <a:r>
              <a:rPr kumimoji="0" lang="en-US" altLang="zh-TW" sz="2000" dirty="0" smtClean="0">
                <a:solidFill>
                  <a:srgbClr val="0033CC"/>
                </a:solidFill>
              </a:rPr>
              <a:t>{</a:t>
            </a:r>
          </a:p>
          <a:p>
            <a:pPr lvl="1"/>
            <a:r>
              <a:rPr kumimoji="0" lang="en-US" altLang="zh-TW" sz="2000" i="1" dirty="0" smtClean="0">
                <a:solidFill>
                  <a:srgbClr val="003300"/>
                </a:solidFill>
              </a:rPr>
              <a:t>    </a:t>
            </a:r>
            <a:r>
              <a:rPr kumimoji="0" lang="en-US" altLang="zh-TW" sz="2000" i="1" dirty="0">
                <a:solidFill>
                  <a:srgbClr val="003300"/>
                </a:solidFill>
              </a:rPr>
              <a:t>statements…</a:t>
            </a:r>
          </a:p>
          <a:p>
            <a:pPr lvl="1"/>
            <a:r>
              <a:rPr kumimoji="0" lang="en-US" altLang="zh-TW" sz="2000" dirty="0">
                <a:solidFill>
                  <a:srgbClr val="0033CC"/>
                </a:solidFill>
              </a:rPr>
              <a:t>} while (</a:t>
            </a:r>
            <a:r>
              <a:rPr kumimoji="0" lang="en-US" altLang="zh-TW" sz="2000" i="1" dirty="0">
                <a:solidFill>
                  <a:srgbClr val="0033CC"/>
                </a:solidFill>
              </a:rPr>
              <a:t>expression</a:t>
            </a:r>
            <a:r>
              <a:rPr kumimoji="0" lang="en-US" altLang="zh-TW" sz="2000" dirty="0">
                <a:solidFill>
                  <a:srgbClr val="0033CC"/>
                </a:solidFill>
              </a:rPr>
              <a:t>);</a:t>
            </a:r>
            <a:endParaRPr lang="en-US" altLang="zh-TW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DoWhileExample.java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Control Flow Statements – while/do-while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584" y="1988840"/>
            <a:ext cx="6265242" cy="4770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900" dirty="0">
                <a:solidFill>
                  <a:srgbClr val="0033CC"/>
                </a:solidFill>
              </a:rPr>
              <a:t>/**</a:t>
            </a:r>
          </a:p>
          <a:p>
            <a:r>
              <a:rPr lang="en-US" altLang="zh-TW" sz="1900" dirty="0">
                <a:solidFill>
                  <a:srgbClr val="0033CC"/>
                </a:solidFill>
              </a:rPr>
              <a:t> * </a:t>
            </a:r>
            <a:r>
              <a:rPr lang="zh-TW" altLang="en-US" sz="1900" dirty="0">
                <a:solidFill>
                  <a:srgbClr val="0033CC"/>
                </a:solidFill>
              </a:rPr>
              <a:t>計算所有平方值小於 </a:t>
            </a:r>
            <a:r>
              <a:rPr lang="en-US" altLang="zh-TW" sz="1900" dirty="0">
                <a:solidFill>
                  <a:srgbClr val="0033CC"/>
                </a:solidFill>
              </a:rPr>
              <a:t>100 </a:t>
            </a:r>
            <a:r>
              <a:rPr lang="zh-TW" altLang="en-US" sz="1900" dirty="0">
                <a:solidFill>
                  <a:srgbClr val="0033CC"/>
                </a:solidFill>
              </a:rPr>
              <a:t>的數字並印出</a:t>
            </a:r>
          </a:p>
          <a:p>
            <a:r>
              <a:rPr lang="en-US" altLang="zh-TW" sz="1900" dirty="0">
                <a:solidFill>
                  <a:srgbClr val="0033CC"/>
                </a:solidFill>
              </a:rPr>
              <a:t> */</a:t>
            </a:r>
          </a:p>
          <a:p>
            <a:r>
              <a:rPr lang="en-US" altLang="zh-TW" sz="1900" dirty="0"/>
              <a:t>public class </a:t>
            </a:r>
            <a:r>
              <a:rPr lang="en-US" altLang="zh-TW" sz="1900" dirty="0" err="1"/>
              <a:t>DoWhileExample</a:t>
            </a:r>
            <a:r>
              <a:rPr lang="en-US" altLang="zh-TW" sz="1900" dirty="0"/>
              <a:t/>
            </a:r>
            <a:br>
              <a:rPr lang="en-US" altLang="zh-TW" sz="1900" dirty="0"/>
            </a:br>
            <a:r>
              <a:rPr lang="en-US" altLang="zh-TW" sz="1900" dirty="0"/>
              <a:t>{</a:t>
            </a:r>
          </a:p>
          <a:p>
            <a:r>
              <a:rPr lang="en-US" altLang="zh-TW" sz="1900" dirty="0"/>
              <a:t>    public static void main (String[] </a:t>
            </a:r>
            <a:r>
              <a:rPr lang="en-US" altLang="zh-TW" sz="1900" dirty="0" err="1"/>
              <a:t>args</a:t>
            </a:r>
            <a:r>
              <a:rPr lang="en-US" altLang="zh-TW" sz="1900" dirty="0"/>
              <a:t>) </a:t>
            </a:r>
            <a:br>
              <a:rPr lang="en-US" altLang="zh-TW" sz="1900" dirty="0"/>
            </a:br>
            <a:r>
              <a:rPr lang="en-US" altLang="zh-TW" sz="1900" dirty="0"/>
              <a:t>   {</a:t>
            </a:r>
          </a:p>
          <a:p>
            <a:r>
              <a:rPr lang="en-US" altLang="zh-TW" sz="1900" dirty="0"/>
              <a:t>        </a:t>
            </a:r>
            <a:r>
              <a:rPr lang="en-US" altLang="zh-TW" sz="1900" dirty="0" err="1"/>
              <a:t>int</a:t>
            </a:r>
            <a:r>
              <a:rPr lang="en-US" altLang="zh-TW" sz="1900" dirty="0"/>
              <a:t> </a:t>
            </a:r>
            <a:r>
              <a:rPr lang="en-US" altLang="zh-TW" sz="1900" dirty="0" err="1"/>
              <a:t>i</a:t>
            </a:r>
            <a:r>
              <a:rPr lang="en-US" altLang="zh-TW" sz="1900" dirty="0"/>
              <a:t>=0, j;</a:t>
            </a:r>
          </a:p>
          <a:p>
            <a:endParaRPr lang="en-US" altLang="zh-TW" sz="1900" dirty="0"/>
          </a:p>
          <a:p>
            <a:r>
              <a:rPr lang="en-US" altLang="zh-TW" sz="1900" dirty="0"/>
              <a:t>        do {</a:t>
            </a:r>
          </a:p>
          <a:p>
            <a:r>
              <a:rPr lang="en-US" altLang="zh-TW" sz="1900" dirty="0"/>
              <a:t>	</a:t>
            </a:r>
            <a:r>
              <a:rPr lang="en-US" altLang="zh-TW" sz="1900" dirty="0" err="1"/>
              <a:t>i</a:t>
            </a:r>
            <a:r>
              <a:rPr lang="en-US" altLang="zh-TW" sz="1900" dirty="0"/>
              <a:t>++;</a:t>
            </a:r>
          </a:p>
          <a:p>
            <a:r>
              <a:rPr lang="en-US" altLang="zh-TW" sz="1900" dirty="0"/>
              <a:t>	j = </a:t>
            </a:r>
            <a:r>
              <a:rPr lang="en-US" altLang="zh-TW" sz="1900" dirty="0" err="1"/>
              <a:t>i</a:t>
            </a:r>
            <a:r>
              <a:rPr lang="en-US" altLang="zh-TW" sz="1900" dirty="0"/>
              <a:t> * </a:t>
            </a:r>
            <a:r>
              <a:rPr lang="en-US" altLang="zh-TW" sz="1900" dirty="0" err="1"/>
              <a:t>i</a:t>
            </a:r>
            <a:r>
              <a:rPr lang="en-US" altLang="zh-TW" sz="1900" dirty="0"/>
              <a:t>;</a:t>
            </a:r>
          </a:p>
          <a:p>
            <a:r>
              <a:rPr lang="en-US" altLang="zh-TW" sz="1900" dirty="0"/>
              <a:t>	</a:t>
            </a:r>
            <a:r>
              <a:rPr lang="en-US" altLang="zh-TW" sz="1900" dirty="0" err="1"/>
              <a:t>System.out.println</a:t>
            </a:r>
            <a:r>
              <a:rPr lang="en-US" altLang="zh-TW" sz="1900" dirty="0"/>
              <a:t> ( </a:t>
            </a:r>
            <a:r>
              <a:rPr lang="en-US" altLang="zh-TW" sz="1900" dirty="0" err="1"/>
              <a:t>i</a:t>
            </a:r>
            <a:r>
              <a:rPr lang="en-US" altLang="zh-TW" sz="1900" dirty="0"/>
              <a:t> + " * " + </a:t>
            </a:r>
            <a:r>
              <a:rPr lang="en-US" altLang="zh-TW" sz="1900" dirty="0" err="1"/>
              <a:t>i</a:t>
            </a:r>
            <a:r>
              <a:rPr lang="en-US" altLang="zh-TW" sz="1900" dirty="0"/>
              <a:t> + " = " + j);</a:t>
            </a:r>
          </a:p>
          <a:p>
            <a:r>
              <a:rPr lang="en-US" altLang="zh-TW" sz="1900" dirty="0"/>
              <a:t>        } while (j &lt; 100);</a:t>
            </a:r>
          </a:p>
          <a:p>
            <a:r>
              <a:rPr lang="en-US" altLang="zh-TW" sz="1900" dirty="0"/>
              <a:t>    }</a:t>
            </a:r>
          </a:p>
          <a:p>
            <a:r>
              <a:rPr lang="en-US" altLang="zh-TW" sz="1900" dirty="0"/>
              <a:t>}</a:t>
            </a:r>
            <a:endParaRPr lang="zh-TW" altLang="en-US" sz="19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24128" y="2492896"/>
            <a:ext cx="2193592" cy="484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72200" y="2924944"/>
            <a:ext cx="2484784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r>
              <a:rPr lang="en-US" altLang="zh-TW" dirty="0" smtClean="0"/>
              <a:t>1 * 1 = 1</a:t>
            </a:r>
          </a:p>
          <a:p>
            <a:r>
              <a:rPr lang="en-US" altLang="zh-TW" dirty="0" smtClean="0"/>
              <a:t>2 * 2 = 4</a:t>
            </a:r>
          </a:p>
          <a:p>
            <a:r>
              <a:rPr lang="en-US" altLang="zh-TW" dirty="0" smtClean="0"/>
              <a:t>3 * 3 = 9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10 * 10 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/>
              <a:t>Control Flow Statements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複習 </a:t>
            </a:r>
            <a:r>
              <a:rPr lang="en-US" altLang="zh-TW" sz="2000" dirty="0" smtClean="0"/>
              <a:t>if, switch</a:t>
            </a:r>
            <a:endParaRPr lang="zh-TW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zh-TW" sz="2000" dirty="0" smtClean="0"/>
              <a:t>Looping statement </a:t>
            </a:r>
            <a:r>
              <a:rPr lang="zh-TW" altLang="en-US" sz="2000" dirty="0" smtClean="0"/>
              <a:t>迴圈</a:t>
            </a:r>
            <a:endParaRPr lang="en-US" altLang="zh-TW" sz="2000" dirty="0" smtClean="0"/>
          </a:p>
          <a:p>
            <a:pPr lvl="2">
              <a:lnSpc>
                <a:spcPct val="80000"/>
              </a:lnSpc>
            </a:pPr>
            <a:r>
              <a:rPr lang="en-US" altLang="zh-TW" sz="1800" dirty="0" smtClean="0">
                <a:solidFill>
                  <a:srgbClr val="0033CC"/>
                </a:solidFill>
              </a:rPr>
              <a:t>for</a:t>
            </a:r>
            <a:r>
              <a:rPr lang="en-US" altLang="zh-TW" sz="1800" dirty="0" smtClean="0"/>
              <a:t> statements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>
                <a:solidFill>
                  <a:srgbClr val="0033CC"/>
                </a:solidFill>
              </a:rPr>
              <a:t>while/do-while</a:t>
            </a:r>
            <a:r>
              <a:rPr lang="en-US" altLang="zh-TW" sz="1800" dirty="0" smtClean="0"/>
              <a:t> statements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/>
              <a:t>Branching statement</a:t>
            </a:r>
            <a:r>
              <a:rPr lang="zh-TW" altLang="en-US" sz="2000" dirty="0" smtClean="0"/>
              <a:t> 跳躍</a:t>
            </a:r>
            <a:endParaRPr lang="en-US" altLang="zh-TW" sz="2000" dirty="0" smtClean="0"/>
          </a:p>
          <a:p>
            <a:pPr lvl="2">
              <a:lnSpc>
                <a:spcPct val="80000"/>
              </a:lnSpc>
            </a:pPr>
            <a:r>
              <a:rPr lang="en-US" altLang="zh-TW" sz="1800" dirty="0" smtClean="0">
                <a:solidFill>
                  <a:srgbClr val="0033CC"/>
                </a:solidFill>
              </a:rPr>
              <a:t>break</a:t>
            </a:r>
            <a:r>
              <a:rPr lang="en-US" altLang="zh-TW" sz="1800" dirty="0" smtClean="0"/>
              <a:t>, </a:t>
            </a:r>
            <a:r>
              <a:rPr lang="en-US" altLang="zh-TW" sz="1800" dirty="0" smtClean="0">
                <a:solidFill>
                  <a:srgbClr val="0033CC"/>
                </a:solidFill>
              </a:rPr>
              <a:t>continue</a:t>
            </a:r>
            <a:r>
              <a:rPr lang="en-US" altLang="zh-TW" sz="1800" dirty="0" smtClean="0"/>
              <a:t>, label: and return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0033CC"/>
                </a:solidFill>
              </a:rPr>
              <a:t>Your Turn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 smtClean="0"/>
              <a:t>Branching Statements</a:t>
            </a:r>
          </a:p>
          <a:p>
            <a:pPr lvl="1"/>
            <a:r>
              <a:rPr lang="en-US" altLang="zh-TW" sz="2200" dirty="0" smtClean="0">
                <a:solidFill>
                  <a:srgbClr val="0033CC"/>
                </a:solidFill>
              </a:rPr>
              <a:t>break</a:t>
            </a:r>
          </a:p>
          <a:p>
            <a:pPr lvl="2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break;</a:t>
            </a:r>
          </a:p>
          <a:p>
            <a:pPr lvl="2"/>
            <a:r>
              <a:rPr lang="zh-TW" altLang="en-US" sz="2200" dirty="0" smtClean="0"/>
              <a:t>中斷執行，立即跳出</a:t>
            </a:r>
          </a:p>
          <a:p>
            <a:pPr lvl="2"/>
            <a:r>
              <a:rPr lang="zh-TW" altLang="en-US" sz="2200" dirty="0" smtClean="0"/>
              <a:t>用在 </a:t>
            </a:r>
            <a:r>
              <a:rPr lang="en-US" altLang="zh-TW" sz="2200" dirty="0" smtClean="0"/>
              <a:t>switch</a:t>
            </a:r>
            <a:r>
              <a:rPr lang="zh-TW" altLang="en-US" sz="2200" dirty="0" smtClean="0"/>
              <a:t>、迴圈</a:t>
            </a:r>
          </a:p>
          <a:p>
            <a:pPr lvl="1"/>
            <a:r>
              <a:rPr lang="en-US" altLang="zh-TW" sz="2200" dirty="0" smtClean="0">
                <a:solidFill>
                  <a:srgbClr val="0033CC"/>
                </a:solidFill>
              </a:rPr>
              <a:t>continue</a:t>
            </a:r>
          </a:p>
          <a:p>
            <a:pPr lvl="2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continue;</a:t>
            </a:r>
          </a:p>
          <a:p>
            <a:pPr lvl="2"/>
            <a:r>
              <a:rPr lang="zh-TW" altLang="en-US" sz="2200" dirty="0" smtClean="0"/>
              <a:t>跳過剩餘的程式碼，直接進行下一次迴圈</a:t>
            </a:r>
          </a:p>
          <a:p>
            <a:pPr lvl="2"/>
            <a:r>
              <a:rPr lang="zh-TW" altLang="en-US" sz="2200" dirty="0" smtClean="0"/>
              <a:t>用在迴圈中</a:t>
            </a:r>
          </a:p>
          <a:p>
            <a:pPr lvl="1"/>
            <a:r>
              <a:rPr lang="en-US" altLang="zh-TW" sz="2200" dirty="0" smtClean="0">
                <a:solidFill>
                  <a:srgbClr val="0033CC"/>
                </a:solidFill>
              </a:rPr>
              <a:t>return</a:t>
            </a:r>
          </a:p>
          <a:p>
            <a:pPr lvl="2"/>
            <a:r>
              <a:rPr lang="zh-TW" altLang="en-US" sz="2200" dirty="0" smtClean="0"/>
              <a:t>程式會跳出目前所在的 </a:t>
            </a:r>
            <a:r>
              <a:rPr lang="en-US" altLang="zh-TW" sz="2200" dirty="0" smtClean="0"/>
              <a:t>method</a:t>
            </a:r>
            <a:r>
              <a:rPr lang="zh-TW" altLang="en-US" sz="2200" dirty="0" smtClean="0"/>
              <a:t>，回到原先呼叫的 </a:t>
            </a:r>
            <a:r>
              <a:rPr lang="en-US" altLang="zh-TW" sz="2200" dirty="0" smtClean="0"/>
              <a:t>method </a:t>
            </a:r>
            <a:r>
              <a:rPr lang="zh-TW" altLang="en-US" sz="2200" dirty="0" smtClean="0"/>
              <a:t>的地方</a:t>
            </a:r>
          </a:p>
          <a:p>
            <a:pPr lvl="2"/>
            <a:r>
              <a:rPr lang="zh-TW" altLang="en-US" sz="2200" dirty="0" smtClean="0"/>
              <a:t>離開方法並回傳值：</a:t>
            </a:r>
            <a:r>
              <a:rPr lang="en-US" altLang="zh-TW" sz="2200" dirty="0" smtClean="0"/>
              <a:t>return count;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branching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err="1" smtClean="0"/>
              <a:t>Exmaple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0033CC"/>
                </a:solidFill>
              </a:rPr>
              <a:t>BreakAndContinue.java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branching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5616" y="2204864"/>
            <a:ext cx="5543550" cy="193899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</a:t>
            </a:r>
            <a:br>
              <a:rPr lang="en-US" altLang="zh-TW" sz="2000" dirty="0"/>
            </a:b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  if(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== 74) </a:t>
            </a:r>
            <a:r>
              <a:rPr lang="en-US" altLang="zh-TW" sz="2000" dirty="0">
                <a:solidFill>
                  <a:srgbClr val="0033CC"/>
                </a:solidFill>
              </a:rPr>
              <a:t>break</a:t>
            </a:r>
            <a:r>
              <a:rPr lang="en-US" altLang="zh-TW" sz="2000" dirty="0"/>
              <a:t>; // Out of for loop</a:t>
            </a:r>
          </a:p>
          <a:p>
            <a:r>
              <a:rPr lang="en-US" altLang="zh-TW" sz="2000" dirty="0"/>
              <a:t>      if(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% 9 != 0) </a:t>
            </a:r>
            <a:r>
              <a:rPr lang="en-US" altLang="zh-TW" sz="2000" dirty="0">
                <a:solidFill>
                  <a:srgbClr val="0033CC"/>
                </a:solidFill>
              </a:rPr>
              <a:t>continue</a:t>
            </a:r>
            <a:r>
              <a:rPr lang="en-US" altLang="zh-TW" sz="2000" dirty="0"/>
              <a:t>; // Next iteration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continue </a:t>
            </a:r>
            <a:r>
              <a:rPr lang="zh-TW" altLang="en-US" dirty="0" smtClean="0"/>
              <a:t>加上 </a:t>
            </a:r>
            <a:r>
              <a:rPr lang="en-US" altLang="zh-TW" dirty="0" smtClean="0"/>
              <a:t>label</a:t>
            </a:r>
          </a:p>
          <a:p>
            <a:pPr lvl="1"/>
            <a:r>
              <a:rPr lang="en-US" altLang="zh-TW" sz="2800" dirty="0" smtClean="0"/>
              <a:t>break </a:t>
            </a:r>
            <a:r>
              <a:rPr lang="zh-TW" altLang="en-US" sz="2800" dirty="0" smtClean="0"/>
              <a:t>搭配 </a:t>
            </a:r>
            <a:r>
              <a:rPr lang="en-US" altLang="zh-TW" sz="2800" dirty="0" smtClean="0"/>
              <a:t>break </a:t>
            </a:r>
            <a:r>
              <a:rPr lang="zh-TW" altLang="en-US" sz="2800" dirty="0" smtClean="0"/>
              <a:t>的使用，可以用來終止更外層的迴圈</a:t>
            </a:r>
          </a:p>
          <a:p>
            <a:pPr lvl="1"/>
            <a:r>
              <a:rPr lang="en-US" altLang="zh-TW" sz="2800" dirty="0" err="1" smtClean="0"/>
              <a:t>contine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搭配 </a:t>
            </a:r>
            <a:r>
              <a:rPr lang="en-US" altLang="zh-TW" sz="2800" dirty="0" smtClean="0"/>
              <a:t>break </a:t>
            </a:r>
            <a:r>
              <a:rPr lang="zh-TW" altLang="en-US" sz="2800" dirty="0" smtClean="0"/>
              <a:t>的使用，會跳過以 </a:t>
            </a:r>
            <a:r>
              <a:rPr lang="en-US" altLang="zh-TW" sz="2800" dirty="0" smtClean="0"/>
              <a:t>label </a:t>
            </a:r>
            <a:r>
              <a:rPr lang="zh-TW" altLang="en-US" sz="2800" dirty="0" smtClean="0"/>
              <a:t>標示的外層迴圈當輪的執行，直接進行該外層迴圈的下一輪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本身並不是一行指令，代表的是下一行程式開始執行的地方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branching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break with label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branching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5616" y="2060848"/>
            <a:ext cx="5616575" cy="4537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/>
              <a:t>search:</a:t>
            </a:r>
            <a:r>
              <a:rPr lang="en-US" altLang="zh-TW" sz="1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    for ( 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 </a:t>
            </a:r>
            <a:r>
              <a:rPr lang="en-US" altLang="zh-TW" sz="1800" dirty="0" err="1"/>
              <a:t>arrayOfInts.length</a:t>
            </a:r>
            <a:r>
              <a:rPr lang="en-US" altLang="zh-TW" sz="1800" dirty="0"/>
              <a:t>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</a:t>
            </a:r>
            <a:br>
              <a:rPr lang="en-US" altLang="zh-TW" sz="1800" dirty="0"/>
            </a:br>
            <a:r>
              <a:rPr lang="en-US" altLang="zh-TW" sz="1800" dirty="0"/>
              <a:t>   {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         for (j = 0; j &lt; </a:t>
            </a:r>
            <a:r>
              <a:rPr lang="en-US" altLang="zh-TW" sz="1800" dirty="0" err="1"/>
              <a:t>arrayOfInts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].length; j++) </a:t>
            </a:r>
            <a:br>
              <a:rPr lang="en-US" altLang="zh-TW" sz="1800" dirty="0"/>
            </a:br>
            <a:r>
              <a:rPr lang="en-US" altLang="zh-TW" sz="1800" dirty="0"/>
              <a:t>        {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               if (</a:t>
            </a:r>
            <a:r>
              <a:rPr lang="en-US" altLang="zh-TW" sz="1800" dirty="0" err="1"/>
              <a:t>arrayOfInts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][j] == </a:t>
            </a:r>
            <a:r>
              <a:rPr lang="en-US" altLang="zh-TW" sz="1800" dirty="0" err="1"/>
              <a:t>searchfor</a:t>
            </a:r>
            <a:r>
              <a:rPr lang="en-US" altLang="zh-TW" sz="1800" dirty="0"/>
              <a:t>) </a:t>
            </a:r>
            <a:br>
              <a:rPr lang="en-US" altLang="zh-TW" sz="1800" dirty="0"/>
            </a:br>
            <a:r>
              <a:rPr lang="en-US" altLang="zh-TW" sz="1800" dirty="0"/>
              <a:t>              {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		</a:t>
            </a:r>
            <a:r>
              <a:rPr lang="en-US" altLang="zh-TW" sz="1800" dirty="0" err="1"/>
              <a:t>foundIt</a:t>
            </a:r>
            <a:r>
              <a:rPr lang="en-US" altLang="zh-TW" sz="1800" dirty="0"/>
              <a:t> = true; 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0033CC"/>
                </a:solidFill>
              </a:rPr>
              <a:t>		break search;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	}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         } </a:t>
            </a:r>
          </a:p>
          <a:p>
            <a:pPr>
              <a:spcBef>
                <a:spcPct val="50000"/>
              </a:spcBef>
            </a:pPr>
            <a:r>
              <a:rPr lang="en-US" altLang="zh-TW" sz="1800" dirty="0"/>
              <a:t>    }</a:t>
            </a:r>
            <a:r>
              <a:rPr lang="en-US" altLang="zh-TW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continue with label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branching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6624637" cy="4321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b="1" dirty="0"/>
              <a:t>test:</a:t>
            </a:r>
            <a:r>
              <a:rPr lang="en-US" altLang="zh-TW" sz="1800" dirty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</a:t>
            </a:r>
            <a:r>
              <a:rPr lang="en-US" altLang="zh-TW" sz="1800" dirty="0">
                <a:solidFill>
                  <a:srgbClr val="0033CC"/>
                </a:solidFill>
              </a:rPr>
              <a:t>for (</a:t>
            </a:r>
            <a:r>
              <a:rPr lang="en-US" altLang="zh-TW" sz="1800" dirty="0" err="1">
                <a:solidFill>
                  <a:srgbClr val="0033CC"/>
                </a:solidFill>
              </a:rPr>
              <a:t>int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</a:rPr>
              <a:t>i</a:t>
            </a:r>
            <a:r>
              <a:rPr lang="en-US" altLang="zh-TW" sz="1800" dirty="0">
                <a:solidFill>
                  <a:srgbClr val="0033CC"/>
                </a:solidFill>
              </a:rPr>
              <a:t> = 0; </a:t>
            </a:r>
            <a:r>
              <a:rPr lang="en-US" altLang="zh-TW" sz="1800" dirty="0" err="1">
                <a:solidFill>
                  <a:srgbClr val="0033CC"/>
                </a:solidFill>
              </a:rPr>
              <a:t>i</a:t>
            </a:r>
            <a:r>
              <a:rPr lang="en-US" altLang="zh-TW" sz="1800" dirty="0">
                <a:solidFill>
                  <a:srgbClr val="0033CC"/>
                </a:solidFill>
              </a:rPr>
              <a:t> &lt;= max; </a:t>
            </a:r>
            <a:r>
              <a:rPr lang="en-US" altLang="zh-TW" sz="1800" dirty="0" err="1">
                <a:solidFill>
                  <a:srgbClr val="0033CC"/>
                </a:solidFill>
              </a:rPr>
              <a:t>i</a:t>
            </a:r>
            <a:r>
              <a:rPr lang="en-US" altLang="zh-TW" sz="1800" dirty="0">
                <a:solidFill>
                  <a:srgbClr val="0033CC"/>
                </a:solidFill>
              </a:rPr>
              <a:t>++)</a:t>
            </a:r>
            <a:br>
              <a:rPr lang="en-US" altLang="zh-TW" sz="1800" dirty="0">
                <a:solidFill>
                  <a:srgbClr val="0033CC"/>
                </a:solidFill>
              </a:rPr>
            </a:br>
            <a:r>
              <a:rPr lang="en-US" altLang="zh-TW" sz="1800" dirty="0">
                <a:solidFill>
                  <a:srgbClr val="0033CC"/>
                </a:solidFill>
              </a:rPr>
              <a:t>   {</a:t>
            </a:r>
            <a:r>
              <a:rPr lang="en-US" altLang="zh-TW" sz="1800" dirty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n = </a:t>
            </a:r>
            <a:r>
              <a:rPr lang="en-US" altLang="zh-TW" sz="1800" dirty="0" err="1"/>
              <a:t>substring.length</a:t>
            </a:r>
            <a:r>
              <a:rPr lang="en-US" altLang="zh-TW" sz="1800" dirty="0"/>
              <a:t>();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0033CC"/>
                </a:solidFill>
              </a:rPr>
              <a:t>while (n-- != 0)</a:t>
            </a:r>
            <a:br>
              <a:rPr lang="en-US" altLang="zh-TW" sz="1800" dirty="0">
                <a:solidFill>
                  <a:srgbClr val="0033CC"/>
                </a:solidFill>
              </a:rPr>
            </a:br>
            <a:r>
              <a:rPr lang="en-US" altLang="zh-TW" sz="1800" dirty="0">
                <a:solidFill>
                  <a:srgbClr val="0033CC"/>
                </a:solidFill>
              </a:rPr>
              <a:t>        {</a:t>
            </a:r>
            <a:r>
              <a:rPr lang="en-US" altLang="zh-TW" sz="1800" dirty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     if (n == 1)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               </a:t>
            </a:r>
            <a:r>
              <a:rPr lang="en-US" altLang="zh-TW" sz="1800" b="1" dirty="0">
                <a:solidFill>
                  <a:srgbClr val="0033CC"/>
                </a:solidFill>
              </a:rPr>
              <a:t>continue test;</a:t>
            </a:r>
            <a:r>
              <a:rPr lang="en-US" altLang="zh-TW" sz="1800" dirty="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(“no move!!!”);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} </a:t>
            </a:r>
            <a:r>
              <a:rPr lang="en-US" altLang="zh-TW" sz="1800" dirty="0">
                <a:solidFill>
                  <a:srgbClr val="0033CC"/>
                </a:solidFill>
              </a:rPr>
              <a:t>//end of while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foundIt</a:t>
            </a:r>
            <a:r>
              <a:rPr lang="en-US" altLang="zh-TW" sz="1800" dirty="0"/>
              <a:t> = true;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    break test;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/>
              <a:t>    } </a:t>
            </a:r>
            <a:r>
              <a:rPr lang="en-US" altLang="zh-TW" sz="1800" dirty="0">
                <a:solidFill>
                  <a:srgbClr val="0033CC"/>
                </a:solidFill>
              </a:rPr>
              <a:t>// end of for </a:t>
            </a:r>
            <a:r>
              <a:rPr lang="en-US" altLang="zh-TW" sz="1800" dirty="0" err="1">
                <a:solidFill>
                  <a:srgbClr val="0033CC"/>
                </a:solidFill>
              </a:rPr>
              <a:t>i</a:t>
            </a:r>
            <a:r>
              <a:rPr lang="en-US" altLang="zh-TW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實例：</a:t>
            </a:r>
            <a:r>
              <a:rPr lang="en-US" altLang="zh-TW" dirty="0" smtClean="0">
                <a:solidFill>
                  <a:srgbClr val="0033CC"/>
                </a:solidFill>
              </a:rPr>
              <a:t>Menu.java</a:t>
            </a:r>
            <a:endParaRPr lang="zh-TW" altLang="en-US" dirty="0" smtClean="0"/>
          </a:p>
          <a:p>
            <a:r>
              <a:rPr lang="zh-TW" altLang="en-US" dirty="0" smtClean="0"/>
              <a:t>結合之前 </a:t>
            </a:r>
            <a:r>
              <a:rPr lang="en-US" altLang="zh-TW" dirty="0" smtClean="0"/>
              <a:t>decision making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looping</a:t>
            </a:r>
            <a:r>
              <a:rPr lang="zh-TW" altLang="en-US" dirty="0" smtClean="0"/>
              <a:t>，可以做出一個使用者介面程式</a:t>
            </a:r>
          </a:p>
          <a:p>
            <a:r>
              <a:rPr lang="zh-TW" altLang="en-US" dirty="0" smtClean="0"/>
              <a:t>可以根據使用者輸入的值來做相對應的功能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實例複習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Basic Practice</a:t>
            </a:r>
          </a:p>
          <a:p>
            <a:pPr lvl="1"/>
            <a:r>
              <a:rPr lang="zh-TW" altLang="en-US" dirty="0" smtClean="0"/>
              <a:t>請寫出一個程式讀入一個整數，畫出以下形狀。</a:t>
            </a:r>
          </a:p>
          <a:p>
            <a:pPr lvl="1">
              <a:buNone/>
            </a:pPr>
            <a:r>
              <a:rPr lang="zh-TW" altLang="en-US" dirty="0" smtClean="0"/>
              <a:t>例如，</a:t>
            </a:r>
            <a:r>
              <a:rPr lang="en-US" altLang="zh-TW" dirty="0" smtClean="0"/>
              <a:t>java Triangle 4</a:t>
            </a:r>
          </a:p>
          <a:p>
            <a:pPr lvl="1">
              <a:buNone/>
            </a:pPr>
            <a:r>
              <a:rPr lang="en-US" altLang="zh-TW" dirty="0" smtClean="0"/>
              <a:t>*</a:t>
            </a:r>
          </a:p>
          <a:p>
            <a:pPr lvl="1">
              <a:buNone/>
            </a:pPr>
            <a:r>
              <a:rPr lang="en-US" altLang="zh-TW" dirty="0" smtClean="0"/>
              <a:t>*  *</a:t>
            </a:r>
          </a:p>
          <a:p>
            <a:pPr lvl="1">
              <a:buNone/>
            </a:pPr>
            <a:r>
              <a:rPr lang="en-US" altLang="zh-TW" dirty="0" smtClean="0"/>
              <a:t>*  *  *</a:t>
            </a:r>
          </a:p>
          <a:p>
            <a:pPr lvl="1">
              <a:buNone/>
            </a:pPr>
            <a:r>
              <a:rPr lang="en-US" altLang="zh-TW" dirty="0" smtClean="0"/>
              <a:t>*  *  *  *</a:t>
            </a:r>
          </a:p>
          <a:p>
            <a:r>
              <a:rPr lang="en-US" altLang="zh-TW" dirty="0" smtClean="0"/>
              <a:t>Hints:</a:t>
            </a:r>
          </a:p>
          <a:p>
            <a:pPr lvl="1">
              <a:buNone/>
            </a:pP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&lt;=num;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){</a:t>
            </a:r>
          </a:p>
          <a:p>
            <a:pPr lvl="1">
              <a:buNone/>
            </a:pPr>
            <a:r>
              <a:rPr lang="en-US" altLang="zh-TW" dirty="0" smtClean="0"/>
              <a:t>	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j=1; j&lt;=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 j++ ){</a:t>
            </a:r>
          </a:p>
          <a:p>
            <a:pPr lvl="1">
              <a:buNone/>
            </a:pPr>
            <a:r>
              <a:rPr lang="en-US" altLang="zh-TW" dirty="0" smtClean="0"/>
              <a:t>		     …</a:t>
            </a:r>
          </a:p>
          <a:p>
            <a:pPr lvl="1">
              <a:buNone/>
            </a:pPr>
            <a:r>
              <a:rPr lang="en-US" altLang="zh-TW" dirty="0" smtClean="0"/>
              <a:t>		     }</a:t>
            </a:r>
          </a:p>
          <a:p>
            <a:pPr lvl="1">
              <a:buNone/>
            </a:pPr>
            <a:r>
              <a:rPr lang="en-US" altLang="zh-TW" dirty="0" smtClean="0"/>
              <a:t>		     …</a:t>
            </a:r>
          </a:p>
          <a:p>
            <a:pPr lvl="1">
              <a:buNone/>
            </a:pPr>
            <a:r>
              <a:rPr lang="en-US" altLang="zh-TW" dirty="0" smtClean="0"/>
              <a:t>}</a:t>
            </a:r>
          </a:p>
          <a:p>
            <a:pPr lvl="1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5" name="Oval 5"/>
          <p:cNvSpPr/>
          <p:nvPr/>
        </p:nvSpPr>
        <p:spPr>
          <a:xfrm>
            <a:off x="827584" y="2780928"/>
            <a:ext cx="792088" cy="432048"/>
          </a:xfrm>
          <a:prstGeom prst="ellipse">
            <a:avLst/>
          </a:prstGeom>
          <a:noFill/>
          <a:ln w="317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5508104" y="3356992"/>
            <a:ext cx="1224136" cy="576064"/>
          </a:xfrm>
          <a:prstGeom prst="wedgeRoundRectCallout">
            <a:avLst>
              <a:gd name="adj1" fmla="val -363572"/>
              <a:gd name="adj2" fmla="val -1125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*__*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Advanced Practice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請寫出一個程式讀入一個整數，畫出以下形狀。</a:t>
            </a:r>
          </a:p>
          <a:p>
            <a:pPr lvl="1">
              <a:buNone/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java Triangle2 3</a:t>
            </a:r>
          </a:p>
          <a:p>
            <a:pPr>
              <a:buNone/>
            </a:pPr>
            <a:r>
              <a:rPr lang="zh-TW" altLang="en-US" sz="2800" dirty="0" smtClean="0"/>
              <a:t>    *   </a:t>
            </a:r>
          </a:p>
          <a:p>
            <a:pPr>
              <a:buNone/>
            </a:pPr>
            <a:r>
              <a:rPr lang="zh-TW" altLang="en-US" sz="2800" dirty="0" smtClean="0"/>
              <a:t>  *   *   </a:t>
            </a:r>
          </a:p>
          <a:p>
            <a:pPr>
              <a:buNone/>
            </a:pPr>
            <a:r>
              <a:rPr lang="zh-TW" altLang="en-US" sz="2800" dirty="0" smtClean="0"/>
              <a:t>*   *   * </a:t>
            </a:r>
            <a:endParaRPr lang="en-US" altLang="zh-TW" sz="28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Hints:</a:t>
            </a:r>
          </a:p>
          <a:p>
            <a:pPr>
              <a:buNone/>
            </a:pPr>
            <a:r>
              <a:rPr lang="nn-NO" altLang="zh-TW" dirty="0" smtClean="0"/>
              <a:t>	  </a:t>
            </a:r>
            <a:r>
              <a:rPr lang="nn-NO" altLang="zh-TW" dirty="0" smtClean="0"/>
              <a:t>   </a:t>
            </a:r>
            <a:r>
              <a:rPr lang="nn-NO" altLang="zh-TW" sz="1900" dirty="0" smtClean="0"/>
              <a:t>for </a:t>
            </a:r>
            <a:r>
              <a:rPr lang="nn-NO" altLang="zh-TW" sz="1900" dirty="0" smtClean="0"/>
              <a:t>(int k = num-i; k &gt; 0; k--)</a:t>
            </a:r>
          </a:p>
          <a:p>
            <a:pPr>
              <a:buNone/>
            </a:pPr>
            <a:r>
              <a:rPr lang="nn-NO" altLang="zh-TW" sz="1900" dirty="0" smtClean="0"/>
              <a:t>	        {</a:t>
            </a:r>
          </a:p>
          <a:p>
            <a:pPr>
              <a:buNone/>
            </a:pPr>
            <a:r>
              <a:rPr lang="nn-NO" altLang="zh-TW" sz="1900" dirty="0" smtClean="0"/>
              <a:t>	        	System.out.print("*");</a:t>
            </a:r>
          </a:p>
          <a:p>
            <a:pPr>
              <a:buNone/>
            </a:pPr>
            <a:r>
              <a:rPr lang="nn-NO" altLang="zh-TW" sz="1900" dirty="0" smtClean="0"/>
              <a:t>	        }</a:t>
            </a:r>
            <a:endParaRPr lang="en-US" altLang="zh-TW" sz="1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4" name="Oval 5"/>
          <p:cNvSpPr/>
          <p:nvPr/>
        </p:nvSpPr>
        <p:spPr>
          <a:xfrm>
            <a:off x="539552" y="2636912"/>
            <a:ext cx="1368152" cy="1368152"/>
          </a:xfrm>
          <a:prstGeom prst="ellipse">
            <a:avLst/>
          </a:prstGeom>
          <a:noFill/>
          <a:ln w="317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圖說文字 4"/>
          <p:cNvSpPr/>
          <p:nvPr/>
        </p:nvSpPr>
        <p:spPr>
          <a:xfrm>
            <a:off x="4427984" y="2996952"/>
            <a:ext cx="1368152" cy="1152128"/>
          </a:xfrm>
          <a:prstGeom prst="wedgeRoundRectCallout">
            <a:avLst>
              <a:gd name="adj1" fmla="val -230708"/>
              <a:gd name="adj2" fmla="val -31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____*</a:t>
            </a:r>
          </a:p>
          <a:p>
            <a:r>
              <a:rPr lang="en-US" altLang="zh-TW" dirty="0" smtClean="0"/>
              <a:t>__*___*</a:t>
            </a:r>
          </a:p>
          <a:p>
            <a:r>
              <a:rPr lang="en-US" altLang="zh-TW" dirty="0" smtClean="0"/>
              <a:t>*___*___*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92080" y="4509120"/>
            <a:ext cx="97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en-US" altLang="zh-TW" dirty="0" smtClean="0"/>
              <a:t>***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**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*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</a:t>
            </a:r>
            <a:endParaRPr lang="zh-TW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3608" y="2060849"/>
          <a:ext cx="7200800" cy="331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3600400"/>
              </a:tblGrid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Statement</a:t>
                      </a:r>
                      <a:r>
                        <a:rPr lang="en-US" altLang="zh-TW" sz="2400" baseline="0" dirty="0" smtClean="0"/>
                        <a:t> Type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Keyword</a:t>
                      </a:r>
                      <a:endParaRPr lang="zh-TW" altLang="en-US" sz="2400" dirty="0"/>
                    </a:p>
                  </a:txBody>
                  <a:tcPr/>
                </a:tc>
              </a:tr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Looping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while, do-while, for</a:t>
                      </a:r>
                      <a:endParaRPr lang="zh-TW" altLang="en-US" sz="2400" dirty="0"/>
                    </a:p>
                  </a:txBody>
                  <a:tcPr/>
                </a:tc>
              </a:tr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Decision Making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if-else, switch-case</a:t>
                      </a:r>
                      <a:endParaRPr lang="zh-TW" altLang="en-US" sz="2400" dirty="0"/>
                    </a:p>
                  </a:txBody>
                  <a:tcPr/>
                </a:tc>
              </a:tr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Exception Handling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try-catch-finally, throw</a:t>
                      </a:r>
                    </a:p>
                  </a:txBody>
                  <a:tcPr/>
                </a:tc>
              </a:tr>
              <a:tr h="91164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Branching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Break, continue,</a:t>
                      </a:r>
                      <a:r>
                        <a:rPr lang="en-US" altLang="zh-TW" sz="2400" baseline="0" dirty="0" smtClean="0"/>
                        <a:t> label:, return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508104" y="2204864"/>
            <a:ext cx="3528392" cy="302433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38100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538736" cy="939559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800" dirty="0" smtClean="0"/>
              <a:t>較複雜的情況，我們會使用巢狀 </a:t>
            </a:r>
            <a:r>
              <a:rPr lang="en-US" altLang="zh-TW" sz="2800" dirty="0" smtClean="0"/>
              <a:t>if-else </a:t>
            </a:r>
            <a:r>
              <a:rPr lang="zh-TW" altLang="en-US" sz="2800" dirty="0" smtClean="0"/>
              <a:t>敘述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576" y="2132856"/>
            <a:ext cx="2663949" cy="452431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1800" dirty="0"/>
              <a:t>if (expression)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  <a:br>
              <a:rPr lang="en-US" altLang="zh-TW" sz="1800" dirty="0"/>
            </a:br>
            <a:r>
              <a:rPr lang="en-US" altLang="zh-TW" sz="1800" dirty="0"/>
              <a:t>	</a:t>
            </a:r>
            <a:r>
              <a:rPr lang="en-US" altLang="zh-TW" sz="1800" dirty="0">
                <a:solidFill>
                  <a:schemeClr val="accent4"/>
                </a:solidFill>
              </a:rPr>
              <a:t>BODY 1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	if(expression)</a:t>
            </a:r>
            <a:br>
              <a:rPr lang="en-US" altLang="zh-TW" sz="1800" dirty="0"/>
            </a:br>
            <a:r>
              <a:rPr lang="en-US" altLang="zh-TW" sz="1800" dirty="0"/>
              <a:t>	{</a:t>
            </a:r>
            <a:br>
              <a:rPr lang="en-US" altLang="zh-TW" sz="1800" dirty="0"/>
            </a:br>
            <a:r>
              <a:rPr lang="en-US" altLang="zh-TW" sz="1800" dirty="0"/>
              <a:t>	    </a:t>
            </a:r>
            <a:r>
              <a:rPr lang="en-US" altLang="zh-TW" sz="1800" dirty="0">
                <a:solidFill>
                  <a:schemeClr val="accent4"/>
                </a:solidFill>
              </a:rPr>
              <a:t>BODY 1a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	}</a:t>
            </a:r>
            <a:br>
              <a:rPr lang="en-US" altLang="zh-TW" sz="1800" dirty="0"/>
            </a:br>
            <a:r>
              <a:rPr lang="en-US" altLang="zh-TW" sz="1800" dirty="0"/>
              <a:t>	else</a:t>
            </a:r>
            <a:br>
              <a:rPr lang="en-US" altLang="zh-TW" sz="1800" dirty="0"/>
            </a:br>
            <a:r>
              <a:rPr lang="en-US" altLang="zh-TW" sz="1800" dirty="0"/>
              <a:t>	{</a:t>
            </a:r>
            <a:br>
              <a:rPr lang="en-US" altLang="zh-TW" sz="1800" dirty="0"/>
            </a:br>
            <a:r>
              <a:rPr lang="en-US" altLang="zh-TW" sz="1800" dirty="0"/>
              <a:t>	    </a:t>
            </a:r>
            <a:r>
              <a:rPr lang="en-US" altLang="zh-TW" sz="1800" dirty="0">
                <a:solidFill>
                  <a:schemeClr val="accent4"/>
                </a:solidFill>
              </a:rPr>
              <a:t>BODY 1b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	</a:t>
            </a:r>
            <a:r>
              <a:rPr lang="en-US" altLang="zh-TW" sz="1800" dirty="0" smtClean="0"/>
              <a:t>}</a:t>
            </a:r>
          </a:p>
          <a:p>
            <a:pPr lvl="1"/>
            <a:r>
              <a:rPr lang="en-US" altLang="zh-TW" dirty="0"/>
              <a:t>}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else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  <a:br>
              <a:rPr lang="en-US" altLang="zh-TW" sz="1800" dirty="0"/>
            </a:br>
            <a:r>
              <a:rPr lang="en-US" altLang="zh-TW" sz="1800" dirty="0"/>
              <a:t>	</a:t>
            </a:r>
            <a:r>
              <a:rPr lang="en-US" altLang="zh-TW" sz="1800" dirty="0">
                <a:solidFill>
                  <a:schemeClr val="accent4"/>
                </a:solidFill>
              </a:rPr>
              <a:t>BODY 2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} </a:t>
            </a:r>
            <a:endParaRPr lang="zh-TW" altLang="en-US" sz="18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16736" y="1844824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924573" y="2349649"/>
            <a:ext cx="1584176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dirty="0"/>
              <a:t>條件</a:t>
            </a:r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5508749" y="2636912"/>
            <a:ext cx="64807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56821" y="2492896"/>
            <a:ext cx="1277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CC"/>
                </a:solidFill>
              </a:rPr>
              <a:t>BODY 1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5364733" y="227687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372920" y="2852167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7092925" y="3645024"/>
            <a:ext cx="64807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7019627" y="3308474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758608" y="3429000"/>
            <a:ext cx="120588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CC"/>
                </a:solidFill>
              </a:rPr>
              <a:t>BODY 1a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6372845" y="3933056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24773" y="4437112"/>
            <a:ext cx="1277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CC"/>
                </a:solidFill>
              </a:rPr>
              <a:t>BODY 1b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5724128" y="3933056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716661" y="2924944"/>
            <a:ext cx="0" cy="15121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068589" y="4437112"/>
            <a:ext cx="1277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CC"/>
                </a:solidFill>
              </a:rPr>
              <a:t>BODY 2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3851920" y="3068960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4716661" y="4797152"/>
            <a:ext cx="0" cy="12241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8316416" y="3789040"/>
            <a:ext cx="0" cy="165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716660" y="5445224"/>
            <a:ext cx="35997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580757" y="3356992"/>
            <a:ext cx="1584176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dirty="0"/>
              <a:t>條件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6372200" y="4797152"/>
            <a:ext cx="0" cy="6480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4" grpId="0" animBg="1"/>
      <p:bldP spid="15" grpId="0"/>
      <p:bldP spid="16" grpId="0" animBg="1"/>
      <p:bldP spid="17" grpId="0" animBg="1"/>
      <p:bldP spid="19" grpId="0" animBg="1"/>
      <p:bldP spid="20" grpId="0"/>
      <p:bldP spid="21" grpId="0" animBg="1"/>
      <p:bldP spid="23" grpId="0" animBg="1"/>
      <p:bldP spid="24" grpId="0"/>
      <p:bldP spid="25" grpId="0" animBg="1"/>
      <p:bldP spid="26" grpId="0" animBg="1"/>
      <p:bldP spid="27" grpId="0" animBg="1"/>
      <p:bldP spid="13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Decision; Condition </a:t>
            </a:r>
            <a:r>
              <a:rPr lang="zh-TW" altLang="en-US" dirty="0" smtClean="0"/>
              <a:t>三數比大小的解法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557338"/>
            <a:ext cx="3744912" cy="4538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(a&gt;b)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 = a;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min = b;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min = a;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 = b;</a:t>
            </a:r>
            <a:b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419475" y="3644900"/>
            <a:ext cx="1152525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44008" y="1556792"/>
            <a:ext cx="3744912" cy="4538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lang="en-US" altLang="zh-TW" sz="2700" dirty="0" smtClean="0">
                <a:solidFill>
                  <a:srgbClr val="0033CC"/>
                </a:solidFill>
              </a:rPr>
              <a:t>(c&gt;max)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{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	max = c;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}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if (c&lt;min)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{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	min = c;</a:t>
            </a:r>
            <a:br>
              <a:rPr lang="en-US" altLang="zh-TW" sz="2700" dirty="0" smtClean="0">
                <a:solidFill>
                  <a:srgbClr val="0033CC"/>
                </a:solidFill>
              </a:rPr>
            </a:br>
            <a:r>
              <a:rPr lang="en-US" altLang="zh-TW" sz="2700" dirty="0" smtClean="0">
                <a:solidFill>
                  <a:srgbClr val="0033CC"/>
                </a:solidFill>
              </a:rPr>
              <a:t>}</a:t>
            </a:r>
            <a:endParaRPr kumimoji="0" lang="en-US" altLang="zh-TW" sz="27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? : 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557338"/>
            <a:ext cx="8520112" cy="4967287"/>
          </a:xfrm>
          <a:prstGeom prst="rect">
            <a:avLst/>
          </a:prstGeom>
          <a:solidFill>
            <a:srgbClr val="C0C0C0"/>
          </a:solidFill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Compare02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 (String[]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=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=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[2]);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max, min;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max	=x &gt; y ? x : y;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min	=x &lt; y ? x : y;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max	=z &gt; max ? z : max;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min	=z &lt; max ? z : min;	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("Max: "+max+", Min: "+min);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266928" cy="4525963"/>
          </a:xfrm>
        </p:spPr>
        <p:txBody>
          <a:bodyPr/>
          <a:lstStyle/>
          <a:p>
            <a:r>
              <a:rPr lang="en-US" altLang="zh-TW" dirty="0" smtClean="0"/>
              <a:t>switch statement</a:t>
            </a:r>
          </a:p>
          <a:p>
            <a:pPr lvl="1"/>
            <a:r>
              <a:rPr lang="en-US" altLang="zh-TW" dirty="0" smtClean="0"/>
              <a:t>expression</a:t>
            </a:r>
            <a:r>
              <a:rPr lang="zh-TW" altLang="en-US" dirty="0" smtClean="0"/>
              <a:t>的數值，將會被拿來比對下面每一個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value</a:t>
            </a:r>
          </a:p>
          <a:p>
            <a:pPr lvl="1"/>
            <a:r>
              <a:rPr lang="zh-TW" altLang="en-US" dirty="0" smtClean="0"/>
              <a:t>程式將會跳至第一個比對成功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數值相等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的地方繼續執行，假如遇到</a:t>
            </a:r>
            <a:r>
              <a:rPr lang="en-US" altLang="zh-TW" dirty="0" smtClean="0"/>
              <a:t>break;</a:t>
            </a:r>
            <a:r>
              <a:rPr lang="zh-TW" altLang="en-US" dirty="0" smtClean="0"/>
              <a:t>敘述，就結束整個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敘述</a:t>
            </a:r>
          </a:p>
          <a:p>
            <a:pPr lvl="1"/>
            <a:r>
              <a:rPr lang="zh-TW" altLang="en-US" dirty="0" smtClean="0"/>
              <a:t>否則將會一直往下比對。沒有比對成功的話，則執行</a:t>
            </a:r>
            <a:r>
              <a:rPr lang="en-US" altLang="zh-TW" dirty="0" smtClean="0"/>
              <a:t>default:</a:t>
            </a:r>
            <a:r>
              <a:rPr lang="zh-TW" altLang="en-US" dirty="0" smtClean="0"/>
              <a:t>之後的程式段</a:t>
            </a:r>
          </a:p>
          <a:p>
            <a:pPr lvl="2"/>
            <a:r>
              <a:rPr lang="zh-TW" altLang="en-US" dirty="0" smtClean="0">
                <a:solidFill>
                  <a:schemeClr val="tx2"/>
                </a:solidFill>
              </a:rPr>
              <a:t>沒遇到</a:t>
            </a:r>
            <a:r>
              <a:rPr lang="en-US" altLang="zh-TW" dirty="0" smtClean="0">
                <a:solidFill>
                  <a:schemeClr val="tx2"/>
                </a:solidFill>
              </a:rPr>
              <a:t>break</a:t>
            </a:r>
            <a:r>
              <a:rPr lang="zh-TW" altLang="en-US" dirty="0" smtClean="0">
                <a:solidFill>
                  <a:schemeClr val="tx2"/>
                </a:solidFill>
              </a:rPr>
              <a:t>時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chemeClr val="tx2"/>
                </a:solidFill>
              </a:rPr>
              <a:t>會繼續執行下一行指令敘述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switch-case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868144" y="1484784"/>
            <a:ext cx="2449513" cy="440120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switch</a:t>
            </a:r>
            <a:r>
              <a:rPr lang="en-US" altLang="zh-TW" sz="2000" dirty="0"/>
              <a:t>(expression)</a:t>
            </a:r>
            <a:br>
              <a:rPr lang="en-US" altLang="zh-TW" sz="2000" dirty="0"/>
            </a:b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33CC"/>
                </a:solidFill>
              </a:rPr>
              <a:t>case value1: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    </a:t>
            </a:r>
            <a:r>
              <a:rPr lang="en-US" altLang="zh-TW" sz="2000" dirty="0"/>
              <a:t>statements…</a:t>
            </a:r>
          </a:p>
          <a:p>
            <a:r>
              <a:rPr lang="en-US" altLang="zh-TW" sz="2000" dirty="0"/>
              <a:t>        break;</a:t>
            </a:r>
          </a:p>
          <a:p>
            <a:r>
              <a:rPr lang="en-US" altLang="zh-TW" sz="2000" dirty="0"/>
              <a:t>     </a:t>
            </a:r>
            <a:r>
              <a:rPr lang="en-US" altLang="zh-TW" sz="2000" dirty="0">
                <a:solidFill>
                  <a:srgbClr val="0033CC"/>
                </a:solidFill>
              </a:rPr>
              <a:t>case value2: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    </a:t>
            </a:r>
            <a:r>
              <a:rPr lang="en-US" altLang="zh-TW" sz="2000" dirty="0"/>
              <a:t>statements…</a:t>
            </a:r>
          </a:p>
          <a:p>
            <a:r>
              <a:rPr lang="en-US" altLang="zh-TW" sz="2000" dirty="0"/>
              <a:t>        break;</a:t>
            </a:r>
          </a:p>
          <a:p>
            <a:r>
              <a:rPr lang="en-US" altLang="zh-TW" sz="2000" dirty="0"/>
              <a:t>     …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>
                <a:solidFill>
                  <a:srgbClr val="0033CC"/>
                </a:solidFill>
              </a:rPr>
              <a:t>default: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     </a:t>
            </a:r>
            <a:r>
              <a:rPr lang="en-US" altLang="zh-TW" sz="2000" dirty="0"/>
              <a:t>statements…</a:t>
            </a:r>
          </a:p>
          <a:p>
            <a:r>
              <a:rPr lang="en-US" altLang="zh-TW" sz="2000" dirty="0"/>
              <a:t>         break;</a:t>
            </a:r>
          </a:p>
          <a:p>
            <a:r>
              <a:rPr lang="en-US" altLang="zh-TW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Looping</a:t>
            </a:r>
          </a:p>
          <a:p>
            <a:pPr lvl="1" eaLnBrk="1" hangingPunct="1"/>
            <a:r>
              <a:rPr lang="zh-TW" altLang="en-US" dirty="0" smtClean="0"/>
              <a:t>將一段程式，重複執行數次，我們稱這段重複執行的程式為迴圈。</a:t>
            </a:r>
          </a:p>
          <a:p>
            <a:pPr eaLnBrk="1" hangingPunct="1"/>
            <a:r>
              <a:rPr lang="en-US" altLang="zh-TW" dirty="0" smtClean="0"/>
              <a:t>Java looping statement </a:t>
            </a:r>
            <a:r>
              <a:rPr lang="zh-TW" altLang="en-US" dirty="0" smtClean="0"/>
              <a:t>的種類：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>
                <a:solidFill>
                  <a:srgbClr val="0033CC"/>
                </a:solidFill>
              </a:rPr>
              <a:t>for</a:t>
            </a:r>
          </a:p>
          <a:p>
            <a:pPr lvl="1" eaLnBrk="1" hangingPunct="1"/>
            <a:r>
              <a:rPr lang="en-US" altLang="zh-TW" dirty="0" smtClean="0">
                <a:solidFill>
                  <a:srgbClr val="0033CC"/>
                </a:solidFill>
              </a:rPr>
              <a:t>while</a:t>
            </a:r>
          </a:p>
          <a:p>
            <a:pPr lvl="1" eaLnBrk="1" hangingPunct="1"/>
            <a:r>
              <a:rPr lang="en-US" altLang="zh-TW" dirty="0" smtClean="0">
                <a:solidFill>
                  <a:srgbClr val="0033CC"/>
                </a:solidFill>
              </a:rPr>
              <a:t>do-while</a:t>
            </a:r>
            <a:endParaRPr lang="zh-TW" altLang="en-US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for statement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語法</a:t>
            </a:r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initialization</a:t>
            </a:r>
            <a:r>
              <a:rPr lang="zh-TW" altLang="en-US" dirty="0" smtClean="0"/>
              <a:t>：初始條件</a:t>
            </a:r>
          </a:p>
          <a:p>
            <a:pPr lvl="2">
              <a:lnSpc>
                <a:spcPct val="90000"/>
              </a:lnSpc>
            </a:pPr>
            <a:r>
              <a:rPr lang="zh-TW" altLang="en-US" dirty="0" smtClean="0"/>
              <a:t>在此宣告之變數其有效範圍僅存在於此迴圈內</a:t>
            </a:r>
          </a:p>
          <a:p>
            <a:pPr lvl="2">
              <a:lnSpc>
                <a:spcPct val="90000"/>
              </a:lnSpc>
            </a:pPr>
            <a:r>
              <a:rPr lang="zh-TW" altLang="en-US" dirty="0" smtClean="0"/>
              <a:t>例：</a:t>
            </a:r>
            <a:r>
              <a:rPr lang="en-US" altLang="zh-TW" dirty="0" smtClean="0">
                <a:solidFill>
                  <a:srgbClr val="0033CC"/>
                </a:solidFill>
              </a:rPr>
              <a:t>for(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x=0;  x&lt;10;  x++)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dirty="0" smtClean="0">
                <a:solidFill>
                  <a:srgbClr val="0033CC"/>
                </a:solidFill>
              </a:rPr>
              <a:t>       {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	…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        }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termination</a:t>
            </a:r>
            <a:r>
              <a:rPr lang="zh-TW" altLang="en-US" dirty="0" smtClean="0"/>
              <a:t>：終止條件，決定何時迴圈結束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increment</a:t>
            </a:r>
            <a:r>
              <a:rPr lang="zh-TW" altLang="en-US" dirty="0" smtClean="0"/>
              <a:t>：遞增，每次迴圈進行後所要做的事</a:t>
            </a:r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 – for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9712" y="1988840"/>
            <a:ext cx="6120680" cy="132343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dirty="0"/>
              <a:t>for( </a:t>
            </a:r>
            <a:r>
              <a:rPr lang="en-US" altLang="zh-TW" sz="2000" i="1" dirty="0">
                <a:solidFill>
                  <a:srgbClr val="0033CC"/>
                </a:solidFill>
              </a:rPr>
              <a:t>initialization</a:t>
            </a:r>
            <a:r>
              <a:rPr lang="en-US" altLang="zh-TW" sz="2000" dirty="0"/>
              <a:t>; </a:t>
            </a:r>
            <a:r>
              <a:rPr lang="en-US" altLang="zh-TW" sz="2000" i="1" dirty="0">
                <a:solidFill>
                  <a:srgbClr val="0033CC"/>
                </a:solidFill>
              </a:rPr>
              <a:t>termination</a:t>
            </a:r>
            <a:r>
              <a:rPr lang="en-US" altLang="zh-TW" sz="2000" dirty="0"/>
              <a:t>; </a:t>
            </a:r>
            <a:r>
              <a:rPr lang="en-US" altLang="zh-TW" sz="2000" i="1" dirty="0">
                <a:solidFill>
                  <a:srgbClr val="0033CC"/>
                </a:solidFill>
              </a:rPr>
              <a:t>increment</a:t>
            </a:r>
            <a:r>
              <a:rPr lang="en-US" altLang="zh-TW" sz="2000" i="1" dirty="0"/>
              <a:t> 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{</a:t>
            </a:r>
          </a:p>
          <a:p>
            <a:pPr lvl="1"/>
            <a:r>
              <a:rPr lang="en-US" altLang="zh-TW" sz="2000" dirty="0"/>
              <a:t>	</a:t>
            </a:r>
            <a:r>
              <a:rPr lang="en-US" altLang="zh-TW" sz="2000" i="1" dirty="0"/>
              <a:t>statements…</a:t>
            </a:r>
          </a:p>
          <a:p>
            <a:pPr lvl="1"/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3711</TotalTime>
  <Words>1215</Words>
  <Application>Microsoft Office PowerPoint</Application>
  <PresentationFormat>如螢幕大小 (4:3)</PresentationFormat>
  <Paragraphs>351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Concourse</vt:lpstr>
      <vt:lpstr>程式敘述執行順序的轉移 控制與重複</vt:lpstr>
      <vt:lpstr>Outline</vt:lpstr>
      <vt:lpstr>Control Flow Statements</vt:lpstr>
      <vt:lpstr>Control Flow Statements – if-else</vt:lpstr>
      <vt:lpstr>Decision; Condition 三數比大小的解法</vt:lpstr>
      <vt:lpstr>使用 ? : 運算子</vt:lpstr>
      <vt:lpstr>Control Flow Statements – switch-case</vt:lpstr>
      <vt:lpstr>Control Flow Statements</vt:lpstr>
      <vt:lpstr>Control Flow Statements – for</vt:lpstr>
      <vt:lpstr>Control Flow Statements – for</vt:lpstr>
      <vt:lpstr>Control Flow Statements – for</vt:lpstr>
      <vt:lpstr>Control Flow Statements – for</vt:lpstr>
      <vt:lpstr>Control Flow Statements – for</vt:lpstr>
      <vt:lpstr>Control Flow Statements – for</vt:lpstr>
      <vt:lpstr>Control Flow Statements – for</vt:lpstr>
      <vt:lpstr>Control Flow Statements – while/do-while</vt:lpstr>
      <vt:lpstr>Control Flow Statements – while/do-while</vt:lpstr>
      <vt:lpstr>Control Flow Statements – while/do-while</vt:lpstr>
      <vt:lpstr>Control Flow Statements – while/do-while</vt:lpstr>
      <vt:lpstr>Control Flow Statements – branching</vt:lpstr>
      <vt:lpstr>Control Flow Statements – branching</vt:lpstr>
      <vt:lpstr>Control Flow Statements – branching</vt:lpstr>
      <vt:lpstr>Control Flow Statements – branching</vt:lpstr>
      <vt:lpstr>Control Flow Statements – branching</vt:lpstr>
      <vt:lpstr>實例複習</vt:lpstr>
      <vt:lpstr>Your Turn</vt:lpstr>
      <vt:lpstr>Your Turn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Danny</cp:lastModifiedBy>
  <cp:revision>747</cp:revision>
  <dcterms:created xsi:type="dcterms:W3CDTF">2010-07-07T01:53:00Z</dcterms:created>
  <dcterms:modified xsi:type="dcterms:W3CDTF">2010-07-12T04:41:26Z</dcterms:modified>
</cp:coreProperties>
</file>