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60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90" r:id="rId16"/>
    <p:sldId id="289" r:id="rId17"/>
    <p:sldId id="275" r:id="rId18"/>
    <p:sldId id="276" r:id="rId19"/>
    <p:sldId id="277" r:id="rId20"/>
    <p:sldId id="283" r:id="rId21"/>
    <p:sldId id="278" r:id="rId22"/>
    <p:sldId id="291" r:id="rId23"/>
    <p:sldId id="279" r:id="rId24"/>
    <p:sldId id="280" r:id="rId25"/>
    <p:sldId id="288" r:id="rId26"/>
    <p:sldId id="281" r:id="rId27"/>
    <p:sldId id="284" r:id="rId28"/>
    <p:sldId id="285" r:id="rId29"/>
    <p:sldId id="286" r:id="rId30"/>
    <p:sldId id="292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D0E8BD-5FB1-4C3D-AD3C-9A6819491A76}" type="datetimeFigureOut">
              <a:rPr lang="zh-TW" altLang="en-US" smtClean="0"/>
              <a:pPr/>
              <a:t>2010/7/19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7B0C47-F536-4757-AEF0-E00657EA28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a typeface="新細明體" charset="-120"/>
              </a:rPr>
              <a:t>方法 </a:t>
            </a:r>
            <a:r>
              <a:rPr lang="en-US" altLang="zh-TW" dirty="0" smtClean="0">
                <a:ea typeface="新細明體" charset="-120"/>
              </a:rPr>
              <a:t>(Method)</a:t>
            </a:r>
            <a:r>
              <a:rPr lang="zh-TW" altLang="en-US" dirty="0" smtClean="0">
                <a:ea typeface="新細明體" charset="-120"/>
              </a:rPr>
              <a:t>及</a:t>
            </a:r>
            <a:r>
              <a:rPr lang="en-US" altLang="zh-TW" dirty="0" smtClean="0">
                <a:ea typeface="標楷體" pitchFamily="65" charset="-120"/>
              </a:rPr>
              <a:t>Overloading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賀耀華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方法（</a:t>
            </a:r>
            <a:r>
              <a:rPr lang="en-US" altLang="zh-TW" dirty="0"/>
              <a:t>Method</a:t>
            </a:r>
            <a:r>
              <a:rPr lang="zh-TW" altLang="en-US" dirty="0"/>
              <a:t>）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為 </a:t>
            </a:r>
            <a:r>
              <a:rPr lang="en-US" altLang="zh-TW" sz="2400" dirty="0"/>
              <a:t>method </a:t>
            </a:r>
            <a:r>
              <a:rPr lang="zh-TW" altLang="en-US" sz="2400" dirty="0"/>
              <a:t>命名，一般命名習慣</a:t>
            </a:r>
          </a:p>
          <a:p>
            <a:pPr lvl="1"/>
            <a:r>
              <a:rPr lang="zh-TW" altLang="en-US" sz="2000" dirty="0"/>
              <a:t>應該採用英文動詞，可以串接多個單字：整個字串的第一個字母小寫，其他串接單字的第一個字母大寫</a:t>
            </a:r>
          </a:p>
          <a:p>
            <a:pPr lvl="1"/>
            <a:r>
              <a:rPr lang="zh-TW" altLang="en-US" sz="2000" dirty="0"/>
              <a:t>如：</a:t>
            </a:r>
          </a:p>
          <a:p>
            <a:pPr lvl="1">
              <a:buFontTx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toString</a:t>
            </a:r>
            <a:r>
              <a:rPr lang="en-US" altLang="zh-TW" sz="2000" dirty="0"/>
              <a:t>(), </a:t>
            </a:r>
            <a:r>
              <a:rPr lang="en-US" altLang="zh-TW" sz="2000" dirty="0" err="1"/>
              <a:t>compareTo</a:t>
            </a:r>
            <a:r>
              <a:rPr lang="en-US" altLang="zh-TW" sz="2000" dirty="0"/>
              <a:t>(), </a:t>
            </a:r>
            <a:r>
              <a:rPr lang="en-US" altLang="zh-TW" sz="2000" dirty="0" err="1"/>
              <a:t>setX</a:t>
            </a:r>
            <a:r>
              <a:rPr lang="en-US" altLang="zh-TW" sz="2000" dirty="0"/>
              <a:t>(), </a:t>
            </a:r>
            <a:r>
              <a:rPr lang="en-US" altLang="zh-TW" sz="2000" dirty="0" err="1"/>
              <a:t>getX</a:t>
            </a:r>
            <a:r>
              <a:rPr lang="en-US" altLang="zh-TW" sz="2000" dirty="0"/>
              <a:t>()…</a:t>
            </a:r>
          </a:p>
          <a:p>
            <a:pPr lvl="1"/>
            <a:r>
              <a:rPr lang="en-US" altLang="zh-TW" sz="2000" dirty="0"/>
              <a:t>Method </a:t>
            </a:r>
            <a:r>
              <a:rPr lang="zh-TW" altLang="en-US" sz="2000" dirty="0"/>
              <a:t>名稱不能和 </a:t>
            </a:r>
            <a:r>
              <a:rPr lang="en-US" altLang="zh-TW" sz="2000" dirty="0"/>
              <a:t>class </a:t>
            </a:r>
            <a:r>
              <a:rPr lang="zh-TW" altLang="en-US" sz="2000" dirty="0"/>
              <a:t>名稱一樣，因 </a:t>
            </a:r>
            <a:r>
              <a:rPr lang="en-US" altLang="zh-TW" sz="2000" dirty="0"/>
              <a:t>class </a:t>
            </a:r>
            <a:r>
              <a:rPr lang="zh-TW" altLang="en-US" sz="2000" dirty="0"/>
              <a:t>名稱保留給建構元使用</a:t>
            </a:r>
          </a:p>
          <a:p>
            <a:r>
              <a:rPr lang="zh-TW" altLang="en-US" sz="2400" dirty="0"/>
              <a:t>將資料傳入</a:t>
            </a:r>
            <a:r>
              <a:rPr lang="en-US" altLang="zh-TW" sz="2400" dirty="0"/>
              <a:t>method – </a:t>
            </a:r>
            <a:r>
              <a:rPr lang="zh-TW" altLang="en-US" sz="2400" dirty="0"/>
              <a:t>參數</a:t>
            </a:r>
          </a:p>
          <a:p>
            <a:pPr lvl="1"/>
            <a:r>
              <a:rPr lang="zh-TW" altLang="en-US" sz="2000" dirty="0"/>
              <a:t>只要是合法的 </a:t>
            </a:r>
            <a:r>
              <a:rPr lang="en-US" altLang="zh-TW" sz="2000" dirty="0"/>
              <a:t>Java </a:t>
            </a:r>
            <a:r>
              <a:rPr lang="zh-TW" altLang="en-US" sz="2000" dirty="0"/>
              <a:t>資料型態，都可以傳入 </a:t>
            </a:r>
            <a:r>
              <a:rPr lang="en-US" altLang="zh-TW" sz="2000" dirty="0"/>
              <a:t>method </a:t>
            </a:r>
            <a:r>
              <a:rPr lang="zh-TW" altLang="en-US" sz="2000" dirty="0"/>
              <a:t>中</a:t>
            </a:r>
          </a:p>
          <a:p>
            <a:pPr lvl="1"/>
            <a:r>
              <a:rPr lang="zh-TW" altLang="en-US" sz="2000" dirty="0"/>
              <a:t>如：</a:t>
            </a:r>
            <a:r>
              <a:rPr lang="en-US" altLang="zh-TW" sz="2000" dirty="0"/>
              <a:t>double, float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int</a:t>
            </a:r>
            <a:r>
              <a:rPr lang="zh-TW" altLang="en-US" sz="2000" dirty="0"/>
              <a:t>，或是物件</a:t>
            </a:r>
          </a:p>
          <a:p>
            <a:pPr lvl="1"/>
            <a:r>
              <a:rPr lang="en-US" altLang="zh-TW" sz="2000" dirty="0"/>
              <a:t>Java </a:t>
            </a:r>
            <a:r>
              <a:rPr lang="zh-TW" altLang="en-US" sz="2000" dirty="0"/>
              <a:t>中不允許將 </a:t>
            </a:r>
            <a:r>
              <a:rPr lang="en-US" altLang="zh-TW" sz="2000" dirty="0"/>
              <a:t>methods </a:t>
            </a:r>
            <a:r>
              <a:rPr lang="zh-TW" altLang="en-US" sz="2000" dirty="0"/>
              <a:t>當成參數，傳入另一個 </a:t>
            </a:r>
            <a:r>
              <a:rPr lang="en-US" altLang="zh-TW" sz="2000" dirty="0"/>
              <a:t>method </a:t>
            </a:r>
            <a:r>
              <a:rPr lang="zh-TW" altLang="en-US" sz="2000" dirty="0"/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語言中，</a:t>
            </a:r>
            <a:r>
              <a:rPr lang="zh-TW" altLang="en-US" dirty="0" smtClean="0">
                <a:solidFill>
                  <a:srgbClr val="0033CC"/>
                </a:solidFill>
              </a:rPr>
              <a:t>方法只能在類別中被創造</a:t>
            </a:r>
          </a:p>
          <a:p>
            <a:r>
              <a:rPr lang="zh-TW" altLang="en-US" dirty="0" smtClean="0"/>
              <a:t>方法的呼叫</a:t>
            </a:r>
          </a:p>
          <a:p>
            <a:pPr lvl="1"/>
            <a:r>
              <a:rPr lang="zh-TW" altLang="en-US" dirty="0" smtClean="0"/>
              <a:t>透過物件呼叫（</a:t>
            </a:r>
            <a:r>
              <a:rPr lang="en-US" altLang="zh-TW" dirty="0" smtClean="0">
                <a:solidFill>
                  <a:srgbClr val="0033CC"/>
                </a:solidFill>
              </a:rPr>
              <a:t>instance methods</a:t>
            </a:r>
            <a:r>
              <a:rPr lang="zh-TW" altLang="en-US" dirty="0" smtClean="0"/>
              <a:t>）</a:t>
            </a:r>
          </a:p>
          <a:p>
            <a:pPr lvl="2"/>
            <a:r>
              <a:rPr lang="zh-TW" altLang="en-US" dirty="0" smtClean="0"/>
              <a:t>必須使用正確的方法名稱、參數個數與型態</a:t>
            </a:r>
          </a:p>
          <a:p>
            <a:pPr lvl="2"/>
            <a:r>
              <a:rPr lang="zh-TW" altLang="en-US" dirty="0" smtClean="0"/>
              <a:t>如 </a:t>
            </a:r>
            <a:r>
              <a:rPr lang="en-US" altLang="zh-TW" dirty="0" err="1" smtClean="0"/>
              <a:t>str.substring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透過類別呼叫（</a:t>
            </a:r>
            <a:r>
              <a:rPr lang="en-US" altLang="zh-TW" dirty="0" smtClean="0">
                <a:solidFill>
                  <a:srgbClr val="0033CC"/>
                </a:solidFill>
              </a:rPr>
              <a:t>static methods or class methods</a:t>
            </a:r>
            <a:r>
              <a:rPr lang="zh-TW" altLang="en-US" dirty="0" smtClean="0"/>
              <a:t>）</a:t>
            </a:r>
          </a:p>
          <a:p>
            <a:pPr lvl="2"/>
            <a:r>
              <a:rPr lang="zh-TW" altLang="en-US" dirty="0" smtClean="0"/>
              <a:t>如：</a:t>
            </a:r>
            <a:r>
              <a:rPr lang="en-US" altLang="zh-TW" dirty="0" err="1" smtClean="0"/>
              <a:t>Math.power</a:t>
            </a:r>
            <a:r>
              <a:rPr lang="en-US" altLang="zh-TW" dirty="0" smtClean="0"/>
              <a:t>()</a:t>
            </a:r>
          </a:p>
          <a:p>
            <a:pPr lvl="2"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      </a:t>
            </a:r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MethodDemo.java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2133600"/>
            <a:ext cx="5184775" cy="3113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sz="1800" dirty="0"/>
              <a:t> </a:t>
            </a:r>
            <a:r>
              <a:rPr lang="en-US" altLang="zh-TW" sz="1800" dirty="0"/>
              <a:t>static void </a:t>
            </a:r>
            <a:r>
              <a:rPr lang="en-US" altLang="zh-TW" sz="1800" dirty="0" err="1"/>
              <a:t>printTriangle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level) </a:t>
            </a:r>
            <a:br>
              <a:rPr lang="en-US" altLang="zh-TW" sz="1800" dirty="0"/>
            </a:br>
            <a:r>
              <a:rPr lang="en-US" altLang="zh-TW" sz="1800" dirty="0"/>
              <a:t> {</a:t>
            </a:r>
          </a:p>
          <a:p>
            <a:r>
              <a:rPr lang="en-US" altLang="zh-TW" sz="1800" dirty="0"/>
              <a:t>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j;</a:t>
            </a:r>
          </a:p>
          <a:p>
            <a:endParaRPr lang="en-US" altLang="zh-TW" sz="1800" dirty="0"/>
          </a:p>
          <a:p>
            <a:r>
              <a:rPr lang="en-US" altLang="zh-TW" sz="1800" dirty="0"/>
              <a:t>      for (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&lt;= level;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</a:t>
            </a:r>
            <a:br>
              <a:rPr lang="en-US" altLang="zh-TW" sz="1800" dirty="0"/>
            </a:br>
            <a:r>
              <a:rPr lang="en-US" altLang="zh-TW" sz="1800" dirty="0"/>
              <a:t>      {</a:t>
            </a:r>
          </a:p>
          <a:p>
            <a:r>
              <a:rPr lang="en-US" altLang="zh-TW" sz="1800" dirty="0"/>
              <a:t>         for ( j = 1; j &lt;=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 j++ )</a:t>
            </a:r>
          </a:p>
          <a:p>
            <a:r>
              <a:rPr lang="en-US" altLang="zh-TW" sz="1800" dirty="0"/>
              <a:t>            </a:t>
            </a:r>
            <a:r>
              <a:rPr lang="en-US" altLang="zh-TW" sz="1800" dirty="0" err="1"/>
              <a:t>System.out.print</a:t>
            </a:r>
            <a:r>
              <a:rPr lang="en-US" altLang="zh-TW" sz="1800" dirty="0"/>
              <a:t>("*");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();</a:t>
            </a:r>
          </a:p>
          <a:p>
            <a:r>
              <a:rPr lang="en-US" altLang="zh-TW" sz="1800" dirty="0"/>
              <a:t>      }</a:t>
            </a:r>
          </a:p>
          <a:p>
            <a:r>
              <a:rPr lang="en-US" altLang="zh-TW" sz="1800" dirty="0"/>
              <a:t> }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參數名稱</a:t>
            </a:r>
          </a:p>
          <a:p>
            <a:pPr lvl="1"/>
            <a:r>
              <a:rPr lang="zh-TW" altLang="en-US" dirty="0" smtClean="0"/>
              <a:t>參數名稱在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中用來指稱所傳入的變數</a:t>
            </a:r>
          </a:p>
          <a:p>
            <a:pPr lvl="1"/>
            <a:r>
              <a:rPr lang="zh-TW" altLang="en-US" u="sng" dirty="0" smtClean="0"/>
              <a:t>參數名稱可與類別中的成員變數名稱相同，此時成員變數將被隱藏（</a:t>
            </a:r>
            <a:r>
              <a:rPr lang="en-US" altLang="zh-TW" u="sng" dirty="0" smtClean="0"/>
              <a:t>hide</a:t>
            </a:r>
            <a:r>
              <a:rPr lang="zh-TW" altLang="en-US" u="sng" dirty="0" smtClean="0"/>
              <a:t>）</a:t>
            </a:r>
            <a:r>
              <a:rPr lang="zh-TW" altLang="en-US" dirty="0" smtClean="0"/>
              <a:t>，也就是說，在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中所指稱的乃所傳入之變數，此時可用 </a:t>
            </a:r>
            <a:r>
              <a:rPr lang="en-US" altLang="zh-TW" dirty="0" smtClean="0"/>
              <a:t>this </a:t>
            </a:r>
            <a:r>
              <a:rPr lang="zh-TW" altLang="en-US" dirty="0" smtClean="0"/>
              <a:t>來指定成員變數</a:t>
            </a:r>
          </a:p>
          <a:p>
            <a:r>
              <a:rPr lang="zh-TW" altLang="en-US" dirty="0" smtClean="0"/>
              <a:t>參數傳遞方式</a:t>
            </a: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傳值 </a:t>
            </a:r>
            <a:r>
              <a:rPr lang="en-US" altLang="zh-TW" dirty="0" smtClean="0">
                <a:solidFill>
                  <a:srgbClr val="0033CC"/>
                </a:solidFill>
              </a:rPr>
              <a:t>Pass-by-Value</a:t>
            </a:r>
          </a:p>
          <a:p>
            <a:pPr lvl="2"/>
            <a:r>
              <a:rPr lang="zh-TW" altLang="en-US" dirty="0" smtClean="0"/>
              <a:t>傳入參數為 </a:t>
            </a:r>
            <a:r>
              <a:rPr lang="en-US" altLang="zh-TW" dirty="0" smtClean="0">
                <a:solidFill>
                  <a:srgbClr val="0033CC"/>
                </a:solidFill>
              </a:rPr>
              <a:t>primitive </a:t>
            </a:r>
            <a:r>
              <a:rPr lang="zh-TW" altLang="en-US" dirty="0" smtClean="0">
                <a:solidFill>
                  <a:srgbClr val="0033CC"/>
                </a:solidFill>
              </a:rPr>
              <a:t>型態</a:t>
            </a:r>
            <a:r>
              <a:rPr lang="zh-TW" altLang="en-US" dirty="0" smtClean="0"/>
              <a:t>，在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內對參數的改變將不影響原來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外變數的值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傳址 </a:t>
            </a:r>
            <a:r>
              <a:rPr lang="en-US" altLang="zh-TW" dirty="0" smtClean="0">
                <a:solidFill>
                  <a:srgbClr val="0033CC"/>
                </a:solidFill>
              </a:rPr>
              <a:t>Pass-by-Reference</a:t>
            </a:r>
          </a:p>
          <a:p>
            <a:pPr lvl="2"/>
            <a:r>
              <a:rPr lang="zh-TW" altLang="en-US" dirty="0" smtClean="0"/>
              <a:t>傳入參數為 </a:t>
            </a:r>
            <a:r>
              <a:rPr lang="en-US" altLang="zh-TW" dirty="0" smtClean="0">
                <a:solidFill>
                  <a:srgbClr val="0033CC"/>
                </a:solidFill>
              </a:rPr>
              <a:t>reference </a:t>
            </a:r>
            <a:r>
              <a:rPr lang="zh-TW" altLang="en-US" dirty="0" smtClean="0">
                <a:solidFill>
                  <a:srgbClr val="0033CC"/>
                </a:solidFill>
              </a:rPr>
              <a:t>型態</a:t>
            </a:r>
            <a:r>
              <a:rPr lang="zh-TW" altLang="en-US" dirty="0" smtClean="0"/>
              <a:t>，</a:t>
            </a:r>
            <a:r>
              <a:rPr lang="zh-TW" altLang="en-US" u="sng" dirty="0" smtClean="0"/>
              <a:t>無法更動 </a:t>
            </a:r>
            <a:r>
              <a:rPr lang="en-US" altLang="zh-TW" u="sng" dirty="0" smtClean="0"/>
              <a:t>reference </a:t>
            </a:r>
            <a:r>
              <a:rPr lang="zh-TW" altLang="en-US" u="sng" dirty="0" smtClean="0"/>
              <a:t>對象</a:t>
            </a:r>
            <a:r>
              <a:rPr lang="zh-TW" altLang="en-US" dirty="0" smtClean="0"/>
              <a:t>，但可使用物件的 </a:t>
            </a:r>
            <a:r>
              <a:rPr lang="en-US" altLang="zh-TW" dirty="0" smtClean="0"/>
              <a:t>methods </a:t>
            </a:r>
            <a:r>
              <a:rPr lang="zh-TW" altLang="en-US" dirty="0" smtClean="0"/>
              <a:t>與變數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/>
              <a:t>參數傳遞（</a:t>
            </a:r>
            <a:r>
              <a:rPr lang="en-US" altLang="zh-TW" sz="4400" dirty="0" smtClean="0"/>
              <a:t>Passing Argument</a:t>
            </a:r>
            <a:r>
              <a:rPr lang="zh-TW" altLang="en-US" sz="4400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PassArgDemo.java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參數傳遞（</a:t>
            </a:r>
            <a:r>
              <a:rPr lang="en-US" altLang="zh-TW" dirty="0" smtClean="0"/>
              <a:t>Passing Argument by Value )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912" y="1988840"/>
            <a:ext cx="5256311" cy="4486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dirty="0"/>
              <a:t>static void myMethod1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+= 1;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 </a:t>
            </a:r>
            <a:r>
              <a:rPr lang="en-US" altLang="zh-TW" sz="1800" dirty="0" err="1"/>
              <a:t>MyMethod</a:t>
            </a:r>
            <a:r>
              <a:rPr lang="en-US" altLang="zh-TW" sz="1800" dirty="0"/>
              <a:t>(): "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r>
              <a:rPr lang="en-US" altLang="zh-TW" sz="1800" dirty="0"/>
              <a:t>}</a:t>
            </a:r>
          </a:p>
          <a:p>
            <a:endParaRPr lang="en-US" altLang="zh-TW" sz="1800" dirty="0"/>
          </a:p>
          <a:p>
            <a:r>
              <a:rPr lang="en-US" altLang="zh-TW" sz="1800" dirty="0"/>
              <a:t>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 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10;</a:t>
            </a:r>
          </a:p>
          <a:p>
            <a:endParaRPr lang="en-US" altLang="zh-TW" sz="1800" dirty="0">
              <a:solidFill>
                <a:srgbClr val="0033CC"/>
              </a:solidFill>
            </a:endParaRPr>
          </a:p>
          <a:p>
            <a:r>
              <a:rPr lang="en-US" altLang="zh-TW" sz="1800" dirty="0">
                <a:solidFill>
                  <a:srgbClr val="0033CC"/>
                </a:solidFill>
              </a:rPr>
              <a:t>     // </a:t>
            </a:r>
            <a:r>
              <a:rPr lang="zh-TW" altLang="en-US" sz="1800" dirty="0">
                <a:solidFill>
                  <a:srgbClr val="0033CC"/>
                </a:solidFill>
              </a:rPr>
              <a:t>參數以 </a:t>
            </a:r>
            <a:r>
              <a:rPr lang="en-US" altLang="zh-TW" sz="1800" dirty="0">
                <a:solidFill>
                  <a:srgbClr val="0033CC"/>
                </a:solidFill>
              </a:rPr>
              <a:t>primitive </a:t>
            </a:r>
            <a:r>
              <a:rPr lang="zh-TW" altLang="en-US" sz="1800" dirty="0">
                <a:solidFill>
                  <a:srgbClr val="0033CC"/>
                </a:solidFill>
              </a:rPr>
              <a:t>的型態傳入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myMethod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33CC"/>
                </a:solidFill>
              </a:rPr>
              <a:t>     // </a:t>
            </a:r>
            <a:r>
              <a:rPr lang="zh-TW" altLang="en-US" sz="1800" dirty="0">
                <a:solidFill>
                  <a:srgbClr val="0033CC"/>
                </a:solidFill>
              </a:rPr>
              <a:t>不會改變在 </a:t>
            </a:r>
            <a:r>
              <a:rPr lang="en-US" altLang="zh-TW" sz="1800" dirty="0">
                <a:solidFill>
                  <a:srgbClr val="0033CC"/>
                </a:solidFill>
              </a:rPr>
              <a:t>main </a:t>
            </a:r>
            <a:r>
              <a:rPr lang="zh-TW" altLang="en-US" sz="1800" dirty="0">
                <a:solidFill>
                  <a:srgbClr val="0033CC"/>
                </a:solidFill>
              </a:rPr>
              <a:t>中的 </a:t>
            </a:r>
            <a:r>
              <a:rPr lang="en-US" altLang="zh-TW" sz="1800" dirty="0" err="1">
                <a:solidFill>
                  <a:srgbClr val="0033CC"/>
                </a:solidFill>
              </a:rPr>
              <a:t>i</a:t>
            </a:r>
            <a:r>
              <a:rPr lang="en-US" altLang="zh-TW" sz="1800" dirty="0">
                <a:solidFill>
                  <a:srgbClr val="0033CC"/>
                </a:solidFill>
              </a:rPr>
              <a:t> </a:t>
            </a:r>
            <a:r>
              <a:rPr lang="zh-TW" altLang="en-US" sz="1800" dirty="0">
                <a:solidFill>
                  <a:srgbClr val="0033CC"/>
                </a:solidFill>
              </a:rPr>
              <a:t>值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 main(): "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32240" y="4725144"/>
            <a:ext cx="226876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MyMethod</a:t>
            </a:r>
            <a:r>
              <a:rPr lang="en-US" altLang="zh-TW" dirty="0" smtClean="0"/>
              <a:t>(): 11</a:t>
            </a:r>
          </a:p>
          <a:p>
            <a:r>
              <a:rPr lang="en-US" altLang="zh-TW" dirty="0" smtClean="0"/>
              <a:t>In main(): 10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444208" y="4365104"/>
            <a:ext cx="1800200" cy="4320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TW" altLang="en-US" dirty="0" smtClean="0"/>
              <a:t>基本型態與參考型態在記憶體中的不同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-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4788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b="1" dirty="0"/>
              <a:t>基本</a:t>
            </a:r>
            <a:r>
              <a:rPr lang="zh-TW" altLang="en-US" b="1" dirty="0" smtClean="0"/>
              <a:t>型態 </a:t>
            </a:r>
            <a:r>
              <a:rPr lang="en-US" altLang="zh-TW" dirty="0" smtClean="0">
                <a:solidFill>
                  <a:srgbClr val="0033CC"/>
                </a:solidFill>
              </a:rPr>
              <a:t>(Primitive Type) </a:t>
            </a:r>
            <a:endParaRPr lang="zh-TW" altLang="en-US" b="1" dirty="0"/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TW" sz="2000" b="1" dirty="0" err="1"/>
              <a:t>int</a:t>
            </a:r>
            <a:r>
              <a:rPr lang="en-US" altLang="zh-TW" sz="2000" b="1" dirty="0"/>
              <a:t> x = 38;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14788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b="1" dirty="0"/>
              <a:t>參考</a:t>
            </a:r>
            <a:r>
              <a:rPr lang="zh-TW" altLang="en-US" b="1" dirty="0" smtClean="0"/>
              <a:t>型態 </a:t>
            </a:r>
            <a:r>
              <a:rPr lang="en-US" altLang="zh-TW" dirty="0" smtClean="0">
                <a:solidFill>
                  <a:srgbClr val="0033CC"/>
                </a:solidFill>
              </a:rPr>
              <a:t>(Reference Type)</a:t>
            </a:r>
            <a:endParaRPr lang="zh-TW" altLang="en-US" b="1" dirty="0"/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[ ]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;</a:t>
            </a:r>
            <a:endParaRPr lang="en-US" altLang="zh-TW" sz="20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05188"/>
            <a:ext cx="14478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39385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b="1" dirty="0"/>
              <a:t>38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43200" y="39385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/>
              <a:t>0</a:t>
            </a:r>
            <a:r>
              <a:rPr lang="en-US" altLang="zh-TW" b="1"/>
              <a:t>x1234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05600" y="39385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 dirty="0"/>
              <a:t>0</a:t>
            </a:r>
            <a:r>
              <a:rPr lang="en-US" altLang="zh-TW" b="1" dirty="0"/>
              <a:t>x1234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1600" y="3405188"/>
            <a:ext cx="14478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81600" y="39385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b="1"/>
              <a:t>0</a:t>
            </a:r>
            <a:r>
              <a:rPr lang="en-US" altLang="zh-TW" b="1"/>
              <a:t>x5678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5005388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000" b="1" dirty="0">
                <a:ea typeface="標楷體" pitchFamily="65" charset="-120"/>
              </a:rPr>
              <a:t>此變數資料</a:t>
            </a:r>
          </a:p>
          <a:p>
            <a:pPr algn="ctr"/>
            <a:r>
              <a:rPr lang="zh-TW" altLang="en-US" sz="2000" b="1" dirty="0">
                <a:ea typeface="標楷體" pitchFamily="65" charset="-120"/>
              </a:rPr>
              <a:t>存放之位置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9600" y="3938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x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724400" y="3938588"/>
            <a:ext cx="251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err="1" smtClean="0"/>
              <a:t>i</a:t>
            </a:r>
            <a:endParaRPr lang="en-US" altLang="zh-TW" b="1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765925" y="5060032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b="1" dirty="0"/>
              <a:t>0</a:t>
            </a:r>
            <a:r>
              <a:rPr lang="en-US" altLang="zh-TW" b="1" dirty="0"/>
              <a:t>x5678</a:t>
            </a:r>
          </a:p>
        </p:txBody>
      </p:sp>
      <p:cxnSp>
        <p:nvCxnSpPr>
          <p:cNvPr id="17" name="AutoShape 16"/>
          <p:cNvCxnSpPr>
            <a:cxnSpLocks noChangeShapeType="1"/>
            <a:endCxn id="16" idx="0"/>
          </p:cNvCxnSpPr>
          <p:nvPr/>
        </p:nvCxnSpPr>
        <p:spPr bwMode="auto">
          <a:xfrm rot="16200000" flipH="1">
            <a:off x="6424228" y="4169060"/>
            <a:ext cx="910952" cy="870992"/>
          </a:xfrm>
          <a:prstGeom prst="curvedConnector3">
            <a:avLst>
              <a:gd name="adj1" fmla="val 36697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644008" y="5229200"/>
            <a:ext cx="5084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 err="1">
                <a:solidFill>
                  <a:srgbClr val="FF6600"/>
                </a:solidFill>
              </a:rPr>
              <a:t>i</a:t>
            </a:r>
            <a:r>
              <a:rPr lang="en-US" altLang="zh-TW" sz="1600" b="1" dirty="0">
                <a:solidFill>
                  <a:srgbClr val="FF6600"/>
                </a:solidFill>
              </a:rPr>
              <a:t>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33CC"/>
                </a:solidFill>
              </a:rPr>
              <a:t>Array</a:t>
            </a:r>
          </a:p>
          <a:p>
            <a:pPr lvl="2"/>
            <a:r>
              <a:rPr lang="zh-TW" altLang="en-US" sz="2400" dirty="0" smtClean="0"/>
              <a:t>可以是一群相同型態的集合。如：整數陣列就是一群整數的集合。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[]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{10, 11, 12}  //an array of integers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Recap -</a:t>
            </a:r>
            <a:r>
              <a:rPr lang="zh-TW" altLang="en-US" dirty="0" smtClean="0"/>
              <a:t>變數參考型態（</a:t>
            </a:r>
            <a:r>
              <a:rPr lang="en-US" altLang="zh-TW" dirty="0" smtClean="0">
                <a:solidFill>
                  <a:srgbClr val="0033CC"/>
                </a:solidFill>
              </a:rPr>
              <a:t>Reference Data Type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3429000"/>
          <a:ext cx="1586915" cy="42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2"/>
                <a:gridCol w="566336"/>
                <a:gridCol w="504057"/>
              </a:tblGrid>
              <a:tr h="42405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PassArgDemo.java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參數傳遞（</a:t>
            </a:r>
            <a:r>
              <a:rPr lang="en-US" altLang="zh-TW" dirty="0" smtClean="0"/>
              <a:t>Passing Argument by Reference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1" y="2133600"/>
            <a:ext cx="5184502" cy="3937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800" dirty="0"/>
              <a:t>static void myMethod2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[]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r>
              <a:rPr lang="en-US" altLang="zh-TW" sz="1800" dirty="0"/>
              <a:t>   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[0] =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[0] +1;</a:t>
            </a:r>
          </a:p>
          <a:p>
            <a:r>
              <a:rPr lang="en-US" altLang="zh-TW" sz="1800" dirty="0"/>
              <a:t>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 </a:t>
            </a:r>
            <a:r>
              <a:rPr lang="en-US" altLang="zh-TW" sz="1800" dirty="0" err="1"/>
              <a:t>MyFunc</a:t>
            </a:r>
            <a:r>
              <a:rPr lang="en-US" altLang="zh-TW" sz="1800" dirty="0"/>
              <a:t>(): "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[0]);</a:t>
            </a:r>
          </a:p>
          <a:p>
            <a:r>
              <a:rPr lang="en-US" altLang="zh-TW" sz="1800" dirty="0"/>
              <a:t>}</a:t>
            </a:r>
          </a:p>
          <a:p>
            <a:endParaRPr lang="en-US" altLang="zh-TW" sz="1800" dirty="0"/>
          </a:p>
          <a:p>
            <a:r>
              <a:rPr lang="en-US" altLang="zh-TW" sz="1800" dirty="0"/>
              <a:t>public static void main(String[] </a:t>
            </a:r>
            <a:r>
              <a:rPr lang="en-US" altLang="zh-TW" sz="1800" dirty="0" err="1"/>
              <a:t>args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en-US" altLang="zh-TW" sz="1800" dirty="0"/>
              <a:t>{</a:t>
            </a:r>
          </a:p>
          <a:p>
            <a:endParaRPr lang="zh-TW" altLang="en-US" sz="1800" dirty="0"/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[]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{10};</a:t>
            </a:r>
          </a:p>
          <a:p>
            <a:endParaRPr lang="zh-TW" altLang="en-US" sz="1800" dirty="0"/>
          </a:p>
          <a:p>
            <a:r>
              <a:rPr lang="en-US" altLang="zh-TW" sz="1800" dirty="0"/>
              <a:t>     myMethod2(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);</a:t>
            </a:r>
          </a:p>
          <a:p>
            <a:r>
              <a:rPr lang="en-US" altLang="zh-TW" sz="1800" dirty="0"/>
              <a:t>     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("In main(): " +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[0]);</a:t>
            </a:r>
          </a:p>
          <a:p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00192" y="4725144"/>
            <a:ext cx="226876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MyMethod</a:t>
            </a:r>
            <a:r>
              <a:rPr lang="en-US" altLang="zh-TW" dirty="0" smtClean="0"/>
              <a:t>(): 11</a:t>
            </a:r>
          </a:p>
          <a:p>
            <a:r>
              <a:rPr lang="en-US" altLang="zh-TW" dirty="0" smtClean="0"/>
              <a:t>In main(): 11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12160" y="4365104"/>
            <a:ext cx="1800200" cy="4320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參數傳遞（</a:t>
            </a:r>
            <a:r>
              <a:rPr lang="en-US" altLang="zh-TW" dirty="0" smtClean="0"/>
              <a:t>Passing Argument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7913" y="2373313"/>
            <a:ext cx="1752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82713" y="1916113"/>
            <a:ext cx="984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Memory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7913" y="2601913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1600" b="1"/>
              <a:t>0</a:t>
            </a:r>
            <a:r>
              <a:rPr lang="en-US" altLang="zh-TW" sz="1600" b="1"/>
              <a:t>x5678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82913" y="2674938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/>
              <a:t>0</a:t>
            </a:r>
            <a:r>
              <a:rPr lang="en-US" altLang="zh-TW" sz="1600" b="1"/>
              <a:t>x1234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7913" y="4125913"/>
            <a:ext cx="1752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7913" y="4125913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1600" b="1" dirty="0"/>
              <a:t>0</a:t>
            </a:r>
            <a:r>
              <a:rPr lang="en-US" altLang="zh-TW" sz="1600" b="1" dirty="0"/>
              <a:t>x5678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982913" y="3363913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/>
              <a:t>0</a:t>
            </a:r>
            <a:r>
              <a:rPr lang="en-US" altLang="zh-TW" sz="1600" b="1"/>
              <a:t>x5678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77913" y="3363913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1600" b="1" dirty="0"/>
              <a:t>10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96913" y="2601913"/>
            <a:ext cx="243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i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8313" y="3363913"/>
            <a:ext cx="5084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 err="1">
                <a:solidFill>
                  <a:srgbClr val="FF6600"/>
                </a:solidFill>
              </a:rPr>
              <a:t>i</a:t>
            </a:r>
            <a:r>
              <a:rPr lang="en-US" altLang="zh-TW" sz="1600" b="1" dirty="0">
                <a:solidFill>
                  <a:srgbClr val="FF6600"/>
                </a:solidFill>
              </a:rPr>
              <a:t>[0]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8313" y="4125913"/>
            <a:ext cx="3505200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 sz="16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96913" y="4202113"/>
            <a:ext cx="243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0000CC"/>
                </a:solidFill>
              </a:rPr>
              <a:t>i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982913" y="4125913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 b="1"/>
              <a:t>0</a:t>
            </a:r>
            <a:r>
              <a:rPr lang="en-US" altLang="zh-TW" sz="1600" b="1"/>
              <a:t>x9012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458913" y="4125913"/>
            <a:ext cx="9906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27538" y="4724400"/>
            <a:ext cx="344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static void </a:t>
            </a:r>
            <a:r>
              <a:rPr lang="en-US" altLang="zh-TW" dirty="0" err="1"/>
              <a:t>MyFunc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1638" y="2781300"/>
            <a:ext cx="469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1" name="AutoShape 16"/>
          <p:cNvCxnSpPr>
            <a:cxnSpLocks noChangeShapeType="1"/>
            <a:endCxn id="10" idx="2"/>
          </p:cNvCxnSpPr>
          <p:nvPr/>
        </p:nvCxnSpPr>
        <p:spPr bwMode="auto">
          <a:xfrm flipV="1">
            <a:off x="2555776" y="3702467"/>
            <a:ext cx="907397" cy="590629"/>
          </a:xfrm>
          <a:prstGeom prst="curvedConnector2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6"/>
          <p:cNvCxnSpPr>
            <a:cxnSpLocks noChangeShapeType="1"/>
            <a:endCxn id="10" idx="0"/>
          </p:cNvCxnSpPr>
          <p:nvPr/>
        </p:nvCxnSpPr>
        <p:spPr bwMode="auto">
          <a:xfrm>
            <a:off x="2483768" y="2708920"/>
            <a:ext cx="979405" cy="654993"/>
          </a:xfrm>
          <a:prstGeom prst="curvedConnector2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時可設定回傳型態，在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主體中，必須使用 </a:t>
            </a:r>
            <a:r>
              <a:rPr lang="en-US" altLang="zh-TW" dirty="0" smtClean="0"/>
              <a:t>return </a:t>
            </a:r>
            <a:r>
              <a:rPr lang="zh-TW" altLang="en-US" dirty="0" smtClean="0"/>
              <a:t>敘述，回傳適當的數值</a:t>
            </a:r>
          </a:p>
          <a:p>
            <a:r>
              <a:rPr lang="zh-TW" altLang="en-US" dirty="0" smtClean="0"/>
              <a:t>宣告為 </a:t>
            </a:r>
            <a:r>
              <a:rPr lang="en-US" altLang="zh-TW" dirty="0" smtClean="0"/>
              <a:t>void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，不能包含任何 </a:t>
            </a:r>
            <a:r>
              <a:rPr lang="en-US" altLang="zh-TW" dirty="0" smtClean="0"/>
              <a:t>return </a:t>
            </a:r>
            <a:r>
              <a:rPr lang="zh-TW" altLang="en-US" dirty="0" smtClean="0"/>
              <a:t>敘述</a:t>
            </a:r>
          </a:p>
          <a:p>
            <a:r>
              <a:rPr lang="zh-TW" altLang="en-US" dirty="0" smtClean="0"/>
              <a:t>回傳的數值的資料型態，</a:t>
            </a:r>
            <a:r>
              <a:rPr lang="zh-TW" altLang="en-US" dirty="0" smtClean="0">
                <a:solidFill>
                  <a:srgbClr val="0033CC"/>
                </a:solidFill>
              </a:rPr>
              <a:t>必須要符合 </a:t>
            </a:r>
            <a:r>
              <a:rPr lang="en-US" altLang="zh-TW" dirty="0" smtClean="0">
                <a:solidFill>
                  <a:srgbClr val="0033CC"/>
                </a:solidFill>
              </a:rPr>
              <a:t>method </a:t>
            </a:r>
            <a:r>
              <a:rPr lang="zh-TW" altLang="en-US" dirty="0" smtClean="0">
                <a:solidFill>
                  <a:srgbClr val="0033CC"/>
                </a:solidFill>
              </a:rPr>
              <a:t>宣告設定的資料型態一致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回傳數值（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 For Loop – Basic Practice</a:t>
            </a:r>
          </a:p>
          <a:p>
            <a:r>
              <a:rPr lang="zh-TW" altLang="en-US" sz="2800" dirty="0" smtClean="0">
                <a:ea typeface="標楷體" pitchFamily="65" charset="-120"/>
              </a:rPr>
              <a:t>方法（</a:t>
            </a:r>
            <a:r>
              <a:rPr lang="en-US" altLang="zh-TW" sz="2800" dirty="0" smtClean="0">
                <a:ea typeface="標楷體" pitchFamily="65" charset="-120"/>
              </a:rPr>
              <a:t>Method</a:t>
            </a:r>
            <a:r>
              <a:rPr lang="zh-TW" altLang="en-US" sz="2800" dirty="0" smtClean="0">
                <a:ea typeface="標楷體" pitchFamily="65" charset="-120"/>
              </a:rPr>
              <a:t>）</a:t>
            </a:r>
            <a:endParaRPr lang="en-US" altLang="zh-TW" sz="2800" dirty="0" smtClean="0">
              <a:ea typeface="標楷體" pitchFamily="65" charset="-120"/>
            </a:endParaRPr>
          </a:p>
          <a:p>
            <a:r>
              <a:rPr lang="en-US" altLang="zh-TW" sz="2800" dirty="0" smtClean="0">
                <a:solidFill>
                  <a:srgbClr val="0033CC"/>
                </a:solidFill>
              </a:rPr>
              <a:t>Your Turn</a:t>
            </a:r>
          </a:p>
          <a:p>
            <a:r>
              <a:rPr lang="en-US" altLang="zh-TW" sz="2800" dirty="0" smtClean="0">
                <a:ea typeface="標楷體" pitchFamily="65" charset="-120"/>
              </a:rPr>
              <a:t>Overloading</a:t>
            </a:r>
          </a:p>
          <a:p>
            <a:r>
              <a:rPr lang="en-US" altLang="zh-TW" dirty="0" smtClean="0">
                <a:solidFill>
                  <a:srgbClr val="0033CC"/>
                </a:solidFill>
              </a:rPr>
              <a:t>Your Turn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PassArgDemo.java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回傳數值（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5832450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static 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myMethod3 (</a:t>
            </a:r>
            <a:r>
              <a:rPr lang="en-US" altLang="zh-TW" sz="2000" dirty="0" err="1">
                <a:solidFill>
                  <a:srgbClr val="0033CC"/>
                </a:solidFill>
              </a:rPr>
              <a:t>int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000" dirty="0" err="1">
                <a:solidFill>
                  <a:srgbClr val="0033CC"/>
                </a:solidFill>
              </a:rPr>
              <a:t>i</a:t>
            </a:r>
            <a:r>
              <a:rPr lang="en-US" altLang="zh-TW" sz="2000" dirty="0">
                <a:solidFill>
                  <a:srgbClr val="0033CC"/>
                </a:solidFill>
              </a:rPr>
              <a:t>) </a:t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>
                <a:solidFill>
                  <a:srgbClr val="0033CC"/>
                </a:solidFill>
              </a:rPr>
              <a:t>{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</a:t>
            </a:r>
            <a:r>
              <a:rPr lang="en-US" altLang="zh-TW" sz="2000" dirty="0" err="1">
                <a:solidFill>
                  <a:srgbClr val="0033CC"/>
                </a:solidFill>
              </a:rPr>
              <a:t>i</a:t>
            </a:r>
            <a:r>
              <a:rPr lang="en-US" altLang="zh-TW" sz="2000" dirty="0">
                <a:solidFill>
                  <a:srgbClr val="0033CC"/>
                </a:solidFill>
              </a:rPr>
              <a:t> *= 10;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return </a:t>
            </a:r>
            <a:r>
              <a:rPr lang="en-US" altLang="zh-TW" sz="2000" dirty="0" err="1">
                <a:solidFill>
                  <a:srgbClr val="0033CC"/>
                </a:solidFill>
              </a:rPr>
              <a:t>i</a:t>
            </a:r>
            <a:r>
              <a:rPr lang="en-US" altLang="zh-TW" sz="2000" dirty="0">
                <a:solidFill>
                  <a:srgbClr val="0033CC"/>
                </a:solidFill>
              </a:rPr>
              <a:t>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}</a:t>
            </a:r>
          </a:p>
          <a:p>
            <a:endParaRPr lang="en-US" altLang="zh-TW" sz="2000" dirty="0">
              <a:solidFill>
                <a:srgbClr val="0033CC"/>
              </a:solidFill>
            </a:endParaRPr>
          </a:p>
          <a:p>
            <a:r>
              <a:rPr lang="en-US" altLang="zh-TW" sz="2000" dirty="0"/>
              <a:t>public static void main(String[]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10;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 = myMethod3(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("The return value: " + j);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44208" y="4725144"/>
            <a:ext cx="269979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smtClean="0"/>
              <a:t>The return value: 100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56176" y="4365104"/>
            <a:ext cx="1800200" cy="4320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試寫二個 </a:t>
            </a:r>
            <a:r>
              <a:rPr lang="en-US" altLang="zh-TW" sz="2400" dirty="0" smtClean="0"/>
              <a:t>static method </a:t>
            </a:r>
            <a:r>
              <a:rPr lang="zh-TW" altLang="en-US" sz="2400" dirty="0" smtClean="0"/>
              <a:t>方法：</a:t>
            </a:r>
          </a:p>
          <a:p>
            <a:pPr lvl="1"/>
            <a:r>
              <a:rPr lang="en-US" altLang="zh-TW" sz="2000" dirty="0" smtClean="0">
                <a:solidFill>
                  <a:srgbClr val="0033CC"/>
                </a:solidFill>
              </a:rPr>
              <a:t>static void printAdd2N(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max)</a:t>
            </a:r>
          </a:p>
          <a:p>
            <a:pPr lvl="1"/>
            <a:r>
              <a:rPr lang="en-US" altLang="zh-TW" sz="2000" dirty="0" smtClean="0">
                <a:solidFill>
                  <a:srgbClr val="0033CC"/>
                </a:solidFill>
              </a:rPr>
              <a:t>static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getAdd2N(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max)</a:t>
            </a:r>
          </a:p>
          <a:p>
            <a:pPr lvl="1">
              <a:buFontTx/>
              <a:buNone/>
            </a:pPr>
            <a:endParaRPr lang="en-US" altLang="zh-TW" sz="2000" dirty="0" smtClean="0"/>
          </a:p>
          <a:p>
            <a:pPr lvl="1">
              <a:buFontTx/>
              <a:buNone/>
            </a:pPr>
            <a:endParaRPr lang="en-US" altLang="zh-TW" sz="2000" dirty="0" smtClean="0"/>
          </a:p>
          <a:p>
            <a:pPr lvl="1">
              <a:buFontTx/>
              <a:buNone/>
            </a:pPr>
            <a:r>
              <a:rPr lang="zh-TW" altLang="en-US" sz="2000" dirty="0" smtClean="0"/>
              <a:t>方</a:t>
            </a:r>
            <a:r>
              <a:rPr lang="zh-TW" altLang="en-US" sz="2000" dirty="0" smtClean="0"/>
              <a:t>別傳入一個參數 </a:t>
            </a:r>
            <a:r>
              <a:rPr lang="en-US" altLang="zh-TW" sz="2000" dirty="0" smtClean="0"/>
              <a:t>max</a:t>
            </a:r>
            <a:r>
              <a:rPr lang="zh-TW" altLang="en-US" sz="2000" dirty="0" smtClean="0"/>
              <a:t>，可以計算從 </a:t>
            </a:r>
            <a:r>
              <a:rPr lang="en-US" altLang="zh-TW" sz="2000" dirty="0" smtClean="0"/>
              <a:t>1 </a:t>
            </a:r>
            <a:r>
              <a:rPr lang="zh-TW" altLang="en-US" sz="2000" dirty="0" smtClean="0"/>
              <a:t>加到 </a:t>
            </a:r>
            <a:r>
              <a:rPr lang="en-US" altLang="zh-TW" sz="2000" dirty="0" smtClean="0"/>
              <a:t>max </a:t>
            </a:r>
            <a:r>
              <a:rPr lang="zh-TW" altLang="en-US" sz="2000" dirty="0" smtClean="0"/>
              <a:t>的運算</a:t>
            </a:r>
          </a:p>
          <a:p>
            <a:pPr lvl="1">
              <a:buFontTx/>
              <a:buNone/>
            </a:pPr>
            <a:r>
              <a:rPr lang="zh-TW" altLang="en-US" sz="2000" dirty="0" smtClean="0"/>
              <a:t>最後再寫一個 </a:t>
            </a:r>
            <a:r>
              <a:rPr lang="en-US" altLang="zh-TW" sz="2000" dirty="0" smtClean="0"/>
              <a:t>main() </a:t>
            </a:r>
            <a:r>
              <a:rPr lang="zh-TW" altLang="en-US" sz="2000" dirty="0" smtClean="0"/>
              <a:t>來測試</a:t>
            </a:r>
          </a:p>
          <a:p>
            <a:pPr lvl="1">
              <a:buFontTx/>
              <a:buNone/>
            </a:pPr>
            <a:endParaRPr lang="en-US" altLang="zh-TW" sz="2000" dirty="0" smtClean="0"/>
          </a:p>
          <a:p>
            <a:pPr lvl="1">
              <a:buFontTx/>
              <a:buNone/>
            </a:pPr>
            <a:r>
              <a:rPr lang="zh-TW" altLang="en-US" sz="2000" dirty="0" smtClean="0"/>
              <a:t>如</a:t>
            </a:r>
            <a:r>
              <a:rPr lang="zh-TW" altLang="en-US" sz="2000" dirty="0" smtClean="0"/>
              <a:t>：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	1+2+3+4+5+6+7+8+9+10 = 55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	Result: 55</a:t>
            </a:r>
            <a:endParaRPr lang="zh-TW" altLang="en-US" sz="2000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1340768"/>
            <a:ext cx="4104456" cy="3477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0033CC"/>
                </a:solidFill>
              </a:rPr>
              <a:t>static void printAdd2N(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max) </a:t>
            </a:r>
            <a:r>
              <a:rPr lang="en-US" altLang="zh-TW" sz="2000" dirty="0">
                <a:solidFill>
                  <a:srgbClr val="0033CC"/>
                </a:solidFill>
              </a:rPr>
              <a:t/>
            </a:r>
            <a:br>
              <a:rPr lang="en-US" altLang="zh-TW" sz="2000" dirty="0">
                <a:solidFill>
                  <a:srgbClr val="0033CC"/>
                </a:solidFill>
              </a:rPr>
            </a:b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for (…){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…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if (…){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	…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} else 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	…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}	</a:t>
            </a:r>
            <a:endParaRPr lang="en-US" altLang="zh-TW" sz="2000" dirty="0"/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88024" y="1340768"/>
            <a:ext cx="4104456" cy="224676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 smtClean="0">
                <a:solidFill>
                  <a:srgbClr val="0033CC"/>
                </a:solidFill>
              </a:rPr>
              <a:t>static 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getAdd2N(</a:t>
            </a:r>
            <a:r>
              <a:rPr lang="en-US" altLang="zh-TW" sz="2000" dirty="0" err="1" smtClean="0">
                <a:solidFill>
                  <a:srgbClr val="0033CC"/>
                </a:solidFill>
              </a:rPr>
              <a:t>int</a:t>
            </a:r>
            <a:r>
              <a:rPr lang="en-US" altLang="zh-TW" sz="2000" dirty="0" smtClean="0">
                <a:solidFill>
                  <a:srgbClr val="0033CC"/>
                </a:solidFill>
              </a:rPr>
              <a:t> max)</a:t>
            </a:r>
          </a:p>
          <a:p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for (…){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	…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smtClean="0"/>
              <a:t>return result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576" y="515719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Output: 1+2+3+…+max =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2040" y="393305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Output: 55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 </a:t>
            </a:r>
            <a:r>
              <a:rPr lang="en-US" altLang="zh-TW" sz="2400" dirty="0" smtClean="0"/>
              <a:t>Java </a:t>
            </a:r>
            <a:r>
              <a:rPr lang="zh-TW" altLang="en-US" sz="2400" dirty="0" smtClean="0"/>
              <a:t>中有三種情況可能會造成 </a:t>
            </a:r>
            <a:r>
              <a:rPr lang="en-US" altLang="zh-TW" sz="2400" dirty="0" smtClean="0"/>
              <a:t>method </a:t>
            </a:r>
            <a:r>
              <a:rPr lang="zh-TW" altLang="en-US" sz="2400" dirty="0" smtClean="0"/>
              <a:t>在類別中或是 </a:t>
            </a:r>
            <a:r>
              <a:rPr lang="en-US" altLang="zh-TW" sz="2400" dirty="0" err="1" smtClean="0"/>
              <a:t>superclass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中和其他的 </a:t>
            </a:r>
            <a:r>
              <a:rPr lang="en-US" altLang="zh-TW" sz="2400" dirty="0" smtClean="0"/>
              <a:t>methods </a:t>
            </a:r>
            <a:r>
              <a:rPr lang="zh-TW" altLang="en-US" sz="2400" dirty="0" smtClean="0"/>
              <a:t>同名</a:t>
            </a:r>
          </a:p>
          <a:p>
            <a:pPr lvl="1"/>
            <a:r>
              <a:rPr lang="zh-TW" altLang="en-US" dirty="0" smtClean="0"/>
              <a:t>覆蓋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（</a:t>
            </a:r>
            <a:r>
              <a:rPr lang="en-US" altLang="zh-TW" dirty="0" smtClean="0">
                <a:solidFill>
                  <a:srgbClr val="0033CC"/>
                </a:solidFill>
              </a:rPr>
              <a:t>overriding</a:t>
            </a:r>
            <a:r>
              <a:rPr lang="en-US" altLang="zh-TW" dirty="0" smtClean="0"/>
              <a:t> methods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遮蔽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（</a:t>
            </a:r>
            <a:r>
              <a:rPr lang="en-US" altLang="zh-TW" dirty="0" smtClean="0">
                <a:solidFill>
                  <a:srgbClr val="0033CC"/>
                </a:solidFill>
              </a:rPr>
              <a:t>hiding</a:t>
            </a:r>
            <a:r>
              <a:rPr lang="en-US" altLang="zh-TW" dirty="0" smtClean="0"/>
              <a:t> methods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名稱過載（</a:t>
            </a:r>
            <a:r>
              <a:rPr lang="en-US" altLang="zh-TW" dirty="0" smtClean="0"/>
              <a:t>name </a:t>
            </a:r>
            <a:r>
              <a:rPr lang="en-US" altLang="zh-TW" dirty="0" smtClean="0">
                <a:solidFill>
                  <a:srgbClr val="0033CC"/>
                </a:solidFill>
              </a:rPr>
              <a:t>overloading</a:t>
            </a:r>
            <a:r>
              <a:rPr lang="zh-TW" altLang="en-US" dirty="0" smtClean="0"/>
              <a:t>）</a:t>
            </a:r>
          </a:p>
          <a:p>
            <a:r>
              <a:rPr lang="en-US" altLang="zh-TW" dirty="0" smtClean="0"/>
              <a:t>Overloading</a:t>
            </a:r>
          </a:p>
          <a:p>
            <a:pPr lvl="1"/>
            <a:r>
              <a:rPr lang="zh-TW" altLang="en-US" dirty="0" smtClean="0"/>
              <a:t>為類似功能的方法統一提供一樣的名稱，但是可以根據</a:t>
            </a:r>
          </a:p>
          <a:p>
            <a:pPr lvl="2"/>
            <a:r>
              <a:rPr lang="zh-TW" altLang="en-US" dirty="0" smtClean="0"/>
              <a:t>參數個數的不同</a:t>
            </a:r>
          </a:p>
          <a:p>
            <a:pPr lvl="2"/>
            <a:r>
              <a:rPr lang="zh-TW" altLang="en-US" dirty="0" smtClean="0"/>
              <a:t>參數資料型態的不同</a:t>
            </a:r>
          </a:p>
          <a:p>
            <a:pPr lvl="1"/>
            <a:r>
              <a:rPr lang="zh-TW" altLang="en-US" dirty="0" smtClean="0"/>
              <a:t>自動呼叫對應的函式。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這樣設計員可以不用花很多心思想不同的函式名稱</a:t>
            </a:r>
            <a:r>
              <a:rPr lang="en-US" altLang="zh-TW" dirty="0" smtClean="0"/>
              <a:t>)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33CC"/>
                </a:solidFill>
              </a:rPr>
              <a:t>Overloading</a:t>
            </a:r>
          </a:p>
          <a:p>
            <a:pPr lvl="1"/>
            <a:r>
              <a:rPr lang="en-US" altLang="zh-TW" dirty="0" smtClean="0"/>
              <a:t>Java </a:t>
            </a:r>
            <a:r>
              <a:rPr lang="zh-TW" altLang="en-US" dirty="0" smtClean="0"/>
              <a:t>中，以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的</a:t>
            </a:r>
            <a:r>
              <a:rPr lang="zh-TW" altLang="en-US" u="sng" dirty="0" smtClean="0"/>
              <a:t>名稱與參數</a:t>
            </a:r>
            <a:r>
              <a:rPr lang="zh-TW" altLang="en-US" dirty="0" smtClean="0"/>
              <a:t>來決定一個 </a:t>
            </a:r>
            <a:r>
              <a:rPr lang="en-US" altLang="zh-TW" dirty="0" smtClean="0"/>
              <a:t>method</a:t>
            </a:r>
          </a:p>
          <a:p>
            <a:pPr lvl="1"/>
            <a:r>
              <a:rPr lang="zh-TW" altLang="en-US" dirty="0" smtClean="0"/>
              <a:t>因此，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允許多個 </a:t>
            </a:r>
            <a:r>
              <a:rPr lang="en-US" altLang="zh-TW" dirty="0" smtClean="0"/>
              <a:t>methods </a:t>
            </a:r>
            <a:r>
              <a:rPr lang="zh-TW" altLang="en-US" dirty="0" smtClean="0"/>
              <a:t>共用同一個名字，但必須擁有</a:t>
            </a:r>
            <a:r>
              <a:rPr lang="zh-TW" altLang="en-US" dirty="0" smtClean="0">
                <a:solidFill>
                  <a:srgbClr val="0033CC"/>
                </a:solidFill>
              </a:rPr>
              <a:t>不同數目或型態的參數</a:t>
            </a:r>
            <a:r>
              <a:rPr lang="zh-TW" altLang="en-US" dirty="0" smtClean="0"/>
              <a:t>以供區分</a:t>
            </a:r>
          </a:p>
          <a:p>
            <a:pPr lvl="1"/>
            <a:r>
              <a:rPr lang="zh-TW" altLang="en-US" dirty="0" smtClean="0"/>
              <a:t>例：</a:t>
            </a:r>
            <a:endParaRPr lang="en-US" altLang="zh-TW" dirty="0" smtClean="0"/>
          </a:p>
          <a:p>
            <a:pPr lvl="1">
              <a:buFontTx/>
              <a:buNone/>
            </a:pPr>
            <a:r>
              <a:rPr lang="en-US" altLang="zh-TW" dirty="0" smtClean="0"/>
              <a:t>	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square(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num</a:t>
            </a:r>
            <a:r>
              <a:rPr lang="en-US" altLang="zh-TW" dirty="0" smtClean="0"/>
              <a:t>)</a:t>
            </a:r>
          </a:p>
          <a:p>
            <a:pPr lvl="1">
              <a:buFontTx/>
              <a:buNone/>
            </a:pPr>
            <a:r>
              <a:rPr lang="en-US" altLang="zh-TW" dirty="0" smtClean="0"/>
              <a:t>		static double square(</a:t>
            </a:r>
            <a:r>
              <a:rPr lang="en-US" altLang="zh-TW" dirty="0" smtClean="0">
                <a:solidFill>
                  <a:srgbClr val="0033CC"/>
                </a:solidFill>
              </a:rPr>
              <a:t>double num</a:t>
            </a:r>
            <a:r>
              <a:rPr lang="en-US" altLang="zh-TW" dirty="0" smtClean="0"/>
              <a:t>)</a:t>
            </a:r>
          </a:p>
          <a:p>
            <a:pPr lvl="1"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或</a:t>
            </a:r>
          </a:p>
          <a:p>
            <a:pPr lvl="1">
              <a:buFontTx/>
              <a:buNone/>
            </a:pPr>
            <a:r>
              <a:rPr lang="zh-TW" altLang="en-US" dirty="0" smtClean="0"/>
              <a:t>	</a:t>
            </a:r>
            <a:r>
              <a:rPr lang="en-US" altLang="zh-TW" dirty="0" smtClean="0"/>
              <a:t>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getMin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a,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b</a:t>
            </a:r>
            <a:r>
              <a:rPr lang="en-US" altLang="zh-TW" dirty="0" smtClean="0"/>
              <a:t>)</a:t>
            </a:r>
          </a:p>
          <a:p>
            <a:pPr lvl="1">
              <a:buFontTx/>
              <a:buNone/>
            </a:pPr>
            <a:r>
              <a:rPr lang="en-US" altLang="zh-TW" dirty="0" smtClean="0"/>
              <a:t>		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getMin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a,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b, 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c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 圖示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925" y="1930400"/>
            <a:ext cx="395922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static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CC"/>
                </a:solidFill>
              </a:rPr>
              <a:t>square</a:t>
            </a:r>
            <a:r>
              <a:rPr lang="en-US" altLang="zh-TW" dirty="0"/>
              <a:t> (</a:t>
            </a:r>
            <a:r>
              <a:rPr lang="en-US" altLang="zh-TW" dirty="0" err="1"/>
              <a:t>int</a:t>
            </a:r>
            <a:r>
              <a:rPr lang="en-US" altLang="zh-TW" dirty="0"/>
              <a:t> a)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	return a*a;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static </a:t>
            </a:r>
            <a:r>
              <a:rPr lang="en-US" altLang="zh-TW" dirty="0">
                <a:solidFill>
                  <a:srgbClr val="FF0000"/>
                </a:solidFill>
              </a:rPr>
              <a:t>double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CC"/>
                </a:solidFill>
              </a:rPr>
              <a:t>square </a:t>
            </a:r>
            <a:r>
              <a:rPr lang="en-US" altLang="zh-TW" dirty="0"/>
              <a:t>(double a)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	return a*a;</a:t>
            </a:r>
            <a:br>
              <a:rPr lang="en-US" altLang="zh-TW" dirty="0"/>
            </a:br>
            <a:r>
              <a:rPr lang="en-US" altLang="zh-TW" dirty="0"/>
              <a:t>}</a:t>
            </a:r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3851351" y="4231357"/>
            <a:ext cx="1785937" cy="12858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方</a:t>
            </a:r>
            <a:r>
              <a:rPr lang="zh-TW" altLang="en-US" dirty="0"/>
              <a:t>法程式碼</a:t>
            </a: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429000" y="2214563"/>
            <a:ext cx="5357813" cy="142875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X=</a:t>
            </a:r>
            <a:r>
              <a:rPr lang="zh-TW" altLang="en-US" dirty="0">
                <a:solidFill>
                  <a:srgbClr val="0033CC"/>
                </a:solidFill>
              </a:rPr>
              <a:t>方法名 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);         </a:t>
            </a:r>
            <a:r>
              <a:rPr lang="en-US" altLang="zh-TW" dirty="0">
                <a:solidFill>
                  <a:srgbClr val="FF0000"/>
                </a:solidFill>
              </a:rPr>
              <a:t>Y=</a:t>
            </a:r>
            <a:r>
              <a:rPr lang="zh-TW" altLang="en-US" dirty="0">
                <a:solidFill>
                  <a:srgbClr val="0033CC"/>
                </a:solidFill>
              </a:rPr>
              <a:t>方法名</a:t>
            </a:r>
            <a:r>
              <a:rPr lang="en-US" altLang="zh-TW" dirty="0"/>
              <a:t>(double);</a:t>
            </a:r>
            <a:endParaRPr lang="zh-TW" altLang="en-US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11"/>
          <p:cNvCxnSpPr>
            <a:cxnSpLocks noChangeShapeType="1"/>
          </p:cNvCxnSpPr>
          <p:nvPr/>
        </p:nvCxnSpPr>
        <p:spPr bwMode="auto">
          <a:xfrm rot="5400000">
            <a:off x="3315570" y="3552700"/>
            <a:ext cx="13589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文字方塊 12"/>
          <p:cNvSpPr txBox="1">
            <a:spLocks noChangeArrowheads="1"/>
          </p:cNvSpPr>
          <p:nvPr/>
        </p:nvSpPr>
        <p:spPr bwMode="auto">
          <a:xfrm>
            <a:off x="3922788" y="3731294"/>
            <a:ext cx="13128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33CC"/>
                </a:solidFill>
              </a:rPr>
              <a:t>程式碼位址</a:t>
            </a:r>
            <a:r>
              <a:rPr lang="en-US" altLang="zh-TW" sz="1600">
                <a:solidFill>
                  <a:srgbClr val="0033CC"/>
                </a:solidFill>
              </a:rPr>
              <a:t>1</a:t>
            </a:r>
            <a:endParaRPr lang="zh-TW" altLang="en-US" sz="1600">
              <a:solidFill>
                <a:srgbClr val="0033CC"/>
              </a:solidFill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4922913" y="4231357"/>
            <a:ext cx="571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zh-TW"/>
              <a:t>a</a:t>
            </a:r>
            <a:endParaRPr lang="zh-TW" altLang="en-US"/>
          </a:p>
        </p:txBody>
      </p:sp>
      <p:cxnSp>
        <p:nvCxnSpPr>
          <p:cNvPr id="10" name="直線單箭頭接點 16"/>
          <p:cNvCxnSpPr>
            <a:cxnSpLocks noChangeShapeType="1"/>
          </p:cNvCxnSpPr>
          <p:nvPr/>
        </p:nvCxnSpPr>
        <p:spPr bwMode="auto">
          <a:xfrm rot="5400000">
            <a:off x="4386338" y="3623344"/>
            <a:ext cx="1500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文字方塊 17"/>
          <p:cNvSpPr txBox="1">
            <a:spLocks noChangeArrowheads="1"/>
          </p:cNvSpPr>
          <p:nvPr/>
        </p:nvSpPr>
        <p:spPr bwMode="auto">
          <a:xfrm>
            <a:off x="5208663" y="3874169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/>
              <a:t>記憶體</a:t>
            </a:r>
          </a:p>
        </p:txBody>
      </p:sp>
      <p:sp>
        <p:nvSpPr>
          <p:cNvPr id="12" name="矩形 18"/>
          <p:cNvSpPr>
            <a:spLocks noChangeArrowheads="1"/>
          </p:cNvSpPr>
          <p:nvPr/>
        </p:nvSpPr>
        <p:spPr bwMode="auto">
          <a:xfrm>
            <a:off x="4065663" y="5017169"/>
            <a:ext cx="91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return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3851920" y="2492896"/>
            <a:ext cx="164306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4" name="肘形接點 29"/>
          <p:cNvCxnSpPr>
            <a:cxnSpLocks noChangeShapeType="1"/>
            <a:stCxn id="12" idx="1"/>
          </p:cNvCxnSpPr>
          <p:nvPr/>
        </p:nvCxnSpPr>
        <p:spPr bwMode="auto">
          <a:xfrm rot="10800000">
            <a:off x="3779913" y="2874044"/>
            <a:ext cx="285750" cy="2373313"/>
          </a:xfrm>
          <a:prstGeom prst="bentConnector2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2924944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sz="2000" b="1" dirty="0">
                <a:solidFill>
                  <a:srgbClr val="C00000"/>
                </a:solidFill>
              </a:rPr>
              <a:t>傳</a:t>
            </a:r>
            <a:r>
              <a:rPr lang="zh-TW" altLang="en-US" sz="2000" b="1" dirty="0">
                <a:solidFill>
                  <a:srgbClr val="C00000"/>
                </a:solidFill>
              </a:rPr>
              <a:t>回型態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60463" y="2924944"/>
            <a:ext cx="69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rgbClr val="0000CC"/>
                </a:solidFill>
              </a:rPr>
              <a:t>名稱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797050" y="2924944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b="1" dirty="0"/>
              <a:t>(參數宣告);</a:t>
            </a:r>
          </a:p>
        </p:txBody>
      </p:sp>
      <p:sp>
        <p:nvSpPr>
          <p:cNvPr id="18" name="矩形 24"/>
          <p:cNvSpPr>
            <a:spLocks noChangeArrowheads="1"/>
          </p:cNvSpPr>
          <p:nvPr/>
        </p:nvSpPr>
        <p:spPr bwMode="auto">
          <a:xfrm>
            <a:off x="6072188" y="2492896"/>
            <a:ext cx="250031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矩形 25"/>
          <p:cNvSpPr>
            <a:spLocks noChangeArrowheads="1"/>
          </p:cNvSpPr>
          <p:nvPr/>
        </p:nvSpPr>
        <p:spPr bwMode="auto">
          <a:xfrm>
            <a:off x="6208788" y="4231357"/>
            <a:ext cx="1785938" cy="12858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方</a:t>
            </a:r>
            <a:r>
              <a:rPr lang="zh-TW" altLang="en-US" dirty="0"/>
              <a:t>法程式碼</a:t>
            </a:r>
          </a:p>
        </p:txBody>
      </p:sp>
      <p:cxnSp>
        <p:nvCxnSpPr>
          <p:cNvPr id="20" name="直線單箭頭接點 26"/>
          <p:cNvCxnSpPr>
            <a:cxnSpLocks noChangeShapeType="1"/>
          </p:cNvCxnSpPr>
          <p:nvPr/>
        </p:nvCxnSpPr>
        <p:spPr bwMode="auto">
          <a:xfrm rot="5400000">
            <a:off x="5673007" y="3552700"/>
            <a:ext cx="13589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文字方塊 27"/>
          <p:cNvSpPr txBox="1">
            <a:spLocks noChangeArrowheads="1"/>
          </p:cNvSpPr>
          <p:nvPr/>
        </p:nvSpPr>
        <p:spPr bwMode="auto">
          <a:xfrm>
            <a:off x="6280226" y="3731294"/>
            <a:ext cx="1312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33CC"/>
                </a:solidFill>
              </a:rPr>
              <a:t>程式碼位址</a:t>
            </a:r>
            <a:r>
              <a:rPr lang="en-US" altLang="zh-TW" sz="1600">
                <a:solidFill>
                  <a:srgbClr val="0033CC"/>
                </a:solidFill>
              </a:rPr>
              <a:t>2</a:t>
            </a:r>
            <a:endParaRPr lang="zh-TW" altLang="en-US" sz="1600">
              <a:solidFill>
                <a:srgbClr val="0033CC"/>
              </a:solidFill>
            </a:endParaRPr>
          </a:p>
        </p:txBody>
      </p: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7280351" y="4231357"/>
            <a:ext cx="571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zh-TW"/>
              <a:t>a</a:t>
            </a:r>
            <a:endParaRPr lang="zh-TW" altLang="en-US"/>
          </a:p>
        </p:txBody>
      </p:sp>
      <p:cxnSp>
        <p:nvCxnSpPr>
          <p:cNvPr id="23" name="直線單箭頭接點 29"/>
          <p:cNvCxnSpPr>
            <a:cxnSpLocks noChangeShapeType="1"/>
          </p:cNvCxnSpPr>
          <p:nvPr/>
        </p:nvCxnSpPr>
        <p:spPr bwMode="auto">
          <a:xfrm rot="5400000">
            <a:off x="6815213" y="3623344"/>
            <a:ext cx="1500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文字方塊 30"/>
          <p:cNvSpPr txBox="1">
            <a:spLocks noChangeArrowheads="1"/>
          </p:cNvSpPr>
          <p:nvPr/>
        </p:nvSpPr>
        <p:spPr bwMode="auto">
          <a:xfrm>
            <a:off x="7566101" y="3874169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1600"/>
              <a:t>記憶體</a:t>
            </a:r>
          </a:p>
        </p:txBody>
      </p:sp>
      <p:sp>
        <p:nvSpPr>
          <p:cNvPr id="25" name="矩形 31"/>
          <p:cNvSpPr>
            <a:spLocks noChangeArrowheads="1"/>
          </p:cNvSpPr>
          <p:nvPr/>
        </p:nvSpPr>
        <p:spPr bwMode="auto">
          <a:xfrm>
            <a:off x="6423101" y="5017169"/>
            <a:ext cx="919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return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6" name="肘形接點 29"/>
          <p:cNvCxnSpPr>
            <a:cxnSpLocks noChangeShapeType="1"/>
            <a:stCxn id="25" idx="1"/>
          </p:cNvCxnSpPr>
          <p:nvPr/>
        </p:nvCxnSpPr>
        <p:spPr bwMode="auto">
          <a:xfrm rot="10800000">
            <a:off x="5940153" y="2852937"/>
            <a:ext cx="482949" cy="2395215"/>
          </a:xfrm>
          <a:prstGeom prst="bentConnector2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7" name="矩形 33"/>
          <p:cNvSpPr>
            <a:spLocks noChangeArrowheads="1"/>
          </p:cNvSpPr>
          <p:nvPr/>
        </p:nvSpPr>
        <p:spPr bwMode="auto">
          <a:xfrm>
            <a:off x="1428750" y="1643063"/>
            <a:ext cx="6648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/>
              <a:t>根據參數數目或型態的不同呼叫到不同的程式碼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OverloadingDemo.java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5688013" cy="4492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33CC"/>
                </a:solidFill>
              </a:rPr>
              <a:t>square(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num)</a:t>
            </a:r>
            <a:r>
              <a:rPr lang="en-US" altLang="zh-TW" sz="1600" dirty="0"/>
              <a:t> { return num*num;}</a:t>
            </a:r>
          </a:p>
          <a:p>
            <a:endParaRPr lang="en-US" altLang="zh-TW" sz="1600" dirty="0"/>
          </a:p>
          <a:p>
            <a:r>
              <a:rPr lang="en-US" altLang="zh-TW" sz="1600" dirty="0"/>
              <a:t>static double </a:t>
            </a:r>
            <a:r>
              <a:rPr lang="en-US" altLang="zh-TW" sz="1600" dirty="0">
                <a:solidFill>
                  <a:srgbClr val="0033CC"/>
                </a:solidFill>
              </a:rPr>
              <a:t>square(double num)</a:t>
            </a:r>
            <a:r>
              <a:rPr lang="en-US" altLang="zh-TW" sz="1600" dirty="0"/>
              <a:t> { return num*num; }</a:t>
            </a:r>
          </a:p>
          <a:p>
            <a:r>
              <a:rPr lang="en-US" altLang="zh-TW" sz="1600" dirty="0"/>
              <a:t>   </a:t>
            </a:r>
          </a:p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33CC"/>
                </a:solidFill>
              </a:rPr>
              <a:t>getMin</a:t>
            </a:r>
            <a:r>
              <a:rPr lang="en-US" altLang="zh-TW" sz="1600" dirty="0">
                <a:solidFill>
                  <a:srgbClr val="0033CC"/>
                </a:solidFill>
              </a:rPr>
              <a:t>(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a, 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b)</a:t>
            </a:r>
            <a:r>
              <a:rPr lang="en-US" altLang="zh-TW" sz="1600" dirty="0"/>
              <a:t> {  </a:t>
            </a:r>
          </a:p>
          <a:p>
            <a:r>
              <a:rPr lang="en-US" altLang="zh-TW" sz="1600" dirty="0"/>
              <a:t>	if ( a &lt; b )   return a;</a:t>
            </a:r>
          </a:p>
          <a:p>
            <a:r>
              <a:rPr lang="en-US" altLang="zh-TW" sz="1600" dirty="0"/>
              <a:t>      	else             return b;</a:t>
            </a:r>
          </a:p>
          <a:p>
            <a:r>
              <a:rPr lang="en-US" altLang="zh-TW" sz="1600" dirty="0"/>
              <a:t>}</a:t>
            </a:r>
          </a:p>
          <a:p>
            <a:endParaRPr lang="en-US" altLang="zh-TW" sz="1600" dirty="0"/>
          </a:p>
          <a:p>
            <a:r>
              <a:rPr lang="en-US" altLang="zh-TW" sz="1600" dirty="0"/>
              <a:t>static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33CC"/>
                </a:solidFill>
              </a:rPr>
              <a:t>getMin</a:t>
            </a:r>
            <a:r>
              <a:rPr lang="en-US" altLang="zh-TW" sz="1600" dirty="0">
                <a:solidFill>
                  <a:srgbClr val="0033CC"/>
                </a:solidFill>
              </a:rPr>
              <a:t>(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a, 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b, </a:t>
            </a:r>
            <a:r>
              <a:rPr lang="en-US" altLang="zh-TW" sz="1600" dirty="0" err="1">
                <a:solidFill>
                  <a:srgbClr val="0033CC"/>
                </a:solidFill>
              </a:rPr>
              <a:t>int</a:t>
            </a:r>
            <a:r>
              <a:rPr lang="en-US" altLang="zh-TW" sz="1600" dirty="0">
                <a:solidFill>
                  <a:srgbClr val="0033CC"/>
                </a:solidFill>
              </a:rPr>
              <a:t> c)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min;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  if ( a &lt; b )   min = a;</a:t>
            </a:r>
          </a:p>
          <a:p>
            <a:r>
              <a:rPr lang="en-US" altLang="zh-TW" sz="1600" dirty="0"/>
              <a:t>      else             min = b;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  if ( min &lt; c )   return min;</a:t>
            </a:r>
          </a:p>
          <a:p>
            <a:r>
              <a:rPr lang="en-US" altLang="zh-TW" sz="1600" dirty="0"/>
              <a:t>      else                 return c;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Float </a:t>
            </a:r>
            <a:r>
              <a:rPr lang="en-US" altLang="zh-TW" sz="2200" dirty="0" err="1" smtClean="0">
                <a:solidFill>
                  <a:srgbClr val="0033CC"/>
                </a:solidFill>
              </a:rPr>
              <a:t>areaMeasure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radius)		//</a:t>
            </a:r>
            <a:r>
              <a:rPr lang="zh-TW" altLang="en-US" sz="2200" dirty="0" smtClean="0"/>
              <a:t>圓形面積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return radius* radius*3.14;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Float </a:t>
            </a:r>
            <a:r>
              <a:rPr lang="en-US" altLang="zh-TW" sz="2200" dirty="0" err="1" smtClean="0">
                <a:solidFill>
                  <a:srgbClr val="0033CC"/>
                </a:solidFill>
              </a:rPr>
              <a:t>areaMeasure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height, 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width)//</a:t>
            </a:r>
            <a:r>
              <a:rPr lang="zh-TW" altLang="en-US" sz="2200" dirty="0" smtClean="0"/>
              <a:t>長方形面積</a:t>
            </a:r>
            <a:endParaRPr lang="en-US" altLang="zh-TW" sz="2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return height*width;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Float </a:t>
            </a:r>
            <a:r>
              <a:rPr lang="en-US" altLang="zh-TW" sz="2200" dirty="0" err="1" smtClean="0">
                <a:solidFill>
                  <a:srgbClr val="0033CC"/>
                </a:solidFill>
              </a:rPr>
              <a:t>areaMeasure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upp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bot</a:t>
            </a:r>
            <a:r>
              <a:rPr lang="en-US" altLang="zh-TW" sz="2200" dirty="0" smtClean="0"/>
              <a:t>, float height)//</a:t>
            </a:r>
            <a:r>
              <a:rPr lang="zh-TW" altLang="en-US" sz="2200" dirty="0" smtClean="0"/>
              <a:t>梯形面積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return (</a:t>
            </a:r>
            <a:r>
              <a:rPr lang="en-US" altLang="zh-TW" sz="2200" dirty="0" err="1" smtClean="0"/>
              <a:t>upp+bot</a:t>
            </a:r>
            <a:r>
              <a:rPr lang="en-US" altLang="zh-TW" sz="2200" dirty="0" smtClean="0"/>
              <a:t>)*height/2;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} 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想想看一個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overloading</a:t>
            </a:r>
            <a:r>
              <a:rPr lang="zh-TW" altLang="en-US" dirty="0" smtClean="0">
                <a:latin typeface="新細明體" charset="-120"/>
                <a:ea typeface="新細明體" charset="-120"/>
              </a:rPr>
              <a:t>的範例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同一個介面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方法名稱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，多種實際運作方法</a:t>
            </a:r>
          </a:p>
          <a:p>
            <a:pPr lvl="1"/>
            <a:r>
              <a:rPr lang="zh-TW" altLang="en-US" sz="2800" dirty="0" smtClean="0"/>
              <a:t>設計一個通用的介面給一組相關動作 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降低程式分類的複雜性</a:t>
            </a:r>
          </a:p>
          <a:p>
            <a:pPr lvl="1"/>
            <a:r>
              <a:rPr lang="zh-TW" altLang="en-US" sz="2800" dirty="0" smtClean="0"/>
              <a:t>選擇特定的動作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也就是方法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應用於各種情況是</a:t>
            </a:r>
            <a:r>
              <a:rPr lang="zh-TW" altLang="en-US" sz="2800" dirty="0" smtClean="0">
                <a:solidFill>
                  <a:srgbClr val="0033CC"/>
                </a:solidFill>
              </a:rPr>
              <a:t>編譯器</a:t>
            </a:r>
            <a:r>
              <a:rPr lang="zh-TW" altLang="en-US" sz="2800" dirty="0" smtClean="0"/>
              <a:t>的工作</a:t>
            </a:r>
          </a:p>
          <a:p>
            <a:pPr lvl="1"/>
            <a:r>
              <a:rPr lang="zh-TW" altLang="en-US" sz="2800" dirty="0" smtClean="0"/>
              <a:t>程式設計師不需要手動去選擇</a:t>
            </a:r>
          </a:p>
          <a:p>
            <a:pPr lvl="2"/>
            <a:r>
              <a:rPr lang="zh-TW" altLang="en-US" sz="2800" dirty="0" smtClean="0"/>
              <a:t>只需要記住和使用通用的介面即可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 charset="-120"/>
                <a:ea typeface="新細明體" charset="-120"/>
              </a:rPr>
              <a:t>多型 </a:t>
            </a:r>
            <a:r>
              <a:rPr lang="en-US" altLang="zh-TW" dirty="0" smtClean="0">
                <a:latin typeface="新細明體" charset="-120"/>
                <a:ea typeface="新細明體" charset="-120"/>
              </a:rPr>
              <a:t>(Polymorphism)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TW" altLang="en-US" dirty="0" smtClean="0"/>
              <a:t>設計一段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讓以下的</a:t>
            </a:r>
            <a:r>
              <a:rPr lang="en-US" altLang="zh-TW" dirty="0" smtClean="0"/>
              <a:t>Overloading</a:t>
            </a:r>
            <a:r>
              <a:rPr lang="zh-TW" altLang="en-US" dirty="0" smtClean="0"/>
              <a:t>方法 </a:t>
            </a:r>
            <a:r>
              <a:rPr lang="en-US" altLang="zh-TW" dirty="0" err="1" smtClean="0"/>
              <a:t>myADD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得以實現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2" y="2485727"/>
            <a:ext cx="7272535" cy="415498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200" dirty="0"/>
              <a:t>public static void main(String[] </a:t>
            </a:r>
            <a:r>
              <a:rPr lang="en-US" altLang="zh-TW" sz="2200" dirty="0" err="1"/>
              <a:t>args</a:t>
            </a:r>
            <a:r>
              <a:rPr lang="en-US" altLang="zh-TW" sz="2200" dirty="0"/>
              <a:t>)</a:t>
            </a:r>
          </a:p>
          <a:p>
            <a:r>
              <a:rPr lang="en-US" altLang="zh-TW" sz="2200" dirty="0"/>
              <a:t>{</a:t>
            </a:r>
          </a:p>
          <a:p>
            <a:r>
              <a:rPr lang="en-US" altLang="zh-TW" sz="2200" dirty="0"/>
              <a:t> 	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10, j = 5;</a:t>
            </a:r>
          </a:p>
          <a:p>
            <a:r>
              <a:rPr lang="en-US" altLang="zh-TW" sz="2200" dirty="0"/>
              <a:t>   </a:t>
            </a:r>
            <a:r>
              <a:rPr lang="en-US" altLang="zh-TW" sz="2200" dirty="0">
                <a:solidFill>
                  <a:srgbClr val="0033CC"/>
                </a:solidFill>
              </a:rPr>
              <a:t>	</a:t>
            </a:r>
            <a:r>
              <a:rPr lang="en-US" altLang="zh-TW" sz="2200" dirty="0" err="1">
                <a:solidFill>
                  <a:srgbClr val="0033CC"/>
                </a:solidFill>
              </a:rPr>
              <a:t>int</a:t>
            </a:r>
            <a:r>
              <a:rPr lang="en-US" altLang="zh-TW" sz="2200" dirty="0">
                <a:solidFill>
                  <a:srgbClr val="0033CC"/>
                </a:solidFill>
              </a:rPr>
              <a:t> k = </a:t>
            </a:r>
            <a:r>
              <a:rPr lang="en-US" altLang="zh-TW" sz="2200" dirty="0" err="1">
                <a:solidFill>
                  <a:srgbClr val="0033CC"/>
                </a:solidFill>
              </a:rPr>
              <a:t>myADD</a:t>
            </a:r>
            <a:r>
              <a:rPr lang="en-US" altLang="zh-TW" sz="2200" dirty="0">
                <a:solidFill>
                  <a:srgbClr val="0033CC"/>
                </a:solidFill>
              </a:rPr>
              <a:t>(</a:t>
            </a:r>
            <a:r>
              <a:rPr lang="en-US" altLang="zh-TW" sz="2200" dirty="0" err="1">
                <a:solidFill>
                  <a:srgbClr val="0033CC"/>
                </a:solidFill>
              </a:rPr>
              <a:t>i</a:t>
            </a:r>
            <a:r>
              <a:rPr lang="en-US" altLang="zh-TW" sz="2200" dirty="0">
                <a:solidFill>
                  <a:srgbClr val="0033CC"/>
                </a:solidFill>
              </a:rPr>
              <a:t>, j);</a:t>
            </a:r>
          </a:p>
          <a:p>
            <a:r>
              <a:rPr lang="en-US" altLang="zh-TW" sz="2200" dirty="0"/>
              <a:t>    	</a:t>
            </a:r>
            <a:r>
              <a:rPr lang="en-US" altLang="zh-TW" sz="2200" dirty="0" err="1"/>
              <a:t>System.out.println</a:t>
            </a:r>
            <a:r>
              <a:rPr lang="en-US" altLang="zh-TW" sz="2200" dirty="0"/>
              <a:t>("The return value: " + k);</a:t>
            </a:r>
          </a:p>
          <a:p>
            <a:r>
              <a:rPr lang="en-US" altLang="zh-TW" sz="2200" dirty="0"/>
              <a:t>    	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a = 10, b=3;</a:t>
            </a:r>
          </a:p>
          <a:p>
            <a:r>
              <a:rPr lang="en-US" altLang="zh-TW" sz="2200" dirty="0"/>
              <a:t>    	</a:t>
            </a:r>
            <a:r>
              <a:rPr lang="en-US" altLang="zh-TW" sz="2200" dirty="0" err="1">
                <a:solidFill>
                  <a:srgbClr val="0033CC"/>
                </a:solidFill>
              </a:rPr>
              <a:t>int</a:t>
            </a:r>
            <a:r>
              <a:rPr lang="en-US" altLang="zh-TW" sz="2200" dirty="0">
                <a:solidFill>
                  <a:srgbClr val="0033CC"/>
                </a:solidFill>
              </a:rPr>
              <a:t> w = </a:t>
            </a:r>
            <a:r>
              <a:rPr lang="en-US" altLang="zh-TW" sz="2200" dirty="0" err="1">
                <a:solidFill>
                  <a:srgbClr val="0033CC"/>
                </a:solidFill>
              </a:rPr>
              <a:t>myADD</a:t>
            </a:r>
            <a:r>
              <a:rPr lang="en-US" altLang="zh-TW" sz="2200" dirty="0">
                <a:solidFill>
                  <a:srgbClr val="0033CC"/>
                </a:solidFill>
              </a:rPr>
              <a:t>(a, b, 8);</a:t>
            </a:r>
          </a:p>
          <a:p>
            <a:r>
              <a:rPr lang="en-US" altLang="zh-TW" sz="2200" dirty="0"/>
              <a:t>    	</a:t>
            </a:r>
            <a:r>
              <a:rPr lang="en-US" altLang="zh-TW" sz="2200" dirty="0" err="1"/>
              <a:t>System.out.println</a:t>
            </a:r>
            <a:r>
              <a:rPr lang="en-US" altLang="zh-TW" sz="2200" dirty="0"/>
              <a:t>("The return value: " + w);</a:t>
            </a:r>
          </a:p>
          <a:p>
            <a:r>
              <a:rPr lang="en-US" altLang="zh-TW" sz="2200" dirty="0"/>
              <a:t>    	double y = 10.8, z=3.3;</a:t>
            </a:r>
          </a:p>
          <a:p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0033CC"/>
                </a:solidFill>
              </a:rPr>
              <a:t>	double x = </a:t>
            </a:r>
            <a:r>
              <a:rPr lang="en-US" altLang="zh-TW" sz="2200" dirty="0" err="1">
                <a:solidFill>
                  <a:srgbClr val="0033CC"/>
                </a:solidFill>
              </a:rPr>
              <a:t>myADD</a:t>
            </a:r>
            <a:r>
              <a:rPr lang="en-US" altLang="zh-TW" sz="2200" dirty="0">
                <a:solidFill>
                  <a:srgbClr val="0033CC"/>
                </a:solidFill>
              </a:rPr>
              <a:t>(y, z);</a:t>
            </a:r>
          </a:p>
          <a:p>
            <a:r>
              <a:rPr lang="en-US" altLang="zh-TW" sz="2200" dirty="0"/>
              <a:t>    	</a:t>
            </a:r>
            <a:r>
              <a:rPr lang="en-US" altLang="zh-TW" sz="2200" dirty="0" err="1"/>
              <a:t>System.out.println</a:t>
            </a:r>
            <a:r>
              <a:rPr lang="en-US" altLang="zh-TW" sz="2200" dirty="0"/>
              <a:t>("The return value: " + x);</a:t>
            </a:r>
          </a:p>
          <a:p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Practice</a:t>
            </a:r>
          </a:p>
          <a:p>
            <a:pPr lvl="1"/>
            <a:r>
              <a:rPr lang="zh-TW" altLang="en-US" dirty="0" smtClean="0"/>
              <a:t>請寫出一個程式讀入一個整數，畫出以下形狀。</a:t>
            </a:r>
          </a:p>
          <a:p>
            <a:pPr lvl="1">
              <a:buNone/>
            </a:pPr>
            <a:r>
              <a:rPr lang="zh-TW" altLang="en-US" dirty="0" smtClean="0"/>
              <a:t>例如，</a:t>
            </a:r>
            <a:r>
              <a:rPr lang="en-US" altLang="zh-TW" dirty="0" smtClean="0"/>
              <a:t>java Triangle 4</a:t>
            </a:r>
          </a:p>
          <a:p>
            <a:pPr lvl="1">
              <a:buNone/>
            </a:pPr>
            <a:r>
              <a:rPr lang="en-US" altLang="zh-TW" dirty="0" smtClean="0"/>
              <a:t>*</a:t>
            </a:r>
          </a:p>
          <a:p>
            <a:pPr lvl="1">
              <a:buNone/>
            </a:pPr>
            <a:r>
              <a:rPr lang="en-US" altLang="zh-TW" dirty="0" smtClean="0"/>
              <a:t>*  *</a:t>
            </a:r>
          </a:p>
          <a:p>
            <a:pPr lvl="1">
              <a:buNone/>
            </a:pPr>
            <a:r>
              <a:rPr lang="en-US" altLang="zh-TW" dirty="0" smtClean="0"/>
              <a:t>*  *  *</a:t>
            </a:r>
          </a:p>
          <a:p>
            <a:pPr lvl="1">
              <a:buNone/>
            </a:pPr>
            <a:r>
              <a:rPr lang="en-US" altLang="zh-TW" dirty="0" smtClean="0"/>
              <a:t>*  *  *  *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Basic Practice (1)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Created 3 methods </a:t>
            </a:r>
          </a:p>
          <a:p>
            <a:pPr lvl="1"/>
            <a:r>
              <a:rPr lang="zh-TW" altLang="en-US" dirty="0" smtClean="0"/>
              <a:t>同一個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不同</a:t>
            </a:r>
            <a:r>
              <a:rPr lang="zh-TW" altLang="en-US" dirty="0" smtClean="0">
                <a:solidFill>
                  <a:srgbClr val="0033CC"/>
                </a:solidFill>
              </a:rPr>
              <a:t>數目或型態的</a:t>
            </a:r>
            <a:r>
              <a:rPr lang="zh-TW" altLang="en-US" dirty="0" smtClean="0">
                <a:solidFill>
                  <a:srgbClr val="0033CC"/>
                </a:solidFill>
              </a:rPr>
              <a:t>參數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33CC"/>
                </a:solidFill>
              </a:rPr>
              <a:t>不同</a:t>
            </a:r>
            <a:r>
              <a:rPr lang="zh-TW" altLang="en-US" dirty="0" smtClean="0">
                <a:solidFill>
                  <a:srgbClr val="0033CC"/>
                </a:solidFill>
              </a:rPr>
              <a:t>傳回</a:t>
            </a:r>
            <a:r>
              <a:rPr lang="zh-TW" altLang="en-US" dirty="0" smtClean="0">
                <a:solidFill>
                  <a:srgbClr val="0033CC"/>
                </a:solidFill>
              </a:rPr>
              <a:t>型態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endParaRPr lang="en-US" altLang="zh-TW" dirty="0" smtClean="0">
              <a:solidFill>
                <a:srgbClr val="0033CC"/>
              </a:solidFill>
            </a:endParaRPr>
          </a:p>
          <a:p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93987" y="3532946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 sz="2000" b="1" dirty="0">
                <a:solidFill>
                  <a:srgbClr val="C00000"/>
                </a:solidFill>
              </a:rPr>
              <a:t>傳</a:t>
            </a:r>
            <a:r>
              <a:rPr lang="zh-TW" altLang="en-US" sz="2000" b="1" dirty="0">
                <a:solidFill>
                  <a:srgbClr val="C00000"/>
                </a:solidFill>
              </a:rPr>
              <a:t>回型態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454450" y="3532946"/>
            <a:ext cx="1119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0000CC"/>
                </a:solidFill>
              </a:rPr>
              <a:t>myADD</a:t>
            </a:r>
            <a:endParaRPr lang="zh-TW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95093" y="3532946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b="1" dirty="0"/>
              <a:t>(參數宣告);</a:t>
            </a:r>
          </a:p>
        </p:txBody>
      </p:sp>
      <p:sp>
        <p:nvSpPr>
          <p:cNvPr id="7" name="矩形 6"/>
          <p:cNvSpPr/>
          <p:nvPr/>
        </p:nvSpPr>
        <p:spPr>
          <a:xfrm>
            <a:off x="1570757" y="3532946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static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6876256" y="4869160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 flipH="1">
            <a:off x="6876256" y="3789039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3099799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altLang="zh-TW" sz="1800" dirty="0" smtClean="0"/>
              <a:t>....</a:t>
            </a:r>
          </a:p>
          <a:p>
            <a:pPr fontAlgn="t">
              <a:buNone/>
            </a:pPr>
            <a:r>
              <a:rPr lang="en-US" altLang="zh-TW" sz="1800" dirty="0" smtClean="0"/>
              <a:t>    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&lt;=</a:t>
            </a:r>
            <a:r>
              <a:rPr lang="en-US" altLang="zh-TW" sz="1800" dirty="0" err="1" smtClean="0"/>
              <a:t>num;i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    	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j=1; j&lt;=</a:t>
            </a:r>
            <a:r>
              <a:rPr lang="en-US" altLang="zh-TW" sz="1800" dirty="0" err="1" smtClean="0"/>
              <a:t>i;j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	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("*");</a:t>
            </a:r>
          </a:p>
          <a:p>
            <a:pPr fontAlgn="t">
              <a:buNone/>
            </a:pPr>
            <a:r>
              <a:rPr lang="en-US" altLang="zh-TW" sz="1800" dirty="0" smtClean="0"/>
              <a:t>          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  ");</a:t>
            </a:r>
          </a:p>
          <a:p>
            <a:pPr fontAlgn="t">
              <a:buNone/>
            </a:pPr>
            <a:r>
              <a:rPr lang="en-US" altLang="zh-TW" sz="1800" dirty="0" smtClean="0"/>
              <a:t>        }</a:t>
            </a:r>
          </a:p>
          <a:p>
            <a:pPr fontAlgn="t">
              <a:buNone/>
            </a:pPr>
            <a:r>
              <a:rPr lang="en-US" altLang="zh-TW" sz="1800" dirty="0" smtClean="0"/>
              <a:t>        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("");</a:t>
            </a:r>
          </a:p>
          <a:p>
            <a:pPr fontAlgn="t">
              <a:buNone/>
            </a:pPr>
            <a:r>
              <a:rPr lang="en-US" altLang="zh-TW" sz="1800" dirty="0" smtClean="0"/>
              <a:t>      }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Basic Practice (2)</a:t>
            </a:r>
            <a:endParaRPr lang="zh-TW" alt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76256" y="1124744"/>
            <a:ext cx="123" cy="4320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76256" y="2061294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868144" y="1556791"/>
            <a:ext cx="2016224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&lt;=num</a:t>
            </a:r>
            <a:endParaRPr lang="zh-TW" altLang="en-US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876256" y="5517232"/>
            <a:ext cx="0" cy="2160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932039" y="5733256"/>
            <a:ext cx="194421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4931940" y="1844129"/>
            <a:ext cx="100" cy="388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4932040" y="1844824"/>
            <a:ext cx="1007714" cy="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6300192" y="206084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76256" y="3068959"/>
            <a:ext cx="0" cy="432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7524328" y="2780927"/>
            <a:ext cx="5040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8028384" y="2780927"/>
            <a:ext cx="0" cy="2160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7740352" y="4941168"/>
            <a:ext cx="2880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6876256" y="4437806"/>
            <a:ext cx="0" cy="2153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>
            <a:off x="5795913" y="4653135"/>
            <a:ext cx="10803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5796136" y="2780927"/>
            <a:ext cx="0" cy="1872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796136" y="2780927"/>
            <a:ext cx="35974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7596336" y="249289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300192" y="3020441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6012160" y="3501007"/>
            <a:ext cx="172819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System.out.print</a:t>
            </a:r>
            <a:r>
              <a:rPr lang="en-US" altLang="zh-TW" sz="1200" dirty="0" smtClean="0"/>
              <a:t>(“*”);</a:t>
            </a:r>
          </a:p>
          <a:p>
            <a:r>
              <a:rPr lang="en-US" altLang="zh-TW" sz="1200" dirty="0" err="1" smtClean="0"/>
              <a:t>System.out.print</a:t>
            </a:r>
            <a:r>
              <a:rPr lang="en-US" altLang="zh-TW" sz="1200" dirty="0" smtClean="0"/>
              <a:t>(“  ”);</a:t>
            </a: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156176" y="2492895"/>
            <a:ext cx="1440060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j&lt;=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6588224" y="4221087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j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940152" y="4767534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(“”);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6588224" y="5301208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i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16016" y="11967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num =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07704" y="443711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7704" y="472514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9552" y="4437112"/>
            <a:ext cx="864096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extrusionH="25400" contourW="25400">
            <a:bevelT/>
            <a:bevelB/>
            <a:contourClr>
              <a:schemeClr val="bg1">
                <a:lumMod val="50000"/>
              </a:schemeClr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 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33975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3975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4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8" grpId="0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41" grpId="0" animBg="1"/>
      <p:bldP spid="44" grpId="0" animBg="1"/>
      <p:bldP spid="58" grpId="0" animBg="1"/>
      <p:bldP spid="60" grpId="0" animBg="1"/>
      <p:bldP spid="61" grpId="0" animBg="1"/>
      <p:bldP spid="63" grpId="0"/>
      <p:bldP spid="64" grpId="0"/>
      <p:bldP spid="65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6876256" y="4869160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 flipH="1">
            <a:off x="6876256" y="3789039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3099799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altLang="zh-TW" sz="1800" dirty="0" smtClean="0"/>
              <a:t>....</a:t>
            </a:r>
          </a:p>
          <a:p>
            <a:pPr fontAlgn="t">
              <a:buNone/>
            </a:pPr>
            <a:r>
              <a:rPr lang="en-US" altLang="zh-TW" sz="1800" dirty="0" smtClean="0"/>
              <a:t>    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&lt;=</a:t>
            </a:r>
            <a:r>
              <a:rPr lang="en-US" altLang="zh-TW" sz="1800" dirty="0" err="1" smtClean="0"/>
              <a:t>num;i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    	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j=1; j&lt;=</a:t>
            </a:r>
            <a:r>
              <a:rPr lang="en-US" altLang="zh-TW" sz="1800" dirty="0" err="1" smtClean="0"/>
              <a:t>i;j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	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("*");</a:t>
            </a:r>
          </a:p>
          <a:p>
            <a:pPr fontAlgn="t">
              <a:buNone/>
            </a:pPr>
            <a:r>
              <a:rPr lang="en-US" altLang="zh-TW" sz="1800" dirty="0" smtClean="0"/>
              <a:t>          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  ");</a:t>
            </a:r>
          </a:p>
          <a:p>
            <a:pPr fontAlgn="t">
              <a:buNone/>
            </a:pPr>
            <a:r>
              <a:rPr lang="en-US" altLang="zh-TW" sz="1800" dirty="0" smtClean="0"/>
              <a:t>        }</a:t>
            </a:r>
          </a:p>
          <a:p>
            <a:pPr fontAlgn="t">
              <a:buNone/>
            </a:pPr>
            <a:r>
              <a:rPr lang="en-US" altLang="zh-TW" sz="1800" dirty="0" smtClean="0"/>
              <a:t>        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("");</a:t>
            </a:r>
          </a:p>
          <a:p>
            <a:pPr fontAlgn="t">
              <a:buNone/>
            </a:pPr>
            <a:r>
              <a:rPr lang="en-US" altLang="zh-TW" sz="1800" dirty="0" smtClean="0"/>
              <a:t>      }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Basic Practice (3)</a:t>
            </a:r>
            <a:endParaRPr lang="zh-TW" alt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76256" y="1124744"/>
            <a:ext cx="123" cy="4320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76256" y="2061294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868144" y="1556791"/>
            <a:ext cx="2016224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&lt;=num</a:t>
            </a:r>
            <a:endParaRPr lang="zh-TW" altLang="en-US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876256" y="5517232"/>
            <a:ext cx="0" cy="2160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932039" y="5733256"/>
            <a:ext cx="194421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4931940" y="1844129"/>
            <a:ext cx="100" cy="388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4932040" y="1844824"/>
            <a:ext cx="1007714" cy="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6300192" y="206084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76256" y="3068959"/>
            <a:ext cx="0" cy="432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7524328" y="2780927"/>
            <a:ext cx="5040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8028384" y="2780927"/>
            <a:ext cx="0" cy="2160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7740352" y="4941168"/>
            <a:ext cx="2880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6876256" y="4437806"/>
            <a:ext cx="0" cy="2153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>
            <a:off x="5795913" y="4653135"/>
            <a:ext cx="10803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5796136" y="2780927"/>
            <a:ext cx="0" cy="1872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796136" y="2780927"/>
            <a:ext cx="35974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7596336" y="249289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300192" y="3020441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6012160" y="3501007"/>
            <a:ext cx="172819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System.out.print</a:t>
            </a:r>
            <a:r>
              <a:rPr lang="en-US" altLang="zh-TW" sz="1200" dirty="0" smtClean="0"/>
              <a:t>(“*”);</a:t>
            </a:r>
          </a:p>
          <a:p>
            <a:r>
              <a:rPr lang="en-US" altLang="zh-TW" sz="1200" dirty="0" err="1" smtClean="0"/>
              <a:t>System.out.print</a:t>
            </a:r>
            <a:r>
              <a:rPr lang="en-US" altLang="zh-TW" sz="1200" dirty="0" smtClean="0"/>
              <a:t>(“  ”);</a:t>
            </a: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156176" y="2492895"/>
            <a:ext cx="1440060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j&lt;=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6588224" y="4221087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j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940152" y="4767534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(“”);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6588224" y="5301208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i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16016" y="11967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num =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07704" y="443711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7704" y="472514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9552" y="4437112"/>
            <a:ext cx="864096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extrusionH="25400" contourW="25400">
            <a:bevelT/>
            <a:bevelB/>
            <a:contourClr>
              <a:schemeClr val="bg1">
                <a:lumMod val="50000"/>
              </a:schemeClr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 </a:t>
            </a:r>
          </a:p>
          <a:p>
            <a:r>
              <a:rPr lang="en-US" altLang="zh-TW" dirty="0" smtClean="0"/>
              <a:t>*   </a:t>
            </a:r>
          </a:p>
          <a:p>
            <a:r>
              <a:rPr lang="en-US" altLang="zh-TW" dirty="0" smtClean="0"/>
              <a:t>*  *  *</a:t>
            </a:r>
            <a:endParaRPr lang="zh-TW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3975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3975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27584" y="4715852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868144" y="3356992"/>
            <a:ext cx="2016224" cy="720080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6444208" y="4149080"/>
            <a:ext cx="864096" cy="432048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05983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8" grpId="0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41" grpId="0" animBg="1"/>
      <p:bldP spid="44" grpId="0" animBg="1"/>
      <p:bldP spid="58" grpId="0" animBg="1"/>
      <p:bldP spid="60" grpId="0" animBg="1"/>
      <p:bldP spid="61" grpId="0" animBg="1"/>
      <p:bldP spid="65" grpId="0"/>
      <p:bldP spid="68" grpId="0"/>
      <p:bldP spid="42" grpId="0"/>
      <p:bldP spid="45" grpId="0"/>
      <p:bldP spid="55" grpId="0" animBg="1"/>
      <p:bldP spid="55" grpId="1" animBg="1"/>
      <p:bldP spid="57" grpId="0" animBg="1"/>
      <p:bldP spid="57" grpId="1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6876256" y="4869160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 flipH="1">
            <a:off x="6876256" y="3789039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3099799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altLang="zh-TW" sz="1800" dirty="0" smtClean="0"/>
              <a:t>....</a:t>
            </a:r>
          </a:p>
          <a:p>
            <a:pPr fontAlgn="t">
              <a:buNone/>
            </a:pPr>
            <a:r>
              <a:rPr lang="en-US" altLang="zh-TW" sz="1800" dirty="0" smtClean="0"/>
              <a:t>    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&lt;=</a:t>
            </a:r>
            <a:r>
              <a:rPr lang="en-US" altLang="zh-TW" sz="1800" dirty="0" err="1" smtClean="0"/>
              <a:t>num;i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    	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j=1; j&lt;=</a:t>
            </a:r>
            <a:r>
              <a:rPr lang="en-US" altLang="zh-TW" sz="1800" dirty="0" err="1" smtClean="0"/>
              <a:t>i;j</a:t>
            </a:r>
            <a:r>
              <a:rPr lang="en-US" altLang="zh-TW" sz="1800" dirty="0" smtClean="0"/>
              <a:t>++ ){</a:t>
            </a:r>
          </a:p>
          <a:p>
            <a:pPr fontAlgn="t">
              <a:buNone/>
            </a:pPr>
            <a:r>
              <a:rPr lang="en-US" altLang="zh-TW" sz="1800" dirty="0" smtClean="0"/>
              <a:t>	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("*");</a:t>
            </a:r>
          </a:p>
          <a:p>
            <a:pPr fontAlgn="t">
              <a:buNone/>
            </a:pPr>
            <a:r>
              <a:rPr lang="en-US" altLang="zh-TW" sz="1800" dirty="0" smtClean="0"/>
              <a:t>          	      </a:t>
            </a:r>
            <a:r>
              <a:rPr lang="en-US" altLang="zh-TW" sz="1800" dirty="0" err="1" smtClean="0"/>
              <a:t>System.out.print</a:t>
            </a:r>
            <a:r>
              <a:rPr lang="en-US" altLang="zh-TW" sz="1800" dirty="0" smtClean="0"/>
              <a:t>("  ");</a:t>
            </a:r>
          </a:p>
          <a:p>
            <a:pPr fontAlgn="t">
              <a:buNone/>
            </a:pPr>
            <a:r>
              <a:rPr lang="en-US" altLang="zh-TW" sz="1800" dirty="0" smtClean="0"/>
              <a:t>        }</a:t>
            </a:r>
          </a:p>
          <a:p>
            <a:pPr fontAlgn="t">
              <a:buNone/>
            </a:pPr>
            <a:r>
              <a:rPr lang="en-US" altLang="zh-TW" sz="1800" dirty="0" smtClean="0"/>
              <a:t>        </a:t>
            </a:r>
            <a:r>
              <a:rPr lang="en-US" altLang="zh-TW" sz="1800" dirty="0" err="1" smtClean="0"/>
              <a:t>System.out.println</a:t>
            </a:r>
            <a:r>
              <a:rPr lang="en-US" altLang="zh-TW" sz="1800" dirty="0" smtClean="0"/>
              <a:t>("");</a:t>
            </a:r>
          </a:p>
          <a:p>
            <a:pPr fontAlgn="t">
              <a:buNone/>
            </a:pPr>
            <a:r>
              <a:rPr lang="en-US" altLang="zh-TW" sz="1800" dirty="0" smtClean="0"/>
              <a:t>      }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Basic Practice (4)</a:t>
            </a:r>
            <a:endParaRPr lang="zh-TW" alt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76256" y="1124744"/>
            <a:ext cx="123" cy="4320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76256" y="2061294"/>
            <a:ext cx="123" cy="4316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868144" y="1556791"/>
            <a:ext cx="2016224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&lt;=num</a:t>
            </a:r>
            <a:endParaRPr lang="zh-TW" altLang="en-U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876256" y="6165304"/>
            <a:ext cx="0" cy="5040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7813004" y="1845716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8892480" y="1845716"/>
            <a:ext cx="24" cy="4319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876256" y="6165304"/>
            <a:ext cx="2016224" cy="2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876256" y="5517232"/>
            <a:ext cx="0" cy="2160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932039" y="5733256"/>
            <a:ext cx="194421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4931940" y="1844129"/>
            <a:ext cx="100" cy="388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4932040" y="1844824"/>
            <a:ext cx="1007714" cy="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7955879" y="1556791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6300192" y="206084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76256" y="3068959"/>
            <a:ext cx="0" cy="432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7524328" y="2780927"/>
            <a:ext cx="5040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8028384" y="2780927"/>
            <a:ext cx="0" cy="2160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7740352" y="4941168"/>
            <a:ext cx="2880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6876256" y="4437806"/>
            <a:ext cx="0" cy="2153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>
            <a:off x="5795913" y="4653135"/>
            <a:ext cx="10803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5796136" y="2780927"/>
            <a:ext cx="0" cy="1872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796136" y="2780927"/>
            <a:ext cx="35974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7596336" y="249289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300192" y="3020441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6012160" y="3501007"/>
            <a:ext cx="172819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System.out.print</a:t>
            </a:r>
            <a:r>
              <a:rPr lang="en-US" altLang="zh-TW" sz="1200" dirty="0" smtClean="0"/>
              <a:t>(“*”);</a:t>
            </a:r>
          </a:p>
          <a:p>
            <a:r>
              <a:rPr lang="en-US" altLang="zh-TW" sz="1200" dirty="0" err="1" smtClean="0"/>
              <a:t>System.out.print</a:t>
            </a:r>
            <a:r>
              <a:rPr lang="en-US" altLang="zh-TW" sz="1200" dirty="0" smtClean="0"/>
              <a:t>(“  ”);</a:t>
            </a: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156176" y="2492895"/>
            <a:ext cx="1440060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j&lt;=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6588224" y="4221087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j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940152" y="4767534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(“”);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6588224" y="5301208"/>
            <a:ext cx="57606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200" dirty="0"/>
              <a:t>i</a:t>
            </a:r>
            <a:r>
              <a:rPr lang="en-US" altLang="zh-TW" sz="1200" dirty="0" smtClean="0"/>
              <a:t>++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16016" y="119675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num =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07704" y="443711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7704" y="472514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</a:t>
            </a:r>
            <a:r>
              <a:rPr lang="en-US" altLang="zh-TW" sz="1400" dirty="0" smtClean="0"/>
              <a:t> =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9552" y="4437112"/>
            <a:ext cx="864096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extrusionH="25400" contourW="25400">
            <a:bevelT/>
            <a:bevelB/>
            <a:contourClr>
              <a:schemeClr val="bg1">
                <a:lumMod val="50000"/>
              </a:schemeClr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 </a:t>
            </a:r>
          </a:p>
          <a:p>
            <a:r>
              <a:rPr lang="en-US" altLang="zh-TW" dirty="0" smtClean="0"/>
              <a:t>*   </a:t>
            </a:r>
          </a:p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3975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3975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27584" y="4715852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868144" y="3356992"/>
            <a:ext cx="2016224" cy="720080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6444208" y="4149080"/>
            <a:ext cx="864096" cy="432048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05983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27584" y="5003884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5868144" y="3356992"/>
            <a:ext cx="2016224" cy="720080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Rectangle 70"/>
          <p:cNvSpPr/>
          <p:nvPr/>
        </p:nvSpPr>
        <p:spPr>
          <a:xfrm>
            <a:off x="1115616" y="5003884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79912" y="470539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</a:t>
            </a:r>
            <a:r>
              <a:rPr lang="en-US" altLang="zh-TW" sz="1400" dirty="0" smtClean="0"/>
              <a:t>j = 4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444208" y="4149080"/>
            <a:ext cx="864096" cy="432048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79912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/>
              </a:rPr>
              <a:t> i</a:t>
            </a:r>
            <a:r>
              <a:rPr lang="en-US" altLang="zh-TW" sz="1400" dirty="0" smtClean="0"/>
              <a:t>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41" grpId="0" animBg="1"/>
      <p:bldP spid="44" grpId="0" animBg="1"/>
      <p:bldP spid="58" grpId="0" animBg="1"/>
      <p:bldP spid="60" grpId="0" animBg="1"/>
      <p:bldP spid="61" grpId="0" animBg="1"/>
      <p:bldP spid="65" grpId="0"/>
      <p:bldP spid="68" grpId="0"/>
      <p:bldP spid="45" grpId="0"/>
      <p:bldP spid="55" grpId="0" animBg="1"/>
      <p:bldP spid="55" grpId="1" animBg="1"/>
      <p:bldP spid="57" grpId="0" animBg="1"/>
      <p:bldP spid="57" grpId="1" animBg="1"/>
      <p:bldP spid="56" grpId="0"/>
      <p:bldP spid="70" grpId="0" animBg="1"/>
      <p:bldP spid="70" grpId="1" animBg="1"/>
      <p:bldP spid="71" grpId="0"/>
      <p:bldP spid="72" grpId="0"/>
      <p:bldP spid="73" grpId="0" animBg="1"/>
      <p:bldP spid="73" grpId="1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等同於 </a:t>
            </a:r>
            <a:r>
              <a:rPr lang="en-US" altLang="zh-TW" sz="2400" dirty="0" smtClean="0"/>
              <a:t>C/C++ </a:t>
            </a:r>
            <a:r>
              <a:rPr lang="zh-TW" altLang="en-US" sz="2400" dirty="0" smtClean="0"/>
              <a:t>或其他語言中的函式（</a:t>
            </a:r>
            <a:r>
              <a:rPr lang="en-US" altLang="zh-TW" sz="2400" dirty="0" smtClean="0"/>
              <a:t>functions</a:t>
            </a:r>
            <a:r>
              <a:rPr lang="zh-TW" altLang="en-US" sz="2400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基本組成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名稱（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參數（</a:t>
            </a:r>
            <a:r>
              <a:rPr lang="en-US" altLang="zh-TW" sz="2000" dirty="0" smtClean="0"/>
              <a:t>arguments</a:t>
            </a:r>
            <a:r>
              <a:rPr lang="zh-TW" altLang="en-US" sz="2000" dirty="0" smtClean="0"/>
              <a:t>）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 smtClean="0"/>
              <a:t>傳進方法中的資訊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回傳值型態（</a:t>
            </a:r>
            <a:r>
              <a:rPr lang="en-US" altLang="zh-TW" sz="2000" dirty="0" smtClean="0"/>
              <a:t>return type</a:t>
            </a:r>
            <a:r>
              <a:rPr lang="zh-TW" altLang="en-US" sz="20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主體（</a:t>
            </a:r>
            <a:r>
              <a:rPr lang="en-US" altLang="zh-TW" sz="2000" dirty="0" smtClean="0"/>
              <a:t>body</a:t>
            </a:r>
            <a:r>
              <a:rPr lang="zh-TW" altLang="en-US" sz="2000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參數 </a:t>
            </a:r>
            <a:r>
              <a:rPr lang="en-US" altLang="zh-TW" sz="2400" dirty="0" smtClean="0"/>
              <a:t>Arguments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參數是由逗號分隔的多個變數宣告所構成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例：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studentScore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studentName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studentNum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參數型態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可以是任何合法的 </a:t>
            </a:r>
            <a:r>
              <a:rPr lang="en-US" altLang="zh-TW" sz="2000" dirty="0" smtClean="0"/>
              <a:t>Java </a:t>
            </a:r>
            <a:r>
              <a:rPr lang="zh-TW" altLang="en-US" sz="2000" dirty="0" smtClean="0"/>
              <a:t>資料型態，包括 </a:t>
            </a:r>
            <a:r>
              <a:rPr lang="en-US" altLang="zh-TW" sz="2000" dirty="0" smtClean="0"/>
              <a:t>primitive </a:t>
            </a:r>
            <a:r>
              <a:rPr lang="zh-TW" altLang="en-US" sz="2000" dirty="0" smtClean="0"/>
              <a:t>以及 </a:t>
            </a:r>
            <a:r>
              <a:rPr lang="en-US" altLang="zh-TW" sz="2000" dirty="0" smtClean="0"/>
              <a:t>reference </a:t>
            </a:r>
            <a:r>
              <a:rPr lang="zh-TW" altLang="en-US" sz="2000" dirty="0" smtClean="0"/>
              <a:t>資料型態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59338" y="1916832"/>
            <a:ext cx="3733800" cy="2027238"/>
          </a:xfrm>
          <a:prstGeom prst="rect">
            <a:avLst/>
          </a:prstGeom>
          <a:solidFill>
            <a:srgbClr val="C0C0C0"/>
          </a:solidFill>
          <a:ln w="127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ReturnType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 </a:t>
            </a:r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MethodName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(</a:t>
            </a:r>
            <a:r>
              <a:rPr kumimoji="0" lang="en-US" altLang="zh-TW" sz="1800" i="1" dirty="0" err="1">
                <a:latin typeface="Tahoma" pitchFamily="34" charset="0"/>
                <a:ea typeface="華康超明體" pitchFamily="49" charset="-120"/>
              </a:rPr>
              <a:t>Arg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 List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)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/* 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Method Declaration</a:t>
            </a:r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 */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{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/************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  </a:t>
            </a:r>
            <a:r>
              <a:rPr kumimoji="0" lang="en-US" altLang="zh-TW" sz="1800" i="1" dirty="0">
                <a:latin typeface="Tahoma" pitchFamily="34" charset="0"/>
                <a:ea typeface="華康超明體" pitchFamily="49" charset="-120"/>
              </a:rPr>
              <a:t>Method Body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	************/</a:t>
            </a:r>
          </a:p>
          <a:p>
            <a:pPr eaLnBrk="0" hangingPunct="0"/>
            <a:r>
              <a:rPr kumimoji="0" lang="en-US" altLang="zh-TW" sz="1800" dirty="0">
                <a:latin typeface="Tahoma" pitchFamily="34" charset="0"/>
                <a:ea typeface="華康超明體" pitchFamily="49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定義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</a:pPr>
            <a:r>
              <a:rPr lang="zh-TW" altLang="en-US" sz="2000" dirty="0" smtClean="0"/>
              <a:t>可重複使用的程式碼片段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lang="zh-TW" altLang="en-US" dirty="0" smtClean="0"/>
              <a:t>範例：</a:t>
            </a:r>
            <a:r>
              <a:rPr lang="en-US" altLang="zh-TW" dirty="0" smtClean="0"/>
              <a:t>public static void </a:t>
            </a:r>
            <a:r>
              <a:rPr lang="en-US" altLang="zh-TW" dirty="0" smtClean="0">
                <a:solidFill>
                  <a:srgbClr val="0000CC"/>
                </a:solidFill>
              </a:rPr>
              <a:t>main</a:t>
            </a:r>
            <a:r>
              <a:rPr lang="en-US" altLang="zh-TW" dirty="0" smtClean="0"/>
              <a:t> 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);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endParaRPr lang="zh-TW" altLang="en-US" dirty="0" smtClean="0"/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格式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ea typeface="標楷體" pitchFamily="65" charset="-120"/>
              </a:rPr>
              <a:t>方法（</a:t>
            </a:r>
            <a:r>
              <a:rPr lang="en-US" altLang="zh-TW" sz="4400" dirty="0" smtClean="0">
                <a:ea typeface="標楷體" pitchFamily="65" charset="-120"/>
              </a:rPr>
              <a:t>Method</a:t>
            </a:r>
            <a:r>
              <a:rPr lang="zh-TW" altLang="en-US" sz="4400" dirty="0" smtClean="0">
                <a:ea typeface="標楷體" pitchFamily="65" charset="-120"/>
              </a:rPr>
              <a:t>）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6" y="4556125"/>
            <a:ext cx="1111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1" dirty="0"/>
              <a:t>public</a:t>
            </a:r>
          </a:p>
          <a:p>
            <a:r>
              <a:rPr lang="en-US" altLang="zh-TW" sz="1800" b="1" dirty="0"/>
              <a:t>protected</a:t>
            </a:r>
          </a:p>
          <a:p>
            <a:r>
              <a:rPr lang="en-US" altLang="zh-TW" sz="1800" b="1" dirty="0"/>
              <a:t>(</a:t>
            </a:r>
            <a:r>
              <a:rPr lang="zh-TW" altLang="en-US" sz="1800" b="1" dirty="0"/>
              <a:t>空白)</a:t>
            </a:r>
          </a:p>
          <a:p>
            <a:r>
              <a:rPr lang="en-US" altLang="zh-TW" sz="1800" b="1" dirty="0"/>
              <a:t>private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59013" y="4419600"/>
            <a:ext cx="14795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1" dirty="0"/>
              <a:t>static</a:t>
            </a:r>
          </a:p>
          <a:p>
            <a:r>
              <a:rPr lang="en-US" altLang="zh-TW" sz="1800" b="1" dirty="0"/>
              <a:t>final</a:t>
            </a:r>
          </a:p>
          <a:p>
            <a:r>
              <a:rPr lang="en-US" altLang="zh-TW" sz="1800" b="1" dirty="0"/>
              <a:t>abstract</a:t>
            </a:r>
          </a:p>
          <a:p>
            <a:r>
              <a:rPr lang="en-US" altLang="zh-TW" sz="1800" b="1" dirty="0"/>
              <a:t>native</a:t>
            </a:r>
          </a:p>
          <a:p>
            <a:r>
              <a:rPr lang="en-US" altLang="zh-TW" sz="1800" b="1" dirty="0"/>
              <a:t>synchronized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59994" y="4953000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TW" altLang="en-US" sz="2000" b="1" dirty="0">
                <a:solidFill>
                  <a:srgbClr val="0000CC"/>
                </a:solidFill>
              </a:rPr>
              <a:t>方法傳</a:t>
            </a:r>
            <a:r>
              <a:rPr lang="zh-TW" altLang="en-US" sz="2000" b="1" dirty="0">
                <a:solidFill>
                  <a:srgbClr val="0000CC"/>
                </a:solidFill>
              </a:rPr>
              <a:t>回型態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64138" y="49530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0000CC"/>
                </a:solidFill>
              </a:rPr>
              <a:t>方法名稱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95902" y="4953000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 b="1" dirty="0"/>
              <a:t>(</a:t>
            </a:r>
            <a:r>
              <a:rPr lang="zh-TW" altLang="en-US" sz="2000" b="1" dirty="0">
                <a:solidFill>
                  <a:srgbClr val="0000CC"/>
                </a:solidFill>
              </a:rPr>
              <a:t>參數宣告</a:t>
            </a:r>
            <a:r>
              <a:rPr lang="zh-TW" altLang="en-US" sz="2000" b="1" dirty="0"/>
              <a:t>);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4419600"/>
            <a:ext cx="1365895" cy="1524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281808" y="4437112"/>
            <a:ext cx="1786136" cy="1524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09154" y="401955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0000CC"/>
                </a:solidFill>
                <a:ea typeface="標楷體" pitchFamily="65" charset="-120"/>
              </a:rPr>
              <a:t>存取範圍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609354" y="40211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0000CC"/>
                </a:solidFill>
                <a:ea typeface="標楷體" pitchFamily="65" charset="-120"/>
              </a:rPr>
              <a:t>方法特性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nimBg="1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定義 </a:t>
            </a:r>
            <a:r>
              <a:rPr lang="en-US" altLang="zh-TW" sz="2800" dirty="0" smtClean="0"/>
              <a:t>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方法（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755576" y="2060848"/>
            <a:ext cx="648072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/>
              <a:t>public static void main(String[] </a:t>
            </a:r>
            <a:r>
              <a:rPr lang="en-US" altLang="zh-TW" b="1" dirty="0" err="1" smtClean="0"/>
              <a:t>args</a:t>
            </a:r>
            <a:r>
              <a:rPr lang="en-US" altLang="zh-TW" b="1" dirty="0" smtClean="0"/>
              <a:t>) throws </a:t>
            </a:r>
            <a:r>
              <a:rPr lang="en-US" altLang="zh-TW" b="1" dirty="0" err="1" smtClean="0"/>
              <a:t>IOException</a:t>
            </a:r>
            <a:r>
              <a:rPr lang="en-US" altLang="zh-TW" b="1" dirty="0" smtClean="0"/>
              <a:t> </a:t>
            </a:r>
            <a:endParaRPr lang="en-US" altLang="zh-TW" dirty="0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95288" y="2636912"/>
          <a:ext cx="8375650" cy="3168652"/>
        </p:xfrm>
        <a:graphic>
          <a:graphicData uri="http://schemas.openxmlformats.org/drawingml/2006/table">
            <a:tbl>
              <a:tblPr/>
              <a:tblGrid>
                <a:gridCol w="2982912"/>
                <a:gridCol w="5392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存取等級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本身的存取等級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static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宣告本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class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abstract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宣告本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內不需任何程式碼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final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宣告本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不允許被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subclass 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覆蓋（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override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宣告本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為其他程式語言所寫成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synchronized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必須由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monitor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來控制執行時機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（參數列）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參數列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throws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異常事件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宣告本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method 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丟出的例外（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exceptions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2747</TotalTime>
  <Words>1387</Words>
  <Application>Microsoft Office PowerPoint</Application>
  <PresentationFormat>如螢幕大小 (4:3)</PresentationFormat>
  <Paragraphs>436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Concourse</vt:lpstr>
      <vt:lpstr>方法 (Method)及Overloading</vt:lpstr>
      <vt:lpstr>Outline</vt:lpstr>
      <vt:lpstr>Solution to Basic Practice (1)</vt:lpstr>
      <vt:lpstr>Solution to Basic Practice (2)</vt:lpstr>
      <vt:lpstr>Solution to Basic Practice (3)</vt:lpstr>
      <vt:lpstr>Solution to Basic Practice (4)</vt:lpstr>
      <vt:lpstr>方法（Method）</vt:lpstr>
      <vt:lpstr>方法（Method）</vt:lpstr>
      <vt:lpstr>方法（Method）</vt:lpstr>
      <vt:lpstr>方法（Method）</vt:lpstr>
      <vt:lpstr>方法（Method）</vt:lpstr>
      <vt:lpstr>方法（Method）</vt:lpstr>
      <vt:lpstr>參數傳遞（Passing Argument）</vt:lpstr>
      <vt:lpstr>參數傳遞（Passing Argument by Value )</vt:lpstr>
      <vt:lpstr>Recap - 變數 Variables</vt:lpstr>
      <vt:lpstr>Recap -變數參考型態（Reference Data Type）</vt:lpstr>
      <vt:lpstr>參數傳遞（Passing Argument by Reference）</vt:lpstr>
      <vt:lpstr>參數傳遞（Passing Argument）</vt:lpstr>
      <vt:lpstr>從 method 回傳數值（return）</vt:lpstr>
      <vt:lpstr>從 method 回傳數值（return）</vt:lpstr>
      <vt:lpstr>Your Turn</vt:lpstr>
      <vt:lpstr>Hints</vt:lpstr>
      <vt:lpstr>Overloading</vt:lpstr>
      <vt:lpstr>Overloading</vt:lpstr>
      <vt:lpstr>Overloading 圖示</vt:lpstr>
      <vt:lpstr>Overloading</vt:lpstr>
      <vt:lpstr>想想看一個overloading的範例</vt:lpstr>
      <vt:lpstr>多型 (Polymorphism)</vt:lpstr>
      <vt:lpstr>Your Turn</vt:lpstr>
      <vt:lpstr>Hints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Danny</cp:lastModifiedBy>
  <cp:revision>745</cp:revision>
  <dcterms:created xsi:type="dcterms:W3CDTF">2010-07-14T01:22:11Z</dcterms:created>
  <dcterms:modified xsi:type="dcterms:W3CDTF">2010-07-19T04:01:34Z</dcterms:modified>
</cp:coreProperties>
</file>