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60" r:id="rId9"/>
    <p:sldId id="261" r:id="rId10"/>
    <p:sldId id="282" r:id="rId11"/>
    <p:sldId id="283" r:id="rId12"/>
    <p:sldId id="262" r:id="rId13"/>
    <p:sldId id="285" r:id="rId14"/>
    <p:sldId id="28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58" r:id="rId30"/>
    <p:sldId id="259" r:id="rId31"/>
    <p:sldId id="28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535E11-3C4F-4A45-AF30-01BC4202E878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1A771C-153A-4953-86D7-D5EB4A4B6D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遞迴（</a:t>
            </a:r>
            <a:r>
              <a:rPr lang="en-US" altLang="zh-TW" dirty="0" smtClean="0"/>
              <a:t>Recursive</a:t>
            </a:r>
            <a:r>
              <a:rPr lang="zh-TW" altLang="en-US" dirty="0" smtClean="0"/>
              <a:t>）及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ea typeface="新細明體" charset="-120"/>
              </a:rPr>
              <a:t>物件導向基礎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賀耀華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11768"/>
          </a:xfrm>
        </p:spPr>
        <p:txBody>
          <a:bodyPr/>
          <a:lstStyle/>
          <a:p>
            <a:r>
              <a:rPr lang="zh-TW" altLang="en-US" sz="2400" dirty="0" smtClean="0">
                <a:solidFill>
                  <a:srgbClr val="0033CC"/>
                </a:solidFill>
              </a:rPr>
              <a:t>物件（</a:t>
            </a:r>
            <a:r>
              <a:rPr lang="en-US" altLang="zh-TW" sz="2400" dirty="0" smtClean="0">
                <a:solidFill>
                  <a:srgbClr val="0033CC"/>
                </a:solidFill>
              </a:rPr>
              <a:t>Object</a:t>
            </a:r>
            <a:r>
              <a:rPr lang="zh-TW" altLang="en-US" sz="2400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sz="2000" dirty="0" smtClean="0"/>
              <a:t>軟體工程中，一個物件就是一堆相關</a:t>
            </a:r>
            <a:r>
              <a:rPr lang="zh-TW" altLang="en-US" sz="2000" dirty="0" smtClean="0">
                <a:solidFill>
                  <a:srgbClr val="0033CC"/>
                </a:solidFill>
              </a:rPr>
              <a:t>變數（</a:t>
            </a:r>
            <a:r>
              <a:rPr lang="en-US" altLang="zh-TW" sz="2000" dirty="0" smtClean="0">
                <a:solidFill>
                  <a:srgbClr val="0033CC"/>
                </a:solidFill>
              </a:rPr>
              <a:t>variables</a:t>
            </a:r>
            <a:r>
              <a:rPr lang="zh-TW" altLang="en-US" sz="2000" dirty="0" smtClean="0">
                <a:solidFill>
                  <a:srgbClr val="0033CC"/>
                </a:solidFill>
              </a:rPr>
              <a:t>）</a:t>
            </a:r>
            <a:r>
              <a:rPr lang="zh-TW" altLang="en-US" sz="2000" dirty="0" smtClean="0"/>
              <a:t>與相關</a:t>
            </a:r>
            <a:r>
              <a:rPr lang="zh-TW" altLang="en-US" sz="2000" dirty="0" smtClean="0">
                <a:solidFill>
                  <a:srgbClr val="0033CC"/>
                </a:solidFill>
              </a:rPr>
              <a:t>方法（</a:t>
            </a:r>
            <a:r>
              <a:rPr lang="en-US" altLang="zh-TW" sz="2000" dirty="0" smtClean="0">
                <a:solidFill>
                  <a:srgbClr val="0033CC"/>
                </a:solidFill>
              </a:rPr>
              <a:t>method</a:t>
            </a:r>
            <a:r>
              <a:rPr lang="zh-TW" altLang="en-US" sz="2000" dirty="0" smtClean="0">
                <a:solidFill>
                  <a:srgbClr val="0033CC"/>
                </a:solidFill>
              </a:rPr>
              <a:t>）</a:t>
            </a:r>
            <a:r>
              <a:rPr lang="zh-TW" altLang="en-US" sz="2000" dirty="0" smtClean="0"/>
              <a:t>的集合</a:t>
            </a:r>
          </a:p>
          <a:p>
            <a:pPr lvl="1"/>
            <a:r>
              <a:rPr lang="zh-TW" altLang="en-US" sz="2000" dirty="0" smtClean="0">
                <a:solidFill>
                  <a:srgbClr val="0033CC"/>
                </a:solidFill>
              </a:rPr>
              <a:t>變數</a:t>
            </a:r>
            <a:r>
              <a:rPr lang="zh-TW" altLang="en-US" sz="2000" dirty="0" smtClean="0"/>
              <a:t>：描述此物件的狀態，或稱</a:t>
            </a:r>
            <a:r>
              <a:rPr lang="zh-TW" altLang="en-US" sz="2000" dirty="0" smtClean="0">
                <a:solidFill>
                  <a:srgbClr val="0033CC"/>
                </a:solidFill>
              </a:rPr>
              <a:t>屬性</a:t>
            </a:r>
            <a:r>
              <a:rPr lang="en-US" altLang="zh-TW" sz="2000" dirty="0" smtClean="0">
                <a:solidFill>
                  <a:srgbClr val="0033CC"/>
                </a:solidFill>
              </a:rPr>
              <a:t>(property)</a:t>
            </a:r>
          </a:p>
          <a:p>
            <a:pPr lvl="1"/>
            <a:r>
              <a:rPr lang="zh-TW" altLang="en-US" sz="2000" dirty="0" smtClean="0">
                <a:solidFill>
                  <a:srgbClr val="0033CC"/>
                </a:solidFill>
              </a:rPr>
              <a:t>方法</a:t>
            </a:r>
            <a:r>
              <a:rPr lang="zh-TW" altLang="en-US" sz="2000" dirty="0" smtClean="0"/>
              <a:t>：可修改物件狀態的行為</a:t>
            </a:r>
          </a:p>
          <a:p>
            <a:pPr lvl="1"/>
            <a:r>
              <a:rPr lang="zh-TW" altLang="en-US" sz="2000" dirty="0" smtClean="0"/>
              <a:t>優點：模組化（</a:t>
            </a:r>
            <a:r>
              <a:rPr lang="en-US" altLang="zh-TW" sz="2000" dirty="0" smtClean="0"/>
              <a:t>Modularity</a:t>
            </a:r>
            <a:r>
              <a:rPr lang="zh-TW" altLang="en-US" sz="2000" dirty="0" smtClean="0"/>
              <a:t>）和資訊隱藏（</a:t>
            </a:r>
            <a:r>
              <a:rPr lang="en-US" altLang="zh-TW" sz="2000" dirty="0" smtClean="0"/>
              <a:t>Information Hiding</a:t>
            </a:r>
            <a:r>
              <a:rPr lang="zh-TW" altLang="en-US" sz="2000" dirty="0" smtClean="0"/>
              <a:t>）</a:t>
            </a:r>
          </a:p>
          <a:p>
            <a:pPr lvl="1"/>
            <a:r>
              <a:rPr lang="zh-TW" altLang="en-US" sz="2000" dirty="0" smtClean="0"/>
              <a:t>例如：腳踏車物件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4148510"/>
            <a:ext cx="3241675" cy="1855787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435600" y="4077072"/>
            <a:ext cx="2808288" cy="1978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訊息（</a:t>
            </a:r>
            <a:r>
              <a:rPr lang="en-US" altLang="zh-TW" dirty="0" smtClean="0">
                <a:solidFill>
                  <a:srgbClr val="0033CC"/>
                </a:solidFill>
              </a:rPr>
              <a:t>Message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dirty="0" smtClean="0"/>
              <a:t>即物件間彼此傳遞的參數（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透過訊息，物件之間可以更緊密地運作</a:t>
            </a:r>
          </a:p>
          <a:p>
            <a:pPr lvl="1"/>
            <a:r>
              <a:rPr lang="zh-TW" altLang="en-US" dirty="0" smtClean="0"/>
              <a:t>例如：你想將腳踏車變檔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396" y="3284984"/>
            <a:ext cx="3924300" cy="2303462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464496" y="3284984"/>
            <a:ext cx="4572000" cy="2160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類別（</a:t>
            </a:r>
            <a:r>
              <a:rPr lang="en-US" altLang="zh-TW" dirty="0" smtClean="0">
                <a:solidFill>
                  <a:srgbClr val="0033CC"/>
                </a:solidFill>
              </a:rPr>
              <a:t>Class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dirty="0" smtClean="0"/>
              <a:t>是一個</a:t>
            </a:r>
            <a:r>
              <a:rPr lang="zh-TW" altLang="en-US" dirty="0" smtClean="0">
                <a:solidFill>
                  <a:srgbClr val="0033CC"/>
                </a:solidFill>
              </a:rPr>
              <a:t>藍圖或是原型（</a:t>
            </a:r>
            <a:r>
              <a:rPr lang="en-US" altLang="zh-TW" dirty="0" smtClean="0">
                <a:solidFill>
                  <a:srgbClr val="0033CC"/>
                </a:solidFill>
              </a:rPr>
              <a:t>prototype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  <a:r>
              <a:rPr lang="zh-TW" altLang="en-US" dirty="0" smtClean="0"/>
              <a:t>其中定義了某一種類別所需的狀態（</a:t>
            </a:r>
            <a:r>
              <a:rPr lang="en-US" altLang="zh-TW" dirty="0" smtClean="0"/>
              <a:t>variables</a:t>
            </a:r>
            <a:r>
              <a:rPr lang="zh-TW" altLang="en-US" dirty="0" smtClean="0"/>
              <a:t>）、行為（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）和事件（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狀態（</a:t>
            </a:r>
            <a:r>
              <a:rPr lang="en-US" altLang="zh-TW" dirty="0" smtClean="0"/>
              <a:t>variables</a:t>
            </a:r>
            <a:r>
              <a:rPr lang="zh-TW" altLang="en-US" dirty="0" smtClean="0"/>
              <a:t>）：一個物件的特性 (身高，體重，年齡)</a:t>
            </a:r>
            <a:br>
              <a:rPr lang="zh-TW" altLang="en-US" dirty="0" smtClean="0"/>
            </a:br>
            <a:r>
              <a:rPr lang="zh-TW" altLang="en-US" dirty="0" smtClean="0">
                <a:sym typeface="Wingdings" pitchFamily="2" charset="2"/>
              </a:rPr>
              <a:t> 物件的名詞</a:t>
            </a:r>
          </a:p>
          <a:p>
            <a:pPr lvl="1"/>
            <a:r>
              <a:rPr lang="zh-TW" altLang="en-US" dirty="0" smtClean="0">
                <a:sym typeface="Wingdings" pitchFamily="2" charset="2"/>
              </a:rPr>
              <a:t>行為（</a:t>
            </a:r>
            <a:r>
              <a:rPr lang="en-US" altLang="zh-TW" dirty="0" smtClean="0">
                <a:sym typeface="Wingdings" pitchFamily="2" charset="2"/>
              </a:rPr>
              <a:t>method</a:t>
            </a:r>
            <a:r>
              <a:rPr lang="zh-TW" altLang="en-US" dirty="0" smtClean="0">
                <a:sym typeface="Wingdings" pitchFamily="2" charset="2"/>
              </a:rPr>
              <a:t>）或事件（</a:t>
            </a:r>
            <a:r>
              <a:rPr lang="en-US" altLang="zh-TW" dirty="0" smtClean="0">
                <a:sym typeface="Wingdings" pitchFamily="2" charset="2"/>
              </a:rPr>
              <a:t>event</a:t>
            </a:r>
            <a:r>
              <a:rPr lang="zh-TW" altLang="en-US" dirty="0" smtClean="0">
                <a:sym typeface="Wingdings" pitchFamily="2" charset="2"/>
              </a:rPr>
              <a:t>）：一個物件會做的動作 (跑，跳，走路)</a:t>
            </a:r>
            <a:br>
              <a:rPr lang="zh-TW" altLang="en-US" dirty="0" smtClean="0">
                <a:sym typeface="Wingdings" pitchFamily="2" charset="2"/>
              </a:rPr>
            </a:br>
            <a:r>
              <a:rPr lang="zh-TW" altLang="en-US" dirty="0" smtClean="0">
                <a:sym typeface="Wingdings" pitchFamily="2" charset="2"/>
              </a:rPr>
              <a:t> 物件的動詞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類別（</a:t>
            </a:r>
            <a:r>
              <a:rPr lang="en-US" altLang="zh-TW" dirty="0" smtClean="0">
                <a:solidFill>
                  <a:srgbClr val="0033CC"/>
                </a:solidFill>
              </a:rPr>
              <a:t>Class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dirty="0" smtClean="0"/>
              <a:t>例如：一個腳踏車的類別</a:t>
            </a:r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r>
              <a:rPr lang="zh-TW" altLang="en-US" dirty="0" smtClean="0"/>
              <a:t>用 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產生出兩個物件：我的腳踏車、你的腳踏車</a:t>
            </a:r>
          </a:p>
          <a:p>
            <a:pPr lvl="2"/>
            <a:r>
              <a:rPr lang="zh-TW" altLang="en-US" dirty="0" smtClean="0"/>
              <a:t>可以稱為 </a:t>
            </a:r>
            <a:r>
              <a:rPr lang="en-US" altLang="zh-TW" dirty="0" smtClean="0">
                <a:solidFill>
                  <a:srgbClr val="0033CC"/>
                </a:solidFill>
              </a:rPr>
              <a:t>instance of a class </a:t>
            </a:r>
            <a:r>
              <a:rPr lang="zh-TW" altLang="en-US" dirty="0" smtClean="0">
                <a:solidFill>
                  <a:srgbClr val="0033CC"/>
                </a:solidFill>
              </a:rPr>
              <a:t>（一個類別的實體）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48064" y="1268760"/>
            <a:ext cx="3168650" cy="2020887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19523" y="4221510"/>
            <a:ext cx="6192837" cy="2073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1648"/>
          </a:xfrm>
        </p:spPr>
        <p:txBody>
          <a:bodyPr/>
          <a:lstStyle/>
          <a:p>
            <a:r>
              <a:rPr lang="zh-TW" altLang="en-US" dirty="0" smtClean="0"/>
              <a:t>物件（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）與類別（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）的比較</a:t>
            </a:r>
          </a:p>
          <a:p>
            <a:pPr lvl="1"/>
            <a:r>
              <a:rPr lang="zh-TW" altLang="en-US" dirty="0" smtClean="0"/>
              <a:t>在真實世界中，物件與類別比較好分辨，因為類別可以當成是物件的樣版或是模子</a:t>
            </a:r>
          </a:p>
          <a:p>
            <a:pPr lvl="1"/>
            <a:r>
              <a:rPr lang="zh-TW" altLang="en-US" dirty="0" smtClean="0"/>
              <a:t>在軟體概念中，因為是兩者都是抽象概念較難讓人接受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971550" y="3430017"/>
            <a:ext cx="27368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class Box</a:t>
            </a:r>
            <a:br>
              <a:rPr lang="en-US" altLang="zh-TW" dirty="0"/>
            </a:br>
            <a:r>
              <a:rPr lang="en-US" altLang="zh-TW" dirty="0"/>
              <a:t>{</a:t>
            </a:r>
          </a:p>
          <a:p>
            <a:r>
              <a:rPr lang="en-US" altLang="zh-TW" dirty="0"/>
              <a:t>   double width;</a:t>
            </a:r>
          </a:p>
          <a:p>
            <a:r>
              <a:rPr lang="en-US" altLang="zh-TW" dirty="0"/>
              <a:t>   double height;</a:t>
            </a:r>
          </a:p>
          <a:p>
            <a:r>
              <a:rPr lang="en-US" altLang="zh-TW" dirty="0"/>
              <a:t>   double depth;</a:t>
            </a:r>
          </a:p>
          <a:p>
            <a:r>
              <a:rPr lang="en-US" altLang="zh-TW" dirty="0"/>
              <a:t>}</a:t>
            </a:r>
          </a:p>
          <a:p>
            <a:r>
              <a:rPr lang="zh-TW" altLang="en-US" dirty="0">
                <a:solidFill>
                  <a:srgbClr val="0033CC"/>
                </a:solidFill>
              </a:rPr>
              <a:t>這只是一個規格書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995738" y="3356992"/>
            <a:ext cx="4572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</a:rPr>
              <a:t>Box box1 = new Box();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Box box2 = new Box();</a:t>
            </a:r>
            <a:r>
              <a:rPr lang="en-US" altLang="zh-TW" sz="2000" dirty="0"/>
              <a:t> </a:t>
            </a:r>
          </a:p>
          <a:p>
            <a:r>
              <a:rPr lang="en-US" altLang="zh-TW" sz="2000" dirty="0"/>
              <a:t>box1.width = 100; </a:t>
            </a:r>
          </a:p>
          <a:p>
            <a:endParaRPr lang="en-US" altLang="zh-TW" sz="2000" dirty="0"/>
          </a:p>
          <a:p>
            <a:r>
              <a:rPr lang="en-US" altLang="zh-TW" sz="2000" dirty="0"/>
              <a:t>box1, box2</a:t>
            </a:r>
            <a:r>
              <a:rPr lang="zh-TW" altLang="en-US" sz="2000" dirty="0"/>
              <a:t>將會變成</a:t>
            </a:r>
            <a:r>
              <a:rPr lang="en-US" altLang="zh-TW" sz="2000" dirty="0"/>
              <a:t>Box</a:t>
            </a:r>
            <a:r>
              <a:rPr lang="zh-TW" altLang="en-US" sz="2000" dirty="0"/>
              <a:t>的實例</a:t>
            </a:r>
          </a:p>
          <a:p>
            <a:endParaRPr lang="zh-TW" altLang="en-US" sz="2000" dirty="0"/>
          </a:p>
          <a:p>
            <a:r>
              <a:rPr lang="zh-TW" altLang="en-US" sz="2000" dirty="0"/>
              <a:t>每一個</a:t>
            </a:r>
            <a:r>
              <a:rPr lang="en-US" altLang="zh-TW" sz="2000" dirty="0"/>
              <a:t>Box</a:t>
            </a:r>
            <a:r>
              <a:rPr lang="zh-TW" altLang="en-US" sz="2000" dirty="0"/>
              <a:t>物件都有它自己的實例屬性</a:t>
            </a:r>
            <a:r>
              <a:rPr lang="en-US" altLang="zh-TW" sz="2000" dirty="0"/>
              <a:t>width</a:t>
            </a:r>
            <a:r>
              <a:rPr lang="zh-TW" altLang="en-US" sz="2000" dirty="0"/>
              <a:t>、</a:t>
            </a:r>
            <a:r>
              <a:rPr lang="en-US" altLang="zh-TW" sz="2000" dirty="0"/>
              <a:t>height</a:t>
            </a:r>
            <a:r>
              <a:rPr lang="zh-TW" altLang="en-US" sz="2000" dirty="0"/>
              <a:t>、</a:t>
            </a:r>
            <a:r>
              <a:rPr lang="en-US" altLang="zh-TW" sz="2000" dirty="0"/>
              <a:t>depth</a:t>
            </a:r>
          </a:p>
          <a:p>
            <a:r>
              <a:rPr lang="zh-TW" altLang="en-US" sz="2000" dirty="0"/>
              <a:t>存取這些成員，使用點</a:t>
            </a:r>
            <a:r>
              <a:rPr lang="en-US" altLang="zh-TW" sz="2000" dirty="0"/>
              <a:t>(.)</a:t>
            </a:r>
            <a:r>
              <a:rPr lang="zh-TW" altLang="en-US" sz="2000" dirty="0"/>
              <a:t>運算子，連接物件的名稱與實例屬性的名稱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物件導向程式設計概念</a:t>
            </a:r>
          </a:p>
          <a:p>
            <a:pPr lvl="1"/>
            <a:r>
              <a:rPr lang="zh-TW" altLang="en-US" dirty="0" smtClean="0"/>
              <a:t>封裝</a:t>
            </a:r>
            <a:r>
              <a:rPr lang="en-US" altLang="zh-TW" dirty="0" smtClean="0"/>
              <a:t>(Encapsulation)</a:t>
            </a:r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 smtClean="0"/>
              <a:t>(Inheritance)</a:t>
            </a:r>
          </a:p>
          <a:p>
            <a:pPr lvl="1"/>
            <a:r>
              <a:rPr lang="zh-TW" altLang="en-US" dirty="0" smtClean="0"/>
              <a:t>多型</a:t>
            </a:r>
            <a:r>
              <a:rPr lang="en-US" altLang="zh-TW" dirty="0" smtClean="0"/>
              <a:t>(Polymorphism)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結合資料</a:t>
            </a:r>
            <a:r>
              <a:rPr lang="en-US" altLang="zh-TW" dirty="0" smtClean="0"/>
              <a:t>(data)</a:t>
            </a:r>
            <a:r>
              <a:rPr lang="zh-TW" altLang="en-US" dirty="0" smtClean="0"/>
              <a:t>與處理函式為一體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使用者不必瞭解物件中的詳細資料結構與函數實作，就可使用該物件</a:t>
            </a:r>
          </a:p>
          <a:p>
            <a:r>
              <a:rPr lang="zh-TW" altLang="en-US" dirty="0" smtClean="0"/>
              <a:t>避免外界干擾或誤用內部資料及函式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public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封裝</a:t>
            </a:r>
            <a:r>
              <a:rPr lang="en-US" altLang="zh-TW" dirty="0" smtClean="0"/>
              <a:t>(Encapsulation)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封裝</a:t>
            </a:r>
            <a:r>
              <a:rPr lang="en-US" altLang="zh-TW" dirty="0" smtClean="0"/>
              <a:t>(Encapsulation)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81400" y="3224808"/>
            <a:ext cx="24526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Stack (</a:t>
            </a:r>
            <a:r>
              <a:rPr lang="zh-TW" altLang="en-US"/>
              <a:t>功能規格</a:t>
            </a:r>
            <a:r>
              <a:rPr lang="en-US" altLang="zh-TW"/>
              <a:t>):</a:t>
            </a:r>
          </a:p>
          <a:p>
            <a:r>
              <a:rPr lang="en-US" altLang="zh-TW"/>
              <a:t>push(), pop()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4815483"/>
            <a:ext cx="18605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Stack </a:t>
            </a:r>
            <a:r>
              <a:rPr lang="zh-TW" altLang="en-US"/>
              <a:t>實作一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06850" y="4815483"/>
            <a:ext cx="18605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Stack </a:t>
            </a:r>
            <a:r>
              <a:rPr lang="zh-TW" altLang="en-US"/>
              <a:t>實作二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26250" y="4815483"/>
            <a:ext cx="1784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Stack</a:t>
            </a:r>
            <a:r>
              <a:rPr lang="zh-TW" altLang="en-US"/>
              <a:t>實作三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90800" y="1700808"/>
            <a:ext cx="4806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/>
              <a:t>使用者</a:t>
            </a:r>
            <a:r>
              <a:rPr lang="en-US" altLang="zh-TW" dirty="0"/>
              <a:t>: </a:t>
            </a:r>
            <a:r>
              <a:rPr lang="zh-TW" altLang="en-US" dirty="0"/>
              <a:t>使用</a:t>
            </a:r>
            <a:r>
              <a:rPr lang="en-US" altLang="zh-TW" dirty="0"/>
              <a:t>Stack</a:t>
            </a:r>
            <a:r>
              <a:rPr lang="zh-TW" altLang="en-US" dirty="0"/>
              <a:t>的</a:t>
            </a:r>
            <a:r>
              <a:rPr lang="en-US" altLang="zh-TW" dirty="0"/>
              <a:t>push</a:t>
            </a:r>
            <a:r>
              <a:rPr lang="zh-TW" altLang="en-US" dirty="0"/>
              <a:t>與</a:t>
            </a:r>
            <a:r>
              <a:rPr lang="en-US" altLang="zh-TW" dirty="0"/>
              <a:t>pop</a:t>
            </a:r>
            <a:r>
              <a:rPr lang="zh-TW" altLang="en-US" dirty="0"/>
              <a:t>功能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28800" y="2767608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800600" y="215800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1905000" y="4063008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800600" y="406300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715000" y="4063008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175" y="2310408"/>
            <a:ext cx="1673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4400" b="1"/>
              <a:t>(</a:t>
            </a:r>
            <a:r>
              <a:rPr lang="zh-TW" altLang="en-US" sz="4400" b="1"/>
              <a:t>封裝</a:t>
            </a:r>
            <a:r>
              <a:rPr lang="en-US" altLang="zh-TW" sz="44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繼承（</a:t>
            </a:r>
            <a:r>
              <a:rPr lang="en-US" altLang="zh-TW" dirty="0" smtClean="0">
                <a:solidFill>
                  <a:srgbClr val="0033CC"/>
                </a:solidFill>
              </a:rPr>
              <a:t>Inheritance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dirty="0" smtClean="0"/>
              <a:t>一個類別可以繼承他的父類別的狀態以及行為，此時稱為此</a:t>
            </a:r>
            <a:r>
              <a:rPr lang="zh-TW" altLang="en-US" dirty="0" smtClean="0">
                <a:solidFill>
                  <a:srgbClr val="0033CC"/>
                </a:solidFill>
              </a:rPr>
              <a:t>子類別（</a:t>
            </a:r>
            <a:r>
              <a:rPr lang="en-US" altLang="zh-TW" dirty="0" smtClean="0">
                <a:solidFill>
                  <a:srgbClr val="0033CC"/>
                </a:solidFill>
              </a:rPr>
              <a:t>subclass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  <a:r>
              <a:rPr lang="zh-TW" altLang="en-US" dirty="0" smtClean="0"/>
              <a:t>繼承於</a:t>
            </a:r>
            <a:r>
              <a:rPr lang="zh-TW" altLang="en-US" dirty="0" smtClean="0">
                <a:solidFill>
                  <a:srgbClr val="0033CC"/>
                </a:solidFill>
              </a:rPr>
              <a:t>父類別（</a:t>
            </a:r>
            <a:r>
              <a:rPr lang="en-US" altLang="zh-TW" dirty="0" err="1" smtClean="0">
                <a:solidFill>
                  <a:srgbClr val="0033CC"/>
                </a:solidFill>
              </a:rPr>
              <a:t>superclass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</a:t>
            </a:r>
            <a:r>
              <a:rPr lang="en-US" altLang="zh-TW" dirty="0" smtClean="0"/>
              <a:t>(Inheritance)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99282" y="2780928"/>
            <a:ext cx="220503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human:</a:t>
            </a:r>
          </a:p>
          <a:p>
            <a:r>
              <a:rPr lang="en-US" altLang="zh-TW" dirty="0"/>
              <a:t>name, age, color</a:t>
            </a:r>
          </a:p>
          <a:p>
            <a:r>
              <a:rPr lang="en-US" altLang="zh-TW" dirty="0"/>
              <a:t>eat();  sleep();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4838328"/>
            <a:ext cx="4248472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/>
              <a:t>citizen:</a:t>
            </a:r>
          </a:p>
          <a:p>
            <a:r>
              <a:rPr lang="en-US" altLang="zh-TW" dirty="0"/>
              <a:t>name, age, color, </a:t>
            </a:r>
            <a:r>
              <a:rPr lang="en-US" altLang="zh-TW" b="1" dirty="0">
                <a:solidFill>
                  <a:srgbClr val="FF0000"/>
                </a:solidFill>
              </a:rPr>
              <a:t>country, ID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eat();  sleep(); </a:t>
            </a:r>
            <a:r>
              <a:rPr lang="en-US" altLang="zh-TW" b="1" dirty="0" err="1">
                <a:solidFill>
                  <a:srgbClr val="FF0000"/>
                </a:solidFill>
              </a:rPr>
              <a:t>payTax</a:t>
            </a:r>
            <a:r>
              <a:rPr lang="en-US" altLang="zh-TW" b="1" dirty="0">
                <a:solidFill>
                  <a:srgbClr val="FF0000"/>
                </a:solidFill>
              </a:rPr>
              <a:t>(); married() ;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461320" y="400012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21645" y="4117603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繼承</a:t>
            </a:r>
            <a:r>
              <a:rPr lang="en-US" altLang="zh-TW" dirty="0"/>
              <a:t>)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16016" y="2636912"/>
            <a:ext cx="4175125" cy="350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0033CC"/>
                </a:solidFill>
              </a:rPr>
              <a:t>繼承</a:t>
            </a:r>
          </a:p>
          <a:p>
            <a:pPr lvl="1"/>
            <a:r>
              <a:rPr lang="zh-TW" altLang="en-US" dirty="0" smtClean="0"/>
              <a:t>父類別可直接透過繼承產生子類別</a:t>
            </a: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子類別延續父類別的功能，並可外加新功能（</a:t>
            </a:r>
            <a:r>
              <a:rPr lang="en-US" altLang="zh-TW" dirty="0" smtClean="0">
                <a:solidFill>
                  <a:srgbClr val="0033CC"/>
                </a:solidFill>
              </a:rPr>
              <a:t>method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</a:p>
          <a:p>
            <a:pPr lvl="2"/>
            <a:r>
              <a:rPr lang="zh-TW" altLang="en-US" dirty="0" smtClean="0"/>
              <a:t>例如：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payTax</a:t>
            </a:r>
            <a:r>
              <a:rPr lang="en-US" altLang="zh-TW" b="1" dirty="0" smtClean="0">
                <a:solidFill>
                  <a:srgbClr val="FF0000"/>
                </a:solidFill>
              </a:rPr>
              <a:t>(); married() ;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子類別也可以覆蓋（</a:t>
            </a:r>
            <a:r>
              <a:rPr lang="en-US" altLang="zh-TW" dirty="0" smtClean="0">
                <a:solidFill>
                  <a:srgbClr val="0033CC"/>
                </a:solidFill>
              </a:rPr>
              <a:t>override</a:t>
            </a:r>
            <a:r>
              <a:rPr lang="zh-TW" altLang="en-US" dirty="0" smtClean="0">
                <a:solidFill>
                  <a:srgbClr val="0033CC"/>
                </a:solidFill>
              </a:rPr>
              <a:t>）自父類別而來的功能（</a:t>
            </a:r>
            <a:r>
              <a:rPr lang="en-US" altLang="zh-TW" dirty="0" smtClean="0">
                <a:solidFill>
                  <a:srgbClr val="0033CC"/>
                </a:solidFill>
              </a:rPr>
              <a:t>method</a:t>
            </a:r>
            <a:r>
              <a:rPr lang="zh-TW" altLang="en-US" dirty="0" smtClean="0">
                <a:solidFill>
                  <a:srgbClr val="0033CC"/>
                </a:solidFill>
              </a:rPr>
              <a:t>），提供一個自我詮釋方式</a:t>
            </a:r>
          </a:p>
          <a:p>
            <a:pPr lvl="2"/>
            <a:r>
              <a:rPr lang="zh-TW" altLang="en-US" dirty="0" smtClean="0"/>
              <a:t>例如： </a:t>
            </a:r>
            <a:r>
              <a:rPr lang="en-US" altLang="zh-TW" dirty="0" smtClean="0">
                <a:solidFill>
                  <a:srgbClr val="FF0000"/>
                </a:solidFill>
              </a:rPr>
              <a:t>eat();  sleep();</a:t>
            </a:r>
            <a:r>
              <a:rPr lang="en-US" altLang="zh-TW" dirty="0" smtClean="0"/>
              <a:t> </a:t>
            </a:r>
            <a:r>
              <a:rPr lang="zh-TW" altLang="en-US" dirty="0" smtClean="0"/>
              <a:t>所以它可以覆蓋（</a:t>
            </a:r>
            <a:r>
              <a:rPr lang="en-US" altLang="zh-TW" dirty="0" smtClean="0"/>
              <a:t>override</a:t>
            </a:r>
            <a:r>
              <a:rPr lang="zh-TW" altLang="en-US" dirty="0" smtClean="0"/>
              <a:t>）父類別的原始功能，自己設定一個新的</a:t>
            </a:r>
            <a:r>
              <a:rPr lang="en-US" altLang="zh-TW" dirty="0" smtClean="0"/>
              <a:t>eat();  sleep(); 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</a:t>
            </a:r>
            <a:r>
              <a:rPr lang="en-US" altLang="zh-TW" dirty="0" smtClean="0"/>
              <a:t>(Inheritance)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標楷體" pitchFamily="65" charset="-120"/>
              </a:rPr>
              <a:t>Review Method</a:t>
            </a:r>
          </a:p>
          <a:p>
            <a:r>
              <a:rPr lang="zh-TW" altLang="en-US" dirty="0" smtClean="0"/>
              <a:t>遞迴（</a:t>
            </a:r>
            <a:r>
              <a:rPr lang="en-US" altLang="zh-TW" dirty="0" smtClean="0"/>
              <a:t>Recursive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33CC"/>
                </a:solidFill>
              </a:rPr>
              <a:t>Your Turn</a:t>
            </a:r>
          </a:p>
          <a:p>
            <a:r>
              <a:rPr lang="zh-TW" altLang="en-US" dirty="0" smtClean="0"/>
              <a:t>物件導向概念（</a:t>
            </a:r>
            <a:r>
              <a:rPr lang="en-US" altLang="zh-TW" dirty="0" smtClean="0"/>
              <a:t>OOP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物件基礎</a:t>
            </a:r>
          </a:p>
          <a:p>
            <a:r>
              <a:rPr lang="en-US" altLang="zh-TW" dirty="0" smtClean="0">
                <a:solidFill>
                  <a:srgbClr val="0033CC"/>
                </a:solidFill>
              </a:rPr>
              <a:t>Your Turn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同一個函數名稱可以有不同的詮釋</a:t>
            </a:r>
          </a:p>
          <a:p>
            <a:r>
              <a:rPr lang="zh-TW" altLang="en-US" dirty="0" smtClean="0"/>
              <a:t>編譯時期多型</a:t>
            </a:r>
          </a:p>
          <a:p>
            <a:pPr lvl="1"/>
            <a:r>
              <a:rPr lang="en-US" altLang="zh-TW" dirty="0" smtClean="0"/>
              <a:t>function overloading </a:t>
            </a:r>
          </a:p>
          <a:p>
            <a:pPr lvl="1"/>
            <a:r>
              <a:rPr lang="en-US" altLang="zh-TW" dirty="0" smtClean="0"/>
              <a:t>operator overloading</a:t>
            </a:r>
          </a:p>
          <a:p>
            <a:r>
              <a:rPr lang="zh-TW" altLang="en-US" dirty="0" smtClean="0"/>
              <a:t>執行時期多型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多型</a:t>
            </a:r>
            <a:r>
              <a:rPr lang="en-US" altLang="zh-TW" dirty="0" smtClean="0"/>
              <a:t>(Polymorphism)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介面（</a:t>
            </a:r>
            <a:r>
              <a:rPr lang="en-US" altLang="zh-TW" dirty="0" smtClean="0">
                <a:solidFill>
                  <a:srgbClr val="0033CC"/>
                </a:solidFill>
              </a:rPr>
              <a:t>Interface</a:t>
            </a:r>
            <a:r>
              <a:rPr lang="zh-TW" altLang="en-US" dirty="0" smtClean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dirty="0" smtClean="0"/>
              <a:t>定義</a:t>
            </a:r>
          </a:p>
          <a:p>
            <a:pPr lvl="2"/>
            <a:r>
              <a:rPr lang="zh-TW" altLang="en-US" dirty="0" smtClean="0"/>
              <a:t>一段只有常數與函式宣告，但</a:t>
            </a:r>
            <a:r>
              <a:rPr lang="zh-TW" altLang="en-US" dirty="0" smtClean="0">
                <a:solidFill>
                  <a:srgbClr val="0033CC"/>
                </a:solidFill>
              </a:rPr>
              <a:t>沒有函式實作的程式碼</a:t>
            </a:r>
            <a:r>
              <a:rPr lang="zh-TW" altLang="en-US" dirty="0" smtClean="0"/>
              <a:t>。</a:t>
            </a:r>
            <a:endParaRPr lang="zh-TW" altLang="fr-FR" dirty="0" smtClean="0"/>
          </a:p>
          <a:p>
            <a:pPr lvl="1"/>
            <a:r>
              <a:rPr lang="zh-TW" altLang="en-US" dirty="0" smtClean="0"/>
              <a:t>作用</a:t>
            </a:r>
          </a:p>
          <a:p>
            <a:pPr lvl="2"/>
            <a:r>
              <a:rPr lang="zh-TW" altLang="en-US" dirty="0" smtClean="0"/>
              <a:t>讓某個功能，不論由誰實作，都能夠有相同的函式名稱，傳入值，傳出值，與存取範圍</a:t>
            </a: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當某個 </a:t>
            </a:r>
            <a:r>
              <a:rPr lang="en-US" altLang="zh-TW" dirty="0" smtClean="0">
                <a:solidFill>
                  <a:srgbClr val="0033CC"/>
                </a:solidFill>
              </a:rPr>
              <a:t>class </a:t>
            </a:r>
            <a:r>
              <a:rPr lang="zh-TW" altLang="en-US" dirty="0" smtClean="0">
                <a:solidFill>
                  <a:srgbClr val="0033CC"/>
                </a:solidFill>
              </a:rPr>
              <a:t>實作 </a:t>
            </a:r>
            <a:r>
              <a:rPr lang="en-US" altLang="zh-TW" dirty="0" smtClean="0">
                <a:solidFill>
                  <a:srgbClr val="0033CC"/>
                </a:solidFill>
              </a:rPr>
              <a:t>interface</a:t>
            </a:r>
            <a:r>
              <a:rPr lang="zh-TW" altLang="en-US" dirty="0" smtClean="0">
                <a:solidFill>
                  <a:srgbClr val="0033CC"/>
                </a:solidFill>
              </a:rPr>
              <a:t>，即代表該 </a:t>
            </a:r>
            <a:r>
              <a:rPr lang="en-US" altLang="zh-TW" dirty="0" smtClean="0">
                <a:solidFill>
                  <a:srgbClr val="0033CC"/>
                </a:solidFill>
              </a:rPr>
              <a:t>class </a:t>
            </a:r>
            <a:r>
              <a:rPr lang="zh-TW" altLang="en-US" dirty="0" smtClean="0">
                <a:solidFill>
                  <a:srgbClr val="0033CC"/>
                </a:solidFill>
              </a:rPr>
              <a:t>會提供此 </a:t>
            </a:r>
            <a:r>
              <a:rPr lang="en-US" altLang="zh-TW" dirty="0" smtClean="0">
                <a:solidFill>
                  <a:srgbClr val="0033CC"/>
                </a:solidFill>
              </a:rPr>
              <a:t>interface </a:t>
            </a:r>
            <a:r>
              <a:rPr lang="zh-TW" altLang="en-US" dirty="0" smtClean="0">
                <a:solidFill>
                  <a:srgbClr val="0033CC"/>
                </a:solidFill>
              </a:rPr>
              <a:t>中所有的 </a:t>
            </a:r>
            <a:r>
              <a:rPr lang="en-US" altLang="zh-TW" dirty="0" smtClean="0">
                <a:solidFill>
                  <a:srgbClr val="0033CC"/>
                </a:solidFill>
              </a:rPr>
              <a:t>methods </a:t>
            </a:r>
            <a:r>
              <a:rPr lang="zh-TW" altLang="en-US" dirty="0" smtClean="0">
                <a:solidFill>
                  <a:srgbClr val="0033CC"/>
                </a:solidFill>
              </a:rPr>
              <a:t>的程式碼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zh-TW" altLang="en-US" dirty="0" smtClean="0"/>
              <a:t>如何將概念轉成程式碼</a:t>
            </a:r>
            <a:endParaRPr lang="en-US" altLang="zh-TW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3211513"/>
            <a:ext cx="2376488" cy="223202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TW" sz="1800" b="1" dirty="0">
                <a:latin typeface="Arial" charset="0"/>
                <a:ea typeface="標楷體" pitchFamily="65" charset="-120"/>
              </a:rPr>
              <a:t>class </a:t>
            </a:r>
            <a:r>
              <a:rPr lang="zh-TW" altLang="en-US" sz="1800" b="1" dirty="0">
                <a:latin typeface="Arial" charset="0"/>
                <a:ea typeface="標楷體" pitchFamily="65" charset="-120"/>
              </a:rPr>
              <a:t>腳踏車</a:t>
            </a:r>
          </a:p>
          <a:p>
            <a:r>
              <a:rPr lang="en-US" altLang="zh-TW" sz="1800" b="1" dirty="0">
                <a:latin typeface="Arial" charset="0"/>
                <a:ea typeface="標楷體" pitchFamily="65" charset="-120"/>
              </a:rPr>
              <a:t>{</a:t>
            </a:r>
          </a:p>
          <a:p>
            <a:r>
              <a:rPr lang="en-US" altLang="zh-TW" sz="18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33CC33"/>
                </a:solidFill>
                <a:latin typeface="Arial" charset="0"/>
                <a:ea typeface="標楷體" pitchFamily="65" charset="-120"/>
              </a:rPr>
              <a:t>輪胎</a:t>
            </a:r>
            <a:r>
              <a:rPr lang="zh-TW" altLang="en-US" sz="1600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處理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好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33CC33"/>
                </a:solidFill>
                <a:latin typeface="Arial" charset="0"/>
                <a:ea typeface="標楷體" pitchFamily="65" charset="-120"/>
              </a:rPr>
              <a:t>齒輪</a:t>
            </a:r>
            <a:r>
              <a:rPr lang="zh-TW" altLang="en-US" sz="1600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處理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好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33CC33"/>
                </a:solidFill>
                <a:latin typeface="Arial" charset="0"/>
                <a:ea typeface="標楷體" pitchFamily="65" charset="-120"/>
              </a:rPr>
              <a:t>煞車器</a:t>
            </a:r>
            <a:r>
              <a:rPr lang="zh-TW" altLang="en-US" sz="1600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處理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好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在主機身上鎖上</a:t>
            </a:r>
            <a:r>
              <a:rPr lang="zh-TW" altLang="en-US" sz="1600" b="1" dirty="0">
                <a:solidFill>
                  <a:srgbClr val="33CC33"/>
                </a:solidFill>
                <a:latin typeface="Arial" charset="0"/>
                <a:ea typeface="標楷體" pitchFamily="65" charset="-120"/>
              </a:rPr>
              <a:t>輪胎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、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33CC33"/>
                </a:solidFill>
                <a:latin typeface="Arial" charset="0"/>
                <a:ea typeface="標楷體" pitchFamily="65" charset="-120"/>
              </a:rPr>
              <a:t>齒輪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和</a:t>
            </a:r>
            <a:r>
              <a:rPr lang="zh-TW" altLang="en-US" sz="1600" b="1" dirty="0">
                <a:solidFill>
                  <a:srgbClr val="33CC33"/>
                </a:solidFill>
                <a:latin typeface="Arial" charset="0"/>
                <a:ea typeface="標楷體" pitchFamily="65" charset="-120"/>
              </a:rPr>
              <a:t>煞車器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即可</a:t>
            </a:r>
          </a:p>
          <a:p>
            <a:r>
              <a:rPr lang="en-US" altLang="zh-TW" sz="1800" b="1" dirty="0">
                <a:latin typeface="Arial" charset="0"/>
                <a:ea typeface="標楷體" pitchFamily="65" charset="-12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3860800"/>
            <a:ext cx="21590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89025" y="2657475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/>
              <a:t>主程式物件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60925" y="2205038"/>
            <a:ext cx="1943100" cy="1871662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class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輪胎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{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0000CC"/>
                </a:solidFill>
                <a:latin typeface="Arial" charset="0"/>
                <a:ea typeface="標楷體" pitchFamily="65" charset="-120"/>
              </a:rPr>
              <a:t>數量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= 1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個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0033CC"/>
                </a:solidFill>
                <a:latin typeface="Arial" charset="0"/>
                <a:ea typeface="標楷體" pitchFamily="65" charset="-120"/>
              </a:rPr>
              <a:t>胎紋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=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星狀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0033CC"/>
                </a:solidFill>
                <a:latin typeface="Arial" charset="0"/>
                <a:ea typeface="標楷體" pitchFamily="65" charset="-120"/>
              </a:rPr>
              <a:t>抓地力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=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好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處理法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{ … }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76825" y="17732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/>
              <a:t>輪胎物件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019925" y="3429000"/>
            <a:ext cx="1800547" cy="1871663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class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齒輪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{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0000CC"/>
                </a:solidFill>
                <a:latin typeface="Arial" charset="0"/>
                <a:ea typeface="標楷體" pitchFamily="65" charset="-120"/>
              </a:rPr>
              <a:t>數量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= 1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大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, 2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小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0033CC"/>
                </a:solidFill>
                <a:latin typeface="Arial" charset="0"/>
                <a:ea typeface="標楷體" pitchFamily="65" charset="-120"/>
              </a:rPr>
              <a:t>材質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=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不鏽鋼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0033CC"/>
                </a:solidFill>
                <a:latin typeface="Arial" charset="0"/>
                <a:ea typeface="標楷體" pitchFamily="65" charset="-120"/>
              </a:rPr>
              <a:t>齒量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= 24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齒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處理法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{ … }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}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246938" y="29972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/>
              <a:t>齒輪物件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860925" y="5013325"/>
            <a:ext cx="1655763" cy="1700213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class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煞車器</a:t>
            </a:r>
            <a:endParaRPr lang="zh-TW" altLang="en-US" sz="1600" b="1" dirty="0">
              <a:solidFill>
                <a:srgbClr val="33CC33"/>
              </a:solidFill>
              <a:latin typeface="Arial" charset="0"/>
              <a:ea typeface="標楷體" pitchFamily="65" charset="-120"/>
            </a:endParaRP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{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0000CC"/>
                </a:solidFill>
                <a:latin typeface="Arial" charset="0"/>
                <a:ea typeface="標楷體" pitchFamily="65" charset="-120"/>
              </a:rPr>
              <a:t>數量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= 1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組</a:t>
            </a:r>
          </a:p>
          <a:p>
            <a:r>
              <a:rPr lang="zh-TW" altLang="en-US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0033CC"/>
                </a:solidFill>
                <a:latin typeface="Arial" charset="0"/>
                <a:ea typeface="標楷體" pitchFamily="65" charset="-120"/>
              </a:rPr>
              <a:t>碟煞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= 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是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  </a:t>
            </a:r>
            <a:r>
              <a:rPr lang="zh-TW" altLang="en-US" sz="1600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處理法</a:t>
            </a:r>
            <a:r>
              <a:rPr lang="zh-TW" altLang="en-US" sz="1600" b="1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1600" b="1" dirty="0">
                <a:latin typeface="Arial" charset="0"/>
                <a:ea typeface="標楷體" pitchFamily="65" charset="-120"/>
              </a:rPr>
              <a:t>{ … }</a:t>
            </a:r>
          </a:p>
          <a:p>
            <a:r>
              <a:rPr lang="en-US" altLang="zh-TW" sz="1600" b="1" dirty="0">
                <a:latin typeface="Arial" charset="0"/>
                <a:ea typeface="標楷體" pitchFamily="65" charset="-120"/>
              </a:rPr>
              <a:t>}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32363" y="4508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/>
              <a:t>煞車器物件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3132138" y="2997200"/>
            <a:ext cx="1727200" cy="1006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3132138" y="4435475"/>
            <a:ext cx="3887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3132138" y="4868863"/>
            <a:ext cx="17272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zh-TW" altLang="en-US" dirty="0" smtClean="0"/>
              <a:t>每個物件應該都有一些狀態（變數</a:t>
            </a:r>
            <a:r>
              <a:rPr lang="en-US" altLang="zh-TW" dirty="0" smtClean="0"/>
              <a:t>-variables</a:t>
            </a:r>
            <a:r>
              <a:rPr lang="zh-TW" altLang="en-US" dirty="0" smtClean="0"/>
              <a:t>）和功能（函數</a:t>
            </a:r>
            <a:r>
              <a:rPr lang="en-US" altLang="zh-TW" dirty="0" smtClean="0"/>
              <a:t>-methods</a:t>
            </a:r>
            <a:r>
              <a:rPr lang="zh-TW" altLang="en-US" dirty="0" smtClean="0"/>
              <a:t>）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Object-Oriented Programming (OOP)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088" y="2492375"/>
            <a:ext cx="6481216" cy="3444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/>
              <a:t>public class Bike{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000" dirty="0" err="1">
                <a:solidFill>
                  <a:srgbClr val="0033CC"/>
                </a:solidFill>
              </a:rPr>
              <a:t>currentSpeed</a:t>
            </a:r>
            <a:r>
              <a:rPr lang="en-US" altLang="zh-TW" sz="2000" dirty="0">
                <a:solidFill>
                  <a:srgbClr val="0033CC"/>
                </a:solidFill>
              </a:rPr>
              <a:t>, </a:t>
            </a:r>
            <a:r>
              <a:rPr lang="en-US" altLang="zh-TW" sz="2000" dirty="0" err="1">
                <a:solidFill>
                  <a:srgbClr val="0033CC"/>
                </a:solidFill>
              </a:rPr>
              <a:t>currentGear</a:t>
            </a:r>
            <a:r>
              <a:rPr lang="en-US" altLang="zh-TW" sz="2000" dirty="0">
                <a:solidFill>
                  <a:srgbClr val="0033CC"/>
                </a:solidFill>
              </a:rPr>
              <a:t>, </a:t>
            </a:r>
            <a:r>
              <a:rPr lang="en-US" altLang="zh-TW" sz="2000" dirty="0" err="1">
                <a:solidFill>
                  <a:srgbClr val="0033CC"/>
                </a:solidFill>
              </a:rPr>
              <a:t>numberofGears</a:t>
            </a:r>
            <a:r>
              <a:rPr lang="en-US" altLang="zh-TW" sz="2000" dirty="0">
                <a:solidFill>
                  <a:srgbClr val="0033CC"/>
                </a:solidFill>
              </a:rPr>
              <a:t>;</a:t>
            </a:r>
            <a:br>
              <a:rPr lang="en-US" altLang="zh-TW" sz="2000" dirty="0">
                <a:solidFill>
                  <a:srgbClr val="0033CC"/>
                </a:solidFill>
              </a:rPr>
            </a:br>
            <a:endParaRPr lang="en-US" altLang="zh-TW" sz="2000" dirty="0">
              <a:solidFill>
                <a:srgbClr val="0033CC"/>
              </a:solidFill>
            </a:endParaRPr>
          </a:p>
          <a:p>
            <a:r>
              <a:rPr lang="en-US" altLang="zh-TW" sz="2000" dirty="0"/>
              <a:t>    public 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000" dirty="0" err="1">
                <a:solidFill>
                  <a:srgbClr val="0033CC"/>
                </a:solidFill>
              </a:rPr>
              <a:t>changeGears</a:t>
            </a:r>
            <a:r>
              <a:rPr lang="en-US" altLang="zh-TW" sz="2000" dirty="0">
                <a:solidFill>
                  <a:srgbClr val="0033CC"/>
                </a:solidFill>
              </a:rPr>
              <a:t>(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x)</a:t>
            </a:r>
            <a:r>
              <a:rPr lang="en-US" altLang="zh-TW" sz="2000" dirty="0"/>
              <a:t> {</a:t>
            </a:r>
            <a:br>
              <a:rPr lang="en-US" altLang="zh-TW" sz="2000" dirty="0"/>
            </a:br>
            <a:r>
              <a:rPr lang="en-US" altLang="zh-TW" sz="2000" dirty="0"/>
              <a:t>        …</a:t>
            </a:r>
            <a:br>
              <a:rPr lang="en-US" altLang="zh-TW" sz="2000" dirty="0"/>
            </a:br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public 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brake()</a:t>
            </a:r>
            <a:r>
              <a:rPr lang="en-US" altLang="zh-TW" sz="2000" dirty="0"/>
              <a:t> {</a:t>
            </a:r>
            <a:br>
              <a:rPr lang="en-US" altLang="zh-TW" sz="2000" dirty="0"/>
            </a:br>
            <a:r>
              <a:rPr lang="en-US" altLang="zh-TW" sz="2000" dirty="0"/>
              <a:t>        …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…</a:t>
            </a:r>
          </a:p>
          <a:p>
            <a:r>
              <a:rPr lang="en-US" altLang="zh-TW" sz="2000" dirty="0"/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35375" y="4797425"/>
            <a:ext cx="5292725" cy="177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建立物件三步驟</a:t>
            </a:r>
          </a:p>
          <a:p>
            <a:pPr lvl="1"/>
            <a:r>
              <a:rPr lang="zh-TW" altLang="en-US" dirty="0" smtClean="0"/>
              <a:t>宣告 </a:t>
            </a:r>
            <a:r>
              <a:rPr lang="en-US" altLang="zh-TW" dirty="0" smtClean="0"/>
              <a:t>Declaration</a:t>
            </a:r>
          </a:p>
          <a:p>
            <a:pPr lvl="2"/>
            <a:r>
              <a:rPr lang="zh-TW" altLang="en-US" dirty="0" smtClean="0">
                <a:solidFill>
                  <a:srgbClr val="0033CC"/>
                </a:solidFill>
              </a:rPr>
              <a:t>語法：</a:t>
            </a:r>
            <a:r>
              <a:rPr lang="en-US" altLang="zh-TW" dirty="0" smtClean="0">
                <a:solidFill>
                  <a:srgbClr val="0033CC"/>
                </a:solidFill>
              </a:rPr>
              <a:t>Class </a:t>
            </a:r>
            <a:r>
              <a:rPr lang="en-US" altLang="zh-TW" i="1" dirty="0" err="1" smtClean="0">
                <a:solidFill>
                  <a:srgbClr val="0033CC"/>
                </a:solidFill>
              </a:rPr>
              <a:t>objName</a:t>
            </a:r>
            <a:r>
              <a:rPr lang="en-US" altLang="zh-TW" dirty="0" smtClean="0">
                <a:solidFill>
                  <a:srgbClr val="0033CC"/>
                </a:solidFill>
              </a:rPr>
              <a:t>;</a:t>
            </a:r>
            <a:endParaRPr lang="zh-TW" altLang="en-US" dirty="0" smtClean="0">
              <a:solidFill>
                <a:srgbClr val="0033CC"/>
              </a:solidFill>
            </a:endParaRPr>
          </a:p>
          <a:p>
            <a:pPr lvl="1"/>
            <a:r>
              <a:rPr lang="zh-TW" altLang="en-US" dirty="0" smtClean="0"/>
              <a:t>建構 </a:t>
            </a:r>
            <a:r>
              <a:rPr lang="en-US" altLang="zh-TW" dirty="0" smtClean="0"/>
              <a:t>Instantiation</a:t>
            </a:r>
          </a:p>
          <a:p>
            <a:pPr lvl="2"/>
            <a:r>
              <a:rPr lang="zh-TW" altLang="en-US" dirty="0" smtClean="0">
                <a:solidFill>
                  <a:srgbClr val="0033CC"/>
                </a:solidFill>
              </a:rPr>
              <a:t>使用 </a:t>
            </a:r>
            <a:r>
              <a:rPr lang="en-US" altLang="zh-TW" dirty="0" smtClean="0">
                <a:solidFill>
                  <a:srgbClr val="0033CC"/>
                </a:solidFill>
              </a:rPr>
              <a:t>new </a:t>
            </a:r>
            <a:r>
              <a:rPr lang="zh-TW" altLang="en-US" dirty="0" smtClean="0">
                <a:solidFill>
                  <a:srgbClr val="0033CC"/>
                </a:solidFill>
              </a:rPr>
              <a:t>運算子建構新物件，此時將分配空間給此物件</a:t>
            </a:r>
          </a:p>
          <a:p>
            <a:pPr lvl="1"/>
            <a:r>
              <a:rPr lang="zh-TW" altLang="en-US" dirty="0" smtClean="0"/>
              <a:t>初始化 </a:t>
            </a:r>
            <a:r>
              <a:rPr lang="en-US" altLang="zh-TW" dirty="0" smtClean="0"/>
              <a:t>Initialization</a:t>
            </a:r>
          </a:p>
          <a:p>
            <a:pPr lvl="2"/>
            <a:r>
              <a:rPr lang="zh-TW" altLang="en-US" dirty="0" smtClean="0"/>
              <a:t>使用 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運算子的同時，將呼叫類別建構元（</a:t>
            </a:r>
            <a:r>
              <a:rPr lang="en-US" altLang="zh-TW" dirty="0" smtClean="0">
                <a:solidFill>
                  <a:srgbClr val="0033CC"/>
                </a:solidFill>
              </a:rPr>
              <a:t>constructor</a:t>
            </a:r>
            <a:r>
              <a:rPr lang="zh-TW" altLang="en-US" dirty="0" smtClean="0"/>
              <a:t>）</a:t>
            </a:r>
          </a:p>
          <a:p>
            <a:pPr lvl="1"/>
            <a:r>
              <a:rPr lang="en-US" altLang="zh-TW" dirty="0" smtClean="0"/>
              <a:t>Example</a:t>
            </a:r>
          </a:p>
          <a:p>
            <a:pPr lvl="2"/>
            <a:r>
              <a:rPr lang="en-US" altLang="zh-TW" dirty="0" smtClean="0"/>
              <a:t>Bike </a:t>
            </a:r>
            <a:r>
              <a:rPr lang="en-US" altLang="zh-TW" dirty="0" err="1" smtClean="0"/>
              <a:t>myBike</a:t>
            </a:r>
            <a:r>
              <a:rPr lang="en-US" altLang="zh-TW" dirty="0" smtClean="0"/>
              <a:t> = </a:t>
            </a:r>
            <a:r>
              <a:rPr lang="en-US" altLang="zh-TW" dirty="0" smtClean="0">
                <a:solidFill>
                  <a:srgbClr val="0033CC"/>
                </a:solidFill>
              </a:rPr>
              <a:t>new Bike();</a:t>
            </a:r>
          </a:p>
          <a:p>
            <a:pPr lvl="2"/>
            <a:r>
              <a:rPr lang="en-US" altLang="zh-TW" dirty="0" smtClean="0"/>
              <a:t>String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= </a:t>
            </a:r>
            <a:r>
              <a:rPr lang="en-US" altLang="zh-TW" dirty="0" smtClean="0">
                <a:solidFill>
                  <a:srgbClr val="0033CC"/>
                </a:solidFill>
              </a:rPr>
              <a:t>new String(“Hello World!</a:t>
            </a:r>
            <a:r>
              <a:rPr lang="zh-TW" altLang="en-US" dirty="0" smtClean="0">
                <a:solidFill>
                  <a:srgbClr val="0033CC"/>
                </a:solidFill>
              </a:rPr>
              <a:t>”</a:t>
            </a:r>
            <a:r>
              <a:rPr lang="en-US" altLang="zh-TW" dirty="0" smtClean="0">
                <a:solidFill>
                  <a:srgbClr val="0033CC"/>
                </a:solidFill>
              </a:rPr>
              <a:t>);</a:t>
            </a:r>
          </a:p>
          <a:p>
            <a:pPr lvl="2"/>
            <a:r>
              <a:rPr lang="en-US" altLang="zh-TW" dirty="0" smtClean="0"/>
              <a:t>String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;</a:t>
            </a:r>
          </a:p>
          <a:p>
            <a:pPr lvl="2">
              <a:buNone/>
            </a:pPr>
            <a:r>
              <a:rPr lang="en-US" altLang="zh-TW" dirty="0" smtClean="0"/>
              <a:t>            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= </a:t>
            </a:r>
            <a:r>
              <a:rPr lang="en-US" altLang="zh-TW" dirty="0" smtClean="0">
                <a:solidFill>
                  <a:srgbClr val="0033CC"/>
                </a:solidFill>
              </a:rPr>
              <a:t>new String(“Hello World!</a:t>
            </a:r>
            <a:r>
              <a:rPr lang="zh-TW" altLang="en-US" dirty="0" smtClean="0">
                <a:solidFill>
                  <a:srgbClr val="0033CC"/>
                </a:solidFill>
              </a:rPr>
              <a:t>”</a:t>
            </a:r>
            <a:r>
              <a:rPr lang="en-US" altLang="zh-TW" dirty="0" smtClean="0">
                <a:solidFill>
                  <a:srgbClr val="0033CC"/>
                </a:solidFill>
              </a:rPr>
              <a:t>);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物件基礎（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Object Basics</a:t>
            </a:r>
            <a:r>
              <a:rPr lang="zh-TW" altLang="en-US" dirty="0" smtClean="0">
                <a:latin typeface="新細明體" charset="-120"/>
                <a:ea typeface="新細明體" charset="-120"/>
              </a:rPr>
              <a:t>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59640"/>
          </a:xfrm>
        </p:spPr>
        <p:txBody>
          <a:bodyPr/>
          <a:lstStyle/>
          <a:p>
            <a:r>
              <a:rPr lang="zh-TW" altLang="en-US" sz="2200" dirty="0" smtClean="0"/>
              <a:t>分</a:t>
            </a:r>
            <a:r>
              <a:rPr lang="en-US" altLang="zh-TW" sz="2200" dirty="0" smtClean="0"/>
              <a:t>public</a:t>
            </a:r>
            <a:r>
              <a:rPr lang="zh-TW" altLang="en-US" sz="2200" dirty="0" smtClean="0"/>
              <a:t>和</a:t>
            </a:r>
            <a:r>
              <a:rPr lang="en-US" altLang="zh-TW" sz="2200" dirty="0" smtClean="0"/>
              <a:t>private</a:t>
            </a:r>
            <a:r>
              <a:rPr lang="zh-TW" altLang="en-US" sz="2200" dirty="0" smtClean="0"/>
              <a:t>部分</a:t>
            </a:r>
          </a:p>
          <a:p>
            <a:pPr lvl="1"/>
            <a:r>
              <a:rPr lang="zh-TW" altLang="en-US" sz="2200" dirty="0" smtClean="0"/>
              <a:t>決定有哪些公開或私有的方法</a:t>
            </a:r>
            <a:r>
              <a:rPr lang="en-US" altLang="zh-TW" sz="2200" dirty="0" smtClean="0"/>
              <a:t>Method</a:t>
            </a:r>
          </a:p>
          <a:p>
            <a:pPr lvl="1"/>
            <a:r>
              <a:rPr lang="zh-TW" altLang="en-US" sz="2200" dirty="0" smtClean="0"/>
              <a:t>決定有哪些公開或私有的屬性</a:t>
            </a:r>
            <a:r>
              <a:rPr lang="en-US" altLang="zh-TW" sz="2200" dirty="0" smtClean="0"/>
              <a:t>Property</a:t>
            </a:r>
          </a:p>
          <a:p>
            <a:r>
              <a:rPr lang="zh-TW" altLang="en-US" sz="2200" dirty="0" smtClean="0"/>
              <a:t>宣告建構元</a:t>
            </a:r>
            <a:r>
              <a:rPr lang="en-US" altLang="zh-TW" sz="2200" dirty="0" smtClean="0"/>
              <a:t>(constructor)</a:t>
            </a:r>
            <a:r>
              <a:rPr lang="zh-TW" altLang="en-US" sz="2200" dirty="0" smtClean="0"/>
              <a:t>初始化類別的所有變數 </a:t>
            </a:r>
            <a:endParaRPr lang="en-US" altLang="zh-TW" sz="2200" dirty="0" smtClean="0"/>
          </a:p>
          <a:p>
            <a:pPr>
              <a:buNone/>
            </a:pPr>
            <a:endParaRPr lang="en-US" altLang="zh-TW" sz="2200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宣告暨實作一個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Class</a:t>
            </a:r>
            <a:r>
              <a:rPr lang="zh-TW" altLang="en-US" dirty="0" smtClean="0">
                <a:latin typeface="新細明體" charset="-120"/>
                <a:ea typeface="新細明體" charset="-120"/>
              </a:rPr>
              <a:t>的要點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47812" y="3140968"/>
            <a:ext cx="6264547" cy="36623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/>
              <a:t>class Cat 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</a:p>
          <a:p>
            <a:r>
              <a:rPr lang="en-US" altLang="zh-TW" sz="1800" dirty="0"/>
              <a:t>    public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Age = 10;	   //</a:t>
            </a:r>
            <a:r>
              <a:rPr lang="zh-TW" altLang="en-US" sz="1800" dirty="0"/>
              <a:t>有些屬性是公開的</a:t>
            </a:r>
          </a:p>
          <a:p>
            <a:r>
              <a:rPr lang="en-US" altLang="zh-TW" sz="1800" dirty="0"/>
              <a:t>    private String </a:t>
            </a:r>
            <a:r>
              <a:rPr lang="en-US" altLang="zh-TW" sz="1800" dirty="0" err="1"/>
              <a:t>animalType</a:t>
            </a:r>
            <a:r>
              <a:rPr lang="en-US" altLang="zh-TW" sz="1800" dirty="0"/>
              <a:t> = “feline";</a:t>
            </a:r>
          </a:p>
          <a:p>
            <a:r>
              <a:rPr lang="en-US" altLang="zh-TW" sz="1800" dirty="0"/>
              <a:t>    private String </a:t>
            </a:r>
            <a:r>
              <a:rPr lang="en-US" altLang="zh-TW" sz="1800" dirty="0" err="1"/>
              <a:t>catColor</a:t>
            </a:r>
            <a:r>
              <a:rPr lang="en-US" altLang="zh-TW" sz="1800" dirty="0"/>
              <a:t>;	   //</a:t>
            </a:r>
            <a:r>
              <a:rPr lang="zh-TW" altLang="en-US" sz="1800" dirty="0"/>
              <a:t>有些屬性是私有的</a:t>
            </a:r>
          </a:p>
          <a:p>
            <a:endParaRPr lang="en-US" altLang="zh-TW" sz="1800" dirty="0"/>
          </a:p>
          <a:p>
            <a:r>
              <a:rPr lang="en-US" altLang="zh-TW" sz="1800" dirty="0"/>
              <a:t>    Cat(String </a:t>
            </a:r>
            <a:r>
              <a:rPr lang="en-US" altLang="zh-TW" sz="1800" dirty="0" err="1"/>
              <a:t>colorIn</a:t>
            </a:r>
            <a:r>
              <a:rPr lang="en-US" altLang="zh-TW" sz="1800" dirty="0"/>
              <a:t>)	   </a:t>
            </a:r>
            <a:r>
              <a:rPr lang="en-US" altLang="zh-TW" sz="1800" dirty="0">
                <a:solidFill>
                  <a:srgbClr val="0033CC"/>
                </a:solidFill>
              </a:rPr>
              <a:t>// Cat </a:t>
            </a:r>
            <a:r>
              <a:rPr lang="zh-TW" altLang="en-US" sz="1800" dirty="0">
                <a:solidFill>
                  <a:srgbClr val="0033CC"/>
                </a:solidFill>
              </a:rPr>
              <a:t>類別的建構元</a:t>
            </a:r>
            <a:r>
              <a:rPr lang="en-US" altLang="zh-TW" sz="1800" dirty="0"/>
              <a:t>	 </a:t>
            </a:r>
            <a:br>
              <a:rPr lang="en-US" altLang="zh-TW" sz="1800" dirty="0"/>
            </a:br>
            <a:r>
              <a:rPr lang="en-US" altLang="zh-TW" sz="1800" dirty="0"/>
              <a:t>   {}    </a:t>
            </a:r>
          </a:p>
          <a:p>
            <a:r>
              <a:rPr lang="en-US" altLang="zh-TW" sz="1800" dirty="0"/>
              <a:t>    public String </a:t>
            </a:r>
            <a:r>
              <a:rPr lang="en-US" altLang="zh-TW" sz="1800" dirty="0" err="1"/>
              <a:t>getCatsColor</a:t>
            </a:r>
            <a:r>
              <a:rPr lang="en-US" altLang="zh-TW" sz="1800" dirty="0"/>
              <a:t>() </a:t>
            </a:r>
            <a:r>
              <a:rPr lang="en-US" altLang="zh-TW" sz="1800" dirty="0">
                <a:solidFill>
                  <a:srgbClr val="0033CC"/>
                </a:solidFill>
              </a:rPr>
              <a:t>//Cat </a:t>
            </a:r>
            <a:r>
              <a:rPr lang="zh-TW" altLang="en-US" sz="1800" dirty="0">
                <a:solidFill>
                  <a:srgbClr val="0033CC"/>
                </a:solidFill>
              </a:rPr>
              <a:t>提供的</a:t>
            </a:r>
            <a:r>
              <a:rPr lang="en-US" altLang="zh-TW" sz="1800" dirty="0">
                <a:solidFill>
                  <a:srgbClr val="0033CC"/>
                </a:solidFill>
              </a:rPr>
              <a:t>method</a:t>
            </a:r>
            <a:r>
              <a:rPr lang="en-US" altLang="zh-TW" sz="1800" dirty="0"/>
              <a:t> </a:t>
            </a:r>
            <a:br>
              <a:rPr lang="en-US" altLang="zh-TW" sz="1800" dirty="0"/>
            </a:br>
            <a:r>
              <a:rPr lang="en-US" altLang="zh-TW" sz="1800" dirty="0"/>
              <a:t>   {}</a:t>
            </a:r>
          </a:p>
          <a:p>
            <a:r>
              <a:rPr lang="en-US" altLang="zh-TW" sz="1800" dirty="0"/>
              <a:t>    public String </a:t>
            </a:r>
            <a:r>
              <a:rPr lang="en-US" altLang="zh-TW" sz="1800" dirty="0" err="1"/>
              <a:t>getCatsType</a:t>
            </a:r>
            <a:r>
              <a:rPr lang="en-US" altLang="zh-TW" sz="1800" dirty="0"/>
              <a:t>()</a:t>
            </a:r>
            <a:br>
              <a:rPr lang="en-US" altLang="zh-TW" sz="1800" dirty="0"/>
            </a:br>
            <a:r>
              <a:rPr lang="en-US" altLang="zh-TW" sz="1800" dirty="0"/>
              <a:t>   {}</a:t>
            </a:r>
          </a:p>
          <a:p>
            <a:r>
              <a:rPr lang="en-US" altLang="zh-TW" sz="1800" dirty="0"/>
              <a:t>}   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物件是參考資料型態（</a:t>
            </a:r>
            <a:r>
              <a:rPr lang="en-US" altLang="zh-TW" dirty="0" smtClean="0"/>
              <a:t>Reference Data Type</a:t>
            </a:r>
            <a:r>
              <a:rPr lang="zh-TW" altLang="en-US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Bike </a:t>
            </a:r>
            <a:r>
              <a:rPr lang="en-US" altLang="zh-TW" dirty="0" err="1" smtClean="0"/>
              <a:t>myBike</a:t>
            </a:r>
            <a:r>
              <a:rPr lang="en-US" altLang="zh-TW" dirty="0" smtClean="0"/>
              <a:t> = new Bike();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建構 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Instantiation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17950" y="30988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/>
              <a:t>0</a:t>
            </a:r>
            <a:r>
              <a:rPr lang="en-US" altLang="zh-TW" b="1"/>
              <a:t>x1234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950" y="2565400"/>
            <a:ext cx="1447800" cy="30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93950" y="3098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/>
              <a:t>0</a:t>
            </a:r>
            <a:r>
              <a:rPr lang="en-US" altLang="zh-TW" b="1"/>
              <a:t>x5678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93950" y="4165600"/>
            <a:ext cx="1447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TW" altLang="en-US" sz="2000">
                <a:ea typeface="標楷體" pitchFamily="65" charset="-120"/>
              </a:rPr>
              <a:t>此物件實體</a:t>
            </a:r>
          </a:p>
          <a:p>
            <a:r>
              <a:rPr lang="zh-TW" altLang="en-US" sz="2000">
                <a:ea typeface="標楷體" pitchFamily="65" charset="-120"/>
              </a:rPr>
              <a:t>的變數、方</a:t>
            </a:r>
          </a:p>
          <a:p>
            <a:r>
              <a:rPr lang="zh-TW" altLang="en-US" sz="2000">
                <a:ea typeface="標楷體" pitchFamily="65" charset="-120"/>
              </a:rPr>
              <a:t>法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69988" y="3098800"/>
            <a:ext cx="118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myBike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8275" y="40544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/>
              <a:t>0</a:t>
            </a:r>
            <a:r>
              <a:rPr lang="en-US" altLang="zh-TW" b="1"/>
              <a:t>x5678</a:t>
            </a:r>
          </a:p>
        </p:txBody>
      </p:sp>
      <p:cxnSp>
        <p:nvCxnSpPr>
          <p:cNvPr id="10" name="AutoShape 10"/>
          <p:cNvCxnSpPr>
            <a:cxnSpLocks noChangeShapeType="1"/>
            <a:stCxn id="4" idx="3"/>
            <a:endCxn id="9" idx="3"/>
          </p:cNvCxnSpPr>
          <p:nvPr/>
        </p:nvCxnSpPr>
        <p:spPr bwMode="auto">
          <a:xfrm>
            <a:off x="5016500" y="3327400"/>
            <a:ext cx="60325" cy="955675"/>
          </a:xfrm>
          <a:prstGeom prst="curvedConnector3">
            <a:avLst>
              <a:gd name="adj1" fmla="val 478949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zh-TW" altLang="en-US" sz="2400" dirty="0" smtClean="0"/>
              <a:t>物件單獨宣告時可暫時不需要建構與初始化（未分配記憶體空間）；但在使用物件之前，一定得建構與初始化物件</a:t>
            </a:r>
          </a:p>
          <a:p>
            <a:r>
              <a:rPr lang="zh-TW" altLang="en-US" sz="2400" dirty="0" smtClean="0"/>
              <a:t>使用物件的方式 </a:t>
            </a:r>
            <a:r>
              <a:rPr lang="en-US" altLang="zh-TW" sz="2400" dirty="0" smtClean="0"/>
              <a:t>-- </a:t>
            </a:r>
            <a:r>
              <a:rPr lang="zh-TW" altLang="en-US" sz="2400" dirty="0" smtClean="0"/>
              <a:t>物件名稱後面加 </a:t>
            </a:r>
            <a:r>
              <a:rPr lang="en-US" altLang="zh-TW" sz="2400" b="1" dirty="0" smtClean="0">
                <a:solidFill>
                  <a:srgbClr val="0033CC"/>
                </a:solidFill>
              </a:rPr>
              <a:t>.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加成員名稱</a:t>
            </a:r>
          </a:p>
          <a:p>
            <a:pPr lvl="1"/>
            <a:r>
              <a:rPr lang="zh-TW" altLang="en-US" dirty="0" smtClean="0"/>
              <a:t>實體變數（</a:t>
            </a:r>
            <a:r>
              <a:rPr lang="en-US" altLang="zh-TW" dirty="0" smtClean="0"/>
              <a:t>instance variables</a:t>
            </a:r>
            <a:r>
              <a:rPr lang="zh-TW" altLang="en-US" dirty="0" smtClean="0"/>
              <a:t>）</a:t>
            </a:r>
          </a:p>
          <a:p>
            <a:pPr lvl="2"/>
            <a:r>
              <a:rPr lang="zh-TW" altLang="en-US" sz="2400" dirty="0" smtClean="0">
                <a:solidFill>
                  <a:srgbClr val="0033CC"/>
                </a:solidFill>
              </a:rPr>
              <a:t>語法：</a:t>
            </a:r>
            <a:r>
              <a:rPr lang="en-US" altLang="zh-TW" sz="2400" i="1" dirty="0" err="1" smtClean="0">
                <a:solidFill>
                  <a:srgbClr val="0033CC"/>
                </a:solidFill>
              </a:rPr>
              <a:t>objName</a:t>
            </a:r>
            <a:r>
              <a:rPr lang="en-US" altLang="zh-TW" sz="2400" dirty="0" err="1" smtClean="0">
                <a:solidFill>
                  <a:srgbClr val="0033CC"/>
                </a:solidFill>
              </a:rPr>
              <a:t>.</a:t>
            </a:r>
            <a:r>
              <a:rPr lang="en-US" altLang="zh-TW" sz="2400" i="1" dirty="0" err="1" smtClean="0">
                <a:solidFill>
                  <a:srgbClr val="0033CC"/>
                </a:solidFill>
              </a:rPr>
              <a:t>varName</a:t>
            </a:r>
            <a:endParaRPr lang="en-US" altLang="zh-TW" sz="2400" i="1" dirty="0" smtClean="0">
              <a:solidFill>
                <a:srgbClr val="0033CC"/>
              </a:solidFill>
            </a:endParaRPr>
          </a:p>
          <a:p>
            <a:pPr lvl="1"/>
            <a:r>
              <a:rPr lang="zh-TW" altLang="en-US" dirty="0" smtClean="0"/>
              <a:t>方法（</a:t>
            </a:r>
            <a:r>
              <a:rPr lang="en-US" altLang="zh-TW" dirty="0" smtClean="0"/>
              <a:t>methods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sz="2400" dirty="0" smtClean="0">
                <a:solidFill>
                  <a:srgbClr val="0033CC"/>
                </a:solidFill>
              </a:rPr>
              <a:t>語法：</a:t>
            </a:r>
            <a:r>
              <a:rPr lang="en-US" altLang="zh-TW" sz="2400" i="1" dirty="0" err="1" smtClean="0">
                <a:solidFill>
                  <a:srgbClr val="0033CC"/>
                </a:solidFill>
              </a:rPr>
              <a:t>objName</a:t>
            </a:r>
            <a:r>
              <a:rPr lang="en-US" altLang="zh-TW" sz="2400" dirty="0" err="1" smtClean="0">
                <a:solidFill>
                  <a:srgbClr val="0033CC"/>
                </a:solidFill>
              </a:rPr>
              <a:t>.</a:t>
            </a:r>
            <a:r>
              <a:rPr lang="en-US" altLang="zh-TW" sz="2400" i="1" dirty="0" err="1" smtClean="0">
                <a:solidFill>
                  <a:srgbClr val="0033CC"/>
                </a:solidFill>
              </a:rPr>
              <a:t>methodName</a:t>
            </a:r>
            <a:r>
              <a:rPr lang="en-US" altLang="zh-TW" sz="2400" dirty="0" smtClean="0">
                <a:solidFill>
                  <a:srgbClr val="0033CC"/>
                </a:solidFill>
              </a:rPr>
              <a:t>(</a:t>
            </a:r>
            <a:r>
              <a:rPr lang="en-US" altLang="zh-TW" sz="2400" i="1" dirty="0" err="1" smtClean="0">
                <a:solidFill>
                  <a:srgbClr val="0033CC"/>
                </a:solidFill>
              </a:rPr>
              <a:t>argList</a:t>
            </a:r>
            <a:r>
              <a:rPr lang="en-US" altLang="zh-TW" sz="2400" dirty="0" smtClean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String s = new String(“Hello World</a:t>
            </a:r>
            <a:r>
              <a:rPr lang="en-US" altLang="zh-TW" dirty="0" smtClean="0"/>
              <a:t>!);</a:t>
            </a:r>
            <a:endParaRPr lang="en-US" altLang="zh-TW" dirty="0" smtClean="0"/>
          </a:p>
          <a:p>
            <a:pPr lvl="1">
              <a:buNone/>
            </a:pPr>
            <a:r>
              <a:rPr lang="zh-TW" altLang="en-US" dirty="0" smtClean="0"/>
              <a:t>			</a:t>
            </a:r>
            <a:r>
              <a:rPr lang="en-US" altLang="zh-TW" dirty="0" err="1" smtClean="0">
                <a:solidFill>
                  <a:srgbClr val="0033CC"/>
                </a:solidFill>
              </a:rPr>
              <a:t>s.length</a:t>
            </a:r>
            <a:r>
              <a:rPr lang="en-US" altLang="zh-TW" dirty="0" smtClean="0">
                <a:solidFill>
                  <a:srgbClr val="0033CC"/>
                </a:solidFill>
              </a:rPr>
              <a:t>();  // </a:t>
            </a:r>
            <a:r>
              <a:rPr lang="zh-TW" altLang="en-US" dirty="0" smtClean="0">
                <a:solidFill>
                  <a:srgbClr val="0033CC"/>
                </a:solidFill>
              </a:rPr>
              <a:t>取出 </a:t>
            </a:r>
            <a:r>
              <a:rPr lang="en-US" altLang="zh-TW" dirty="0" smtClean="0">
                <a:solidFill>
                  <a:srgbClr val="0033CC"/>
                </a:solidFill>
              </a:rPr>
              <a:t>s </a:t>
            </a:r>
            <a:r>
              <a:rPr lang="zh-TW" altLang="en-US" dirty="0" smtClean="0">
                <a:solidFill>
                  <a:srgbClr val="0033CC"/>
                </a:solidFill>
              </a:rPr>
              <a:t>這個字串物件的長度</a:t>
            </a:r>
          </a:p>
          <a:p>
            <a:pPr lvl="1">
              <a:buNone/>
            </a:pPr>
            <a:r>
              <a:rPr lang="en-US" altLang="zh-TW" dirty="0" smtClean="0"/>
              <a:t>			</a:t>
            </a:r>
            <a:r>
              <a:rPr lang="en-US" altLang="zh-TW" dirty="0" err="1" smtClean="0">
                <a:solidFill>
                  <a:srgbClr val="0033CC"/>
                </a:solidFill>
              </a:rPr>
              <a:t>s.charAt</a:t>
            </a:r>
            <a:r>
              <a:rPr lang="en-US" altLang="zh-TW" dirty="0" smtClean="0">
                <a:solidFill>
                  <a:srgbClr val="0033CC"/>
                </a:solidFill>
              </a:rPr>
              <a:t>(0);  // </a:t>
            </a:r>
            <a:r>
              <a:rPr lang="zh-TW" altLang="en-US" dirty="0" smtClean="0">
                <a:solidFill>
                  <a:srgbClr val="0033CC"/>
                </a:solidFill>
              </a:rPr>
              <a:t>取出 </a:t>
            </a:r>
            <a:r>
              <a:rPr lang="en-US" altLang="zh-TW" dirty="0" smtClean="0">
                <a:solidFill>
                  <a:srgbClr val="0033CC"/>
                </a:solidFill>
              </a:rPr>
              <a:t>s </a:t>
            </a:r>
            <a:r>
              <a:rPr lang="zh-TW" altLang="en-US" dirty="0" smtClean="0">
                <a:solidFill>
                  <a:srgbClr val="0033CC"/>
                </a:solidFill>
              </a:rPr>
              <a:t>這個字串物件第一個字元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使用物件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物件的清除</a:t>
            </a:r>
          </a:p>
          <a:p>
            <a:pPr lvl="1"/>
            <a:r>
              <a:rPr lang="zh-TW" altLang="en-US" dirty="0" smtClean="0"/>
              <a:t>在某些物件導向程式語言中，要求當物件無用時，必須明確的將其刪除，否則將持續佔據記憶體空間</a:t>
            </a:r>
          </a:p>
          <a:p>
            <a:pPr lvl="1"/>
            <a:r>
              <a:rPr lang="en-US" altLang="zh-TW" dirty="0" smtClean="0"/>
              <a:t>Java </a:t>
            </a:r>
            <a:r>
              <a:rPr lang="zh-TW" altLang="en-US" dirty="0" smtClean="0"/>
              <a:t>程式語言中，會自動偵測無用的物件，並將之刪除，稱為垃圾收集（</a:t>
            </a:r>
            <a:r>
              <a:rPr lang="en-US" altLang="zh-TW" dirty="0" smtClean="0">
                <a:solidFill>
                  <a:srgbClr val="0033CC"/>
                </a:solidFill>
              </a:rPr>
              <a:t>garbage collection</a:t>
            </a:r>
            <a:r>
              <a:rPr lang="zh-TW" altLang="en-US" dirty="0" smtClean="0"/>
              <a:t>），此機制由垃圾收集器（</a:t>
            </a:r>
            <a:r>
              <a:rPr lang="en-US" altLang="zh-TW" dirty="0" smtClean="0"/>
              <a:t>garbage collector</a:t>
            </a:r>
            <a:r>
              <a:rPr lang="zh-TW" altLang="en-US" dirty="0" smtClean="0"/>
              <a:t>）自動執行</a:t>
            </a:r>
          </a:p>
          <a:p>
            <a:pPr lvl="1"/>
            <a:r>
              <a:rPr lang="zh-TW" altLang="en-US" dirty="0" smtClean="0"/>
              <a:t>無用的物件可直接指定為 </a:t>
            </a:r>
            <a:r>
              <a:rPr lang="en-US" altLang="zh-TW" dirty="0" smtClean="0"/>
              <a:t>null</a:t>
            </a:r>
          </a:p>
          <a:p>
            <a:pPr lvl="2"/>
            <a:r>
              <a:rPr lang="zh-TW" altLang="en-US" i="1" dirty="0" smtClean="0">
                <a:solidFill>
                  <a:srgbClr val="0033CC"/>
                </a:solidFill>
              </a:rPr>
              <a:t>語法：</a:t>
            </a:r>
            <a:r>
              <a:rPr lang="en-US" altLang="zh-TW" i="1" dirty="0" err="1" smtClean="0">
                <a:solidFill>
                  <a:srgbClr val="0033CC"/>
                </a:solidFill>
              </a:rPr>
              <a:t>objName</a:t>
            </a:r>
            <a:r>
              <a:rPr lang="en-US" altLang="zh-TW" i="1" dirty="0" smtClean="0">
                <a:solidFill>
                  <a:srgbClr val="0033CC"/>
                </a:solidFill>
              </a:rPr>
              <a:t> = null;</a:t>
            </a:r>
          </a:p>
          <a:p>
            <a:pPr lvl="1"/>
            <a:r>
              <a:rPr lang="zh-TW" altLang="en-US" dirty="0" smtClean="0"/>
              <a:t>手動立即執行記憶體清除：</a:t>
            </a:r>
            <a:r>
              <a:rPr lang="en-US" altLang="zh-TW" dirty="0" err="1" smtClean="0">
                <a:solidFill>
                  <a:srgbClr val="0033CC"/>
                </a:solidFill>
              </a:rPr>
              <a:t>System.gc</a:t>
            </a:r>
            <a:r>
              <a:rPr lang="en-US" altLang="zh-TW" dirty="0" smtClean="0">
                <a:solidFill>
                  <a:srgbClr val="0033CC"/>
                </a:solidFill>
              </a:rPr>
              <a:t>();</a:t>
            </a:r>
          </a:p>
          <a:p>
            <a:pPr lvl="1"/>
            <a:r>
              <a:rPr lang="zh-TW" altLang="en-US" dirty="0" smtClean="0"/>
              <a:t>當物件被清除掉後，它會立刻呼叫物件的 </a:t>
            </a:r>
            <a:r>
              <a:rPr lang="en-US" altLang="zh-TW" dirty="0" smtClean="0"/>
              <a:t>finalize </a:t>
            </a:r>
            <a:r>
              <a:rPr lang="zh-TW" altLang="en-US" dirty="0" smtClean="0"/>
              <a:t>方法，在大部分情況下，系統會自動處理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補充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: </a:t>
            </a:r>
            <a:r>
              <a:rPr lang="zh-TW" altLang="en-US" dirty="0" smtClean="0">
                <a:latin typeface="新細明體" charset="-120"/>
                <a:ea typeface="新細明體" charset="-120"/>
              </a:rPr>
              <a:t>系統對物件的清除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ObjectDemo.java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產生物件並使用物件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2078038"/>
            <a:ext cx="4535363" cy="424731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class Test 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</a:t>
            </a:r>
            <a:r>
              <a:rPr lang="en-US" altLang="zh-TW" dirty="0" err="1"/>
              <a:t>int</a:t>
            </a:r>
            <a:r>
              <a:rPr lang="en-US" altLang="zh-TW" dirty="0"/>
              <a:t> x; //instance variable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getX</a:t>
            </a:r>
            <a:r>
              <a:rPr lang="en-US" altLang="zh-TW" dirty="0"/>
              <a:t>() {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return x;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void </a:t>
            </a:r>
            <a:r>
              <a:rPr lang="en-US" altLang="zh-TW" dirty="0" err="1"/>
              <a:t>printX</a:t>
            </a:r>
            <a:r>
              <a:rPr lang="en-US" altLang="zh-TW" dirty="0"/>
              <a:t>() {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(x);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void </a:t>
            </a:r>
            <a:r>
              <a:rPr lang="en-US" altLang="zh-TW" dirty="0" err="1"/>
              <a:t>printMsg</a:t>
            </a:r>
            <a:r>
              <a:rPr lang="en-US" altLang="zh-TW" dirty="0"/>
              <a:t>(String s) {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(s);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void </a:t>
            </a:r>
            <a:r>
              <a:rPr lang="en-US" altLang="zh-TW" dirty="0" err="1"/>
              <a:t>sayHello</a:t>
            </a:r>
            <a:r>
              <a:rPr lang="en-US" altLang="zh-TW" dirty="0"/>
              <a:t>() {</a:t>
            </a:r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HelloWorld</a:t>
            </a:r>
            <a:r>
              <a:rPr lang="en-US" altLang="zh-TW" dirty="0"/>
              <a:t>!!");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2665412"/>
            <a:ext cx="3954785" cy="3477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/>
              <a:t>// </a:t>
            </a:r>
            <a:r>
              <a:rPr lang="zh-TW" altLang="en-US" sz="2000" dirty="0"/>
              <a:t>產生一個 </a:t>
            </a:r>
            <a:r>
              <a:rPr lang="en-US" altLang="zh-TW" sz="2000" dirty="0" err="1"/>
              <a:t>testObj</a:t>
            </a:r>
            <a:r>
              <a:rPr lang="en-US" altLang="zh-TW" sz="2000" dirty="0"/>
              <a:t> </a:t>
            </a:r>
            <a:r>
              <a:rPr lang="zh-TW" altLang="en-US" sz="2000" dirty="0"/>
              <a:t>物件</a:t>
            </a:r>
          </a:p>
          <a:p>
            <a:r>
              <a:rPr lang="en-US" altLang="zh-TW" sz="2000" dirty="0"/>
              <a:t>Test </a:t>
            </a:r>
            <a:r>
              <a:rPr lang="en-US" altLang="zh-TW" sz="2000" dirty="0" err="1"/>
              <a:t>testObj</a:t>
            </a:r>
            <a:r>
              <a:rPr lang="en-US" altLang="zh-TW" sz="2000" dirty="0"/>
              <a:t> = new Test();</a:t>
            </a:r>
            <a:endParaRPr lang="zh-TW" altLang="en-US" sz="2000" dirty="0"/>
          </a:p>
          <a:p>
            <a:r>
              <a:rPr lang="en-US" altLang="zh-TW" sz="2000" dirty="0"/>
              <a:t>		</a:t>
            </a:r>
          </a:p>
          <a:p>
            <a:r>
              <a:rPr lang="en-US" altLang="zh-TW" sz="2000" dirty="0"/>
              <a:t>// </a:t>
            </a:r>
            <a:r>
              <a:rPr lang="en-US" altLang="zh-TW" sz="2000" dirty="0" err="1"/>
              <a:t>testObj</a:t>
            </a:r>
            <a:r>
              <a:rPr lang="en-US" altLang="zh-TW" sz="2000" dirty="0"/>
              <a:t> </a:t>
            </a:r>
            <a:r>
              <a:rPr lang="zh-TW" altLang="en-US" sz="2000" dirty="0"/>
              <a:t>提供的 </a:t>
            </a:r>
            <a:r>
              <a:rPr lang="en-US" altLang="zh-TW" sz="2000" dirty="0"/>
              <a:t>methods </a:t>
            </a:r>
          </a:p>
          <a:p>
            <a:r>
              <a:rPr lang="en-US" altLang="zh-TW" sz="2000" dirty="0" err="1" smtClean="0"/>
              <a:t>testObj.x</a:t>
            </a:r>
            <a:r>
              <a:rPr lang="en-US" altLang="zh-TW" sz="2000" dirty="0" smtClean="0"/>
              <a:t> = 100;</a:t>
            </a:r>
            <a:endParaRPr lang="en-US" altLang="zh-TW" sz="2000" dirty="0"/>
          </a:p>
          <a:p>
            <a:r>
              <a:rPr lang="en-US" altLang="zh-TW" sz="2000" dirty="0" err="1"/>
              <a:t>testObj.printX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 err="1"/>
              <a:t>testObj.printMsg</a:t>
            </a:r>
            <a:r>
              <a:rPr lang="en-US" altLang="zh-TW" sz="2000" dirty="0"/>
              <a:t>("Java");</a:t>
            </a:r>
          </a:p>
          <a:p>
            <a:r>
              <a:rPr lang="en-US" altLang="zh-TW" sz="2000" dirty="0" err="1"/>
              <a:t>testObj.sayHello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		</a:t>
            </a:r>
          </a:p>
          <a:p>
            <a:r>
              <a:rPr lang="en-US" altLang="zh-TW" sz="2000" dirty="0" smtClean="0"/>
              <a:t>y 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testObj.getX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 smtClean="0"/>
              <a:t>(“y </a:t>
            </a:r>
            <a:r>
              <a:rPr lang="en-US" altLang="zh-TW" sz="2000" dirty="0"/>
              <a:t>= " + </a:t>
            </a:r>
            <a:r>
              <a:rPr lang="en-US" altLang="zh-TW" sz="2000" dirty="0" smtClean="0"/>
              <a:t>y);</a:t>
            </a:r>
            <a:endParaRPr lang="en-US" altLang="zh-TW" sz="2000" dirty="0"/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1598613" y="2060848"/>
            <a:ext cx="161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33CC"/>
                </a:solidFill>
              </a:rPr>
              <a:t>規格書</a:t>
            </a:r>
            <a:r>
              <a:rPr lang="en-US" altLang="zh-TW" dirty="0">
                <a:solidFill>
                  <a:srgbClr val="0033CC"/>
                </a:solidFill>
              </a:rPr>
              <a:t>Test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5940152" y="3327078"/>
            <a:ext cx="3154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33CC"/>
                </a:solidFill>
              </a:rPr>
              <a:t>用規格書</a:t>
            </a:r>
            <a:r>
              <a:rPr lang="en-US" altLang="zh-TW" dirty="0">
                <a:solidFill>
                  <a:srgbClr val="0033CC"/>
                </a:solidFill>
              </a:rPr>
              <a:t>Test</a:t>
            </a:r>
            <a:r>
              <a:rPr lang="zh-TW" altLang="en-US" dirty="0">
                <a:solidFill>
                  <a:srgbClr val="0033CC"/>
                </a:solidFill>
              </a:rPr>
              <a:t>建構物件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zh-TW" altLang="en-US" dirty="0" smtClean="0">
                <a:ea typeface="新細明體" pitchFamily="18" charset="-120"/>
              </a:rPr>
              <a:t>定義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zh-TW" altLang="en-US" dirty="0" smtClean="0">
                <a:ea typeface="新細明體" pitchFamily="18" charset="-120"/>
              </a:rPr>
              <a:t>可重複使用的程式碼片段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ea typeface="標楷體" pitchFamily="65" charset="-120"/>
              </a:rPr>
              <a:t>方法（</a:t>
            </a:r>
            <a:r>
              <a:rPr lang="en-US" altLang="zh-TW" sz="4400" dirty="0" smtClean="0">
                <a:ea typeface="標楷體" pitchFamily="65" charset="-120"/>
              </a:rPr>
              <a:t>Method</a:t>
            </a:r>
            <a:r>
              <a:rPr lang="zh-TW" altLang="en-US" sz="4400" dirty="0" smtClean="0">
                <a:ea typeface="標楷體" pitchFamily="65" charset="-120"/>
              </a:rPr>
              <a:t>）複習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8988" y="3071813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TW" altLang="en-US" sz="2000" b="1" dirty="0">
                <a:solidFill>
                  <a:srgbClr val="C00000"/>
                </a:solidFill>
              </a:rPr>
              <a:t>方法傳</a:t>
            </a:r>
            <a:r>
              <a:rPr lang="zh-TW" altLang="en-US" sz="2000" b="1" dirty="0">
                <a:solidFill>
                  <a:srgbClr val="C00000"/>
                </a:solidFill>
              </a:rPr>
              <a:t>回型態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92375" y="307181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00CC"/>
                </a:solidFill>
              </a:rPr>
              <a:t>方法名稱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932238" y="3071813"/>
            <a:ext cx="1465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/>
              <a:t>(參數宣告);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28625" y="3502025"/>
            <a:ext cx="51466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/>
              <a:t>範例：</a:t>
            </a:r>
            <a:r>
              <a:rPr lang="en-US" altLang="zh-TW"/>
              <a:t>static   </a:t>
            </a:r>
            <a:r>
              <a:rPr lang="en-US" altLang="zh-TW">
                <a:solidFill>
                  <a:srgbClr val="FF0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myAdd</a:t>
            </a:r>
            <a:r>
              <a:rPr lang="en-US" altLang="zh-TW"/>
              <a:t>     (int a, int b)</a:t>
            </a:r>
            <a:br>
              <a:rPr lang="en-US" altLang="zh-TW"/>
            </a:br>
            <a:r>
              <a:rPr lang="en-US" altLang="zh-TW"/>
              <a:t>	{</a:t>
            </a:r>
            <a:br>
              <a:rPr lang="en-US" altLang="zh-TW"/>
            </a:br>
            <a:r>
              <a:rPr lang="en-US" altLang="zh-TW"/>
              <a:t>		return a*b;</a:t>
            </a:r>
            <a:br>
              <a:rPr lang="en-US" altLang="zh-TW"/>
            </a:br>
            <a:r>
              <a:rPr lang="en-US" altLang="zh-TW"/>
              <a:t>	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6286500" y="4500563"/>
            <a:ext cx="2286000" cy="12858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方</a:t>
            </a:r>
            <a:r>
              <a:rPr lang="zh-TW" altLang="en-US" dirty="0"/>
              <a:t>法程式碼</a:t>
            </a:r>
          </a:p>
        </p:txBody>
      </p:sp>
      <p:sp>
        <p:nvSpPr>
          <p:cNvPr id="9" name="矩形 14"/>
          <p:cNvSpPr>
            <a:spLocks noChangeArrowheads="1"/>
          </p:cNvSpPr>
          <p:nvPr/>
        </p:nvSpPr>
        <p:spPr bwMode="auto">
          <a:xfrm>
            <a:off x="5750371" y="2504306"/>
            <a:ext cx="3286125" cy="142875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=  </a:t>
            </a:r>
            <a:r>
              <a:rPr lang="zh-TW" altLang="en-US" dirty="0" smtClean="0">
                <a:solidFill>
                  <a:srgbClr val="0033CC"/>
                </a:solidFill>
              </a:rPr>
              <a:t>方</a:t>
            </a:r>
            <a:r>
              <a:rPr lang="zh-TW" altLang="en-US" dirty="0">
                <a:solidFill>
                  <a:srgbClr val="0033CC"/>
                </a:solidFill>
              </a:rPr>
              <a:t>法</a:t>
            </a:r>
            <a:r>
              <a:rPr lang="zh-TW" altLang="en-US" dirty="0" smtClean="0">
                <a:solidFill>
                  <a:srgbClr val="0033CC"/>
                </a:solidFill>
              </a:rPr>
              <a:t>名    </a:t>
            </a:r>
            <a:r>
              <a:rPr lang="en-US" altLang="zh-TW" dirty="0" smtClean="0"/>
              <a:t>(</a:t>
            </a:r>
            <a:r>
              <a:rPr lang="zh-TW" altLang="en-US" dirty="0"/>
              <a:t>參數</a:t>
            </a:r>
            <a:r>
              <a:rPr lang="en-US" altLang="zh-TW" dirty="0"/>
              <a:t>, </a:t>
            </a:r>
            <a:r>
              <a:rPr lang="zh-TW" altLang="en-US" dirty="0"/>
              <a:t>參數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cxnSp>
        <p:nvCxnSpPr>
          <p:cNvPr id="10" name="直線單箭頭接點 16"/>
          <p:cNvCxnSpPr>
            <a:cxnSpLocks noChangeShapeType="1"/>
          </p:cNvCxnSpPr>
          <p:nvPr/>
        </p:nvCxnSpPr>
        <p:spPr bwMode="auto">
          <a:xfrm rot="5400000">
            <a:off x="5750719" y="3821906"/>
            <a:ext cx="13589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文字方塊 17"/>
          <p:cNvSpPr txBox="1">
            <a:spLocks noChangeArrowheads="1"/>
          </p:cNvSpPr>
          <p:nvPr/>
        </p:nvSpPr>
        <p:spPr bwMode="auto">
          <a:xfrm>
            <a:off x="6357938" y="4000500"/>
            <a:ext cx="1211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0033CC"/>
                </a:solidFill>
              </a:rPr>
              <a:t>程式碼位址</a:t>
            </a: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7358063" y="4500563"/>
            <a:ext cx="571500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13" name="矩形 24"/>
          <p:cNvSpPr>
            <a:spLocks noChangeArrowheads="1"/>
          </p:cNvSpPr>
          <p:nvPr/>
        </p:nvSpPr>
        <p:spPr bwMode="auto">
          <a:xfrm>
            <a:off x="7929563" y="4500563"/>
            <a:ext cx="571500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zh-TW"/>
              <a:t>b</a:t>
            </a:r>
            <a:endParaRPr lang="zh-TW" altLang="en-US"/>
          </a:p>
        </p:txBody>
      </p:sp>
      <p:cxnSp>
        <p:nvCxnSpPr>
          <p:cNvPr id="14" name="直線單箭頭接點 19"/>
          <p:cNvCxnSpPr>
            <a:cxnSpLocks noChangeShapeType="1"/>
          </p:cNvCxnSpPr>
          <p:nvPr/>
        </p:nvCxnSpPr>
        <p:spPr bwMode="auto">
          <a:xfrm rot="5400000">
            <a:off x="7608888" y="3892550"/>
            <a:ext cx="15001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18"/>
          <p:cNvCxnSpPr>
            <a:cxnSpLocks noChangeShapeType="1"/>
          </p:cNvCxnSpPr>
          <p:nvPr/>
        </p:nvCxnSpPr>
        <p:spPr bwMode="auto">
          <a:xfrm rot="5400000">
            <a:off x="6823075" y="3892550"/>
            <a:ext cx="1500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文字方塊 25"/>
          <p:cNvSpPr txBox="1">
            <a:spLocks noChangeArrowheads="1"/>
          </p:cNvSpPr>
          <p:nvPr/>
        </p:nvSpPr>
        <p:spPr bwMode="auto">
          <a:xfrm>
            <a:off x="7643813" y="4143375"/>
            <a:ext cx="800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600"/>
              <a:t>記憶體</a:t>
            </a: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6500813" y="5343301"/>
            <a:ext cx="919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return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27"/>
          <p:cNvSpPr>
            <a:spLocks noChangeArrowheads="1"/>
          </p:cNvSpPr>
          <p:nvPr/>
        </p:nvSpPr>
        <p:spPr bwMode="auto">
          <a:xfrm>
            <a:off x="6156176" y="2786063"/>
            <a:ext cx="2571750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9" name="肘形接點 29"/>
          <p:cNvCxnSpPr>
            <a:cxnSpLocks noChangeShapeType="1"/>
            <a:stCxn id="17" idx="1"/>
          </p:cNvCxnSpPr>
          <p:nvPr/>
        </p:nvCxnSpPr>
        <p:spPr bwMode="auto">
          <a:xfrm rot="10800000">
            <a:off x="5940153" y="3197895"/>
            <a:ext cx="560661" cy="2376389"/>
          </a:xfrm>
          <a:prstGeom prst="bentConnector2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890664" cy="45259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 smtClean="0"/>
              <a:t>製作一個 </a:t>
            </a:r>
            <a:r>
              <a:rPr lang="en-US" altLang="zh-TW" sz="2800" dirty="0" smtClean="0"/>
              <a:t>Cat </a:t>
            </a:r>
            <a:r>
              <a:rPr lang="zh-TW" altLang="en-US" sz="2800" dirty="0" smtClean="0"/>
              <a:t>的類別</a:t>
            </a:r>
            <a:r>
              <a:rPr lang="en-US" altLang="zh-TW" sz="2800" dirty="0" smtClean="0"/>
              <a:t>—</a:t>
            </a:r>
            <a:r>
              <a:rPr lang="zh-TW" altLang="en-US" sz="2800" dirty="0" smtClean="0"/>
              <a:t>寫</a:t>
            </a:r>
            <a:r>
              <a:rPr lang="en-US" altLang="zh-TW" sz="2800" dirty="0" smtClean="0"/>
              <a:t>cat.java</a:t>
            </a:r>
            <a:r>
              <a:rPr lang="zh-TW" altLang="en-US" sz="2800" dirty="0" smtClean="0"/>
              <a:t>產生</a:t>
            </a:r>
            <a:r>
              <a:rPr lang="en-US" altLang="zh-TW" sz="2800" dirty="0" err="1" smtClean="0"/>
              <a:t>cat.calss</a:t>
            </a:r>
            <a:endParaRPr lang="en-US" altLang="zh-TW" sz="2800" dirty="0" smtClean="0"/>
          </a:p>
          <a:p>
            <a:r>
              <a:rPr lang="zh-TW" altLang="en-US" sz="2800" dirty="0" smtClean="0"/>
              <a:t>以先前寫程式的習慣製作 </a:t>
            </a:r>
            <a:r>
              <a:rPr lang="en-US" altLang="zh-TW" sz="2800" dirty="0" smtClean="0"/>
              <a:t>CatDisplay.java 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main()</a:t>
            </a:r>
            <a:r>
              <a:rPr lang="zh-TW" altLang="en-US" sz="2800" dirty="0" smtClean="0"/>
              <a:t>方法中存取 </a:t>
            </a:r>
            <a:r>
              <a:rPr lang="en-US" altLang="zh-TW" sz="2800" dirty="0" smtClean="0"/>
              <a:t>Cat </a:t>
            </a:r>
            <a:r>
              <a:rPr lang="zh-TW" altLang="en-US" sz="2800" dirty="0" smtClean="0"/>
              <a:t>中的屬性以及方法</a:t>
            </a:r>
            <a:r>
              <a:rPr lang="en-US" altLang="zh-TW" sz="2800" dirty="0" smtClean="0"/>
              <a:t>—</a:t>
            </a:r>
            <a:r>
              <a:rPr lang="zh-TW" altLang="en-US" sz="2800" dirty="0" smtClean="0"/>
              <a:t>獲得貓的年齡、顏色、種類並列印出來</a:t>
            </a:r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9872" y="476672"/>
            <a:ext cx="5724128" cy="53553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class Cat </a:t>
            </a:r>
            <a:br>
              <a:rPr lang="en-US" altLang="zh-TW" dirty="0"/>
            </a:br>
            <a:r>
              <a:rPr lang="en-US" altLang="zh-TW" dirty="0"/>
              <a:t>{</a:t>
            </a:r>
          </a:p>
          <a:p>
            <a:r>
              <a:rPr lang="en-US" altLang="zh-TW" dirty="0"/>
              <a:t>    public </a:t>
            </a:r>
            <a:r>
              <a:rPr lang="en-US" altLang="zh-TW" dirty="0" err="1"/>
              <a:t>int</a:t>
            </a:r>
            <a:r>
              <a:rPr lang="en-US" altLang="zh-TW" dirty="0"/>
              <a:t> Age = 10;</a:t>
            </a:r>
          </a:p>
          <a:p>
            <a:r>
              <a:rPr lang="en-US" altLang="zh-TW" dirty="0"/>
              <a:t>    private String </a:t>
            </a:r>
            <a:r>
              <a:rPr lang="en-US" altLang="zh-TW" dirty="0" err="1"/>
              <a:t>animalType</a:t>
            </a:r>
            <a:r>
              <a:rPr lang="en-US" altLang="zh-TW" dirty="0"/>
              <a:t> = “feline";</a:t>
            </a:r>
          </a:p>
          <a:p>
            <a:r>
              <a:rPr lang="en-US" altLang="zh-TW" dirty="0"/>
              <a:t>    private String </a:t>
            </a:r>
            <a:r>
              <a:rPr lang="en-US" altLang="zh-TW" dirty="0" err="1"/>
              <a:t>catColor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 Cat(String </a:t>
            </a:r>
            <a:r>
              <a:rPr lang="en-US" altLang="zh-TW" dirty="0" err="1"/>
              <a:t>colorIn</a:t>
            </a:r>
            <a:r>
              <a:rPr lang="en-US" altLang="zh-TW" dirty="0"/>
              <a:t>)	 </a:t>
            </a:r>
            <a:r>
              <a:rPr lang="en-US" altLang="zh-TW" dirty="0">
                <a:solidFill>
                  <a:srgbClr val="0033CC"/>
                </a:solidFill>
              </a:rPr>
              <a:t>// Cat </a:t>
            </a:r>
            <a:r>
              <a:rPr lang="zh-TW" altLang="en-US" dirty="0">
                <a:solidFill>
                  <a:srgbClr val="0033CC"/>
                </a:solidFill>
              </a:rPr>
              <a:t>類別的建構元</a:t>
            </a:r>
            <a:r>
              <a:rPr lang="en-US" altLang="zh-TW" dirty="0"/>
              <a:t>	 </a:t>
            </a:r>
            <a:br>
              <a:rPr lang="en-US" altLang="zh-TW" dirty="0"/>
            </a:br>
            <a:r>
              <a:rPr lang="en-US" altLang="zh-TW" dirty="0"/>
              <a:t>   {   </a:t>
            </a:r>
            <a:endParaRPr lang="zh-TW" altLang="en-US" dirty="0">
              <a:solidFill>
                <a:srgbClr val="0033CC"/>
              </a:solidFill>
            </a:endParaRPr>
          </a:p>
          <a:p>
            <a:r>
              <a:rPr lang="en-US" altLang="zh-TW" dirty="0"/>
              <a:t>        </a:t>
            </a:r>
            <a:r>
              <a:rPr lang="en-US" altLang="zh-TW" dirty="0" err="1"/>
              <a:t>catColor</a:t>
            </a:r>
            <a:r>
              <a:rPr lang="en-US" altLang="zh-TW" dirty="0"/>
              <a:t> = </a:t>
            </a:r>
            <a:r>
              <a:rPr lang="en-US" altLang="zh-TW" dirty="0" err="1"/>
              <a:t>colorIn</a:t>
            </a:r>
            <a:r>
              <a:rPr lang="en-US" altLang="zh-TW" dirty="0"/>
              <a:t>;    </a:t>
            </a:r>
          </a:p>
          <a:p>
            <a:r>
              <a:rPr lang="en-US" altLang="zh-TW" dirty="0"/>
              <a:t>    }    </a:t>
            </a:r>
          </a:p>
          <a:p>
            <a:r>
              <a:rPr lang="en-US" altLang="zh-TW" dirty="0"/>
              <a:t>    public String </a:t>
            </a:r>
            <a:r>
              <a:rPr lang="en-US" altLang="zh-TW" dirty="0" err="1"/>
              <a:t>getCatsColor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0033CC"/>
                </a:solidFill>
              </a:rPr>
              <a:t>//Cat</a:t>
            </a:r>
            <a:r>
              <a:rPr lang="zh-TW" altLang="en-US" dirty="0" smtClean="0">
                <a:solidFill>
                  <a:srgbClr val="0033CC"/>
                </a:solidFill>
              </a:rPr>
              <a:t>提</a:t>
            </a:r>
            <a:r>
              <a:rPr lang="zh-TW" altLang="en-US" dirty="0">
                <a:solidFill>
                  <a:srgbClr val="0033CC"/>
                </a:solidFill>
              </a:rPr>
              <a:t>供</a:t>
            </a:r>
            <a:r>
              <a:rPr lang="zh-TW" altLang="en-US" dirty="0" smtClean="0">
                <a:solidFill>
                  <a:srgbClr val="0033CC"/>
                </a:solidFill>
              </a:rPr>
              <a:t>的</a:t>
            </a:r>
            <a:r>
              <a:rPr lang="en-US" altLang="zh-TW" dirty="0" smtClean="0">
                <a:solidFill>
                  <a:srgbClr val="0033CC"/>
                </a:solidFill>
              </a:rPr>
              <a:t>method</a:t>
            </a:r>
            <a:r>
              <a:rPr lang="en-US" altLang="zh-TW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{  </a:t>
            </a:r>
            <a:endParaRPr lang="en-US" altLang="zh-TW" dirty="0">
              <a:solidFill>
                <a:srgbClr val="0033CC"/>
              </a:solidFill>
            </a:endParaRPr>
          </a:p>
          <a:p>
            <a:r>
              <a:rPr lang="en-US" altLang="zh-TW" dirty="0"/>
              <a:t>         return </a:t>
            </a:r>
            <a:r>
              <a:rPr lang="en-US" altLang="zh-TW" dirty="0" err="1"/>
              <a:t>catColor</a:t>
            </a:r>
            <a:r>
              <a:rPr lang="en-US" altLang="zh-TW" dirty="0"/>
              <a:t>;  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public String </a:t>
            </a:r>
            <a:r>
              <a:rPr lang="en-US" altLang="zh-TW" dirty="0" err="1"/>
              <a:t>getCatsType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en-US" altLang="zh-TW" dirty="0"/>
              <a:t>   {     </a:t>
            </a:r>
          </a:p>
          <a:p>
            <a:r>
              <a:rPr lang="en-US" altLang="zh-TW" dirty="0"/>
              <a:t>         return </a:t>
            </a:r>
            <a:r>
              <a:rPr lang="en-US" altLang="zh-TW" dirty="0" err="1"/>
              <a:t>animalType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  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call Class (</a:t>
            </a:r>
            <a:r>
              <a:rPr lang="zh-TW" altLang="en-US" dirty="0" smtClean="0">
                <a:solidFill>
                  <a:srgbClr val="0033CC"/>
                </a:solidFill>
              </a:rPr>
              <a:t>類別</a:t>
            </a:r>
            <a:r>
              <a:rPr lang="en-US" altLang="zh-TW" dirty="0" smtClean="0">
                <a:solidFill>
                  <a:srgbClr val="0033CC"/>
                </a:solidFill>
              </a:rPr>
              <a:t>) f</a:t>
            </a:r>
            <a:r>
              <a:rPr lang="en-US" altLang="zh-TW" dirty="0" smtClean="0"/>
              <a:t>rom different .java file.</a:t>
            </a:r>
          </a:p>
          <a:p>
            <a:r>
              <a:rPr lang="en-US" altLang="zh-TW" dirty="0" smtClean="0"/>
              <a:t>Cat </a:t>
            </a:r>
            <a:r>
              <a:rPr lang="en-US" altLang="zh-TW" dirty="0" err="1" smtClean="0"/>
              <a:t>myCat</a:t>
            </a:r>
            <a:r>
              <a:rPr lang="en-US" altLang="zh-TW" dirty="0" smtClean="0"/>
              <a:t> = </a:t>
            </a:r>
            <a:r>
              <a:rPr lang="en-US" altLang="zh-TW" b="1" dirty="0" smtClean="0"/>
              <a:t>new Cat("black</a:t>
            </a:r>
            <a:r>
              <a:rPr lang="en-US" altLang="zh-TW" b="1" dirty="0" smtClean="0"/>
              <a:t>");</a:t>
            </a:r>
          </a:p>
          <a:p>
            <a:r>
              <a:rPr lang="en-US" altLang="zh-TW" dirty="0" err="1" smtClean="0"/>
              <a:t>myCat.</a:t>
            </a:r>
            <a:r>
              <a:rPr lang="en-US" altLang="zh-TW" sz="2800" i="1" dirty="0" err="1" smtClean="0">
                <a:solidFill>
                  <a:srgbClr val="0033CC"/>
                </a:solidFill>
              </a:rPr>
              <a:t>methodName</a:t>
            </a:r>
            <a:r>
              <a:rPr lang="en-US" altLang="zh-TW" sz="2800" i="1" dirty="0" smtClean="0">
                <a:solidFill>
                  <a:srgbClr val="0033CC"/>
                </a:solidFill>
              </a:rPr>
              <a:t> </a:t>
            </a:r>
            <a:r>
              <a:rPr lang="en-US" altLang="zh-TW" sz="2800" dirty="0" smtClean="0">
                <a:solidFill>
                  <a:srgbClr val="0033CC"/>
                </a:solidFill>
              </a:rPr>
              <a:t>(</a:t>
            </a:r>
            <a:r>
              <a:rPr lang="en-US" altLang="zh-TW" sz="2800" i="1" dirty="0" err="1" smtClean="0">
                <a:solidFill>
                  <a:srgbClr val="0033CC"/>
                </a:solidFill>
              </a:rPr>
              <a:t>argList</a:t>
            </a:r>
            <a:r>
              <a:rPr lang="en-US" altLang="zh-TW" sz="2800" i="1" dirty="0" smtClean="0">
                <a:solidFill>
                  <a:srgbClr val="0033CC"/>
                </a:solidFill>
              </a:rPr>
              <a:t> </a:t>
            </a:r>
            <a:r>
              <a:rPr lang="en-US" altLang="zh-TW" sz="2800" dirty="0" smtClean="0">
                <a:solidFill>
                  <a:srgbClr val="0033CC"/>
                </a:solidFill>
              </a:rPr>
              <a:t>)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遞迴（</a:t>
            </a:r>
            <a:r>
              <a:rPr lang="en-US" altLang="zh-TW" dirty="0" smtClean="0"/>
              <a:t>Recursive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程式設計的一個重要觀念，可以使程式碼變的很簡潔，但是設計此類方法必須很小心，不然很容易掉入無窮迴圈。</a:t>
            </a:r>
          </a:p>
          <a:p>
            <a:pPr lvl="1"/>
            <a:r>
              <a:rPr lang="zh-TW" altLang="en-US" dirty="0" smtClean="0"/>
              <a:t>數學</a:t>
            </a:r>
            <a:r>
              <a:rPr lang="zh-TW" altLang="en-US" dirty="0" smtClean="0"/>
              <a:t>上的 遞迴函數與電腦程式的遞迴函數有密切</a:t>
            </a:r>
            <a:r>
              <a:rPr lang="zh-TW" altLang="en-US" dirty="0" smtClean="0"/>
              <a:t>的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遞迴函數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遞迴關係</a:t>
            </a:r>
            <a:r>
              <a:rPr lang="en-US" altLang="zh-TW" dirty="0" smtClean="0"/>
              <a:t>) </a:t>
            </a:r>
            <a:r>
              <a:rPr lang="zh-TW" altLang="en-US" dirty="0" smtClean="0"/>
              <a:t>乃是該函數可</a:t>
            </a:r>
            <a:r>
              <a:rPr lang="zh-TW" altLang="en-US" dirty="0" smtClean="0"/>
              <a:t>用 </a:t>
            </a:r>
            <a:r>
              <a:rPr lang="zh-TW" altLang="en-US" dirty="0" smtClean="0">
                <a:solidFill>
                  <a:srgbClr val="0070C0"/>
                </a:solidFill>
              </a:rPr>
              <a:t>自身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0070C0"/>
                </a:solidFill>
              </a:rPr>
              <a:t>起始條件 </a:t>
            </a:r>
            <a:r>
              <a:rPr lang="zh-TW" altLang="en-US" dirty="0" smtClean="0"/>
              <a:t>來定義。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特性</a:t>
            </a:r>
            <a:r>
              <a:rPr lang="zh-TW" altLang="en-US" dirty="0" smtClean="0"/>
              <a:t>：</a:t>
            </a:r>
          </a:p>
          <a:p>
            <a:pPr lvl="2"/>
            <a:r>
              <a:rPr lang="zh-TW" altLang="en-US" dirty="0" smtClean="0"/>
              <a:t>遞迴方法每次呼叫後，可使問題範圍縮小</a:t>
            </a:r>
          </a:p>
          <a:p>
            <a:pPr lvl="2"/>
            <a:r>
              <a:rPr lang="zh-TW" altLang="en-US" dirty="0" smtClean="0"/>
              <a:t>方法必須要有一個終止條件，以便結束遞迴方法的執行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遞迴（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Recursive</a:t>
            </a:r>
            <a:r>
              <a:rPr lang="zh-TW" altLang="en-US" dirty="0" smtClean="0">
                <a:latin typeface="新細明體" charset="-120"/>
                <a:ea typeface="新細明體" charset="-120"/>
              </a:rPr>
              <a:t>）的方法設計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遞迴的階層函數：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遞迴（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Recursive</a:t>
            </a:r>
            <a:r>
              <a:rPr lang="zh-TW" altLang="en-US" dirty="0" smtClean="0">
                <a:latin typeface="新細明體" charset="-120"/>
                <a:ea typeface="新細明體" charset="-120"/>
              </a:rPr>
              <a:t>）</a:t>
            </a:r>
            <a:endParaRPr lang="zh-TW" alt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27088" y="2060575"/>
          <a:ext cx="5257800" cy="1017588"/>
        </p:xfrm>
        <a:graphic>
          <a:graphicData uri="http://schemas.openxmlformats.org/presentationml/2006/ole">
            <p:oleObj spid="_x0000_s1026" name="Equation" r:id="rId3" imgW="2361960" imgH="457200" progId="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3213100"/>
            <a:ext cx="6913563" cy="16049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4! = 4*(4-1)! = 4*3!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3! = 3*2!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2! = 2*1!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1! = 1*0! = 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550" y="5084763"/>
            <a:ext cx="6913563" cy="11922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2! = 2*1! = 2*1 = 2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3! = 3*2! = 3*2 = 6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4! = 4*3! = 4*6 =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FactorialDemo.java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遞迴（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Recursive</a:t>
            </a:r>
            <a:r>
              <a:rPr lang="zh-TW" altLang="en-US" dirty="0" smtClean="0">
                <a:latin typeface="新細明體" charset="-120"/>
                <a:ea typeface="新細明體" charset="-120"/>
              </a:rPr>
              <a:t>）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00113" y="2060848"/>
            <a:ext cx="5761037" cy="20876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static </a:t>
            </a:r>
            <a:r>
              <a:rPr lang="en-US" altLang="zh-TW" dirty="0" err="1"/>
              <a:t>int</a:t>
            </a:r>
            <a:r>
              <a:rPr lang="en-US" altLang="zh-TW" dirty="0"/>
              <a:t> factorial(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  <a:br>
              <a:rPr lang="en-US" altLang="zh-TW" dirty="0"/>
            </a:br>
            <a:r>
              <a:rPr lang="en-US" altLang="zh-TW" dirty="0"/>
              <a:t>{</a:t>
            </a:r>
          </a:p>
          <a:p>
            <a:r>
              <a:rPr lang="en-US" altLang="zh-TW" dirty="0"/>
              <a:t>      if ( n == 1 ) </a:t>
            </a:r>
          </a:p>
          <a:p>
            <a:r>
              <a:rPr lang="en-US" altLang="zh-TW" dirty="0"/>
              <a:t>	      return 1;</a:t>
            </a:r>
          </a:p>
          <a:p>
            <a:r>
              <a:rPr lang="en-US" altLang="zh-TW" dirty="0"/>
              <a:t>      else          </a:t>
            </a:r>
          </a:p>
          <a:p>
            <a:r>
              <a:rPr lang="en-US" altLang="zh-TW" dirty="0"/>
              <a:t>	      return n * factorial(n-1);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64288" y="19168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終止條件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 rot="10800000" flipV="1">
            <a:off x="3347864" y="2101498"/>
            <a:ext cx="3816424" cy="967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236296" y="27809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範圍縮小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rot="10800000" flipV="1">
            <a:off x="5076056" y="2965594"/>
            <a:ext cx="2160240" cy="6074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99592" y="4437112"/>
            <a:ext cx="7488832" cy="161582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/>
              <a:t>4! = 4*(4-1)! = 4*3</a:t>
            </a:r>
            <a:r>
              <a:rPr lang="en-US" altLang="zh-TW" sz="1800" dirty="0" smtClean="0"/>
              <a:t>!	factorial(4) </a:t>
            </a:r>
            <a:r>
              <a:rPr lang="en-US" altLang="zh-TW" sz="1800" dirty="0" smtClean="0">
                <a:sym typeface="Wingdings" pitchFamily="2" charset="2"/>
              </a:rPr>
              <a:t> </a:t>
            </a:r>
            <a:r>
              <a:rPr lang="en-US" altLang="zh-TW" sz="1800" dirty="0" smtClean="0"/>
              <a:t>4*</a:t>
            </a:r>
            <a:r>
              <a:rPr lang="en-US" altLang="zh-TW" dirty="0" smtClean="0"/>
              <a:t>factorial (3) </a:t>
            </a:r>
            <a:r>
              <a:rPr lang="en-US" altLang="zh-TW" dirty="0" smtClean="0">
                <a:sym typeface="Wingdings" pitchFamily="2" charset="2"/>
              </a:rPr>
              <a:t> 4*6 = 24</a:t>
            </a:r>
            <a:endParaRPr lang="en-US" altLang="zh-TW" sz="1800" dirty="0"/>
          </a:p>
          <a:p>
            <a:pPr>
              <a:spcBef>
                <a:spcPct val="50000"/>
              </a:spcBef>
            </a:pPr>
            <a:r>
              <a:rPr lang="en-US" altLang="zh-TW" sz="1800" dirty="0"/>
              <a:t>3! = 3*2</a:t>
            </a:r>
            <a:r>
              <a:rPr lang="en-US" altLang="zh-TW" sz="1800" dirty="0" smtClean="0"/>
              <a:t>!		factorial (3) </a:t>
            </a:r>
            <a:r>
              <a:rPr lang="en-US" altLang="zh-TW" sz="1800" dirty="0" smtClean="0">
                <a:sym typeface="Wingdings" pitchFamily="2" charset="2"/>
              </a:rPr>
              <a:t></a:t>
            </a:r>
            <a:r>
              <a:rPr lang="en-US" altLang="zh-TW" sz="1800" dirty="0" smtClean="0"/>
              <a:t>3*</a:t>
            </a:r>
            <a:r>
              <a:rPr lang="en-US" altLang="zh-TW" dirty="0" smtClean="0"/>
              <a:t>factorial (2) </a:t>
            </a:r>
            <a:r>
              <a:rPr lang="en-US" altLang="zh-TW" dirty="0" smtClean="0">
                <a:sym typeface="Wingdings" pitchFamily="2" charset="2"/>
              </a:rPr>
              <a:t> 3*2 = 6</a:t>
            </a:r>
            <a:endParaRPr lang="en-US" altLang="zh-TW" sz="1800" dirty="0"/>
          </a:p>
          <a:p>
            <a:pPr>
              <a:spcBef>
                <a:spcPct val="50000"/>
              </a:spcBef>
            </a:pPr>
            <a:r>
              <a:rPr lang="en-US" altLang="zh-TW" sz="1800" dirty="0"/>
              <a:t>2! = 2*1</a:t>
            </a:r>
            <a:r>
              <a:rPr lang="en-US" altLang="zh-TW" dirty="0" smtClean="0"/>
              <a:t>!		factorial (2)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2*factorial (1) </a:t>
            </a:r>
            <a:r>
              <a:rPr lang="en-US" altLang="zh-TW" dirty="0" smtClean="0">
                <a:sym typeface="Wingdings" pitchFamily="2" charset="2"/>
              </a:rPr>
              <a:t> 2*1 = 2</a:t>
            </a:r>
            <a:endParaRPr lang="en-US" altLang="zh-TW" sz="1800" dirty="0"/>
          </a:p>
          <a:p>
            <a:pPr>
              <a:spcBef>
                <a:spcPct val="50000"/>
              </a:spcBef>
            </a:pPr>
            <a:r>
              <a:rPr lang="en-US" altLang="zh-TW" sz="1800" dirty="0"/>
              <a:t>1! = 1*0! = </a:t>
            </a:r>
            <a:r>
              <a:rPr lang="en-US" altLang="zh-TW" sz="1800" dirty="0" smtClean="0"/>
              <a:t>1		</a:t>
            </a:r>
            <a:r>
              <a:rPr lang="en-US" altLang="zh-TW" dirty="0" smtClean="0"/>
              <a:t>factorial (1)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1*1 </a:t>
            </a:r>
            <a:r>
              <a:rPr lang="en-US" altLang="zh-TW" dirty="0" smtClean="0">
                <a:sym typeface="Wingdings" pitchFamily="2" charset="2"/>
              </a:rPr>
              <a:t>=1</a:t>
            </a:r>
            <a:endParaRPr lang="en-US" altLang="zh-TW" sz="1800" dirty="0"/>
          </a:p>
        </p:txBody>
      </p:sp>
      <p:sp>
        <p:nvSpPr>
          <p:cNvPr id="26" name="手繪多邊形 25"/>
          <p:cNvSpPr/>
          <p:nvPr/>
        </p:nvSpPr>
        <p:spPr>
          <a:xfrm>
            <a:off x="4274545" y="4693186"/>
            <a:ext cx="1619479" cy="220337"/>
          </a:xfrm>
          <a:custGeom>
            <a:avLst/>
            <a:gdLst>
              <a:gd name="connsiteX0" fmla="*/ 1619479 w 1619479"/>
              <a:gd name="connsiteY0" fmla="*/ 0 h 220337"/>
              <a:gd name="connsiteX1" fmla="*/ 1211855 w 1619479"/>
              <a:gd name="connsiteY1" fmla="*/ 99151 h 220337"/>
              <a:gd name="connsiteX2" fmla="*/ 385590 w 1619479"/>
              <a:gd name="connsiteY2" fmla="*/ 121185 h 220337"/>
              <a:gd name="connsiteX3" fmla="*/ 0 w 1619479"/>
              <a:gd name="connsiteY3" fmla="*/ 220337 h 220337"/>
              <a:gd name="connsiteX4" fmla="*/ 0 w 1619479"/>
              <a:gd name="connsiteY4" fmla="*/ 220337 h 22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479" h="220337">
                <a:moveTo>
                  <a:pt x="1619479" y="0"/>
                </a:moveTo>
                <a:cubicBezTo>
                  <a:pt x="1518491" y="39477"/>
                  <a:pt x="1417503" y="78954"/>
                  <a:pt x="1211855" y="99151"/>
                </a:cubicBezTo>
                <a:cubicBezTo>
                  <a:pt x="1006207" y="119348"/>
                  <a:pt x="587566" y="100987"/>
                  <a:pt x="385590" y="121185"/>
                </a:cubicBezTo>
                <a:cubicBezTo>
                  <a:pt x="183614" y="141383"/>
                  <a:pt x="0" y="220337"/>
                  <a:pt x="0" y="220337"/>
                </a:cubicBezTo>
                <a:lnTo>
                  <a:pt x="0" y="220337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4355976" y="5085184"/>
            <a:ext cx="1619479" cy="220337"/>
          </a:xfrm>
          <a:custGeom>
            <a:avLst/>
            <a:gdLst>
              <a:gd name="connsiteX0" fmla="*/ 1619479 w 1619479"/>
              <a:gd name="connsiteY0" fmla="*/ 0 h 220337"/>
              <a:gd name="connsiteX1" fmla="*/ 1211855 w 1619479"/>
              <a:gd name="connsiteY1" fmla="*/ 99151 h 220337"/>
              <a:gd name="connsiteX2" fmla="*/ 385590 w 1619479"/>
              <a:gd name="connsiteY2" fmla="*/ 121185 h 220337"/>
              <a:gd name="connsiteX3" fmla="*/ 0 w 1619479"/>
              <a:gd name="connsiteY3" fmla="*/ 220337 h 220337"/>
              <a:gd name="connsiteX4" fmla="*/ 0 w 1619479"/>
              <a:gd name="connsiteY4" fmla="*/ 220337 h 22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479" h="220337">
                <a:moveTo>
                  <a:pt x="1619479" y="0"/>
                </a:moveTo>
                <a:cubicBezTo>
                  <a:pt x="1518491" y="39477"/>
                  <a:pt x="1417503" y="78954"/>
                  <a:pt x="1211855" y="99151"/>
                </a:cubicBezTo>
                <a:cubicBezTo>
                  <a:pt x="1006207" y="119348"/>
                  <a:pt x="587566" y="100987"/>
                  <a:pt x="385590" y="121185"/>
                </a:cubicBezTo>
                <a:cubicBezTo>
                  <a:pt x="183614" y="141383"/>
                  <a:pt x="0" y="220337"/>
                  <a:pt x="0" y="220337"/>
                </a:cubicBezTo>
                <a:lnTo>
                  <a:pt x="0" y="220337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4355976" y="5512919"/>
            <a:ext cx="1619479" cy="220337"/>
          </a:xfrm>
          <a:custGeom>
            <a:avLst/>
            <a:gdLst>
              <a:gd name="connsiteX0" fmla="*/ 1619479 w 1619479"/>
              <a:gd name="connsiteY0" fmla="*/ 0 h 220337"/>
              <a:gd name="connsiteX1" fmla="*/ 1211855 w 1619479"/>
              <a:gd name="connsiteY1" fmla="*/ 99151 h 220337"/>
              <a:gd name="connsiteX2" fmla="*/ 385590 w 1619479"/>
              <a:gd name="connsiteY2" fmla="*/ 121185 h 220337"/>
              <a:gd name="connsiteX3" fmla="*/ 0 w 1619479"/>
              <a:gd name="connsiteY3" fmla="*/ 220337 h 220337"/>
              <a:gd name="connsiteX4" fmla="*/ 0 w 1619479"/>
              <a:gd name="connsiteY4" fmla="*/ 220337 h 22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479" h="220337">
                <a:moveTo>
                  <a:pt x="1619479" y="0"/>
                </a:moveTo>
                <a:cubicBezTo>
                  <a:pt x="1518491" y="39477"/>
                  <a:pt x="1417503" y="78954"/>
                  <a:pt x="1211855" y="99151"/>
                </a:cubicBezTo>
                <a:cubicBezTo>
                  <a:pt x="1006207" y="119348"/>
                  <a:pt x="587566" y="100987"/>
                  <a:pt x="385590" y="121185"/>
                </a:cubicBezTo>
                <a:cubicBezTo>
                  <a:pt x="183614" y="141383"/>
                  <a:pt x="0" y="220337"/>
                  <a:pt x="0" y="220337"/>
                </a:cubicBezTo>
                <a:lnTo>
                  <a:pt x="0" y="220337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6147412" y="5585552"/>
            <a:ext cx="1421176" cy="264405"/>
          </a:xfrm>
          <a:custGeom>
            <a:avLst/>
            <a:gdLst>
              <a:gd name="connsiteX0" fmla="*/ 0 w 1421176"/>
              <a:gd name="connsiteY0" fmla="*/ 264405 h 264405"/>
              <a:gd name="connsiteX1" fmla="*/ 991518 w 1421176"/>
              <a:gd name="connsiteY1" fmla="*/ 242371 h 264405"/>
              <a:gd name="connsiteX2" fmla="*/ 1421176 w 1421176"/>
              <a:gd name="connsiteY2" fmla="*/ 0 h 264405"/>
              <a:gd name="connsiteX3" fmla="*/ 1421176 w 1421176"/>
              <a:gd name="connsiteY3" fmla="*/ 0 h 26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176" h="264405">
                <a:moveTo>
                  <a:pt x="0" y="264405"/>
                </a:moveTo>
                <a:lnTo>
                  <a:pt x="991518" y="242371"/>
                </a:lnTo>
                <a:cubicBezTo>
                  <a:pt x="1228381" y="198304"/>
                  <a:pt x="1421176" y="0"/>
                  <a:pt x="1421176" y="0"/>
                </a:cubicBezTo>
                <a:lnTo>
                  <a:pt x="1421176" y="0"/>
                </a:lnTo>
              </a:path>
            </a:pathLst>
          </a:cu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rot="10800000">
            <a:off x="7596336" y="5085184"/>
            <a:ext cx="432048" cy="21602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7524328" y="4725144"/>
            <a:ext cx="432048" cy="21602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試遞迴設計 </a:t>
            </a:r>
            <a:r>
              <a:rPr lang="en-US" altLang="zh-TW" dirty="0" smtClean="0"/>
              <a:t>static long fib(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num) </a:t>
            </a:r>
            <a:r>
              <a:rPr lang="zh-TW" altLang="en-US" dirty="0" smtClean="0"/>
              <a:t>方法來計算某一項的費氏係數</a:t>
            </a:r>
          </a:p>
          <a:p>
            <a:pPr lvl="1"/>
            <a:r>
              <a:rPr lang="zh-TW" altLang="en-US" dirty="0" smtClean="0"/>
              <a:t>（費氏係數：</a:t>
            </a:r>
            <a:r>
              <a:rPr lang="en-US" altLang="zh-TW" dirty="0" smtClean="0"/>
              <a:t>1, 1, 2, 3, 5, 8, 13, 21, …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參數 </a:t>
            </a:r>
            <a:r>
              <a:rPr lang="en-US" altLang="zh-TW" dirty="0" smtClean="0"/>
              <a:t>num </a:t>
            </a:r>
            <a:r>
              <a:rPr lang="zh-TW" altLang="en-US" dirty="0" smtClean="0"/>
              <a:t>為欲計算的項次</a:t>
            </a:r>
          </a:p>
          <a:p>
            <a:pPr lvl="1"/>
            <a:r>
              <a:rPr lang="zh-TW" altLang="en-US" dirty="0" smtClean="0"/>
              <a:t>提示</a:t>
            </a:r>
          </a:p>
          <a:p>
            <a:pPr lvl="2"/>
            <a:r>
              <a:rPr lang="en-US" altLang="zh-TW" dirty="0" smtClean="0"/>
              <a:t>fib(1)=1</a:t>
            </a:r>
          </a:p>
          <a:p>
            <a:pPr lvl="2"/>
            <a:r>
              <a:rPr lang="en-US" altLang="zh-TW" dirty="0" smtClean="0"/>
              <a:t>fib(2)=1</a:t>
            </a:r>
          </a:p>
          <a:p>
            <a:pPr lvl="2"/>
            <a:r>
              <a:rPr lang="en-US" altLang="zh-TW" dirty="0" smtClean="0"/>
              <a:t>fib(3)=fib(1)+fib(2)=2</a:t>
            </a:r>
          </a:p>
          <a:p>
            <a:pPr lvl="2"/>
            <a:r>
              <a:rPr lang="en-US" altLang="zh-TW" dirty="0" smtClean="0"/>
              <a:t>fib(4)=fib(2)+fib(3)=3</a:t>
            </a:r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，就呼叫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獲得值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32240" y="2708920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終止條件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4" idx="1"/>
          </p:cNvCxnSpPr>
          <p:nvPr/>
        </p:nvCxnSpPr>
        <p:spPr>
          <a:xfrm rot="10800000" flipV="1">
            <a:off x="2699792" y="2893586"/>
            <a:ext cx="4032448" cy="967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04248" y="3573016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範圍縮小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rot="10800000" flipV="1">
            <a:off x="4283968" y="3757682"/>
            <a:ext cx="2520280" cy="67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8"/>
          </a:xfrm>
        </p:spPr>
        <p:txBody>
          <a:bodyPr/>
          <a:lstStyle/>
          <a:p>
            <a:r>
              <a:rPr lang="en-US" altLang="zh-TW" dirty="0" smtClean="0"/>
              <a:t>class: </a:t>
            </a:r>
            <a:r>
              <a:rPr lang="zh-TW" altLang="en-US" dirty="0" smtClean="0"/>
              <a:t>用來訂定物件的規格</a:t>
            </a:r>
          </a:p>
          <a:p>
            <a:r>
              <a:rPr lang="zh-TW" altLang="en-US" dirty="0" smtClean="0"/>
              <a:t>物件 </a:t>
            </a:r>
            <a:r>
              <a:rPr lang="en-US" altLang="zh-TW" dirty="0" smtClean="0"/>
              <a:t>= 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(Attributes) + 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(Actions)</a:t>
            </a:r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初步檢視類別</a:t>
            </a:r>
            <a:endParaRPr lang="zh-TW" altLang="en-US" dirty="0"/>
          </a:p>
        </p:txBody>
      </p:sp>
      <p:pic>
        <p:nvPicPr>
          <p:cNvPr id="4" name="Picture 4" descr="AN0209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014" y="3284984"/>
            <a:ext cx="2135188" cy="2497138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01939" y="3402459"/>
            <a:ext cx="394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/>
              <a:t>屬性</a:t>
            </a:r>
            <a:r>
              <a:rPr lang="en-US" altLang="zh-TW" dirty="0"/>
              <a:t>: name, feather, claw, ….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17814" y="4351784"/>
            <a:ext cx="318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/>
              <a:t>動作</a:t>
            </a:r>
            <a:r>
              <a:rPr lang="en-US" altLang="zh-TW" dirty="0"/>
              <a:t>: fly, sleep, eat …..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4714" y="3284984"/>
            <a:ext cx="2225289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I am a bird.</a:t>
            </a:r>
          </a:p>
          <a:p>
            <a:r>
              <a:rPr lang="en-US" altLang="zh-TW" dirty="0"/>
              <a:t>My name is K</a:t>
            </a:r>
            <a:r>
              <a:rPr lang="en-US" altLang="zh-TW" dirty="0" smtClean="0"/>
              <a:t>athy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初步檢視類別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557338"/>
            <a:ext cx="8520112" cy="4538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bird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private: // data member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string name, feather 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claws 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 // member functions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fly() {…}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sleep() {…}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eat() {…}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;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388" y="2348880"/>
            <a:ext cx="4176588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388" y="3429000"/>
            <a:ext cx="4176588" cy="1152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32138" y="27082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屬性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32138" y="42211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動作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95936" y="3717032"/>
            <a:ext cx="4783682" cy="267765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//</a:t>
            </a:r>
            <a:r>
              <a:rPr lang="zh-TW" altLang="en-US" sz="2400" dirty="0"/>
              <a:t>產生物</a:t>
            </a:r>
            <a:r>
              <a:rPr lang="zh-TW" altLang="en-US" sz="2400" dirty="0" smtClean="0"/>
              <a:t>件</a:t>
            </a:r>
            <a:r>
              <a:rPr lang="en-US" altLang="zh-TW" sz="2400" dirty="0" smtClean="0"/>
              <a:t>Kathy</a:t>
            </a:r>
            <a:endParaRPr lang="en-US" altLang="zh-TW" sz="2400" dirty="0"/>
          </a:p>
          <a:p>
            <a:r>
              <a:rPr lang="en-US" altLang="zh-TW" sz="2400" dirty="0"/>
              <a:t>void main() {</a:t>
            </a:r>
          </a:p>
          <a:p>
            <a:r>
              <a:rPr lang="en-US" altLang="zh-TW" sz="2400" dirty="0">
                <a:solidFill>
                  <a:schemeClr val="folHlink"/>
                </a:solidFill>
              </a:rPr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bird </a:t>
            </a:r>
            <a:r>
              <a:rPr lang="en-US" altLang="zh-TW" sz="2400" dirty="0" smtClean="0">
                <a:solidFill>
                  <a:srgbClr val="FF0000"/>
                </a:solidFill>
              </a:rPr>
              <a:t>Kathy </a:t>
            </a:r>
            <a:r>
              <a:rPr lang="en-US" altLang="zh-TW" sz="2400" dirty="0">
                <a:solidFill>
                  <a:srgbClr val="FF0000"/>
                </a:solidFill>
              </a:rPr>
              <a:t>= new bird()</a:t>
            </a:r>
            <a:r>
              <a:rPr lang="zh-TW" altLang="en-US" sz="2400" dirty="0">
                <a:solidFill>
                  <a:schemeClr val="folHlink"/>
                </a:solidFill>
              </a:rPr>
              <a:t> </a:t>
            </a:r>
            <a:r>
              <a:rPr lang="en-US" altLang="zh-TW" sz="2400" dirty="0">
                <a:solidFill>
                  <a:schemeClr val="folHlink"/>
                </a:solidFill>
              </a:rPr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Kathy.fly</a:t>
            </a:r>
            <a:r>
              <a:rPr lang="en-US" altLang="zh-TW" sz="2400" dirty="0"/>
              <a:t>() 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K</a:t>
            </a:r>
            <a:r>
              <a:rPr lang="en-US" altLang="zh-TW" sz="2400" dirty="0" err="1" smtClean="0"/>
              <a:t>athy.sleep</a:t>
            </a:r>
            <a:r>
              <a:rPr lang="en-US" altLang="zh-TW" sz="2400" dirty="0"/>
              <a:t>();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Kathy.eat</a:t>
            </a:r>
            <a:r>
              <a:rPr lang="en-US" altLang="zh-TW" sz="2400" dirty="0"/>
              <a:t>() ;</a:t>
            </a:r>
          </a:p>
          <a:p>
            <a:r>
              <a:rPr lang="en-US" altLang="zh-TW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515</TotalTime>
  <Words>1791</Words>
  <Application>Microsoft Office PowerPoint</Application>
  <PresentationFormat>如螢幕大小 (4:3)</PresentationFormat>
  <Paragraphs>337</Paragraphs>
  <Slides>31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Concourse</vt:lpstr>
      <vt:lpstr>Equation</vt:lpstr>
      <vt:lpstr>遞迴（Recursive）及 物件導向基礎</vt:lpstr>
      <vt:lpstr>Outline</vt:lpstr>
      <vt:lpstr>方法（Method）複習</vt:lpstr>
      <vt:lpstr>遞迴（Recursive）的方法設計</vt:lpstr>
      <vt:lpstr>遞迴（Recursive）</vt:lpstr>
      <vt:lpstr>遞迴（Recursive）</vt:lpstr>
      <vt:lpstr>Your Turn</vt:lpstr>
      <vt:lpstr>初步檢視類別</vt:lpstr>
      <vt:lpstr>初步檢視類別</vt:lpstr>
      <vt:lpstr>Object-Oriented Programming (OOP)</vt:lpstr>
      <vt:lpstr>Object-Oriented Programming (OOP)</vt:lpstr>
      <vt:lpstr>Object-Oriented Programming (OOP)</vt:lpstr>
      <vt:lpstr>Object-Oriented Programming (OOP)</vt:lpstr>
      <vt:lpstr>Object-Oriented Programming (OOP)</vt:lpstr>
      <vt:lpstr>Object-Oriented Programming (OOP)</vt:lpstr>
      <vt:lpstr>封裝(Encapsulation)</vt:lpstr>
      <vt:lpstr>封裝(Encapsulation)</vt:lpstr>
      <vt:lpstr>繼承(Inheritance)</vt:lpstr>
      <vt:lpstr>繼承(Inheritance)</vt:lpstr>
      <vt:lpstr>多型(Polymorphism)</vt:lpstr>
      <vt:lpstr>Object-Oriented Programming (OOP)</vt:lpstr>
      <vt:lpstr>Object-Oriented Programming (OOP)</vt:lpstr>
      <vt:lpstr>Object-Oriented Programming (OOP)</vt:lpstr>
      <vt:lpstr>物件基礎（Object Basics）</vt:lpstr>
      <vt:lpstr>宣告暨實作一個Class的要點</vt:lpstr>
      <vt:lpstr>建構 Instantiation</vt:lpstr>
      <vt:lpstr>使用物件</vt:lpstr>
      <vt:lpstr>補充: 系統對物件的清除</vt:lpstr>
      <vt:lpstr>產生物件並使用物件</vt:lpstr>
      <vt:lpstr>Your Turn</vt:lpstr>
      <vt:lpstr>Hints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物件導向基礎</dc:title>
  <dc:creator>Your User Name</dc:creator>
  <cp:lastModifiedBy>Danny</cp:lastModifiedBy>
  <cp:revision>257</cp:revision>
  <dcterms:created xsi:type="dcterms:W3CDTF">2010-07-15T09:43:45Z</dcterms:created>
  <dcterms:modified xsi:type="dcterms:W3CDTF">2010-07-19T04:01:40Z</dcterms:modified>
</cp:coreProperties>
</file>