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425" r:id="rId4"/>
    <p:sldId id="432" r:id="rId5"/>
    <p:sldId id="426" r:id="rId6"/>
    <p:sldId id="427" r:id="rId7"/>
    <p:sldId id="428" r:id="rId8"/>
    <p:sldId id="429" r:id="rId9"/>
    <p:sldId id="430" r:id="rId10"/>
    <p:sldId id="431" r:id="rId11"/>
    <p:sldId id="424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33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43" autoAdjust="0"/>
  </p:normalViewPr>
  <p:slideViewPr>
    <p:cSldViewPr>
      <p:cViewPr>
        <p:scale>
          <a:sx n="75" d="100"/>
          <a:sy n="75" d="100"/>
        </p:scale>
        <p:origin x="-126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09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AA74-6DD1-45E0-A57A-37DCFC61E52C}" type="datetimeFigureOut">
              <a:rPr lang="zh-TW" altLang="en-US" smtClean="0"/>
              <a:t>2010/7/26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1D6CD-4349-42F5-8F5D-0FA9B980F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5443A-C435-482E-96F6-E0B378B5F5D6}" type="datetimeFigureOut">
              <a:rPr lang="zh-TW" altLang="en-US" smtClean="0"/>
              <a:t>2010/7/26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783CF-089B-4959-8CC6-F21C712982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DC223E-3904-4076-8974-45B2FB7D7E4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2CBA78-A470-4680-914E-57C1FD1C651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372FC-1A4E-451B-8AE2-AB8031515DC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557338"/>
            <a:ext cx="4184650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4BCE86-DEAB-45F5-B5EE-973AE39686C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0750" y="1557338"/>
            <a:ext cx="4184650" cy="2192337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0750" y="3902075"/>
            <a:ext cx="4184650" cy="219392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9BBC16-73B4-4F24-A85E-AD71E9EFAE8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987-2398-41E5-8551-FBFA2596F48D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8DCC7-0474-4A24-AAB3-9F6D6CD731F1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588AC-F8B2-4131-8557-604AD8FAC582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4215D-6C2B-4A4F-A552-34009396D80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B43B6-6450-45E4-93A9-1F288705696D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A3ECFE-38ED-40D2-95EF-87D1F34FF4D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C27687-C3B2-4C58-9049-17864ADC5E4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E93292-50F1-4AA0-85CA-783DB409E4A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7/26/2010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80828D-CA9A-4E8F-9075-67BB057ED7E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docs/cd/E17476_01/javase/1.4.2/docs/api/java/lang/Numb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Simple Data </a:t>
            </a:r>
            <a:r>
              <a:rPr lang="en-US" altLang="zh-TW" dirty="0" smtClean="0"/>
              <a:t>Objects (1)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Lecturer</a:t>
            </a:r>
            <a:r>
              <a:rPr lang="zh-TW" altLang="en-US" smtClean="0"/>
              <a:t>：賀耀華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繼承（</a:t>
            </a:r>
            <a:r>
              <a:rPr lang="en-US" altLang="zh-TW" dirty="0" smtClean="0">
                <a:solidFill>
                  <a:srgbClr val="0033CC"/>
                </a:solidFill>
              </a:rPr>
              <a:t>Inheritance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dirty="0" smtClean="0"/>
              <a:t>一個類別可以繼承他的父類別的狀態以及行為，此時稱為此</a:t>
            </a:r>
            <a:r>
              <a:rPr lang="zh-TW" altLang="en-US" dirty="0" smtClean="0">
                <a:solidFill>
                  <a:srgbClr val="0033CC"/>
                </a:solidFill>
              </a:rPr>
              <a:t>子類別（</a:t>
            </a:r>
            <a:r>
              <a:rPr lang="en-US" altLang="zh-TW" dirty="0" smtClean="0">
                <a:solidFill>
                  <a:srgbClr val="0033CC"/>
                </a:solidFill>
              </a:rPr>
              <a:t>subclass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  <a:r>
              <a:rPr lang="zh-TW" altLang="en-US" dirty="0" smtClean="0"/>
              <a:t>繼承於</a:t>
            </a:r>
            <a:r>
              <a:rPr lang="zh-TW" altLang="en-US" dirty="0" smtClean="0">
                <a:solidFill>
                  <a:srgbClr val="0033CC"/>
                </a:solidFill>
              </a:rPr>
              <a:t>父類別（</a:t>
            </a:r>
            <a:r>
              <a:rPr lang="en-US" altLang="zh-TW" dirty="0" err="1" smtClean="0">
                <a:solidFill>
                  <a:srgbClr val="0033CC"/>
                </a:solidFill>
              </a:rPr>
              <a:t>superclass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</a:t>
            </a:r>
            <a:r>
              <a:rPr lang="en-US" altLang="zh-TW" dirty="0" smtClean="0"/>
              <a:t>(Inheritance)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87514" y="2934235"/>
            <a:ext cx="220503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human:</a:t>
            </a:r>
          </a:p>
          <a:p>
            <a:r>
              <a:rPr lang="en-US" altLang="zh-TW" dirty="0"/>
              <a:t>name, age, color</a:t>
            </a:r>
          </a:p>
          <a:p>
            <a:r>
              <a:rPr lang="en-US" altLang="zh-TW" dirty="0"/>
              <a:t>eat();  sleep();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1720" y="5036983"/>
            <a:ext cx="511256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/>
              <a:t>citizen:</a:t>
            </a:r>
          </a:p>
          <a:p>
            <a:r>
              <a:rPr lang="en-US" altLang="zh-TW" dirty="0"/>
              <a:t>name, age, color, </a:t>
            </a:r>
            <a:r>
              <a:rPr lang="en-US" altLang="zh-TW" b="1" dirty="0">
                <a:solidFill>
                  <a:srgbClr val="FF0000"/>
                </a:solidFill>
              </a:rPr>
              <a:t>country, ID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eat();  sleep(); </a:t>
            </a:r>
            <a:r>
              <a:rPr lang="en-US" altLang="zh-TW" b="1" dirty="0" err="1">
                <a:solidFill>
                  <a:srgbClr val="FF0000"/>
                </a:solidFill>
              </a:rPr>
              <a:t>payTax</a:t>
            </a:r>
            <a:r>
              <a:rPr lang="en-US" altLang="zh-TW" b="1" dirty="0">
                <a:solidFill>
                  <a:srgbClr val="FF0000"/>
                </a:solidFill>
              </a:rPr>
              <a:t>(); married() ;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549552" y="415343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09877" y="427091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繼承</a:t>
            </a:r>
            <a:r>
              <a:rPr lang="en-US" altLang="zh-TW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Questions?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zh-TW" altLang="en-US"/>
              <a:t>數字基本形態與數字物件的不同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  <a:endParaRPr lang="en-US" altLang="zh-TW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482725" y="29718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int x = 3;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482725" y="36576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1482725" y="4038600"/>
            <a:ext cx="1600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dirty="0"/>
              <a:t>3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949325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68325" y="5715000"/>
            <a:ext cx="335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>
                <a:solidFill>
                  <a:srgbClr val="0000CC"/>
                </a:solidFill>
              </a:rPr>
              <a:t>x = 3; </a:t>
            </a:r>
            <a:r>
              <a:rPr lang="zh-TW" altLang="en-US" sz="1600" b="1" dirty="0">
                <a:solidFill>
                  <a:srgbClr val="0000CC"/>
                </a:solidFill>
              </a:rPr>
              <a:t>缺少操作此資料的函數 / 方法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911725" y="3048000"/>
            <a:ext cx="369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/>
              <a:t>Integer x = new Integer(3);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902325" y="37338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5902325" y="3733800"/>
            <a:ext cx="1600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1800" b="1"/>
              <a:t>0</a:t>
            </a:r>
            <a:r>
              <a:rPr lang="en-US" altLang="zh-TW" sz="1800" b="1"/>
              <a:t>x5678</a:t>
            </a:r>
          </a:p>
        </p:txBody>
      </p:sp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5368925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4932040" y="5661248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>
                <a:solidFill>
                  <a:srgbClr val="0000CC"/>
                </a:solidFill>
              </a:rPr>
              <a:t>x-&gt;Integer(3); </a:t>
            </a:r>
            <a:r>
              <a:rPr lang="zh-TW" altLang="en-US" sz="1600" b="1" dirty="0">
                <a:solidFill>
                  <a:srgbClr val="0000CC"/>
                </a:solidFill>
              </a:rPr>
              <a:t>資料與方法同在，方便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7654925" y="37338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800" b="1"/>
              <a:t>0</a:t>
            </a:r>
            <a:r>
              <a:rPr lang="en-US" altLang="zh-TW" sz="1800" b="1"/>
              <a:t>x1234</a:t>
            </a: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5902325" y="4419600"/>
            <a:ext cx="1600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902325" y="4419600"/>
            <a:ext cx="1600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1800" b="1"/>
              <a:t>3</a:t>
            </a:r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5902325" y="4724400"/>
            <a:ext cx="1600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b="1"/>
              <a:t>toString()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7654925" y="43434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800" b="1"/>
              <a:t>0</a:t>
            </a:r>
            <a:r>
              <a:rPr lang="en-US" altLang="zh-TW" sz="1800" b="1"/>
              <a:t>x5678</a:t>
            </a:r>
          </a:p>
        </p:txBody>
      </p:sp>
      <p:cxnSp>
        <p:nvCxnSpPr>
          <p:cNvPr id="172051" name="AutoShape 19"/>
          <p:cNvCxnSpPr>
            <a:cxnSpLocks noChangeShapeType="1"/>
            <a:stCxn id="172046" idx="3"/>
            <a:endCxn id="172050" idx="3"/>
          </p:cNvCxnSpPr>
          <p:nvPr/>
        </p:nvCxnSpPr>
        <p:spPr bwMode="auto">
          <a:xfrm>
            <a:off x="8524875" y="391795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4859338" y="2997200"/>
            <a:ext cx="37449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>
            <a:off x="5219700" y="270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5076825" y="23495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 b="1">
                <a:solidFill>
                  <a:srgbClr val="0000CC"/>
                </a:solidFill>
              </a:rPr>
              <a:t>用上一堂的課的語法創造物件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497887" cy="4538662"/>
          </a:xfrm>
        </p:spPr>
        <p:txBody>
          <a:bodyPr/>
          <a:lstStyle/>
          <a:p>
            <a:r>
              <a:rPr lang="zh-TW" altLang="en-US"/>
              <a:t>基本型態類別架構</a:t>
            </a:r>
          </a:p>
        </p:txBody>
      </p:sp>
      <p:pic>
        <p:nvPicPr>
          <p:cNvPr id="173060" name="Picture 4" descr="numb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4213" y="2349500"/>
            <a:ext cx="7920037" cy="18843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基本型態類別</a:t>
            </a:r>
          </a:p>
          <a:p>
            <a:pPr lvl="1"/>
            <a:r>
              <a:rPr lang="en-US" altLang="zh-TW" dirty="0"/>
              <a:t>Number </a:t>
            </a:r>
            <a:r>
              <a:rPr lang="en-US" altLang="zh-TW" b="1" dirty="0">
                <a:solidFill>
                  <a:srgbClr val="FF6600"/>
                </a:solidFill>
              </a:rPr>
              <a:t>(</a:t>
            </a:r>
            <a:r>
              <a:rPr lang="en-US" altLang="zh-TW" b="1" dirty="0" err="1">
                <a:solidFill>
                  <a:srgbClr val="FF6600"/>
                </a:solidFill>
              </a:rPr>
              <a:t>java.lang</a:t>
            </a:r>
            <a:r>
              <a:rPr lang="en-US" altLang="zh-TW" b="1" dirty="0">
                <a:solidFill>
                  <a:srgbClr val="FF6600"/>
                </a:solidFill>
              </a:rPr>
              <a:t>)</a:t>
            </a:r>
          </a:p>
          <a:p>
            <a:pPr lvl="2"/>
            <a:r>
              <a:rPr lang="zh-TW" altLang="en-US" sz="2400" dirty="0"/>
              <a:t>所有 數字物件 之父類別</a:t>
            </a:r>
          </a:p>
          <a:p>
            <a:pPr lvl="1"/>
            <a:r>
              <a:rPr lang="en-US" altLang="zh-TW" dirty="0"/>
              <a:t>Byte, Short, Integer, Long </a:t>
            </a:r>
            <a:r>
              <a:rPr lang="en-US" altLang="zh-TW" b="1" dirty="0">
                <a:solidFill>
                  <a:srgbClr val="FF6600"/>
                </a:solidFill>
              </a:rPr>
              <a:t>(</a:t>
            </a:r>
            <a:r>
              <a:rPr lang="en-US" altLang="zh-TW" b="1" dirty="0" err="1">
                <a:solidFill>
                  <a:srgbClr val="FF6600"/>
                </a:solidFill>
              </a:rPr>
              <a:t>java.lang</a:t>
            </a:r>
            <a:r>
              <a:rPr lang="en-US" altLang="zh-TW" b="1" dirty="0">
                <a:solidFill>
                  <a:srgbClr val="FF6600"/>
                </a:solidFill>
              </a:rPr>
              <a:t>)</a:t>
            </a:r>
          </a:p>
          <a:p>
            <a:pPr lvl="2"/>
            <a:r>
              <a:rPr lang="zh-TW" altLang="en-US" sz="2400" dirty="0"/>
              <a:t>對應 </a:t>
            </a:r>
            <a:r>
              <a:rPr lang="en-US" altLang="zh-TW" sz="2400" dirty="0"/>
              <a:t>byte, short,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, long </a:t>
            </a:r>
            <a:r>
              <a:rPr lang="zh-TW" altLang="en-US" sz="2400" dirty="0"/>
              <a:t>等 </a:t>
            </a:r>
            <a:r>
              <a:rPr lang="en-US" altLang="zh-TW" sz="2400" dirty="0"/>
              <a:t>Primitive Type</a:t>
            </a:r>
          </a:p>
          <a:p>
            <a:pPr lvl="1"/>
            <a:r>
              <a:rPr lang="en-US" altLang="zh-TW" dirty="0"/>
              <a:t>Float, Double </a:t>
            </a:r>
            <a:r>
              <a:rPr lang="en-US" altLang="zh-TW" b="1" dirty="0">
                <a:solidFill>
                  <a:srgbClr val="FF6600"/>
                </a:solidFill>
              </a:rPr>
              <a:t>(</a:t>
            </a:r>
            <a:r>
              <a:rPr lang="en-US" altLang="zh-TW" b="1" dirty="0" err="1">
                <a:solidFill>
                  <a:srgbClr val="FF6600"/>
                </a:solidFill>
              </a:rPr>
              <a:t>java.lang</a:t>
            </a:r>
            <a:r>
              <a:rPr lang="en-US" altLang="zh-TW" b="1" dirty="0">
                <a:solidFill>
                  <a:srgbClr val="FF6600"/>
                </a:solidFill>
              </a:rPr>
              <a:t>)</a:t>
            </a:r>
          </a:p>
          <a:p>
            <a:pPr lvl="2"/>
            <a:r>
              <a:rPr lang="zh-TW" altLang="en-US" sz="2400" dirty="0"/>
              <a:t>對應 </a:t>
            </a:r>
            <a:r>
              <a:rPr lang="en-US" altLang="zh-TW" sz="2400" dirty="0"/>
              <a:t>float, double </a:t>
            </a:r>
            <a:r>
              <a:rPr lang="zh-TW" altLang="en-US" sz="2400" dirty="0"/>
              <a:t>等 </a:t>
            </a:r>
            <a:r>
              <a:rPr lang="en-US" altLang="zh-TW" sz="2400" dirty="0"/>
              <a:t>Primitive Type</a:t>
            </a:r>
          </a:p>
          <a:p>
            <a:pPr lvl="1"/>
            <a:r>
              <a:rPr lang="en-US" altLang="zh-TW" dirty="0" err="1"/>
              <a:t>BigInteger</a:t>
            </a:r>
            <a:r>
              <a:rPr lang="en-US" altLang="zh-TW" dirty="0"/>
              <a:t>, </a:t>
            </a:r>
            <a:r>
              <a:rPr lang="en-US" altLang="zh-TW" dirty="0" err="1"/>
              <a:t>BigDecimal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6600"/>
                </a:solidFill>
              </a:rPr>
              <a:t>(</a:t>
            </a:r>
            <a:r>
              <a:rPr lang="en-US" altLang="zh-TW" b="1" dirty="0" err="1">
                <a:solidFill>
                  <a:srgbClr val="FF6600"/>
                </a:solidFill>
              </a:rPr>
              <a:t>java.math</a:t>
            </a:r>
            <a:r>
              <a:rPr lang="en-US" altLang="zh-TW" b="1" dirty="0">
                <a:solidFill>
                  <a:srgbClr val="FF6600"/>
                </a:solidFill>
              </a:rPr>
              <a:t>)</a:t>
            </a:r>
          </a:p>
          <a:p>
            <a:pPr lvl="2"/>
            <a:r>
              <a:rPr lang="zh-TW" altLang="en-US" sz="2400" dirty="0"/>
              <a:t>允許程式師儲存 </a:t>
            </a:r>
            <a:r>
              <a:rPr lang="en-US" altLang="zh-TW" sz="2400" dirty="0"/>
              <a:t>Primitive Type </a:t>
            </a:r>
            <a:r>
              <a:rPr lang="zh-TW" altLang="en-US" sz="2400" dirty="0"/>
              <a:t>無法表示的數值長度及精確</a:t>
            </a:r>
            <a:r>
              <a:rPr lang="zh-TW" altLang="en-US" sz="2400" dirty="0" smtClean="0"/>
              <a:t>度</a:t>
            </a:r>
            <a:endParaRPr lang="en-US" altLang="zh-TW" sz="2400" dirty="0" smtClean="0"/>
          </a:p>
          <a:p>
            <a:pPr lvl="1"/>
            <a:r>
              <a:rPr lang="en-US" altLang="zh-TW" sz="2600" dirty="0" smtClean="0">
                <a:solidFill>
                  <a:srgbClr val="00B0F0"/>
                </a:solidFill>
                <a:hlinkClick r:id="rId2"/>
              </a:rPr>
              <a:t>http://download.oracle.com/docs/cd/E17476_01/javase/1.4.2/docs/api/java/lang/Number.html</a:t>
            </a:r>
            <a:endParaRPr lang="en-US" altLang="zh-TW" sz="2600" dirty="0" smtClean="0">
              <a:solidFill>
                <a:srgbClr val="00B0F0"/>
              </a:solidFill>
            </a:endParaRPr>
          </a:p>
          <a:p>
            <a:pPr lvl="1"/>
            <a:endParaRPr lang="zh-TW" altLang="en-US" sz="2600" dirty="0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TW" altLang="en-US" sz="2400"/>
              <a:t>基本型態類別</a:t>
            </a:r>
          </a:p>
          <a:p>
            <a:pPr lvl="1"/>
            <a:r>
              <a:rPr lang="zh-TW" altLang="en-US"/>
              <a:t>為了完整對應所有的 </a:t>
            </a:r>
            <a:r>
              <a:rPr lang="en-US" altLang="zh-TW"/>
              <a:t>Primitive Type，</a:t>
            </a:r>
            <a:r>
              <a:rPr lang="zh-TW" altLang="en-US"/>
              <a:t>下列三者基本型態類別被創造出來，但不繼承 </a:t>
            </a:r>
            <a:r>
              <a:rPr lang="en-US" altLang="zh-TW"/>
              <a:t>java.lang.Number</a:t>
            </a:r>
          </a:p>
          <a:p>
            <a:pPr lvl="2"/>
            <a:r>
              <a:rPr lang="en-US" altLang="zh-TW" sz="2400"/>
              <a:t>Boolean </a:t>
            </a:r>
            <a:r>
              <a:rPr lang="en-US" altLang="zh-TW" sz="2400" b="1">
                <a:solidFill>
                  <a:srgbClr val="FF6600"/>
                </a:solidFill>
              </a:rPr>
              <a:t>(java.lang)</a:t>
            </a:r>
            <a:r>
              <a:rPr lang="en-US" altLang="zh-TW" sz="2400"/>
              <a:t> </a:t>
            </a:r>
            <a:r>
              <a:rPr lang="en-US" altLang="zh-TW" sz="2400">
                <a:sym typeface="Wingdings" pitchFamily="2" charset="2"/>
              </a:rPr>
              <a:t> boolean</a:t>
            </a:r>
            <a:endParaRPr lang="en-US" altLang="zh-TW" sz="2400"/>
          </a:p>
          <a:p>
            <a:pPr lvl="2"/>
            <a:r>
              <a:rPr lang="en-US" altLang="zh-TW" sz="2400"/>
              <a:t>Character </a:t>
            </a:r>
            <a:r>
              <a:rPr lang="en-US" altLang="zh-TW" sz="2400" b="1">
                <a:solidFill>
                  <a:srgbClr val="FF6600"/>
                </a:solidFill>
              </a:rPr>
              <a:t>(java.lang)</a:t>
            </a:r>
            <a:r>
              <a:rPr lang="en-US" altLang="zh-TW" sz="2400"/>
              <a:t> </a:t>
            </a:r>
            <a:r>
              <a:rPr lang="en-US" altLang="zh-TW" sz="2400">
                <a:sym typeface="Wingdings" pitchFamily="2" charset="2"/>
              </a:rPr>
              <a:t> char</a:t>
            </a:r>
          </a:p>
          <a:p>
            <a:pPr lvl="2"/>
            <a:r>
              <a:rPr lang="en-US" altLang="zh-TW" sz="2400">
                <a:sym typeface="Wingdings" pitchFamily="2" charset="2"/>
              </a:rPr>
              <a:t>Void </a:t>
            </a:r>
            <a:r>
              <a:rPr lang="en-US" altLang="zh-TW" sz="2400" b="1">
                <a:solidFill>
                  <a:srgbClr val="FF6600"/>
                </a:solidFill>
                <a:sym typeface="Wingdings" pitchFamily="2" charset="2"/>
              </a:rPr>
              <a:t>(java.lang)</a:t>
            </a:r>
            <a:r>
              <a:rPr lang="en-US" altLang="zh-TW" sz="2400">
                <a:sym typeface="Wingdings" pitchFamily="2" charset="2"/>
              </a:rPr>
              <a:t>  void</a:t>
            </a:r>
            <a:endParaRPr lang="zh-TW" altLang="en-US" sz="240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8958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Integer / Long </a:t>
            </a:r>
            <a:r>
              <a:rPr lang="zh-TW" altLang="en-US" dirty="0"/>
              <a:t>常用方法 （比較）</a:t>
            </a:r>
          </a:p>
          <a:p>
            <a:pPr lvl="1"/>
            <a:r>
              <a:rPr lang="en-US" altLang="zh-TW" dirty="0" err="1">
                <a:solidFill>
                  <a:srgbClr val="0033CC"/>
                </a:solidFill>
              </a:rPr>
              <a:t>int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 err="1">
                <a:solidFill>
                  <a:srgbClr val="0033CC"/>
                </a:solidFill>
              </a:rPr>
              <a:t>compareTo</a:t>
            </a:r>
            <a:r>
              <a:rPr lang="en-US" altLang="zh-TW" dirty="0">
                <a:solidFill>
                  <a:srgbClr val="0033CC"/>
                </a:solidFill>
              </a:rPr>
              <a:t>(Integer </a:t>
            </a:r>
            <a:r>
              <a:rPr lang="en-US" altLang="zh-TW" dirty="0" err="1">
                <a:solidFill>
                  <a:srgbClr val="0033CC"/>
                </a:solidFill>
              </a:rPr>
              <a:t>obj</a:t>
            </a:r>
            <a:r>
              <a:rPr lang="en-US" altLang="zh-TW" dirty="0">
                <a:solidFill>
                  <a:srgbClr val="0033CC"/>
                </a:solidFill>
              </a:rPr>
              <a:t>);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 err="1">
                <a:solidFill>
                  <a:srgbClr val="0033CC"/>
                </a:solidFill>
              </a:rPr>
              <a:t>int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 err="1">
                <a:solidFill>
                  <a:srgbClr val="0033CC"/>
                </a:solidFill>
              </a:rPr>
              <a:t>compareTo</a:t>
            </a:r>
            <a:r>
              <a:rPr lang="en-US" altLang="zh-TW" dirty="0">
                <a:solidFill>
                  <a:srgbClr val="0033CC"/>
                </a:solidFill>
              </a:rPr>
              <a:t>(Long </a:t>
            </a:r>
            <a:r>
              <a:rPr lang="en-US" altLang="zh-TW" dirty="0" err="1">
                <a:solidFill>
                  <a:srgbClr val="0033CC"/>
                </a:solidFill>
              </a:rPr>
              <a:t>obj</a:t>
            </a:r>
            <a:r>
              <a:rPr lang="en-US" altLang="zh-TW" dirty="0">
                <a:solidFill>
                  <a:srgbClr val="0033CC"/>
                </a:solidFill>
              </a:rPr>
              <a:t>);</a:t>
            </a:r>
          </a:p>
          <a:p>
            <a:pPr lvl="2"/>
            <a:r>
              <a:rPr lang="zh-TW" altLang="en-US" dirty="0"/>
              <a:t>比較兩個物件的內容，傳回值是整數，</a:t>
            </a:r>
            <a:r>
              <a:rPr lang="en-US" altLang="zh-TW" dirty="0"/>
              <a:t>0 </a:t>
            </a:r>
            <a:r>
              <a:rPr lang="zh-TW" altLang="en-US" dirty="0"/>
              <a:t>表示相等，</a:t>
            </a:r>
            <a:r>
              <a:rPr lang="en-US" altLang="zh-TW" dirty="0"/>
              <a:t>&lt; 0 </a:t>
            </a:r>
            <a:r>
              <a:rPr lang="zh-TW" altLang="en-US" dirty="0"/>
              <a:t>表示參數物件比較大，</a:t>
            </a:r>
            <a:r>
              <a:rPr lang="en-US" altLang="zh-TW" dirty="0"/>
              <a:t>&gt; 0 </a:t>
            </a:r>
            <a:r>
              <a:rPr lang="zh-TW" altLang="en-US" dirty="0"/>
              <a:t>表示參數物件比較小</a:t>
            </a:r>
          </a:p>
          <a:p>
            <a:pPr lvl="1"/>
            <a:r>
              <a:rPr lang="en-US" altLang="zh-TW" dirty="0" err="1">
                <a:solidFill>
                  <a:srgbClr val="0033CC"/>
                </a:solidFill>
              </a:rPr>
              <a:t>boolean</a:t>
            </a:r>
            <a:r>
              <a:rPr lang="en-US" altLang="zh-TW" dirty="0">
                <a:solidFill>
                  <a:srgbClr val="0033CC"/>
                </a:solidFill>
              </a:rPr>
              <a:t> equals(Object </a:t>
            </a:r>
            <a:r>
              <a:rPr lang="en-US" altLang="zh-TW" dirty="0" err="1">
                <a:solidFill>
                  <a:srgbClr val="0033CC"/>
                </a:solidFill>
              </a:rPr>
              <a:t>obj</a:t>
            </a:r>
            <a:r>
              <a:rPr lang="en-US" altLang="zh-TW" dirty="0">
                <a:solidFill>
                  <a:srgbClr val="0033CC"/>
                </a:solidFill>
              </a:rPr>
              <a:t>);</a:t>
            </a:r>
          </a:p>
          <a:p>
            <a:pPr lvl="2"/>
            <a:r>
              <a:rPr kumimoji="0" lang="zh-TW" altLang="en-US" dirty="0"/>
              <a:t>比較兩個物件是否相等</a:t>
            </a:r>
          </a:p>
          <a:p>
            <a:r>
              <a:rPr lang="zh-TW" altLang="en-US" dirty="0"/>
              <a:t>範例</a:t>
            </a:r>
          </a:p>
          <a:p>
            <a:pPr lvl="1"/>
            <a:r>
              <a:rPr lang="en-US" altLang="zh-TW" dirty="0"/>
              <a:t>Integer i1 = new Integer(3);</a:t>
            </a:r>
            <a:br>
              <a:rPr lang="en-US" altLang="zh-TW" dirty="0"/>
            </a:br>
            <a:r>
              <a:rPr lang="en-US" altLang="zh-TW" dirty="0"/>
              <a:t>Integer i2 = new Integer(4);</a:t>
            </a:r>
            <a:br>
              <a:rPr lang="en-US" altLang="zh-TW" dirty="0"/>
            </a:br>
            <a:r>
              <a:rPr lang="en-US" altLang="zh-TW" dirty="0" smtClean="0"/>
              <a:t>if (i1.compareTo(i2)&gt;0)</a:t>
            </a:r>
          </a:p>
          <a:p>
            <a:pPr lvl="1">
              <a:buNone/>
            </a:pPr>
            <a:r>
              <a:rPr lang="en-US" altLang="zh-TW" dirty="0" smtClean="0"/>
              <a:t>	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(“i1 is greater than i2.");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if (i1.equals(i2))</a:t>
            </a:r>
          </a:p>
          <a:p>
            <a:pPr lvl="1">
              <a:buNone/>
            </a:pPr>
            <a:r>
              <a:rPr lang="en-US" altLang="zh-TW" dirty="0" smtClean="0"/>
              <a:t>	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(“i1 is equal to i2.");</a:t>
            </a:r>
            <a:endParaRPr lang="zh-TW" altLang="en-US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NumberDemo.java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900113" y="2276475"/>
            <a:ext cx="5543550" cy="132343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/>
              <a:t>Float </a:t>
            </a:r>
            <a:r>
              <a:rPr lang="en-US" altLang="zh-TW" sz="2000" dirty="0" err="1"/>
              <a:t>floatOne</a:t>
            </a:r>
            <a:r>
              <a:rPr lang="en-US" altLang="zh-TW" sz="2000" dirty="0"/>
              <a:t> = new </a:t>
            </a:r>
            <a:r>
              <a:rPr lang="en-US" altLang="zh-TW" sz="2000" dirty="0" smtClean="0"/>
              <a:t>Float(1.0);</a:t>
            </a:r>
            <a:endParaRPr lang="en-US" altLang="zh-TW" sz="20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Float </a:t>
            </a:r>
            <a:r>
              <a:rPr lang="en-US" altLang="zh-TW" sz="2000" dirty="0" err="1"/>
              <a:t>floatTwo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Float.valueOf</a:t>
            </a:r>
            <a:r>
              <a:rPr lang="en-US" altLang="zh-TW" sz="2000" dirty="0"/>
              <a:t>("1.0"); </a:t>
            </a:r>
          </a:p>
          <a:p>
            <a:pPr>
              <a:spcBef>
                <a:spcPct val="50000"/>
              </a:spcBef>
            </a:pPr>
            <a:r>
              <a:rPr lang="en-US" altLang="zh-TW" sz="2000" dirty="0"/>
              <a:t>Double </a:t>
            </a:r>
            <a:r>
              <a:rPr lang="en-US" altLang="zh-TW" sz="2000" dirty="0" err="1"/>
              <a:t>doubleOne</a:t>
            </a:r>
            <a:r>
              <a:rPr lang="en-US" altLang="zh-TW" sz="2000" dirty="0"/>
              <a:t> = new Double(1.0);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Integer / Long </a:t>
            </a:r>
            <a:r>
              <a:rPr lang="zh-TW" altLang="en-US" dirty="0"/>
              <a:t>常用方法 (數字轉字串)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String </a:t>
            </a:r>
            <a:r>
              <a:rPr lang="en-US" altLang="zh-TW" dirty="0" err="1"/>
              <a:t>toString</a:t>
            </a:r>
            <a:r>
              <a:rPr lang="en-US" altLang="zh-TW" dirty="0"/>
              <a:t>();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static String </a:t>
            </a:r>
            <a:r>
              <a:rPr lang="en-US" altLang="zh-TW" dirty="0" err="1"/>
              <a:t>toBinaryString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  <a:br>
              <a:rPr lang="en-US" altLang="zh-TW" dirty="0"/>
            </a:br>
            <a:r>
              <a:rPr lang="en-US" altLang="zh-TW" dirty="0"/>
              <a:t>static String </a:t>
            </a:r>
            <a:r>
              <a:rPr lang="en-US" altLang="zh-TW" dirty="0" err="1"/>
              <a:t>toBinaryString</a:t>
            </a:r>
            <a:r>
              <a:rPr lang="en-US" altLang="zh-TW" dirty="0"/>
              <a:t>(long l);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static String </a:t>
            </a:r>
            <a:r>
              <a:rPr lang="en-US" altLang="zh-TW" dirty="0" err="1"/>
              <a:t>toOctalString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  <a:br>
              <a:rPr lang="en-US" altLang="zh-TW" dirty="0"/>
            </a:br>
            <a:r>
              <a:rPr lang="en-US" altLang="zh-TW" dirty="0"/>
              <a:t>static String </a:t>
            </a:r>
            <a:r>
              <a:rPr lang="en-US" altLang="zh-TW" dirty="0" err="1"/>
              <a:t>toOctalString</a:t>
            </a:r>
            <a:r>
              <a:rPr lang="en-US" altLang="zh-TW" dirty="0"/>
              <a:t>(long l);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static String </a:t>
            </a:r>
            <a:r>
              <a:rPr lang="en-US" altLang="zh-TW" dirty="0" err="1"/>
              <a:t>toHexString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  <a:br>
              <a:rPr lang="en-US" altLang="zh-TW" dirty="0"/>
            </a:br>
            <a:r>
              <a:rPr lang="en-US" altLang="zh-TW" dirty="0"/>
              <a:t>static String </a:t>
            </a:r>
            <a:r>
              <a:rPr lang="en-US" altLang="zh-TW" dirty="0" err="1"/>
              <a:t>toHexString</a:t>
            </a:r>
            <a:r>
              <a:rPr lang="en-US" altLang="zh-TW" dirty="0"/>
              <a:t>(long l);</a:t>
            </a:r>
            <a:endParaRPr lang="zh-TW" altLang="en-US" dirty="0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NumberDemo.java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467544" y="2348880"/>
            <a:ext cx="8216900" cy="1920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/>
              <a:t>Integer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new Integer(100);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("Decimal of 100: " + </a:t>
            </a:r>
            <a:r>
              <a:rPr lang="en-US" altLang="zh-TW" sz="2000" dirty="0" err="1"/>
              <a:t>i.toString</a:t>
            </a:r>
            <a:r>
              <a:rPr lang="en-US" altLang="zh-TW" sz="2000" dirty="0"/>
              <a:t>());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Hexadecimal </a:t>
            </a:r>
            <a:r>
              <a:rPr lang="en-US" altLang="zh-TW" sz="2000" dirty="0"/>
              <a:t>of 100: " + </a:t>
            </a:r>
            <a:r>
              <a:rPr lang="en-US" altLang="zh-TW" sz="2000" dirty="0" err="1"/>
              <a:t>Integer.toHexString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i.intValue</a:t>
            </a:r>
            <a:r>
              <a:rPr lang="en-US" altLang="zh-TW" sz="2000" dirty="0"/>
              <a:t>()));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("Octal of 100: " + </a:t>
            </a:r>
            <a:r>
              <a:rPr lang="en-US" altLang="zh-TW" sz="2000" dirty="0" err="1"/>
              <a:t>Integer.toOctalString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i.intValue</a:t>
            </a:r>
            <a:r>
              <a:rPr lang="en-US" altLang="zh-TW" sz="2000" dirty="0"/>
              <a:t>()));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("Binary of 100: " + </a:t>
            </a:r>
            <a:r>
              <a:rPr lang="en-US" altLang="zh-TW" sz="2000" dirty="0" err="1"/>
              <a:t>Integer.toBinaryString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i.intValue</a:t>
            </a:r>
            <a:r>
              <a:rPr lang="en-US" altLang="zh-TW" sz="2000" dirty="0"/>
              <a:t>()));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483768" y="4509120"/>
            <a:ext cx="4572000" cy="156966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r>
              <a:rPr lang="en-US" altLang="zh-TW" dirty="0" smtClean="0"/>
              <a:t>Decimal of 100: 100</a:t>
            </a:r>
          </a:p>
          <a:p>
            <a:r>
              <a:rPr lang="en-US" altLang="zh-TW" dirty="0" smtClean="0"/>
              <a:t>Hexadecimal </a:t>
            </a:r>
            <a:r>
              <a:rPr lang="en-US" altLang="zh-TW" dirty="0" smtClean="0"/>
              <a:t>of 100: 64</a:t>
            </a:r>
          </a:p>
          <a:p>
            <a:r>
              <a:rPr lang="en-US" altLang="zh-TW" dirty="0" smtClean="0"/>
              <a:t>Octal of 100: 144</a:t>
            </a:r>
          </a:p>
          <a:p>
            <a:r>
              <a:rPr lang="en-US" altLang="zh-TW" dirty="0" smtClean="0"/>
              <a:t>Binary of 100: 1100100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</a:p>
          <a:p>
            <a:pPr lvl="1"/>
            <a:r>
              <a:rPr lang="en-US" altLang="zh-TW" dirty="0" smtClean="0"/>
              <a:t>Method</a:t>
            </a:r>
          </a:p>
          <a:p>
            <a:pPr lvl="1"/>
            <a:r>
              <a:rPr lang="en-US" altLang="zh-TW" dirty="0" smtClean="0"/>
              <a:t>Overloading</a:t>
            </a:r>
          </a:p>
          <a:p>
            <a:pPr lvl="1"/>
            <a:r>
              <a:rPr lang="zh-TW" altLang="en-US" dirty="0" smtClean="0"/>
              <a:t>遞迴（</a:t>
            </a:r>
            <a:r>
              <a:rPr lang="en-US" altLang="zh-TW" dirty="0" smtClean="0"/>
              <a:t>Recursive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物件（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數字</a:t>
            </a:r>
            <a:r>
              <a:rPr lang="zh-TW" altLang="en-US" dirty="0"/>
              <a:t>物件（</a:t>
            </a:r>
            <a:r>
              <a:rPr lang="en-US" altLang="zh-TW" dirty="0"/>
              <a:t>Number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數學物件（</a:t>
            </a:r>
            <a:r>
              <a:rPr lang="en-US" altLang="zh-TW" dirty="0"/>
              <a:t>Math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陣列物件（</a:t>
            </a:r>
            <a:r>
              <a:rPr lang="en-US" altLang="zh-TW" dirty="0"/>
              <a:t>Array</a:t>
            </a:r>
            <a:r>
              <a:rPr lang="zh-TW" altLang="en-US" dirty="0"/>
              <a:t>）</a:t>
            </a:r>
          </a:p>
          <a:p>
            <a:r>
              <a:rPr kumimoji="0" lang="en-US" altLang="zh-TW" dirty="0">
                <a:solidFill>
                  <a:srgbClr val="003399"/>
                </a:solidFill>
              </a:rPr>
              <a:t>Your </a:t>
            </a:r>
            <a:r>
              <a:rPr kumimoji="0" lang="en-US" altLang="zh-TW" dirty="0" smtClean="0">
                <a:solidFill>
                  <a:srgbClr val="003399"/>
                </a:solidFill>
              </a:rPr>
              <a:t>Turn</a:t>
            </a:r>
            <a:endParaRPr lang="zh-TW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Float / Double </a:t>
            </a:r>
            <a:r>
              <a:rPr lang="zh-TW" altLang="en-US" dirty="0"/>
              <a:t>常用屬性</a:t>
            </a:r>
          </a:p>
          <a:p>
            <a:pPr lvl="1"/>
            <a:r>
              <a:rPr lang="en-US" altLang="zh-TW" dirty="0"/>
              <a:t>MAX_VALUE</a:t>
            </a:r>
          </a:p>
          <a:p>
            <a:pPr lvl="2"/>
            <a:r>
              <a:rPr lang="zh-TW" altLang="en-US" dirty="0"/>
              <a:t>傳回兩者的極大值</a:t>
            </a:r>
          </a:p>
          <a:p>
            <a:pPr lvl="1"/>
            <a:r>
              <a:rPr lang="en-US" altLang="zh-TW" dirty="0"/>
              <a:t>MIN_VALUE</a:t>
            </a:r>
          </a:p>
          <a:p>
            <a:pPr lvl="2"/>
            <a:r>
              <a:rPr lang="zh-TW" altLang="en-US" dirty="0"/>
              <a:t>傳回兩者的極小值</a:t>
            </a:r>
          </a:p>
          <a:p>
            <a:pPr lvl="1"/>
            <a:r>
              <a:rPr lang="en-US" altLang="zh-TW" dirty="0"/>
              <a:t>POSITIVE_INFINITY</a:t>
            </a:r>
          </a:p>
          <a:p>
            <a:pPr lvl="2"/>
            <a:r>
              <a:rPr lang="zh-TW" altLang="en-US" dirty="0"/>
              <a:t>正無限大。1.0 / 0.0 會得到此值</a:t>
            </a:r>
          </a:p>
          <a:p>
            <a:pPr lvl="1"/>
            <a:r>
              <a:rPr lang="en-US" altLang="zh-TW" dirty="0"/>
              <a:t>NEGATIVE_INFINITY</a:t>
            </a:r>
          </a:p>
          <a:p>
            <a:pPr lvl="2"/>
            <a:r>
              <a:rPr lang="zh-TW" altLang="en-US" dirty="0"/>
              <a:t>負無限大。-1.0 / 0.0 會得此值</a:t>
            </a:r>
          </a:p>
          <a:p>
            <a:pPr lvl="1"/>
            <a:r>
              <a:rPr lang="en-US" altLang="zh-TW" dirty="0" err="1"/>
              <a:t>NaN</a:t>
            </a:r>
            <a:r>
              <a:rPr lang="en-US" altLang="zh-TW" dirty="0"/>
              <a:t> (Not a Number)</a:t>
            </a:r>
          </a:p>
          <a:p>
            <a:pPr lvl="2"/>
            <a:r>
              <a:rPr lang="zh-TW" altLang="en-US" dirty="0"/>
              <a:t>非數字。可能為 0.0 / 0.0 的結果或虛數 的運算結果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Float / Double </a:t>
            </a:r>
            <a:r>
              <a:rPr lang="zh-TW" altLang="en-US"/>
              <a:t>常用方法（</a:t>
            </a:r>
            <a:r>
              <a:rPr lang="en-US" altLang="zh-TW"/>
              <a:t>methods</a:t>
            </a:r>
            <a:r>
              <a:rPr lang="zh-TW" altLang="en-US"/>
              <a:t>）</a:t>
            </a:r>
          </a:p>
          <a:p>
            <a:pPr lvl="1"/>
            <a:r>
              <a:rPr lang="en-US" altLang="zh-TW"/>
              <a:t>boolean isInfinite();</a:t>
            </a:r>
          </a:p>
          <a:p>
            <a:pPr lvl="2"/>
            <a:r>
              <a:rPr lang="zh-TW" altLang="en-US"/>
              <a:t>如果是 </a:t>
            </a:r>
            <a:r>
              <a:rPr lang="en-US" altLang="zh-TW"/>
              <a:t>POSITIVE_INFINITY </a:t>
            </a:r>
            <a:r>
              <a:rPr lang="zh-TW" altLang="en-US"/>
              <a:t>或 </a:t>
            </a:r>
            <a:r>
              <a:rPr lang="en-US" altLang="zh-TW"/>
              <a:t>NEGATIVE_INFINITY </a:t>
            </a:r>
            <a:r>
              <a:rPr lang="zh-TW" altLang="en-US"/>
              <a:t>則傳回 </a:t>
            </a:r>
            <a:r>
              <a:rPr lang="en-US" altLang="zh-TW"/>
              <a:t>true</a:t>
            </a:r>
          </a:p>
          <a:p>
            <a:pPr lvl="1"/>
            <a:r>
              <a:rPr lang="en-US" altLang="zh-TW"/>
              <a:t>boolean isNaN();</a:t>
            </a:r>
          </a:p>
          <a:p>
            <a:pPr lvl="2"/>
            <a:r>
              <a:rPr lang="zh-TW" altLang="en-US"/>
              <a:t>如果是 </a:t>
            </a:r>
            <a:r>
              <a:rPr lang="en-US" altLang="zh-TW"/>
              <a:t>NaN，</a:t>
            </a:r>
            <a:r>
              <a:rPr lang="zh-TW" altLang="en-US"/>
              <a:t>則傳回 </a:t>
            </a:r>
            <a:r>
              <a:rPr lang="en-US" altLang="zh-TW"/>
              <a:t>true</a:t>
            </a:r>
          </a:p>
          <a:p>
            <a:r>
              <a:rPr lang="zh-TW" altLang="en-US"/>
              <a:t>不用擔心</a:t>
            </a:r>
            <a:r>
              <a:rPr lang="en-US" altLang="zh-TW"/>
              <a:t>ArithmeticException</a:t>
            </a:r>
            <a:r>
              <a:rPr lang="zh-TW" altLang="en-US"/>
              <a:t>之問題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647700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NumberDemo.java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971550" y="2420938"/>
            <a:ext cx="6437313" cy="2225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/>
              <a:t>Float f1 = new Float(1.0/0.0);</a:t>
            </a:r>
          </a:p>
          <a:p>
            <a:r>
              <a:rPr lang="en-US" altLang="zh-TW" sz="2000"/>
              <a:t>Float f2 = new Float(-1.0/0.0);</a:t>
            </a:r>
          </a:p>
          <a:p>
            <a:r>
              <a:rPr lang="en-US" altLang="zh-TW" sz="2000"/>
              <a:t>Float f3 = new Float(0.0/0.0);</a:t>
            </a:r>
          </a:p>
          <a:p>
            <a:endParaRPr lang="en-US" altLang="zh-TW" sz="2000"/>
          </a:p>
          <a:p>
            <a:r>
              <a:rPr lang="en-US" altLang="zh-TW" sz="2000"/>
              <a:t>System.out.println("The result of 1.0 / 0.0: " + f1.toString());</a:t>
            </a:r>
          </a:p>
          <a:p>
            <a:r>
              <a:rPr lang="en-US" altLang="zh-TW" sz="2000"/>
              <a:t>System.out.println("The result of -1.0 / 0.0: " + f2.toString());</a:t>
            </a:r>
          </a:p>
          <a:p>
            <a:r>
              <a:rPr lang="en-US" altLang="zh-TW" sz="2000"/>
              <a:t>System.out.println("The result of 0.0 / 0.0: " + f3.toString());</a:t>
            </a:r>
            <a:endParaRPr lang="zh-TW" altLang="en-US" sz="2000"/>
          </a:p>
        </p:txBody>
      </p:sp>
      <p:sp>
        <p:nvSpPr>
          <p:cNvPr id="5" name="矩形 4"/>
          <p:cNvSpPr/>
          <p:nvPr/>
        </p:nvSpPr>
        <p:spPr>
          <a:xfrm>
            <a:off x="2987824" y="5085184"/>
            <a:ext cx="4572000" cy="1200329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r>
              <a:rPr lang="en-US" altLang="zh-TW" dirty="0" smtClean="0"/>
              <a:t>The result of 1.0 / 0.0: Infinity</a:t>
            </a:r>
          </a:p>
          <a:p>
            <a:r>
              <a:rPr lang="en-US" altLang="zh-TW" dirty="0" smtClean="0"/>
              <a:t>The result of -1.0 / 0.0: -Infinity</a:t>
            </a:r>
          </a:p>
          <a:p>
            <a:r>
              <a:rPr lang="en-US" altLang="zh-TW" dirty="0" smtClean="0"/>
              <a:t>The result of 0.0 / 0.0: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751387"/>
          </a:xfrm>
        </p:spPr>
        <p:txBody>
          <a:bodyPr/>
          <a:lstStyle/>
          <a:p>
            <a:r>
              <a:rPr lang="zh-TW" altLang="en-US" dirty="0"/>
              <a:t>字串轉成數</a:t>
            </a:r>
            <a:r>
              <a:rPr lang="zh-TW" altLang="en-US" dirty="0" smtClean="0"/>
              <a:t>字 </a:t>
            </a:r>
            <a:r>
              <a:rPr lang="en-US" altLang="zh-TW" dirty="0" smtClean="0"/>
              <a:t>(object of number)</a:t>
            </a:r>
            <a:endParaRPr lang="zh-TW" altLang="en-US" dirty="0"/>
          </a:p>
          <a:p>
            <a:pPr lvl="1"/>
            <a:r>
              <a:rPr lang="zh-TW" altLang="en-US" dirty="0"/>
              <a:t>在數字類別中，各自提供一個 </a:t>
            </a:r>
            <a:r>
              <a:rPr lang="en-US" altLang="zh-TW" dirty="0" err="1"/>
              <a:t>valueOf</a:t>
            </a:r>
            <a:r>
              <a:rPr lang="en-US" altLang="zh-TW" dirty="0"/>
              <a:t>() </a:t>
            </a:r>
            <a:r>
              <a:rPr lang="zh-TW" altLang="en-US" dirty="0"/>
              <a:t>的 </a:t>
            </a:r>
            <a:r>
              <a:rPr lang="en-US" altLang="zh-TW" dirty="0"/>
              <a:t>class method </a:t>
            </a:r>
            <a:r>
              <a:rPr lang="zh-TW" altLang="en-US" dirty="0"/>
              <a:t>來將</a:t>
            </a:r>
            <a:r>
              <a:rPr lang="zh-TW" altLang="en-US" dirty="0">
                <a:solidFill>
                  <a:srgbClr val="0033CC"/>
                </a:solidFill>
              </a:rPr>
              <a:t>字串轉成該類別</a:t>
            </a:r>
            <a:r>
              <a:rPr lang="zh-TW" altLang="en-US" dirty="0" smtClean="0">
                <a:solidFill>
                  <a:srgbClr val="0033CC"/>
                </a:solidFill>
              </a:rPr>
              <a:t>的物件</a:t>
            </a:r>
            <a:r>
              <a:rPr lang="en-US" altLang="zh-TW" dirty="0" smtClean="0">
                <a:solidFill>
                  <a:srgbClr val="0033CC"/>
                </a:solidFill>
              </a:rPr>
              <a:t>(Object)</a:t>
            </a:r>
            <a:endParaRPr lang="zh-TW" altLang="en-US" dirty="0">
              <a:solidFill>
                <a:srgbClr val="0033CC"/>
              </a:solidFill>
            </a:endParaRPr>
          </a:p>
          <a:p>
            <a:pPr lvl="1"/>
            <a:r>
              <a:rPr lang="zh-TW" altLang="en-US" dirty="0"/>
              <a:t>例如：</a:t>
            </a:r>
            <a:r>
              <a:rPr lang="en-US" altLang="zh-TW" dirty="0">
                <a:solidFill>
                  <a:srgbClr val="0033CC"/>
                </a:solidFill>
              </a:rPr>
              <a:t>NumberDemo.java</a:t>
            </a:r>
          </a:p>
          <a:p>
            <a:r>
              <a:rPr lang="zh-TW" altLang="en-US" dirty="0"/>
              <a:t>字串轉成數</a:t>
            </a:r>
            <a:r>
              <a:rPr lang="zh-TW" altLang="en-US" dirty="0" smtClean="0"/>
              <a:t>字 </a:t>
            </a:r>
            <a:r>
              <a:rPr lang="en-US" altLang="zh-TW" dirty="0" smtClean="0"/>
              <a:t>(primitive type)</a:t>
            </a:r>
            <a:endParaRPr lang="zh-TW" altLang="en-US" dirty="0"/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Integer.parseInt</a:t>
            </a:r>
            <a:r>
              <a:rPr lang="en-US" altLang="zh-TW" dirty="0"/>
              <a:t>(String)</a:t>
            </a:r>
          </a:p>
          <a:p>
            <a:pPr lvl="1"/>
            <a:r>
              <a:rPr lang="en-US" altLang="zh-TW" dirty="0"/>
              <a:t>long </a:t>
            </a:r>
            <a:r>
              <a:rPr lang="en-US" altLang="zh-TW" dirty="0" err="1"/>
              <a:t>Long.parseLong</a:t>
            </a:r>
            <a:r>
              <a:rPr lang="en-US" altLang="zh-TW" dirty="0"/>
              <a:t>(String)</a:t>
            </a:r>
          </a:p>
          <a:p>
            <a:pPr lvl="1"/>
            <a:r>
              <a:rPr lang="en-US" altLang="zh-TW" dirty="0"/>
              <a:t>double </a:t>
            </a:r>
            <a:r>
              <a:rPr lang="en-US" altLang="zh-TW" dirty="0" err="1"/>
              <a:t>Double.parseDouble</a:t>
            </a:r>
            <a:r>
              <a:rPr lang="en-US" altLang="zh-TW" dirty="0"/>
              <a:t>(String)</a:t>
            </a:r>
          </a:p>
          <a:p>
            <a:pPr lvl="1"/>
            <a:r>
              <a:rPr lang="en-US" altLang="zh-TW" dirty="0"/>
              <a:t>float </a:t>
            </a:r>
            <a:r>
              <a:rPr lang="en-US" altLang="zh-TW" dirty="0" err="1"/>
              <a:t>Float.parseFloat</a:t>
            </a:r>
            <a:r>
              <a:rPr lang="en-US" altLang="zh-TW" dirty="0"/>
              <a:t>(String)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數字（</a:t>
            </a:r>
            <a:r>
              <a:rPr lang="en-US" altLang="zh-TW" dirty="0"/>
              <a:t>Number</a:t>
            </a:r>
            <a:r>
              <a:rPr lang="zh-TW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NumberDemo.java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數字（</a:t>
            </a:r>
            <a:r>
              <a:rPr lang="en-US" altLang="zh-TW"/>
              <a:t>Number</a:t>
            </a:r>
            <a:r>
              <a:rPr lang="zh-TW" altLang="en-US"/>
              <a:t>）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467544" y="2132856"/>
            <a:ext cx="5761038" cy="452431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/>
              <a:t>String str1 = "17.5";</a:t>
            </a:r>
          </a:p>
          <a:p>
            <a:r>
              <a:rPr lang="en-US" altLang="zh-TW" dirty="0"/>
              <a:t>String str2 = "9.8";</a:t>
            </a:r>
          </a:p>
          <a:p>
            <a:r>
              <a:rPr lang="en-US" altLang="zh-TW" dirty="0"/>
              <a:t>String str3 = "7.8</a:t>
            </a:r>
            <a:r>
              <a:rPr lang="en-US" altLang="zh-TW" dirty="0" smtClean="0"/>
              <a:t>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Float </a:t>
            </a:r>
            <a:r>
              <a:rPr lang="en-US" altLang="zh-TW" dirty="0" err="1" smtClean="0"/>
              <a:t>float_a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Float.valueOf</a:t>
            </a:r>
            <a:r>
              <a:rPr lang="en-US" altLang="zh-TW" dirty="0" smtClean="0"/>
              <a:t>(str1);</a:t>
            </a:r>
          </a:p>
          <a:p>
            <a:r>
              <a:rPr lang="en-US" altLang="zh-TW" dirty="0" smtClean="0"/>
              <a:t>Float </a:t>
            </a:r>
            <a:r>
              <a:rPr lang="en-US" altLang="zh-TW" dirty="0" err="1" smtClean="0"/>
              <a:t>float_b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Float.valueOf</a:t>
            </a:r>
            <a:r>
              <a:rPr lang="en-US" altLang="zh-TW" dirty="0" smtClean="0"/>
              <a:t>(str1);</a:t>
            </a:r>
            <a:endParaRPr lang="en-US" altLang="zh-TW" dirty="0"/>
          </a:p>
          <a:p>
            <a:r>
              <a:rPr lang="en-US" altLang="zh-TW" dirty="0"/>
              <a:t>float a = </a:t>
            </a:r>
            <a:r>
              <a:rPr lang="en-US" altLang="zh-TW" dirty="0" err="1" smtClean="0"/>
              <a:t>float_a.floatValue</a:t>
            </a:r>
            <a:r>
              <a:rPr lang="en-US" altLang="zh-TW" dirty="0"/>
              <a:t>();            </a:t>
            </a:r>
          </a:p>
          <a:p>
            <a:r>
              <a:rPr lang="en-US" altLang="zh-TW" dirty="0"/>
              <a:t>float b = </a:t>
            </a:r>
            <a:r>
              <a:rPr lang="en-US" altLang="zh-TW" dirty="0" err="1" smtClean="0"/>
              <a:t>float_b.floatValue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float c = </a:t>
            </a:r>
            <a:r>
              <a:rPr lang="en-US" altLang="zh-TW" dirty="0" err="1"/>
              <a:t>Float.parseFloat</a:t>
            </a:r>
            <a:r>
              <a:rPr lang="en-US" altLang="zh-TW" dirty="0"/>
              <a:t>(str3);</a:t>
            </a:r>
          </a:p>
          <a:p>
            <a:endParaRPr lang="en-US" altLang="zh-TW" dirty="0"/>
          </a:p>
          <a:p>
            <a:r>
              <a:rPr lang="en-US" altLang="zh-TW" dirty="0" err="1"/>
              <a:t>System.out.println</a:t>
            </a:r>
            <a:r>
              <a:rPr lang="en-US" altLang="zh-TW" dirty="0"/>
              <a:t>("a + b = " + (</a:t>
            </a:r>
            <a:r>
              <a:rPr lang="en-US" altLang="zh-TW" dirty="0" err="1"/>
              <a:t>a+b</a:t>
            </a:r>
            <a:r>
              <a:rPr lang="en-US" altLang="zh-TW" dirty="0"/>
              <a:t>));</a:t>
            </a:r>
          </a:p>
          <a:p>
            <a:r>
              <a:rPr lang="en-US" altLang="zh-TW" dirty="0" err="1"/>
              <a:t>System.out.println</a:t>
            </a:r>
            <a:r>
              <a:rPr lang="en-US" altLang="zh-TW" dirty="0"/>
              <a:t>("c = " + c);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3928" y="2420888"/>
            <a:ext cx="5220072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smtClean="0"/>
              <a:t>float </a:t>
            </a:r>
            <a:r>
              <a:rPr lang="en-US" altLang="zh-TW" dirty="0"/>
              <a:t>a = </a:t>
            </a:r>
            <a:r>
              <a:rPr lang="en-US" altLang="zh-TW" dirty="0" err="1"/>
              <a:t>Float.valueOf</a:t>
            </a:r>
            <a:r>
              <a:rPr lang="en-US" altLang="zh-TW" dirty="0"/>
              <a:t>(str1).</a:t>
            </a:r>
            <a:r>
              <a:rPr lang="en-US" altLang="zh-TW" dirty="0" err="1"/>
              <a:t>floatValue</a:t>
            </a:r>
            <a:r>
              <a:rPr lang="en-US" altLang="zh-TW" dirty="0"/>
              <a:t>();            </a:t>
            </a:r>
          </a:p>
          <a:p>
            <a:r>
              <a:rPr lang="en-US" altLang="zh-TW" dirty="0"/>
              <a:t>float b = </a:t>
            </a:r>
            <a:r>
              <a:rPr lang="en-US" altLang="zh-TW" dirty="0" err="1"/>
              <a:t>Float.valueOf</a:t>
            </a:r>
            <a:r>
              <a:rPr lang="en-US" altLang="zh-TW" dirty="0"/>
              <a:t>(str2).</a:t>
            </a:r>
            <a:r>
              <a:rPr lang="en-US" altLang="zh-TW" dirty="0" err="1"/>
              <a:t>floatValue</a:t>
            </a:r>
            <a:r>
              <a:rPr lang="en-US" altLang="zh-TW" dirty="0" smtClean="0"/>
              <a:t>();</a:t>
            </a:r>
            <a:endParaRPr lang="en-US" altLang="zh-TW" dirty="0"/>
          </a:p>
        </p:txBody>
      </p:sp>
      <p:sp>
        <p:nvSpPr>
          <p:cNvPr id="6" name="Right Brace 5"/>
          <p:cNvSpPr/>
          <p:nvPr/>
        </p:nvSpPr>
        <p:spPr>
          <a:xfrm>
            <a:off x="4932040" y="3717032"/>
            <a:ext cx="360040" cy="13681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reeform 6"/>
          <p:cNvSpPr/>
          <p:nvPr/>
        </p:nvSpPr>
        <p:spPr>
          <a:xfrm>
            <a:off x="5273336" y="3373515"/>
            <a:ext cx="1162975" cy="1087515"/>
          </a:xfrm>
          <a:custGeom>
            <a:avLst/>
            <a:gdLst>
              <a:gd name="connsiteX0" fmla="*/ 0 w 1162975"/>
              <a:gd name="connsiteY0" fmla="*/ 1038687 h 1087515"/>
              <a:gd name="connsiteX1" fmla="*/ 772357 w 1162975"/>
              <a:gd name="connsiteY1" fmla="*/ 914400 h 1087515"/>
              <a:gd name="connsiteX2" fmla="*/ 1162975 w 1162975"/>
              <a:gd name="connsiteY2" fmla="*/ 0 h 1087515"/>
              <a:gd name="connsiteX3" fmla="*/ 1162975 w 1162975"/>
              <a:gd name="connsiteY3" fmla="*/ 0 h 108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975" h="1087515">
                <a:moveTo>
                  <a:pt x="0" y="1038687"/>
                </a:moveTo>
                <a:cubicBezTo>
                  <a:pt x="289264" y="1063101"/>
                  <a:pt x="578528" y="1087515"/>
                  <a:pt x="772357" y="914400"/>
                </a:cubicBezTo>
                <a:cubicBezTo>
                  <a:pt x="966186" y="741286"/>
                  <a:pt x="1162975" y="0"/>
                  <a:pt x="1162975" y="0"/>
                </a:cubicBezTo>
                <a:lnTo>
                  <a:pt x="1162975" y="0"/>
                </a:lnTo>
              </a:path>
            </a:pathLst>
          </a:cu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7544" y="3645024"/>
            <a:ext cx="439248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88224" y="5517232"/>
            <a:ext cx="2304256" cy="83099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a + b = 27.3</a:t>
            </a:r>
          </a:p>
          <a:p>
            <a:r>
              <a:rPr lang="en-US" altLang="zh-TW" dirty="0" smtClean="0"/>
              <a:t>c = 7.8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數學（</a:t>
            </a:r>
            <a:r>
              <a:rPr lang="en-US" altLang="zh-TW"/>
              <a:t>Math</a:t>
            </a:r>
            <a:r>
              <a:rPr lang="zh-TW" altLang="en-US"/>
              <a:t>）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TW" altLang="en-US" sz="2400"/>
              <a:t>計算亂數、最大和最小值</a:t>
            </a:r>
          </a:p>
        </p:txBody>
      </p:sp>
      <p:graphicFrame>
        <p:nvGraphicFramePr>
          <p:cNvPr id="185348" name="Group 4"/>
          <p:cNvGraphicFramePr>
            <a:graphicFrameLocks noGrp="1"/>
          </p:cNvGraphicFramePr>
          <p:nvPr>
            <p:ph sz="half" idx="2"/>
          </p:nvPr>
        </p:nvGraphicFramePr>
        <p:xfrm>
          <a:off x="395288" y="2349500"/>
          <a:ext cx="8424862" cy="3819906"/>
        </p:xfrm>
        <a:graphic>
          <a:graphicData uri="http://schemas.openxmlformats.org/drawingml/2006/table">
            <a:tbl>
              <a:tblPr/>
              <a:tblGrid>
                <a:gridCol w="3001962"/>
                <a:gridCol w="54229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int max(int, int)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long max(long, long)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max(double, double)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float max(float, float)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傳回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個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int, long, double, float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參數中最大值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int min(int, int)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long min(long, long)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min(double, double)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float min(float, float)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傳回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個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int, long, double, float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參數中最小值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random()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float random()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傳回亂數值，範圍為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0.0 ~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int round(double)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long round(double)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將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參數值四捨五入後傳回整數值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MathMaxMin.java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數學（</a:t>
            </a:r>
            <a:r>
              <a:rPr lang="en-US" altLang="zh-TW"/>
              <a:t>Math</a:t>
            </a:r>
            <a:r>
              <a:rPr lang="zh-TW" altLang="en-US"/>
              <a:t>）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971550" y="2349500"/>
            <a:ext cx="6408738" cy="2835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TW" altLang="en-US" sz="2000" dirty="0"/>
              <a:t>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zh-TW" altLang="en-US" sz="2000" dirty="0"/>
              <a:t>亂數</a:t>
            </a:r>
            <a:r>
              <a:rPr lang="en-US" altLang="zh-TW" sz="2000" dirty="0"/>
              <a:t>random(): "+</a:t>
            </a:r>
            <a:r>
              <a:rPr lang="en-US" altLang="zh-TW" sz="2000" dirty="0" err="1"/>
              <a:t>Math.random</a:t>
            </a:r>
            <a:r>
              <a:rPr lang="en-US" altLang="zh-TW" sz="2000" dirty="0"/>
              <a:t>());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33CC"/>
                </a:solidFill>
              </a:rPr>
              <a:t>// 0-19</a:t>
            </a:r>
            <a:r>
              <a:rPr lang="zh-TW" altLang="en-US" sz="2000" dirty="0">
                <a:solidFill>
                  <a:srgbClr val="0033CC"/>
                </a:solidFill>
              </a:rPr>
              <a:t>的亂數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num =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)(</a:t>
            </a:r>
            <a:r>
              <a:rPr lang="en-US" altLang="zh-TW" sz="2000" dirty="0" err="1"/>
              <a:t>Math.random</a:t>
            </a:r>
            <a:r>
              <a:rPr lang="en-US" altLang="zh-TW" sz="2000" dirty="0"/>
              <a:t>()*20);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0-20</a:t>
            </a:r>
            <a:r>
              <a:rPr lang="zh-TW" altLang="en-US" sz="2000" dirty="0" smtClean="0"/>
              <a:t>亂數</a:t>
            </a:r>
            <a:r>
              <a:rPr lang="en-US" altLang="zh-TW" sz="2000" dirty="0"/>
              <a:t>: " + num);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33CC"/>
                </a:solidFill>
              </a:rPr>
              <a:t>// 1-500</a:t>
            </a:r>
            <a:r>
              <a:rPr lang="zh-TW" altLang="en-US" sz="2000" dirty="0">
                <a:solidFill>
                  <a:srgbClr val="0033CC"/>
                </a:solidFill>
              </a:rPr>
              <a:t>的亂數</a:t>
            </a:r>
          </a:p>
          <a:p>
            <a:r>
              <a:rPr lang="en-US" altLang="zh-TW" sz="2000" dirty="0"/>
              <a:t>num =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)(</a:t>
            </a:r>
            <a:r>
              <a:rPr lang="en-US" altLang="zh-TW" sz="2000" dirty="0" err="1"/>
              <a:t>Math.random</a:t>
            </a:r>
            <a:r>
              <a:rPr lang="en-US" altLang="zh-TW" sz="2000" dirty="0"/>
              <a:t>()*500 + 1);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("1-500</a:t>
            </a:r>
            <a:r>
              <a:rPr lang="zh-TW" altLang="en-US" sz="2000" dirty="0"/>
              <a:t>亂數</a:t>
            </a:r>
            <a:r>
              <a:rPr lang="en-US" altLang="zh-TW" sz="2000" dirty="0"/>
              <a:t>: " + num);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167062"/>
          </a:xfrm>
        </p:spPr>
        <p:txBody>
          <a:bodyPr/>
          <a:lstStyle/>
          <a:p>
            <a:r>
              <a:rPr lang="en-US" altLang="zh-TW" dirty="0"/>
              <a:t>Math Class</a:t>
            </a:r>
            <a:endParaRPr lang="zh-TW" altLang="en-US" dirty="0"/>
          </a:p>
          <a:p>
            <a:pPr lvl="1"/>
            <a:r>
              <a:rPr lang="zh-TW" altLang="en-US" dirty="0"/>
              <a:t>與數字有相關的類別，其提供了一般的數學運算</a:t>
            </a:r>
          </a:p>
          <a:p>
            <a:pPr lvl="1"/>
            <a:r>
              <a:rPr lang="zh-TW" altLang="en-US" dirty="0"/>
              <a:t>如：計算三角函數，計算數字的 </a:t>
            </a:r>
            <a:r>
              <a:rPr lang="en-US" altLang="zh-TW" dirty="0"/>
              <a:t>N </a:t>
            </a:r>
            <a:r>
              <a:rPr lang="zh-TW" altLang="en-US" dirty="0"/>
              <a:t>次方</a:t>
            </a:r>
          </a:p>
          <a:p>
            <a:pPr lvl="1"/>
            <a:r>
              <a:rPr lang="en-US" altLang="zh-TW" dirty="0"/>
              <a:t>Math </a:t>
            </a:r>
            <a:r>
              <a:rPr lang="zh-TW" altLang="en-US" dirty="0"/>
              <a:t>類別中的 </a:t>
            </a:r>
            <a:r>
              <a:rPr lang="en-US" altLang="zh-TW" dirty="0"/>
              <a:t>methods </a:t>
            </a:r>
            <a:r>
              <a:rPr lang="zh-TW" altLang="en-US" dirty="0"/>
              <a:t>都是 </a:t>
            </a:r>
            <a:r>
              <a:rPr lang="en-US" altLang="zh-TW" dirty="0">
                <a:solidFill>
                  <a:srgbClr val="0033CC"/>
                </a:solidFill>
              </a:rPr>
              <a:t>class methods</a:t>
            </a:r>
            <a:r>
              <a:rPr lang="zh-TW" altLang="en-US" dirty="0"/>
              <a:t>，所以在呼叫時，</a:t>
            </a:r>
            <a:r>
              <a:rPr lang="zh-TW" altLang="en-US" dirty="0">
                <a:solidFill>
                  <a:srgbClr val="0033CC"/>
                </a:solidFill>
              </a:rPr>
              <a:t>直接使用類別名稱呼叫，如：</a:t>
            </a:r>
            <a:r>
              <a:rPr lang="en-US" altLang="zh-TW" dirty="0" err="1">
                <a:solidFill>
                  <a:srgbClr val="0033CC"/>
                </a:solidFill>
              </a:rPr>
              <a:t>Math.round</a:t>
            </a:r>
            <a:r>
              <a:rPr lang="en-US" altLang="zh-TW" dirty="0">
                <a:solidFill>
                  <a:srgbClr val="0033CC"/>
                </a:solidFill>
              </a:rPr>
              <a:t>(34.87)</a:t>
            </a:r>
          </a:p>
          <a:p>
            <a:pPr lvl="1"/>
            <a:r>
              <a:rPr lang="zh-TW" altLang="en-US" dirty="0"/>
              <a:t>提供眾多的數學運算，詳細請看 </a:t>
            </a:r>
            <a:r>
              <a:rPr lang="en-US" altLang="zh-TW" dirty="0">
                <a:solidFill>
                  <a:srgbClr val="0033CC"/>
                </a:solidFill>
              </a:rPr>
              <a:t>Java API</a:t>
            </a:r>
          </a:p>
          <a:p>
            <a:r>
              <a:rPr lang="en-US" altLang="zh-TW" dirty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MathDemo.java</a:t>
            </a:r>
          </a:p>
          <a:p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數學（</a:t>
            </a:r>
            <a:r>
              <a:rPr lang="en-US" altLang="zh-TW"/>
              <a:t>Math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808287"/>
          </a:xfrm>
        </p:spPr>
        <p:txBody>
          <a:bodyPr/>
          <a:lstStyle/>
          <a:p>
            <a:r>
              <a:rPr lang="zh-TW" altLang="en-US" sz="2400" dirty="0"/>
              <a:t>定義：</a:t>
            </a:r>
          </a:p>
          <a:p>
            <a:pPr lvl="1"/>
            <a:r>
              <a:rPr lang="zh-TW" altLang="en-US" sz="2000" dirty="0"/>
              <a:t>一群相同資料型態變數的資料結構</a:t>
            </a:r>
          </a:p>
          <a:p>
            <a:pPr lvl="1"/>
            <a:r>
              <a:rPr lang="zh-TW" altLang="en-US" sz="2000" dirty="0"/>
              <a:t>一個變數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x;</a:t>
            </a:r>
          </a:p>
          <a:p>
            <a:pPr lvl="1"/>
            <a:r>
              <a:rPr lang="zh-TW" altLang="en-US" sz="2000" dirty="0"/>
              <a:t>一個陣列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x[] = new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[5];</a:t>
            </a:r>
          </a:p>
          <a:p>
            <a:pPr lvl="1"/>
            <a:r>
              <a:rPr lang="zh-TW" altLang="en-US" sz="2000" dirty="0"/>
              <a:t>其實我們一直在用陣</a:t>
            </a:r>
            <a:r>
              <a:rPr lang="zh-TW" altLang="en-US" sz="2000" dirty="0" smtClean="0"/>
              <a:t>列 </a:t>
            </a:r>
            <a:r>
              <a:rPr lang="en-US" altLang="zh-TW" sz="2000" dirty="0" smtClean="0"/>
              <a:t>-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</a:t>
            </a:r>
            <a:endParaRPr lang="zh-TW" altLang="en-US" sz="2000" dirty="0"/>
          </a:p>
          <a:p>
            <a:pPr lvl="2"/>
            <a:r>
              <a:rPr lang="en-US" altLang="zh-TW" sz="1800" dirty="0"/>
              <a:t>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;  </a:t>
            </a:r>
            <a:r>
              <a:rPr lang="en-US" altLang="zh-TW" sz="1800" dirty="0">
                <a:solidFill>
                  <a:srgbClr val="0033CC"/>
                </a:solidFill>
              </a:rPr>
              <a:t>// </a:t>
            </a:r>
            <a:r>
              <a:rPr lang="zh-TW" altLang="en-US" sz="1800" dirty="0">
                <a:solidFill>
                  <a:srgbClr val="0033CC"/>
                </a:solidFill>
              </a:rPr>
              <a:t>一個字串陣列</a:t>
            </a:r>
          </a:p>
          <a:p>
            <a:r>
              <a:rPr lang="zh-TW" altLang="en-US" sz="2400" dirty="0"/>
              <a:t>記憶體中的差異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grpSp>
        <p:nvGrpSpPr>
          <p:cNvPr id="188420" name="Group 4"/>
          <p:cNvGrpSpPr>
            <a:grpSpLocks/>
          </p:cNvGrpSpPr>
          <p:nvPr/>
        </p:nvGrpSpPr>
        <p:grpSpPr bwMode="auto">
          <a:xfrm>
            <a:off x="898525" y="4868863"/>
            <a:ext cx="6337300" cy="1152525"/>
            <a:chOff x="566" y="3067"/>
            <a:chExt cx="3992" cy="726"/>
          </a:xfrm>
        </p:grpSpPr>
        <p:sp>
          <p:nvSpPr>
            <p:cNvPr id="188421" name="Rectangle 5"/>
            <p:cNvSpPr>
              <a:spLocks noChangeArrowheads="1"/>
            </p:cNvSpPr>
            <p:nvPr/>
          </p:nvSpPr>
          <p:spPr bwMode="auto">
            <a:xfrm>
              <a:off x="566" y="3067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1836" y="3067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x[0]</a:t>
              </a:r>
            </a:p>
          </p:txBody>
        </p:sp>
        <p:sp>
          <p:nvSpPr>
            <p:cNvPr id="188423" name="Rectangle 7"/>
            <p:cNvSpPr>
              <a:spLocks noChangeArrowheads="1"/>
            </p:cNvSpPr>
            <p:nvPr/>
          </p:nvSpPr>
          <p:spPr bwMode="auto">
            <a:xfrm>
              <a:off x="2381" y="3067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x[1]</a:t>
              </a:r>
              <a:endParaRPr lang="zh-TW" altLang="en-US"/>
            </a:p>
          </p:txBody>
        </p:sp>
        <p:sp>
          <p:nvSpPr>
            <p:cNvPr id="188424" name="Rectangle 8"/>
            <p:cNvSpPr>
              <a:spLocks noChangeArrowheads="1"/>
            </p:cNvSpPr>
            <p:nvPr/>
          </p:nvSpPr>
          <p:spPr bwMode="auto">
            <a:xfrm>
              <a:off x="2924" y="3067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x[2]</a:t>
              </a:r>
              <a:endParaRPr lang="zh-TW" altLang="en-US"/>
            </a:p>
          </p:txBody>
        </p:sp>
        <p:sp>
          <p:nvSpPr>
            <p:cNvPr id="188425" name="Rectangle 9"/>
            <p:cNvSpPr>
              <a:spLocks noChangeArrowheads="1"/>
            </p:cNvSpPr>
            <p:nvPr/>
          </p:nvSpPr>
          <p:spPr bwMode="auto">
            <a:xfrm>
              <a:off x="3469" y="3067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x[3]</a:t>
              </a:r>
              <a:endParaRPr lang="zh-TW" altLang="en-US"/>
            </a:p>
          </p:txBody>
        </p:sp>
        <p:sp>
          <p:nvSpPr>
            <p:cNvPr id="188426" name="Rectangle 10"/>
            <p:cNvSpPr>
              <a:spLocks noChangeArrowheads="1"/>
            </p:cNvSpPr>
            <p:nvPr/>
          </p:nvSpPr>
          <p:spPr bwMode="auto">
            <a:xfrm>
              <a:off x="4014" y="3067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x[4]</a:t>
              </a:r>
              <a:endParaRPr lang="zh-TW" altLang="en-US"/>
            </a:p>
          </p:txBody>
        </p:sp>
        <p:sp>
          <p:nvSpPr>
            <p:cNvPr id="188427" name="Rectangle 11"/>
            <p:cNvSpPr>
              <a:spLocks noChangeArrowheads="1"/>
            </p:cNvSpPr>
            <p:nvPr/>
          </p:nvSpPr>
          <p:spPr bwMode="auto">
            <a:xfrm>
              <a:off x="566" y="3475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int x</a:t>
              </a:r>
              <a:endParaRPr lang="zh-TW" altLang="en-US"/>
            </a:p>
          </p:txBody>
        </p:sp>
        <p:sp>
          <p:nvSpPr>
            <p:cNvPr id="188428" name="Rectangle 12"/>
            <p:cNvSpPr>
              <a:spLocks noChangeArrowheads="1"/>
            </p:cNvSpPr>
            <p:nvPr/>
          </p:nvSpPr>
          <p:spPr bwMode="auto">
            <a:xfrm>
              <a:off x="2692" y="3505"/>
              <a:ext cx="6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int x[5]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497887" cy="4538662"/>
          </a:xfrm>
        </p:spPr>
        <p:txBody>
          <a:bodyPr/>
          <a:lstStyle/>
          <a:p>
            <a:r>
              <a:rPr lang="zh-TW" altLang="en-US" sz="2400" dirty="0"/>
              <a:t>陣列 </a:t>
            </a:r>
            <a:r>
              <a:rPr lang="en-US" altLang="zh-TW" sz="2400" dirty="0"/>
              <a:t>Array</a:t>
            </a:r>
          </a:p>
          <a:p>
            <a:pPr lvl="1"/>
            <a:r>
              <a:rPr lang="zh-TW" altLang="en-US" sz="2000" dirty="0"/>
              <a:t>陣列為一種 </a:t>
            </a:r>
            <a:r>
              <a:rPr lang="en-US" altLang="zh-TW" sz="2000" u="sng" dirty="0">
                <a:solidFill>
                  <a:srgbClr val="0033CC"/>
                </a:solidFill>
              </a:rPr>
              <a:t>Reference </a:t>
            </a:r>
            <a:r>
              <a:rPr lang="zh-TW" altLang="en-US" sz="2000" u="sng" dirty="0">
                <a:solidFill>
                  <a:srgbClr val="0033CC"/>
                </a:solidFill>
              </a:rPr>
              <a:t>資料型態</a:t>
            </a:r>
            <a:r>
              <a:rPr lang="zh-TW" altLang="en-US" sz="2000" dirty="0"/>
              <a:t>，是可以儲存多個</a:t>
            </a:r>
            <a:r>
              <a:rPr lang="zh-TW" altLang="en-US" sz="2000" dirty="0">
                <a:solidFill>
                  <a:srgbClr val="0033CC"/>
                </a:solidFill>
              </a:rPr>
              <a:t>同一種資料</a:t>
            </a:r>
            <a:r>
              <a:rPr lang="zh-TW" altLang="en-US" sz="2000" dirty="0"/>
              <a:t>的結構，在宣告的同時</a:t>
            </a:r>
            <a:r>
              <a:rPr lang="zh-TW" altLang="en-US" sz="2000" dirty="0">
                <a:solidFill>
                  <a:srgbClr val="0033CC"/>
                </a:solidFill>
              </a:rPr>
              <a:t>必須指定長度且不可再改變</a:t>
            </a:r>
          </a:p>
          <a:p>
            <a:pPr lvl="1"/>
            <a:r>
              <a:rPr lang="zh-TW" altLang="en-US" sz="2000" dirty="0"/>
              <a:t>元素：陣列中儲存的資料，可藉由索引值（</a:t>
            </a:r>
            <a:r>
              <a:rPr lang="en-US" altLang="zh-TW" sz="2000" dirty="0">
                <a:solidFill>
                  <a:srgbClr val="0033CC"/>
                </a:solidFill>
              </a:rPr>
              <a:t>index</a:t>
            </a:r>
            <a:r>
              <a:rPr lang="zh-TW" altLang="en-US" sz="2000" dirty="0"/>
              <a:t>）存取其值，索引值由 </a:t>
            </a:r>
            <a:r>
              <a:rPr lang="en-US" altLang="zh-TW" sz="2000" dirty="0"/>
              <a:t>0 </a:t>
            </a:r>
            <a:r>
              <a:rPr lang="zh-TW" altLang="en-US" sz="2000" dirty="0"/>
              <a:t>開始</a:t>
            </a:r>
          </a:p>
          <a:p>
            <a:pPr lvl="1"/>
            <a:endParaRPr lang="zh-TW" altLang="en-US" sz="2000" dirty="0"/>
          </a:p>
          <a:p>
            <a:pPr lvl="1"/>
            <a:endParaRPr lang="zh-TW" altLang="en-US" sz="2000" dirty="0"/>
          </a:p>
          <a:p>
            <a:pPr lvl="1"/>
            <a:endParaRPr lang="zh-TW" altLang="en-US" sz="2000" dirty="0"/>
          </a:p>
          <a:p>
            <a:pPr lvl="1"/>
            <a:endParaRPr lang="zh-TW" altLang="en-US" sz="2000" dirty="0"/>
          </a:p>
          <a:p>
            <a:pPr lvl="1"/>
            <a:endParaRPr lang="en-US" altLang="zh-TW" sz="2000" dirty="0" smtClean="0"/>
          </a:p>
          <a:p>
            <a:pPr lvl="1"/>
            <a:r>
              <a:rPr lang="zh-TW" altLang="en-US" sz="2000" dirty="0" smtClean="0"/>
              <a:t>因</a:t>
            </a:r>
            <a:r>
              <a:rPr lang="zh-TW" altLang="en-US" sz="2000" dirty="0"/>
              <a:t>為它不屬於 “基本型態” (</a:t>
            </a:r>
            <a:r>
              <a:rPr lang="en-US" altLang="zh-TW" sz="2000" dirty="0"/>
              <a:t>Primitive)，</a:t>
            </a:r>
            <a:r>
              <a:rPr lang="zh-TW" altLang="en-US" sz="2000" dirty="0"/>
              <a:t>故宣告之後 </a:t>
            </a:r>
            <a:r>
              <a:rPr lang="en-US" altLang="zh-TW" sz="2000" dirty="0"/>
              <a:t>Java </a:t>
            </a:r>
            <a:r>
              <a:rPr lang="zh-TW" altLang="en-US" sz="2000" dirty="0"/>
              <a:t>並不會自動為該變數配置記憶體，您必須自行</a:t>
            </a:r>
            <a:r>
              <a:rPr lang="zh-TW" altLang="en-US" sz="2000" dirty="0">
                <a:solidFill>
                  <a:srgbClr val="0033CC"/>
                </a:solidFill>
              </a:rPr>
              <a:t>用 </a:t>
            </a:r>
            <a:r>
              <a:rPr lang="en-US" altLang="zh-TW" sz="2000" dirty="0">
                <a:solidFill>
                  <a:srgbClr val="0033CC"/>
                </a:solidFill>
              </a:rPr>
              <a:t>new </a:t>
            </a:r>
            <a:r>
              <a:rPr lang="zh-TW" altLang="en-US" sz="2000" dirty="0">
                <a:solidFill>
                  <a:srgbClr val="0033CC"/>
                </a:solidFill>
              </a:rPr>
              <a:t>指令後才能使用</a:t>
            </a:r>
            <a:r>
              <a:rPr lang="zh-TW" altLang="en-US" sz="2000" dirty="0"/>
              <a:t>。</a:t>
            </a:r>
          </a:p>
        </p:txBody>
      </p:sp>
      <p:pic>
        <p:nvPicPr>
          <p:cNvPr id="18944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43213" y="3217863"/>
            <a:ext cx="5905500" cy="15065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基本組成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名稱（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參數（</a:t>
            </a:r>
            <a:r>
              <a:rPr lang="en-US" altLang="zh-TW" sz="2000" dirty="0" smtClean="0"/>
              <a:t>arguments</a:t>
            </a:r>
            <a:r>
              <a:rPr lang="zh-TW" altLang="en-US" sz="2000" dirty="0" smtClean="0"/>
              <a:t>）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 smtClean="0"/>
              <a:t>傳進方法中的資訊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回傳值型態（</a:t>
            </a:r>
            <a:r>
              <a:rPr lang="en-US" altLang="zh-TW" sz="2000" dirty="0" smtClean="0"/>
              <a:t>return type</a:t>
            </a:r>
            <a:r>
              <a:rPr lang="zh-TW" altLang="en-US" sz="2000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主體（</a:t>
            </a:r>
            <a:r>
              <a:rPr lang="en-US" altLang="zh-TW" sz="2000" dirty="0" smtClean="0"/>
              <a:t>body</a:t>
            </a:r>
            <a:r>
              <a:rPr lang="zh-TW" altLang="en-US" sz="2000" dirty="0" smtClean="0"/>
              <a:t>）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參數 </a:t>
            </a:r>
            <a:r>
              <a:rPr lang="en-US" altLang="zh-TW" sz="2400" dirty="0" smtClean="0"/>
              <a:t>Arguments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參數是由逗號分隔的多個變數宣告所構成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例：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stuScore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stuName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stuNum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參數型態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可以是任何合法的 </a:t>
            </a:r>
            <a:r>
              <a:rPr lang="en-US" altLang="zh-TW" sz="2000" dirty="0" smtClean="0"/>
              <a:t>Java </a:t>
            </a:r>
            <a:r>
              <a:rPr lang="zh-TW" altLang="en-US" sz="2000" dirty="0" smtClean="0"/>
              <a:t>資料型態，包括 </a:t>
            </a:r>
            <a:r>
              <a:rPr lang="en-US" altLang="zh-TW" sz="2000" dirty="0" smtClean="0"/>
              <a:t>primitive </a:t>
            </a:r>
            <a:r>
              <a:rPr lang="zh-TW" altLang="en-US" sz="2000" dirty="0" smtClean="0"/>
              <a:t>以及 </a:t>
            </a:r>
            <a:r>
              <a:rPr lang="en-US" altLang="zh-TW" sz="2000" dirty="0" smtClean="0"/>
              <a:t>reference </a:t>
            </a:r>
            <a:r>
              <a:rPr lang="zh-TW" altLang="en-US" sz="2000" dirty="0" smtClean="0"/>
              <a:t>資料型態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方法（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0" y="1556792"/>
            <a:ext cx="3733800" cy="2027238"/>
          </a:xfrm>
          <a:prstGeom prst="rect">
            <a:avLst/>
          </a:prstGeom>
          <a:solidFill>
            <a:srgbClr val="C0C0C0"/>
          </a:solidFill>
          <a:ln w="12700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i="1" dirty="0" err="1">
                <a:latin typeface="Tahoma" pitchFamily="34" charset="0"/>
                <a:ea typeface="華康超明體" pitchFamily="49" charset="-120"/>
              </a:rPr>
              <a:t>ReturnType</a:t>
            </a:r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 </a:t>
            </a:r>
            <a:r>
              <a:rPr kumimoji="0" lang="en-US" altLang="zh-TW" sz="1800" i="1" dirty="0" err="1">
                <a:latin typeface="Tahoma" pitchFamily="34" charset="0"/>
                <a:ea typeface="華康超明體" pitchFamily="49" charset="-120"/>
              </a:rPr>
              <a:t>MethodName</a:t>
            </a:r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(</a:t>
            </a:r>
            <a:r>
              <a:rPr kumimoji="0" lang="en-US" altLang="zh-TW" sz="1800" i="1" dirty="0" err="1">
                <a:latin typeface="Tahoma" pitchFamily="34" charset="0"/>
                <a:ea typeface="華康超明體" pitchFamily="49" charset="-120"/>
              </a:rPr>
              <a:t>Arg</a:t>
            </a:r>
            <a:r>
              <a:rPr kumimoji="0" lang="en-US" altLang="zh-TW" sz="1800" i="1" dirty="0">
                <a:latin typeface="Tahoma" pitchFamily="34" charset="0"/>
                <a:ea typeface="華康超明體" pitchFamily="49" charset="-120"/>
              </a:rPr>
              <a:t> List</a:t>
            </a:r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)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/* </a:t>
            </a:r>
            <a:r>
              <a:rPr kumimoji="0" lang="en-US" altLang="zh-TW" sz="1800" i="1" dirty="0">
                <a:latin typeface="Tahoma" pitchFamily="34" charset="0"/>
                <a:ea typeface="華康超明體" pitchFamily="49" charset="-120"/>
              </a:rPr>
              <a:t>Method Declaration</a:t>
            </a:r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 */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{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	/************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	  </a:t>
            </a:r>
            <a:r>
              <a:rPr kumimoji="0" lang="en-US" altLang="zh-TW" sz="1800" i="1" dirty="0">
                <a:latin typeface="Tahoma" pitchFamily="34" charset="0"/>
                <a:ea typeface="華康超明體" pitchFamily="49" charset="-120"/>
              </a:rPr>
              <a:t>Method Body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	************/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/>
              <a:t>陣列宣告</a:t>
            </a:r>
          </a:p>
          <a:p>
            <a:pPr lvl="1">
              <a:lnSpc>
                <a:spcPct val="90000"/>
              </a:lnSpc>
            </a:pPr>
            <a:r>
              <a:rPr lang="zh-TW" altLang="en-US" sz="2000">
                <a:solidFill>
                  <a:srgbClr val="0033CC"/>
                </a:solidFill>
              </a:rPr>
              <a:t>語法：</a:t>
            </a:r>
            <a:r>
              <a:rPr lang="en-US" altLang="zh-TW" sz="2000" i="1">
                <a:solidFill>
                  <a:srgbClr val="0033CC"/>
                </a:solidFill>
              </a:rPr>
              <a:t>DataType</a:t>
            </a:r>
            <a:r>
              <a:rPr lang="en-US" altLang="zh-TW" sz="2000">
                <a:solidFill>
                  <a:srgbClr val="0033CC"/>
                </a:solidFill>
              </a:rPr>
              <a:t>[] </a:t>
            </a:r>
            <a:r>
              <a:rPr lang="en-US" altLang="zh-TW" sz="2000" i="1">
                <a:solidFill>
                  <a:srgbClr val="0033CC"/>
                </a:solidFill>
              </a:rPr>
              <a:t>arrayName</a:t>
            </a:r>
            <a:r>
              <a:rPr lang="en-US" altLang="zh-TW" sz="2000">
                <a:solidFill>
                  <a:srgbClr val="0033CC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TW" altLang="en-US" sz="2000"/>
              <a:t>例：</a:t>
            </a:r>
            <a:r>
              <a:rPr lang="en-US" altLang="zh-TW" sz="2000"/>
              <a:t>int[] anArray;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/>
              <a:t>		String[] anArrayOfStrings;</a:t>
            </a:r>
            <a:endParaRPr lang="en-US" altLang="zh-TW" sz="200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400"/>
              <a:t>建立陣列（使用 </a:t>
            </a:r>
            <a:r>
              <a:rPr lang="en-US" altLang="zh-TW" sz="2400">
                <a:solidFill>
                  <a:srgbClr val="0033CC"/>
                </a:solidFill>
              </a:rPr>
              <a:t>new</a:t>
            </a:r>
            <a:r>
              <a:rPr lang="en-US" altLang="zh-TW" sz="2400"/>
              <a:t> </a:t>
            </a:r>
            <a:r>
              <a:rPr lang="zh-TW" altLang="en-US" sz="2400"/>
              <a:t>運算子）</a:t>
            </a:r>
          </a:p>
          <a:p>
            <a:pPr lvl="1">
              <a:lnSpc>
                <a:spcPct val="90000"/>
              </a:lnSpc>
            </a:pPr>
            <a:r>
              <a:rPr lang="zh-TW" altLang="en-US" sz="2000">
                <a:solidFill>
                  <a:srgbClr val="0033CC"/>
                </a:solidFill>
              </a:rPr>
              <a:t>語法：</a:t>
            </a:r>
            <a:r>
              <a:rPr lang="en-US" altLang="zh-TW" sz="2000" i="1">
                <a:solidFill>
                  <a:srgbClr val="0033CC"/>
                </a:solidFill>
              </a:rPr>
              <a:t>arrayName</a:t>
            </a:r>
            <a:r>
              <a:rPr lang="en-US" altLang="zh-TW" sz="2000">
                <a:solidFill>
                  <a:srgbClr val="0033CC"/>
                </a:solidFill>
              </a:rPr>
              <a:t> = new </a:t>
            </a:r>
            <a:r>
              <a:rPr lang="en-US" altLang="zh-TW" sz="2000" i="1">
                <a:solidFill>
                  <a:srgbClr val="0033CC"/>
                </a:solidFill>
              </a:rPr>
              <a:t>DataType</a:t>
            </a:r>
            <a:r>
              <a:rPr lang="en-US" altLang="zh-TW" sz="2000">
                <a:solidFill>
                  <a:srgbClr val="0033CC"/>
                </a:solidFill>
              </a:rPr>
              <a:t>[</a:t>
            </a:r>
            <a:r>
              <a:rPr lang="en-US" altLang="zh-TW" sz="2000" i="1">
                <a:solidFill>
                  <a:srgbClr val="0033CC"/>
                </a:solidFill>
              </a:rPr>
              <a:t>arraySize</a:t>
            </a:r>
            <a:r>
              <a:rPr lang="en-US" altLang="zh-TW" sz="2000">
                <a:solidFill>
                  <a:srgbClr val="0033CC"/>
                </a:solidFill>
              </a:rPr>
              <a:t>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TW" altLang="en-US" sz="2000"/>
              <a:t>例：</a:t>
            </a:r>
            <a:r>
              <a:rPr lang="en-US" altLang="zh-TW" sz="2000"/>
              <a:t>anArray = new int[10];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/>
              <a:t>		 String[] anArrayOfStrings = new String[10];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存取陣列元素</a:t>
            </a:r>
          </a:p>
          <a:p>
            <a:pPr lvl="1">
              <a:lnSpc>
                <a:spcPct val="90000"/>
              </a:lnSpc>
            </a:pPr>
            <a:r>
              <a:rPr lang="zh-TW" altLang="en-US" sz="2000">
                <a:solidFill>
                  <a:srgbClr val="0033CC"/>
                </a:solidFill>
              </a:rPr>
              <a:t>語法：</a:t>
            </a:r>
            <a:r>
              <a:rPr lang="en-US" altLang="zh-TW" sz="2000" i="1">
                <a:solidFill>
                  <a:srgbClr val="0033CC"/>
                </a:solidFill>
              </a:rPr>
              <a:t>arrayName</a:t>
            </a:r>
            <a:r>
              <a:rPr lang="en-US" altLang="zh-TW" sz="2000">
                <a:solidFill>
                  <a:srgbClr val="0033CC"/>
                </a:solidFill>
              </a:rPr>
              <a:t>[</a:t>
            </a:r>
            <a:r>
              <a:rPr lang="en-US" altLang="zh-TW" sz="2000" i="1">
                <a:solidFill>
                  <a:srgbClr val="0033CC"/>
                </a:solidFill>
              </a:rPr>
              <a:t>index</a:t>
            </a:r>
            <a:r>
              <a:rPr lang="en-US" altLang="zh-TW" sz="2000">
                <a:solidFill>
                  <a:srgbClr val="0033CC"/>
                </a:solidFill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TW" altLang="en-US" sz="2000"/>
              <a:t>例：</a:t>
            </a:r>
            <a:r>
              <a:rPr lang="en-US" altLang="zh-TW" sz="2000"/>
              <a:t>anArray[0] = 3;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TW" altLang="en-US" sz="2000"/>
              <a:t>		</a:t>
            </a:r>
            <a:r>
              <a:rPr lang="en-US" altLang="zh-TW" sz="2000"/>
              <a:t>anArrayOfStrings[1] = “We are studying Java!!”;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設定陣列初值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>
                <a:solidFill>
                  <a:srgbClr val="0033CC"/>
                </a:solidFill>
              </a:rPr>
              <a:t>一個一個指定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如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anArray</a:t>
            </a:r>
            <a:r>
              <a:rPr lang="en-US" altLang="zh-TW" sz="2000" dirty="0"/>
              <a:t>[1] = 1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>
                <a:solidFill>
                  <a:srgbClr val="0033CC"/>
                </a:solidFill>
              </a:rPr>
              <a:t>迴圈，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如</a:t>
            </a:r>
            <a:r>
              <a:rPr lang="zh-TW" altLang="en-US" sz="2000" dirty="0"/>
              <a:t>：</a:t>
            </a:r>
            <a:r>
              <a:rPr lang="en-US" altLang="zh-TW" sz="2000" dirty="0"/>
              <a:t>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</a:t>
            </a:r>
            <a:r>
              <a:rPr lang="en-US" altLang="zh-TW" sz="2000" dirty="0" err="1">
                <a:solidFill>
                  <a:srgbClr val="0033CC"/>
                </a:solidFill>
              </a:rPr>
              <a:t>anArray.length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  <a:br>
              <a:rPr lang="en-US" altLang="zh-TW" sz="2000" dirty="0"/>
            </a:br>
            <a:r>
              <a:rPr lang="en-US" altLang="zh-TW" sz="2000" dirty="0"/>
              <a:t>  </a:t>
            </a:r>
            <a:r>
              <a:rPr lang="en-US" altLang="zh-TW" sz="2000" dirty="0" smtClean="0"/>
              <a:t>	   {</a:t>
            </a:r>
            <a:endParaRPr lang="en-US" altLang="zh-TW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anArray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</a:t>
            </a:r>
            <a:r>
              <a:rPr lang="en-US" altLang="zh-TW" sz="2000" dirty="0" smtClean="0"/>
              <a:t>   }</a:t>
            </a:r>
            <a:endParaRPr lang="en-US" altLang="zh-TW" sz="2000" dirty="0"/>
          </a:p>
          <a:p>
            <a:pPr lvl="1">
              <a:lnSpc>
                <a:spcPct val="90000"/>
              </a:lnSpc>
            </a:pPr>
            <a:r>
              <a:rPr lang="zh-TW" altLang="en-US" sz="2000" dirty="0">
                <a:solidFill>
                  <a:srgbClr val="0033CC"/>
                </a:solidFill>
              </a:rPr>
              <a:t>在建立時給定初值： </a:t>
            </a:r>
          </a:p>
          <a:p>
            <a:pPr lvl="2">
              <a:lnSpc>
                <a:spcPct val="90000"/>
              </a:lnSpc>
            </a:pPr>
            <a:r>
              <a:rPr lang="en-US" altLang="zh-TW" i="1" dirty="0" err="1">
                <a:solidFill>
                  <a:srgbClr val="0033CC"/>
                </a:solidFill>
              </a:rPr>
              <a:t>DataType</a:t>
            </a:r>
            <a:r>
              <a:rPr lang="en-US" altLang="zh-TW" dirty="0">
                <a:solidFill>
                  <a:srgbClr val="0033CC"/>
                </a:solidFill>
              </a:rPr>
              <a:t>[] </a:t>
            </a:r>
            <a:r>
              <a:rPr lang="en-US" altLang="zh-TW" dirty="0" err="1">
                <a:solidFill>
                  <a:srgbClr val="0033CC"/>
                </a:solidFill>
              </a:rPr>
              <a:t>arrayName</a:t>
            </a:r>
            <a:r>
              <a:rPr lang="en-US" altLang="zh-TW" dirty="0">
                <a:solidFill>
                  <a:srgbClr val="0033CC"/>
                </a:solidFill>
              </a:rPr>
              <a:t> = {</a:t>
            </a:r>
            <a:r>
              <a:rPr lang="en-US" altLang="zh-TW" i="1" dirty="0">
                <a:solidFill>
                  <a:srgbClr val="0033CC"/>
                </a:solidFill>
              </a:rPr>
              <a:t>val01</a:t>
            </a:r>
            <a:r>
              <a:rPr lang="en-US" altLang="zh-TW" dirty="0">
                <a:solidFill>
                  <a:srgbClr val="0033CC"/>
                </a:solidFill>
              </a:rPr>
              <a:t>, </a:t>
            </a:r>
            <a:r>
              <a:rPr lang="en-US" altLang="zh-TW" i="1" dirty="0">
                <a:solidFill>
                  <a:srgbClr val="0033CC"/>
                </a:solidFill>
              </a:rPr>
              <a:t>val02</a:t>
            </a:r>
            <a:r>
              <a:rPr lang="en-US" altLang="zh-TW" dirty="0">
                <a:solidFill>
                  <a:srgbClr val="0033CC"/>
                </a:solidFill>
              </a:rPr>
              <a:t>, </a:t>
            </a:r>
            <a:r>
              <a:rPr lang="en-US" altLang="zh-TW" i="1" dirty="0">
                <a:solidFill>
                  <a:srgbClr val="0033CC"/>
                </a:solidFill>
              </a:rPr>
              <a:t>val03</a:t>
            </a:r>
            <a:r>
              <a:rPr lang="en-US" altLang="zh-TW" dirty="0">
                <a:solidFill>
                  <a:srgbClr val="0033CC"/>
                </a:solidFill>
              </a:rPr>
              <a:t>, …};</a:t>
            </a:r>
            <a:endParaRPr lang="zh-TW" altLang="en-US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   </a:t>
            </a:r>
            <a:r>
              <a:rPr lang="zh-TW" altLang="en-US" sz="2000" dirty="0" smtClean="0"/>
              <a:t>例</a:t>
            </a:r>
            <a:r>
              <a:rPr lang="zh-TW" altLang="en-US" sz="2000" dirty="0"/>
              <a:t>如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dirty="0" smtClean="0"/>
              <a:t>	String</a:t>
            </a:r>
            <a:r>
              <a:rPr lang="en-US" altLang="zh-TW" dirty="0"/>
              <a:t>[] Month = {"January", "February", "March", "April", "</a:t>
            </a:r>
            <a:r>
              <a:rPr lang="en-US" altLang="zh-TW" dirty="0" err="1"/>
              <a:t>May","June</a:t>
            </a:r>
            <a:r>
              <a:rPr lang="en-US" altLang="zh-TW" dirty="0"/>
              <a:t>", "July", "August", "September", "October", "November", "December"};</a:t>
            </a:r>
            <a:endParaRPr lang="zh-TW" altLang="en-US" dirty="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6085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取得陣列長度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>
                <a:solidFill>
                  <a:srgbClr val="0033CC"/>
                </a:solidFill>
              </a:rPr>
              <a:t>語法：</a:t>
            </a:r>
            <a:r>
              <a:rPr lang="en-US" altLang="zh-TW" sz="2000" dirty="0" err="1">
                <a:solidFill>
                  <a:srgbClr val="0033CC"/>
                </a:solidFill>
              </a:rPr>
              <a:t>arrayName.length</a:t>
            </a:r>
            <a:endParaRPr lang="en-US" altLang="zh-TW" sz="20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注意：不用在 </a:t>
            </a:r>
            <a:r>
              <a:rPr lang="en-US" altLang="zh-TW" sz="2000" dirty="0"/>
              <a:t>length </a:t>
            </a:r>
            <a:r>
              <a:rPr lang="zh-TW" altLang="en-US" sz="2000" dirty="0"/>
              <a:t>後加上小括弧，因為此處的 </a:t>
            </a:r>
            <a:r>
              <a:rPr lang="en-US" altLang="zh-TW" sz="2000" dirty="0"/>
              <a:t>length </a:t>
            </a:r>
            <a:r>
              <a:rPr lang="zh-TW" altLang="en-US" sz="2000" dirty="0"/>
              <a:t>並不是 </a:t>
            </a:r>
            <a:r>
              <a:rPr lang="en-US" altLang="zh-TW" sz="2000" dirty="0"/>
              <a:t>method</a:t>
            </a:r>
            <a:r>
              <a:rPr lang="zh-TW" altLang="en-US" sz="2000" dirty="0"/>
              <a:t>，而是陣列的一種屬性。和 </a:t>
            </a:r>
            <a:r>
              <a:rPr lang="en-US" altLang="zh-TW" sz="2000" dirty="0"/>
              <a:t>String </a:t>
            </a:r>
            <a:r>
              <a:rPr lang="zh-TW" altLang="en-US" sz="2000" dirty="0"/>
              <a:t>類別中的 </a:t>
            </a:r>
            <a:r>
              <a:rPr lang="en-US" altLang="zh-TW" sz="2000" dirty="0"/>
              <a:t>length() </a:t>
            </a:r>
            <a:r>
              <a:rPr lang="zh-TW" altLang="en-US" sz="2000" dirty="0"/>
              <a:t>並不同。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可以用一個陣列的長度來控制迴圈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TW" altLang="en-US" sz="2000" dirty="0" smtClean="0"/>
              <a:t>   如</a:t>
            </a:r>
            <a:r>
              <a:rPr lang="zh-TW" altLang="en-US" sz="2000" dirty="0"/>
              <a:t>：</a:t>
            </a:r>
            <a:r>
              <a:rPr lang="en-US" altLang="zh-TW" sz="2000" dirty="0"/>
              <a:t>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</a:t>
            </a:r>
            <a:r>
              <a:rPr lang="en-US" altLang="zh-TW" sz="2000" dirty="0" err="1"/>
              <a:t>anArray.length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  <a:br>
              <a:rPr lang="en-US" altLang="zh-TW" sz="2000" dirty="0"/>
            </a:br>
            <a:r>
              <a:rPr lang="en-US" altLang="zh-TW" sz="2000" dirty="0"/>
              <a:t>  </a:t>
            </a:r>
            <a:r>
              <a:rPr lang="en-US" altLang="zh-TW" sz="2000" dirty="0" smtClean="0"/>
              <a:t>    </a:t>
            </a:r>
            <a:r>
              <a:rPr lang="en-US" altLang="zh-TW" sz="2000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	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</a:t>
            </a:r>
            <a:r>
              <a:rPr lang="en-US" altLang="zh-TW" sz="2000" dirty="0" smtClean="0"/>
              <a:t>  }</a:t>
            </a:r>
            <a:endParaRPr lang="en-US" altLang="zh-TW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或</a:t>
            </a:r>
            <a:r>
              <a:rPr lang="zh-TW" altLang="en-US" sz="2000" dirty="0"/>
              <a:t>是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TW" altLang="en-US" sz="2000" dirty="0"/>
              <a:t>		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anArray.length</a:t>
            </a:r>
            <a:r>
              <a:rPr lang="en-US" altLang="zh-TW" sz="2000" dirty="0"/>
              <a:t> – 1;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&gt;=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--)</a:t>
            </a:r>
            <a:br>
              <a:rPr lang="en-US" altLang="zh-TW" sz="2000" dirty="0"/>
            </a:br>
            <a:r>
              <a:rPr lang="en-US" altLang="zh-TW" sz="2000" dirty="0"/>
              <a:t>  </a:t>
            </a:r>
            <a:r>
              <a:rPr lang="en-US" altLang="zh-TW" sz="2000" dirty="0" smtClean="0"/>
              <a:t>     {</a:t>
            </a:r>
            <a:endParaRPr lang="en-US" altLang="zh-TW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	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</a:t>
            </a:r>
            <a:r>
              <a:rPr lang="en-US" altLang="zh-TW" sz="2000" dirty="0" smtClean="0"/>
              <a:t>    }</a:t>
            </a:r>
            <a:endParaRPr lang="en-US" altLang="zh-TW" sz="2000" dirty="0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ArrayDemo.java</a:t>
            </a: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6911975" cy="3444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0033CC"/>
                </a:solidFill>
              </a:rPr>
              <a:t>// </a:t>
            </a:r>
            <a:r>
              <a:rPr lang="zh-TW" altLang="en-US" sz="2000">
                <a:solidFill>
                  <a:srgbClr val="0033CC"/>
                </a:solidFill>
              </a:rPr>
              <a:t>宣告一個 </a:t>
            </a:r>
            <a:r>
              <a:rPr lang="en-US" altLang="zh-TW" sz="2000">
                <a:solidFill>
                  <a:srgbClr val="0033CC"/>
                </a:solidFill>
              </a:rPr>
              <a:t>int </a:t>
            </a:r>
            <a:r>
              <a:rPr lang="zh-TW" altLang="en-US" sz="2000">
                <a:solidFill>
                  <a:srgbClr val="0033CC"/>
                </a:solidFill>
              </a:rPr>
              <a:t>的陣列</a:t>
            </a:r>
            <a:endParaRPr lang="en-US" altLang="zh-TW" sz="2000">
              <a:solidFill>
                <a:srgbClr val="0033CC"/>
              </a:solidFill>
            </a:endParaRPr>
          </a:p>
          <a:p>
            <a:r>
              <a:rPr lang="en-US" altLang="zh-TW" sz="2000"/>
              <a:t>int[] anArray; </a:t>
            </a:r>
          </a:p>
          <a:p>
            <a:r>
              <a:rPr lang="en-US" altLang="zh-TW" sz="2000">
                <a:solidFill>
                  <a:srgbClr val="0033CC"/>
                </a:solidFill>
              </a:rPr>
              <a:t>// </a:t>
            </a:r>
            <a:r>
              <a:rPr lang="zh-TW" altLang="en-US" sz="2000">
                <a:solidFill>
                  <a:srgbClr val="0033CC"/>
                </a:solidFill>
              </a:rPr>
              <a:t>用 </a:t>
            </a:r>
            <a:r>
              <a:rPr lang="en-US" altLang="zh-TW" sz="2000">
                <a:solidFill>
                  <a:srgbClr val="0033CC"/>
                </a:solidFill>
              </a:rPr>
              <a:t>new </a:t>
            </a:r>
            <a:r>
              <a:rPr lang="zh-TW" altLang="en-US" sz="2000">
                <a:solidFill>
                  <a:srgbClr val="0033CC"/>
                </a:solidFill>
              </a:rPr>
              <a:t>來產生一個有 </a:t>
            </a:r>
            <a:r>
              <a:rPr lang="en-US" altLang="zh-TW" sz="2000">
                <a:solidFill>
                  <a:srgbClr val="0033CC"/>
                </a:solidFill>
              </a:rPr>
              <a:t>10 </a:t>
            </a:r>
            <a:r>
              <a:rPr lang="zh-TW" altLang="en-US" sz="2000">
                <a:solidFill>
                  <a:srgbClr val="0033CC"/>
                </a:solidFill>
              </a:rPr>
              <a:t>個 </a:t>
            </a:r>
            <a:r>
              <a:rPr lang="en-US" altLang="zh-TW" sz="2000">
                <a:solidFill>
                  <a:srgbClr val="0033CC"/>
                </a:solidFill>
              </a:rPr>
              <a:t>int </a:t>
            </a:r>
            <a:r>
              <a:rPr lang="zh-TW" altLang="en-US" sz="2000">
                <a:solidFill>
                  <a:srgbClr val="0033CC"/>
                </a:solidFill>
              </a:rPr>
              <a:t>空間的陣列</a:t>
            </a:r>
          </a:p>
          <a:p>
            <a:r>
              <a:rPr lang="en-US" altLang="zh-TW" sz="2000"/>
              <a:t>anArray = new int[10];  </a:t>
            </a:r>
            <a:endParaRPr lang="zh-TW" altLang="en-US" sz="2000"/>
          </a:p>
          <a:p>
            <a:endParaRPr lang="zh-TW" altLang="en-US" sz="2000"/>
          </a:p>
          <a:p>
            <a:r>
              <a:rPr lang="en-US" altLang="zh-TW" sz="2000">
                <a:solidFill>
                  <a:srgbClr val="0033CC"/>
                </a:solidFill>
              </a:rPr>
              <a:t>// </a:t>
            </a:r>
            <a:r>
              <a:rPr lang="zh-TW" altLang="en-US" sz="2000">
                <a:solidFill>
                  <a:srgbClr val="0033CC"/>
                </a:solidFill>
              </a:rPr>
              <a:t>依序將陣列給於初值且印出來</a:t>
            </a:r>
          </a:p>
          <a:p>
            <a:r>
              <a:rPr lang="en-US" altLang="zh-TW" sz="2000"/>
              <a:t>for (int i = 0; i &lt; anArray.length; i++) </a:t>
            </a:r>
            <a:br>
              <a:rPr lang="en-US" altLang="zh-TW" sz="2000"/>
            </a:br>
            <a:r>
              <a:rPr lang="en-US" altLang="zh-TW" sz="2000"/>
              <a:t>{</a:t>
            </a:r>
          </a:p>
          <a:p>
            <a:r>
              <a:rPr lang="en-US" altLang="zh-TW" sz="2000"/>
              <a:t>        anArray[i] = i;</a:t>
            </a:r>
          </a:p>
          <a:p>
            <a:r>
              <a:rPr lang="en-US" altLang="zh-TW" sz="2000"/>
              <a:t>        System.out.print(anArray[i] + " ");</a:t>
            </a:r>
          </a:p>
          <a:p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40312"/>
          </a:xfrm>
        </p:spPr>
        <p:txBody>
          <a:bodyPr/>
          <a:lstStyle/>
          <a:p>
            <a:r>
              <a:rPr lang="zh-TW" altLang="en-US" dirty="0"/>
              <a:t>物件陣列</a:t>
            </a:r>
          </a:p>
          <a:p>
            <a:pPr lvl="1"/>
            <a:r>
              <a:rPr lang="zh-TW" altLang="en-US" dirty="0"/>
              <a:t>陣列可以存放 </a:t>
            </a:r>
            <a:r>
              <a:rPr lang="en-US" altLang="zh-TW" dirty="0"/>
              <a:t>reference </a:t>
            </a:r>
            <a:r>
              <a:rPr lang="zh-TW" altLang="en-US" dirty="0"/>
              <a:t>型態（物件）和 </a:t>
            </a:r>
            <a:r>
              <a:rPr lang="en-US" altLang="zh-TW" dirty="0"/>
              <a:t>primitive </a:t>
            </a:r>
            <a:r>
              <a:rPr lang="zh-TW" altLang="en-US" dirty="0"/>
              <a:t>型態（基本型態）的資料</a:t>
            </a:r>
          </a:p>
          <a:p>
            <a:pPr lvl="1">
              <a:buFontTx/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</a:t>
            </a:r>
            <a:r>
              <a:rPr lang="zh-TW" altLang="en-US" dirty="0"/>
              <a:t>如：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String</a:t>
            </a:r>
            <a:r>
              <a:rPr lang="en-US" altLang="zh-TW" dirty="0">
                <a:solidFill>
                  <a:srgbClr val="0033CC"/>
                </a:solidFill>
              </a:rPr>
              <a:t>[] </a:t>
            </a:r>
            <a:r>
              <a:rPr lang="en-US" altLang="zh-TW" dirty="0" err="1">
                <a:solidFill>
                  <a:srgbClr val="0033CC"/>
                </a:solidFill>
              </a:rPr>
              <a:t>anArray</a:t>
            </a:r>
            <a:r>
              <a:rPr lang="en-US" altLang="zh-TW" dirty="0">
                <a:solidFill>
                  <a:srgbClr val="0033CC"/>
                </a:solidFill>
              </a:rPr>
              <a:t> ={“One”, “Two”, “Three”};</a:t>
            </a:r>
          </a:p>
          <a:p>
            <a:pPr lvl="1">
              <a:buFontTx/>
              <a:buNone/>
            </a:pPr>
            <a:endParaRPr lang="en-US" altLang="zh-TW" dirty="0">
              <a:solidFill>
                <a:srgbClr val="0033CC"/>
              </a:solidFill>
            </a:endParaRPr>
          </a:p>
          <a:p>
            <a:pPr lvl="1"/>
            <a:r>
              <a:rPr lang="zh-TW" altLang="en-US" dirty="0"/>
              <a:t>而此時 </a:t>
            </a:r>
            <a:r>
              <a:rPr lang="en-US" altLang="zh-TW" dirty="0" err="1"/>
              <a:t>anArray</a:t>
            </a:r>
            <a:r>
              <a:rPr lang="en-US" altLang="zh-TW" dirty="0"/>
              <a:t>[0], </a:t>
            </a:r>
            <a:r>
              <a:rPr lang="en-US" altLang="zh-TW" dirty="0" err="1"/>
              <a:t>anArray</a:t>
            </a:r>
            <a:r>
              <a:rPr lang="en-US" altLang="zh-TW" dirty="0"/>
              <a:t>[1], </a:t>
            </a:r>
            <a:r>
              <a:rPr lang="en-US" altLang="zh-TW" dirty="0" err="1"/>
              <a:t>anArray</a:t>
            </a:r>
            <a:r>
              <a:rPr lang="en-US" altLang="zh-TW" dirty="0"/>
              <a:t>[2] </a:t>
            </a:r>
            <a:r>
              <a:rPr lang="zh-TW" altLang="en-US" dirty="0"/>
              <a:t>都是一個 </a:t>
            </a:r>
            <a:r>
              <a:rPr lang="en-US" altLang="zh-TW" dirty="0"/>
              <a:t>String </a:t>
            </a:r>
            <a:r>
              <a:rPr lang="zh-TW" altLang="en-US" dirty="0"/>
              <a:t>物件，都具有物件所屬的方法跟屬性</a:t>
            </a:r>
          </a:p>
          <a:p>
            <a:pPr lvl="1">
              <a:buFontTx/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如</a:t>
            </a:r>
            <a:r>
              <a:rPr lang="zh-TW" altLang="en-US" dirty="0"/>
              <a:t>：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</a:t>
            </a:r>
            <a:r>
              <a:rPr lang="en-US" altLang="zh-TW" dirty="0" err="1" smtClean="0">
                <a:solidFill>
                  <a:srgbClr val="0033CC"/>
                </a:solidFill>
              </a:rPr>
              <a:t>anArray</a:t>
            </a:r>
            <a:r>
              <a:rPr lang="en-US" altLang="zh-TW" dirty="0" smtClean="0">
                <a:solidFill>
                  <a:srgbClr val="0033CC"/>
                </a:solidFill>
              </a:rPr>
              <a:t>[0</a:t>
            </a:r>
            <a:r>
              <a:rPr lang="en-US" altLang="zh-TW" dirty="0">
                <a:solidFill>
                  <a:srgbClr val="0033CC"/>
                </a:solidFill>
              </a:rPr>
              <a:t>].</a:t>
            </a:r>
            <a:r>
              <a:rPr lang="en-US" altLang="zh-TW" dirty="0" err="1">
                <a:solidFill>
                  <a:srgbClr val="0033CC"/>
                </a:solidFill>
              </a:rPr>
              <a:t>toUpperCase</a:t>
            </a:r>
            <a:r>
              <a:rPr lang="en-US" altLang="zh-TW" dirty="0">
                <a:solidFill>
                  <a:srgbClr val="0033CC"/>
                </a:solidFill>
              </a:rPr>
              <a:t>()</a:t>
            </a:r>
          </a:p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0033CC"/>
                </a:solidFill>
              </a:rPr>
              <a:t>ArrayOfStringsDemo.java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792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當建立的</a:t>
            </a:r>
            <a:r>
              <a:rPr lang="zh-TW" altLang="en-US" sz="2400" dirty="0" smtClean="0"/>
              <a:t>一個 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物件</a:t>
            </a:r>
            <a:r>
              <a:rPr lang="en-US" altLang="zh-TW" sz="2400" dirty="0" smtClean="0"/>
              <a:t>” </a:t>
            </a:r>
            <a:r>
              <a:rPr lang="zh-TW" altLang="en-US" sz="2400" dirty="0" smtClean="0"/>
              <a:t>陣列</a:t>
            </a:r>
            <a:r>
              <a:rPr lang="zh-TW" altLang="en-US" sz="2400" dirty="0"/>
              <a:t>時，若未放進初值就去存取的話，會發生錯誤，要養成初始化的好習慣。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27088" y="2636838"/>
            <a:ext cx="6840537" cy="30495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/>
              <a:t>Integer[]  anArray  = new Integer[5];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TW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/>
              <a:t>for(int i = 0; i &lt; anArray.length; i++)</a:t>
            </a:r>
            <a:br>
              <a:rPr lang="en-US" altLang="zh-TW"/>
            </a:br>
            <a:r>
              <a:rPr lang="en-US" altLang="zh-TW"/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/>
              <a:t>	</a:t>
            </a:r>
            <a:r>
              <a:rPr lang="en-US" altLang="zh-TW">
                <a:solidFill>
                  <a:srgbClr val="0033CC"/>
                </a:solidFill>
              </a:rPr>
              <a:t>// </a:t>
            </a:r>
            <a:r>
              <a:rPr lang="zh-TW" altLang="en-US">
                <a:solidFill>
                  <a:srgbClr val="0033CC"/>
                </a:solidFill>
              </a:rPr>
              <a:t>錯誤：會有執行時期錯誤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/>
              <a:t>	System.out.println(anArray[i]);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多維陣列</a:t>
            </a:r>
          </a:p>
          <a:p>
            <a:pPr lvl="1"/>
            <a:r>
              <a:rPr lang="zh-TW" altLang="en-US"/>
              <a:t>與一維陣列宣告方式相同，以 </a:t>
            </a:r>
            <a:r>
              <a:rPr lang="en-US" altLang="zh-TW"/>
              <a:t>[] </a:t>
            </a:r>
            <a:r>
              <a:rPr lang="zh-TW" altLang="en-US"/>
              <a:t>數目代表維度</a:t>
            </a:r>
          </a:p>
          <a:p>
            <a:pPr lvl="1"/>
            <a:r>
              <a:rPr lang="zh-TW" altLang="en-US"/>
              <a:t>例：</a:t>
            </a:r>
            <a:r>
              <a:rPr lang="en-US" altLang="zh-TW"/>
              <a:t>int[][] xxx = new int[2][3];  </a:t>
            </a:r>
            <a:r>
              <a:rPr lang="en-US" altLang="zh-TW">
                <a:solidFill>
                  <a:srgbClr val="0033CC"/>
                </a:solidFill>
              </a:rPr>
              <a:t>//2*3 array</a:t>
            </a:r>
          </a:p>
          <a:p>
            <a:pPr lvl="1">
              <a:buFontTx/>
              <a:buNone/>
            </a:pPr>
            <a:r>
              <a:rPr lang="en-US" altLang="zh-TW"/>
              <a:t>		     int[][][] xxx = new int[2][2][2]; </a:t>
            </a:r>
            <a:r>
              <a:rPr lang="en-US" altLang="zh-TW">
                <a:solidFill>
                  <a:srgbClr val="0033CC"/>
                </a:solidFill>
              </a:rPr>
              <a:t>//2*2*2</a:t>
            </a:r>
          </a:p>
          <a:p>
            <a:pPr lvl="1"/>
            <a:r>
              <a:rPr lang="zh-TW" altLang="en-US"/>
              <a:t>多維陣列其實就是</a:t>
            </a:r>
            <a:r>
              <a:rPr lang="zh-TW" altLang="en-US" u="sng"/>
              <a:t>陣列中的陣列</a:t>
            </a:r>
          </a:p>
          <a:p>
            <a:r>
              <a:rPr lang="zh-TW" altLang="en-US"/>
              <a:t>多維陣列宣告</a:t>
            </a:r>
          </a:p>
          <a:p>
            <a:pPr lvl="1"/>
            <a:r>
              <a:rPr lang="en-US" altLang="zh-TW"/>
              <a:t>int[][] x = new int[2][5];</a:t>
            </a:r>
            <a:endParaRPr lang="zh-TW" alt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474913" y="6140450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int x[2][5]</a:t>
            </a:r>
            <a:endParaRPr lang="zh-TW" altLang="en-US"/>
          </a:p>
        </p:txBody>
      </p:sp>
      <p:grpSp>
        <p:nvGrpSpPr>
          <p:cNvPr id="196613" name="Group 5"/>
          <p:cNvGrpSpPr>
            <a:grpSpLocks/>
          </p:cNvGrpSpPr>
          <p:nvPr/>
        </p:nvGrpSpPr>
        <p:grpSpPr bwMode="auto">
          <a:xfrm>
            <a:off x="1116013" y="4868863"/>
            <a:ext cx="4968875" cy="1152525"/>
            <a:chOff x="929" y="1751"/>
            <a:chExt cx="2723" cy="726"/>
          </a:xfrm>
        </p:grpSpPr>
        <p:sp>
          <p:nvSpPr>
            <p:cNvPr id="196614" name="Rectangle 6"/>
            <p:cNvSpPr>
              <a:spLocks noChangeArrowheads="1"/>
            </p:cNvSpPr>
            <p:nvPr/>
          </p:nvSpPr>
          <p:spPr bwMode="auto">
            <a:xfrm>
              <a:off x="929" y="2114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x[1][0]</a:t>
              </a:r>
            </a:p>
          </p:txBody>
        </p:sp>
        <p:sp>
          <p:nvSpPr>
            <p:cNvPr id="196615" name="Rectangle 7"/>
            <p:cNvSpPr>
              <a:spLocks noChangeArrowheads="1"/>
            </p:cNvSpPr>
            <p:nvPr/>
          </p:nvSpPr>
          <p:spPr bwMode="auto">
            <a:xfrm>
              <a:off x="1474" y="2114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x[1][1]</a:t>
              </a:r>
              <a:endParaRPr lang="zh-TW" altLang="en-US"/>
            </a:p>
          </p:txBody>
        </p:sp>
        <p:sp>
          <p:nvSpPr>
            <p:cNvPr id="196616" name="Rectangle 8"/>
            <p:cNvSpPr>
              <a:spLocks noChangeArrowheads="1"/>
            </p:cNvSpPr>
            <p:nvPr/>
          </p:nvSpPr>
          <p:spPr bwMode="auto">
            <a:xfrm>
              <a:off x="2017" y="2114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x[1][2]</a:t>
              </a:r>
              <a:endParaRPr lang="zh-TW" altLang="en-US"/>
            </a:p>
          </p:txBody>
        </p:sp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2562" y="2114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x[1][3]</a:t>
              </a:r>
              <a:endParaRPr lang="zh-TW" altLang="en-US"/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3107" y="2114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x[1][4]</a:t>
              </a:r>
              <a:endParaRPr lang="zh-TW" altLang="en-US"/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930" y="1751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x[0][0]</a:t>
              </a:r>
            </a:p>
          </p:txBody>
        </p:sp>
        <p:sp>
          <p:nvSpPr>
            <p:cNvPr id="196620" name="Rectangle 12"/>
            <p:cNvSpPr>
              <a:spLocks noChangeArrowheads="1"/>
            </p:cNvSpPr>
            <p:nvPr/>
          </p:nvSpPr>
          <p:spPr bwMode="auto">
            <a:xfrm>
              <a:off x="1475" y="1751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x[0][1]</a:t>
              </a:r>
              <a:endParaRPr lang="zh-TW" altLang="en-US"/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2018" y="1751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x[0][2]</a:t>
              </a:r>
              <a:endParaRPr lang="zh-TW" altLang="en-US"/>
            </a:p>
          </p:txBody>
        </p:sp>
        <p:sp>
          <p:nvSpPr>
            <p:cNvPr id="196622" name="Rectangle 14"/>
            <p:cNvSpPr>
              <a:spLocks noChangeArrowheads="1"/>
            </p:cNvSpPr>
            <p:nvPr/>
          </p:nvSpPr>
          <p:spPr bwMode="auto">
            <a:xfrm>
              <a:off x="2563" y="1751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x[0][3]</a:t>
              </a:r>
              <a:endParaRPr lang="zh-TW" altLang="en-US"/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3108" y="1751"/>
              <a:ext cx="544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x[0][4]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935037"/>
          </a:xfrm>
        </p:spPr>
        <p:txBody>
          <a:bodyPr/>
          <a:lstStyle/>
          <a:p>
            <a:r>
              <a:rPr lang="zh-TW" altLang="en-US"/>
              <a:t>多維陣列的初始化</a:t>
            </a:r>
          </a:p>
          <a:p>
            <a:pPr lvl="1"/>
            <a:r>
              <a:rPr lang="zh-TW" altLang="en-US" sz="2000"/>
              <a:t>多維陣列也可以如一維陣列般，一邊宣告一邊給初值：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1331913" y="2565400"/>
            <a:ext cx="4968875" cy="3749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String[][] Month = {{"January", "31"},</a:t>
            </a:r>
            <a:br>
              <a:rPr lang="en-US" altLang="zh-TW" sz="2000"/>
            </a:br>
            <a:r>
              <a:rPr lang="en-US" altLang="zh-TW" sz="2000"/>
              <a:t>		    {"February", "28"},</a:t>
            </a:r>
            <a:br>
              <a:rPr lang="en-US" altLang="zh-TW" sz="2000"/>
            </a:br>
            <a:r>
              <a:rPr lang="en-US" altLang="zh-TW" sz="2000"/>
              <a:t>		    {"March", "31"},</a:t>
            </a:r>
            <a:br>
              <a:rPr lang="en-US" altLang="zh-TW" sz="2000"/>
            </a:br>
            <a:r>
              <a:rPr lang="en-US" altLang="zh-TW" sz="2000"/>
              <a:t>		    {"April", "30"},</a:t>
            </a:r>
            <a:br>
              <a:rPr lang="en-US" altLang="zh-TW" sz="2000"/>
            </a:br>
            <a:r>
              <a:rPr lang="en-US" altLang="zh-TW" sz="2000"/>
              <a:t>		    {"May", "31"},</a:t>
            </a:r>
            <a:br>
              <a:rPr lang="en-US" altLang="zh-TW" sz="2000"/>
            </a:br>
            <a:r>
              <a:rPr lang="en-US" altLang="zh-TW" sz="2000"/>
              <a:t>		    {"June", "30"},</a:t>
            </a:r>
            <a:br>
              <a:rPr lang="en-US" altLang="zh-TW" sz="2000"/>
            </a:br>
            <a:r>
              <a:rPr lang="en-US" altLang="zh-TW" sz="2000"/>
              <a:t>		    {"July", "31"},</a:t>
            </a:r>
            <a:br>
              <a:rPr lang="en-US" altLang="zh-TW" sz="2000"/>
            </a:br>
            <a:r>
              <a:rPr lang="en-US" altLang="zh-TW" sz="2000"/>
              <a:t>		    {"August", "31"},</a:t>
            </a:r>
            <a:br>
              <a:rPr lang="en-US" altLang="zh-TW" sz="2000"/>
            </a:br>
            <a:r>
              <a:rPr lang="en-US" altLang="zh-TW" sz="2000"/>
              <a:t>		    {"September", "30"},</a:t>
            </a:r>
            <a:br>
              <a:rPr lang="en-US" altLang="zh-TW" sz="2000"/>
            </a:br>
            <a:r>
              <a:rPr lang="en-US" altLang="zh-TW" sz="2000"/>
              <a:t>		    {"October", "31"},</a:t>
            </a:r>
            <a:br>
              <a:rPr lang="en-US" altLang="zh-TW" sz="2000"/>
            </a:br>
            <a:r>
              <a:rPr lang="en-US" altLang="zh-TW" sz="2000"/>
              <a:t>		    {"November", "30"},</a:t>
            </a:r>
            <a:br>
              <a:rPr lang="en-US" altLang="zh-TW" sz="2000"/>
            </a:br>
            <a:r>
              <a:rPr lang="en-US" altLang="zh-TW" sz="2000"/>
              <a:t>		    {"December", "31"}};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ArrayOfArraysDemo.java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971550" y="2133600"/>
            <a:ext cx="7383463" cy="4492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public class ArrayOfArraysDemo {</a:t>
            </a:r>
          </a:p>
          <a:p>
            <a:r>
              <a:rPr lang="en-US" altLang="zh-TW" sz="1600"/>
              <a:t>    public static void main (String[] args) {</a:t>
            </a:r>
          </a:p>
          <a:p>
            <a:r>
              <a:rPr lang="en-US" altLang="zh-TW" sz="1600"/>
              <a:t>        int month = Integer.parseInt(args[0]);</a:t>
            </a:r>
          </a:p>
          <a:p>
            <a:r>
              <a:rPr lang="en-US" altLang="zh-TW" sz="1600"/>
              <a:t>        String[][] Month ={{"January", "31"},</a:t>
            </a:r>
          </a:p>
          <a:p>
            <a:r>
              <a:rPr lang="en-US" altLang="zh-TW" sz="1600"/>
              <a:t>		    {“February", "28"},</a:t>
            </a:r>
          </a:p>
          <a:p>
            <a:r>
              <a:rPr lang="en-US" altLang="zh-TW" sz="1600"/>
              <a:t>		    {"March", "31"},</a:t>
            </a:r>
          </a:p>
          <a:p>
            <a:r>
              <a:rPr lang="en-US" altLang="zh-TW" sz="1600"/>
              <a:t>		    {"April", "30"},</a:t>
            </a:r>
          </a:p>
          <a:p>
            <a:r>
              <a:rPr lang="en-US" altLang="zh-TW" sz="1600"/>
              <a:t>		    {"May", "31"},</a:t>
            </a:r>
          </a:p>
          <a:p>
            <a:r>
              <a:rPr lang="en-US" altLang="zh-TW" sz="1600"/>
              <a:t>		    {"June", "30"},</a:t>
            </a:r>
          </a:p>
          <a:p>
            <a:r>
              <a:rPr lang="en-US" altLang="zh-TW" sz="1600"/>
              <a:t>		    {"July", "31"},</a:t>
            </a:r>
          </a:p>
          <a:p>
            <a:r>
              <a:rPr lang="en-US" altLang="zh-TW" sz="1600"/>
              <a:t>		    {"August", "31"},</a:t>
            </a:r>
          </a:p>
          <a:p>
            <a:r>
              <a:rPr lang="en-US" altLang="zh-TW" sz="1600"/>
              <a:t>		    {"September", "30"},</a:t>
            </a:r>
          </a:p>
          <a:p>
            <a:r>
              <a:rPr lang="en-US" altLang="zh-TW" sz="1600"/>
              <a:t>		    {"October", "31"},</a:t>
            </a:r>
          </a:p>
          <a:p>
            <a:r>
              <a:rPr lang="en-US" altLang="zh-TW" sz="1600"/>
              <a:t>		    {"November", "30"},</a:t>
            </a:r>
          </a:p>
          <a:p>
            <a:r>
              <a:rPr lang="en-US" altLang="zh-TW" sz="1600"/>
              <a:t>		    {"December", "31"}};</a:t>
            </a:r>
          </a:p>
          <a:p>
            <a:r>
              <a:rPr lang="en-US" altLang="zh-TW" sz="1600"/>
              <a:t>         System.out.println(Month[month-1][0] + " has " + Month[month-1][1] + " days" );</a:t>
            </a:r>
          </a:p>
          <a:p>
            <a:r>
              <a:rPr lang="en-US" altLang="zh-TW" sz="1600"/>
              <a:t>    }</a:t>
            </a:r>
          </a:p>
          <a:p>
            <a:r>
              <a:rPr lang="en-US" altLang="zh-TW" sz="1600"/>
              <a:t>}</a:t>
            </a: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497192" cy="23034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複製陣列</a:t>
            </a:r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System </a:t>
            </a:r>
            <a:r>
              <a:rPr lang="zh-TW" altLang="en-US" dirty="0"/>
              <a:t>的類別方法 </a:t>
            </a:r>
            <a:r>
              <a:rPr lang="en-US" altLang="zh-TW" dirty="0" err="1"/>
              <a:t>arraycopy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arraycopy</a:t>
            </a:r>
            <a:r>
              <a:rPr lang="en-US" altLang="zh-TW" dirty="0"/>
              <a:t> </a:t>
            </a:r>
            <a:r>
              <a:rPr lang="zh-TW" altLang="en-US" dirty="0"/>
              <a:t>需要五個參數</a:t>
            </a:r>
          </a:p>
          <a:p>
            <a:pPr lvl="1">
              <a:buFontTx/>
              <a:buNone/>
            </a:pPr>
            <a:r>
              <a:rPr lang="en-US" altLang="zh-TW" dirty="0"/>
              <a:t>public static void </a:t>
            </a:r>
            <a:r>
              <a:rPr lang="en-US" altLang="zh-TW" dirty="0" err="1"/>
              <a:t>arraycopy</a:t>
            </a:r>
            <a:r>
              <a:rPr lang="en-US" altLang="zh-TW" dirty="0"/>
              <a:t>(Object source,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srcIndex</a:t>
            </a:r>
            <a:r>
              <a:rPr lang="en-US" altLang="zh-TW" dirty="0"/>
              <a:t>, </a:t>
            </a:r>
          </a:p>
          <a:p>
            <a:pPr lvl="1">
              <a:buFontTx/>
              <a:buNone/>
            </a:pPr>
            <a:r>
              <a:rPr lang="en-US" altLang="zh-TW" dirty="0"/>
              <a:t>	Object </a:t>
            </a:r>
            <a:r>
              <a:rPr lang="en-US" altLang="zh-TW" dirty="0" err="1"/>
              <a:t>dest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destIndex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length)</a:t>
            </a:r>
          </a:p>
        </p:txBody>
      </p:sp>
      <p:pic>
        <p:nvPicPr>
          <p:cNvPr id="1996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3933825"/>
            <a:ext cx="5903912" cy="26654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方法（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19672" y="1844824"/>
            <a:ext cx="5832450" cy="3749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</a:rPr>
              <a:t>static 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000" dirty="0" smtClean="0">
                <a:solidFill>
                  <a:srgbClr val="0033CC"/>
                </a:solidFill>
              </a:rPr>
              <a:t>myMethod3 (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</a:t>
            </a:r>
            <a:r>
              <a:rPr lang="en-US" altLang="zh-TW" sz="2000" dirty="0" smtClean="0">
                <a:solidFill>
                  <a:srgbClr val="0033CC"/>
                </a:solidFill>
              </a:rPr>
              <a:t>) </a:t>
            </a:r>
            <a:r>
              <a:rPr lang="en-US" altLang="zh-TW" sz="2000" dirty="0">
                <a:solidFill>
                  <a:srgbClr val="0033CC"/>
                </a:solidFill>
              </a:rPr>
              <a:t/>
            </a:r>
            <a:br>
              <a:rPr lang="en-US" altLang="zh-TW" sz="2000" dirty="0">
                <a:solidFill>
                  <a:srgbClr val="0033CC"/>
                </a:solidFill>
              </a:rPr>
            </a:br>
            <a:r>
              <a:rPr lang="en-US" altLang="zh-TW" sz="2000" dirty="0">
                <a:solidFill>
                  <a:srgbClr val="0033CC"/>
                </a:solidFill>
              </a:rPr>
              <a:t>{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</a:t>
            </a:r>
            <a:r>
              <a:rPr lang="en-US" altLang="zh-TW" sz="2000" dirty="0" err="1">
                <a:solidFill>
                  <a:srgbClr val="0033CC"/>
                </a:solidFill>
              </a:rPr>
              <a:t>i</a:t>
            </a:r>
            <a:r>
              <a:rPr lang="en-US" altLang="zh-TW" sz="2000" dirty="0">
                <a:solidFill>
                  <a:srgbClr val="0033CC"/>
                </a:solidFill>
              </a:rPr>
              <a:t> *= 10;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return </a:t>
            </a:r>
            <a:r>
              <a:rPr lang="en-US" altLang="zh-TW" sz="2000" dirty="0" err="1">
                <a:solidFill>
                  <a:srgbClr val="0033CC"/>
                </a:solidFill>
              </a:rPr>
              <a:t>i</a:t>
            </a:r>
            <a:r>
              <a:rPr lang="en-US" altLang="zh-TW" sz="2000" dirty="0">
                <a:solidFill>
                  <a:srgbClr val="0033CC"/>
                </a:solidFill>
              </a:rPr>
              <a:t>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}</a:t>
            </a:r>
          </a:p>
          <a:p>
            <a:endParaRPr lang="en-US" altLang="zh-TW" sz="2000" dirty="0">
              <a:solidFill>
                <a:srgbClr val="0033CC"/>
              </a:solidFill>
            </a:endParaRPr>
          </a:p>
          <a:p>
            <a:r>
              <a:rPr lang="en-US" altLang="zh-TW" sz="2000" dirty="0"/>
              <a:t>public static void main(String[] 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10;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j = myMethod3(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("The return value: " + j);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陣列（</a:t>
            </a:r>
            <a:r>
              <a:rPr lang="en-US" altLang="zh-TW"/>
              <a:t>Array</a:t>
            </a:r>
            <a:r>
              <a:rPr lang="zh-TW" altLang="en-US"/>
              <a:t>）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497887" cy="503237"/>
          </a:xfrm>
        </p:spPr>
        <p:txBody>
          <a:bodyPr/>
          <a:lstStyle/>
          <a:p>
            <a:r>
              <a:rPr lang="en-US" altLang="zh-TW" sz="2400"/>
              <a:t>Example: </a:t>
            </a:r>
            <a:r>
              <a:rPr lang="en-US" altLang="zh-TW" sz="2400">
                <a:solidFill>
                  <a:srgbClr val="0033CC"/>
                </a:solidFill>
              </a:rPr>
              <a:t>ArrayCopyDemo.java</a:t>
            </a:r>
          </a:p>
        </p:txBody>
      </p:sp>
      <p:pic>
        <p:nvPicPr>
          <p:cNvPr id="2007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0325" y="4292600"/>
            <a:ext cx="6121400" cy="2279650"/>
          </a:xfrm>
          <a:noFill/>
          <a:ln/>
        </p:spPr>
      </p:pic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39750" y="2420938"/>
            <a:ext cx="8208963" cy="15525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char[] copyFrom = { 'd', 'e', 'c', 'a', 'f', 'f', 'e', 'i', 'n', 'a', 't', 'e', 'd' };</a:t>
            </a:r>
          </a:p>
          <a:p>
            <a:r>
              <a:rPr lang="en-US" altLang="zh-TW"/>
              <a:t>char[] copyTo = new char[7];</a:t>
            </a:r>
          </a:p>
          <a:p>
            <a:endParaRPr lang="en-US" altLang="zh-TW"/>
          </a:p>
          <a:p>
            <a:r>
              <a:rPr lang="en-US" altLang="zh-TW"/>
              <a:t>System.arraycopy(copyFrom, 2, copyTo, 0, 7);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569325" cy="1584325"/>
          </a:xfrm>
        </p:spPr>
        <p:txBody>
          <a:bodyPr/>
          <a:lstStyle/>
          <a:p>
            <a:r>
              <a:rPr lang="en-US" altLang="zh-TW" sz="2400" dirty="0"/>
              <a:t>Basic Practice</a:t>
            </a:r>
          </a:p>
          <a:p>
            <a:pPr lvl="1"/>
            <a:r>
              <a:rPr lang="zh-TW" altLang="en-US" sz="2000" dirty="0"/>
              <a:t>建立了 </a:t>
            </a:r>
            <a:r>
              <a:rPr lang="en-US" altLang="zh-TW" sz="2000" dirty="0"/>
              <a:t>a, b, c </a:t>
            </a:r>
            <a:r>
              <a:rPr lang="zh-TW" altLang="en-US" sz="2000" dirty="0"/>
              <a:t>均為 </a:t>
            </a:r>
            <a:r>
              <a:rPr lang="en-US" altLang="zh-TW" sz="2000" dirty="0"/>
              <a:t>3 </a:t>
            </a:r>
            <a:r>
              <a:rPr lang="zh-TW" altLang="en-US" sz="2000" dirty="0"/>
              <a:t>列 </a:t>
            </a:r>
            <a:r>
              <a:rPr lang="en-US" altLang="zh-TW" sz="2000" dirty="0"/>
              <a:t>3 </a:t>
            </a:r>
            <a:r>
              <a:rPr lang="zh-TW" altLang="en-US" sz="2000" dirty="0"/>
              <a:t>行</a:t>
            </a:r>
            <a:r>
              <a:rPr lang="en-US" altLang="zh-TW" sz="2000" dirty="0"/>
              <a:t>(3x3)</a:t>
            </a:r>
            <a:r>
              <a:rPr lang="zh-TW" altLang="en-US" sz="2000" dirty="0"/>
              <a:t>的矩陣</a:t>
            </a:r>
            <a:r>
              <a:rPr lang="en-US" altLang="zh-TW" sz="2000" dirty="0"/>
              <a:t>(Matrix)</a:t>
            </a:r>
            <a:r>
              <a:rPr lang="zh-TW" altLang="en-US" sz="2000" dirty="0"/>
              <a:t>，且將 </a:t>
            </a:r>
            <a:r>
              <a:rPr lang="en-US" altLang="zh-TW" sz="2000" dirty="0"/>
              <a:t>a</a:t>
            </a:r>
            <a:r>
              <a:rPr lang="zh-TW" altLang="en-US" sz="2000" dirty="0"/>
              <a:t>和 </a:t>
            </a:r>
            <a:r>
              <a:rPr lang="en-US" altLang="zh-TW" sz="2000" dirty="0"/>
              <a:t>b </a:t>
            </a:r>
            <a:r>
              <a:rPr lang="zh-TW" altLang="en-US" sz="2000" dirty="0"/>
              <a:t>矩陣的加總存放在 </a:t>
            </a:r>
            <a:r>
              <a:rPr lang="en-US" altLang="zh-TW" sz="2000" dirty="0"/>
              <a:t>c </a:t>
            </a:r>
            <a:r>
              <a:rPr lang="zh-TW" altLang="en-US" sz="2000" dirty="0"/>
              <a:t>矩陣裡，並且將結果顯示在螢幕上。</a:t>
            </a:r>
          </a:p>
          <a:p>
            <a:pPr lvl="1"/>
            <a:r>
              <a:rPr lang="en-US" altLang="zh-TW" sz="2000" dirty="0"/>
              <a:t>a, b </a:t>
            </a:r>
            <a:r>
              <a:rPr lang="zh-TW" altLang="en-US" sz="2000" dirty="0"/>
              <a:t>中的數字請用亂數產生（介於 </a:t>
            </a:r>
            <a:r>
              <a:rPr lang="en-US" altLang="zh-TW" sz="2000" dirty="0"/>
              <a:t>0 ~ 20 </a:t>
            </a:r>
            <a:r>
              <a:rPr lang="zh-TW" altLang="en-US" sz="2000" dirty="0"/>
              <a:t>之間）</a:t>
            </a:r>
          </a:p>
        </p:txBody>
      </p:sp>
      <p:graphicFrame>
        <p:nvGraphicFramePr>
          <p:cNvPr id="201732" name="Group 4"/>
          <p:cNvGraphicFramePr>
            <a:graphicFrameLocks noGrp="1"/>
          </p:cNvGraphicFramePr>
          <p:nvPr>
            <p:ph sz="quarter" idx="2"/>
          </p:nvPr>
        </p:nvGraphicFramePr>
        <p:xfrm>
          <a:off x="250825" y="3284538"/>
          <a:ext cx="1871663" cy="1584960"/>
        </p:xfrm>
        <a:graphic>
          <a:graphicData uri="http://schemas.openxmlformats.org/drawingml/2006/table">
            <a:tbl>
              <a:tblPr/>
              <a:tblGrid>
                <a:gridCol w="468313"/>
                <a:gridCol w="468312"/>
                <a:gridCol w="466725"/>
                <a:gridCol w="468313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769" name="Group 41"/>
          <p:cNvGraphicFramePr>
            <a:graphicFrameLocks noGrp="1"/>
          </p:cNvGraphicFramePr>
          <p:nvPr>
            <p:ph sz="quarter" idx="3"/>
          </p:nvPr>
        </p:nvGraphicFramePr>
        <p:xfrm>
          <a:off x="3059113" y="3284538"/>
          <a:ext cx="1800225" cy="1586230"/>
        </p:xfrm>
        <a:graphic>
          <a:graphicData uri="http://schemas.openxmlformats.org/drawingml/2006/table">
            <a:tbl>
              <a:tblPr/>
              <a:tblGrid>
                <a:gridCol w="450850"/>
                <a:gridCol w="449262"/>
                <a:gridCol w="449263"/>
                <a:gridCol w="4508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806" name="Group 78"/>
          <p:cNvGraphicFramePr>
            <a:graphicFrameLocks noGrp="1"/>
          </p:cNvGraphicFramePr>
          <p:nvPr/>
        </p:nvGraphicFramePr>
        <p:xfrm>
          <a:off x="5651500" y="3286125"/>
          <a:ext cx="3095625" cy="1585595"/>
        </p:xfrm>
        <a:graphic>
          <a:graphicData uri="http://schemas.openxmlformats.org/drawingml/2006/table">
            <a:tbl>
              <a:tblPr/>
              <a:tblGrid>
                <a:gridCol w="773113"/>
                <a:gridCol w="776287"/>
                <a:gridCol w="773113"/>
                <a:gridCol w="77311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31993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Insert random number into matrix a and b</a:t>
            </a:r>
          </a:p>
          <a:p>
            <a:r>
              <a:rPr lang="en-US" altLang="zh-TW" dirty="0" smtClean="0"/>
              <a:t>Add the number and insert in to matrix c.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=0, …){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for (j=0…) 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	…</a:t>
            </a:r>
          </a:p>
          <a:p>
            <a:pPr>
              <a:buNone/>
            </a:pPr>
            <a:r>
              <a:rPr lang="en-US" altLang="zh-TW" dirty="0" smtClean="0"/>
              <a:t>	}</a:t>
            </a:r>
          </a:p>
          <a:p>
            <a:pPr>
              <a:buNone/>
            </a:pPr>
            <a:r>
              <a:rPr lang="en-US" altLang="zh-TW" dirty="0" smtClean="0"/>
              <a:t>}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30750" y="1557338"/>
            <a:ext cx="4184650" cy="496800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To print to screen: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for 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=0… ){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for (j=0…) 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	…</a:t>
            </a:r>
          </a:p>
          <a:p>
            <a:pPr>
              <a:buNone/>
            </a:pPr>
            <a:r>
              <a:rPr lang="en-US" altLang="zh-TW" dirty="0" smtClean="0"/>
              <a:t>		}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(j=0…) 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		…</a:t>
            </a:r>
          </a:p>
          <a:p>
            <a:pPr>
              <a:buNone/>
            </a:pPr>
            <a:r>
              <a:rPr lang="en-US" altLang="zh-TW" dirty="0" smtClean="0"/>
              <a:t>		}</a:t>
            </a:r>
          </a:p>
          <a:p>
            <a:pPr>
              <a:buNone/>
            </a:pPr>
            <a:r>
              <a:rPr lang="en-US" altLang="zh-TW" dirty="0" smtClean="0"/>
              <a:t>		for (j=0…) 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		…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dirty="0" smtClean="0"/>
              <a:t>}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中，以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的</a:t>
            </a:r>
            <a:r>
              <a:rPr lang="zh-TW" altLang="en-US" u="sng" dirty="0" smtClean="0"/>
              <a:t>名稱與參數</a:t>
            </a:r>
            <a:r>
              <a:rPr lang="zh-TW" altLang="en-US" dirty="0" smtClean="0"/>
              <a:t>來決定一個 </a:t>
            </a:r>
            <a:r>
              <a:rPr lang="en-US" altLang="zh-TW" dirty="0" smtClean="0"/>
              <a:t>method</a:t>
            </a:r>
          </a:p>
          <a:p>
            <a:r>
              <a:rPr lang="zh-TW" altLang="en-US" dirty="0" smtClean="0"/>
              <a:t>因此，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允許多個 </a:t>
            </a:r>
            <a:r>
              <a:rPr lang="en-US" altLang="zh-TW" dirty="0" smtClean="0"/>
              <a:t>methods </a:t>
            </a:r>
            <a:r>
              <a:rPr lang="zh-TW" altLang="en-US" dirty="0" smtClean="0"/>
              <a:t>共用同一個名字，但必須擁有</a:t>
            </a:r>
            <a:r>
              <a:rPr lang="zh-TW" altLang="en-US" dirty="0" smtClean="0">
                <a:solidFill>
                  <a:srgbClr val="0033CC"/>
                </a:solidFill>
              </a:rPr>
              <a:t>不同數目或型態的參數</a:t>
            </a:r>
            <a:r>
              <a:rPr lang="zh-TW" altLang="en-US" dirty="0" smtClean="0"/>
              <a:t>以供區分</a:t>
            </a:r>
          </a:p>
          <a:p>
            <a:r>
              <a:rPr lang="zh-TW" altLang="en-US" dirty="0" smtClean="0"/>
              <a:t>例：</a:t>
            </a:r>
            <a:endParaRPr lang="en-US" altLang="zh-TW" dirty="0" smtClean="0"/>
          </a:p>
          <a:p>
            <a:pPr>
              <a:buFontTx/>
              <a:buNone/>
            </a:pPr>
            <a:r>
              <a:rPr lang="en-US" altLang="zh-TW" dirty="0" smtClean="0"/>
              <a:t>		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square(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num</a:t>
            </a:r>
            <a:r>
              <a:rPr lang="en-US" altLang="zh-TW" dirty="0" smtClean="0"/>
              <a:t>)</a:t>
            </a:r>
          </a:p>
          <a:p>
            <a:pPr>
              <a:buFontTx/>
              <a:buNone/>
            </a:pPr>
            <a:r>
              <a:rPr lang="en-US" altLang="zh-TW" dirty="0" smtClean="0"/>
              <a:t>		static double square(</a:t>
            </a:r>
            <a:r>
              <a:rPr lang="en-US" altLang="zh-TW" dirty="0" smtClean="0">
                <a:solidFill>
                  <a:srgbClr val="0033CC"/>
                </a:solidFill>
              </a:rPr>
              <a:t>double num</a:t>
            </a:r>
            <a:r>
              <a:rPr lang="en-US" altLang="zh-TW" dirty="0" smtClean="0"/>
              <a:t>)</a:t>
            </a:r>
          </a:p>
          <a:p>
            <a:pPr>
              <a:buFontTx/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或</a:t>
            </a:r>
            <a:endParaRPr lang="zh-TW" altLang="en-US" dirty="0" smtClean="0"/>
          </a:p>
          <a:p>
            <a:pPr>
              <a:buFontTx/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	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getMin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a, 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b</a:t>
            </a:r>
            <a:r>
              <a:rPr lang="en-US" altLang="zh-TW" dirty="0" smtClean="0"/>
              <a:t>)</a:t>
            </a:r>
          </a:p>
          <a:p>
            <a:pPr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getMin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a, 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b, 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c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程式設計</a:t>
            </a:r>
            <a:r>
              <a:rPr lang="zh-TW" altLang="en-US" dirty="0" smtClean="0"/>
              <a:t>的一個重要觀念，可以使程式碼變的很簡潔，但是設計此類方法必須很小心，不然很容易掉入無窮迴圈。</a:t>
            </a:r>
          </a:p>
          <a:p>
            <a:r>
              <a:rPr lang="zh-TW" altLang="en-US" dirty="0" smtClean="0"/>
              <a:t>定義：一個問題內涵是由本身所定義的話，稱之遞迴</a:t>
            </a:r>
          </a:p>
          <a:p>
            <a:r>
              <a:rPr lang="zh-TW" altLang="en-US" dirty="0" smtClean="0"/>
              <a:t>特性：</a:t>
            </a:r>
          </a:p>
          <a:p>
            <a:pPr lvl="1"/>
            <a:r>
              <a:rPr lang="zh-TW" altLang="en-US" dirty="0" smtClean="0"/>
              <a:t>遞迴方法每次呼叫後，可使問題範圍縮小</a:t>
            </a:r>
          </a:p>
          <a:p>
            <a:pPr lvl="1"/>
            <a:r>
              <a:rPr lang="zh-TW" altLang="en-US" dirty="0" smtClean="0"/>
              <a:t>方法必須要有一個終止條件，以便結束遞迴方法的執行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遞迴（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Recursive</a:t>
            </a:r>
            <a:r>
              <a:rPr lang="zh-TW" altLang="en-US" dirty="0" smtClean="0">
                <a:latin typeface="新細明體" charset="-120"/>
                <a:ea typeface="新細明體" charset="-120"/>
              </a:rPr>
              <a:t>）的方法設計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11768"/>
          </a:xfrm>
        </p:spPr>
        <p:txBody>
          <a:bodyPr/>
          <a:lstStyle/>
          <a:p>
            <a:r>
              <a:rPr lang="zh-TW" altLang="en-US" sz="2400" dirty="0" smtClean="0">
                <a:solidFill>
                  <a:srgbClr val="0033CC"/>
                </a:solidFill>
              </a:rPr>
              <a:t>物件（</a:t>
            </a:r>
            <a:r>
              <a:rPr lang="en-US" altLang="zh-TW" sz="2400" dirty="0" smtClean="0">
                <a:solidFill>
                  <a:srgbClr val="0033CC"/>
                </a:solidFill>
              </a:rPr>
              <a:t>Object</a:t>
            </a:r>
            <a:r>
              <a:rPr lang="zh-TW" altLang="en-US" sz="2400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sz="2000" dirty="0" smtClean="0"/>
              <a:t>軟體工程中，一個物件就是一堆相關</a:t>
            </a:r>
            <a:r>
              <a:rPr lang="zh-TW" altLang="en-US" sz="2000" dirty="0" smtClean="0">
                <a:solidFill>
                  <a:srgbClr val="0033CC"/>
                </a:solidFill>
              </a:rPr>
              <a:t>變數（</a:t>
            </a:r>
            <a:r>
              <a:rPr lang="en-US" altLang="zh-TW" sz="2000" dirty="0" smtClean="0">
                <a:solidFill>
                  <a:srgbClr val="0033CC"/>
                </a:solidFill>
              </a:rPr>
              <a:t>variables</a:t>
            </a:r>
            <a:r>
              <a:rPr lang="zh-TW" altLang="en-US" sz="2000" dirty="0" smtClean="0">
                <a:solidFill>
                  <a:srgbClr val="0033CC"/>
                </a:solidFill>
              </a:rPr>
              <a:t>）</a:t>
            </a:r>
            <a:r>
              <a:rPr lang="zh-TW" altLang="en-US" sz="2000" dirty="0" smtClean="0"/>
              <a:t>與相關</a:t>
            </a:r>
            <a:r>
              <a:rPr lang="zh-TW" altLang="en-US" sz="2000" dirty="0" smtClean="0">
                <a:solidFill>
                  <a:srgbClr val="0033CC"/>
                </a:solidFill>
              </a:rPr>
              <a:t>方法（</a:t>
            </a:r>
            <a:r>
              <a:rPr lang="en-US" altLang="zh-TW" sz="2000" dirty="0" smtClean="0">
                <a:solidFill>
                  <a:srgbClr val="0033CC"/>
                </a:solidFill>
              </a:rPr>
              <a:t>method</a:t>
            </a:r>
            <a:r>
              <a:rPr lang="zh-TW" altLang="en-US" sz="2000" dirty="0" smtClean="0">
                <a:solidFill>
                  <a:srgbClr val="0033CC"/>
                </a:solidFill>
              </a:rPr>
              <a:t>）</a:t>
            </a:r>
            <a:r>
              <a:rPr lang="zh-TW" altLang="en-US" sz="2000" dirty="0" smtClean="0"/>
              <a:t>的集合</a:t>
            </a:r>
          </a:p>
          <a:p>
            <a:pPr lvl="1"/>
            <a:r>
              <a:rPr lang="zh-TW" altLang="en-US" sz="2000" dirty="0" smtClean="0">
                <a:solidFill>
                  <a:srgbClr val="0033CC"/>
                </a:solidFill>
              </a:rPr>
              <a:t>變數</a:t>
            </a:r>
            <a:r>
              <a:rPr lang="zh-TW" altLang="en-US" sz="2000" dirty="0" smtClean="0"/>
              <a:t>：描述此物件的狀態，或稱</a:t>
            </a:r>
            <a:r>
              <a:rPr lang="zh-TW" altLang="en-US" sz="2000" dirty="0" smtClean="0">
                <a:solidFill>
                  <a:srgbClr val="0033CC"/>
                </a:solidFill>
              </a:rPr>
              <a:t>屬性</a:t>
            </a:r>
            <a:r>
              <a:rPr lang="en-US" altLang="zh-TW" sz="2000" dirty="0" smtClean="0">
                <a:solidFill>
                  <a:srgbClr val="0033CC"/>
                </a:solidFill>
              </a:rPr>
              <a:t>(property)</a:t>
            </a:r>
          </a:p>
          <a:p>
            <a:pPr lvl="1"/>
            <a:r>
              <a:rPr lang="zh-TW" altLang="en-US" sz="2000" dirty="0" smtClean="0">
                <a:solidFill>
                  <a:srgbClr val="0033CC"/>
                </a:solidFill>
              </a:rPr>
              <a:t>方法</a:t>
            </a:r>
            <a:r>
              <a:rPr lang="zh-TW" altLang="en-US" sz="2000" dirty="0" smtClean="0"/>
              <a:t>：可修改物件狀態的行為</a:t>
            </a:r>
          </a:p>
          <a:p>
            <a:pPr lvl="1"/>
            <a:r>
              <a:rPr lang="zh-TW" altLang="en-US" sz="2000" dirty="0" smtClean="0"/>
              <a:t>優點：模組化（</a:t>
            </a:r>
            <a:r>
              <a:rPr lang="en-US" altLang="zh-TW" sz="2000" dirty="0" smtClean="0"/>
              <a:t>Modularity</a:t>
            </a:r>
            <a:r>
              <a:rPr lang="zh-TW" altLang="en-US" sz="2000" dirty="0" smtClean="0"/>
              <a:t>）和資訊隱藏（</a:t>
            </a:r>
            <a:r>
              <a:rPr lang="en-US" altLang="zh-TW" sz="2000" dirty="0" smtClean="0"/>
              <a:t>Information Hiding</a:t>
            </a:r>
            <a:r>
              <a:rPr lang="zh-TW" altLang="en-US" sz="2000" dirty="0" smtClean="0"/>
              <a:t>）</a:t>
            </a:r>
          </a:p>
          <a:p>
            <a:pPr lvl="1"/>
            <a:r>
              <a:rPr lang="zh-TW" altLang="en-US" sz="2000" dirty="0" smtClean="0"/>
              <a:t>例如：腳踏車物件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4148510"/>
            <a:ext cx="3241675" cy="1855787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435600" y="4077072"/>
            <a:ext cx="2808288" cy="1978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類別（</a:t>
            </a:r>
            <a:r>
              <a:rPr lang="en-US" altLang="zh-TW" dirty="0" smtClean="0">
                <a:solidFill>
                  <a:srgbClr val="0033CC"/>
                </a:solidFill>
              </a:rPr>
              <a:t>Class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dirty="0" smtClean="0"/>
              <a:t>是一個</a:t>
            </a:r>
            <a:r>
              <a:rPr lang="zh-TW" altLang="en-US" dirty="0" smtClean="0">
                <a:solidFill>
                  <a:srgbClr val="0033CC"/>
                </a:solidFill>
              </a:rPr>
              <a:t>藍圖或是原型（</a:t>
            </a:r>
            <a:r>
              <a:rPr lang="en-US" altLang="zh-TW" dirty="0" smtClean="0">
                <a:solidFill>
                  <a:srgbClr val="0033CC"/>
                </a:solidFill>
              </a:rPr>
              <a:t>prototype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  <a:r>
              <a:rPr lang="zh-TW" altLang="en-US" dirty="0" smtClean="0"/>
              <a:t>其中定義了某一種類別所需的狀態（</a:t>
            </a:r>
            <a:r>
              <a:rPr lang="en-US" altLang="zh-TW" dirty="0" smtClean="0"/>
              <a:t>variables</a:t>
            </a:r>
            <a:r>
              <a:rPr lang="zh-TW" altLang="en-US" dirty="0" smtClean="0"/>
              <a:t>）、行為（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）和事件（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狀態（</a:t>
            </a:r>
            <a:r>
              <a:rPr lang="en-US" altLang="zh-TW" dirty="0" smtClean="0"/>
              <a:t>variables</a:t>
            </a:r>
            <a:r>
              <a:rPr lang="zh-TW" altLang="en-US" dirty="0" smtClean="0"/>
              <a:t>）：一個物件的特性 (身高，體重，年齡)</a:t>
            </a:r>
            <a:br>
              <a:rPr lang="zh-TW" altLang="en-US" dirty="0" smtClean="0"/>
            </a:br>
            <a:r>
              <a:rPr lang="zh-TW" altLang="en-US" dirty="0" smtClean="0">
                <a:sym typeface="Wingdings" pitchFamily="2" charset="2"/>
              </a:rPr>
              <a:t> 物件的名詞</a:t>
            </a:r>
          </a:p>
          <a:p>
            <a:pPr lvl="1"/>
            <a:r>
              <a:rPr lang="zh-TW" altLang="en-US" dirty="0" smtClean="0">
                <a:sym typeface="Wingdings" pitchFamily="2" charset="2"/>
              </a:rPr>
              <a:t>行為（</a:t>
            </a:r>
            <a:r>
              <a:rPr lang="en-US" altLang="zh-TW" dirty="0" smtClean="0">
                <a:sym typeface="Wingdings" pitchFamily="2" charset="2"/>
              </a:rPr>
              <a:t>method</a:t>
            </a:r>
            <a:r>
              <a:rPr lang="zh-TW" altLang="en-US" dirty="0" smtClean="0">
                <a:sym typeface="Wingdings" pitchFamily="2" charset="2"/>
              </a:rPr>
              <a:t>）或事件（</a:t>
            </a:r>
            <a:r>
              <a:rPr lang="en-US" altLang="zh-TW" dirty="0" smtClean="0">
                <a:sym typeface="Wingdings" pitchFamily="2" charset="2"/>
              </a:rPr>
              <a:t>event</a:t>
            </a:r>
            <a:r>
              <a:rPr lang="zh-TW" altLang="en-US" dirty="0" smtClean="0">
                <a:sym typeface="Wingdings" pitchFamily="2" charset="2"/>
              </a:rPr>
              <a:t>）：一個物件會做的動作 (跑，跳，走路)</a:t>
            </a:r>
            <a:br>
              <a:rPr lang="zh-TW" altLang="en-US" dirty="0" smtClean="0">
                <a:sym typeface="Wingdings" pitchFamily="2" charset="2"/>
              </a:rPr>
            </a:br>
            <a:r>
              <a:rPr lang="zh-TW" altLang="en-US" dirty="0" smtClean="0">
                <a:sym typeface="Wingdings" pitchFamily="2" charset="2"/>
              </a:rPr>
              <a:t> 物件的動詞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1648"/>
          </a:xfrm>
        </p:spPr>
        <p:txBody>
          <a:bodyPr/>
          <a:lstStyle/>
          <a:p>
            <a:r>
              <a:rPr lang="zh-TW" altLang="en-US" dirty="0" smtClean="0"/>
              <a:t>物件（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）與類別（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）的比較</a:t>
            </a:r>
          </a:p>
          <a:p>
            <a:pPr lvl="1"/>
            <a:r>
              <a:rPr lang="zh-TW" altLang="en-US" dirty="0" smtClean="0"/>
              <a:t>在真實世界中，物件與類別比較好分辨，因為類別可以當成是物件的樣版或是模子</a:t>
            </a:r>
          </a:p>
          <a:p>
            <a:pPr lvl="1"/>
            <a:r>
              <a:rPr lang="zh-TW" altLang="en-US" dirty="0" smtClean="0"/>
              <a:t>在軟體概念中，因為是兩者都是抽象概念較難讓人接受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971550" y="3430017"/>
            <a:ext cx="27368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class Box</a:t>
            </a:r>
            <a:br>
              <a:rPr lang="en-US" altLang="zh-TW" dirty="0"/>
            </a:br>
            <a:r>
              <a:rPr lang="en-US" altLang="zh-TW" dirty="0"/>
              <a:t>{</a:t>
            </a:r>
          </a:p>
          <a:p>
            <a:r>
              <a:rPr lang="en-US" altLang="zh-TW" dirty="0"/>
              <a:t>   double width;</a:t>
            </a:r>
          </a:p>
          <a:p>
            <a:r>
              <a:rPr lang="en-US" altLang="zh-TW" dirty="0"/>
              <a:t>   double height;</a:t>
            </a:r>
          </a:p>
          <a:p>
            <a:r>
              <a:rPr lang="en-US" altLang="zh-TW" dirty="0"/>
              <a:t>   double depth;</a:t>
            </a:r>
          </a:p>
          <a:p>
            <a:r>
              <a:rPr lang="en-US" altLang="zh-TW" dirty="0"/>
              <a:t>}</a:t>
            </a:r>
          </a:p>
          <a:p>
            <a:r>
              <a:rPr lang="zh-TW" altLang="en-US" dirty="0">
                <a:solidFill>
                  <a:srgbClr val="0033CC"/>
                </a:solidFill>
              </a:rPr>
              <a:t>這只是一個規格書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995738" y="3356992"/>
            <a:ext cx="4572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</a:rPr>
              <a:t>Box box1 = new Box();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Box box2 = new Box();</a:t>
            </a:r>
            <a:r>
              <a:rPr lang="en-US" altLang="zh-TW" sz="2000" dirty="0"/>
              <a:t> </a:t>
            </a:r>
          </a:p>
          <a:p>
            <a:r>
              <a:rPr lang="en-US" altLang="zh-TW" sz="2000" dirty="0"/>
              <a:t>box1.width = 100; </a:t>
            </a:r>
          </a:p>
          <a:p>
            <a:endParaRPr lang="en-US" altLang="zh-TW" sz="2000" dirty="0"/>
          </a:p>
          <a:p>
            <a:r>
              <a:rPr lang="en-US" altLang="zh-TW" sz="2000" dirty="0"/>
              <a:t>box1, box2</a:t>
            </a:r>
            <a:r>
              <a:rPr lang="zh-TW" altLang="en-US" sz="2000" dirty="0"/>
              <a:t>將會變成</a:t>
            </a:r>
            <a:r>
              <a:rPr lang="en-US" altLang="zh-TW" sz="2000" dirty="0"/>
              <a:t>Box</a:t>
            </a:r>
            <a:r>
              <a:rPr lang="zh-TW" altLang="en-US" sz="2000" dirty="0"/>
              <a:t>的實例</a:t>
            </a:r>
          </a:p>
          <a:p>
            <a:endParaRPr lang="zh-TW" altLang="en-US" sz="2000" dirty="0"/>
          </a:p>
          <a:p>
            <a:r>
              <a:rPr lang="zh-TW" altLang="en-US" sz="2000" dirty="0"/>
              <a:t>每一個</a:t>
            </a:r>
            <a:r>
              <a:rPr lang="en-US" altLang="zh-TW" sz="2000" dirty="0"/>
              <a:t>Box</a:t>
            </a:r>
            <a:r>
              <a:rPr lang="zh-TW" altLang="en-US" sz="2000" dirty="0"/>
              <a:t>物件都有它自己的實例屬性</a:t>
            </a:r>
            <a:r>
              <a:rPr lang="en-US" altLang="zh-TW" sz="2000" dirty="0"/>
              <a:t>width</a:t>
            </a:r>
            <a:r>
              <a:rPr lang="zh-TW" altLang="en-US" sz="2000" dirty="0"/>
              <a:t>、</a:t>
            </a:r>
            <a:r>
              <a:rPr lang="en-US" altLang="zh-TW" sz="2000" dirty="0"/>
              <a:t>height</a:t>
            </a:r>
            <a:r>
              <a:rPr lang="zh-TW" altLang="en-US" sz="2000" dirty="0"/>
              <a:t>、</a:t>
            </a:r>
            <a:r>
              <a:rPr lang="en-US" altLang="zh-TW" sz="2000" dirty="0"/>
              <a:t>depth</a:t>
            </a:r>
          </a:p>
          <a:p>
            <a:r>
              <a:rPr lang="zh-TW" altLang="en-US" sz="2000" dirty="0"/>
              <a:t>存取這些成員，使用點</a:t>
            </a:r>
            <a:r>
              <a:rPr lang="en-US" altLang="zh-TW" sz="2000" dirty="0"/>
              <a:t>(.)</a:t>
            </a:r>
            <a:r>
              <a:rPr lang="zh-TW" altLang="en-US" sz="2000" dirty="0"/>
              <a:t>運算子，連接物件的名稱與實例屬性的名稱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6560</TotalTime>
  <Words>2270</Words>
  <Application>Microsoft Office PowerPoint</Application>
  <PresentationFormat>如螢幕大小 (4:3)</PresentationFormat>
  <Paragraphs>486</Paragraphs>
  <Slides>42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Concourse</vt:lpstr>
      <vt:lpstr>Simple Data Objects (1)</vt:lpstr>
      <vt:lpstr>Outline</vt:lpstr>
      <vt:lpstr>方法（Method）</vt:lpstr>
      <vt:lpstr>方法（Method）</vt:lpstr>
      <vt:lpstr>Overloading</vt:lpstr>
      <vt:lpstr>遞迴（Recursive）的方法設計</vt:lpstr>
      <vt:lpstr>Object-Oriented Programming (OOP)</vt:lpstr>
      <vt:lpstr>Object-Oriented Programming (OOP)</vt:lpstr>
      <vt:lpstr>Object-Oriented Programming (OOP)</vt:lpstr>
      <vt:lpstr>繼承(Inheritance)</vt:lpstr>
      <vt:lpstr>Questions?</vt:lpstr>
      <vt:lpstr>數字（Number）</vt:lpstr>
      <vt:lpstr>數字（Number）</vt:lpstr>
      <vt:lpstr>數字（Number）</vt:lpstr>
      <vt:lpstr>數字（Number）</vt:lpstr>
      <vt:lpstr>數字（Number）</vt:lpstr>
      <vt:lpstr>數字（Number）</vt:lpstr>
      <vt:lpstr>數字（Number）</vt:lpstr>
      <vt:lpstr>數字（Number）</vt:lpstr>
      <vt:lpstr>數字（Number）</vt:lpstr>
      <vt:lpstr>數字（Number）</vt:lpstr>
      <vt:lpstr>數字（Number）</vt:lpstr>
      <vt:lpstr>數字（Number）</vt:lpstr>
      <vt:lpstr>數字（Number）</vt:lpstr>
      <vt:lpstr>數學（Math）</vt:lpstr>
      <vt:lpstr>數學（Math）</vt:lpstr>
      <vt:lpstr>數學（Math）</vt:lpstr>
      <vt:lpstr>陣列（Array）</vt:lpstr>
      <vt:lpstr>陣列（Array）</vt:lpstr>
      <vt:lpstr>陣列（Array）</vt:lpstr>
      <vt:lpstr>陣列（Array）</vt:lpstr>
      <vt:lpstr>陣列（Array）</vt:lpstr>
      <vt:lpstr>陣列（Array）</vt:lpstr>
      <vt:lpstr>陣列（Array）</vt:lpstr>
      <vt:lpstr>陣列（Array）</vt:lpstr>
      <vt:lpstr>陣列（Array）</vt:lpstr>
      <vt:lpstr>陣列（Array）</vt:lpstr>
      <vt:lpstr>陣列（Array）</vt:lpstr>
      <vt:lpstr>陣列（Array）</vt:lpstr>
      <vt:lpstr>陣列（Array）</vt:lpstr>
      <vt:lpstr>Your Turn</vt:lpstr>
      <vt:lpstr>Hints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Danny</cp:lastModifiedBy>
  <cp:revision>2003</cp:revision>
  <dcterms:created xsi:type="dcterms:W3CDTF">1601-01-01T00:00:00Z</dcterms:created>
  <dcterms:modified xsi:type="dcterms:W3CDTF">2010-07-26T04:43:36Z</dcterms:modified>
</cp:coreProperties>
</file>