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  <p:sldId id="257" r:id="rId3"/>
    <p:sldId id="425" r:id="rId4"/>
    <p:sldId id="426" r:id="rId5"/>
    <p:sldId id="427" r:id="rId6"/>
    <p:sldId id="428" r:id="rId7"/>
    <p:sldId id="429" r:id="rId8"/>
    <p:sldId id="430" r:id="rId9"/>
    <p:sldId id="431" r:id="rId10"/>
    <p:sldId id="432" r:id="rId11"/>
    <p:sldId id="433" r:id="rId12"/>
    <p:sldId id="434" r:id="rId13"/>
    <p:sldId id="435" r:id="rId14"/>
    <p:sldId id="436" r:id="rId15"/>
    <p:sldId id="437" r:id="rId16"/>
    <p:sldId id="438" r:id="rId17"/>
    <p:sldId id="439" r:id="rId18"/>
    <p:sldId id="440" r:id="rId19"/>
    <p:sldId id="441" r:id="rId20"/>
    <p:sldId id="442" r:id="rId21"/>
    <p:sldId id="443" r:id="rId22"/>
    <p:sldId id="444" r:id="rId23"/>
    <p:sldId id="445" r:id="rId24"/>
    <p:sldId id="446" r:id="rId25"/>
    <p:sldId id="447" r:id="rId26"/>
    <p:sldId id="448" r:id="rId27"/>
    <p:sldId id="457" r:id="rId28"/>
    <p:sldId id="449" r:id="rId29"/>
    <p:sldId id="450" r:id="rId30"/>
    <p:sldId id="451" r:id="rId31"/>
    <p:sldId id="452" r:id="rId32"/>
    <p:sldId id="453" r:id="rId33"/>
    <p:sldId id="454" r:id="rId34"/>
    <p:sldId id="455" r:id="rId35"/>
    <p:sldId id="458" r:id="rId36"/>
    <p:sldId id="456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93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altLang="zh-TW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7/26/2010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altLang="zh-TW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3DC223E-3904-4076-8974-45B2FB7D7E4F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7/26/2010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2CBA78-A470-4680-914E-57C1FD1C6511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7/26/2010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E372FC-1A4E-451B-8AE2-AB8031515DC2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476250"/>
            <a:ext cx="8664575" cy="9366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95288" y="1557338"/>
            <a:ext cx="4183062" cy="4538662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0750" y="1557338"/>
            <a:ext cx="4184650" cy="4538662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5814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44BCE86-DEAB-45F5-B5EE-973AE39686CD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7/26/2010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E9D987-2398-41E5-8551-FBFA2596F48D}" type="slidenum">
              <a:rPr lang="zh-TW" altLang="en-US" smtClean="0"/>
              <a:pPr/>
              <a:t>‹#›</a:t>
            </a:fld>
            <a:endParaRPr lang="en-US" altLang="zh-TW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7/26/2010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F8DCC7-0474-4A24-AAB3-9F6D6CD731F1}" type="slidenum">
              <a:rPr lang="zh-TW" altLang="en-US" smtClean="0"/>
              <a:pPr/>
              <a:t>‹#›</a:t>
            </a:fld>
            <a:endParaRPr lang="en-US" altLang="zh-TW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7/26/2010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B588AC-F8B2-4131-8557-604AD8FAC582}" type="slidenum">
              <a:rPr lang="zh-TW" altLang="en-US" smtClean="0"/>
              <a:pPr/>
              <a:t>‹#›</a:t>
            </a:fld>
            <a:endParaRPr lang="en-US" altLang="zh-TW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7/26/2010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C4215D-6C2B-4A4F-A552-34009396D80C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7/26/2010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3B43B6-6450-45E4-93A9-1F288705696D}" type="slidenum">
              <a:rPr lang="zh-TW" altLang="en-US" smtClean="0"/>
              <a:pPr/>
              <a:t>‹#›</a:t>
            </a:fld>
            <a:endParaRPr lang="en-US" altLang="zh-TW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7/26/2010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A3ECFE-38ED-40D2-95EF-87D1F34FF4D6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7/26/2010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C27687-C3B2-4C58-9049-17864ADC5E45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altLang="zh-TW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7/26/2010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0E93292-50F1-4AA0-85CA-783DB409E4A3}" type="slidenum">
              <a:rPr lang="zh-TW" altLang="en-US" smtClean="0"/>
              <a:pPr/>
              <a:t>‹#›</a:t>
            </a:fld>
            <a:endParaRPr lang="en-US" altLang="zh-TW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  <a:p>
            <a:pPr lvl="1" eaLnBrk="1" latinLnBrk="0" hangingPunct="1"/>
            <a:r>
              <a:rPr kumimoji="0" lang="en-US" altLang="zh-TW" smtClean="0"/>
              <a:t>Second level</a:t>
            </a:r>
          </a:p>
          <a:p>
            <a:pPr lvl="2" eaLnBrk="1" latinLnBrk="0" hangingPunct="1"/>
            <a:r>
              <a:rPr kumimoji="0" lang="en-US" altLang="zh-TW" smtClean="0"/>
              <a:t>Third level</a:t>
            </a:r>
          </a:p>
          <a:p>
            <a:pPr lvl="3" eaLnBrk="1" latinLnBrk="0" hangingPunct="1"/>
            <a:r>
              <a:rPr kumimoji="0" lang="en-US" altLang="zh-TW" smtClean="0"/>
              <a:t>Fourth level</a:t>
            </a:r>
          </a:p>
          <a:p>
            <a:pPr lvl="4" eaLnBrk="1" latinLnBrk="0" hangingPunct="1"/>
            <a:r>
              <a:rPr kumimoji="0" lang="en-US" altLang="zh-TW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7/26/2010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altLang="zh-TW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480828D-CA9A-4E8F-9075-67BB057ED7E1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Simple Data </a:t>
            </a:r>
            <a:r>
              <a:rPr lang="en-US" altLang="zh-TW" dirty="0" smtClean="0"/>
              <a:t>Objects</a:t>
            </a:r>
            <a:r>
              <a:rPr lang="zh-TW" altLang="en-US" dirty="0" smtClean="0"/>
              <a:t> </a:t>
            </a:r>
            <a:r>
              <a:rPr lang="en-US" altLang="zh-TW" smtClean="0"/>
              <a:t>(2)</a:t>
            </a:r>
            <a:endParaRPr lang="en-US" altLang="zh-TW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Lecturer</a:t>
            </a:r>
            <a:r>
              <a:rPr lang="zh-TW" altLang="en-US" dirty="0" smtClean="0"/>
              <a:t>：</a:t>
            </a:r>
            <a:r>
              <a:rPr lang="zh-TW" altLang="en-US" dirty="0" smtClean="0"/>
              <a:t>賀耀華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7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557338"/>
            <a:ext cx="8520112" cy="647700"/>
          </a:xfrm>
        </p:spPr>
        <p:txBody>
          <a:bodyPr/>
          <a:lstStyle/>
          <a:p>
            <a:r>
              <a:rPr lang="en-US" altLang="zh-TW"/>
              <a:t>Example: </a:t>
            </a:r>
            <a:r>
              <a:rPr lang="en-US" altLang="zh-TW">
                <a:solidFill>
                  <a:srgbClr val="0033CC"/>
                </a:solidFill>
              </a:rPr>
              <a:t>CharacterDemo.java</a:t>
            </a:r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字元（</a:t>
            </a:r>
            <a:r>
              <a:rPr lang="en-US" altLang="zh-TW"/>
              <a:t>Character</a:t>
            </a:r>
            <a:r>
              <a:rPr lang="zh-TW" altLang="en-US"/>
              <a:t>）</a:t>
            </a:r>
          </a:p>
        </p:txBody>
      </p:sp>
      <p:sp>
        <p:nvSpPr>
          <p:cNvPr id="210948" name="Text Box 4"/>
          <p:cNvSpPr txBox="1">
            <a:spLocks noChangeArrowheads="1"/>
          </p:cNvSpPr>
          <p:nvPr/>
        </p:nvSpPr>
        <p:spPr bwMode="auto">
          <a:xfrm>
            <a:off x="755650" y="2133600"/>
            <a:ext cx="7775575" cy="448627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1800"/>
              <a:t>Character a = new Character('a');</a:t>
            </a:r>
          </a:p>
          <a:p>
            <a:r>
              <a:rPr lang="en-US" altLang="zh-TW" sz="1800"/>
              <a:t>Character a2 = new Character('a');</a:t>
            </a:r>
          </a:p>
          <a:p>
            <a:r>
              <a:rPr lang="en-US" altLang="zh-TW" sz="1800"/>
              <a:t>Character b = new Character('b');</a:t>
            </a:r>
          </a:p>
          <a:p>
            <a:endParaRPr lang="en-US" altLang="zh-TW" sz="1800"/>
          </a:p>
          <a:p>
            <a:r>
              <a:rPr lang="en-US" altLang="zh-TW" sz="1800"/>
              <a:t>int difference = a.compareTo(b);</a:t>
            </a:r>
          </a:p>
          <a:p>
            <a:r>
              <a:rPr lang="en-US" altLang="zh-TW" sz="1800"/>
              <a:t>if (difference == 0) {</a:t>
            </a:r>
          </a:p>
          <a:p>
            <a:r>
              <a:rPr lang="en-US" altLang="zh-TW" sz="1800"/>
              <a:t>      System.out.println("a is equal to b.");</a:t>
            </a:r>
          </a:p>
          <a:p>
            <a:r>
              <a:rPr lang="en-US" altLang="zh-TW" sz="1800"/>
              <a:t>} else if (difference &lt; 0) {</a:t>
            </a:r>
          </a:p>
          <a:p>
            <a:r>
              <a:rPr lang="en-US" altLang="zh-TW" sz="1800"/>
              <a:t>      System.out.println("a is less than b.");</a:t>
            </a:r>
          </a:p>
          <a:p>
            <a:r>
              <a:rPr lang="en-US" altLang="zh-TW" sz="1800"/>
              <a:t>} else if (difference &gt; 0) {</a:t>
            </a:r>
          </a:p>
          <a:p>
            <a:r>
              <a:rPr lang="en-US" altLang="zh-TW" sz="1800"/>
              <a:t>      System.out.println("a is greater than b.");</a:t>
            </a:r>
          </a:p>
          <a:p>
            <a:r>
              <a:rPr lang="en-US" altLang="zh-TW" sz="1800"/>
              <a:t>}</a:t>
            </a:r>
            <a:r>
              <a:rPr lang="zh-TW" altLang="en-US" sz="1800"/>
              <a:t> </a:t>
            </a:r>
          </a:p>
          <a:p>
            <a:r>
              <a:rPr lang="en-US" altLang="zh-TW" sz="1800"/>
              <a:t>System.out.println("a is " + ((a.equals(a2)) ? "equal" : "not equal") + " to a2.");</a:t>
            </a:r>
          </a:p>
          <a:p>
            <a:endParaRPr lang="en-US" altLang="zh-TW" sz="1800"/>
          </a:p>
          <a:p>
            <a:r>
              <a:rPr lang="en-US" altLang="zh-TW" sz="1800"/>
              <a:t>System.out.println("The character " + a.toString() + " is "</a:t>
            </a:r>
          </a:p>
          <a:p>
            <a:r>
              <a:rPr lang="en-US" altLang="zh-TW" sz="1800"/>
              <a:t>       + (Character.isUpperCase(a.charValue()) ? "upper" : "lower") + "case.");</a:t>
            </a:r>
            <a:endParaRPr lang="zh-TW" altLang="en-US" sz="1800"/>
          </a:p>
        </p:txBody>
      </p:sp>
      <p:sp>
        <p:nvSpPr>
          <p:cNvPr id="5" name="矩形 4"/>
          <p:cNvSpPr/>
          <p:nvPr/>
        </p:nvSpPr>
        <p:spPr>
          <a:xfrm>
            <a:off x="5076056" y="2492896"/>
            <a:ext cx="3816424" cy="1200329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US" altLang="zh-TW" dirty="0" smtClean="0"/>
              <a:t>a is less than b.</a:t>
            </a:r>
          </a:p>
          <a:p>
            <a:r>
              <a:rPr lang="en-US" altLang="zh-TW" dirty="0" smtClean="0"/>
              <a:t>a is equal to a2.</a:t>
            </a:r>
          </a:p>
          <a:p>
            <a:r>
              <a:rPr lang="en-US" altLang="zh-TW" dirty="0" smtClean="0"/>
              <a:t>The character a is lowercase.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String </a:t>
            </a:r>
            <a:r>
              <a:rPr lang="zh-TW" altLang="en-US" dirty="0"/>
              <a:t>物件</a:t>
            </a:r>
          </a:p>
          <a:p>
            <a:pPr lvl="1"/>
            <a:r>
              <a:rPr lang="zh-TW" altLang="en-US" dirty="0"/>
              <a:t>專門處理字串的</a:t>
            </a:r>
            <a:r>
              <a:rPr lang="zh-TW" altLang="en-US" dirty="0">
                <a:solidFill>
                  <a:srgbClr val="0000CC"/>
                </a:solidFill>
              </a:rPr>
              <a:t>常數</a:t>
            </a:r>
          </a:p>
          <a:p>
            <a:pPr lvl="1"/>
            <a:r>
              <a:rPr lang="zh-TW" altLang="en-US" dirty="0"/>
              <a:t>如：在 </a:t>
            </a:r>
            <a:r>
              <a:rPr lang="en-US" altLang="zh-TW" dirty="0"/>
              <a:t>Java </a:t>
            </a:r>
            <a:r>
              <a:rPr lang="zh-TW" altLang="en-US" dirty="0"/>
              <a:t>程式中出現 “</a:t>
            </a:r>
            <a:r>
              <a:rPr lang="en-US" altLang="zh-TW" dirty="0"/>
              <a:t>Hello! World!”，Java </a:t>
            </a:r>
            <a:r>
              <a:rPr lang="zh-TW" altLang="en-US" dirty="0"/>
              <a:t>即以 </a:t>
            </a:r>
            <a:r>
              <a:rPr lang="en-US" altLang="zh-TW" dirty="0"/>
              <a:t>String </a:t>
            </a:r>
            <a:r>
              <a:rPr lang="zh-TW" altLang="en-US" dirty="0"/>
              <a:t>物件處理之</a:t>
            </a:r>
          </a:p>
          <a:p>
            <a:pPr lvl="1"/>
            <a:r>
              <a:rPr lang="zh-TW" altLang="en-US" dirty="0"/>
              <a:t>特性：一旦宣告後，其</a:t>
            </a:r>
            <a:r>
              <a:rPr lang="zh-TW" altLang="en-US" dirty="0">
                <a:solidFill>
                  <a:srgbClr val="0000CC"/>
                </a:solidFill>
              </a:rPr>
              <a:t>內容不可更動</a:t>
            </a:r>
            <a:endParaRPr lang="zh-TW" altLang="en-US" dirty="0"/>
          </a:p>
          <a:p>
            <a:r>
              <a:rPr lang="en-US" altLang="zh-TW" dirty="0" err="1"/>
              <a:t>StringBuffer</a:t>
            </a:r>
            <a:r>
              <a:rPr lang="en-US" altLang="zh-TW" dirty="0"/>
              <a:t> </a:t>
            </a:r>
            <a:r>
              <a:rPr lang="zh-TW" altLang="en-US" dirty="0"/>
              <a:t>物件</a:t>
            </a:r>
          </a:p>
          <a:p>
            <a:pPr lvl="1"/>
            <a:r>
              <a:rPr lang="zh-TW" altLang="en-US" dirty="0"/>
              <a:t>專門處理字串的</a:t>
            </a:r>
            <a:r>
              <a:rPr lang="zh-TW" altLang="en-US" dirty="0">
                <a:solidFill>
                  <a:srgbClr val="0000CC"/>
                </a:solidFill>
              </a:rPr>
              <a:t>變數</a:t>
            </a:r>
          </a:p>
          <a:p>
            <a:pPr lvl="1"/>
            <a:r>
              <a:rPr lang="zh-TW" altLang="en-US" dirty="0"/>
              <a:t>如：在 </a:t>
            </a:r>
            <a:r>
              <a:rPr lang="en-US" altLang="zh-TW" dirty="0"/>
              <a:t>Java </a:t>
            </a:r>
            <a:r>
              <a:rPr lang="zh-TW" altLang="en-US" dirty="0"/>
              <a:t>中出現 “</a:t>
            </a:r>
            <a:r>
              <a:rPr lang="en-US" altLang="zh-TW" dirty="0"/>
              <a:t>Hello!” + “World!” </a:t>
            </a:r>
            <a:r>
              <a:rPr lang="zh-TW" altLang="en-US" dirty="0"/>
              <a:t>這類運算時，</a:t>
            </a:r>
            <a:r>
              <a:rPr lang="en-US" altLang="zh-TW" dirty="0"/>
              <a:t>Java </a:t>
            </a:r>
            <a:r>
              <a:rPr lang="zh-TW" altLang="en-US" dirty="0"/>
              <a:t>會偷偷以 </a:t>
            </a:r>
            <a:r>
              <a:rPr lang="en-US" altLang="zh-TW" dirty="0" err="1"/>
              <a:t>StringBuffer</a:t>
            </a:r>
            <a:r>
              <a:rPr lang="en-US" altLang="zh-TW" dirty="0"/>
              <a:t> </a:t>
            </a:r>
            <a:r>
              <a:rPr lang="zh-TW" altLang="en-US" dirty="0"/>
              <a:t>處理</a:t>
            </a:r>
          </a:p>
          <a:p>
            <a:pPr lvl="1"/>
            <a:r>
              <a:rPr lang="zh-TW" altLang="en-US" dirty="0"/>
              <a:t>特性：</a:t>
            </a:r>
            <a:r>
              <a:rPr lang="zh-TW" altLang="en-US" dirty="0">
                <a:solidFill>
                  <a:srgbClr val="0033CC"/>
                </a:solidFill>
              </a:rPr>
              <a:t>字串內容可以做更動</a:t>
            </a:r>
          </a:p>
        </p:txBody>
      </p:sp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字串（</a:t>
            </a:r>
            <a:r>
              <a:rPr lang="en-US" altLang="zh-TW"/>
              <a:t>String</a:t>
            </a:r>
            <a:r>
              <a:rPr lang="zh-TW" altLang="en-US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700213"/>
            <a:ext cx="8520112" cy="4538662"/>
          </a:xfrm>
        </p:spPr>
        <p:txBody>
          <a:bodyPr/>
          <a:lstStyle/>
          <a:p>
            <a:r>
              <a:rPr lang="zh-TW" altLang="en-US" dirty="0"/>
              <a:t>建立字串</a:t>
            </a:r>
          </a:p>
          <a:p>
            <a:pPr lvl="1"/>
            <a:r>
              <a:rPr lang="en-US" altLang="zh-TW" dirty="0">
                <a:solidFill>
                  <a:srgbClr val="0033CC"/>
                </a:solidFill>
              </a:rPr>
              <a:t>String s = “”; // </a:t>
            </a:r>
            <a:r>
              <a:rPr lang="zh-TW" altLang="en-US" dirty="0">
                <a:solidFill>
                  <a:srgbClr val="0033CC"/>
                </a:solidFill>
              </a:rPr>
              <a:t>產生一個空字串物件</a:t>
            </a:r>
            <a:endParaRPr lang="en-US" altLang="zh-TW" dirty="0">
              <a:solidFill>
                <a:srgbClr val="0033CC"/>
              </a:solidFill>
            </a:endParaRPr>
          </a:p>
          <a:p>
            <a:pPr lvl="1"/>
            <a:r>
              <a:rPr lang="en-US" altLang="zh-TW" dirty="0">
                <a:solidFill>
                  <a:srgbClr val="0033CC"/>
                </a:solidFill>
              </a:rPr>
              <a:t>String s = new String(); </a:t>
            </a:r>
            <a:endParaRPr lang="zh-TW" altLang="en-US" dirty="0">
              <a:solidFill>
                <a:srgbClr val="0033CC"/>
              </a:solidFill>
            </a:endParaRPr>
          </a:p>
          <a:p>
            <a:pPr lvl="1"/>
            <a:r>
              <a:rPr lang="en-US" altLang="zh-TW" dirty="0">
                <a:solidFill>
                  <a:srgbClr val="0033CC"/>
                </a:solidFill>
              </a:rPr>
              <a:t>String s = “We are studying Java!!”;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String s = new String(“We are studying Java!!”);  // NO!!</a:t>
            </a:r>
          </a:p>
        </p:txBody>
      </p:sp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字串（</a:t>
            </a:r>
            <a:r>
              <a:rPr lang="en-US" altLang="zh-TW"/>
              <a:t>String</a:t>
            </a:r>
            <a:r>
              <a:rPr lang="zh-TW" altLang="en-US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557338"/>
            <a:ext cx="8520112" cy="4608512"/>
          </a:xfrm>
        </p:spPr>
        <p:txBody>
          <a:bodyPr/>
          <a:lstStyle/>
          <a:p>
            <a:r>
              <a:rPr lang="zh-TW" altLang="en-US" dirty="0"/>
              <a:t>常用的字串建構元（</a:t>
            </a:r>
            <a:r>
              <a:rPr lang="en-US" altLang="zh-TW" dirty="0"/>
              <a:t>Constructors</a:t>
            </a:r>
            <a:r>
              <a:rPr lang="zh-TW" altLang="en-US" dirty="0"/>
              <a:t>）</a:t>
            </a:r>
          </a:p>
          <a:p>
            <a:pPr lvl="1"/>
            <a:r>
              <a:rPr lang="en-US" altLang="zh-TW" sz="2000" dirty="0"/>
              <a:t>String() – </a:t>
            </a:r>
            <a:r>
              <a:rPr lang="zh-TW" altLang="en-US" sz="2000" dirty="0"/>
              <a:t>建立空字串</a:t>
            </a:r>
          </a:p>
          <a:p>
            <a:pPr lvl="1"/>
            <a:endParaRPr lang="zh-TW" altLang="en-US" sz="2000" dirty="0"/>
          </a:p>
          <a:p>
            <a:pPr lvl="1"/>
            <a:r>
              <a:rPr lang="en-US" altLang="zh-TW" sz="2000" dirty="0"/>
              <a:t>String(byte [])  -- </a:t>
            </a:r>
            <a:r>
              <a:rPr lang="zh-TW" altLang="en-US" sz="2000" dirty="0"/>
              <a:t>利用給定的位元陣列來產生字串物件</a:t>
            </a:r>
          </a:p>
          <a:p>
            <a:pPr lvl="1">
              <a:buFontTx/>
              <a:buNone/>
            </a:pPr>
            <a:r>
              <a:rPr lang="en-US" altLang="zh-TW" sz="2000" dirty="0"/>
              <a:t>	String(byte [],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)</a:t>
            </a:r>
          </a:p>
          <a:p>
            <a:pPr lvl="1">
              <a:buFontTx/>
              <a:buNone/>
            </a:pPr>
            <a:endParaRPr lang="en-US" altLang="zh-TW" sz="2000" dirty="0"/>
          </a:p>
          <a:p>
            <a:pPr lvl="1"/>
            <a:r>
              <a:rPr lang="en-US" altLang="zh-TW" sz="2000" dirty="0"/>
              <a:t>String(char []) -- </a:t>
            </a:r>
            <a:r>
              <a:rPr lang="zh-TW" altLang="en-US" sz="2000" dirty="0"/>
              <a:t>利用給定的 </a:t>
            </a:r>
            <a:r>
              <a:rPr lang="en-US" altLang="zh-TW" sz="2000" dirty="0"/>
              <a:t>char </a:t>
            </a:r>
            <a:r>
              <a:rPr lang="zh-TW" altLang="en-US" sz="2000" dirty="0"/>
              <a:t>陣列來產生字串物件</a:t>
            </a:r>
          </a:p>
          <a:p>
            <a:pPr lvl="1">
              <a:buFontTx/>
              <a:buNone/>
            </a:pPr>
            <a:r>
              <a:rPr lang="en-US" altLang="zh-TW" sz="2000" dirty="0"/>
              <a:t>	String(char[],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)</a:t>
            </a:r>
          </a:p>
          <a:p>
            <a:pPr lvl="1">
              <a:buFontTx/>
              <a:buNone/>
            </a:pPr>
            <a:endParaRPr lang="en-US" altLang="zh-TW" sz="2000" dirty="0"/>
          </a:p>
          <a:p>
            <a:pPr lvl="1"/>
            <a:r>
              <a:rPr lang="en-US" altLang="zh-TW" sz="2000" dirty="0"/>
              <a:t>String(String)  -- </a:t>
            </a:r>
            <a:r>
              <a:rPr lang="zh-TW" altLang="en-US" sz="2000" dirty="0"/>
              <a:t>給定一個字串，來建立一個新的字串 </a:t>
            </a:r>
          </a:p>
          <a:p>
            <a:pPr lvl="1"/>
            <a:endParaRPr lang="zh-TW" altLang="en-US" sz="2000" dirty="0"/>
          </a:p>
          <a:p>
            <a:pPr lvl="1"/>
            <a:r>
              <a:rPr lang="en-US" altLang="zh-TW" sz="2000" dirty="0"/>
              <a:t>String(</a:t>
            </a:r>
            <a:r>
              <a:rPr lang="en-US" altLang="zh-TW" sz="2000" dirty="0" err="1"/>
              <a:t>StringBuffer</a:t>
            </a:r>
            <a:r>
              <a:rPr lang="en-US" altLang="zh-TW" sz="2000" dirty="0"/>
              <a:t>) – </a:t>
            </a:r>
            <a:r>
              <a:rPr lang="zh-TW" altLang="en-US" sz="2000" dirty="0"/>
              <a:t>給定一個字串緩衝來建立一個字串物件</a:t>
            </a:r>
          </a:p>
        </p:txBody>
      </p:sp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字串（</a:t>
            </a:r>
            <a:r>
              <a:rPr lang="en-US" altLang="zh-TW"/>
              <a:t>String</a:t>
            </a:r>
            <a:r>
              <a:rPr lang="zh-TW" altLang="en-US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3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557338"/>
            <a:ext cx="8520112" cy="2663825"/>
          </a:xfrm>
        </p:spPr>
        <p:txBody>
          <a:bodyPr/>
          <a:lstStyle/>
          <a:p>
            <a:r>
              <a:rPr lang="zh-TW" altLang="en-US"/>
              <a:t>取得字串的長度</a:t>
            </a:r>
          </a:p>
          <a:p>
            <a:pPr lvl="1"/>
            <a:r>
              <a:rPr lang="zh-TW" altLang="en-US"/>
              <a:t>利用字串提供的 </a:t>
            </a:r>
            <a:r>
              <a:rPr lang="en-US" altLang="zh-TW"/>
              <a:t>length() </a:t>
            </a:r>
            <a:r>
              <a:rPr lang="zh-TW" altLang="en-US"/>
              <a:t>方法</a:t>
            </a:r>
          </a:p>
          <a:p>
            <a:pPr lvl="1"/>
            <a:r>
              <a:rPr lang="zh-TW" altLang="en-US"/>
              <a:t>範例：</a:t>
            </a:r>
          </a:p>
          <a:p>
            <a:pPr lvl="1">
              <a:buFontTx/>
              <a:buNone/>
            </a:pPr>
            <a:r>
              <a:rPr lang="en-US" altLang="zh-TW"/>
              <a:t>	String s = “Hello! World!”;</a:t>
            </a:r>
            <a:br>
              <a:rPr lang="en-US" altLang="zh-TW"/>
            </a:br>
            <a:r>
              <a:rPr lang="en-US" altLang="zh-TW"/>
              <a:t>System.out.println(</a:t>
            </a:r>
            <a:r>
              <a:rPr lang="en-US" altLang="zh-TW">
                <a:solidFill>
                  <a:srgbClr val="0033CC"/>
                </a:solidFill>
              </a:rPr>
              <a:t>s.length()</a:t>
            </a:r>
            <a:r>
              <a:rPr lang="en-US" altLang="zh-TW"/>
              <a:t>);</a:t>
            </a:r>
          </a:p>
          <a:p>
            <a:pPr lvl="1">
              <a:buFontTx/>
              <a:buNone/>
            </a:pPr>
            <a:r>
              <a:rPr lang="zh-TW" altLang="en-US"/>
              <a:t>	結果：</a:t>
            </a:r>
            <a:r>
              <a:rPr lang="zh-TW" altLang="en-US">
                <a:solidFill>
                  <a:srgbClr val="0033CC"/>
                </a:solidFill>
              </a:rPr>
              <a:t>13</a:t>
            </a:r>
          </a:p>
        </p:txBody>
      </p:sp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字串（</a:t>
            </a:r>
            <a:r>
              <a:rPr lang="en-US" altLang="zh-TW"/>
              <a:t>String</a:t>
            </a:r>
            <a:r>
              <a:rPr lang="zh-TW" altLang="en-US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字串（</a:t>
            </a:r>
            <a:r>
              <a:rPr lang="en-US" altLang="zh-TW"/>
              <a:t>String</a:t>
            </a:r>
            <a:r>
              <a:rPr lang="zh-TW" altLang="en-US"/>
              <a:t>）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557338"/>
            <a:ext cx="8280400" cy="3167062"/>
          </a:xfrm>
        </p:spPr>
        <p:txBody>
          <a:bodyPr/>
          <a:lstStyle/>
          <a:p>
            <a:r>
              <a:rPr lang="en-US" altLang="zh-TW" dirty="0" err="1"/>
              <a:t>charAt</a:t>
            </a:r>
            <a:r>
              <a:rPr lang="en-US" altLang="zh-TW" dirty="0"/>
              <a:t>(</a:t>
            </a:r>
            <a:r>
              <a:rPr lang="en-US" altLang="zh-TW" dirty="0" err="1"/>
              <a:t>int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呼叫 </a:t>
            </a:r>
            <a:r>
              <a:rPr lang="en-US" altLang="zh-TW" dirty="0" err="1"/>
              <a:t>charAt</a:t>
            </a:r>
            <a:r>
              <a:rPr lang="en-US" altLang="zh-TW" dirty="0"/>
              <a:t>(</a:t>
            </a:r>
            <a:r>
              <a:rPr lang="en-US" altLang="zh-TW" dirty="0" err="1"/>
              <a:t>int</a:t>
            </a:r>
            <a:r>
              <a:rPr lang="en-US" altLang="zh-TW" dirty="0"/>
              <a:t>)</a:t>
            </a:r>
            <a:r>
              <a:rPr lang="zh-TW" altLang="en-US" dirty="0"/>
              <a:t>，來取得字串的某個字元</a:t>
            </a:r>
          </a:p>
          <a:p>
            <a:pPr lvl="1"/>
            <a:r>
              <a:rPr lang="zh-TW" altLang="en-US" dirty="0"/>
              <a:t>第一個字的 </a:t>
            </a:r>
            <a:r>
              <a:rPr lang="en-US" altLang="zh-TW" dirty="0"/>
              <a:t>index </a:t>
            </a:r>
            <a:r>
              <a:rPr lang="zh-TW" altLang="en-US" dirty="0"/>
              <a:t>是 </a:t>
            </a:r>
            <a:r>
              <a:rPr lang="en-US" altLang="zh-TW" dirty="0"/>
              <a:t>0</a:t>
            </a:r>
            <a:r>
              <a:rPr lang="zh-TW" altLang="en-US" dirty="0"/>
              <a:t>，最後一個字元是 </a:t>
            </a:r>
            <a:r>
              <a:rPr lang="en-US" altLang="zh-TW" dirty="0"/>
              <a:t>length()-1</a:t>
            </a:r>
          </a:p>
          <a:p>
            <a:pPr lvl="1"/>
            <a:r>
              <a:rPr lang="zh-TW" altLang="en-US" dirty="0"/>
              <a:t>例如：</a:t>
            </a:r>
          </a:p>
          <a:p>
            <a:pPr lvl="1">
              <a:buFontTx/>
              <a:buNone/>
            </a:pPr>
            <a:r>
              <a:rPr lang="zh-TW" altLang="en-US" dirty="0"/>
              <a:t>	</a:t>
            </a:r>
            <a:r>
              <a:rPr lang="en-US" altLang="zh-TW" dirty="0"/>
              <a:t>String </a:t>
            </a:r>
            <a:r>
              <a:rPr lang="en-US" altLang="zh-TW" dirty="0" err="1"/>
              <a:t>str</a:t>
            </a:r>
            <a:r>
              <a:rPr lang="en-US" altLang="zh-TW" dirty="0"/>
              <a:t> = “Niagara. O roar again!”;</a:t>
            </a:r>
          </a:p>
          <a:p>
            <a:pPr lvl="1">
              <a:buFontTx/>
              <a:buNone/>
            </a:pPr>
            <a:r>
              <a:rPr lang="en-US" altLang="zh-TW" dirty="0"/>
              <a:t>	char </a:t>
            </a:r>
            <a:r>
              <a:rPr lang="en-US" altLang="zh-TW" dirty="0" err="1"/>
              <a:t>aChar</a:t>
            </a:r>
            <a:r>
              <a:rPr lang="en-US" altLang="zh-TW" dirty="0"/>
              <a:t> = </a:t>
            </a:r>
            <a:r>
              <a:rPr lang="en-US" altLang="zh-TW" dirty="0" err="1"/>
              <a:t>str.charAt</a:t>
            </a:r>
            <a:r>
              <a:rPr lang="en-US" altLang="zh-TW" dirty="0"/>
              <a:t>(9);</a:t>
            </a:r>
          </a:p>
          <a:p>
            <a:pPr lvl="1">
              <a:buFontTx/>
              <a:buNone/>
            </a:pPr>
            <a:r>
              <a:rPr lang="en-US" altLang="zh-TW" dirty="0"/>
              <a:t>	</a:t>
            </a:r>
            <a:r>
              <a:rPr lang="zh-TW" altLang="en-US" dirty="0"/>
              <a:t>此時 </a:t>
            </a:r>
            <a:r>
              <a:rPr lang="en-US" altLang="zh-TW" dirty="0" err="1"/>
              <a:t>aChar</a:t>
            </a:r>
            <a:r>
              <a:rPr lang="en-US" altLang="zh-TW" dirty="0"/>
              <a:t> </a:t>
            </a:r>
            <a:r>
              <a:rPr lang="zh-TW" altLang="en-US" dirty="0"/>
              <a:t>的字元內容為 </a:t>
            </a:r>
            <a:r>
              <a:rPr lang="en-US" altLang="zh-TW" dirty="0"/>
              <a:t>‘O’</a:t>
            </a:r>
          </a:p>
        </p:txBody>
      </p:sp>
      <p:pic>
        <p:nvPicPr>
          <p:cNvPr id="21606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68313" y="4941888"/>
            <a:ext cx="8424862" cy="1122362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字串（</a:t>
            </a:r>
            <a:r>
              <a:rPr lang="en-US" altLang="zh-TW"/>
              <a:t>String</a:t>
            </a:r>
            <a:r>
              <a:rPr lang="zh-TW" altLang="en-US"/>
              <a:t>）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557338"/>
            <a:ext cx="8353425" cy="3167062"/>
          </a:xfrm>
        </p:spPr>
        <p:txBody>
          <a:bodyPr/>
          <a:lstStyle/>
          <a:p>
            <a:r>
              <a:rPr lang="zh-TW" altLang="en-US" dirty="0"/>
              <a:t>利用 </a:t>
            </a:r>
            <a:r>
              <a:rPr lang="en-US" altLang="zh-TW" dirty="0"/>
              <a:t>substring() </a:t>
            </a:r>
            <a:r>
              <a:rPr lang="zh-TW" altLang="en-US" dirty="0"/>
              <a:t>方法來取得子字串</a:t>
            </a:r>
          </a:p>
          <a:p>
            <a:pPr lvl="1"/>
            <a:r>
              <a:rPr lang="en-US" altLang="zh-TW" dirty="0"/>
              <a:t>String substring(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beginIndex</a:t>
            </a:r>
            <a:r>
              <a:rPr lang="en-US" altLang="zh-TW" dirty="0"/>
              <a:t>);</a:t>
            </a:r>
          </a:p>
          <a:p>
            <a:pPr lvl="1"/>
            <a:r>
              <a:rPr lang="en-US" altLang="zh-TW" dirty="0"/>
              <a:t>String substring(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beginIndex</a:t>
            </a:r>
            <a:r>
              <a:rPr lang="en-US" altLang="zh-TW" dirty="0"/>
              <a:t>,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endIndex</a:t>
            </a:r>
            <a:r>
              <a:rPr lang="en-US" altLang="zh-TW" dirty="0"/>
              <a:t>);</a:t>
            </a:r>
          </a:p>
          <a:p>
            <a:pPr lvl="1"/>
            <a:r>
              <a:rPr lang="zh-TW" altLang="en-US" dirty="0"/>
              <a:t>例如：</a:t>
            </a:r>
          </a:p>
          <a:p>
            <a:pPr lvl="1">
              <a:buFontTx/>
              <a:buNone/>
            </a:pPr>
            <a:r>
              <a:rPr lang="zh-TW" altLang="en-US" dirty="0"/>
              <a:t>	</a:t>
            </a:r>
            <a:r>
              <a:rPr lang="en-US" altLang="zh-TW" dirty="0"/>
              <a:t>String </a:t>
            </a:r>
            <a:r>
              <a:rPr lang="en-US" altLang="zh-TW" dirty="0" err="1"/>
              <a:t>str</a:t>
            </a:r>
            <a:r>
              <a:rPr lang="en-US" altLang="zh-TW" dirty="0"/>
              <a:t> = “Niagara. O roar again!”</a:t>
            </a:r>
          </a:p>
          <a:p>
            <a:pPr lvl="1">
              <a:buFontTx/>
              <a:buNone/>
            </a:pPr>
            <a:r>
              <a:rPr lang="en-US" altLang="zh-TW" dirty="0"/>
              <a:t>	String roar = </a:t>
            </a:r>
            <a:r>
              <a:rPr lang="en-US" altLang="zh-TW" dirty="0" err="1"/>
              <a:t>str.substring</a:t>
            </a:r>
            <a:r>
              <a:rPr lang="en-US" altLang="zh-TW" dirty="0"/>
              <a:t>(11, 15);</a:t>
            </a:r>
          </a:p>
          <a:p>
            <a:pPr lvl="1">
              <a:buFontTx/>
              <a:buNone/>
            </a:pPr>
            <a:r>
              <a:rPr lang="en-US" altLang="zh-TW" dirty="0"/>
              <a:t>	</a:t>
            </a:r>
            <a:r>
              <a:rPr lang="zh-TW" altLang="en-US" dirty="0"/>
              <a:t>此時 </a:t>
            </a:r>
            <a:r>
              <a:rPr lang="en-US" altLang="zh-TW" dirty="0"/>
              <a:t>roar </a:t>
            </a:r>
            <a:r>
              <a:rPr lang="zh-TW" altLang="en-US" dirty="0"/>
              <a:t>字串內容為 </a:t>
            </a:r>
            <a:r>
              <a:rPr lang="en-US" altLang="zh-TW" dirty="0"/>
              <a:t>“roar”</a:t>
            </a:r>
          </a:p>
        </p:txBody>
      </p:sp>
      <p:pic>
        <p:nvPicPr>
          <p:cNvPr id="217092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95288" y="4941888"/>
            <a:ext cx="8064500" cy="151765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尋找字串中的字元或子字串</a:t>
            </a:r>
          </a:p>
          <a:p>
            <a:pPr lvl="1"/>
            <a:r>
              <a:rPr lang="zh-TW" altLang="en-US"/>
              <a:t>利用 </a:t>
            </a:r>
            <a:r>
              <a:rPr lang="en-US" altLang="zh-TW"/>
              <a:t>indexOf() </a:t>
            </a:r>
            <a:r>
              <a:rPr lang="zh-TW" altLang="en-US"/>
              <a:t>與 </a:t>
            </a:r>
            <a:r>
              <a:rPr lang="en-US" altLang="zh-TW"/>
              <a:t>lastIndexOf() </a:t>
            </a:r>
            <a:r>
              <a:rPr lang="zh-TW" altLang="en-US"/>
              <a:t>方法</a:t>
            </a:r>
          </a:p>
          <a:p>
            <a:pPr lvl="1"/>
            <a:r>
              <a:rPr lang="en-US" altLang="zh-TW"/>
              <a:t>indexOf(): </a:t>
            </a:r>
            <a:r>
              <a:rPr lang="zh-TW" altLang="en-US"/>
              <a:t>從第一個字元往後找</a:t>
            </a:r>
          </a:p>
          <a:p>
            <a:pPr lvl="1"/>
            <a:r>
              <a:rPr lang="en-US" altLang="zh-TW"/>
              <a:t>lastIndexOf(): </a:t>
            </a:r>
            <a:r>
              <a:rPr lang="zh-TW" altLang="en-US"/>
              <a:t>從最後一個字元往前找</a:t>
            </a:r>
          </a:p>
          <a:p>
            <a:r>
              <a:rPr lang="zh-TW" altLang="en-US"/>
              <a:t>提供的方法</a:t>
            </a:r>
          </a:p>
          <a:p>
            <a:pPr lvl="1"/>
            <a:r>
              <a:rPr lang="en-US" altLang="zh-TW"/>
              <a:t>int indexOf(String str);</a:t>
            </a:r>
          </a:p>
          <a:p>
            <a:pPr lvl="2"/>
            <a:r>
              <a:rPr lang="zh-TW" altLang="en-US" sz="2400"/>
              <a:t>回傳字串中，某特定子字串 </a:t>
            </a:r>
            <a:r>
              <a:rPr lang="en-US" altLang="zh-TW" sz="2400"/>
              <a:t>str </a:t>
            </a:r>
            <a:r>
              <a:rPr lang="zh-TW" altLang="en-US" sz="2400">
                <a:solidFill>
                  <a:srgbClr val="0033CC"/>
                </a:solidFill>
              </a:rPr>
              <a:t>第一次</a:t>
            </a:r>
            <a:r>
              <a:rPr lang="zh-TW" altLang="en-US" sz="2400"/>
              <a:t>出現的位置</a:t>
            </a:r>
          </a:p>
          <a:p>
            <a:pPr lvl="1"/>
            <a:r>
              <a:rPr lang="en-US" altLang="zh-TW"/>
              <a:t>int lastIndexOf(String str);</a:t>
            </a:r>
          </a:p>
          <a:p>
            <a:pPr lvl="2"/>
            <a:r>
              <a:rPr lang="zh-TW" altLang="en-US" sz="2400"/>
              <a:t>回傳字串中，某特定子字串 </a:t>
            </a:r>
            <a:r>
              <a:rPr lang="en-US" altLang="zh-TW" sz="2400"/>
              <a:t>str </a:t>
            </a:r>
            <a:r>
              <a:rPr lang="zh-TW" altLang="en-US" sz="2400">
                <a:solidFill>
                  <a:srgbClr val="0033CC"/>
                </a:solidFill>
              </a:rPr>
              <a:t>最後一次</a:t>
            </a:r>
            <a:r>
              <a:rPr lang="zh-TW" altLang="en-US" sz="2400"/>
              <a:t>出現的位置</a:t>
            </a:r>
          </a:p>
        </p:txBody>
      </p:sp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字串（</a:t>
            </a:r>
            <a:r>
              <a:rPr lang="en-US" altLang="zh-TW"/>
              <a:t>String</a:t>
            </a:r>
            <a:r>
              <a:rPr lang="zh-TW" altLang="en-US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9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557338"/>
            <a:ext cx="8520112" cy="647700"/>
          </a:xfrm>
        </p:spPr>
        <p:txBody>
          <a:bodyPr/>
          <a:lstStyle/>
          <a:p>
            <a:r>
              <a:rPr lang="en-US" altLang="zh-TW"/>
              <a:t>Example: </a:t>
            </a:r>
            <a:r>
              <a:rPr lang="en-US" altLang="zh-TW">
                <a:solidFill>
                  <a:srgbClr val="0033CC"/>
                </a:solidFill>
              </a:rPr>
              <a:t>StringDemo.java</a:t>
            </a:r>
          </a:p>
        </p:txBody>
      </p:sp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字串（</a:t>
            </a:r>
            <a:r>
              <a:rPr lang="en-US" altLang="zh-TW"/>
              <a:t>String</a:t>
            </a:r>
            <a:r>
              <a:rPr lang="zh-TW" altLang="en-US"/>
              <a:t>）</a:t>
            </a:r>
          </a:p>
        </p:txBody>
      </p:sp>
      <p:sp>
        <p:nvSpPr>
          <p:cNvPr id="219140" name="Text Box 4"/>
          <p:cNvSpPr txBox="1">
            <a:spLocks noChangeArrowheads="1"/>
          </p:cNvSpPr>
          <p:nvPr/>
        </p:nvSpPr>
        <p:spPr bwMode="auto">
          <a:xfrm>
            <a:off x="35496" y="2924944"/>
            <a:ext cx="6684962" cy="374967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000" dirty="0"/>
              <a:t>String s = "This is a book";</a:t>
            </a:r>
          </a:p>
          <a:p>
            <a:endParaRPr lang="en-US" altLang="zh-TW" sz="2000" dirty="0"/>
          </a:p>
          <a:p>
            <a:r>
              <a:rPr lang="en-US" altLang="zh-TW" sz="2000" dirty="0" err="1"/>
              <a:t>System.out.println</a:t>
            </a:r>
            <a:r>
              <a:rPr lang="en-US" altLang="zh-TW" sz="2000" dirty="0"/>
              <a:t>("String: " + s);</a:t>
            </a:r>
          </a:p>
          <a:p>
            <a:r>
              <a:rPr lang="en-US" altLang="zh-TW" sz="2000" dirty="0" err="1"/>
              <a:t>System.out.println</a:t>
            </a:r>
            <a:r>
              <a:rPr lang="en-US" altLang="zh-TW" sz="2000" dirty="0"/>
              <a:t>("substring(8): " + </a:t>
            </a:r>
            <a:r>
              <a:rPr lang="en-US" altLang="zh-TW" sz="2000" dirty="0" err="1"/>
              <a:t>s.substring</a:t>
            </a:r>
            <a:r>
              <a:rPr lang="en-US" altLang="zh-TW" sz="2000" dirty="0"/>
              <a:t>(8));</a:t>
            </a:r>
          </a:p>
          <a:p>
            <a:r>
              <a:rPr lang="en-US" altLang="zh-TW" sz="2000" dirty="0" err="1"/>
              <a:t>System.out.println</a:t>
            </a:r>
            <a:r>
              <a:rPr lang="en-US" altLang="zh-TW" sz="2000" dirty="0"/>
              <a:t>("substring(0, 6): " + </a:t>
            </a:r>
            <a:r>
              <a:rPr lang="en-US" altLang="zh-TW" sz="2000" dirty="0" err="1"/>
              <a:t>s.substring</a:t>
            </a:r>
            <a:r>
              <a:rPr lang="en-US" altLang="zh-TW" sz="2000" dirty="0"/>
              <a:t>(0, 6));</a:t>
            </a:r>
          </a:p>
          <a:p>
            <a:r>
              <a:rPr lang="en-US" altLang="zh-TW" sz="2000" dirty="0" err="1"/>
              <a:t>System.out.println</a:t>
            </a:r>
            <a:r>
              <a:rPr lang="en-US" altLang="zh-TW" sz="2000" dirty="0"/>
              <a:t>("</a:t>
            </a:r>
            <a:r>
              <a:rPr lang="en-US" altLang="zh-TW" sz="2000" dirty="0" err="1"/>
              <a:t>charAt</a:t>
            </a:r>
            <a:r>
              <a:rPr lang="en-US" altLang="zh-TW" sz="2000" dirty="0"/>
              <a:t>(8): " + </a:t>
            </a:r>
            <a:r>
              <a:rPr lang="en-US" altLang="zh-TW" sz="2000" dirty="0" err="1"/>
              <a:t>s.charAt</a:t>
            </a:r>
            <a:r>
              <a:rPr lang="en-US" altLang="zh-TW" sz="2000" dirty="0"/>
              <a:t>(8));</a:t>
            </a:r>
          </a:p>
          <a:p>
            <a:r>
              <a:rPr lang="en-US" altLang="zh-TW" sz="2000" dirty="0" err="1"/>
              <a:t>System.out.println</a:t>
            </a:r>
            <a:r>
              <a:rPr lang="en-US" altLang="zh-TW" sz="2000" dirty="0"/>
              <a:t>("</a:t>
            </a:r>
            <a:r>
              <a:rPr lang="en-US" altLang="zh-TW" sz="2000" dirty="0" err="1"/>
              <a:t>indexOf</a:t>
            </a:r>
            <a:r>
              <a:rPr lang="en-US" altLang="zh-TW" sz="2000" dirty="0"/>
              <a:t>('</a:t>
            </a:r>
            <a:r>
              <a:rPr lang="en-US" altLang="zh-TW" sz="2000" dirty="0" err="1"/>
              <a:t>i</a:t>
            </a:r>
            <a:r>
              <a:rPr lang="en-US" altLang="zh-TW" sz="2000" dirty="0"/>
              <a:t>'): " + </a:t>
            </a:r>
            <a:r>
              <a:rPr lang="en-US" altLang="zh-TW" sz="2000" dirty="0" err="1"/>
              <a:t>s.indexOf</a:t>
            </a:r>
            <a:r>
              <a:rPr lang="en-US" altLang="zh-TW" sz="2000" dirty="0"/>
              <a:t>('</a:t>
            </a:r>
            <a:r>
              <a:rPr lang="en-US" altLang="zh-TW" sz="2000" dirty="0" err="1"/>
              <a:t>i</a:t>
            </a:r>
            <a:r>
              <a:rPr lang="en-US" altLang="zh-TW" sz="2000" dirty="0"/>
              <a:t>'));</a:t>
            </a:r>
          </a:p>
          <a:p>
            <a:r>
              <a:rPr lang="en-US" altLang="zh-TW" sz="2000" dirty="0" err="1"/>
              <a:t>System.out.println</a:t>
            </a:r>
            <a:r>
              <a:rPr lang="en-US" altLang="zh-TW" sz="2000" dirty="0"/>
              <a:t>("</a:t>
            </a:r>
            <a:r>
              <a:rPr lang="en-US" altLang="zh-TW" sz="2000" dirty="0" err="1"/>
              <a:t>indexOf</a:t>
            </a:r>
            <a:r>
              <a:rPr lang="en-US" altLang="zh-TW" sz="2000" dirty="0"/>
              <a:t>(</a:t>
            </a:r>
            <a:r>
              <a:rPr lang="en-US" altLang="zh-TW" sz="2000" dirty="0">
                <a:solidFill>
                  <a:srgbClr val="0000CC"/>
                </a:solidFill>
              </a:rPr>
              <a:t>\"</a:t>
            </a:r>
            <a:r>
              <a:rPr lang="en-US" altLang="zh-TW" sz="2000" dirty="0"/>
              <a:t>is\"): " + </a:t>
            </a:r>
            <a:r>
              <a:rPr lang="en-US" altLang="zh-TW" sz="2000" dirty="0" err="1"/>
              <a:t>s.indexOf</a:t>
            </a:r>
            <a:r>
              <a:rPr lang="en-US" altLang="zh-TW" sz="2000" dirty="0"/>
              <a:t>("is"));</a:t>
            </a:r>
          </a:p>
          <a:p>
            <a:r>
              <a:rPr lang="en-US" altLang="zh-TW" sz="2000" dirty="0" err="1"/>
              <a:t>System.out.println</a:t>
            </a:r>
            <a:r>
              <a:rPr lang="en-US" altLang="zh-TW" sz="2000" dirty="0"/>
              <a:t>("</a:t>
            </a:r>
            <a:r>
              <a:rPr lang="en-US" altLang="zh-TW" sz="2000" dirty="0" err="1"/>
              <a:t>lastIndexOf</a:t>
            </a:r>
            <a:r>
              <a:rPr lang="en-US" altLang="zh-TW" sz="2000" dirty="0"/>
              <a:t>('</a:t>
            </a:r>
            <a:r>
              <a:rPr lang="en-US" altLang="zh-TW" sz="2000" dirty="0" err="1"/>
              <a:t>i</a:t>
            </a:r>
            <a:r>
              <a:rPr lang="en-US" altLang="zh-TW" sz="2000" dirty="0"/>
              <a:t>'): " + </a:t>
            </a:r>
            <a:r>
              <a:rPr lang="en-US" altLang="zh-TW" sz="2000" dirty="0" err="1"/>
              <a:t>s.lastIndexOf</a:t>
            </a:r>
            <a:r>
              <a:rPr lang="en-US" altLang="zh-TW" sz="2000" dirty="0"/>
              <a:t>('</a:t>
            </a:r>
            <a:r>
              <a:rPr lang="en-US" altLang="zh-TW" sz="2000" dirty="0" err="1"/>
              <a:t>i</a:t>
            </a:r>
            <a:r>
              <a:rPr lang="en-US" altLang="zh-TW" sz="2000" dirty="0"/>
              <a:t>'));</a:t>
            </a:r>
          </a:p>
          <a:p>
            <a:r>
              <a:rPr lang="en-US" altLang="zh-TW" sz="2000" dirty="0" err="1"/>
              <a:t>System.out.println</a:t>
            </a:r>
            <a:r>
              <a:rPr lang="en-US" altLang="zh-TW" sz="2000" dirty="0"/>
              <a:t>("</a:t>
            </a:r>
            <a:r>
              <a:rPr lang="en-US" altLang="zh-TW" sz="2000" dirty="0" err="1"/>
              <a:t>lastIndexOf</a:t>
            </a:r>
            <a:r>
              <a:rPr lang="en-US" altLang="zh-TW" sz="2000" dirty="0"/>
              <a:t>(\"is\"): " + </a:t>
            </a:r>
            <a:r>
              <a:rPr lang="en-US" altLang="zh-TW" sz="2000" dirty="0" err="1"/>
              <a:t>s.lastIndexOf</a:t>
            </a:r>
            <a:r>
              <a:rPr lang="en-US" altLang="zh-TW" sz="2000" dirty="0"/>
              <a:t>("is"));</a:t>
            </a:r>
          </a:p>
          <a:p>
            <a:r>
              <a:rPr lang="en-US" altLang="zh-TW" sz="2000" dirty="0" err="1"/>
              <a:t>System.out.println</a:t>
            </a:r>
            <a:r>
              <a:rPr lang="en-US" altLang="zh-TW" sz="2000" dirty="0"/>
              <a:t>("</a:t>
            </a:r>
            <a:r>
              <a:rPr lang="en-US" altLang="zh-TW" sz="2000" dirty="0" err="1"/>
              <a:t>startsWith</a:t>
            </a:r>
            <a:r>
              <a:rPr lang="en-US" altLang="zh-TW" sz="2000" dirty="0"/>
              <a:t>(\"</a:t>
            </a:r>
            <a:r>
              <a:rPr lang="en-US" altLang="zh-TW" sz="2000" dirty="0" err="1"/>
              <a:t>Th</a:t>
            </a:r>
            <a:r>
              <a:rPr lang="en-US" altLang="zh-TW" sz="2000" dirty="0"/>
              <a:t>\"): " + </a:t>
            </a:r>
            <a:r>
              <a:rPr lang="en-US" altLang="zh-TW" sz="2000" dirty="0" err="1"/>
              <a:t>s.startsWith</a:t>
            </a:r>
            <a:r>
              <a:rPr lang="en-US" altLang="zh-TW" sz="2000" dirty="0"/>
              <a:t>("</a:t>
            </a:r>
            <a:r>
              <a:rPr lang="en-US" altLang="zh-TW" sz="2000" dirty="0" err="1"/>
              <a:t>Th</a:t>
            </a:r>
            <a:r>
              <a:rPr lang="en-US" altLang="zh-TW" sz="2000" dirty="0"/>
              <a:t>"));</a:t>
            </a:r>
          </a:p>
          <a:p>
            <a:r>
              <a:rPr lang="en-US" altLang="zh-TW" sz="2000" dirty="0" err="1"/>
              <a:t>System.out.println</a:t>
            </a:r>
            <a:r>
              <a:rPr lang="en-US" altLang="zh-TW" sz="2000" dirty="0"/>
              <a:t>("</a:t>
            </a:r>
            <a:r>
              <a:rPr lang="en-US" altLang="zh-TW" sz="2000" dirty="0" err="1"/>
              <a:t>endsWith</a:t>
            </a:r>
            <a:r>
              <a:rPr lang="en-US" altLang="zh-TW" sz="2000" dirty="0"/>
              <a:t>(\"ok\"): " + </a:t>
            </a:r>
            <a:r>
              <a:rPr lang="en-US" altLang="zh-TW" sz="2000" dirty="0" err="1"/>
              <a:t>s.endsWith</a:t>
            </a:r>
            <a:r>
              <a:rPr lang="en-US" altLang="zh-TW" sz="2000" dirty="0"/>
              <a:t>("ok"));</a:t>
            </a:r>
            <a:endParaRPr lang="zh-TW" altLang="en-US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9552" y="2060848"/>
          <a:ext cx="700844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603"/>
                <a:gridCol w="500603"/>
                <a:gridCol w="500603"/>
                <a:gridCol w="500603"/>
                <a:gridCol w="500603"/>
                <a:gridCol w="500603"/>
                <a:gridCol w="500603"/>
                <a:gridCol w="500603"/>
                <a:gridCol w="500603"/>
                <a:gridCol w="500603"/>
                <a:gridCol w="500603"/>
                <a:gridCol w="500603"/>
                <a:gridCol w="500603"/>
                <a:gridCol w="50060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13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k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660232" y="2924944"/>
            <a:ext cx="2420214" cy="3785652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en-US" altLang="zh-TW" sz="2000" dirty="0" smtClean="0"/>
          </a:p>
          <a:p>
            <a:endParaRPr lang="en-US" altLang="zh-TW" sz="2000" dirty="0"/>
          </a:p>
          <a:p>
            <a:r>
              <a:rPr lang="en-US" altLang="zh-TW" sz="2000" dirty="0" smtClean="0"/>
              <a:t>String: This is a book</a:t>
            </a:r>
          </a:p>
          <a:p>
            <a:r>
              <a:rPr lang="en-US" altLang="zh-TW" sz="2000" dirty="0" smtClean="0"/>
              <a:t>substring(8): a book</a:t>
            </a:r>
          </a:p>
          <a:p>
            <a:r>
              <a:rPr lang="en-US" altLang="zh-TW" sz="2000" dirty="0" smtClean="0"/>
              <a:t>substring(0, 6): This </a:t>
            </a:r>
            <a:r>
              <a:rPr lang="en-US" altLang="zh-TW" sz="2000" dirty="0" err="1" smtClean="0"/>
              <a:t>i</a:t>
            </a:r>
            <a:endParaRPr lang="en-US" altLang="zh-TW" sz="2000" dirty="0" smtClean="0"/>
          </a:p>
          <a:p>
            <a:r>
              <a:rPr lang="en-US" altLang="zh-TW" sz="2000" dirty="0" err="1" smtClean="0"/>
              <a:t>charAt</a:t>
            </a:r>
            <a:r>
              <a:rPr lang="en-US" altLang="zh-TW" sz="2000" dirty="0" smtClean="0"/>
              <a:t>(8): a</a:t>
            </a:r>
          </a:p>
          <a:p>
            <a:r>
              <a:rPr lang="en-US" altLang="zh-TW" sz="2000" dirty="0" err="1" smtClean="0"/>
              <a:t>indexOf</a:t>
            </a:r>
            <a:r>
              <a:rPr lang="en-US" altLang="zh-TW" sz="2000" dirty="0" smtClean="0"/>
              <a:t>('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'): 2</a:t>
            </a:r>
          </a:p>
          <a:p>
            <a:r>
              <a:rPr lang="en-US" altLang="zh-TW" sz="2000" dirty="0" err="1" smtClean="0"/>
              <a:t>indexOf</a:t>
            </a:r>
            <a:r>
              <a:rPr lang="en-US" altLang="zh-TW" sz="2000" dirty="0" smtClean="0"/>
              <a:t>("is"): 2</a:t>
            </a:r>
          </a:p>
          <a:p>
            <a:r>
              <a:rPr lang="en-US" altLang="zh-TW" sz="2000" dirty="0" err="1" smtClean="0"/>
              <a:t>lastIndexOf</a:t>
            </a:r>
            <a:r>
              <a:rPr lang="en-US" altLang="zh-TW" sz="2000" dirty="0" smtClean="0"/>
              <a:t>('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'): 5</a:t>
            </a:r>
          </a:p>
          <a:p>
            <a:r>
              <a:rPr lang="en-US" altLang="zh-TW" sz="2000" dirty="0" err="1" smtClean="0"/>
              <a:t>lastIndexOf</a:t>
            </a:r>
            <a:r>
              <a:rPr lang="en-US" altLang="zh-TW" sz="2000" dirty="0" smtClean="0"/>
              <a:t>("is"): 5</a:t>
            </a:r>
          </a:p>
          <a:p>
            <a:r>
              <a:rPr lang="en-US" altLang="zh-TW" sz="2000" dirty="0" err="1" smtClean="0"/>
              <a:t>startsWith</a:t>
            </a:r>
            <a:r>
              <a:rPr lang="en-US" altLang="zh-TW" sz="2000" dirty="0" smtClean="0"/>
              <a:t>("</a:t>
            </a:r>
            <a:r>
              <a:rPr lang="en-US" altLang="zh-TW" sz="2000" dirty="0" err="1" smtClean="0"/>
              <a:t>Th</a:t>
            </a:r>
            <a:r>
              <a:rPr lang="en-US" altLang="zh-TW" sz="2000" dirty="0" smtClean="0"/>
              <a:t>"): true</a:t>
            </a:r>
          </a:p>
          <a:p>
            <a:r>
              <a:rPr lang="en-US" altLang="zh-TW" sz="2000" dirty="0" err="1" smtClean="0"/>
              <a:t>endsWith</a:t>
            </a:r>
            <a:r>
              <a:rPr lang="en-US" altLang="zh-TW" sz="2000" dirty="0" smtClean="0"/>
              <a:t>("ok"): true</a:t>
            </a:r>
            <a:endParaRPr lang="zh-TW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3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557338"/>
            <a:ext cx="8520112" cy="4967287"/>
          </a:xfrm>
        </p:spPr>
        <p:txBody>
          <a:bodyPr/>
          <a:lstStyle/>
          <a:p>
            <a:r>
              <a:rPr lang="zh-TW" altLang="en-US" dirty="0"/>
              <a:t>字串比較</a:t>
            </a:r>
          </a:p>
          <a:p>
            <a:pPr lvl="1"/>
            <a:r>
              <a:rPr lang="zh-TW" altLang="en-US" dirty="0"/>
              <a:t>範例：</a:t>
            </a:r>
          </a:p>
          <a:p>
            <a:pPr lvl="1"/>
            <a:endParaRPr lang="zh-TW" altLang="en-US" dirty="0"/>
          </a:p>
          <a:p>
            <a:pPr lvl="1"/>
            <a:endParaRPr lang="zh-TW" altLang="en-US" dirty="0"/>
          </a:p>
          <a:p>
            <a:pPr lvl="1"/>
            <a:endParaRPr lang="zh-TW" altLang="en-US" dirty="0"/>
          </a:p>
          <a:p>
            <a:pPr lvl="1"/>
            <a:endParaRPr lang="zh-TW" altLang="en-US" dirty="0"/>
          </a:p>
          <a:p>
            <a:pPr lvl="1"/>
            <a:endParaRPr lang="zh-TW" altLang="en-US" dirty="0"/>
          </a:p>
          <a:p>
            <a:pPr lvl="1"/>
            <a:endParaRPr lang="zh-TW" altLang="en-US" dirty="0"/>
          </a:p>
          <a:p>
            <a:pPr lvl="1"/>
            <a:endParaRPr lang="zh-TW" altLang="en-US" dirty="0"/>
          </a:p>
          <a:p>
            <a:pPr lvl="1"/>
            <a:r>
              <a:rPr lang="zh-TW" altLang="en-US" dirty="0"/>
              <a:t>結果：</a:t>
            </a:r>
            <a:r>
              <a:rPr lang="en-US" altLang="zh-TW" dirty="0"/>
              <a:t>a != b</a:t>
            </a:r>
          </a:p>
          <a:p>
            <a:pPr lvl="1"/>
            <a:r>
              <a:rPr lang="zh-TW" altLang="en-US" dirty="0">
                <a:solidFill>
                  <a:srgbClr val="0000CC"/>
                </a:solidFill>
              </a:rPr>
              <a:t>因為 == 在 </a:t>
            </a:r>
            <a:r>
              <a:rPr lang="en-US" altLang="zh-TW" dirty="0">
                <a:solidFill>
                  <a:srgbClr val="0000CC"/>
                </a:solidFill>
              </a:rPr>
              <a:t>Java </a:t>
            </a:r>
            <a:r>
              <a:rPr lang="zh-TW" altLang="en-US" dirty="0">
                <a:solidFill>
                  <a:srgbClr val="0000CC"/>
                </a:solidFill>
              </a:rPr>
              <a:t>字串中，比較的是位址，不是內容</a:t>
            </a:r>
            <a:endParaRPr lang="zh-TW" altLang="en-US" dirty="0"/>
          </a:p>
        </p:txBody>
      </p:sp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字串（</a:t>
            </a:r>
            <a:r>
              <a:rPr lang="en-US" altLang="zh-TW"/>
              <a:t>String</a:t>
            </a:r>
            <a:r>
              <a:rPr lang="zh-TW" altLang="en-US"/>
              <a:t>）</a:t>
            </a:r>
          </a:p>
        </p:txBody>
      </p:sp>
      <p:sp>
        <p:nvSpPr>
          <p:cNvPr id="220164" name="Text Box 4"/>
          <p:cNvSpPr txBox="1">
            <a:spLocks noChangeArrowheads="1"/>
          </p:cNvSpPr>
          <p:nvPr/>
        </p:nvSpPr>
        <p:spPr bwMode="auto">
          <a:xfrm>
            <a:off x="1187624" y="2492896"/>
            <a:ext cx="4608513" cy="25908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  <a:buSzPct val="75000"/>
            </a:pPr>
            <a:r>
              <a:rPr lang="en-US" altLang="zh-TW" sz="2000"/>
              <a:t>String a = “Java”;</a:t>
            </a:r>
          </a:p>
          <a:p>
            <a:pPr lvl="1">
              <a:spcBef>
                <a:spcPct val="20000"/>
              </a:spcBef>
              <a:buSzPct val="75000"/>
            </a:pPr>
            <a:r>
              <a:rPr lang="en-US" altLang="zh-TW" sz="2000"/>
              <a:t>String b = “Ja”;</a:t>
            </a:r>
            <a:br>
              <a:rPr lang="en-US" altLang="zh-TW" sz="2000"/>
            </a:br>
            <a:r>
              <a:rPr lang="en-US" altLang="zh-TW" sz="2000"/>
              <a:t/>
            </a:r>
            <a:br>
              <a:rPr lang="en-US" altLang="zh-TW" sz="2000"/>
            </a:br>
            <a:r>
              <a:rPr lang="en-US" altLang="zh-TW" sz="2000"/>
              <a:t>b = b + “va”;	  // </a:t>
            </a:r>
            <a:r>
              <a:rPr lang="zh-TW" altLang="en-US" sz="2000"/>
              <a:t>此時 </a:t>
            </a:r>
            <a:r>
              <a:rPr lang="en-US" altLang="zh-TW" sz="2000">
                <a:solidFill>
                  <a:schemeClr val="tx2"/>
                </a:solidFill>
              </a:rPr>
              <a:t>b = “Java”</a:t>
            </a:r>
            <a:br>
              <a:rPr lang="en-US" altLang="zh-TW" sz="2000">
                <a:solidFill>
                  <a:schemeClr val="tx2"/>
                </a:solidFill>
              </a:rPr>
            </a:br>
            <a:r>
              <a:rPr lang="en-US" altLang="zh-TW" sz="2000">
                <a:solidFill>
                  <a:srgbClr val="0000CC"/>
                </a:solidFill>
              </a:rPr>
              <a:t>if (a == b)</a:t>
            </a:r>
            <a:br>
              <a:rPr lang="en-US" altLang="zh-TW" sz="2000">
                <a:solidFill>
                  <a:srgbClr val="0000CC"/>
                </a:solidFill>
              </a:rPr>
            </a:br>
            <a:r>
              <a:rPr lang="en-US" altLang="zh-TW" sz="2000"/>
              <a:t>	System.out.println (“a == b”);</a:t>
            </a:r>
            <a:br>
              <a:rPr lang="en-US" altLang="zh-TW" sz="2000"/>
            </a:br>
            <a:r>
              <a:rPr lang="en-US" altLang="zh-TW" sz="2000"/>
              <a:t>else</a:t>
            </a:r>
            <a:br>
              <a:rPr lang="en-US" altLang="zh-TW" sz="2000"/>
            </a:br>
            <a:r>
              <a:rPr lang="en-US" altLang="zh-TW" sz="2000"/>
              <a:t>	System.out.println (“a != b”);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字</a:t>
            </a:r>
            <a:r>
              <a:rPr lang="zh-TW" altLang="en-US" dirty="0"/>
              <a:t>元（</a:t>
            </a:r>
            <a:r>
              <a:rPr lang="en-US" altLang="zh-TW" dirty="0"/>
              <a:t>Character</a:t>
            </a:r>
            <a:r>
              <a:rPr lang="zh-TW" altLang="en-US" dirty="0"/>
              <a:t>）</a:t>
            </a:r>
          </a:p>
          <a:p>
            <a:r>
              <a:rPr lang="zh-TW" altLang="en-US" dirty="0"/>
              <a:t>字串（</a:t>
            </a:r>
            <a:r>
              <a:rPr lang="en-US" altLang="zh-TW" dirty="0"/>
              <a:t>String</a:t>
            </a:r>
            <a:r>
              <a:rPr lang="zh-TW" altLang="en-US" dirty="0"/>
              <a:t>）</a:t>
            </a:r>
          </a:p>
          <a:p>
            <a:r>
              <a:rPr lang="zh-TW" altLang="en-US" dirty="0"/>
              <a:t>字串緩衝區（</a:t>
            </a:r>
            <a:r>
              <a:rPr lang="en-US" altLang="zh-TW" dirty="0" err="1"/>
              <a:t>StringBuffer</a:t>
            </a:r>
            <a:r>
              <a:rPr lang="zh-TW" altLang="en-US" dirty="0"/>
              <a:t>）</a:t>
            </a:r>
          </a:p>
          <a:p>
            <a:r>
              <a:rPr lang="en-US" altLang="zh-TW" dirty="0">
                <a:solidFill>
                  <a:srgbClr val="0033CC"/>
                </a:solidFill>
              </a:rPr>
              <a:t>Your Turn</a:t>
            </a:r>
            <a:endParaRPr lang="zh-TW" altLang="en-US" dirty="0">
              <a:solidFill>
                <a:srgbClr val="0033CC"/>
              </a:solidFill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Outline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7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557338"/>
            <a:ext cx="8520112" cy="4967287"/>
          </a:xfrm>
        </p:spPr>
        <p:txBody>
          <a:bodyPr/>
          <a:lstStyle/>
          <a:p>
            <a:r>
              <a:rPr lang="zh-TW" altLang="en-US" dirty="0"/>
              <a:t>字串比較</a:t>
            </a:r>
          </a:p>
          <a:p>
            <a:pPr lvl="1"/>
            <a:r>
              <a:rPr lang="zh-TW" altLang="en-US" dirty="0"/>
              <a:t>比較字串內容要用 </a:t>
            </a:r>
            <a:r>
              <a:rPr lang="en-US" altLang="zh-TW" dirty="0"/>
              <a:t>String </a:t>
            </a:r>
            <a:r>
              <a:rPr lang="zh-TW" altLang="en-US" dirty="0"/>
              <a:t>物件本身提供的一個方法，叫做 </a:t>
            </a:r>
            <a:r>
              <a:rPr lang="en-US" altLang="zh-TW" dirty="0"/>
              <a:t>equals()</a:t>
            </a:r>
          </a:p>
          <a:p>
            <a:pPr lvl="1"/>
            <a:r>
              <a:rPr lang="zh-TW" altLang="en-US" dirty="0"/>
              <a:t>範例</a:t>
            </a:r>
          </a:p>
          <a:p>
            <a:pPr lvl="1"/>
            <a:endParaRPr lang="zh-TW" altLang="en-US" dirty="0"/>
          </a:p>
          <a:p>
            <a:pPr lvl="1"/>
            <a:endParaRPr lang="zh-TW" altLang="en-US" dirty="0"/>
          </a:p>
          <a:p>
            <a:pPr lvl="1"/>
            <a:endParaRPr lang="zh-TW" altLang="en-US" dirty="0"/>
          </a:p>
          <a:p>
            <a:pPr lvl="1"/>
            <a:endParaRPr lang="zh-TW" altLang="en-US" dirty="0"/>
          </a:p>
          <a:p>
            <a:pPr lvl="1"/>
            <a:endParaRPr lang="zh-TW" altLang="en-US" dirty="0"/>
          </a:p>
          <a:p>
            <a:pPr lvl="1"/>
            <a:endParaRPr lang="zh-TW" altLang="en-US" dirty="0"/>
          </a:p>
          <a:p>
            <a:pPr lvl="1"/>
            <a:r>
              <a:rPr lang="zh-TW" altLang="en-US" dirty="0"/>
              <a:t>結果：</a:t>
            </a:r>
            <a:r>
              <a:rPr lang="en-US" altLang="zh-TW" dirty="0"/>
              <a:t>a==b</a:t>
            </a:r>
          </a:p>
        </p:txBody>
      </p:sp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字串（</a:t>
            </a:r>
            <a:r>
              <a:rPr lang="en-US" altLang="zh-TW"/>
              <a:t>String</a:t>
            </a:r>
            <a:r>
              <a:rPr lang="zh-TW" altLang="en-US"/>
              <a:t>）</a:t>
            </a:r>
          </a:p>
        </p:txBody>
      </p:sp>
      <p:sp>
        <p:nvSpPr>
          <p:cNvPr id="221188" name="Text Box 4"/>
          <p:cNvSpPr txBox="1">
            <a:spLocks noChangeArrowheads="1"/>
          </p:cNvSpPr>
          <p:nvPr/>
        </p:nvSpPr>
        <p:spPr bwMode="auto">
          <a:xfrm>
            <a:off x="1259632" y="3140968"/>
            <a:ext cx="4392613" cy="228917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>
              <a:lnSpc>
                <a:spcPct val="90000"/>
              </a:lnSpc>
              <a:spcBef>
                <a:spcPct val="20000"/>
              </a:spcBef>
              <a:buSzPct val="75000"/>
            </a:pPr>
            <a:r>
              <a:rPr lang="en-US" altLang="zh-TW" sz="2000"/>
              <a:t>String a = “Java”</a:t>
            </a:r>
            <a:br>
              <a:rPr lang="en-US" altLang="zh-TW" sz="2000"/>
            </a:br>
            <a:r>
              <a:rPr lang="en-US" altLang="zh-TW" sz="2000"/>
              <a:t>String b = “Ja”;</a:t>
            </a:r>
            <a:br>
              <a:rPr lang="en-US" altLang="zh-TW" sz="2000"/>
            </a:br>
            <a:r>
              <a:rPr lang="en-US" altLang="zh-TW" sz="2000"/>
              <a:t/>
            </a:r>
            <a:br>
              <a:rPr lang="en-US" altLang="zh-TW" sz="2000"/>
            </a:br>
            <a:r>
              <a:rPr lang="en-US" altLang="zh-TW" sz="2000"/>
              <a:t>b = b + “va”;	//</a:t>
            </a:r>
            <a:r>
              <a:rPr lang="zh-TW" altLang="en-US" sz="2000"/>
              <a:t>此時 </a:t>
            </a:r>
            <a:r>
              <a:rPr lang="en-US" altLang="zh-TW" sz="2000"/>
              <a:t>b = “Java”</a:t>
            </a:r>
            <a:br>
              <a:rPr lang="en-US" altLang="zh-TW" sz="2000"/>
            </a:br>
            <a:r>
              <a:rPr lang="en-US" altLang="zh-TW" sz="2000">
                <a:solidFill>
                  <a:srgbClr val="0000CC"/>
                </a:solidFill>
              </a:rPr>
              <a:t>if (a.equals(b))</a:t>
            </a:r>
            <a:br>
              <a:rPr lang="en-US" altLang="zh-TW" sz="2000">
                <a:solidFill>
                  <a:srgbClr val="0000CC"/>
                </a:solidFill>
              </a:rPr>
            </a:br>
            <a:r>
              <a:rPr lang="en-US" altLang="zh-TW" sz="2000"/>
              <a:t>	System.out.println (“a == b”);</a:t>
            </a:r>
            <a:br>
              <a:rPr lang="en-US" altLang="zh-TW" sz="2000"/>
            </a:br>
            <a:r>
              <a:rPr lang="en-US" altLang="zh-TW" sz="2000"/>
              <a:t>else</a:t>
            </a:r>
            <a:br>
              <a:rPr lang="en-US" altLang="zh-TW" sz="2000"/>
            </a:br>
            <a:r>
              <a:rPr lang="en-US" altLang="zh-TW" sz="2000"/>
              <a:t>	System.out.println (“a != b”);</a:t>
            </a:r>
            <a:endParaRPr lang="zh-TW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1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557338"/>
            <a:ext cx="8520112" cy="3816350"/>
          </a:xfrm>
        </p:spPr>
        <p:txBody>
          <a:bodyPr/>
          <a:lstStyle/>
          <a:p>
            <a:r>
              <a:rPr lang="zh-TW" altLang="en-US"/>
              <a:t>字串相等比較</a:t>
            </a:r>
          </a:p>
          <a:p>
            <a:pPr lvl="1"/>
            <a:r>
              <a:rPr lang="en-US" altLang="zh-TW"/>
              <a:t>boolean equals(Object);</a:t>
            </a:r>
          </a:p>
          <a:p>
            <a:pPr lvl="1"/>
            <a:r>
              <a:rPr lang="en-US" altLang="zh-TW"/>
              <a:t>boolean equalsIgnoreCase(String);</a:t>
            </a:r>
          </a:p>
          <a:p>
            <a:r>
              <a:rPr lang="zh-TW" altLang="en-US"/>
              <a:t>開頭結尾比較</a:t>
            </a:r>
          </a:p>
          <a:p>
            <a:pPr lvl="1"/>
            <a:r>
              <a:rPr lang="en-US" altLang="zh-TW"/>
              <a:t>boolean startsWith(String);</a:t>
            </a:r>
          </a:p>
          <a:p>
            <a:pPr lvl="1"/>
            <a:r>
              <a:rPr lang="en-US" altLang="zh-TW"/>
              <a:t>boolean endsWith(String);</a:t>
            </a:r>
          </a:p>
          <a:p>
            <a:r>
              <a:rPr lang="zh-TW" altLang="en-US"/>
              <a:t>部分區間比對</a:t>
            </a:r>
          </a:p>
          <a:p>
            <a:pPr lvl="1"/>
            <a:r>
              <a:rPr lang="en-US" altLang="zh-TW"/>
              <a:t>Boolean regionMatches(int, String, int, int)</a:t>
            </a:r>
          </a:p>
        </p:txBody>
      </p: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字串（</a:t>
            </a:r>
            <a:r>
              <a:rPr lang="en-US" altLang="zh-TW"/>
              <a:t>String</a:t>
            </a:r>
            <a:r>
              <a:rPr lang="zh-TW" altLang="en-US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 dirty="0"/>
              <a:t>字串內容處理</a:t>
            </a:r>
          </a:p>
          <a:p>
            <a:pPr lvl="1">
              <a:lnSpc>
                <a:spcPct val="90000"/>
              </a:lnSpc>
            </a:pPr>
            <a:r>
              <a:rPr lang="zh-TW" altLang="en-US" dirty="0"/>
              <a:t>字串連結</a:t>
            </a:r>
          </a:p>
          <a:p>
            <a:pPr lvl="2">
              <a:lnSpc>
                <a:spcPct val="90000"/>
              </a:lnSpc>
            </a:pPr>
            <a:r>
              <a:rPr lang="zh-TW" altLang="en-US" sz="2400" dirty="0">
                <a:solidFill>
                  <a:srgbClr val="0033CC"/>
                </a:solidFill>
              </a:rPr>
              <a:t>+</a:t>
            </a:r>
            <a:r>
              <a:rPr lang="zh-TW" altLang="en-US" sz="2400" dirty="0"/>
              <a:t> </a:t>
            </a:r>
            <a:r>
              <a:rPr lang="en-US" altLang="zh-TW" sz="2400" dirty="0"/>
              <a:t>: </a:t>
            </a:r>
            <a:r>
              <a:rPr lang="zh-TW" altLang="en-US" sz="2400" dirty="0"/>
              <a:t>可作為字串連結或數學運算</a:t>
            </a:r>
          </a:p>
          <a:p>
            <a:pPr lvl="2">
              <a:lnSpc>
                <a:spcPct val="90000"/>
              </a:lnSpc>
            </a:pPr>
            <a:r>
              <a:rPr lang="en-US" altLang="zh-TW" sz="2400" dirty="0"/>
              <a:t>String </a:t>
            </a:r>
            <a:r>
              <a:rPr lang="en-US" altLang="zh-TW" sz="2400" dirty="0" err="1">
                <a:solidFill>
                  <a:srgbClr val="0033CC"/>
                </a:solidFill>
              </a:rPr>
              <a:t>concat</a:t>
            </a:r>
            <a:r>
              <a:rPr lang="en-US" altLang="zh-TW" sz="2400" dirty="0"/>
              <a:t> (String);</a:t>
            </a:r>
          </a:p>
          <a:p>
            <a:pPr lvl="1">
              <a:lnSpc>
                <a:spcPct val="90000"/>
              </a:lnSpc>
            </a:pPr>
            <a:r>
              <a:rPr lang="zh-TW" altLang="en-US" dirty="0"/>
              <a:t>範例</a:t>
            </a:r>
          </a:p>
          <a:p>
            <a:pPr lvl="2">
              <a:lnSpc>
                <a:spcPct val="90000"/>
              </a:lnSpc>
            </a:pPr>
            <a:r>
              <a:rPr lang="en-US" altLang="zh-TW" sz="2400" dirty="0"/>
              <a:t>String s1 = “Hello!”;</a:t>
            </a:r>
            <a:br>
              <a:rPr lang="en-US" altLang="zh-TW" sz="2400" dirty="0"/>
            </a:br>
            <a:r>
              <a:rPr lang="en-US" altLang="zh-TW" sz="2400" dirty="0"/>
              <a:t>String s2 = “World!”;</a:t>
            </a:r>
            <a:br>
              <a:rPr lang="en-US" altLang="zh-TW" sz="2400" dirty="0"/>
            </a:br>
            <a:r>
              <a:rPr lang="en-US" altLang="zh-TW" sz="2400" dirty="0">
                <a:solidFill>
                  <a:srgbClr val="0033CC"/>
                </a:solidFill>
              </a:rPr>
              <a:t>s1 = s1 + s2;</a:t>
            </a:r>
          </a:p>
          <a:p>
            <a:pPr lvl="2">
              <a:lnSpc>
                <a:spcPct val="90000"/>
              </a:lnSpc>
            </a:pPr>
            <a:r>
              <a:rPr lang="en-US" altLang="zh-TW" sz="2400" dirty="0"/>
              <a:t>String s1 = “Hello!”;</a:t>
            </a:r>
            <a:br>
              <a:rPr lang="en-US" altLang="zh-TW" sz="2400" dirty="0"/>
            </a:br>
            <a:r>
              <a:rPr lang="en-US" altLang="zh-TW" sz="2400" dirty="0"/>
              <a:t>String s2 = “World!”;</a:t>
            </a:r>
            <a:br>
              <a:rPr lang="en-US" altLang="zh-TW" sz="2400" dirty="0"/>
            </a:br>
            <a:r>
              <a:rPr lang="en-US" altLang="zh-TW" sz="2400" dirty="0">
                <a:solidFill>
                  <a:srgbClr val="0033CC"/>
                </a:solidFill>
              </a:rPr>
              <a:t>s1.concat(s2);</a:t>
            </a:r>
            <a:endParaRPr lang="zh-TW" altLang="en-US" sz="2400" dirty="0">
              <a:solidFill>
                <a:srgbClr val="0033CC"/>
              </a:solidFill>
            </a:endParaRPr>
          </a:p>
        </p:txBody>
      </p:sp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字串（</a:t>
            </a:r>
            <a:r>
              <a:rPr lang="en-US" altLang="zh-TW"/>
              <a:t>String</a:t>
            </a:r>
            <a:r>
              <a:rPr lang="zh-TW" altLang="en-US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9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557338"/>
            <a:ext cx="8520112" cy="2087562"/>
          </a:xfrm>
        </p:spPr>
        <p:txBody>
          <a:bodyPr/>
          <a:lstStyle/>
          <a:p>
            <a:r>
              <a:rPr lang="zh-TW" altLang="en-US" dirty="0"/>
              <a:t>字串連結</a:t>
            </a:r>
          </a:p>
          <a:p>
            <a:pPr lvl="1"/>
            <a:r>
              <a:rPr lang="zh-TW" altLang="en-US" dirty="0"/>
              <a:t>所有 </a:t>
            </a:r>
            <a:r>
              <a:rPr lang="en-US" altLang="zh-TW" dirty="0"/>
              <a:t>Java </a:t>
            </a:r>
            <a:r>
              <a:rPr lang="zh-TW" altLang="en-US" dirty="0"/>
              <a:t>的字串，一但指定後，是絕對不可以更動的。</a:t>
            </a:r>
          </a:p>
          <a:p>
            <a:pPr lvl="1"/>
            <a:r>
              <a:rPr lang="zh-TW" altLang="en-US" dirty="0"/>
              <a:t>如果有任何更動，</a:t>
            </a:r>
            <a:r>
              <a:rPr lang="en-US" altLang="zh-TW" dirty="0"/>
              <a:t>Java </a:t>
            </a:r>
            <a:r>
              <a:rPr lang="zh-TW" altLang="en-US" dirty="0"/>
              <a:t>本身會另外找一塊記憶體給新的值</a:t>
            </a:r>
          </a:p>
        </p:txBody>
      </p:sp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字串（</a:t>
            </a:r>
            <a:r>
              <a:rPr lang="en-US" altLang="zh-TW"/>
              <a:t>String</a:t>
            </a:r>
            <a:r>
              <a:rPr lang="zh-TW" altLang="en-US"/>
              <a:t>）</a:t>
            </a:r>
          </a:p>
        </p:txBody>
      </p:sp>
      <p:sp>
        <p:nvSpPr>
          <p:cNvPr id="224260" name="Rectangle 4"/>
          <p:cNvSpPr>
            <a:spLocks noChangeArrowheads="1"/>
          </p:cNvSpPr>
          <p:nvPr/>
        </p:nvSpPr>
        <p:spPr bwMode="auto">
          <a:xfrm>
            <a:off x="3500438" y="4086225"/>
            <a:ext cx="1447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dirty="0"/>
              <a:t>Java</a:t>
            </a:r>
          </a:p>
        </p:txBody>
      </p:sp>
      <p:sp>
        <p:nvSpPr>
          <p:cNvPr id="224261" name="Text Box 5"/>
          <p:cNvSpPr txBox="1">
            <a:spLocks noChangeArrowheads="1"/>
          </p:cNvSpPr>
          <p:nvPr/>
        </p:nvSpPr>
        <p:spPr bwMode="auto">
          <a:xfrm>
            <a:off x="2700338" y="3933825"/>
            <a:ext cx="693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a </a:t>
            </a:r>
            <a:r>
              <a:rPr lang="en-US" altLang="zh-TW">
                <a:sym typeface="Wingdings" pitchFamily="2" charset="2"/>
              </a:rPr>
              <a:t></a:t>
            </a:r>
            <a:endParaRPr lang="en-US" altLang="zh-TW"/>
          </a:p>
        </p:txBody>
      </p:sp>
      <p:sp>
        <p:nvSpPr>
          <p:cNvPr id="224262" name="Rectangle 6"/>
          <p:cNvSpPr>
            <a:spLocks noChangeArrowheads="1"/>
          </p:cNvSpPr>
          <p:nvPr/>
        </p:nvSpPr>
        <p:spPr bwMode="auto">
          <a:xfrm>
            <a:off x="3500438" y="4619625"/>
            <a:ext cx="1447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Ja</a:t>
            </a:r>
          </a:p>
        </p:txBody>
      </p:sp>
      <p:sp>
        <p:nvSpPr>
          <p:cNvPr id="224263" name="Text Box 7"/>
          <p:cNvSpPr txBox="1">
            <a:spLocks noChangeArrowheads="1"/>
          </p:cNvSpPr>
          <p:nvPr/>
        </p:nvSpPr>
        <p:spPr bwMode="auto">
          <a:xfrm>
            <a:off x="2700338" y="4543425"/>
            <a:ext cx="71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b </a:t>
            </a:r>
            <a:r>
              <a:rPr lang="en-US" altLang="zh-TW">
                <a:sym typeface="Wingdings" pitchFamily="2" charset="2"/>
              </a:rPr>
              <a:t></a:t>
            </a:r>
            <a:endParaRPr lang="en-US" altLang="zh-TW"/>
          </a:p>
        </p:txBody>
      </p:sp>
      <p:sp>
        <p:nvSpPr>
          <p:cNvPr id="224264" name="Rectangle 8"/>
          <p:cNvSpPr>
            <a:spLocks noChangeArrowheads="1"/>
          </p:cNvSpPr>
          <p:nvPr/>
        </p:nvSpPr>
        <p:spPr bwMode="auto">
          <a:xfrm>
            <a:off x="3500438" y="5153025"/>
            <a:ext cx="1447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Java</a:t>
            </a:r>
          </a:p>
        </p:txBody>
      </p:sp>
      <p:sp>
        <p:nvSpPr>
          <p:cNvPr id="224265" name="Line 9"/>
          <p:cNvSpPr>
            <a:spLocks noChangeShapeType="1"/>
          </p:cNvSpPr>
          <p:nvPr/>
        </p:nvSpPr>
        <p:spPr bwMode="auto">
          <a:xfrm>
            <a:off x="3424238" y="4924425"/>
            <a:ext cx="1676400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224266" name="Text Box 10"/>
          <p:cNvSpPr txBox="1">
            <a:spLocks noChangeArrowheads="1"/>
          </p:cNvSpPr>
          <p:nvPr/>
        </p:nvSpPr>
        <p:spPr bwMode="auto">
          <a:xfrm>
            <a:off x="5465763" y="4660900"/>
            <a:ext cx="2152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ym typeface="Wingdings" pitchFamily="2" charset="2"/>
              </a:rPr>
              <a:t> b</a:t>
            </a:r>
            <a:r>
              <a:rPr lang="en-US" altLang="zh-TW"/>
              <a:t> = b + “va”;</a:t>
            </a:r>
          </a:p>
        </p:txBody>
      </p:sp>
      <p:sp>
        <p:nvSpPr>
          <p:cNvPr id="224267" name="Text Box 11"/>
          <p:cNvSpPr txBox="1">
            <a:spLocks noChangeArrowheads="1"/>
          </p:cNvSpPr>
          <p:nvPr/>
        </p:nvSpPr>
        <p:spPr bwMode="auto">
          <a:xfrm>
            <a:off x="2738438" y="5076825"/>
            <a:ext cx="71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b </a:t>
            </a:r>
            <a:r>
              <a:rPr lang="en-US" altLang="zh-TW">
                <a:sym typeface="Wingdings" pitchFamily="2" charset="2"/>
              </a:rPr>
              <a:t>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4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4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4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24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24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24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24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24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60" grpId="0" animBg="1" autoUpdateAnimBg="0"/>
      <p:bldP spid="224261" grpId="0" autoUpdateAnimBg="0"/>
      <p:bldP spid="224262" grpId="0" animBg="1" autoUpdateAnimBg="0"/>
      <p:bldP spid="224263" grpId="0" autoUpdateAnimBg="0"/>
      <p:bldP spid="224264" grpId="0" animBg="1" autoUpdateAnimBg="0"/>
      <p:bldP spid="224265" grpId="0" animBg="1"/>
      <p:bldP spid="224266" grpId="0" autoUpdateAnimBg="0"/>
      <p:bldP spid="224267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字串內容處理</a:t>
            </a:r>
          </a:p>
          <a:p>
            <a:pPr lvl="1"/>
            <a:r>
              <a:rPr lang="zh-TW" altLang="en-US" dirty="0"/>
              <a:t>去空白：</a:t>
            </a:r>
          </a:p>
          <a:p>
            <a:pPr lvl="2"/>
            <a:r>
              <a:rPr lang="en-US" altLang="zh-TW" sz="2400" dirty="0"/>
              <a:t>String trim();</a:t>
            </a:r>
          </a:p>
          <a:p>
            <a:pPr lvl="1"/>
            <a:r>
              <a:rPr lang="zh-TW" altLang="en-US" dirty="0"/>
              <a:t>範例</a:t>
            </a:r>
          </a:p>
          <a:p>
            <a:pPr lvl="2"/>
            <a:r>
              <a:rPr lang="en-US" altLang="zh-TW" sz="2400" dirty="0"/>
              <a:t>String </a:t>
            </a:r>
            <a:r>
              <a:rPr lang="en-US" altLang="zh-TW" sz="2400" dirty="0" err="1"/>
              <a:t>str</a:t>
            </a:r>
            <a:r>
              <a:rPr lang="en-US" altLang="zh-TW" sz="2400" dirty="0"/>
              <a:t> = </a:t>
            </a:r>
            <a:r>
              <a:rPr lang="en-US" altLang="zh-TW" sz="2400" dirty="0" smtClean="0"/>
              <a:t>“Hello</a:t>
            </a:r>
            <a:r>
              <a:rPr lang="en-US" altLang="zh-TW" sz="2400" dirty="0"/>
              <a:t>! World! </a:t>
            </a:r>
            <a:r>
              <a:rPr lang="en-US" altLang="zh-TW" sz="2400" dirty="0" smtClean="0"/>
              <a:t>      ”;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endParaRPr lang="en-US" altLang="zh-TW" sz="2400" dirty="0" smtClean="0"/>
          </a:p>
          <a:p>
            <a:pPr lvl="2"/>
            <a:r>
              <a:rPr lang="en-US" altLang="zh-TW" sz="2400" dirty="0" err="1" smtClean="0">
                <a:solidFill>
                  <a:srgbClr val="0033CC"/>
                </a:solidFill>
              </a:rPr>
              <a:t>str.trim</a:t>
            </a:r>
            <a:r>
              <a:rPr lang="en-US" altLang="zh-TW" sz="2400" dirty="0">
                <a:solidFill>
                  <a:srgbClr val="0033CC"/>
                </a:solidFill>
              </a:rPr>
              <a:t>();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 err="1"/>
              <a:t>System.out.println</a:t>
            </a:r>
            <a:r>
              <a:rPr lang="en-US" altLang="zh-TW" sz="2400" dirty="0"/>
              <a:t>(</a:t>
            </a:r>
            <a:r>
              <a:rPr lang="en-US" altLang="zh-TW" sz="2400" dirty="0" err="1"/>
              <a:t>str</a:t>
            </a:r>
            <a:r>
              <a:rPr lang="en-US" altLang="zh-TW" sz="2400" dirty="0"/>
              <a:t>);</a:t>
            </a:r>
          </a:p>
          <a:p>
            <a:pPr lvl="2"/>
            <a:r>
              <a:rPr lang="zh-TW" altLang="en-US" sz="2400" dirty="0">
                <a:solidFill>
                  <a:srgbClr val="0033CC"/>
                </a:solidFill>
              </a:rPr>
              <a:t>結果：“</a:t>
            </a:r>
            <a:r>
              <a:rPr lang="en-US" altLang="zh-TW" sz="2400" dirty="0">
                <a:solidFill>
                  <a:srgbClr val="0033CC"/>
                </a:solidFill>
              </a:rPr>
              <a:t>Hello! World!”</a:t>
            </a:r>
            <a:endParaRPr lang="zh-TW" altLang="en-US" sz="2400" dirty="0">
              <a:solidFill>
                <a:srgbClr val="0033CC"/>
              </a:solidFill>
            </a:endParaRPr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字串（</a:t>
            </a:r>
            <a:r>
              <a:rPr lang="en-US" altLang="zh-TW"/>
              <a:t>String</a:t>
            </a:r>
            <a:r>
              <a:rPr lang="zh-TW" altLang="en-US"/>
              <a:t>）</a:t>
            </a:r>
          </a:p>
        </p:txBody>
      </p:sp>
      <p:sp>
        <p:nvSpPr>
          <p:cNvPr id="4" name="圓角矩形 3"/>
          <p:cNvSpPr/>
          <p:nvPr/>
        </p:nvSpPr>
        <p:spPr>
          <a:xfrm>
            <a:off x="5292080" y="3068960"/>
            <a:ext cx="504056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5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5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字串內容處理</a:t>
            </a:r>
          </a:p>
          <a:p>
            <a:pPr lvl="1"/>
            <a:r>
              <a:rPr lang="zh-TW" altLang="en-US"/>
              <a:t>字串轉換</a:t>
            </a:r>
          </a:p>
          <a:p>
            <a:pPr lvl="2"/>
            <a:r>
              <a:rPr lang="en-US" altLang="zh-TW" sz="2400"/>
              <a:t>String toLowerCase();</a:t>
            </a:r>
          </a:p>
          <a:p>
            <a:pPr lvl="2"/>
            <a:r>
              <a:rPr lang="en-US" altLang="zh-TW" sz="2400"/>
              <a:t>String toUpperCase();</a:t>
            </a:r>
          </a:p>
          <a:p>
            <a:pPr lvl="2"/>
            <a:r>
              <a:rPr lang="en-US" altLang="zh-TW" sz="2400"/>
              <a:t>String valueOf(int i);</a:t>
            </a:r>
          </a:p>
          <a:p>
            <a:pPr lvl="2"/>
            <a:r>
              <a:rPr lang="en-US" altLang="zh-TW" sz="2400"/>
              <a:t>String valueOf(long l);</a:t>
            </a:r>
          </a:p>
          <a:p>
            <a:pPr lvl="2"/>
            <a:r>
              <a:rPr lang="en-US" altLang="zh-TW" sz="2400"/>
              <a:t>String valueOf(float f);</a:t>
            </a:r>
          </a:p>
          <a:p>
            <a:pPr lvl="2"/>
            <a:r>
              <a:rPr lang="en-US" altLang="zh-TW" sz="2400"/>
              <a:t>String valueOf(double d);</a:t>
            </a:r>
          </a:p>
          <a:p>
            <a:pPr lvl="2"/>
            <a:r>
              <a:rPr lang="en-US" altLang="zh-TW" sz="2400"/>
              <a:t>String valueOf(char c);</a:t>
            </a:r>
          </a:p>
          <a:p>
            <a:pPr lvl="2"/>
            <a:r>
              <a:rPr lang="en-US" altLang="zh-TW" sz="2400"/>
              <a:t>String valueOf(boolean b);</a:t>
            </a:r>
            <a:endParaRPr lang="zh-TW" altLang="en-US" sz="2400"/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字串（</a:t>
            </a:r>
            <a:r>
              <a:rPr lang="en-US" altLang="zh-TW"/>
              <a:t>String</a:t>
            </a:r>
            <a:r>
              <a:rPr lang="zh-TW" altLang="en-US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1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557338"/>
            <a:ext cx="8520112" cy="576262"/>
          </a:xfrm>
        </p:spPr>
        <p:txBody>
          <a:bodyPr/>
          <a:lstStyle/>
          <a:p>
            <a:r>
              <a:rPr lang="en-US" altLang="zh-TW"/>
              <a:t>Example: </a:t>
            </a:r>
            <a:r>
              <a:rPr lang="en-US" altLang="zh-TW">
                <a:solidFill>
                  <a:srgbClr val="0033CC"/>
                </a:solidFill>
              </a:rPr>
              <a:t>StringDemo.java</a:t>
            </a:r>
          </a:p>
        </p:txBody>
      </p:sp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字串（</a:t>
            </a:r>
            <a:r>
              <a:rPr lang="en-US" altLang="zh-TW"/>
              <a:t>String</a:t>
            </a:r>
            <a:r>
              <a:rPr lang="zh-TW" altLang="en-US"/>
              <a:t>）</a:t>
            </a:r>
          </a:p>
        </p:txBody>
      </p:sp>
      <p:sp>
        <p:nvSpPr>
          <p:cNvPr id="227332" name="Text Box 4"/>
          <p:cNvSpPr txBox="1">
            <a:spLocks noChangeArrowheads="1"/>
          </p:cNvSpPr>
          <p:nvPr/>
        </p:nvSpPr>
        <p:spPr bwMode="auto">
          <a:xfrm>
            <a:off x="755650" y="2133600"/>
            <a:ext cx="6168676" cy="1323439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000" dirty="0"/>
              <a:t>String s = "This is a book";</a:t>
            </a:r>
          </a:p>
          <a:p>
            <a:r>
              <a:rPr lang="en-US" altLang="zh-TW" sz="2000" dirty="0" err="1"/>
              <a:t>System.out.println</a:t>
            </a:r>
            <a:r>
              <a:rPr lang="en-US" altLang="zh-TW" sz="2000" dirty="0"/>
              <a:t>("String: " + s);</a:t>
            </a:r>
          </a:p>
          <a:p>
            <a:r>
              <a:rPr lang="en-US" altLang="zh-TW" sz="2000" dirty="0" err="1"/>
              <a:t>System.out.println</a:t>
            </a:r>
            <a:r>
              <a:rPr lang="en-US" altLang="zh-TW" sz="2000" dirty="0"/>
              <a:t>("</a:t>
            </a:r>
            <a:r>
              <a:rPr lang="en-US" altLang="zh-TW" sz="2000" dirty="0" err="1"/>
              <a:t>toLowerCase</a:t>
            </a:r>
            <a:r>
              <a:rPr lang="en-US" altLang="zh-TW" sz="2000" dirty="0"/>
              <a:t>(): " + </a:t>
            </a:r>
            <a:r>
              <a:rPr lang="en-US" altLang="zh-TW" sz="2000" dirty="0" err="1"/>
              <a:t>s.toLowerCase</a:t>
            </a:r>
            <a:r>
              <a:rPr lang="en-US" altLang="zh-TW" sz="2000" dirty="0"/>
              <a:t>());</a:t>
            </a:r>
          </a:p>
          <a:p>
            <a:r>
              <a:rPr lang="en-US" altLang="zh-TW" sz="2000" dirty="0" err="1"/>
              <a:t>System.out.println</a:t>
            </a:r>
            <a:r>
              <a:rPr lang="en-US" altLang="zh-TW" sz="2000" dirty="0"/>
              <a:t>("</a:t>
            </a:r>
            <a:r>
              <a:rPr lang="en-US" altLang="zh-TW" sz="2000" dirty="0" err="1"/>
              <a:t>toUpperCase</a:t>
            </a:r>
            <a:r>
              <a:rPr lang="en-US" altLang="zh-TW" sz="2000" dirty="0"/>
              <a:t>(): " + </a:t>
            </a:r>
            <a:r>
              <a:rPr lang="en-US" altLang="zh-TW" sz="2000" dirty="0" err="1"/>
              <a:t>s.toUpperCase</a:t>
            </a:r>
            <a:r>
              <a:rPr lang="en-US" altLang="zh-TW" sz="2000" dirty="0" smtClean="0"/>
              <a:t>());</a:t>
            </a:r>
            <a:endParaRPr lang="en-US" altLang="zh-TW" sz="2000" dirty="0"/>
          </a:p>
        </p:txBody>
      </p:sp>
      <p:sp>
        <p:nvSpPr>
          <p:cNvPr id="6" name="矩形 5"/>
          <p:cNvSpPr/>
          <p:nvPr/>
        </p:nvSpPr>
        <p:spPr>
          <a:xfrm>
            <a:off x="755576" y="4005064"/>
            <a:ext cx="6120680" cy="707886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US" altLang="zh-TW" sz="2000" dirty="0" err="1" smtClean="0"/>
              <a:t>toLowerCase</a:t>
            </a:r>
            <a:r>
              <a:rPr lang="en-US" altLang="zh-TW" sz="2000" dirty="0" smtClean="0"/>
              <a:t>(): this is a book</a:t>
            </a:r>
          </a:p>
          <a:p>
            <a:r>
              <a:rPr lang="en-US" altLang="zh-TW" sz="2000" dirty="0" err="1" smtClean="0"/>
              <a:t>toUpperCase</a:t>
            </a:r>
            <a:r>
              <a:rPr lang="en-US" altLang="zh-TW" sz="2000" dirty="0" smtClean="0"/>
              <a:t>(): THIS IS A </a:t>
            </a:r>
            <a:r>
              <a:rPr lang="en-US" altLang="zh-TW" sz="2000" dirty="0" smtClean="0"/>
              <a:t>BOOK</a:t>
            </a:r>
            <a:endParaRPr lang="en-US" altLang="zh-TW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1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557338"/>
            <a:ext cx="8520112" cy="576262"/>
          </a:xfrm>
        </p:spPr>
        <p:txBody>
          <a:bodyPr/>
          <a:lstStyle/>
          <a:p>
            <a:r>
              <a:rPr lang="en-US" altLang="zh-TW"/>
              <a:t>Example: </a:t>
            </a:r>
            <a:r>
              <a:rPr lang="en-US" altLang="zh-TW">
                <a:solidFill>
                  <a:srgbClr val="0033CC"/>
                </a:solidFill>
              </a:rPr>
              <a:t>StringDemo.java</a:t>
            </a:r>
          </a:p>
        </p:txBody>
      </p:sp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字串（</a:t>
            </a:r>
            <a:r>
              <a:rPr lang="en-US" altLang="zh-TW"/>
              <a:t>String</a:t>
            </a:r>
            <a:r>
              <a:rPr lang="zh-TW" altLang="en-US"/>
              <a:t>）</a:t>
            </a:r>
          </a:p>
        </p:txBody>
      </p:sp>
      <p:sp>
        <p:nvSpPr>
          <p:cNvPr id="227332" name="Text Box 4"/>
          <p:cNvSpPr txBox="1">
            <a:spLocks noChangeArrowheads="1"/>
          </p:cNvSpPr>
          <p:nvPr/>
        </p:nvSpPr>
        <p:spPr bwMode="auto">
          <a:xfrm>
            <a:off x="755650" y="2133600"/>
            <a:ext cx="7598555" cy="193899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000" dirty="0" err="1" smtClean="0"/>
              <a:t>System.out.println</a:t>
            </a:r>
            <a:r>
              <a:rPr lang="en-US" altLang="zh-TW" sz="2000" dirty="0"/>
              <a:t>("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20 --&gt; String: " + </a:t>
            </a:r>
            <a:r>
              <a:rPr lang="en-US" altLang="zh-TW" sz="2000" dirty="0" err="1"/>
              <a:t>String.valueOf</a:t>
            </a:r>
            <a:r>
              <a:rPr lang="en-US" altLang="zh-TW" sz="2000" dirty="0"/>
              <a:t>(20));</a:t>
            </a:r>
          </a:p>
          <a:p>
            <a:r>
              <a:rPr lang="en-US" altLang="zh-TW" sz="2000" dirty="0" err="1"/>
              <a:t>System.out.println</a:t>
            </a:r>
            <a:r>
              <a:rPr lang="en-US" altLang="zh-TW" sz="2000" dirty="0"/>
              <a:t>("long 20L --&gt; String: " + </a:t>
            </a:r>
            <a:r>
              <a:rPr lang="en-US" altLang="zh-TW" sz="2000" dirty="0" err="1"/>
              <a:t>String.valueOf</a:t>
            </a:r>
            <a:r>
              <a:rPr lang="en-US" altLang="zh-TW" sz="2000" dirty="0"/>
              <a:t>(20L));</a:t>
            </a:r>
          </a:p>
          <a:p>
            <a:r>
              <a:rPr lang="en-US" altLang="zh-TW" sz="2000" dirty="0" err="1"/>
              <a:t>System.out.println</a:t>
            </a:r>
            <a:r>
              <a:rPr lang="en-US" altLang="zh-TW" sz="2000" dirty="0"/>
              <a:t>("float 20.0f --&gt; String: " + </a:t>
            </a:r>
            <a:r>
              <a:rPr lang="en-US" altLang="zh-TW" sz="2000" dirty="0" err="1"/>
              <a:t>String.valueOf</a:t>
            </a:r>
            <a:r>
              <a:rPr lang="en-US" altLang="zh-TW" sz="2000" dirty="0"/>
              <a:t>(20.0f));</a:t>
            </a:r>
          </a:p>
          <a:p>
            <a:r>
              <a:rPr lang="en-US" altLang="zh-TW" sz="2000" dirty="0" err="1"/>
              <a:t>System.out.println</a:t>
            </a:r>
            <a:r>
              <a:rPr lang="en-US" altLang="zh-TW" sz="2000" dirty="0"/>
              <a:t>("double 20.0d --&gt; String: " + </a:t>
            </a:r>
            <a:r>
              <a:rPr lang="en-US" altLang="zh-TW" sz="2000" dirty="0" err="1"/>
              <a:t>String.valueOf</a:t>
            </a:r>
            <a:r>
              <a:rPr lang="en-US" altLang="zh-TW" sz="2000" dirty="0"/>
              <a:t>(20.0d));</a:t>
            </a:r>
          </a:p>
          <a:p>
            <a:r>
              <a:rPr lang="en-US" altLang="zh-TW" sz="2000" dirty="0" err="1"/>
              <a:t>System.out.println</a:t>
            </a:r>
            <a:r>
              <a:rPr lang="en-US" altLang="zh-TW" sz="2000" dirty="0"/>
              <a:t>("char 'a' --&gt; String: " + </a:t>
            </a:r>
            <a:r>
              <a:rPr lang="en-US" altLang="zh-TW" sz="2000" dirty="0" err="1"/>
              <a:t>String.valueOf</a:t>
            </a:r>
            <a:r>
              <a:rPr lang="en-US" altLang="zh-TW" sz="2000" dirty="0"/>
              <a:t>('a'));</a:t>
            </a:r>
          </a:p>
          <a:p>
            <a:r>
              <a:rPr lang="en-US" altLang="zh-TW" sz="2000" dirty="0" err="1"/>
              <a:t>System.out.println</a:t>
            </a:r>
            <a:r>
              <a:rPr lang="en-US" altLang="zh-TW" sz="2000" dirty="0"/>
              <a:t>("</a:t>
            </a:r>
            <a:r>
              <a:rPr lang="en-US" altLang="zh-TW" sz="2000" dirty="0" err="1"/>
              <a:t>boolean</a:t>
            </a:r>
            <a:r>
              <a:rPr lang="en-US" altLang="zh-TW" sz="2000" dirty="0"/>
              <a:t> true --&gt; String: " + </a:t>
            </a:r>
            <a:r>
              <a:rPr lang="en-US" altLang="zh-TW" sz="2000" dirty="0" err="1"/>
              <a:t>String.valueOf</a:t>
            </a:r>
            <a:r>
              <a:rPr lang="en-US" altLang="zh-TW" sz="2000" dirty="0"/>
              <a:t>(true));</a:t>
            </a:r>
            <a:endParaRPr lang="zh-TW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2267744" y="4293096"/>
            <a:ext cx="4680520" cy="1938992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</a:t>
            </a:r>
            <a:r>
              <a:rPr lang="en-US" altLang="zh-TW" sz="2000" dirty="0" smtClean="0"/>
              <a:t>20 --&gt; String: 20</a:t>
            </a:r>
          </a:p>
          <a:p>
            <a:r>
              <a:rPr lang="en-US" altLang="zh-TW" sz="2000" dirty="0" smtClean="0"/>
              <a:t>long 20L --&gt; String: 20</a:t>
            </a:r>
          </a:p>
          <a:p>
            <a:r>
              <a:rPr lang="en-US" altLang="zh-TW" sz="2000" dirty="0" smtClean="0"/>
              <a:t>float 20.0f --&gt; String: 20.0</a:t>
            </a:r>
          </a:p>
          <a:p>
            <a:r>
              <a:rPr lang="en-US" altLang="zh-TW" sz="2000" dirty="0" smtClean="0"/>
              <a:t>double 20.0d --&gt; String: 20.0</a:t>
            </a:r>
          </a:p>
          <a:p>
            <a:r>
              <a:rPr lang="en-US" altLang="zh-TW" sz="2000" dirty="0" smtClean="0"/>
              <a:t>char 'a' --&gt; String: a</a:t>
            </a:r>
          </a:p>
          <a:p>
            <a:r>
              <a:rPr lang="en-US" altLang="zh-TW" sz="2000" dirty="0" err="1" smtClean="0"/>
              <a:t>boolean</a:t>
            </a:r>
            <a:r>
              <a:rPr lang="en-US" altLang="zh-TW" sz="2000" dirty="0" smtClean="0"/>
              <a:t> true --&gt; String: </a:t>
            </a:r>
            <a:r>
              <a:rPr lang="en-US" altLang="zh-TW" sz="2000" dirty="0" smtClean="0"/>
              <a:t>true </a:t>
            </a:r>
            <a:endParaRPr lang="en-US" altLang="zh-TW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5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557338"/>
            <a:ext cx="8520112" cy="5040312"/>
          </a:xfrm>
        </p:spPr>
        <p:txBody>
          <a:bodyPr/>
          <a:lstStyle/>
          <a:p>
            <a:r>
              <a:rPr lang="en-US" altLang="zh-TW"/>
              <a:t>StringBuffer</a:t>
            </a:r>
          </a:p>
          <a:p>
            <a:pPr lvl="1"/>
            <a:r>
              <a:rPr lang="zh-TW" altLang="en-US"/>
              <a:t>可以修改字串內容，並加以操作</a:t>
            </a:r>
            <a:endParaRPr lang="en-US" altLang="zh-TW"/>
          </a:p>
          <a:p>
            <a:pPr lvl="1"/>
            <a:r>
              <a:rPr lang="zh-TW" altLang="en-US"/>
              <a:t>建立 </a:t>
            </a:r>
            <a:r>
              <a:rPr lang="en-US" altLang="zh-TW"/>
              <a:t>StringBuffer </a:t>
            </a:r>
            <a:r>
              <a:rPr lang="zh-TW" altLang="en-US"/>
              <a:t>物件</a:t>
            </a:r>
          </a:p>
          <a:p>
            <a:pPr lvl="2">
              <a:buFontTx/>
              <a:buNone/>
            </a:pPr>
            <a:r>
              <a:rPr lang="zh-TW" altLang="en-US"/>
              <a:t>語法：</a:t>
            </a:r>
            <a:r>
              <a:rPr lang="en-US" altLang="zh-TW">
                <a:solidFill>
                  <a:srgbClr val="0033CC"/>
                </a:solidFill>
              </a:rPr>
              <a:t>StringBuffer strbuf = new StringBuffer()</a:t>
            </a:r>
          </a:p>
          <a:p>
            <a:pPr lvl="2">
              <a:buFontTx/>
              <a:buNone/>
            </a:pPr>
            <a:r>
              <a:rPr lang="en-US" altLang="zh-TW">
                <a:solidFill>
                  <a:srgbClr val="0033CC"/>
                </a:solidFill>
              </a:rPr>
              <a:t>	        StringBuffer strbuf = new StringBuffer(int)</a:t>
            </a:r>
          </a:p>
          <a:p>
            <a:pPr lvl="2"/>
            <a:r>
              <a:rPr lang="zh-TW" altLang="en-US"/>
              <a:t>一定得使用 </a:t>
            </a:r>
            <a:r>
              <a:rPr lang="en-US" altLang="zh-TW"/>
              <a:t>new </a:t>
            </a:r>
            <a:r>
              <a:rPr lang="zh-TW" altLang="en-US"/>
              <a:t>呼叫建構元來建立物件，並設定 </a:t>
            </a:r>
            <a:r>
              <a:rPr lang="en-US" altLang="zh-TW"/>
              <a:t>buffer </a:t>
            </a:r>
            <a:r>
              <a:rPr lang="zh-TW" altLang="en-US"/>
              <a:t>的容量（</a:t>
            </a:r>
            <a:r>
              <a:rPr lang="en-US" altLang="zh-TW"/>
              <a:t>capacity</a:t>
            </a:r>
            <a:r>
              <a:rPr lang="zh-TW" altLang="en-US"/>
              <a:t>）</a:t>
            </a:r>
          </a:p>
          <a:p>
            <a:pPr lvl="2"/>
            <a:r>
              <a:rPr lang="zh-TW" altLang="en-US"/>
              <a:t>初始化時的 </a:t>
            </a:r>
            <a:r>
              <a:rPr lang="en-US" altLang="zh-TW"/>
              <a:t>capacity </a:t>
            </a:r>
            <a:r>
              <a:rPr lang="zh-TW" altLang="en-US"/>
              <a:t>必須做適當的猜測，要儘量減少記憶體分配的次數，這會讓程式執行時較有效率</a:t>
            </a:r>
          </a:p>
          <a:p>
            <a:pPr lvl="1"/>
            <a:r>
              <a:rPr lang="en-US" altLang="zh-TW"/>
              <a:t>methods</a:t>
            </a:r>
          </a:p>
          <a:p>
            <a:pPr lvl="2"/>
            <a:r>
              <a:rPr lang="en-US" altLang="zh-TW"/>
              <a:t>int length()</a:t>
            </a:r>
            <a:r>
              <a:rPr lang="zh-TW" altLang="en-US"/>
              <a:t>：取得字串長度（回傳所含字元總數）</a:t>
            </a:r>
            <a:endParaRPr lang="en-US" altLang="zh-TW"/>
          </a:p>
          <a:p>
            <a:pPr lvl="2"/>
            <a:r>
              <a:rPr lang="en-US" altLang="zh-TW"/>
              <a:t>int capacity()</a:t>
            </a:r>
            <a:r>
              <a:rPr lang="zh-TW" altLang="en-US"/>
              <a:t>：取得 </a:t>
            </a:r>
            <a:r>
              <a:rPr lang="en-US" altLang="zh-TW"/>
              <a:t>buffer </a:t>
            </a:r>
            <a:r>
              <a:rPr lang="zh-TW" altLang="en-US"/>
              <a:t>容量</a:t>
            </a:r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StringBuffer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修改 </a:t>
            </a:r>
            <a:r>
              <a:rPr lang="en-US" altLang="zh-TW" dirty="0" err="1"/>
              <a:t>StringBuffer</a:t>
            </a:r>
            <a:r>
              <a:rPr lang="en-US" altLang="zh-TW" dirty="0"/>
              <a:t> </a:t>
            </a:r>
            <a:r>
              <a:rPr lang="zh-TW" altLang="en-US" dirty="0"/>
              <a:t>物件內容</a:t>
            </a:r>
          </a:p>
          <a:p>
            <a:pPr lvl="1"/>
            <a:r>
              <a:rPr lang="en-US" altLang="zh-TW" dirty="0" err="1">
                <a:solidFill>
                  <a:srgbClr val="0033CC"/>
                </a:solidFill>
              </a:rPr>
              <a:t>strbuf.append</a:t>
            </a:r>
            <a:r>
              <a:rPr lang="en-US" altLang="zh-TW" dirty="0">
                <a:solidFill>
                  <a:srgbClr val="0033CC"/>
                </a:solidFill>
              </a:rPr>
              <a:t>()</a:t>
            </a:r>
          </a:p>
          <a:p>
            <a:pPr lvl="2"/>
            <a:r>
              <a:rPr lang="zh-TW" altLang="en-US" dirty="0"/>
              <a:t>增加字串</a:t>
            </a:r>
            <a:r>
              <a:rPr lang="en-US" altLang="zh-TW" dirty="0"/>
              <a:t>/</a:t>
            </a:r>
            <a:r>
              <a:rPr lang="zh-TW" altLang="en-US" dirty="0"/>
              <a:t>字元</a:t>
            </a:r>
            <a:r>
              <a:rPr lang="en-US" altLang="zh-TW" dirty="0"/>
              <a:t>/…</a:t>
            </a:r>
            <a:r>
              <a:rPr lang="zh-TW" altLang="en-US" dirty="0"/>
              <a:t>至 </a:t>
            </a:r>
            <a:r>
              <a:rPr lang="en-US" altLang="zh-TW" dirty="0" err="1"/>
              <a:t>StringBuffer</a:t>
            </a:r>
            <a:r>
              <a:rPr lang="en-US" altLang="zh-TW" dirty="0"/>
              <a:t> </a:t>
            </a:r>
            <a:r>
              <a:rPr lang="zh-TW" altLang="en-US" dirty="0"/>
              <a:t>物件結尾</a:t>
            </a:r>
          </a:p>
          <a:p>
            <a:pPr lvl="2"/>
            <a:r>
              <a:rPr lang="zh-TW" altLang="en-US" dirty="0"/>
              <a:t>若增加後超過物件的容量，則將自動在分配記憶體</a:t>
            </a:r>
          </a:p>
          <a:p>
            <a:pPr lvl="2"/>
            <a:r>
              <a:rPr lang="zh-TW" altLang="en-US" dirty="0"/>
              <a:t>分配記憶體將導致執行效率滑落，故應儘量減少記憶體分配的動作 </a:t>
            </a:r>
            <a:r>
              <a:rPr lang="en-US" altLang="zh-TW" dirty="0">
                <a:sym typeface="Wingdings" pitchFamily="2" charset="2"/>
              </a:rPr>
              <a:t> a reasonable first guess</a:t>
            </a:r>
          </a:p>
          <a:p>
            <a:pPr lvl="1"/>
            <a:r>
              <a:rPr lang="en-US" altLang="zh-TW" dirty="0" err="1">
                <a:solidFill>
                  <a:srgbClr val="0033CC"/>
                </a:solidFill>
              </a:rPr>
              <a:t>strbuf.insert</a:t>
            </a:r>
            <a:r>
              <a:rPr lang="en-US" altLang="zh-TW" dirty="0">
                <a:solidFill>
                  <a:srgbClr val="0033CC"/>
                </a:solidFill>
              </a:rPr>
              <a:t>(</a:t>
            </a:r>
            <a:r>
              <a:rPr lang="en-US" altLang="zh-TW" dirty="0" err="1">
                <a:solidFill>
                  <a:srgbClr val="0033CC"/>
                </a:solidFill>
              </a:rPr>
              <a:t>intOffset</a:t>
            </a:r>
            <a:r>
              <a:rPr lang="en-US" altLang="zh-TW" dirty="0">
                <a:solidFill>
                  <a:srgbClr val="0033CC"/>
                </a:solidFill>
              </a:rPr>
              <a:t>, …)</a:t>
            </a:r>
          </a:p>
          <a:p>
            <a:pPr lvl="2"/>
            <a:r>
              <a:rPr lang="zh-TW" altLang="en-US" dirty="0"/>
              <a:t>插入字串</a:t>
            </a:r>
            <a:r>
              <a:rPr lang="en-US" altLang="zh-TW" dirty="0"/>
              <a:t>/</a:t>
            </a:r>
            <a:r>
              <a:rPr lang="zh-TW" altLang="en-US" dirty="0"/>
              <a:t>字元</a:t>
            </a:r>
            <a:r>
              <a:rPr lang="en-US" altLang="zh-TW" dirty="0"/>
              <a:t>/…</a:t>
            </a:r>
            <a:r>
              <a:rPr lang="zh-TW" altLang="en-US" dirty="0"/>
              <a:t>至 </a:t>
            </a:r>
            <a:r>
              <a:rPr lang="en-US" altLang="zh-TW" dirty="0" err="1"/>
              <a:t>StringBuffer</a:t>
            </a:r>
            <a:r>
              <a:rPr lang="en-US" altLang="zh-TW" dirty="0"/>
              <a:t> </a:t>
            </a:r>
            <a:r>
              <a:rPr lang="zh-TW" altLang="en-US" dirty="0"/>
              <a:t>物件中</a:t>
            </a:r>
          </a:p>
          <a:p>
            <a:pPr lvl="2"/>
            <a:r>
              <a:rPr lang="en-US" altLang="zh-TW" dirty="0" err="1"/>
              <a:t>intOffset</a:t>
            </a:r>
            <a:r>
              <a:rPr lang="en-US" altLang="zh-TW" dirty="0"/>
              <a:t> </a:t>
            </a:r>
            <a:r>
              <a:rPr lang="zh-TW" altLang="en-US" dirty="0"/>
              <a:t>必須介於 </a:t>
            </a:r>
            <a:r>
              <a:rPr lang="en-US" altLang="zh-TW" dirty="0"/>
              <a:t>0 </a:t>
            </a:r>
            <a:r>
              <a:rPr lang="zh-TW" altLang="en-US" dirty="0"/>
              <a:t>與 </a:t>
            </a:r>
            <a:r>
              <a:rPr lang="en-US" altLang="zh-TW" dirty="0" err="1"/>
              <a:t>xxx.length</a:t>
            </a:r>
            <a:r>
              <a:rPr lang="en-US" altLang="zh-TW" dirty="0"/>
              <a:t>() </a:t>
            </a:r>
            <a:r>
              <a:rPr lang="zh-TW" altLang="en-US" dirty="0"/>
              <a:t>之間</a:t>
            </a:r>
          </a:p>
          <a:p>
            <a:pPr lvl="1"/>
            <a:r>
              <a:rPr lang="en-US" altLang="zh-TW" dirty="0" err="1">
                <a:solidFill>
                  <a:srgbClr val="0033CC"/>
                </a:solidFill>
              </a:rPr>
              <a:t>strbuf.setCharAt</a:t>
            </a:r>
            <a:r>
              <a:rPr lang="en-US" altLang="zh-TW" dirty="0">
                <a:solidFill>
                  <a:srgbClr val="0033CC"/>
                </a:solidFill>
              </a:rPr>
              <a:t>(</a:t>
            </a:r>
            <a:r>
              <a:rPr lang="en-US" altLang="zh-TW" dirty="0" err="1">
                <a:solidFill>
                  <a:srgbClr val="0033CC"/>
                </a:solidFill>
              </a:rPr>
              <a:t>intIndex</a:t>
            </a:r>
            <a:r>
              <a:rPr lang="en-US" altLang="zh-TW" dirty="0">
                <a:solidFill>
                  <a:srgbClr val="0033CC"/>
                </a:solidFill>
              </a:rPr>
              <a:t>, </a:t>
            </a:r>
            <a:r>
              <a:rPr lang="en-US" altLang="zh-TW" dirty="0" err="1">
                <a:solidFill>
                  <a:srgbClr val="0033CC"/>
                </a:solidFill>
              </a:rPr>
              <a:t>charCh</a:t>
            </a:r>
            <a:r>
              <a:rPr lang="en-US" altLang="zh-TW" dirty="0">
                <a:solidFill>
                  <a:srgbClr val="0033CC"/>
                </a:solidFill>
              </a:rPr>
              <a:t>)</a:t>
            </a:r>
          </a:p>
          <a:p>
            <a:pPr lvl="2"/>
            <a:r>
              <a:rPr lang="zh-TW" altLang="en-US" dirty="0"/>
              <a:t>將指定 </a:t>
            </a:r>
            <a:r>
              <a:rPr lang="en-US" altLang="zh-TW" dirty="0" err="1"/>
              <a:t>intIndex</a:t>
            </a:r>
            <a:r>
              <a:rPr lang="en-US" altLang="zh-TW" dirty="0"/>
              <a:t> </a:t>
            </a:r>
            <a:r>
              <a:rPr lang="zh-TW" altLang="en-US" dirty="0"/>
              <a:t>位置的字元設定成 </a:t>
            </a:r>
            <a:r>
              <a:rPr lang="en-US" altLang="zh-TW" dirty="0" err="1"/>
              <a:t>charCh</a:t>
            </a:r>
            <a:endParaRPr lang="zh-TW" altLang="en-US" dirty="0"/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StringBuffer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kumimoji="0" lang="zh-TW" altLang="en-US"/>
              <a:t>基本型態字</a:t>
            </a:r>
            <a:r>
              <a:rPr lang="zh-TW" altLang="en-US"/>
              <a:t>元（</a:t>
            </a:r>
            <a:r>
              <a:rPr lang="en-US" altLang="zh-TW"/>
              <a:t>char</a:t>
            </a:r>
            <a:r>
              <a:rPr lang="zh-TW" altLang="en-US"/>
              <a:t>）定義：</a:t>
            </a:r>
          </a:p>
          <a:p>
            <a:pPr lvl="1"/>
            <a:r>
              <a:rPr lang="zh-TW" altLang="en-US"/>
              <a:t>字元為顯示電腦符號之基本單位</a:t>
            </a:r>
          </a:p>
          <a:p>
            <a:pPr lvl="1"/>
            <a:r>
              <a:rPr lang="en-US" altLang="zh-TW"/>
              <a:t>char a = ‘a’;</a:t>
            </a:r>
          </a:p>
          <a:p>
            <a:pPr lvl="1"/>
            <a:r>
              <a:rPr lang="en-US" altLang="zh-TW"/>
              <a:t>char b = ‘1’;</a:t>
            </a:r>
            <a:endParaRPr lang="zh-TW" altLang="en-US"/>
          </a:p>
          <a:p>
            <a:r>
              <a:rPr lang="zh-TW" altLang="en-US"/>
              <a:t>字元在 </a:t>
            </a:r>
            <a:r>
              <a:rPr lang="en-US" altLang="zh-TW"/>
              <a:t>Java </a:t>
            </a:r>
            <a:r>
              <a:rPr lang="zh-TW" altLang="en-US"/>
              <a:t>與 </a:t>
            </a:r>
            <a:r>
              <a:rPr lang="en-US" altLang="zh-TW"/>
              <a:t>C++ </a:t>
            </a:r>
            <a:r>
              <a:rPr lang="zh-TW" altLang="en-US"/>
              <a:t>中的不同</a:t>
            </a:r>
          </a:p>
          <a:p>
            <a:pPr lvl="1"/>
            <a:r>
              <a:rPr lang="zh-TW" altLang="en-US"/>
              <a:t>在</a:t>
            </a:r>
            <a:r>
              <a:rPr lang="en-US" altLang="zh-TW"/>
              <a:t>C/C++</a:t>
            </a:r>
            <a:r>
              <a:rPr lang="zh-TW" altLang="en-US"/>
              <a:t>裡，</a:t>
            </a:r>
            <a:r>
              <a:rPr lang="en-US" altLang="zh-TW"/>
              <a:t>char</a:t>
            </a:r>
            <a:r>
              <a:rPr lang="zh-TW" altLang="en-US"/>
              <a:t>是一個 </a:t>
            </a:r>
            <a:r>
              <a:rPr lang="en-US" altLang="zh-TW">
                <a:solidFill>
                  <a:srgbClr val="0033CC"/>
                </a:solidFill>
              </a:rPr>
              <a:t>8 </a:t>
            </a:r>
            <a:r>
              <a:rPr lang="zh-TW" altLang="en-US">
                <a:solidFill>
                  <a:srgbClr val="0033CC"/>
                </a:solidFill>
              </a:rPr>
              <a:t>位元 </a:t>
            </a:r>
            <a:r>
              <a:rPr lang="zh-TW" altLang="en-US"/>
              <a:t>的型態</a:t>
            </a:r>
          </a:p>
          <a:p>
            <a:pPr lvl="1"/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</a:t>
            </a:r>
            <a:r>
              <a:rPr lang="en-US" altLang="zh-TW"/>
              <a:t>char</a:t>
            </a:r>
            <a:r>
              <a:rPr lang="zh-TW" altLang="en-US"/>
              <a:t>是一個</a:t>
            </a:r>
            <a:r>
              <a:rPr lang="zh-TW" altLang="en-US">
                <a:solidFill>
                  <a:srgbClr val="0033CC"/>
                </a:solidFill>
              </a:rPr>
              <a:t> </a:t>
            </a:r>
            <a:r>
              <a:rPr lang="en-US" altLang="zh-TW">
                <a:solidFill>
                  <a:srgbClr val="0033CC"/>
                </a:solidFill>
              </a:rPr>
              <a:t>16 </a:t>
            </a:r>
            <a:r>
              <a:rPr lang="zh-TW" altLang="en-US">
                <a:solidFill>
                  <a:srgbClr val="0033CC"/>
                </a:solidFill>
              </a:rPr>
              <a:t>位元</a:t>
            </a:r>
            <a:r>
              <a:rPr lang="zh-TW" altLang="en-US"/>
              <a:t> 的型態</a:t>
            </a:r>
          </a:p>
          <a:p>
            <a:pPr lvl="2"/>
            <a:r>
              <a:rPr lang="zh-TW" altLang="en-US">
                <a:solidFill>
                  <a:srgbClr val="0033CC"/>
                </a:solidFill>
              </a:rPr>
              <a:t>全球文字碼 </a:t>
            </a:r>
            <a:r>
              <a:rPr lang="en-US" altLang="zh-TW">
                <a:solidFill>
                  <a:srgbClr val="0033CC"/>
                </a:solidFill>
              </a:rPr>
              <a:t>(Unicode)</a:t>
            </a:r>
            <a:r>
              <a:rPr lang="en-US" altLang="zh-TW"/>
              <a:t> </a:t>
            </a:r>
            <a:r>
              <a:rPr lang="zh-TW" altLang="en-US"/>
              <a:t>完整地定義了世界的字元集，已呈現在所有人類語言中找到的字元。它統一了多種字元集，像是拉丁語、希臘語、阿拉伯語、斯拉夫語、希伯來語、日語的片假名，韓語以及其他更多的語言。</a:t>
            </a:r>
          </a:p>
        </p:txBody>
      </p:sp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基本型態字元（</a:t>
            </a:r>
            <a:r>
              <a:rPr lang="en-US" altLang="zh-TW"/>
              <a:t>char</a:t>
            </a:r>
            <a:r>
              <a:rPr lang="zh-TW" altLang="en-US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字串操作</a:t>
            </a:r>
          </a:p>
          <a:p>
            <a:pPr lvl="1"/>
            <a:r>
              <a:rPr lang="en-US" altLang="zh-TW"/>
              <a:t>StringBuffer append(int i);</a:t>
            </a:r>
          </a:p>
          <a:p>
            <a:pPr lvl="1"/>
            <a:r>
              <a:rPr lang="en-US" altLang="zh-TW"/>
              <a:t>StringBuffer append(long l);</a:t>
            </a:r>
          </a:p>
          <a:p>
            <a:pPr lvl="1"/>
            <a:r>
              <a:rPr lang="en-US" altLang="zh-TW"/>
              <a:t>StringBuffer append(float f);</a:t>
            </a:r>
          </a:p>
          <a:p>
            <a:pPr lvl="1"/>
            <a:r>
              <a:rPr lang="en-US" altLang="zh-TW"/>
              <a:t>StringBuffer append(double d);</a:t>
            </a:r>
          </a:p>
          <a:p>
            <a:pPr lvl="1"/>
            <a:r>
              <a:rPr lang="en-US" altLang="zh-TW"/>
              <a:t>StringBuffer append(char c);</a:t>
            </a:r>
          </a:p>
          <a:p>
            <a:pPr lvl="1"/>
            <a:r>
              <a:rPr lang="en-US" altLang="zh-TW"/>
              <a:t>StringBuffer append(boolean b);</a:t>
            </a:r>
          </a:p>
          <a:p>
            <a:pPr lvl="1"/>
            <a:r>
              <a:rPr lang="en-US" altLang="zh-TW"/>
              <a:t>StringBuffer append(String str);</a:t>
            </a:r>
            <a:endParaRPr lang="zh-TW" altLang="en-US"/>
          </a:p>
        </p:txBody>
      </p:sp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StringBuffer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7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557338"/>
            <a:ext cx="8497887" cy="4967287"/>
          </a:xfrm>
        </p:spPr>
        <p:txBody>
          <a:bodyPr/>
          <a:lstStyle/>
          <a:p>
            <a:r>
              <a:rPr lang="zh-TW" altLang="en-US" dirty="0"/>
              <a:t>字串操作</a:t>
            </a:r>
          </a:p>
          <a:p>
            <a:pPr lvl="1"/>
            <a:r>
              <a:rPr lang="en-US" altLang="zh-TW" dirty="0" err="1"/>
              <a:t>StringBuffer</a:t>
            </a:r>
            <a:r>
              <a:rPr lang="en-US" altLang="zh-TW" dirty="0"/>
              <a:t> insert(</a:t>
            </a:r>
            <a:r>
              <a:rPr lang="en-US" altLang="zh-TW" dirty="0" err="1"/>
              <a:t>int</a:t>
            </a:r>
            <a:r>
              <a:rPr lang="en-US" altLang="zh-TW" dirty="0"/>
              <a:t> offset,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);</a:t>
            </a:r>
          </a:p>
          <a:p>
            <a:pPr lvl="1"/>
            <a:r>
              <a:rPr lang="en-US" altLang="zh-TW" dirty="0" err="1"/>
              <a:t>StringBuffer</a:t>
            </a:r>
            <a:r>
              <a:rPr lang="en-US" altLang="zh-TW" dirty="0"/>
              <a:t> insert(</a:t>
            </a:r>
            <a:r>
              <a:rPr lang="en-US" altLang="zh-TW" dirty="0" err="1"/>
              <a:t>int</a:t>
            </a:r>
            <a:r>
              <a:rPr lang="en-US" altLang="zh-TW" dirty="0"/>
              <a:t> offset, long l);</a:t>
            </a:r>
          </a:p>
          <a:p>
            <a:pPr lvl="1"/>
            <a:r>
              <a:rPr lang="en-US" altLang="zh-TW" dirty="0" err="1"/>
              <a:t>StringBuffer</a:t>
            </a:r>
            <a:r>
              <a:rPr lang="en-US" altLang="zh-TW" dirty="0"/>
              <a:t> insert(</a:t>
            </a:r>
            <a:r>
              <a:rPr lang="en-US" altLang="zh-TW" dirty="0" err="1"/>
              <a:t>int</a:t>
            </a:r>
            <a:r>
              <a:rPr lang="en-US" altLang="zh-TW" dirty="0"/>
              <a:t> offset, float f);</a:t>
            </a:r>
          </a:p>
          <a:p>
            <a:pPr lvl="1"/>
            <a:r>
              <a:rPr lang="en-US" altLang="zh-TW" dirty="0" err="1"/>
              <a:t>StringBuffer</a:t>
            </a:r>
            <a:r>
              <a:rPr lang="en-US" altLang="zh-TW" dirty="0"/>
              <a:t> insert(</a:t>
            </a:r>
            <a:r>
              <a:rPr lang="en-US" altLang="zh-TW" dirty="0" err="1"/>
              <a:t>int</a:t>
            </a:r>
            <a:r>
              <a:rPr lang="en-US" altLang="zh-TW" dirty="0"/>
              <a:t> offset, double d);</a:t>
            </a:r>
          </a:p>
          <a:p>
            <a:pPr lvl="1"/>
            <a:r>
              <a:rPr lang="en-US" altLang="zh-TW" dirty="0" err="1"/>
              <a:t>StringBuffer</a:t>
            </a:r>
            <a:r>
              <a:rPr lang="en-US" altLang="zh-TW" dirty="0"/>
              <a:t> insert(</a:t>
            </a:r>
            <a:r>
              <a:rPr lang="en-US" altLang="zh-TW" dirty="0" err="1"/>
              <a:t>int</a:t>
            </a:r>
            <a:r>
              <a:rPr lang="en-US" altLang="zh-TW" dirty="0"/>
              <a:t> offset, char c);</a:t>
            </a:r>
          </a:p>
          <a:p>
            <a:pPr lvl="1"/>
            <a:r>
              <a:rPr lang="en-US" altLang="zh-TW" dirty="0" err="1"/>
              <a:t>StringBuffer</a:t>
            </a:r>
            <a:r>
              <a:rPr lang="en-US" altLang="zh-TW" dirty="0"/>
              <a:t> insert(</a:t>
            </a:r>
            <a:r>
              <a:rPr lang="en-US" altLang="zh-TW" dirty="0" err="1"/>
              <a:t>int</a:t>
            </a:r>
            <a:r>
              <a:rPr lang="en-US" altLang="zh-TW" dirty="0"/>
              <a:t> offset, </a:t>
            </a:r>
            <a:r>
              <a:rPr lang="en-US" altLang="zh-TW" dirty="0" err="1"/>
              <a:t>boolean</a:t>
            </a:r>
            <a:r>
              <a:rPr lang="en-US" altLang="zh-TW" dirty="0"/>
              <a:t> b);</a:t>
            </a:r>
          </a:p>
          <a:p>
            <a:pPr lvl="1"/>
            <a:r>
              <a:rPr lang="en-US" altLang="zh-TW" dirty="0" err="1"/>
              <a:t>StringBuffer</a:t>
            </a:r>
            <a:r>
              <a:rPr lang="en-US" altLang="zh-TW" dirty="0"/>
              <a:t> insert(</a:t>
            </a:r>
            <a:r>
              <a:rPr lang="en-US" altLang="zh-TW" dirty="0" err="1"/>
              <a:t>int</a:t>
            </a:r>
            <a:r>
              <a:rPr lang="en-US" altLang="zh-TW" dirty="0"/>
              <a:t> offset, String </a:t>
            </a:r>
            <a:r>
              <a:rPr lang="en-US" altLang="zh-TW" dirty="0" err="1"/>
              <a:t>str</a:t>
            </a:r>
            <a:r>
              <a:rPr lang="en-US" altLang="zh-TW" dirty="0"/>
              <a:t>);</a:t>
            </a:r>
            <a:endParaRPr lang="zh-TW" altLang="en-US" dirty="0"/>
          </a:p>
          <a:p>
            <a:pPr lvl="1"/>
            <a:r>
              <a:rPr lang="en-US" altLang="zh-TW" dirty="0" err="1"/>
              <a:t>StringBuffer</a:t>
            </a:r>
            <a:r>
              <a:rPr lang="en-US" altLang="zh-TW" dirty="0"/>
              <a:t> replace(</a:t>
            </a:r>
            <a:r>
              <a:rPr lang="en-US" altLang="zh-TW" dirty="0" err="1"/>
              <a:t>int</a:t>
            </a:r>
            <a:r>
              <a:rPr lang="en-US" altLang="zh-TW" dirty="0"/>
              <a:t> start, </a:t>
            </a:r>
            <a:r>
              <a:rPr lang="en-US" altLang="zh-TW" dirty="0" err="1"/>
              <a:t>int</a:t>
            </a:r>
            <a:r>
              <a:rPr lang="en-US" altLang="zh-TW" dirty="0"/>
              <a:t> end, String </a:t>
            </a:r>
            <a:r>
              <a:rPr lang="en-US" altLang="zh-TW" dirty="0" err="1"/>
              <a:t>str</a:t>
            </a:r>
            <a:r>
              <a:rPr lang="en-US" altLang="zh-TW" dirty="0"/>
              <a:t>);</a:t>
            </a:r>
          </a:p>
          <a:p>
            <a:pPr lvl="1"/>
            <a:r>
              <a:rPr lang="en-US" altLang="zh-TW" dirty="0" err="1"/>
              <a:t>StringBuffer</a:t>
            </a:r>
            <a:r>
              <a:rPr lang="en-US" altLang="zh-TW" dirty="0"/>
              <a:t> delete(</a:t>
            </a:r>
            <a:r>
              <a:rPr lang="en-US" altLang="zh-TW" dirty="0" err="1"/>
              <a:t>int</a:t>
            </a:r>
            <a:r>
              <a:rPr lang="en-US" altLang="zh-TW" dirty="0"/>
              <a:t> start, </a:t>
            </a:r>
            <a:r>
              <a:rPr lang="en-US" altLang="zh-TW" dirty="0" err="1"/>
              <a:t>int</a:t>
            </a:r>
            <a:r>
              <a:rPr lang="en-US" altLang="zh-TW" dirty="0"/>
              <a:t> end);</a:t>
            </a:r>
          </a:p>
          <a:p>
            <a:pPr lvl="1"/>
            <a:r>
              <a:rPr lang="en-US" altLang="zh-TW" dirty="0" err="1">
                <a:solidFill>
                  <a:srgbClr val="0033CC"/>
                </a:solidFill>
              </a:rPr>
              <a:t>StringBuffer</a:t>
            </a:r>
            <a:r>
              <a:rPr lang="en-US" altLang="zh-TW" dirty="0">
                <a:solidFill>
                  <a:srgbClr val="0033CC"/>
                </a:solidFill>
              </a:rPr>
              <a:t> reverse();</a:t>
            </a:r>
          </a:p>
          <a:p>
            <a:pPr lvl="1"/>
            <a:endParaRPr lang="zh-TW" altLang="en-US" dirty="0">
              <a:solidFill>
                <a:srgbClr val="0033CC"/>
              </a:solidFill>
            </a:endParaRPr>
          </a:p>
        </p:txBody>
      </p:sp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StringBuffer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1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557338"/>
            <a:ext cx="8520112" cy="2808287"/>
          </a:xfrm>
        </p:spPr>
        <p:txBody>
          <a:bodyPr/>
          <a:lstStyle/>
          <a:p>
            <a:r>
              <a:rPr lang="zh-TW" altLang="en-US" dirty="0"/>
              <a:t>子字串操作</a:t>
            </a:r>
          </a:p>
          <a:p>
            <a:pPr lvl="1"/>
            <a:r>
              <a:rPr lang="en-US" altLang="zh-TW" dirty="0"/>
              <a:t>char </a:t>
            </a:r>
            <a:r>
              <a:rPr lang="en-US" altLang="zh-TW" dirty="0" err="1"/>
              <a:t>charAt</a:t>
            </a:r>
            <a:r>
              <a:rPr lang="en-US" altLang="zh-TW" dirty="0"/>
              <a:t>(</a:t>
            </a:r>
            <a:r>
              <a:rPr lang="en-US" altLang="zh-TW" dirty="0" err="1"/>
              <a:t>int</a:t>
            </a:r>
            <a:r>
              <a:rPr lang="en-US" altLang="zh-TW" dirty="0"/>
              <a:t> index);</a:t>
            </a:r>
          </a:p>
          <a:p>
            <a:pPr lvl="1"/>
            <a:r>
              <a:rPr lang="en-US" altLang="zh-TW" dirty="0"/>
              <a:t>void </a:t>
            </a:r>
            <a:r>
              <a:rPr lang="en-US" altLang="zh-TW" dirty="0" err="1"/>
              <a:t>setCharAt</a:t>
            </a:r>
            <a:r>
              <a:rPr lang="en-US" altLang="zh-TW" dirty="0"/>
              <a:t>(</a:t>
            </a:r>
            <a:r>
              <a:rPr lang="en-US" altLang="zh-TW" dirty="0" err="1"/>
              <a:t>int</a:t>
            </a:r>
            <a:r>
              <a:rPr lang="en-US" altLang="zh-TW" dirty="0"/>
              <a:t> index, char </a:t>
            </a:r>
            <a:r>
              <a:rPr lang="en-US" altLang="zh-TW" dirty="0" err="1"/>
              <a:t>ch</a:t>
            </a:r>
            <a:r>
              <a:rPr lang="en-US" altLang="zh-TW" dirty="0"/>
              <a:t>);</a:t>
            </a:r>
          </a:p>
          <a:p>
            <a:pPr lvl="1"/>
            <a:r>
              <a:rPr lang="en-US" altLang="zh-TW" dirty="0" err="1"/>
              <a:t>StringBuffer</a:t>
            </a:r>
            <a:r>
              <a:rPr lang="en-US" altLang="zh-TW" dirty="0"/>
              <a:t> </a:t>
            </a:r>
            <a:r>
              <a:rPr lang="en-US" altLang="zh-TW" dirty="0" err="1"/>
              <a:t>deleteCharAt</a:t>
            </a:r>
            <a:r>
              <a:rPr lang="en-US" altLang="zh-TW" dirty="0"/>
              <a:t>(</a:t>
            </a:r>
            <a:r>
              <a:rPr lang="en-US" altLang="zh-TW" dirty="0" err="1"/>
              <a:t>int</a:t>
            </a:r>
            <a:r>
              <a:rPr lang="en-US" altLang="zh-TW" dirty="0"/>
              <a:t> index);</a:t>
            </a:r>
          </a:p>
          <a:p>
            <a:pPr lvl="1"/>
            <a:r>
              <a:rPr lang="en-US" altLang="zh-TW" dirty="0" err="1"/>
              <a:t>StringBuffer</a:t>
            </a:r>
            <a:r>
              <a:rPr lang="en-US" altLang="zh-TW" dirty="0"/>
              <a:t> substring(</a:t>
            </a:r>
            <a:r>
              <a:rPr lang="en-US" altLang="zh-TW" dirty="0" err="1"/>
              <a:t>int</a:t>
            </a:r>
            <a:r>
              <a:rPr lang="en-US" altLang="zh-TW" dirty="0"/>
              <a:t> start);</a:t>
            </a:r>
          </a:p>
          <a:p>
            <a:pPr lvl="1"/>
            <a:r>
              <a:rPr lang="en-US" altLang="zh-TW" dirty="0" err="1"/>
              <a:t>StringBuffer</a:t>
            </a:r>
            <a:r>
              <a:rPr lang="en-US" altLang="zh-TW" dirty="0"/>
              <a:t> substring(</a:t>
            </a:r>
            <a:r>
              <a:rPr lang="en-US" altLang="zh-TW" dirty="0" err="1"/>
              <a:t>int</a:t>
            </a:r>
            <a:r>
              <a:rPr lang="en-US" altLang="zh-TW" dirty="0"/>
              <a:t> start, </a:t>
            </a:r>
            <a:r>
              <a:rPr lang="en-US" altLang="zh-TW" dirty="0" err="1"/>
              <a:t>int</a:t>
            </a:r>
            <a:r>
              <a:rPr lang="en-US" altLang="zh-TW" dirty="0"/>
              <a:t> end);</a:t>
            </a:r>
            <a:endParaRPr lang="zh-TW" altLang="en-US" dirty="0"/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StringBuffer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5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557338"/>
            <a:ext cx="8520112" cy="576262"/>
          </a:xfrm>
        </p:spPr>
        <p:txBody>
          <a:bodyPr/>
          <a:lstStyle/>
          <a:p>
            <a:r>
              <a:rPr lang="en-US" altLang="zh-TW"/>
              <a:t>Example: </a:t>
            </a:r>
            <a:r>
              <a:rPr lang="en-US" altLang="zh-TW">
                <a:solidFill>
                  <a:srgbClr val="0033CC"/>
                </a:solidFill>
              </a:rPr>
              <a:t>StringBufferDemo.java</a:t>
            </a:r>
            <a:r>
              <a:rPr lang="en-US" altLang="zh-TW"/>
              <a:t> </a:t>
            </a:r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StringBuffer</a:t>
            </a:r>
            <a:endParaRPr lang="zh-TW" altLang="en-US"/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179512" y="1988840"/>
            <a:ext cx="7056438" cy="374967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2000" dirty="0" err="1"/>
              <a:t>StringBuffer</a:t>
            </a:r>
            <a:r>
              <a:rPr lang="en-US" altLang="zh-TW" sz="2000" dirty="0"/>
              <a:t> </a:t>
            </a:r>
            <a:r>
              <a:rPr lang="en-US" altLang="zh-TW" sz="2000" dirty="0" err="1"/>
              <a:t>buf</a:t>
            </a:r>
            <a:r>
              <a:rPr lang="en-US" altLang="zh-TW" sz="2000" dirty="0"/>
              <a:t> = new </a:t>
            </a:r>
            <a:r>
              <a:rPr lang="en-US" altLang="zh-TW" sz="2000" dirty="0" err="1"/>
              <a:t>StringBuffer</a:t>
            </a:r>
            <a:r>
              <a:rPr lang="en-US" altLang="zh-TW" sz="2000" dirty="0"/>
              <a:t>();</a:t>
            </a:r>
          </a:p>
          <a:p>
            <a:endParaRPr lang="en-US" altLang="zh-TW" sz="2000" dirty="0"/>
          </a:p>
          <a:p>
            <a:r>
              <a:rPr lang="en-US" altLang="zh-TW" sz="2000" dirty="0" err="1"/>
              <a:t>buf.append</a:t>
            </a:r>
            <a:r>
              <a:rPr lang="en-US" altLang="zh-TW" sz="2000" dirty="0"/>
              <a:t>("This is a book");</a:t>
            </a:r>
          </a:p>
          <a:p>
            <a:r>
              <a:rPr lang="en-US" altLang="zh-TW" sz="2000" dirty="0" err="1"/>
              <a:t>System.out.println</a:t>
            </a:r>
            <a:r>
              <a:rPr lang="en-US" altLang="zh-TW" sz="2000" dirty="0"/>
              <a:t>("Append String: " + </a:t>
            </a:r>
            <a:r>
              <a:rPr lang="en-US" altLang="zh-TW" sz="2000" dirty="0" err="1"/>
              <a:t>buf</a:t>
            </a:r>
            <a:r>
              <a:rPr lang="en-US" altLang="zh-TW" sz="2000" dirty="0"/>
              <a:t>);</a:t>
            </a:r>
          </a:p>
          <a:p>
            <a:r>
              <a:rPr lang="en-US" altLang="zh-TW" sz="2000" dirty="0" err="1"/>
              <a:t>buf.insert</a:t>
            </a:r>
            <a:r>
              <a:rPr lang="en-US" altLang="zh-TW" sz="2000" dirty="0"/>
              <a:t>(10, "bad ");</a:t>
            </a:r>
          </a:p>
          <a:p>
            <a:r>
              <a:rPr lang="en-US" altLang="zh-TW" sz="2000" dirty="0" err="1"/>
              <a:t>System.out.println</a:t>
            </a:r>
            <a:r>
              <a:rPr lang="en-US" altLang="zh-TW" sz="2000" dirty="0"/>
              <a:t>("Insert String: " + </a:t>
            </a:r>
            <a:r>
              <a:rPr lang="en-US" altLang="zh-TW" sz="2000" dirty="0" err="1"/>
              <a:t>buf</a:t>
            </a:r>
            <a:r>
              <a:rPr lang="en-US" altLang="zh-TW" sz="2000" dirty="0"/>
              <a:t>);</a:t>
            </a:r>
          </a:p>
          <a:p>
            <a:r>
              <a:rPr lang="en-US" altLang="zh-TW" sz="2000" dirty="0" err="1"/>
              <a:t>buf.replace</a:t>
            </a:r>
            <a:r>
              <a:rPr lang="en-US" altLang="zh-TW" sz="2000" dirty="0"/>
              <a:t>(10, 13, "good");</a:t>
            </a:r>
          </a:p>
          <a:p>
            <a:r>
              <a:rPr lang="en-US" altLang="zh-TW" sz="2000" dirty="0" err="1"/>
              <a:t>System.out.println</a:t>
            </a:r>
            <a:r>
              <a:rPr lang="en-US" altLang="zh-TW" sz="2000" dirty="0"/>
              <a:t>("Replace String: " + </a:t>
            </a:r>
            <a:r>
              <a:rPr lang="en-US" altLang="zh-TW" sz="2000" dirty="0" err="1"/>
              <a:t>buf</a:t>
            </a:r>
            <a:r>
              <a:rPr lang="en-US" altLang="zh-TW" sz="2000" dirty="0"/>
              <a:t>);</a:t>
            </a:r>
          </a:p>
          <a:p>
            <a:r>
              <a:rPr lang="en-US" altLang="zh-TW" sz="2000" dirty="0" err="1"/>
              <a:t>buf.delete</a:t>
            </a:r>
            <a:r>
              <a:rPr lang="en-US" altLang="zh-TW" sz="2000" dirty="0"/>
              <a:t>(10, 15);</a:t>
            </a:r>
          </a:p>
          <a:p>
            <a:r>
              <a:rPr lang="en-US" altLang="zh-TW" sz="2000" dirty="0" err="1"/>
              <a:t>System.out.println</a:t>
            </a:r>
            <a:r>
              <a:rPr lang="en-US" altLang="zh-TW" sz="2000" dirty="0"/>
              <a:t>("Delete String: " + </a:t>
            </a:r>
            <a:r>
              <a:rPr lang="en-US" altLang="zh-TW" sz="2000" dirty="0" err="1"/>
              <a:t>buf</a:t>
            </a:r>
            <a:r>
              <a:rPr lang="en-US" altLang="zh-TW" sz="2000" dirty="0"/>
              <a:t>);</a:t>
            </a:r>
          </a:p>
          <a:p>
            <a:r>
              <a:rPr lang="en-US" altLang="zh-TW" sz="2000" dirty="0" err="1"/>
              <a:t>buf.reverse</a:t>
            </a:r>
            <a:r>
              <a:rPr lang="en-US" altLang="zh-TW" sz="2000" dirty="0"/>
              <a:t>();</a:t>
            </a:r>
          </a:p>
          <a:p>
            <a:r>
              <a:rPr lang="en-US" altLang="zh-TW" sz="2000" dirty="0" err="1"/>
              <a:t>System.out.println</a:t>
            </a:r>
            <a:r>
              <a:rPr lang="en-US" altLang="zh-TW" sz="2000" dirty="0"/>
              <a:t>("Reverse String: " + </a:t>
            </a:r>
            <a:r>
              <a:rPr lang="en-US" altLang="zh-TW" sz="2000" dirty="0" err="1"/>
              <a:t>buf</a:t>
            </a:r>
            <a:r>
              <a:rPr lang="en-US" altLang="zh-TW" sz="2000" dirty="0"/>
              <a:t>);</a:t>
            </a:r>
            <a:endParaRPr lang="zh-TW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5076056" y="2924944"/>
            <a:ext cx="3888432" cy="2862322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US" altLang="zh-TW" sz="2000" dirty="0" smtClean="0"/>
              <a:t>Append String: This is a book</a:t>
            </a:r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Insert </a:t>
            </a:r>
            <a:r>
              <a:rPr lang="en-US" altLang="zh-TW" sz="2000" dirty="0" smtClean="0"/>
              <a:t>String: This is a bad book</a:t>
            </a:r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Replace </a:t>
            </a:r>
            <a:r>
              <a:rPr lang="en-US" altLang="zh-TW" sz="2000" dirty="0" smtClean="0"/>
              <a:t>String: This is a good book</a:t>
            </a:r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Delete </a:t>
            </a:r>
            <a:r>
              <a:rPr lang="en-US" altLang="zh-TW" sz="2000" dirty="0" smtClean="0"/>
              <a:t>String: This is a book</a:t>
            </a:r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Reverse </a:t>
            </a:r>
            <a:r>
              <a:rPr lang="en-US" altLang="zh-TW" sz="2000" dirty="0" smtClean="0"/>
              <a:t>String: </a:t>
            </a:r>
            <a:r>
              <a:rPr lang="en-US" altLang="zh-TW" sz="2000" dirty="0" err="1" smtClean="0"/>
              <a:t>koob</a:t>
            </a:r>
            <a:r>
              <a:rPr lang="en-US" altLang="zh-TW" sz="2000" dirty="0" smtClean="0"/>
              <a:t> a </a:t>
            </a:r>
            <a:r>
              <a:rPr lang="en-US" altLang="zh-TW" sz="2000" dirty="0" err="1" smtClean="0"/>
              <a:t>si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sihT</a:t>
            </a:r>
            <a:endParaRPr lang="zh-TW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9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557338"/>
            <a:ext cx="8520112" cy="576262"/>
          </a:xfrm>
        </p:spPr>
        <p:txBody>
          <a:bodyPr/>
          <a:lstStyle/>
          <a:p>
            <a:r>
              <a:rPr lang="zh-TW" altLang="en-US"/>
              <a:t>請填寫以下程式碼，使得可以得到所要的結果</a:t>
            </a:r>
            <a:endParaRPr lang="en-US" altLang="zh-TW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Your Turn</a:t>
            </a:r>
          </a:p>
        </p:txBody>
      </p:sp>
      <p:sp>
        <p:nvSpPr>
          <p:cNvPr id="234500" name="Text Box 4"/>
          <p:cNvSpPr txBox="1">
            <a:spLocks noChangeArrowheads="1"/>
          </p:cNvSpPr>
          <p:nvPr/>
        </p:nvSpPr>
        <p:spPr bwMode="auto">
          <a:xfrm>
            <a:off x="827088" y="2133600"/>
            <a:ext cx="7416800" cy="4462463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TW" sz="1800" dirty="0"/>
              <a:t>public class </a:t>
            </a:r>
            <a:r>
              <a:rPr lang="en-US" altLang="zh-TW" sz="1800" dirty="0" err="1"/>
              <a:t>StringExercise</a:t>
            </a:r>
            <a:r>
              <a:rPr lang="en-US" altLang="zh-TW" sz="1800" dirty="0"/>
              <a:t> { 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TW" sz="1800" dirty="0"/>
              <a:t>    public static void main(String[] </a:t>
            </a:r>
            <a:r>
              <a:rPr lang="en-US" altLang="zh-TW" sz="1800" dirty="0" err="1"/>
              <a:t>args</a:t>
            </a:r>
            <a:r>
              <a:rPr lang="en-US" altLang="zh-TW" sz="1800" dirty="0"/>
              <a:t>) { 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TW" sz="1800" dirty="0"/>
              <a:t>         String </a:t>
            </a:r>
            <a:r>
              <a:rPr lang="en-US" altLang="zh-TW" sz="1800" dirty="0" err="1"/>
              <a:t>str</a:t>
            </a:r>
            <a:r>
              <a:rPr lang="en-US" altLang="zh-TW" sz="1800" dirty="0"/>
              <a:t> = “We are studying Java!!"; 	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endParaRPr lang="en-US" altLang="zh-TW" sz="1800" dirty="0"/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TW" sz="1800" dirty="0"/>
              <a:t>	</a:t>
            </a:r>
            <a:r>
              <a:rPr lang="en-US" altLang="zh-TW" sz="1800" dirty="0">
                <a:solidFill>
                  <a:srgbClr val="0033CC"/>
                </a:solidFill>
              </a:rPr>
              <a:t>// d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endParaRPr lang="en-US" altLang="zh-TW" sz="1800" dirty="0"/>
          </a:p>
          <a:p>
            <a:r>
              <a:rPr lang="en-US" altLang="zh-TW" sz="1800" dirty="0">
                <a:solidFill>
                  <a:srgbClr val="0033CC"/>
                </a:solidFill>
              </a:rPr>
              <a:t>	// WE ARE STUDYING JAVA!!</a:t>
            </a:r>
          </a:p>
          <a:p>
            <a:endParaRPr lang="en-US" altLang="zh-TW" sz="1800" dirty="0">
              <a:solidFill>
                <a:srgbClr val="0033CC"/>
              </a:solidFill>
            </a:endParaRPr>
          </a:p>
          <a:p>
            <a:r>
              <a:rPr lang="en-US" altLang="zh-TW" sz="1800" dirty="0">
                <a:solidFill>
                  <a:srgbClr val="0033CC"/>
                </a:solidFill>
              </a:rPr>
              <a:t>	// WE ARE</a:t>
            </a:r>
          </a:p>
          <a:p>
            <a:endParaRPr lang="en-US" altLang="zh-TW" sz="1800" dirty="0">
              <a:solidFill>
                <a:srgbClr val="0033CC"/>
              </a:solidFill>
            </a:endParaRPr>
          </a:p>
          <a:p>
            <a:r>
              <a:rPr lang="en-US" altLang="zh-TW" sz="1800" dirty="0">
                <a:solidFill>
                  <a:srgbClr val="0033CC"/>
                </a:solidFill>
              </a:rPr>
              <a:t>	// studying Java!</a:t>
            </a:r>
          </a:p>
          <a:p>
            <a:endParaRPr lang="en-US" altLang="zh-TW" sz="1800" dirty="0">
              <a:solidFill>
                <a:srgbClr val="0033CC"/>
              </a:solidFill>
            </a:endParaRPr>
          </a:p>
          <a:p>
            <a:r>
              <a:rPr lang="en-US" altLang="zh-TW" sz="1800" dirty="0">
                <a:solidFill>
                  <a:srgbClr val="0033CC"/>
                </a:solidFill>
              </a:rPr>
              <a:t>	// !!</a:t>
            </a:r>
            <a:r>
              <a:rPr lang="en-US" altLang="zh-TW" sz="1800" dirty="0" err="1">
                <a:solidFill>
                  <a:srgbClr val="0033CC"/>
                </a:solidFill>
              </a:rPr>
              <a:t>avaJ</a:t>
            </a:r>
            <a:r>
              <a:rPr lang="en-US" altLang="zh-TW" sz="1800" dirty="0">
                <a:solidFill>
                  <a:srgbClr val="0033CC"/>
                </a:solidFill>
              </a:rPr>
              <a:t> </a:t>
            </a:r>
            <a:r>
              <a:rPr lang="en-US" altLang="zh-TW" sz="1800" dirty="0" err="1">
                <a:solidFill>
                  <a:srgbClr val="0033CC"/>
                </a:solidFill>
              </a:rPr>
              <a:t>gniyduts</a:t>
            </a:r>
            <a:r>
              <a:rPr lang="en-US" altLang="zh-TW" sz="1800" dirty="0">
                <a:solidFill>
                  <a:srgbClr val="0033CC"/>
                </a:solidFill>
              </a:rPr>
              <a:t> era </a:t>
            </a:r>
            <a:r>
              <a:rPr lang="en-US" altLang="zh-TW" sz="1800" dirty="0" err="1">
                <a:solidFill>
                  <a:srgbClr val="0033CC"/>
                </a:solidFill>
              </a:rPr>
              <a:t>eW</a:t>
            </a:r>
            <a:endParaRPr lang="en-US" altLang="zh-TW" sz="1800" dirty="0">
              <a:solidFill>
                <a:srgbClr val="0033CC"/>
              </a:solidFill>
            </a:endParaRPr>
          </a:p>
          <a:p>
            <a:r>
              <a:rPr lang="en-US" altLang="zh-TW" sz="1800" dirty="0"/>
              <a:t>    }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TW" sz="1800" dirty="0"/>
              <a:t> 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.</a:t>
            </a:r>
            <a:r>
              <a:rPr lang="en-US" altLang="zh-TW" dirty="0" err="1" smtClean="0"/>
              <a:t>indexOf</a:t>
            </a:r>
            <a:r>
              <a:rPr lang="en-US" altLang="zh-TW" dirty="0" smtClean="0"/>
              <a:t>(?)</a:t>
            </a:r>
          </a:p>
          <a:p>
            <a:r>
              <a:rPr lang="en-US" altLang="zh-TW" dirty="0" smtClean="0"/>
              <a:t>.</a:t>
            </a:r>
            <a:r>
              <a:rPr lang="en-US" altLang="zh-TW" dirty="0" err="1" smtClean="0"/>
              <a:t>lastIndexOf</a:t>
            </a:r>
            <a:r>
              <a:rPr lang="en-US" altLang="zh-TW" dirty="0" smtClean="0"/>
              <a:t>(?)</a:t>
            </a:r>
          </a:p>
          <a:p>
            <a:r>
              <a:rPr lang="en-US" altLang="zh-TW" dirty="0" smtClean="0"/>
              <a:t>.substring(?,?)</a:t>
            </a:r>
          </a:p>
          <a:p>
            <a:r>
              <a:rPr lang="en-US" altLang="zh-TW" dirty="0" smtClean="0"/>
              <a:t>.</a:t>
            </a:r>
            <a:r>
              <a:rPr lang="en-US" altLang="zh-TW" dirty="0" err="1" smtClean="0"/>
              <a:t>toUpperCase</a:t>
            </a:r>
            <a:r>
              <a:rPr lang="en-US" altLang="zh-TW" dirty="0" smtClean="0"/>
              <a:t>( )</a:t>
            </a:r>
          </a:p>
          <a:p>
            <a:r>
              <a:rPr lang="en-US" altLang="zh-TW" dirty="0" err="1" smtClean="0"/>
              <a:t>StringBuffer</a:t>
            </a:r>
            <a:endParaRPr lang="en-US" altLang="zh-TW" dirty="0" smtClean="0"/>
          </a:p>
          <a:p>
            <a:r>
              <a:rPr lang="en-US" altLang="zh-TW" dirty="0" smtClean="0"/>
              <a:t>.reverse( 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Hints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3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557338"/>
            <a:ext cx="8520112" cy="26638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 dirty="0"/>
              <a:t>設計一個 </a:t>
            </a:r>
            <a:r>
              <a:rPr lang="en-US" altLang="zh-TW" dirty="0"/>
              <a:t>Java </a:t>
            </a:r>
            <a:r>
              <a:rPr lang="zh-TW" altLang="en-US" dirty="0"/>
              <a:t>程式從命令列參數輸入一個 </a:t>
            </a:r>
            <a:r>
              <a:rPr lang="en-US" altLang="zh-TW" dirty="0"/>
              <a:t>12 </a:t>
            </a:r>
            <a:r>
              <a:rPr lang="zh-TW" altLang="en-US" dirty="0"/>
              <a:t>小時制的時間字串，在轉換後，輸出成 </a:t>
            </a:r>
            <a:r>
              <a:rPr lang="en-US" altLang="zh-TW" dirty="0"/>
              <a:t>24 </a:t>
            </a:r>
            <a:r>
              <a:rPr lang="zh-TW" altLang="en-US" dirty="0"/>
              <a:t>小時制的時間字串。</a:t>
            </a:r>
          </a:p>
          <a:p>
            <a:pPr lvl="1">
              <a:lnSpc>
                <a:spcPct val="90000"/>
              </a:lnSpc>
            </a:pPr>
            <a:r>
              <a:rPr lang="zh-TW" altLang="en-US" dirty="0"/>
              <a:t>如：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dirty="0"/>
              <a:t>	</a:t>
            </a:r>
            <a:r>
              <a:rPr lang="zh-TW" altLang="en-US" dirty="0"/>
              <a:t>輸入：</a:t>
            </a:r>
            <a:r>
              <a:rPr lang="en-US" altLang="zh-TW" dirty="0"/>
              <a:t>java </a:t>
            </a:r>
            <a:r>
              <a:rPr lang="en-US" altLang="zh-TW" dirty="0" err="1"/>
              <a:t>TimeTrans</a:t>
            </a:r>
            <a:r>
              <a:rPr lang="en-US" altLang="zh-TW" dirty="0"/>
              <a:t> pm8:11:05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dirty="0"/>
              <a:t>	</a:t>
            </a:r>
            <a:r>
              <a:rPr lang="zh-TW" altLang="en-US" dirty="0"/>
              <a:t>輸出：</a:t>
            </a:r>
            <a:r>
              <a:rPr lang="en-US" altLang="zh-TW" dirty="0"/>
              <a:t>20:11:05</a:t>
            </a:r>
          </a:p>
        </p:txBody>
      </p:sp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Your Turn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ASCII Table</a:t>
            </a:r>
          </a:p>
          <a:p>
            <a:pPr lvl="1"/>
            <a:r>
              <a:rPr lang="zh-TW" altLang="en-US"/>
              <a:t>每個字元在電腦裡皆有唯一對應的代碼</a:t>
            </a:r>
            <a:r>
              <a:rPr lang="en-US" altLang="zh-TW"/>
              <a:t>.</a:t>
            </a:r>
          </a:p>
          <a:p>
            <a:pPr lvl="1"/>
            <a:r>
              <a:rPr lang="zh-TW" altLang="en-US"/>
              <a:t>一個公定的字元對應標準為 </a:t>
            </a:r>
            <a:r>
              <a:rPr lang="en-US" altLang="zh-TW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American Standard Code for Information Interchange (ASCII)</a:t>
            </a:r>
            <a:r>
              <a:rPr lang="en-US" altLang="zh-TW">
                <a:solidFill>
                  <a:srgbClr val="0033CC"/>
                </a:solidFill>
              </a:rPr>
              <a:t>.</a:t>
            </a:r>
            <a:r>
              <a:rPr lang="en-US" altLang="zh-TW"/>
              <a:t> </a:t>
            </a:r>
          </a:p>
          <a:p>
            <a:pPr lvl="2"/>
            <a:r>
              <a:rPr lang="en-US" altLang="zh-TW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printable characters</a:t>
            </a:r>
            <a:r>
              <a:rPr lang="en-US" altLang="zh-TW"/>
              <a:t> have </a:t>
            </a:r>
          </a:p>
          <a:p>
            <a:pPr lvl="3"/>
            <a:r>
              <a:rPr lang="en-US" altLang="zh-TW" sz="2000"/>
              <a:t>codes from 32 to 126</a:t>
            </a:r>
          </a:p>
          <a:p>
            <a:pPr lvl="2"/>
            <a:r>
              <a:rPr lang="en-US" altLang="zh-TW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control characters</a:t>
            </a:r>
            <a:r>
              <a:rPr lang="en-US" altLang="zh-TW"/>
              <a:t>.</a:t>
            </a:r>
          </a:p>
          <a:p>
            <a:pPr lvl="3"/>
            <a:r>
              <a:rPr lang="en-US" altLang="zh-TW" sz="2000"/>
              <a:t>others</a:t>
            </a:r>
          </a:p>
          <a:p>
            <a:pPr lvl="2"/>
            <a:r>
              <a:rPr lang="zh-TW" altLang="en-US"/>
              <a:t>例如：數字 </a:t>
            </a:r>
            <a:r>
              <a:rPr lang="en-US" altLang="zh-TW"/>
              <a:t>0 ~ 9</a:t>
            </a:r>
            <a:r>
              <a:rPr lang="zh-TW" altLang="en-US"/>
              <a:t>，在 </a:t>
            </a:r>
            <a:r>
              <a:rPr lang="en-US" altLang="zh-TW"/>
              <a:t>ASCII </a:t>
            </a:r>
            <a:r>
              <a:rPr lang="zh-TW" altLang="en-US"/>
              <a:t>中對應的碼為 </a:t>
            </a:r>
            <a:r>
              <a:rPr lang="en-US" altLang="zh-TW"/>
              <a:t>48</a:t>
            </a:r>
            <a:r>
              <a:rPr lang="zh-TW" altLang="en-US"/>
              <a:t>～</a:t>
            </a:r>
            <a:r>
              <a:rPr lang="en-US" altLang="zh-TW"/>
              <a:t>57</a:t>
            </a:r>
            <a:endParaRPr lang="zh-TW" altLang="en-US"/>
          </a:p>
        </p:txBody>
      </p:sp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基本型態字元（</a:t>
            </a:r>
            <a:r>
              <a:rPr lang="en-US" altLang="zh-TW"/>
              <a:t>char</a:t>
            </a:r>
            <a:r>
              <a:rPr lang="zh-TW" altLang="en-US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7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557338"/>
            <a:ext cx="8520112" cy="576262"/>
          </a:xfrm>
        </p:spPr>
        <p:txBody>
          <a:bodyPr/>
          <a:lstStyle/>
          <a:p>
            <a:r>
              <a:rPr lang="en-US" altLang="zh-TW"/>
              <a:t>Example: </a:t>
            </a:r>
            <a:r>
              <a:rPr lang="en-US" altLang="zh-TW">
                <a:solidFill>
                  <a:srgbClr val="0033CC"/>
                </a:solidFill>
              </a:rPr>
              <a:t>Showchar.java</a:t>
            </a:r>
            <a:endParaRPr lang="zh-TW" altLang="en-US">
              <a:solidFill>
                <a:srgbClr val="0033CC"/>
              </a:solidFill>
            </a:endParaRPr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基本型態字元（</a:t>
            </a:r>
            <a:r>
              <a:rPr lang="en-US" altLang="zh-TW"/>
              <a:t>char</a:t>
            </a:r>
            <a:r>
              <a:rPr lang="zh-TW" altLang="en-US"/>
              <a:t>）</a:t>
            </a:r>
          </a:p>
        </p:txBody>
      </p:sp>
      <p:sp>
        <p:nvSpPr>
          <p:cNvPr id="205828" name="Text Box 4"/>
          <p:cNvSpPr txBox="1">
            <a:spLocks noChangeArrowheads="1"/>
          </p:cNvSpPr>
          <p:nvPr/>
        </p:nvSpPr>
        <p:spPr bwMode="auto">
          <a:xfrm>
            <a:off x="901700" y="2349500"/>
            <a:ext cx="6983413" cy="3113088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1800" dirty="0">
                <a:solidFill>
                  <a:srgbClr val="0033CC"/>
                </a:solidFill>
              </a:rPr>
              <a:t>import java.io.*;</a:t>
            </a:r>
          </a:p>
          <a:p>
            <a:endParaRPr lang="en-US" altLang="zh-TW" sz="1800" dirty="0"/>
          </a:p>
          <a:p>
            <a:r>
              <a:rPr lang="en-US" altLang="zh-TW" sz="1800" dirty="0"/>
              <a:t>public class </a:t>
            </a:r>
            <a:r>
              <a:rPr lang="en-US" altLang="zh-TW" sz="1800" dirty="0" err="1"/>
              <a:t>Showchar</a:t>
            </a:r>
            <a:r>
              <a:rPr lang="en-US" altLang="zh-TW" sz="1800" dirty="0"/>
              <a:t> </a:t>
            </a:r>
            <a:br>
              <a:rPr lang="en-US" altLang="zh-TW" sz="1800" dirty="0"/>
            </a:br>
            <a:r>
              <a:rPr lang="en-US" altLang="zh-TW" sz="1800" dirty="0"/>
              <a:t>{</a:t>
            </a:r>
          </a:p>
          <a:p>
            <a:r>
              <a:rPr lang="en-US" altLang="zh-TW" sz="1800" dirty="0"/>
              <a:t>	public static void main(String </a:t>
            </a:r>
            <a:r>
              <a:rPr lang="en-US" altLang="zh-TW" sz="1800" dirty="0" err="1"/>
              <a:t>args</a:t>
            </a:r>
            <a:r>
              <a:rPr lang="en-US" altLang="zh-TW" sz="1800" dirty="0"/>
              <a:t>[]) throws </a:t>
            </a:r>
            <a:r>
              <a:rPr lang="en-US" altLang="zh-TW" sz="1800" dirty="0" err="1"/>
              <a:t>IOException</a:t>
            </a:r>
            <a:r>
              <a:rPr lang="en-US" altLang="zh-TW" sz="1800" dirty="0"/>
              <a:t> </a:t>
            </a:r>
            <a:br>
              <a:rPr lang="en-US" altLang="zh-TW" sz="1800" dirty="0"/>
            </a:br>
            <a:r>
              <a:rPr lang="en-US" altLang="zh-TW" sz="1800" dirty="0"/>
              <a:t>               { </a:t>
            </a:r>
          </a:p>
          <a:p>
            <a:r>
              <a:rPr lang="en-US" altLang="zh-TW" sz="1800" dirty="0"/>
              <a:t>		</a:t>
            </a:r>
            <a:r>
              <a:rPr lang="en-US" altLang="zh-TW" sz="1800" dirty="0" err="1"/>
              <a:t>int</a:t>
            </a:r>
            <a:r>
              <a:rPr lang="en-US" altLang="zh-TW" sz="1800" dirty="0"/>
              <a:t> x = </a:t>
            </a:r>
            <a:r>
              <a:rPr lang="en-US" altLang="zh-TW" sz="1800" dirty="0" err="1"/>
              <a:t>System.in.read</a:t>
            </a:r>
            <a:r>
              <a:rPr lang="en-US" altLang="zh-TW" sz="1800" dirty="0"/>
              <a:t>();</a:t>
            </a:r>
          </a:p>
          <a:p>
            <a:r>
              <a:rPr lang="en-US" altLang="zh-TW" sz="1800" dirty="0">
                <a:solidFill>
                  <a:srgbClr val="0033CC"/>
                </a:solidFill>
              </a:rPr>
              <a:t>		</a:t>
            </a:r>
            <a:r>
              <a:rPr lang="en-US" altLang="zh-TW" sz="1800" dirty="0" err="1">
                <a:solidFill>
                  <a:srgbClr val="0033CC"/>
                </a:solidFill>
              </a:rPr>
              <a:t>System.out.println</a:t>
            </a:r>
            <a:r>
              <a:rPr lang="en-US" altLang="zh-TW" sz="1800" dirty="0">
                <a:solidFill>
                  <a:srgbClr val="0033CC"/>
                </a:solidFill>
              </a:rPr>
              <a:t>(x);</a:t>
            </a:r>
          </a:p>
          <a:p>
            <a:r>
              <a:rPr lang="en-US" altLang="zh-TW" sz="1800" dirty="0">
                <a:solidFill>
                  <a:srgbClr val="0033CC"/>
                </a:solidFill>
              </a:rPr>
              <a:t>		</a:t>
            </a:r>
            <a:r>
              <a:rPr lang="en-US" altLang="zh-TW" sz="1800" dirty="0" err="1">
                <a:solidFill>
                  <a:srgbClr val="0033CC"/>
                </a:solidFill>
              </a:rPr>
              <a:t>System.out.println</a:t>
            </a:r>
            <a:r>
              <a:rPr lang="en-US" altLang="zh-TW" sz="1800" dirty="0">
                <a:solidFill>
                  <a:srgbClr val="0033CC"/>
                </a:solidFill>
              </a:rPr>
              <a:t>((char)(x-32));</a:t>
            </a:r>
          </a:p>
          <a:p>
            <a:r>
              <a:rPr lang="en-US" altLang="zh-TW" sz="1800" dirty="0"/>
              <a:t>	}</a:t>
            </a:r>
          </a:p>
          <a:p>
            <a:r>
              <a:rPr lang="en-US" altLang="zh-TW" sz="1800" dirty="0"/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3779912" y="5517232"/>
            <a:ext cx="3024336" cy="1200329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US" altLang="zh-TW" dirty="0" smtClean="0"/>
              <a:t>Enter a character: a</a:t>
            </a:r>
          </a:p>
          <a:p>
            <a:r>
              <a:rPr lang="en-US" altLang="zh-TW" dirty="0" smtClean="0"/>
              <a:t>97</a:t>
            </a:r>
          </a:p>
          <a:p>
            <a:r>
              <a:rPr lang="en-US" altLang="zh-TW" dirty="0" smtClean="0"/>
              <a:t>A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字元（</a:t>
            </a:r>
            <a:r>
              <a:rPr lang="en-US" altLang="zh-TW"/>
              <a:t>Character</a:t>
            </a:r>
            <a:r>
              <a:rPr lang="zh-TW" altLang="en-US"/>
              <a:t>）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630363"/>
            <a:ext cx="8497887" cy="23034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0" lang="zh-TW" altLang="en-US">
                <a:solidFill>
                  <a:srgbClr val="0033CC"/>
                </a:solidFill>
              </a:rPr>
              <a:t>字元物件 </a:t>
            </a:r>
            <a:r>
              <a:rPr kumimoji="0" lang="en-US" altLang="zh-TW">
                <a:solidFill>
                  <a:srgbClr val="0033CC"/>
                </a:solidFill>
              </a:rPr>
              <a:t>– Character Object</a:t>
            </a:r>
            <a:endParaRPr kumimoji="0" lang="zh-TW" altLang="en-US">
              <a:solidFill>
                <a:srgbClr val="0033CC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TW"/>
              <a:t>Java </a:t>
            </a:r>
            <a:r>
              <a:rPr lang="zh-TW" altLang="en-US"/>
              <a:t>提供了兩種處理字元的方法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char chr = ‘a’;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solidFill>
                  <a:srgbClr val="0033CC"/>
                </a:solidFill>
              </a:rPr>
              <a:t>Character charObj = new Character(‘a’);</a:t>
            </a:r>
          </a:p>
          <a:p>
            <a:pPr>
              <a:lnSpc>
                <a:spcPct val="90000"/>
              </a:lnSpc>
            </a:pPr>
            <a:r>
              <a:rPr lang="zh-TW" altLang="en-US"/>
              <a:t>特性比較</a:t>
            </a:r>
          </a:p>
        </p:txBody>
      </p:sp>
      <p:graphicFrame>
        <p:nvGraphicFramePr>
          <p:cNvPr id="206852" name="Group 4"/>
          <p:cNvGraphicFramePr>
            <a:graphicFrameLocks noGrp="1"/>
          </p:cNvGraphicFramePr>
          <p:nvPr>
            <p:ph sz="half" idx="2"/>
          </p:nvPr>
        </p:nvGraphicFramePr>
        <p:xfrm>
          <a:off x="827088" y="4221163"/>
          <a:ext cx="7656512" cy="1889760"/>
        </p:xfrm>
        <a:graphic>
          <a:graphicData uri="http://schemas.openxmlformats.org/drawingml/2006/table">
            <a:tbl>
              <a:tblPr/>
              <a:tblGrid>
                <a:gridCol w="3148012"/>
                <a:gridCol w="2219325"/>
                <a:gridCol w="2289175"/>
              </a:tblGrid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特性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Character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型態 (</a:t>
                      </a: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Data Type)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基本型態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參考型態 (物件)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記憶體用量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大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提供常用 “方法” (</a:t>
                      </a: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Method)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無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5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557338"/>
            <a:ext cx="8520112" cy="2879725"/>
          </a:xfrm>
        </p:spPr>
        <p:txBody>
          <a:bodyPr/>
          <a:lstStyle/>
          <a:p>
            <a:r>
              <a:rPr lang="en-US" altLang="zh-TW" dirty="0"/>
              <a:t>Character </a:t>
            </a:r>
            <a:r>
              <a:rPr lang="zh-TW" altLang="en-US" dirty="0"/>
              <a:t>建構元（</a:t>
            </a:r>
            <a:r>
              <a:rPr lang="en-US" altLang="zh-TW" dirty="0"/>
              <a:t>Constructor</a:t>
            </a:r>
            <a:r>
              <a:rPr lang="zh-TW" altLang="en-US" dirty="0"/>
              <a:t>）</a:t>
            </a:r>
          </a:p>
          <a:p>
            <a:pPr lvl="1"/>
            <a:r>
              <a:rPr lang="en-US" altLang="zh-TW" dirty="0">
                <a:solidFill>
                  <a:srgbClr val="0033CC"/>
                </a:solidFill>
              </a:rPr>
              <a:t>Character(char);</a:t>
            </a:r>
          </a:p>
          <a:p>
            <a:pPr lvl="1"/>
            <a:r>
              <a:rPr lang="zh-TW" altLang="en-US" dirty="0"/>
              <a:t>如：</a:t>
            </a:r>
            <a:r>
              <a:rPr lang="en-US" altLang="zh-TW" dirty="0">
                <a:solidFill>
                  <a:srgbClr val="0033CC"/>
                </a:solidFill>
              </a:rPr>
              <a:t>Character </a:t>
            </a:r>
            <a:r>
              <a:rPr lang="en-US" altLang="zh-TW" dirty="0" err="1">
                <a:solidFill>
                  <a:srgbClr val="0033CC"/>
                </a:solidFill>
              </a:rPr>
              <a:t>charObj</a:t>
            </a:r>
            <a:r>
              <a:rPr lang="en-US" altLang="zh-TW" dirty="0">
                <a:solidFill>
                  <a:srgbClr val="0033CC"/>
                </a:solidFill>
              </a:rPr>
              <a:t> = new Character(‘a’);</a:t>
            </a:r>
          </a:p>
          <a:p>
            <a:pPr lvl="1"/>
            <a:r>
              <a:rPr lang="en-US" altLang="zh-TW" dirty="0">
                <a:solidFill>
                  <a:srgbClr val="0033CC"/>
                </a:solidFill>
              </a:rPr>
              <a:t>Character </a:t>
            </a:r>
            <a:r>
              <a:rPr lang="zh-TW" altLang="en-US" dirty="0">
                <a:solidFill>
                  <a:srgbClr val="0033CC"/>
                </a:solidFill>
              </a:rPr>
              <a:t>唯一的建構元，根據參數傳來的字元，建立一個 </a:t>
            </a:r>
            <a:r>
              <a:rPr lang="en-US" altLang="zh-TW" dirty="0">
                <a:solidFill>
                  <a:srgbClr val="0033CC"/>
                </a:solidFill>
              </a:rPr>
              <a:t>Character </a:t>
            </a:r>
            <a:r>
              <a:rPr lang="zh-TW" altLang="en-US" dirty="0">
                <a:solidFill>
                  <a:srgbClr val="0033CC"/>
                </a:solidFill>
              </a:rPr>
              <a:t>物件</a:t>
            </a:r>
          </a:p>
          <a:p>
            <a:pPr lvl="1"/>
            <a:r>
              <a:rPr lang="zh-TW" altLang="en-US" dirty="0">
                <a:solidFill>
                  <a:srgbClr val="0033CC"/>
                </a:solidFill>
              </a:rPr>
              <a:t>一旦 </a:t>
            </a:r>
            <a:r>
              <a:rPr lang="en-US" altLang="zh-TW" dirty="0">
                <a:solidFill>
                  <a:srgbClr val="0033CC"/>
                </a:solidFill>
              </a:rPr>
              <a:t>Character </a:t>
            </a:r>
            <a:r>
              <a:rPr lang="zh-TW" altLang="en-US" dirty="0">
                <a:solidFill>
                  <a:srgbClr val="0033CC"/>
                </a:solidFill>
              </a:rPr>
              <a:t>物件建好後，就不得更改內涵的字元資料</a:t>
            </a:r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字元（</a:t>
            </a:r>
            <a:r>
              <a:rPr lang="en-US" altLang="zh-TW"/>
              <a:t>Character</a:t>
            </a:r>
            <a:r>
              <a:rPr lang="zh-TW" altLang="en-US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字元（</a:t>
            </a:r>
            <a:r>
              <a:rPr lang="en-US" altLang="zh-TW"/>
              <a:t>Character</a:t>
            </a:r>
            <a:r>
              <a:rPr lang="zh-TW" altLang="en-US"/>
              <a:t>）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557338"/>
            <a:ext cx="8748712" cy="576262"/>
          </a:xfrm>
        </p:spPr>
        <p:txBody>
          <a:bodyPr/>
          <a:lstStyle/>
          <a:p>
            <a:r>
              <a:rPr lang="zh-TW" altLang="en-US"/>
              <a:t>提供的測試方法</a:t>
            </a:r>
          </a:p>
        </p:txBody>
      </p:sp>
      <p:graphicFrame>
        <p:nvGraphicFramePr>
          <p:cNvPr id="208900" name="Group 4"/>
          <p:cNvGraphicFramePr>
            <a:graphicFrameLocks noGrp="1"/>
          </p:cNvGraphicFramePr>
          <p:nvPr>
            <p:ph sz="half" idx="2"/>
          </p:nvPr>
        </p:nvGraphicFramePr>
        <p:xfrm>
          <a:off x="250825" y="2276475"/>
          <a:ext cx="8664575" cy="3816352"/>
        </p:xfrm>
        <a:graphic>
          <a:graphicData uri="http://schemas.openxmlformats.org/drawingml/2006/table">
            <a:tbl>
              <a:tblPr/>
              <a:tblGrid>
                <a:gridCol w="3751263"/>
                <a:gridCol w="4913312"/>
              </a:tblGrid>
              <a:tr h="496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方法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用途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int compareTo(Character ch)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比較兩個 </a:t>
                      </a: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Character </a:t>
                      </a: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物件之大小順序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boolean equals(Character ch)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比較兩個 </a:t>
                      </a: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Character </a:t>
                      </a: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物件是否相等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3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boolean isUpperCase(char c)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boolean isLowerCase(char 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測試 </a:t>
                      </a: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 </a:t>
                      </a: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是否為大寫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測試 </a:t>
                      </a: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 </a:t>
                      </a: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是否為小寫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81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boolean isLetter(char c)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boolean isDigit(char c)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boolean isLetterOrDigit(char 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測試 </a:t>
                      </a: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 </a:t>
                      </a: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是否為英文字母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測試 </a:t>
                      </a: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 </a:t>
                      </a: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是否為阿拉伯數字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測試 </a:t>
                      </a: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 </a:t>
                      </a: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是否為字母或數字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3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boolean isSpaceChar(char c)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boolean isWhiteSpace(char 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測試 </a:t>
                      </a: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 </a:t>
                      </a: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是否為 </a:t>
                      </a: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Unicode </a:t>
                      </a: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的空白字元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測試 </a:t>
                      </a: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 </a:t>
                      </a: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是否為 </a:t>
                      </a: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Java </a:t>
                      </a: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認定的空白間隔字元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字元（</a:t>
            </a:r>
            <a:r>
              <a:rPr lang="en-US" altLang="zh-TW" dirty="0"/>
              <a:t>Character</a:t>
            </a:r>
            <a:r>
              <a:rPr lang="zh-TW" altLang="en-US" dirty="0"/>
              <a:t>）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557338"/>
            <a:ext cx="8497887" cy="50403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 dirty="0"/>
              <a:t>提供的轉換方法（</a:t>
            </a:r>
            <a:r>
              <a:rPr lang="en-US" altLang="zh-TW" dirty="0"/>
              <a:t>Casting Method</a:t>
            </a:r>
            <a:r>
              <a:rPr lang="zh-TW" altLang="en-US" dirty="0"/>
              <a:t>）</a:t>
            </a:r>
          </a:p>
          <a:p>
            <a:pPr>
              <a:lnSpc>
                <a:spcPct val="90000"/>
              </a:lnSpc>
            </a:pPr>
            <a:endParaRPr lang="zh-TW" altLang="en-US" dirty="0"/>
          </a:p>
          <a:p>
            <a:pPr>
              <a:lnSpc>
                <a:spcPct val="90000"/>
              </a:lnSpc>
            </a:pPr>
            <a:endParaRPr lang="zh-TW" altLang="en-US" dirty="0"/>
          </a:p>
          <a:p>
            <a:pPr>
              <a:lnSpc>
                <a:spcPct val="90000"/>
              </a:lnSpc>
            </a:pPr>
            <a:endParaRPr lang="zh-TW" altLang="en-US" dirty="0"/>
          </a:p>
          <a:p>
            <a:pPr>
              <a:lnSpc>
                <a:spcPct val="90000"/>
              </a:lnSpc>
            </a:pPr>
            <a:endParaRPr lang="zh-TW" altLang="en-US" dirty="0"/>
          </a:p>
          <a:p>
            <a:pPr>
              <a:lnSpc>
                <a:spcPct val="90000"/>
              </a:lnSpc>
            </a:pPr>
            <a:endParaRPr lang="zh-TW" altLang="en-US" dirty="0"/>
          </a:p>
          <a:p>
            <a:pPr>
              <a:lnSpc>
                <a:spcPct val="90000"/>
              </a:lnSpc>
            </a:pPr>
            <a:endParaRPr lang="en-US" altLang="zh-TW" sz="2400" dirty="0" smtClean="0"/>
          </a:p>
          <a:p>
            <a:pPr>
              <a:lnSpc>
                <a:spcPct val="90000"/>
              </a:lnSpc>
            </a:pPr>
            <a:r>
              <a:rPr lang="zh-TW" altLang="en-US" sz="2400" dirty="0" smtClean="0"/>
              <a:t>例</a:t>
            </a:r>
            <a:r>
              <a:rPr lang="zh-TW" altLang="en-US" sz="2400" dirty="0"/>
              <a:t>如：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Character </a:t>
            </a:r>
            <a:r>
              <a:rPr lang="en-US" altLang="zh-TW" dirty="0" err="1"/>
              <a:t>charObj</a:t>
            </a:r>
            <a:r>
              <a:rPr lang="en-US" altLang="zh-TW" dirty="0"/>
              <a:t> = new Character(‘a’);</a:t>
            </a:r>
            <a:endParaRPr lang="en-US" altLang="zh-TW" sz="2000" dirty="0"/>
          </a:p>
          <a:p>
            <a:pPr lvl="1">
              <a:lnSpc>
                <a:spcPct val="90000"/>
              </a:lnSpc>
            </a:pPr>
            <a:r>
              <a:rPr lang="zh-TW" altLang="en-US" sz="2000" dirty="0"/>
              <a:t>轉成字元：</a:t>
            </a:r>
            <a:r>
              <a:rPr lang="en-US" altLang="zh-TW" sz="2000" dirty="0"/>
              <a:t>char x = </a:t>
            </a:r>
            <a:r>
              <a:rPr lang="en-US" altLang="zh-TW" sz="2000" dirty="0" err="1"/>
              <a:t>charObj.</a:t>
            </a:r>
            <a:r>
              <a:rPr lang="en-US" altLang="zh-TW" sz="2000" b="1" dirty="0" err="1">
                <a:solidFill>
                  <a:srgbClr val="0000CC"/>
                </a:solidFill>
              </a:rPr>
              <a:t>charValue</a:t>
            </a:r>
            <a:r>
              <a:rPr lang="en-US" altLang="zh-TW" sz="2000" dirty="0"/>
              <a:t>();</a:t>
            </a:r>
          </a:p>
          <a:p>
            <a:pPr lvl="1">
              <a:lnSpc>
                <a:spcPct val="90000"/>
              </a:lnSpc>
            </a:pPr>
            <a:r>
              <a:rPr lang="zh-TW" altLang="en-US" sz="2000" dirty="0"/>
              <a:t>轉成字串：</a:t>
            </a:r>
            <a:r>
              <a:rPr lang="en-US" altLang="zh-TW" sz="2000" dirty="0"/>
              <a:t>String s = </a:t>
            </a:r>
            <a:r>
              <a:rPr lang="en-US" altLang="zh-TW" sz="2000" dirty="0" err="1"/>
              <a:t>charObj.</a:t>
            </a:r>
            <a:r>
              <a:rPr lang="en-US" altLang="zh-TW" sz="2000" b="1" dirty="0" err="1">
                <a:solidFill>
                  <a:srgbClr val="0000CC"/>
                </a:solidFill>
              </a:rPr>
              <a:t>toString</a:t>
            </a:r>
            <a:r>
              <a:rPr lang="en-US" altLang="zh-TW" sz="2000" dirty="0"/>
              <a:t>();</a:t>
            </a:r>
            <a:endParaRPr lang="zh-TW" altLang="en-US" dirty="0"/>
          </a:p>
          <a:p>
            <a:pPr>
              <a:lnSpc>
                <a:spcPct val="90000"/>
              </a:lnSpc>
            </a:pPr>
            <a:r>
              <a:rPr lang="zh-TW" altLang="en-US" sz="2400" dirty="0"/>
              <a:t>相關用法及其他 </a:t>
            </a:r>
            <a:r>
              <a:rPr lang="en-US" altLang="zh-TW" sz="2400" dirty="0"/>
              <a:t>methods </a:t>
            </a:r>
            <a:r>
              <a:rPr lang="zh-TW" altLang="en-US" sz="2400" dirty="0"/>
              <a:t>請查閱 </a:t>
            </a:r>
            <a:r>
              <a:rPr lang="en-US" altLang="zh-TW" sz="2400" dirty="0">
                <a:solidFill>
                  <a:srgbClr val="0033CC"/>
                </a:solidFill>
              </a:rPr>
              <a:t>J2SE 1.4.2 API</a:t>
            </a:r>
          </a:p>
        </p:txBody>
      </p:sp>
      <p:graphicFrame>
        <p:nvGraphicFramePr>
          <p:cNvPr id="209924" name="Group 4"/>
          <p:cNvGraphicFramePr>
            <a:graphicFrameLocks noGrp="1"/>
          </p:cNvGraphicFramePr>
          <p:nvPr>
            <p:ph sz="half" idx="2"/>
          </p:nvPr>
        </p:nvGraphicFramePr>
        <p:xfrm>
          <a:off x="323850" y="2133600"/>
          <a:ext cx="8591550" cy="2087563"/>
        </p:xfrm>
        <a:graphic>
          <a:graphicData uri="http://schemas.openxmlformats.org/drawingml/2006/table">
            <a:tbl>
              <a:tblPr/>
              <a:tblGrid>
                <a:gridCol w="3717925"/>
                <a:gridCol w="4873625"/>
              </a:tblGrid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方法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用途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803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char </a:t>
                      </a:r>
                      <a:r>
                        <a:rPr kumimoji="1" lang="en-US" altLang="zh-TW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toUpperCase</a:t>
                      </a: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(char c)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char </a:t>
                      </a:r>
                      <a:r>
                        <a:rPr kumimoji="1" lang="en-US" altLang="zh-TW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toLowerCase</a:t>
                      </a: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(char 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轉成大寫字元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轉成小寫字元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char </a:t>
                      </a:r>
                      <a:r>
                        <a:rPr kumimoji="1" lang="en-US" altLang="zh-TW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charValue</a:t>
                      </a: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將 </a:t>
                      </a: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Character </a:t>
                      </a: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物件內的字元轉出成 </a:t>
                      </a: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String </a:t>
                      </a:r>
                      <a:r>
                        <a:rPr kumimoji="1" lang="en-US" altLang="zh-TW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toString</a:t>
                      </a: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將 </a:t>
                      </a: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Character </a:t>
                      </a:r>
                      <a:r>
                        <a:rPr kumimoji="1" lang="zh-TW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物件內的字元轉出成 </a:t>
                      </a: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String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1061</TotalTime>
  <Words>2082</Words>
  <Application>Microsoft Office PowerPoint</Application>
  <PresentationFormat>如螢幕大小 (4:3)</PresentationFormat>
  <Paragraphs>437</Paragraphs>
  <Slides>36</Slides>
  <Notes>0</Notes>
  <HiddenSlides>1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37" baseType="lpstr">
      <vt:lpstr>Concourse</vt:lpstr>
      <vt:lpstr>Simple Data Objects (2)</vt:lpstr>
      <vt:lpstr>Outline</vt:lpstr>
      <vt:lpstr>基本型態字元（char）</vt:lpstr>
      <vt:lpstr>基本型態字元（char）</vt:lpstr>
      <vt:lpstr>基本型態字元（char）</vt:lpstr>
      <vt:lpstr>字元（Character）</vt:lpstr>
      <vt:lpstr>字元（Character）</vt:lpstr>
      <vt:lpstr>字元（Character）</vt:lpstr>
      <vt:lpstr>字元（Character）</vt:lpstr>
      <vt:lpstr>字元（Character）</vt:lpstr>
      <vt:lpstr>字串（String）</vt:lpstr>
      <vt:lpstr>字串（String）</vt:lpstr>
      <vt:lpstr>字串（String）</vt:lpstr>
      <vt:lpstr>字串（String）</vt:lpstr>
      <vt:lpstr>字串（String）</vt:lpstr>
      <vt:lpstr>字串（String）</vt:lpstr>
      <vt:lpstr>字串（String）</vt:lpstr>
      <vt:lpstr>字串（String）</vt:lpstr>
      <vt:lpstr>字串（String）</vt:lpstr>
      <vt:lpstr>字串（String）</vt:lpstr>
      <vt:lpstr>字串（String）</vt:lpstr>
      <vt:lpstr>字串（String）</vt:lpstr>
      <vt:lpstr>字串（String）</vt:lpstr>
      <vt:lpstr>字串（String）</vt:lpstr>
      <vt:lpstr>字串（String）</vt:lpstr>
      <vt:lpstr>字串（String）</vt:lpstr>
      <vt:lpstr>字串（String）</vt:lpstr>
      <vt:lpstr>StringBuffer</vt:lpstr>
      <vt:lpstr>StringBuffer</vt:lpstr>
      <vt:lpstr>StringBuffer</vt:lpstr>
      <vt:lpstr>StringBuffer</vt:lpstr>
      <vt:lpstr>StringBuffer</vt:lpstr>
      <vt:lpstr>StringBuffer</vt:lpstr>
      <vt:lpstr>Your Turn</vt:lpstr>
      <vt:lpstr>Hints</vt:lpstr>
      <vt:lpstr>Your Turn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Danny</cp:lastModifiedBy>
  <cp:revision>452</cp:revision>
  <dcterms:created xsi:type="dcterms:W3CDTF">1601-01-01T00:00:00Z</dcterms:created>
  <dcterms:modified xsi:type="dcterms:W3CDTF">2010-07-26T04:20:00Z</dcterms:modified>
</cp:coreProperties>
</file>