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0"/>
  </p:notesMasterIdLst>
  <p:sldIdLst>
    <p:sldId id="256" r:id="rId2"/>
    <p:sldId id="257" r:id="rId3"/>
    <p:sldId id="340" r:id="rId4"/>
    <p:sldId id="339" r:id="rId5"/>
    <p:sldId id="330" r:id="rId6"/>
    <p:sldId id="341" r:id="rId7"/>
    <p:sldId id="331" r:id="rId8"/>
    <p:sldId id="332" r:id="rId9"/>
    <p:sldId id="333" r:id="rId10"/>
    <p:sldId id="342" r:id="rId11"/>
    <p:sldId id="334" r:id="rId12"/>
    <p:sldId id="335" r:id="rId13"/>
    <p:sldId id="304" r:id="rId14"/>
    <p:sldId id="305" r:id="rId15"/>
    <p:sldId id="306" r:id="rId16"/>
    <p:sldId id="319" r:id="rId17"/>
    <p:sldId id="320" r:id="rId18"/>
    <p:sldId id="321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29" r:id="rId27"/>
    <p:sldId id="317" r:id="rId28"/>
    <p:sldId id="31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19" autoAdjust="0"/>
  </p:normalViewPr>
  <p:slideViewPr>
    <p:cSldViewPr>
      <p:cViewPr varScale="1">
        <p:scale>
          <a:sx n="51" d="100"/>
          <a:sy n="51" d="100"/>
        </p:scale>
        <p:origin x="-108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7DFE-7651-4DEF-80DA-7F4CEFFA7252}" type="datetimeFigureOut">
              <a:rPr lang="zh-TW" altLang="en-US" smtClean="0"/>
              <a:t>2010/7/31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3864B-839D-4B59-BA0B-79FAACF338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This class contains a set of constructors. Each constructor initializes some or all of the rectangle's member variables. The constructors provide a default value for any member variable whose initial value is not provided by an argument. For example, the no-argument constructor calls the four-argument constructor with four 0 values and the two-argument constructor calls the four-argument constructor with two 0 values. As before, the compiler determines which constructor to call, based on the number and the type of arguments.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3864B-839D-4B59-BA0B-79FAACF338D5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E9008D-77F9-4B62-AB65-94917ADE53B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0A917-8F68-4A88-B333-55F38326E22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202C2-37D5-4172-814F-4EF4E2E91B7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183062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557338"/>
            <a:ext cx="4184650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ED9666-46AF-4F8D-9B11-81409EFB178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183062" cy="453866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30750" y="1557338"/>
            <a:ext cx="4184650" cy="2192337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30750" y="3902075"/>
            <a:ext cx="4184650" cy="219392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9BBC16-73B4-4F24-A85E-AD71E9EFAE8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79546-FE58-4BFB-97D9-48A159C412CD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A63793-CD08-43F2-BEF1-50B1D289E7D3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AFFDC6-9970-49BB-8DAF-563C835AED3E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F4E40E-4028-4849-8B2F-49328BB4939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4B378-12C0-474B-BD03-494204946B36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386C10-751B-42A5-878A-FCF3C157A9B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0CCE-75D8-44B0-B067-B1C620B2A8F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19566B-1662-444F-8EF3-5E492366EE37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7/31/2010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C0751E3-F771-446C-9D6D-E6551331587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Managing Inheritance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Lecturer</a:t>
            </a:r>
            <a:r>
              <a:rPr lang="zh-TW" altLang="en-US" dirty="0" smtClean="0"/>
              <a:t>：</a:t>
            </a:r>
            <a:r>
              <a:rPr lang="zh-TW" altLang="en-US" dirty="0" smtClean="0"/>
              <a:t>賀耀華</a:t>
            </a:r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 </a:t>
            </a:r>
            <a:r>
              <a:rPr lang="zh-TW" altLang="en-US" dirty="0" smtClean="0"/>
              <a:t>關鍵字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592" y="1894180"/>
            <a:ext cx="6480175" cy="3046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dirty="0"/>
              <a:t>class Box {</a:t>
            </a:r>
          </a:p>
          <a:p>
            <a:r>
              <a:rPr lang="en-US" altLang="zh-TW" sz="1600" dirty="0"/>
              <a:t>	double width, height, depth;</a:t>
            </a:r>
          </a:p>
          <a:p>
            <a:r>
              <a:rPr lang="en-US" altLang="zh-TW" sz="1600" dirty="0" smtClean="0"/>
              <a:t>	</a:t>
            </a:r>
          </a:p>
          <a:p>
            <a:r>
              <a:rPr lang="en-US" altLang="zh-TW" sz="1600" dirty="0" smtClean="0"/>
              <a:t>	…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rgbClr val="0033CC"/>
                </a:solidFill>
              </a:rPr>
              <a:t>	</a:t>
            </a:r>
            <a:r>
              <a:rPr lang="en-US" altLang="zh-TW" sz="1600" dirty="0" smtClean="0">
                <a:solidFill>
                  <a:srgbClr val="0033CC"/>
                </a:solidFill>
              </a:rPr>
              <a:t>//</a:t>
            </a:r>
            <a:r>
              <a:rPr lang="zh-TW" altLang="en-US" sz="1600" dirty="0" smtClean="0">
                <a:solidFill>
                  <a:srgbClr val="0033CC"/>
                </a:solidFill>
              </a:rPr>
              <a:t>複製相同物件的建構</a:t>
            </a:r>
            <a:r>
              <a:rPr lang="zh-TW" altLang="en-US" sz="1600" dirty="0" smtClean="0">
                <a:solidFill>
                  <a:srgbClr val="0033CC"/>
                </a:solidFill>
              </a:rPr>
              <a:t>元 </a:t>
            </a:r>
            <a:endParaRPr lang="zh-TW" altLang="en-US" sz="1600" dirty="0">
              <a:solidFill>
                <a:srgbClr val="0033CC"/>
              </a:solidFill>
            </a:endParaRPr>
          </a:p>
          <a:p>
            <a:r>
              <a:rPr lang="zh-TW" altLang="en-US" sz="1600" dirty="0">
                <a:solidFill>
                  <a:srgbClr val="0033CC"/>
                </a:solidFill>
              </a:rPr>
              <a:t>	</a:t>
            </a:r>
            <a:r>
              <a:rPr lang="en-US" altLang="zh-TW" sz="1600" dirty="0" smtClean="0"/>
              <a:t>Box(Box </a:t>
            </a:r>
            <a:r>
              <a:rPr lang="en-US" altLang="zh-TW" sz="1600" dirty="0" err="1" smtClean="0"/>
              <a:t>obj</a:t>
            </a:r>
            <a:r>
              <a:rPr lang="en-US" altLang="zh-TW" sz="1600" dirty="0" smtClean="0"/>
              <a:t>){</a:t>
            </a:r>
            <a:endParaRPr lang="en-US" altLang="zh-TW" sz="1600" dirty="0"/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this.width</a:t>
            </a:r>
            <a:r>
              <a:rPr lang="en-US" altLang="zh-TW" sz="1600" dirty="0"/>
              <a:t> = </a:t>
            </a:r>
            <a:r>
              <a:rPr lang="en-US" altLang="zh-TW" sz="1600" dirty="0" err="1" smtClean="0"/>
              <a:t>obj.width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this.height</a:t>
            </a:r>
            <a:r>
              <a:rPr lang="en-US" altLang="zh-TW" sz="1600" dirty="0"/>
              <a:t> = </a:t>
            </a:r>
            <a:r>
              <a:rPr lang="en-US" altLang="zh-TW" sz="1600" dirty="0" err="1" smtClean="0"/>
              <a:t>obj.height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this.depth</a:t>
            </a:r>
            <a:r>
              <a:rPr lang="en-US" altLang="zh-TW" sz="1600" dirty="0"/>
              <a:t> = </a:t>
            </a:r>
            <a:r>
              <a:rPr lang="en-US" altLang="zh-TW" sz="1600" dirty="0" err="1" smtClean="0"/>
              <a:t>obj.depth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	</a:t>
            </a:r>
            <a:r>
              <a:rPr lang="en-US" altLang="zh-TW" sz="1600" dirty="0" smtClean="0"/>
              <a:t>}</a:t>
            </a:r>
          </a:p>
          <a:p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5" name="Rectangle 4"/>
          <p:cNvSpPr/>
          <p:nvPr/>
        </p:nvSpPr>
        <p:spPr>
          <a:xfrm>
            <a:off x="5292080" y="3068960"/>
            <a:ext cx="3528392" cy="16312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zh-TW" sz="2000" dirty="0" smtClean="0"/>
              <a:t>以另一個</a:t>
            </a:r>
            <a:r>
              <a:rPr lang="en-US" altLang="zh-TW" sz="2000" dirty="0" smtClean="0"/>
              <a:t>Box </a:t>
            </a:r>
            <a:r>
              <a:rPr lang="zh-TW" altLang="zh-TW" sz="2000" dirty="0" smtClean="0"/>
              <a:t>物</a:t>
            </a:r>
            <a:r>
              <a:rPr lang="zh-TW" altLang="zh-TW" sz="2000" dirty="0" smtClean="0"/>
              <a:t>件</a:t>
            </a:r>
            <a:r>
              <a:rPr lang="en-US" altLang="zh-TW" sz="2000" dirty="0" err="1" smtClean="0"/>
              <a:t>obj</a:t>
            </a:r>
            <a:r>
              <a:rPr lang="zh-TW" altLang="zh-TW" sz="2000" dirty="0" smtClean="0"/>
              <a:t>為</a:t>
            </a:r>
            <a:r>
              <a:rPr lang="en-US" altLang="zh-TW" sz="2000" dirty="0" smtClean="0"/>
              <a:t>argument</a:t>
            </a:r>
            <a:r>
              <a:rPr lang="zh-TW" altLang="zh-TW" sz="2000" dirty="0" smtClean="0"/>
              <a:t>，</a:t>
            </a:r>
            <a:r>
              <a:rPr lang="zh-TW" altLang="zh-TW" sz="2000" dirty="0" smtClean="0"/>
              <a:t>稱為複製建構元</a:t>
            </a:r>
            <a:r>
              <a:rPr lang="en-US" altLang="zh-TW" sz="2000" dirty="0" smtClean="0"/>
              <a:t>( Copy Constructor )</a:t>
            </a:r>
            <a:r>
              <a:rPr lang="zh-TW" altLang="zh-TW" sz="2000" dirty="0" smtClean="0"/>
              <a:t>，通常用以產生一個內容與引數物件完全相同的物件。</a:t>
            </a:r>
            <a:endParaRPr lang="zh-TW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67744" y="3429000"/>
            <a:ext cx="720080" cy="216024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203848" y="3356992"/>
            <a:ext cx="2016224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 </a:t>
            </a:r>
            <a:r>
              <a:rPr lang="en-US" altLang="zh-TW" dirty="0"/>
              <a:t>Rectangle </a:t>
            </a:r>
            <a:r>
              <a:rPr lang="zh-TW" altLang="en-US" dirty="0"/>
              <a:t>類別</a:t>
            </a:r>
          </a:p>
          <a:p>
            <a:r>
              <a:rPr lang="zh-TW" altLang="en-US" dirty="0"/>
              <a:t>此類別必須完成下列要求</a:t>
            </a:r>
          </a:p>
          <a:p>
            <a:pPr lvl="1"/>
            <a:r>
              <a:rPr lang="zh-TW" altLang="en-US" dirty="0"/>
              <a:t>建構</a:t>
            </a:r>
            <a:r>
              <a:rPr lang="zh-TW" altLang="en-US" dirty="0" smtClean="0"/>
              <a:t>元 </a:t>
            </a:r>
            <a:r>
              <a:rPr lang="en-US" altLang="zh-TW" dirty="0" smtClean="0"/>
              <a:t>(constructor)</a:t>
            </a:r>
            <a:endParaRPr lang="zh-TW" altLang="en-US" dirty="0"/>
          </a:p>
          <a:p>
            <a:pPr lvl="2"/>
            <a:r>
              <a:rPr lang="zh-TW" altLang="en-US" dirty="0">
                <a:solidFill>
                  <a:srgbClr val="0033CC"/>
                </a:solidFill>
              </a:rPr>
              <a:t>初始化預設長、寬各為 </a:t>
            </a:r>
            <a:r>
              <a:rPr lang="en-US" altLang="zh-TW" dirty="0">
                <a:solidFill>
                  <a:srgbClr val="0033CC"/>
                </a:solidFill>
              </a:rPr>
              <a:t>8</a:t>
            </a:r>
            <a:r>
              <a:rPr lang="zh-TW" altLang="en-US" dirty="0">
                <a:solidFill>
                  <a:srgbClr val="0033CC"/>
                </a:solidFill>
              </a:rPr>
              <a:t>、</a:t>
            </a:r>
            <a:r>
              <a:rPr lang="en-US" altLang="zh-TW" dirty="0">
                <a:solidFill>
                  <a:srgbClr val="0033CC"/>
                </a:solidFill>
              </a:rPr>
              <a:t>4</a:t>
            </a:r>
            <a:endParaRPr lang="zh-TW" altLang="en-US" dirty="0">
              <a:solidFill>
                <a:srgbClr val="0033CC"/>
              </a:solidFill>
            </a:endParaRPr>
          </a:p>
          <a:p>
            <a:pPr lvl="2"/>
            <a:r>
              <a:rPr lang="zh-TW" altLang="en-US" dirty="0">
                <a:solidFill>
                  <a:srgbClr val="0033CC"/>
                </a:solidFill>
              </a:rPr>
              <a:t>可自行設定矩形之長與寬</a:t>
            </a:r>
          </a:p>
          <a:p>
            <a:pPr lvl="2"/>
            <a:r>
              <a:rPr lang="zh-TW" altLang="en-US" dirty="0">
                <a:solidFill>
                  <a:srgbClr val="0033CC"/>
                </a:solidFill>
              </a:rPr>
              <a:t>可以複製相同物件的建構元</a:t>
            </a:r>
            <a:r>
              <a:rPr lang="en-US" altLang="zh-TW" dirty="0">
                <a:solidFill>
                  <a:srgbClr val="0033CC"/>
                </a:solidFill>
              </a:rPr>
              <a:t>(</a:t>
            </a:r>
            <a:r>
              <a:rPr lang="zh-TW" altLang="en-US" dirty="0">
                <a:solidFill>
                  <a:srgbClr val="0033CC"/>
                </a:solidFill>
              </a:rPr>
              <a:t>傳進去的參數為要</a:t>
            </a:r>
            <a:r>
              <a:rPr lang="en-US" altLang="zh-TW" dirty="0">
                <a:solidFill>
                  <a:srgbClr val="0033CC"/>
                </a:solidFill>
              </a:rPr>
              <a:t>copy</a:t>
            </a:r>
            <a:r>
              <a:rPr lang="zh-TW" altLang="en-US" dirty="0">
                <a:solidFill>
                  <a:srgbClr val="0033CC"/>
                </a:solidFill>
              </a:rPr>
              <a:t>的物件</a:t>
            </a:r>
            <a:r>
              <a:rPr lang="en-US" altLang="zh-TW" dirty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zh-TW" altLang="en-US" dirty="0"/>
              <a:t>顯示目前的長、寬之值</a:t>
            </a:r>
          </a:p>
          <a:p>
            <a:pPr lvl="1"/>
            <a:r>
              <a:rPr lang="zh-TW" altLang="en-US" dirty="0"/>
              <a:t>取得目前矩形之面積</a:t>
            </a:r>
          </a:p>
          <a:p>
            <a:pPr lvl="1"/>
            <a:r>
              <a:rPr lang="zh-TW" altLang="en-US" dirty="0"/>
              <a:t>畫矩形，由 * 構成邊</a:t>
            </a:r>
            <a:r>
              <a:rPr lang="zh-TW" altLang="en-US" dirty="0" smtClean="0"/>
              <a:t>長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 err="1" smtClean="0"/>
              <a:t>RectangleDemo</a:t>
            </a:r>
            <a:r>
              <a:rPr lang="zh-TW" altLang="en-US" dirty="0" smtClean="0"/>
              <a:t> </a:t>
            </a:r>
            <a:r>
              <a:rPr lang="zh-TW" altLang="en-US" dirty="0"/>
              <a:t>類別下，寫個 </a:t>
            </a:r>
            <a:r>
              <a:rPr lang="en-US" altLang="zh-TW" dirty="0"/>
              <a:t>main() </a:t>
            </a:r>
            <a:r>
              <a:rPr lang="zh-TW" altLang="en-US" dirty="0"/>
              <a:t>來測試所有功能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en-US" altLang="zh-TW" dirty="0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827088" y="1268760"/>
            <a:ext cx="7273925" cy="50783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800" dirty="0"/>
              <a:t>class Rectangle {</a:t>
            </a:r>
          </a:p>
          <a:p>
            <a:r>
              <a:rPr lang="en-US" altLang="zh-TW" sz="1800" dirty="0"/>
              <a:t>	final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DEFAULT_LENGTH = 8;</a:t>
            </a:r>
          </a:p>
          <a:p>
            <a:r>
              <a:rPr lang="en-US" altLang="zh-TW" sz="1800" dirty="0"/>
              <a:t>	final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DEFAULT_WIDTH = 4;</a:t>
            </a:r>
          </a:p>
          <a:p>
            <a:r>
              <a:rPr lang="en-US" altLang="zh-TW" sz="1800" dirty="0"/>
              <a:t>	private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length;</a:t>
            </a:r>
          </a:p>
          <a:p>
            <a:r>
              <a:rPr lang="en-US" altLang="zh-TW" sz="1800" dirty="0"/>
              <a:t>	private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width;</a:t>
            </a:r>
          </a:p>
          <a:p>
            <a:r>
              <a:rPr lang="en-US" altLang="zh-TW" sz="1800" dirty="0"/>
              <a:t>	</a:t>
            </a:r>
            <a:endParaRPr lang="zh-TW" altLang="en-US" sz="1800" dirty="0"/>
          </a:p>
          <a:p>
            <a:r>
              <a:rPr lang="zh-TW" altLang="en-US" sz="1800" dirty="0">
                <a:solidFill>
                  <a:srgbClr val="0033CC"/>
                </a:solidFill>
              </a:rPr>
              <a:t>	</a:t>
            </a:r>
            <a:r>
              <a:rPr lang="en-US" altLang="zh-TW" sz="1800" dirty="0">
                <a:solidFill>
                  <a:srgbClr val="0033CC"/>
                </a:solidFill>
              </a:rPr>
              <a:t>Rectangle(){ … }</a:t>
            </a:r>
            <a:endParaRPr lang="zh-TW" altLang="en-US" sz="1800" dirty="0">
              <a:solidFill>
                <a:srgbClr val="0033CC"/>
              </a:solidFill>
            </a:endParaRPr>
          </a:p>
          <a:p>
            <a:r>
              <a:rPr lang="zh-TW" altLang="en-US" sz="1800" dirty="0">
                <a:solidFill>
                  <a:srgbClr val="0033CC"/>
                </a:solidFill>
              </a:rPr>
              <a:t>	</a:t>
            </a:r>
            <a:r>
              <a:rPr lang="en-US" altLang="zh-TW" sz="1800" dirty="0">
                <a:solidFill>
                  <a:srgbClr val="0033CC"/>
                </a:solidFill>
              </a:rPr>
              <a:t>Rectangle(</a:t>
            </a:r>
            <a:r>
              <a:rPr lang="en-US" altLang="zh-TW" sz="1800" dirty="0" err="1">
                <a:solidFill>
                  <a:srgbClr val="0033CC"/>
                </a:solidFill>
              </a:rPr>
              <a:t>int</a:t>
            </a:r>
            <a:r>
              <a:rPr lang="en-US" altLang="zh-TW" sz="1800" dirty="0">
                <a:solidFill>
                  <a:srgbClr val="0033CC"/>
                </a:solidFill>
              </a:rPr>
              <a:t> length, </a:t>
            </a:r>
            <a:r>
              <a:rPr lang="en-US" altLang="zh-TW" sz="1800" dirty="0" err="1">
                <a:solidFill>
                  <a:srgbClr val="0033CC"/>
                </a:solidFill>
              </a:rPr>
              <a:t>int</a:t>
            </a:r>
            <a:r>
              <a:rPr lang="en-US" altLang="zh-TW" sz="1800" dirty="0">
                <a:solidFill>
                  <a:srgbClr val="0033CC"/>
                </a:solidFill>
              </a:rPr>
              <a:t> width){ … }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Rectangle(Rectangle </a:t>
            </a:r>
            <a:r>
              <a:rPr lang="en-US" altLang="zh-TW" sz="1800" dirty="0" err="1">
                <a:solidFill>
                  <a:srgbClr val="0033CC"/>
                </a:solidFill>
              </a:rPr>
              <a:t>obj</a:t>
            </a:r>
            <a:r>
              <a:rPr lang="en-US" altLang="zh-TW" sz="1800" dirty="0">
                <a:solidFill>
                  <a:srgbClr val="0033CC"/>
                </a:solidFill>
              </a:rPr>
              <a:t>){ … }</a:t>
            </a:r>
          </a:p>
          <a:p>
            <a:r>
              <a:rPr lang="zh-TW" altLang="en-US" sz="1800" dirty="0">
                <a:solidFill>
                  <a:srgbClr val="0033CC"/>
                </a:solidFill>
              </a:rPr>
              <a:t>	</a:t>
            </a:r>
            <a:endParaRPr lang="en-US" altLang="zh-TW" sz="1800" dirty="0" smtClean="0">
              <a:solidFill>
                <a:srgbClr val="0033CC"/>
              </a:solidFill>
            </a:endParaRPr>
          </a:p>
          <a:p>
            <a:endParaRPr lang="en-US" altLang="zh-TW" sz="1800" dirty="0" smtClean="0">
              <a:solidFill>
                <a:srgbClr val="0033CC"/>
              </a:solidFill>
            </a:endParaRPr>
          </a:p>
          <a:p>
            <a:endParaRPr lang="en-US" altLang="zh-TW" sz="1800" dirty="0" smtClean="0">
              <a:solidFill>
                <a:srgbClr val="0033CC"/>
              </a:solidFill>
            </a:endParaRPr>
          </a:p>
          <a:p>
            <a:r>
              <a:rPr lang="en-US" altLang="zh-TW" sz="1800" dirty="0" smtClean="0">
                <a:solidFill>
                  <a:srgbClr val="0033CC"/>
                </a:solidFill>
              </a:rPr>
              <a:t>	</a:t>
            </a:r>
            <a:r>
              <a:rPr lang="en-US" altLang="zh-TW" sz="1800" dirty="0" smtClean="0">
                <a:solidFill>
                  <a:srgbClr val="0033CC"/>
                </a:solidFill>
              </a:rPr>
              <a:t>void </a:t>
            </a:r>
            <a:r>
              <a:rPr lang="en-US" altLang="zh-TW" sz="1800" dirty="0" err="1">
                <a:solidFill>
                  <a:srgbClr val="0033CC"/>
                </a:solidFill>
              </a:rPr>
              <a:t>showLW</a:t>
            </a:r>
            <a:r>
              <a:rPr lang="en-US" altLang="zh-TW" sz="1800" dirty="0">
                <a:solidFill>
                  <a:srgbClr val="0033CC"/>
                </a:solidFill>
              </a:rPr>
              <a:t>(){ … }</a:t>
            </a:r>
            <a:endParaRPr lang="zh-TW" altLang="en-US" sz="1800" dirty="0">
              <a:solidFill>
                <a:srgbClr val="0033CC"/>
              </a:solidFill>
            </a:endParaRPr>
          </a:p>
          <a:p>
            <a:r>
              <a:rPr lang="zh-TW" altLang="en-US" sz="1800" dirty="0">
                <a:solidFill>
                  <a:srgbClr val="0033CC"/>
                </a:solidFill>
              </a:rPr>
              <a:t>	</a:t>
            </a:r>
            <a:r>
              <a:rPr lang="en-US" altLang="zh-TW" sz="1800" dirty="0">
                <a:solidFill>
                  <a:srgbClr val="0033CC"/>
                </a:solidFill>
              </a:rPr>
              <a:t>double </a:t>
            </a:r>
            <a:r>
              <a:rPr lang="en-US" altLang="zh-TW" sz="1800" dirty="0" err="1">
                <a:solidFill>
                  <a:srgbClr val="0033CC"/>
                </a:solidFill>
              </a:rPr>
              <a:t>getArea</a:t>
            </a:r>
            <a:r>
              <a:rPr lang="en-US" altLang="zh-TW" sz="1800" dirty="0">
                <a:solidFill>
                  <a:srgbClr val="0033CC"/>
                </a:solidFill>
              </a:rPr>
              <a:t>(){ … }</a:t>
            </a:r>
            <a:endParaRPr lang="zh-TW" altLang="en-US" sz="1800" dirty="0">
              <a:solidFill>
                <a:srgbClr val="0033CC"/>
              </a:solidFill>
            </a:endParaRPr>
          </a:p>
          <a:p>
            <a:r>
              <a:rPr lang="zh-TW" altLang="en-US" sz="1800" dirty="0">
                <a:solidFill>
                  <a:srgbClr val="0033CC"/>
                </a:solidFill>
              </a:rPr>
              <a:t>	</a:t>
            </a:r>
            <a:r>
              <a:rPr lang="en-US" altLang="zh-TW" sz="1800" dirty="0">
                <a:solidFill>
                  <a:srgbClr val="0033CC"/>
                </a:solidFill>
              </a:rPr>
              <a:t>void </a:t>
            </a:r>
            <a:r>
              <a:rPr lang="en-US" altLang="zh-TW" sz="1800" dirty="0" err="1">
                <a:solidFill>
                  <a:srgbClr val="0033CC"/>
                </a:solidFill>
              </a:rPr>
              <a:t>drawRect</a:t>
            </a:r>
            <a:r>
              <a:rPr lang="en-US" altLang="zh-TW" sz="1800" dirty="0">
                <a:solidFill>
                  <a:srgbClr val="0033CC"/>
                </a:solidFill>
              </a:rPr>
              <a:t>(){ … }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>
                <a:solidFill>
                  <a:srgbClr val="0033CC"/>
                </a:solidFill>
              </a:rPr>
              <a:t>	public static void main(String[] </a:t>
            </a:r>
            <a:r>
              <a:rPr lang="en-US" altLang="zh-TW" sz="1800" dirty="0" err="1">
                <a:solidFill>
                  <a:srgbClr val="0033CC"/>
                </a:solidFill>
              </a:rPr>
              <a:t>args</a:t>
            </a:r>
            <a:r>
              <a:rPr lang="en-US" altLang="zh-TW" sz="1800" dirty="0">
                <a:solidFill>
                  <a:srgbClr val="0033CC"/>
                </a:solidFill>
              </a:rPr>
              <a:t>){ … }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1485" y="3192941"/>
            <a:ext cx="1512167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constructors</a:t>
            </a:r>
            <a:endParaRPr lang="zh-TW" altLang="en-US" sz="2000" dirty="0"/>
          </a:p>
        </p:txBody>
      </p:sp>
      <p:sp>
        <p:nvSpPr>
          <p:cNvPr id="6" name="Left Brace 5"/>
          <p:cNvSpPr/>
          <p:nvPr/>
        </p:nvSpPr>
        <p:spPr>
          <a:xfrm>
            <a:off x="1331640" y="2924944"/>
            <a:ext cx="504056" cy="864096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63957" y="4793565"/>
            <a:ext cx="104722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methods</a:t>
            </a:r>
            <a:endParaRPr lang="zh-TW" altLang="en-US" sz="2000" dirty="0"/>
          </a:p>
        </p:txBody>
      </p:sp>
      <p:sp>
        <p:nvSpPr>
          <p:cNvPr id="8" name="Left Brace 7"/>
          <p:cNvSpPr/>
          <p:nvPr/>
        </p:nvSpPr>
        <p:spPr>
          <a:xfrm>
            <a:off x="1331640" y="4581128"/>
            <a:ext cx="504056" cy="864096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5796136" y="2348880"/>
            <a:ext cx="309634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800" dirty="0" smtClean="0">
                <a:solidFill>
                  <a:srgbClr val="0033CC"/>
                </a:solidFill>
              </a:rPr>
              <a:t>初始化預設長、寬各為 </a:t>
            </a:r>
            <a:r>
              <a:rPr lang="en-US" altLang="zh-TW" sz="1800" dirty="0" smtClean="0">
                <a:solidFill>
                  <a:srgbClr val="0033CC"/>
                </a:solidFill>
              </a:rPr>
              <a:t>8</a:t>
            </a:r>
            <a:r>
              <a:rPr lang="zh-TW" altLang="en-US" sz="1800" dirty="0" smtClean="0">
                <a:solidFill>
                  <a:srgbClr val="0033CC"/>
                </a:solidFill>
              </a:rPr>
              <a:t>、</a:t>
            </a:r>
            <a:r>
              <a:rPr lang="en-US" altLang="zh-TW" sz="1800" dirty="0" smtClean="0">
                <a:solidFill>
                  <a:srgbClr val="0033CC"/>
                </a:solidFill>
              </a:rPr>
              <a:t>4</a:t>
            </a:r>
            <a:endParaRPr lang="zh-TW" altLang="en-US" sz="1800" dirty="0">
              <a:solidFill>
                <a:srgbClr val="0033CC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rot="10800000" flipV="1">
            <a:off x="3563888" y="2533546"/>
            <a:ext cx="2232248" cy="60742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</p:cNvCxnSpPr>
          <p:nvPr/>
        </p:nvCxnSpPr>
        <p:spPr>
          <a:xfrm rot="10800000">
            <a:off x="5076056" y="1916832"/>
            <a:ext cx="720080" cy="61671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35688" y="2996952"/>
            <a:ext cx="255679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800" dirty="0" smtClean="0">
                <a:solidFill>
                  <a:srgbClr val="0033CC"/>
                </a:solidFill>
              </a:rPr>
              <a:t>自行設定矩形之長與寬</a:t>
            </a:r>
            <a:endParaRPr lang="zh-TW" altLang="en-US" sz="1800" dirty="0">
              <a:solidFill>
                <a:srgbClr val="0033CC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rot="10800000" flipV="1">
            <a:off x="5292080" y="3181618"/>
            <a:ext cx="1043608" cy="17537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35688" y="3635732"/>
            <a:ext cx="255679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800" dirty="0" smtClean="0">
                <a:solidFill>
                  <a:srgbClr val="0033CC"/>
                </a:solidFill>
              </a:rPr>
              <a:t>複製相同物件的建構元</a:t>
            </a:r>
            <a:endParaRPr lang="zh-TW" altLang="en-US" sz="1800" dirty="0">
              <a:solidFill>
                <a:srgbClr val="0033CC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rot="10800000">
            <a:off x="4716016" y="3717032"/>
            <a:ext cx="1619672" cy="10336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7696" y="4715852"/>
            <a:ext cx="255679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800" dirty="0" smtClean="0">
                <a:solidFill>
                  <a:srgbClr val="0033CC"/>
                </a:solidFill>
              </a:rPr>
              <a:t>Two “For Loop”  using length and width</a:t>
            </a:r>
            <a:endParaRPr lang="zh-TW" altLang="en-US" sz="1800" dirty="0">
              <a:solidFill>
                <a:srgbClr val="0033CC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rot="10800000" flipV="1">
            <a:off x="3923928" y="5039018"/>
            <a:ext cx="2483768" cy="262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0" grpId="0" animBg="1"/>
      <p:bldP spid="25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存取控制（</a:t>
            </a:r>
            <a:r>
              <a:rPr lang="en-US" altLang="zh-TW"/>
              <a:t>Access Control</a:t>
            </a:r>
            <a:r>
              <a:rPr lang="zh-TW" altLang="en-US"/>
              <a:t>）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353425" cy="3024187"/>
          </a:xfrm>
        </p:spPr>
        <p:txBody>
          <a:bodyPr/>
          <a:lstStyle/>
          <a:p>
            <a:r>
              <a:rPr lang="zh-TW" altLang="en-US" dirty="0"/>
              <a:t>控制存取的關鍵字</a:t>
            </a: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public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0033CC"/>
                </a:solidFill>
              </a:rPr>
              <a:t>protected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0033CC"/>
                </a:solidFill>
              </a:rPr>
              <a:t>private</a:t>
            </a:r>
          </a:p>
          <a:p>
            <a:pPr lvl="1"/>
            <a:r>
              <a:rPr lang="zh-TW" altLang="en-US" dirty="0"/>
              <a:t>置於類別或成員宣告之前</a:t>
            </a:r>
          </a:p>
          <a:p>
            <a:pPr lvl="1"/>
            <a:r>
              <a:rPr lang="zh-TW" altLang="en-US" dirty="0">
                <a:solidFill>
                  <a:srgbClr val="0033CC"/>
                </a:solidFill>
              </a:rPr>
              <a:t>若沒有指定任何存取權限</a:t>
            </a:r>
            <a:r>
              <a:rPr lang="zh-TW" altLang="en-US" dirty="0"/>
              <a:t>，表示此類別或成員僅供相同類別庫的其他類別使用，稱為 </a:t>
            </a:r>
            <a:r>
              <a:rPr lang="en-US" altLang="zh-TW" dirty="0">
                <a:solidFill>
                  <a:srgbClr val="0033CC"/>
                </a:solidFill>
              </a:rPr>
              <a:t>package access</a:t>
            </a:r>
            <a:r>
              <a:rPr lang="en-US" altLang="zh-TW" dirty="0"/>
              <a:t> </a:t>
            </a:r>
            <a:r>
              <a:rPr lang="zh-TW" altLang="en-US" dirty="0"/>
              <a:t>層級</a:t>
            </a:r>
          </a:p>
          <a:p>
            <a:pPr lvl="1"/>
            <a:r>
              <a:rPr lang="zh-TW" altLang="en-US" dirty="0"/>
              <a:t>將類別或成員設定為 </a:t>
            </a:r>
            <a:r>
              <a:rPr lang="en-US" altLang="zh-TW" dirty="0"/>
              <a:t>package access </a:t>
            </a:r>
            <a:r>
              <a:rPr lang="zh-TW" altLang="en-US" dirty="0"/>
              <a:t>層級的好處是可使同在一個類別庫下的每個類別互相使用成員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存取控制（</a:t>
            </a:r>
            <a:r>
              <a:rPr lang="en-US" altLang="zh-TW"/>
              <a:t>Access Control</a:t>
            </a:r>
            <a:r>
              <a:rPr lang="zh-TW" altLang="en-US"/>
              <a:t>）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353425" cy="467997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private</a:t>
            </a:r>
          </a:p>
          <a:p>
            <a:pPr lvl="1"/>
            <a:r>
              <a:rPr lang="zh-TW" altLang="en-US" sz="2000" dirty="0" smtClean="0">
                <a:solidFill>
                  <a:srgbClr val="0033CC"/>
                </a:solidFill>
              </a:rPr>
              <a:t>只有在類別內部可以存取</a:t>
            </a:r>
            <a:endParaRPr lang="en-US" altLang="zh-TW" sz="2000" dirty="0" smtClean="0">
              <a:solidFill>
                <a:srgbClr val="0033CC"/>
              </a:solidFill>
            </a:endParaRPr>
          </a:p>
          <a:p>
            <a:r>
              <a:rPr lang="en-US" altLang="zh-TW" sz="2400" dirty="0" smtClean="0"/>
              <a:t>default</a:t>
            </a:r>
          </a:p>
          <a:p>
            <a:pPr lvl="1"/>
            <a:r>
              <a:rPr lang="en-US" altLang="zh-TW" sz="2000" dirty="0" smtClean="0">
                <a:solidFill>
                  <a:srgbClr val="0033CC"/>
                </a:solidFill>
              </a:rPr>
              <a:t>package </a:t>
            </a:r>
            <a:r>
              <a:rPr lang="en-US" altLang="zh-TW" sz="2000" dirty="0" smtClean="0">
                <a:solidFill>
                  <a:srgbClr val="0033CC"/>
                </a:solidFill>
              </a:rPr>
              <a:t>access</a:t>
            </a:r>
          </a:p>
          <a:p>
            <a:r>
              <a:rPr lang="en-US" altLang="zh-TW" sz="2400" dirty="0" smtClean="0"/>
              <a:t>protected</a:t>
            </a:r>
          </a:p>
          <a:p>
            <a:pPr lvl="1"/>
            <a:r>
              <a:rPr lang="zh-TW" altLang="en-US" sz="2000" dirty="0" smtClean="0"/>
              <a:t>允許宣告的類別、子類別與同一</a:t>
            </a:r>
            <a:r>
              <a:rPr lang="zh-TW" altLang="en-US" sz="2000" dirty="0" smtClean="0"/>
              <a:t>個套</a:t>
            </a:r>
            <a:r>
              <a:rPr lang="zh-TW" altLang="en-US" sz="2000" dirty="0" smtClean="0"/>
              <a:t>件中的類別使用</a:t>
            </a:r>
          </a:p>
          <a:p>
            <a:r>
              <a:rPr lang="en-US" altLang="zh-TW" sz="2400" dirty="0" smtClean="0"/>
              <a:t>public</a:t>
            </a:r>
            <a:endParaRPr lang="en-US" altLang="zh-TW" sz="2400" dirty="0"/>
          </a:p>
          <a:p>
            <a:pPr lvl="1"/>
            <a:r>
              <a:rPr lang="zh-TW" altLang="en-US" sz="2000" dirty="0"/>
              <a:t>任何類別皆可存取</a:t>
            </a:r>
          </a:p>
          <a:p>
            <a:pPr lvl="1"/>
            <a:endParaRPr lang="zh-TW" altLang="en-US" sz="2000" dirty="0">
              <a:solidFill>
                <a:srgbClr val="0033CC"/>
              </a:solidFill>
            </a:endParaRPr>
          </a:p>
          <a:p>
            <a:r>
              <a:rPr lang="zh-TW" altLang="en-US" sz="2400" dirty="0"/>
              <a:t>對於成員變數，通常設定為 </a:t>
            </a:r>
            <a:r>
              <a:rPr lang="en-US" altLang="zh-TW" sz="2400" dirty="0"/>
              <a:t>private </a:t>
            </a:r>
            <a:r>
              <a:rPr lang="zh-TW" altLang="en-US" sz="2400" dirty="0"/>
              <a:t>權限，再透過 </a:t>
            </a:r>
            <a:r>
              <a:rPr lang="en-US" altLang="zh-TW" sz="2400" dirty="0"/>
              <a:t>methods</a:t>
            </a:r>
            <a:r>
              <a:rPr lang="zh-TW" altLang="en-US" sz="2400" dirty="0"/>
              <a:t>，如 </a:t>
            </a:r>
            <a:r>
              <a:rPr lang="en-US" altLang="zh-TW" sz="2400" dirty="0"/>
              <a:t>get/set </a:t>
            </a:r>
            <a:r>
              <a:rPr lang="zh-TW" altLang="en-US" sz="2400" dirty="0"/>
              <a:t>來存取資料</a:t>
            </a:r>
          </a:p>
        </p:txBody>
      </p:sp>
      <p:pic>
        <p:nvPicPr>
          <p:cNvPr id="696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99992" y="1412776"/>
            <a:ext cx="3960812" cy="20050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Class Access</a:t>
            </a:r>
          </a:p>
          <a:p>
            <a:pPr lvl="1">
              <a:lnSpc>
                <a:spcPct val="90000"/>
              </a:lnSpc>
            </a:pPr>
            <a:r>
              <a:rPr lang="zh-TW" altLang="en-US" dirty="0">
                <a:solidFill>
                  <a:srgbClr val="0033CC"/>
                </a:solidFill>
              </a:rPr>
              <a:t>類別不可設定為 </a:t>
            </a:r>
            <a:r>
              <a:rPr lang="en-US" altLang="zh-TW" dirty="0">
                <a:solidFill>
                  <a:srgbClr val="0033CC"/>
                </a:solidFill>
              </a:rPr>
              <a:t>private </a:t>
            </a:r>
            <a:r>
              <a:rPr lang="zh-TW" altLang="en-US" dirty="0">
                <a:solidFill>
                  <a:srgbClr val="0033CC"/>
                </a:solidFill>
              </a:rPr>
              <a:t>或 </a:t>
            </a:r>
            <a:r>
              <a:rPr lang="en-US" altLang="zh-TW" dirty="0">
                <a:solidFill>
                  <a:srgbClr val="0033CC"/>
                </a:solidFill>
              </a:rPr>
              <a:t>protected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若為了避免他人任意使用 </a:t>
            </a:r>
            <a:r>
              <a:rPr lang="en-US" altLang="zh-TW" dirty="0"/>
              <a:t>constructors </a:t>
            </a:r>
            <a:r>
              <a:rPr lang="zh-TW" altLang="en-US" dirty="0"/>
              <a:t>建立物件</a:t>
            </a:r>
          </a:p>
          <a:p>
            <a:pPr lvl="2">
              <a:lnSpc>
                <a:spcPct val="90000"/>
              </a:lnSpc>
            </a:pPr>
            <a:r>
              <a:rPr lang="zh-TW" altLang="en-US" sz="2400" dirty="0">
                <a:solidFill>
                  <a:srgbClr val="0033CC"/>
                </a:solidFill>
              </a:rPr>
              <a:t>可將 </a:t>
            </a:r>
            <a:r>
              <a:rPr lang="en-US" altLang="zh-TW" sz="2400" dirty="0">
                <a:solidFill>
                  <a:srgbClr val="0033CC"/>
                </a:solidFill>
              </a:rPr>
              <a:t>constructors </a:t>
            </a:r>
            <a:r>
              <a:rPr lang="zh-TW" altLang="en-US" sz="2400" dirty="0">
                <a:solidFill>
                  <a:srgbClr val="0033CC"/>
                </a:solidFill>
              </a:rPr>
              <a:t>設定為 </a:t>
            </a:r>
            <a:r>
              <a:rPr lang="en-US" altLang="zh-TW" sz="2400" dirty="0">
                <a:solidFill>
                  <a:srgbClr val="0033CC"/>
                </a:solidFill>
              </a:rPr>
              <a:t>private</a:t>
            </a:r>
          </a:p>
          <a:p>
            <a:pPr lvl="2">
              <a:lnSpc>
                <a:spcPct val="90000"/>
              </a:lnSpc>
            </a:pPr>
            <a:r>
              <a:rPr lang="zh-TW" altLang="en-US" sz="2400" dirty="0">
                <a:solidFill>
                  <a:srgbClr val="0033CC"/>
                </a:solidFill>
              </a:rPr>
              <a:t>另外提供 </a:t>
            </a:r>
            <a:r>
              <a:rPr lang="en-US" altLang="zh-TW" sz="2400" dirty="0">
                <a:solidFill>
                  <a:srgbClr val="0033CC"/>
                </a:solidFill>
              </a:rPr>
              <a:t>static </a:t>
            </a:r>
            <a:r>
              <a:rPr lang="zh-TW" altLang="en-US" sz="2400" dirty="0">
                <a:solidFill>
                  <a:srgbClr val="0033CC"/>
                </a:solidFill>
              </a:rPr>
              <a:t>的 </a:t>
            </a:r>
            <a:r>
              <a:rPr lang="en-US" altLang="zh-TW" sz="2400" dirty="0">
                <a:solidFill>
                  <a:srgbClr val="0033CC"/>
                </a:solidFill>
              </a:rPr>
              <a:t>methods </a:t>
            </a:r>
            <a:r>
              <a:rPr lang="zh-TW" altLang="en-US" sz="2400" dirty="0">
                <a:solidFill>
                  <a:srgbClr val="0033CC"/>
                </a:solidFill>
              </a:rPr>
              <a:t>建立物件、複製物件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main() </a:t>
            </a:r>
            <a:r>
              <a:rPr lang="zh-TW" altLang="en-US" dirty="0"/>
              <a:t>必須由程式外部的程式碼來呼叫（</a:t>
            </a:r>
            <a:r>
              <a:rPr lang="en-US" altLang="zh-TW" dirty="0"/>
              <a:t>Java </a:t>
            </a:r>
            <a:r>
              <a:rPr lang="zh-TW" altLang="en-US" dirty="0"/>
              <a:t>執行時期系統），所以 </a:t>
            </a:r>
            <a:r>
              <a:rPr lang="en-US" altLang="zh-TW" dirty="0"/>
              <a:t>main() </a:t>
            </a:r>
            <a:r>
              <a:rPr lang="zh-TW" altLang="en-US" dirty="0"/>
              <a:t>必須為 </a:t>
            </a:r>
            <a:r>
              <a:rPr lang="en-US" altLang="zh-TW" dirty="0"/>
              <a:t>public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設計存取秘訣：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設定適合但最嚴苛的存取等級。因此，</a:t>
            </a:r>
            <a:r>
              <a:rPr lang="zh-TW" altLang="en-US" dirty="0">
                <a:solidFill>
                  <a:srgbClr val="0033CC"/>
                </a:solidFill>
              </a:rPr>
              <a:t>盡量使用 </a:t>
            </a:r>
            <a:r>
              <a:rPr lang="en-US" altLang="zh-TW" dirty="0">
                <a:solidFill>
                  <a:srgbClr val="0033CC"/>
                </a:solidFill>
              </a:rPr>
              <a:t>private</a:t>
            </a:r>
            <a:r>
              <a:rPr lang="zh-TW" altLang="en-US" dirty="0">
                <a:solidFill>
                  <a:srgbClr val="0033CC"/>
                </a:solidFill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如此在修改成員變數內容時，只能透過 </a:t>
            </a:r>
            <a:r>
              <a:rPr lang="en-US" altLang="zh-TW" dirty="0"/>
              <a:t>method</a:t>
            </a:r>
            <a:r>
              <a:rPr lang="zh-TW" altLang="en-US" dirty="0"/>
              <a:t>。除非，在評估設為 </a:t>
            </a:r>
            <a:r>
              <a:rPr lang="en-US" altLang="zh-TW" dirty="0"/>
              <a:t>public</a:t>
            </a:r>
            <a:r>
              <a:rPr lang="zh-TW" altLang="en-US" dirty="0"/>
              <a:t>後會對於程式效能有顯著提升的情況。</a:t>
            </a:r>
            <a:endParaRPr lang="en-US" altLang="zh-TW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存取控制（</a:t>
            </a:r>
            <a:r>
              <a:rPr lang="en-US" altLang="zh-TW"/>
              <a:t>Access Control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752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Example: </a:t>
            </a:r>
            <a:r>
              <a:rPr lang="en-US" altLang="zh-TW" dirty="0">
                <a:solidFill>
                  <a:srgbClr val="0033CC"/>
                </a:solidFill>
              </a:rPr>
              <a:t>Alpha.java</a:t>
            </a:r>
            <a:endParaRPr lang="en-US" altLang="zh-TW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存取控制（</a:t>
            </a:r>
            <a:r>
              <a:rPr lang="en-US" altLang="zh-TW"/>
              <a:t>Access Control</a:t>
            </a:r>
            <a:r>
              <a:rPr lang="zh-TW" altLang="en-US"/>
              <a:t>）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979712" y="1530072"/>
            <a:ext cx="6265862" cy="53553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800" dirty="0" smtClean="0"/>
              <a:t>package </a:t>
            </a:r>
            <a:r>
              <a:rPr lang="en-US" altLang="zh-TW" sz="1800" dirty="0" smtClean="0"/>
              <a:t>lesson09;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private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iamprivate</a:t>
            </a:r>
            <a:r>
              <a:rPr lang="en-US" altLang="zh-TW" sz="1800" dirty="0"/>
              <a:t> = 1;</a:t>
            </a:r>
          </a:p>
          <a:p>
            <a:r>
              <a:rPr lang="en-US" altLang="zh-TW" sz="1800" dirty="0"/>
              <a:t>          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iampackage</a:t>
            </a:r>
            <a:r>
              <a:rPr lang="en-US" altLang="zh-TW" sz="1800" dirty="0"/>
              <a:t> = 2;  </a:t>
            </a:r>
            <a:r>
              <a:rPr lang="en-US" altLang="zh-TW" sz="1800" dirty="0">
                <a:solidFill>
                  <a:srgbClr val="0033CC"/>
                </a:solidFill>
              </a:rPr>
              <a:t>//package access</a:t>
            </a:r>
          </a:p>
          <a:p>
            <a:r>
              <a:rPr lang="en-US" altLang="zh-TW" sz="1800" dirty="0"/>
              <a:t>protected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iamprotected</a:t>
            </a:r>
            <a:r>
              <a:rPr lang="en-US" altLang="zh-TW" sz="1800" dirty="0"/>
              <a:t> = 3;</a:t>
            </a:r>
          </a:p>
          <a:p>
            <a:r>
              <a:rPr lang="en-US" altLang="zh-TW" sz="1800" dirty="0"/>
              <a:t>public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iampublic</a:t>
            </a:r>
            <a:r>
              <a:rPr lang="en-US" altLang="zh-TW" sz="1800" dirty="0"/>
              <a:t> = 4;</a:t>
            </a:r>
          </a:p>
          <a:p>
            <a:endParaRPr lang="en-US" altLang="zh-TW" sz="1800" dirty="0"/>
          </a:p>
          <a:p>
            <a:r>
              <a:rPr lang="en-US" altLang="zh-TW" sz="1800" dirty="0"/>
              <a:t>private void </a:t>
            </a:r>
            <a:r>
              <a:rPr lang="en-US" altLang="zh-TW" sz="1800" dirty="0" err="1"/>
              <a:t>privateMethod</a:t>
            </a:r>
            <a:r>
              <a:rPr lang="en-US" altLang="zh-TW" sz="1800" dirty="0"/>
              <a:t>() {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iamprivate</a:t>
            </a:r>
            <a:r>
              <a:rPr lang="en-US" altLang="zh-TW" sz="1800" dirty="0"/>
              <a:t> Method");</a:t>
            </a:r>
          </a:p>
          <a:p>
            <a:r>
              <a:rPr lang="en-US" altLang="zh-TW" sz="1800" dirty="0"/>
              <a:t>}</a:t>
            </a:r>
          </a:p>
          <a:p>
            <a:r>
              <a:rPr lang="en-US" altLang="zh-TW" sz="1800" dirty="0"/>
              <a:t>void </a:t>
            </a:r>
            <a:r>
              <a:rPr lang="en-US" altLang="zh-TW" sz="1800" dirty="0" err="1"/>
              <a:t>packageMethod</a:t>
            </a:r>
            <a:r>
              <a:rPr lang="en-US" altLang="zh-TW" sz="1800" dirty="0"/>
              <a:t>() {  </a:t>
            </a:r>
            <a:r>
              <a:rPr lang="en-US" altLang="zh-TW" sz="1800" dirty="0">
                <a:solidFill>
                  <a:srgbClr val="0033CC"/>
                </a:solidFill>
              </a:rPr>
              <a:t>// default: package access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iampackage</a:t>
            </a:r>
            <a:r>
              <a:rPr lang="en-US" altLang="zh-TW" sz="1800" dirty="0"/>
              <a:t> Method");</a:t>
            </a:r>
          </a:p>
          <a:p>
            <a:r>
              <a:rPr lang="en-US" altLang="zh-TW" sz="1800" dirty="0"/>
              <a:t>}</a:t>
            </a:r>
          </a:p>
          <a:p>
            <a:r>
              <a:rPr lang="en-US" altLang="zh-TW" sz="1800" dirty="0"/>
              <a:t>protected void </a:t>
            </a:r>
            <a:r>
              <a:rPr lang="en-US" altLang="zh-TW" sz="1800" dirty="0" err="1"/>
              <a:t>protectedMethod</a:t>
            </a:r>
            <a:r>
              <a:rPr lang="en-US" altLang="zh-TW" sz="1800" dirty="0"/>
              <a:t>() {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iamprotected</a:t>
            </a:r>
            <a:r>
              <a:rPr lang="en-US" altLang="zh-TW" sz="1800" dirty="0"/>
              <a:t> Method");</a:t>
            </a:r>
          </a:p>
          <a:p>
            <a:r>
              <a:rPr lang="en-US" altLang="zh-TW" sz="1800" dirty="0"/>
              <a:t>}</a:t>
            </a:r>
          </a:p>
          <a:p>
            <a:r>
              <a:rPr lang="en-US" altLang="zh-TW" sz="1800" dirty="0"/>
              <a:t>public void </a:t>
            </a:r>
            <a:r>
              <a:rPr lang="en-US" altLang="zh-TW" sz="1800" dirty="0" err="1"/>
              <a:t>publicMethod</a:t>
            </a:r>
            <a:r>
              <a:rPr lang="en-US" altLang="zh-TW" sz="1800" dirty="0"/>
              <a:t>() {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iampublic</a:t>
            </a:r>
            <a:r>
              <a:rPr lang="en-US" altLang="zh-TW" sz="1800" dirty="0"/>
              <a:t> Method");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95536" y="1988840"/>
            <a:ext cx="10801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private</a:t>
            </a:r>
            <a:endParaRPr lang="zh-TW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051720" y="3501008"/>
            <a:ext cx="720080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cxnSp>
        <p:nvCxnSpPr>
          <p:cNvPr id="7" name="Straight Arrow Connector 6"/>
          <p:cNvCxnSpPr>
            <a:stCxn id="5" idx="3"/>
            <a:endCxn id="16" idx="1"/>
          </p:cNvCxnSpPr>
          <p:nvPr/>
        </p:nvCxnSpPr>
        <p:spPr>
          <a:xfrm>
            <a:off x="1475656" y="2188895"/>
            <a:ext cx="576064" cy="8797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84368" y="2717304"/>
            <a:ext cx="10801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private</a:t>
            </a:r>
            <a:endParaRPr lang="zh-TW" altLang="en-US" sz="20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rot="10800000" flipV="1">
            <a:off x="4995664" y="2917358"/>
            <a:ext cx="2888704" cy="727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51720" y="2132856"/>
            <a:ext cx="720080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395536" y="2492896"/>
            <a:ext cx="10801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default</a:t>
            </a:r>
            <a:endParaRPr lang="zh-TW" altLang="en-US" sz="20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475656" y="2564904"/>
            <a:ext cx="1152128" cy="12804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56376" y="3933056"/>
            <a:ext cx="10801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default</a:t>
            </a:r>
            <a:endParaRPr lang="zh-TW" altLang="en-US" sz="2000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6840760" y="4133110"/>
            <a:ext cx="1115616" cy="30400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1520" y="2996952"/>
            <a:ext cx="122413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protected</a:t>
            </a:r>
            <a:endParaRPr lang="zh-TW" alt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2051720" y="5157192"/>
            <a:ext cx="936104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cxnSp>
        <p:nvCxnSpPr>
          <p:cNvPr id="28" name="Straight Arrow Connector 27"/>
          <p:cNvCxnSpPr>
            <a:stCxn id="26" idx="3"/>
            <a:endCxn id="31" idx="1"/>
          </p:cNvCxnSpPr>
          <p:nvPr/>
        </p:nvCxnSpPr>
        <p:spPr>
          <a:xfrm flipV="1">
            <a:off x="1475656" y="2816932"/>
            <a:ext cx="576064" cy="3800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12360" y="4541058"/>
            <a:ext cx="122413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protected</a:t>
            </a:r>
            <a:endParaRPr lang="zh-TW" altLang="en-US" sz="2000" dirty="0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rot="10800000" flipV="1">
            <a:off x="5364088" y="4741113"/>
            <a:ext cx="2448272" cy="56009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51720" y="2708920"/>
            <a:ext cx="936104" cy="216024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95536" y="3501008"/>
            <a:ext cx="10801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public</a:t>
            </a:r>
            <a:endParaRPr lang="zh-TW" alt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2051720" y="5949280"/>
            <a:ext cx="648072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cxnSp>
        <p:nvCxnSpPr>
          <p:cNvPr id="35" name="Straight Arrow Connector 34"/>
          <p:cNvCxnSpPr>
            <a:stCxn id="33" idx="3"/>
            <a:endCxn id="38" idx="1"/>
          </p:cNvCxnSpPr>
          <p:nvPr/>
        </p:nvCxnSpPr>
        <p:spPr>
          <a:xfrm flipV="1">
            <a:off x="1475656" y="3104964"/>
            <a:ext cx="576064" cy="59609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884368" y="5621178"/>
            <a:ext cx="10801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public</a:t>
            </a:r>
            <a:endParaRPr lang="zh-TW" altLang="en-US" sz="20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rot="10800000" flipV="1">
            <a:off x="4860032" y="5821232"/>
            <a:ext cx="3024336" cy="3440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51720" y="2996952"/>
            <a:ext cx="720080" cy="216024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2843808" y="1556792"/>
            <a:ext cx="936104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7884368" y="1637184"/>
            <a:ext cx="10801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package</a:t>
            </a:r>
            <a:endParaRPr lang="zh-TW" altLang="en-US" sz="2000" dirty="0"/>
          </a:p>
        </p:txBody>
      </p:sp>
      <p:cxnSp>
        <p:nvCxnSpPr>
          <p:cNvPr id="52" name="Straight Arrow Connector 51"/>
          <p:cNvCxnSpPr>
            <a:stCxn id="51" idx="1"/>
            <a:endCxn id="50" idx="3"/>
          </p:cNvCxnSpPr>
          <p:nvPr/>
        </p:nvCxnSpPr>
        <p:spPr>
          <a:xfrm rot="10800000">
            <a:off x="3779912" y="1700809"/>
            <a:ext cx="4104456" cy="13643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6" grpId="0" animBg="1"/>
      <p:bldP spid="17" grpId="0" animBg="1"/>
      <p:bldP spid="19" grpId="0" animBg="1"/>
      <p:bldP spid="26" grpId="0" animBg="1"/>
      <p:bldP spid="27" grpId="0" animBg="1"/>
      <p:bldP spid="29" grpId="0" animBg="1"/>
      <p:bldP spid="31" grpId="0" animBg="1"/>
      <p:bldP spid="33" grpId="0" animBg="1"/>
      <p:bldP spid="34" grpId="0" animBg="1"/>
      <p:bldP spid="36" grpId="0" animBg="1"/>
      <p:bldP spid="38" grpId="0" animBg="1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DeltaOne.java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存取控制（</a:t>
            </a:r>
            <a:r>
              <a:rPr lang="en-US" altLang="zh-TW"/>
              <a:t>Access Control</a:t>
            </a:r>
            <a:r>
              <a:rPr lang="zh-TW" altLang="en-US"/>
              <a:t>）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827088" y="2060575"/>
            <a:ext cx="7632700" cy="47609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dirty="0"/>
              <a:t>package </a:t>
            </a:r>
            <a:r>
              <a:rPr lang="en-US" altLang="zh-TW" sz="1800" dirty="0" smtClean="0"/>
              <a:t>package</a:t>
            </a:r>
            <a:r>
              <a:rPr lang="en-US" altLang="zh-TW" sz="1800" dirty="0" smtClean="0"/>
              <a:t>09</a:t>
            </a:r>
            <a:r>
              <a:rPr lang="en-US" altLang="zh-TW" sz="1800" dirty="0" smtClean="0"/>
              <a:t>;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public class </a:t>
            </a:r>
            <a:r>
              <a:rPr lang="en-US" altLang="zh-TW" sz="1800" dirty="0" err="1"/>
              <a:t>DeltaOne</a:t>
            </a:r>
            <a:r>
              <a:rPr lang="en-US" altLang="zh-TW" sz="1800" dirty="0"/>
              <a:t> {</a:t>
            </a:r>
          </a:p>
          <a:p>
            <a:r>
              <a:rPr lang="en-US" altLang="zh-TW" sz="1800" dirty="0"/>
              <a:t>    public static void main(String[]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) { </a:t>
            </a:r>
          </a:p>
          <a:p>
            <a:r>
              <a:rPr lang="en-US" altLang="zh-TW" sz="1800" dirty="0"/>
              <a:t>        Alpha a = new Alpha();</a:t>
            </a:r>
          </a:p>
          <a:p>
            <a:endParaRPr lang="en-US" altLang="zh-TW" sz="1800" dirty="0"/>
          </a:p>
          <a:p>
            <a:r>
              <a:rPr lang="en-US" altLang="zh-TW" sz="1800" dirty="0">
                <a:solidFill>
                  <a:srgbClr val="0033CC"/>
                </a:solidFill>
              </a:rPr>
              <a:t>        //</a:t>
            </a:r>
            <a:r>
              <a:rPr lang="en-US" altLang="zh-TW" sz="1800" dirty="0" err="1">
                <a:solidFill>
                  <a:srgbClr val="0033CC"/>
                </a:solidFill>
              </a:rPr>
              <a:t>a.privateMethod</a:t>
            </a:r>
            <a:r>
              <a:rPr lang="en-US" altLang="zh-TW" sz="1800" dirty="0">
                <a:solidFill>
                  <a:srgbClr val="0033CC"/>
                </a:solidFill>
              </a:rPr>
              <a:t>();  //illegal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a.packageMethod</a:t>
            </a:r>
            <a:r>
              <a:rPr lang="en-US" altLang="zh-TW" sz="1800" dirty="0"/>
              <a:t>();    </a:t>
            </a:r>
            <a:r>
              <a:rPr lang="en-US" altLang="zh-TW" sz="1800" dirty="0">
                <a:solidFill>
                  <a:srgbClr val="0033CC"/>
                </a:solidFill>
              </a:rPr>
              <a:t>//legal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a.protectedMethod</a:t>
            </a:r>
            <a:r>
              <a:rPr lang="en-US" altLang="zh-TW" sz="1800" dirty="0"/>
              <a:t>();  </a:t>
            </a:r>
            <a:r>
              <a:rPr lang="en-US" altLang="zh-TW" sz="1800" dirty="0">
                <a:solidFill>
                  <a:srgbClr val="0033CC"/>
                </a:solidFill>
              </a:rPr>
              <a:t>//legal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a.publicMethod</a:t>
            </a:r>
            <a:r>
              <a:rPr lang="en-US" altLang="zh-TW" sz="1800" dirty="0"/>
              <a:t>();     </a:t>
            </a:r>
            <a:r>
              <a:rPr lang="en-US" altLang="zh-TW" sz="1800" dirty="0">
                <a:solidFill>
                  <a:srgbClr val="0033CC"/>
                </a:solidFill>
              </a:rPr>
              <a:t>//legal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/>
              <a:t>       </a:t>
            </a:r>
            <a:r>
              <a:rPr lang="en-US" altLang="zh-TW" sz="1800" dirty="0">
                <a:solidFill>
                  <a:srgbClr val="0033CC"/>
                </a:solidFill>
              </a:rPr>
              <a:t> //</a:t>
            </a:r>
            <a:r>
              <a:rPr lang="en-US" altLang="zh-TW" sz="1800" dirty="0" err="1">
                <a:solidFill>
                  <a:srgbClr val="0033CC"/>
                </a:solidFill>
              </a:rPr>
              <a:t>System.out.println</a:t>
            </a:r>
            <a:r>
              <a:rPr lang="en-US" altLang="zh-TW" sz="1800" dirty="0">
                <a:solidFill>
                  <a:srgbClr val="0033CC"/>
                </a:solidFill>
              </a:rPr>
              <a:t>("</a:t>
            </a:r>
            <a:r>
              <a:rPr lang="en-US" altLang="zh-TW" sz="1800" dirty="0" err="1">
                <a:solidFill>
                  <a:srgbClr val="0033CC"/>
                </a:solidFill>
              </a:rPr>
              <a:t>iamprivate</a:t>
            </a:r>
            <a:r>
              <a:rPr lang="en-US" altLang="zh-TW" sz="1800" dirty="0">
                <a:solidFill>
                  <a:srgbClr val="0033CC"/>
                </a:solidFill>
              </a:rPr>
              <a:t>: “ + </a:t>
            </a:r>
            <a:r>
              <a:rPr lang="en-US" altLang="zh-TW" sz="1800" dirty="0" err="1">
                <a:solidFill>
                  <a:srgbClr val="0033CC"/>
                </a:solidFill>
              </a:rPr>
              <a:t>a.iamprivate</a:t>
            </a:r>
            <a:r>
              <a:rPr lang="en-US" altLang="zh-TW" sz="1800" dirty="0">
                <a:solidFill>
                  <a:srgbClr val="0033CC"/>
                </a:solidFill>
              </a:rPr>
              <a:t>);   //illegal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iampackage</a:t>
            </a:r>
            <a:r>
              <a:rPr lang="en-US" altLang="zh-TW" sz="1800" dirty="0"/>
              <a:t>: “ + </a:t>
            </a:r>
            <a:r>
              <a:rPr lang="en-US" altLang="zh-TW" sz="1800" dirty="0" err="1"/>
              <a:t>a.iampackage</a:t>
            </a:r>
            <a:r>
              <a:rPr lang="en-US" altLang="zh-TW" sz="1800" dirty="0"/>
              <a:t>);   </a:t>
            </a:r>
            <a:r>
              <a:rPr lang="en-US" altLang="zh-TW" sz="1800" dirty="0">
                <a:solidFill>
                  <a:srgbClr val="0033CC"/>
                </a:solidFill>
              </a:rPr>
              <a:t>//legal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iamprotected</a:t>
            </a:r>
            <a:r>
              <a:rPr lang="en-US" altLang="zh-TW" sz="1800" dirty="0"/>
              <a:t>: “ + </a:t>
            </a:r>
            <a:r>
              <a:rPr lang="en-US" altLang="zh-TW" sz="1800" dirty="0" err="1"/>
              <a:t>a.iamprotected</a:t>
            </a:r>
            <a:r>
              <a:rPr lang="en-US" altLang="zh-TW" sz="1800" dirty="0"/>
              <a:t>); </a:t>
            </a:r>
            <a:r>
              <a:rPr lang="en-US" altLang="zh-TW" sz="1800" dirty="0">
                <a:solidFill>
                  <a:srgbClr val="0033CC"/>
                </a:solidFill>
              </a:rPr>
              <a:t>//legal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iampublic</a:t>
            </a:r>
            <a:r>
              <a:rPr lang="en-US" altLang="zh-TW" sz="1800" dirty="0"/>
              <a:t>: “ + </a:t>
            </a:r>
            <a:r>
              <a:rPr lang="en-US" altLang="zh-TW" sz="1800" dirty="0" err="1"/>
              <a:t>a.iampublic</a:t>
            </a:r>
            <a:r>
              <a:rPr lang="en-US" altLang="zh-TW" sz="1800" dirty="0"/>
              <a:t>);    </a:t>
            </a:r>
            <a:r>
              <a:rPr lang="en-US" altLang="zh-TW" sz="1800" dirty="0">
                <a:solidFill>
                  <a:srgbClr val="0033CC"/>
                </a:solidFill>
              </a:rPr>
              <a:t>//legal</a:t>
            </a:r>
          </a:p>
          <a:p>
            <a:r>
              <a:rPr lang="en-US" altLang="zh-TW" sz="1800" dirty="0"/>
              <a:t>    }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691680" y="2132856"/>
            <a:ext cx="1008112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6012160" y="2996953"/>
            <a:ext cx="273630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TW" sz="2000" dirty="0" smtClean="0"/>
              <a:t>Default - </a:t>
            </a:r>
            <a:r>
              <a:rPr lang="en-US" altLang="zh-TW" sz="2000" dirty="0" smtClean="0">
                <a:solidFill>
                  <a:srgbClr val="0033CC"/>
                </a:solidFill>
              </a:rPr>
              <a:t>package access</a:t>
            </a:r>
            <a:endParaRPr lang="en-US" altLang="zh-TW" sz="2000" dirty="0" smtClean="0">
              <a:solidFill>
                <a:srgbClr val="0033CC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4067944" y="3197008"/>
            <a:ext cx="1944216" cy="952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2699792" y="2276872"/>
            <a:ext cx="3312368" cy="92013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3933056"/>
            <a:ext cx="2736304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Private -</a:t>
            </a:r>
            <a:r>
              <a:rPr lang="zh-TW" altLang="en-US" sz="2000" dirty="0" smtClean="0"/>
              <a:t>只有在類別內部可以存</a:t>
            </a:r>
            <a:r>
              <a:rPr lang="zh-TW" altLang="en-US" sz="2000" dirty="0" smtClean="0"/>
              <a:t>取</a:t>
            </a:r>
            <a:endParaRPr lang="zh-TW" altLang="en-US" sz="20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>
            <a:off x="4067944" y="3861051"/>
            <a:ext cx="1944216" cy="4259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DeltaTwo.java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存取控制（</a:t>
            </a:r>
            <a:r>
              <a:rPr lang="en-US" altLang="zh-TW"/>
              <a:t>Access Control</a:t>
            </a:r>
            <a:r>
              <a:rPr lang="zh-TW" altLang="en-US"/>
              <a:t>）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11560" y="2097088"/>
            <a:ext cx="8064500" cy="47609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dirty="0"/>
              <a:t>package </a:t>
            </a:r>
            <a:r>
              <a:rPr lang="en-US" altLang="zh-TW" sz="1800" dirty="0" smtClean="0"/>
              <a:t>lesson09_2;</a:t>
            </a:r>
            <a:endParaRPr lang="en-US" altLang="zh-TW" sz="1800" dirty="0"/>
          </a:p>
          <a:p>
            <a:r>
              <a:rPr lang="en-US" altLang="zh-TW" sz="1800" dirty="0"/>
              <a:t>import </a:t>
            </a:r>
            <a:r>
              <a:rPr lang="en-US" altLang="zh-TW" sz="1800" dirty="0" smtClean="0"/>
              <a:t>lesson09.*;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public class </a:t>
            </a:r>
            <a:r>
              <a:rPr lang="en-US" altLang="zh-TW" sz="1800" dirty="0" err="1"/>
              <a:t>DeltaTwo</a:t>
            </a:r>
            <a:r>
              <a:rPr lang="en-US" altLang="zh-TW" sz="1800" dirty="0"/>
              <a:t> {</a:t>
            </a:r>
          </a:p>
          <a:p>
            <a:r>
              <a:rPr lang="en-US" altLang="zh-TW" sz="1800" dirty="0"/>
              <a:t>    public static void main(String[]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) {</a:t>
            </a:r>
          </a:p>
          <a:p>
            <a:r>
              <a:rPr lang="en-US" altLang="zh-TW" sz="1800" dirty="0"/>
              <a:t>        Alpha </a:t>
            </a:r>
            <a:r>
              <a:rPr lang="en-US" altLang="zh-TW" sz="1800" dirty="0" err="1"/>
              <a:t>alpha</a:t>
            </a:r>
            <a:r>
              <a:rPr lang="en-US" altLang="zh-TW" sz="1800" dirty="0"/>
              <a:t> = new Alpha();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    //</a:t>
            </a:r>
            <a:r>
              <a:rPr lang="en-US" altLang="zh-TW" sz="1800" dirty="0" err="1">
                <a:solidFill>
                  <a:srgbClr val="0033CC"/>
                </a:solidFill>
              </a:rPr>
              <a:t>alpha.privateMethod</a:t>
            </a:r>
            <a:r>
              <a:rPr lang="en-US" altLang="zh-TW" sz="1800" dirty="0">
                <a:solidFill>
                  <a:srgbClr val="0033CC"/>
                </a:solidFill>
              </a:rPr>
              <a:t>();   //illegal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    //</a:t>
            </a:r>
            <a:r>
              <a:rPr lang="en-US" altLang="zh-TW" sz="1800" dirty="0" err="1">
                <a:solidFill>
                  <a:srgbClr val="0033CC"/>
                </a:solidFill>
              </a:rPr>
              <a:t>alpha.packageMethod</a:t>
            </a:r>
            <a:r>
              <a:rPr lang="en-US" altLang="zh-TW" sz="1800" dirty="0">
                <a:solidFill>
                  <a:srgbClr val="0033CC"/>
                </a:solidFill>
              </a:rPr>
              <a:t>();   //illegal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    //</a:t>
            </a:r>
            <a:r>
              <a:rPr lang="en-US" altLang="zh-TW" sz="1800" dirty="0" err="1">
                <a:solidFill>
                  <a:srgbClr val="0033CC"/>
                </a:solidFill>
              </a:rPr>
              <a:t>alpha.protectedMethod</a:t>
            </a:r>
            <a:r>
              <a:rPr lang="en-US" altLang="zh-TW" sz="1800" dirty="0">
                <a:solidFill>
                  <a:srgbClr val="0033CC"/>
                </a:solidFill>
              </a:rPr>
              <a:t>(); //illegal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alpha.publicMethod</a:t>
            </a:r>
            <a:r>
              <a:rPr lang="en-US" altLang="zh-TW" sz="1800" dirty="0"/>
              <a:t>();      </a:t>
            </a:r>
            <a:r>
              <a:rPr lang="en-US" altLang="zh-TW" sz="1800" dirty="0">
                <a:solidFill>
                  <a:srgbClr val="0033CC"/>
                </a:solidFill>
              </a:rPr>
              <a:t>//legal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>
                <a:solidFill>
                  <a:srgbClr val="0033CC"/>
                </a:solidFill>
              </a:rPr>
              <a:t>        //</a:t>
            </a:r>
            <a:r>
              <a:rPr lang="en-US" altLang="zh-TW" sz="1800" dirty="0" err="1">
                <a:solidFill>
                  <a:srgbClr val="0033CC"/>
                </a:solidFill>
              </a:rPr>
              <a:t>System.out.println</a:t>
            </a:r>
            <a:r>
              <a:rPr lang="en-US" altLang="zh-TW" sz="1800" dirty="0">
                <a:solidFill>
                  <a:srgbClr val="0033CC"/>
                </a:solidFill>
              </a:rPr>
              <a:t>("</a:t>
            </a:r>
            <a:r>
              <a:rPr lang="en-US" altLang="zh-TW" sz="1800" dirty="0" err="1">
                <a:solidFill>
                  <a:srgbClr val="0033CC"/>
                </a:solidFill>
              </a:rPr>
              <a:t>iamprivate</a:t>
            </a:r>
            <a:r>
              <a:rPr lang="en-US" altLang="zh-TW" sz="1800" dirty="0">
                <a:solidFill>
                  <a:srgbClr val="0033CC"/>
                </a:solidFill>
              </a:rPr>
              <a:t>: “ + </a:t>
            </a:r>
            <a:r>
              <a:rPr lang="en-US" altLang="zh-TW" sz="1800" dirty="0" err="1">
                <a:solidFill>
                  <a:srgbClr val="0033CC"/>
                </a:solidFill>
              </a:rPr>
              <a:t>alpha.iamprivate</a:t>
            </a:r>
            <a:r>
              <a:rPr lang="en-US" altLang="zh-TW" sz="1800" dirty="0">
                <a:solidFill>
                  <a:srgbClr val="0033CC"/>
                </a:solidFill>
              </a:rPr>
              <a:t>);      //illegal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    //</a:t>
            </a:r>
            <a:r>
              <a:rPr lang="en-US" altLang="zh-TW" sz="1800" dirty="0" err="1">
                <a:solidFill>
                  <a:srgbClr val="0033CC"/>
                </a:solidFill>
              </a:rPr>
              <a:t>System.out.println</a:t>
            </a:r>
            <a:r>
              <a:rPr lang="en-US" altLang="zh-TW" sz="1800" dirty="0">
                <a:solidFill>
                  <a:srgbClr val="0033CC"/>
                </a:solidFill>
              </a:rPr>
              <a:t>("</a:t>
            </a:r>
            <a:r>
              <a:rPr lang="en-US" altLang="zh-TW" sz="1800" dirty="0" err="1">
                <a:solidFill>
                  <a:srgbClr val="0033CC"/>
                </a:solidFill>
              </a:rPr>
              <a:t>iampackage</a:t>
            </a:r>
            <a:r>
              <a:rPr lang="en-US" altLang="zh-TW" sz="1800" dirty="0">
                <a:solidFill>
                  <a:srgbClr val="0033CC"/>
                </a:solidFill>
              </a:rPr>
              <a:t>: “ + </a:t>
            </a:r>
            <a:r>
              <a:rPr lang="en-US" altLang="zh-TW" sz="1800" dirty="0" err="1">
                <a:solidFill>
                  <a:srgbClr val="0033CC"/>
                </a:solidFill>
              </a:rPr>
              <a:t>alpha.iampackage</a:t>
            </a:r>
            <a:r>
              <a:rPr lang="en-US" altLang="zh-TW" sz="1800" dirty="0">
                <a:solidFill>
                  <a:srgbClr val="0033CC"/>
                </a:solidFill>
              </a:rPr>
              <a:t>);      //illegal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    //</a:t>
            </a:r>
            <a:r>
              <a:rPr lang="en-US" altLang="zh-TW" sz="1800" dirty="0" err="1">
                <a:solidFill>
                  <a:srgbClr val="0033CC"/>
                </a:solidFill>
              </a:rPr>
              <a:t>System.out.println</a:t>
            </a:r>
            <a:r>
              <a:rPr lang="en-US" altLang="zh-TW" sz="1800" dirty="0">
                <a:solidFill>
                  <a:srgbClr val="0033CC"/>
                </a:solidFill>
              </a:rPr>
              <a:t>("</a:t>
            </a:r>
            <a:r>
              <a:rPr lang="en-US" altLang="zh-TW" sz="1800" dirty="0" err="1">
                <a:solidFill>
                  <a:srgbClr val="0033CC"/>
                </a:solidFill>
              </a:rPr>
              <a:t>iamprotected</a:t>
            </a:r>
            <a:r>
              <a:rPr lang="en-US" altLang="zh-TW" sz="1800" dirty="0">
                <a:solidFill>
                  <a:srgbClr val="0033CC"/>
                </a:solidFill>
              </a:rPr>
              <a:t>: “ + </a:t>
            </a:r>
            <a:r>
              <a:rPr lang="en-US" altLang="zh-TW" sz="1800" dirty="0" err="1">
                <a:solidFill>
                  <a:srgbClr val="0033CC"/>
                </a:solidFill>
              </a:rPr>
              <a:t>alpha.iamprotected</a:t>
            </a:r>
            <a:r>
              <a:rPr lang="en-US" altLang="zh-TW" sz="1800" dirty="0">
                <a:solidFill>
                  <a:srgbClr val="0033CC"/>
                </a:solidFill>
              </a:rPr>
              <a:t>);    //illegal</a:t>
            </a:r>
          </a:p>
          <a:p>
            <a:r>
              <a:rPr lang="en-US" altLang="zh-TW" sz="1800" dirty="0"/>
              <a:t>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iampublic</a:t>
            </a:r>
            <a:r>
              <a:rPr lang="en-US" altLang="zh-TW" sz="1800" dirty="0"/>
              <a:t>: “ + </a:t>
            </a:r>
            <a:r>
              <a:rPr lang="en-US" altLang="zh-TW" sz="1800" dirty="0" err="1"/>
              <a:t>alpha.iampublic</a:t>
            </a:r>
            <a:r>
              <a:rPr lang="en-US" altLang="zh-TW" sz="1800" dirty="0"/>
              <a:t>);        </a:t>
            </a:r>
            <a:r>
              <a:rPr lang="en-US" altLang="zh-TW" sz="1800" dirty="0">
                <a:solidFill>
                  <a:srgbClr val="0033CC"/>
                </a:solidFill>
              </a:rPr>
              <a:t>//legal</a:t>
            </a:r>
          </a:p>
          <a:p>
            <a:r>
              <a:rPr lang="en-US" altLang="zh-TW" sz="1800" dirty="0"/>
              <a:t>    }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475656" y="2132856"/>
            <a:ext cx="1152128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cxnSp>
        <p:nvCxnSpPr>
          <p:cNvPr id="6" name="Straight Arrow Connector 5"/>
          <p:cNvCxnSpPr>
            <a:stCxn id="7" idx="1"/>
            <a:endCxn id="5" idx="3"/>
          </p:cNvCxnSpPr>
          <p:nvPr/>
        </p:nvCxnSpPr>
        <p:spPr>
          <a:xfrm rot="10800000">
            <a:off x="2627784" y="2276873"/>
            <a:ext cx="3240360" cy="2000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68144" y="2276872"/>
            <a:ext cx="273630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TW" sz="2000" dirty="0" smtClean="0"/>
              <a:t>Different package</a:t>
            </a:r>
            <a:endParaRPr lang="en-US" altLang="zh-TW" sz="2000" dirty="0" smtClean="0">
              <a:solidFill>
                <a:srgbClr val="00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6096" y="4293096"/>
            <a:ext cx="309634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Public - </a:t>
            </a:r>
            <a:r>
              <a:rPr lang="zh-TW" altLang="en-US" sz="2000" dirty="0" smtClean="0"/>
              <a:t>任</a:t>
            </a:r>
            <a:r>
              <a:rPr lang="zh-TW" altLang="en-US" sz="2000" dirty="0" smtClean="0"/>
              <a:t>何類別皆可存取</a:t>
            </a:r>
            <a:endParaRPr lang="zh-TW" altLang="en-US" sz="20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rot="10800000" flipV="1">
            <a:off x="4139952" y="4493150"/>
            <a:ext cx="1296144" cy="23199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40312"/>
          </a:xfrm>
        </p:spPr>
        <p:txBody>
          <a:bodyPr/>
          <a:lstStyle/>
          <a:p>
            <a:r>
              <a:rPr lang="zh-TW" altLang="en-US" dirty="0"/>
              <a:t>實體成員與類別成員</a:t>
            </a:r>
          </a:p>
          <a:p>
            <a:pPr lvl="1"/>
            <a:r>
              <a:rPr lang="zh-TW" altLang="en-US" dirty="0"/>
              <a:t>變數或 </a:t>
            </a:r>
            <a:r>
              <a:rPr lang="en-US" altLang="zh-TW" dirty="0"/>
              <a:t>methods </a:t>
            </a:r>
            <a:r>
              <a:rPr lang="zh-TW" altLang="en-US" dirty="0"/>
              <a:t>若宣告為 </a:t>
            </a:r>
            <a:r>
              <a:rPr lang="en-US" altLang="zh-TW" dirty="0"/>
              <a:t>static</a:t>
            </a:r>
            <a:r>
              <a:rPr lang="zh-TW" altLang="en-US" dirty="0"/>
              <a:t>，則此變數或 </a:t>
            </a:r>
            <a:r>
              <a:rPr lang="en-US" altLang="zh-TW" dirty="0"/>
              <a:t>methods </a:t>
            </a:r>
            <a:r>
              <a:rPr lang="zh-TW" altLang="en-US" dirty="0"/>
              <a:t>即為類別</a:t>
            </a:r>
            <a:r>
              <a:rPr lang="zh-TW" altLang="en-US" dirty="0">
                <a:solidFill>
                  <a:srgbClr val="0033CC"/>
                </a:solidFill>
              </a:rPr>
              <a:t>變數（</a:t>
            </a:r>
            <a:r>
              <a:rPr lang="en-US" altLang="zh-TW" dirty="0">
                <a:solidFill>
                  <a:srgbClr val="0033CC"/>
                </a:solidFill>
              </a:rPr>
              <a:t>class variables</a:t>
            </a:r>
            <a:r>
              <a:rPr lang="zh-TW" altLang="en-US" dirty="0">
                <a:solidFill>
                  <a:srgbClr val="0033CC"/>
                </a:solidFill>
              </a:rPr>
              <a:t>）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0033CC"/>
                </a:solidFill>
              </a:rPr>
              <a:t>類別方法（</a:t>
            </a:r>
            <a:r>
              <a:rPr lang="en-US" altLang="zh-TW" dirty="0">
                <a:solidFill>
                  <a:srgbClr val="0033CC"/>
                </a:solidFill>
              </a:rPr>
              <a:t>class methods</a:t>
            </a:r>
            <a:r>
              <a:rPr lang="zh-TW" altLang="en-US" dirty="0">
                <a:solidFill>
                  <a:srgbClr val="0033CC"/>
                </a:solidFill>
              </a:rPr>
              <a:t>）</a:t>
            </a:r>
          </a:p>
          <a:p>
            <a:pPr lvl="1"/>
            <a:r>
              <a:rPr lang="zh-TW" altLang="en-US" dirty="0"/>
              <a:t>宣告為 </a:t>
            </a:r>
            <a:r>
              <a:rPr lang="en-US" altLang="zh-TW" dirty="0"/>
              <a:t>static </a:t>
            </a:r>
            <a:r>
              <a:rPr lang="zh-TW" altLang="en-US" dirty="0"/>
              <a:t>的變數或 </a:t>
            </a:r>
            <a:r>
              <a:rPr lang="en-US" altLang="zh-TW" dirty="0"/>
              <a:t>methods </a:t>
            </a:r>
            <a:r>
              <a:rPr lang="zh-TW" altLang="en-US" dirty="0"/>
              <a:t>不屬於任何此類別的物件，</a:t>
            </a:r>
            <a:r>
              <a:rPr lang="zh-TW" altLang="en-US" dirty="0">
                <a:solidFill>
                  <a:srgbClr val="0033CC"/>
                </a:solidFill>
              </a:rPr>
              <a:t>屬於</a:t>
            </a:r>
            <a:r>
              <a:rPr lang="zh-TW" altLang="en-US" b="1" u="sng" dirty="0">
                <a:solidFill>
                  <a:srgbClr val="FF0000"/>
                </a:solidFill>
              </a:rPr>
              <a:t>此類別所有物件共同擁有</a:t>
            </a:r>
          </a:p>
          <a:p>
            <a:pPr lvl="1"/>
            <a:r>
              <a:rPr lang="zh-TW" altLang="en-US" dirty="0"/>
              <a:t>宣告</a:t>
            </a:r>
          </a:p>
          <a:p>
            <a:pPr lvl="2"/>
            <a:r>
              <a:rPr lang="en-US" altLang="zh-TW" dirty="0">
                <a:solidFill>
                  <a:srgbClr val="0033CC"/>
                </a:solidFill>
              </a:rPr>
              <a:t>static </a:t>
            </a:r>
            <a:r>
              <a:rPr lang="en-US" altLang="zh-TW" i="1" dirty="0" err="1">
                <a:solidFill>
                  <a:srgbClr val="0033CC"/>
                </a:solidFill>
              </a:rPr>
              <a:t>DataType</a:t>
            </a:r>
            <a:r>
              <a:rPr lang="en-US" altLang="zh-TW" i="1" dirty="0">
                <a:solidFill>
                  <a:srgbClr val="0033CC"/>
                </a:solidFill>
              </a:rPr>
              <a:t> </a:t>
            </a:r>
            <a:r>
              <a:rPr lang="en-US" altLang="zh-TW" i="1" dirty="0" err="1">
                <a:solidFill>
                  <a:srgbClr val="0033CC"/>
                </a:solidFill>
              </a:rPr>
              <a:t>VarName</a:t>
            </a:r>
            <a:r>
              <a:rPr lang="en-US" altLang="zh-TW" dirty="0">
                <a:solidFill>
                  <a:srgbClr val="0033CC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33CC"/>
                </a:solidFill>
              </a:rPr>
              <a:t>static </a:t>
            </a:r>
            <a:r>
              <a:rPr lang="en-US" altLang="zh-TW" i="1" dirty="0" err="1">
                <a:solidFill>
                  <a:srgbClr val="0033CC"/>
                </a:solidFill>
              </a:rPr>
              <a:t>ReturnType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i="1" dirty="0" err="1">
                <a:solidFill>
                  <a:srgbClr val="0033CC"/>
                </a:solidFill>
              </a:rPr>
              <a:t>MethodName</a:t>
            </a:r>
            <a:r>
              <a:rPr lang="en-US" altLang="zh-TW" dirty="0">
                <a:solidFill>
                  <a:srgbClr val="0033CC"/>
                </a:solidFill>
              </a:rPr>
              <a:t>(</a:t>
            </a:r>
            <a:r>
              <a:rPr lang="en-US" altLang="zh-TW" i="1" dirty="0" err="1">
                <a:solidFill>
                  <a:srgbClr val="0033CC"/>
                </a:solidFill>
              </a:rPr>
              <a:t>Arg</a:t>
            </a:r>
            <a:r>
              <a:rPr lang="en-US" altLang="zh-TW" i="1" dirty="0">
                <a:solidFill>
                  <a:srgbClr val="0033CC"/>
                </a:solidFill>
              </a:rPr>
              <a:t> List</a:t>
            </a:r>
            <a:r>
              <a:rPr lang="en-US" altLang="zh-TW" dirty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zh-TW" altLang="en-US" dirty="0"/>
              <a:t>使用</a:t>
            </a:r>
          </a:p>
          <a:p>
            <a:pPr lvl="2"/>
            <a:r>
              <a:rPr lang="en-US" altLang="zh-TW" i="1" dirty="0" err="1">
                <a:solidFill>
                  <a:srgbClr val="0033CC"/>
                </a:solidFill>
              </a:rPr>
              <a:t>ClassName</a:t>
            </a:r>
            <a:r>
              <a:rPr lang="en-US" altLang="zh-TW" dirty="0" err="1">
                <a:solidFill>
                  <a:srgbClr val="0033CC"/>
                </a:solidFill>
              </a:rPr>
              <a:t>.</a:t>
            </a:r>
            <a:r>
              <a:rPr lang="en-US" altLang="zh-TW" i="1" dirty="0" err="1">
                <a:solidFill>
                  <a:srgbClr val="0033CC"/>
                </a:solidFill>
              </a:rPr>
              <a:t>VarName</a:t>
            </a:r>
            <a:endParaRPr lang="en-US" altLang="zh-TW" i="1" dirty="0">
              <a:solidFill>
                <a:srgbClr val="0033CC"/>
              </a:solidFill>
            </a:endParaRPr>
          </a:p>
          <a:p>
            <a:pPr lvl="2"/>
            <a:r>
              <a:rPr lang="en-US" altLang="zh-TW" i="1" dirty="0" err="1">
                <a:solidFill>
                  <a:srgbClr val="0033CC"/>
                </a:solidFill>
              </a:rPr>
              <a:t>ClassName</a:t>
            </a:r>
            <a:r>
              <a:rPr lang="en-US" altLang="zh-TW" dirty="0" err="1">
                <a:solidFill>
                  <a:srgbClr val="0033CC"/>
                </a:solidFill>
              </a:rPr>
              <a:t>.</a:t>
            </a:r>
            <a:r>
              <a:rPr lang="en-US" altLang="zh-TW" i="1" dirty="0" err="1">
                <a:solidFill>
                  <a:srgbClr val="0033CC"/>
                </a:solidFill>
              </a:rPr>
              <a:t>MethodName</a:t>
            </a:r>
            <a:r>
              <a:rPr lang="en-US" altLang="zh-TW" dirty="0">
                <a:solidFill>
                  <a:srgbClr val="0033CC"/>
                </a:solidFill>
              </a:rPr>
              <a:t>(</a:t>
            </a:r>
            <a:r>
              <a:rPr lang="en-US" altLang="zh-TW" i="1" dirty="0" err="1">
                <a:solidFill>
                  <a:srgbClr val="0033CC"/>
                </a:solidFill>
              </a:rPr>
              <a:t>Arg</a:t>
            </a:r>
            <a:r>
              <a:rPr lang="en-US" altLang="zh-TW" i="1" dirty="0">
                <a:solidFill>
                  <a:srgbClr val="0033CC"/>
                </a:solidFill>
              </a:rPr>
              <a:t> List</a:t>
            </a:r>
            <a:r>
              <a:rPr lang="en-US" altLang="zh-TW" dirty="0">
                <a:solidFill>
                  <a:srgbClr val="0033CC"/>
                </a:solidFill>
              </a:rPr>
              <a:t>)</a:t>
            </a:r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static </a:t>
            </a:r>
            <a:r>
              <a:rPr lang="zh-TW" altLang="en-US" sz="3600"/>
              <a:t>關鍵字</a:t>
            </a:r>
            <a:endParaRPr lang="en-US" altLang="zh-TW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1800" dirty="0" smtClean="0"/>
              <a:t>Solution of </a:t>
            </a:r>
            <a:r>
              <a:rPr lang="en-US" altLang="zh-TW" sz="1800" dirty="0" smtClean="0"/>
              <a:t>Practice</a:t>
            </a:r>
            <a:endParaRPr lang="en-US" altLang="zh-TW" sz="1800" dirty="0" smtClean="0"/>
          </a:p>
          <a:p>
            <a:pPr>
              <a:lnSpc>
                <a:spcPct val="80000"/>
              </a:lnSpc>
            </a:pPr>
            <a:r>
              <a:rPr lang="en-US" altLang="zh-TW" sz="1800" dirty="0" smtClean="0"/>
              <a:t>this</a:t>
            </a:r>
            <a:endParaRPr lang="zh-TW" altLang="en-US" sz="1800" dirty="0"/>
          </a:p>
          <a:p>
            <a:pPr>
              <a:lnSpc>
                <a:spcPct val="80000"/>
              </a:lnSpc>
            </a:pPr>
            <a:r>
              <a:rPr lang="zh-TW" altLang="en-US" sz="1800" dirty="0"/>
              <a:t>存取控制（</a:t>
            </a:r>
            <a:r>
              <a:rPr lang="en-US" altLang="zh-TW" sz="1800" dirty="0"/>
              <a:t>Access Control</a:t>
            </a:r>
            <a:r>
              <a:rPr lang="zh-TW" altLang="en-US" sz="1800" dirty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TW" sz="1800" dirty="0"/>
              <a:t>static </a:t>
            </a:r>
            <a:r>
              <a:rPr lang="zh-TW" altLang="en-US" sz="1800" dirty="0"/>
              <a:t>關鍵字</a:t>
            </a:r>
          </a:p>
          <a:p>
            <a:pPr lvl="1">
              <a:lnSpc>
                <a:spcPct val="80000"/>
              </a:lnSpc>
            </a:pPr>
            <a:r>
              <a:rPr lang="zh-TW" altLang="en-US" sz="1600" dirty="0"/>
              <a:t>實體成員與類別成員</a:t>
            </a:r>
          </a:p>
          <a:p>
            <a:pPr lvl="1">
              <a:lnSpc>
                <a:spcPct val="80000"/>
              </a:lnSpc>
            </a:pPr>
            <a:r>
              <a:rPr lang="en-US" altLang="zh-TW" sz="1600" dirty="0"/>
              <a:t>static </a:t>
            </a:r>
            <a:r>
              <a:rPr lang="zh-TW" altLang="en-US" sz="1600" dirty="0"/>
              <a:t>初值設定區塊</a:t>
            </a: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rgbClr val="0033CC"/>
                </a:solidFill>
              </a:rPr>
              <a:t>Your Turn</a:t>
            </a:r>
          </a:p>
          <a:p>
            <a:pPr>
              <a:lnSpc>
                <a:spcPct val="80000"/>
              </a:lnSpc>
            </a:pPr>
            <a:r>
              <a:rPr lang="zh-TW" altLang="en-US" sz="1800" dirty="0"/>
              <a:t>物件導向語言三大特性</a:t>
            </a:r>
          </a:p>
          <a:p>
            <a:pPr lvl="1">
              <a:lnSpc>
                <a:spcPct val="80000"/>
              </a:lnSpc>
            </a:pPr>
            <a:r>
              <a:rPr lang="zh-TW" altLang="en-US" sz="1600" dirty="0"/>
              <a:t>封裝 (</a:t>
            </a:r>
            <a:r>
              <a:rPr lang="en-US" altLang="zh-TW" sz="1600" dirty="0"/>
              <a:t>Encapsulation)</a:t>
            </a:r>
            <a:endParaRPr lang="zh-TW" altLang="en-US" sz="1600" dirty="0"/>
          </a:p>
          <a:p>
            <a:pPr lvl="1">
              <a:lnSpc>
                <a:spcPct val="80000"/>
              </a:lnSpc>
            </a:pPr>
            <a:r>
              <a:rPr lang="zh-TW" altLang="en-US" sz="1600" dirty="0"/>
              <a:t>繼承（</a:t>
            </a:r>
            <a:r>
              <a:rPr lang="en-US" altLang="zh-TW" sz="1600" dirty="0"/>
              <a:t>Inheritance</a:t>
            </a:r>
            <a:r>
              <a:rPr lang="zh-TW" altLang="en-US" sz="1600" dirty="0"/>
              <a:t>）</a:t>
            </a:r>
          </a:p>
          <a:p>
            <a:pPr lvl="1">
              <a:lnSpc>
                <a:spcPct val="80000"/>
              </a:lnSpc>
            </a:pPr>
            <a:r>
              <a:rPr kumimoji="0" lang="zh-TW" altLang="en-US" sz="1600" dirty="0"/>
              <a:t>同名異型（ </a:t>
            </a:r>
            <a:r>
              <a:rPr lang="en-US" altLang="zh-TW" sz="1600" dirty="0"/>
              <a:t>Polymorphism</a:t>
            </a:r>
            <a:r>
              <a:rPr kumimoji="0" lang="zh-TW" altLang="en-US" sz="1600" dirty="0"/>
              <a:t> ）</a:t>
            </a:r>
          </a:p>
          <a:p>
            <a:pPr lvl="2">
              <a:lnSpc>
                <a:spcPct val="80000"/>
              </a:lnSpc>
            </a:pPr>
            <a:r>
              <a:rPr kumimoji="0" lang="en-US" altLang="zh-TW" sz="1400" dirty="0"/>
              <a:t>Overriding</a:t>
            </a:r>
          </a:p>
          <a:p>
            <a:pPr lvl="2">
              <a:lnSpc>
                <a:spcPct val="80000"/>
              </a:lnSpc>
            </a:pPr>
            <a:r>
              <a:rPr kumimoji="0" lang="en-US" altLang="zh-TW" sz="1400" dirty="0"/>
              <a:t>Overloading</a:t>
            </a:r>
          </a:p>
          <a:p>
            <a:pPr>
              <a:lnSpc>
                <a:spcPct val="80000"/>
              </a:lnSpc>
            </a:pPr>
            <a:r>
              <a:rPr kumimoji="0" lang="en-US" altLang="zh-TW" sz="1800" dirty="0"/>
              <a:t>super </a:t>
            </a:r>
            <a:r>
              <a:rPr kumimoji="0" lang="zh-TW" altLang="en-US" sz="1800" dirty="0"/>
              <a:t>關鍵字</a:t>
            </a:r>
          </a:p>
          <a:p>
            <a:pPr>
              <a:lnSpc>
                <a:spcPct val="80000"/>
              </a:lnSpc>
            </a:pPr>
            <a:r>
              <a:rPr kumimoji="0" lang="en-US" altLang="zh-TW" sz="1800" dirty="0"/>
              <a:t>Java </a:t>
            </a:r>
            <a:r>
              <a:rPr kumimoji="0" lang="zh-TW" altLang="en-US" sz="1800" dirty="0"/>
              <a:t>物件祖先：</a:t>
            </a:r>
            <a:r>
              <a:rPr kumimoji="0" lang="en-US" altLang="zh-TW" sz="1800" dirty="0"/>
              <a:t>Object </a:t>
            </a:r>
            <a:r>
              <a:rPr kumimoji="0" lang="zh-TW" altLang="en-US" sz="1800" dirty="0"/>
              <a:t>類別</a:t>
            </a:r>
          </a:p>
          <a:p>
            <a:pPr>
              <a:lnSpc>
                <a:spcPct val="80000"/>
              </a:lnSpc>
            </a:pPr>
            <a:r>
              <a:rPr kumimoji="0" lang="en-US" altLang="zh-TW" sz="1800" dirty="0"/>
              <a:t>Final Classes and Methods</a:t>
            </a:r>
            <a:endParaRPr kumimoji="0" lang="zh-TW" altLang="en-US" sz="1800" dirty="0"/>
          </a:p>
          <a:p>
            <a:pPr>
              <a:lnSpc>
                <a:spcPct val="80000"/>
              </a:lnSpc>
            </a:pPr>
            <a:r>
              <a:rPr kumimoji="0" lang="en-US" altLang="zh-TW" sz="1800" dirty="0">
                <a:solidFill>
                  <a:srgbClr val="0033CC"/>
                </a:solidFill>
              </a:rPr>
              <a:t>Your Turn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  <a:p>
            <a:pPr lvl="1"/>
            <a:r>
              <a:rPr lang="zh-TW" altLang="en-US" dirty="0"/>
              <a:t>無論此類別擁有多少物件，這份資料只需要一份</a:t>
            </a:r>
          </a:p>
          <a:p>
            <a:pPr lvl="1"/>
            <a:r>
              <a:rPr lang="zh-TW" altLang="en-US" dirty="0"/>
              <a:t>某種方法在實行時，與個別的物件無關</a:t>
            </a:r>
          </a:p>
          <a:p>
            <a:r>
              <a:rPr lang="zh-TW" altLang="en-US" dirty="0"/>
              <a:t>即便是沒有任何物件被產生，依舊可以使用被宣告成 </a:t>
            </a:r>
            <a:r>
              <a:rPr lang="en-US" altLang="zh-TW" dirty="0"/>
              <a:t>static </a:t>
            </a:r>
            <a:r>
              <a:rPr lang="zh-TW" altLang="en-US" dirty="0"/>
              <a:t>的變數與 </a:t>
            </a:r>
            <a:r>
              <a:rPr lang="en-US" altLang="zh-TW" dirty="0"/>
              <a:t>methods</a:t>
            </a:r>
            <a:r>
              <a:rPr lang="zh-TW" altLang="en-US" dirty="0"/>
              <a:t>；相反的，</a:t>
            </a:r>
            <a:r>
              <a:rPr lang="en-US" altLang="zh-TW" dirty="0">
                <a:solidFill>
                  <a:srgbClr val="0033CC"/>
                </a:solidFill>
              </a:rPr>
              <a:t>instance variables </a:t>
            </a:r>
            <a:r>
              <a:rPr lang="zh-TW" altLang="en-US" dirty="0">
                <a:solidFill>
                  <a:srgbClr val="0033CC"/>
                </a:solidFill>
              </a:rPr>
              <a:t>與 </a:t>
            </a:r>
            <a:r>
              <a:rPr lang="en-US" altLang="zh-TW" dirty="0">
                <a:solidFill>
                  <a:srgbClr val="0033CC"/>
                </a:solidFill>
              </a:rPr>
              <a:t>methods </a:t>
            </a:r>
            <a:r>
              <a:rPr lang="zh-TW" altLang="en-US" dirty="0">
                <a:solidFill>
                  <a:srgbClr val="0033CC"/>
                </a:solidFill>
              </a:rPr>
              <a:t>必須透過物件才能實施</a:t>
            </a:r>
          </a:p>
          <a:p>
            <a:r>
              <a:rPr lang="zh-TW" altLang="en-US" u="sng" dirty="0"/>
              <a:t>在 </a:t>
            </a:r>
            <a:r>
              <a:rPr lang="en-US" altLang="zh-TW" u="sng" dirty="0"/>
              <a:t>static methods </a:t>
            </a:r>
            <a:r>
              <a:rPr lang="zh-TW" altLang="en-US" u="sng" dirty="0"/>
              <a:t>裡，無法直接呼叫 </a:t>
            </a:r>
            <a:r>
              <a:rPr lang="en-US" altLang="zh-TW" u="sng" dirty="0"/>
              <a:t>instance methods </a:t>
            </a:r>
            <a:r>
              <a:rPr lang="zh-TW" altLang="en-US" u="sng" dirty="0"/>
              <a:t>或直接使用 </a:t>
            </a:r>
            <a:r>
              <a:rPr lang="en-US" altLang="zh-TW" u="sng" dirty="0"/>
              <a:t>instance variables</a:t>
            </a:r>
          </a:p>
          <a:p>
            <a:pPr lvl="1"/>
            <a:r>
              <a:rPr lang="zh-TW" altLang="en-US" dirty="0"/>
              <a:t>因為 </a:t>
            </a:r>
            <a:r>
              <a:rPr lang="en-US" altLang="zh-TW" dirty="0"/>
              <a:t>instance variables </a:t>
            </a:r>
            <a:r>
              <a:rPr lang="zh-TW" altLang="en-US" dirty="0"/>
              <a:t>與 </a:t>
            </a:r>
            <a:r>
              <a:rPr lang="en-US" altLang="zh-TW" dirty="0"/>
              <a:t>methods </a:t>
            </a:r>
            <a:r>
              <a:rPr lang="zh-TW" altLang="en-US" dirty="0"/>
              <a:t>必須透過物件才能實施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static </a:t>
            </a:r>
            <a:r>
              <a:rPr lang="zh-TW" altLang="en-US" sz="3600"/>
              <a:t>關鍵字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被用 </a:t>
            </a:r>
            <a:r>
              <a:rPr lang="en-US" altLang="zh-TW"/>
              <a:t>static </a:t>
            </a:r>
            <a:r>
              <a:rPr lang="zh-TW" altLang="en-US"/>
              <a:t>宣告的類別方法和類別變數，意思上就像是其他程式語言中的</a:t>
            </a:r>
            <a:r>
              <a:rPr lang="zh-TW" altLang="en-US">
                <a:solidFill>
                  <a:srgbClr val="0033CC"/>
                </a:solidFill>
              </a:rPr>
              <a:t>全域函數（</a:t>
            </a:r>
            <a:r>
              <a:rPr lang="en-US" altLang="zh-TW">
                <a:solidFill>
                  <a:srgbClr val="0033CC"/>
                </a:solidFill>
              </a:rPr>
              <a:t>global functions</a:t>
            </a:r>
            <a:r>
              <a:rPr lang="zh-TW" altLang="en-US">
                <a:solidFill>
                  <a:srgbClr val="0033CC"/>
                </a:solidFill>
              </a:rPr>
              <a:t>）和全域變數（</a:t>
            </a:r>
            <a:r>
              <a:rPr lang="en-US" altLang="zh-TW">
                <a:solidFill>
                  <a:srgbClr val="0033CC"/>
                </a:solidFill>
              </a:rPr>
              <a:t>global variables</a:t>
            </a:r>
            <a:r>
              <a:rPr lang="zh-TW" altLang="en-US">
                <a:solidFill>
                  <a:srgbClr val="0033CC"/>
                </a:solidFill>
              </a:rPr>
              <a:t>）</a:t>
            </a:r>
            <a:r>
              <a:rPr lang="zh-TW" altLang="en-US"/>
              <a:t>，例如：Ｃ語言</a:t>
            </a:r>
            <a:endParaRPr lang="en-US" altLang="zh-TW"/>
          </a:p>
          <a:p>
            <a:r>
              <a:rPr kumimoji="0" lang="zh-TW" altLang="en-US"/>
              <a:t>因此，如果要很多宣告成 </a:t>
            </a:r>
            <a:r>
              <a:rPr kumimoji="0" lang="en-US" altLang="zh-TW"/>
              <a:t>static </a:t>
            </a:r>
            <a:r>
              <a:rPr kumimoji="0" lang="zh-TW" altLang="en-US"/>
              <a:t>的方法或變數的話，必須要謹慎使用！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static </a:t>
            </a:r>
            <a:r>
              <a:rPr lang="zh-TW" altLang="en-US" sz="3600"/>
              <a:t>關鍵字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03350" y="1587500"/>
            <a:ext cx="5976938" cy="5081588"/>
          </a:xfrm>
          <a:noFill/>
          <a:ln/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static </a:t>
            </a:r>
            <a:r>
              <a:rPr lang="zh-TW" altLang="en-US" sz="3600"/>
              <a:t>關鍵字</a:t>
            </a:r>
            <a:r>
              <a:rPr lang="en-US" altLang="zh-TW" sz="3600"/>
              <a:t>- </a:t>
            </a:r>
            <a:r>
              <a:rPr lang="zh-TW" altLang="en-US" sz="3600"/>
              <a:t>實體成員與類別成員</a:t>
            </a:r>
          </a:p>
        </p:txBody>
      </p:sp>
      <p:sp>
        <p:nvSpPr>
          <p:cNvPr id="4" name="Rectangle 3"/>
          <p:cNvSpPr/>
          <p:nvPr/>
        </p:nvSpPr>
        <p:spPr>
          <a:xfrm>
            <a:off x="6732240" y="3140968"/>
            <a:ext cx="157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j.intValue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652120" y="4653136"/>
            <a:ext cx="3275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Integer.parseInt</a:t>
            </a:r>
            <a:r>
              <a:rPr lang="en-US" altLang="zh-TW" dirty="0" smtClean="0"/>
              <a:t>(String a)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20" y="3212976"/>
            <a:ext cx="157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i.intValue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>
                <a:solidFill>
                  <a:srgbClr val="0033CC"/>
                </a:solidFill>
              </a:rPr>
              <a:t>StaticDemo.java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static </a:t>
            </a:r>
            <a:r>
              <a:rPr lang="zh-TW" altLang="en-US" sz="3600"/>
              <a:t>關鍵字 </a:t>
            </a:r>
            <a:r>
              <a:rPr lang="en-US" altLang="zh-TW" sz="3600"/>
              <a:t>- </a:t>
            </a:r>
            <a:r>
              <a:rPr lang="zh-TW" altLang="en-US" sz="3600"/>
              <a:t>實體成員與類別成員</a:t>
            </a:r>
            <a:endParaRPr lang="en-US" altLang="zh-TW" sz="36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55650" y="2060575"/>
            <a:ext cx="7777163" cy="47609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 dirty="0"/>
              <a:t>public class </a:t>
            </a:r>
            <a:r>
              <a:rPr lang="en-US" altLang="zh-TW" sz="1800" dirty="0" err="1"/>
              <a:t>StaticDemo</a:t>
            </a:r>
            <a:r>
              <a:rPr lang="en-US" altLang="zh-TW" sz="1800" dirty="0"/>
              <a:t> {</a:t>
            </a:r>
          </a:p>
          <a:p>
            <a:endParaRPr lang="en-US" altLang="zh-TW" sz="1800" dirty="0"/>
          </a:p>
          <a:p>
            <a:r>
              <a:rPr lang="en-US" altLang="zh-TW" sz="1800" dirty="0">
                <a:solidFill>
                  <a:srgbClr val="0033CC"/>
                </a:solidFill>
              </a:rPr>
              <a:t>    public </a:t>
            </a:r>
            <a:r>
              <a:rPr lang="en-US" altLang="zh-TW" sz="1800" dirty="0" err="1">
                <a:solidFill>
                  <a:srgbClr val="0033CC"/>
                </a:solidFill>
              </a:rPr>
              <a:t>int</a:t>
            </a:r>
            <a:r>
              <a:rPr lang="en-US" altLang="zh-TW" sz="1800" dirty="0">
                <a:solidFill>
                  <a:srgbClr val="0033CC"/>
                </a:solidFill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</a:rPr>
              <a:t>instanceInteger</a:t>
            </a:r>
            <a:r>
              <a:rPr lang="en-US" altLang="zh-TW" sz="1800" dirty="0">
                <a:solidFill>
                  <a:srgbClr val="0033CC"/>
                </a:solidFill>
              </a:rPr>
              <a:t> = 0;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>
                <a:solidFill>
                  <a:srgbClr val="0033CC"/>
                </a:solidFill>
              </a:rPr>
              <a:t>    public </a:t>
            </a:r>
            <a:r>
              <a:rPr lang="en-US" altLang="zh-TW" sz="1800" dirty="0" err="1">
                <a:solidFill>
                  <a:srgbClr val="0033CC"/>
                </a:solidFill>
              </a:rPr>
              <a:t>int</a:t>
            </a:r>
            <a:r>
              <a:rPr lang="en-US" altLang="zh-TW" sz="1800" dirty="0">
                <a:solidFill>
                  <a:srgbClr val="0033CC"/>
                </a:solidFill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</a:rPr>
              <a:t>instanceMethod</a:t>
            </a:r>
            <a:r>
              <a:rPr lang="en-US" altLang="zh-TW" sz="1800" dirty="0">
                <a:solidFill>
                  <a:srgbClr val="0033CC"/>
                </a:solidFill>
              </a:rPr>
              <a:t>() {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    return </a:t>
            </a:r>
            <a:r>
              <a:rPr lang="en-US" altLang="zh-TW" sz="1800" dirty="0" err="1">
                <a:solidFill>
                  <a:srgbClr val="0033CC"/>
                </a:solidFill>
              </a:rPr>
              <a:t>instanceInteger</a:t>
            </a:r>
            <a:r>
              <a:rPr lang="en-US" altLang="zh-TW" sz="1800" dirty="0">
                <a:solidFill>
                  <a:srgbClr val="0033CC"/>
                </a:solidFill>
              </a:rPr>
              <a:t>;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}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public static </a:t>
            </a:r>
            <a:r>
              <a:rPr lang="en-US" altLang="zh-TW" sz="1800" dirty="0" err="1">
                <a:solidFill>
                  <a:srgbClr val="0033CC"/>
                </a:solidFill>
              </a:rPr>
              <a:t>int</a:t>
            </a:r>
            <a:r>
              <a:rPr lang="en-US" altLang="zh-TW" sz="1800" dirty="0">
                <a:solidFill>
                  <a:srgbClr val="0033CC"/>
                </a:solidFill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</a:rPr>
              <a:t>classInteger</a:t>
            </a:r>
            <a:r>
              <a:rPr lang="en-US" altLang="zh-TW" sz="1800" dirty="0">
                <a:solidFill>
                  <a:srgbClr val="0033CC"/>
                </a:solidFill>
              </a:rPr>
              <a:t> = 0;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>
                <a:solidFill>
                  <a:srgbClr val="0033CC"/>
                </a:solidFill>
              </a:rPr>
              <a:t>    public static </a:t>
            </a:r>
            <a:r>
              <a:rPr lang="en-US" altLang="zh-TW" sz="1800" dirty="0" err="1">
                <a:solidFill>
                  <a:srgbClr val="0033CC"/>
                </a:solidFill>
              </a:rPr>
              <a:t>int</a:t>
            </a:r>
            <a:r>
              <a:rPr lang="en-US" altLang="zh-TW" sz="1800" dirty="0">
                <a:solidFill>
                  <a:srgbClr val="0033CC"/>
                </a:solidFill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</a:rPr>
              <a:t>classMethod</a:t>
            </a:r>
            <a:r>
              <a:rPr lang="en-US" altLang="zh-TW" sz="1800" dirty="0">
                <a:solidFill>
                  <a:srgbClr val="0033CC"/>
                </a:solidFill>
              </a:rPr>
              <a:t>() {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    return </a:t>
            </a:r>
            <a:r>
              <a:rPr lang="en-US" altLang="zh-TW" sz="1800" dirty="0" err="1">
                <a:solidFill>
                  <a:srgbClr val="0033CC"/>
                </a:solidFill>
              </a:rPr>
              <a:t>classInteger</a:t>
            </a:r>
            <a:r>
              <a:rPr lang="en-US" altLang="zh-TW" sz="1800" dirty="0">
                <a:solidFill>
                  <a:srgbClr val="0033CC"/>
                </a:solidFill>
              </a:rPr>
              <a:t>;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   }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/>
              <a:t>    public static void main(String[]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) {</a:t>
            </a:r>
          </a:p>
          <a:p>
            <a:r>
              <a:rPr lang="en-US" altLang="zh-TW" sz="1800" dirty="0"/>
              <a:t>          …</a:t>
            </a:r>
          </a:p>
          <a:p>
            <a:r>
              <a:rPr lang="en-US" altLang="zh-TW" sz="1800" dirty="0"/>
              <a:t>    }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76262"/>
          </a:xfrm>
        </p:spPr>
        <p:txBody>
          <a:bodyPr/>
          <a:lstStyle/>
          <a:p>
            <a:r>
              <a:rPr lang="en-US" altLang="zh-TW"/>
              <a:t>class </a:t>
            </a:r>
            <a:r>
              <a:rPr lang="zh-TW" altLang="en-US"/>
              <a:t>變數或是實體變數，可以直接設定初值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static </a:t>
            </a:r>
            <a:r>
              <a:rPr lang="zh-TW" altLang="en-US"/>
              <a:t>初值設定區塊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55650" y="2205038"/>
            <a:ext cx="7272338" cy="15271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/>
              <a:t>public class BedAndBreakfast {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0033CC"/>
                </a:solidFill>
              </a:rPr>
              <a:t>    public static final int MAX_CAPACITY = 10; //initialize to 10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>
                <a:solidFill>
                  <a:srgbClr val="0033CC"/>
                </a:solidFill>
              </a:rPr>
              <a:t>    private boolean full = false; //initialize to false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/>
              <a:t>} </a:t>
            </a:r>
            <a:endParaRPr lang="zh-TW" altLang="en-US" sz="2000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95288" y="3933825"/>
            <a:ext cx="8520112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sz="2800"/>
              <a:t>限制：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kumimoji="0" lang="zh-TW" altLang="en-US">
                <a:solidFill>
                  <a:srgbClr val="0033CC"/>
                </a:solidFill>
              </a:rPr>
              <a:t>不能用 </a:t>
            </a:r>
            <a:r>
              <a:rPr kumimoji="0" lang="en-US" altLang="zh-TW">
                <a:solidFill>
                  <a:srgbClr val="0033CC"/>
                </a:solidFill>
              </a:rPr>
              <a:t>if-else </a:t>
            </a:r>
            <a:r>
              <a:rPr kumimoji="0" lang="zh-TW" altLang="en-US">
                <a:solidFill>
                  <a:srgbClr val="0033CC"/>
                </a:solidFill>
              </a:rPr>
              <a:t>來設定初值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kumimoji="0" lang="zh-TW" altLang="en-US">
                <a:solidFill>
                  <a:srgbClr val="0033CC"/>
                </a:solidFill>
              </a:rPr>
              <a:t>設定初值時，不可以處理 </a:t>
            </a:r>
            <a:r>
              <a:rPr kumimoji="0" lang="en-US" altLang="zh-TW">
                <a:solidFill>
                  <a:srgbClr val="0033CC"/>
                </a:solidFill>
              </a:rPr>
              <a:t>exceptions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kumimoji="0" lang="zh-TW" altLang="en-US">
                <a:solidFill>
                  <a:srgbClr val="0033CC"/>
                </a:solidFill>
              </a:rPr>
              <a:t>若發生 </a:t>
            </a:r>
            <a:r>
              <a:rPr kumimoji="0" lang="en-US" altLang="zh-TW">
                <a:solidFill>
                  <a:srgbClr val="0033CC"/>
                </a:solidFill>
              </a:rPr>
              <a:t>exceptions</a:t>
            </a:r>
            <a:r>
              <a:rPr kumimoji="0" lang="zh-TW" altLang="en-US">
                <a:solidFill>
                  <a:srgbClr val="0033CC"/>
                </a:solidFill>
              </a:rPr>
              <a:t>，也無法做錯誤處理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895850"/>
          </a:xfrm>
        </p:spPr>
        <p:txBody>
          <a:bodyPr/>
          <a:lstStyle/>
          <a:p>
            <a:r>
              <a:rPr lang="en-US" altLang="zh-TW" dirty="0"/>
              <a:t>static </a:t>
            </a:r>
            <a:r>
              <a:rPr lang="zh-TW" altLang="en-US" dirty="0"/>
              <a:t>初值設定區塊</a:t>
            </a:r>
          </a:p>
          <a:p>
            <a:pPr lvl="1"/>
            <a:r>
              <a:rPr lang="en-US" altLang="zh-TW" dirty="0"/>
              <a:t>Java </a:t>
            </a:r>
            <a:r>
              <a:rPr lang="zh-TW" altLang="en-US" dirty="0"/>
              <a:t>允許將 </a:t>
            </a:r>
            <a:r>
              <a:rPr lang="en-US" altLang="zh-TW" dirty="0"/>
              <a:t>static </a:t>
            </a:r>
            <a:r>
              <a:rPr lang="zh-TW" altLang="en-US" dirty="0"/>
              <a:t>變數集合起來進行初始化動作</a:t>
            </a:r>
          </a:p>
          <a:p>
            <a:pPr lvl="1"/>
            <a:r>
              <a:rPr lang="zh-TW" altLang="en-US" dirty="0"/>
              <a:t>語法：</a:t>
            </a:r>
          </a:p>
          <a:p>
            <a:pPr lvl="1"/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en-US" altLang="zh-TW" u="sng" dirty="0" smtClean="0"/>
          </a:p>
          <a:p>
            <a:pPr lvl="1"/>
            <a:endParaRPr lang="en-US" altLang="zh-TW" u="sng" dirty="0"/>
          </a:p>
          <a:p>
            <a:pPr lvl="1"/>
            <a:r>
              <a:rPr lang="zh-TW" altLang="en-US" dirty="0"/>
              <a:t>因為 </a:t>
            </a:r>
            <a:r>
              <a:rPr lang="en-US" altLang="zh-TW" dirty="0"/>
              <a:t>x </a:t>
            </a:r>
            <a:r>
              <a:rPr lang="zh-TW" altLang="en-US" dirty="0"/>
              <a:t>和 </a:t>
            </a:r>
            <a:r>
              <a:rPr lang="en-US" altLang="zh-TW" dirty="0" err="1"/>
              <a:t>isOK</a:t>
            </a:r>
            <a:r>
              <a:rPr lang="en-US" altLang="zh-TW" dirty="0"/>
              <a:t> </a:t>
            </a:r>
            <a:r>
              <a:rPr lang="zh-TW" altLang="en-US" dirty="0"/>
              <a:t>都是 </a:t>
            </a:r>
            <a:r>
              <a:rPr lang="en-US" altLang="zh-TW" dirty="0"/>
              <a:t>class </a:t>
            </a:r>
            <a:r>
              <a:rPr lang="zh-TW" altLang="en-US" dirty="0"/>
              <a:t>變數，無法在建構元中設定初值，且利用 </a:t>
            </a:r>
            <a:r>
              <a:rPr lang="en-US" altLang="zh-TW" dirty="0"/>
              <a:t>static </a:t>
            </a:r>
            <a:r>
              <a:rPr lang="zh-TW" altLang="en-US" dirty="0"/>
              <a:t>初設設定區塊可以處理 </a:t>
            </a:r>
            <a:r>
              <a:rPr lang="en-US" altLang="zh-TW" dirty="0"/>
              <a:t>exceptions</a:t>
            </a:r>
            <a:r>
              <a:rPr lang="zh-TW" altLang="en-US" dirty="0"/>
              <a:t>。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</a:t>
            </a:r>
            <a:r>
              <a:rPr lang="zh-TW" altLang="en-US" dirty="0"/>
              <a:t>初值設定區塊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268538" y="2420888"/>
            <a:ext cx="6192837" cy="2530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TW" sz="2000"/>
              <a:t>class TestClass{</a:t>
            </a:r>
          </a:p>
          <a:p>
            <a:pPr lvl="1"/>
            <a:r>
              <a:rPr lang="en-US" altLang="zh-TW" sz="2000"/>
              <a:t>    static int x; </a:t>
            </a:r>
          </a:p>
          <a:p>
            <a:pPr lvl="1"/>
            <a:r>
              <a:rPr lang="en-US" altLang="zh-TW" sz="2000"/>
              <a:t>    static boolean isOK;</a:t>
            </a:r>
          </a:p>
          <a:p>
            <a:pPr lvl="1"/>
            <a:r>
              <a:rPr lang="en-US" altLang="zh-TW" sz="2000">
                <a:solidFill>
                  <a:srgbClr val="0033CC"/>
                </a:solidFill>
              </a:rPr>
              <a:t>    static{</a:t>
            </a:r>
          </a:p>
          <a:p>
            <a:pPr lvl="1"/>
            <a:r>
              <a:rPr lang="en-US" altLang="zh-TW" sz="2000">
                <a:solidFill>
                  <a:srgbClr val="0033CC"/>
                </a:solidFill>
              </a:rPr>
              <a:t>        x = 100;  </a:t>
            </a:r>
            <a:r>
              <a:rPr lang="en-US" altLang="zh-TW" sz="2000" i="1">
                <a:solidFill>
                  <a:srgbClr val="0033CC"/>
                </a:solidFill>
              </a:rPr>
              <a:t>//static int x;</a:t>
            </a:r>
          </a:p>
          <a:p>
            <a:pPr lvl="1"/>
            <a:r>
              <a:rPr lang="en-US" altLang="zh-TW" sz="2000" i="1">
                <a:solidFill>
                  <a:srgbClr val="0033CC"/>
                </a:solidFill>
              </a:rPr>
              <a:t>        isOK = false;    // static isOK;</a:t>
            </a:r>
          </a:p>
          <a:p>
            <a:pPr lvl="1"/>
            <a:r>
              <a:rPr lang="en-US" altLang="zh-TW" sz="2000">
                <a:solidFill>
                  <a:srgbClr val="0033CC"/>
                </a:solidFill>
              </a:rPr>
              <a:t>    }</a:t>
            </a:r>
          </a:p>
          <a:p>
            <a:pPr lvl="1"/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修飾建構元的關鍵字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private</a:t>
            </a:r>
          </a:p>
          <a:p>
            <a:pPr lvl="2">
              <a:lnSpc>
                <a:spcPct val="90000"/>
              </a:lnSpc>
            </a:pPr>
            <a:r>
              <a:rPr lang="zh-TW" altLang="en-US" sz="2400" dirty="0"/>
              <a:t>如果一個類別裡所有的建構元都是宣告成 </a:t>
            </a:r>
            <a:r>
              <a:rPr lang="en-US" altLang="zh-TW" sz="2400" dirty="0"/>
              <a:t>private </a:t>
            </a:r>
            <a:r>
              <a:rPr lang="zh-TW" altLang="en-US" sz="2400" dirty="0"/>
              <a:t>的話，那這個類別應該會有 </a:t>
            </a:r>
            <a:r>
              <a:rPr lang="en-US" altLang="zh-TW" sz="2400" dirty="0"/>
              <a:t>public </a:t>
            </a:r>
            <a:r>
              <a:rPr lang="zh-TW" altLang="en-US" sz="2400" dirty="0"/>
              <a:t>的類別方法（</a:t>
            </a:r>
            <a:r>
              <a:rPr lang="en-US" altLang="zh-TW" sz="2400" dirty="0"/>
              <a:t>class method</a:t>
            </a:r>
            <a:r>
              <a:rPr lang="zh-TW" altLang="en-US" sz="2400" dirty="0"/>
              <a:t>），讓其他類別建立此類別之物件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protected</a:t>
            </a:r>
          </a:p>
          <a:p>
            <a:pPr lvl="2">
              <a:lnSpc>
                <a:spcPct val="90000"/>
              </a:lnSpc>
            </a:pPr>
            <a:r>
              <a:rPr lang="zh-TW" altLang="en-US" sz="2400" dirty="0"/>
              <a:t>只有該類別的 </a:t>
            </a:r>
            <a:r>
              <a:rPr lang="en-US" altLang="zh-TW" sz="2400" dirty="0"/>
              <a:t>subclass</a:t>
            </a:r>
            <a:r>
              <a:rPr lang="zh-TW" altLang="en-US" sz="2400" dirty="0"/>
              <a:t>，或是屬同一個 </a:t>
            </a:r>
            <a:r>
              <a:rPr lang="en-US" altLang="zh-TW" sz="2400" dirty="0"/>
              <a:t>package </a:t>
            </a:r>
            <a:r>
              <a:rPr lang="zh-TW" altLang="en-US" sz="2400" dirty="0"/>
              <a:t>裡的類別，才可以使用此建構元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public</a:t>
            </a:r>
          </a:p>
          <a:p>
            <a:pPr lvl="2">
              <a:lnSpc>
                <a:spcPct val="90000"/>
              </a:lnSpc>
            </a:pPr>
            <a:r>
              <a:rPr lang="zh-TW" altLang="en-US" sz="2400" dirty="0"/>
              <a:t>所有類別都可以使用此建構元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預設</a:t>
            </a:r>
          </a:p>
          <a:p>
            <a:pPr lvl="2">
              <a:lnSpc>
                <a:spcPct val="90000"/>
              </a:lnSpc>
            </a:pPr>
            <a:r>
              <a:rPr lang="zh-TW" altLang="en-US" dirty="0"/>
              <a:t>只有同一個 </a:t>
            </a:r>
            <a:r>
              <a:rPr lang="en-US" altLang="zh-TW" dirty="0"/>
              <a:t>package </a:t>
            </a:r>
            <a:r>
              <a:rPr lang="zh-TW" altLang="en-US" dirty="0"/>
              <a:t>裡的類別，才能使用此建構元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建構元（</a:t>
            </a:r>
            <a:r>
              <a:rPr lang="en-US" altLang="zh-TW"/>
              <a:t>Constructors</a:t>
            </a:r>
            <a:r>
              <a:rPr lang="zh-TW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967287"/>
          </a:xfrm>
        </p:spPr>
        <p:txBody>
          <a:bodyPr/>
          <a:lstStyle/>
          <a:p>
            <a:r>
              <a:rPr lang="zh-TW" altLang="en-US" sz="2400" dirty="0"/>
              <a:t>整理上次寫的 </a:t>
            </a:r>
            <a:r>
              <a:rPr lang="en-US" altLang="zh-TW" sz="2400" dirty="0"/>
              <a:t>Rectangle </a:t>
            </a:r>
            <a:r>
              <a:rPr lang="zh-TW" altLang="en-US" sz="2400" dirty="0"/>
              <a:t>類別</a:t>
            </a:r>
          </a:p>
          <a:p>
            <a:r>
              <a:rPr lang="zh-TW" altLang="en-US" sz="2400" dirty="0"/>
              <a:t>此類別必須完成下列要求</a:t>
            </a:r>
          </a:p>
          <a:p>
            <a:pPr lvl="1"/>
            <a:r>
              <a:rPr lang="zh-TW" altLang="en-US" u="sng" dirty="0"/>
              <a:t>此類別</a:t>
            </a:r>
            <a:r>
              <a:rPr lang="zh-TW" altLang="en-US" u="sng" dirty="0">
                <a:solidFill>
                  <a:srgbClr val="0033CC"/>
                </a:solidFill>
              </a:rPr>
              <a:t>不提供</a:t>
            </a:r>
            <a:r>
              <a:rPr lang="zh-TW" altLang="en-US" u="sng" dirty="0"/>
              <a:t> </a:t>
            </a:r>
            <a:r>
              <a:rPr lang="en-US" altLang="zh-TW" u="sng" dirty="0"/>
              <a:t>constructor </a:t>
            </a:r>
            <a:r>
              <a:rPr lang="zh-TW" altLang="en-US" u="sng" dirty="0"/>
              <a:t>供外部存取（為 </a:t>
            </a:r>
            <a:r>
              <a:rPr lang="en-US" altLang="zh-TW" u="sng" dirty="0">
                <a:solidFill>
                  <a:srgbClr val="0033CC"/>
                </a:solidFill>
              </a:rPr>
              <a:t>private</a:t>
            </a:r>
            <a:r>
              <a:rPr lang="zh-TW" altLang="en-US" u="sng" dirty="0"/>
              <a:t>）</a:t>
            </a:r>
          </a:p>
          <a:p>
            <a:pPr lvl="1"/>
            <a:r>
              <a:rPr lang="zh-TW" altLang="en-US" u="sng" dirty="0"/>
              <a:t>要提供三個 </a:t>
            </a:r>
            <a:r>
              <a:rPr lang="en-US" altLang="zh-TW" u="sng" dirty="0"/>
              <a:t>class methods </a:t>
            </a:r>
            <a:r>
              <a:rPr lang="zh-TW" altLang="en-US" u="sng" dirty="0"/>
              <a:t>來建立 </a:t>
            </a:r>
            <a:r>
              <a:rPr lang="en-US" altLang="zh-TW" u="sng" dirty="0"/>
              <a:t>Rectangle </a:t>
            </a:r>
            <a:r>
              <a:rPr lang="zh-TW" altLang="en-US" u="sng" dirty="0"/>
              <a:t>物件</a:t>
            </a:r>
          </a:p>
          <a:p>
            <a:pPr lvl="2"/>
            <a:r>
              <a:rPr lang="zh-TW" altLang="en-US" sz="2400" u="sng" dirty="0"/>
              <a:t>第一個是使用預設長寬：長 </a:t>
            </a:r>
            <a:r>
              <a:rPr lang="en-US" altLang="zh-TW" sz="2400" u="sng" dirty="0"/>
              <a:t>8</a:t>
            </a:r>
            <a:r>
              <a:rPr lang="zh-TW" altLang="en-US" sz="2400" u="sng" dirty="0"/>
              <a:t>，寬 </a:t>
            </a:r>
            <a:r>
              <a:rPr lang="en-US" altLang="zh-TW" sz="2400" u="sng" dirty="0"/>
              <a:t>4</a:t>
            </a:r>
            <a:r>
              <a:rPr lang="zh-TW" altLang="en-US" sz="2400" u="sng" dirty="0"/>
              <a:t>（</a:t>
            </a:r>
            <a:r>
              <a:rPr lang="en-US" altLang="zh-TW" sz="2400" u="sng" dirty="0" err="1"/>
              <a:t>createRect</a:t>
            </a:r>
            <a:r>
              <a:rPr lang="zh-TW" altLang="en-US" sz="2400" u="sng" dirty="0"/>
              <a:t>）</a:t>
            </a:r>
          </a:p>
          <a:p>
            <a:pPr lvl="2"/>
            <a:r>
              <a:rPr lang="zh-TW" altLang="en-US" sz="2400" u="sng" dirty="0"/>
              <a:t>第二個是可以讓使用者自行指定（</a:t>
            </a:r>
            <a:r>
              <a:rPr lang="en-US" altLang="zh-TW" sz="2400" u="sng" dirty="0" err="1"/>
              <a:t>createRect</a:t>
            </a:r>
            <a:r>
              <a:rPr lang="zh-TW" altLang="en-US" sz="2400" u="sng" dirty="0"/>
              <a:t>）</a:t>
            </a:r>
          </a:p>
          <a:p>
            <a:pPr lvl="2"/>
            <a:r>
              <a:rPr lang="zh-TW" altLang="en-US" sz="2400" u="sng" dirty="0"/>
              <a:t>第三個複製矩形（</a:t>
            </a:r>
            <a:r>
              <a:rPr lang="en-US" altLang="zh-TW" sz="2400" u="sng" dirty="0" err="1"/>
              <a:t>cloneRect</a:t>
            </a:r>
            <a:r>
              <a:rPr lang="zh-TW" altLang="en-US" sz="2400" u="sng" dirty="0"/>
              <a:t>）</a:t>
            </a:r>
            <a:endParaRPr lang="zh-TW" altLang="en-US" sz="2400" dirty="0"/>
          </a:p>
          <a:p>
            <a:pPr lvl="1"/>
            <a:r>
              <a:rPr lang="zh-TW" altLang="en-US" dirty="0"/>
              <a:t>顯示目前的長、寬之值（</a:t>
            </a:r>
            <a:r>
              <a:rPr lang="en-US" altLang="zh-TW" dirty="0" err="1"/>
              <a:t>showLW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取得目前矩形之面積（</a:t>
            </a:r>
            <a:r>
              <a:rPr lang="en-US" altLang="zh-TW" dirty="0" err="1"/>
              <a:t>getArea</a:t>
            </a:r>
            <a:r>
              <a:rPr lang="zh-TW" altLang="en-US" dirty="0"/>
              <a:t>）</a:t>
            </a:r>
            <a:endParaRPr lang="zh-TW" altLang="en-US" u="sng" dirty="0"/>
          </a:p>
          <a:p>
            <a:pPr lvl="1"/>
            <a:r>
              <a:rPr lang="zh-TW" altLang="en-US" dirty="0"/>
              <a:t>畫矩形，由 * 構成邊長（</a:t>
            </a:r>
            <a:r>
              <a:rPr lang="en-US" altLang="zh-TW" dirty="0" err="1"/>
              <a:t>drawRect</a:t>
            </a:r>
            <a:r>
              <a:rPr lang="zh-TW" altLang="en-US" dirty="0"/>
              <a:t>）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5688012" cy="4492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建構元</a:t>
            </a:r>
          </a:p>
          <a:p>
            <a:r>
              <a:rPr lang="en-US" altLang="zh-TW" sz="1600" dirty="0"/>
              <a:t>private Rectangle(){ … }	</a:t>
            </a:r>
          </a:p>
          <a:p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另一個建構元</a:t>
            </a:r>
          </a:p>
          <a:p>
            <a:r>
              <a:rPr lang="en-US" altLang="zh-TW" sz="1600" dirty="0"/>
              <a:t>private Rectangle(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length,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width){ … }</a:t>
            </a:r>
          </a:p>
          <a:p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此建構元提供給 </a:t>
            </a:r>
            <a:r>
              <a:rPr lang="en-US" altLang="zh-TW" sz="1600" dirty="0" err="1">
                <a:solidFill>
                  <a:srgbClr val="0033CC"/>
                </a:solidFill>
              </a:rPr>
              <a:t>cloneObj</a:t>
            </a:r>
            <a:r>
              <a:rPr lang="en-US" altLang="zh-TW" sz="1600" dirty="0">
                <a:solidFill>
                  <a:srgbClr val="0033CC"/>
                </a:solidFill>
              </a:rPr>
              <a:t> </a:t>
            </a:r>
            <a:r>
              <a:rPr lang="zh-TW" altLang="en-US" sz="1600" dirty="0">
                <a:solidFill>
                  <a:srgbClr val="0033CC"/>
                </a:solidFill>
              </a:rPr>
              <a:t>用，用以複製</a:t>
            </a:r>
          </a:p>
          <a:p>
            <a:r>
              <a:rPr lang="en-US" altLang="zh-TW" sz="1600" dirty="0"/>
              <a:t>private Rectangle(Rectangle </a:t>
            </a:r>
            <a:r>
              <a:rPr lang="en-US" altLang="zh-TW" sz="1600" dirty="0" err="1"/>
              <a:t>obj</a:t>
            </a:r>
            <a:r>
              <a:rPr lang="en-US" altLang="zh-TW" sz="1600" dirty="0"/>
              <a:t>){ … }</a:t>
            </a:r>
          </a:p>
          <a:p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提供一個可以製造長方形的 </a:t>
            </a:r>
            <a:r>
              <a:rPr lang="en-US" altLang="zh-TW" sz="1600" dirty="0">
                <a:solidFill>
                  <a:srgbClr val="0033CC"/>
                </a:solidFill>
              </a:rPr>
              <a:t>class method</a:t>
            </a:r>
          </a:p>
          <a:p>
            <a:r>
              <a:rPr lang="en-US" altLang="zh-TW" sz="1600" dirty="0"/>
              <a:t>static Rectangle </a:t>
            </a:r>
            <a:r>
              <a:rPr lang="en-US" altLang="zh-TW" sz="1600" dirty="0" err="1"/>
              <a:t>createRect</a:t>
            </a:r>
            <a:r>
              <a:rPr lang="en-US" altLang="zh-TW" sz="1600" dirty="0"/>
              <a:t>() { … }</a:t>
            </a:r>
          </a:p>
          <a:p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提供一個可以製造且自行設定長方形的 </a:t>
            </a:r>
            <a:r>
              <a:rPr lang="en-US" altLang="zh-TW" sz="1600" dirty="0">
                <a:solidFill>
                  <a:srgbClr val="0033CC"/>
                </a:solidFill>
              </a:rPr>
              <a:t>class method</a:t>
            </a:r>
          </a:p>
          <a:p>
            <a:r>
              <a:rPr lang="en-US" altLang="zh-TW" sz="1600" dirty="0"/>
              <a:t>static Rectangle </a:t>
            </a:r>
            <a:r>
              <a:rPr lang="en-US" altLang="zh-TW" sz="1600" dirty="0" err="1"/>
              <a:t>createRect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len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width) { … }</a:t>
            </a:r>
          </a:p>
          <a:p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複製此長方形</a:t>
            </a:r>
          </a:p>
          <a:p>
            <a:r>
              <a:rPr lang="en-US" altLang="zh-TW" sz="1600" dirty="0"/>
              <a:t>static Rectangle </a:t>
            </a:r>
            <a:r>
              <a:rPr lang="en-US" altLang="zh-TW" sz="1600" dirty="0" err="1"/>
              <a:t>cloneRect</a:t>
            </a:r>
            <a:r>
              <a:rPr lang="en-US" altLang="zh-TW" sz="1600" dirty="0"/>
              <a:t>(Rectangle </a:t>
            </a:r>
            <a:r>
              <a:rPr lang="en-US" altLang="zh-TW" sz="1600" dirty="0" err="1"/>
              <a:t>obj</a:t>
            </a:r>
            <a:r>
              <a:rPr lang="en-US" altLang="zh-TW" sz="1600" dirty="0"/>
              <a:t>) { … }</a:t>
            </a:r>
          </a:p>
          <a:p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顯示現在的長、寬</a:t>
            </a:r>
          </a:p>
          <a:p>
            <a:r>
              <a:rPr lang="en-US" altLang="zh-TW" sz="1600" dirty="0"/>
              <a:t>void </a:t>
            </a:r>
            <a:r>
              <a:rPr lang="en-US" altLang="zh-TW" sz="1600" dirty="0" err="1"/>
              <a:t>showLW</a:t>
            </a:r>
            <a:r>
              <a:rPr lang="en-US" altLang="zh-TW" sz="1600" dirty="0"/>
              <a:t>() { … }</a:t>
            </a:r>
          </a:p>
          <a:p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取得現在的面積</a:t>
            </a:r>
          </a:p>
          <a:p>
            <a:r>
              <a:rPr lang="en-US" altLang="zh-TW" sz="1600" dirty="0"/>
              <a:t>double </a:t>
            </a:r>
            <a:r>
              <a:rPr lang="en-US" altLang="zh-TW" sz="1600" dirty="0" err="1"/>
              <a:t>getArea</a:t>
            </a:r>
            <a:r>
              <a:rPr lang="en-US" altLang="zh-TW" sz="1600" dirty="0"/>
              <a:t>(){ … }</a:t>
            </a:r>
          </a:p>
          <a:p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畫出此長方形</a:t>
            </a:r>
          </a:p>
          <a:p>
            <a:r>
              <a:rPr lang="en-US" altLang="zh-TW" sz="1600" dirty="0"/>
              <a:t>void </a:t>
            </a:r>
            <a:r>
              <a:rPr lang="en-US" altLang="zh-TW" sz="1600" dirty="0" err="1"/>
              <a:t>drawRect</a:t>
            </a:r>
            <a:r>
              <a:rPr lang="en-US" altLang="zh-TW" sz="1600" dirty="0"/>
              <a:t>(){ … }</a:t>
            </a:r>
            <a:endParaRPr lang="zh-TW" alt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71600" y="2852936"/>
            <a:ext cx="648072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971600" y="2348880"/>
            <a:ext cx="648072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971600" y="3284984"/>
            <a:ext cx="648072" cy="288032"/>
          </a:xfrm>
          <a:prstGeom prst="rect">
            <a:avLst/>
          </a:prstGeom>
          <a:solidFill>
            <a:srgbClr val="FFFF00">
              <a:alpha val="46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8" name="Right Brace 7"/>
          <p:cNvSpPr/>
          <p:nvPr/>
        </p:nvSpPr>
        <p:spPr>
          <a:xfrm>
            <a:off x="4283968" y="2348880"/>
            <a:ext cx="1008112" cy="12241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5436096" y="2564904"/>
            <a:ext cx="2952328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u="sng" dirty="0" smtClean="0"/>
              <a:t>此類別</a:t>
            </a:r>
            <a:r>
              <a:rPr lang="zh-TW" altLang="en-US" sz="2000" u="sng" dirty="0" smtClean="0">
                <a:solidFill>
                  <a:srgbClr val="0033CC"/>
                </a:solidFill>
              </a:rPr>
              <a:t>不提供</a:t>
            </a:r>
            <a:r>
              <a:rPr lang="zh-TW" altLang="en-US" sz="2000" u="sng" dirty="0" smtClean="0"/>
              <a:t> </a:t>
            </a:r>
            <a:r>
              <a:rPr lang="en-US" altLang="zh-TW" sz="2000" u="sng" dirty="0" smtClean="0"/>
              <a:t>constructor </a:t>
            </a:r>
            <a:r>
              <a:rPr lang="zh-TW" altLang="en-US" sz="2000" u="sng" dirty="0" smtClean="0"/>
              <a:t>供外部存取（為 </a:t>
            </a:r>
            <a:r>
              <a:rPr lang="en-US" altLang="zh-TW" sz="2000" u="sng" dirty="0" smtClean="0">
                <a:solidFill>
                  <a:srgbClr val="0033CC"/>
                </a:solidFill>
              </a:rPr>
              <a:t>private</a:t>
            </a:r>
            <a:r>
              <a:rPr lang="zh-TW" altLang="en-US" sz="2000" u="sng" dirty="0" smtClean="0"/>
              <a:t>）</a:t>
            </a:r>
            <a:endParaRPr lang="zh-TW" altLang="en-US" sz="2000" u="sng" dirty="0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rot="10800000" flipV="1">
            <a:off x="4067944" y="3773071"/>
            <a:ext cx="2016224" cy="15998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84168" y="3573016"/>
            <a:ext cx="273630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zh-TW" altLang="en-US" sz="2000" dirty="0" smtClean="0"/>
              <a:t>預設長寬：長 </a:t>
            </a:r>
            <a:r>
              <a:rPr lang="en-US" altLang="zh-TW" sz="2000" dirty="0" smtClean="0"/>
              <a:t>8</a:t>
            </a:r>
            <a:r>
              <a:rPr lang="zh-TW" altLang="en-US" sz="2000" dirty="0" smtClean="0"/>
              <a:t>，寬 </a:t>
            </a:r>
            <a:r>
              <a:rPr lang="en-US" altLang="zh-TW" sz="2000" dirty="0" smtClean="0"/>
              <a:t>4</a:t>
            </a:r>
            <a:endParaRPr lang="en-US" altLang="zh-TW" sz="2000" dirty="0" smtClean="0">
              <a:solidFill>
                <a:srgbClr val="0033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-112107" y="4289509"/>
            <a:ext cx="104722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methods</a:t>
            </a:r>
            <a:endParaRPr lang="zh-TW" altLang="en-US" sz="2000" dirty="0"/>
          </a:p>
        </p:txBody>
      </p:sp>
      <p:sp>
        <p:nvSpPr>
          <p:cNvPr id="14" name="Left Brace 13"/>
          <p:cNvSpPr/>
          <p:nvPr/>
        </p:nvSpPr>
        <p:spPr>
          <a:xfrm>
            <a:off x="611560" y="3933056"/>
            <a:ext cx="360040" cy="1080120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rot="10800000">
            <a:off x="5220072" y="4437113"/>
            <a:ext cx="936104" cy="12804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56176" y="4365104"/>
            <a:ext cx="273630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zh-TW" altLang="en-US" sz="2000" dirty="0" smtClean="0"/>
              <a:t>可以讓使用者自行指定</a:t>
            </a:r>
            <a:endParaRPr lang="en-US" altLang="zh-TW" sz="2000" dirty="0" smtClean="0">
              <a:solidFill>
                <a:srgbClr val="0033CC"/>
              </a:solidFill>
            </a:endParaRP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rot="10800000">
            <a:off x="5004048" y="4941175"/>
            <a:ext cx="936104" cy="20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40152" y="4941168"/>
            <a:ext cx="180020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zh-TW" altLang="en-US" sz="2000" dirty="0" smtClean="0"/>
              <a:t>複</a:t>
            </a:r>
            <a:r>
              <a:rPr lang="zh-TW" altLang="en-US" sz="2000" dirty="0" smtClean="0"/>
              <a:t>製 </a:t>
            </a:r>
            <a:r>
              <a:rPr lang="en-US" altLang="zh-TW" sz="2000" dirty="0" smtClean="0"/>
              <a:t>Rectangle</a:t>
            </a:r>
            <a:endParaRPr lang="en-US" altLang="zh-TW" sz="20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Lesson 07’s Practice</a:t>
            </a:r>
            <a:endParaRPr lang="en-US" altLang="zh-TW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569325" cy="1584325"/>
          </a:xfrm>
        </p:spPr>
        <p:txBody>
          <a:bodyPr/>
          <a:lstStyle/>
          <a:p>
            <a:r>
              <a:rPr lang="en-US" altLang="zh-TW" sz="2400" dirty="0"/>
              <a:t>Basic Practice</a:t>
            </a:r>
          </a:p>
          <a:p>
            <a:pPr lvl="1"/>
            <a:r>
              <a:rPr lang="zh-TW" altLang="en-US" sz="2000" dirty="0"/>
              <a:t>建立了 </a:t>
            </a:r>
            <a:r>
              <a:rPr lang="en-US" altLang="zh-TW" sz="2000" dirty="0"/>
              <a:t>a, b, c </a:t>
            </a:r>
            <a:r>
              <a:rPr lang="zh-TW" altLang="en-US" sz="2000" dirty="0"/>
              <a:t>均為 </a:t>
            </a:r>
            <a:r>
              <a:rPr lang="en-US" altLang="zh-TW" sz="2000" dirty="0"/>
              <a:t>3 </a:t>
            </a:r>
            <a:r>
              <a:rPr lang="zh-TW" altLang="en-US" sz="2000" dirty="0"/>
              <a:t>列 </a:t>
            </a:r>
            <a:r>
              <a:rPr lang="en-US" altLang="zh-TW" sz="2000" dirty="0"/>
              <a:t>3 </a:t>
            </a:r>
            <a:r>
              <a:rPr lang="zh-TW" altLang="en-US" sz="2000" dirty="0"/>
              <a:t>行</a:t>
            </a:r>
            <a:r>
              <a:rPr lang="en-US" altLang="zh-TW" sz="2000" dirty="0"/>
              <a:t>(3x3)</a:t>
            </a:r>
            <a:r>
              <a:rPr lang="zh-TW" altLang="en-US" sz="2000" dirty="0"/>
              <a:t>的矩陣</a:t>
            </a:r>
            <a:r>
              <a:rPr lang="en-US" altLang="zh-TW" sz="2000" dirty="0"/>
              <a:t>(Matrix)</a:t>
            </a:r>
            <a:r>
              <a:rPr lang="zh-TW" altLang="en-US" sz="2000" dirty="0"/>
              <a:t>，且將 </a:t>
            </a:r>
            <a:r>
              <a:rPr lang="en-US" altLang="zh-TW" sz="2000" dirty="0"/>
              <a:t>a</a:t>
            </a:r>
            <a:r>
              <a:rPr lang="zh-TW" altLang="en-US" sz="2000" dirty="0"/>
              <a:t>和 </a:t>
            </a:r>
            <a:r>
              <a:rPr lang="en-US" altLang="zh-TW" sz="2000" dirty="0"/>
              <a:t>b </a:t>
            </a:r>
            <a:r>
              <a:rPr lang="zh-TW" altLang="en-US" sz="2000" dirty="0"/>
              <a:t>矩陣的加總存放在 </a:t>
            </a:r>
            <a:r>
              <a:rPr lang="en-US" altLang="zh-TW" sz="2000" dirty="0"/>
              <a:t>c </a:t>
            </a:r>
            <a:r>
              <a:rPr lang="zh-TW" altLang="en-US" sz="2000" dirty="0"/>
              <a:t>矩陣裡，並且將結果顯示在螢幕上。</a:t>
            </a:r>
          </a:p>
          <a:p>
            <a:pPr lvl="1"/>
            <a:r>
              <a:rPr lang="en-US" altLang="zh-TW" sz="2000" dirty="0"/>
              <a:t>a, b </a:t>
            </a:r>
            <a:r>
              <a:rPr lang="zh-TW" altLang="en-US" sz="2000" dirty="0"/>
              <a:t>中的數字請用亂數產生（介於 </a:t>
            </a:r>
            <a:r>
              <a:rPr lang="en-US" altLang="zh-TW" sz="2000" dirty="0"/>
              <a:t>0 ~ 20 </a:t>
            </a:r>
            <a:r>
              <a:rPr lang="zh-TW" altLang="en-US" sz="2000" dirty="0"/>
              <a:t>之間）</a:t>
            </a:r>
          </a:p>
        </p:txBody>
      </p:sp>
      <p:graphicFrame>
        <p:nvGraphicFramePr>
          <p:cNvPr id="201732" name="Group 4"/>
          <p:cNvGraphicFramePr>
            <a:graphicFrameLocks noGrp="1"/>
          </p:cNvGraphicFramePr>
          <p:nvPr>
            <p:ph sz="quarter" idx="2"/>
          </p:nvPr>
        </p:nvGraphicFramePr>
        <p:xfrm>
          <a:off x="250825" y="3284538"/>
          <a:ext cx="1871663" cy="1584960"/>
        </p:xfrm>
        <a:graphic>
          <a:graphicData uri="http://schemas.openxmlformats.org/drawingml/2006/table">
            <a:tbl>
              <a:tblPr/>
              <a:tblGrid>
                <a:gridCol w="468313"/>
                <a:gridCol w="468312"/>
                <a:gridCol w="466725"/>
                <a:gridCol w="468313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1769" name="Group 41"/>
          <p:cNvGraphicFramePr>
            <a:graphicFrameLocks noGrp="1"/>
          </p:cNvGraphicFramePr>
          <p:nvPr>
            <p:ph sz="quarter" idx="3"/>
          </p:nvPr>
        </p:nvGraphicFramePr>
        <p:xfrm>
          <a:off x="3059113" y="3284538"/>
          <a:ext cx="1800225" cy="1586230"/>
        </p:xfrm>
        <a:graphic>
          <a:graphicData uri="http://schemas.openxmlformats.org/drawingml/2006/table">
            <a:tbl>
              <a:tblPr/>
              <a:tblGrid>
                <a:gridCol w="450850"/>
                <a:gridCol w="449262"/>
                <a:gridCol w="449263"/>
                <a:gridCol w="4508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1806" name="Group 78"/>
          <p:cNvGraphicFramePr>
            <a:graphicFrameLocks noGrp="1"/>
          </p:cNvGraphicFramePr>
          <p:nvPr/>
        </p:nvGraphicFramePr>
        <p:xfrm>
          <a:off x="5651500" y="3286125"/>
          <a:ext cx="3095625" cy="1585595"/>
        </p:xfrm>
        <a:graphic>
          <a:graphicData uri="http://schemas.openxmlformats.org/drawingml/2006/table">
            <a:tbl>
              <a:tblPr/>
              <a:tblGrid>
                <a:gridCol w="773113"/>
                <a:gridCol w="776287"/>
                <a:gridCol w="773113"/>
                <a:gridCol w="77311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3970784" cy="489654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TW" b="1" dirty="0" err="1" smtClean="0"/>
              <a:t>int</a:t>
            </a:r>
            <a:r>
              <a:rPr lang="en-US" altLang="zh-TW" b="1" dirty="0" smtClean="0"/>
              <a:t> [][] a  = new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[3][3];</a:t>
            </a:r>
          </a:p>
          <a:p>
            <a:pPr>
              <a:buNone/>
            </a:pPr>
            <a:r>
              <a:rPr lang="en-US" altLang="zh-TW" b="1" dirty="0" err="1" smtClean="0"/>
              <a:t>int</a:t>
            </a:r>
            <a:r>
              <a:rPr lang="en-US" altLang="zh-TW" b="1" dirty="0" smtClean="0"/>
              <a:t> [][] b  = new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[3][3];</a:t>
            </a:r>
          </a:p>
          <a:p>
            <a:pPr>
              <a:buNone/>
            </a:pPr>
            <a:r>
              <a:rPr lang="en-US" altLang="zh-TW" b="1" dirty="0" err="1" smtClean="0"/>
              <a:t>int</a:t>
            </a:r>
            <a:r>
              <a:rPr lang="en-US" altLang="zh-TW" b="1" dirty="0" smtClean="0"/>
              <a:t> [][] c  = new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 smtClean="0"/>
              <a:t>[3][3</a:t>
            </a:r>
            <a:r>
              <a:rPr lang="en-US" altLang="zh-TW" b="1" dirty="0" smtClean="0"/>
              <a:t>];</a:t>
            </a:r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r>
              <a:rPr lang="nn-NO" altLang="zh-TW" b="1" dirty="0" smtClean="0"/>
              <a:t>for (int i = 0; i &lt; 3; i++ ){</a:t>
            </a:r>
          </a:p>
          <a:p>
            <a:pPr>
              <a:buNone/>
            </a:pPr>
            <a:r>
              <a:rPr lang="en-US" altLang="zh-TW" b="1" dirty="0" smtClean="0"/>
              <a:t>		for 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j = 0; j&lt; 3; j</a:t>
            </a:r>
            <a:r>
              <a:rPr lang="en-US" altLang="zh-TW" b="1" dirty="0" smtClean="0"/>
              <a:t>++){</a:t>
            </a:r>
          </a:p>
          <a:p>
            <a:pPr>
              <a:buNone/>
            </a:pPr>
            <a:r>
              <a:rPr lang="en-US" altLang="zh-TW" b="1" dirty="0" smtClean="0"/>
              <a:t>	</a:t>
            </a:r>
            <a:r>
              <a:rPr lang="en-US" altLang="zh-TW" b="1" dirty="0" smtClean="0"/>
              <a:t>		…</a:t>
            </a:r>
          </a:p>
          <a:p>
            <a:pPr>
              <a:buNone/>
            </a:pPr>
            <a:r>
              <a:rPr lang="en-US" altLang="zh-TW" b="1" dirty="0" smtClean="0"/>
              <a:t>	</a:t>
            </a:r>
            <a:r>
              <a:rPr lang="en-US" altLang="zh-TW" b="1" dirty="0" smtClean="0"/>
              <a:t>	}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/>
              <a:t>		for 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j = 0; j&lt; 3; j++){</a:t>
            </a:r>
          </a:p>
          <a:p>
            <a:pPr>
              <a:buNone/>
            </a:pPr>
            <a:r>
              <a:rPr lang="en-US" altLang="zh-TW" b="1" dirty="0" smtClean="0"/>
              <a:t>			…</a:t>
            </a:r>
          </a:p>
          <a:p>
            <a:pPr>
              <a:buNone/>
            </a:pPr>
            <a:r>
              <a:rPr lang="en-US" altLang="zh-TW" b="1" dirty="0" smtClean="0"/>
              <a:t>		</a:t>
            </a:r>
            <a:r>
              <a:rPr lang="en-US" altLang="zh-TW" b="1" dirty="0" smtClean="0"/>
              <a:t>}</a:t>
            </a:r>
          </a:p>
          <a:p>
            <a:pPr>
              <a:buNone/>
            </a:pPr>
            <a:r>
              <a:rPr lang="en-US" altLang="zh-TW" b="1" dirty="0" smtClean="0"/>
              <a:t>	</a:t>
            </a:r>
            <a:r>
              <a:rPr lang="en-US" altLang="zh-TW" b="1" dirty="0" smtClean="0"/>
              <a:t>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("\t");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/>
              <a:t>		for 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j = 0; j&lt; 3; j++){</a:t>
            </a:r>
          </a:p>
          <a:p>
            <a:pPr>
              <a:buNone/>
            </a:pPr>
            <a:r>
              <a:rPr lang="en-US" altLang="zh-TW" b="1" dirty="0" smtClean="0"/>
              <a:t>			…</a:t>
            </a:r>
          </a:p>
          <a:p>
            <a:pPr>
              <a:buNone/>
            </a:pPr>
            <a:r>
              <a:rPr lang="en-US" altLang="zh-TW" b="1" dirty="0" smtClean="0"/>
              <a:t>		</a:t>
            </a:r>
            <a:r>
              <a:rPr lang="en-US" altLang="zh-TW" b="1" dirty="0" smtClean="0"/>
              <a:t>}</a:t>
            </a:r>
          </a:p>
          <a:p>
            <a:pPr>
              <a:buNone/>
            </a:pPr>
            <a:r>
              <a:rPr lang="en-US" altLang="zh-TW" b="1" dirty="0" smtClean="0"/>
              <a:t>	</a:t>
            </a:r>
            <a:r>
              <a:rPr lang="en-US" altLang="zh-TW" b="1" dirty="0" smtClean="0"/>
              <a:t>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("\t");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/>
              <a:t>		for 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j = 0; j&lt; 3; j++){</a:t>
            </a:r>
          </a:p>
          <a:p>
            <a:pPr>
              <a:buNone/>
            </a:pPr>
            <a:r>
              <a:rPr lang="en-US" altLang="zh-TW" b="1" dirty="0" smtClean="0"/>
              <a:t>			…</a:t>
            </a:r>
          </a:p>
          <a:p>
            <a:pPr>
              <a:buNone/>
            </a:pPr>
            <a:r>
              <a:rPr lang="en-US" altLang="zh-TW" b="1" dirty="0" smtClean="0"/>
              <a:t>		}</a:t>
            </a:r>
          </a:p>
          <a:p>
            <a:pPr>
              <a:buNone/>
            </a:pPr>
            <a:r>
              <a:rPr lang="en-US" altLang="zh-TW" b="1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();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/>
              <a:t>}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Solution of </a:t>
            </a:r>
            <a:r>
              <a:rPr lang="en-US" altLang="zh-TW" sz="4400" dirty="0" smtClean="0"/>
              <a:t>Practice</a:t>
            </a:r>
            <a:endParaRPr lang="zh-TW" alt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05672" y="1268760"/>
            <a:ext cx="3970784" cy="9361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>
            <a:normAutofit/>
          </a:bodyPr>
          <a:lstStyle/>
          <a:p>
            <a:r>
              <a:rPr lang="en-US" altLang="zh-TW" sz="1600" dirty="0" smtClean="0"/>
              <a:t>a[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 = (</a:t>
            </a:r>
            <a:r>
              <a:rPr lang="en-US" altLang="zh-TW" sz="1600" b="1" dirty="0" err="1" smtClean="0"/>
              <a:t>int</a:t>
            </a:r>
            <a:r>
              <a:rPr lang="en-US" altLang="zh-TW" sz="1600" b="1" dirty="0" smtClean="0"/>
              <a:t>) (</a:t>
            </a:r>
            <a:r>
              <a:rPr lang="en-US" altLang="zh-TW" sz="1600" b="1" dirty="0" err="1" smtClean="0"/>
              <a:t>Math.</a:t>
            </a:r>
            <a:r>
              <a:rPr lang="en-US" altLang="zh-TW" sz="1600" b="1" i="1" dirty="0" err="1" smtClean="0"/>
              <a:t>random</a:t>
            </a:r>
            <a:r>
              <a:rPr lang="en-US" altLang="zh-TW" sz="1600" b="1" i="1" dirty="0" smtClean="0"/>
              <a:t>() * 20);</a:t>
            </a:r>
          </a:p>
          <a:p>
            <a:r>
              <a:rPr lang="sv-SE" altLang="zh-TW" sz="1600" dirty="0" smtClean="0"/>
              <a:t>b[i][j] = (</a:t>
            </a:r>
            <a:r>
              <a:rPr lang="sv-SE" altLang="zh-TW" sz="1600" b="1" dirty="0" smtClean="0"/>
              <a:t>int) (Math.</a:t>
            </a:r>
            <a:r>
              <a:rPr lang="sv-SE" altLang="zh-TW" sz="1600" b="1" i="1" dirty="0" smtClean="0"/>
              <a:t>random() * 20);</a:t>
            </a:r>
          </a:p>
          <a:p>
            <a:r>
              <a:rPr lang="pl-PL" altLang="zh-TW" sz="1600" dirty="0" smtClean="0"/>
              <a:t>c[i][j] = a[i][j] + b[i][j];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705672" y="2276872"/>
            <a:ext cx="3970784" cy="144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>
            <a:normAutofit fontScale="92500" lnSpcReduction="10000"/>
          </a:bodyPr>
          <a:lstStyle/>
          <a:p>
            <a:r>
              <a:rPr lang="en-US" altLang="zh-TW" sz="1600" b="1" dirty="0" smtClean="0"/>
              <a:t>if </a:t>
            </a:r>
            <a:r>
              <a:rPr lang="en-US" altLang="zh-TW" sz="1600" b="1" dirty="0" smtClean="0"/>
              <a:t>(a[</a:t>
            </a:r>
            <a:r>
              <a:rPr lang="en-US" altLang="zh-TW" sz="1600" b="1" dirty="0" err="1" smtClean="0"/>
              <a:t>i</a:t>
            </a:r>
            <a:r>
              <a:rPr lang="en-US" altLang="zh-TW" sz="1600" b="1" dirty="0" smtClean="0"/>
              <a:t>][j]&lt;10){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System.out.print</a:t>
            </a:r>
            <a:r>
              <a:rPr lang="en-US" altLang="zh-TW" sz="1600" dirty="0" smtClean="0"/>
              <a:t>(" </a:t>
            </a:r>
            <a:r>
              <a:rPr lang="en-US" altLang="zh-TW" sz="1600" dirty="0" smtClean="0"/>
              <a:t>“+a[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][j]);</a:t>
            </a:r>
          </a:p>
          <a:p>
            <a:r>
              <a:rPr lang="en-US" altLang="zh-TW" sz="1600" dirty="0" smtClean="0"/>
              <a:t>}</a:t>
            </a:r>
          </a:p>
          <a:p>
            <a:r>
              <a:rPr lang="en-US" altLang="zh-TW" sz="1600" b="1" dirty="0" smtClean="0"/>
              <a:t>else{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System.out.print</a:t>
            </a:r>
            <a:r>
              <a:rPr lang="en-US" altLang="zh-TW" sz="1600" dirty="0" smtClean="0"/>
              <a:t>(a[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][j]);</a:t>
            </a:r>
          </a:p>
          <a:p>
            <a:r>
              <a:rPr lang="en-US" altLang="zh-TW" sz="1600" dirty="0" smtClean="0"/>
              <a:t>}</a:t>
            </a:r>
            <a:endParaRPr lang="en-US" altLang="zh-TW" sz="1600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705672" y="3789040"/>
            <a:ext cx="3970784" cy="144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>
            <a:normAutofit fontScale="92500" lnSpcReduction="10000"/>
          </a:bodyPr>
          <a:lstStyle/>
          <a:p>
            <a:r>
              <a:rPr lang="en-US" altLang="zh-TW" sz="1600" b="1" dirty="0" smtClean="0"/>
              <a:t>if </a:t>
            </a:r>
            <a:r>
              <a:rPr lang="en-US" altLang="zh-TW" sz="1600" b="1" dirty="0" smtClean="0"/>
              <a:t>(b[</a:t>
            </a:r>
            <a:r>
              <a:rPr lang="en-US" altLang="zh-TW" sz="1600" b="1" dirty="0" err="1" smtClean="0"/>
              <a:t>i</a:t>
            </a:r>
            <a:r>
              <a:rPr lang="en-US" altLang="zh-TW" sz="1600" b="1" dirty="0" smtClean="0"/>
              <a:t>][j]&lt;10){</a:t>
            </a:r>
          </a:p>
          <a:p>
            <a:r>
              <a:rPr lang="en-US" altLang="zh-TW" sz="1600" dirty="0" smtClean="0"/>
              <a:t> </a:t>
            </a: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</a:t>
            </a:r>
            <a:r>
              <a:rPr lang="en-US" altLang="zh-TW" sz="1600" dirty="0" smtClean="0"/>
              <a:t>(" </a:t>
            </a:r>
            <a:r>
              <a:rPr lang="en-US" altLang="zh-TW" sz="1600" dirty="0" smtClean="0"/>
              <a:t>“+b[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][j]);</a:t>
            </a:r>
          </a:p>
          <a:p>
            <a:r>
              <a:rPr lang="en-US" altLang="zh-TW" sz="1600" dirty="0" smtClean="0"/>
              <a:t>}</a:t>
            </a:r>
          </a:p>
          <a:p>
            <a:r>
              <a:rPr lang="en-US" altLang="zh-TW" sz="1600" b="1" dirty="0" smtClean="0"/>
              <a:t>else{</a:t>
            </a:r>
          </a:p>
          <a:p>
            <a:r>
              <a:rPr lang="en-US" altLang="zh-TW" sz="1600" dirty="0" smtClean="0"/>
              <a:t>       </a:t>
            </a:r>
            <a:r>
              <a:rPr lang="en-US" altLang="zh-TW" sz="1600" dirty="0" err="1" smtClean="0"/>
              <a:t>System.out.print</a:t>
            </a:r>
            <a:r>
              <a:rPr lang="en-US" altLang="zh-TW" sz="1600" dirty="0" smtClean="0"/>
              <a:t>(b[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][j]);</a:t>
            </a:r>
          </a:p>
          <a:p>
            <a:r>
              <a:rPr lang="en-US" altLang="zh-TW" sz="1600" dirty="0" smtClean="0"/>
              <a:t>}</a:t>
            </a:r>
            <a:endParaRPr lang="en-US" altLang="zh-TW" sz="1600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705672" y="5301208"/>
            <a:ext cx="3970784" cy="1440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>
            <a:normAutofit fontScale="92500" lnSpcReduction="10000"/>
          </a:bodyPr>
          <a:lstStyle/>
          <a:p>
            <a:r>
              <a:rPr lang="en-US" altLang="zh-TW" sz="1600" b="1" dirty="0" smtClean="0"/>
              <a:t>if </a:t>
            </a:r>
            <a:r>
              <a:rPr lang="en-US" altLang="zh-TW" sz="1600" b="1" dirty="0" smtClean="0"/>
              <a:t>(c[</a:t>
            </a:r>
            <a:r>
              <a:rPr lang="en-US" altLang="zh-TW" sz="1600" b="1" dirty="0" err="1" smtClean="0"/>
              <a:t>i</a:t>
            </a:r>
            <a:r>
              <a:rPr lang="en-US" altLang="zh-TW" sz="1600" b="1" dirty="0" smtClean="0"/>
              <a:t>][j]&lt;10){</a:t>
            </a:r>
          </a:p>
          <a:p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</a:t>
            </a:r>
            <a:r>
              <a:rPr lang="en-US" altLang="zh-TW" sz="1600" dirty="0" smtClean="0"/>
              <a:t>(" </a:t>
            </a:r>
            <a:r>
              <a:rPr lang="en-US" altLang="zh-TW" sz="1600" dirty="0" smtClean="0"/>
              <a:t>“+c[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][j]);</a:t>
            </a:r>
          </a:p>
          <a:p>
            <a:r>
              <a:rPr lang="en-US" altLang="zh-TW" sz="1600" dirty="0" smtClean="0"/>
              <a:t>}</a:t>
            </a:r>
          </a:p>
          <a:p>
            <a:r>
              <a:rPr lang="en-US" altLang="zh-TW" sz="1600" b="1" dirty="0" smtClean="0"/>
              <a:t>else{</a:t>
            </a:r>
          </a:p>
          <a:p>
            <a:r>
              <a:rPr lang="en-US" altLang="zh-TW" sz="1600" dirty="0" smtClean="0"/>
              <a:t>     </a:t>
            </a:r>
            <a:r>
              <a:rPr lang="en-US" altLang="zh-TW" sz="1600" dirty="0" err="1" smtClean="0"/>
              <a:t>System.out.print</a:t>
            </a:r>
            <a:r>
              <a:rPr lang="en-US" altLang="zh-TW" sz="1600" dirty="0" smtClean="0"/>
              <a:t>(c[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][j]);</a:t>
            </a:r>
          </a:p>
          <a:p>
            <a:r>
              <a:rPr lang="en-US" altLang="zh-TW" sz="1600" dirty="0" smtClean="0"/>
              <a:t>}</a:t>
            </a:r>
            <a:endParaRPr lang="en-US" altLang="zh-TW" sz="16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59832" y="1844824"/>
            <a:ext cx="1512168" cy="86409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59832" y="2996952"/>
            <a:ext cx="1512168" cy="2880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59832" y="4149080"/>
            <a:ext cx="1584176" cy="3600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87824" y="5013176"/>
            <a:ext cx="1584176" cy="64807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this </a:t>
            </a:r>
            <a:r>
              <a:rPr lang="zh-TW" altLang="en-US" sz="2400" dirty="0"/>
              <a:t>關鍵字：用來存取目前的物件</a:t>
            </a:r>
          </a:p>
          <a:p>
            <a:pPr lvl="1"/>
            <a:r>
              <a:rPr lang="zh-TW" altLang="en-US" sz="2000" dirty="0"/>
              <a:t>通常在 </a:t>
            </a:r>
            <a:r>
              <a:rPr lang="en-US" altLang="zh-TW" sz="2000" dirty="0"/>
              <a:t>instance method </a:t>
            </a:r>
            <a:r>
              <a:rPr lang="zh-TW" altLang="en-US" sz="2000" dirty="0"/>
              <a:t>或建構元（</a:t>
            </a:r>
            <a:r>
              <a:rPr lang="en-US" altLang="zh-TW" sz="2000" dirty="0"/>
              <a:t>constructor</a:t>
            </a:r>
            <a:r>
              <a:rPr lang="zh-TW" altLang="en-US" sz="2000" dirty="0"/>
              <a:t>）內使用 </a:t>
            </a:r>
            <a:r>
              <a:rPr lang="en-US" altLang="zh-TW" sz="2000" dirty="0"/>
              <a:t>this</a:t>
            </a:r>
            <a:r>
              <a:rPr lang="zh-TW" altLang="en-US" sz="2000" dirty="0"/>
              <a:t>，可以呼叫目前物件的任何成員。</a:t>
            </a:r>
          </a:p>
          <a:p>
            <a:pPr lvl="1"/>
            <a:r>
              <a:rPr lang="zh-TW" altLang="en-US" sz="2000" dirty="0"/>
              <a:t>原因：成員變數被 </a:t>
            </a:r>
            <a:r>
              <a:rPr lang="en-US" altLang="zh-TW" sz="2000" dirty="0"/>
              <a:t>method </a:t>
            </a:r>
            <a:r>
              <a:rPr lang="zh-TW" altLang="en-US" sz="2000" dirty="0"/>
              <a:t>或是建構元內的同名參數給</a:t>
            </a:r>
            <a:r>
              <a:rPr lang="en-US" altLang="zh-TW" sz="2000" dirty="0"/>
              <a:t>『</a:t>
            </a:r>
            <a:r>
              <a:rPr lang="zh-TW" altLang="en-US" sz="2000" dirty="0"/>
              <a:t>遮蔽</a:t>
            </a:r>
            <a:r>
              <a:rPr lang="en-US" altLang="zh-TW" sz="2000" dirty="0" smtClean="0"/>
              <a:t>』(shadowed) </a:t>
            </a:r>
            <a:r>
              <a:rPr lang="zh-TW" altLang="en-US" sz="2000" dirty="0" smtClean="0"/>
              <a:t>了</a:t>
            </a:r>
            <a:endParaRPr lang="zh-TW" altLang="en-US" sz="2000" dirty="0"/>
          </a:p>
          <a:p>
            <a:pPr lvl="1"/>
            <a:r>
              <a:rPr lang="zh-TW" altLang="en-US" sz="2000" dirty="0"/>
              <a:t>常使用在 </a:t>
            </a:r>
            <a:r>
              <a:rPr lang="en-US" altLang="zh-TW" sz="2000" dirty="0"/>
              <a:t>constructor </a:t>
            </a:r>
            <a:r>
              <a:rPr lang="zh-TW" altLang="en-US" sz="2000" dirty="0"/>
              <a:t>裡，當參數與成員變數名稱相同時</a:t>
            </a:r>
          </a:p>
          <a:p>
            <a:pPr lvl="1"/>
            <a:r>
              <a:rPr lang="zh-TW" altLang="en-US" sz="2000" dirty="0"/>
              <a:t>在 </a:t>
            </a:r>
            <a:r>
              <a:rPr lang="en-US" altLang="zh-TW" sz="2000" dirty="0"/>
              <a:t>method </a:t>
            </a:r>
            <a:r>
              <a:rPr lang="zh-TW" altLang="en-US" sz="2000" dirty="0"/>
              <a:t>裡使用 </a:t>
            </a:r>
            <a:r>
              <a:rPr lang="en-US" altLang="zh-TW" sz="2000" dirty="0"/>
              <a:t>this </a:t>
            </a:r>
            <a:r>
              <a:rPr lang="zh-TW" altLang="en-US" sz="2000" dirty="0"/>
              <a:t>的目的，是為了要避免成員變數與參數之間的混用（</a:t>
            </a:r>
            <a:r>
              <a:rPr lang="en-US" altLang="zh-TW" sz="2000" dirty="0"/>
              <a:t>ambiguity</a:t>
            </a:r>
            <a:r>
              <a:rPr lang="zh-TW" altLang="en-US" sz="2000" dirty="0"/>
              <a:t>），尤其當參數名稱與成員變數名稱相同時</a:t>
            </a:r>
          </a:p>
          <a:p>
            <a:pPr lvl="1"/>
            <a:r>
              <a:rPr lang="en-US" altLang="zh-TW" sz="2000" dirty="0"/>
              <a:t>this </a:t>
            </a:r>
            <a:r>
              <a:rPr lang="zh-TW" altLang="en-US" sz="2000" dirty="0"/>
              <a:t>也可用來呼叫此物件的 </a:t>
            </a:r>
            <a:r>
              <a:rPr lang="en-US" altLang="zh-TW" sz="2000" dirty="0"/>
              <a:t>methods</a:t>
            </a:r>
          </a:p>
          <a:p>
            <a:pPr lvl="1"/>
            <a:r>
              <a:rPr lang="en-US" altLang="zh-TW" sz="2000" dirty="0"/>
              <a:t>this </a:t>
            </a:r>
            <a:r>
              <a:rPr lang="zh-TW" altLang="en-US" sz="2000" dirty="0"/>
              <a:t>也可以用來呼叫此物件的 </a:t>
            </a:r>
            <a:r>
              <a:rPr lang="en-US" altLang="zh-TW" sz="2000" dirty="0"/>
              <a:t>constructor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</a:t>
            </a:r>
            <a:r>
              <a:rPr lang="zh-TW" altLang="en-US" dirty="0"/>
              <a:t>關鍵字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public class Point {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 = 0; public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 = 0; </a:t>
            </a:r>
            <a:endParaRPr lang="en-US" altLang="zh-TW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/>
              <a:t>	//</a:t>
            </a:r>
            <a:r>
              <a:rPr lang="en-US" altLang="zh-TW" b="1" dirty="0" smtClean="0"/>
              <a:t>constructor public Point(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a,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b) { 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/>
              <a:t>	</a:t>
            </a:r>
            <a:r>
              <a:rPr lang="en-US" altLang="zh-TW" b="1" dirty="0" smtClean="0"/>
              <a:t>	x </a:t>
            </a:r>
            <a:r>
              <a:rPr lang="en-US" altLang="zh-TW" b="1" dirty="0" smtClean="0"/>
              <a:t>= a; 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/>
              <a:t>	</a:t>
            </a:r>
            <a:r>
              <a:rPr lang="en-US" altLang="zh-TW" b="1" dirty="0" smtClean="0"/>
              <a:t>	y </a:t>
            </a:r>
            <a:r>
              <a:rPr lang="en-US" altLang="zh-TW" b="1" dirty="0" smtClean="0"/>
              <a:t>= b; 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/>
              <a:t>	</a:t>
            </a:r>
            <a:r>
              <a:rPr lang="en-US" altLang="zh-TW" b="1" dirty="0" smtClean="0"/>
              <a:t>}</a:t>
            </a:r>
            <a:r>
              <a:rPr lang="en-US" altLang="zh-TW" dirty="0" smtClean="0"/>
              <a:t> </a:t>
            </a:r>
          </a:p>
          <a:p>
            <a:pPr>
              <a:buNone/>
            </a:pPr>
            <a:r>
              <a:rPr lang="en-US" altLang="zh-TW" dirty="0" smtClean="0"/>
              <a:t>} 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716016" y="1484784"/>
            <a:ext cx="41148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Point {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</a:t>
            </a:r>
            <a:r>
              <a:rPr kumimoji="0" lang="en-US" altLang="zh-TW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 0; public </a:t>
            </a:r>
            <a:r>
              <a:rPr kumimoji="0" lang="en-US" altLang="zh-TW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= 0;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zh-TW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//constructor public Point(</a:t>
            </a:r>
            <a:r>
              <a:rPr kumimoji="0" lang="en-US" altLang="zh-TW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US" altLang="zh-TW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 {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TW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this.x</a:t>
            </a:r>
            <a:r>
              <a:rPr kumimoji="0" lang="en-US" altLang="zh-TW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x;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this</a:t>
            </a:r>
            <a:r>
              <a:rPr kumimoji="0" lang="en-US" altLang="zh-TW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y;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40" y="3861048"/>
            <a:ext cx="1440160" cy="93610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Left-Right Arrow 7"/>
          <p:cNvSpPr/>
          <p:nvPr/>
        </p:nvSpPr>
        <p:spPr>
          <a:xfrm>
            <a:off x="3275856" y="4077072"/>
            <a:ext cx="2232248" cy="484632"/>
          </a:xfrm>
          <a:prstGeom prst="leftRightArrow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5652120" y="3861048"/>
            <a:ext cx="1944216" cy="93610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752"/>
            <a:ext cx="8520112" cy="792163"/>
          </a:xfrm>
        </p:spPr>
        <p:txBody>
          <a:bodyPr/>
          <a:lstStyle/>
          <a:p>
            <a:r>
              <a:rPr lang="zh-TW" altLang="en-US" sz="2400" dirty="0"/>
              <a:t>可以透過 </a:t>
            </a:r>
            <a:r>
              <a:rPr lang="en-US" altLang="zh-TW" sz="2400" dirty="0"/>
              <a:t>this</a:t>
            </a:r>
            <a:r>
              <a:rPr lang="zh-TW" altLang="en-US" sz="2400" dirty="0"/>
              <a:t>，</a:t>
            </a:r>
            <a:r>
              <a:rPr lang="zh-TW" altLang="en-US" sz="2400" b="1" dirty="0">
                <a:solidFill>
                  <a:srgbClr val="FF0000"/>
                </a:solidFill>
              </a:rPr>
              <a:t>呼叫相同類別底下的另一個建構元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</a:t>
            </a:r>
            <a:r>
              <a:rPr lang="zh-TW" altLang="en-US" dirty="0"/>
              <a:t>關鍵字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7544" y="1700808"/>
            <a:ext cx="5616624" cy="50783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800" dirty="0"/>
              <a:t>public class </a:t>
            </a:r>
            <a:r>
              <a:rPr lang="en-US" altLang="zh-TW" sz="1800" dirty="0" err="1"/>
              <a:t>AClass</a:t>
            </a:r>
            <a:r>
              <a:rPr lang="en-US" altLang="zh-TW" sz="1800" dirty="0"/>
              <a:t> {</a:t>
            </a:r>
          </a:p>
          <a:p>
            <a:r>
              <a:rPr lang="en-US" altLang="zh-TW" sz="1800" dirty="0"/>
              <a:t>	private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x, y;</a:t>
            </a:r>
          </a:p>
          <a:p>
            <a:r>
              <a:rPr lang="en-US" altLang="zh-TW" sz="1800" dirty="0"/>
              <a:t>	private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width, height;	</a:t>
            </a:r>
          </a:p>
          <a:p>
            <a:r>
              <a:rPr lang="en-US" altLang="zh-TW" sz="1800" dirty="0"/>
              <a:t>	</a:t>
            </a:r>
            <a:endParaRPr lang="en-US" altLang="zh-TW" sz="1800" dirty="0" smtClean="0"/>
          </a:p>
          <a:p>
            <a:r>
              <a:rPr lang="en-US" altLang="zh-TW" sz="1800" dirty="0" smtClean="0"/>
              <a:t>	</a:t>
            </a:r>
            <a:r>
              <a:rPr lang="en-US" altLang="zh-TW" sz="1800" dirty="0" smtClean="0"/>
              <a:t>public </a:t>
            </a:r>
            <a:r>
              <a:rPr lang="en-US" altLang="zh-TW" sz="1800" dirty="0" err="1"/>
              <a:t>AClass</a:t>
            </a:r>
            <a:r>
              <a:rPr lang="en-US" altLang="zh-TW" sz="1800" dirty="0"/>
              <a:t>(){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>
                <a:solidFill>
                  <a:srgbClr val="0033CC"/>
                </a:solidFill>
              </a:rPr>
              <a:t>this(0,0,0,0);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public </a:t>
            </a:r>
            <a:r>
              <a:rPr lang="en-US" altLang="zh-TW" sz="1800" dirty="0" err="1"/>
              <a:t>AClass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width,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height){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>
                <a:solidFill>
                  <a:srgbClr val="0033CC"/>
                </a:solidFill>
              </a:rPr>
              <a:t>this(0,0,width,height);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public </a:t>
            </a:r>
            <a:r>
              <a:rPr lang="en-US" altLang="zh-TW" sz="1800" dirty="0" err="1"/>
              <a:t>AClass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x,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y,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width,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height){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	</a:t>
            </a:r>
            <a:r>
              <a:rPr lang="en-US" altLang="zh-TW" sz="1800" dirty="0" err="1">
                <a:solidFill>
                  <a:srgbClr val="0033CC"/>
                </a:solidFill>
              </a:rPr>
              <a:t>this.x</a:t>
            </a:r>
            <a:r>
              <a:rPr lang="en-US" altLang="zh-TW" sz="1800" dirty="0">
                <a:solidFill>
                  <a:srgbClr val="0033CC"/>
                </a:solidFill>
              </a:rPr>
              <a:t> = x;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	</a:t>
            </a:r>
            <a:r>
              <a:rPr lang="en-US" altLang="zh-TW" sz="1800" dirty="0" err="1">
                <a:solidFill>
                  <a:srgbClr val="0033CC"/>
                </a:solidFill>
              </a:rPr>
              <a:t>this.y</a:t>
            </a:r>
            <a:r>
              <a:rPr lang="en-US" altLang="zh-TW" sz="1800" dirty="0">
                <a:solidFill>
                  <a:srgbClr val="0033CC"/>
                </a:solidFill>
              </a:rPr>
              <a:t> = y;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	</a:t>
            </a:r>
            <a:r>
              <a:rPr lang="en-US" altLang="zh-TW" sz="1800" dirty="0" err="1">
                <a:solidFill>
                  <a:srgbClr val="0033CC"/>
                </a:solidFill>
              </a:rPr>
              <a:t>this.width</a:t>
            </a:r>
            <a:r>
              <a:rPr lang="en-US" altLang="zh-TW" sz="1800" dirty="0">
                <a:solidFill>
                  <a:srgbClr val="0033CC"/>
                </a:solidFill>
              </a:rPr>
              <a:t> = width;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		</a:t>
            </a:r>
            <a:r>
              <a:rPr lang="en-US" altLang="zh-TW" sz="1800" dirty="0" err="1">
                <a:solidFill>
                  <a:srgbClr val="0033CC"/>
                </a:solidFill>
              </a:rPr>
              <a:t>this.height</a:t>
            </a:r>
            <a:r>
              <a:rPr lang="en-US" altLang="zh-TW" sz="1800" dirty="0">
                <a:solidFill>
                  <a:srgbClr val="0033CC"/>
                </a:solidFill>
              </a:rPr>
              <a:t> = height;</a:t>
            </a:r>
          </a:p>
          <a:p>
            <a:r>
              <a:rPr lang="en-US" altLang="zh-TW" sz="1800" dirty="0"/>
              <a:t>	}</a:t>
            </a:r>
          </a:p>
          <a:p>
            <a:r>
              <a:rPr lang="en-US" altLang="zh-TW" sz="1800" dirty="0"/>
              <a:t>	...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932040" y="5157192"/>
            <a:ext cx="3995936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compiler </a:t>
            </a:r>
            <a:r>
              <a:rPr lang="en-US" altLang="zh-TW" sz="2000" dirty="0" smtClean="0"/>
              <a:t>determines which constructor to call, based on the number and the type of arguments.</a:t>
            </a:r>
            <a:endParaRPr lang="zh-TW" altLang="en-US" sz="20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265929" y="3645024"/>
            <a:ext cx="1435008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constructors</a:t>
            </a:r>
            <a:endParaRPr lang="zh-TW" altLang="en-US" sz="2000" dirty="0"/>
          </a:p>
        </p:txBody>
      </p:sp>
      <p:sp>
        <p:nvSpPr>
          <p:cNvPr id="9" name="Left Brace 8"/>
          <p:cNvSpPr/>
          <p:nvPr/>
        </p:nvSpPr>
        <p:spPr>
          <a:xfrm>
            <a:off x="755576" y="2996952"/>
            <a:ext cx="648072" cy="1728192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5004048" y="1765265"/>
            <a:ext cx="3888432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no-argument</a:t>
            </a:r>
            <a:r>
              <a:rPr lang="en-US" altLang="zh-TW" sz="2000" dirty="0" smtClean="0"/>
              <a:t> constructor calls the four-argument constructor with four 0 values </a:t>
            </a:r>
            <a:endParaRPr lang="zh-TW" alt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131840" y="2060848"/>
            <a:ext cx="1872208" cy="9361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48064" y="2924944"/>
            <a:ext cx="3888432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two-argument</a:t>
            </a:r>
            <a:r>
              <a:rPr lang="en-US" altLang="zh-TW" sz="2000" dirty="0" smtClean="0"/>
              <a:t> constructor </a:t>
            </a:r>
            <a:r>
              <a:rPr lang="en-US" altLang="zh-TW" sz="2000" dirty="0" smtClean="0"/>
              <a:t>calls the four-argument constructor with two 0 values</a:t>
            </a:r>
            <a:endParaRPr lang="zh-TW" altLang="en-US" sz="20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635896" y="3284984"/>
            <a:ext cx="1440160" cy="3600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具有二個建構元的 </a:t>
            </a:r>
            <a:r>
              <a:rPr lang="en-US" altLang="zh-TW"/>
              <a:t>Box </a:t>
            </a:r>
            <a:r>
              <a:rPr lang="zh-TW" altLang="en-US"/>
              <a:t>類別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this </a:t>
            </a:r>
            <a:r>
              <a:rPr lang="zh-TW" altLang="en-US"/>
              <a:t>關鍵字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900113" y="2060574"/>
            <a:ext cx="6480175" cy="47705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dirty="0"/>
              <a:t>class Box {</a:t>
            </a:r>
          </a:p>
          <a:p>
            <a:r>
              <a:rPr lang="en-US" altLang="zh-TW" sz="1600" dirty="0"/>
              <a:t>	double width, height, depth;</a:t>
            </a:r>
          </a:p>
          <a:p>
            <a:endParaRPr lang="en-US" altLang="zh-TW" sz="1600" dirty="0"/>
          </a:p>
          <a:p>
            <a:r>
              <a:rPr lang="zh-TW" altLang="en-US" sz="1600" dirty="0">
                <a:solidFill>
                  <a:srgbClr val="0033CC"/>
                </a:solidFill>
              </a:rPr>
              <a:t>	</a:t>
            </a:r>
            <a:r>
              <a:rPr lang="en-US" altLang="zh-TW" sz="1600" dirty="0">
                <a:solidFill>
                  <a:srgbClr val="0033CC"/>
                </a:solidFill>
              </a:rPr>
              <a:t>// </a:t>
            </a:r>
            <a:r>
              <a:rPr lang="zh-TW" altLang="en-US" sz="1600" dirty="0">
                <a:solidFill>
                  <a:srgbClr val="0033CC"/>
                </a:solidFill>
              </a:rPr>
              <a:t>預設的建構元</a:t>
            </a:r>
            <a:endParaRPr lang="zh-TW" altLang="en-US" sz="1600" dirty="0"/>
          </a:p>
          <a:p>
            <a:r>
              <a:rPr lang="zh-TW" altLang="en-US" sz="1600" dirty="0"/>
              <a:t>	</a:t>
            </a:r>
            <a:r>
              <a:rPr lang="en-US" altLang="zh-TW" sz="1600" dirty="0"/>
              <a:t>Box() {</a:t>
            </a:r>
          </a:p>
          <a:p>
            <a:r>
              <a:rPr lang="en-US" altLang="zh-TW" sz="1600" dirty="0"/>
              <a:t>		this(1, 2, 3);</a:t>
            </a:r>
          </a:p>
          <a:p>
            <a:r>
              <a:rPr lang="en-US" altLang="zh-TW" sz="1600" dirty="0"/>
              <a:t>	}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rgbClr val="0033CC"/>
                </a:solidFill>
              </a:rPr>
              <a:t>	// </a:t>
            </a:r>
            <a:r>
              <a:rPr lang="zh-TW" altLang="en-US" sz="1600" dirty="0">
                <a:solidFill>
                  <a:srgbClr val="0033CC"/>
                </a:solidFill>
              </a:rPr>
              <a:t>可以自行指定長寬的建構元</a:t>
            </a:r>
          </a:p>
          <a:p>
            <a:r>
              <a:rPr lang="zh-TW" altLang="en-US" sz="1600" dirty="0">
                <a:solidFill>
                  <a:srgbClr val="0033CC"/>
                </a:solidFill>
              </a:rPr>
              <a:t>	</a:t>
            </a:r>
            <a:r>
              <a:rPr lang="en-US" altLang="zh-TW" sz="1600" dirty="0"/>
              <a:t>Box(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width,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height,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depth){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this.width</a:t>
            </a:r>
            <a:r>
              <a:rPr lang="en-US" altLang="zh-TW" sz="1600" dirty="0"/>
              <a:t> = width;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this.height</a:t>
            </a:r>
            <a:r>
              <a:rPr lang="en-US" altLang="zh-TW" sz="1600" dirty="0"/>
              <a:t> = height;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this.depth</a:t>
            </a:r>
            <a:r>
              <a:rPr lang="en-US" altLang="zh-TW" sz="1600" dirty="0"/>
              <a:t> = depth;</a:t>
            </a:r>
          </a:p>
          <a:p>
            <a:r>
              <a:rPr lang="en-US" altLang="zh-TW" sz="1600" dirty="0"/>
              <a:t>	</a:t>
            </a:r>
            <a:r>
              <a:rPr lang="en-US" altLang="zh-TW" sz="1600" dirty="0" smtClean="0"/>
              <a:t>}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	</a:t>
            </a:r>
            <a:r>
              <a:rPr lang="en-US" altLang="zh-TW" sz="1600" dirty="0" smtClean="0"/>
              <a:t>double </a:t>
            </a:r>
            <a:r>
              <a:rPr lang="en-US" altLang="zh-TW" sz="1600" dirty="0" err="1" smtClean="0"/>
              <a:t>showVolume</a:t>
            </a:r>
            <a:r>
              <a:rPr lang="en-US" altLang="zh-TW" sz="1600" dirty="0" smtClean="0"/>
              <a:t> (){</a:t>
            </a:r>
          </a:p>
          <a:p>
            <a:r>
              <a:rPr lang="en-US" altLang="zh-TW" sz="1600" dirty="0" smtClean="0"/>
              <a:t>		return width*height*depth;</a:t>
            </a:r>
          </a:p>
          <a:p>
            <a:r>
              <a:rPr lang="en-US" altLang="zh-TW" sz="1600" dirty="0" smtClean="0"/>
              <a:t>	}</a:t>
            </a:r>
          </a:p>
          <a:p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Example: </a:t>
            </a:r>
            <a:r>
              <a:rPr lang="en-US" altLang="zh-TW" dirty="0">
                <a:solidFill>
                  <a:srgbClr val="0033CC"/>
                </a:solidFill>
              </a:rPr>
              <a:t>BoxDemo.java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</a:t>
            </a:r>
            <a:r>
              <a:rPr lang="zh-TW" altLang="en-US" dirty="0"/>
              <a:t>關鍵字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84213" y="2097088"/>
            <a:ext cx="6048027" cy="427809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dirty="0"/>
              <a:t>class </a:t>
            </a:r>
            <a:r>
              <a:rPr lang="en-US" altLang="zh-TW" sz="1600" dirty="0" err="1"/>
              <a:t>BoxDemo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 (String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 []) {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</a:t>
            </a:r>
            <a:r>
              <a:rPr lang="zh-TW" altLang="en-US" sz="1600" dirty="0"/>
              <a:t>宣告、配置與初始化</a:t>
            </a:r>
            <a:r>
              <a:rPr lang="en-US" altLang="zh-TW" sz="1600" dirty="0"/>
              <a:t>Box</a:t>
            </a:r>
            <a:r>
              <a:rPr lang="zh-TW" altLang="en-US" sz="1600" dirty="0"/>
              <a:t>物件</a:t>
            </a:r>
          </a:p>
          <a:p>
            <a:r>
              <a:rPr lang="zh-TW" altLang="en-US" sz="1600" dirty="0">
                <a:solidFill>
                  <a:srgbClr val="0033CC"/>
                </a:solidFill>
              </a:rPr>
              <a:t>		</a:t>
            </a:r>
            <a:r>
              <a:rPr lang="en-US" altLang="zh-TW" sz="1600" dirty="0">
                <a:solidFill>
                  <a:srgbClr val="0033CC"/>
                </a:solidFill>
              </a:rPr>
              <a:t>Box myBox1 = new Box();</a:t>
            </a:r>
          </a:p>
          <a:p>
            <a:r>
              <a:rPr lang="en-US" altLang="zh-TW" sz="1600" dirty="0">
                <a:solidFill>
                  <a:srgbClr val="0033CC"/>
                </a:solidFill>
              </a:rPr>
              <a:t>		Box myBox2 = new Box(10, 20, 30);</a:t>
            </a:r>
          </a:p>
          <a:p>
            <a:r>
              <a:rPr lang="en-US" altLang="zh-TW" sz="1600" dirty="0"/>
              <a:t>		double vol1, vol2;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</a:t>
            </a:r>
            <a:r>
              <a:rPr lang="zh-TW" altLang="en-US" sz="1600" dirty="0"/>
              <a:t>顯示第一個盒子的體積</a:t>
            </a:r>
          </a:p>
          <a:p>
            <a:r>
              <a:rPr lang="zh-TW" altLang="en-US" sz="1600" dirty="0"/>
              <a:t>		</a:t>
            </a:r>
            <a:r>
              <a:rPr lang="en-US" altLang="zh-TW" sz="1600" dirty="0" smtClean="0"/>
              <a:t>vol1 = myBox1.showVolume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 smtClean="0"/>
              <a:t>		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("Volume of Box1 is "+vol1</a:t>
            </a:r>
            <a:r>
              <a:rPr lang="en-US" altLang="zh-TW" sz="1600" dirty="0" smtClean="0"/>
              <a:t>);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</a:t>
            </a:r>
            <a:r>
              <a:rPr lang="zh-TW" altLang="en-US" sz="1600" dirty="0"/>
              <a:t>獲得第二個盒子的體積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smtClean="0"/>
              <a:t>vol2 = myBox2.showVolume();</a:t>
            </a:r>
          </a:p>
          <a:p>
            <a:r>
              <a:rPr lang="en-US" altLang="zh-TW" sz="1600" dirty="0" smtClean="0"/>
              <a:t>		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("Volume of Box2 is "+vol2);</a:t>
            </a:r>
            <a:endParaRPr lang="en-US" altLang="zh-TW" sz="1600" dirty="0"/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228184" y="2852936"/>
            <a:ext cx="266429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800" dirty="0" smtClean="0"/>
              <a:t>Output:</a:t>
            </a:r>
          </a:p>
          <a:p>
            <a:r>
              <a:rPr lang="en-US" altLang="zh-TW" sz="1800" dirty="0" smtClean="0"/>
              <a:t>Volume </a:t>
            </a:r>
            <a:r>
              <a:rPr lang="en-US" altLang="zh-TW" sz="1800" dirty="0" smtClean="0"/>
              <a:t>of Box1 is 6.0</a:t>
            </a:r>
          </a:p>
          <a:p>
            <a:r>
              <a:rPr lang="en-US" altLang="zh-TW" sz="1800" dirty="0" smtClean="0"/>
              <a:t>Volume of Box2 is 6000.0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2920</TotalTime>
  <Words>2626</Words>
  <Application>Microsoft Office PowerPoint</Application>
  <PresentationFormat>On-screen Show (4:3)</PresentationFormat>
  <Paragraphs>476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Managing Inheritance</vt:lpstr>
      <vt:lpstr>Outline</vt:lpstr>
      <vt:lpstr>Lesson 07’s Practice</vt:lpstr>
      <vt:lpstr>Solution of Practice</vt:lpstr>
      <vt:lpstr>this 關鍵字</vt:lpstr>
      <vt:lpstr>Example</vt:lpstr>
      <vt:lpstr>this 關鍵字</vt:lpstr>
      <vt:lpstr>this 關鍵字</vt:lpstr>
      <vt:lpstr>this 關鍵字</vt:lpstr>
      <vt:lpstr>this 關鍵字</vt:lpstr>
      <vt:lpstr>Your Turn</vt:lpstr>
      <vt:lpstr>Hints</vt:lpstr>
      <vt:lpstr>存取控制（Access Control）</vt:lpstr>
      <vt:lpstr>存取控制（Access Control）</vt:lpstr>
      <vt:lpstr>存取控制（Access Control）</vt:lpstr>
      <vt:lpstr>存取控制（Access Control）</vt:lpstr>
      <vt:lpstr>存取控制（Access Control）</vt:lpstr>
      <vt:lpstr>存取控制（Access Control）</vt:lpstr>
      <vt:lpstr>static 關鍵字</vt:lpstr>
      <vt:lpstr>static 關鍵字</vt:lpstr>
      <vt:lpstr>static 關鍵字</vt:lpstr>
      <vt:lpstr>static 關鍵字- 實體成員與類別成員</vt:lpstr>
      <vt:lpstr>static 關鍵字 - 實體成員與類別成員</vt:lpstr>
      <vt:lpstr>static 初值設定區塊</vt:lpstr>
      <vt:lpstr>static 初值設定區塊</vt:lpstr>
      <vt:lpstr>建構元（Constructors）</vt:lpstr>
      <vt:lpstr>Your Turn</vt:lpstr>
      <vt:lpstr>Your Turn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Your User Name</cp:lastModifiedBy>
  <cp:revision>592</cp:revision>
  <dcterms:created xsi:type="dcterms:W3CDTF">1601-01-01T00:00:00Z</dcterms:created>
  <dcterms:modified xsi:type="dcterms:W3CDTF">2010-07-31T06:09:06Z</dcterms:modified>
</cp:coreProperties>
</file>