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  <p:sldId id="264" r:id="rId10"/>
    <p:sldId id="265" r:id="rId11"/>
    <p:sldId id="277" r:id="rId12"/>
    <p:sldId id="266" r:id="rId13"/>
    <p:sldId id="267" r:id="rId14"/>
    <p:sldId id="268" r:id="rId15"/>
    <p:sldId id="269" r:id="rId16"/>
    <p:sldId id="274" r:id="rId17"/>
    <p:sldId id="270" r:id="rId18"/>
    <p:sldId id="271" r:id="rId19"/>
    <p:sldId id="272" r:id="rId20"/>
    <p:sldId id="283" r:id="rId21"/>
    <p:sldId id="284" r:id="rId22"/>
    <p:sldId id="285" r:id="rId23"/>
    <p:sldId id="286" r:id="rId24"/>
    <p:sldId id="281" r:id="rId25"/>
    <p:sldId id="287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9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altLang="zh-TW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8/9/2010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1E4BFFC5-58BD-4CC5-95FF-535C03931D0C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E4BFFC5-58BD-4CC5-95FF-535C03931D0C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E4BFFC5-58BD-4CC5-95FF-535C03931D0C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0825" y="476250"/>
            <a:ext cx="8664575" cy="9366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95288" y="1557338"/>
            <a:ext cx="4183062" cy="453866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30750" y="1557338"/>
            <a:ext cx="4184650" cy="453866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EAB7C3-61EE-4B18-8AA3-74202CBC374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E4BFFC5-58BD-4CC5-95FF-535C03931D0C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E4BFFC5-58BD-4CC5-95FF-535C03931D0C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E4BFFC5-58BD-4CC5-95FF-535C03931D0C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E4BFFC5-58BD-4CC5-95FF-535C03931D0C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E4BFFC5-58BD-4CC5-95FF-535C03931D0C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E4BFFC5-58BD-4CC5-95FF-535C03931D0C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E4BFFC5-58BD-4CC5-95FF-535C03931D0C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altLang="zh-TW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8/9/2010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E4BFFC5-58BD-4CC5-95FF-535C03931D0C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  <a:p>
            <a:pPr lvl="1" eaLnBrk="1" latinLnBrk="0" hangingPunct="1"/>
            <a:r>
              <a:rPr kumimoji="0" lang="en-US" altLang="zh-TW" smtClean="0"/>
              <a:t>Second level</a:t>
            </a:r>
          </a:p>
          <a:p>
            <a:pPr lvl="2" eaLnBrk="1" latinLnBrk="0" hangingPunct="1"/>
            <a:r>
              <a:rPr kumimoji="0" lang="en-US" altLang="zh-TW" smtClean="0"/>
              <a:t>Third level</a:t>
            </a:r>
          </a:p>
          <a:p>
            <a:pPr lvl="3" eaLnBrk="1" latinLnBrk="0" hangingPunct="1"/>
            <a:r>
              <a:rPr kumimoji="0" lang="en-US" altLang="zh-TW" smtClean="0"/>
              <a:t>Fourth level</a:t>
            </a:r>
          </a:p>
          <a:p>
            <a:pPr lvl="4" eaLnBrk="1" latinLnBrk="0" hangingPunct="1"/>
            <a:r>
              <a:rPr kumimoji="0" lang="en-US" altLang="zh-TW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8/9/2010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E4BFFC5-58BD-4CC5-95FF-535C03931D0C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抽象類別（</a:t>
            </a:r>
            <a:r>
              <a:rPr lang="en-US" altLang="zh-TW" dirty="0" smtClean="0"/>
              <a:t>Abstract Classes</a:t>
            </a:r>
            <a:r>
              <a:rPr lang="zh-TW" altLang="en-US" dirty="0" smtClean="0"/>
              <a:t>）及巢狀類別（</a:t>
            </a:r>
            <a:r>
              <a:rPr lang="en-US" altLang="zh-TW" dirty="0" smtClean="0"/>
              <a:t>Nested Classes</a:t>
            </a:r>
            <a:r>
              <a:rPr lang="zh-TW" altLang="en-US" dirty="0" smtClean="0"/>
              <a:t>）</a:t>
            </a:r>
            <a:br>
              <a:rPr lang="zh-TW" altLang="en-US" dirty="0" smtClean="0"/>
            </a:br>
            <a:r>
              <a:rPr lang="zh-TW" altLang="en-US" dirty="0" smtClean="0"/>
              <a:t>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Lecturer</a:t>
            </a:r>
            <a:r>
              <a:rPr lang="zh-TW" altLang="en-US" dirty="0" smtClean="0"/>
              <a:t>：賀耀華</a:t>
            </a:r>
            <a:endParaRPr lang="en-US" altLang="zh-TW" dirty="0" smtClean="0"/>
          </a:p>
          <a:p>
            <a:pPr eaLnBrk="1" hangingPunct="1"/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抽象類別（</a:t>
            </a:r>
            <a:r>
              <a:rPr lang="en-US" altLang="zh-TW" smtClean="0"/>
              <a:t>Abstract Classes</a:t>
            </a:r>
            <a:r>
              <a:rPr lang="zh-TW" altLang="en-US" smtClean="0"/>
              <a:t>）</a:t>
            </a: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755650" y="1633538"/>
            <a:ext cx="7704138" cy="50355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800" dirty="0"/>
              <a:t>class Line </a:t>
            </a:r>
            <a:r>
              <a:rPr lang="en-US" altLang="zh-TW" sz="1800" dirty="0">
                <a:solidFill>
                  <a:srgbClr val="0000CC"/>
                </a:solidFill>
              </a:rPr>
              <a:t>extends </a:t>
            </a:r>
            <a:r>
              <a:rPr lang="en-US" altLang="zh-TW" sz="1800" dirty="0" err="1">
                <a:solidFill>
                  <a:srgbClr val="0000CC"/>
                </a:solidFill>
              </a:rPr>
              <a:t>GraphicsObject</a:t>
            </a:r>
            <a:r>
              <a:rPr lang="en-US" altLang="zh-TW" sz="1800" dirty="0"/>
              <a:t>	{</a:t>
            </a:r>
          </a:p>
          <a:p>
            <a:r>
              <a:rPr lang="en-US" altLang="zh-TW" sz="1800" dirty="0"/>
              <a:t>	public Point End;</a:t>
            </a:r>
          </a:p>
          <a:p>
            <a:r>
              <a:rPr lang="en-US" altLang="zh-TW" sz="1800" dirty="0"/>
              <a:t>	public Line()	{</a:t>
            </a:r>
          </a:p>
          <a:p>
            <a:r>
              <a:rPr lang="en-US" altLang="zh-TW" sz="1800" dirty="0"/>
              <a:t>		End = new Point(0,0);</a:t>
            </a:r>
          </a:p>
          <a:p>
            <a:r>
              <a:rPr lang="en-US" altLang="zh-TW" sz="1800" dirty="0"/>
              <a:t>	}</a:t>
            </a:r>
          </a:p>
          <a:p>
            <a:r>
              <a:rPr lang="en-US" altLang="zh-TW" sz="1800" dirty="0"/>
              <a:t>	public Line(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a, 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b, 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c, 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d)	{</a:t>
            </a:r>
          </a:p>
          <a:p>
            <a:r>
              <a:rPr lang="en-US" altLang="zh-TW" sz="1800" dirty="0"/>
              <a:t>		</a:t>
            </a:r>
            <a:r>
              <a:rPr lang="en-US" altLang="zh-TW" sz="1800" dirty="0" err="1"/>
              <a:t>Origin.x</a:t>
            </a:r>
            <a:r>
              <a:rPr lang="en-US" altLang="zh-TW" sz="1800" dirty="0"/>
              <a:t> = a; </a:t>
            </a:r>
            <a:r>
              <a:rPr lang="en-US" altLang="zh-TW" sz="1800" dirty="0" err="1"/>
              <a:t>Origin.y</a:t>
            </a:r>
            <a:r>
              <a:rPr lang="en-US" altLang="zh-TW" sz="1800" dirty="0"/>
              <a:t> = b;</a:t>
            </a:r>
          </a:p>
          <a:p>
            <a:r>
              <a:rPr lang="en-US" altLang="zh-TW" sz="1800" dirty="0"/>
              <a:t>		End = new Point(c, d);</a:t>
            </a:r>
          </a:p>
          <a:p>
            <a:r>
              <a:rPr lang="en-US" altLang="zh-TW" sz="1800" dirty="0"/>
              <a:t>	}</a:t>
            </a:r>
          </a:p>
          <a:p>
            <a:r>
              <a:rPr lang="en-US" altLang="zh-TW" sz="1800" dirty="0"/>
              <a:t>	public Line(Point p1, Point p2)	{</a:t>
            </a:r>
          </a:p>
          <a:p>
            <a:r>
              <a:rPr lang="en-US" altLang="zh-TW" sz="1800" dirty="0"/>
              <a:t>		</a:t>
            </a:r>
            <a:r>
              <a:rPr lang="en-US" altLang="zh-TW" sz="1800" dirty="0" err="1"/>
              <a:t>Origin.x</a:t>
            </a:r>
            <a:r>
              <a:rPr lang="en-US" altLang="zh-TW" sz="1800" dirty="0"/>
              <a:t> = p1.x; </a:t>
            </a:r>
            <a:r>
              <a:rPr lang="en-US" altLang="zh-TW" sz="1800" dirty="0" err="1"/>
              <a:t>Origin.y</a:t>
            </a:r>
            <a:r>
              <a:rPr lang="en-US" altLang="zh-TW" sz="1800" dirty="0"/>
              <a:t> = p1.y;</a:t>
            </a:r>
          </a:p>
          <a:p>
            <a:r>
              <a:rPr lang="en-US" altLang="zh-TW" sz="1800" dirty="0"/>
              <a:t>		End = new Point(p2.x, p2.y);</a:t>
            </a:r>
          </a:p>
          <a:p>
            <a:r>
              <a:rPr lang="en-US" altLang="zh-TW" sz="1800" dirty="0"/>
              <a:t>	}</a:t>
            </a:r>
          </a:p>
          <a:p>
            <a:r>
              <a:rPr lang="en-US" altLang="zh-TW" sz="1800" dirty="0"/>
              <a:t>	</a:t>
            </a:r>
            <a:r>
              <a:rPr lang="en-US" altLang="zh-TW" sz="1800" dirty="0">
                <a:solidFill>
                  <a:srgbClr val="0000CC"/>
                </a:solidFill>
              </a:rPr>
              <a:t>public void draw() {   // </a:t>
            </a:r>
            <a:r>
              <a:rPr lang="zh-TW" altLang="en-US" sz="1800" dirty="0">
                <a:solidFill>
                  <a:srgbClr val="0000CC"/>
                </a:solidFill>
              </a:rPr>
              <a:t>必須填上 </a:t>
            </a:r>
            <a:r>
              <a:rPr lang="en-US" altLang="zh-TW" sz="1800" dirty="0">
                <a:solidFill>
                  <a:srgbClr val="0000CC"/>
                </a:solidFill>
              </a:rPr>
              <a:t>abstract method </a:t>
            </a:r>
            <a:r>
              <a:rPr lang="zh-TW" altLang="en-US" sz="1800" dirty="0">
                <a:solidFill>
                  <a:srgbClr val="0000CC"/>
                </a:solidFill>
              </a:rPr>
              <a:t>的實作內容</a:t>
            </a:r>
            <a:endParaRPr lang="en-US" altLang="zh-TW" sz="1800" dirty="0">
              <a:solidFill>
                <a:srgbClr val="0000CC"/>
              </a:solidFill>
            </a:endParaRPr>
          </a:p>
          <a:p>
            <a:r>
              <a:rPr lang="en-US" altLang="zh-TW" sz="1800" dirty="0">
                <a:solidFill>
                  <a:srgbClr val="0000CC"/>
                </a:solidFill>
              </a:rPr>
              <a:t>		</a:t>
            </a:r>
            <a:r>
              <a:rPr lang="en-US" altLang="zh-TW" sz="1800" dirty="0" err="1">
                <a:solidFill>
                  <a:srgbClr val="0000CC"/>
                </a:solidFill>
              </a:rPr>
              <a:t>System.out.println</a:t>
            </a:r>
            <a:r>
              <a:rPr lang="en-US" altLang="zh-TW" sz="1800" dirty="0">
                <a:solidFill>
                  <a:srgbClr val="0000CC"/>
                </a:solidFill>
              </a:rPr>
              <a:t> ("Line: (" + </a:t>
            </a:r>
            <a:r>
              <a:rPr lang="en-US" altLang="zh-TW" sz="1800" dirty="0" err="1">
                <a:solidFill>
                  <a:srgbClr val="0000CC"/>
                </a:solidFill>
              </a:rPr>
              <a:t>Origin.x</a:t>
            </a:r>
            <a:r>
              <a:rPr lang="en-US" altLang="zh-TW" sz="1800" dirty="0">
                <a:solidFill>
                  <a:srgbClr val="0000CC"/>
                </a:solidFill>
              </a:rPr>
              <a:t> + ", " + </a:t>
            </a:r>
            <a:r>
              <a:rPr lang="en-US" altLang="zh-TW" sz="1800" dirty="0" err="1">
                <a:solidFill>
                  <a:srgbClr val="0000CC"/>
                </a:solidFill>
              </a:rPr>
              <a:t>Origin.y</a:t>
            </a:r>
            <a:endParaRPr lang="en-US" altLang="zh-TW" sz="1800" dirty="0">
              <a:solidFill>
                <a:srgbClr val="0000CC"/>
              </a:solidFill>
            </a:endParaRPr>
          </a:p>
          <a:p>
            <a:r>
              <a:rPr lang="en-US" altLang="zh-TW" sz="1800" dirty="0">
                <a:solidFill>
                  <a:srgbClr val="0000CC"/>
                </a:solidFill>
              </a:rPr>
              <a:t>				+ ") - (" + </a:t>
            </a:r>
            <a:r>
              <a:rPr lang="en-US" altLang="zh-TW" sz="1800" dirty="0" err="1">
                <a:solidFill>
                  <a:srgbClr val="0000CC"/>
                </a:solidFill>
              </a:rPr>
              <a:t>End.x</a:t>
            </a:r>
            <a:r>
              <a:rPr lang="en-US" altLang="zh-TW" sz="1800" dirty="0">
                <a:solidFill>
                  <a:srgbClr val="0000CC"/>
                </a:solidFill>
              </a:rPr>
              <a:t> + ", " + </a:t>
            </a:r>
            <a:r>
              <a:rPr lang="en-US" altLang="zh-TW" sz="1800" dirty="0" err="1">
                <a:solidFill>
                  <a:srgbClr val="0000CC"/>
                </a:solidFill>
              </a:rPr>
              <a:t>End.y</a:t>
            </a:r>
            <a:r>
              <a:rPr lang="en-US" altLang="zh-TW" sz="1800" dirty="0">
                <a:solidFill>
                  <a:srgbClr val="0000CC"/>
                </a:solidFill>
              </a:rPr>
              <a:t> + ")");</a:t>
            </a:r>
          </a:p>
          <a:p>
            <a:r>
              <a:rPr lang="en-US" altLang="zh-TW" sz="1800" dirty="0">
                <a:solidFill>
                  <a:srgbClr val="0000CC"/>
                </a:solidFill>
              </a:rPr>
              <a:t>	}</a:t>
            </a:r>
          </a:p>
          <a:p>
            <a:r>
              <a:rPr lang="en-US" altLang="zh-TW" sz="1800" dirty="0"/>
              <a:t>}</a:t>
            </a:r>
            <a:endParaRPr lang="zh-TW" altLang="en-US" sz="1800" dirty="0"/>
          </a:p>
        </p:txBody>
      </p:sp>
      <p:sp>
        <p:nvSpPr>
          <p:cNvPr id="4" name="Rectangle 3"/>
          <p:cNvSpPr/>
          <p:nvPr/>
        </p:nvSpPr>
        <p:spPr>
          <a:xfrm rot="16200000">
            <a:off x="387369" y="3658342"/>
            <a:ext cx="1218985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 smtClean="0"/>
              <a:t>constructors</a:t>
            </a:r>
            <a:endParaRPr lang="zh-TW" altLang="en-US" sz="1600" dirty="0"/>
          </a:p>
        </p:txBody>
      </p:sp>
      <p:sp>
        <p:nvSpPr>
          <p:cNvPr id="5" name="Left Brace 4"/>
          <p:cNvSpPr/>
          <p:nvPr/>
        </p:nvSpPr>
        <p:spPr>
          <a:xfrm>
            <a:off x="1187624" y="2420888"/>
            <a:ext cx="417021" cy="2736304"/>
          </a:xfrm>
          <a:prstGeom prst="leftBrace">
            <a:avLst>
              <a:gd name="adj1" fmla="val 833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5032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dirty="0" smtClean="0"/>
              <a:t>測試主程式：</a:t>
            </a:r>
            <a:r>
              <a:rPr lang="en-US" altLang="zh-TW" dirty="0" smtClean="0">
                <a:solidFill>
                  <a:srgbClr val="0000FF"/>
                </a:solidFill>
              </a:rPr>
              <a:t>DrawDemo.java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抽象類別（</a:t>
            </a:r>
            <a:r>
              <a:rPr lang="en-US" altLang="zh-TW" smtClean="0"/>
              <a:t>Abstract Classes</a:t>
            </a:r>
            <a:r>
              <a:rPr lang="zh-TW" altLang="en-US" smtClean="0"/>
              <a:t>）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84213" y="2276475"/>
            <a:ext cx="8135937" cy="34448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dirty="0"/>
              <a:t>public class </a:t>
            </a:r>
            <a:r>
              <a:rPr lang="en-US" altLang="zh-TW" sz="2000" dirty="0" err="1"/>
              <a:t>DrawDemo</a:t>
            </a:r>
            <a:r>
              <a:rPr lang="en-US" altLang="zh-TW" sz="2000" dirty="0"/>
              <a:t> {</a:t>
            </a:r>
          </a:p>
          <a:p>
            <a:r>
              <a:rPr lang="en-US" altLang="zh-TW" sz="2000" dirty="0"/>
              <a:t>	public static void main(String[] </a:t>
            </a:r>
            <a:r>
              <a:rPr lang="en-US" altLang="zh-TW" sz="2000" dirty="0" err="1"/>
              <a:t>args</a:t>
            </a:r>
            <a:r>
              <a:rPr lang="en-US" altLang="zh-TW" sz="2000" dirty="0"/>
              <a:t>){</a:t>
            </a:r>
          </a:p>
          <a:p>
            <a:r>
              <a:rPr lang="en-US" altLang="zh-TW" sz="2000" dirty="0"/>
              <a:t>		Rectangle </a:t>
            </a:r>
            <a:r>
              <a:rPr lang="en-US" altLang="zh-TW" sz="2000" dirty="0" err="1"/>
              <a:t>rectObj</a:t>
            </a:r>
            <a:r>
              <a:rPr lang="en-US" altLang="zh-TW" sz="2000" dirty="0"/>
              <a:t> = new Rectangle(1, 2 ,5 ,5);</a:t>
            </a:r>
          </a:p>
          <a:p>
            <a:r>
              <a:rPr lang="en-US" altLang="zh-TW" sz="2000" dirty="0"/>
              <a:t>		Circle </a:t>
            </a:r>
            <a:r>
              <a:rPr lang="en-US" altLang="zh-TW" sz="2000" dirty="0" err="1"/>
              <a:t>cirObj</a:t>
            </a:r>
            <a:r>
              <a:rPr lang="en-US" altLang="zh-TW" sz="2000" dirty="0"/>
              <a:t> = new Circle(1, 1, 5);</a:t>
            </a:r>
          </a:p>
          <a:p>
            <a:r>
              <a:rPr lang="en-US" altLang="zh-TW" sz="2000" dirty="0"/>
              <a:t>		Line </a:t>
            </a:r>
            <a:r>
              <a:rPr lang="en-US" altLang="zh-TW" sz="2000" dirty="0" err="1"/>
              <a:t>lineObj</a:t>
            </a:r>
            <a:r>
              <a:rPr lang="en-US" altLang="zh-TW" sz="2000" dirty="0"/>
              <a:t> = new Line(1, 1, 2, 2);</a:t>
            </a:r>
          </a:p>
          <a:p>
            <a:endParaRPr lang="en-US" altLang="zh-TW" sz="2000" dirty="0"/>
          </a:p>
          <a:p>
            <a:r>
              <a:rPr lang="en-US" altLang="zh-TW" sz="2000" dirty="0"/>
              <a:t>		</a:t>
            </a:r>
            <a:r>
              <a:rPr lang="en-US" altLang="zh-TW" sz="2000" dirty="0" err="1"/>
              <a:t>rectObj.draw</a:t>
            </a:r>
            <a:r>
              <a:rPr lang="en-US" altLang="zh-TW" sz="2000" dirty="0"/>
              <a:t>();</a:t>
            </a:r>
          </a:p>
          <a:p>
            <a:r>
              <a:rPr lang="en-US" altLang="zh-TW" sz="2000" dirty="0"/>
              <a:t>		</a:t>
            </a:r>
            <a:r>
              <a:rPr lang="en-US" altLang="zh-TW" sz="2000" dirty="0" err="1"/>
              <a:t>cirObj.draw</a:t>
            </a:r>
            <a:r>
              <a:rPr lang="en-US" altLang="zh-TW" sz="2000" dirty="0"/>
              <a:t>();</a:t>
            </a:r>
          </a:p>
          <a:p>
            <a:r>
              <a:rPr lang="en-US" altLang="zh-TW" sz="2000" dirty="0"/>
              <a:t>		</a:t>
            </a:r>
            <a:r>
              <a:rPr lang="en-US" altLang="zh-TW" sz="2000" dirty="0" err="1"/>
              <a:t>lineObj.draw</a:t>
            </a:r>
            <a:r>
              <a:rPr lang="en-US" altLang="zh-TW" sz="2000" dirty="0"/>
              <a:t>();</a:t>
            </a:r>
          </a:p>
          <a:p>
            <a:r>
              <a:rPr lang="en-US" altLang="zh-TW" sz="2000" dirty="0"/>
              <a:t>	}</a:t>
            </a:r>
          </a:p>
          <a:p>
            <a:r>
              <a:rPr lang="en-US" altLang="zh-TW" sz="200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115617" y="3234462"/>
            <a:ext cx="1008111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 smtClean="0"/>
              <a:t>3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objects</a:t>
            </a:r>
            <a:endParaRPr lang="zh-TW" altLang="en-US" sz="1600" dirty="0"/>
          </a:p>
        </p:txBody>
      </p:sp>
      <p:sp>
        <p:nvSpPr>
          <p:cNvPr id="6" name="Left Brace 5"/>
          <p:cNvSpPr/>
          <p:nvPr/>
        </p:nvSpPr>
        <p:spPr>
          <a:xfrm>
            <a:off x="2123728" y="2996952"/>
            <a:ext cx="417021" cy="792088"/>
          </a:xfrm>
          <a:prstGeom prst="leftBrace">
            <a:avLst>
              <a:gd name="adj1" fmla="val 833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ectangle 4"/>
          <p:cNvSpPr/>
          <p:nvPr/>
        </p:nvSpPr>
        <p:spPr>
          <a:xfrm>
            <a:off x="1115616" y="4458598"/>
            <a:ext cx="1008111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 smtClean="0"/>
              <a:t>3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objects’ methods</a:t>
            </a:r>
            <a:endParaRPr lang="zh-TW" altLang="en-US" sz="1600" dirty="0"/>
          </a:p>
        </p:txBody>
      </p:sp>
      <p:sp>
        <p:nvSpPr>
          <p:cNvPr id="8" name="Left Brace 5"/>
          <p:cNvSpPr/>
          <p:nvPr/>
        </p:nvSpPr>
        <p:spPr>
          <a:xfrm>
            <a:off x="2123727" y="4221088"/>
            <a:ext cx="417021" cy="792088"/>
          </a:xfrm>
          <a:prstGeom prst="leftBrace">
            <a:avLst>
              <a:gd name="adj1" fmla="val 833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Rectangle 4"/>
          <p:cNvSpPr/>
          <p:nvPr/>
        </p:nvSpPr>
        <p:spPr>
          <a:xfrm>
            <a:off x="5508104" y="4797152"/>
            <a:ext cx="2880320" cy="18158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Rectangle has been drawn at </a:t>
            </a:r>
          </a:p>
          <a:p>
            <a:r>
              <a:rPr lang="en-US" altLang="zh-TW" sz="1600" dirty="0" smtClean="0"/>
              <a:t>(1, 2) - (6, 2)</a:t>
            </a:r>
          </a:p>
          <a:p>
            <a:r>
              <a:rPr lang="en-US" altLang="zh-TW" sz="1600" dirty="0" smtClean="0"/>
              <a:t>(1, 7) - (6, 7)</a:t>
            </a:r>
          </a:p>
          <a:p>
            <a:r>
              <a:rPr lang="en-US" altLang="zh-TW" sz="1600" dirty="0" smtClean="0"/>
              <a:t>Circle </a:t>
            </a:r>
            <a:r>
              <a:rPr lang="en-US" altLang="zh-TW" sz="1600" dirty="0" smtClean="0"/>
              <a:t>has been drawn at </a:t>
            </a:r>
          </a:p>
          <a:p>
            <a:r>
              <a:rPr lang="en-US" altLang="zh-TW" sz="1600" dirty="0" smtClean="0"/>
              <a:t>Center: (1, 1)</a:t>
            </a:r>
          </a:p>
          <a:p>
            <a:r>
              <a:rPr lang="en-US" altLang="zh-TW" sz="1600" dirty="0" smtClean="0"/>
              <a:t>Radius: 5</a:t>
            </a:r>
          </a:p>
          <a:p>
            <a:r>
              <a:rPr lang="en-US" altLang="zh-TW" sz="1600" dirty="0" smtClean="0"/>
              <a:t>Line</a:t>
            </a:r>
            <a:r>
              <a:rPr lang="en-US" altLang="zh-TW" sz="1600" dirty="0" smtClean="0"/>
              <a:t>: (1, 1) - (2, 2</a:t>
            </a:r>
            <a:r>
              <a:rPr lang="en-US" altLang="zh-TW" sz="1600" dirty="0" smtClean="0"/>
              <a:t>)</a:t>
            </a:r>
            <a:endParaRPr lang="en-US" altLang="zh-TW" sz="1600" dirty="0" smtClean="0"/>
          </a:p>
        </p:txBody>
      </p:sp>
      <p:sp>
        <p:nvSpPr>
          <p:cNvPr id="10" name="文字方塊 9"/>
          <p:cNvSpPr txBox="1"/>
          <p:nvPr/>
        </p:nvSpPr>
        <p:spPr>
          <a:xfrm>
            <a:off x="5392190" y="4407495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Output: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4895850"/>
          </a:xfrm>
        </p:spPr>
        <p:txBody>
          <a:bodyPr/>
          <a:lstStyle/>
          <a:p>
            <a:pPr eaLnBrk="1" hangingPunct="1"/>
            <a:r>
              <a:rPr lang="en-US" altLang="zh-TW" smtClean="0"/>
              <a:t>Java </a:t>
            </a:r>
            <a:r>
              <a:rPr lang="zh-TW" altLang="en-US" smtClean="0"/>
              <a:t>中</a:t>
            </a:r>
          </a:p>
          <a:p>
            <a:pPr lvl="1" eaLnBrk="1" hangingPunct="1"/>
            <a:r>
              <a:rPr lang="zh-TW" altLang="en-US" smtClean="0"/>
              <a:t>可以將一個類別變成另一個類別的成員</a:t>
            </a:r>
          </a:p>
          <a:p>
            <a:pPr lvl="1" eaLnBrk="1" hangingPunct="1"/>
            <a:r>
              <a:rPr lang="zh-TW" altLang="en-US" smtClean="0"/>
              <a:t>如下的程式碼稱為巢狀類別</a:t>
            </a:r>
            <a:endParaRPr lang="en-US" altLang="zh-TW" smtClean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TW" altLang="en-US" dirty="0" smtClean="0"/>
              <a:t>巢狀類別（</a:t>
            </a:r>
            <a:r>
              <a:rPr kumimoji="0" lang="en-US" altLang="zh-TW" dirty="0" smtClean="0"/>
              <a:t>Nested Classes</a:t>
            </a:r>
            <a:r>
              <a:rPr kumimoji="0" lang="zh-TW" altLang="en-US" dirty="0" smtClean="0"/>
              <a:t>）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258888" y="3068638"/>
            <a:ext cx="3240087" cy="232092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sz="2000"/>
              <a:t>class EnclosingClass 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sz="2000"/>
              <a:t>    …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sz="2000">
                <a:solidFill>
                  <a:srgbClr val="0000FF"/>
                </a:solidFill>
              </a:rPr>
              <a:t>    class ANestedClass 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sz="2000">
                <a:solidFill>
                  <a:srgbClr val="0000FF"/>
                </a:solidFill>
              </a:rPr>
              <a:t>         …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sz="2000">
                <a:solidFill>
                  <a:srgbClr val="0000FF"/>
                </a:solidFill>
              </a:rPr>
              <a:t>    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sz="20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巢狀類別（</a:t>
            </a:r>
            <a:r>
              <a:rPr lang="en-US" altLang="zh-TW" dirty="0" smtClean="0"/>
              <a:t>Nested Classes</a:t>
            </a:r>
            <a:r>
              <a:rPr lang="zh-TW" altLang="en-US" dirty="0" smtClean="0"/>
              <a:t>）</a:t>
            </a:r>
          </a:p>
          <a:p>
            <a:pPr lvl="1" eaLnBrk="1" hangingPunct="1"/>
            <a:r>
              <a:rPr lang="zh-TW" altLang="en-US" dirty="0" smtClean="0"/>
              <a:t>強制限制住兩個類別之間的關連性</a:t>
            </a:r>
          </a:p>
          <a:p>
            <a:pPr lvl="1" eaLnBrk="1" hangingPunct="1"/>
            <a:r>
              <a:rPr lang="zh-TW" altLang="en-US" dirty="0" smtClean="0"/>
              <a:t>使用時機：當某一個類別在另一個類別中才具有意義的時候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如：只有在</a:t>
            </a:r>
            <a:r>
              <a:rPr lang="zh-TW" altLang="en-US" dirty="0" smtClean="0">
                <a:solidFill>
                  <a:srgbClr val="0000FF"/>
                </a:solidFill>
              </a:rPr>
              <a:t>文字元件（</a:t>
            </a:r>
            <a:r>
              <a:rPr lang="en-US" altLang="zh-TW" dirty="0" smtClean="0">
                <a:solidFill>
                  <a:srgbClr val="0000FF"/>
                </a:solidFill>
              </a:rPr>
              <a:t>text component</a:t>
            </a:r>
            <a:r>
              <a:rPr lang="zh-TW" altLang="en-US" dirty="0" smtClean="0">
                <a:solidFill>
                  <a:srgbClr val="0000FF"/>
                </a:solidFill>
              </a:rPr>
              <a:t>）</a:t>
            </a:r>
            <a:r>
              <a:rPr lang="zh-TW" altLang="en-US" dirty="0" smtClean="0"/>
              <a:t>之內，</a:t>
            </a:r>
            <a:r>
              <a:rPr lang="zh-TW" altLang="en-US" dirty="0" smtClean="0">
                <a:solidFill>
                  <a:srgbClr val="0000FF"/>
                </a:solidFill>
              </a:rPr>
              <a:t>文字游標</a:t>
            </a:r>
            <a:r>
              <a:rPr lang="zh-TW" altLang="en-US" dirty="0" smtClean="0"/>
              <a:t>才具有意義。因此</a:t>
            </a:r>
            <a:r>
              <a:rPr lang="zh-TW" altLang="en-US" dirty="0" smtClean="0">
                <a:solidFill>
                  <a:srgbClr val="0000FF"/>
                </a:solidFill>
              </a:rPr>
              <a:t>文字游標（巢狀類別）</a:t>
            </a:r>
            <a:r>
              <a:rPr lang="zh-TW" altLang="en-US" dirty="0" smtClean="0"/>
              <a:t>定義於</a:t>
            </a:r>
            <a:r>
              <a:rPr lang="zh-TW" altLang="en-US" dirty="0" smtClean="0">
                <a:solidFill>
                  <a:srgbClr val="0000FF"/>
                </a:solidFill>
              </a:rPr>
              <a:t>文字元件（類別）</a:t>
            </a:r>
            <a:r>
              <a:rPr lang="zh-TW" altLang="en-US" dirty="0" smtClean="0"/>
              <a:t>之內應是一個很好的選擇。</a:t>
            </a:r>
          </a:p>
          <a:p>
            <a:pPr lvl="1" eaLnBrk="1" hangingPunct="1"/>
            <a:r>
              <a:rPr lang="zh-TW" altLang="en-US" dirty="0" smtClean="0"/>
              <a:t>巢狀類別可以存取外層類別的任何成員，即使是宣告成 </a:t>
            </a:r>
            <a:r>
              <a:rPr lang="en-US" altLang="zh-TW" dirty="0" smtClean="0"/>
              <a:t>private </a:t>
            </a:r>
            <a:r>
              <a:rPr lang="zh-TW" altLang="en-US" dirty="0" smtClean="0"/>
              <a:t>的成員。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TW" altLang="en-US" smtClean="0"/>
              <a:t>巢狀類別（</a:t>
            </a:r>
            <a:r>
              <a:rPr kumimoji="0" lang="en-US" altLang="zh-TW" smtClean="0"/>
              <a:t>Nested Classes</a:t>
            </a:r>
            <a:r>
              <a:rPr kumimoji="0" lang="zh-TW" altLang="en-US" smtClean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2159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dirty="0" smtClean="0"/>
              <a:t>巢狀類別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dirty="0" smtClean="0"/>
              <a:t>如同其他成員一樣，巢狀類別也可以宣告成 </a:t>
            </a:r>
            <a:r>
              <a:rPr lang="en-US" altLang="zh-TW" dirty="0" smtClean="0"/>
              <a:t>static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dirty="0" smtClean="0"/>
              <a:t>宣告為 </a:t>
            </a:r>
            <a:r>
              <a:rPr lang="en-US" altLang="zh-TW" dirty="0" smtClean="0">
                <a:solidFill>
                  <a:srgbClr val="0000FF"/>
                </a:solidFill>
              </a:rPr>
              <a:t>static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的巢狀類別，稱為</a:t>
            </a:r>
            <a:r>
              <a:rPr lang="zh-TW" altLang="en-US" dirty="0" smtClean="0">
                <a:solidFill>
                  <a:srgbClr val="0000FF"/>
                </a:solidFill>
              </a:rPr>
              <a:t>靜態巢狀類別（</a:t>
            </a:r>
            <a:r>
              <a:rPr lang="en-US" altLang="zh-TW" dirty="0" smtClean="0">
                <a:solidFill>
                  <a:srgbClr val="0000FF"/>
                </a:solidFill>
              </a:rPr>
              <a:t>static nested class</a:t>
            </a:r>
            <a:r>
              <a:rPr lang="zh-TW" altLang="en-US" dirty="0" smtClean="0">
                <a:solidFill>
                  <a:srgbClr val="0000FF"/>
                </a:solidFill>
              </a:rPr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dirty="0" smtClean="0"/>
              <a:t>非 </a:t>
            </a:r>
            <a:r>
              <a:rPr lang="en-US" altLang="zh-TW" dirty="0" smtClean="0"/>
              <a:t>static </a:t>
            </a:r>
            <a:r>
              <a:rPr lang="zh-TW" altLang="en-US" dirty="0" smtClean="0"/>
              <a:t>的巢狀類別，稱為</a:t>
            </a:r>
            <a:r>
              <a:rPr lang="zh-TW" altLang="en-US" dirty="0" smtClean="0">
                <a:solidFill>
                  <a:srgbClr val="0000FF"/>
                </a:solidFill>
              </a:rPr>
              <a:t>內部類別（</a:t>
            </a:r>
            <a:r>
              <a:rPr lang="en-US" altLang="zh-TW" dirty="0" smtClean="0">
                <a:solidFill>
                  <a:srgbClr val="0000FF"/>
                </a:solidFill>
              </a:rPr>
              <a:t>inner class</a:t>
            </a:r>
            <a:r>
              <a:rPr lang="zh-TW" altLang="en-US" dirty="0" smtClean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TW" altLang="en-US" smtClean="0"/>
              <a:t>巢狀類別（</a:t>
            </a:r>
            <a:r>
              <a:rPr kumimoji="0" lang="en-US" altLang="zh-TW" smtClean="0"/>
              <a:t>Nested Classes</a:t>
            </a:r>
            <a:r>
              <a:rPr kumimoji="0" lang="zh-TW" altLang="en-US" smtClean="0"/>
              <a:t>）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258888" y="3573463"/>
            <a:ext cx="4465637" cy="31686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sz="1800" dirty="0"/>
              <a:t>class </a:t>
            </a:r>
            <a:r>
              <a:rPr lang="en-US" altLang="zh-TW" sz="1800" dirty="0" err="1"/>
              <a:t>EnclosingClass</a:t>
            </a:r>
            <a:r>
              <a:rPr lang="en-US" altLang="zh-TW" sz="1800" dirty="0"/>
              <a:t> {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sz="1800" dirty="0"/>
              <a:t>     ...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sz="1800" dirty="0">
                <a:solidFill>
                  <a:srgbClr val="0000FF"/>
                </a:solidFill>
              </a:rPr>
              <a:t>     static class </a:t>
            </a:r>
            <a:r>
              <a:rPr lang="en-US" altLang="zh-TW" sz="1800" dirty="0" err="1">
                <a:solidFill>
                  <a:srgbClr val="0000FF"/>
                </a:solidFill>
              </a:rPr>
              <a:t>StaticNestedClass</a:t>
            </a:r>
            <a:r>
              <a:rPr lang="en-US" altLang="zh-TW" sz="1800" dirty="0">
                <a:solidFill>
                  <a:srgbClr val="0000FF"/>
                </a:solidFill>
              </a:rPr>
              <a:t> {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sz="1800" dirty="0">
                <a:solidFill>
                  <a:srgbClr val="0000FF"/>
                </a:solidFill>
              </a:rPr>
              <a:t>          ...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sz="1800" dirty="0">
                <a:solidFill>
                  <a:srgbClr val="0000FF"/>
                </a:solidFill>
              </a:rPr>
              <a:t>     }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sz="1800" dirty="0">
                <a:solidFill>
                  <a:srgbClr val="0000FF"/>
                </a:solidFill>
              </a:rPr>
              <a:t>     class </a:t>
            </a:r>
            <a:r>
              <a:rPr lang="en-US" altLang="zh-TW" sz="1800" dirty="0" err="1">
                <a:solidFill>
                  <a:srgbClr val="0000FF"/>
                </a:solidFill>
              </a:rPr>
              <a:t>InnerClass</a:t>
            </a:r>
            <a:r>
              <a:rPr lang="en-US" altLang="zh-TW" sz="1800" dirty="0">
                <a:solidFill>
                  <a:srgbClr val="0000FF"/>
                </a:solidFill>
              </a:rPr>
              <a:t> {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sz="1800" dirty="0">
                <a:solidFill>
                  <a:srgbClr val="0000FF"/>
                </a:solidFill>
              </a:rPr>
              <a:t>          ...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sz="1800" dirty="0">
                <a:solidFill>
                  <a:srgbClr val="0000FF"/>
                </a:solidFill>
              </a:rPr>
              <a:t>      }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sz="1800" dirty="0"/>
              <a:t>} </a:t>
            </a:r>
            <a:endParaRPr lang="zh-TW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3024187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靜態巢狀類別（</a:t>
            </a:r>
            <a:r>
              <a:rPr lang="en-US" altLang="zh-TW" dirty="0" smtClean="0"/>
              <a:t>static nested class</a:t>
            </a:r>
            <a:r>
              <a:rPr lang="zh-TW" altLang="en-US" dirty="0" smtClean="0"/>
              <a:t>）</a:t>
            </a:r>
          </a:p>
          <a:p>
            <a:pPr lvl="1" eaLnBrk="1" hangingPunct="1"/>
            <a:r>
              <a:rPr lang="zh-TW" altLang="en-US" dirty="0" smtClean="0"/>
              <a:t>與 </a:t>
            </a:r>
            <a:r>
              <a:rPr lang="en-US" altLang="zh-TW" dirty="0" smtClean="0"/>
              <a:t>class variables, class method </a:t>
            </a:r>
            <a:r>
              <a:rPr lang="zh-TW" altLang="en-US" dirty="0" smtClean="0"/>
              <a:t>一樣都是屬於類別，而</a:t>
            </a:r>
            <a:r>
              <a:rPr lang="zh-TW" altLang="en-US" dirty="0" smtClean="0">
                <a:solidFill>
                  <a:srgbClr val="FF0000"/>
                </a:solidFill>
              </a:rPr>
              <a:t>非屬於物件</a:t>
            </a:r>
          </a:p>
          <a:p>
            <a:pPr lvl="1" eaLnBrk="1" hangingPunct="1"/>
            <a:r>
              <a:rPr lang="zh-TW" altLang="en-US" dirty="0" smtClean="0"/>
              <a:t>與 </a:t>
            </a:r>
            <a:r>
              <a:rPr lang="en-US" altLang="zh-TW" dirty="0" smtClean="0"/>
              <a:t>class method </a:t>
            </a:r>
            <a:r>
              <a:rPr lang="zh-TW" altLang="en-US" dirty="0" smtClean="0"/>
              <a:t>一樣，在</a:t>
            </a:r>
            <a:r>
              <a:rPr lang="zh-TW" altLang="en-US" dirty="0" smtClean="0"/>
              <a:t>靜態</a:t>
            </a:r>
            <a:r>
              <a:rPr lang="en-US" altLang="zh-TW" dirty="0" smtClean="0"/>
              <a:t>(static)</a:t>
            </a:r>
            <a:r>
              <a:rPr lang="zh-TW" altLang="en-US" dirty="0" smtClean="0"/>
              <a:t>巢</a:t>
            </a:r>
            <a:r>
              <a:rPr lang="zh-TW" altLang="en-US" dirty="0" smtClean="0"/>
              <a:t>狀類別中也不能直接使用實體變數（</a:t>
            </a:r>
            <a:r>
              <a:rPr lang="en-US" altLang="zh-TW" dirty="0" smtClean="0"/>
              <a:t>instance variables</a:t>
            </a:r>
            <a:r>
              <a:rPr lang="zh-TW" altLang="en-US" dirty="0" smtClean="0"/>
              <a:t>）</a:t>
            </a:r>
          </a:p>
          <a:p>
            <a:pPr lvl="1" eaLnBrk="1" hangingPunct="1"/>
            <a:r>
              <a:rPr lang="zh-TW" altLang="en-US" dirty="0" smtClean="0"/>
              <a:t>反應的是兩個類別之間的關連性</a:t>
            </a:r>
          </a:p>
          <a:p>
            <a:pPr lvl="1" eaLnBrk="1" hangingPunct="1"/>
            <a:r>
              <a:rPr lang="zh-TW" altLang="en-US" dirty="0" smtClean="0"/>
              <a:t>宣告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TW" altLang="en-US" smtClean="0"/>
              <a:t>巢狀類別（</a:t>
            </a:r>
            <a:r>
              <a:rPr kumimoji="0" lang="en-US" altLang="zh-TW" smtClean="0"/>
              <a:t>Nested Classes</a:t>
            </a:r>
            <a:r>
              <a:rPr kumimoji="0" lang="zh-TW" altLang="en-US" smtClean="0"/>
              <a:t>）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839788" y="5256213"/>
            <a:ext cx="11112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b="1"/>
              <a:t>public</a:t>
            </a:r>
          </a:p>
          <a:p>
            <a:r>
              <a:rPr lang="en-US" altLang="zh-TW" sz="1800" b="1"/>
              <a:t>protected</a:t>
            </a:r>
          </a:p>
          <a:p>
            <a:r>
              <a:rPr lang="zh-TW" altLang="en-US" sz="1800" b="1"/>
              <a:t>(空白)</a:t>
            </a:r>
          </a:p>
          <a:p>
            <a:r>
              <a:rPr lang="en-US" altLang="zh-TW" sz="1800" b="1"/>
              <a:t>private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135188" y="5394325"/>
            <a:ext cx="984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b="1"/>
              <a:t>static</a:t>
            </a:r>
          </a:p>
          <a:p>
            <a:r>
              <a:rPr lang="en-US" altLang="zh-TW" sz="1800" b="1"/>
              <a:t>abstract</a:t>
            </a:r>
          </a:p>
          <a:p>
            <a:r>
              <a:rPr lang="en-US" altLang="zh-TW" sz="1800" b="1"/>
              <a:t>final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582988" y="5637213"/>
            <a:ext cx="2071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標楷體" pitchFamily="65" charset="-120"/>
              </a:rPr>
              <a:t>class </a:t>
            </a:r>
            <a:r>
              <a:rPr lang="zh-TW" altLang="en-US">
                <a:ea typeface="標楷體" pitchFamily="65" charset="-120"/>
              </a:rPr>
              <a:t>類別名稱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611188" y="5256213"/>
            <a:ext cx="1371600" cy="1295400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2058988" y="5256213"/>
            <a:ext cx="1371600" cy="1295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dirty="0"/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687388" y="4722813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2000" b="1">
                <a:solidFill>
                  <a:srgbClr val="0000CC"/>
                </a:solidFill>
                <a:ea typeface="標楷體" pitchFamily="65" charset="-120"/>
              </a:rPr>
              <a:t>存取範圍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2135188" y="4722813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2000" b="1">
                <a:solidFill>
                  <a:srgbClr val="0000CC"/>
                </a:solidFill>
                <a:ea typeface="標楷體" pitchFamily="65" charset="-120"/>
              </a:rPr>
              <a:t>類別特性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5868988" y="5486400"/>
            <a:ext cx="28765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/>
              <a:t>extends	        </a:t>
            </a:r>
            <a:r>
              <a:rPr lang="zh-TW" altLang="en-US" sz="2000" b="1"/>
              <a:t>父類別名稱</a:t>
            </a:r>
          </a:p>
          <a:p>
            <a:r>
              <a:rPr lang="en-US" altLang="zh-TW" sz="2000" b="1"/>
              <a:t>implements  </a:t>
            </a:r>
            <a:r>
              <a:rPr lang="zh-TW" altLang="en-US" sz="2000" b="1"/>
              <a:t>父介面名稱</a:t>
            </a: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5792788" y="5486400"/>
            <a:ext cx="2971800" cy="838200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6577013" y="4953000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b="1">
                <a:solidFill>
                  <a:srgbClr val="0000CC"/>
                </a:solidFill>
                <a:ea typeface="標楷體" pitchFamily="65" charset="-120"/>
              </a:rPr>
              <a:t>繼承宣告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utoUpdateAnimBg="0"/>
      <p:bldP spid="26629" grpId="0" autoUpdateAnimBg="0"/>
      <p:bldP spid="26630" grpId="0" autoUpdateAnimBg="0"/>
      <p:bldP spid="26631" grpId="0" animBg="1"/>
      <p:bldP spid="26632" grpId="0" animBg="1"/>
      <p:bldP spid="26633" grpId="0" autoUpdateAnimBg="0"/>
      <p:bldP spid="26634" grpId="0" autoUpdateAnimBg="0"/>
      <p:bldP spid="26635" grpId="0" autoUpdateAnimBg="0"/>
      <p:bldP spid="26636" grpId="0" animBg="1"/>
      <p:bldP spid="2663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4032250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靜態巢狀類別（</a:t>
            </a:r>
            <a:r>
              <a:rPr lang="en-US" altLang="zh-TW" dirty="0" smtClean="0"/>
              <a:t>static nested class</a:t>
            </a:r>
            <a:r>
              <a:rPr lang="zh-TW" altLang="en-US" dirty="0" smtClean="0"/>
              <a:t>）</a:t>
            </a:r>
          </a:p>
          <a:p>
            <a:pPr lvl="1" eaLnBrk="1" hangingPunct="1"/>
            <a:r>
              <a:rPr lang="zh-TW" altLang="en-US" dirty="0" smtClean="0"/>
              <a:t>使用前不用 </a:t>
            </a:r>
            <a:r>
              <a:rPr lang="en-US" altLang="zh-TW" dirty="0" smtClean="0"/>
              <a:t>new </a:t>
            </a:r>
            <a:r>
              <a:rPr lang="zh-TW" altLang="en-US" dirty="0" smtClean="0"/>
              <a:t>即可使用。</a:t>
            </a:r>
          </a:p>
          <a:p>
            <a:pPr lvl="1" eaLnBrk="1" hangingPunct="1"/>
            <a:r>
              <a:rPr lang="zh-TW" altLang="en-US" dirty="0" smtClean="0"/>
              <a:t>可擁有任何 </a:t>
            </a:r>
            <a:r>
              <a:rPr lang="en-US" altLang="zh-TW" dirty="0" smtClean="0"/>
              <a:t>static </a:t>
            </a:r>
            <a:r>
              <a:rPr lang="zh-TW" altLang="en-US" dirty="0" smtClean="0"/>
              <a:t>成員。</a:t>
            </a:r>
          </a:p>
          <a:p>
            <a:pPr lvl="1" eaLnBrk="1" hangingPunct="1"/>
            <a:endParaRPr lang="zh-TW" altLang="en-US" dirty="0" smtClean="0"/>
          </a:p>
          <a:p>
            <a:pPr eaLnBrk="1" hangingPunct="1"/>
            <a:r>
              <a:rPr lang="zh-TW" altLang="en-US" dirty="0" smtClean="0"/>
              <a:t>這個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也是在</a:t>
            </a:r>
            <a:r>
              <a:rPr lang="en-US" altLang="zh-TW" dirty="0" smtClean="0"/>
              <a:t>Load</a:t>
            </a:r>
            <a:r>
              <a:rPr lang="zh-TW" altLang="en-US" dirty="0" smtClean="0"/>
              <a:t>進</a:t>
            </a:r>
            <a:r>
              <a:rPr lang="en-US" altLang="zh-TW" dirty="0" smtClean="0"/>
              <a:t>JVM</a:t>
            </a:r>
            <a:r>
              <a:rPr lang="zh-TW" altLang="en-US" dirty="0" smtClean="0"/>
              <a:t>的記憶體後就存在</a:t>
            </a:r>
          </a:p>
          <a:p>
            <a:pPr lvl="1" eaLnBrk="1" hangingPunct="1"/>
            <a:r>
              <a:rPr lang="zh-TW" altLang="en-US" dirty="0" smtClean="0"/>
              <a:t>主類別名稱</a:t>
            </a:r>
            <a:r>
              <a:rPr lang="en-US" altLang="zh-TW" dirty="0" smtClean="0"/>
              <a:t>.</a:t>
            </a:r>
            <a:r>
              <a:rPr lang="zh-TW" altLang="en-US" dirty="0" smtClean="0"/>
              <a:t>內部類別名稱</a:t>
            </a:r>
            <a:r>
              <a:rPr lang="en-US" altLang="zh-TW" dirty="0" smtClean="0"/>
              <a:t>.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(</a:t>
            </a:r>
            <a:r>
              <a:rPr lang="zh-TW" altLang="en-US" dirty="0" smtClean="0">
                <a:solidFill>
                  <a:schemeClr val="folHlink"/>
                </a:solidFill>
              </a:rPr>
              <a:t>參數</a:t>
            </a:r>
            <a:r>
              <a:rPr lang="en-US" altLang="zh-TW" dirty="0" smtClean="0"/>
              <a:t>);</a:t>
            </a:r>
          </a:p>
          <a:p>
            <a:pPr lvl="1" eaLnBrk="1" hangingPunct="1"/>
            <a:r>
              <a:rPr lang="zh-TW" altLang="en-US" dirty="0" smtClean="0"/>
              <a:t>如 </a:t>
            </a:r>
            <a:r>
              <a:rPr lang="en-US" altLang="zh-TW" dirty="0" smtClean="0"/>
              <a:t>Line2.Data.showData("Hi...");</a:t>
            </a:r>
            <a:endParaRPr lang="zh-TW" altLang="en-US" dirty="0" smtClean="0"/>
          </a:p>
          <a:p>
            <a:pPr lvl="1" eaLnBrk="1" hangingPunct="1"/>
            <a:endParaRPr lang="en-US" altLang="zh-TW" dirty="0" smtClean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TW" altLang="en-US" smtClean="0"/>
              <a:t>巢狀類別（</a:t>
            </a:r>
            <a:r>
              <a:rPr kumimoji="0" lang="en-US" altLang="zh-TW" smtClean="0"/>
              <a:t>Nested Classes</a:t>
            </a:r>
            <a:r>
              <a:rPr kumimoji="0" lang="zh-TW" altLang="en-US" smtClean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187166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TW" altLang="en-US" smtClean="0"/>
              <a:t>內部類別（</a:t>
            </a:r>
            <a:r>
              <a:rPr lang="en-US" altLang="zh-TW" smtClean="0"/>
              <a:t>inner class</a:t>
            </a:r>
            <a:r>
              <a:rPr lang="zh-TW" altLang="en-US" smtClean="0"/>
              <a:t>）</a:t>
            </a:r>
          </a:p>
          <a:p>
            <a:pPr lvl="1" eaLnBrk="1" hangingPunct="1"/>
            <a:r>
              <a:rPr lang="zh-TW" altLang="en-US" smtClean="0"/>
              <a:t>與 </a:t>
            </a:r>
            <a:r>
              <a:rPr lang="en-US" altLang="zh-TW" smtClean="0"/>
              <a:t>instance variables, instance methods </a:t>
            </a:r>
            <a:r>
              <a:rPr lang="zh-TW" altLang="en-US" smtClean="0"/>
              <a:t>一樣都是屬於物件</a:t>
            </a:r>
          </a:p>
          <a:p>
            <a:pPr lvl="1" eaLnBrk="1" hangingPunct="1"/>
            <a:r>
              <a:rPr lang="zh-TW" altLang="en-US" smtClean="0"/>
              <a:t>反應的是兩個類別實體物件之間的關連性</a:t>
            </a:r>
          </a:p>
          <a:p>
            <a:pPr lvl="1" eaLnBrk="1" hangingPunct="1"/>
            <a:r>
              <a:rPr lang="zh-TW" altLang="en-US" smtClean="0"/>
              <a:t>宣告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TW" altLang="en-US" smtClean="0"/>
              <a:t>巢狀類別（</a:t>
            </a:r>
            <a:r>
              <a:rPr kumimoji="0" lang="en-US" altLang="zh-TW" smtClean="0"/>
              <a:t>Nested Classes</a:t>
            </a:r>
            <a:r>
              <a:rPr kumimoji="0" lang="zh-TW" altLang="en-US" smtClean="0"/>
              <a:t>）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895350" y="4970463"/>
            <a:ext cx="11112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b="1"/>
              <a:t>public</a:t>
            </a:r>
          </a:p>
          <a:p>
            <a:r>
              <a:rPr lang="en-US" altLang="zh-TW" sz="1800" b="1"/>
              <a:t>protected</a:t>
            </a:r>
          </a:p>
          <a:p>
            <a:r>
              <a:rPr lang="zh-TW" altLang="en-US" sz="1800" b="1"/>
              <a:t>(空白)</a:t>
            </a:r>
          </a:p>
          <a:p>
            <a:r>
              <a:rPr lang="en-US" altLang="zh-TW" sz="1800" b="1"/>
              <a:t>private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2190750" y="5245100"/>
            <a:ext cx="984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b="1"/>
              <a:t>abstract</a:t>
            </a:r>
          </a:p>
          <a:p>
            <a:r>
              <a:rPr lang="en-US" altLang="zh-TW" sz="1800" b="1"/>
              <a:t>final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3638550" y="5351463"/>
            <a:ext cx="2071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標楷體" pitchFamily="65" charset="-120"/>
              </a:rPr>
              <a:t>class </a:t>
            </a:r>
            <a:r>
              <a:rPr lang="zh-TW" altLang="en-US">
                <a:ea typeface="標楷體" pitchFamily="65" charset="-120"/>
              </a:rPr>
              <a:t>類別名稱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666750" y="4970463"/>
            <a:ext cx="1371600" cy="1295400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2114550" y="4970463"/>
            <a:ext cx="1371600" cy="1295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742950" y="4437063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2000" b="1">
                <a:solidFill>
                  <a:srgbClr val="0000CC"/>
                </a:solidFill>
                <a:ea typeface="標楷體" pitchFamily="65" charset="-120"/>
              </a:rPr>
              <a:t>存取範圍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2190750" y="4437063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2000" b="1">
                <a:solidFill>
                  <a:srgbClr val="0000CC"/>
                </a:solidFill>
                <a:ea typeface="標楷體" pitchFamily="65" charset="-120"/>
              </a:rPr>
              <a:t>類別特性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5924550" y="5200650"/>
            <a:ext cx="28765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/>
              <a:t>extends	        </a:t>
            </a:r>
            <a:r>
              <a:rPr lang="zh-TW" altLang="en-US" sz="2000" b="1"/>
              <a:t>父類別名稱</a:t>
            </a:r>
          </a:p>
          <a:p>
            <a:r>
              <a:rPr lang="en-US" altLang="zh-TW" sz="2000" b="1"/>
              <a:t>implements  </a:t>
            </a:r>
            <a:r>
              <a:rPr lang="zh-TW" altLang="en-US" sz="2000" b="1"/>
              <a:t>父介面名稱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5848350" y="5200650"/>
            <a:ext cx="2971800" cy="838200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6632575" y="4667250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b="1">
                <a:solidFill>
                  <a:srgbClr val="0000CC"/>
                </a:solidFill>
                <a:ea typeface="標楷體" pitchFamily="65" charset="-120"/>
              </a:rPr>
              <a:t>繼承宣告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autoUpdateAnimBg="0"/>
      <p:bldP spid="27653" grpId="0" autoUpdateAnimBg="0"/>
      <p:bldP spid="27654" grpId="0" autoUpdateAnimBg="0"/>
      <p:bldP spid="27655" grpId="0" animBg="1"/>
      <p:bldP spid="27656" grpId="0" animBg="1"/>
      <p:bldP spid="27657" grpId="0" autoUpdateAnimBg="0"/>
      <p:bldP spid="27658" grpId="0" autoUpdateAnimBg="0"/>
      <p:bldP spid="27659" grpId="0" autoUpdateAnimBg="0"/>
      <p:bldP spid="27660" grpId="0" animBg="1"/>
      <p:bldP spid="2766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An Instance of InnerClass Exists Within an Instance of OuterClass.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4509120"/>
            <a:ext cx="3600400" cy="1924354"/>
          </a:xfrm>
          <a:prstGeom prst="rect">
            <a:avLst/>
          </a:prstGeom>
          <a:noFill/>
        </p:spPr>
      </p:pic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TW" altLang="en-US" smtClean="0"/>
              <a:t>巢狀類別（</a:t>
            </a:r>
            <a:r>
              <a:rPr kumimoji="0" lang="en-US" altLang="zh-TW" smtClean="0"/>
              <a:t>Nested Classes</a:t>
            </a:r>
            <a:r>
              <a:rPr kumimoji="0" lang="zh-TW" altLang="en-US" smtClean="0"/>
              <a:t>）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557338"/>
            <a:ext cx="8353425" cy="2016125"/>
          </a:xfrm>
        </p:spPr>
        <p:txBody>
          <a:bodyPr/>
          <a:lstStyle/>
          <a:p>
            <a:pPr eaLnBrk="1" hangingPunct="1"/>
            <a:r>
              <a:rPr lang="zh-TW" altLang="en-US" smtClean="0"/>
              <a:t>內部類別（</a:t>
            </a:r>
            <a:r>
              <a:rPr lang="en-US" altLang="zh-TW" smtClean="0"/>
              <a:t>inner class</a:t>
            </a:r>
            <a:r>
              <a:rPr lang="zh-TW" altLang="en-US" smtClean="0"/>
              <a:t>）</a:t>
            </a:r>
          </a:p>
          <a:p>
            <a:pPr lvl="1" eaLnBrk="1" hangingPunct="1"/>
            <a:r>
              <a:rPr lang="en-US" altLang="zh-TW" smtClean="0"/>
              <a:t>InnerClass </a:t>
            </a:r>
            <a:r>
              <a:rPr lang="zh-TW" altLang="en-US" smtClean="0"/>
              <a:t>的實體只能存活在 </a:t>
            </a:r>
            <a:r>
              <a:rPr lang="en-US" altLang="zh-TW" smtClean="0"/>
              <a:t>Enclosing Class </a:t>
            </a:r>
            <a:r>
              <a:rPr lang="zh-TW" altLang="en-US" smtClean="0"/>
              <a:t>物件之內</a:t>
            </a:r>
          </a:p>
          <a:p>
            <a:pPr lvl="1" eaLnBrk="1" hangingPunct="1"/>
            <a:r>
              <a:rPr lang="en-US" altLang="zh-TW" smtClean="0"/>
              <a:t>InnerClass </a:t>
            </a:r>
            <a:r>
              <a:rPr lang="zh-TW" altLang="en-US" smtClean="0"/>
              <a:t>可以直接使用 </a:t>
            </a:r>
            <a:r>
              <a:rPr lang="en-US" altLang="zh-TW" smtClean="0"/>
              <a:t>EnclosingClass </a:t>
            </a:r>
            <a:r>
              <a:rPr lang="zh-TW" altLang="en-US" smtClean="0"/>
              <a:t>物件的實體變數與 </a:t>
            </a:r>
            <a:r>
              <a:rPr lang="en-US" altLang="zh-TW" smtClean="0"/>
              <a:t>methods</a:t>
            </a:r>
            <a:r>
              <a:rPr lang="zh-TW" altLang="en-US" smtClean="0"/>
              <a:t>（包括宣告成 </a:t>
            </a:r>
            <a:r>
              <a:rPr lang="en-US" altLang="zh-TW" smtClean="0"/>
              <a:t>private </a:t>
            </a:r>
            <a:r>
              <a:rPr lang="zh-TW" altLang="en-US" smtClean="0"/>
              <a:t>的）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475656" y="3429000"/>
            <a:ext cx="3024187" cy="2097088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sz="1800" dirty="0"/>
              <a:t>class </a:t>
            </a:r>
            <a:r>
              <a:rPr lang="en-US" altLang="zh-TW" sz="1800" dirty="0" err="1"/>
              <a:t>EnclosingClass</a:t>
            </a:r>
            <a:r>
              <a:rPr lang="en-US" altLang="zh-TW" sz="1800" dirty="0"/>
              <a:t> {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sz="1800" dirty="0"/>
              <a:t>      ...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sz="1800" dirty="0">
                <a:solidFill>
                  <a:srgbClr val="0000FF"/>
                </a:solidFill>
              </a:rPr>
              <a:t>     class </a:t>
            </a:r>
            <a:r>
              <a:rPr lang="en-US" altLang="zh-TW" sz="1800" dirty="0" err="1">
                <a:solidFill>
                  <a:srgbClr val="0000FF"/>
                </a:solidFill>
              </a:rPr>
              <a:t>InnerClass</a:t>
            </a:r>
            <a:r>
              <a:rPr lang="en-US" altLang="zh-TW" sz="1800" dirty="0">
                <a:solidFill>
                  <a:srgbClr val="0000FF"/>
                </a:solidFill>
              </a:rPr>
              <a:t> {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sz="1800" dirty="0">
                <a:solidFill>
                  <a:srgbClr val="0000FF"/>
                </a:solidFill>
              </a:rPr>
              <a:t>          ...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sz="1800" dirty="0">
                <a:solidFill>
                  <a:srgbClr val="0000FF"/>
                </a:solidFill>
              </a:rPr>
              <a:t>      }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sz="1800" dirty="0"/>
              <a:t>} </a:t>
            </a:r>
            <a:endParaRPr lang="zh-TW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3671887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內部類別（</a:t>
            </a:r>
            <a:r>
              <a:rPr lang="en-US" altLang="zh-TW" dirty="0" smtClean="0"/>
              <a:t>inner class</a:t>
            </a:r>
            <a:r>
              <a:rPr lang="zh-TW" altLang="en-US" dirty="0" smtClean="0"/>
              <a:t>）</a:t>
            </a:r>
          </a:p>
          <a:p>
            <a:pPr lvl="1" eaLnBrk="1" hangingPunct="1"/>
            <a:r>
              <a:rPr lang="zh-TW" altLang="en-US" dirty="0" smtClean="0"/>
              <a:t>使用前必須先 </a:t>
            </a:r>
            <a:r>
              <a:rPr lang="en-US" altLang="zh-TW" dirty="0" smtClean="0"/>
              <a:t>new </a:t>
            </a:r>
            <a:r>
              <a:rPr lang="zh-TW" altLang="en-US" dirty="0" smtClean="0"/>
              <a:t>才能使用</a:t>
            </a:r>
          </a:p>
          <a:p>
            <a:pPr lvl="1" eaLnBrk="1" hangingPunct="1"/>
            <a:r>
              <a:rPr lang="zh-TW" altLang="en-US" dirty="0" smtClean="0"/>
              <a:t>不可以擁有 </a:t>
            </a:r>
            <a:r>
              <a:rPr lang="en-US" altLang="zh-TW" dirty="0" smtClean="0"/>
              <a:t>static </a:t>
            </a:r>
            <a:r>
              <a:rPr lang="zh-TW" altLang="en-US" dirty="0" smtClean="0"/>
              <a:t>成員，但可有 </a:t>
            </a:r>
            <a:r>
              <a:rPr lang="en-US" altLang="zh-TW" dirty="0" smtClean="0"/>
              <a:t>static final </a:t>
            </a:r>
            <a:r>
              <a:rPr lang="zh-TW" altLang="en-US" dirty="0" smtClean="0"/>
              <a:t>成員。</a:t>
            </a:r>
          </a:p>
          <a:p>
            <a:pPr lvl="1" eaLnBrk="1" hangingPunct="1"/>
            <a:r>
              <a:rPr lang="zh-TW" altLang="en-US" dirty="0" smtClean="0"/>
              <a:t>可以繼承 </a:t>
            </a:r>
            <a:r>
              <a:rPr lang="en-US" altLang="zh-TW" dirty="0" smtClean="0"/>
              <a:t>static </a:t>
            </a:r>
            <a:r>
              <a:rPr lang="zh-TW" altLang="en-US" dirty="0" smtClean="0"/>
              <a:t>成員。</a:t>
            </a:r>
          </a:p>
          <a:p>
            <a:pPr lvl="1" eaLnBrk="1" hangingPunct="1"/>
            <a:endParaRPr lang="zh-TW" altLang="en-US" dirty="0" smtClean="0"/>
          </a:p>
          <a:p>
            <a:pPr eaLnBrk="1" hangingPunct="1"/>
            <a:r>
              <a:rPr kumimoji="0" lang="en-US" altLang="zh-TW" dirty="0" smtClean="0"/>
              <a:t>ne</a:t>
            </a:r>
            <a:r>
              <a:rPr lang="en-US" altLang="zh-TW" dirty="0" smtClean="0"/>
              <a:t>w</a:t>
            </a:r>
            <a:r>
              <a:rPr lang="zh-TW" altLang="en-US" dirty="0" smtClean="0"/>
              <a:t>一個內部物件</a:t>
            </a:r>
          </a:p>
          <a:p>
            <a:pPr lvl="1" eaLnBrk="1" hangingPunct="1"/>
            <a:r>
              <a:rPr lang="zh-TW" altLang="en-US" dirty="0" smtClean="0"/>
              <a:t>物件</a:t>
            </a:r>
            <a:r>
              <a:rPr lang="en-US" altLang="zh-TW" dirty="0" smtClean="0"/>
              <a:t>instance.</a:t>
            </a:r>
            <a:r>
              <a:rPr lang="zh-TW" altLang="en-US" dirty="0" smtClean="0"/>
              <a:t>類別名稱 </a:t>
            </a:r>
            <a:r>
              <a:rPr lang="en-US" altLang="zh-TW" dirty="0" smtClean="0"/>
              <a:t>= </a:t>
            </a:r>
            <a:r>
              <a:rPr lang="zh-TW" altLang="en-US" dirty="0" smtClean="0"/>
              <a:t>物件</a:t>
            </a:r>
            <a:r>
              <a:rPr lang="en-US" altLang="zh-TW" dirty="0" err="1" smtClean="0"/>
              <a:t>instance.</a:t>
            </a:r>
            <a:r>
              <a:rPr lang="en-US" altLang="zh-TW" dirty="0" err="1" smtClean="0">
                <a:solidFill>
                  <a:srgbClr val="0000FF"/>
                </a:solidFill>
              </a:rPr>
              <a:t>new</a:t>
            </a:r>
            <a:r>
              <a:rPr lang="en-US" altLang="zh-TW" dirty="0" smtClean="0">
                <a:solidFill>
                  <a:srgbClr val="0000FF"/>
                </a:solidFill>
              </a:rPr>
              <a:t> </a:t>
            </a:r>
            <a:r>
              <a:rPr lang="zh-TW" altLang="en-US" dirty="0" smtClean="0"/>
              <a:t>類別名稱</a:t>
            </a:r>
            <a:r>
              <a:rPr lang="en-US" altLang="zh-TW" dirty="0" smtClean="0"/>
              <a:t>(</a:t>
            </a:r>
            <a:r>
              <a:rPr lang="zh-TW" altLang="en-US" dirty="0" smtClean="0">
                <a:solidFill>
                  <a:schemeClr val="folHlink"/>
                </a:solidFill>
              </a:rPr>
              <a:t>參數</a:t>
            </a:r>
            <a:r>
              <a:rPr lang="en-US" altLang="zh-TW" dirty="0" smtClean="0"/>
              <a:t>);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zh-TW" altLang="en-US" dirty="0" smtClean="0"/>
              <a:t>如 </a:t>
            </a:r>
            <a:r>
              <a:rPr lang="en-US" altLang="zh-TW" dirty="0" smtClean="0"/>
              <a:t>myLine2.Style = myLine2.new </a:t>
            </a:r>
            <a:r>
              <a:rPr lang="en-US" altLang="zh-TW" dirty="0" err="1" smtClean="0"/>
              <a:t>CStyle</a:t>
            </a:r>
            <a:r>
              <a:rPr lang="en-US" altLang="zh-TW" dirty="0" smtClean="0"/>
              <a:t>();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TW" altLang="en-US" smtClean="0"/>
              <a:t>巢狀類別（</a:t>
            </a:r>
            <a:r>
              <a:rPr kumimoji="0" lang="en-US" altLang="zh-TW" smtClean="0"/>
              <a:t>Nested Classes</a:t>
            </a:r>
            <a:r>
              <a:rPr kumimoji="0" lang="zh-TW" altLang="en-US" smtClean="0"/>
              <a:t>）</a:t>
            </a:r>
          </a:p>
        </p:txBody>
      </p:sp>
      <p:sp>
        <p:nvSpPr>
          <p:cNvPr id="4" name="Rectangle 24"/>
          <p:cNvSpPr/>
          <p:nvPr/>
        </p:nvSpPr>
        <p:spPr>
          <a:xfrm>
            <a:off x="1403648" y="6165304"/>
            <a:ext cx="3816424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800" dirty="0" smtClean="0"/>
              <a:t>Line2 myLine2 = </a:t>
            </a:r>
            <a:r>
              <a:rPr lang="en-US" altLang="zh-TW" sz="1800" b="1" dirty="0" smtClean="0"/>
              <a:t>new Line2(1,1,5,5);</a:t>
            </a:r>
            <a:endParaRPr lang="zh-TW" altLang="en-US" sz="1800" dirty="0">
              <a:solidFill>
                <a:srgbClr val="0033CC"/>
              </a:solidFill>
            </a:endParaRPr>
          </a:p>
        </p:txBody>
      </p:sp>
      <p:cxnSp>
        <p:nvCxnSpPr>
          <p:cNvPr id="5" name="Straight Arrow Connector 25"/>
          <p:cNvCxnSpPr/>
          <p:nvPr/>
        </p:nvCxnSpPr>
        <p:spPr>
          <a:xfrm rot="5400000">
            <a:off x="1511660" y="5625244"/>
            <a:ext cx="936104" cy="1588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4"/>
          <p:cNvSpPr/>
          <p:nvPr/>
        </p:nvSpPr>
        <p:spPr>
          <a:xfrm>
            <a:off x="2916610" y="5517232"/>
            <a:ext cx="1151334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800" dirty="0" smtClean="0"/>
              <a:t>內部物件</a:t>
            </a:r>
            <a:endParaRPr lang="zh-TW" altLang="en-US" sz="1800" dirty="0">
              <a:solidFill>
                <a:srgbClr val="0033CC"/>
              </a:solidFill>
            </a:endParaRPr>
          </a:p>
        </p:txBody>
      </p:sp>
      <p:cxnSp>
        <p:nvCxnSpPr>
          <p:cNvPr id="15" name="Straight Arrow Connector 25"/>
          <p:cNvCxnSpPr/>
          <p:nvPr/>
        </p:nvCxnSpPr>
        <p:spPr>
          <a:xfrm rot="5400000">
            <a:off x="2884061" y="5332963"/>
            <a:ext cx="351542" cy="1588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dirty="0" smtClean="0"/>
              <a:t>抽象（</a:t>
            </a:r>
            <a:r>
              <a:rPr lang="en-US" altLang="zh-TW" dirty="0" smtClean="0"/>
              <a:t>Abstract</a:t>
            </a:r>
            <a:r>
              <a:rPr lang="zh-TW" altLang="en-US" dirty="0" smtClean="0"/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dirty="0" smtClean="0"/>
              <a:t>抽象類別（</a:t>
            </a:r>
            <a:r>
              <a:rPr lang="en-US" altLang="zh-TW" dirty="0" smtClean="0"/>
              <a:t>Abstract Classes</a:t>
            </a:r>
            <a:r>
              <a:rPr lang="zh-TW" altLang="en-US" dirty="0" smtClean="0"/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dirty="0" smtClean="0"/>
              <a:t>抽象方法（</a:t>
            </a:r>
            <a:r>
              <a:rPr lang="en-US" altLang="zh-TW" dirty="0" smtClean="0"/>
              <a:t>Abstract Methods</a:t>
            </a:r>
            <a:r>
              <a:rPr lang="zh-TW" altLang="en-US" dirty="0" smtClean="0"/>
              <a:t>）</a:t>
            </a:r>
          </a:p>
          <a:p>
            <a:pPr eaLnBrk="1" hangingPunct="1">
              <a:lnSpc>
                <a:spcPct val="90000"/>
              </a:lnSpc>
            </a:pPr>
            <a:r>
              <a:rPr kumimoji="0" lang="zh-TW" altLang="en-US" dirty="0" smtClean="0"/>
              <a:t>巢狀類別（</a:t>
            </a:r>
            <a:r>
              <a:rPr kumimoji="0" lang="en-US" altLang="zh-TW" dirty="0" smtClean="0"/>
              <a:t>Nested Classes</a:t>
            </a:r>
            <a:r>
              <a:rPr kumimoji="0" lang="zh-TW" altLang="en-US" dirty="0" smtClean="0"/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zh-TW" altLang="en-US" dirty="0" smtClean="0"/>
              <a:t>靜態巢狀類別（</a:t>
            </a:r>
            <a:r>
              <a:rPr kumimoji="0" lang="en-US" altLang="zh-TW" dirty="0" smtClean="0"/>
              <a:t>static nested classes</a:t>
            </a:r>
            <a:r>
              <a:rPr kumimoji="0" lang="zh-TW" altLang="en-US" dirty="0" smtClean="0"/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zh-TW" altLang="en-US" dirty="0" smtClean="0"/>
              <a:t>內部類別（</a:t>
            </a:r>
            <a:r>
              <a:rPr kumimoji="0" lang="en-US" altLang="zh-TW" dirty="0" smtClean="0"/>
              <a:t>inner classes</a:t>
            </a:r>
            <a:r>
              <a:rPr kumimoji="0" lang="zh-TW" altLang="en-US" dirty="0" smtClean="0"/>
              <a:t>）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TW" dirty="0" smtClean="0">
                <a:solidFill>
                  <a:srgbClr val="0000FF"/>
                </a:solidFill>
              </a:rPr>
              <a:t>Your Turn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268760"/>
            <a:ext cx="8520112" cy="5032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Example</a:t>
            </a:r>
            <a:r>
              <a:rPr lang="zh-TW" altLang="en-US" dirty="0" smtClean="0"/>
              <a:t>： </a:t>
            </a:r>
            <a:r>
              <a:rPr lang="en-US" altLang="zh-TW" dirty="0" smtClean="0">
                <a:solidFill>
                  <a:srgbClr val="0000FF"/>
                </a:solidFill>
              </a:rPr>
              <a:t>Line2.java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TW" altLang="en-US" dirty="0" smtClean="0"/>
              <a:t>巢狀類別（</a:t>
            </a:r>
            <a:r>
              <a:rPr kumimoji="0" lang="en-US" altLang="zh-TW" dirty="0" smtClean="0"/>
              <a:t>Nested Classes</a:t>
            </a:r>
            <a:r>
              <a:rPr kumimoji="0" lang="zh-TW" altLang="en-US" dirty="0" smtClean="0"/>
              <a:t>）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051050" y="1772816"/>
            <a:ext cx="4738688" cy="50355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dirty="0"/>
              <a:t>import </a:t>
            </a:r>
            <a:r>
              <a:rPr lang="en-US" altLang="zh-TW" sz="1800" dirty="0" err="1"/>
              <a:t>java.lang.Math</a:t>
            </a:r>
            <a:r>
              <a:rPr lang="en-US" altLang="zh-TW" sz="1800" dirty="0"/>
              <a:t>;</a:t>
            </a:r>
          </a:p>
          <a:p>
            <a:endParaRPr lang="en-US" altLang="zh-TW" sz="1800" dirty="0"/>
          </a:p>
          <a:p>
            <a:r>
              <a:rPr lang="en-US" altLang="zh-TW" sz="1800" dirty="0"/>
              <a:t>public class Line2 {</a:t>
            </a:r>
          </a:p>
          <a:p>
            <a:r>
              <a:rPr lang="en-US" altLang="zh-TW" sz="1800" dirty="0"/>
              <a:t>	public Point Start;</a:t>
            </a:r>
          </a:p>
          <a:p>
            <a:r>
              <a:rPr lang="en-US" altLang="zh-TW" sz="1800" dirty="0"/>
              <a:t>	public Point End;</a:t>
            </a:r>
          </a:p>
          <a:p>
            <a:r>
              <a:rPr lang="en-US" altLang="zh-TW" sz="1800" dirty="0"/>
              <a:t>	</a:t>
            </a:r>
            <a:r>
              <a:rPr lang="en-US" altLang="zh-TW" sz="1800" dirty="0">
                <a:solidFill>
                  <a:srgbClr val="0000FF"/>
                </a:solidFill>
              </a:rPr>
              <a:t>public </a:t>
            </a:r>
            <a:r>
              <a:rPr lang="en-US" altLang="zh-TW" sz="1800" dirty="0" err="1">
                <a:solidFill>
                  <a:srgbClr val="0000FF"/>
                </a:solidFill>
              </a:rPr>
              <a:t>CStyle</a:t>
            </a:r>
            <a:r>
              <a:rPr lang="en-US" altLang="zh-TW" sz="1800" dirty="0">
                <a:solidFill>
                  <a:srgbClr val="0000FF"/>
                </a:solidFill>
              </a:rPr>
              <a:t> Style = null;</a:t>
            </a:r>
          </a:p>
          <a:p>
            <a:r>
              <a:rPr lang="en-US" altLang="zh-TW" sz="1800" dirty="0"/>
              <a:t>	public Line2() {</a:t>
            </a:r>
          </a:p>
          <a:p>
            <a:r>
              <a:rPr lang="en-US" altLang="zh-TW" sz="1800" dirty="0"/>
              <a:t>		Start = new Point(0,0);</a:t>
            </a:r>
          </a:p>
          <a:p>
            <a:r>
              <a:rPr lang="en-US" altLang="zh-TW" sz="1800" dirty="0"/>
              <a:t>		End = new Point(0,0);</a:t>
            </a:r>
          </a:p>
          <a:p>
            <a:r>
              <a:rPr lang="en-US" altLang="zh-TW" sz="1800" dirty="0"/>
              <a:t>	}</a:t>
            </a:r>
          </a:p>
          <a:p>
            <a:r>
              <a:rPr lang="en-US" altLang="zh-TW" sz="1800" dirty="0"/>
              <a:t>	public Line2(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a, 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b, 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c, 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d) {</a:t>
            </a:r>
          </a:p>
          <a:p>
            <a:r>
              <a:rPr lang="en-US" altLang="zh-TW" sz="1800" dirty="0"/>
              <a:t>		Start = new Point(a, b);</a:t>
            </a:r>
          </a:p>
          <a:p>
            <a:r>
              <a:rPr lang="en-US" altLang="zh-TW" sz="1800" dirty="0"/>
              <a:t>		End = new Point(c, d);</a:t>
            </a:r>
          </a:p>
          <a:p>
            <a:r>
              <a:rPr lang="en-US" altLang="zh-TW" sz="1800" dirty="0"/>
              <a:t>	}</a:t>
            </a:r>
          </a:p>
          <a:p>
            <a:r>
              <a:rPr lang="en-US" altLang="zh-TW" sz="1800" dirty="0"/>
              <a:t>	public Line2(Point p1, Point p2) {</a:t>
            </a:r>
          </a:p>
          <a:p>
            <a:r>
              <a:rPr lang="en-US" altLang="zh-TW" sz="1800" dirty="0"/>
              <a:t>		Start = new Point(p1.x, p1.y);</a:t>
            </a:r>
          </a:p>
          <a:p>
            <a:r>
              <a:rPr lang="en-US" altLang="zh-TW" sz="1800" dirty="0"/>
              <a:t>		End = new Point(p2.x, p2.y);</a:t>
            </a:r>
          </a:p>
          <a:p>
            <a:r>
              <a:rPr lang="en-US" altLang="zh-TW" sz="1800" dirty="0"/>
              <a:t>	}</a:t>
            </a:r>
            <a:endParaRPr lang="zh-TW" altLang="en-US" sz="1800" dirty="0"/>
          </a:p>
        </p:txBody>
      </p:sp>
      <p:sp>
        <p:nvSpPr>
          <p:cNvPr id="5" name="Rectangle 3"/>
          <p:cNvSpPr/>
          <p:nvPr/>
        </p:nvSpPr>
        <p:spPr>
          <a:xfrm>
            <a:off x="976751" y="4860449"/>
            <a:ext cx="1363001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 smtClean="0"/>
              <a:t>Outer Class Constructors</a:t>
            </a:r>
            <a:endParaRPr lang="zh-TW" altLang="en-US" sz="1600" dirty="0"/>
          </a:p>
        </p:txBody>
      </p:sp>
      <p:sp>
        <p:nvSpPr>
          <p:cNvPr id="6" name="Left Brace 4"/>
          <p:cNvSpPr/>
          <p:nvPr/>
        </p:nvSpPr>
        <p:spPr>
          <a:xfrm>
            <a:off x="2339752" y="3645024"/>
            <a:ext cx="648072" cy="3024336"/>
          </a:xfrm>
          <a:prstGeom prst="leftBrace">
            <a:avLst>
              <a:gd name="adj1" fmla="val 833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TW" altLang="en-US" smtClean="0"/>
              <a:t>巢狀類別（</a:t>
            </a:r>
            <a:r>
              <a:rPr kumimoji="0" lang="en-US" altLang="zh-TW" smtClean="0"/>
              <a:t>Nested Classes</a:t>
            </a:r>
            <a:r>
              <a:rPr kumimoji="0" lang="zh-TW" altLang="en-US" smtClean="0"/>
              <a:t>）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11560" y="1556792"/>
            <a:ext cx="7912231" cy="5016758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rgbClr val="0000FF"/>
                </a:solidFill>
              </a:rPr>
              <a:t>	//inner class</a:t>
            </a:r>
          </a:p>
          <a:p>
            <a:r>
              <a:rPr lang="zh-TW" altLang="en-US" sz="1600" dirty="0">
                <a:solidFill>
                  <a:srgbClr val="0000FF"/>
                </a:solidFill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</a:rPr>
              <a:t>public </a:t>
            </a:r>
            <a:r>
              <a:rPr lang="en-US" altLang="zh-TW" sz="1600" dirty="0">
                <a:solidFill>
                  <a:srgbClr val="0000FF"/>
                </a:solidFill>
              </a:rPr>
              <a:t>class </a:t>
            </a:r>
            <a:r>
              <a:rPr lang="en-US" altLang="zh-TW" sz="1600" dirty="0" err="1">
                <a:solidFill>
                  <a:srgbClr val="0000FF"/>
                </a:solidFill>
              </a:rPr>
              <a:t>CStyle</a:t>
            </a:r>
            <a:r>
              <a:rPr lang="en-US" altLang="zh-TW" sz="1600" dirty="0">
                <a:solidFill>
                  <a:srgbClr val="0000FF"/>
                </a:solidFill>
              </a:rPr>
              <a:t>	{</a:t>
            </a:r>
          </a:p>
          <a:p>
            <a:r>
              <a:rPr lang="en-US" altLang="zh-TW" sz="1600" dirty="0">
                <a:solidFill>
                  <a:srgbClr val="0000FF"/>
                </a:solidFill>
              </a:rPr>
              <a:t>		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srgbClr val="0000FF"/>
                </a:solidFill>
              </a:rPr>
              <a:t> Thickness;</a:t>
            </a:r>
          </a:p>
          <a:p>
            <a:r>
              <a:rPr lang="en-US" altLang="zh-TW" sz="1600" dirty="0">
                <a:solidFill>
                  <a:srgbClr val="0000FF"/>
                </a:solidFill>
              </a:rPr>
              <a:t>		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srgbClr val="0000FF"/>
                </a:solidFill>
              </a:rPr>
              <a:t> Pattern;</a:t>
            </a:r>
          </a:p>
          <a:p>
            <a:r>
              <a:rPr lang="en-US" altLang="zh-TW" sz="1600" dirty="0">
                <a:solidFill>
                  <a:srgbClr val="0000FF"/>
                </a:solidFill>
              </a:rPr>
              <a:t>		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srgbClr val="0000FF"/>
                </a:solidFill>
              </a:rPr>
              <a:t> Color;	</a:t>
            </a:r>
          </a:p>
          <a:p>
            <a:r>
              <a:rPr lang="en-US" altLang="zh-TW" sz="1600" dirty="0">
                <a:solidFill>
                  <a:srgbClr val="0000FF"/>
                </a:solidFill>
              </a:rPr>
              <a:t>		public </a:t>
            </a:r>
            <a:r>
              <a:rPr lang="en-US" altLang="zh-TW" sz="1600" dirty="0" err="1">
                <a:solidFill>
                  <a:srgbClr val="0000FF"/>
                </a:solidFill>
              </a:rPr>
              <a:t>CStyle</a:t>
            </a:r>
            <a:r>
              <a:rPr lang="en-US" altLang="zh-TW" sz="1600" dirty="0">
                <a:solidFill>
                  <a:srgbClr val="0000FF"/>
                </a:solidFill>
              </a:rPr>
              <a:t>() {</a:t>
            </a:r>
          </a:p>
          <a:p>
            <a:r>
              <a:rPr lang="en-US" altLang="zh-TW" sz="1600" dirty="0">
                <a:solidFill>
                  <a:srgbClr val="0000FF"/>
                </a:solidFill>
              </a:rPr>
              <a:t>			Thickness = 0;</a:t>
            </a:r>
          </a:p>
          <a:p>
            <a:r>
              <a:rPr lang="en-US" altLang="zh-TW" sz="1600" dirty="0">
                <a:solidFill>
                  <a:srgbClr val="0000FF"/>
                </a:solidFill>
              </a:rPr>
              <a:t>			Pattern = 0;</a:t>
            </a:r>
          </a:p>
          <a:p>
            <a:r>
              <a:rPr lang="en-US" altLang="zh-TW" sz="1600" dirty="0">
                <a:solidFill>
                  <a:srgbClr val="0000FF"/>
                </a:solidFill>
              </a:rPr>
              <a:t>			Color = 0;</a:t>
            </a:r>
          </a:p>
          <a:p>
            <a:r>
              <a:rPr lang="en-US" altLang="zh-TW" sz="1600" dirty="0">
                <a:solidFill>
                  <a:srgbClr val="0000FF"/>
                </a:solidFill>
              </a:rPr>
              <a:t>		}</a:t>
            </a:r>
          </a:p>
          <a:p>
            <a:r>
              <a:rPr lang="en-US" altLang="zh-TW" sz="1600" dirty="0">
                <a:solidFill>
                  <a:srgbClr val="0000FF"/>
                </a:solidFill>
              </a:rPr>
              <a:t>		public </a:t>
            </a:r>
            <a:r>
              <a:rPr lang="en-US" altLang="zh-TW" sz="1600" dirty="0" err="1">
                <a:solidFill>
                  <a:srgbClr val="0000FF"/>
                </a:solidFill>
              </a:rPr>
              <a:t>CStyle</a:t>
            </a:r>
            <a:r>
              <a:rPr lang="en-US" altLang="zh-TW" sz="1600" dirty="0">
                <a:solidFill>
                  <a:srgbClr val="0000FF"/>
                </a:solidFill>
              </a:rPr>
              <a:t>(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srgbClr val="0000FF"/>
                </a:solidFill>
              </a:rPr>
              <a:t> </a:t>
            </a:r>
            <a:r>
              <a:rPr lang="en-US" altLang="zh-TW" sz="1600" dirty="0" err="1">
                <a:solidFill>
                  <a:srgbClr val="0000FF"/>
                </a:solidFill>
              </a:rPr>
              <a:t>th</a:t>
            </a:r>
            <a:r>
              <a:rPr lang="en-US" altLang="zh-TW" sz="1600" dirty="0">
                <a:solidFill>
                  <a:srgbClr val="0000FF"/>
                </a:solidFill>
              </a:rPr>
              <a:t>,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srgbClr val="0000FF"/>
                </a:solidFill>
              </a:rPr>
              <a:t> pt,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srgbClr val="0000FF"/>
                </a:solidFill>
              </a:rPr>
              <a:t> </a:t>
            </a:r>
            <a:r>
              <a:rPr lang="en-US" altLang="zh-TW" sz="1600" dirty="0" err="1">
                <a:solidFill>
                  <a:srgbClr val="0000FF"/>
                </a:solidFill>
              </a:rPr>
              <a:t>cl</a:t>
            </a:r>
            <a:r>
              <a:rPr lang="en-US" altLang="zh-TW" sz="1600" dirty="0">
                <a:solidFill>
                  <a:srgbClr val="0000FF"/>
                </a:solidFill>
              </a:rPr>
              <a:t>) {</a:t>
            </a:r>
          </a:p>
          <a:p>
            <a:r>
              <a:rPr lang="en-US" altLang="zh-TW" sz="1600" dirty="0">
                <a:solidFill>
                  <a:srgbClr val="0000FF"/>
                </a:solidFill>
              </a:rPr>
              <a:t>			Thickness = </a:t>
            </a:r>
            <a:r>
              <a:rPr lang="en-US" altLang="zh-TW" sz="1600" dirty="0" err="1">
                <a:solidFill>
                  <a:srgbClr val="0000FF"/>
                </a:solidFill>
              </a:rPr>
              <a:t>th</a:t>
            </a:r>
            <a:r>
              <a:rPr lang="en-US" altLang="zh-TW" sz="1600" dirty="0">
                <a:solidFill>
                  <a:srgbClr val="0000FF"/>
                </a:solidFill>
              </a:rPr>
              <a:t>;</a:t>
            </a:r>
          </a:p>
          <a:p>
            <a:r>
              <a:rPr lang="en-US" altLang="zh-TW" sz="1600" dirty="0">
                <a:solidFill>
                  <a:srgbClr val="0000FF"/>
                </a:solidFill>
              </a:rPr>
              <a:t>			Pattern = pt;</a:t>
            </a:r>
          </a:p>
          <a:p>
            <a:r>
              <a:rPr lang="en-US" altLang="zh-TW" sz="1600" dirty="0">
                <a:solidFill>
                  <a:srgbClr val="0000FF"/>
                </a:solidFill>
              </a:rPr>
              <a:t>			Color = </a:t>
            </a:r>
            <a:r>
              <a:rPr lang="en-US" altLang="zh-TW" sz="1600" dirty="0" err="1">
                <a:solidFill>
                  <a:srgbClr val="0000FF"/>
                </a:solidFill>
              </a:rPr>
              <a:t>cl</a:t>
            </a:r>
            <a:r>
              <a:rPr lang="en-US" altLang="zh-TW" sz="1600" dirty="0">
                <a:solidFill>
                  <a:srgbClr val="0000FF"/>
                </a:solidFill>
              </a:rPr>
              <a:t>;</a:t>
            </a:r>
          </a:p>
          <a:p>
            <a:r>
              <a:rPr lang="en-US" altLang="zh-TW" sz="1600" dirty="0">
                <a:solidFill>
                  <a:srgbClr val="0000FF"/>
                </a:solidFill>
              </a:rPr>
              <a:t>		}</a:t>
            </a:r>
          </a:p>
          <a:p>
            <a:r>
              <a:rPr lang="en-US" altLang="zh-TW" sz="1600" dirty="0">
                <a:solidFill>
                  <a:srgbClr val="0000FF"/>
                </a:solidFill>
              </a:rPr>
              <a:t>		public String draw() {</a:t>
            </a:r>
          </a:p>
          <a:p>
            <a:r>
              <a:rPr lang="en-US" altLang="zh-TW" sz="1600" dirty="0">
                <a:solidFill>
                  <a:srgbClr val="0000FF"/>
                </a:solidFill>
              </a:rPr>
              <a:t>			return "Thickness: " + Thickness + "\</a:t>
            </a:r>
            <a:r>
              <a:rPr lang="en-US" altLang="zh-TW" sz="1600" dirty="0" err="1">
                <a:solidFill>
                  <a:srgbClr val="0000FF"/>
                </a:solidFill>
              </a:rPr>
              <a:t>nPattern</a:t>
            </a:r>
            <a:r>
              <a:rPr lang="en-US" altLang="zh-TW" sz="1600" dirty="0">
                <a:solidFill>
                  <a:srgbClr val="0000FF"/>
                </a:solidFill>
              </a:rPr>
              <a:t>: " + Pattern + </a:t>
            </a:r>
          </a:p>
          <a:p>
            <a:r>
              <a:rPr lang="en-US" altLang="zh-TW" sz="1600" dirty="0">
                <a:solidFill>
                  <a:srgbClr val="0000FF"/>
                </a:solidFill>
              </a:rPr>
              <a:t>				"\</a:t>
            </a:r>
            <a:r>
              <a:rPr lang="en-US" altLang="zh-TW" sz="1600" dirty="0" err="1">
                <a:solidFill>
                  <a:srgbClr val="0000FF"/>
                </a:solidFill>
              </a:rPr>
              <a:t>nColor</a:t>
            </a:r>
            <a:r>
              <a:rPr lang="en-US" altLang="zh-TW" sz="1600" dirty="0">
                <a:solidFill>
                  <a:srgbClr val="0000FF"/>
                </a:solidFill>
              </a:rPr>
              <a:t>: " + Color;</a:t>
            </a:r>
          </a:p>
          <a:p>
            <a:r>
              <a:rPr lang="en-US" altLang="zh-TW" sz="1600" dirty="0">
                <a:solidFill>
                  <a:srgbClr val="0000FF"/>
                </a:solidFill>
              </a:rPr>
              <a:t>		}</a:t>
            </a:r>
          </a:p>
          <a:p>
            <a:r>
              <a:rPr lang="en-US" altLang="zh-TW" sz="1600" dirty="0">
                <a:solidFill>
                  <a:srgbClr val="0000FF"/>
                </a:solidFill>
              </a:rPr>
              <a:t>	}</a:t>
            </a:r>
            <a:endParaRPr lang="zh-TW" altLang="en-US" sz="1600" dirty="0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4" y="3780329"/>
            <a:ext cx="1363001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 smtClean="0"/>
              <a:t>Inner Class Constructors</a:t>
            </a:r>
            <a:endParaRPr lang="zh-TW" altLang="en-US" sz="1600" dirty="0"/>
          </a:p>
        </p:txBody>
      </p:sp>
      <p:sp>
        <p:nvSpPr>
          <p:cNvPr id="5" name="Left Brace 4"/>
          <p:cNvSpPr/>
          <p:nvPr/>
        </p:nvSpPr>
        <p:spPr>
          <a:xfrm>
            <a:off x="1835696" y="2996952"/>
            <a:ext cx="648072" cy="2160240"/>
          </a:xfrm>
          <a:prstGeom prst="leftBrace">
            <a:avLst>
              <a:gd name="adj1" fmla="val 833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5"/>
          <p:cNvSpPr/>
          <p:nvPr/>
        </p:nvSpPr>
        <p:spPr>
          <a:xfrm>
            <a:off x="611559" y="5445224"/>
            <a:ext cx="1224137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 smtClean="0"/>
              <a:t>Inner Class Methods</a:t>
            </a:r>
            <a:endParaRPr lang="zh-TW" altLang="en-US" sz="1600" dirty="0"/>
          </a:p>
        </p:txBody>
      </p:sp>
      <p:sp>
        <p:nvSpPr>
          <p:cNvPr id="7" name="Left Brace 6"/>
          <p:cNvSpPr/>
          <p:nvPr/>
        </p:nvSpPr>
        <p:spPr>
          <a:xfrm>
            <a:off x="1835696" y="5301210"/>
            <a:ext cx="648072" cy="864096"/>
          </a:xfrm>
          <a:prstGeom prst="leftBrace">
            <a:avLst>
              <a:gd name="adj1" fmla="val 833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TW" altLang="en-US" dirty="0" smtClean="0"/>
              <a:t>巢狀類別（</a:t>
            </a:r>
            <a:r>
              <a:rPr kumimoji="0" lang="en-US" altLang="zh-TW" dirty="0" smtClean="0"/>
              <a:t>Nested Classes</a:t>
            </a:r>
            <a:r>
              <a:rPr kumimoji="0" lang="zh-TW" altLang="en-US" dirty="0" smtClean="0"/>
              <a:t>）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539179" y="1844675"/>
            <a:ext cx="8353301" cy="4278094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	//create </a:t>
            </a:r>
            <a:r>
              <a:rPr lang="en-US" altLang="zh-TW" sz="1600" dirty="0" err="1" smtClean="0"/>
              <a:t>Cstyle</a:t>
            </a:r>
            <a:r>
              <a:rPr lang="en-US" altLang="zh-TW" sz="1600" dirty="0" smtClean="0"/>
              <a:t> object</a:t>
            </a:r>
          </a:p>
          <a:p>
            <a:r>
              <a:rPr lang="zh-TW" altLang="en-US" sz="1600" dirty="0"/>
              <a:t>	</a:t>
            </a:r>
            <a:r>
              <a:rPr lang="en-US" altLang="zh-TW" sz="1600" dirty="0" smtClean="0"/>
              <a:t>public </a:t>
            </a:r>
            <a:r>
              <a:rPr lang="en-US" altLang="zh-TW" sz="1600" dirty="0"/>
              <a:t>void </a:t>
            </a:r>
            <a:r>
              <a:rPr lang="en-US" altLang="zh-TW" sz="1600" dirty="0" err="1"/>
              <a:t>CreateStyle</a:t>
            </a:r>
            <a:r>
              <a:rPr lang="en-US" altLang="zh-TW" sz="1600" dirty="0"/>
              <a:t>(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</a:t>
            </a:r>
            <a:r>
              <a:rPr lang="en-US" altLang="zh-TW" sz="1600" dirty="0" err="1"/>
              <a:t>th</a:t>
            </a:r>
            <a:r>
              <a:rPr lang="en-US" altLang="zh-TW" sz="1600" dirty="0"/>
              <a:t>, 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pt, 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</a:t>
            </a:r>
            <a:r>
              <a:rPr lang="en-US" altLang="zh-TW" sz="1600" dirty="0" err="1"/>
              <a:t>cl</a:t>
            </a:r>
            <a:r>
              <a:rPr lang="en-US" altLang="zh-TW" sz="1600" dirty="0"/>
              <a:t>)	{</a:t>
            </a:r>
          </a:p>
          <a:p>
            <a:r>
              <a:rPr lang="en-US" altLang="zh-TW" sz="1600" dirty="0"/>
              <a:t>		Style = new </a:t>
            </a:r>
            <a:r>
              <a:rPr lang="en-US" altLang="zh-TW" sz="1600" dirty="0" err="1"/>
              <a:t>CStyle</a:t>
            </a:r>
            <a:r>
              <a:rPr lang="en-US" altLang="zh-TW" sz="1600" dirty="0"/>
              <a:t>(</a:t>
            </a:r>
            <a:r>
              <a:rPr lang="en-US" altLang="zh-TW" sz="1600" dirty="0" err="1"/>
              <a:t>th</a:t>
            </a:r>
            <a:r>
              <a:rPr lang="en-US" altLang="zh-TW" sz="1600" dirty="0"/>
              <a:t>, pt, </a:t>
            </a:r>
            <a:r>
              <a:rPr lang="en-US" altLang="zh-TW" sz="1600" dirty="0" err="1"/>
              <a:t>cl</a:t>
            </a:r>
            <a:r>
              <a:rPr lang="en-US" altLang="zh-TW" sz="1600" dirty="0"/>
              <a:t>);</a:t>
            </a:r>
          </a:p>
          <a:p>
            <a:r>
              <a:rPr lang="en-US" altLang="zh-TW" sz="1600" dirty="0"/>
              <a:t>	}</a:t>
            </a:r>
          </a:p>
          <a:p>
            <a:r>
              <a:rPr lang="en-US" altLang="zh-TW" sz="1600" dirty="0"/>
              <a:t>	public void draw()	{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System.out.println</a:t>
            </a:r>
            <a:r>
              <a:rPr lang="en-US" altLang="zh-TW" sz="1600" dirty="0"/>
              <a:t> ("Line: (" + </a:t>
            </a:r>
            <a:r>
              <a:rPr lang="en-US" altLang="zh-TW" sz="1600" dirty="0" err="1"/>
              <a:t>Start.x</a:t>
            </a:r>
            <a:r>
              <a:rPr lang="en-US" altLang="zh-TW" sz="1600" dirty="0"/>
              <a:t> + ", " + </a:t>
            </a:r>
            <a:r>
              <a:rPr lang="en-US" altLang="zh-TW" sz="1600" dirty="0" err="1"/>
              <a:t>Start.y</a:t>
            </a:r>
            <a:endParaRPr lang="en-US" altLang="zh-TW" sz="1600" dirty="0"/>
          </a:p>
          <a:p>
            <a:r>
              <a:rPr lang="en-US" altLang="zh-TW" sz="1600" dirty="0"/>
              <a:t>				+ ") - (" + </a:t>
            </a:r>
            <a:r>
              <a:rPr lang="en-US" altLang="zh-TW" sz="1600" dirty="0" err="1"/>
              <a:t>End.x</a:t>
            </a:r>
            <a:r>
              <a:rPr lang="en-US" altLang="zh-TW" sz="1600" dirty="0"/>
              <a:t> + ", " + </a:t>
            </a:r>
            <a:r>
              <a:rPr lang="en-US" altLang="zh-TW" sz="1600" dirty="0" err="1"/>
              <a:t>End.y</a:t>
            </a:r>
            <a:r>
              <a:rPr lang="en-US" altLang="zh-TW" sz="1600" dirty="0"/>
              <a:t> + ")");</a:t>
            </a:r>
          </a:p>
          <a:p>
            <a:r>
              <a:rPr lang="en-US" altLang="zh-TW" sz="1600" dirty="0"/>
              <a:t>	}</a:t>
            </a:r>
          </a:p>
          <a:p>
            <a:r>
              <a:rPr lang="en-US" altLang="zh-TW" sz="1600" dirty="0"/>
              <a:t>	public double area()	{</a:t>
            </a:r>
          </a:p>
          <a:p>
            <a:r>
              <a:rPr lang="en-US" altLang="zh-TW" sz="1600" dirty="0"/>
              <a:t>		return </a:t>
            </a:r>
            <a:r>
              <a:rPr lang="en-US" altLang="zh-TW" sz="1600" dirty="0" err="1"/>
              <a:t>Math.sqrt</a:t>
            </a:r>
            <a:r>
              <a:rPr lang="en-US" altLang="zh-TW" sz="1600" dirty="0"/>
              <a:t>(Math.pow(</a:t>
            </a:r>
            <a:r>
              <a:rPr lang="en-US" altLang="zh-TW" sz="1600" dirty="0" err="1"/>
              <a:t>End.x</a:t>
            </a:r>
            <a:r>
              <a:rPr lang="en-US" altLang="zh-TW" sz="1600" dirty="0"/>
              <a:t> - Start.x,2) + Math.pow(</a:t>
            </a:r>
            <a:r>
              <a:rPr lang="en-US" altLang="zh-TW" sz="1600" dirty="0" err="1"/>
              <a:t>End.y</a:t>
            </a:r>
            <a:r>
              <a:rPr lang="en-US" altLang="zh-TW" sz="1600" dirty="0"/>
              <a:t> - Start.y,2));</a:t>
            </a:r>
          </a:p>
          <a:p>
            <a:r>
              <a:rPr lang="en-US" altLang="zh-TW" sz="1600" dirty="0"/>
              <a:t>	}</a:t>
            </a:r>
          </a:p>
          <a:p>
            <a:r>
              <a:rPr lang="en-US" altLang="zh-TW" sz="1600" dirty="0"/>
              <a:t>	protected void finalize() throws </a:t>
            </a:r>
            <a:r>
              <a:rPr lang="en-US" altLang="zh-TW" sz="1600" dirty="0" err="1"/>
              <a:t>Throwable</a:t>
            </a:r>
            <a:r>
              <a:rPr lang="en-US" altLang="zh-TW" sz="1600" dirty="0"/>
              <a:t>	{</a:t>
            </a:r>
          </a:p>
          <a:p>
            <a:r>
              <a:rPr lang="en-US" altLang="zh-TW" sz="1600" dirty="0"/>
              <a:t>		Start = null;</a:t>
            </a:r>
          </a:p>
          <a:p>
            <a:r>
              <a:rPr lang="en-US" altLang="zh-TW" sz="1600" dirty="0"/>
              <a:t>		End = null;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super.finalize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}</a:t>
            </a:r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  <p:sp>
        <p:nvSpPr>
          <p:cNvPr id="4" name="Rectangle 5"/>
          <p:cNvSpPr/>
          <p:nvPr/>
        </p:nvSpPr>
        <p:spPr>
          <a:xfrm>
            <a:off x="107503" y="3318083"/>
            <a:ext cx="936105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 smtClean="0"/>
              <a:t>Outer Class Methods</a:t>
            </a:r>
            <a:endParaRPr lang="zh-TW" altLang="en-US" sz="1600" dirty="0"/>
          </a:p>
        </p:txBody>
      </p:sp>
      <p:sp>
        <p:nvSpPr>
          <p:cNvPr id="5" name="Left Brace 6"/>
          <p:cNvSpPr/>
          <p:nvPr/>
        </p:nvSpPr>
        <p:spPr>
          <a:xfrm>
            <a:off x="1043608" y="2996954"/>
            <a:ext cx="431726" cy="1512166"/>
          </a:xfrm>
          <a:prstGeom prst="leftBrace">
            <a:avLst>
              <a:gd name="adj1" fmla="val 833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ectangle 13"/>
          <p:cNvSpPr/>
          <p:nvPr/>
        </p:nvSpPr>
        <p:spPr>
          <a:xfrm>
            <a:off x="6012482" y="4869160"/>
            <a:ext cx="2160240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清除本物件以 </a:t>
            </a:r>
            <a:r>
              <a:rPr lang="en-US" altLang="zh-TW" sz="1600" dirty="0" smtClean="0"/>
              <a:t>new </a:t>
            </a:r>
            <a:r>
              <a:rPr lang="zh-TW" altLang="en-US" sz="1600" dirty="0" smtClean="0"/>
              <a:t>霸佔的記憶體</a:t>
            </a:r>
            <a:endParaRPr lang="en-US" altLang="zh-TW" sz="1600" dirty="0" smtClean="0"/>
          </a:p>
        </p:txBody>
      </p:sp>
      <p:sp>
        <p:nvSpPr>
          <p:cNvPr id="9" name="Left Brace 6"/>
          <p:cNvSpPr/>
          <p:nvPr/>
        </p:nvSpPr>
        <p:spPr>
          <a:xfrm rot="10800000">
            <a:off x="5364410" y="4725144"/>
            <a:ext cx="648072" cy="864096"/>
          </a:xfrm>
          <a:prstGeom prst="leftBrace">
            <a:avLst>
              <a:gd name="adj1" fmla="val 833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6477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Line2 </a:t>
            </a:r>
            <a:r>
              <a:rPr lang="zh-TW" altLang="en-US" dirty="0" smtClean="0"/>
              <a:t>的測試主程式：</a:t>
            </a:r>
            <a:r>
              <a:rPr lang="en-US" altLang="zh-TW" dirty="0" smtClean="0">
                <a:solidFill>
                  <a:srgbClr val="0000FF"/>
                </a:solidFill>
              </a:rPr>
              <a:t>DrawLine2.java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TW" altLang="en-US" smtClean="0"/>
              <a:t>巢狀類別（</a:t>
            </a:r>
            <a:r>
              <a:rPr kumimoji="0" lang="en-US" altLang="zh-TW" smtClean="0"/>
              <a:t>Nested Classes</a:t>
            </a:r>
            <a:r>
              <a:rPr kumimoji="0" lang="zh-TW" altLang="en-US" smtClean="0"/>
              <a:t>）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539552" y="2204864"/>
            <a:ext cx="6565900" cy="338772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dirty="0"/>
              <a:t>public class DrawLine2 {</a:t>
            </a:r>
          </a:p>
          <a:p>
            <a:r>
              <a:rPr lang="en-US" altLang="zh-TW" sz="1800" dirty="0"/>
              <a:t>	public static void main(String[] </a:t>
            </a:r>
            <a:r>
              <a:rPr lang="en-US" altLang="zh-TW" sz="1800" dirty="0" err="1"/>
              <a:t>args</a:t>
            </a:r>
            <a:r>
              <a:rPr lang="en-US" altLang="zh-TW" sz="1800" dirty="0"/>
              <a:t>)	{</a:t>
            </a:r>
          </a:p>
          <a:p>
            <a:endParaRPr lang="en-US" altLang="zh-TW" sz="1800" dirty="0"/>
          </a:p>
          <a:p>
            <a:r>
              <a:rPr lang="en-US" altLang="zh-TW" sz="1800" dirty="0"/>
              <a:t>		Line </a:t>
            </a:r>
            <a:r>
              <a:rPr lang="en-US" altLang="zh-TW" sz="1800" dirty="0" err="1"/>
              <a:t>MyLine</a:t>
            </a:r>
            <a:r>
              <a:rPr lang="en-US" altLang="zh-TW" sz="1800" dirty="0"/>
              <a:t> = new Line(1,1,5,5);</a:t>
            </a:r>
          </a:p>
          <a:p>
            <a:endParaRPr lang="en-US" altLang="zh-TW" sz="1800" dirty="0"/>
          </a:p>
          <a:p>
            <a:r>
              <a:rPr lang="en-US" altLang="zh-TW" sz="1800" dirty="0"/>
              <a:t>		</a:t>
            </a:r>
            <a:r>
              <a:rPr lang="en-US" altLang="zh-TW" sz="1800" dirty="0" err="1"/>
              <a:t>MyLine.draw</a:t>
            </a:r>
            <a:r>
              <a:rPr lang="en-US" altLang="zh-TW" sz="1800" dirty="0"/>
              <a:t>();</a:t>
            </a:r>
          </a:p>
          <a:p>
            <a:r>
              <a:rPr lang="en-US" altLang="zh-TW" sz="1800" dirty="0"/>
              <a:t>		</a:t>
            </a:r>
            <a:r>
              <a:rPr lang="en-US" altLang="zh-TW" sz="1800" dirty="0" err="1"/>
              <a:t>System.out.println</a:t>
            </a:r>
            <a:r>
              <a:rPr lang="en-US" altLang="zh-TW" sz="1800" dirty="0"/>
              <a:t>("Length = " + </a:t>
            </a:r>
            <a:r>
              <a:rPr lang="en-US" altLang="zh-TW" sz="1800" dirty="0" err="1"/>
              <a:t>MyLine.area</a:t>
            </a:r>
            <a:r>
              <a:rPr lang="en-US" altLang="zh-TW" sz="1800" dirty="0"/>
              <a:t>());</a:t>
            </a:r>
          </a:p>
          <a:p>
            <a:endParaRPr lang="en-US" altLang="zh-TW" sz="1800" dirty="0"/>
          </a:p>
          <a:p>
            <a:r>
              <a:rPr lang="en-US" altLang="zh-TW" sz="1800" dirty="0">
                <a:solidFill>
                  <a:srgbClr val="0000FF"/>
                </a:solidFill>
              </a:rPr>
              <a:t>		</a:t>
            </a:r>
            <a:r>
              <a:rPr lang="en-US" altLang="zh-TW" sz="1800" dirty="0" err="1">
                <a:solidFill>
                  <a:srgbClr val="0000FF"/>
                </a:solidFill>
              </a:rPr>
              <a:t>MyLine.CreateStyle</a:t>
            </a:r>
            <a:r>
              <a:rPr lang="en-US" altLang="zh-TW" sz="1800" dirty="0">
                <a:solidFill>
                  <a:srgbClr val="0000FF"/>
                </a:solidFill>
              </a:rPr>
              <a:t>(3,3,3);</a:t>
            </a:r>
          </a:p>
          <a:p>
            <a:r>
              <a:rPr lang="en-US" altLang="zh-TW" sz="1800" dirty="0">
                <a:solidFill>
                  <a:srgbClr val="0000FF"/>
                </a:solidFill>
              </a:rPr>
              <a:t>		</a:t>
            </a:r>
            <a:r>
              <a:rPr lang="en-US" altLang="zh-TW" sz="1800" dirty="0" err="1">
                <a:solidFill>
                  <a:srgbClr val="0000FF"/>
                </a:solidFill>
              </a:rPr>
              <a:t>System.out.println</a:t>
            </a:r>
            <a:r>
              <a:rPr lang="en-US" altLang="zh-TW" sz="1800" dirty="0">
                <a:solidFill>
                  <a:srgbClr val="0000FF"/>
                </a:solidFill>
              </a:rPr>
              <a:t>(</a:t>
            </a:r>
            <a:r>
              <a:rPr lang="en-US" altLang="zh-TW" sz="1800" dirty="0" err="1">
                <a:solidFill>
                  <a:srgbClr val="0000FF"/>
                </a:solidFill>
              </a:rPr>
              <a:t>MyLine.Style.draw</a:t>
            </a:r>
            <a:r>
              <a:rPr lang="en-US" altLang="zh-TW" sz="1800" dirty="0">
                <a:solidFill>
                  <a:srgbClr val="0000FF"/>
                </a:solidFill>
              </a:rPr>
              <a:t>());</a:t>
            </a:r>
          </a:p>
          <a:p>
            <a:r>
              <a:rPr lang="en-US" altLang="zh-TW" sz="1800" dirty="0"/>
              <a:t>	}</a:t>
            </a:r>
          </a:p>
          <a:p>
            <a:r>
              <a:rPr lang="en-US" altLang="zh-TW" sz="1800" dirty="0"/>
              <a:t>}</a:t>
            </a:r>
            <a:endParaRPr lang="zh-TW" alt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5796136" y="5345921"/>
            <a:ext cx="2880320" cy="132343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Line2: (1, 1) - (5, 5)</a:t>
            </a:r>
          </a:p>
          <a:p>
            <a:r>
              <a:rPr lang="en-US" altLang="zh-TW" sz="1600" dirty="0" smtClean="0"/>
              <a:t>Length = 5.656854249492381</a:t>
            </a:r>
          </a:p>
          <a:p>
            <a:r>
              <a:rPr lang="en-US" altLang="zh-TW" sz="1600" dirty="0" smtClean="0"/>
              <a:t>Thickness: 3</a:t>
            </a:r>
          </a:p>
          <a:p>
            <a:r>
              <a:rPr lang="en-US" altLang="zh-TW" sz="1600" dirty="0" smtClean="0"/>
              <a:t>Pattern: 3</a:t>
            </a:r>
          </a:p>
          <a:p>
            <a:r>
              <a:rPr lang="en-US" altLang="zh-TW" sz="1600" dirty="0" smtClean="0"/>
              <a:t>Color: 3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716016" y="5229200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Output:</a:t>
            </a:r>
            <a:endParaRPr lang="zh-TW" altLang="en-US" dirty="0"/>
          </a:p>
        </p:txBody>
      </p:sp>
      <p:cxnSp>
        <p:nvCxnSpPr>
          <p:cNvPr id="7" name="Straight Arrow Connector 12"/>
          <p:cNvCxnSpPr>
            <a:stCxn id="8" idx="1"/>
          </p:cNvCxnSpPr>
          <p:nvPr/>
        </p:nvCxnSpPr>
        <p:spPr>
          <a:xfrm rot="10800000" flipV="1">
            <a:off x="3995936" y="3310244"/>
            <a:ext cx="3024336" cy="47879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3"/>
          <p:cNvSpPr/>
          <p:nvPr/>
        </p:nvSpPr>
        <p:spPr>
          <a:xfrm>
            <a:off x="7020272" y="3140968"/>
            <a:ext cx="1836712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Outer Class Method </a:t>
            </a:r>
            <a:endParaRPr lang="en-US" altLang="zh-TW" sz="1600" dirty="0" smtClean="0"/>
          </a:p>
        </p:txBody>
      </p:sp>
      <p:cxnSp>
        <p:nvCxnSpPr>
          <p:cNvPr id="14" name="Straight Arrow Connector 12"/>
          <p:cNvCxnSpPr>
            <a:stCxn id="15" idx="1"/>
          </p:cNvCxnSpPr>
          <p:nvPr/>
        </p:nvCxnSpPr>
        <p:spPr>
          <a:xfrm rot="10800000" flipV="1">
            <a:off x="6372200" y="4534380"/>
            <a:ext cx="576064" cy="262771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3"/>
          <p:cNvSpPr/>
          <p:nvPr/>
        </p:nvSpPr>
        <p:spPr>
          <a:xfrm>
            <a:off x="6948264" y="4365104"/>
            <a:ext cx="1836712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Inner Class Method </a:t>
            </a:r>
            <a:endParaRPr lang="en-US" altLang="zh-TW" sz="1600" dirty="0" smtClean="0"/>
          </a:p>
        </p:txBody>
      </p:sp>
      <p:cxnSp>
        <p:nvCxnSpPr>
          <p:cNvPr id="18" name="Straight Arrow Connector 12"/>
          <p:cNvCxnSpPr>
            <a:stCxn id="19" idx="3"/>
          </p:cNvCxnSpPr>
          <p:nvPr/>
        </p:nvCxnSpPr>
        <p:spPr>
          <a:xfrm flipV="1">
            <a:off x="1475656" y="3212976"/>
            <a:ext cx="936104" cy="9726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3"/>
          <p:cNvSpPr/>
          <p:nvPr/>
        </p:nvSpPr>
        <p:spPr>
          <a:xfrm>
            <a:off x="179512" y="3140968"/>
            <a:ext cx="1296144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Outer Object</a:t>
            </a:r>
            <a:endParaRPr lang="en-US" altLang="zh-TW" sz="1600" dirty="0" smtClean="0"/>
          </a:p>
        </p:txBody>
      </p:sp>
      <p:cxnSp>
        <p:nvCxnSpPr>
          <p:cNvPr id="22" name="Straight Arrow Connector 12"/>
          <p:cNvCxnSpPr>
            <a:stCxn id="23" idx="3"/>
          </p:cNvCxnSpPr>
          <p:nvPr/>
        </p:nvCxnSpPr>
        <p:spPr>
          <a:xfrm>
            <a:off x="1475656" y="4390365"/>
            <a:ext cx="936104" cy="190763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3"/>
          <p:cNvSpPr/>
          <p:nvPr/>
        </p:nvSpPr>
        <p:spPr>
          <a:xfrm>
            <a:off x="179512" y="4221088"/>
            <a:ext cx="1296144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Outer Object</a:t>
            </a:r>
            <a:endParaRPr lang="en-US" altLang="zh-TW" sz="1600" dirty="0" smtClean="0"/>
          </a:p>
        </p:txBody>
      </p:sp>
      <p:cxnSp>
        <p:nvCxnSpPr>
          <p:cNvPr id="25" name="Straight Arrow Connector 12"/>
          <p:cNvCxnSpPr>
            <a:stCxn id="8" idx="1"/>
          </p:cNvCxnSpPr>
          <p:nvPr/>
        </p:nvCxnSpPr>
        <p:spPr>
          <a:xfrm rot="10800000" flipV="1">
            <a:off x="6119664" y="3310245"/>
            <a:ext cx="900608" cy="59755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15" grpId="0" animBg="1"/>
      <p:bldP spid="19" grpId="0" animBg="1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268760"/>
            <a:ext cx="8520112" cy="9350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dirty="0" smtClean="0"/>
              <a:t>假設給定以下類別：</a:t>
            </a:r>
            <a:r>
              <a:rPr lang="en-US" altLang="zh-TW" dirty="0" smtClean="0">
                <a:solidFill>
                  <a:srgbClr val="0000FF"/>
                </a:solidFill>
              </a:rPr>
              <a:t>Parcel.java</a:t>
            </a:r>
            <a:r>
              <a:rPr lang="zh-TW" altLang="en-US" dirty="0" smtClean="0"/>
              <a:t>，試著在此類別中寫一個 </a:t>
            </a:r>
            <a:r>
              <a:rPr lang="en-US" altLang="zh-TW" dirty="0" smtClean="0"/>
              <a:t>main() </a:t>
            </a:r>
            <a:r>
              <a:rPr lang="zh-TW" altLang="en-US" dirty="0" smtClean="0"/>
              <a:t>來測試其中所有巢狀類別的方法。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Your Turn</a:t>
            </a:r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2843808" y="2132856"/>
            <a:ext cx="5616624" cy="452431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1600" dirty="0"/>
              <a:t>public class Parcel 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class </a:t>
            </a:r>
            <a:r>
              <a:rPr lang="en-US" altLang="zh-TW" sz="1600" dirty="0"/>
              <a:t>Contents {</a:t>
            </a:r>
          </a:p>
          <a:p>
            <a:r>
              <a:rPr lang="en-US" altLang="zh-TW" sz="1600" dirty="0"/>
              <a:t>    private 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= 11;</a:t>
            </a:r>
          </a:p>
          <a:p>
            <a:r>
              <a:rPr lang="en-US" altLang="zh-TW" sz="1600" dirty="0"/>
              <a:t>    public 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value() {  return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;  }</a:t>
            </a:r>
          </a:p>
          <a:p>
            <a:r>
              <a:rPr lang="en-US" altLang="zh-TW" sz="1600" dirty="0"/>
              <a:t>  }</a:t>
            </a:r>
          </a:p>
          <a:p>
            <a:endParaRPr lang="en-US" altLang="zh-TW" sz="1600" dirty="0"/>
          </a:p>
          <a:p>
            <a:r>
              <a:rPr lang="en-US" altLang="zh-TW" sz="1600" dirty="0"/>
              <a:t>  class Destination {</a:t>
            </a:r>
          </a:p>
          <a:p>
            <a:r>
              <a:rPr lang="en-US" altLang="zh-TW" sz="1600" dirty="0"/>
              <a:t>    private String label;</a:t>
            </a:r>
          </a:p>
          <a:p>
            <a:r>
              <a:rPr lang="en-US" altLang="zh-TW" sz="1600" dirty="0"/>
              <a:t>    Destination(String </a:t>
            </a:r>
            <a:r>
              <a:rPr lang="en-US" altLang="zh-TW" sz="1600" dirty="0" err="1"/>
              <a:t>whereTo</a:t>
            </a:r>
            <a:r>
              <a:rPr lang="en-US" altLang="zh-TW" sz="1600" dirty="0"/>
              <a:t>) { label = </a:t>
            </a:r>
            <a:r>
              <a:rPr lang="en-US" altLang="zh-TW" sz="1600" dirty="0" err="1"/>
              <a:t>whereTo</a:t>
            </a:r>
            <a:r>
              <a:rPr lang="en-US" altLang="zh-TW" sz="1600" dirty="0"/>
              <a:t>; }</a:t>
            </a:r>
          </a:p>
          <a:p>
            <a:r>
              <a:rPr lang="en-US" altLang="zh-TW" sz="1600" dirty="0"/>
              <a:t>    String </a:t>
            </a:r>
            <a:r>
              <a:rPr lang="en-US" altLang="zh-TW" sz="1600" dirty="0" err="1"/>
              <a:t>readLabel</a:t>
            </a:r>
            <a:r>
              <a:rPr lang="en-US" altLang="zh-TW" sz="1600" dirty="0"/>
              <a:t>() { return label; }</a:t>
            </a:r>
          </a:p>
          <a:p>
            <a:r>
              <a:rPr lang="en-US" altLang="zh-TW" sz="1600" dirty="0"/>
              <a:t>  }</a:t>
            </a:r>
          </a:p>
          <a:p>
            <a:endParaRPr lang="en-US" altLang="zh-TW" sz="1600" dirty="0"/>
          </a:p>
          <a:p>
            <a:r>
              <a:rPr lang="en-US" altLang="zh-TW" sz="1600" dirty="0"/>
              <a:t>  static class Data {</a:t>
            </a:r>
          </a:p>
          <a:p>
            <a:r>
              <a:rPr lang="en-US" altLang="zh-TW" sz="1600" dirty="0"/>
              <a:t>     static void </a:t>
            </a:r>
            <a:r>
              <a:rPr lang="en-US" altLang="zh-TW" sz="1600" dirty="0" err="1"/>
              <a:t>showData</a:t>
            </a:r>
            <a:r>
              <a:rPr lang="en-US" altLang="zh-TW" sz="1600" dirty="0"/>
              <a:t>(String data){ </a:t>
            </a:r>
            <a:r>
              <a:rPr lang="en-US" altLang="zh-TW" sz="1600" dirty="0" err="1"/>
              <a:t>System.out.println</a:t>
            </a:r>
            <a:r>
              <a:rPr lang="en-US" altLang="zh-TW" sz="1600" dirty="0"/>
              <a:t>(data); }	  </a:t>
            </a:r>
          </a:p>
          <a:p>
            <a:r>
              <a:rPr lang="en-US" altLang="zh-TW" sz="1600" dirty="0"/>
              <a:t>  }</a:t>
            </a:r>
          </a:p>
          <a:p>
            <a:r>
              <a:rPr lang="en-US" altLang="zh-TW" sz="1600" dirty="0"/>
              <a:t>} </a:t>
            </a:r>
            <a:endParaRPr lang="zh-TW" altLang="en-US" sz="1600" dirty="0"/>
          </a:p>
        </p:txBody>
      </p:sp>
      <p:sp>
        <p:nvSpPr>
          <p:cNvPr id="5" name="Rectangle 3"/>
          <p:cNvSpPr/>
          <p:nvPr/>
        </p:nvSpPr>
        <p:spPr>
          <a:xfrm rot="16200000">
            <a:off x="1258170" y="4366567"/>
            <a:ext cx="1349591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 smtClean="0"/>
              <a:t>Inner Class</a:t>
            </a:r>
            <a:endParaRPr lang="zh-TW" altLang="en-US" sz="1600" dirty="0"/>
          </a:p>
        </p:txBody>
      </p:sp>
      <p:sp>
        <p:nvSpPr>
          <p:cNvPr id="6" name="Left Brace 4"/>
          <p:cNvSpPr/>
          <p:nvPr/>
        </p:nvSpPr>
        <p:spPr>
          <a:xfrm>
            <a:off x="2123728" y="2780928"/>
            <a:ext cx="792088" cy="3528392"/>
          </a:xfrm>
          <a:prstGeom prst="leftBrace">
            <a:avLst>
              <a:gd name="adj1" fmla="val 833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ectangle 3"/>
          <p:cNvSpPr/>
          <p:nvPr/>
        </p:nvSpPr>
        <p:spPr>
          <a:xfrm rot="16200000">
            <a:off x="365318" y="4272792"/>
            <a:ext cx="1450073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 smtClean="0"/>
              <a:t>Outer Class</a:t>
            </a:r>
            <a:endParaRPr lang="zh-TW" altLang="en-US" sz="1600" dirty="0"/>
          </a:p>
        </p:txBody>
      </p:sp>
      <p:sp>
        <p:nvSpPr>
          <p:cNvPr id="8" name="Left Brace 4"/>
          <p:cNvSpPr/>
          <p:nvPr/>
        </p:nvSpPr>
        <p:spPr>
          <a:xfrm>
            <a:off x="1259632" y="2348880"/>
            <a:ext cx="417021" cy="4176464"/>
          </a:xfrm>
          <a:prstGeom prst="leftBrace">
            <a:avLst>
              <a:gd name="adj1" fmla="val 833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new</a:t>
            </a:r>
            <a:r>
              <a:rPr lang="zh-TW" altLang="en-US" dirty="0" smtClean="0"/>
              <a:t>一個內部物件</a:t>
            </a:r>
          </a:p>
          <a:p>
            <a:pPr lvl="1"/>
            <a:r>
              <a:rPr lang="zh-TW" altLang="en-US" dirty="0" smtClean="0"/>
              <a:t>物件</a:t>
            </a:r>
            <a:r>
              <a:rPr lang="en-US" altLang="zh-TW" dirty="0" smtClean="0"/>
              <a:t>instance.</a:t>
            </a:r>
            <a:r>
              <a:rPr lang="zh-TW" altLang="en-US" dirty="0" smtClean="0"/>
              <a:t>類別名稱 </a:t>
            </a:r>
            <a:r>
              <a:rPr lang="en-US" altLang="zh-TW" dirty="0" smtClean="0"/>
              <a:t>= </a:t>
            </a:r>
            <a:r>
              <a:rPr lang="zh-TW" altLang="en-US" dirty="0" smtClean="0"/>
              <a:t>物件</a:t>
            </a:r>
            <a:r>
              <a:rPr lang="en-US" altLang="zh-TW" dirty="0" err="1" smtClean="0"/>
              <a:t>instance.</a:t>
            </a:r>
            <a:r>
              <a:rPr lang="en-US" altLang="zh-TW" dirty="0" err="1" smtClean="0">
                <a:solidFill>
                  <a:srgbClr val="0000FF"/>
                </a:solidFill>
              </a:rPr>
              <a:t>new</a:t>
            </a:r>
            <a:r>
              <a:rPr lang="en-US" altLang="zh-TW" dirty="0" smtClean="0">
                <a:solidFill>
                  <a:srgbClr val="0000FF"/>
                </a:solidFill>
              </a:rPr>
              <a:t> </a:t>
            </a:r>
            <a:r>
              <a:rPr lang="zh-TW" altLang="en-US" dirty="0" smtClean="0"/>
              <a:t>類別名稱</a:t>
            </a:r>
            <a:r>
              <a:rPr lang="en-US" altLang="zh-TW" dirty="0" smtClean="0"/>
              <a:t>(</a:t>
            </a:r>
            <a:r>
              <a:rPr lang="zh-TW" altLang="en-US" dirty="0" smtClean="0">
                <a:solidFill>
                  <a:schemeClr val="folHlink"/>
                </a:solidFill>
              </a:rPr>
              <a:t>參數</a:t>
            </a:r>
            <a:r>
              <a:rPr lang="en-US" altLang="zh-TW" dirty="0" smtClean="0"/>
              <a:t>);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pPr lvl="1"/>
            <a:r>
              <a:rPr lang="zh-TW" altLang="en-US" dirty="0" smtClean="0"/>
              <a:t>如 </a:t>
            </a:r>
            <a:r>
              <a:rPr lang="en-US" altLang="zh-TW" dirty="0" smtClean="0"/>
              <a:t>myLine2.Style = myLine2.new </a:t>
            </a:r>
            <a:r>
              <a:rPr lang="en-US" altLang="zh-TW" dirty="0" err="1" smtClean="0"/>
              <a:t>CStyle</a:t>
            </a:r>
            <a:r>
              <a:rPr lang="en-US" altLang="zh-TW" dirty="0" smtClean="0"/>
              <a:t>();</a:t>
            </a:r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Hints</a:t>
            </a:r>
            <a:endParaRPr lang="zh-TW" alt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043608" y="3140968"/>
            <a:ext cx="6480175" cy="353943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 dirty="0"/>
              <a:t>public class Parcel {</a:t>
            </a:r>
          </a:p>
          <a:p>
            <a:endParaRPr lang="en-US" altLang="zh-TW" sz="1600" dirty="0" smtClean="0"/>
          </a:p>
          <a:p>
            <a:r>
              <a:rPr lang="zh-TW" altLang="en-US" sz="1600" dirty="0" smtClean="0"/>
              <a:t>  </a:t>
            </a:r>
            <a:r>
              <a:rPr lang="en-US" altLang="zh-TW" sz="1600" dirty="0" smtClean="0">
                <a:solidFill>
                  <a:srgbClr val="0000FF"/>
                </a:solidFill>
              </a:rPr>
              <a:t>public static Contents </a:t>
            </a:r>
            <a:r>
              <a:rPr lang="en-US" altLang="zh-TW" sz="1600" dirty="0" err="1" smtClean="0">
                <a:solidFill>
                  <a:srgbClr val="0000FF"/>
                </a:solidFill>
              </a:rPr>
              <a:t>myContents</a:t>
            </a:r>
            <a:r>
              <a:rPr lang="en-US" altLang="zh-TW" sz="1600" dirty="0" smtClean="0">
                <a:solidFill>
                  <a:srgbClr val="0000FF"/>
                </a:solidFill>
              </a:rPr>
              <a:t> = null;</a:t>
            </a:r>
          </a:p>
          <a:p>
            <a:r>
              <a:rPr lang="zh-TW" altLang="en-US" sz="1600" dirty="0" smtClean="0">
                <a:solidFill>
                  <a:srgbClr val="0000FF"/>
                </a:solidFill>
              </a:rPr>
              <a:t>  </a:t>
            </a:r>
            <a:r>
              <a:rPr lang="en-US" altLang="zh-TW" sz="1600" dirty="0" smtClean="0">
                <a:solidFill>
                  <a:srgbClr val="0000FF"/>
                </a:solidFill>
              </a:rPr>
              <a:t>public static Destination </a:t>
            </a:r>
            <a:r>
              <a:rPr lang="en-US" altLang="zh-TW" sz="1600" dirty="0" err="1" smtClean="0">
                <a:solidFill>
                  <a:srgbClr val="0000FF"/>
                </a:solidFill>
              </a:rPr>
              <a:t>myDestination</a:t>
            </a:r>
            <a:r>
              <a:rPr lang="en-US" altLang="zh-TW" sz="1600" dirty="0" smtClean="0">
                <a:solidFill>
                  <a:srgbClr val="0000FF"/>
                </a:solidFill>
              </a:rPr>
              <a:t> = null;</a:t>
            </a:r>
            <a:endParaRPr lang="en-US" altLang="zh-TW" sz="1600" dirty="0">
              <a:solidFill>
                <a:srgbClr val="0000FF"/>
              </a:solidFill>
            </a:endParaRP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</a:t>
            </a:r>
            <a:r>
              <a:rPr lang="en-US" altLang="zh-TW" sz="1600" dirty="0"/>
              <a:t>class Contents </a:t>
            </a:r>
            <a:r>
              <a:rPr lang="en-US" altLang="zh-TW" sz="1600" dirty="0" smtClean="0"/>
              <a:t>{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…}</a:t>
            </a:r>
          </a:p>
          <a:p>
            <a:endParaRPr lang="en-US" altLang="zh-TW" sz="1600" dirty="0"/>
          </a:p>
          <a:p>
            <a:r>
              <a:rPr lang="en-US" altLang="zh-TW" sz="1600" dirty="0"/>
              <a:t>  class Destination </a:t>
            </a:r>
            <a:r>
              <a:rPr lang="en-US" altLang="zh-TW" sz="1600" dirty="0" smtClean="0"/>
              <a:t>{…}</a:t>
            </a:r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  static class Data </a:t>
            </a:r>
            <a:r>
              <a:rPr lang="en-US" altLang="zh-TW" sz="1600" dirty="0" smtClean="0"/>
              <a:t>{…}</a:t>
            </a:r>
            <a:endParaRPr lang="en-US" altLang="zh-TW" sz="1600" dirty="0"/>
          </a:p>
          <a:p>
            <a:r>
              <a:rPr lang="en-US" altLang="zh-TW" sz="1600" dirty="0" smtClean="0"/>
              <a:t>} </a:t>
            </a:r>
          </a:p>
          <a:p>
            <a:r>
              <a:rPr lang="en-US" altLang="zh-TW" sz="1600" dirty="0" smtClean="0"/>
              <a:t>public static void main(String[] </a:t>
            </a:r>
            <a:r>
              <a:rPr lang="en-US" altLang="zh-TW" sz="1600" dirty="0" err="1" smtClean="0"/>
              <a:t>args</a:t>
            </a:r>
            <a:r>
              <a:rPr lang="en-US" altLang="zh-TW" sz="1600" dirty="0" smtClean="0"/>
              <a:t>) {</a:t>
            </a:r>
          </a:p>
          <a:p>
            <a:r>
              <a:rPr lang="en-US" altLang="zh-TW" sz="1600" dirty="0" smtClean="0"/>
              <a:t>   …</a:t>
            </a:r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5" name="Rectangle 6"/>
          <p:cNvSpPr/>
          <p:nvPr/>
        </p:nvSpPr>
        <p:spPr>
          <a:xfrm>
            <a:off x="1187624" y="5373216"/>
            <a:ext cx="504056" cy="288032"/>
          </a:xfrm>
          <a:prstGeom prst="rect">
            <a:avLst/>
          </a:prstGeom>
          <a:solidFill>
            <a:srgbClr val="FFFF00">
              <a:alpha val="46000"/>
            </a:srgbClr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真實世界</a:t>
            </a:r>
          </a:p>
          <a:p>
            <a:pPr lvl="1" eaLnBrk="1" hangingPunct="1"/>
            <a:r>
              <a:rPr lang="zh-TW" altLang="en-US" dirty="0" smtClean="0"/>
              <a:t>食物為例，應沒見過食物這個東西，一般見到的都是紅蘿蔔、蘋果、巧克力這種真實東西，所以食物可以代表一種抽象概念。</a:t>
            </a:r>
          </a:p>
          <a:p>
            <a:pPr eaLnBrk="1" hangingPunct="1"/>
            <a:r>
              <a:rPr lang="en-US" altLang="zh-TW" dirty="0" smtClean="0"/>
              <a:t>Java </a:t>
            </a:r>
            <a:r>
              <a:rPr lang="zh-TW" altLang="en-US" dirty="0" smtClean="0"/>
              <a:t>程式中</a:t>
            </a:r>
          </a:p>
          <a:p>
            <a:pPr lvl="1" eaLnBrk="1" hangingPunct="1"/>
            <a:r>
              <a:rPr lang="en-US" altLang="zh-TW" dirty="0" err="1" smtClean="0"/>
              <a:t>Java.lang.Number</a:t>
            </a:r>
            <a:r>
              <a:rPr lang="en-US" altLang="zh-TW" dirty="0" smtClean="0"/>
              <a:t> </a:t>
            </a:r>
            <a:r>
              <a:rPr lang="zh-TW" altLang="en-US" dirty="0" smtClean="0"/>
              <a:t>類別代表數字的抽象概念，所以 </a:t>
            </a:r>
            <a:r>
              <a:rPr lang="en-US" altLang="zh-TW" dirty="0" smtClean="0"/>
              <a:t>Number </a:t>
            </a:r>
            <a:r>
              <a:rPr lang="zh-TW" altLang="en-US" dirty="0" smtClean="0"/>
              <a:t>是一個抽象類別（</a:t>
            </a:r>
            <a:r>
              <a:rPr lang="en-US" altLang="zh-TW" dirty="0" smtClean="0"/>
              <a:t>Abstract Class</a:t>
            </a:r>
            <a:r>
              <a:rPr lang="zh-TW" altLang="en-US" dirty="0" smtClean="0"/>
              <a:t>）</a:t>
            </a:r>
          </a:p>
          <a:p>
            <a:pPr lvl="1" eaLnBrk="1" hangingPunct="1"/>
            <a:r>
              <a:rPr lang="zh-TW" altLang="en-US" dirty="0" smtClean="0"/>
              <a:t>抽象類別只能被其他類別繼承，不能被實體化</a:t>
            </a:r>
          </a:p>
          <a:p>
            <a:pPr lvl="1" eaLnBrk="1" hangingPunct="1"/>
            <a:r>
              <a:rPr lang="zh-TW" altLang="en-US" dirty="0" smtClean="0"/>
              <a:t>如果企圖對 </a:t>
            </a:r>
            <a:r>
              <a:rPr lang="en-US" altLang="zh-TW" dirty="0" smtClean="0"/>
              <a:t>abstract class </a:t>
            </a:r>
            <a:r>
              <a:rPr lang="zh-TW" altLang="en-US" dirty="0" smtClean="0"/>
              <a:t>進行實體化動作，將會在編譯時期發生錯誤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抽象（</a:t>
            </a:r>
            <a:r>
              <a:rPr lang="en-US" altLang="zh-TW" smtClean="0"/>
              <a:t>Abstract</a:t>
            </a:r>
            <a:r>
              <a:rPr lang="zh-TW" altLang="en-US" smtClean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dirty="0" smtClean="0"/>
              <a:t>定義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dirty="0" smtClean="0"/>
              <a:t>類別內部有尚未定義實作內容的方法，則此類別必須宣告為 </a:t>
            </a:r>
            <a:r>
              <a:rPr lang="en-US" altLang="zh-TW" dirty="0" smtClean="0"/>
              <a:t>abstract class，</a:t>
            </a:r>
            <a:r>
              <a:rPr lang="zh-TW" altLang="en-US" dirty="0" smtClean="0"/>
              <a:t>該方法需宣告為 </a:t>
            </a:r>
            <a:r>
              <a:rPr lang="en-US" altLang="zh-TW" dirty="0" smtClean="0"/>
              <a:t>abstract method</a:t>
            </a:r>
            <a:endParaRPr lang="zh-TW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zh-TW" altLang="en-US" dirty="0" smtClean="0"/>
              <a:t>宣告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abstract class Number {</a:t>
            </a:r>
            <a:br>
              <a:rPr lang="en-US" altLang="zh-TW" dirty="0" smtClean="0"/>
            </a:br>
            <a:r>
              <a:rPr lang="en-US" altLang="zh-TW" dirty="0" smtClean="0"/>
              <a:t>		…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dirty="0" smtClean="0"/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dirty="0" smtClean="0"/>
              <a:t>特性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dirty="0" smtClean="0"/>
              <a:t>宣告為 </a:t>
            </a:r>
            <a:r>
              <a:rPr lang="en-US" altLang="zh-TW" dirty="0" smtClean="0"/>
              <a:t>abstract </a:t>
            </a:r>
            <a:r>
              <a:rPr lang="zh-TW" altLang="en-US" dirty="0" smtClean="0"/>
              <a:t>的類別無法產生實體。例如，您無法對上述類別做：</a:t>
            </a:r>
            <a:br>
              <a:rPr lang="zh-TW" altLang="en-US" dirty="0" smtClean="0"/>
            </a:br>
            <a:r>
              <a:rPr lang="en-US" altLang="zh-TW" dirty="0" smtClean="0"/>
              <a:t>Number </a:t>
            </a:r>
            <a:r>
              <a:rPr lang="en-US" altLang="zh-TW" dirty="0" err="1" smtClean="0"/>
              <a:t>myNumber</a:t>
            </a:r>
            <a:r>
              <a:rPr lang="en-US" altLang="zh-TW" dirty="0" smtClean="0"/>
              <a:t> = new Number(); // </a:t>
            </a:r>
            <a:r>
              <a:rPr lang="zh-TW" altLang="en-US" dirty="0" smtClean="0"/>
              <a:t>會發生錯誤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抽象類別（</a:t>
            </a:r>
            <a:r>
              <a:rPr lang="en-US" altLang="zh-TW" smtClean="0"/>
              <a:t>Abstract Classes</a:t>
            </a:r>
            <a:r>
              <a:rPr lang="zh-TW" altLang="en-US" smtClean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35274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抽象方法（</a:t>
            </a:r>
            <a:r>
              <a:rPr lang="en-US" altLang="zh-TW" dirty="0" smtClean="0"/>
              <a:t>Abstract Methods</a:t>
            </a:r>
            <a:r>
              <a:rPr lang="zh-TW" altLang="en-US" dirty="0" smtClean="0"/>
              <a:t>）</a:t>
            </a:r>
          </a:p>
          <a:p>
            <a:pPr lvl="1" eaLnBrk="1" hangingPunct="1"/>
            <a:r>
              <a:rPr lang="zh-TW" altLang="en-US" dirty="0" smtClean="0"/>
              <a:t>沒有實作內容的 </a:t>
            </a:r>
            <a:r>
              <a:rPr lang="en-US" altLang="zh-TW" dirty="0" smtClean="0"/>
              <a:t>methods </a:t>
            </a:r>
            <a:r>
              <a:rPr lang="zh-TW" altLang="en-US" dirty="0" smtClean="0"/>
              <a:t>（即沒有 </a:t>
            </a:r>
            <a:r>
              <a:rPr lang="en-US" altLang="zh-TW" dirty="0" smtClean="0"/>
              <a:t>method body</a:t>
            </a:r>
            <a:r>
              <a:rPr lang="zh-TW" altLang="en-US" dirty="0" smtClean="0"/>
              <a:t>）</a:t>
            </a:r>
          </a:p>
          <a:p>
            <a:pPr eaLnBrk="1" hangingPunct="1"/>
            <a:r>
              <a:rPr lang="en-US" altLang="zh-TW" dirty="0" smtClean="0"/>
              <a:t>abstract classes</a:t>
            </a:r>
          </a:p>
          <a:p>
            <a:pPr lvl="1" eaLnBrk="1" hangingPunct="1"/>
            <a:r>
              <a:rPr lang="zh-TW" altLang="en-US" dirty="0" smtClean="0"/>
              <a:t>至少必須提供一個</a:t>
            </a:r>
            <a:r>
              <a:rPr lang="zh-TW" altLang="en-US" dirty="0" smtClean="0">
                <a:solidFill>
                  <a:srgbClr val="FF0000"/>
                </a:solidFill>
              </a:rPr>
              <a:t>完整</a:t>
            </a:r>
            <a:r>
              <a:rPr lang="zh-TW" altLang="en-US" dirty="0" smtClean="0"/>
              <a:t>或</a:t>
            </a:r>
            <a:r>
              <a:rPr lang="zh-TW" altLang="en-US" dirty="0" smtClean="0">
                <a:solidFill>
                  <a:srgbClr val="FF0000"/>
                </a:solidFill>
              </a:rPr>
              <a:t>部分</a:t>
            </a:r>
            <a:r>
              <a:rPr lang="zh-TW" altLang="en-US" dirty="0" smtClean="0"/>
              <a:t>程式碼的 </a:t>
            </a:r>
            <a:r>
              <a:rPr lang="en-US" altLang="zh-TW" dirty="0" smtClean="0"/>
              <a:t>method</a:t>
            </a:r>
          </a:p>
          <a:p>
            <a:pPr lvl="1" eaLnBrk="1" hangingPunct="1"/>
            <a:r>
              <a:rPr lang="zh-TW" altLang="en-US" dirty="0" smtClean="0"/>
              <a:t>若一個 </a:t>
            </a:r>
            <a:r>
              <a:rPr lang="en-US" altLang="zh-TW" dirty="0" smtClean="0"/>
              <a:t>abstract class </a:t>
            </a:r>
            <a:r>
              <a:rPr lang="zh-TW" altLang="en-US" dirty="0" smtClean="0"/>
              <a:t>都只有宣告 </a:t>
            </a:r>
            <a:r>
              <a:rPr lang="en-US" altLang="zh-TW" dirty="0" smtClean="0"/>
              <a:t>abstract methods </a:t>
            </a:r>
            <a:r>
              <a:rPr lang="zh-TW" altLang="en-US" dirty="0" smtClean="0"/>
              <a:t>的話，那就必須改宣告成介面（</a:t>
            </a:r>
            <a:r>
              <a:rPr lang="en-US" altLang="zh-TW" dirty="0" smtClean="0"/>
              <a:t>interface</a:t>
            </a:r>
            <a:r>
              <a:rPr lang="zh-TW" altLang="en-US" dirty="0" smtClean="0"/>
              <a:t>）</a:t>
            </a:r>
          </a:p>
          <a:p>
            <a:pPr lvl="1" eaLnBrk="1" hangingPunct="1"/>
            <a:r>
              <a:rPr lang="zh-TW" altLang="en-US" dirty="0" smtClean="0"/>
              <a:t>抽象類別主要是用來在繼承上，繼承的 </a:t>
            </a:r>
            <a:r>
              <a:rPr lang="en-US" altLang="zh-TW" dirty="0" smtClean="0"/>
              <a:t>subclass </a:t>
            </a:r>
            <a:r>
              <a:rPr lang="zh-TW" altLang="en-US" dirty="0" smtClean="0"/>
              <a:t>必須將 </a:t>
            </a:r>
            <a:r>
              <a:rPr lang="en-US" altLang="zh-TW" dirty="0" smtClean="0"/>
              <a:t>abstract classes </a:t>
            </a:r>
            <a:r>
              <a:rPr lang="zh-TW" altLang="en-US" dirty="0" smtClean="0"/>
              <a:t>中的 </a:t>
            </a:r>
            <a:r>
              <a:rPr lang="en-US" altLang="zh-TW" dirty="0" smtClean="0"/>
              <a:t>abstract methods </a:t>
            </a:r>
            <a:r>
              <a:rPr lang="zh-TW" altLang="en-US" dirty="0" smtClean="0"/>
              <a:t>實作內容補上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抽象方法（</a:t>
            </a:r>
            <a:r>
              <a:rPr lang="en-US" altLang="zh-TW" smtClean="0"/>
              <a:t>Abstract Methods</a:t>
            </a:r>
            <a:r>
              <a:rPr lang="zh-TW" altLang="en-US" smtClean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28775"/>
            <a:ext cx="8520113" cy="1584325"/>
          </a:xfrm>
        </p:spPr>
        <p:txBody>
          <a:bodyPr/>
          <a:lstStyle/>
          <a:p>
            <a:pPr eaLnBrk="1" hangingPunct="1"/>
            <a:r>
              <a:rPr lang="zh-TW" altLang="en-US" smtClean="0"/>
              <a:t>範例：</a:t>
            </a:r>
          </a:p>
          <a:p>
            <a:pPr lvl="1" eaLnBrk="1" hangingPunct="1"/>
            <a:r>
              <a:rPr lang="en-US" altLang="zh-TW" smtClean="0"/>
              <a:t>GraphicsObject </a:t>
            </a:r>
            <a:r>
              <a:rPr lang="zh-TW" altLang="en-US" smtClean="0"/>
              <a:t>是一個抽象類別，提供所有 </a:t>
            </a:r>
            <a:r>
              <a:rPr lang="en-US" altLang="zh-TW" smtClean="0"/>
              <a:t>subclass </a:t>
            </a:r>
            <a:r>
              <a:rPr lang="zh-TW" altLang="en-US" smtClean="0"/>
              <a:t>必備的成員變數與 </a:t>
            </a:r>
            <a:r>
              <a:rPr lang="en-US" altLang="zh-TW" smtClean="0"/>
              <a:t>methods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抽象類別（</a:t>
            </a:r>
            <a:r>
              <a:rPr lang="en-US" altLang="zh-TW" smtClean="0"/>
              <a:t>Abstract Classes</a:t>
            </a:r>
            <a:r>
              <a:rPr lang="zh-TW" altLang="en-US" smtClean="0"/>
              <a:t>）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070225" y="3690938"/>
            <a:ext cx="2362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GraphicsObject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813425" y="3500438"/>
            <a:ext cx="2790825" cy="990600"/>
            <a:chOff x="3696" y="2216"/>
            <a:chExt cx="1758" cy="624"/>
          </a:xfrm>
        </p:grpSpPr>
        <p:sp>
          <p:nvSpPr>
            <p:cNvPr id="8205" name="Text Box 6"/>
            <p:cNvSpPr txBox="1">
              <a:spLocks noChangeArrowheads="1"/>
            </p:cNvSpPr>
            <p:nvPr/>
          </p:nvSpPr>
          <p:spPr bwMode="auto">
            <a:xfrm>
              <a:off x="3782" y="2239"/>
              <a:ext cx="1672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/>
                <a:t>Point Origin;	// </a:t>
              </a:r>
              <a:r>
                <a:rPr lang="zh-TW" altLang="en-US" sz="1800" b="1"/>
                <a:t>重心</a:t>
              </a:r>
            </a:p>
            <a:p>
              <a:r>
                <a:rPr lang="en-US" altLang="zh-TW" sz="1800" b="1"/>
                <a:t>moveTo();	// </a:t>
              </a:r>
              <a:r>
                <a:rPr lang="zh-TW" altLang="en-US" sz="1800" b="1"/>
                <a:t>移動</a:t>
              </a:r>
            </a:p>
            <a:p>
              <a:r>
                <a:rPr lang="en-US" altLang="zh-TW" sz="1800" b="1">
                  <a:solidFill>
                    <a:srgbClr val="0000CC"/>
                  </a:solidFill>
                </a:rPr>
                <a:t>abstract</a:t>
              </a:r>
              <a:r>
                <a:rPr lang="en-US" altLang="zh-TW" sz="1800" b="1"/>
                <a:t> draw();	// </a:t>
              </a:r>
              <a:r>
                <a:rPr lang="zh-TW" altLang="en-US" sz="1800" b="1"/>
                <a:t>繪出</a:t>
              </a:r>
            </a:p>
          </p:txBody>
        </p:sp>
        <p:sp>
          <p:nvSpPr>
            <p:cNvPr id="8206" name="AutoShape 7"/>
            <p:cNvSpPr>
              <a:spLocks/>
            </p:cNvSpPr>
            <p:nvPr/>
          </p:nvSpPr>
          <p:spPr bwMode="auto">
            <a:xfrm>
              <a:off x="3696" y="2216"/>
              <a:ext cx="48" cy="624"/>
            </a:xfrm>
            <a:prstGeom prst="leftBrace">
              <a:avLst>
                <a:gd name="adj1" fmla="val 10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1393825" y="5392738"/>
            <a:ext cx="1371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Rectangle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3565525" y="5392738"/>
            <a:ext cx="1371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Circle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5737225" y="5392738"/>
            <a:ext cx="1371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Line</a:t>
            </a:r>
          </a:p>
        </p:txBody>
      </p:sp>
      <p:cxnSp>
        <p:nvCxnSpPr>
          <p:cNvPr id="16395" name="AutoShape 11"/>
          <p:cNvCxnSpPr>
            <a:cxnSpLocks noChangeShapeType="1"/>
            <a:stCxn id="16388" idx="2"/>
            <a:endCxn id="16392" idx="0"/>
          </p:cNvCxnSpPr>
          <p:nvPr/>
        </p:nvCxnSpPr>
        <p:spPr bwMode="auto">
          <a:xfrm flipH="1">
            <a:off x="2079625" y="4300538"/>
            <a:ext cx="21717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396" name="AutoShape 12"/>
          <p:cNvCxnSpPr>
            <a:cxnSpLocks noChangeShapeType="1"/>
            <a:stCxn id="16388" idx="2"/>
            <a:endCxn id="16393" idx="0"/>
          </p:cNvCxnSpPr>
          <p:nvPr/>
        </p:nvCxnSpPr>
        <p:spPr bwMode="auto">
          <a:xfrm>
            <a:off x="4251325" y="4300538"/>
            <a:ext cx="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397" name="AutoShape 13"/>
          <p:cNvCxnSpPr>
            <a:cxnSpLocks noChangeShapeType="1"/>
            <a:stCxn id="16388" idx="2"/>
            <a:endCxn id="16394" idx="0"/>
          </p:cNvCxnSpPr>
          <p:nvPr/>
        </p:nvCxnSpPr>
        <p:spPr bwMode="auto">
          <a:xfrm>
            <a:off x="4251325" y="4300538"/>
            <a:ext cx="21717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900113" y="3767138"/>
            <a:ext cx="1798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00CC"/>
                </a:solidFill>
              </a:rPr>
              <a:t>abstract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 autoUpdateAnimBg="0"/>
      <p:bldP spid="16392" grpId="0" animBg="1" autoUpdateAnimBg="0"/>
      <p:bldP spid="16393" grpId="0" animBg="1" autoUpdateAnimBg="0"/>
      <p:bldP spid="16394" grpId="0" animBg="1" autoUpdateAnimBg="0"/>
      <p:bldP spid="1639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抽象類別（</a:t>
            </a:r>
            <a:r>
              <a:rPr lang="en-US" altLang="zh-TW" smtClean="0"/>
              <a:t>Abstract Classes</a:t>
            </a:r>
            <a:r>
              <a:rPr lang="zh-TW" altLang="en-US" smtClean="0"/>
              <a:t>）</a:t>
            </a: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827088" y="1503363"/>
            <a:ext cx="5327650" cy="531018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dirty="0"/>
              <a:t>public</a:t>
            </a:r>
            <a:r>
              <a:rPr lang="en-US" altLang="zh-TW" sz="1800" dirty="0">
                <a:solidFill>
                  <a:srgbClr val="0000CC"/>
                </a:solidFill>
              </a:rPr>
              <a:t> abstract</a:t>
            </a:r>
            <a:r>
              <a:rPr lang="en-US" altLang="zh-TW" sz="1800" dirty="0"/>
              <a:t> class </a:t>
            </a:r>
            <a:r>
              <a:rPr lang="en-US" altLang="zh-TW" sz="1800" dirty="0" err="1"/>
              <a:t>GraphicsObject</a:t>
            </a:r>
            <a:r>
              <a:rPr lang="en-US" altLang="zh-TW" sz="1800" dirty="0"/>
              <a:t>	{</a:t>
            </a:r>
          </a:p>
          <a:p>
            <a:r>
              <a:rPr lang="en-US" altLang="zh-TW" sz="1800" dirty="0"/>
              <a:t>	protected Point Origin;</a:t>
            </a:r>
          </a:p>
          <a:p>
            <a:endParaRPr lang="en-US" altLang="zh-TW" sz="1800" dirty="0"/>
          </a:p>
          <a:p>
            <a:r>
              <a:rPr lang="en-US" altLang="zh-TW" sz="1800" dirty="0"/>
              <a:t>	public </a:t>
            </a:r>
            <a:r>
              <a:rPr lang="en-US" altLang="zh-TW" sz="1800" dirty="0" err="1"/>
              <a:t>GraphicsObject</a:t>
            </a:r>
            <a:r>
              <a:rPr lang="en-US" altLang="zh-TW" sz="1800" dirty="0"/>
              <a:t>() {</a:t>
            </a:r>
          </a:p>
          <a:p>
            <a:r>
              <a:rPr lang="en-US" altLang="zh-TW" sz="1800" dirty="0"/>
              <a:t>		Origin = new Point(0,0);</a:t>
            </a:r>
          </a:p>
          <a:p>
            <a:r>
              <a:rPr lang="en-US" altLang="zh-TW" sz="1800" dirty="0"/>
              <a:t>	}</a:t>
            </a:r>
          </a:p>
          <a:p>
            <a:endParaRPr lang="en-US" altLang="zh-TW" sz="1800" dirty="0"/>
          </a:p>
          <a:p>
            <a:r>
              <a:rPr lang="en-US" altLang="zh-TW" sz="1800" dirty="0"/>
              <a:t>	public void </a:t>
            </a:r>
            <a:r>
              <a:rPr lang="en-US" altLang="zh-TW" sz="1800" dirty="0" err="1"/>
              <a:t>moveTo</a:t>
            </a:r>
            <a:r>
              <a:rPr lang="en-US" altLang="zh-TW" sz="1800" dirty="0"/>
              <a:t>(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newX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newY</a:t>
            </a:r>
            <a:r>
              <a:rPr lang="en-US" altLang="zh-TW" sz="1800" dirty="0"/>
              <a:t>) {</a:t>
            </a:r>
          </a:p>
          <a:p>
            <a:r>
              <a:rPr lang="en-US" altLang="zh-TW" sz="1800" dirty="0"/>
              <a:t>		</a:t>
            </a:r>
            <a:r>
              <a:rPr lang="en-US" altLang="zh-TW" sz="1800" dirty="0" err="1"/>
              <a:t>Origin.x</a:t>
            </a:r>
            <a:r>
              <a:rPr lang="en-US" altLang="zh-TW" sz="1800" dirty="0"/>
              <a:t> = </a:t>
            </a:r>
            <a:r>
              <a:rPr lang="en-US" altLang="zh-TW" sz="1800" dirty="0" err="1"/>
              <a:t>newX</a:t>
            </a:r>
            <a:r>
              <a:rPr lang="en-US" altLang="zh-TW" sz="1800" dirty="0"/>
              <a:t>;</a:t>
            </a:r>
          </a:p>
          <a:p>
            <a:r>
              <a:rPr lang="en-US" altLang="zh-TW" sz="1800" dirty="0"/>
              <a:t>		</a:t>
            </a:r>
            <a:r>
              <a:rPr lang="en-US" altLang="zh-TW" sz="1800" dirty="0" err="1"/>
              <a:t>Origin.y</a:t>
            </a:r>
            <a:r>
              <a:rPr lang="en-US" altLang="zh-TW" sz="1800" dirty="0"/>
              <a:t> = </a:t>
            </a:r>
            <a:r>
              <a:rPr lang="en-US" altLang="zh-TW" sz="1800" dirty="0" err="1"/>
              <a:t>newY</a:t>
            </a:r>
            <a:r>
              <a:rPr lang="en-US" altLang="zh-TW" sz="1800" dirty="0"/>
              <a:t>;</a:t>
            </a:r>
          </a:p>
          <a:p>
            <a:r>
              <a:rPr lang="en-US" altLang="zh-TW" sz="1800" dirty="0"/>
              <a:t>	}</a:t>
            </a:r>
          </a:p>
          <a:p>
            <a:endParaRPr lang="en-US" altLang="zh-TW" sz="1800" dirty="0"/>
          </a:p>
          <a:p>
            <a:r>
              <a:rPr lang="en-US" altLang="zh-TW" sz="1800" dirty="0"/>
              <a:t>	</a:t>
            </a:r>
            <a:r>
              <a:rPr lang="en-US" altLang="zh-TW" sz="1800" dirty="0">
                <a:solidFill>
                  <a:srgbClr val="0000CC"/>
                </a:solidFill>
              </a:rPr>
              <a:t>public abstract void draw(); // abstract method</a:t>
            </a:r>
          </a:p>
          <a:p>
            <a:endParaRPr lang="en-US" altLang="zh-TW" sz="1800" dirty="0">
              <a:solidFill>
                <a:srgbClr val="0000CC"/>
              </a:solidFill>
            </a:endParaRPr>
          </a:p>
          <a:p>
            <a:r>
              <a:rPr lang="en-US" altLang="zh-TW" sz="1800" dirty="0"/>
              <a:t>	protected void finalize() throws </a:t>
            </a:r>
            <a:r>
              <a:rPr lang="en-US" altLang="zh-TW" sz="1800" dirty="0" err="1"/>
              <a:t>Throwable</a:t>
            </a:r>
            <a:r>
              <a:rPr lang="en-US" altLang="zh-TW" sz="1800" dirty="0"/>
              <a:t> {</a:t>
            </a:r>
          </a:p>
          <a:p>
            <a:r>
              <a:rPr lang="en-US" altLang="zh-TW" sz="1800" dirty="0"/>
              <a:t>		Origin = null;</a:t>
            </a:r>
          </a:p>
          <a:p>
            <a:r>
              <a:rPr lang="en-US" altLang="zh-TW" sz="1800" dirty="0"/>
              <a:t>		</a:t>
            </a:r>
            <a:r>
              <a:rPr lang="en-US" altLang="zh-TW" sz="1800" dirty="0" err="1"/>
              <a:t>super.finalize</a:t>
            </a:r>
            <a:r>
              <a:rPr lang="en-US" altLang="zh-TW" sz="1800" dirty="0"/>
              <a:t>();</a:t>
            </a:r>
          </a:p>
          <a:p>
            <a:r>
              <a:rPr lang="en-US" altLang="zh-TW" sz="1800" dirty="0"/>
              <a:t>	}</a:t>
            </a:r>
          </a:p>
          <a:p>
            <a:r>
              <a:rPr lang="en-US" altLang="zh-TW" sz="1800" dirty="0"/>
              <a:t>}</a:t>
            </a:r>
            <a:endParaRPr lang="zh-TW" altLang="en-US" sz="1800" dirty="0"/>
          </a:p>
        </p:txBody>
      </p:sp>
      <p:sp>
        <p:nvSpPr>
          <p:cNvPr id="4" name="Rectangle 3"/>
          <p:cNvSpPr/>
          <p:nvPr/>
        </p:nvSpPr>
        <p:spPr>
          <a:xfrm rot="16200000">
            <a:off x="336846" y="2794246"/>
            <a:ext cx="1218985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 smtClean="0"/>
              <a:t>constructors</a:t>
            </a:r>
            <a:endParaRPr lang="zh-TW" altLang="en-US" sz="1600" dirty="0"/>
          </a:p>
        </p:txBody>
      </p:sp>
      <p:sp>
        <p:nvSpPr>
          <p:cNvPr id="5" name="Left Brace 4"/>
          <p:cNvSpPr/>
          <p:nvPr/>
        </p:nvSpPr>
        <p:spPr>
          <a:xfrm>
            <a:off x="1115616" y="2492896"/>
            <a:ext cx="648072" cy="864096"/>
          </a:xfrm>
          <a:prstGeom prst="leftBrace">
            <a:avLst>
              <a:gd name="adj1" fmla="val 833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78286" y="3943798"/>
            <a:ext cx="936105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 smtClean="0"/>
              <a:t>methods</a:t>
            </a:r>
            <a:endParaRPr lang="zh-TW" altLang="en-US" sz="1600" dirty="0"/>
          </a:p>
        </p:txBody>
      </p:sp>
      <p:sp>
        <p:nvSpPr>
          <p:cNvPr id="7" name="Left Brace 6"/>
          <p:cNvSpPr/>
          <p:nvPr/>
        </p:nvSpPr>
        <p:spPr>
          <a:xfrm>
            <a:off x="1115616" y="3645024"/>
            <a:ext cx="648072" cy="864096"/>
          </a:xfrm>
          <a:prstGeom prst="leftBrace">
            <a:avLst>
              <a:gd name="adj1" fmla="val 833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Straight Arrow Connector 12"/>
          <p:cNvCxnSpPr>
            <a:stCxn id="14" idx="1"/>
          </p:cNvCxnSpPr>
          <p:nvPr/>
        </p:nvCxnSpPr>
        <p:spPr>
          <a:xfrm rot="10800000">
            <a:off x="3995936" y="1988842"/>
            <a:ext cx="2088232" cy="87774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084168" y="2204864"/>
            <a:ext cx="2736304" cy="132343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public </a:t>
            </a:r>
            <a:r>
              <a:rPr lang="en-US" altLang="zh-TW" sz="1600" b="1" dirty="0" smtClean="0"/>
              <a:t>Point</a:t>
            </a:r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int</a:t>
            </a:r>
            <a:r>
              <a:rPr lang="en-US" altLang="zh-TW" sz="1600" dirty="0" smtClean="0"/>
              <a:t> x, </a:t>
            </a:r>
            <a:r>
              <a:rPr lang="en-US" altLang="zh-TW" sz="1600" dirty="0" err="1" smtClean="0"/>
              <a:t>int</a:t>
            </a:r>
            <a:r>
              <a:rPr lang="en-US" altLang="zh-TW" sz="1600" dirty="0" smtClean="0"/>
              <a:t> y)</a:t>
            </a:r>
          </a:p>
          <a:p>
            <a:r>
              <a:rPr lang="en-US" altLang="zh-TW" sz="1600" dirty="0" smtClean="0"/>
              <a:t>Constructs and initializes a point at the specified (</a:t>
            </a:r>
            <a:r>
              <a:rPr lang="en-US" altLang="zh-TW" sz="1600" i="1" dirty="0" smtClean="0"/>
              <a:t>x</a:t>
            </a:r>
            <a:r>
              <a:rPr lang="en-US" altLang="zh-TW" sz="1600" dirty="0" smtClean="0"/>
              <a:t>, </a:t>
            </a:r>
            <a:r>
              <a:rPr lang="en-US" altLang="zh-TW" sz="1600" i="1" dirty="0" smtClean="0"/>
              <a:t>y</a:t>
            </a:r>
            <a:r>
              <a:rPr lang="en-US" altLang="zh-TW" sz="1600" dirty="0" smtClean="0"/>
              <a:t>) location in the coordinate space.</a:t>
            </a:r>
          </a:p>
        </p:txBody>
      </p:sp>
      <p:sp>
        <p:nvSpPr>
          <p:cNvPr id="12" name="Rectangle 6"/>
          <p:cNvSpPr/>
          <p:nvPr/>
        </p:nvSpPr>
        <p:spPr>
          <a:xfrm>
            <a:off x="1547664" y="1556792"/>
            <a:ext cx="720080" cy="288032"/>
          </a:xfrm>
          <a:prstGeom prst="rect">
            <a:avLst/>
          </a:prstGeom>
          <a:solidFill>
            <a:srgbClr val="FFFF00">
              <a:alpha val="46000"/>
            </a:srgbClr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dirty="0"/>
          </a:p>
        </p:txBody>
      </p:sp>
      <p:sp>
        <p:nvSpPr>
          <p:cNvPr id="15" name="Rectangle 6"/>
          <p:cNvSpPr/>
          <p:nvPr/>
        </p:nvSpPr>
        <p:spPr>
          <a:xfrm>
            <a:off x="2411760" y="4869160"/>
            <a:ext cx="792088" cy="288032"/>
          </a:xfrm>
          <a:prstGeom prst="rect">
            <a:avLst/>
          </a:prstGeom>
          <a:solidFill>
            <a:srgbClr val="FFFF00">
              <a:alpha val="46000"/>
            </a:srgbClr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4" grpId="0" animBg="1"/>
      <p:bldP spid="12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抽象類別（</a:t>
            </a:r>
            <a:r>
              <a:rPr lang="en-US" altLang="zh-TW" smtClean="0"/>
              <a:t>Abstract Classes</a:t>
            </a:r>
            <a:r>
              <a:rPr lang="zh-TW" altLang="en-US" smtClean="0"/>
              <a:t>）</a:t>
            </a: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107950" y="1389063"/>
            <a:ext cx="8643938" cy="531018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dirty="0"/>
              <a:t>class Rectangle </a:t>
            </a:r>
            <a:r>
              <a:rPr lang="en-US" altLang="zh-TW" sz="1800" dirty="0">
                <a:solidFill>
                  <a:srgbClr val="0000CC"/>
                </a:solidFill>
              </a:rPr>
              <a:t>extends </a:t>
            </a:r>
            <a:r>
              <a:rPr lang="en-US" altLang="zh-TW" sz="1800" dirty="0" err="1">
                <a:solidFill>
                  <a:srgbClr val="0000CC"/>
                </a:solidFill>
              </a:rPr>
              <a:t>GraphicsObject</a:t>
            </a:r>
            <a:r>
              <a:rPr lang="en-US" altLang="zh-TW" sz="1800" dirty="0"/>
              <a:t> {</a:t>
            </a:r>
          </a:p>
          <a:p>
            <a:r>
              <a:rPr lang="en-US" altLang="zh-TW" sz="1800" dirty="0"/>
              <a:t>	public 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Length;</a:t>
            </a:r>
          </a:p>
          <a:p>
            <a:r>
              <a:rPr lang="en-US" altLang="zh-TW" sz="1800" dirty="0"/>
              <a:t>	public 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Height;</a:t>
            </a:r>
          </a:p>
          <a:p>
            <a:r>
              <a:rPr lang="en-US" altLang="zh-TW" sz="1800" dirty="0"/>
              <a:t>	public Rectangle() {</a:t>
            </a:r>
          </a:p>
          <a:p>
            <a:r>
              <a:rPr lang="en-US" altLang="zh-TW" sz="1800" dirty="0"/>
              <a:t>		Length = 0;</a:t>
            </a:r>
          </a:p>
          <a:p>
            <a:r>
              <a:rPr lang="en-US" altLang="zh-TW" sz="1800" dirty="0"/>
              <a:t>		Height = 0;</a:t>
            </a:r>
          </a:p>
          <a:p>
            <a:r>
              <a:rPr lang="en-US" altLang="zh-TW" sz="1800" dirty="0"/>
              <a:t>	}</a:t>
            </a:r>
          </a:p>
          <a:p>
            <a:r>
              <a:rPr lang="en-US" altLang="zh-TW" sz="1800" dirty="0"/>
              <a:t>	public Rectangle(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Left, 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Top, 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Len, 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High) {</a:t>
            </a:r>
          </a:p>
          <a:p>
            <a:r>
              <a:rPr lang="en-US" altLang="zh-TW" sz="1800" dirty="0"/>
              <a:t>		</a:t>
            </a:r>
            <a:r>
              <a:rPr lang="en-US" altLang="zh-TW" sz="1800" dirty="0" err="1"/>
              <a:t>Origin.x</a:t>
            </a:r>
            <a:r>
              <a:rPr lang="en-US" altLang="zh-TW" sz="1800" dirty="0"/>
              <a:t> = Left;	</a:t>
            </a:r>
            <a:r>
              <a:rPr lang="en-US" altLang="zh-TW" sz="1800" dirty="0" err="1"/>
              <a:t>Origin.y</a:t>
            </a:r>
            <a:r>
              <a:rPr lang="en-US" altLang="zh-TW" sz="1800" dirty="0"/>
              <a:t> = Top;</a:t>
            </a:r>
          </a:p>
          <a:p>
            <a:r>
              <a:rPr lang="en-US" altLang="zh-TW" sz="1800" dirty="0"/>
              <a:t>		Length = Len;	Height = High;</a:t>
            </a:r>
          </a:p>
          <a:p>
            <a:r>
              <a:rPr lang="en-US" altLang="zh-TW" sz="1800" dirty="0"/>
              <a:t>	}</a:t>
            </a:r>
          </a:p>
          <a:p>
            <a:r>
              <a:rPr lang="en-US" altLang="zh-TW" sz="1800" dirty="0"/>
              <a:t>	</a:t>
            </a:r>
            <a:r>
              <a:rPr lang="en-US" altLang="zh-TW" sz="1800" dirty="0">
                <a:solidFill>
                  <a:srgbClr val="0000CC"/>
                </a:solidFill>
              </a:rPr>
              <a:t>public void draw() {   // </a:t>
            </a:r>
            <a:r>
              <a:rPr lang="zh-TW" altLang="en-US" sz="1800" dirty="0">
                <a:solidFill>
                  <a:srgbClr val="0000CC"/>
                </a:solidFill>
              </a:rPr>
              <a:t>必須填上 </a:t>
            </a:r>
            <a:r>
              <a:rPr lang="en-US" altLang="zh-TW" sz="1800" dirty="0">
                <a:solidFill>
                  <a:srgbClr val="0000CC"/>
                </a:solidFill>
              </a:rPr>
              <a:t>abstract method </a:t>
            </a:r>
            <a:r>
              <a:rPr lang="zh-TW" altLang="en-US" sz="1800" dirty="0">
                <a:solidFill>
                  <a:srgbClr val="0000CC"/>
                </a:solidFill>
              </a:rPr>
              <a:t>的實作內容</a:t>
            </a:r>
          </a:p>
          <a:p>
            <a:r>
              <a:rPr lang="en-US" altLang="zh-TW" sz="1800" dirty="0">
                <a:solidFill>
                  <a:srgbClr val="0000CC"/>
                </a:solidFill>
              </a:rPr>
              <a:t>		</a:t>
            </a:r>
            <a:r>
              <a:rPr lang="en-US" altLang="zh-TW" sz="1800" dirty="0" err="1">
                <a:solidFill>
                  <a:srgbClr val="0000CC"/>
                </a:solidFill>
              </a:rPr>
              <a:t>System.out.println</a:t>
            </a:r>
            <a:r>
              <a:rPr lang="en-US" altLang="zh-TW" sz="1800" dirty="0">
                <a:solidFill>
                  <a:srgbClr val="0000CC"/>
                </a:solidFill>
              </a:rPr>
              <a:t>("Rectangle has been drawn at \n" +</a:t>
            </a:r>
          </a:p>
          <a:p>
            <a:r>
              <a:rPr lang="en-US" altLang="zh-TW" sz="1800" dirty="0">
                <a:solidFill>
                  <a:srgbClr val="0000CC"/>
                </a:solidFill>
              </a:rPr>
              <a:t>				"(" + </a:t>
            </a:r>
            <a:r>
              <a:rPr lang="en-US" altLang="zh-TW" sz="1800" dirty="0" err="1">
                <a:solidFill>
                  <a:srgbClr val="0000CC"/>
                </a:solidFill>
              </a:rPr>
              <a:t>Origin.x</a:t>
            </a:r>
            <a:r>
              <a:rPr lang="en-US" altLang="zh-TW" sz="1800" dirty="0">
                <a:solidFill>
                  <a:srgbClr val="0000CC"/>
                </a:solidFill>
              </a:rPr>
              <a:t> + ", " + </a:t>
            </a:r>
            <a:r>
              <a:rPr lang="en-US" altLang="zh-TW" sz="1800" dirty="0" err="1">
                <a:solidFill>
                  <a:srgbClr val="0000CC"/>
                </a:solidFill>
              </a:rPr>
              <a:t>Origin.y</a:t>
            </a:r>
            <a:r>
              <a:rPr lang="en-US" altLang="zh-TW" sz="1800" dirty="0">
                <a:solidFill>
                  <a:srgbClr val="0000CC"/>
                </a:solidFill>
              </a:rPr>
              <a:t> + ") - (" +</a:t>
            </a:r>
          </a:p>
          <a:p>
            <a:r>
              <a:rPr lang="en-US" altLang="zh-TW" sz="1800" dirty="0">
                <a:solidFill>
                  <a:srgbClr val="0000CC"/>
                </a:solidFill>
              </a:rPr>
              <a:t>				(</a:t>
            </a:r>
            <a:r>
              <a:rPr lang="en-US" altLang="zh-TW" sz="1800" dirty="0" err="1">
                <a:solidFill>
                  <a:srgbClr val="0000CC"/>
                </a:solidFill>
              </a:rPr>
              <a:t>Origin.x+Length</a:t>
            </a:r>
            <a:r>
              <a:rPr lang="en-US" altLang="zh-TW" sz="1800" dirty="0">
                <a:solidFill>
                  <a:srgbClr val="0000CC"/>
                </a:solidFill>
              </a:rPr>
              <a:t>) + ", " + </a:t>
            </a:r>
            <a:r>
              <a:rPr lang="en-US" altLang="zh-TW" sz="1800" dirty="0" err="1">
                <a:solidFill>
                  <a:srgbClr val="0000CC"/>
                </a:solidFill>
              </a:rPr>
              <a:t>Origin.y</a:t>
            </a:r>
            <a:r>
              <a:rPr lang="en-US" altLang="zh-TW" sz="1800" dirty="0">
                <a:solidFill>
                  <a:srgbClr val="0000CC"/>
                </a:solidFill>
              </a:rPr>
              <a:t> + ")\n" +</a:t>
            </a:r>
          </a:p>
          <a:p>
            <a:r>
              <a:rPr lang="en-US" altLang="zh-TW" sz="1800" dirty="0">
                <a:solidFill>
                  <a:srgbClr val="0000CC"/>
                </a:solidFill>
              </a:rPr>
              <a:t>				"(" + </a:t>
            </a:r>
            <a:r>
              <a:rPr lang="en-US" altLang="zh-TW" sz="1800" dirty="0" err="1">
                <a:solidFill>
                  <a:srgbClr val="0000CC"/>
                </a:solidFill>
              </a:rPr>
              <a:t>Origin.x</a:t>
            </a:r>
            <a:r>
              <a:rPr lang="en-US" altLang="zh-TW" sz="1800" dirty="0">
                <a:solidFill>
                  <a:srgbClr val="0000CC"/>
                </a:solidFill>
              </a:rPr>
              <a:t> + ", " + (</a:t>
            </a:r>
            <a:r>
              <a:rPr lang="en-US" altLang="zh-TW" sz="1800" dirty="0" err="1">
                <a:solidFill>
                  <a:srgbClr val="0000CC"/>
                </a:solidFill>
              </a:rPr>
              <a:t>Origin.y+Height</a:t>
            </a:r>
            <a:r>
              <a:rPr lang="en-US" altLang="zh-TW" sz="1800" dirty="0">
                <a:solidFill>
                  <a:srgbClr val="0000CC"/>
                </a:solidFill>
              </a:rPr>
              <a:t>) + ") - (" +</a:t>
            </a:r>
          </a:p>
          <a:p>
            <a:r>
              <a:rPr lang="en-US" altLang="zh-TW" sz="1800" dirty="0">
                <a:solidFill>
                  <a:srgbClr val="0000CC"/>
                </a:solidFill>
              </a:rPr>
              <a:t>				(</a:t>
            </a:r>
            <a:r>
              <a:rPr lang="en-US" altLang="zh-TW" sz="1800" dirty="0" err="1">
                <a:solidFill>
                  <a:srgbClr val="0000CC"/>
                </a:solidFill>
              </a:rPr>
              <a:t>Origin.x+Length</a:t>
            </a:r>
            <a:r>
              <a:rPr lang="en-US" altLang="zh-TW" sz="1800" dirty="0">
                <a:solidFill>
                  <a:srgbClr val="0000CC"/>
                </a:solidFill>
              </a:rPr>
              <a:t>) + ", " + (</a:t>
            </a:r>
            <a:r>
              <a:rPr lang="en-US" altLang="zh-TW" sz="1800" dirty="0" err="1">
                <a:solidFill>
                  <a:srgbClr val="0000CC"/>
                </a:solidFill>
              </a:rPr>
              <a:t>Origin.y+Height</a:t>
            </a:r>
            <a:r>
              <a:rPr lang="en-US" altLang="zh-TW" sz="1800" dirty="0">
                <a:solidFill>
                  <a:srgbClr val="0000CC"/>
                </a:solidFill>
              </a:rPr>
              <a:t>) + ")");</a:t>
            </a:r>
          </a:p>
          <a:p>
            <a:r>
              <a:rPr lang="en-US" altLang="zh-TW" sz="1800" dirty="0">
                <a:solidFill>
                  <a:srgbClr val="0000CC"/>
                </a:solidFill>
              </a:rPr>
              <a:t>	}</a:t>
            </a:r>
          </a:p>
          <a:p>
            <a:r>
              <a:rPr lang="en-US" altLang="zh-TW" sz="1800" dirty="0"/>
              <a:t>}</a:t>
            </a:r>
            <a:endParaRPr lang="zh-TW" altLang="en-US" sz="1800" dirty="0"/>
          </a:p>
        </p:txBody>
      </p:sp>
      <p:sp>
        <p:nvSpPr>
          <p:cNvPr id="4" name="Rectangle 3"/>
          <p:cNvSpPr/>
          <p:nvPr/>
        </p:nvSpPr>
        <p:spPr>
          <a:xfrm rot="16200000">
            <a:off x="-95202" y="3298302"/>
            <a:ext cx="1218985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 smtClean="0"/>
              <a:t>constructors</a:t>
            </a:r>
            <a:endParaRPr lang="zh-TW" altLang="en-US" sz="1600" dirty="0"/>
          </a:p>
        </p:txBody>
      </p:sp>
      <p:sp>
        <p:nvSpPr>
          <p:cNvPr id="5" name="Left Brace 4"/>
          <p:cNvSpPr/>
          <p:nvPr/>
        </p:nvSpPr>
        <p:spPr>
          <a:xfrm>
            <a:off x="683568" y="2420888"/>
            <a:ext cx="417021" cy="2016224"/>
          </a:xfrm>
          <a:prstGeom prst="leftBrace">
            <a:avLst>
              <a:gd name="adj1" fmla="val 833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Straight Arrow Connector 12"/>
          <p:cNvCxnSpPr>
            <a:stCxn id="7" idx="1"/>
          </p:cNvCxnSpPr>
          <p:nvPr/>
        </p:nvCxnSpPr>
        <p:spPr>
          <a:xfrm rot="10800000">
            <a:off x="3635896" y="1772818"/>
            <a:ext cx="2088232" cy="508408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3"/>
          <p:cNvSpPr/>
          <p:nvPr/>
        </p:nvSpPr>
        <p:spPr>
          <a:xfrm>
            <a:off x="5724128" y="1988838"/>
            <a:ext cx="2736304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Construct from </a:t>
            </a:r>
            <a:r>
              <a:rPr lang="en-US" altLang="zh-TW" sz="1600" dirty="0" err="1" smtClean="0"/>
              <a:t>GraphicObject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Constroctor</a:t>
            </a:r>
            <a:endParaRPr lang="en-US" altLang="zh-TW" sz="1600" dirty="0" smtClean="0"/>
          </a:p>
        </p:txBody>
      </p:sp>
      <p:sp>
        <p:nvSpPr>
          <p:cNvPr id="8" name="Rectangle 6"/>
          <p:cNvSpPr/>
          <p:nvPr/>
        </p:nvSpPr>
        <p:spPr>
          <a:xfrm>
            <a:off x="1619672" y="1412776"/>
            <a:ext cx="792088" cy="288032"/>
          </a:xfrm>
          <a:prstGeom prst="rect">
            <a:avLst/>
          </a:prstGeom>
          <a:solidFill>
            <a:srgbClr val="FFFF00">
              <a:alpha val="46000"/>
            </a:srgbClr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抽象類別（</a:t>
            </a:r>
            <a:r>
              <a:rPr lang="en-US" altLang="zh-TW" smtClean="0"/>
              <a:t>Abstract Classes</a:t>
            </a:r>
            <a:r>
              <a:rPr lang="zh-TW" altLang="en-US" smtClean="0"/>
              <a:t>）</a:t>
            </a: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403225" y="1484313"/>
            <a:ext cx="8272463" cy="531018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dirty="0"/>
              <a:t>class Circle </a:t>
            </a:r>
            <a:r>
              <a:rPr lang="en-US" altLang="zh-TW" sz="1800" dirty="0">
                <a:solidFill>
                  <a:srgbClr val="0000CC"/>
                </a:solidFill>
              </a:rPr>
              <a:t>extends </a:t>
            </a:r>
            <a:r>
              <a:rPr lang="en-US" altLang="zh-TW" sz="1800" dirty="0" err="1">
                <a:solidFill>
                  <a:srgbClr val="0000CC"/>
                </a:solidFill>
              </a:rPr>
              <a:t>GraphicsObject</a:t>
            </a:r>
            <a:r>
              <a:rPr lang="en-US" altLang="zh-TW" sz="1800" dirty="0"/>
              <a:t>	{</a:t>
            </a:r>
          </a:p>
          <a:p>
            <a:r>
              <a:rPr lang="en-US" altLang="zh-TW" sz="1800" dirty="0"/>
              <a:t>	public 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Radius;</a:t>
            </a:r>
          </a:p>
          <a:p>
            <a:endParaRPr lang="en-US" altLang="zh-TW" sz="1800" dirty="0"/>
          </a:p>
          <a:p>
            <a:r>
              <a:rPr lang="en-US" altLang="zh-TW" sz="1800" dirty="0"/>
              <a:t>	public Circle() {</a:t>
            </a:r>
          </a:p>
          <a:p>
            <a:r>
              <a:rPr lang="en-US" altLang="zh-TW" sz="1800" dirty="0"/>
              <a:t>		Radius = 0;</a:t>
            </a:r>
          </a:p>
          <a:p>
            <a:r>
              <a:rPr lang="en-US" altLang="zh-TW" sz="1800" dirty="0"/>
              <a:t>	}</a:t>
            </a:r>
          </a:p>
          <a:p>
            <a:endParaRPr lang="en-US" altLang="zh-TW" sz="1800" dirty="0"/>
          </a:p>
          <a:p>
            <a:r>
              <a:rPr lang="en-US" altLang="zh-TW" sz="1800" dirty="0"/>
              <a:t>	public Circle(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a, 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b, 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r) {</a:t>
            </a:r>
          </a:p>
          <a:p>
            <a:r>
              <a:rPr lang="en-US" altLang="zh-TW" sz="1800" dirty="0"/>
              <a:t>		</a:t>
            </a:r>
            <a:r>
              <a:rPr lang="en-US" altLang="zh-TW" sz="1800" dirty="0" err="1"/>
              <a:t>Origin.x</a:t>
            </a:r>
            <a:r>
              <a:rPr lang="en-US" altLang="zh-TW" sz="1800" dirty="0"/>
              <a:t> = a;</a:t>
            </a:r>
          </a:p>
          <a:p>
            <a:r>
              <a:rPr lang="en-US" altLang="zh-TW" sz="1800" dirty="0"/>
              <a:t>		</a:t>
            </a:r>
            <a:r>
              <a:rPr lang="en-US" altLang="zh-TW" sz="1800" dirty="0" err="1"/>
              <a:t>Origin.y</a:t>
            </a:r>
            <a:r>
              <a:rPr lang="en-US" altLang="zh-TW" sz="1800" dirty="0"/>
              <a:t> = b;</a:t>
            </a:r>
          </a:p>
          <a:p>
            <a:r>
              <a:rPr lang="en-US" altLang="zh-TW" sz="1800" dirty="0"/>
              <a:t>		Radius = r;</a:t>
            </a:r>
          </a:p>
          <a:p>
            <a:r>
              <a:rPr lang="en-US" altLang="zh-TW" sz="1800" dirty="0"/>
              <a:t>	}</a:t>
            </a:r>
          </a:p>
          <a:p>
            <a:endParaRPr lang="en-US" altLang="zh-TW" sz="1800" dirty="0"/>
          </a:p>
          <a:p>
            <a:r>
              <a:rPr lang="en-US" altLang="zh-TW" sz="1800" dirty="0"/>
              <a:t>	</a:t>
            </a:r>
            <a:r>
              <a:rPr lang="en-US" altLang="zh-TW" sz="1800" dirty="0">
                <a:solidFill>
                  <a:srgbClr val="0000CC"/>
                </a:solidFill>
              </a:rPr>
              <a:t>public void draw() {   // </a:t>
            </a:r>
            <a:r>
              <a:rPr lang="zh-TW" altLang="en-US" sz="1800" dirty="0">
                <a:solidFill>
                  <a:srgbClr val="0000CC"/>
                </a:solidFill>
              </a:rPr>
              <a:t>必須填上 </a:t>
            </a:r>
            <a:r>
              <a:rPr lang="en-US" altLang="zh-TW" sz="1800" dirty="0">
                <a:solidFill>
                  <a:srgbClr val="0000CC"/>
                </a:solidFill>
              </a:rPr>
              <a:t>abstract method </a:t>
            </a:r>
            <a:r>
              <a:rPr lang="zh-TW" altLang="en-US" sz="1800" dirty="0">
                <a:solidFill>
                  <a:srgbClr val="0000CC"/>
                </a:solidFill>
              </a:rPr>
              <a:t>的實作內容</a:t>
            </a:r>
            <a:endParaRPr lang="en-US" altLang="zh-TW" sz="1800" dirty="0">
              <a:solidFill>
                <a:srgbClr val="0000CC"/>
              </a:solidFill>
            </a:endParaRPr>
          </a:p>
          <a:p>
            <a:r>
              <a:rPr lang="en-US" altLang="zh-TW" sz="1800" dirty="0">
                <a:solidFill>
                  <a:srgbClr val="0000CC"/>
                </a:solidFill>
              </a:rPr>
              <a:t>		</a:t>
            </a:r>
            <a:r>
              <a:rPr lang="en-US" altLang="zh-TW" sz="1800" dirty="0" err="1">
                <a:solidFill>
                  <a:srgbClr val="0000CC"/>
                </a:solidFill>
              </a:rPr>
              <a:t>System.out.println</a:t>
            </a:r>
            <a:r>
              <a:rPr lang="en-US" altLang="zh-TW" sz="1800" dirty="0">
                <a:solidFill>
                  <a:srgbClr val="0000CC"/>
                </a:solidFill>
              </a:rPr>
              <a:t>("Circle has been drawn at \n" +</a:t>
            </a:r>
          </a:p>
          <a:p>
            <a:r>
              <a:rPr lang="en-US" altLang="zh-TW" sz="1800" dirty="0">
                <a:solidFill>
                  <a:srgbClr val="0000CC"/>
                </a:solidFill>
              </a:rPr>
              <a:t>				"Center: (" + </a:t>
            </a:r>
            <a:r>
              <a:rPr lang="en-US" altLang="zh-TW" sz="1800" dirty="0" err="1">
                <a:solidFill>
                  <a:srgbClr val="0000CC"/>
                </a:solidFill>
              </a:rPr>
              <a:t>Origin.x</a:t>
            </a:r>
            <a:r>
              <a:rPr lang="en-US" altLang="zh-TW" sz="1800" dirty="0">
                <a:solidFill>
                  <a:srgbClr val="0000CC"/>
                </a:solidFill>
              </a:rPr>
              <a:t> + ", " + </a:t>
            </a:r>
            <a:r>
              <a:rPr lang="en-US" altLang="zh-TW" sz="1800" dirty="0" err="1">
                <a:solidFill>
                  <a:srgbClr val="0000CC"/>
                </a:solidFill>
              </a:rPr>
              <a:t>Origin.y</a:t>
            </a:r>
            <a:r>
              <a:rPr lang="en-US" altLang="zh-TW" sz="1800" dirty="0">
                <a:solidFill>
                  <a:srgbClr val="0000CC"/>
                </a:solidFill>
              </a:rPr>
              <a:t> + ")\n" +</a:t>
            </a:r>
          </a:p>
          <a:p>
            <a:r>
              <a:rPr lang="en-US" altLang="zh-TW" sz="1800" dirty="0">
                <a:solidFill>
                  <a:srgbClr val="0000CC"/>
                </a:solidFill>
              </a:rPr>
              <a:t>				"Radius: " + Radius);</a:t>
            </a:r>
          </a:p>
          <a:p>
            <a:r>
              <a:rPr lang="en-US" altLang="zh-TW" sz="1800" dirty="0">
                <a:solidFill>
                  <a:srgbClr val="0000CC"/>
                </a:solidFill>
              </a:rPr>
              <a:t>	}</a:t>
            </a:r>
          </a:p>
          <a:p>
            <a:r>
              <a:rPr lang="en-US" altLang="zh-TW" sz="1800" dirty="0"/>
              <a:t>}</a:t>
            </a:r>
            <a:endParaRPr lang="zh-TW" altLang="en-US" sz="1800" dirty="0"/>
          </a:p>
        </p:txBody>
      </p:sp>
      <p:sp>
        <p:nvSpPr>
          <p:cNvPr id="4" name="Rectangle 3"/>
          <p:cNvSpPr/>
          <p:nvPr/>
        </p:nvSpPr>
        <p:spPr>
          <a:xfrm rot="16200000">
            <a:off x="142554" y="3507621"/>
            <a:ext cx="1349591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 smtClean="0"/>
              <a:t>constructors</a:t>
            </a:r>
            <a:endParaRPr lang="zh-TW" altLang="en-US" sz="1600" dirty="0"/>
          </a:p>
        </p:txBody>
      </p:sp>
      <p:sp>
        <p:nvSpPr>
          <p:cNvPr id="5" name="Left Brace 4"/>
          <p:cNvSpPr/>
          <p:nvPr/>
        </p:nvSpPr>
        <p:spPr>
          <a:xfrm>
            <a:off x="986627" y="2564904"/>
            <a:ext cx="417021" cy="2232248"/>
          </a:xfrm>
          <a:prstGeom prst="leftBrace">
            <a:avLst>
              <a:gd name="adj1" fmla="val 833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2233</TotalTime>
  <Words>1249</Words>
  <Application>Microsoft Office PowerPoint</Application>
  <PresentationFormat>如螢幕大小 (4:3)</PresentationFormat>
  <Paragraphs>375</Paragraphs>
  <Slides>25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6" baseType="lpstr">
      <vt:lpstr>Concourse</vt:lpstr>
      <vt:lpstr>抽象類別（Abstract Classes）及巢狀類別（Nested Classes）  </vt:lpstr>
      <vt:lpstr>Outline</vt:lpstr>
      <vt:lpstr>抽象（Abstract）</vt:lpstr>
      <vt:lpstr>抽象類別（Abstract Classes）</vt:lpstr>
      <vt:lpstr>抽象方法（Abstract Methods）</vt:lpstr>
      <vt:lpstr>抽象類別（Abstract Classes）</vt:lpstr>
      <vt:lpstr>抽象類別（Abstract Classes）</vt:lpstr>
      <vt:lpstr>抽象類別（Abstract Classes）</vt:lpstr>
      <vt:lpstr>抽象類別（Abstract Classes）</vt:lpstr>
      <vt:lpstr>抽象類別（Abstract Classes）</vt:lpstr>
      <vt:lpstr>抽象類別（Abstract Classes）</vt:lpstr>
      <vt:lpstr>巢狀類別（Nested Classes）</vt:lpstr>
      <vt:lpstr>巢狀類別（Nested Classes）</vt:lpstr>
      <vt:lpstr>巢狀類別（Nested Classes）</vt:lpstr>
      <vt:lpstr>巢狀類別（Nested Classes）</vt:lpstr>
      <vt:lpstr>巢狀類別（Nested Classes）</vt:lpstr>
      <vt:lpstr>巢狀類別（Nested Classes）</vt:lpstr>
      <vt:lpstr>巢狀類別（Nested Classes）</vt:lpstr>
      <vt:lpstr>巢狀類別（Nested Classes）</vt:lpstr>
      <vt:lpstr>巢狀類別（Nested Classes）</vt:lpstr>
      <vt:lpstr>巢狀類別（Nested Classes）</vt:lpstr>
      <vt:lpstr>巢狀類別（Nested Classes）</vt:lpstr>
      <vt:lpstr>巢狀類別（Nested Classes）</vt:lpstr>
      <vt:lpstr>Your Turn</vt:lpstr>
      <vt:lpstr>Hints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Danny</cp:lastModifiedBy>
  <cp:revision>508</cp:revision>
  <dcterms:created xsi:type="dcterms:W3CDTF">1601-01-01T00:00:00Z</dcterms:created>
  <dcterms:modified xsi:type="dcterms:W3CDTF">2010-08-09T04:43:37Z</dcterms:modified>
</cp:coreProperties>
</file>