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183062" cy="4538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184650" cy="4538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B7C3-61EE-4B18-8AA3-74202CBC37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8/9/2010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4BFFC5-58BD-4CC5-95FF-535C03931D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Interfaces and Packages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Lecturer</a:t>
            </a:r>
            <a:r>
              <a:rPr lang="zh-TW" altLang="en-US" dirty="0" smtClean="0"/>
              <a:t>：賀耀華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07950" y="1628775"/>
            <a:ext cx="8643938" cy="4486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	public void draw() {</a:t>
            </a:r>
          </a:p>
          <a:p>
            <a:r>
              <a:rPr lang="en-US" altLang="zh-TW" sz="1800" dirty="0"/>
              <a:t>		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("Rectangle has been drawn at \n" +</a:t>
            </a:r>
          </a:p>
          <a:p>
            <a:r>
              <a:rPr lang="en-US" altLang="zh-TW" sz="1800" dirty="0"/>
              <a:t>				"(" + 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+ ", " + 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+ ") - (" +</a:t>
            </a:r>
          </a:p>
          <a:p>
            <a:r>
              <a:rPr lang="en-US" altLang="zh-TW" sz="1800" dirty="0"/>
              <a:t>				(</a:t>
            </a:r>
            <a:r>
              <a:rPr lang="en-US" altLang="zh-TW" sz="1800" dirty="0" err="1"/>
              <a:t>Origin.x+Length</a:t>
            </a:r>
            <a:r>
              <a:rPr lang="en-US" altLang="zh-TW" sz="1800" dirty="0"/>
              <a:t>) + ", " + </a:t>
            </a:r>
            <a:r>
              <a:rPr lang="en-US" altLang="zh-TW" sz="1800" dirty="0" err="1"/>
              <a:t>Origin.y</a:t>
            </a:r>
            <a:r>
              <a:rPr lang="en-US" altLang="zh-TW" sz="1800" dirty="0"/>
              <a:t> + ")\n" +</a:t>
            </a:r>
          </a:p>
          <a:p>
            <a:r>
              <a:rPr lang="en-US" altLang="zh-TW" sz="1800" dirty="0"/>
              <a:t>				"(" + </a:t>
            </a:r>
            <a:r>
              <a:rPr lang="en-US" altLang="zh-TW" sz="1800" dirty="0" err="1"/>
              <a:t>Origin.x</a:t>
            </a:r>
            <a:r>
              <a:rPr lang="en-US" altLang="zh-TW" sz="1800" dirty="0"/>
              <a:t> + ", " + (</a:t>
            </a:r>
            <a:r>
              <a:rPr lang="en-US" altLang="zh-TW" sz="1800" dirty="0" err="1"/>
              <a:t>Origin.y+Height</a:t>
            </a:r>
            <a:r>
              <a:rPr lang="en-US" altLang="zh-TW" sz="1800" dirty="0"/>
              <a:t>) + ") - (" +</a:t>
            </a:r>
          </a:p>
          <a:p>
            <a:r>
              <a:rPr lang="en-US" altLang="zh-TW" sz="1800" dirty="0"/>
              <a:t>				(</a:t>
            </a:r>
            <a:r>
              <a:rPr lang="en-US" altLang="zh-TW" sz="1800" dirty="0" err="1"/>
              <a:t>Origin.x+Length</a:t>
            </a:r>
            <a:r>
              <a:rPr lang="en-US" altLang="zh-TW" sz="1800" dirty="0"/>
              <a:t>) + ", " + (</a:t>
            </a:r>
            <a:r>
              <a:rPr lang="en-US" altLang="zh-TW" sz="1800" dirty="0" err="1"/>
              <a:t>Origin.y+Height</a:t>
            </a:r>
            <a:r>
              <a:rPr lang="en-US" altLang="zh-TW" sz="1800" dirty="0"/>
              <a:t>) + ")");</a:t>
            </a:r>
          </a:p>
          <a:p>
            <a:r>
              <a:rPr lang="en-US" altLang="zh-TW" sz="1800" dirty="0"/>
              <a:t>	}</a:t>
            </a:r>
          </a:p>
          <a:p>
            <a:endParaRPr lang="en-US" altLang="zh-TW" sz="1800" dirty="0"/>
          </a:p>
          <a:p>
            <a:r>
              <a:rPr lang="en-US" altLang="zh-TW" sz="1800" dirty="0"/>
              <a:t>	</a:t>
            </a:r>
            <a:r>
              <a:rPr lang="en-US" altLang="zh-TW" sz="1800" dirty="0">
                <a:solidFill>
                  <a:srgbClr val="0000CC"/>
                </a:solidFill>
              </a:rPr>
              <a:t>public void </a:t>
            </a:r>
            <a:r>
              <a:rPr lang="en-US" altLang="zh-TW" sz="1800" dirty="0" err="1">
                <a:solidFill>
                  <a:srgbClr val="0000CC"/>
                </a:solidFill>
              </a:rPr>
              <a:t>fillColor</a:t>
            </a:r>
            <a:r>
              <a:rPr lang="en-US" altLang="zh-TW" sz="1800" dirty="0">
                <a:solidFill>
                  <a:srgbClr val="0000CC"/>
                </a:solidFill>
              </a:rPr>
              <a:t>(String Color)	{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</a:t>
            </a:r>
            <a:r>
              <a:rPr lang="en-US" altLang="zh-TW" sz="1800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1800" dirty="0">
                <a:solidFill>
                  <a:srgbClr val="0000CC"/>
                </a:solidFill>
              </a:rPr>
              <a:t>("Rectangle has been filled with " + Color);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endParaRPr lang="en-US" altLang="zh-TW" sz="1800" dirty="0">
              <a:solidFill>
                <a:srgbClr val="0000CC"/>
              </a:solidFill>
            </a:endParaRPr>
          </a:p>
          <a:p>
            <a:r>
              <a:rPr lang="en-US" altLang="zh-TW" sz="1800" dirty="0">
                <a:solidFill>
                  <a:srgbClr val="0000CC"/>
                </a:solidFill>
              </a:rPr>
              <a:t>	public double </a:t>
            </a:r>
            <a:r>
              <a:rPr lang="en-US" altLang="zh-TW" sz="1800" dirty="0" err="1">
                <a:solidFill>
                  <a:srgbClr val="0000CC"/>
                </a:solidFill>
              </a:rPr>
              <a:t>getArea</a:t>
            </a:r>
            <a:r>
              <a:rPr lang="en-US" altLang="zh-TW" sz="1800" dirty="0">
                <a:solidFill>
                  <a:srgbClr val="0000CC"/>
                </a:solidFill>
              </a:rPr>
              <a:t>() {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	return	Length * Height;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	}</a:t>
            </a:r>
          </a:p>
          <a:p>
            <a:r>
              <a:rPr lang="en-US" altLang="zh-TW" sz="1800" dirty="0"/>
              <a:t>}</a:t>
            </a:r>
            <a:endParaRPr lang="zh-TW" altLang="en-US" sz="2800" dirty="0"/>
          </a:p>
        </p:txBody>
      </p:sp>
      <p:sp>
        <p:nvSpPr>
          <p:cNvPr id="4" name="Rectangle 13"/>
          <p:cNvSpPr/>
          <p:nvPr/>
        </p:nvSpPr>
        <p:spPr>
          <a:xfrm rot="16200000">
            <a:off x="-160493" y="4705108"/>
            <a:ext cx="1080121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methods</a:t>
            </a:r>
            <a:endParaRPr lang="en-US" altLang="zh-TW" sz="2000" dirty="0" smtClean="0"/>
          </a:p>
        </p:txBody>
      </p:sp>
      <p:sp>
        <p:nvSpPr>
          <p:cNvPr id="5" name="Left Brace 6"/>
          <p:cNvSpPr/>
          <p:nvPr/>
        </p:nvSpPr>
        <p:spPr>
          <a:xfrm>
            <a:off x="579623" y="4005064"/>
            <a:ext cx="432048" cy="1728192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定義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性質相似之類別的集合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宣告套件的方法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在原始檔案的第一行寫下：</a:t>
            </a:r>
            <a:r>
              <a:rPr lang="zh-TW" altLang="en-US" i="1" dirty="0" smtClean="0">
                <a:solidFill>
                  <a:srgbClr val="0000CC"/>
                </a:solidFill>
              </a:rPr>
              <a:t/>
            </a:r>
            <a:br>
              <a:rPr lang="zh-TW" altLang="en-US" i="1" dirty="0" smtClean="0">
                <a:solidFill>
                  <a:srgbClr val="0000CC"/>
                </a:solidFill>
              </a:rPr>
            </a:br>
            <a:r>
              <a:rPr lang="en-US" altLang="zh-TW" i="1" dirty="0" smtClean="0">
                <a:solidFill>
                  <a:srgbClr val="0000CC"/>
                </a:solidFill>
              </a:rPr>
              <a:t>package </a:t>
            </a:r>
            <a:r>
              <a:rPr lang="zh-TW" altLang="en-US" i="1" dirty="0" smtClean="0">
                <a:solidFill>
                  <a:srgbClr val="0000CC"/>
                </a:solidFill>
              </a:rPr>
              <a:t>套件名稱;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套件示意圖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套件（</a:t>
            </a:r>
            <a:r>
              <a:rPr lang="en-US" altLang="zh-TW" smtClean="0"/>
              <a:t>Package</a:t>
            </a:r>
            <a:r>
              <a:rPr lang="zh-TW" altLang="en-US" smtClean="0"/>
              <a:t>）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755650" y="4508500"/>
            <a:ext cx="7543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/>
              <a:t>Graphics </a:t>
            </a:r>
            <a:r>
              <a:rPr lang="zh-TW" altLang="en-US"/>
              <a:t>套件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194050" y="5041900"/>
            <a:ext cx="14478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400"/>
              <a:t>package Graphics;</a:t>
            </a:r>
          </a:p>
          <a:p>
            <a:endParaRPr lang="en-US" altLang="zh-TW" sz="1400"/>
          </a:p>
          <a:p>
            <a:r>
              <a:rPr lang="en-US" altLang="zh-TW" sz="1400"/>
              <a:t>Class XXX {</a:t>
            </a:r>
          </a:p>
          <a:p>
            <a:r>
              <a:rPr lang="en-US" altLang="zh-TW" sz="1400"/>
              <a:t>}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178175" y="4646613"/>
            <a:ext cx="1046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XXX.java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0450" y="5041900"/>
            <a:ext cx="14478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400"/>
              <a:t>package Graphics;</a:t>
            </a:r>
          </a:p>
          <a:p>
            <a:endParaRPr lang="en-US" altLang="zh-TW" sz="1400"/>
          </a:p>
          <a:p>
            <a:r>
              <a:rPr lang="en-US" altLang="zh-TW" sz="1400"/>
              <a:t>Class YYY {</a:t>
            </a:r>
          </a:p>
          <a:p>
            <a:r>
              <a:rPr lang="en-US" altLang="zh-TW" sz="1400"/>
              <a:t>}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854575" y="4646613"/>
            <a:ext cx="1046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YYY.java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546850" y="5041900"/>
            <a:ext cx="14478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400"/>
              <a:t>package Graphics;</a:t>
            </a:r>
          </a:p>
          <a:p>
            <a:endParaRPr lang="en-US" altLang="zh-TW" sz="1400"/>
          </a:p>
          <a:p>
            <a:r>
              <a:rPr lang="en-US" altLang="zh-TW" sz="1400"/>
              <a:t>Class ZZZ {</a:t>
            </a:r>
          </a:p>
          <a:p>
            <a:r>
              <a:rPr lang="en-US" altLang="zh-TW" sz="1400"/>
              <a:t>}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530975" y="46466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ZZZ.java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 autoUpdateAnimBg="0"/>
      <p:bldP spid="53254" grpId="0" animBg="1" autoUpdateAnimBg="0"/>
      <p:bldP spid="53255" grpId="0" autoUpdateAnimBg="0"/>
      <p:bldP spid="53256" grpId="0" animBg="1" autoUpdateAnimBg="0"/>
      <p:bldP spid="53257" grpId="0" autoUpdateAnimBg="0"/>
      <p:bldP spid="53258" grpId="0" animBg="1" autoUpdateAnimBg="0"/>
      <p:bldP spid="532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311525"/>
          </a:xfrm>
        </p:spPr>
        <p:txBody>
          <a:bodyPr/>
          <a:lstStyle/>
          <a:p>
            <a:pPr eaLnBrk="1" hangingPunct="1"/>
            <a:r>
              <a:rPr lang="zh-TW" altLang="en-US" smtClean="0"/>
              <a:t>套件目的</a:t>
            </a:r>
          </a:p>
          <a:p>
            <a:pPr lvl="1" eaLnBrk="1" hangingPunct="1"/>
            <a:r>
              <a:rPr lang="zh-TW" altLang="en-US" smtClean="0"/>
              <a:t>防止兩位程式師取了相同的類別名稱</a:t>
            </a:r>
          </a:p>
          <a:p>
            <a:pPr eaLnBrk="1" hangingPunct="1"/>
            <a:r>
              <a:rPr lang="zh-TW" altLang="en-US" smtClean="0"/>
              <a:t>套件命名習慣</a:t>
            </a:r>
          </a:p>
          <a:p>
            <a:pPr lvl="1" eaLnBrk="1" hangingPunct="1"/>
            <a:r>
              <a:rPr lang="zh-TW" altLang="en-US" smtClean="0"/>
              <a:t>將公司的網際網路名稱倒過來寫</a:t>
            </a:r>
          </a:p>
          <a:p>
            <a:pPr lvl="1" eaLnBrk="1" hangingPunct="1"/>
            <a:r>
              <a:rPr lang="zh-TW" altLang="en-US" smtClean="0"/>
              <a:t>範例：</a:t>
            </a:r>
            <a:r>
              <a:rPr lang="en-US" altLang="zh-TW" smtClean="0"/>
              <a:t>package tw.com.pcschool.Graphics</a:t>
            </a:r>
          </a:p>
          <a:p>
            <a:pPr lvl="1" eaLnBrk="1" hangingPunct="1"/>
            <a:r>
              <a:rPr lang="zh-TW" altLang="en-US" smtClean="0"/>
              <a:t>有時會再加上部門名稱</a:t>
            </a:r>
          </a:p>
          <a:p>
            <a:pPr lvl="1" eaLnBrk="1" hangingPunct="1"/>
            <a:r>
              <a:rPr lang="zh-TW" altLang="en-US" smtClean="0"/>
              <a:t>範例：</a:t>
            </a:r>
            <a:r>
              <a:rPr lang="en-US" altLang="zh-TW" smtClean="0"/>
              <a:t>package tw.com.pcschool.rd.Graphics</a:t>
            </a:r>
            <a:endParaRPr lang="zh-TW" altLang="en-US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套件（</a:t>
            </a:r>
            <a:r>
              <a:rPr lang="en-US" altLang="zh-TW" smtClean="0"/>
              <a:t>Package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1008062"/>
          </a:xfrm>
        </p:spPr>
        <p:txBody>
          <a:bodyPr/>
          <a:lstStyle/>
          <a:p>
            <a:pPr eaLnBrk="1" hangingPunct="1"/>
            <a:r>
              <a:rPr lang="zh-TW" altLang="en-US" smtClean="0"/>
              <a:t>在 </a:t>
            </a:r>
            <a:r>
              <a:rPr lang="en-US" altLang="zh-TW" smtClean="0"/>
              <a:t>Java </a:t>
            </a:r>
            <a:r>
              <a:rPr lang="zh-TW" altLang="en-US" smtClean="0"/>
              <a:t>中規定，.</a:t>
            </a:r>
            <a:r>
              <a:rPr lang="en-US" altLang="zh-TW" smtClean="0"/>
              <a:t>class </a:t>
            </a:r>
            <a:r>
              <a:rPr lang="zh-TW" altLang="en-US" smtClean="0"/>
              <a:t>檔案真正存在的地方必須與套件的命名結構相對應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套件（</a:t>
            </a:r>
            <a:r>
              <a:rPr lang="en-US" altLang="zh-TW" smtClean="0"/>
              <a:t>Package</a:t>
            </a:r>
            <a:r>
              <a:rPr lang="zh-TW" altLang="en-US" smtClean="0"/>
              <a:t>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3505200"/>
            <a:ext cx="2743200" cy="2743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400">
                <a:solidFill>
                  <a:srgbClr val="0000FF"/>
                </a:solidFill>
              </a:rPr>
              <a:t>package tw.com.pcschool.Graphics;</a:t>
            </a:r>
          </a:p>
          <a:p>
            <a:endParaRPr lang="en-US" altLang="zh-TW" sz="1400">
              <a:solidFill>
                <a:srgbClr val="0000FF"/>
              </a:solidFill>
            </a:endParaRPr>
          </a:p>
          <a:p>
            <a:r>
              <a:rPr lang="en-US" altLang="zh-TW" sz="1400"/>
              <a:t>class Point	{</a:t>
            </a:r>
          </a:p>
          <a:p>
            <a:r>
              <a:rPr lang="en-US" altLang="zh-TW" sz="1400"/>
              <a:t>    …..</a:t>
            </a:r>
          </a:p>
          <a:p>
            <a:r>
              <a:rPr lang="en-US" altLang="zh-TW" sz="1400"/>
              <a:t>}</a:t>
            </a:r>
          </a:p>
          <a:p>
            <a:endParaRPr lang="en-US" altLang="zh-TW" sz="140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17525" y="3109913"/>
            <a:ext cx="2293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Point.java </a:t>
            </a:r>
            <a:r>
              <a:rPr lang="en-US" altLang="zh-TW" sz="1600" b="1">
                <a:solidFill>
                  <a:srgbClr val="0000CC"/>
                </a:solidFill>
                <a:sym typeface="Wingdings" pitchFamily="2" charset="2"/>
              </a:rPr>
              <a:t> Point.class</a:t>
            </a:r>
            <a:endParaRPr lang="en-US" altLang="zh-TW" sz="1600" b="1">
              <a:solidFill>
                <a:srgbClr val="0000CC"/>
              </a:solidFill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657600" y="35052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826000" y="3616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tw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com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740400" y="4378325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pcschool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578600" y="4835525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Graphics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445375" y="5368925"/>
            <a:ext cx="149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Point.class</a:t>
            </a:r>
          </a:p>
        </p:txBody>
      </p:sp>
      <p:cxnSp>
        <p:nvCxnSpPr>
          <p:cNvPr id="37900" name="AutoShape 12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5067300" y="4076700"/>
            <a:ext cx="117475" cy="111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901" name="AutoShape 13"/>
          <p:cNvCxnSpPr>
            <a:cxnSpLocks noChangeShapeType="1"/>
            <a:stCxn id="37896" idx="2"/>
            <a:endCxn id="37897" idx="1"/>
          </p:cNvCxnSpPr>
          <p:nvPr/>
        </p:nvCxnSpPr>
        <p:spPr bwMode="auto">
          <a:xfrm rot="16200000" flipH="1">
            <a:off x="5544344" y="4410869"/>
            <a:ext cx="187325" cy="204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902" name="AutoShape 14"/>
          <p:cNvCxnSpPr>
            <a:cxnSpLocks noChangeShapeType="1"/>
            <a:stCxn id="37897" idx="2"/>
            <a:endCxn id="37898" idx="1"/>
          </p:cNvCxnSpPr>
          <p:nvPr/>
        </p:nvCxnSpPr>
        <p:spPr bwMode="auto">
          <a:xfrm rot="16200000" flipH="1">
            <a:off x="6361907" y="4847431"/>
            <a:ext cx="228600" cy="204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903" name="AutoShape 15"/>
          <p:cNvCxnSpPr>
            <a:cxnSpLocks noChangeShapeType="1"/>
            <a:stCxn id="37898" idx="2"/>
            <a:endCxn id="37899" idx="1"/>
          </p:cNvCxnSpPr>
          <p:nvPr/>
        </p:nvCxnSpPr>
        <p:spPr bwMode="auto">
          <a:xfrm rot="16200000" flipH="1">
            <a:off x="7181057" y="5333206"/>
            <a:ext cx="304800" cy="2238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package </a:t>
            </a:r>
            <a:r>
              <a:rPr lang="zh-TW" altLang="en-US" sz="2400" dirty="0" smtClean="0"/>
              <a:t>與目錄結構</a:t>
            </a:r>
          </a:p>
          <a:p>
            <a:pPr lvl="1" eaLnBrk="1" hangingPunct="1"/>
            <a:r>
              <a:rPr lang="zh-TW" altLang="en-US" sz="2000" dirty="0" smtClean="0"/>
              <a:t>所有屬於 </a:t>
            </a:r>
            <a:r>
              <a:rPr lang="en-US" altLang="zh-TW" sz="2000" i="1" dirty="0" err="1" smtClean="0"/>
              <a:t>packagename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類別庫的 </a:t>
            </a:r>
            <a:r>
              <a:rPr lang="en-US" altLang="zh-TW" sz="2000" dirty="0" smtClean="0"/>
              <a:t>.class </a:t>
            </a:r>
            <a:r>
              <a:rPr lang="zh-TW" altLang="en-US" sz="2000" dirty="0" smtClean="0"/>
              <a:t>檔案都必須儲存在 </a:t>
            </a:r>
            <a:r>
              <a:rPr lang="en-US" altLang="zh-TW" sz="2000" i="1" dirty="0" err="1" smtClean="0"/>
              <a:t>packagename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資料夾下</a:t>
            </a:r>
          </a:p>
          <a:p>
            <a:pPr lvl="1" eaLnBrk="1" hangingPunct="1"/>
            <a:r>
              <a:rPr lang="en-US" altLang="zh-TW" sz="2000" i="1" dirty="0" err="1" smtClean="0"/>
              <a:t>packagename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必須唯一，類別庫名稱可使用句點分隔不同層次的資料夾名稱</a:t>
            </a:r>
          </a:p>
          <a:p>
            <a:pPr lvl="2" eaLnBrk="1" hangingPunct="1"/>
            <a:r>
              <a:rPr lang="zh-TW" altLang="en-US" sz="1800" dirty="0" smtClean="0"/>
              <a:t>例： </a:t>
            </a:r>
            <a:r>
              <a:rPr lang="en-US" altLang="zh-TW" sz="1800" dirty="0" smtClean="0">
                <a:solidFill>
                  <a:srgbClr val="0000FF"/>
                </a:solidFill>
              </a:rPr>
              <a:t>package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tw.com.pcschool.Graphics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   	         package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tw.com.pcschool.rd.Graphics</a:t>
            </a:r>
            <a:endParaRPr lang="en-US" altLang="zh-TW" sz="1800" dirty="0" smtClean="0">
              <a:solidFill>
                <a:srgbClr val="0000FF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套件（</a:t>
            </a:r>
            <a:r>
              <a:rPr lang="en-US" altLang="zh-TW" smtClean="0"/>
              <a:t>Package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套件（</a:t>
            </a:r>
            <a:r>
              <a:rPr lang="en-US" altLang="zh-TW" smtClean="0"/>
              <a:t>Package</a:t>
            </a:r>
            <a:r>
              <a:rPr lang="zh-TW" altLang="en-US" smtClean="0"/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353425" cy="1366837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Source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Class </a:t>
            </a:r>
            <a:r>
              <a:rPr lang="zh-TW" altLang="en-US" sz="2400" dirty="0" smtClean="0"/>
              <a:t>檔的管理</a:t>
            </a:r>
          </a:p>
          <a:p>
            <a:pPr lvl="1" eaLnBrk="1" hangingPunct="1"/>
            <a:r>
              <a:rPr lang="en-US" altLang="zh-TW" dirty="0" smtClean="0"/>
              <a:t>Source </a:t>
            </a:r>
            <a:r>
              <a:rPr lang="zh-TW" altLang="en-US" dirty="0" smtClean="0"/>
              <a:t>檔與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不一定要放在同一個目錄下</a:t>
            </a:r>
          </a:p>
          <a:p>
            <a:pPr lvl="1" eaLnBrk="1" hangingPunct="1"/>
            <a:r>
              <a:rPr lang="zh-TW" altLang="en-US" dirty="0" smtClean="0"/>
              <a:t>將 </a:t>
            </a:r>
            <a:r>
              <a:rPr lang="en-US" altLang="zh-TW" dirty="0" smtClean="0"/>
              <a:t>source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檔分開放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3213100"/>
            <a:ext cx="4537075" cy="3040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/>
              <a:t>製作套件及使用練習：</a:t>
            </a:r>
            <a:endParaRPr lang="en-US" altLang="zh-TW" sz="2400" dirty="0" smtClean="0"/>
          </a:p>
          <a:p>
            <a:pPr lvl="1" eaLnBrk="1" hangingPunct="1"/>
            <a:r>
              <a:rPr lang="zh-TW" altLang="en-US" dirty="0" smtClean="0"/>
              <a:t>試著將此課堂中所講解的程式碼：</a:t>
            </a:r>
            <a:r>
              <a:rPr lang="en-US" altLang="zh-TW" dirty="0" smtClean="0"/>
              <a:t>GraphicsObject.java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Point.java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Circle.java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Rectangle.java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Line.java </a:t>
            </a:r>
            <a:br>
              <a:rPr lang="en-US" altLang="zh-TW" dirty="0" smtClean="0"/>
            </a:br>
            <a:r>
              <a:rPr lang="zh-TW" altLang="en-US" dirty="0" smtClean="0"/>
              <a:t>全部都 整合到 </a:t>
            </a:r>
            <a:r>
              <a:rPr lang="en-US" altLang="zh-TW" dirty="0" err="1" smtClean="0"/>
              <a:t>tw.com.Graphics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套件中</a:t>
            </a:r>
            <a:endParaRPr lang="en-US" altLang="zh-TW" dirty="0" smtClean="0"/>
          </a:p>
          <a:p>
            <a:pPr lvl="1" eaLnBrk="1" hangingPunct="1"/>
            <a:r>
              <a:rPr lang="zh-TW" altLang="en-US" b="1" dirty="0" smtClean="0"/>
              <a:t>最前面加 </a:t>
            </a:r>
            <a:r>
              <a:rPr lang="en-US" altLang="zh-TW" dirty="0" smtClean="0">
                <a:solidFill>
                  <a:srgbClr val="0000FF"/>
                </a:solidFill>
              </a:rPr>
              <a:t>package </a:t>
            </a:r>
            <a:r>
              <a:rPr lang="en-US" altLang="zh-TW" dirty="0" err="1" smtClean="0">
                <a:solidFill>
                  <a:srgbClr val="0000FF"/>
                </a:solidFill>
              </a:rPr>
              <a:t>tw.com.Graphics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</a:p>
          <a:p>
            <a:pPr lvl="1" eaLnBrk="1" hangingPunct="1"/>
            <a:r>
              <a:rPr lang="zh-TW" altLang="en-US" dirty="0" smtClean="0"/>
              <a:t>因為要跨專案，所以別程式用到的</a:t>
            </a:r>
            <a:r>
              <a:rPr lang="en-US" altLang="zh-TW" dirty="0" smtClean="0"/>
              <a:t>Point, Circle, Rectangle</a:t>
            </a:r>
            <a:r>
              <a:rPr lang="zh-TW" altLang="en-US" dirty="0" smtClean="0"/>
              <a:t>等類別要變成</a:t>
            </a:r>
            <a:r>
              <a:rPr lang="en-US" altLang="zh-TW" dirty="0" smtClean="0">
                <a:solidFill>
                  <a:srgbClr val="0000FF"/>
                </a:solidFill>
              </a:rPr>
              <a:t>public</a:t>
            </a:r>
            <a:endParaRPr lang="zh-TW" alt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TW" altLang="en-US" dirty="0" smtClean="0"/>
              <a:t>創造新專案裡面放 </a:t>
            </a:r>
            <a:r>
              <a:rPr lang="en-US" altLang="zh-TW" dirty="0" err="1" smtClean="0"/>
              <a:t>DrawDemo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2" eaLnBrk="1" hangingPunct="1"/>
            <a:r>
              <a:rPr lang="zh-TW" altLang="en-US" sz="2400" dirty="0" smtClean="0"/>
              <a:t>一開始要</a:t>
            </a:r>
            <a:r>
              <a:rPr lang="en-US" altLang="zh-TW" sz="2400" dirty="0" smtClean="0">
                <a:solidFill>
                  <a:srgbClr val="0000FF"/>
                </a:solidFill>
              </a:rPr>
              <a:t>import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tw.com.Graphics</a:t>
            </a:r>
            <a:r>
              <a:rPr lang="en-US" altLang="zh-TW" sz="2400" dirty="0" smtClean="0">
                <a:solidFill>
                  <a:srgbClr val="0000FF"/>
                </a:solidFill>
              </a:rPr>
              <a:t>.*;</a:t>
            </a:r>
            <a:endParaRPr lang="zh-TW" altLang="en-US" sz="2400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zh-TW" altLang="en-US" sz="2400" dirty="0" smtClean="0"/>
              <a:t>確認可以正確執行 </a:t>
            </a:r>
            <a:r>
              <a:rPr lang="en-US" altLang="zh-TW" sz="2400" dirty="0" err="1" smtClean="0"/>
              <a:t>DrawDemo</a:t>
            </a:r>
            <a:r>
              <a:rPr lang="zh-TW" altLang="en-US" sz="2400" dirty="0" smtClean="0"/>
              <a:t>裡面的</a:t>
            </a:r>
            <a:r>
              <a:rPr lang="en-US" altLang="zh-TW" sz="2400" dirty="0" smtClean="0"/>
              <a:t>main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A: Missing 0 ~ 1 Class</a:t>
            </a:r>
          </a:p>
          <a:p>
            <a:pPr lvl="1"/>
            <a:r>
              <a:rPr lang="en-US" altLang="zh-TW" dirty="0" smtClean="0"/>
              <a:t>B: Missing 2 Classes</a:t>
            </a:r>
          </a:p>
          <a:p>
            <a:pPr lvl="1"/>
            <a:r>
              <a:rPr lang="en-US" altLang="zh-TW" dirty="0" smtClean="0"/>
              <a:t>C: Missing 3 or More Classes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問卷填寫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最後一堂課當日開放線上填寫（填寫期間為課後</a:t>
            </a:r>
            <a:r>
              <a:rPr lang="en-US" altLang="zh-TW" dirty="0" smtClean="0"/>
              <a:t>10</a:t>
            </a:r>
            <a:r>
              <a:rPr lang="zh-TW" altLang="en-US" dirty="0" smtClean="0"/>
              <a:t>天內）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課後第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天會寄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給上課學員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原則上課要超過</a:t>
            </a:r>
            <a:r>
              <a:rPr lang="en-US" altLang="zh-TW" dirty="0" smtClean="0"/>
              <a:t>50%</a:t>
            </a:r>
            <a:r>
              <a:rPr lang="zh-TW" altLang="en-US" dirty="0" smtClean="0"/>
              <a:t>以上才能填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可獲得折扣卷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效期為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問卷填寫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Thank </a:t>
            </a:r>
            <a:r>
              <a:rPr lang="en-US" altLang="zh-TW" dirty="0" smtClean="0"/>
              <a:t>You!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TW" altLang="en-US" dirty="0" smtClean="0"/>
              <a:t>介面（</a:t>
            </a:r>
            <a:r>
              <a:rPr kumimoji="0" lang="en-US" altLang="zh-TW" dirty="0" smtClean="0"/>
              <a:t>Interfaces</a:t>
            </a:r>
            <a:r>
              <a:rPr kumimoji="0" lang="zh-TW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 dirty="0" smtClean="0"/>
              <a:t>套件（</a:t>
            </a:r>
            <a:r>
              <a:rPr kumimoji="0" lang="en-US" altLang="zh-TW" dirty="0" smtClean="0"/>
              <a:t>Packages</a:t>
            </a:r>
            <a:r>
              <a:rPr kumimoji="0" lang="zh-TW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dirty="0" smtClean="0">
                <a:solidFill>
                  <a:srgbClr val="0000FF"/>
                </a:solidFill>
              </a:rPr>
              <a:t>Your Turn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33115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定義</a:t>
            </a:r>
          </a:p>
          <a:p>
            <a:pPr lvl="1" eaLnBrk="1" hangingPunct="1"/>
            <a:r>
              <a:rPr lang="zh-TW" altLang="en-US" dirty="0" smtClean="0"/>
              <a:t>一段只有常數與函式宣告，但沒有函式實作的程式碼。</a:t>
            </a:r>
          </a:p>
          <a:p>
            <a:pPr eaLnBrk="1" hangingPunct="1"/>
            <a:r>
              <a:rPr lang="zh-TW" altLang="en-US" dirty="0" smtClean="0"/>
              <a:t>宣告</a:t>
            </a:r>
          </a:p>
          <a:p>
            <a:pPr lvl="1" eaLnBrk="1" hangingPunct="1"/>
            <a:r>
              <a:rPr lang="en-US" altLang="zh-TW" dirty="0" smtClean="0">
                <a:solidFill>
                  <a:srgbClr val="0000FF"/>
                </a:solidFill>
              </a:rPr>
              <a:t>[public] interface </a:t>
            </a:r>
            <a:r>
              <a:rPr lang="zh-TW" altLang="fr-FR" dirty="0" smtClean="0">
                <a:solidFill>
                  <a:srgbClr val="0000FF"/>
                </a:solidFill>
              </a:rPr>
              <a:t>介面名稱 [</a:t>
            </a:r>
            <a:r>
              <a:rPr lang="fr-FR" altLang="zh-TW" dirty="0" err="1" smtClean="0">
                <a:solidFill>
                  <a:srgbClr val="0000FF"/>
                </a:solidFill>
              </a:rPr>
              <a:t>extends</a:t>
            </a:r>
            <a:r>
              <a:rPr lang="fr-FR" altLang="zh-TW" dirty="0" smtClean="0">
                <a:solidFill>
                  <a:srgbClr val="0000FF"/>
                </a:solidFill>
              </a:rPr>
              <a:t> </a:t>
            </a:r>
            <a:r>
              <a:rPr lang="zh-TW" altLang="fr-FR" dirty="0" smtClean="0">
                <a:solidFill>
                  <a:srgbClr val="0000FF"/>
                </a:solidFill>
              </a:rPr>
              <a:t>父介面名稱]</a:t>
            </a:r>
          </a:p>
          <a:p>
            <a:pPr eaLnBrk="1" hangingPunct="1"/>
            <a:r>
              <a:rPr lang="zh-TW" altLang="en-US" dirty="0" smtClean="0"/>
              <a:t>作用</a:t>
            </a:r>
          </a:p>
          <a:p>
            <a:pPr lvl="1" eaLnBrk="1" hangingPunct="1"/>
            <a:r>
              <a:rPr lang="zh-TW" altLang="en-US" dirty="0" smtClean="0"/>
              <a:t>讓某個功能，不論由誰實作，都能夠有相同的函式名稱，傳入值，傳出值，與存取範圍。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定義介面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6264275" cy="31178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public interface Stockwatcher </a:t>
            </a:r>
            <a:br>
              <a:rPr lang="en-US" altLang="zh-TW" sz="1800"/>
            </a:br>
            <a:r>
              <a:rPr lang="en-US" altLang="zh-TW" sz="1800"/>
              <a:t>{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    final String sunTicker = “SUNW”;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    final String oracleTicker = “ORCL”;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    final String ciscoTicker = “CSCO”;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    void valueChanged(String tickerSymbol, double newValue);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    …</a:t>
            </a:r>
          </a:p>
          <a:p>
            <a:pPr>
              <a:spcBef>
                <a:spcPct val="50000"/>
              </a:spcBef>
            </a:pPr>
            <a:r>
              <a:rPr lang="en-US" altLang="zh-TW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17591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介面（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）與抽象類別（</a:t>
            </a:r>
            <a:r>
              <a:rPr lang="en-US" altLang="zh-TW" dirty="0" smtClean="0"/>
              <a:t>abstract class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smtClean="0"/>
              <a:t>Interface</a:t>
            </a:r>
            <a:r>
              <a:rPr lang="zh-TW" altLang="en-US" dirty="0" smtClean="0"/>
              <a:t>裡</a:t>
            </a:r>
            <a:r>
              <a:rPr lang="zh-TW" altLang="en-US" dirty="0" smtClean="0">
                <a:solidFill>
                  <a:srgbClr val="FF0000"/>
                </a:solidFill>
              </a:rPr>
              <a:t>不能實作</a:t>
            </a:r>
            <a:r>
              <a:rPr lang="zh-TW" altLang="en-US" dirty="0" smtClean="0"/>
              <a:t>任何 </a:t>
            </a:r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abstract class </a:t>
            </a:r>
            <a:r>
              <a:rPr lang="zh-TW" altLang="en-US" dirty="0" smtClean="0"/>
              <a:t>可以有完整或部分程式碼的 </a:t>
            </a:r>
            <a:r>
              <a:rPr lang="en-US" altLang="zh-TW" dirty="0" smtClean="0"/>
              <a:t>method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一個類別可以同時實作多個介面；但一個類別只能有一個 </a:t>
            </a:r>
            <a:r>
              <a:rPr lang="en-US" altLang="zh-TW" dirty="0" err="1" smtClean="0"/>
              <a:t>superclass</a:t>
            </a:r>
            <a:r>
              <a:rPr lang="zh-TW" altLang="en-US" dirty="0" smtClean="0"/>
              <a:t>（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不支援多重繼承）</a:t>
            </a:r>
          </a:p>
          <a:p>
            <a:pPr lvl="1" eaLnBrk="1" hangingPunct="1"/>
            <a:r>
              <a:rPr lang="zh-TW" altLang="en-US" dirty="0" smtClean="0"/>
              <a:t>介面不屬於類別階層架構的一份子。毫不相干的類別，也可以實作相同介面</a:t>
            </a:r>
          </a:p>
          <a:p>
            <a:pPr lvl="1" eaLnBrk="1" hangingPunct="1"/>
            <a:r>
              <a:rPr lang="zh-TW" altLang="en-US" dirty="0" smtClean="0"/>
              <a:t>因為多重繼承會有問題，但實際上又有</a:t>
            </a:r>
            <a:r>
              <a:rPr lang="zh-TW" altLang="en-US" dirty="0" smtClean="0">
                <a:solidFill>
                  <a:srgbClr val="FF0000"/>
                </a:solidFill>
              </a:rPr>
              <a:t>多重繼承</a:t>
            </a:r>
            <a:r>
              <a:rPr lang="zh-TW" altLang="en-US" dirty="0" smtClean="0"/>
              <a:t>的需要，所以發明了 </a:t>
            </a:r>
            <a:r>
              <a:rPr lang="en-US" altLang="zh-TW" dirty="0" smtClean="0"/>
              <a:t>interface，</a:t>
            </a:r>
            <a:r>
              <a:rPr lang="zh-TW" altLang="en-US" dirty="0" smtClean="0"/>
              <a:t>作為折衷的替代方案。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介面（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3195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注意事項</a:t>
            </a:r>
          </a:p>
          <a:p>
            <a:pPr lvl="1" eaLnBrk="1" hangingPunct="1"/>
            <a:r>
              <a:rPr lang="zh-TW" altLang="en-US" dirty="0" smtClean="0"/>
              <a:t>如果某介面繼承另一個介面，則 </a:t>
            </a:r>
            <a:r>
              <a:rPr lang="en-US" altLang="zh-TW" dirty="0" smtClean="0"/>
              <a:t>subclass </a:t>
            </a:r>
            <a:r>
              <a:rPr lang="zh-TW" altLang="en-US" dirty="0" smtClean="0"/>
              <a:t>能從 </a:t>
            </a:r>
            <a:r>
              <a:rPr lang="en-US" altLang="zh-TW" dirty="0" err="1" smtClean="0"/>
              <a:t>superclass</a:t>
            </a:r>
            <a:r>
              <a:rPr lang="en-US" altLang="zh-TW" dirty="0" smtClean="0"/>
              <a:t> </a:t>
            </a:r>
            <a:r>
              <a:rPr lang="zh-TW" altLang="en-US" dirty="0" smtClean="0"/>
              <a:t>繼承到的只有常數與函式宣告而已。</a:t>
            </a:r>
          </a:p>
          <a:p>
            <a:pPr lvl="1" eaLnBrk="1" hangingPunct="1"/>
            <a:r>
              <a:rPr lang="zh-TW" altLang="en-US" dirty="0" smtClean="0"/>
              <a:t>介面一旦公佈出去，開始供大家使用後，就請盡量不要更改。因為一旦更改，那些已經使用此介面的程式會因無法實作新功能，而不能執行。</a:t>
            </a:r>
          </a:p>
          <a:p>
            <a:pPr lvl="1" eaLnBrk="1" hangingPunct="1"/>
            <a:r>
              <a:rPr lang="zh-TW" altLang="en-US" dirty="0" smtClean="0"/>
              <a:t>如果真要更改，請宣告</a:t>
            </a:r>
            <a:r>
              <a:rPr lang="zh-TW" altLang="en-US" dirty="0" smtClean="0">
                <a:solidFill>
                  <a:srgbClr val="FF0000"/>
                </a:solidFill>
              </a:rPr>
              <a:t>新介面</a:t>
            </a:r>
            <a:r>
              <a:rPr lang="zh-TW" altLang="en-US" dirty="0" smtClean="0"/>
              <a:t>，其它人就可以決定要實作一個介面或兩個介面都實作。</a:t>
            </a:r>
          </a:p>
          <a:p>
            <a:pPr eaLnBrk="1" hangingPunct="1"/>
            <a:r>
              <a:rPr lang="zh-TW" altLang="en-US" dirty="0" smtClean="0"/>
              <a:t>優點</a:t>
            </a:r>
          </a:p>
          <a:p>
            <a:pPr lvl="1" eaLnBrk="1" hangingPunct="1"/>
            <a:r>
              <a:rPr lang="zh-TW" altLang="en-US" dirty="0" smtClean="0"/>
              <a:t>快速知道如何使用此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，省去閱讀大量文件之時間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範例：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862263" y="2212975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GraphicsObject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85863" y="3914775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Rectangle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357563" y="3914775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Circle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529263" y="3914775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Line</a:t>
            </a:r>
          </a:p>
        </p:txBody>
      </p:sp>
      <p:cxnSp>
        <p:nvCxnSpPr>
          <p:cNvPr id="49160" name="AutoShape 8"/>
          <p:cNvCxnSpPr>
            <a:cxnSpLocks noChangeShapeType="1"/>
            <a:stCxn id="49156" idx="2"/>
            <a:endCxn id="49157" idx="0"/>
          </p:cNvCxnSpPr>
          <p:nvPr/>
        </p:nvCxnSpPr>
        <p:spPr bwMode="auto">
          <a:xfrm flipH="1">
            <a:off x="1871663" y="2822575"/>
            <a:ext cx="21717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61" name="AutoShape 9"/>
          <p:cNvCxnSpPr>
            <a:cxnSpLocks noChangeShapeType="1"/>
            <a:stCxn id="49156" idx="2"/>
            <a:endCxn id="49158" idx="0"/>
          </p:cNvCxnSpPr>
          <p:nvPr/>
        </p:nvCxnSpPr>
        <p:spPr bwMode="auto">
          <a:xfrm>
            <a:off x="4043363" y="2822575"/>
            <a:ext cx="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62" name="AutoShape 10"/>
          <p:cNvCxnSpPr>
            <a:cxnSpLocks noChangeShapeType="1"/>
            <a:stCxn id="49156" idx="2"/>
            <a:endCxn id="49159" idx="0"/>
          </p:cNvCxnSpPr>
          <p:nvPr/>
        </p:nvCxnSpPr>
        <p:spPr bwMode="auto">
          <a:xfrm>
            <a:off x="4043363" y="2822575"/>
            <a:ext cx="21717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453063" y="2060575"/>
            <a:ext cx="2790825" cy="990600"/>
            <a:chOff x="3696" y="2216"/>
            <a:chExt cx="1758" cy="624"/>
          </a:xfrm>
        </p:grpSpPr>
        <p:sp>
          <p:nvSpPr>
            <p:cNvPr id="31771" name="Text Box 12"/>
            <p:cNvSpPr txBox="1">
              <a:spLocks noChangeArrowheads="1"/>
            </p:cNvSpPr>
            <p:nvPr/>
          </p:nvSpPr>
          <p:spPr bwMode="auto">
            <a:xfrm>
              <a:off x="3782" y="2239"/>
              <a:ext cx="167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Point Origin;	// </a:t>
              </a:r>
              <a:r>
                <a:rPr lang="zh-TW" altLang="en-US" sz="1800" b="1"/>
                <a:t>重心</a:t>
              </a:r>
            </a:p>
            <a:p>
              <a:r>
                <a:rPr lang="en-US" altLang="zh-TW" sz="1800" b="1"/>
                <a:t>moveTo();	// </a:t>
              </a:r>
              <a:r>
                <a:rPr lang="zh-TW" altLang="en-US" sz="1800" b="1"/>
                <a:t>移動</a:t>
              </a:r>
            </a:p>
            <a:p>
              <a:r>
                <a:rPr lang="en-US" altLang="zh-TW" sz="1800" b="1">
                  <a:solidFill>
                    <a:srgbClr val="0000CC"/>
                  </a:solidFill>
                </a:rPr>
                <a:t>abstract</a:t>
              </a:r>
              <a:r>
                <a:rPr lang="en-US" altLang="zh-TW" sz="1800" b="1"/>
                <a:t> draw();	// </a:t>
              </a:r>
              <a:r>
                <a:rPr lang="zh-TW" altLang="en-US" sz="1800" b="1"/>
                <a:t>繪出</a:t>
              </a:r>
            </a:p>
          </p:txBody>
        </p:sp>
        <p:sp>
          <p:nvSpPr>
            <p:cNvPr id="31772" name="AutoShape 13"/>
            <p:cNvSpPr>
              <a:spLocks/>
            </p:cNvSpPr>
            <p:nvPr/>
          </p:nvSpPr>
          <p:spPr bwMode="auto">
            <a:xfrm>
              <a:off x="3696" y="221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529263" y="4575175"/>
            <a:ext cx="1914525" cy="990600"/>
            <a:chOff x="3696" y="2216"/>
            <a:chExt cx="1206" cy="624"/>
          </a:xfrm>
        </p:grpSpPr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3782" y="2239"/>
              <a:ext cx="112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Point Origin;</a:t>
              </a:r>
              <a:endParaRPr lang="zh-TW" altLang="en-US" sz="1800" b="1"/>
            </a:p>
            <a:p>
              <a:r>
                <a:rPr lang="en-US" altLang="zh-TW" sz="1800" b="1"/>
                <a:t>moveTo();</a:t>
              </a:r>
            </a:p>
            <a:p>
              <a:r>
                <a:rPr lang="en-US" altLang="zh-TW" sz="1800" b="1">
                  <a:solidFill>
                    <a:srgbClr val="0000CC"/>
                  </a:solidFill>
                </a:rPr>
                <a:t>abstract</a:t>
              </a:r>
              <a:r>
                <a:rPr lang="en-US" altLang="zh-TW" sz="1800" b="1"/>
                <a:t> draw();</a:t>
              </a:r>
              <a:endParaRPr lang="zh-TW" altLang="en-US" sz="1800" b="1"/>
            </a:p>
          </p:txBody>
        </p:sp>
        <p:sp>
          <p:nvSpPr>
            <p:cNvPr id="31770" name="AutoShape 16"/>
            <p:cNvSpPr>
              <a:spLocks/>
            </p:cNvSpPr>
            <p:nvPr/>
          </p:nvSpPr>
          <p:spPr bwMode="auto">
            <a:xfrm>
              <a:off x="3696" y="221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319463" y="4575175"/>
            <a:ext cx="1914525" cy="990600"/>
            <a:chOff x="3696" y="2216"/>
            <a:chExt cx="1206" cy="624"/>
          </a:xfrm>
        </p:grpSpPr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3782" y="2239"/>
              <a:ext cx="112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Point Origin;</a:t>
              </a:r>
              <a:endParaRPr lang="zh-TW" altLang="en-US" sz="1800" b="1"/>
            </a:p>
            <a:p>
              <a:r>
                <a:rPr lang="en-US" altLang="zh-TW" sz="1800" b="1"/>
                <a:t>moveTo();</a:t>
              </a:r>
            </a:p>
            <a:p>
              <a:r>
                <a:rPr lang="en-US" altLang="zh-TW" sz="1800" b="1">
                  <a:solidFill>
                    <a:srgbClr val="0000CC"/>
                  </a:solidFill>
                </a:rPr>
                <a:t>abstract</a:t>
              </a:r>
              <a:r>
                <a:rPr lang="en-US" altLang="zh-TW" sz="1800" b="1"/>
                <a:t> draw();</a:t>
              </a:r>
              <a:endParaRPr lang="zh-TW" altLang="en-US" sz="1800" b="1"/>
            </a:p>
          </p:txBody>
        </p:sp>
        <p:sp>
          <p:nvSpPr>
            <p:cNvPr id="31768" name="AutoShape 19"/>
            <p:cNvSpPr>
              <a:spLocks/>
            </p:cNvSpPr>
            <p:nvPr/>
          </p:nvSpPr>
          <p:spPr bwMode="auto">
            <a:xfrm>
              <a:off x="3696" y="221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09663" y="4575175"/>
            <a:ext cx="1914525" cy="990600"/>
            <a:chOff x="3696" y="2216"/>
            <a:chExt cx="1206" cy="624"/>
          </a:xfrm>
        </p:grpSpPr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782" y="2239"/>
              <a:ext cx="112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Point Origin;</a:t>
              </a:r>
              <a:endParaRPr lang="zh-TW" altLang="en-US" sz="1800" b="1"/>
            </a:p>
            <a:p>
              <a:r>
                <a:rPr lang="en-US" altLang="zh-TW" sz="1800" b="1"/>
                <a:t>moveTo();</a:t>
              </a:r>
            </a:p>
            <a:p>
              <a:r>
                <a:rPr lang="en-US" altLang="zh-TW" sz="1800" b="1">
                  <a:solidFill>
                    <a:srgbClr val="0000CC"/>
                  </a:solidFill>
                </a:rPr>
                <a:t>abstract</a:t>
              </a:r>
              <a:r>
                <a:rPr lang="en-US" altLang="zh-TW" sz="1800" b="1"/>
                <a:t> draw();</a:t>
              </a:r>
              <a:endParaRPr lang="zh-TW" altLang="en-US" sz="1800" b="1"/>
            </a:p>
          </p:txBody>
        </p:sp>
        <p:sp>
          <p:nvSpPr>
            <p:cNvPr id="31766" name="AutoShape 22"/>
            <p:cNvSpPr>
              <a:spLocks/>
            </p:cNvSpPr>
            <p:nvPr/>
          </p:nvSpPr>
          <p:spPr bwMode="auto">
            <a:xfrm>
              <a:off x="3696" y="221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2328863" y="5946775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Paintable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929063" y="5870575"/>
            <a:ext cx="2538412" cy="609600"/>
            <a:chOff x="2592" y="3792"/>
            <a:chExt cx="1599" cy="384"/>
          </a:xfrm>
        </p:grpSpPr>
        <p:sp>
          <p:nvSpPr>
            <p:cNvPr id="31763" name="AutoShape 25"/>
            <p:cNvSpPr>
              <a:spLocks/>
            </p:cNvSpPr>
            <p:nvPr/>
          </p:nvSpPr>
          <p:spPr bwMode="auto">
            <a:xfrm>
              <a:off x="2592" y="384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4" name="Text Box 26"/>
            <p:cNvSpPr txBox="1">
              <a:spLocks noChangeArrowheads="1"/>
            </p:cNvSpPr>
            <p:nvPr/>
          </p:nvSpPr>
          <p:spPr bwMode="auto">
            <a:xfrm>
              <a:off x="2688" y="3792"/>
              <a:ext cx="15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/>
                <a:t>void fillColor (int Color);</a:t>
              </a:r>
            </a:p>
            <a:p>
              <a:r>
                <a:rPr lang="en-US" altLang="zh-TW" sz="1600" b="1"/>
                <a:t>double getArea();</a:t>
              </a:r>
            </a:p>
          </p:txBody>
        </p:sp>
      </p:grpSp>
      <p:cxnSp>
        <p:nvCxnSpPr>
          <p:cNvPr id="49179" name="AutoShape 27"/>
          <p:cNvCxnSpPr>
            <a:cxnSpLocks noChangeShapeType="1"/>
            <a:stCxn id="49175" idx="0"/>
            <a:endCxn id="31765" idx="2"/>
          </p:cNvCxnSpPr>
          <p:nvPr/>
        </p:nvCxnSpPr>
        <p:spPr bwMode="auto">
          <a:xfrm flipH="1" flipV="1">
            <a:off x="2135188" y="5527675"/>
            <a:ext cx="8794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80" name="AutoShape 28"/>
          <p:cNvCxnSpPr>
            <a:cxnSpLocks noChangeShapeType="1"/>
            <a:stCxn id="49175" idx="0"/>
            <a:endCxn id="31767" idx="2"/>
          </p:cNvCxnSpPr>
          <p:nvPr/>
        </p:nvCxnSpPr>
        <p:spPr bwMode="auto">
          <a:xfrm flipV="1">
            <a:off x="3014663" y="5527675"/>
            <a:ext cx="133032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nimBg="1" autoUpdateAnimBg="0"/>
      <p:bldP spid="49158" grpId="0" animBg="1" autoUpdateAnimBg="0"/>
      <p:bldP spid="49159" grpId="0" animBg="1" autoUpdateAnimBg="0"/>
      <p:bldP spid="4917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20112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範例：</a:t>
            </a:r>
            <a:r>
              <a:rPr lang="en-US" altLang="zh-TW" dirty="0" smtClean="0">
                <a:solidFill>
                  <a:srgbClr val="0000FF"/>
                </a:solidFill>
              </a:rPr>
              <a:t>Paintable.java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介面（</a:t>
            </a:r>
            <a:r>
              <a:rPr lang="en-US" altLang="zh-TW" smtClean="0"/>
              <a:t>Interface</a:t>
            </a:r>
            <a:r>
              <a:rPr lang="zh-TW" altLang="en-US" smtClean="0"/>
              <a:t>）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5453737" cy="193899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>
                <a:solidFill>
                  <a:srgbClr val="0000CC"/>
                </a:solidFill>
              </a:rPr>
              <a:t>interface</a:t>
            </a:r>
            <a:r>
              <a:rPr lang="en-US" altLang="zh-TW" dirty="0"/>
              <a:t> Paintable </a:t>
            </a:r>
            <a:br>
              <a:rPr lang="en-US" altLang="zh-TW" dirty="0"/>
            </a:br>
            <a:r>
              <a:rPr lang="en-US" altLang="zh-TW" dirty="0"/>
              <a:t>{</a:t>
            </a:r>
          </a:p>
          <a:p>
            <a:r>
              <a:rPr lang="en-US" altLang="zh-TW" dirty="0"/>
              <a:t>	public void </a:t>
            </a:r>
            <a:r>
              <a:rPr lang="en-US" altLang="zh-TW" dirty="0" err="1"/>
              <a:t>fillColor</a:t>
            </a:r>
            <a:r>
              <a:rPr lang="en-US" altLang="zh-TW" dirty="0"/>
              <a:t>(String Color);</a:t>
            </a:r>
          </a:p>
          <a:p>
            <a:r>
              <a:rPr lang="en-US" altLang="zh-TW" dirty="0"/>
              <a:t>	public double </a:t>
            </a:r>
            <a:r>
              <a:rPr lang="en-US" altLang="zh-TW" dirty="0" err="1"/>
              <a:t>getArea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Rectangle 13"/>
          <p:cNvSpPr/>
          <p:nvPr/>
        </p:nvSpPr>
        <p:spPr>
          <a:xfrm>
            <a:off x="6588224" y="3068960"/>
            <a:ext cx="216024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作任何 </a:t>
            </a:r>
            <a:r>
              <a:rPr lang="en-US" altLang="zh-TW" dirty="0" smtClean="0"/>
              <a:t>methods</a:t>
            </a:r>
            <a:endParaRPr lang="en-US" altLang="zh-TW" dirty="0" smtClean="0"/>
          </a:p>
        </p:txBody>
      </p:sp>
      <p:sp>
        <p:nvSpPr>
          <p:cNvPr id="6" name="Left Brace 6"/>
          <p:cNvSpPr/>
          <p:nvPr/>
        </p:nvSpPr>
        <p:spPr>
          <a:xfrm rot="10800000">
            <a:off x="6156177" y="3068960"/>
            <a:ext cx="360040" cy="792088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20113" cy="5032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範例：</a:t>
            </a:r>
            <a:r>
              <a:rPr lang="en-US" altLang="zh-TW" dirty="0" smtClean="0">
                <a:solidFill>
                  <a:srgbClr val="0000FF"/>
                </a:solidFill>
              </a:rPr>
              <a:t>Rectangle2.java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介面（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）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7508875" cy="4664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/>
              <a:t>public class Rectangle2 extends </a:t>
            </a:r>
            <a:r>
              <a:rPr lang="en-US" altLang="zh-TW" sz="2000" dirty="0" err="1"/>
              <a:t>GraphicsObject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CC"/>
                </a:solidFill>
              </a:rPr>
              <a:t>implements Paintable</a:t>
            </a:r>
            <a:r>
              <a:rPr lang="en-US" altLang="zh-TW" sz="2000" dirty="0"/>
              <a:t> {</a:t>
            </a:r>
          </a:p>
          <a:p>
            <a:r>
              <a:rPr lang="en-US" altLang="zh-TW" sz="2000" dirty="0"/>
              <a:t>	public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Length;</a:t>
            </a:r>
          </a:p>
          <a:p>
            <a:r>
              <a:rPr lang="en-US" altLang="zh-TW" sz="2000" dirty="0"/>
              <a:t>	public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Height;</a:t>
            </a:r>
          </a:p>
          <a:p>
            <a:endParaRPr lang="en-US" altLang="zh-TW" sz="2000" dirty="0"/>
          </a:p>
          <a:p>
            <a:r>
              <a:rPr lang="en-US" altLang="zh-TW" sz="2000" dirty="0"/>
              <a:t>	public Rectangle2() {</a:t>
            </a:r>
          </a:p>
          <a:p>
            <a:r>
              <a:rPr lang="en-US" altLang="zh-TW" sz="2000" dirty="0"/>
              <a:t>		Length = 0;</a:t>
            </a:r>
          </a:p>
          <a:p>
            <a:r>
              <a:rPr lang="en-US" altLang="zh-TW" sz="2000" dirty="0"/>
              <a:t>		Height = 0;</a:t>
            </a:r>
          </a:p>
          <a:p>
            <a:r>
              <a:rPr lang="en-US" altLang="zh-TW" sz="2000" dirty="0"/>
              <a:t>	}</a:t>
            </a:r>
          </a:p>
          <a:p>
            <a:endParaRPr lang="en-US" altLang="zh-TW" sz="2000" dirty="0"/>
          </a:p>
          <a:p>
            <a:r>
              <a:rPr lang="en-US" altLang="zh-TW" sz="2000" dirty="0"/>
              <a:t>	public Rectangle2(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Left,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Top,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Len,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High)	{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Origin.x</a:t>
            </a:r>
            <a:r>
              <a:rPr lang="en-US" altLang="zh-TW" sz="2000" dirty="0"/>
              <a:t> = Left;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Origin.y</a:t>
            </a:r>
            <a:r>
              <a:rPr lang="en-US" altLang="zh-TW" sz="2000" dirty="0"/>
              <a:t> = Top;</a:t>
            </a:r>
          </a:p>
          <a:p>
            <a:r>
              <a:rPr lang="en-US" altLang="zh-TW" sz="2000" dirty="0"/>
              <a:t>		Length = Len;</a:t>
            </a:r>
          </a:p>
          <a:p>
            <a:r>
              <a:rPr lang="en-US" altLang="zh-TW" sz="2000" dirty="0"/>
              <a:t>		Height = High;</a:t>
            </a:r>
          </a:p>
          <a:p>
            <a:r>
              <a:rPr lang="en-US" altLang="zh-TW" sz="2000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1161</TotalTime>
  <Words>692</Words>
  <Application>Microsoft Office PowerPoint</Application>
  <PresentationFormat>如螢幕大小 (4:3)</PresentationFormat>
  <Paragraphs>172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Concourse</vt:lpstr>
      <vt:lpstr>Interfaces and Packages</vt:lpstr>
      <vt:lpstr>Outline</vt:lpstr>
      <vt:lpstr>介面（Interface）</vt:lpstr>
      <vt:lpstr>介面（Interface）</vt:lpstr>
      <vt:lpstr>介面（Interface）</vt:lpstr>
      <vt:lpstr>介面（Interface）</vt:lpstr>
      <vt:lpstr>介面（Interface）</vt:lpstr>
      <vt:lpstr>介面（Interface）</vt:lpstr>
      <vt:lpstr>介面（Interface）</vt:lpstr>
      <vt:lpstr>介面（Interface）</vt:lpstr>
      <vt:lpstr>套件（Package）</vt:lpstr>
      <vt:lpstr>套件（Package）</vt:lpstr>
      <vt:lpstr>套件（Package）</vt:lpstr>
      <vt:lpstr>套件（Package）</vt:lpstr>
      <vt:lpstr>套件（Package）</vt:lpstr>
      <vt:lpstr>Your Turn</vt:lpstr>
      <vt:lpstr>問卷填寫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</cp:lastModifiedBy>
  <cp:revision>299</cp:revision>
  <dcterms:created xsi:type="dcterms:W3CDTF">1601-01-01T00:00:00Z</dcterms:created>
  <dcterms:modified xsi:type="dcterms:W3CDTF">2010-08-09T04:31:03Z</dcterms:modified>
</cp:coreProperties>
</file>