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6" r:id="rId38"/>
    <p:sldId id="292" r:id="rId39"/>
    <p:sldId id="293" r:id="rId40"/>
    <p:sldId id="294" r:id="rId41"/>
    <p:sldId id="295" r:id="rId4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AD0364"/>
    <a:srgbClr val="07BEE3"/>
    <a:srgbClr val="D34817"/>
    <a:srgbClr val="098FE1"/>
    <a:srgbClr val="0ED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7" autoAdjust="0"/>
    <p:restoredTop sz="94660"/>
  </p:normalViewPr>
  <p:slideViewPr>
    <p:cSldViewPr>
      <p:cViewPr varScale="1">
        <p:scale>
          <a:sx n="87" d="100"/>
          <a:sy n="87" d="100"/>
        </p:scale>
        <p:origin x="-9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A0895-1F32-404E-89B2-086EFEE0A508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A3CD8-8189-4D9F-AA6C-FCB8D01C5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205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EEEE-7E7C-457E-A0C7-445841B38B24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1FD2-E644-4FD9-9CAD-3A7531C3F45C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9EEE-B140-4A2C-B431-0BF2B8390CCF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490-93DE-469F-931F-604F6E9D86C5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F467-87FF-4D48-88B1-7C9B2643FAD2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8A51-40CF-4A88-BCE0-D7A9F3538B96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1029-115E-4CA3-8BE8-52231B56186C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CE96-DE10-47A9-8F57-F5A73696FE72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05E1-3DF2-4126-813A-2B85580DA4D7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01D4-A89E-4E84-8564-385D899F6E1D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D73C-C8E8-464A-A33A-498492F5C6B7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DAE74D-F8CC-4C24-8499-A36FA4B264E0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xuite.net/tolarku/blog/43506010-%5bASP.NET%5d+Gridview+%E6%AC%84%E4%BD%8D%E8%BC%B8%E5%87%BA%E6%A0%BC%E5%BC%8F+DataFormatStrin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tmp"/><Relationship Id="rId4" Type="http://schemas.openxmlformats.org/officeDocument/2006/relationships/image" Target="../media/image35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tm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tm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tm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mp"/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tm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tmp"/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tm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tmp"/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tmp"/><Relationship Id="rId2" Type="http://schemas.openxmlformats.org/officeDocument/2006/relationships/image" Target="../media/image64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tmp"/><Relationship Id="rId2" Type="http://schemas.openxmlformats.org/officeDocument/2006/relationships/image" Target="../media/image6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展示</a:t>
            </a:r>
            <a:r>
              <a:rPr lang="zh-TW" altLang="en-US" dirty="0"/>
              <a:t>與報表</a:t>
            </a:r>
            <a:endParaRPr lang="en-US" altLang="zh-TW" dirty="0" smtClean="0"/>
          </a:p>
          <a:p>
            <a:r>
              <a:rPr lang="en-US" altLang="zh-TW" dirty="0" smtClean="0"/>
              <a:t>ASP.NET</a:t>
            </a:r>
            <a:r>
              <a:rPr lang="zh-TW" altLang="en-US" dirty="0"/>
              <a:t>功能最強大的控制項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初探</a:t>
            </a:r>
            <a:r>
              <a:rPr lang="en-US" altLang="zh-TW" dirty="0" err="1" smtClean="0"/>
              <a:t>GridView</a:t>
            </a:r>
            <a:r>
              <a:rPr lang="zh-TW" altLang="en-US" dirty="0" smtClean="0"/>
              <a:t>控制項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2589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772400" cy="1143000"/>
          </a:xfrm>
        </p:spPr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 smtClean="0"/>
              <a:t>控制項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27992" y="1447800"/>
            <a:ext cx="7772400" cy="4572000"/>
          </a:xfrm>
        </p:spPr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設定伺服器名稱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1"/>
            <a:r>
              <a:rPr lang="zh-TW" altLang="en-US" dirty="0" smtClean="0"/>
              <a:t>本機</a:t>
            </a:r>
            <a:endParaRPr lang="en-US" altLang="zh-TW" dirty="0" smtClean="0"/>
          </a:p>
          <a:p>
            <a:pPr lvl="2"/>
            <a:r>
              <a:rPr lang="zh-TW" altLang="en-US" dirty="0"/>
              <a:t>單一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正式版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輸入</a:t>
            </a:r>
            <a:r>
              <a:rPr lang="zh-TW" altLang="en-US" dirty="0" smtClean="0">
                <a:latin typeface="標楷體"/>
                <a:ea typeface="標楷體"/>
              </a:rPr>
              <a:t>「</a:t>
            </a:r>
            <a:r>
              <a:rPr lang="en-US" altLang="zh-TW" dirty="0" smtClean="0">
                <a:latin typeface="標楷體"/>
                <a:ea typeface="標楷體"/>
              </a:rPr>
              <a:t>.</a:t>
            </a:r>
            <a:r>
              <a:rPr lang="zh-TW" altLang="en-US" dirty="0" smtClean="0">
                <a:latin typeface="標楷體"/>
                <a:ea typeface="標楷體"/>
              </a:rPr>
              <a:t>」</a:t>
            </a:r>
            <a:endParaRPr lang="en-US" altLang="zh-TW" dirty="0" smtClean="0">
              <a:latin typeface="標楷體"/>
              <a:ea typeface="標楷體"/>
            </a:endParaRPr>
          </a:p>
          <a:p>
            <a:pPr lvl="2"/>
            <a:r>
              <a:rPr lang="zh-TW" altLang="en-US" dirty="0"/>
              <a:t>單一</a:t>
            </a:r>
            <a:r>
              <a:rPr lang="en-US" altLang="zh-TW" dirty="0"/>
              <a:t>SQL</a:t>
            </a:r>
            <a:r>
              <a:rPr lang="zh-TW" altLang="en-US" dirty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</a:t>
            </a:r>
            <a:r>
              <a:rPr lang="en-US" altLang="zh-TW" dirty="0" smtClean="0"/>
              <a:t>Express</a:t>
            </a:r>
            <a:r>
              <a:rPr lang="zh-TW" altLang="en-US" dirty="0" smtClean="0"/>
              <a:t>版</a:t>
            </a:r>
            <a:endParaRPr lang="en-US" altLang="zh-TW" dirty="0" smtClean="0">
              <a:latin typeface="標楷體"/>
              <a:ea typeface="標楷體"/>
            </a:endParaRPr>
          </a:p>
          <a:p>
            <a:pPr lvl="3"/>
            <a:r>
              <a:rPr lang="zh-TW" altLang="en-US" dirty="0"/>
              <a:t>輸入</a:t>
            </a:r>
            <a:r>
              <a:rPr lang="zh-TW" altLang="en-US" dirty="0">
                <a:latin typeface="標楷體"/>
                <a:ea typeface="標楷體"/>
              </a:rPr>
              <a:t>「</a:t>
            </a:r>
            <a:r>
              <a:rPr lang="en-US" altLang="zh-TW" dirty="0" smtClean="0">
                <a:latin typeface="標楷體"/>
                <a:ea typeface="標楷體"/>
              </a:rPr>
              <a:t>.\</a:t>
            </a:r>
            <a:r>
              <a:rPr lang="en-US" altLang="zh-TW" dirty="0" err="1" smtClean="0">
                <a:latin typeface="標楷體"/>
                <a:ea typeface="標楷體"/>
              </a:rPr>
              <a:t>SQLExpress</a:t>
            </a:r>
            <a:r>
              <a:rPr lang="zh-TW" altLang="en-US" dirty="0" smtClean="0">
                <a:latin typeface="標楷體"/>
                <a:ea typeface="標楷體"/>
              </a:rPr>
              <a:t>」</a:t>
            </a:r>
            <a:endParaRPr lang="en-US" altLang="zh-TW" dirty="0" smtClean="0"/>
          </a:p>
          <a:p>
            <a:pPr lvl="2"/>
            <a:r>
              <a:rPr lang="zh-TW" altLang="en-US" dirty="0"/>
              <a:t>多</a:t>
            </a:r>
            <a:r>
              <a:rPr lang="zh-TW" altLang="en-US" dirty="0" smtClean="0"/>
              <a:t>套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</a:p>
          <a:p>
            <a:pPr lvl="3"/>
            <a:r>
              <a:rPr lang="zh-TW" altLang="en-US" dirty="0" smtClean="0"/>
              <a:t>輸入</a:t>
            </a:r>
            <a:r>
              <a:rPr lang="zh-TW" altLang="en-US" dirty="0">
                <a:latin typeface="標楷體"/>
                <a:ea typeface="標楷體"/>
              </a:rPr>
              <a:t>「</a:t>
            </a:r>
            <a:r>
              <a:rPr lang="en-US" altLang="zh-TW" dirty="0" smtClean="0">
                <a:latin typeface="標楷體"/>
                <a:ea typeface="標楷體"/>
              </a:rPr>
              <a:t>.\SQL</a:t>
            </a:r>
            <a:r>
              <a:rPr lang="zh-TW" altLang="en-US" dirty="0" smtClean="0">
                <a:latin typeface="標楷體"/>
                <a:ea typeface="標楷體"/>
              </a:rPr>
              <a:t> 專屬名稱」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5" name="圖片 4" descr="加入連接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760" y="150935"/>
            <a:ext cx="4296375" cy="6573168"/>
          </a:xfrm>
          <a:prstGeom prst="rect">
            <a:avLst/>
          </a:prstGeo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373216"/>
            <a:ext cx="3286584" cy="92405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23528" y="5003884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本</a:t>
            </a:r>
            <a:r>
              <a:rPr lang="zh-TW" altLang="en-US" dirty="0" smtClean="0">
                <a:solidFill>
                  <a:srgbClr val="FF0000"/>
                </a:solidFill>
              </a:rPr>
              <a:t>機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服務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614005" y="5767338"/>
            <a:ext cx="1042244" cy="165376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7646-FE45-434A-BAC4-5E6567EB4BB1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7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772400" cy="1143000"/>
          </a:xfrm>
        </p:spPr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 smtClean="0"/>
              <a:t>控制項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登入伺服器驗證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1"/>
            <a:r>
              <a:rPr lang="en-US" altLang="zh-TW" dirty="0" smtClean="0"/>
              <a:t>Windows</a:t>
            </a:r>
            <a:r>
              <a:rPr lang="zh-TW" altLang="en-US" dirty="0" smtClean="0"/>
              <a:t>驗證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驗證</a:t>
            </a:r>
            <a:endParaRPr lang="en-US" altLang="zh-TW" dirty="0" smtClean="0"/>
          </a:p>
        </p:txBody>
      </p:sp>
      <p:pic>
        <p:nvPicPr>
          <p:cNvPr id="5" name="圖片 4" descr="加入連接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760" y="150935"/>
            <a:ext cx="4296375" cy="6573168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7F27-8D08-41D1-AE32-96DB856DDFE9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454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772400" cy="1143000"/>
          </a:xfrm>
        </p:spPr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 smtClean="0"/>
              <a:t>控制項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7772400" cy="4572000"/>
          </a:xfrm>
        </p:spPr>
        <p:txBody>
          <a:bodyPr/>
          <a:lstStyle/>
          <a:p>
            <a:r>
              <a:rPr lang="zh-TW" altLang="en-US" dirty="0" smtClean="0"/>
              <a:t>設定連結資料庫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顯示資料來源伺服器中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所有的資料庫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" y="3446580"/>
            <a:ext cx="4305901" cy="3096057"/>
          </a:xfrm>
          <a:prstGeom prst="rect">
            <a:avLst/>
          </a:prstGeom>
        </p:spPr>
      </p:pic>
      <p:pic>
        <p:nvPicPr>
          <p:cNvPr id="6" name="圖片 5" descr="加入連接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760" y="150935"/>
            <a:ext cx="4296375" cy="6573168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H="1" flipV="1">
            <a:off x="4211960" y="4293096"/>
            <a:ext cx="4176464" cy="1440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D64F-3DC7-48C9-95D3-73ABBBD102C3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175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 smtClean="0"/>
              <a:t>控制項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連結字串</a:t>
            </a:r>
            <a:endParaRPr lang="zh-TW" altLang="en-US" dirty="0"/>
          </a:p>
        </p:txBody>
      </p:sp>
      <p:pic>
        <p:nvPicPr>
          <p:cNvPr id="4" name="圖片 3" descr="設定資料來源 - SqlDataSource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746" y="1556792"/>
            <a:ext cx="6284010" cy="504056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2051720" y="1916832"/>
            <a:ext cx="1008112" cy="144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AE8A-34F8-456D-8E1B-DCC1B9CB600A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214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 smtClean="0"/>
              <a:t>控制項</a:t>
            </a:r>
            <a:endParaRPr lang="zh-TW" altLang="en-US" dirty="0"/>
          </a:p>
        </p:txBody>
      </p:sp>
      <p:pic>
        <p:nvPicPr>
          <p:cNvPr id="4" name="內容版面配置區 3" descr="設定資料來源 - SqlDataSource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56792"/>
            <a:ext cx="6264696" cy="5025069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78D6-574F-4EA7-9020-984124AC1AA9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38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 smtClean="0"/>
              <a:t>控制項</a:t>
            </a:r>
            <a:endParaRPr lang="zh-TW" altLang="en-US" dirty="0"/>
          </a:p>
        </p:txBody>
      </p:sp>
      <p:pic>
        <p:nvPicPr>
          <p:cNvPr id="5" name="圖片 4" descr="設定資料來源 - SqlDataSource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916833"/>
            <a:ext cx="4398806" cy="3528392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pic>
        <p:nvPicPr>
          <p:cNvPr id="6" name="圖片 5" descr="設定資料來源 - SqlDataSource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405" y="231541"/>
            <a:ext cx="3946704" cy="3165749"/>
          </a:xfrm>
          <a:prstGeom prst="rect">
            <a:avLst/>
          </a:prstGeom>
        </p:spPr>
      </p:pic>
      <p:pic>
        <p:nvPicPr>
          <p:cNvPr id="7" name="圖片 6" descr="設定資料來源 - SqlDataSource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28" y="3429000"/>
            <a:ext cx="4162728" cy="3339027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1719943" y="1916834"/>
            <a:ext cx="3500129" cy="9025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4841405" y="5833730"/>
            <a:ext cx="1170755" cy="28803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655D-A7B5-45A7-BE0C-63B66C7DEED9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651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/>
              <a:t>控制項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490-93DE-469F-931F-604F6E9D86C5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DataKeyNames</a:t>
            </a:r>
            <a:r>
              <a:rPr lang="en-US" altLang="zh-TW" dirty="0" smtClean="0"/>
              <a:t> </a:t>
            </a:r>
          </a:p>
          <a:p>
            <a:pPr lvl="1"/>
            <a:r>
              <a:rPr lang="zh-TW" altLang="en-US" dirty="0" smtClean="0"/>
              <a:t>主索引鍵</a:t>
            </a:r>
            <a:r>
              <a:rPr lang="en-US" altLang="zh-TW" dirty="0" smtClean="0"/>
              <a:t>(Primary Key)</a:t>
            </a:r>
          </a:p>
          <a:p>
            <a:r>
              <a:rPr lang="en-US" altLang="zh-TW" dirty="0" err="1" smtClean="0"/>
              <a:t>DataSourceID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268760"/>
            <a:ext cx="3096344" cy="3604700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0" y="3177750"/>
            <a:ext cx="2791215" cy="2838846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3001346" y="2673694"/>
            <a:ext cx="2304256" cy="827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2713314" y="2673694"/>
            <a:ext cx="288032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140224" y="1772816"/>
            <a:ext cx="2304256" cy="1298294"/>
          </a:xfrm>
          <a:prstGeom prst="straightConnector1">
            <a:avLst/>
          </a:prstGeom>
          <a:ln>
            <a:solidFill>
              <a:srgbClr val="D34817">
                <a:alpha val="38824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8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/>
              <a:t>控制項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490-93DE-469F-931F-604F6E9D86C5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自動</a:t>
            </a:r>
            <a:r>
              <a:rPr lang="zh-TW" altLang="en-US" dirty="0" smtClean="0"/>
              <a:t>格式化，修改外觀與配色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16832"/>
            <a:ext cx="2791215" cy="2838846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598038" y="2165513"/>
            <a:ext cx="889857" cy="3181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自動格式設定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19" y="2877209"/>
            <a:ext cx="6477967" cy="336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70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96" y="4347033"/>
            <a:ext cx="5431414" cy="177259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/>
              <a:t>控制項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490-93DE-469F-931F-604F6E9D86C5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自訂標題、表頭</a:t>
            </a:r>
            <a:endParaRPr lang="en-US" altLang="zh-TW" dirty="0" smtClean="0"/>
          </a:p>
          <a:p>
            <a:pPr lvl="1"/>
            <a:r>
              <a:rPr lang="zh-TW" altLang="en-US" dirty="0"/>
              <a:t>標題分兩</a:t>
            </a:r>
            <a:r>
              <a:rPr lang="zh-TW" altLang="en-US" dirty="0" smtClean="0"/>
              <a:t>種</a:t>
            </a:r>
            <a:endParaRPr lang="en-US" altLang="zh-TW" dirty="0"/>
          </a:p>
          <a:p>
            <a:pPr lvl="2"/>
            <a:r>
              <a:rPr lang="zh-TW" altLang="en-US" dirty="0" smtClean="0">
                <a:solidFill>
                  <a:srgbClr val="FF0000"/>
                </a:solidFill>
              </a:rPr>
              <a:t>整個表格</a:t>
            </a:r>
            <a:r>
              <a:rPr lang="zh-TW" altLang="en-US" dirty="0" smtClean="0"/>
              <a:t>的標題：</a:t>
            </a:r>
            <a:r>
              <a:rPr lang="en-US" altLang="zh-TW" dirty="0" smtClean="0"/>
              <a:t>Caption 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lvl="2"/>
            <a:r>
              <a:rPr lang="zh-TW" altLang="en-US" dirty="0"/>
              <a:t>欄位標題</a:t>
            </a:r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951" y="371263"/>
            <a:ext cx="2486372" cy="2695951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5921152" y="2089313"/>
            <a:ext cx="2392171" cy="3181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56992"/>
            <a:ext cx="2657846" cy="2762636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380324" y="4495055"/>
            <a:ext cx="2392171" cy="3181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1576409" y="3033094"/>
            <a:ext cx="504056" cy="1461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5220072" y="2248373"/>
            <a:ext cx="701080" cy="252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5300667" y="4299113"/>
            <a:ext cx="1581472" cy="31812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6444208" y="2348880"/>
            <a:ext cx="1008112" cy="2016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186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 descr="欄位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909937"/>
            <a:ext cx="5472608" cy="42134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/>
              <a:t>控制項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490-93DE-469F-931F-604F6E9D86C5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自訂</a:t>
            </a:r>
            <a:r>
              <a:rPr lang="en-US" altLang="zh-TW" dirty="0" err="1" smtClean="0"/>
              <a:t>GridView</a:t>
            </a:r>
            <a:r>
              <a:rPr lang="zh-TW" altLang="en-US" dirty="0" smtClean="0"/>
              <a:t>欄位標題、表頭文字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86" y="1891479"/>
            <a:ext cx="2657846" cy="2762636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376290" y="3029542"/>
            <a:ext cx="2392171" cy="3181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131841" y="4335995"/>
            <a:ext cx="1008112" cy="1590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4139953" y="3272797"/>
            <a:ext cx="1944215" cy="106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419872" y="3712865"/>
            <a:ext cx="4657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AD0364"/>
                </a:solidFill>
              </a:rPr>
              <a:t>real_time</a:t>
            </a:r>
            <a:r>
              <a:rPr lang="zh-TW" altLang="en-US" sz="2400" b="1" dirty="0" smtClean="0">
                <a:solidFill>
                  <a:srgbClr val="AD0364"/>
                </a:solidFill>
              </a:rPr>
              <a:t>改成</a:t>
            </a:r>
            <a:r>
              <a:rPr lang="zh-TW" altLang="en-US" sz="2400" b="1" dirty="0" smtClean="0">
                <a:solidFill>
                  <a:srgbClr val="AD0364"/>
                </a:solidFill>
                <a:latin typeface="標楷體"/>
                <a:ea typeface="標楷體"/>
              </a:rPr>
              <a:t>「</a:t>
            </a:r>
            <a:r>
              <a:rPr lang="en-US" altLang="zh-TW" sz="2400" b="1" dirty="0" err="1" smtClean="0">
                <a:solidFill>
                  <a:srgbClr val="AD0364"/>
                </a:solidFill>
                <a:latin typeface="標楷體"/>
                <a:ea typeface="標楷體"/>
              </a:rPr>
              <a:t>real_time</a:t>
            </a:r>
            <a:r>
              <a:rPr lang="zh-TW" altLang="en-US" sz="2400" b="1" dirty="0" smtClean="0">
                <a:solidFill>
                  <a:srgbClr val="AD0364"/>
                </a:solidFill>
                <a:latin typeface="標楷體"/>
                <a:ea typeface="標楷體"/>
              </a:rPr>
              <a:t>日期」</a:t>
            </a:r>
            <a:endParaRPr lang="zh-TW" altLang="en-US" sz="2400" b="1" dirty="0">
              <a:solidFill>
                <a:srgbClr val="AD03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9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GridView</a:t>
            </a:r>
            <a:r>
              <a:rPr lang="zh-TW" altLang="en-US" dirty="0" smtClean="0"/>
              <a:t>的第一次接觸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490-93DE-469F-931F-604F6E9D86C5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初學者只要把</a:t>
            </a:r>
            <a:r>
              <a:rPr lang="en-US" altLang="zh-TW" dirty="0" err="1" smtClean="0">
                <a:solidFill>
                  <a:srgbClr val="0070C0"/>
                </a:solidFill>
              </a:rPr>
              <a:t>GridView</a:t>
            </a:r>
            <a:r>
              <a:rPr lang="zh-TW" altLang="en-US" dirty="0" smtClean="0">
                <a:solidFill>
                  <a:srgbClr val="0070C0"/>
                </a:solidFill>
              </a:rPr>
              <a:t>學好並且充分練習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1"/>
            <a:r>
              <a:rPr lang="zh-TW" altLang="en-US" dirty="0" smtClean="0"/>
              <a:t>把握住</a:t>
            </a:r>
            <a:r>
              <a:rPr lang="en-US" altLang="zh-TW" dirty="0" smtClean="0"/>
              <a:t>ASP.NET</a:t>
            </a:r>
            <a:r>
              <a:rPr lang="zh-TW" altLang="en-US" dirty="0" smtClean="0"/>
              <a:t>的</a:t>
            </a:r>
            <a:r>
              <a:rPr lang="zh-TW" altLang="en-US" dirty="0" smtClean="0">
                <a:solidFill>
                  <a:srgbClr val="FF0000"/>
                </a:solidFill>
              </a:rPr>
              <a:t>所有</a:t>
            </a:r>
            <a:r>
              <a:rPr lang="zh-TW" altLang="en-US" dirty="0" smtClean="0"/>
              <a:t>資料繫結控制項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DetailsView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FormView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ListView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等等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大部分的</a:t>
            </a:r>
            <a:r>
              <a:rPr lang="en-US" altLang="zh-TW" dirty="0" smtClean="0"/>
              <a:t>ASP.NET</a:t>
            </a:r>
            <a:r>
              <a:rPr lang="zh-TW" altLang="en-US" dirty="0" smtClean="0"/>
              <a:t>控制項都難不倒</a:t>
            </a:r>
            <a:endParaRPr lang="en-US" altLang="zh-TW" dirty="0" smtClean="0"/>
          </a:p>
          <a:p>
            <a:pPr>
              <a:lnSpc>
                <a:spcPct val="220000"/>
              </a:lnSpc>
            </a:pPr>
            <a:r>
              <a:rPr lang="zh-TW" altLang="en-US" dirty="0" smtClean="0"/>
              <a:t>支援下列功能</a:t>
            </a:r>
            <a:endParaRPr lang="en-US" altLang="zh-TW" dirty="0" smtClean="0"/>
          </a:p>
          <a:p>
            <a:pPr lvl="1"/>
            <a:r>
              <a:rPr lang="zh-TW" altLang="en-US" dirty="0"/>
              <a:t>繫結</a:t>
            </a:r>
            <a:r>
              <a:rPr lang="zh-TW" altLang="en-US" dirty="0" smtClean="0"/>
              <a:t>至資料來源控制項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內建排序、分頁功能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內建編輯、更新和刪除功能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內建資料列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一筆紀錄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的選取</a:t>
            </a:r>
            <a:r>
              <a:rPr lang="en-US" altLang="zh-TW" dirty="0" smtClean="0"/>
              <a:t>(Select)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以程式設計的方式存取</a:t>
            </a:r>
            <a:r>
              <a:rPr lang="en-US" altLang="zh-TW" dirty="0" err="1" smtClean="0"/>
              <a:t>GridView</a:t>
            </a:r>
            <a:r>
              <a:rPr lang="zh-TW" altLang="en-US" dirty="0" smtClean="0"/>
              <a:t>物件模型，動態地設定屬性、處理事件等</a:t>
            </a:r>
            <a:endParaRPr lang="en-US" altLang="zh-TW" dirty="0" smtClean="0"/>
          </a:p>
          <a:p>
            <a:pPr lvl="1"/>
            <a:r>
              <a:rPr lang="zh-TW" altLang="en-US" dirty="0"/>
              <a:t>支援多重索引鍵</a:t>
            </a:r>
            <a:r>
              <a:rPr lang="zh-TW" altLang="en-US" dirty="0" smtClean="0"/>
              <a:t>欄位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超連結資料行</a:t>
            </a:r>
            <a:r>
              <a:rPr lang="en-US" altLang="zh-TW" dirty="0" smtClean="0"/>
              <a:t>(</a:t>
            </a:r>
            <a:r>
              <a:rPr lang="zh-TW" altLang="en-US" dirty="0" smtClean="0"/>
              <a:t>欄位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的多重資料欄位</a:t>
            </a:r>
            <a:endParaRPr lang="en-US" altLang="zh-TW" dirty="0" smtClean="0"/>
          </a:p>
          <a:p>
            <a:pPr lvl="1"/>
            <a:r>
              <a:rPr lang="zh-TW" altLang="en-US" dirty="0"/>
              <a:t>可</a:t>
            </a:r>
            <a:r>
              <a:rPr lang="zh-TW" altLang="en-US" dirty="0" smtClean="0"/>
              <a:t>透過主題和樣式</a:t>
            </a:r>
            <a:r>
              <a:rPr lang="en-US" altLang="zh-TW" dirty="0" smtClean="0"/>
              <a:t>(Template)</a:t>
            </a:r>
            <a:r>
              <a:rPr lang="zh-TW" altLang="en-US" dirty="0" smtClean="0"/>
              <a:t>自訂外觀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11268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欄位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891479"/>
            <a:ext cx="5400600" cy="415805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/>
              <a:t>控制項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490-93DE-469F-931F-604F6E9D86C5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自訂文字的資料格式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DataFormatString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86" y="1891479"/>
            <a:ext cx="2657846" cy="2762636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376290" y="3029542"/>
            <a:ext cx="2392171" cy="3181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5994784" y="3970506"/>
            <a:ext cx="2393640" cy="1828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095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/>
              <a:t>控制項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490-93DE-469F-931F-604F6E9D86C5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自訂文字的資料格式</a:t>
            </a:r>
            <a:r>
              <a:rPr lang="en-US" altLang="zh-TW" dirty="0"/>
              <a:t>(</a:t>
            </a:r>
            <a:r>
              <a:rPr lang="en-US" altLang="zh-TW" dirty="0" err="1"/>
              <a:t>DataFormatString</a:t>
            </a:r>
            <a:r>
              <a:rPr lang="en-US" altLang="zh-TW" dirty="0"/>
              <a:t>)</a:t>
            </a:r>
            <a:endParaRPr lang="zh-TW" altLang="en-US" dirty="0"/>
          </a:p>
          <a:p>
            <a:pPr lvl="1"/>
            <a:r>
              <a:rPr lang="zh-TW" altLang="en-US" dirty="0" smtClean="0"/>
              <a:t>改成</a:t>
            </a:r>
            <a:r>
              <a:rPr lang="zh-TW" altLang="en-US" dirty="0" smtClean="0">
                <a:solidFill>
                  <a:srgbClr val="FF0000"/>
                </a:solidFill>
              </a:rPr>
              <a:t>短日期</a:t>
            </a:r>
            <a:r>
              <a:rPr lang="zh-TW" altLang="en-US" dirty="0" smtClean="0"/>
              <a:t>格式</a:t>
            </a:r>
            <a:endParaRPr lang="zh-TW" altLang="en-US" dirty="0"/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63524"/>
            <a:ext cx="2934110" cy="2067214"/>
          </a:xfrm>
          <a:prstGeom prst="rect">
            <a:avLst/>
          </a:prstGeom>
        </p:spPr>
      </p:pic>
      <p:pic>
        <p:nvPicPr>
          <p:cNvPr id="12" name="圖片 11" descr="欄位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98" t="10705" b="31324"/>
          <a:stretch/>
        </p:blipFill>
        <p:spPr>
          <a:xfrm>
            <a:off x="4752659" y="2036440"/>
            <a:ext cx="4275863" cy="2904728"/>
          </a:xfrm>
          <a:prstGeom prst="rect">
            <a:avLst/>
          </a:prstGeom>
        </p:spPr>
      </p:pic>
      <p:pic>
        <p:nvPicPr>
          <p:cNvPr id="13" name="圖片 12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709" y="4672141"/>
            <a:ext cx="1790950" cy="1781424"/>
          </a:xfrm>
          <a:prstGeom prst="rect">
            <a:avLst/>
          </a:prstGeom>
        </p:spPr>
      </p:pic>
      <p:sp>
        <p:nvSpPr>
          <p:cNvPr id="17" name="圓角矩形 16"/>
          <p:cNvSpPr/>
          <p:nvPr/>
        </p:nvSpPr>
        <p:spPr>
          <a:xfrm>
            <a:off x="5694504" y="3983158"/>
            <a:ext cx="2621912" cy="3181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53" y="4761246"/>
            <a:ext cx="1762371" cy="1714739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1220575" y="457581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{0:d}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131840" y="457672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{0:yyyy/MM/</a:t>
            </a:r>
            <a:r>
              <a:rPr lang="en-US" altLang="zh-TW" dirty="0" err="1" smtClean="0">
                <a:solidFill>
                  <a:srgbClr val="0070C0"/>
                </a:solidFill>
              </a:rPr>
              <a:t>dd</a:t>
            </a:r>
            <a:r>
              <a:rPr lang="en-US" altLang="zh-TW" dirty="0" smtClean="0">
                <a:solidFill>
                  <a:srgbClr val="0070C0"/>
                </a:solidFill>
              </a:rPr>
              <a:t>}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372199" y="5193521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{0:yyyyy/MM/</a:t>
            </a:r>
            <a:r>
              <a:rPr lang="en-US" altLang="zh-TW" dirty="0" err="1">
                <a:solidFill>
                  <a:srgbClr val="0070C0"/>
                </a:solidFill>
              </a:rPr>
              <a:t>dd</a:t>
            </a:r>
            <a:r>
              <a:rPr lang="en-US" altLang="zh-TW" dirty="0" smtClean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901191" y="5243716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 smtClean="0">
                <a:solidFill>
                  <a:srgbClr val="FF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?</a:t>
            </a:r>
            <a:endParaRPr lang="zh-TW" altLang="en-US" sz="9600" dirty="0">
              <a:solidFill>
                <a:srgbClr val="FF0000"/>
              </a:solidFill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14" name="向右箭號 13"/>
          <p:cNvSpPr/>
          <p:nvPr/>
        </p:nvSpPr>
        <p:spPr>
          <a:xfrm rot="5400000">
            <a:off x="1945171" y="3665409"/>
            <a:ext cx="1653257" cy="1440160"/>
          </a:xfrm>
          <a:prstGeom prst="rightArrow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095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/>
              <a:t>控制項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490-93DE-469F-931F-604F6E9D86C5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自訂文字的資料格式</a:t>
            </a:r>
            <a:r>
              <a:rPr lang="en-US" altLang="zh-TW" dirty="0"/>
              <a:t>(</a:t>
            </a:r>
            <a:r>
              <a:rPr lang="en-US" altLang="zh-TW" dirty="0" err="1"/>
              <a:t>DataFormatString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en-US" altLang="zh-TW" b="1" dirty="0">
                <a:hlinkClick r:id="rId2"/>
              </a:rPr>
              <a:t>[ASP.NET] </a:t>
            </a:r>
            <a:r>
              <a:rPr lang="en-US" altLang="zh-TW" b="1" dirty="0" err="1">
                <a:hlinkClick r:id="rId2"/>
              </a:rPr>
              <a:t>Gridview</a:t>
            </a:r>
            <a:r>
              <a:rPr lang="en-US" altLang="zh-TW" b="1" dirty="0">
                <a:hlinkClick r:id="rId2"/>
              </a:rPr>
              <a:t> </a:t>
            </a:r>
            <a:r>
              <a:rPr lang="zh-TW" altLang="en-US" b="1" dirty="0">
                <a:hlinkClick r:id="rId2"/>
              </a:rPr>
              <a:t>欄位輸出格式 </a:t>
            </a:r>
            <a:r>
              <a:rPr lang="en-US" altLang="zh-TW" b="1" dirty="0" err="1">
                <a:hlinkClick r:id="rId2"/>
              </a:rPr>
              <a:t>DataFormatString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52753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光棒功能！ #1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683568" y="4437112"/>
            <a:ext cx="7106907" cy="22355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/>
              <a:t>控制項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490-93DE-469F-931F-604F6E9D86C5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35496" y="1377280"/>
            <a:ext cx="7772400" cy="4572000"/>
          </a:xfrm>
        </p:spPr>
        <p:txBody>
          <a:bodyPr/>
          <a:lstStyle/>
          <a:p>
            <a:r>
              <a:rPr lang="zh-TW" altLang="en-US" dirty="0" smtClean="0">
                <a:latin typeface="標楷體"/>
                <a:ea typeface="標楷體"/>
              </a:rPr>
              <a:t>「</a:t>
            </a:r>
            <a:r>
              <a:rPr lang="zh-TW" altLang="en-US" dirty="0" smtClean="0"/>
              <a:t>選取</a:t>
            </a:r>
            <a:r>
              <a:rPr lang="en-US" altLang="zh-TW" dirty="0" smtClean="0"/>
              <a:t>(select)</a:t>
            </a:r>
            <a:r>
              <a:rPr lang="zh-TW" altLang="en-US" dirty="0" smtClean="0">
                <a:latin typeface="標楷體"/>
                <a:ea typeface="標楷體"/>
              </a:rPr>
              <a:t>」</a:t>
            </a:r>
            <a:r>
              <a:rPr lang="zh-TW" altLang="en-US" dirty="0" smtClean="0"/>
              <a:t>按鈕與</a:t>
            </a:r>
            <a:r>
              <a:rPr lang="zh-TW" altLang="en-US" dirty="0">
                <a:latin typeface="標楷體"/>
                <a:ea typeface="標楷體"/>
              </a:rPr>
              <a:t>「</a:t>
            </a:r>
            <a:r>
              <a:rPr lang="zh-TW" altLang="en-US" dirty="0" smtClean="0"/>
              <a:t>光棒效果</a:t>
            </a:r>
            <a:r>
              <a:rPr lang="zh-TW" altLang="en-US" dirty="0" smtClean="0">
                <a:latin typeface="標楷體"/>
                <a:ea typeface="標楷體"/>
              </a:rPr>
              <a:t>」</a:t>
            </a:r>
            <a:endParaRPr lang="en-US" altLang="zh-TW" dirty="0" smtClean="0">
              <a:latin typeface="標楷體"/>
              <a:ea typeface="標楷體"/>
            </a:endParaRPr>
          </a:p>
          <a:p>
            <a:pPr lvl="1"/>
            <a:r>
              <a:rPr lang="en-US" altLang="zh-TW" dirty="0"/>
              <a:t>Default_book_GridView_Light.aspx</a:t>
            </a:r>
            <a:endParaRPr lang="zh-TW" altLang="en-US" dirty="0"/>
          </a:p>
        </p:txBody>
      </p:sp>
      <p:pic>
        <p:nvPicPr>
          <p:cNvPr id="6" name="圖片 5" descr="光棒功能！ #1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49"/>
          <a:stretch/>
        </p:blipFill>
        <p:spPr>
          <a:xfrm>
            <a:off x="618770" y="2276872"/>
            <a:ext cx="7193611" cy="2016225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683568" y="5833729"/>
            <a:ext cx="7106907" cy="3181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680" y="332656"/>
            <a:ext cx="3665860" cy="1800200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 rot="5400000">
            <a:off x="2953283" y="3999729"/>
            <a:ext cx="1653257" cy="1440160"/>
          </a:xfrm>
          <a:prstGeom prst="rightArrow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5416680" y="764704"/>
            <a:ext cx="429579" cy="10801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335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80" y="1628800"/>
            <a:ext cx="3168352" cy="482645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772400" cy="687490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GridView</a:t>
            </a:r>
            <a:r>
              <a:rPr lang="zh-TW" altLang="en-US" dirty="0"/>
              <a:t>控制項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490-93DE-469F-931F-604F6E9D86C5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79545" y="842542"/>
            <a:ext cx="8579705" cy="4572000"/>
          </a:xfrm>
        </p:spPr>
        <p:txBody>
          <a:bodyPr/>
          <a:lstStyle/>
          <a:p>
            <a:r>
              <a:rPr lang="zh-TW" altLang="en-US" dirty="0">
                <a:latin typeface="標楷體"/>
                <a:ea typeface="標楷體"/>
              </a:rPr>
              <a:t>「</a:t>
            </a:r>
            <a:r>
              <a:rPr lang="zh-TW" altLang="en-US" dirty="0"/>
              <a:t>選取</a:t>
            </a:r>
            <a:r>
              <a:rPr lang="en-US" altLang="zh-TW" dirty="0"/>
              <a:t>(select)</a:t>
            </a:r>
            <a:r>
              <a:rPr lang="zh-TW" altLang="en-US" dirty="0">
                <a:latin typeface="標楷體"/>
                <a:ea typeface="標楷體"/>
              </a:rPr>
              <a:t>」</a:t>
            </a:r>
            <a:r>
              <a:rPr lang="zh-TW" altLang="en-US" dirty="0" smtClean="0"/>
              <a:t>按鈕 </a:t>
            </a:r>
            <a:r>
              <a:rPr lang="en-US" altLang="zh-TW" dirty="0" smtClean="0"/>
              <a:t>Default_book_GridView_Light.aspx</a:t>
            </a:r>
          </a:p>
          <a:p>
            <a:pPr marL="320040" lvl="1" indent="0">
              <a:buNone/>
            </a:pPr>
            <a:endParaRPr lang="zh-TW" alt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98" y="3128542"/>
            <a:ext cx="2581635" cy="3210373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1218214" y="5767100"/>
            <a:ext cx="2437620" cy="3181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5525472" y="3977914"/>
            <a:ext cx="3015652" cy="3005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-右雙向箭號 9"/>
          <p:cNvSpPr/>
          <p:nvPr/>
        </p:nvSpPr>
        <p:spPr>
          <a:xfrm rot="19297418">
            <a:off x="3281789" y="4796037"/>
            <a:ext cx="2604771" cy="637818"/>
          </a:xfrm>
          <a:prstGeom prst="leftRightArrow">
            <a:avLst/>
          </a:prstGeom>
          <a:solidFill>
            <a:srgbClr val="D3481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16"/>
          <a:stretch/>
        </p:blipFill>
        <p:spPr>
          <a:xfrm>
            <a:off x="463855" y="2132856"/>
            <a:ext cx="3802319" cy="1457529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857187" y="2420888"/>
            <a:ext cx="3108559" cy="144016"/>
          </a:xfrm>
          <a:prstGeom prst="roundRect">
            <a:avLst>
              <a:gd name="adj" fmla="val 10564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548787" y="48598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兩種</a:t>
            </a:r>
            <a:r>
              <a:rPr lang="zh-TW" altLang="en-US" dirty="0" smtClean="0">
                <a:solidFill>
                  <a:srgbClr val="0070C0"/>
                </a:solidFill>
              </a:rPr>
              <a:t>作法，二擇一</a:t>
            </a:r>
            <a:endParaRPr lang="zh-TW" altLang="en-US" dirty="0">
              <a:solidFill>
                <a:srgbClr val="0070C0"/>
              </a:solidFill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857187" y="1376141"/>
            <a:ext cx="7802064" cy="552527"/>
            <a:chOff x="1050601" y="188640"/>
            <a:chExt cx="7802064" cy="552527"/>
          </a:xfrm>
        </p:grpSpPr>
        <p:pic>
          <p:nvPicPr>
            <p:cNvPr id="14" name="圖片 13" descr="畫面剪輯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601" y="188640"/>
              <a:ext cx="7802064" cy="552527"/>
            </a:xfrm>
            <a:prstGeom prst="rect">
              <a:avLst/>
            </a:prstGeom>
          </p:spPr>
        </p:pic>
        <p:sp>
          <p:nvSpPr>
            <p:cNvPr id="15" name="圓角矩形 14"/>
            <p:cNvSpPr/>
            <p:nvPr/>
          </p:nvSpPr>
          <p:spPr>
            <a:xfrm>
              <a:off x="7033299" y="457335"/>
              <a:ext cx="1715166" cy="144016"/>
            </a:xfrm>
            <a:prstGeom prst="roundRect">
              <a:avLst>
                <a:gd name="adj" fmla="val 10564"/>
              </a:avLst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7" name="直線單箭頭接點 16"/>
          <p:cNvCxnSpPr>
            <a:endCxn id="15" idx="2"/>
          </p:cNvCxnSpPr>
          <p:nvPr/>
        </p:nvCxnSpPr>
        <p:spPr>
          <a:xfrm flipV="1">
            <a:off x="7697468" y="1788852"/>
            <a:ext cx="0" cy="21890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2438292" y="2564904"/>
            <a:ext cx="0" cy="32021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664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4879568" y="764704"/>
            <a:ext cx="3802319" cy="1457529"/>
            <a:chOff x="4814524" y="332656"/>
            <a:chExt cx="3802319" cy="1457529"/>
          </a:xfrm>
        </p:grpSpPr>
        <p:pic>
          <p:nvPicPr>
            <p:cNvPr id="20" name="圖片 19" descr="畫面剪輯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516"/>
            <a:stretch/>
          </p:blipFill>
          <p:spPr>
            <a:xfrm>
              <a:off x="4814524" y="332656"/>
              <a:ext cx="3802319" cy="1457529"/>
            </a:xfrm>
            <a:prstGeom prst="rect">
              <a:avLst/>
            </a:prstGeom>
          </p:spPr>
        </p:pic>
        <p:sp>
          <p:nvSpPr>
            <p:cNvPr id="21" name="圓角矩形 20"/>
            <p:cNvSpPr/>
            <p:nvPr/>
          </p:nvSpPr>
          <p:spPr>
            <a:xfrm>
              <a:off x="5207856" y="620688"/>
              <a:ext cx="3108559" cy="144016"/>
            </a:xfrm>
            <a:prstGeom prst="roundRect">
              <a:avLst>
                <a:gd name="adj" fmla="val 10564"/>
              </a:avLst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1" name="圖片 10" descr="欄位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932" y="2616410"/>
            <a:ext cx="5052955" cy="3890395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72" y="2616410"/>
            <a:ext cx="2581635" cy="321037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2036" y="188640"/>
            <a:ext cx="7772400" cy="688141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GridView</a:t>
            </a:r>
            <a:r>
              <a:rPr lang="zh-TW" altLang="en-US" dirty="0"/>
              <a:t>控制項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490-93DE-469F-931F-604F6E9D86C5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46532" y="836712"/>
            <a:ext cx="6715603" cy="4572000"/>
          </a:xfrm>
        </p:spPr>
        <p:txBody>
          <a:bodyPr/>
          <a:lstStyle/>
          <a:p>
            <a:r>
              <a:rPr lang="zh-TW" altLang="en-US" dirty="0">
                <a:latin typeface="標楷體"/>
                <a:ea typeface="標楷體"/>
              </a:rPr>
              <a:t>「</a:t>
            </a:r>
            <a:r>
              <a:rPr lang="zh-TW" altLang="en-US" dirty="0"/>
              <a:t>選取</a:t>
            </a:r>
            <a:r>
              <a:rPr lang="en-US" altLang="zh-TW" dirty="0"/>
              <a:t>(select)</a:t>
            </a:r>
            <a:r>
              <a:rPr lang="zh-TW" altLang="en-US" dirty="0">
                <a:latin typeface="標楷體"/>
                <a:ea typeface="標楷體"/>
              </a:rPr>
              <a:t>」</a:t>
            </a:r>
            <a:r>
              <a:rPr lang="zh-TW" altLang="en-US" dirty="0" smtClean="0"/>
              <a:t>按鈕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Default_book_GridView_Light_1.aspx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473088" y="3749945"/>
            <a:ext cx="999796" cy="3181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735453" y="3373943"/>
            <a:ext cx="1507826" cy="535062"/>
          </a:xfrm>
          <a:prstGeom prst="roundRect">
            <a:avLst>
              <a:gd name="adj" fmla="val 1056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3735453" y="4632634"/>
            <a:ext cx="685567" cy="196504"/>
          </a:xfrm>
          <a:prstGeom prst="roundRect">
            <a:avLst>
              <a:gd name="adj" fmla="val 1056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421020" y="3749946"/>
            <a:ext cx="638117" cy="5226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4489367" y="4416610"/>
            <a:ext cx="569770" cy="3142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764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Ch0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659" y="228153"/>
            <a:ext cx="3810532" cy="640169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/>
              <a:t>控制項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490-93DE-469F-931F-604F6E9D86C5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標楷體"/>
                <a:ea typeface="標楷體"/>
              </a:rPr>
              <a:t>「</a:t>
            </a:r>
            <a:r>
              <a:rPr lang="zh-TW" altLang="en-US" dirty="0"/>
              <a:t>光棒效果</a:t>
            </a:r>
            <a:r>
              <a:rPr lang="zh-TW" altLang="en-US" dirty="0" smtClean="0">
                <a:latin typeface="標楷體"/>
                <a:ea typeface="標楷體"/>
              </a:rPr>
              <a:t>」</a:t>
            </a:r>
            <a:endParaRPr lang="en-US" altLang="zh-TW" dirty="0">
              <a:latin typeface="標楷體"/>
              <a:ea typeface="標楷體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468416" y="2524472"/>
            <a:ext cx="2551856" cy="1120552"/>
          </a:xfrm>
          <a:prstGeom prst="roundRect">
            <a:avLst>
              <a:gd name="adj" fmla="val 598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2897478" y="2857037"/>
            <a:ext cx="1944215" cy="106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195736" y="395596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AD0364"/>
                </a:solidFill>
              </a:rPr>
              <a:t>改</a:t>
            </a:r>
            <a:r>
              <a:rPr lang="zh-TW" altLang="en-US" sz="2400" b="1" dirty="0">
                <a:solidFill>
                  <a:srgbClr val="AD0364"/>
                </a:solidFill>
              </a:rPr>
              <a:t>底色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4519531" y="1052736"/>
            <a:ext cx="556525" cy="261622"/>
          </a:xfrm>
          <a:prstGeom prst="roundRect">
            <a:avLst>
              <a:gd name="adj" fmla="val 598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994093" y="1314358"/>
            <a:ext cx="0" cy="1210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7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/>
              <a:t>控制項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490-93DE-469F-931F-604F6E9D86C5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</a:rPr>
              <a:t>「分頁」與「排序」功能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en-US" altLang="zh-TW" dirty="0">
                <a:latin typeface="+mn-ea"/>
              </a:rPr>
              <a:t>Default_GridView_Page.aspx</a:t>
            </a:r>
            <a:endParaRPr lang="zh-TW" altLang="en-US" dirty="0">
              <a:latin typeface="+mn-ea"/>
            </a:endParaRPr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85323"/>
            <a:ext cx="2657846" cy="2705478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93" y="2132856"/>
            <a:ext cx="2495899" cy="1829055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293096"/>
            <a:ext cx="2448267" cy="2286319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1403648" y="4136571"/>
            <a:ext cx="1440160" cy="516565"/>
          </a:xfrm>
          <a:prstGeom prst="roundRect">
            <a:avLst>
              <a:gd name="adj" fmla="val 598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211960" y="5436256"/>
            <a:ext cx="1656184" cy="376716"/>
          </a:xfrm>
          <a:prstGeom prst="roundRect">
            <a:avLst>
              <a:gd name="adj" fmla="val 598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5540016" y="2845456"/>
            <a:ext cx="1768287" cy="376716"/>
          </a:xfrm>
          <a:prstGeom prst="roundRect">
            <a:avLst>
              <a:gd name="adj" fmla="val 598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endCxn id="11" idx="1"/>
          </p:cNvCxnSpPr>
          <p:nvPr/>
        </p:nvCxnSpPr>
        <p:spPr>
          <a:xfrm flipV="1">
            <a:off x="2253343" y="3033814"/>
            <a:ext cx="3286673" cy="12007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2188029" y="4539343"/>
            <a:ext cx="2023931" cy="8969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399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/>
              <a:t>控制項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490-93DE-469F-931F-604F6E9D86C5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每一個頁面要展示幾筆紀錄</a:t>
            </a:r>
            <a:endParaRPr lang="en-US" altLang="zh-TW" dirty="0"/>
          </a:p>
          <a:p>
            <a:pPr lvl="1"/>
            <a:r>
              <a:rPr lang="en-US" altLang="zh-TW" dirty="0" err="1" smtClean="0"/>
              <a:t>PageSize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r>
              <a:rPr lang="zh-TW" altLang="en-US" dirty="0" smtClean="0"/>
              <a:t>頁碼展示型態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Mode</a:t>
            </a:r>
            <a:r>
              <a:rPr lang="zh-TW" altLang="en-US" dirty="0"/>
              <a:t>屬性</a:t>
            </a:r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284984"/>
            <a:ext cx="3867690" cy="3477111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143626"/>
            <a:ext cx="3024336" cy="4282715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5780314" y="5183194"/>
            <a:ext cx="2824134" cy="227006"/>
          </a:xfrm>
          <a:prstGeom prst="roundRect">
            <a:avLst>
              <a:gd name="adj" fmla="val 598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5780314" y="3573015"/>
            <a:ext cx="2824134" cy="208339"/>
          </a:xfrm>
          <a:prstGeom prst="roundRect">
            <a:avLst>
              <a:gd name="adj" fmla="val 598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9" idx="1"/>
          </p:cNvCxnSpPr>
          <p:nvPr/>
        </p:nvCxnSpPr>
        <p:spPr>
          <a:xfrm flipH="1">
            <a:off x="2987824" y="3677185"/>
            <a:ext cx="2792490" cy="25601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右大括弧 12"/>
          <p:cNvSpPr/>
          <p:nvPr/>
        </p:nvSpPr>
        <p:spPr>
          <a:xfrm>
            <a:off x="4839290" y="3781354"/>
            <a:ext cx="308774" cy="22399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8" idx="1"/>
          </p:cNvCxnSpPr>
          <p:nvPr/>
        </p:nvCxnSpPr>
        <p:spPr>
          <a:xfrm flipH="1">
            <a:off x="4993677" y="5296697"/>
            <a:ext cx="7866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148064" y="579755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人的</a:t>
            </a:r>
            <a:r>
              <a:rPr lang="zh-TW" altLang="en-US" dirty="0" smtClean="0">
                <a:solidFill>
                  <a:srgbClr val="00B050"/>
                </a:solidFill>
              </a:rPr>
              <a:t>注意力一次只能接收七個選項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90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/>
              <a:t>控制項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490-93DE-469F-931F-604F6E9D86C5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424936" cy="4572000"/>
          </a:xfrm>
        </p:spPr>
        <p:txBody>
          <a:bodyPr/>
          <a:lstStyle/>
          <a:p>
            <a:r>
              <a:rPr lang="en-US" altLang="zh-TW" dirty="0" err="1" smtClean="0"/>
              <a:t>EnableSortingAndPagingCallbacks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lvl="1"/>
            <a:r>
              <a:rPr lang="zh-TW" altLang="en-US" dirty="0"/>
              <a:t>預設不</a:t>
            </a:r>
            <a:r>
              <a:rPr lang="zh-TW" altLang="en-US" dirty="0" smtClean="0"/>
              <a:t>開啟</a:t>
            </a:r>
            <a:endParaRPr lang="en-US" altLang="zh-TW" dirty="0" smtClean="0"/>
          </a:p>
          <a:p>
            <a:pPr lvl="1"/>
            <a:r>
              <a:rPr lang="zh-TW" altLang="en-US" dirty="0"/>
              <a:t>開啟後會</a:t>
            </a:r>
            <a:r>
              <a:rPr lang="zh-TW" altLang="en-US" dirty="0" smtClean="0"/>
              <a:t>賦予</a:t>
            </a:r>
            <a:r>
              <a:rPr lang="en-US" altLang="zh-TW" dirty="0" err="1" smtClean="0"/>
              <a:t>GridView</a:t>
            </a:r>
            <a:r>
              <a:rPr lang="zh-TW" altLang="en-US" dirty="0" smtClean="0">
                <a:solidFill>
                  <a:srgbClr val="00B050"/>
                </a:solidFill>
              </a:rPr>
              <a:t>分頁</a:t>
            </a:r>
            <a:r>
              <a:rPr lang="zh-TW" altLang="en-US" dirty="0" smtClean="0"/>
              <a:t>與</a:t>
            </a:r>
            <a:r>
              <a:rPr lang="zh-TW" altLang="en-US" dirty="0" smtClean="0">
                <a:solidFill>
                  <a:srgbClr val="00B050"/>
                </a:solidFill>
              </a:rPr>
              <a:t>排序</a:t>
            </a:r>
            <a:r>
              <a:rPr lang="zh-TW" altLang="en-US" dirty="0" smtClean="0"/>
              <a:t>功能，具備</a:t>
            </a:r>
            <a:r>
              <a:rPr lang="en-US" altLang="zh-TW" dirty="0" err="1" smtClean="0"/>
              <a:t>CallBack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lvl="2"/>
            <a:r>
              <a:rPr lang="zh-TW" altLang="en-US" dirty="0"/>
              <a:t>反應速度</a:t>
            </a:r>
            <a:r>
              <a:rPr lang="zh-TW" altLang="en-US" dirty="0" smtClean="0"/>
              <a:t>加快</a:t>
            </a:r>
            <a:endParaRPr lang="en-US" altLang="zh-TW" dirty="0" smtClean="0"/>
          </a:p>
          <a:p>
            <a:pPr lvl="2"/>
            <a:r>
              <a:rPr lang="zh-TW" altLang="en-US" dirty="0"/>
              <a:t>只有部分內容更新而不需讓整個</a:t>
            </a:r>
            <a:r>
              <a:rPr lang="zh-TW" altLang="en-US" dirty="0" smtClean="0"/>
              <a:t>網頁資料重新傳遞一次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減少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端負擔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0052"/>
            <a:ext cx="2482754" cy="3179495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4049485" y="6098501"/>
            <a:ext cx="2824134" cy="208339"/>
          </a:xfrm>
          <a:prstGeom prst="roundRect">
            <a:avLst>
              <a:gd name="adj" fmla="val 598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3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</a:t>
            </a:r>
            <a:r>
              <a:rPr lang="zh-TW" altLang="en-US" dirty="0" smtClean="0"/>
              <a:t>動手做</a:t>
            </a:r>
            <a:r>
              <a:rPr lang="en-US" altLang="zh-TW" dirty="0" smtClean="0"/>
              <a:t>~~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490-93DE-469F-931F-604F6E9D86C5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88840"/>
            <a:ext cx="8340475" cy="2808312"/>
          </a:xfrm>
        </p:spPr>
      </p:pic>
      <p:sp>
        <p:nvSpPr>
          <p:cNvPr id="7" name="圓角矩形 6"/>
          <p:cNvSpPr/>
          <p:nvPr/>
        </p:nvSpPr>
        <p:spPr>
          <a:xfrm>
            <a:off x="251520" y="4437112"/>
            <a:ext cx="2927109" cy="31994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161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/>
              <a:t>控制項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490-93DE-469F-931F-604F6E9D86C5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EnableSortingAndPagingCallbacks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lvl="1"/>
            <a:r>
              <a:rPr lang="zh-TW" altLang="en-US" sz="1600" dirty="0" smtClean="0"/>
              <a:t>只有</a:t>
            </a:r>
            <a:r>
              <a:rPr lang="zh-TW" altLang="en-US" sz="1600" dirty="0">
                <a:solidFill>
                  <a:srgbClr val="00B050"/>
                </a:solidFill>
              </a:rPr>
              <a:t>分頁</a:t>
            </a:r>
            <a:r>
              <a:rPr lang="zh-TW" altLang="en-US" sz="1600" dirty="0"/>
              <a:t>與</a:t>
            </a:r>
            <a:r>
              <a:rPr lang="zh-TW" altLang="en-US" sz="1600" dirty="0">
                <a:solidFill>
                  <a:srgbClr val="00B050"/>
                </a:solidFill>
              </a:rPr>
              <a:t>排序</a:t>
            </a:r>
            <a:r>
              <a:rPr lang="zh-TW" altLang="en-US" sz="1600" dirty="0" smtClean="0"/>
              <a:t>功能可以使用</a:t>
            </a:r>
            <a:r>
              <a:rPr lang="en-US" altLang="zh-TW" sz="1600" dirty="0" smtClean="0"/>
              <a:t>!!</a:t>
            </a:r>
          </a:p>
          <a:p>
            <a:pPr lvl="1"/>
            <a:r>
              <a:rPr lang="zh-TW" altLang="en-US" sz="1600" dirty="0" smtClean="0"/>
              <a:t>如果</a:t>
            </a:r>
            <a:r>
              <a:rPr lang="en-US" altLang="zh-TW" sz="1600" dirty="0" err="1" smtClean="0"/>
              <a:t>GridView</a:t>
            </a:r>
            <a:r>
              <a:rPr lang="zh-TW" altLang="en-US" sz="1600" dirty="0" smtClean="0"/>
              <a:t>的選取</a:t>
            </a:r>
            <a:r>
              <a:rPr lang="en-US" altLang="zh-TW" sz="1600" dirty="0" smtClean="0"/>
              <a:t>(Select)</a:t>
            </a:r>
            <a:r>
              <a:rPr lang="zh-TW" altLang="en-US" sz="1600" dirty="0" smtClean="0"/>
              <a:t>功能</a:t>
            </a:r>
            <a:r>
              <a:rPr lang="zh-TW" altLang="en-US" sz="1600" dirty="0"/>
              <a:t>有</a:t>
            </a:r>
            <a:r>
              <a:rPr lang="zh-TW" altLang="en-US" sz="1600" dirty="0" smtClean="0"/>
              <a:t>啟用，則</a:t>
            </a:r>
            <a:r>
              <a:rPr lang="zh-TW" altLang="en-US" sz="1600" dirty="0" smtClean="0">
                <a:solidFill>
                  <a:srgbClr val="FF0000"/>
                </a:solidFill>
              </a:rPr>
              <a:t>必須關閉</a:t>
            </a:r>
            <a:r>
              <a:rPr lang="en-US" altLang="zh-TW" sz="1600" dirty="0" err="1"/>
              <a:t>EnableSortingAndPagingCallbacks</a:t>
            </a:r>
            <a:r>
              <a:rPr lang="zh-TW" altLang="en-US" sz="1600" dirty="0" smtClean="0"/>
              <a:t>屬性，因為這兩種屬性會互相牴觸</a:t>
            </a:r>
            <a:endParaRPr lang="en-US" altLang="zh-TW" sz="1600" dirty="0" smtClean="0"/>
          </a:p>
          <a:p>
            <a:pPr lvl="1"/>
            <a:r>
              <a:rPr lang="en-US" altLang="zh-TW" sz="1600" dirty="0" smtClean="0"/>
              <a:t>GridView_PageSort_Select.aspx</a:t>
            </a:r>
          </a:p>
          <a:p>
            <a:pPr lvl="1"/>
            <a:r>
              <a:rPr lang="zh-TW" altLang="en-US" sz="1600" dirty="0" smtClean="0"/>
              <a:t>若</a:t>
            </a:r>
            <a:r>
              <a:rPr lang="en-US" altLang="zh-TW" sz="1600" dirty="0" err="1" smtClean="0"/>
              <a:t>GridView</a:t>
            </a:r>
            <a:r>
              <a:rPr lang="zh-TW" altLang="en-US" sz="1600" dirty="0" smtClean="0"/>
              <a:t>中有放置</a:t>
            </a:r>
            <a:r>
              <a:rPr lang="zh-TW" altLang="en-US" sz="1600" dirty="0" smtClean="0">
                <a:solidFill>
                  <a:srgbClr val="FF0000"/>
                </a:solidFill>
              </a:rPr>
              <a:t>圖片</a:t>
            </a:r>
            <a:r>
              <a:rPr lang="zh-TW" altLang="en-US" sz="1600" dirty="0" smtClean="0"/>
              <a:t>，也</a:t>
            </a:r>
            <a:r>
              <a:rPr lang="zh-TW" altLang="en-US" sz="1600" dirty="0" smtClean="0">
                <a:solidFill>
                  <a:srgbClr val="FF0000"/>
                </a:solidFill>
              </a:rPr>
              <a:t>不能啟動</a:t>
            </a:r>
            <a:r>
              <a:rPr lang="en-US" altLang="zh-TW" sz="1600" dirty="0" err="1"/>
              <a:t>EnableSortingAndPagingCallbacks</a:t>
            </a:r>
            <a:r>
              <a:rPr lang="zh-TW" altLang="en-US" sz="1600" dirty="0" smtClean="0"/>
              <a:t>屬性</a:t>
            </a:r>
            <a:endParaRPr lang="en-US" altLang="zh-TW" sz="1600" dirty="0" smtClean="0"/>
          </a:p>
          <a:p>
            <a:pPr lvl="2"/>
            <a:r>
              <a:rPr lang="zh-TW" altLang="en-US" sz="1200" dirty="0" smtClean="0"/>
              <a:t>因為</a:t>
            </a:r>
            <a:r>
              <a:rPr lang="en-US" altLang="zh-TW" sz="1200" dirty="0" err="1"/>
              <a:t>EnableSortingAndPagingCallbacks</a:t>
            </a:r>
            <a:r>
              <a:rPr lang="zh-TW" altLang="en-US" sz="1200" dirty="0" smtClean="0"/>
              <a:t>屬性的</a:t>
            </a:r>
            <a:r>
              <a:rPr lang="en-US" altLang="zh-TW" sz="1200" dirty="0" err="1" smtClean="0"/>
              <a:t>CallBack</a:t>
            </a:r>
            <a:r>
              <a:rPr lang="zh-TW" altLang="en-US" sz="1200" dirty="0" smtClean="0"/>
              <a:t>，會造成有些圖片無法被正常更新</a:t>
            </a:r>
            <a:endParaRPr lang="en-US" altLang="zh-TW" sz="1200" dirty="0"/>
          </a:p>
        </p:txBody>
      </p:sp>
      <p:grpSp>
        <p:nvGrpSpPr>
          <p:cNvPr id="14" name="群組 13"/>
          <p:cNvGrpSpPr/>
          <p:nvPr/>
        </p:nvGrpSpPr>
        <p:grpSpPr>
          <a:xfrm>
            <a:off x="1259632" y="3861048"/>
            <a:ext cx="6189737" cy="2715004"/>
            <a:chOff x="718456" y="3861048"/>
            <a:chExt cx="6189737" cy="2715004"/>
          </a:xfrm>
        </p:grpSpPr>
        <p:pic>
          <p:nvPicPr>
            <p:cNvPr id="6" name="圖片 5" descr="畫面剪輯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3861048"/>
              <a:ext cx="2562583" cy="2715004"/>
            </a:xfrm>
            <a:prstGeom prst="rect">
              <a:avLst/>
            </a:prstGeom>
          </p:spPr>
        </p:pic>
        <p:pic>
          <p:nvPicPr>
            <p:cNvPr id="7" name="圖片 6" descr="畫面剪輯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032" y="4365104"/>
              <a:ext cx="2048161" cy="1409897"/>
            </a:xfrm>
            <a:prstGeom prst="rect">
              <a:avLst/>
            </a:prstGeom>
          </p:spPr>
        </p:pic>
        <p:sp>
          <p:nvSpPr>
            <p:cNvPr id="9" name="圓角矩形 8"/>
            <p:cNvSpPr/>
            <p:nvPr/>
          </p:nvSpPr>
          <p:spPr>
            <a:xfrm>
              <a:off x="718456" y="6033187"/>
              <a:ext cx="2824134" cy="208339"/>
            </a:xfrm>
            <a:prstGeom prst="roundRect">
              <a:avLst>
                <a:gd name="adj" fmla="val 5981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778828" y="5445359"/>
              <a:ext cx="2129365" cy="208339"/>
            </a:xfrm>
            <a:prstGeom prst="roundRect">
              <a:avLst>
                <a:gd name="adj" fmla="val 5981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左-右雙向箭號 12"/>
            <p:cNvSpPr/>
            <p:nvPr/>
          </p:nvSpPr>
          <p:spPr>
            <a:xfrm rot="19999523">
              <a:off x="3421145" y="5618302"/>
              <a:ext cx="1388661" cy="375307"/>
            </a:xfrm>
            <a:prstGeom prst="leftRightArrow">
              <a:avLst/>
            </a:prstGeom>
            <a:solidFill>
              <a:srgbClr val="098F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十字形 10"/>
            <p:cNvSpPr/>
            <p:nvPr/>
          </p:nvSpPr>
          <p:spPr>
            <a:xfrm rot="18950397">
              <a:off x="3791440" y="5469552"/>
              <a:ext cx="648072" cy="709430"/>
            </a:xfrm>
            <a:prstGeom prst="plus">
              <a:avLst>
                <a:gd name="adj" fmla="val 37725"/>
              </a:avLst>
            </a:prstGeom>
            <a:solidFill>
              <a:srgbClr val="D34817">
                <a:alpha val="8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050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/>
              <a:t>控制項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490-93DE-469F-931F-604F6E9D86C5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6" name="內容版面配置區 5" descr="啟用選取按鈕時 CommandField 不支援回呼，因為回呼中不會更新頁面上需依賴 'GridView1' 選取值才能呈現的其他控制項。請關閉 'GridView1' 上的回呼功能。 - Google Chrome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67"/>
          <a:stretch/>
        </p:blipFill>
        <p:spPr>
          <a:xfrm>
            <a:off x="179512" y="1700807"/>
            <a:ext cx="8767383" cy="419924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292080" y="19888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錯誤訊息畫面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73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/>
              <a:t>控制項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490-93DE-469F-931F-604F6E9D86C5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219256" cy="4572000"/>
          </a:xfrm>
        </p:spPr>
        <p:txBody>
          <a:bodyPr/>
          <a:lstStyle/>
          <a:p>
            <a:r>
              <a:rPr lang="zh-TW" altLang="en-US" dirty="0" smtClean="0"/>
              <a:t>正、反</a:t>
            </a:r>
            <a:r>
              <a:rPr lang="en-US" altLang="zh-TW" dirty="0" smtClean="0"/>
              <a:t>(</a:t>
            </a:r>
            <a:r>
              <a:rPr lang="zh-TW" altLang="en-US" dirty="0" smtClean="0"/>
              <a:t>遞增、遞減</a:t>
            </a:r>
            <a:r>
              <a:rPr lang="en-US" altLang="zh-TW" dirty="0" smtClean="0"/>
              <a:t>)</a:t>
            </a:r>
            <a:r>
              <a:rPr lang="zh-TW" altLang="en-US" dirty="0" smtClean="0"/>
              <a:t>排序的表頭與儲存格</a:t>
            </a:r>
            <a:r>
              <a:rPr lang="zh-TW" altLang="en-US" dirty="0" smtClean="0">
                <a:latin typeface="標楷體"/>
                <a:ea typeface="標楷體"/>
              </a:rPr>
              <a:t>「</a:t>
            </a:r>
            <a:r>
              <a:rPr lang="zh-TW" altLang="en-US" dirty="0" smtClean="0"/>
              <a:t>底色</a:t>
            </a:r>
            <a:r>
              <a:rPr lang="zh-TW" altLang="en-US" dirty="0" smtClean="0">
                <a:latin typeface="標楷體"/>
                <a:ea typeface="標楷體"/>
              </a:rPr>
              <a:t>」</a:t>
            </a:r>
            <a:endParaRPr lang="en-US" altLang="zh-TW" dirty="0" smtClean="0">
              <a:latin typeface="標楷體"/>
              <a:ea typeface="標楷體"/>
            </a:endParaRPr>
          </a:p>
          <a:p>
            <a:pPr lvl="1"/>
            <a:r>
              <a:rPr lang="en-US" altLang="zh-TW" sz="1600" dirty="0" smtClean="0"/>
              <a:t>Default_GridView_Sorting_1.aspx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設定表頭底色</a:t>
            </a:r>
            <a:r>
              <a:rPr lang="en-US" altLang="zh-TW" sz="1600" dirty="0" smtClean="0"/>
              <a:t>)</a:t>
            </a:r>
          </a:p>
          <a:p>
            <a:pPr lvl="1"/>
            <a:r>
              <a:rPr lang="en-US" altLang="zh-TW" sz="1600" dirty="0" smtClean="0"/>
              <a:t>Default_GridView_Sorting_2.aspx</a:t>
            </a:r>
            <a:r>
              <a:rPr lang="en-US" altLang="zh-TW" sz="1600" dirty="0"/>
              <a:t> (</a:t>
            </a:r>
            <a:r>
              <a:rPr lang="zh-TW" altLang="en-US" sz="1600" dirty="0"/>
              <a:t>設定表</a:t>
            </a:r>
            <a:r>
              <a:rPr lang="zh-TW" altLang="en-US" sz="1600" dirty="0" smtClean="0"/>
              <a:t>頭與儲存格底色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Ascending</a:t>
            </a:r>
          </a:p>
          <a:p>
            <a:pPr lvl="1"/>
            <a:r>
              <a:rPr lang="zh-TW" altLang="en-US" dirty="0" smtClean="0"/>
              <a:t>正排序，由小到大</a:t>
            </a:r>
            <a:endParaRPr lang="en-US" altLang="zh-TW" dirty="0" smtClean="0"/>
          </a:p>
          <a:p>
            <a:r>
              <a:rPr lang="en-US" altLang="zh-TW" dirty="0" smtClean="0"/>
              <a:t>Descending</a:t>
            </a:r>
          </a:p>
          <a:p>
            <a:pPr lvl="1"/>
            <a:r>
              <a:rPr lang="zh-TW" altLang="en-US" dirty="0"/>
              <a:t>反</a:t>
            </a:r>
            <a:r>
              <a:rPr lang="zh-TW" altLang="en-US" dirty="0" smtClean="0"/>
              <a:t>排序</a:t>
            </a:r>
            <a:r>
              <a:rPr lang="zh-TW" altLang="en-US" dirty="0"/>
              <a:t>，</a:t>
            </a:r>
            <a:r>
              <a:rPr lang="zh-TW" altLang="en-US" dirty="0" smtClean="0"/>
              <a:t>由大到小</a:t>
            </a:r>
            <a:endParaRPr lang="en-US" altLang="zh-TW" dirty="0" smtClean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852936"/>
            <a:ext cx="3591333" cy="3384376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4612432" y="5151444"/>
            <a:ext cx="2866054" cy="901013"/>
          </a:xfrm>
          <a:prstGeom prst="roundRect">
            <a:avLst>
              <a:gd name="adj" fmla="val 598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82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/>
              <a:t>控制項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490-93DE-469F-931F-604F6E9D86C5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編輯、刪除資料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命令欄位，</a:t>
            </a:r>
            <a:r>
              <a:rPr lang="en-US" altLang="zh-TW" dirty="0" err="1" smtClean="0"/>
              <a:t>CommandField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要</a:t>
            </a:r>
            <a:r>
              <a:rPr lang="zh-TW" altLang="en-US" dirty="0" smtClean="0"/>
              <a:t>啟用</a:t>
            </a:r>
            <a:r>
              <a:rPr lang="en-US" altLang="zh-TW" dirty="0" err="1" smtClean="0"/>
              <a:t>GridView</a:t>
            </a:r>
            <a:r>
              <a:rPr lang="zh-TW" altLang="en-US" dirty="0"/>
              <a:t>控制項的</a:t>
            </a:r>
            <a:r>
              <a:rPr lang="zh-TW" altLang="en-US" dirty="0">
                <a:solidFill>
                  <a:srgbClr val="FF0000"/>
                </a:solidFill>
              </a:rPr>
              <a:t>刪除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編輯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更新</a:t>
            </a:r>
            <a:r>
              <a:rPr lang="zh-TW" altLang="en-US" dirty="0"/>
              <a:t>等功能，必須要做好相關設定</a:t>
            </a:r>
            <a:endParaRPr lang="en-US" altLang="zh-TW" dirty="0"/>
          </a:p>
          <a:p>
            <a:r>
              <a:rPr lang="zh-TW" altLang="en-US" dirty="0"/>
              <a:t>要設好主索引鍵</a:t>
            </a:r>
            <a:r>
              <a:rPr lang="en-US" altLang="zh-TW" dirty="0"/>
              <a:t>(Primary Key)</a:t>
            </a:r>
          </a:p>
          <a:p>
            <a:r>
              <a:rPr lang="zh-TW" altLang="en-US" dirty="0"/>
              <a:t>只能對單一資料表</a:t>
            </a:r>
            <a:endParaRPr lang="en-US" altLang="zh-TW" dirty="0"/>
          </a:p>
          <a:p>
            <a:pPr lvl="1"/>
            <a:r>
              <a:rPr lang="zh-TW" altLang="en-US" dirty="0"/>
              <a:t>若是複雜的關聯式資料表，則須自己動手寫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7751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命令欄位</a:t>
            </a:r>
            <a:r>
              <a:rPr lang="en-US" altLang="zh-TW" dirty="0"/>
              <a:t>(</a:t>
            </a:r>
            <a:r>
              <a:rPr lang="en-US" altLang="zh-TW" dirty="0" err="1"/>
              <a:t>CommandField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490-93DE-469F-931F-604F6E9D86C5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6" name="圖片 5" descr="SqlDataSource 工作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9" y="1387699"/>
            <a:ext cx="1719602" cy="813944"/>
          </a:xfrm>
          <a:prstGeom prst="rect">
            <a:avLst/>
          </a:prstGeom>
        </p:spPr>
      </p:pic>
      <p:pic>
        <p:nvPicPr>
          <p:cNvPr id="7" name="圖片 6" descr="設定資料來源 - SqlDataSource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0"/>
          <a:stretch/>
        </p:blipFill>
        <p:spPr>
          <a:xfrm>
            <a:off x="220453" y="2348880"/>
            <a:ext cx="3739580" cy="3541483"/>
          </a:xfrm>
          <a:prstGeom prst="rect">
            <a:avLst/>
          </a:prstGeom>
        </p:spPr>
      </p:pic>
      <p:pic>
        <p:nvPicPr>
          <p:cNvPr id="8" name="圖片 7" descr="進階 SQL 產生選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924944"/>
            <a:ext cx="5001323" cy="3200847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197093" y="1606826"/>
            <a:ext cx="1368152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139952" y="3717031"/>
            <a:ext cx="4680520" cy="664319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1033340" y="1894858"/>
            <a:ext cx="1954484" cy="26305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945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483383"/>
            <a:ext cx="4944165" cy="1781424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52" y="2448981"/>
            <a:ext cx="2830776" cy="2798238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/>
              <a:t>控制項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CE96-DE10-47A9-8F57-F5A73696FE72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啟動</a:t>
            </a:r>
            <a:r>
              <a:rPr lang="en-US" altLang="zh-TW" dirty="0" err="1" smtClean="0"/>
              <a:t>GridView</a:t>
            </a:r>
            <a:r>
              <a:rPr lang="zh-TW" altLang="en-US" dirty="0" smtClean="0"/>
              <a:t>的編輯與刪除按鈕</a:t>
            </a:r>
            <a:endParaRPr lang="en-US" altLang="zh-TW" dirty="0" smtClean="0"/>
          </a:p>
          <a:p>
            <a:r>
              <a:rPr lang="en-US" altLang="zh-TW" dirty="0"/>
              <a:t>Default_book_GridView.aspx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609663" y="4064124"/>
            <a:ext cx="2571261" cy="468086"/>
          </a:xfrm>
          <a:prstGeom prst="roundRect">
            <a:avLst>
              <a:gd name="adj" fmla="val 1250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4631870" y="4766050"/>
            <a:ext cx="751114" cy="1153886"/>
          </a:xfrm>
          <a:prstGeom prst="roundRect">
            <a:avLst>
              <a:gd name="adj" fmla="val 525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1530385">
            <a:off x="2883470" y="4567517"/>
            <a:ext cx="2155146" cy="678614"/>
          </a:xfrm>
          <a:prstGeom prst="rightArrow">
            <a:avLst/>
          </a:prstGeom>
          <a:solidFill>
            <a:srgbClr val="07BEE3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277" y="580569"/>
            <a:ext cx="2495899" cy="3267531"/>
          </a:xfrm>
          <a:prstGeom prst="rect">
            <a:avLst/>
          </a:prstGeom>
        </p:spPr>
      </p:pic>
      <p:sp>
        <p:nvSpPr>
          <p:cNvPr id="14" name="圓角矩形 13"/>
          <p:cNvSpPr/>
          <p:nvPr/>
        </p:nvSpPr>
        <p:spPr>
          <a:xfrm>
            <a:off x="6071995" y="2775857"/>
            <a:ext cx="876269" cy="468086"/>
          </a:xfrm>
          <a:prstGeom prst="roundRect">
            <a:avLst>
              <a:gd name="adj" fmla="val 12502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3857361" y="4766050"/>
            <a:ext cx="751114" cy="1153886"/>
          </a:xfrm>
          <a:prstGeom prst="roundRect">
            <a:avLst>
              <a:gd name="adj" fmla="val 5256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8344008">
            <a:off x="3898412" y="3555702"/>
            <a:ext cx="2443238" cy="678614"/>
          </a:xfrm>
          <a:prstGeom prst="rightArrow">
            <a:avLst/>
          </a:prstGeom>
          <a:solidFill>
            <a:srgbClr val="07BEE3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06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欄位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770" y="2564904"/>
            <a:ext cx="5009661" cy="385706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/>
              <a:t>控制項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490-93DE-469F-931F-604F6E9D86C5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修改命令欄位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ComandField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的外觀</a:t>
            </a:r>
            <a:endParaRPr lang="en-US" altLang="zh-TW" dirty="0" smtClean="0"/>
          </a:p>
          <a:p>
            <a:pPr lvl="1"/>
            <a:r>
              <a:rPr lang="zh-TW" altLang="en-US" dirty="0"/>
              <a:t>預設</a:t>
            </a:r>
            <a:r>
              <a:rPr lang="zh-TW" altLang="en-US" dirty="0" smtClean="0"/>
              <a:t>採用</a:t>
            </a:r>
            <a:r>
              <a:rPr lang="en-US" altLang="zh-TW" dirty="0" err="1" smtClean="0"/>
              <a:t>LinkButton</a:t>
            </a:r>
            <a:r>
              <a:rPr lang="zh-TW" altLang="en-US" dirty="0" smtClean="0"/>
              <a:t>樣式</a:t>
            </a:r>
            <a:endParaRPr lang="zh-TW" altLang="en-US" dirty="0"/>
          </a:p>
        </p:txBody>
      </p:sp>
      <p:pic>
        <p:nvPicPr>
          <p:cNvPr id="7" name="圖片 6" descr="GridView 工作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48880"/>
            <a:ext cx="2353004" cy="2648320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35" y="3573016"/>
            <a:ext cx="1552792" cy="619211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sp>
        <p:nvSpPr>
          <p:cNvPr id="10" name="圓角矩形 9"/>
          <p:cNvSpPr/>
          <p:nvPr/>
        </p:nvSpPr>
        <p:spPr>
          <a:xfrm>
            <a:off x="218865" y="3457398"/>
            <a:ext cx="896751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1055112" y="3601414"/>
            <a:ext cx="17886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3025755" y="2996952"/>
            <a:ext cx="1042189" cy="2303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13" idx="2"/>
          </p:cNvCxnSpPr>
          <p:nvPr/>
        </p:nvCxnSpPr>
        <p:spPr>
          <a:xfrm>
            <a:off x="3546850" y="3227309"/>
            <a:ext cx="809126" cy="10657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3779912" y="4445496"/>
            <a:ext cx="504056" cy="7837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3025755" y="5218314"/>
            <a:ext cx="1042189" cy="2303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9" idx="3"/>
          </p:cNvCxnSpPr>
          <p:nvPr/>
        </p:nvCxnSpPr>
        <p:spPr>
          <a:xfrm flipV="1">
            <a:off x="4067944" y="3505200"/>
            <a:ext cx="1440160" cy="18282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885172" y="4410162"/>
            <a:ext cx="2026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Link</a:t>
            </a:r>
            <a:r>
              <a:rPr lang="zh-TW" altLang="en-US" b="1" dirty="0" smtClean="0">
                <a:solidFill>
                  <a:srgbClr val="0070C0"/>
                </a:solidFill>
              </a:rPr>
              <a:t>：超連結按鈕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Button</a:t>
            </a:r>
            <a:r>
              <a:rPr lang="zh-TW" altLang="en-US" b="1" dirty="0" smtClean="0">
                <a:solidFill>
                  <a:srgbClr val="0070C0"/>
                </a:solidFill>
              </a:rPr>
              <a:t>：一般按鈕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Image</a:t>
            </a:r>
            <a:r>
              <a:rPr lang="zh-TW" altLang="en-US" b="1" dirty="0" smtClean="0">
                <a:solidFill>
                  <a:srgbClr val="0070C0"/>
                </a:solidFill>
              </a:rPr>
              <a:t>：</a:t>
            </a:r>
            <a:r>
              <a:rPr lang="zh-TW" altLang="en-US" b="1" dirty="0">
                <a:solidFill>
                  <a:srgbClr val="0070C0"/>
                </a:solidFill>
              </a:rPr>
              <a:t>圖片按鈕</a:t>
            </a:r>
          </a:p>
        </p:txBody>
      </p:sp>
    </p:spTree>
    <p:extLst>
      <p:ext uri="{BB962C8B-B14F-4D97-AF65-F5344CB8AC3E}">
        <p14:creationId xmlns:p14="http://schemas.microsoft.com/office/powerpoint/2010/main" val="32332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欄位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09" y="1916211"/>
            <a:ext cx="4751681" cy="3658437"/>
          </a:xfrm>
          <a:prstGeom prst="rect">
            <a:avLst/>
          </a:prstGeom>
        </p:spPr>
      </p:pic>
      <p:pic>
        <p:nvPicPr>
          <p:cNvPr id="21" name="圖片 20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95" y="4425605"/>
            <a:ext cx="2715004" cy="220058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/>
              <a:t>控制項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490-93DE-469F-931F-604F6E9D86C5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修改命令欄位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ComandField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的外觀</a:t>
            </a:r>
            <a:endParaRPr lang="en-US" altLang="zh-TW" dirty="0" smtClean="0"/>
          </a:p>
        </p:txBody>
      </p:sp>
      <p:pic>
        <p:nvPicPr>
          <p:cNvPr id="7" name="圖片 6" descr="GridView 工作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48880"/>
            <a:ext cx="2353004" cy="2648320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218865" y="3457398"/>
            <a:ext cx="896751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1055112" y="3601414"/>
            <a:ext cx="17886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2933056" y="2634534"/>
            <a:ext cx="1042189" cy="1541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3761723" y="2966537"/>
            <a:ext cx="360040" cy="5338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3545699" y="3652787"/>
            <a:ext cx="504056" cy="7837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2791542" y="4425605"/>
            <a:ext cx="1042189" cy="2789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9" idx="3"/>
          </p:cNvCxnSpPr>
          <p:nvPr/>
        </p:nvCxnSpPr>
        <p:spPr>
          <a:xfrm flipV="1">
            <a:off x="3833731" y="2808705"/>
            <a:ext cx="1440160" cy="17563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2933056" y="2889459"/>
            <a:ext cx="1042189" cy="1541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7744542" y="4784832"/>
            <a:ext cx="1042189" cy="1380471"/>
          </a:xfrm>
          <a:prstGeom prst="roundRect">
            <a:avLst>
              <a:gd name="adj" fmla="val 30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 rot="1530385">
            <a:off x="5621197" y="4365269"/>
            <a:ext cx="2155146" cy="678614"/>
          </a:xfrm>
          <a:prstGeom prst="rightArrow">
            <a:avLst/>
          </a:prstGeom>
          <a:solidFill>
            <a:srgbClr val="07BEE3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53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/>
              <a:t>控制項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490-93DE-469F-931F-604F6E9D86C5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6" name="圖片 5" descr="欄位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4745068" cy="3653345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829" y="2924055"/>
            <a:ext cx="2940149" cy="2953217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3582550" y="2140227"/>
            <a:ext cx="896751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4418797" y="2284243"/>
            <a:ext cx="2385451" cy="13607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6652322" y="3490055"/>
            <a:ext cx="1294249" cy="2126974"/>
          </a:xfrm>
          <a:prstGeom prst="roundRect">
            <a:avLst>
              <a:gd name="adj" fmla="val 489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862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08720"/>
            <a:ext cx="6517415" cy="277248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772400" cy="796950"/>
          </a:xfrm>
        </p:spPr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/>
              <a:t>控制項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CE96-DE10-47A9-8F57-F5A73696FE72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501008"/>
            <a:ext cx="6567571" cy="3115053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179512" y="1700807"/>
            <a:ext cx="6517415" cy="465449"/>
          </a:xfrm>
          <a:prstGeom prst="roundRect">
            <a:avLst>
              <a:gd name="adj" fmla="val 965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568727" y="1933531"/>
            <a:ext cx="1410985" cy="25755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1529340" y="4280721"/>
            <a:ext cx="6585895" cy="588439"/>
          </a:xfrm>
          <a:prstGeom prst="roundRect">
            <a:avLst>
              <a:gd name="adj" fmla="val 965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43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DataSource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490-93DE-469F-931F-604F6E9D86C5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連結資料庫</a:t>
            </a:r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2" y="2209426"/>
            <a:ext cx="3960440" cy="1405584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2608717" y="3052333"/>
            <a:ext cx="1656184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資料來源組態精靈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952132"/>
            <a:ext cx="4700681" cy="3456384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07" y="3887962"/>
            <a:ext cx="4907462" cy="2466667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>
            <a:off x="3638601" y="3160345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向右箭號 10"/>
          <p:cNvSpPr/>
          <p:nvPr/>
        </p:nvSpPr>
        <p:spPr>
          <a:xfrm rot="7641684">
            <a:off x="3325300" y="3527565"/>
            <a:ext cx="2232248" cy="1584176"/>
          </a:xfrm>
          <a:prstGeom prst="rightArrow">
            <a:avLst/>
          </a:prstGeom>
          <a:solidFill>
            <a:srgbClr val="7F0DDD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60141" y="4905271"/>
            <a:ext cx="4890628" cy="12149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499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495507"/>
            <a:ext cx="6407696" cy="206296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81608"/>
            <a:ext cx="7772400" cy="724942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GridView</a:t>
            </a:r>
            <a:r>
              <a:rPr lang="zh-TW" altLang="en-US" dirty="0"/>
              <a:t>控制項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CE96-DE10-47A9-8F57-F5A73696FE72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323528" y="836712"/>
            <a:ext cx="8568952" cy="4572000"/>
          </a:xfrm>
        </p:spPr>
        <p:txBody>
          <a:bodyPr/>
          <a:lstStyle/>
          <a:p>
            <a:r>
              <a:rPr lang="en-US" altLang="zh-TW" dirty="0" err="1" smtClean="0"/>
              <a:t>PostBack</a:t>
            </a:r>
            <a:r>
              <a:rPr lang="zh-TW" altLang="en-US" dirty="0" smtClean="0"/>
              <a:t>時，網頁固定位置 </a:t>
            </a:r>
            <a:r>
              <a:rPr lang="en-US" altLang="zh-TW" dirty="0" smtClean="0"/>
              <a:t>Default_book_GridView_1.aspx</a:t>
            </a:r>
          </a:p>
          <a:p>
            <a:pPr lvl="1"/>
            <a:r>
              <a:rPr lang="en-US" altLang="zh-TW" dirty="0" smtClean="0"/>
              <a:t>@Page</a:t>
            </a:r>
            <a:r>
              <a:rPr lang="zh-TW" altLang="en-US" dirty="0" smtClean="0"/>
              <a:t>指示詞的</a:t>
            </a:r>
            <a:r>
              <a:rPr lang="en-US" altLang="zh-TW" dirty="0" err="1" smtClean="0"/>
              <a:t>MaintainScrollPositionOnPostback</a:t>
            </a:r>
            <a:endParaRPr lang="zh-TW" altLang="en-US" dirty="0"/>
          </a:p>
        </p:txBody>
      </p:sp>
      <p:pic>
        <p:nvPicPr>
          <p:cNvPr id="6" name="圖片 5" descr="未命名頁面 - Google Chro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3" y="1844824"/>
            <a:ext cx="7302970" cy="2888382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236610" y="3761045"/>
            <a:ext cx="389215" cy="604059"/>
          </a:xfrm>
          <a:prstGeom prst="roundRect">
            <a:avLst>
              <a:gd name="adj" fmla="val 965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7553503" y="4365104"/>
            <a:ext cx="608188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7164288" y="2492896"/>
            <a:ext cx="389215" cy="2088232"/>
          </a:xfrm>
          <a:prstGeom prst="roundRect">
            <a:avLst>
              <a:gd name="adj" fmla="val 965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8036759" y="4386875"/>
            <a:ext cx="389215" cy="2088232"/>
          </a:xfrm>
          <a:prstGeom prst="roundRect">
            <a:avLst>
              <a:gd name="adj" fmla="val 965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7662434" y="2798348"/>
            <a:ext cx="1302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AD0364"/>
                </a:solidFill>
              </a:rPr>
              <a:t>點選編輯</a:t>
            </a:r>
            <a:r>
              <a:rPr lang="zh-TW" altLang="en-US" b="1" dirty="0" smtClean="0">
                <a:solidFill>
                  <a:srgbClr val="AD0364"/>
                </a:solidFill>
              </a:rPr>
              <a:t>後，因網頁</a:t>
            </a:r>
            <a:r>
              <a:rPr lang="en-US" altLang="zh-TW" b="1" dirty="0" err="1" smtClean="0">
                <a:solidFill>
                  <a:srgbClr val="AD0364"/>
                </a:solidFill>
              </a:rPr>
              <a:t>PostBack</a:t>
            </a:r>
            <a:r>
              <a:rPr lang="zh-TW" altLang="en-US" b="1" dirty="0" smtClean="0">
                <a:solidFill>
                  <a:srgbClr val="AD0364"/>
                </a:solidFill>
              </a:rPr>
              <a:t>會</a:t>
            </a:r>
            <a:r>
              <a:rPr lang="zh-TW" altLang="en-US" b="1" dirty="0">
                <a:solidFill>
                  <a:srgbClr val="AD0364"/>
                </a:solidFill>
              </a:rPr>
              <a:t>跳</a:t>
            </a:r>
            <a:r>
              <a:rPr lang="zh-TW" altLang="en-US" b="1" dirty="0" smtClean="0">
                <a:solidFill>
                  <a:srgbClr val="AD0364"/>
                </a:solidFill>
              </a:rPr>
              <a:t>回最上面</a:t>
            </a:r>
            <a:endParaRPr lang="zh-TW" altLang="en-US" b="1" dirty="0">
              <a:solidFill>
                <a:srgbClr val="AD03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9441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/>
              <a:t>控制項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6490-93DE-469F-931F-604F6E9D86C5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zh-TW" altLang="en-US" dirty="0" smtClean="0"/>
              <a:t>加上</a:t>
            </a:r>
            <a:r>
              <a:rPr lang="en-US" altLang="zh-TW" dirty="0" err="1"/>
              <a:t>MaintainScrollPositionOnPostback</a:t>
            </a:r>
            <a:r>
              <a:rPr lang="en-US" altLang="zh-TW" dirty="0"/>
              <a:t>="</a:t>
            </a:r>
            <a:r>
              <a:rPr lang="en-US" altLang="zh-TW" dirty="0" smtClean="0"/>
              <a:t>true“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dirty="0"/>
              <a:t>Default_book_GridView_2.aspx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395536" y="2345163"/>
            <a:ext cx="8552438" cy="4001765"/>
            <a:chOff x="395536" y="1850570"/>
            <a:chExt cx="8552438" cy="4001765"/>
          </a:xfrm>
        </p:grpSpPr>
        <p:pic>
          <p:nvPicPr>
            <p:cNvPr id="6" name="圖片 5" descr="畫面剪輯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575"/>
            <a:stretch/>
          </p:blipFill>
          <p:spPr>
            <a:xfrm>
              <a:off x="395536" y="4835625"/>
              <a:ext cx="5849954" cy="479119"/>
            </a:xfrm>
            <a:prstGeom prst="rect">
              <a:avLst/>
            </a:prstGeom>
          </p:spPr>
        </p:pic>
        <p:pic>
          <p:nvPicPr>
            <p:cNvPr id="7" name="圖片 6" descr="畫面剪輯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37"/>
            <a:stretch/>
          </p:blipFill>
          <p:spPr>
            <a:xfrm>
              <a:off x="827517" y="5373216"/>
              <a:ext cx="8120457" cy="479119"/>
            </a:xfrm>
            <a:prstGeom prst="rect">
              <a:avLst/>
            </a:prstGeom>
          </p:spPr>
        </p:pic>
        <p:sp>
          <p:nvSpPr>
            <p:cNvPr id="8" name="圓角矩形 7"/>
            <p:cNvSpPr/>
            <p:nvPr/>
          </p:nvSpPr>
          <p:spPr>
            <a:xfrm>
              <a:off x="5004048" y="5310746"/>
              <a:ext cx="3943926" cy="514534"/>
            </a:xfrm>
            <a:prstGeom prst="roundRect">
              <a:avLst>
                <a:gd name="adj" fmla="val 9651"/>
              </a:avLst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 descr="畫面剪輯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1916832"/>
              <a:ext cx="8059275" cy="2429214"/>
            </a:xfrm>
            <a:prstGeom prst="rect">
              <a:avLst/>
            </a:prstGeom>
          </p:spPr>
        </p:pic>
        <p:sp>
          <p:nvSpPr>
            <p:cNvPr id="10" name="圓角矩形 9"/>
            <p:cNvSpPr/>
            <p:nvPr/>
          </p:nvSpPr>
          <p:spPr>
            <a:xfrm>
              <a:off x="6444208" y="1850570"/>
              <a:ext cx="2035763" cy="293915"/>
            </a:xfrm>
            <a:prstGeom prst="roundRect">
              <a:avLst>
                <a:gd name="adj" fmla="val 9651"/>
              </a:avLst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向右箭號 10"/>
            <p:cNvSpPr/>
            <p:nvPr/>
          </p:nvSpPr>
          <p:spPr>
            <a:xfrm rot="5400000">
              <a:off x="5726730" y="3493347"/>
              <a:ext cx="3470718" cy="678614"/>
            </a:xfrm>
            <a:prstGeom prst="rightArrow">
              <a:avLst/>
            </a:prstGeom>
            <a:solidFill>
              <a:srgbClr val="07BEE3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477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 smtClean="0"/>
              <a:t>控制項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連結資料庫或其他資料</a:t>
            </a:r>
            <a:r>
              <a:rPr lang="zh-TW" altLang="en-US" dirty="0" smtClean="0"/>
              <a:t>來源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916832"/>
            <a:ext cx="6408712" cy="465854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936603" y="3154592"/>
            <a:ext cx="642156" cy="6074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619672" y="4725144"/>
            <a:ext cx="1512168" cy="6074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7B-20D5-4848-8B4D-AF493D5ED5DD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77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 smtClean="0"/>
              <a:t>控制項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連結資料庫或其他資料</a:t>
            </a:r>
            <a:r>
              <a:rPr lang="zh-TW" altLang="en-US" dirty="0" smtClean="0"/>
              <a:t>來源</a:t>
            </a:r>
            <a:endParaRPr lang="en-US" altLang="zh-TW" dirty="0" smtClean="0"/>
          </a:p>
          <a:p>
            <a:r>
              <a:rPr lang="zh-TW" altLang="en-US" dirty="0"/>
              <a:t>已有設定的連線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08920"/>
            <a:ext cx="7182853" cy="2391109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971600" y="4005064"/>
            <a:ext cx="5616624" cy="6074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61BF-9B6B-4E62-BEC4-447B8B39B0F6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83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 smtClean="0"/>
              <a:t>控制項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連結資料庫或其他資料來源</a:t>
            </a:r>
            <a:endParaRPr lang="en-US" altLang="zh-TW" dirty="0"/>
          </a:p>
          <a:p>
            <a:r>
              <a:rPr lang="zh-TW" altLang="en-US" dirty="0" smtClean="0"/>
              <a:t>新增連接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332" y="1988454"/>
            <a:ext cx="5962054" cy="165657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722840" y="3044619"/>
            <a:ext cx="1083703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加入連接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36912"/>
            <a:ext cx="3438318" cy="3903368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9873638">
            <a:off x="4410601" y="3215587"/>
            <a:ext cx="3341307" cy="897553"/>
          </a:xfrm>
          <a:prstGeom prst="rightArrow">
            <a:avLst/>
          </a:prstGeom>
          <a:solidFill>
            <a:srgbClr val="7F0DDD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EAC1-780D-44AC-8498-ED0B2BB0D983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41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772400" cy="1143000"/>
          </a:xfrm>
        </p:spPr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 smtClean="0"/>
              <a:t>控制項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設定資料來源</a:t>
            </a:r>
            <a:endParaRPr lang="en-US" altLang="zh-TW" dirty="0" smtClean="0"/>
          </a:p>
          <a:p>
            <a:r>
              <a:rPr lang="zh-TW" altLang="en-US" dirty="0" smtClean="0"/>
              <a:t>設定伺服器名稱</a:t>
            </a:r>
            <a:endParaRPr lang="en-US" altLang="zh-TW" dirty="0" smtClean="0"/>
          </a:p>
          <a:p>
            <a:r>
              <a:rPr lang="zh-TW" altLang="en-US" dirty="0"/>
              <a:t>登入</a:t>
            </a:r>
            <a:r>
              <a:rPr lang="zh-TW" altLang="en-US" dirty="0" smtClean="0"/>
              <a:t>伺服器驗證</a:t>
            </a:r>
            <a:endParaRPr lang="en-US" altLang="zh-TW" dirty="0" smtClean="0"/>
          </a:p>
          <a:p>
            <a:r>
              <a:rPr lang="zh-TW" altLang="en-US" dirty="0"/>
              <a:t>設定</a:t>
            </a:r>
            <a:r>
              <a:rPr lang="zh-TW" altLang="en-US" dirty="0" smtClean="0"/>
              <a:t>連結</a:t>
            </a:r>
            <a:r>
              <a:rPr lang="zh-TW" altLang="en-US" dirty="0"/>
              <a:t>資料庫</a:t>
            </a:r>
          </a:p>
        </p:txBody>
      </p:sp>
      <p:pic>
        <p:nvPicPr>
          <p:cNvPr id="5" name="圖片 4" descr="加入連接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760" y="150935"/>
            <a:ext cx="4296375" cy="6573168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38E9-3F0A-421E-A70D-5371EF618E40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90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772400" cy="1143000"/>
          </a:xfrm>
        </p:spPr>
        <p:txBody>
          <a:bodyPr/>
          <a:lstStyle/>
          <a:p>
            <a:r>
              <a:rPr lang="en-US" altLang="zh-TW" dirty="0" err="1"/>
              <a:t>GridView</a:t>
            </a:r>
            <a:r>
              <a:rPr lang="zh-TW" altLang="en-US" dirty="0" smtClean="0"/>
              <a:t>控制項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設定資料來源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  <p:pic>
        <p:nvPicPr>
          <p:cNvPr id="5" name="圖片 4" descr="加入連接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759" y="150935"/>
            <a:ext cx="4296375" cy="6573168"/>
          </a:xfrm>
          <a:prstGeom prst="rect">
            <a:avLst/>
          </a:prstGeom>
        </p:spPr>
      </p:pic>
      <p:pic>
        <p:nvPicPr>
          <p:cNvPr id="4" name="圖片 3" descr="變更資料來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437519"/>
            <a:ext cx="4934639" cy="3029373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3419872" y="1412776"/>
            <a:ext cx="4392488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4427984" y="1412776"/>
            <a:ext cx="3528392" cy="20247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1EE-ACF7-44CE-A53F-D2AC964EC204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04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473</TotalTime>
  <Words>851</Words>
  <Application>Microsoft Office PowerPoint</Application>
  <PresentationFormat>如螢幕大小 (4:3)</PresentationFormat>
  <Paragraphs>235</Paragraphs>
  <Slides>41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2" baseType="lpstr">
      <vt:lpstr>公正</vt:lpstr>
      <vt:lpstr>初探GridView控制項</vt:lpstr>
      <vt:lpstr>GridView的第一次接觸</vt:lpstr>
      <vt:lpstr>開始動手做~~</vt:lpstr>
      <vt:lpstr>資料來源(DataSource)</vt:lpstr>
      <vt:lpstr>GridView控制項</vt:lpstr>
      <vt:lpstr>GridView控制項</vt:lpstr>
      <vt:lpstr>GridView控制項</vt:lpstr>
      <vt:lpstr>GridView控制項</vt:lpstr>
      <vt:lpstr>GridView控制項</vt:lpstr>
      <vt:lpstr>GridView控制項</vt:lpstr>
      <vt:lpstr>GridView控制項</vt:lpstr>
      <vt:lpstr>GridView控制項</vt:lpstr>
      <vt:lpstr>GridView控制項</vt:lpstr>
      <vt:lpstr>GridView控制項</vt:lpstr>
      <vt:lpstr>GridView控制項</vt:lpstr>
      <vt:lpstr>GridView控制項</vt:lpstr>
      <vt:lpstr>GridView控制項</vt:lpstr>
      <vt:lpstr>GridView控制項</vt:lpstr>
      <vt:lpstr>GridView控制項</vt:lpstr>
      <vt:lpstr>GridView控制項</vt:lpstr>
      <vt:lpstr>GridView控制項</vt:lpstr>
      <vt:lpstr>GridView控制項</vt:lpstr>
      <vt:lpstr>GridView控制項</vt:lpstr>
      <vt:lpstr>GridView控制項</vt:lpstr>
      <vt:lpstr>GridView控制項</vt:lpstr>
      <vt:lpstr>GridView控制項</vt:lpstr>
      <vt:lpstr>GridView控制項</vt:lpstr>
      <vt:lpstr>GridView控制項</vt:lpstr>
      <vt:lpstr>GridView控制項</vt:lpstr>
      <vt:lpstr>GridView控制項</vt:lpstr>
      <vt:lpstr>GridView控制項</vt:lpstr>
      <vt:lpstr>GridView控制項</vt:lpstr>
      <vt:lpstr>GridView控制項</vt:lpstr>
      <vt:lpstr>命令欄位(CommandField)</vt:lpstr>
      <vt:lpstr>GridView控制項</vt:lpstr>
      <vt:lpstr>GridView控制項</vt:lpstr>
      <vt:lpstr>GridView控制項</vt:lpstr>
      <vt:lpstr>GridView控制項</vt:lpstr>
      <vt:lpstr>GridView控制項</vt:lpstr>
      <vt:lpstr>GridView控制項</vt:lpstr>
      <vt:lpstr>GridView控制項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初探GridView控制項</dc:title>
  <dc:creator>薛智誠</dc:creator>
  <cp:lastModifiedBy>薛智誠</cp:lastModifiedBy>
  <cp:revision>113</cp:revision>
  <dcterms:created xsi:type="dcterms:W3CDTF">2017-05-11T07:39:08Z</dcterms:created>
  <dcterms:modified xsi:type="dcterms:W3CDTF">2017-05-19T06:17:04Z</dcterms:modified>
</cp:coreProperties>
</file>