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97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9BC34B-52E2-4A3A-B9A1-0C037AA929A5}" type="doc">
      <dgm:prSet loTypeId="urn:microsoft.com/office/officeart/2005/8/layout/process1" loCatId="process" qsTypeId="urn:microsoft.com/office/officeart/2005/8/quickstyle/3d2" qsCatId="3D" csTypeId="urn:microsoft.com/office/officeart/2005/8/colors/accent5_4" csCatId="accent5" phldr="1"/>
      <dgm:spPr/>
    </dgm:pt>
    <dgm:pt modelId="{7638B1A6-4847-41CE-AC9F-DB0D794B8AA4}">
      <dgm:prSet phldrT="[文字]"/>
      <dgm:spPr/>
      <dgm:t>
        <a:bodyPr/>
        <a:lstStyle/>
        <a:p>
          <a:r>
            <a:rPr lang="en-US" altLang="zh-TW" dirty="0" smtClean="0">
              <a:solidFill>
                <a:srgbClr val="FF0000"/>
              </a:solidFill>
            </a:rPr>
            <a:t>Session</a:t>
          </a:r>
        </a:p>
        <a:p>
          <a:r>
            <a:rPr lang="en-US" altLang="zh-TW" dirty="0" err="1" smtClean="0"/>
            <a:t>ViewState</a:t>
          </a:r>
          <a:endParaRPr lang="zh-TW" altLang="en-US" dirty="0"/>
        </a:p>
      </dgm:t>
    </dgm:pt>
    <dgm:pt modelId="{7F74EB42-5283-4BF9-BFF4-9133103053F9}" type="parTrans" cxnId="{13045468-CA57-465D-87D2-8803AAAD5FBE}">
      <dgm:prSet/>
      <dgm:spPr/>
      <dgm:t>
        <a:bodyPr/>
        <a:lstStyle/>
        <a:p>
          <a:endParaRPr lang="zh-TW" altLang="en-US"/>
        </a:p>
      </dgm:t>
    </dgm:pt>
    <dgm:pt modelId="{EC5ACC09-6810-4E52-A324-5CCBA91754D3}" type="sibTrans" cxnId="{13045468-CA57-465D-87D2-8803AAAD5FBE}">
      <dgm:prSet/>
      <dgm:spPr/>
      <dgm:t>
        <a:bodyPr/>
        <a:lstStyle/>
        <a:p>
          <a:endParaRPr lang="zh-TW" altLang="en-US"/>
        </a:p>
      </dgm:t>
    </dgm:pt>
    <dgm:pt modelId="{C022F530-B275-498D-A40A-216446678848}">
      <dgm:prSet phldrT="[文字]"/>
      <dgm:spPr/>
      <dgm:t>
        <a:bodyPr/>
        <a:lstStyle/>
        <a:p>
          <a:r>
            <a:rPr lang="en-US" altLang="zh-TW" dirty="0" smtClean="0"/>
            <a:t>Cookie</a:t>
          </a:r>
        </a:p>
        <a:p>
          <a:r>
            <a:rPr lang="en-US" altLang="zh-TW" dirty="0" smtClean="0"/>
            <a:t>Application</a:t>
          </a:r>
          <a:endParaRPr lang="zh-TW" altLang="en-US" dirty="0"/>
        </a:p>
      </dgm:t>
    </dgm:pt>
    <dgm:pt modelId="{8C102985-E292-4E90-8A51-87937FB32082}" type="parTrans" cxnId="{DA8EAFC0-76F6-46A2-9049-3E9BF92AEE10}">
      <dgm:prSet/>
      <dgm:spPr/>
      <dgm:t>
        <a:bodyPr/>
        <a:lstStyle/>
        <a:p>
          <a:endParaRPr lang="zh-TW" altLang="en-US"/>
        </a:p>
      </dgm:t>
    </dgm:pt>
    <dgm:pt modelId="{4B156FD9-9606-46E1-9E54-3DECB3C640F1}" type="sibTrans" cxnId="{DA8EAFC0-76F6-46A2-9049-3E9BF92AEE10}">
      <dgm:prSet/>
      <dgm:spPr/>
      <dgm:t>
        <a:bodyPr/>
        <a:lstStyle/>
        <a:p>
          <a:endParaRPr lang="zh-TW" altLang="en-US"/>
        </a:p>
      </dgm:t>
    </dgm:pt>
    <dgm:pt modelId="{F0C6EEA2-0CC1-493B-87D7-E2CEC5C4BFEA}" type="pres">
      <dgm:prSet presAssocID="{4A9BC34B-52E2-4A3A-B9A1-0C037AA929A5}" presName="Name0" presStyleCnt="0">
        <dgm:presLayoutVars>
          <dgm:dir/>
          <dgm:resizeHandles val="exact"/>
        </dgm:presLayoutVars>
      </dgm:prSet>
      <dgm:spPr/>
    </dgm:pt>
    <dgm:pt modelId="{4F3991F2-C1D1-4263-9BA4-931F628B5287}" type="pres">
      <dgm:prSet presAssocID="{7638B1A6-4847-41CE-AC9F-DB0D794B8AA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009ACB7-3392-4F4F-BBD7-B939108F3429}" type="pres">
      <dgm:prSet presAssocID="{EC5ACC09-6810-4E52-A324-5CCBA91754D3}" presName="sibTrans" presStyleLbl="sibTrans2D1" presStyleIdx="0" presStyleCnt="1"/>
      <dgm:spPr/>
      <dgm:t>
        <a:bodyPr/>
        <a:lstStyle/>
        <a:p>
          <a:endParaRPr lang="zh-TW" altLang="en-US"/>
        </a:p>
      </dgm:t>
    </dgm:pt>
    <dgm:pt modelId="{649AC98B-BC06-4FC0-945B-E2A5D27A3D9C}" type="pres">
      <dgm:prSet presAssocID="{EC5ACC09-6810-4E52-A324-5CCBA91754D3}" presName="connectorText" presStyleLbl="sibTrans2D1" presStyleIdx="0" presStyleCnt="1"/>
      <dgm:spPr/>
      <dgm:t>
        <a:bodyPr/>
        <a:lstStyle/>
        <a:p>
          <a:endParaRPr lang="zh-TW" altLang="en-US"/>
        </a:p>
      </dgm:t>
    </dgm:pt>
    <dgm:pt modelId="{D80E3CBD-62D4-477A-8820-2627F6537509}" type="pres">
      <dgm:prSet presAssocID="{C022F530-B275-498D-A40A-216446678848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A8EAFC0-76F6-46A2-9049-3E9BF92AEE10}" srcId="{4A9BC34B-52E2-4A3A-B9A1-0C037AA929A5}" destId="{C022F530-B275-498D-A40A-216446678848}" srcOrd="1" destOrd="0" parTransId="{8C102985-E292-4E90-8A51-87937FB32082}" sibTransId="{4B156FD9-9606-46E1-9E54-3DECB3C640F1}"/>
    <dgm:cxn modelId="{B6CF2761-BDAD-4D57-8D71-AF21DDF04D4E}" type="presOf" srcId="{4A9BC34B-52E2-4A3A-B9A1-0C037AA929A5}" destId="{F0C6EEA2-0CC1-493B-87D7-E2CEC5C4BFEA}" srcOrd="0" destOrd="0" presId="urn:microsoft.com/office/officeart/2005/8/layout/process1"/>
    <dgm:cxn modelId="{13045468-CA57-465D-87D2-8803AAAD5FBE}" srcId="{4A9BC34B-52E2-4A3A-B9A1-0C037AA929A5}" destId="{7638B1A6-4847-41CE-AC9F-DB0D794B8AA4}" srcOrd="0" destOrd="0" parTransId="{7F74EB42-5283-4BF9-BFF4-9133103053F9}" sibTransId="{EC5ACC09-6810-4E52-A324-5CCBA91754D3}"/>
    <dgm:cxn modelId="{79E2B21D-CDF9-4042-944C-2757D0B34EE4}" type="presOf" srcId="{C022F530-B275-498D-A40A-216446678848}" destId="{D80E3CBD-62D4-477A-8820-2627F6537509}" srcOrd="0" destOrd="0" presId="urn:microsoft.com/office/officeart/2005/8/layout/process1"/>
    <dgm:cxn modelId="{1F78E9BC-96E0-4F2C-8254-47F7323DBFD9}" type="presOf" srcId="{EC5ACC09-6810-4E52-A324-5CCBA91754D3}" destId="{649AC98B-BC06-4FC0-945B-E2A5D27A3D9C}" srcOrd="1" destOrd="0" presId="urn:microsoft.com/office/officeart/2005/8/layout/process1"/>
    <dgm:cxn modelId="{B1E6A2E2-C19C-4288-9F52-680437FC84DC}" type="presOf" srcId="{EC5ACC09-6810-4E52-A324-5CCBA91754D3}" destId="{9009ACB7-3392-4F4F-BBD7-B939108F3429}" srcOrd="0" destOrd="0" presId="urn:microsoft.com/office/officeart/2005/8/layout/process1"/>
    <dgm:cxn modelId="{DFCE7001-A088-446F-8AB3-E8A0BC250A8B}" type="presOf" srcId="{7638B1A6-4847-41CE-AC9F-DB0D794B8AA4}" destId="{4F3991F2-C1D1-4263-9BA4-931F628B5287}" srcOrd="0" destOrd="0" presId="urn:microsoft.com/office/officeart/2005/8/layout/process1"/>
    <dgm:cxn modelId="{BAF92797-E1C8-4770-856E-7B89364B471D}" type="presParOf" srcId="{F0C6EEA2-0CC1-493B-87D7-E2CEC5C4BFEA}" destId="{4F3991F2-C1D1-4263-9BA4-931F628B5287}" srcOrd="0" destOrd="0" presId="urn:microsoft.com/office/officeart/2005/8/layout/process1"/>
    <dgm:cxn modelId="{EA3CBABE-33D7-424D-B5AC-2924890AD237}" type="presParOf" srcId="{F0C6EEA2-0CC1-493B-87D7-E2CEC5C4BFEA}" destId="{9009ACB7-3392-4F4F-BBD7-B939108F3429}" srcOrd="1" destOrd="0" presId="urn:microsoft.com/office/officeart/2005/8/layout/process1"/>
    <dgm:cxn modelId="{C230FE5F-68F9-4F05-B314-508D89DE681B}" type="presParOf" srcId="{9009ACB7-3392-4F4F-BBD7-B939108F3429}" destId="{649AC98B-BC06-4FC0-945B-E2A5D27A3D9C}" srcOrd="0" destOrd="0" presId="urn:microsoft.com/office/officeart/2005/8/layout/process1"/>
    <dgm:cxn modelId="{A5218E62-6402-4E6B-BE1D-B6CC12DD72DE}" type="presParOf" srcId="{F0C6EEA2-0CC1-493B-87D7-E2CEC5C4BFEA}" destId="{D80E3CBD-62D4-477A-8820-2627F653750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991F2-C1D1-4263-9BA4-931F628B5287}">
      <dsp:nvSpPr>
        <dsp:cNvPr id="0" name=""/>
        <dsp:cNvSpPr/>
      </dsp:nvSpPr>
      <dsp:spPr>
        <a:xfrm>
          <a:off x="1607" y="1166420"/>
          <a:ext cx="3427660" cy="2056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5">
                <a:shade val="50000"/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5">
              <a:shade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>
              <a:solidFill>
                <a:srgbClr val="FF0000"/>
              </a:solidFill>
            </a:rPr>
            <a:t>Session</a:t>
          </a:r>
        </a:p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err="1" smtClean="0"/>
            <a:t>ViewState</a:t>
          </a:r>
          <a:endParaRPr lang="zh-TW" altLang="en-US" sz="4600" kern="1200" dirty="0"/>
        </a:p>
      </dsp:txBody>
      <dsp:txXfrm>
        <a:off x="61843" y="1226656"/>
        <a:ext cx="3307188" cy="1936124"/>
      </dsp:txXfrm>
    </dsp:sp>
    <dsp:sp modelId="{9009ACB7-3392-4F4F-BBD7-B939108F3429}">
      <dsp:nvSpPr>
        <dsp:cNvPr id="0" name=""/>
        <dsp:cNvSpPr/>
      </dsp:nvSpPr>
      <dsp:spPr>
        <a:xfrm>
          <a:off x="3772033" y="1769688"/>
          <a:ext cx="726664" cy="850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5">
              <a:shade val="9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600" kern="1200"/>
        </a:p>
      </dsp:txBody>
      <dsp:txXfrm>
        <a:off x="3772033" y="1939700"/>
        <a:ext cx="508665" cy="510035"/>
      </dsp:txXfrm>
    </dsp:sp>
    <dsp:sp modelId="{D80E3CBD-62D4-477A-8820-2627F6537509}">
      <dsp:nvSpPr>
        <dsp:cNvPr id="0" name=""/>
        <dsp:cNvSpPr/>
      </dsp:nvSpPr>
      <dsp:spPr>
        <a:xfrm>
          <a:off x="4800332" y="1166420"/>
          <a:ext cx="3427660" cy="2056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50000"/>
                <a:hueOff val="225780"/>
                <a:satOff val="5082"/>
                <a:lumOff val="39321"/>
                <a:alphaOff val="0"/>
                <a:tint val="98000"/>
                <a:shade val="25000"/>
                <a:satMod val="250000"/>
              </a:schemeClr>
            </a:gs>
            <a:gs pos="68000">
              <a:schemeClr val="accent5">
                <a:shade val="50000"/>
                <a:hueOff val="225780"/>
                <a:satOff val="5082"/>
                <a:lumOff val="39321"/>
                <a:alphaOff val="0"/>
                <a:tint val="86000"/>
                <a:satMod val="115000"/>
              </a:schemeClr>
            </a:gs>
            <a:gs pos="100000">
              <a:schemeClr val="accent5">
                <a:shade val="50000"/>
                <a:hueOff val="225780"/>
                <a:satOff val="5082"/>
                <a:lumOff val="39321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5">
              <a:shade val="50000"/>
              <a:hueOff val="225780"/>
              <a:satOff val="5082"/>
              <a:lumOff val="39321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Cookie</a:t>
          </a:r>
        </a:p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Application</a:t>
          </a:r>
          <a:endParaRPr lang="zh-TW" altLang="en-US" sz="4600" kern="1200" dirty="0"/>
        </a:p>
      </dsp:txBody>
      <dsp:txXfrm>
        <a:off x="4860568" y="1226656"/>
        <a:ext cx="3307188" cy="19361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CE0FD-6782-4A7B-BDA9-A4C66568F2C6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31719-FD20-4DCD-9100-4B65490153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43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090C-F633-4A46-B089-82F00A813707}" type="datetime1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4A3A-04CB-47B9-B00B-E6294CA6AB39}" type="datetime1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0DCA-1D80-47E9-B5CC-3F39E4835662}" type="datetime1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78D1-F8CD-4601-9358-8643E892438F}" type="datetime1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62DC-39FA-4BFB-92A9-1FC637F72CDD}" type="datetime1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8452-8879-4491-A7CC-52D6FAD02D19}" type="datetime1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4E56D-5229-459B-A4FC-B18C03747113}" type="datetime1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008F-C690-4A88-B8F0-D47177AAB102}" type="datetime1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BF6A-082F-4F14-8777-60BF865AAC6E}" type="datetime1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5E30-ADED-4DE9-8FC1-F4A2A3C7B99D}" type="datetime1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BFF0-AC39-4D94-B0D0-A2688373E76C}" type="datetime1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9FAB18-746E-4009-A61F-2F8B09E8506D}" type="datetime1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狀態管理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13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Study(I)</a:t>
            </a:r>
            <a:endParaRPr lang="zh-TW" altLang="en-US" dirty="0"/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32856"/>
            <a:ext cx="5315692" cy="1638529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78D1-F8CD-4601-9358-8643E892438F}" type="datetime1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51520" y="1772816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Session_1.aspx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51520" y="4077072"/>
            <a:ext cx="16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Session_2.aspx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446404"/>
            <a:ext cx="477269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50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 err="1"/>
              <a:t>狀態管理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2800" dirty="0"/>
              <a:t>在</a:t>
            </a:r>
            <a:r>
              <a:rPr lang="pl-PL" altLang="zh-TW" sz="2800" dirty="0"/>
              <a:t>ASP.NET</a:t>
            </a:r>
            <a:r>
              <a:rPr lang="zh-TW" altLang="zh-TW" sz="2800" dirty="0"/>
              <a:t>中，資料可以存放在不同的位置以達到保留狀態的</a:t>
            </a:r>
            <a:r>
              <a:rPr lang="zh-TW" altLang="zh-TW" sz="2800" dirty="0" smtClean="0"/>
              <a:t>目的</a:t>
            </a:r>
            <a:endParaRPr lang="en-US" altLang="zh-TW" sz="2800" dirty="0" smtClean="0"/>
          </a:p>
          <a:p>
            <a:pPr lvl="1"/>
            <a:r>
              <a:rPr lang="zh-TW" altLang="zh-TW" dirty="0" smtClean="0"/>
              <a:t>這</a:t>
            </a:r>
            <a:r>
              <a:rPr lang="zh-TW" altLang="zh-TW" dirty="0"/>
              <a:t>將影響資料的</a:t>
            </a:r>
            <a:r>
              <a:rPr lang="zh-TW" altLang="zh-TW" dirty="0">
                <a:solidFill>
                  <a:srgbClr val="FF0000"/>
                </a:solidFill>
              </a:rPr>
              <a:t>可視範圍</a:t>
            </a:r>
            <a:r>
              <a:rPr lang="zh-TW" altLang="zh-TW" dirty="0"/>
              <a:t>及</a:t>
            </a:r>
            <a:r>
              <a:rPr lang="zh-TW" altLang="zh-TW" dirty="0" smtClean="0">
                <a:solidFill>
                  <a:srgbClr val="FF0000"/>
                </a:solidFill>
              </a:rPr>
              <a:t>生命週期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78D1-F8CD-4601-9358-8643E892438F}" type="datetime1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" y="3284984"/>
            <a:ext cx="809942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535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 err="1"/>
              <a:t>狀態管理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78D1-F8CD-4601-9358-8643E892438F}" type="datetime1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821" y="1935163"/>
            <a:ext cx="5716358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3818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 err="1"/>
              <a:t>狀態管理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資料存放處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78D1-F8CD-4601-9358-8643E892438F}" type="datetime1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81"/>
          <a:stretch/>
        </p:blipFill>
        <p:spPr bwMode="auto">
          <a:xfrm>
            <a:off x="1355711" y="2426107"/>
            <a:ext cx="7560840" cy="1874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93983" y="4005064"/>
            <a:ext cx="8686800" cy="24463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b="1" dirty="0" smtClean="0">
                <a:solidFill>
                  <a:srgbClr val="FF0000"/>
                </a:solidFill>
              </a:rPr>
              <a:t>【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說明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】</a:t>
            </a:r>
          </a:p>
          <a:p>
            <a:pPr marL="393192" lvl="1" indent="0">
              <a:buNone/>
            </a:pPr>
            <a:r>
              <a:rPr lang="en-US" altLang="zh-TW" sz="1800" dirty="0" smtClean="0"/>
              <a:t>(1) </a:t>
            </a:r>
            <a:r>
              <a:rPr lang="zh-TW" altLang="en-US" sz="1800" dirty="0" smtClean="0"/>
              <a:t>資料存放在區塊內的變數、</a:t>
            </a:r>
            <a:r>
              <a:rPr lang="en-US" altLang="zh-TW" sz="1800" dirty="0" smtClean="0"/>
              <a:t>Page</a:t>
            </a:r>
            <a:r>
              <a:rPr lang="zh-TW" altLang="en-US" sz="1800" dirty="0" smtClean="0"/>
              <a:t>欄位、隱藏欄位等，請見之前的範例。</a:t>
            </a:r>
          </a:p>
          <a:p>
            <a:pPr marL="393192" lvl="1" indent="0">
              <a:buNone/>
            </a:pPr>
            <a:r>
              <a:rPr lang="en-US" altLang="zh-TW" sz="1800" dirty="0" smtClean="0"/>
              <a:t>(2) </a:t>
            </a:r>
            <a:r>
              <a:rPr lang="zh-TW" altLang="en-US" sz="1800" dirty="0" smtClean="0"/>
              <a:t>檢視狀態：型別為</a:t>
            </a:r>
            <a:r>
              <a:rPr lang="en-US" altLang="zh-TW" sz="1800" dirty="0" err="1" smtClean="0"/>
              <a:t>StateBag</a:t>
            </a:r>
            <a:r>
              <a:rPr lang="zh-TW" altLang="en-US" sz="1800" dirty="0" smtClean="0"/>
              <a:t>。</a:t>
            </a:r>
          </a:p>
          <a:p>
            <a:pPr marL="393192" lvl="1" indent="0">
              <a:buNone/>
            </a:pPr>
            <a:r>
              <a:rPr lang="en-US" altLang="zh-TW" sz="1800" dirty="0" smtClean="0"/>
              <a:t>(3) Cookie</a:t>
            </a:r>
            <a:r>
              <a:rPr lang="zh-TW" altLang="en-US" sz="1800" dirty="0" smtClean="0"/>
              <a:t>：型別為</a:t>
            </a:r>
            <a:r>
              <a:rPr lang="en-US" altLang="zh-TW" sz="1800" dirty="0" err="1" smtClean="0"/>
              <a:t>HttpCookieCollection</a:t>
            </a:r>
            <a:r>
              <a:rPr lang="zh-TW" altLang="en-US" sz="1800" dirty="0" smtClean="0"/>
              <a:t>。</a:t>
            </a:r>
          </a:p>
          <a:p>
            <a:pPr marL="393192" lvl="1" indent="0">
              <a:buNone/>
            </a:pPr>
            <a:r>
              <a:rPr lang="en-US" altLang="zh-TW" sz="1800" dirty="0" smtClean="0"/>
              <a:t>(4) </a:t>
            </a:r>
            <a:r>
              <a:rPr lang="zh-TW" altLang="en-US" sz="1800" dirty="0" smtClean="0"/>
              <a:t>工作階段狀態：型別為</a:t>
            </a:r>
            <a:r>
              <a:rPr lang="en-US" altLang="zh-TW" sz="1800" dirty="0" err="1" smtClean="0"/>
              <a:t>HttpSessionState</a:t>
            </a:r>
            <a:r>
              <a:rPr lang="zh-TW" altLang="en-US" sz="1800" dirty="0" smtClean="0"/>
              <a:t>。</a:t>
            </a:r>
          </a:p>
          <a:p>
            <a:pPr marL="393192" lvl="1" indent="0">
              <a:buNone/>
            </a:pPr>
            <a:r>
              <a:rPr lang="en-US" altLang="zh-TW" sz="1800" dirty="0" smtClean="0"/>
              <a:t>(5) </a:t>
            </a:r>
            <a:r>
              <a:rPr lang="zh-TW" altLang="en-US" sz="1800" dirty="0" smtClean="0"/>
              <a:t>應用程式狀態：型別為</a:t>
            </a:r>
            <a:r>
              <a:rPr lang="en-US" altLang="zh-TW" sz="1800" dirty="0" err="1" smtClean="0"/>
              <a:t>HttpApplicationState</a:t>
            </a:r>
            <a:r>
              <a:rPr lang="zh-TW" altLang="en-US" sz="1800" dirty="0" smtClean="0"/>
              <a:t>。</a:t>
            </a:r>
          </a:p>
          <a:p>
            <a:pPr marL="393192" lvl="1" indent="0">
              <a:buNone/>
            </a:pPr>
            <a:r>
              <a:rPr lang="en-US" altLang="zh-TW" sz="1800" dirty="0" smtClean="0"/>
              <a:t>(6)</a:t>
            </a:r>
            <a:r>
              <a:rPr lang="zh-TW" altLang="en-US" sz="1800" dirty="0" smtClean="0"/>
              <a:t>檔案、資料庫、</a:t>
            </a:r>
            <a:r>
              <a:rPr lang="en-US" altLang="zh-TW" sz="1800" dirty="0" smtClean="0"/>
              <a:t>Profile</a:t>
            </a:r>
            <a:r>
              <a:rPr lang="zh-TW" altLang="en-US" sz="1800" dirty="0" smtClean="0"/>
              <a:t>等，將於後面章節中介紹。</a:t>
            </a:r>
            <a:endParaRPr lang="zh-TW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04406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前言</a:t>
            </a:r>
            <a:endParaRPr lang="zh-TW" altLang="en-US" dirty="0"/>
          </a:p>
        </p:txBody>
      </p:sp>
      <p:sp>
        <p:nvSpPr>
          <p:cNvPr id="12" name="內容版面配置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狀態管理包含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Application</a:t>
            </a:r>
          </a:p>
          <a:p>
            <a:pPr lvl="1"/>
            <a:r>
              <a:rPr lang="en-US" altLang="zh-TW" dirty="0" smtClean="0"/>
              <a:t>Session</a:t>
            </a:r>
          </a:p>
          <a:p>
            <a:pPr lvl="1"/>
            <a:r>
              <a:rPr lang="en-US" altLang="zh-TW" dirty="0" err="1" smtClean="0"/>
              <a:t>ViewState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Cookie</a:t>
            </a:r>
          </a:p>
          <a:p>
            <a:r>
              <a:rPr lang="zh-TW" altLang="en-US" dirty="0"/>
              <a:t>這</a:t>
            </a:r>
            <a:r>
              <a:rPr lang="zh-TW" altLang="en-US" dirty="0" smtClean="0"/>
              <a:t>是所有網頁程式的共同標準，在</a:t>
            </a:r>
            <a:r>
              <a:rPr lang="en-US" altLang="zh-TW" dirty="0" smtClean="0"/>
              <a:t>PHP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JSP</a:t>
            </a:r>
            <a:r>
              <a:rPr lang="zh-TW" altLang="en-US" dirty="0" smtClean="0"/>
              <a:t>也可以加以應用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5B4F-2B99-484C-9C1D-9878AA4A26C8}" type="datetime1">
              <a:rPr lang="zh-TW" altLang="en-US" smtClean="0"/>
              <a:t>2017/6/14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28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課前練習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78D1-F8CD-4601-9358-8643E892438F}" type="datetime1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564904"/>
            <a:ext cx="6801800" cy="3801006"/>
          </a:xfrm>
          <a:prstGeom prst="rect">
            <a:avLst/>
          </a:prstGeom>
        </p:spPr>
      </p:pic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test_01.aspx</a:t>
            </a:r>
            <a:endParaRPr lang="zh-TW" altLang="en-US" dirty="0"/>
          </a:p>
        </p:txBody>
      </p:sp>
      <p:pic>
        <p:nvPicPr>
          <p:cNvPr id="9" name="內容版面配置區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558" y="1052736"/>
            <a:ext cx="3236899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5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課前練習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若不用任何控制項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只用變數與</a:t>
            </a:r>
            <a:r>
              <a:rPr lang="en-US" altLang="zh-TW" dirty="0" err="1" smtClean="0"/>
              <a:t>Response.Write</a:t>
            </a:r>
            <a:r>
              <a:rPr lang="en-US" altLang="zh-TW" dirty="0" smtClean="0"/>
              <a:t>()</a:t>
            </a:r>
            <a:r>
              <a:rPr lang="zh-TW" altLang="en-US" dirty="0" smtClean="0"/>
              <a:t>來呈現點擊次數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78D1-F8CD-4601-9358-8643E892438F}" type="datetime1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547664" y="3717032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600" dirty="0" smtClean="0">
                <a:solidFill>
                  <a:srgbClr val="00B050"/>
                </a:solidFill>
              </a:rPr>
              <a:t>難以做到</a:t>
            </a:r>
            <a:endParaRPr lang="zh-TW" altLang="en-US" sz="9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06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課前練習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test_02.aspx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78D1-F8CD-4601-9358-8643E892438F}" type="datetime1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908720"/>
            <a:ext cx="2629267" cy="1286055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21" y="2392038"/>
            <a:ext cx="7039958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7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學習目標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9285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78D1-F8CD-4601-9358-8643E892438F}" type="datetime1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0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Session</a:t>
            </a:r>
            <a:r>
              <a:rPr lang="zh-TW" altLang="en-US" dirty="0" smtClean="0"/>
              <a:t>，</a:t>
            </a:r>
            <a:r>
              <a:rPr lang="zh-TW" altLang="en-US" dirty="0"/>
              <a:t>工作</a:t>
            </a:r>
            <a:r>
              <a:rPr lang="zh-TW" altLang="en-US" dirty="0" smtClean="0"/>
              <a:t>階段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				</a:t>
            </a:r>
            <a:r>
              <a:rPr lang="en-US" altLang="zh-TW" sz="3600" dirty="0" smtClean="0"/>
              <a:t>--</a:t>
            </a:r>
            <a:r>
              <a:rPr lang="en-US" altLang="zh-TW" sz="3600" dirty="0" err="1" smtClean="0"/>
              <a:t>HttpSessionState</a:t>
            </a:r>
            <a:r>
              <a:rPr lang="zh-TW" altLang="en-US" sz="3600" dirty="0" smtClean="0"/>
              <a:t>類別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生命週期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Session</a:t>
            </a:r>
            <a:r>
              <a:rPr lang="zh-TW" altLang="en-US" dirty="0" smtClean="0"/>
              <a:t>預設的生命週期只有</a:t>
            </a:r>
            <a:r>
              <a:rPr lang="en-US" altLang="zh-TW" dirty="0" smtClean="0"/>
              <a:t>20</a:t>
            </a:r>
            <a:r>
              <a:rPr lang="zh-TW" altLang="en-US" dirty="0" smtClean="0"/>
              <a:t>分鐘，</a:t>
            </a:r>
            <a:r>
              <a:rPr lang="en-US" altLang="zh-TW" dirty="0" smtClean="0"/>
              <a:t>20</a:t>
            </a:r>
            <a:r>
              <a:rPr lang="zh-TW" altLang="en-US" dirty="0" smtClean="0"/>
              <a:t>分鐘內</a:t>
            </a:r>
            <a:r>
              <a:rPr lang="zh-TW" altLang="en-US" dirty="0" smtClean="0">
                <a:solidFill>
                  <a:srgbClr val="FF0000"/>
                </a:solidFill>
              </a:rPr>
              <a:t>沒有動作的話，會自動關閉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使用</a:t>
            </a:r>
            <a:r>
              <a:rPr lang="zh-TW" altLang="en-US" dirty="0" smtClean="0"/>
              <a:t>對象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較嚴謹，只會鎖定</a:t>
            </a:r>
            <a:r>
              <a:rPr lang="zh-TW" altLang="en-US" dirty="0" smtClean="0">
                <a:solidFill>
                  <a:srgbClr val="FF0000"/>
                </a:solidFill>
              </a:rPr>
              <a:t>同一個瀏覽器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重要觀念</a:t>
            </a:r>
            <a:r>
              <a:rPr lang="en-US" altLang="zh-TW" dirty="0" smtClean="0">
                <a:solidFill>
                  <a:srgbClr val="FF0000"/>
                </a:solidFill>
              </a:rPr>
              <a:t>!!)</a:t>
            </a:r>
          </a:p>
          <a:p>
            <a:r>
              <a:rPr lang="en-US" altLang="zh-TW" dirty="0" smtClean="0"/>
              <a:t>Http</a:t>
            </a:r>
            <a:r>
              <a:rPr lang="zh-TW" altLang="en-US" dirty="0" smtClean="0"/>
              <a:t>是一種</a:t>
            </a:r>
            <a:r>
              <a:rPr lang="zh-TW" altLang="en-US" dirty="0" smtClean="0">
                <a:solidFill>
                  <a:srgbClr val="00B050"/>
                </a:solidFill>
              </a:rPr>
              <a:t>沒有狀態</a:t>
            </a:r>
            <a:r>
              <a:rPr lang="zh-TW" altLang="en-US" dirty="0" smtClean="0"/>
              <a:t>的通訊協定，</a:t>
            </a:r>
            <a:r>
              <a:rPr lang="en-US" altLang="zh-TW" dirty="0" smtClean="0"/>
              <a:t>Web Server</a:t>
            </a:r>
            <a:r>
              <a:rPr lang="zh-TW" altLang="en-US" dirty="0" smtClean="0"/>
              <a:t>會將每個網頁的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視為獨立的要求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Web Server</a:t>
            </a:r>
            <a:r>
              <a:rPr lang="zh-TW" altLang="en-US" dirty="0" smtClean="0"/>
              <a:t>在預設狀況下不會保留先前要求期間所使用的變數值與資訊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78D1-F8CD-4601-9358-8643E892438F}" type="datetime1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754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Session</a:t>
            </a:r>
            <a:r>
              <a:rPr lang="zh-TW" altLang="en-US" dirty="0"/>
              <a:t>，工作階段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			</a:t>
            </a:r>
            <a:r>
              <a:rPr lang="en-US" altLang="zh-TW" sz="3600" dirty="0"/>
              <a:t>--</a:t>
            </a:r>
            <a:r>
              <a:rPr lang="en-US" altLang="zh-TW" sz="3600" dirty="0" err="1"/>
              <a:t>HttpSessionState</a:t>
            </a:r>
            <a:r>
              <a:rPr lang="zh-TW" altLang="en-US" sz="3600" dirty="0"/>
              <a:t>類別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ASP.NET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Session</a:t>
            </a:r>
            <a:r>
              <a:rPr lang="zh-TW" altLang="en-US" dirty="0" smtClean="0"/>
              <a:t>狀態會在生命週期內</a:t>
            </a:r>
            <a:endParaRPr lang="en-US" altLang="zh-TW" dirty="0" smtClean="0"/>
          </a:p>
          <a:p>
            <a:pPr lvl="1"/>
            <a:r>
              <a:rPr lang="zh-TW" altLang="en-US" dirty="0"/>
              <a:t>從同一個</a:t>
            </a:r>
            <a:r>
              <a:rPr lang="zh-TW" altLang="en-US" dirty="0" smtClean="0"/>
              <a:t>瀏覽器接收的要求都視為同一個</a:t>
            </a:r>
            <a:r>
              <a:rPr lang="en-US" altLang="zh-TW" dirty="0" smtClean="0"/>
              <a:t>Session</a:t>
            </a:r>
          </a:p>
          <a:p>
            <a:pPr lvl="1"/>
            <a:r>
              <a:rPr lang="zh-TW" altLang="en-US" dirty="0"/>
              <a:t>若目前瀏覽器被</a:t>
            </a:r>
            <a:r>
              <a:rPr lang="zh-TW" altLang="en-US" dirty="0" smtClean="0"/>
              <a:t>關閉，就算開啟相同品牌的瀏覽器，都算是不同的</a:t>
            </a:r>
            <a:r>
              <a:rPr lang="en-US" altLang="zh-TW" dirty="0" smtClean="0"/>
              <a:t>Session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78D1-F8CD-4601-9358-8643E892438F}" type="datetime1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467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Case Study(I)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Session_1.aspx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Session_2.aspx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78D1-F8CD-4601-9358-8643E892438F}" type="datetime1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840891"/>
            <a:ext cx="3591426" cy="1000265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840891"/>
            <a:ext cx="4572638" cy="1524213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4797152"/>
            <a:ext cx="3734321" cy="152421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454412" y="2452246"/>
            <a:ext cx="580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同一瀏覽器執行</a:t>
            </a:r>
            <a:r>
              <a:rPr lang="en-US" altLang="zh-TW" dirty="0" smtClean="0">
                <a:solidFill>
                  <a:srgbClr val="FF0000"/>
                </a:solidFill>
              </a:rPr>
              <a:t>Session_1.aspx</a:t>
            </a:r>
            <a:r>
              <a:rPr lang="zh-TW" altLang="en-US" dirty="0" smtClean="0">
                <a:solidFill>
                  <a:srgbClr val="FF0000"/>
                </a:solidFill>
              </a:rPr>
              <a:t>後，再執行</a:t>
            </a:r>
            <a:r>
              <a:rPr lang="en-US" altLang="zh-TW" dirty="0" smtClean="0">
                <a:solidFill>
                  <a:srgbClr val="FF0000"/>
                </a:solidFill>
              </a:rPr>
              <a:t>Session_2.aspx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55374" y="4427820"/>
            <a:ext cx="5111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關閉上面執行的瀏覽器，直接執行</a:t>
            </a:r>
            <a:r>
              <a:rPr lang="en-US" altLang="zh-TW" dirty="0" smtClean="0">
                <a:solidFill>
                  <a:srgbClr val="FF0000"/>
                </a:solidFill>
              </a:rPr>
              <a:t>Session_2.aspx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323528" y="5445224"/>
            <a:ext cx="3734320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空</a:t>
            </a:r>
            <a:endParaRPr lang="zh-TW" altLang="en-US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63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312</TotalTime>
  <Words>352</Words>
  <Application>Microsoft Office PowerPoint</Application>
  <PresentationFormat>如螢幕大小 (4:3)</PresentationFormat>
  <Paragraphs>78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流線</vt:lpstr>
      <vt:lpstr>狀態管理</vt:lpstr>
      <vt:lpstr>前言</vt:lpstr>
      <vt:lpstr>課前練習</vt:lpstr>
      <vt:lpstr>課前練習</vt:lpstr>
      <vt:lpstr>課前練習</vt:lpstr>
      <vt:lpstr>學習目標</vt:lpstr>
      <vt:lpstr>Session，工作階段     --HttpSessionState類別</vt:lpstr>
      <vt:lpstr>Session，工作階段     --HttpSessionState類別</vt:lpstr>
      <vt:lpstr>Case Study(I)</vt:lpstr>
      <vt:lpstr>Case Study(I)</vt:lpstr>
      <vt:lpstr>狀態管理</vt:lpstr>
      <vt:lpstr>狀態管理</vt:lpstr>
      <vt:lpstr>狀態管理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狀態管理</dc:title>
  <dc:creator>薛智誠</dc:creator>
  <cp:lastModifiedBy>薛智誠</cp:lastModifiedBy>
  <cp:revision>25</cp:revision>
  <dcterms:created xsi:type="dcterms:W3CDTF">2017-06-08T06:56:58Z</dcterms:created>
  <dcterms:modified xsi:type="dcterms:W3CDTF">2017-06-14T08:27:07Z</dcterms:modified>
</cp:coreProperties>
</file>