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F456E-C687-43A2-A454-F067640F0B12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60C66-258B-4504-97CD-FCB7223A5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5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FE5F14-D1FA-4E83-9E6E-A2C33BCFD3AD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B55-EA4D-46F0-9152-77F8601C3807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9219FFC-B40F-4145-996C-A7BDD868B022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6AB6-98E5-4516-BCB0-192DD962E16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442-4272-4B5C-A32E-E8117895E375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D4A0C99-1EA4-42CF-B2C5-A4190153D2BB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53207-1C7E-4CCF-B915-B3EFE1BD6429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232-044F-4127-9BC8-62EA340DA4B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9D8-EC8A-4A1C-90C0-4070ED4E2CEE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0366-E3A8-48E2-AA35-6797C284822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0D2CDE-9956-4D38-82D6-9AB514775E2E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F3A5DA-B212-4957-8B9D-AFF20D864CDF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ADO.NET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自己動手寫程式</a:t>
            </a:r>
          </a:p>
        </p:txBody>
      </p:sp>
    </p:spTree>
    <p:extLst>
      <p:ext uri="{BB962C8B-B14F-4D97-AF65-F5344CB8AC3E}">
        <p14:creationId xmlns:p14="http://schemas.microsoft.com/office/powerpoint/2010/main" val="169286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using…</a:t>
            </a:r>
            <a:r>
              <a:rPr lang="zh-TW" altLang="en-US" dirty="0"/>
              <a:t>區塊，自動關閉資源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6AB6-98E5-4516-BCB0-192DD962E163}" type="datetime1">
              <a:rPr lang="zh-TW" altLang="en-US" smtClean="0"/>
              <a:t>2018/6/14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/>
              <a:t>using </a:t>
            </a:r>
            <a:r>
              <a:rPr lang="zh-TW" altLang="en-US" sz="2800" dirty="0"/>
              <a:t>區塊的運作方式，非常類似上述的 </a:t>
            </a:r>
            <a:r>
              <a:rPr lang="en-US" altLang="zh-TW" sz="2800" dirty="0"/>
              <a:t>try...catch…finally</a:t>
            </a:r>
            <a:r>
              <a:rPr lang="zh-TW" altLang="en-US" sz="2800" dirty="0"/>
              <a:t>的語法結構，差別在於：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zh-TW" altLang="en-US" sz="2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try</a:t>
            </a:r>
            <a:r>
              <a:rPr lang="zh-TW" altLang="en-US" sz="2400" dirty="0"/>
              <a:t>區塊使用資源之後（例如：開啟資料庫的連線），</a:t>
            </a:r>
            <a:r>
              <a:rPr lang="en-US" altLang="zh-TW" sz="2400" dirty="0"/>
              <a:t>catch</a:t>
            </a:r>
            <a:r>
              <a:rPr lang="zh-TW" altLang="en-US" sz="2400" dirty="0"/>
              <a:t>區塊負責抓取例外狀況，最後由 </a:t>
            </a:r>
            <a:r>
              <a:rPr lang="en-US" altLang="zh-TW" sz="2400" dirty="0"/>
              <a:t>finally</a:t>
            </a:r>
            <a:r>
              <a:rPr lang="zh-TW" altLang="en-US" sz="2400" dirty="0"/>
              <a:t>區塊則用來處置這些資源（例如：關閉連線）。</a:t>
            </a:r>
            <a:r>
              <a:rPr lang="en-US" altLang="zh-TW" sz="2400" dirty="0"/>
              <a:t>try…</a:t>
            </a:r>
            <a:r>
              <a:rPr lang="zh-TW" altLang="en-US" sz="2400" dirty="0"/>
              <a:t>區塊是我們自己寫程式，手動去處置資源的後續動作。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/>
              <a:t>然而</a:t>
            </a:r>
            <a:r>
              <a:rPr lang="en-US" altLang="zh-TW" sz="2400" dirty="0"/>
              <a:t>using</a:t>
            </a:r>
            <a:r>
              <a:rPr lang="zh-TW" altLang="en-US" sz="2400" dirty="0"/>
              <a:t>區塊就不一樣，</a:t>
            </a:r>
            <a:r>
              <a:rPr lang="en-US" altLang="zh-TW" sz="2400" dirty="0"/>
              <a:t>using</a:t>
            </a:r>
            <a:r>
              <a:rPr lang="zh-TW" altLang="en-US" sz="2400" dirty="0"/>
              <a:t>最後完成的時候會「自動」處置或釋放這些資源（釋放記憶體）。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/>
              <a:t>以資料庫的連接（</a:t>
            </a:r>
            <a:r>
              <a:rPr lang="en-US" altLang="zh-TW" sz="2400" dirty="0"/>
              <a:t>Connection</a:t>
            </a:r>
            <a:r>
              <a:rPr lang="zh-TW" altLang="en-US" sz="2400" dirty="0"/>
              <a:t>）為例，如果您用 </a:t>
            </a:r>
            <a:r>
              <a:rPr lang="en-US" altLang="zh-TW" sz="2400" dirty="0"/>
              <a:t>using</a:t>
            </a:r>
            <a:r>
              <a:rPr lang="zh-TW" altLang="en-US" sz="2400" dirty="0"/>
              <a:t>來開啟資料庫連接，那麼</a:t>
            </a:r>
            <a:r>
              <a:rPr lang="en-US" altLang="zh-TW" sz="2400" dirty="0"/>
              <a:t>using</a:t>
            </a:r>
            <a:r>
              <a:rPr lang="zh-TW" altLang="en-US" sz="2400" dirty="0"/>
              <a:t>最後完成的時候就會自動釋放資源（</a:t>
            </a:r>
            <a:r>
              <a:rPr lang="en-US" altLang="zh-TW" sz="2400" dirty="0" err="1"/>
              <a:t>Conn.Dispose</a:t>
            </a:r>
            <a:r>
              <a:rPr lang="en-US" altLang="zh-TW" sz="2400" dirty="0"/>
              <a:t>()</a:t>
            </a:r>
            <a:r>
              <a:rPr lang="zh-TW" altLang="en-US" sz="2400" dirty="0"/>
              <a:t>）並關閉連結（</a:t>
            </a:r>
            <a:r>
              <a:rPr lang="en-US" altLang="zh-TW" sz="2400" dirty="0" err="1"/>
              <a:t>Conn.Close</a:t>
            </a:r>
            <a:r>
              <a:rPr lang="en-US" altLang="zh-TW" sz="2400" dirty="0"/>
              <a:t>()</a:t>
            </a:r>
            <a:r>
              <a:rPr lang="zh-TW" altLang="en-US" sz="2400" dirty="0"/>
              <a:t>）。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因此，不論結束區塊的方式為何，</a:t>
            </a:r>
            <a:r>
              <a:rPr lang="en-US" altLang="zh-TW" sz="2800" dirty="0"/>
              <a:t>using</a:t>
            </a:r>
            <a:r>
              <a:rPr lang="zh-TW" altLang="en-US" sz="2800" dirty="0"/>
              <a:t>區塊都「保證」會自動處置由它開啟的資源（釋放記憶體）。即使是未處理的例外狀況也一樣 </a:t>
            </a:r>
            <a:r>
              <a:rPr lang="en-US" altLang="zh-TW" sz="2800" dirty="0"/>
              <a:t>(</a:t>
            </a:r>
            <a:r>
              <a:rPr lang="zh-TW" altLang="en-US" sz="2800" dirty="0"/>
              <a:t>但 </a:t>
            </a:r>
            <a:r>
              <a:rPr lang="en-US" altLang="zh-TW" sz="2800" dirty="0" err="1"/>
              <a:t>StackOverflowException</a:t>
            </a:r>
            <a:r>
              <a:rPr lang="zh-TW" altLang="en-US" sz="2800" dirty="0"/>
              <a:t>除外</a:t>
            </a:r>
            <a:r>
              <a:rPr lang="en-US" altLang="zh-TW" sz="2800" dirty="0"/>
              <a:t>)</a:t>
            </a:r>
            <a:r>
              <a:rPr lang="zh-TW" altLang="en-US" sz="2800" dirty="0"/>
              <a:t>，</a:t>
            </a:r>
            <a:r>
              <a:rPr lang="en-US" altLang="zh-TW" sz="2800" dirty="0"/>
              <a:t>using</a:t>
            </a:r>
            <a:r>
              <a:rPr lang="zh-TW" altLang="en-US" sz="2800" dirty="0"/>
              <a:t>區塊不會處理例外狀況，只會讓它消失。</a:t>
            </a:r>
            <a:endParaRPr lang="en-US" altLang="zh-TW" sz="2800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800" dirty="0" smtClean="0">
                <a:solidFill>
                  <a:srgbClr val="00B0F0"/>
                </a:solidFill>
              </a:rPr>
              <a:t>範例</a:t>
            </a:r>
            <a:r>
              <a:rPr lang="en-US" altLang="zh-TW" sz="2800" dirty="0" smtClean="0">
                <a:solidFill>
                  <a:srgbClr val="00B0F0"/>
                </a:solidFill>
              </a:rPr>
              <a:t>Default_1_2_DataReader_Manual_Using.aspx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458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8928992" cy="468448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using…</a:t>
            </a:r>
            <a:r>
              <a:rPr lang="zh-TW" altLang="en-US" dirty="0"/>
              <a:t>區塊，自動關閉資源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6AB6-98E5-4516-BCB0-192DD962E16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40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DataReader</a:t>
            </a:r>
            <a:r>
              <a:rPr lang="zh-TW" altLang="en-US" dirty="0" smtClean="0"/>
              <a:t>最佳化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6AB6-98E5-4516-BCB0-192DD962E16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SELECT</a:t>
            </a:r>
            <a:r>
              <a:rPr lang="en-US" altLang="zh-TW" dirty="0" smtClean="0"/>
              <a:t> id, title, author </a:t>
            </a:r>
            <a:r>
              <a:rPr lang="en-US" altLang="zh-TW" dirty="0" smtClean="0">
                <a:solidFill>
                  <a:srgbClr val="00B0F0"/>
                </a:solidFill>
              </a:rPr>
              <a:t>From</a:t>
            </a:r>
            <a:r>
              <a:rPr lang="en-US" altLang="zh-TW" dirty="0" smtClean="0"/>
              <a:t> test</a:t>
            </a:r>
          </a:p>
          <a:p>
            <a:pPr lvl="2"/>
            <a:r>
              <a:rPr lang="zh-TW" altLang="en-US" dirty="0"/>
              <a:t>使用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pPr marL="685800" lvl="2" indent="0">
              <a:buNone/>
            </a:pPr>
            <a:r>
              <a:rPr lang="en-US" altLang="zh-TW" dirty="0" err="1" smtClean="0"/>
              <a:t>dr</a:t>
            </a:r>
            <a:r>
              <a:rPr lang="en-US" altLang="zh-TW" dirty="0" smtClean="0"/>
              <a:t>[0]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呈現第一個結果 </a:t>
            </a:r>
            <a:r>
              <a:rPr lang="en-US" altLang="zh-TW" dirty="0" smtClean="0">
                <a:sym typeface="Wingdings" panose="05000000000000000000" pitchFamily="2" charset="2"/>
              </a:rPr>
              <a:t>id</a:t>
            </a:r>
            <a:r>
              <a:rPr lang="zh-TW" altLang="en-US" dirty="0" smtClean="0">
                <a:sym typeface="Wingdings" panose="05000000000000000000" pitchFamily="2" charset="2"/>
              </a:rPr>
              <a:t>欄位的值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685800" lvl="2" indent="0">
              <a:buNone/>
            </a:pPr>
            <a:r>
              <a:rPr lang="en-US" altLang="zh-TW" dirty="0" err="1" smtClean="0"/>
              <a:t>dr</a:t>
            </a:r>
            <a:r>
              <a:rPr lang="en-US" altLang="zh-TW" dirty="0" smtClean="0"/>
              <a:t>[1]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呈現</a:t>
            </a:r>
            <a:r>
              <a:rPr lang="zh-TW" altLang="en-US" dirty="0" smtClean="0">
                <a:sym typeface="Wingdings" panose="05000000000000000000" pitchFamily="2" charset="2"/>
              </a:rPr>
              <a:t>第二個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smtClean="0">
                <a:sym typeface="Wingdings" panose="05000000000000000000" pitchFamily="2" charset="2"/>
              </a:rPr>
              <a:t>title</a:t>
            </a:r>
            <a:r>
              <a:rPr lang="zh-TW" altLang="en-US" dirty="0" smtClean="0">
                <a:sym typeface="Wingdings" panose="05000000000000000000" pitchFamily="2" charset="2"/>
              </a:rPr>
              <a:t>欄位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/>
              <a:t>四種呈現欄位值得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依快到慢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dr</a:t>
            </a:r>
            <a:r>
              <a:rPr lang="en-US" altLang="zh-TW" dirty="0" smtClean="0"/>
              <a:t>[1].</a:t>
            </a:r>
            <a:r>
              <a:rPr lang="en-US" altLang="zh-TW" dirty="0" err="1" smtClean="0"/>
              <a:t>GetSqlString</a:t>
            </a:r>
            <a:endParaRPr lang="en-US" altLang="zh-TW" dirty="0" smtClean="0"/>
          </a:p>
          <a:p>
            <a:pPr lvl="2"/>
            <a:r>
              <a:rPr lang="en-US" altLang="zh-TW" dirty="0" err="1"/>
              <a:t>dr</a:t>
            </a:r>
            <a:r>
              <a:rPr lang="en-US" altLang="zh-TW" dirty="0"/>
              <a:t>[1].</a:t>
            </a:r>
            <a:r>
              <a:rPr lang="en-US" altLang="zh-TW" dirty="0" err="1" smtClean="0"/>
              <a:t>GetString</a:t>
            </a:r>
            <a:endParaRPr lang="en-US" altLang="zh-TW" dirty="0" smtClean="0"/>
          </a:p>
          <a:p>
            <a:pPr lvl="2"/>
            <a:r>
              <a:rPr lang="en-US" altLang="zh-TW" dirty="0" err="1"/>
              <a:t>dr</a:t>
            </a:r>
            <a:r>
              <a:rPr lang="en-US" altLang="zh-TW" dirty="0"/>
              <a:t>[1</a:t>
            </a:r>
            <a:r>
              <a:rPr lang="en-US" altLang="zh-TW" dirty="0" smtClean="0"/>
              <a:t>].</a:t>
            </a:r>
            <a:r>
              <a:rPr lang="en-US" altLang="zh-TW" dirty="0" err="1" smtClean="0"/>
              <a:t>ToString</a:t>
            </a:r>
            <a:endParaRPr lang="en-US" altLang="zh-TW" dirty="0" smtClean="0"/>
          </a:p>
          <a:p>
            <a:pPr lvl="2"/>
            <a:r>
              <a:rPr lang="en-US" altLang="zh-TW" dirty="0" err="1"/>
              <a:t>dr</a:t>
            </a:r>
            <a:r>
              <a:rPr lang="en-US" altLang="zh-TW" dirty="0" smtClean="0"/>
              <a:t>[“title”].</a:t>
            </a:r>
            <a:r>
              <a:rPr lang="en-US" altLang="zh-TW" dirty="0" err="1" smtClean="0"/>
              <a:t>ToString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效能差，但可讀性最好，易於維護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04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ADO.NET</a:t>
            </a:r>
            <a:r>
              <a:rPr lang="zh-TW" altLang="en-US" dirty="0"/>
              <a:t>的精髓</a:t>
            </a:r>
            <a:r>
              <a:rPr lang="en-US" altLang="zh-TW" dirty="0" smtClean="0"/>
              <a:t>--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</a:t>
            </a:r>
            <a:r>
              <a:rPr lang="en-US" altLang="zh-TW" dirty="0" err="1"/>
              <a:t>DataReader</a:t>
            </a:r>
            <a:r>
              <a:rPr lang="zh-TW" altLang="en-US" dirty="0"/>
              <a:t>與</a:t>
            </a:r>
            <a:r>
              <a:rPr lang="en-US" altLang="zh-TW" dirty="0" err="1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z="3200" dirty="0"/>
              <a:t>常用到的 </a:t>
            </a:r>
            <a:r>
              <a:rPr lang="en-US" altLang="zh-TW" sz="3200" dirty="0" err="1"/>
              <a:t>DataSource</a:t>
            </a:r>
            <a:r>
              <a:rPr lang="zh-TW" altLang="en-US" sz="3200" dirty="0"/>
              <a:t>控制項（如：</a:t>
            </a:r>
            <a:r>
              <a:rPr lang="en-US" altLang="zh-TW" sz="3200" dirty="0" err="1"/>
              <a:t>SqlDataSource</a:t>
            </a:r>
            <a:r>
              <a:rPr lang="zh-TW" altLang="en-US" sz="3200" dirty="0"/>
              <a:t>或是</a:t>
            </a:r>
            <a:r>
              <a:rPr lang="en-US" altLang="zh-TW" sz="3200" dirty="0" err="1"/>
              <a:t>AccessDataSource</a:t>
            </a:r>
            <a:r>
              <a:rPr lang="zh-TW" altLang="en-US" sz="3200" dirty="0"/>
              <a:t>）並非真正的 </a:t>
            </a:r>
            <a:r>
              <a:rPr lang="en-US" altLang="zh-TW" sz="3200" dirty="0"/>
              <a:t>ADO.NET</a:t>
            </a:r>
            <a:r>
              <a:rPr lang="zh-TW" altLang="en-US" sz="3200" dirty="0"/>
              <a:t>，是經過包裝與簡化後的資料存取「</a:t>
            </a:r>
            <a:r>
              <a:rPr lang="zh-TW" altLang="en-US" sz="3200" dirty="0">
                <a:solidFill>
                  <a:srgbClr val="FF0000"/>
                </a:solidFill>
              </a:rPr>
              <a:t>精靈</a:t>
            </a:r>
            <a:r>
              <a:rPr lang="zh-TW" altLang="en-US" sz="3200" dirty="0"/>
              <a:t>」，只用在 </a:t>
            </a:r>
            <a:r>
              <a:rPr lang="en-US" altLang="zh-TW" sz="3200" dirty="0"/>
              <a:t>ASP.NET</a:t>
            </a:r>
            <a:r>
              <a:rPr lang="zh-TW" altLang="en-US" sz="3200" dirty="0"/>
              <a:t>（</a:t>
            </a:r>
            <a:r>
              <a:rPr lang="en-US" altLang="zh-TW" sz="3200" dirty="0"/>
              <a:t>Web Form</a:t>
            </a:r>
            <a:r>
              <a:rPr lang="zh-TW" altLang="en-US" sz="3200" dirty="0"/>
              <a:t>）網頁程式裡面。</a:t>
            </a:r>
            <a:endParaRPr lang="en-US" altLang="zh-TW" sz="3200" dirty="0"/>
          </a:p>
          <a:p>
            <a:r>
              <a:rPr lang="zh-TW" altLang="en-US" sz="3200" dirty="0"/>
              <a:t>這些 </a:t>
            </a:r>
            <a:r>
              <a:rPr lang="en-US" altLang="zh-TW" sz="3200" dirty="0" err="1"/>
              <a:t>DataSource</a:t>
            </a:r>
            <a:r>
              <a:rPr lang="zh-TW" altLang="en-US" sz="3200" dirty="0"/>
              <a:t>控制項都是隸屬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   </a:t>
            </a:r>
            <a:r>
              <a:rPr lang="en-US" altLang="zh-TW" sz="3200" dirty="0" err="1"/>
              <a:t>System.</a:t>
            </a:r>
            <a:r>
              <a:rPr lang="en-US" altLang="zh-TW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en-US" altLang="zh-TW" sz="3200" dirty="0" err="1"/>
              <a:t>.UI.WebControls</a:t>
            </a:r>
            <a:r>
              <a:rPr lang="zh-TW" altLang="en-US" sz="3200" dirty="0"/>
              <a:t>命名空間。</a:t>
            </a:r>
            <a:endParaRPr lang="en-US" altLang="zh-TW" sz="3200" dirty="0"/>
          </a:p>
          <a:p>
            <a:r>
              <a:rPr lang="en-US" altLang="zh-TW" sz="3200" dirty="0" err="1"/>
              <a:t>SqlDataSource</a:t>
            </a:r>
            <a:r>
              <a:rPr lang="zh-TW" altLang="en-US" sz="3200" dirty="0"/>
              <a:t>控制項有一個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</a:t>
            </a:r>
            <a:r>
              <a:rPr lang="en-US" altLang="zh-TW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DataSourceMode</a:t>
            </a:r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」屬性</a:t>
            </a:r>
            <a:r>
              <a:rPr lang="zh-TW" altLang="en-US" sz="3200" dirty="0"/>
              <a:t>，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   </a:t>
            </a:r>
            <a:r>
              <a:rPr lang="zh-TW" altLang="en-US" sz="3200" dirty="0"/>
              <a:t>裡面只有</a:t>
            </a:r>
            <a:r>
              <a:rPr lang="en-US" altLang="zh-TW" sz="3200" dirty="0" err="1"/>
              <a:t>DataReader</a:t>
            </a:r>
            <a:r>
              <a:rPr lang="zh-TW" altLang="en-US" sz="3200" dirty="0"/>
              <a:t>與</a:t>
            </a:r>
            <a:r>
              <a:rPr lang="en-US" altLang="zh-TW" sz="3200" dirty="0" err="1"/>
              <a:t>DataSet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/>
              <a:t>隸屬於</a:t>
            </a:r>
            <a:r>
              <a:rPr lang="en-US" altLang="zh-TW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System.Data</a:t>
            </a:r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命名空間</a:t>
            </a:r>
            <a:endParaRPr lang="zh-TW" altLang="en-US" sz="3200" dirty="0"/>
          </a:p>
          <a:p>
            <a:endParaRPr lang="zh-TW" altLang="en-US" dirty="0"/>
          </a:p>
        </p:txBody>
      </p:sp>
      <p:pic>
        <p:nvPicPr>
          <p:cNvPr id="4" name="Picture 2" descr="Win_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34" y="4436166"/>
            <a:ext cx="2326396" cy="230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5F0F-E9E2-4C9D-9C83-3092F0CF764D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</a:pP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提供</a:t>
            </a:r>
            <a:r>
              <a:rPr lang="zh-TW" altLang="zh-TW" sz="2800" b="1" dirty="0">
                <a:solidFill>
                  <a:schemeClr val="accent6">
                    <a:lumMod val="50000"/>
                  </a:schemeClr>
                </a:solidFill>
              </a:rPr>
              <a:t>資料查詢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（搭配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SQL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指令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 Select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陳述句），範例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Default_1_0_DataReader_Manual.aspx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。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參數（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Parameter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）撰寫方式，防範資料隱碼攻擊（</a:t>
            </a:r>
            <a:r>
              <a:rPr lang="en-US" altLang="zh-TW" sz="2800" dirty="0" err="1">
                <a:solidFill>
                  <a:schemeClr val="accent6">
                    <a:lumMod val="50000"/>
                  </a:schemeClr>
                </a:solidFill>
              </a:rPr>
              <a:t>Sql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 Injection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），範例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Default_1_DataReader_Parameter.aspx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。</a:t>
            </a:r>
          </a:p>
          <a:p>
            <a:pPr lvl="0">
              <a:lnSpc>
                <a:spcPct val="120000"/>
              </a:lnSpc>
            </a:pP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提供</a:t>
            </a:r>
            <a:r>
              <a:rPr lang="zh-TW" altLang="zh-TW" sz="2800" b="1" dirty="0">
                <a:solidFill>
                  <a:schemeClr val="accent6">
                    <a:lumMod val="50000"/>
                  </a:schemeClr>
                </a:solidFill>
              </a:rPr>
              <a:t>資料寫入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（新增、刪除、修改，搭配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SQL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指令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 Insert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Delete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Update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陳述句），範例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RecordsAffected_01.aspx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。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參數（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Parameter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）撰寫方式，防範資料隱碼攻擊（</a:t>
            </a:r>
            <a:r>
              <a:rPr lang="en-US" altLang="zh-TW" sz="2800" dirty="0" err="1">
                <a:solidFill>
                  <a:schemeClr val="accent6">
                    <a:lumMod val="50000"/>
                  </a:schemeClr>
                </a:solidFill>
              </a:rPr>
              <a:t>Sql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 Injection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），範例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RecordsAffected_01_Parameter_Delete.aspx</a:t>
            </a:r>
            <a:r>
              <a:rPr lang="zh-TW" altLang="zh-TW" sz="2800" dirty="0">
                <a:solidFill>
                  <a:schemeClr val="accent6">
                    <a:lumMod val="50000"/>
                  </a:schemeClr>
                </a:solidFill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lvl="0">
              <a:lnSpc>
                <a:spcPct val="110000"/>
              </a:lnSpc>
            </a:pP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提供</a:t>
            </a:r>
            <a:r>
              <a:rPr lang="zh-TW" altLang="zh-TW" sz="3200" b="1" dirty="0">
                <a:solidFill>
                  <a:schemeClr val="accent5">
                    <a:lumMod val="75000"/>
                  </a:schemeClr>
                </a:solidFill>
              </a:rPr>
              <a:t>資料查詢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（搭配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SQL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指令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 Select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陳述句），範例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Default_2_DataSet_Manual.aspx.aspx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裡面的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3200" dirty="0" err="1">
                <a:solidFill>
                  <a:schemeClr val="accent5">
                    <a:lumMod val="75000"/>
                  </a:schemeClr>
                </a:solidFill>
              </a:rPr>
              <a:t>DBInit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副程式。提供參數（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Parameter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）撰寫方式，防範資料隱碼攻擊（</a:t>
            </a:r>
            <a:r>
              <a:rPr lang="en-US" altLang="zh-TW" sz="3200" dirty="0" err="1">
                <a:solidFill>
                  <a:schemeClr val="accent5">
                    <a:lumMod val="75000"/>
                  </a:schemeClr>
                </a:solidFill>
              </a:rPr>
              <a:t>Sql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 Injection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）。</a:t>
            </a:r>
          </a:p>
          <a:p>
            <a:pPr>
              <a:lnSpc>
                <a:spcPct val="110000"/>
              </a:lnSpc>
            </a:pP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提供</a:t>
            </a:r>
            <a:r>
              <a:rPr lang="zh-TW" altLang="zh-TW" sz="3200" b="1" dirty="0">
                <a:solidFill>
                  <a:schemeClr val="accent5">
                    <a:lumMod val="75000"/>
                  </a:schemeClr>
                </a:solidFill>
              </a:rPr>
              <a:t>資料寫入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（刪除、修改，搭配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SQL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指令的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陳述句），範例同上。</a:t>
            </a:r>
            <a:endParaRPr lang="en-US" altLang="zh-TW" sz="32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sz="3200" dirty="0" err="1">
                <a:solidFill>
                  <a:schemeClr val="accent5">
                    <a:lumMod val="75000"/>
                  </a:schemeClr>
                </a:solidFill>
              </a:rPr>
              <a:t>DataSet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資料新增較特別，另提供範例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GridView_Insert_3.aspx</a:t>
            </a:r>
            <a:r>
              <a:rPr lang="zh-TW" altLang="zh-TW" sz="3200" dirty="0">
                <a:solidFill>
                  <a:schemeClr val="accent5">
                    <a:lumMod val="75000"/>
                  </a:schemeClr>
                </a:solidFill>
              </a:rPr>
              <a:t>解說。</a:t>
            </a:r>
            <a:endParaRPr lang="zh-TW" alt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</a:rPr>
              <a:t>DataReader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DataSet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</a:rPr>
              <a:t>（資料集）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2" y="5916812"/>
            <a:ext cx="446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書本範例 </a:t>
            </a:r>
            <a:r>
              <a:rPr lang="en-US" altLang="zh-TW" dirty="0" smtClean="0">
                <a:solidFill>
                  <a:srgbClr val="00B0F0"/>
                </a:solidFill>
              </a:rPr>
              <a:t>Ch14, </a:t>
            </a:r>
            <a:r>
              <a:rPr lang="zh-TW" altLang="en-US" dirty="0" smtClean="0">
                <a:solidFill>
                  <a:srgbClr val="00B0F0"/>
                </a:solidFill>
              </a:rPr>
              <a:t>補充</a:t>
            </a:r>
            <a:r>
              <a:rPr lang="en-US" altLang="zh-TW" dirty="0" smtClean="0">
                <a:solidFill>
                  <a:srgbClr val="00B0F0"/>
                </a:solidFill>
              </a:rPr>
              <a:t>ADO.NET_4_sample, CS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ECCB970-4C5B-4CAA-8FB0-476A01B6579C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14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3200" dirty="0" err="1"/>
              <a:t>DataReader</a:t>
            </a:r>
            <a:r>
              <a:rPr lang="zh-TW" altLang="en-US" sz="3200" dirty="0"/>
              <a:t>是最快速、最方便的用法了。「有些類似」以前的</a:t>
            </a:r>
            <a:r>
              <a:rPr lang="en-US" altLang="zh-TW" sz="3200" dirty="0"/>
              <a:t>ASP </a:t>
            </a:r>
            <a:r>
              <a:rPr lang="en-US" altLang="zh-TW" sz="3200" dirty="0" err="1"/>
              <a:t>RecordSet</a:t>
            </a:r>
            <a:r>
              <a:rPr lang="zh-TW" altLang="en-US" sz="3200" dirty="0"/>
              <a:t>（資料錄集），很適合以前寫過 </a:t>
            </a:r>
            <a:r>
              <a:rPr lang="en-US" altLang="zh-TW" sz="3200" dirty="0"/>
              <a:t>ASP</a:t>
            </a:r>
            <a:r>
              <a:rPr lang="zh-TW" altLang="en-US" sz="3200" dirty="0"/>
              <a:t>程式（甚至是 </a:t>
            </a:r>
            <a:r>
              <a:rPr lang="en-US" altLang="zh-TW" sz="3200" dirty="0"/>
              <a:t>JSP</a:t>
            </a:r>
            <a:r>
              <a:rPr lang="zh-TW" altLang="en-US" sz="3200" dirty="0"/>
              <a:t>與 </a:t>
            </a:r>
            <a:r>
              <a:rPr lang="en-US" altLang="zh-TW" sz="3200" dirty="0"/>
              <a:t>PHP</a:t>
            </a:r>
            <a:r>
              <a:rPr lang="zh-TW" altLang="en-US" sz="3200" dirty="0"/>
              <a:t>）設計師升級。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只提供「唯讀」與「順向（</a:t>
            </a:r>
            <a:r>
              <a:rPr lang="en-US" altLang="zh-TW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）」的資料</a:t>
            </a:r>
            <a:r>
              <a:rPr lang="zh-TW" alt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指標</a:t>
            </a:r>
            <a:endParaRPr lang="en-US" altLang="zh-TW" sz="3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 err="1"/>
              <a:t>DataReader</a:t>
            </a:r>
            <a:r>
              <a:rPr lang="zh-TW" altLang="en-US" sz="3200" dirty="0"/>
              <a:t>只要</a:t>
            </a:r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 </a:t>
            </a:r>
            <a:r>
              <a:rPr lang="en-US" altLang="zh-TW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.Read()</a:t>
            </a:r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方法，就會每讀完一筆資料，就 “自動”將指標跳至下一筆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D914-D2B0-4FD3-B35E-A6F75423F6DC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6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不能”作「分頁（</a:t>
            </a:r>
            <a:r>
              <a:rPr lang="en-US" altLang="zh-TW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）」的</a:t>
            </a:r>
            <a:r>
              <a:rPr lang="zh-TW" alt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en-US" altLang="zh-TW" sz="3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dirty="0"/>
              <a:t>每一次資料庫連線（</a:t>
            </a:r>
            <a:r>
              <a:rPr lang="en-US" altLang="zh-TW" sz="3200" dirty="0"/>
              <a:t>Connection</a:t>
            </a:r>
            <a:r>
              <a:rPr lang="zh-TW" altLang="en-US" sz="3200" dirty="0"/>
              <a:t>）期間，只能使用一個</a:t>
            </a:r>
            <a:r>
              <a:rPr lang="en-US" altLang="zh-TW" sz="3200" dirty="0" err="1" smtClean="0"/>
              <a:t>DataReader</a:t>
            </a:r>
            <a:endParaRPr lang="en-US" altLang="zh-TW" sz="3200" dirty="0" smtClean="0"/>
          </a:p>
          <a:p>
            <a:pPr lvl="1"/>
            <a:r>
              <a:rPr lang="zh-TW" altLang="en-US" sz="2800" dirty="0"/>
              <a:t>已經開啟的</a:t>
            </a:r>
            <a:r>
              <a:rPr lang="en-US" altLang="zh-TW" sz="2800" dirty="0" err="1"/>
              <a:t>DataReader</a:t>
            </a:r>
            <a:r>
              <a:rPr lang="zh-TW" altLang="en-US" sz="2800" dirty="0"/>
              <a:t>如果尚未關閉，是無法使用第二個</a:t>
            </a:r>
            <a:r>
              <a:rPr lang="en-US" altLang="zh-TW" sz="2800" dirty="0" err="1"/>
              <a:t>DataReader</a:t>
            </a:r>
            <a:r>
              <a:rPr lang="zh-TW" altLang="en-US" sz="2800" dirty="0" smtClean="0"/>
              <a:t>的</a:t>
            </a:r>
            <a:endParaRPr lang="en-US" altLang="zh-TW" sz="2800" dirty="0" smtClean="0"/>
          </a:p>
          <a:p>
            <a:pPr lvl="1"/>
            <a:r>
              <a:rPr lang="zh-TW" altLang="en-US" sz="3200" dirty="0" smtClean="0"/>
              <a:t>要</a:t>
            </a:r>
            <a:r>
              <a:rPr lang="zh-TW" altLang="en-US" sz="3200" dirty="0"/>
              <a:t>搭配</a:t>
            </a:r>
            <a:r>
              <a:rPr lang="en-US" altLang="zh-TW" sz="3200" dirty="0"/>
              <a:t>MS SQL Server 2005</a:t>
            </a:r>
            <a:r>
              <a:rPr lang="zh-TW" altLang="en-US" sz="3200" dirty="0"/>
              <a:t>或是後續的新版本。並且採用</a:t>
            </a:r>
            <a:r>
              <a:rPr lang="en-US" altLang="zh-TW" sz="3200" dirty="0"/>
              <a:t>MARS</a:t>
            </a:r>
            <a:r>
              <a:rPr lang="zh-TW" altLang="en-US" sz="3200" dirty="0"/>
              <a:t>（多重作用結果集，在資料來源</a:t>
            </a:r>
            <a:r>
              <a:rPr lang="zh-TW" altLang="en-US" sz="3200" dirty="0" smtClean="0"/>
              <a:t>的</a:t>
            </a:r>
            <a:r>
              <a:rPr lang="en-US" altLang="zh-TW" sz="3200" dirty="0" smtClean="0"/>
              <a:t>“</a:t>
            </a:r>
            <a:r>
              <a:rPr lang="zh-TW" altLang="en-US" sz="3200" dirty="0" smtClean="0"/>
              <a:t>連線</a:t>
            </a:r>
            <a:r>
              <a:rPr lang="zh-TW" altLang="en-US" sz="3200" dirty="0"/>
              <a:t>字串</a:t>
            </a:r>
            <a:r>
              <a:rPr lang="en-US" altLang="zh-TW" sz="3200" dirty="0"/>
              <a:t>/ </a:t>
            </a:r>
            <a:r>
              <a:rPr lang="en-US" altLang="zh-TW" sz="3200" dirty="0" err="1"/>
              <a:t>ConnectionString</a:t>
            </a:r>
            <a:r>
              <a:rPr lang="en-US" altLang="zh-TW" sz="3200" dirty="0"/>
              <a:t>”</a:t>
            </a:r>
            <a:r>
              <a:rPr lang="zh-TW" altLang="en-US" sz="3200" dirty="0"/>
              <a:t>內設定</a:t>
            </a:r>
            <a:r>
              <a:rPr lang="en-US" altLang="zh-TW" sz="3200" dirty="0" err="1"/>
              <a:t>MultipleActiveResultSets</a:t>
            </a:r>
            <a:r>
              <a:rPr lang="en-US" altLang="zh-TW" sz="3200" dirty="0"/>
              <a:t>=True</a:t>
            </a:r>
            <a:r>
              <a:rPr lang="zh-TW" altLang="en-US" sz="3200" dirty="0"/>
              <a:t>）才能</a:t>
            </a:r>
            <a:r>
              <a:rPr lang="zh-TW" altLang="en-US" sz="3200" dirty="0" smtClean="0"/>
              <a:t>做到</a:t>
            </a:r>
            <a:endParaRPr lang="en-US" altLang="zh-TW" sz="3200" dirty="0" smtClean="0"/>
          </a:p>
          <a:p>
            <a:r>
              <a:rPr lang="zh-TW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在大多數處理</a:t>
            </a:r>
            <a:r>
              <a:rPr lang="en-US" altLang="zh-TW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(ASP.NET)</a:t>
            </a:r>
            <a:r>
              <a:rPr lang="zh-TW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Form</a:t>
            </a:r>
            <a:r>
              <a:rPr lang="zh-TW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的情況下，都應使用 </a:t>
            </a:r>
            <a:r>
              <a:rPr lang="en-US" altLang="zh-TW" sz="32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DataReader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0F0F-9492-4351-A8FC-1FE6B4F365E2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7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資料庫連結字串與</a:t>
            </a:r>
            <a:r>
              <a:rPr lang="en-US" altLang="zh-TW" dirty="0" err="1"/>
              <a:t>Web.Config</a:t>
            </a:r>
            <a:r>
              <a:rPr lang="zh-TW" altLang="en-US" dirty="0"/>
              <a:t>設定檔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C# --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SqlConnection</a:t>
            </a:r>
            <a:r>
              <a:rPr lang="en-US" altLang="zh-TW" dirty="0" smtClean="0"/>
              <a:t> </a:t>
            </a:r>
            <a:r>
              <a:rPr lang="en-US" altLang="zh-TW" dirty="0"/>
              <a:t>Conn = </a:t>
            </a:r>
          </a:p>
          <a:p>
            <a:pPr lvl="2" indent="0">
              <a:buNone/>
            </a:pPr>
            <a:r>
              <a:rPr lang="en-US" altLang="zh-TW" sz="2800" dirty="0"/>
              <a:t>new </a:t>
            </a:r>
            <a:r>
              <a:rPr lang="en-US" altLang="zh-TW" sz="2800" dirty="0" err="1"/>
              <a:t>SqlConnection</a:t>
            </a:r>
            <a:r>
              <a:rPr lang="en-US" altLang="zh-TW" sz="2800" dirty="0"/>
              <a:t>(</a:t>
            </a:r>
            <a:r>
              <a:rPr lang="en-US" altLang="zh-TW" sz="2800" dirty="0" err="1"/>
              <a:t>WebConfigurationManager.ConnectionStrings</a:t>
            </a:r>
            <a:r>
              <a:rPr lang="en-US" altLang="zh-TW" sz="2800" dirty="0"/>
              <a:t>["</a:t>
            </a:r>
            <a:r>
              <a:rPr lang="en-US" altLang="zh-TW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testConnectionString</a:t>
            </a:r>
            <a:r>
              <a:rPr lang="en-US" altLang="zh-TW" sz="2800" dirty="0"/>
              <a:t>"].</a:t>
            </a:r>
            <a:r>
              <a:rPr lang="en-US" altLang="zh-TW" sz="2800" dirty="0" err="1"/>
              <a:t>ConnectionString</a:t>
            </a:r>
            <a:r>
              <a:rPr lang="en-US" altLang="zh-TW" sz="2800" dirty="0"/>
              <a:t>);</a:t>
            </a:r>
          </a:p>
          <a:p>
            <a:pPr lvl="2" indent="0">
              <a:buNone/>
            </a:pPr>
            <a:endParaRPr lang="en-US" altLang="zh-TW" sz="2800" dirty="0"/>
          </a:p>
          <a:p>
            <a:r>
              <a:rPr lang="en-US" altLang="zh-TW" dirty="0" err="1"/>
              <a:t>Web.Config</a:t>
            </a:r>
            <a:r>
              <a:rPr lang="zh-TW" altLang="en-US" dirty="0"/>
              <a:t>設定檔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connectionStrings</a:t>
            </a:r>
            <a:r>
              <a:rPr lang="en-US" altLang="zh-TW" dirty="0"/>
              <a:t>&gt;</a:t>
            </a:r>
          </a:p>
          <a:p>
            <a:pPr lvl="2" indent="0">
              <a:buNone/>
            </a:pPr>
            <a:r>
              <a:rPr lang="en-US" altLang="zh-TW" sz="2400" dirty="0"/>
              <a:t>&lt;add name="</a:t>
            </a:r>
            <a:r>
              <a:rPr lang="en-US" altLang="zh-TW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testConnectionString</a:t>
            </a:r>
            <a:r>
              <a:rPr lang="en-US" altLang="zh-TW" sz="2400" dirty="0"/>
              <a:t>" </a:t>
            </a:r>
          </a:p>
          <a:p>
            <a:pPr lvl="2" indent="0">
              <a:buNone/>
            </a:pPr>
            <a:r>
              <a:rPr lang="en-US" altLang="zh-TW" sz="2400" dirty="0" err="1"/>
              <a:t>connectionString</a:t>
            </a:r>
            <a:r>
              <a:rPr lang="en-US" altLang="zh-TW" sz="2400" dirty="0"/>
              <a:t>="Data Source=</a:t>
            </a:r>
            <a:r>
              <a:rPr lang="en-US" altLang="zh-TW" sz="2400" dirty="0" err="1"/>
              <a:t>SQL_Server</a:t>
            </a:r>
            <a:r>
              <a:rPr lang="zh-TW" altLang="en-US" sz="2400" dirty="0"/>
              <a:t>的名稱</a:t>
            </a:r>
            <a:r>
              <a:rPr lang="en-US" altLang="zh-TW" sz="2400" dirty="0"/>
              <a:t>;Initial Catalog=</a:t>
            </a:r>
            <a:r>
              <a:rPr lang="zh-TW" altLang="en-US" sz="2400" dirty="0"/>
              <a:t>資料庫名稱</a:t>
            </a:r>
            <a:r>
              <a:rPr lang="en-US" altLang="zh-TW" sz="2400" dirty="0"/>
              <a:t>;Persist Security Info=</a:t>
            </a:r>
            <a:r>
              <a:rPr lang="en-US" altLang="zh-TW" sz="2400" dirty="0" err="1"/>
              <a:t>True;User</a:t>
            </a:r>
            <a:r>
              <a:rPr lang="en-US" altLang="zh-TW" sz="2400" dirty="0"/>
              <a:t> ID=</a:t>
            </a:r>
            <a:r>
              <a:rPr lang="zh-TW" altLang="en-US" sz="2400" dirty="0"/>
              <a:t>帳號</a:t>
            </a:r>
            <a:r>
              <a:rPr lang="en-US" altLang="zh-TW" sz="2400" dirty="0"/>
              <a:t>;Password=</a:t>
            </a:r>
            <a:r>
              <a:rPr lang="zh-TW" altLang="en-US" sz="2400" dirty="0"/>
              <a:t>密碼</a:t>
            </a:r>
            <a:r>
              <a:rPr lang="en-US" altLang="zh-TW" sz="2400" dirty="0"/>
              <a:t>" </a:t>
            </a:r>
            <a:r>
              <a:rPr lang="en-US" altLang="zh-TW" sz="2400" dirty="0" err="1"/>
              <a:t>providerName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System.Data.SqlClient</a:t>
            </a:r>
            <a:r>
              <a:rPr lang="en-US" altLang="zh-TW" sz="2400" dirty="0"/>
              <a:t>"/&gt;</a:t>
            </a:r>
          </a:p>
          <a:p>
            <a:pPr marL="365760" lvl="1" indent="0">
              <a:buNone/>
            </a:pPr>
            <a:r>
              <a:rPr lang="en-US" altLang="zh-TW" dirty="0"/>
              <a:t>&lt;/</a:t>
            </a:r>
            <a:r>
              <a:rPr lang="en-US" altLang="zh-TW" dirty="0" err="1"/>
              <a:t>connectionStrings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5CEC-198F-416F-897A-7A4F9775AC32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資料庫連結字串與</a:t>
            </a:r>
            <a:r>
              <a:rPr lang="en-US" altLang="zh-TW" dirty="0" err="1"/>
              <a:t>Web.Config</a:t>
            </a:r>
            <a:r>
              <a:rPr lang="zh-TW" altLang="en-US" dirty="0"/>
              <a:t>設定檔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7268590" cy="2600688"/>
          </a:xfrm>
        </p:spPr>
      </p:pic>
      <p:pic>
        <p:nvPicPr>
          <p:cNvPr id="5" name="圖片 4" descr="SqlDataSource 工作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1428950" cy="4572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圓角矩形 5"/>
          <p:cNvSpPr/>
          <p:nvPr/>
        </p:nvSpPr>
        <p:spPr>
          <a:xfrm>
            <a:off x="1547664" y="4725144"/>
            <a:ext cx="3427107" cy="2822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BB0F-98A0-4222-96F5-3D3886F22258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57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try…catch…</a:t>
            </a:r>
            <a:r>
              <a:rPr lang="zh-TW" altLang="en-US" dirty="0"/>
              <a:t>區塊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6AB6-98E5-4516-BCB0-192DD962E16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/>
              <a:t>介紹「</a:t>
            </a:r>
            <a:r>
              <a:rPr lang="en-US" altLang="zh-TW" sz="2800" dirty="0"/>
              <a:t>try</a:t>
            </a:r>
            <a:r>
              <a:rPr lang="zh-TW" altLang="en-US" sz="2800" dirty="0"/>
              <a:t>區塊」區塊的用法，是用來提供在給定的程式碼區塊 </a:t>
            </a:r>
            <a:r>
              <a:rPr lang="en-US" altLang="zh-TW" sz="2800" dirty="0"/>
              <a:t>(</a:t>
            </a:r>
            <a:r>
              <a:rPr lang="zh-TW" altLang="en-US" sz="2800" dirty="0"/>
              <a:t>仍在執行中的程式碼</a:t>
            </a:r>
            <a:r>
              <a:rPr lang="en-US" altLang="zh-TW" sz="2800" dirty="0"/>
              <a:t>) </a:t>
            </a:r>
            <a:r>
              <a:rPr lang="zh-TW" altLang="en-US" sz="2800" dirty="0"/>
              <a:t>發生的部分或所有可能錯誤的處理方式。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TW" sz="2400" dirty="0"/>
              <a:t>1. try</a:t>
            </a:r>
            <a:r>
              <a:rPr lang="zh-TW" altLang="en-US" sz="2400" dirty="0"/>
              <a:t>區塊裡面，程式碼是專門「開啟並啟用資源」的，例如：開啟資料庫連線（</a:t>
            </a:r>
            <a:r>
              <a:rPr lang="en-US" altLang="zh-TW" sz="2400" dirty="0" err="1"/>
              <a:t>Conn.Open</a:t>
            </a:r>
            <a:r>
              <a:rPr lang="en-US" altLang="zh-TW" sz="2400" dirty="0"/>
              <a:t>()</a:t>
            </a:r>
            <a:r>
              <a:rPr lang="zh-TW" altLang="en-US" sz="2400" dirty="0"/>
              <a:t>）、執行</a:t>
            </a:r>
            <a:r>
              <a:rPr lang="en-US" altLang="zh-TW" sz="2400" dirty="0"/>
              <a:t>SQL</a:t>
            </a:r>
            <a:r>
              <a:rPr lang="zh-TW" altLang="en-US" sz="2400" dirty="0"/>
              <a:t>指令等等。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TW" sz="2400" dirty="0"/>
              <a:t>2. catch</a:t>
            </a:r>
            <a:r>
              <a:rPr lang="zh-TW" altLang="en-US" sz="2400" dirty="0"/>
              <a:t>區塊抓取「錯誤導致的例外狀況（</a:t>
            </a:r>
            <a:r>
              <a:rPr lang="en-US" altLang="zh-TW" sz="2400" dirty="0"/>
              <a:t>Exception</a:t>
            </a:r>
            <a:r>
              <a:rPr lang="zh-TW" altLang="en-US" sz="2400" dirty="0"/>
              <a:t>）」，這段也可省略不寫。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TW" sz="2400" dirty="0"/>
              <a:t>3. finally</a:t>
            </a:r>
            <a:r>
              <a:rPr lang="zh-TW" altLang="en-US" sz="2400" dirty="0"/>
              <a:t>區塊則是在最後時刻（不論成功與否），放置一些「處置這些資源（例如：關閉資料庫的連線）」的程式碼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274320" lvl="1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B0F0"/>
                </a:solidFill>
              </a:rPr>
              <a:t>範例 </a:t>
            </a:r>
            <a:r>
              <a:rPr lang="en-US" altLang="zh-TW" sz="2400" dirty="0">
                <a:solidFill>
                  <a:srgbClr val="00B0F0"/>
                </a:solidFill>
              </a:rPr>
              <a:t>Default_1_0_DataReader_Manual.aspx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0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try…catch…</a:t>
            </a:r>
            <a:r>
              <a:rPr lang="zh-TW" altLang="en-US" dirty="0"/>
              <a:t>區塊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6AB6-98E5-4516-BCB0-192DD962E16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5029908" cy="4500932"/>
          </a:xfrm>
          <a:prstGeom prst="rect">
            <a:avLst/>
          </a:prstGeom>
        </p:spPr>
      </p:pic>
      <p:pic>
        <p:nvPicPr>
          <p:cNvPr id="6" name="內容版面配置區 5" descr="畫面剪輯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5" b="-1"/>
          <a:stretch/>
        </p:blipFill>
        <p:spPr>
          <a:xfrm>
            <a:off x="-35226" y="1523256"/>
            <a:ext cx="8806865" cy="609600"/>
          </a:xfrm>
          <a:ln w="12700">
            <a:solidFill>
              <a:srgbClr val="FF0000"/>
            </a:solidFill>
          </a:ln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48880"/>
            <a:ext cx="3969911" cy="203444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圓角矩形 8"/>
          <p:cNvSpPr/>
          <p:nvPr/>
        </p:nvSpPr>
        <p:spPr>
          <a:xfrm>
            <a:off x="5148064" y="3645024"/>
            <a:ext cx="2088232" cy="738298"/>
          </a:xfrm>
          <a:prstGeom prst="roundRect">
            <a:avLst>
              <a:gd name="adj" fmla="val 3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68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1256</TotalTime>
  <Words>660</Words>
  <Application>Microsoft Office PowerPoint</Application>
  <PresentationFormat>如螢幕大小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中庸</vt:lpstr>
      <vt:lpstr>ADO.NET</vt:lpstr>
      <vt:lpstr>ADO.NET的精髓--              DataReader與DataSet</vt:lpstr>
      <vt:lpstr>PowerPoint 簡報</vt:lpstr>
      <vt:lpstr>DataReader</vt:lpstr>
      <vt:lpstr>DataReader</vt:lpstr>
      <vt:lpstr>資料庫連結字串與Web.Config設定檔</vt:lpstr>
      <vt:lpstr>資料庫連結字串與Web.Config設定檔</vt:lpstr>
      <vt:lpstr>使用try…catch…區塊</vt:lpstr>
      <vt:lpstr>使用try…catch…區塊</vt:lpstr>
      <vt:lpstr>使用using…區塊，自動關閉資源</vt:lpstr>
      <vt:lpstr>使用using…區塊，自動關閉資源</vt:lpstr>
      <vt:lpstr>DataReader最佳化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薛智誠</dc:creator>
  <cp:lastModifiedBy>薛智誠</cp:lastModifiedBy>
  <cp:revision>9</cp:revision>
  <dcterms:created xsi:type="dcterms:W3CDTF">2018-06-14T05:02:17Z</dcterms:created>
  <dcterms:modified xsi:type="dcterms:W3CDTF">2018-06-15T02:17:22Z</dcterms:modified>
</cp:coreProperties>
</file>