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5" r:id="rId39"/>
    <p:sldId id="291" r:id="rId40"/>
    <p:sldId id="292" r:id="rId41"/>
    <p:sldId id="297" r:id="rId42"/>
    <p:sldId id="296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E1BE"/>
    <a:srgbClr val="E66C7D"/>
    <a:srgbClr val="F0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173D5-6DB5-4FCA-A3D0-86ED6ADCAC41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08AD-0804-4689-AE82-42149EF41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5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B16D-751C-4E24-BFCD-D3A76444B511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A649-D702-4661-B535-630E675D9F5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5DA0-0A2D-4E57-BB76-251B57FE03E8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118D-3819-4088-91B4-6B59630E10AB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351-72C1-4206-A40F-7E5C6279E88B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D2C-CC5B-43F1-B7B9-A620B3A163D1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F8F0-B09C-43E7-B8F8-6F041C1F7536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E4A-9952-4B3B-847C-032353168498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3D9-DA0A-49B4-8A6E-60C7D9C89AB8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7E73AC-4057-4266-82E5-289FABA810DD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0813A9-B2BB-4D21-875C-A035C53EFBA5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4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tmp"/><Relationship Id="rId4" Type="http://schemas.openxmlformats.org/officeDocument/2006/relationships/image" Target="../media/image61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tm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GridView</a:t>
            </a:r>
            <a:r>
              <a:rPr lang="zh-TW" altLang="en-US" dirty="0"/>
              <a:t>自訂樣板</a:t>
            </a:r>
            <a:r>
              <a:rPr lang="en-US" altLang="zh-TW" dirty="0"/>
              <a:t>(Template)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編輯樣板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一次</a:t>
            </a:r>
            <a:r>
              <a:rPr lang="zh-TW" altLang="en-US" dirty="0" smtClean="0"/>
              <a:t>編輯</a:t>
            </a:r>
            <a:r>
              <a:rPr lang="zh-TW" altLang="en-US" dirty="0" smtClean="0">
                <a:solidFill>
                  <a:srgbClr val="FF0000"/>
                </a:solidFill>
              </a:rPr>
              <a:t>全部</a:t>
            </a:r>
            <a:r>
              <a:rPr lang="zh-TW" altLang="en-US" dirty="0" smtClean="0"/>
              <a:t>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56616"/>
            <a:ext cx="2648320" cy="329611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66326" y="5422600"/>
            <a:ext cx="69330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72640"/>
            <a:ext cx="4534533" cy="226726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1403648" y="3392720"/>
            <a:ext cx="2304256" cy="21738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6262599" y="3458913"/>
            <a:ext cx="197983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9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編輯樣板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一次出現所有樣板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1979712" y="2472027"/>
            <a:ext cx="4797831" cy="4251543"/>
            <a:chOff x="1214329" y="2487891"/>
            <a:chExt cx="4797831" cy="4251543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329" y="2487891"/>
              <a:ext cx="4797831" cy="4251543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1229544" y="2653119"/>
              <a:ext cx="4782616" cy="3836965"/>
              <a:chOff x="1229544" y="2653119"/>
              <a:chExt cx="4782616" cy="3836965"/>
            </a:xfrm>
          </p:grpSpPr>
          <p:pic>
            <p:nvPicPr>
              <p:cNvPr id="6" name="圖片 5" descr="畫面剪輯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184" y="3409947"/>
                <a:ext cx="47632" cy="38105"/>
              </a:xfrm>
              <a:prstGeom prst="rect">
                <a:avLst/>
              </a:prstGeom>
            </p:spPr>
          </p:pic>
          <p:sp>
            <p:nvSpPr>
              <p:cNvPr id="8" name="圓角矩形 7"/>
              <p:cNvSpPr/>
              <p:nvPr/>
            </p:nvSpPr>
            <p:spPr>
              <a:xfrm>
                <a:off x="4355976" y="2929594"/>
                <a:ext cx="1656184" cy="40415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1229544" y="2653119"/>
                <a:ext cx="2997426" cy="756828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1229544" y="3409946"/>
                <a:ext cx="2997426" cy="628459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1229544" y="4038406"/>
                <a:ext cx="2997426" cy="1118786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1229544" y="5157192"/>
                <a:ext cx="2997426" cy="576064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1229544" y="5733256"/>
                <a:ext cx="2997426" cy="756828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04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編輯樣板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75656" y="2060848"/>
            <a:ext cx="6359433" cy="4100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 smtClean="0"/>
              <a:t>樣板操作設定</a:t>
            </a:r>
            <a:endParaRPr lang="en-US" altLang="zh-TW" sz="6000" dirty="0" smtClean="0"/>
          </a:p>
          <a:p>
            <a:pPr>
              <a:lnSpc>
                <a:spcPct val="150000"/>
              </a:lnSpc>
            </a:pPr>
            <a:r>
              <a:rPr lang="zh-TW" altLang="en-US" sz="6000" dirty="0"/>
              <a:t>一定要</a:t>
            </a:r>
            <a:r>
              <a:rPr lang="zh-TW" altLang="en-US" sz="6000" dirty="0">
                <a:solidFill>
                  <a:srgbClr val="FF0000"/>
                </a:solidFill>
              </a:rPr>
              <a:t>親手做</a:t>
            </a:r>
            <a:r>
              <a:rPr lang="en-US" altLang="zh-TW" sz="6000" dirty="0" smtClean="0"/>
              <a:t>!!</a:t>
            </a:r>
          </a:p>
          <a:p>
            <a:pPr>
              <a:lnSpc>
                <a:spcPct val="150000"/>
              </a:lnSpc>
            </a:pPr>
            <a:r>
              <a:rPr lang="zh-TW" altLang="en-US" sz="6000" dirty="0" smtClean="0">
                <a:solidFill>
                  <a:srgbClr val="FF0000"/>
                </a:solidFill>
              </a:rPr>
              <a:t>親自設定</a:t>
            </a:r>
            <a:r>
              <a:rPr lang="zh-TW" altLang="en-US" sz="6000" dirty="0" smtClean="0"/>
              <a:t>玩</a:t>
            </a:r>
            <a:r>
              <a:rPr lang="zh-TW" altLang="en-US" sz="6000" dirty="0"/>
              <a:t>玩</a:t>
            </a:r>
            <a:r>
              <a:rPr lang="zh-TW" altLang="en-US" sz="6000" dirty="0" smtClean="0"/>
              <a:t>看</a:t>
            </a:r>
            <a:r>
              <a:rPr lang="en-US" altLang="zh-TW" sz="6000" dirty="0" smtClean="0"/>
              <a:t>~~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652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查無紀錄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找不到資料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</a:t>
            </a:r>
            <a:r>
              <a:rPr lang="en-US" altLang="zh-TW" cap="none" dirty="0" err="1" smtClean="0"/>
              <a:t>mpty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ata</a:t>
            </a:r>
            <a:r>
              <a:rPr lang="en-US" altLang="zh-TW" dirty="0" err="1" smtClean="0"/>
              <a:t>T</a:t>
            </a:r>
            <a:r>
              <a:rPr lang="en-US" altLang="zh-TW" cap="none" dirty="0" err="1" smtClean="0"/>
              <a:t>emplate</a:t>
            </a:r>
            <a:r>
              <a:rPr lang="zh-TW" altLang="en-US" cap="none" dirty="0" smtClean="0"/>
              <a:t>樣板</a:t>
            </a:r>
            <a:endParaRPr lang="zh-TW" altLang="en-US" dirty="0"/>
          </a:p>
        </p:txBody>
      </p:sp>
      <p:pic>
        <p:nvPicPr>
          <p:cNvPr id="10" name="內容版面配置區 9" descr="畫面剪輯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15109"/>
            <a:ext cx="4114800" cy="2057400"/>
          </a:xfrm>
        </p:spPr>
      </p:pic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</a:t>
            </a:r>
            <a:r>
              <a:rPr lang="en-US" altLang="zh-TW" cap="none" dirty="0" err="1" smtClean="0"/>
              <a:t>how</a:t>
            </a:r>
            <a:r>
              <a:rPr lang="en-US" altLang="zh-TW" dirty="0" err="1" smtClean="0"/>
              <a:t>H</a:t>
            </a:r>
            <a:r>
              <a:rPr lang="en-US" altLang="zh-TW" cap="none" dirty="0" err="1" smtClean="0"/>
              <a:t>eader</a:t>
            </a:r>
            <a:r>
              <a:rPr lang="en-US" altLang="zh-TW" dirty="0" err="1" smtClean="0"/>
              <a:t>W</a:t>
            </a:r>
            <a:r>
              <a:rPr lang="en-US" altLang="zh-TW" cap="none" dirty="0" err="1" smtClean="0"/>
              <a:t>hen</a:t>
            </a:r>
            <a:r>
              <a:rPr lang="en-US" altLang="zh-TW" dirty="0" err="1" smtClean="0"/>
              <a:t>E</a:t>
            </a:r>
            <a:r>
              <a:rPr lang="en-US" altLang="zh-TW" cap="none" dirty="0" err="1" smtClean="0"/>
              <a:t>mpty</a:t>
            </a:r>
            <a:r>
              <a:rPr lang="zh-TW" altLang="en-US" cap="none" dirty="0" smtClean="0"/>
              <a:t>屬性</a:t>
            </a:r>
            <a:endParaRPr lang="zh-TW" altLang="en-US" dirty="0"/>
          </a:p>
        </p:txBody>
      </p:sp>
      <p:pic>
        <p:nvPicPr>
          <p:cNvPr id="11" name="內容版面配置區 10" descr="畫面剪輯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57" y="3320102"/>
            <a:ext cx="2934110" cy="2210109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F8F0-B09C-43E7-B8F8-6F041C1F7536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863077" y="5028254"/>
            <a:ext cx="1658375" cy="2143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220072" y="4908511"/>
            <a:ext cx="2851923" cy="2186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225276" y="3536911"/>
            <a:ext cx="2873695" cy="240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左箭號 14"/>
          <p:cNvSpPr/>
          <p:nvPr/>
        </p:nvSpPr>
        <p:spPr>
          <a:xfrm>
            <a:off x="4067944" y="4631368"/>
            <a:ext cx="1440160" cy="1008112"/>
          </a:xfrm>
          <a:prstGeom prst="leftArrow">
            <a:avLst/>
          </a:prstGeom>
          <a:solidFill>
            <a:srgbClr val="0FE1BE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搭配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查無紀錄</a:t>
            </a:r>
            <a:r>
              <a:rPr lang="en-US" altLang="zh-TW" dirty="0"/>
              <a:t>(</a:t>
            </a:r>
            <a:r>
              <a:rPr lang="zh-TW" altLang="en-US" dirty="0"/>
              <a:t>找不到資料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EmptyDataTemplate</a:t>
            </a:r>
            <a:r>
              <a:rPr lang="zh-TW" altLang="en-US" dirty="0" smtClean="0"/>
              <a:t>樣板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D2C-CC5B-43F1-B7B9-A620B3A163D1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19234"/>
            <a:ext cx="2791215" cy="1819529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348880"/>
            <a:ext cx="5715798" cy="2610214"/>
          </a:xfrm>
          <a:prstGeom prst="rect">
            <a:avLst/>
          </a:prstGeom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21875"/>
            <a:ext cx="2457793" cy="1648055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2483768" y="3068960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896036" y="4905164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48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查無紀錄</a:t>
            </a:r>
            <a:r>
              <a:rPr lang="en-US" altLang="zh-TW" dirty="0"/>
              <a:t>(</a:t>
            </a:r>
            <a:r>
              <a:rPr lang="zh-TW" altLang="en-US" dirty="0"/>
              <a:t>找不到資料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ShowHeaderWhenEmpty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2322"/>
            <a:ext cx="2905531" cy="89547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14690"/>
            <a:ext cx="3258005" cy="943107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79254"/>
            <a:ext cx="2457793" cy="1648055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272207"/>
            <a:ext cx="3286584" cy="1619476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615896" y="3243456"/>
            <a:ext cx="829188" cy="2143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7092280" y="3243456"/>
            <a:ext cx="829188" cy="2143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148063" y="5081945"/>
            <a:ext cx="3037993" cy="241169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5400000">
            <a:off x="1272237" y="3805971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5400000">
            <a:off x="5840962" y="3805971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98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查無紀錄</a:t>
            </a:r>
            <a:r>
              <a:rPr lang="en-US" altLang="zh-TW" dirty="0"/>
              <a:t>(</a:t>
            </a:r>
            <a:r>
              <a:rPr lang="zh-TW" altLang="en-US" dirty="0"/>
              <a:t>找不到資料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625609"/>
          </a:xfrm>
        </p:spPr>
        <p:txBody>
          <a:bodyPr/>
          <a:lstStyle/>
          <a:p>
            <a:r>
              <a:rPr lang="zh-TW" altLang="en-US" dirty="0" smtClean="0"/>
              <a:t>與</a:t>
            </a:r>
            <a:r>
              <a:rPr lang="en-US" altLang="zh-TW" dirty="0" err="1" smtClean="0"/>
              <a:t>EmptyDataText</a:t>
            </a:r>
            <a:r>
              <a:rPr lang="zh-TW" altLang="en-US" dirty="0" smtClean="0"/>
              <a:t>屬性有何不同</a:t>
            </a:r>
            <a:endParaRPr lang="en-US" altLang="zh-TW" dirty="0" smtClean="0"/>
          </a:p>
          <a:p>
            <a:pPr lvl="1"/>
            <a:r>
              <a:rPr lang="zh-TW" altLang="en-US" dirty="0"/>
              <a:t>如果同時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EmptyDataText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與</a:t>
            </a:r>
            <a:r>
              <a:rPr lang="en-US" altLang="zh-TW" dirty="0" err="1"/>
              <a:t>EmptyDataTemplate</a:t>
            </a:r>
            <a:r>
              <a:rPr lang="zh-TW" altLang="en-US" dirty="0"/>
              <a:t>樣板</a:t>
            </a:r>
          </a:p>
          <a:p>
            <a:pPr lvl="2"/>
            <a:r>
              <a:rPr lang="en-US" altLang="zh-TW" dirty="0" err="1">
                <a:solidFill>
                  <a:srgbClr val="7030A0"/>
                </a:solidFill>
              </a:rPr>
              <a:t>EmptyDataTemplate</a:t>
            </a:r>
            <a:r>
              <a:rPr lang="zh-TW" altLang="en-US" dirty="0" smtClean="0">
                <a:solidFill>
                  <a:srgbClr val="7030A0"/>
                </a:solidFill>
              </a:rPr>
              <a:t>樣板有優先權</a:t>
            </a:r>
            <a:endParaRPr lang="zh-TW" altLang="en-US" dirty="0">
              <a:solidFill>
                <a:srgbClr val="7030A0"/>
              </a:solidFill>
            </a:endParaRPr>
          </a:p>
          <a:p>
            <a:r>
              <a:rPr lang="zh-TW" altLang="en-US" dirty="0" smtClean="0"/>
              <a:t>只以</a:t>
            </a:r>
            <a:r>
              <a:rPr lang="zh-TW" altLang="en-US" dirty="0" smtClean="0">
                <a:solidFill>
                  <a:srgbClr val="FF0000"/>
                </a:solidFill>
              </a:rPr>
              <a:t>文字</a:t>
            </a:r>
            <a:r>
              <a:rPr lang="zh-TW" altLang="en-US" dirty="0" smtClean="0"/>
              <a:t>警告，</a:t>
            </a:r>
            <a:r>
              <a:rPr lang="zh-TW" altLang="en-US" dirty="0"/>
              <a:t>設定</a:t>
            </a:r>
            <a:r>
              <a:rPr lang="en-US" altLang="zh-TW" dirty="0" err="1"/>
              <a:t>EmptyDataText</a:t>
            </a:r>
            <a:r>
              <a:rPr lang="zh-TW" altLang="en-US" dirty="0"/>
              <a:t>屬性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比較簡單方便</a:t>
            </a:r>
            <a:endParaRPr lang="en-US" altLang="zh-TW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zh-TW" altLang="en-US" dirty="0"/>
              <a:t>用設計好的</a:t>
            </a:r>
            <a:r>
              <a:rPr lang="zh-TW" altLang="en-US" dirty="0" smtClean="0">
                <a:solidFill>
                  <a:srgbClr val="FF0000"/>
                </a:solidFill>
              </a:rPr>
              <a:t>圖片</a:t>
            </a:r>
            <a:r>
              <a:rPr lang="zh-TW" altLang="en-US" dirty="0" smtClean="0"/>
              <a:t>警告，用</a:t>
            </a:r>
            <a:r>
              <a:rPr lang="en-US" altLang="zh-TW" dirty="0" err="1"/>
              <a:t>EmptyDataTemplate</a:t>
            </a:r>
            <a:r>
              <a:rPr lang="zh-TW" altLang="en-US" dirty="0" smtClean="0"/>
              <a:t>樣板，比較美觀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56792"/>
            <a:ext cx="2618623" cy="22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7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搭配</a:t>
            </a:r>
            <a:r>
              <a:rPr lang="en-US" altLang="zh-TW" dirty="0" smtClean="0"/>
              <a:t>Calendar(</a:t>
            </a:r>
            <a:r>
              <a:rPr lang="zh-TW" altLang="en-US" dirty="0" smtClean="0"/>
              <a:t>日曆</a:t>
            </a:r>
            <a:r>
              <a:rPr lang="en-US" altLang="zh-TW" dirty="0" smtClean="0"/>
              <a:t>)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日期格式</a:t>
            </a:r>
            <a:r>
              <a:rPr lang="zh-TW" altLang="en-US" dirty="0" smtClean="0"/>
              <a:t>千奇百怪不統一，寫入資料庫就會是大災難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2015/08/05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2015-8-5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2015-Aug-05</a:t>
            </a:r>
          </a:p>
          <a:p>
            <a:r>
              <a:rPr lang="zh-TW" altLang="en-US" dirty="0" smtClean="0"/>
              <a:t>用</a:t>
            </a:r>
            <a:r>
              <a:rPr lang="en-US" altLang="zh-TW" dirty="0"/>
              <a:t>Calendar(</a:t>
            </a:r>
            <a:r>
              <a:rPr lang="zh-TW" altLang="en-US" dirty="0"/>
              <a:t>日曆</a:t>
            </a:r>
            <a:r>
              <a:rPr lang="en-US" altLang="zh-TW" dirty="0"/>
              <a:t>)</a:t>
            </a:r>
            <a:r>
              <a:rPr lang="zh-TW" altLang="en-US" dirty="0" smtClean="0"/>
              <a:t>控制項來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dirty="0" smtClean="0">
                <a:solidFill>
                  <a:srgbClr val="7030A0"/>
                </a:solidFill>
              </a:rPr>
              <a:t>選取</a:t>
            </a:r>
            <a:r>
              <a:rPr lang="zh-TW" altLang="en-US" dirty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日期已取代</a:t>
            </a:r>
            <a:r>
              <a:rPr lang="zh-TW" altLang="en-US" dirty="0">
                <a:latin typeface="標楷體"/>
                <a:ea typeface="標楷體"/>
              </a:rPr>
              <a:t>「</a:t>
            </a:r>
            <a:r>
              <a:rPr lang="zh-TW" altLang="en-US" dirty="0" smtClean="0"/>
              <a:t>直接輸入</a:t>
            </a:r>
            <a:r>
              <a:rPr lang="zh-TW" altLang="en-US" dirty="0" smtClean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r>
              <a:rPr lang="en-US" altLang="zh-TW" dirty="0"/>
              <a:t>GridView_1_Calendar.aspx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4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搭配</a:t>
            </a:r>
            <a:r>
              <a:rPr lang="en-US" altLang="zh-TW" dirty="0"/>
              <a:t>Calendar(</a:t>
            </a:r>
            <a:r>
              <a:rPr lang="zh-TW" altLang="en-US" dirty="0"/>
              <a:t>日曆</a:t>
            </a:r>
            <a:r>
              <a:rPr lang="en-US" altLang="zh-TW" dirty="0"/>
              <a:t>)</a:t>
            </a:r>
            <a:r>
              <a:rPr lang="zh-TW" altLang="en-US" dirty="0"/>
              <a:t>控制項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3105584" cy="221963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28800"/>
            <a:ext cx="2753109" cy="235300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168215"/>
            <a:ext cx="6058746" cy="2229161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5400000">
            <a:off x="4247964" y="3729900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696513" y="2409258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398182" y="3091056"/>
            <a:ext cx="829188" cy="2143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973286" y="2263742"/>
            <a:ext cx="424543" cy="1045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973286" y="4846024"/>
            <a:ext cx="1643743" cy="259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10515"/>
            <a:ext cx="1905266" cy="1743318"/>
          </a:xfrm>
          <a:prstGeom prst="rect">
            <a:avLst/>
          </a:prstGeom>
        </p:spPr>
      </p:pic>
      <p:sp>
        <p:nvSpPr>
          <p:cNvPr id="15" name="弧形箭號 (下彎) 14"/>
          <p:cNvSpPr/>
          <p:nvPr/>
        </p:nvSpPr>
        <p:spPr>
          <a:xfrm>
            <a:off x="1691680" y="4365024"/>
            <a:ext cx="2880320" cy="442300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7" y="2420612"/>
            <a:ext cx="4629796" cy="180047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82"/>
          <a:stretch/>
        </p:blipFill>
        <p:spPr>
          <a:xfrm>
            <a:off x="5651039" y="1916832"/>
            <a:ext cx="2985074" cy="396044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572000" y="3573016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012160" y="4027159"/>
            <a:ext cx="829188" cy="3487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012160" y="4474029"/>
            <a:ext cx="829188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578159" y="4365104"/>
            <a:ext cx="4888692" cy="2343061"/>
            <a:chOff x="611560" y="4221088"/>
            <a:chExt cx="4888692" cy="2343061"/>
          </a:xfrm>
        </p:grpSpPr>
        <p:pic>
          <p:nvPicPr>
            <p:cNvPr id="8" name="圖片 7" descr="畫面剪輯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221088"/>
              <a:ext cx="4888692" cy="2343061"/>
            </a:xfrm>
            <a:prstGeom prst="rect">
              <a:avLst/>
            </a:prstGeom>
          </p:spPr>
        </p:pic>
        <p:sp>
          <p:nvSpPr>
            <p:cNvPr id="13" name="圓角矩形 12"/>
            <p:cNvSpPr/>
            <p:nvPr/>
          </p:nvSpPr>
          <p:spPr>
            <a:xfrm>
              <a:off x="4355975" y="5802086"/>
              <a:ext cx="956253" cy="2495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683568" y="4869160"/>
              <a:ext cx="3384376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向右箭號 11"/>
          <p:cNvSpPr/>
          <p:nvPr/>
        </p:nvSpPr>
        <p:spPr>
          <a:xfrm rot="10800000">
            <a:off x="5292080" y="5481228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3"/>
            <a:ext cx="4752528" cy="344240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8DB6-9BBF-4AC3-B24D-6353A720F5CA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222128" cy="327589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96618" y="2453545"/>
            <a:ext cx="2160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309389" y="4060303"/>
            <a:ext cx="4170582" cy="402839"/>
          </a:xfrm>
          <a:prstGeom prst="roundRect">
            <a:avLst>
              <a:gd name="adj" fmla="val 58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203848" y="2741577"/>
            <a:ext cx="4032448" cy="1407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932040" y="1759593"/>
            <a:ext cx="39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Default_book_GridView_Template.aspx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43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" y="2420888"/>
            <a:ext cx="4610744" cy="338184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5144"/>
            <a:ext cx="1114581" cy="342948"/>
          </a:xfrm>
          <a:prstGeom prst="rect">
            <a:avLst/>
          </a:prstGeom>
          <a:ln w="57150">
            <a:solidFill>
              <a:srgbClr val="0FE1BE"/>
            </a:solidFill>
          </a:ln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42811"/>
            <a:ext cx="4703489" cy="31380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2230197" y="4771834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230197" y="3793232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</p:cNvCxnSpPr>
          <p:nvPr/>
        </p:nvCxnSpPr>
        <p:spPr>
          <a:xfrm>
            <a:off x="3186450" y="3918016"/>
            <a:ext cx="1356104" cy="978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004048" y="5068092"/>
            <a:ext cx="1440160" cy="449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6399426" y="5447860"/>
            <a:ext cx="1484942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4429112" y="4881803"/>
            <a:ext cx="574936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12" y="5213692"/>
            <a:ext cx="819264" cy="238158"/>
          </a:xfrm>
          <a:prstGeom prst="rect">
            <a:avLst/>
          </a:prstGeom>
          <a:ln w="57150">
            <a:solidFill>
              <a:srgbClr val="0FE1BE"/>
            </a:solidFill>
          </a:ln>
        </p:spPr>
      </p:pic>
      <p:sp>
        <p:nvSpPr>
          <p:cNvPr id="22" name="圓角矩形 21"/>
          <p:cNvSpPr/>
          <p:nvPr/>
        </p:nvSpPr>
        <p:spPr>
          <a:xfrm>
            <a:off x="2224180" y="3793232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22" idx="3"/>
          </p:cNvCxnSpPr>
          <p:nvPr/>
        </p:nvCxnSpPr>
        <p:spPr>
          <a:xfrm>
            <a:off x="3180433" y="3918016"/>
            <a:ext cx="1356104" cy="978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393409" y="5447860"/>
            <a:ext cx="1484942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4423095" y="4881803"/>
            <a:ext cx="574936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3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樣板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編輯樣板</a:t>
            </a:r>
            <a:r>
              <a:rPr lang="en-US" altLang="zh-TW" dirty="0" err="1" smtClean="0"/>
              <a:t>EditItemTemplate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02706"/>
            <a:ext cx="3943901" cy="372479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627784" y="5973993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07" y="2393302"/>
            <a:ext cx="4525007" cy="1495634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7" idx="3"/>
            <a:endCxn id="10" idx="1"/>
          </p:cNvCxnSpPr>
          <p:nvPr/>
        </p:nvCxnSpPr>
        <p:spPr>
          <a:xfrm flipV="1">
            <a:off x="3584037" y="3141119"/>
            <a:ext cx="488870" cy="2957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41" y="4219842"/>
            <a:ext cx="2448267" cy="1438476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6401"/>
            <a:ext cx="2419688" cy="207674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559289" y="3994892"/>
            <a:ext cx="28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刪除預設的</a:t>
            </a:r>
            <a:r>
              <a:rPr lang="en-US" altLang="zh-TW" dirty="0" err="1" smtClean="0">
                <a:solidFill>
                  <a:srgbClr val="FF0000"/>
                </a:solidFill>
              </a:rPr>
              <a:t>TextBox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593380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加入</a:t>
            </a:r>
            <a:r>
              <a:rPr lang="en-US" altLang="zh-TW" dirty="0" err="1" smtClean="0">
                <a:solidFill>
                  <a:srgbClr val="FF0000"/>
                </a:solidFill>
              </a:rPr>
              <a:t>Calender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2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38" y="3140968"/>
            <a:ext cx="5198444" cy="30484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 smtClean="0"/>
              <a:t>~~~</a:t>
            </a:r>
            <a:r>
              <a:rPr lang="zh-TW" altLang="en-US" dirty="0">
                <a:solidFill>
                  <a:srgbClr val="FF0000"/>
                </a:solidFill>
              </a:rPr>
              <a:t>重點</a:t>
            </a:r>
            <a:r>
              <a:rPr lang="en-US" altLang="zh-TW" dirty="0">
                <a:solidFill>
                  <a:srgbClr val="FF0000"/>
                </a:solidFill>
              </a:rPr>
              <a:t>!! </a:t>
            </a:r>
            <a:r>
              <a:rPr lang="zh-TW" altLang="en-US" dirty="0">
                <a:solidFill>
                  <a:srgbClr val="FF0000"/>
                </a:solidFill>
              </a:rPr>
              <a:t>重點</a:t>
            </a:r>
            <a:r>
              <a:rPr lang="en-US" altLang="zh-TW" dirty="0">
                <a:solidFill>
                  <a:srgbClr val="FF0000"/>
                </a:solidFill>
              </a:rPr>
              <a:t>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資料繫結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DataBinding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calendar</a:t>
            </a:r>
            <a:r>
              <a:rPr lang="zh-TW" altLang="en-US" dirty="0" smtClean="0"/>
              <a:t>控制項與資料表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test_time</a:t>
            </a:r>
            <a:r>
              <a:rPr lang="zh-TW" altLang="en-US" dirty="0" smtClean="0"/>
              <a:t>欄位繫結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84984"/>
            <a:ext cx="3620005" cy="2010056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480568" y="3955405"/>
            <a:ext cx="1246941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997492" y="4169229"/>
            <a:ext cx="793778" cy="160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796136" y="4044446"/>
            <a:ext cx="3160446" cy="1832826"/>
          </a:xfrm>
          <a:prstGeom prst="roundRect">
            <a:avLst>
              <a:gd name="adj" fmla="val 59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131840" y="4368995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4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36072"/>
            <a:ext cx="8195522" cy="2088232"/>
          </a:xfrm>
        </p:spPr>
      </p:pic>
      <p:sp>
        <p:nvSpPr>
          <p:cNvPr id="9" name="圓角矩形 8"/>
          <p:cNvSpPr/>
          <p:nvPr/>
        </p:nvSpPr>
        <p:spPr>
          <a:xfrm>
            <a:off x="4287596" y="3955405"/>
            <a:ext cx="2660668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38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6639852" cy="202910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51537"/>
            <a:ext cx="6706536" cy="295316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23529" y="2492896"/>
            <a:ext cx="360040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084168" y="4797152"/>
            <a:ext cx="2016224" cy="1944216"/>
          </a:xfrm>
          <a:prstGeom prst="roundRect">
            <a:avLst>
              <a:gd name="adj" fmla="val 71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5400000">
            <a:off x="5544108" y="3753036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582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55448"/>
            <a:ext cx="8784976" cy="125272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DropDownList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RadioButtonList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 smtClean="0"/>
              <a:t>RadioButtonList</a:t>
            </a:r>
            <a:r>
              <a:rPr lang="zh-TW" altLang="en-US" dirty="0" smtClean="0"/>
              <a:t>來代表性別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男、女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資料量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GridView_2_RadioButtonList.aspx</a:t>
            </a:r>
          </a:p>
          <a:p>
            <a:pPr lvl="1"/>
            <a:r>
              <a:rPr lang="zh-TW" altLang="en-US" dirty="0" smtClean="0"/>
              <a:t>搭配</a:t>
            </a:r>
            <a:r>
              <a:rPr lang="en-US" altLang="zh-TW" dirty="0" err="1" smtClean="0"/>
              <a:t>db_user</a:t>
            </a:r>
            <a:r>
              <a:rPr lang="zh-TW" altLang="en-US" dirty="0" smtClean="0"/>
              <a:t>資料表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56992"/>
            <a:ext cx="409632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轉成樣板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2629267" cy="2753109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60848"/>
            <a:ext cx="4791744" cy="408679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12" idx="3"/>
            <a:endCxn id="11" idx="1"/>
          </p:cNvCxnSpPr>
          <p:nvPr/>
        </p:nvCxnSpPr>
        <p:spPr>
          <a:xfrm>
            <a:off x="4182952" y="5454687"/>
            <a:ext cx="2189248" cy="5883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95536" y="3567108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3"/>
            <a:endCxn id="12" idx="1"/>
          </p:cNvCxnSpPr>
          <p:nvPr/>
        </p:nvCxnSpPr>
        <p:spPr>
          <a:xfrm>
            <a:off x="1351789" y="3691892"/>
            <a:ext cx="2256227" cy="17627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6372200" y="5926522"/>
            <a:ext cx="1911424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608016" y="5338211"/>
            <a:ext cx="574936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37" y="5560276"/>
            <a:ext cx="485843" cy="219106"/>
          </a:xfrm>
          <a:prstGeom prst="rect">
            <a:avLst/>
          </a:prstGeom>
          <a:ln w="38100">
            <a:solidFill>
              <a:srgbClr val="0FE1BE"/>
            </a:solidFill>
          </a:ln>
        </p:spPr>
      </p:pic>
    </p:spTree>
    <p:extLst>
      <p:ext uri="{BB962C8B-B14F-4D97-AF65-F5344CB8AC3E}">
        <p14:creationId xmlns:p14="http://schemas.microsoft.com/office/powerpoint/2010/main" val="332614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編輯樣板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1524213" cy="268642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2534004" cy="4172533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16832"/>
            <a:ext cx="2592288" cy="455644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355976" y="3743773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46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ItemTemplate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用來</a:t>
            </a:r>
            <a:r>
              <a:rPr lang="zh-TW" altLang="en-US" dirty="0" smtClean="0">
                <a:solidFill>
                  <a:srgbClr val="FF0000"/>
                </a:solidFill>
              </a:rPr>
              <a:t>展示資料</a:t>
            </a:r>
            <a:r>
              <a:rPr lang="zh-TW" altLang="en-US" dirty="0" smtClean="0"/>
              <a:t>的樣板</a:t>
            </a:r>
            <a:endParaRPr lang="en-US" altLang="zh-TW" dirty="0" smtClean="0"/>
          </a:p>
          <a:p>
            <a:r>
              <a:rPr lang="en-US" altLang="zh-TW" dirty="0" err="1" smtClean="0"/>
              <a:t>EditTempplate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編輯</a:t>
            </a:r>
            <a:r>
              <a:rPr lang="zh-TW" altLang="en-US" dirty="0" smtClean="0"/>
              <a:t>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05946"/>
            <a:ext cx="2592288" cy="45564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516216" y="2708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展示現有資料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16216" y="41708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編輯</a:t>
            </a:r>
            <a:r>
              <a:rPr lang="zh-TW" altLang="en-US" b="1" dirty="0" smtClean="0">
                <a:solidFill>
                  <a:srgbClr val="FF0000"/>
                </a:solidFill>
              </a:rPr>
              <a:t>現有資料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2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手動輸入選項</a:t>
            </a:r>
            <a:endParaRPr lang="zh-TW" altLang="en-US" dirty="0"/>
          </a:p>
        </p:txBody>
      </p:sp>
      <p:pic>
        <p:nvPicPr>
          <p:cNvPr id="20" name="圖片 1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3" y="2348880"/>
            <a:ext cx="6914217" cy="3931133"/>
          </a:xfrm>
          <a:prstGeom prst="rect">
            <a:avLst/>
          </a:prstGeom>
        </p:spPr>
      </p:pic>
      <p:sp>
        <p:nvSpPr>
          <p:cNvPr id="21" name="圓角矩形 20"/>
          <p:cNvSpPr/>
          <p:nvPr/>
        </p:nvSpPr>
        <p:spPr>
          <a:xfrm>
            <a:off x="949326" y="3588879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1690231" y="3317618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78" y="2863394"/>
            <a:ext cx="2419688" cy="2848373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6653441" y="3490907"/>
            <a:ext cx="520245" cy="547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653441" y="5047564"/>
            <a:ext cx="520245" cy="547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5473403" y="4016829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3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43" y="1890545"/>
            <a:ext cx="5688632" cy="42534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使用者自訂的樣板欄位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TemplateField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2981741" cy="374384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3568" y="2745836"/>
            <a:ext cx="7200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635830" y="4683493"/>
            <a:ext cx="93617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137310" y="5369294"/>
            <a:ext cx="17403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355976" y="4933424"/>
            <a:ext cx="1781334" cy="5798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6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6" y="2514178"/>
            <a:ext cx="7086559" cy="40136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繫結資料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82147" y="4676684"/>
            <a:ext cx="1101621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195736" y="4477450"/>
            <a:ext cx="1659091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917033" y="4611370"/>
            <a:ext cx="958281" cy="178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996205" y="5808798"/>
            <a:ext cx="958281" cy="178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2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20390"/>
            <a:ext cx="2411760" cy="303261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75951"/>
            <a:ext cx="4074751" cy="3143163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89557"/>
            <a:ext cx="5328592" cy="2678392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24" y="116632"/>
            <a:ext cx="1449841" cy="1706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向右箭號 9"/>
          <p:cNvSpPr/>
          <p:nvPr/>
        </p:nvSpPr>
        <p:spPr>
          <a:xfrm>
            <a:off x="2339752" y="2158373"/>
            <a:ext cx="1440160" cy="1066787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B0F0"/>
                </a:solidFill>
              </a:rPr>
              <a:t>預覽網頁畫面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140690" y="1508941"/>
            <a:ext cx="457539" cy="428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8142176" y="4524284"/>
            <a:ext cx="457539" cy="4287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551143" y="1534884"/>
            <a:ext cx="300778" cy="199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369459" y="1937657"/>
            <a:ext cx="1001486" cy="2586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10" y="3429000"/>
            <a:ext cx="4986128" cy="33765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DropDownList+SqlDataSource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大量</a:t>
            </a:r>
            <a:r>
              <a:rPr lang="zh-TW" altLang="en-US" dirty="0"/>
              <a:t>子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GridView_3_DropDownList.aspx.</a:t>
            </a:r>
          </a:p>
          <a:p>
            <a:pPr lvl="1"/>
            <a:r>
              <a:rPr lang="en-US" altLang="zh-TW" dirty="0" err="1"/>
              <a:t>student_test</a:t>
            </a:r>
            <a:r>
              <a:rPr lang="zh-TW" altLang="en-US" dirty="0"/>
              <a:t>資料表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79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90" y="2204864"/>
            <a:ext cx="5687219" cy="41630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轉成樣板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2400635" cy="3629532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12" idx="3"/>
            <a:endCxn id="11" idx="1"/>
          </p:cNvCxnSpPr>
          <p:nvPr/>
        </p:nvCxnSpPr>
        <p:spPr>
          <a:xfrm>
            <a:off x="3682208" y="5432916"/>
            <a:ext cx="2102164" cy="75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54021" y="3545337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3"/>
            <a:endCxn id="12" idx="1"/>
          </p:cNvCxnSpPr>
          <p:nvPr/>
        </p:nvCxnSpPr>
        <p:spPr>
          <a:xfrm>
            <a:off x="1210274" y="3670121"/>
            <a:ext cx="1896998" cy="17627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5784372" y="6068036"/>
            <a:ext cx="1911424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107272" y="5316440"/>
            <a:ext cx="574936" cy="232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00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編輯樣板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12" y="2708920"/>
            <a:ext cx="2486372" cy="297221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8" y="2492896"/>
            <a:ext cx="2400635" cy="362953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21006" y="5879536"/>
            <a:ext cx="956253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 flipV="1">
            <a:off x="1077259" y="3212978"/>
            <a:ext cx="3566749" cy="27913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</p:cNvCxnSpPr>
          <p:nvPr/>
        </p:nvCxnSpPr>
        <p:spPr>
          <a:xfrm flipV="1">
            <a:off x="1077259" y="5157192"/>
            <a:ext cx="3464653" cy="847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ItemTemplate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8"/>
            <a:ext cx="6491360" cy="436834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267744" y="3259707"/>
            <a:ext cx="1139485" cy="1801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085659" y="4685736"/>
            <a:ext cx="846382" cy="1801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300192" y="6021288"/>
            <a:ext cx="846382" cy="1801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3"/>
            <a:endCxn id="9" idx="1"/>
          </p:cNvCxnSpPr>
          <p:nvPr/>
        </p:nvCxnSpPr>
        <p:spPr>
          <a:xfrm>
            <a:off x="4932041" y="4775826"/>
            <a:ext cx="1368151" cy="1335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1647259" y="2878707"/>
            <a:ext cx="704056" cy="158407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2987824" y="3439886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485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問題來了</a:t>
            </a:r>
            <a:r>
              <a:rPr lang="en-US" altLang="zh-TW" dirty="0" smtClean="0"/>
              <a:t>~</a:t>
            </a:r>
          </a:p>
          <a:p>
            <a:pPr lvl="1"/>
            <a:r>
              <a:rPr lang="zh-TW" altLang="en-US" dirty="0" smtClean="0"/>
              <a:t>發現</a:t>
            </a:r>
            <a:r>
              <a:rPr lang="zh-TW" altLang="en-US" dirty="0" smtClean="0">
                <a:solidFill>
                  <a:srgbClr val="FF0000"/>
                </a:solidFill>
              </a:rPr>
              <a:t>有</a:t>
            </a:r>
            <a:r>
              <a:rPr lang="zh-TW" altLang="en-US" dirty="0">
                <a:solidFill>
                  <a:srgbClr val="FF0000"/>
                </a:solidFill>
              </a:rPr>
              <a:t>重複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067944" y="1768908"/>
            <a:ext cx="3362795" cy="4563112"/>
            <a:chOff x="1403648" y="2204864"/>
            <a:chExt cx="3362795" cy="4563112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204864"/>
              <a:ext cx="3362795" cy="4563112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3779913" y="4486420"/>
              <a:ext cx="504056" cy="3107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779913" y="3933056"/>
              <a:ext cx="504056" cy="2252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779913" y="6176654"/>
              <a:ext cx="504056" cy="1553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001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移除重複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51720" y="2492896"/>
            <a:ext cx="6944695" cy="3810532"/>
            <a:chOff x="1907704" y="2492896"/>
            <a:chExt cx="6944695" cy="3810532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2492896"/>
              <a:ext cx="6944695" cy="3810532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2352578" y="4703879"/>
              <a:ext cx="1211310" cy="2495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7161830" y="3996308"/>
              <a:ext cx="1586633" cy="2495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3"/>
            </p:cNvCxnSpPr>
            <p:nvPr/>
          </p:nvCxnSpPr>
          <p:spPr>
            <a:xfrm flipV="1">
              <a:off x="3563888" y="4149081"/>
              <a:ext cx="3672408" cy="67958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2812842" y="5960167"/>
              <a:ext cx="659702" cy="2229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893"/>
            <a:ext cx="2448267" cy="232442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1027022" y="3571765"/>
            <a:ext cx="1211310" cy="249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1846549" y="3861521"/>
            <a:ext cx="1440160" cy="792088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54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4680520" cy="462466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65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EditItemTemplate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自行練習繫結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316699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使用者自訂的樣板欄位</a:t>
            </a:r>
            <a:r>
              <a:rPr lang="en-US" altLang="zh-TW" dirty="0"/>
              <a:t>(</a:t>
            </a:r>
            <a:r>
              <a:rPr lang="en-US" altLang="zh-TW" dirty="0" err="1"/>
              <a:t>TemplateField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Summary</a:t>
            </a:r>
            <a:r>
              <a:rPr lang="zh-TW" altLang="en-US" sz="2400" dirty="0" smtClean="0"/>
              <a:t>摘要的圖示</a:t>
            </a:r>
            <a:endParaRPr lang="en-US" altLang="zh-TW" sz="2400" dirty="0" smtClean="0"/>
          </a:p>
          <a:p>
            <a:r>
              <a:rPr lang="zh-TW" altLang="en-US" sz="2400" dirty="0"/>
              <a:t>資料繫結</a:t>
            </a:r>
            <a:r>
              <a:rPr lang="zh-TW" altLang="en-US" sz="2400" dirty="0" smtClean="0"/>
              <a:t>欄位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BoundField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變成樣板欄位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TemplateField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/>
              <a:t>轉成樣板後就回不去了哦</a:t>
            </a:r>
            <a:r>
              <a:rPr lang="en-US" altLang="zh-TW" sz="2400" dirty="0" smtClean="0"/>
              <a:t>~~</a:t>
            </a:r>
          </a:p>
          <a:p>
            <a:r>
              <a:rPr lang="zh-TW" altLang="en-US" sz="2400" dirty="0"/>
              <a:t>轉成樣板後，一切都自由了</a:t>
            </a:r>
            <a:r>
              <a:rPr lang="en-US" altLang="zh-TW" sz="2400" dirty="0" smtClean="0"/>
              <a:t>!!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66389"/>
            <a:ext cx="3384376" cy="2526365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77293"/>
            <a:ext cx="4298052" cy="207534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52940" y="5129807"/>
            <a:ext cx="56267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613312" y="3986807"/>
            <a:ext cx="16868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7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624"/>
            <a:ext cx="1704374" cy="2056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3324689" cy="4553586"/>
          </a:xfr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88" y="2294451"/>
            <a:ext cx="5594051" cy="3816424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21027" y="1143812"/>
            <a:ext cx="1440160" cy="1066787"/>
          </a:xfrm>
          <a:prstGeom prst="rightArrow">
            <a:avLst/>
          </a:prstGeom>
          <a:solidFill>
            <a:srgbClr val="E66C7D">
              <a:alpha val="4509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B0F0"/>
                </a:solidFill>
              </a:rPr>
              <a:t>預覽網頁畫面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907704" y="2100694"/>
            <a:ext cx="576064" cy="248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361440" y="2492896"/>
            <a:ext cx="457539" cy="2143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8343" y="2057398"/>
            <a:ext cx="300778" cy="199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2" idx="3"/>
            <a:endCxn id="13" idx="1"/>
          </p:cNvCxnSpPr>
          <p:nvPr/>
        </p:nvCxnSpPr>
        <p:spPr>
          <a:xfrm>
            <a:off x="2483768" y="2224787"/>
            <a:ext cx="4877672" cy="375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23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~~~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42765"/>
            <a:ext cx="7632848" cy="479953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15616" y="2100694"/>
            <a:ext cx="7272808" cy="1472322"/>
          </a:xfrm>
          <a:prstGeom prst="roundRect">
            <a:avLst>
              <a:gd name="adj" fmla="val 6316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115616" y="4077072"/>
            <a:ext cx="7272808" cy="1944216"/>
          </a:xfrm>
          <a:prstGeom prst="roundRect">
            <a:avLst>
              <a:gd name="adj" fmla="val 6316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527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.NET 4.5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VS2012</a:t>
            </a:r>
            <a:r>
              <a:rPr lang="zh-TW" altLang="en-US" dirty="0" smtClean="0"/>
              <a:t>新功能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--Smart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針對「會自己修改</a:t>
            </a:r>
            <a:r>
              <a:rPr lang="en-US" altLang="zh-TW" dirty="0"/>
              <a:t>HTML</a:t>
            </a:r>
            <a:r>
              <a:rPr lang="zh-TW" altLang="en-US" dirty="0"/>
              <a:t>原始碼、</a:t>
            </a:r>
            <a:r>
              <a:rPr lang="en-US" altLang="zh-TW" dirty="0"/>
              <a:t>ASP.NET</a:t>
            </a:r>
            <a:r>
              <a:rPr lang="zh-TW" altLang="en-US" dirty="0"/>
              <a:t>控制項的標籤與樣版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/>
              <a:t>重點 </a:t>
            </a:r>
            <a:r>
              <a:rPr lang="en-US" altLang="zh-TW" dirty="0"/>
              <a:t>-- </a:t>
            </a:r>
            <a:r>
              <a:rPr lang="zh-TW" altLang="en-US" b="1" dirty="0"/>
              <a:t>按下 </a:t>
            </a:r>
            <a:r>
              <a:rPr lang="en-US" altLang="zh-TW" b="1" dirty="0">
                <a:solidFill>
                  <a:srgbClr val="FF0000"/>
                </a:solidFill>
              </a:rPr>
              <a:t>[Ctrl] + [ . ] </a:t>
            </a:r>
            <a:r>
              <a:rPr lang="zh-TW" altLang="en-US" b="1" dirty="0"/>
              <a:t>這兩個按鈕就會出現 </a:t>
            </a:r>
            <a:r>
              <a:rPr lang="en-US" altLang="zh-TW" b="1" dirty="0"/>
              <a:t>Smart Tasks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1048"/>
            <a:ext cx="4955795" cy="26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2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使用者自訂的樣板欄位</a:t>
            </a:r>
            <a:r>
              <a:rPr lang="en-US" altLang="zh-TW" dirty="0"/>
              <a:t>(</a:t>
            </a:r>
            <a:r>
              <a:rPr lang="en-US" altLang="zh-TW" dirty="0" err="1"/>
              <a:t>TemplateField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29000"/>
            <a:ext cx="7419461" cy="268026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229288" cy="115212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85596" y="2658750"/>
            <a:ext cx="7586803" cy="288032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85596" y="4293096"/>
            <a:ext cx="7586803" cy="1800200"/>
          </a:xfrm>
          <a:prstGeom prst="roundRect">
            <a:avLst>
              <a:gd name="adj" fmla="val 5782"/>
            </a:avLst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3851920" y="2946782"/>
            <a:ext cx="1440160" cy="1346314"/>
          </a:xfrm>
          <a:prstGeom prst="downArrow">
            <a:avLst/>
          </a:prstGeom>
          <a:solidFill>
            <a:srgbClr val="F0AD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3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編輯樣板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一次編輯一個樣板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2648320" cy="329611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22310" y="5314864"/>
            <a:ext cx="69330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64904"/>
            <a:ext cx="4534533" cy="226726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1259632" y="3284984"/>
            <a:ext cx="2304256" cy="21738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4932040" y="2708920"/>
            <a:ext cx="89911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2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編輯樣板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5554960" cy="4625609"/>
          </a:xfrm>
        </p:spPr>
        <p:txBody>
          <a:bodyPr/>
          <a:lstStyle/>
          <a:p>
            <a:r>
              <a:rPr lang="en-US" altLang="zh-TW" dirty="0" err="1" smtClean="0"/>
              <a:t>ItemTemplate</a:t>
            </a:r>
            <a:endParaRPr lang="en-US" altLang="zh-TW" dirty="0"/>
          </a:p>
          <a:p>
            <a:pPr lvl="1"/>
            <a:r>
              <a:rPr lang="zh-TW" altLang="en-US" dirty="0" smtClean="0"/>
              <a:t>用來呈現某一欄位的資料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通常是唯讀的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1"/>
          <a:stretch/>
        </p:blipFill>
        <p:spPr>
          <a:xfrm>
            <a:off x="6156176" y="1772816"/>
            <a:ext cx="2845511" cy="32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編輯樣板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AlternatingItemTemplate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隔列變色，偶數列的底色不同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資料呈現的樣板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唯讀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0648"/>
            <a:ext cx="4544060" cy="156231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61048"/>
            <a:ext cx="2676899" cy="2886478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080151"/>
            <a:ext cx="3727337" cy="2448272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1568015" y="4077072"/>
            <a:ext cx="771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339075" y="4365104"/>
            <a:ext cx="818255" cy="572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771800" y="4937855"/>
            <a:ext cx="771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6200000">
            <a:off x="4118030" y="4313362"/>
            <a:ext cx="1440160" cy="2116396"/>
          </a:xfrm>
          <a:prstGeom prst="downArrow">
            <a:avLst/>
          </a:prstGeom>
          <a:solidFill>
            <a:srgbClr val="F0AD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5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編輯樣板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en-US" altLang="zh-TW" dirty="0" err="1" smtClean="0"/>
              <a:t>EditTemplate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編輯模式，用來修改某一欄位的資料，並將修改後的資料回寫到資料庫裏面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4AC9-AAA0-4B0F-B08A-1D6263A70C09}" type="datetime1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0648"/>
            <a:ext cx="4320480" cy="162552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32720"/>
            <a:ext cx="2880320" cy="4530723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737244" y="2357129"/>
            <a:ext cx="22191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911414" y="5296272"/>
            <a:ext cx="247700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4995"/>
            <a:ext cx="5449817" cy="735293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8" idx="1"/>
          </p:cNvCxnSpPr>
          <p:nvPr/>
        </p:nvCxnSpPr>
        <p:spPr>
          <a:xfrm flipH="1">
            <a:off x="3347864" y="2501145"/>
            <a:ext cx="2389380" cy="26560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6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4224</TotalTime>
  <Words>554</Words>
  <Application>Microsoft Office PowerPoint</Application>
  <PresentationFormat>如螢幕大小 (4:3)</PresentationFormat>
  <Paragraphs>193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模組</vt:lpstr>
      <vt:lpstr>GridView自訂樣板(Template)</vt:lpstr>
      <vt:lpstr>問題~ </vt:lpstr>
      <vt:lpstr>使用者自訂的樣板欄位(TemplateField)</vt:lpstr>
      <vt:lpstr>使用者自訂的樣板欄位(TemplateField)</vt:lpstr>
      <vt:lpstr>使用者自訂的樣板欄位(TemplateField)</vt:lpstr>
      <vt:lpstr>編輯樣板</vt:lpstr>
      <vt:lpstr>編輯樣板</vt:lpstr>
      <vt:lpstr>編輯樣板</vt:lpstr>
      <vt:lpstr>編輯樣板</vt:lpstr>
      <vt:lpstr>編輯樣板</vt:lpstr>
      <vt:lpstr>編輯樣板</vt:lpstr>
      <vt:lpstr>編輯樣板</vt:lpstr>
      <vt:lpstr>查無紀錄(找不到資料)</vt:lpstr>
      <vt:lpstr>查無紀錄(找不到資料)</vt:lpstr>
      <vt:lpstr>查無紀錄(找不到資料)</vt:lpstr>
      <vt:lpstr>查無紀錄(找不到資料)</vt:lpstr>
      <vt:lpstr>搭配Calendar(日曆)控制項</vt:lpstr>
      <vt:lpstr>搭配Calendar(日曆)控制項</vt:lpstr>
      <vt:lpstr>練習~~~</vt:lpstr>
      <vt:lpstr>練習~~~</vt:lpstr>
      <vt:lpstr>練習~~~</vt:lpstr>
      <vt:lpstr>練習~~~重點!! 重點!!</vt:lpstr>
      <vt:lpstr>練習~~~</vt:lpstr>
      <vt:lpstr>練習~~~</vt:lpstr>
      <vt:lpstr>搭配DropDownList、RadioButtonList</vt:lpstr>
      <vt:lpstr>練習~~~</vt:lpstr>
      <vt:lpstr>練習~~~</vt:lpstr>
      <vt:lpstr>練習~~~</vt:lpstr>
      <vt:lpstr>練習~~~</vt:lpstr>
      <vt:lpstr>練習~~~</vt:lpstr>
      <vt:lpstr>練習~~~</vt:lpstr>
      <vt:lpstr>利用DropDownList+SqlDataSource</vt:lpstr>
      <vt:lpstr>練習~~~</vt:lpstr>
      <vt:lpstr>練習~~~</vt:lpstr>
      <vt:lpstr>練習~~~</vt:lpstr>
      <vt:lpstr>練習~~~</vt:lpstr>
      <vt:lpstr>練習~~~</vt:lpstr>
      <vt:lpstr>練習~~~</vt:lpstr>
      <vt:lpstr>練習~~~</vt:lpstr>
      <vt:lpstr>練習~~~</vt:lpstr>
      <vt:lpstr>練習~~~</vt:lpstr>
      <vt:lpstr>.NET 4.5與VS2012新功能 --Smart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GridView自訂樣板(Template)</dc:title>
  <dc:creator>薛智誠</dc:creator>
  <cp:lastModifiedBy>薛智誠</cp:lastModifiedBy>
  <cp:revision>108</cp:revision>
  <dcterms:created xsi:type="dcterms:W3CDTF">2017-05-15T06:56:31Z</dcterms:created>
  <dcterms:modified xsi:type="dcterms:W3CDTF">2017-05-18T05:22:18Z</dcterms:modified>
</cp:coreProperties>
</file>