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72" r:id="rId14"/>
    <p:sldId id="273" r:id="rId15"/>
    <p:sldId id="267" r:id="rId16"/>
    <p:sldId id="268" r:id="rId17"/>
    <p:sldId id="269" r:id="rId18"/>
    <p:sldId id="270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2" r:id="rId37"/>
    <p:sldId id="293" r:id="rId38"/>
    <p:sldId id="295" r:id="rId39"/>
    <p:sldId id="294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B7E6591F-BA90-4ABD-9EE1-4DF8F8B8ED56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71"/>
            <p14:sldId id="272"/>
            <p14:sldId id="273"/>
            <p14:sldId id="267"/>
            <p14:sldId id="268"/>
            <p14:sldId id="269"/>
            <p14:sldId id="270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2"/>
            <p14:sldId id="293"/>
            <p14:sldId id="295"/>
          </p14:sldIdLst>
        </p14:section>
        <p14:section name="GridView+DetailsView 兩個不同網頁，超連結(URL)展示主表明細" id="{A30AA80B-87AE-47E7-9749-DF42846BE50B}">
          <p14:sldIdLst>
            <p14:sldId id="294"/>
            <p14:sldId id="296"/>
            <p14:sldId id="297"/>
            <p14:sldId id="298"/>
            <p14:sldId id="299"/>
            <p14:sldId id="300"/>
            <p14:sldId id="301"/>
            <p14:sldId id="302"/>
          </p14:sldIdLst>
        </p14:section>
        <p14:section name="DropDownList + FormView 兩個不同網頁，超連結(URL)展示主表明細" id="{90C85725-01A2-41D2-86CD-5BCAEC8914AD}">
          <p14:sldIdLst>
            <p14:sldId id="303"/>
            <p14:sldId id="304"/>
            <p14:sldId id="305"/>
            <p14:sldId id="306"/>
            <p14:sldId id="307"/>
            <p14:sldId id="308"/>
            <p14:sldId id="30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8637"/>
    <a:srgbClr val="CCECFF"/>
    <a:srgbClr val="000000"/>
    <a:srgbClr val="41F5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1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0D5BE-E205-4A74-8B9D-408A25A03A81}" type="datetimeFigureOut">
              <a:rPr lang="zh-TW" altLang="en-US" smtClean="0"/>
              <a:t>2017/5/18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0252C-52C3-47AD-8D96-E9000EA60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0952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0252C-52C3-47AD-8D96-E9000EA60DEF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0024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圓角矩形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0" name="副標題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19" name="日期版面配置區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155973-934F-435A-8B63-8F8F9A5C7F96}" type="datetime1">
              <a:rPr lang="zh-TW" altLang="en-US" smtClean="0"/>
              <a:t>2017/5/18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43548C-8C90-40BC-846D-3EE9BDFB4706}" type="datetime1">
              <a:rPr lang="zh-TW" altLang="en-US" smtClean="0"/>
              <a:t>2017/5/18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B75132-DFED-440D-BE74-BB0A265D2381}" type="datetime1">
              <a:rPr lang="zh-TW" altLang="en-US" smtClean="0"/>
              <a:t>2017/5/18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628800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B7F8A9-2400-454E-81F9-CEED44AB18E5}" type="datetime1">
              <a:rPr lang="zh-TW" altLang="en-US" smtClean="0"/>
              <a:t>2017/5/18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圓角矩形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圓角矩形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F17B3D-AAA2-4BC6-BFCF-3EDCDCAF0359}" type="datetime1">
              <a:rPr lang="zh-TW" altLang="en-US" smtClean="0"/>
              <a:t>2017/5/18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14352" y="1632168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55360" y="1632168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32A6D1-86FC-4718-8426-CFF50A315417}" type="datetime1">
              <a:rPr lang="zh-TW" altLang="en-US" smtClean="0"/>
              <a:t>2017/5/18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2920" y="5486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7224" y="1662966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52169" y="1662966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607224" y="2531328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52169" y="2531328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022D0A-C02F-4401-94DF-0D6359462736}" type="datetime1">
              <a:rPr lang="zh-TW" altLang="en-US" smtClean="0"/>
              <a:t>2017/5/18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2920" y="505232"/>
            <a:ext cx="8183880" cy="105156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5F2C5A-82BF-491E-9B78-29A50ACE7C33}" type="datetime1">
              <a:rPr lang="zh-TW" altLang="en-US" smtClean="0"/>
              <a:t>2017/5/18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576164-9642-47C5-A8C9-1A8EEAB1CE9E}" type="datetime1">
              <a:rPr lang="zh-TW" altLang="en-US" smtClean="0"/>
              <a:t>2017/5/18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4804E6-0FAC-48D7-9D7F-83AC223F381A}" type="datetime1">
              <a:rPr lang="zh-TW" altLang="en-US" smtClean="0"/>
              <a:t>2017/5/18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圓角化單一角落矩形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D3BE8D-A1EF-4BBB-9AE0-63FA654A7826}" type="datetime1">
              <a:rPr lang="zh-TW" altLang="en-US" smtClean="0"/>
              <a:t>2017/5/18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圓角矩形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標題版面配置區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5" name="日期版面配置區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rgbClr val="0070C0"/>
                </a:solidFill>
              </a:defRPr>
            </a:lvl1pPr>
            <a:extLst/>
          </a:lstStyle>
          <a:p>
            <a:fld id="{8B02732C-513E-4D7A-9D49-CE4309F85E3E}" type="datetime1">
              <a:rPr lang="zh-TW" altLang="en-US" smtClean="0"/>
              <a:pPr/>
              <a:t>2017/5/18</a:t>
            </a:fld>
            <a:endParaRPr lang="zh-TW" altLang="en-US"/>
          </a:p>
        </p:txBody>
      </p:sp>
      <p:sp>
        <p:nvSpPr>
          <p:cNvPr id="18" name="頁尾版面配置區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rgbClr val="0070C0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rgbClr val="0070C0"/>
                </a:solidFill>
              </a:defRPr>
            </a:lvl1pPr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3600" b="1" kern="1200" cap="all" spc="0">
          <a:ln w="0"/>
          <a:gradFill flip="none">
            <a:gsLst>
              <a:gs pos="0">
                <a:schemeClr val="accent1">
                  <a:tint val="75000"/>
                  <a:shade val="75000"/>
                  <a:satMod val="170000"/>
                </a:schemeClr>
              </a:gs>
              <a:gs pos="49000">
                <a:schemeClr val="accent1">
                  <a:tint val="88000"/>
                  <a:shade val="65000"/>
                  <a:satMod val="172000"/>
                </a:schemeClr>
              </a:gs>
              <a:gs pos="50000">
                <a:schemeClr val="accent1">
                  <a:shade val="65000"/>
                  <a:satMod val="130000"/>
                </a:schemeClr>
              </a:gs>
              <a:gs pos="92000">
                <a:schemeClr val="accent1">
                  <a:shade val="50000"/>
                  <a:satMod val="120000"/>
                </a:schemeClr>
              </a:gs>
              <a:gs pos="100000">
                <a:schemeClr val="accent1">
                  <a:shade val="48000"/>
                  <a:satMod val="120000"/>
                </a:schemeClr>
              </a:gs>
            </a:gsLst>
            <a:lin ang="5400000"/>
          </a:gradFill>
          <a:effectLst>
            <a:reflection blurRad="12700" stA="50000" endPos="50000" dist="5000" dir="5400000" sy="-100000" rotWithShape="0"/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tm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XML" TargetMode="External"/><Relationship Id="rId2" Type="http://schemas.openxmlformats.org/officeDocument/2006/relationships/hyperlink" Target="https://zh.wikipedia.org/wiki/JavaScrip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zh.wikipedia.org/wiki/%E7%B6%B2%E9%A0%81" TargetMode="External"/><Relationship Id="rId4" Type="http://schemas.openxmlformats.org/officeDocument/2006/relationships/hyperlink" Target="https://zh.wikipedia.org/wiki/%E7%80%8F%E8%A6%BD%E5%99%A8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tm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tmp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tmp"/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tmp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tmp"/><Relationship Id="rId2" Type="http://schemas.openxmlformats.org/officeDocument/2006/relationships/image" Target="../media/image45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tmp"/><Relationship Id="rId2" Type="http://schemas.openxmlformats.org/officeDocument/2006/relationships/image" Target="../media/image47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tmp"/><Relationship Id="rId2" Type="http://schemas.openxmlformats.org/officeDocument/2006/relationships/image" Target="../media/image50.tmp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tmp"/><Relationship Id="rId2" Type="http://schemas.openxmlformats.org/officeDocument/2006/relationships/image" Target="../media/image5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tmp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tmp"/><Relationship Id="rId7" Type="http://schemas.openxmlformats.org/officeDocument/2006/relationships/image" Target="../media/image60.tmp"/><Relationship Id="rId2" Type="http://schemas.openxmlformats.org/officeDocument/2006/relationships/image" Target="../media/image55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tmp"/><Relationship Id="rId5" Type="http://schemas.openxmlformats.org/officeDocument/2006/relationships/image" Target="../media/image58.tmp"/><Relationship Id="rId4" Type="http://schemas.openxmlformats.org/officeDocument/2006/relationships/image" Target="../media/image57.tmp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tmp"/><Relationship Id="rId2" Type="http://schemas.openxmlformats.org/officeDocument/2006/relationships/image" Target="../media/image61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tmp"/><Relationship Id="rId4" Type="http://schemas.openxmlformats.org/officeDocument/2006/relationships/image" Target="../media/image63.tmp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tmp"/><Relationship Id="rId2" Type="http://schemas.openxmlformats.org/officeDocument/2006/relationships/image" Target="../media/image65.tmp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tmp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tmp"/><Relationship Id="rId2" Type="http://schemas.openxmlformats.org/officeDocument/2006/relationships/image" Target="../media/image68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tmp"/><Relationship Id="rId4" Type="http://schemas.openxmlformats.org/officeDocument/2006/relationships/image" Target="../media/image70.tmp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tmp"/><Relationship Id="rId2" Type="http://schemas.openxmlformats.org/officeDocument/2006/relationships/image" Target="../media/image72.tmp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tmp"/><Relationship Id="rId7" Type="http://schemas.openxmlformats.org/officeDocument/2006/relationships/image" Target="../media/image78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tmp"/><Relationship Id="rId5" Type="http://schemas.openxmlformats.org/officeDocument/2006/relationships/image" Target="../media/image76.tmp"/><Relationship Id="rId4" Type="http://schemas.openxmlformats.org/officeDocument/2006/relationships/image" Target="../media/image75.tmp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tmp"/><Relationship Id="rId2" Type="http://schemas.openxmlformats.org/officeDocument/2006/relationships/image" Target="../media/image79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tmp"/><Relationship Id="rId2" Type="http://schemas.openxmlformats.org/officeDocument/2006/relationships/image" Target="../media/image81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tmp"/><Relationship Id="rId4" Type="http://schemas.openxmlformats.org/officeDocument/2006/relationships/image" Target="../media/image83.tmp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tmp"/><Relationship Id="rId2" Type="http://schemas.openxmlformats.org/officeDocument/2006/relationships/image" Target="../media/image85.tmp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tmp"/><Relationship Id="rId2" Type="http://schemas.openxmlformats.org/officeDocument/2006/relationships/image" Target="../media/image87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tmp"/><Relationship Id="rId4" Type="http://schemas.openxmlformats.org/officeDocument/2006/relationships/image" Target="../media/image89.tmp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79512" y="1371600"/>
            <a:ext cx="8712968" cy="192722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Master-Detail</a:t>
            </a:r>
            <a:r>
              <a:rPr lang="zh-TW" altLang="en-US" dirty="0"/>
              <a:t>功能</a:t>
            </a:r>
            <a:r>
              <a:rPr lang="en-US" altLang="zh-TW" dirty="0"/>
              <a:t>(</a:t>
            </a:r>
            <a:r>
              <a:rPr lang="zh-TW" altLang="en-US" dirty="0"/>
              <a:t>主表明細</a:t>
            </a:r>
            <a:r>
              <a:rPr lang="en-US" altLang="zh-TW" dirty="0"/>
              <a:t>)</a:t>
            </a:r>
            <a:r>
              <a:rPr lang="zh-TW" altLang="en-US" dirty="0"/>
              <a:t>與</a:t>
            </a:r>
            <a:r>
              <a:rPr lang="en-US" altLang="zh-TW" dirty="0" err="1"/>
              <a:t>SqlDataSource</a:t>
            </a:r>
            <a:r>
              <a:rPr lang="zh-TW" altLang="en-US" dirty="0"/>
              <a:t>進階技巧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7926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同一網頁內，多個控制項互動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Detail</a:t>
            </a:r>
            <a:r>
              <a:rPr lang="zh-TW" altLang="en-US" dirty="0"/>
              <a:t>明細功能</a:t>
            </a:r>
            <a:r>
              <a:rPr lang="en-US" altLang="zh-TW" dirty="0"/>
              <a:t>(GridView2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7F8A9-2400-454E-81F9-CEED44AB18E5}" type="datetime1">
              <a:rPr lang="zh-TW" altLang="en-US" smtClean="0"/>
              <a:t>2017/5/18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6" name="圖片 5" descr="加入 WHERE 子句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444" y="2182026"/>
            <a:ext cx="5756819" cy="4099308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5832139" y="4492825"/>
            <a:ext cx="960547" cy="264232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>
            <a:stCxn id="7" idx="1"/>
          </p:cNvCxnSpPr>
          <p:nvPr/>
        </p:nvCxnSpPr>
        <p:spPr>
          <a:xfrm flipH="1">
            <a:off x="2627784" y="4624941"/>
            <a:ext cx="3204355" cy="8202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1" name="圖片 10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56" y="5895517"/>
            <a:ext cx="3886743" cy="771633"/>
          </a:xfrm>
          <a:prstGeom prst="rect">
            <a:avLst/>
          </a:prstGeom>
          <a:ln w="38100" cap="sq">
            <a:solidFill>
              <a:srgbClr val="00B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4318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544" y="4738735"/>
            <a:ext cx="2638793" cy="1629002"/>
          </a:xfrm>
          <a:prstGeom prst="rect">
            <a:avLst/>
          </a:prstGeom>
        </p:spPr>
      </p:pic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556792"/>
            <a:ext cx="3029373" cy="508706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同一網頁內，多個控制項互動</a:t>
            </a:r>
          </a:p>
        </p:txBody>
      </p:sp>
      <p:pic>
        <p:nvPicPr>
          <p:cNvPr id="6" name="內容版面配置區 5" descr="畫面剪輯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56793"/>
            <a:ext cx="5043500" cy="3168352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7F8A9-2400-454E-81F9-CEED44AB18E5}" type="datetime1">
              <a:rPr lang="zh-TW" altLang="en-US" smtClean="0"/>
              <a:t>2017/5/18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5436096" y="1842592"/>
            <a:ext cx="300675" cy="378093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>
            <a:stCxn id="8" idx="2"/>
            <a:endCxn id="12" idx="0"/>
          </p:cNvCxnSpPr>
          <p:nvPr/>
        </p:nvCxnSpPr>
        <p:spPr>
          <a:xfrm>
            <a:off x="5586434" y="2220685"/>
            <a:ext cx="1367344" cy="236044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圓角矩形 11"/>
          <p:cNvSpPr/>
          <p:nvPr/>
        </p:nvSpPr>
        <p:spPr>
          <a:xfrm>
            <a:off x="5442087" y="4581128"/>
            <a:ext cx="3023382" cy="1944216"/>
          </a:xfrm>
          <a:prstGeom prst="roundRect">
            <a:avLst>
              <a:gd name="adj" fmla="val 6589"/>
            </a:avLst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07504" y="4100322"/>
            <a:ext cx="1656184" cy="84084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右箭號 14"/>
          <p:cNvSpPr/>
          <p:nvPr/>
        </p:nvSpPr>
        <p:spPr>
          <a:xfrm rot="14246577">
            <a:off x="1185416" y="4546905"/>
            <a:ext cx="757806" cy="720080"/>
          </a:xfrm>
          <a:prstGeom prst="rightArrow">
            <a:avLst/>
          </a:prstGeom>
          <a:solidFill>
            <a:srgbClr val="41F5C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764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~~(</a:t>
            </a:r>
            <a:r>
              <a:rPr lang="zh-TW" altLang="en-US" dirty="0" smtClean="0"/>
              <a:t>稍微寫一點程式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628800"/>
            <a:ext cx="8352928" cy="4187952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寫一列程式來做</a:t>
            </a:r>
            <a:r>
              <a:rPr lang="en-US" altLang="zh-TW" sz="2400" dirty="0" smtClean="0"/>
              <a:t>GridView2</a:t>
            </a:r>
            <a:r>
              <a:rPr lang="zh-TW" altLang="en-US" sz="2400" dirty="0" smtClean="0"/>
              <a:t>的資料繫結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DataBinding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7F8A9-2400-454E-81F9-CEED44AB18E5}" type="datetime1">
              <a:rPr lang="zh-TW" altLang="en-US" smtClean="0"/>
              <a:t>2017/5/18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276872"/>
            <a:ext cx="5201376" cy="1895740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3419872" y="2852936"/>
            <a:ext cx="2232248" cy="249493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34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~~(</a:t>
            </a:r>
            <a:r>
              <a:rPr lang="zh-TW" altLang="en-US" dirty="0"/>
              <a:t>稍微寫一點程式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en-US" altLang="zh-TW" sz="2100" dirty="0"/>
              <a:t>Partial Class VS2010_Book_Sample_Default_book_3_2_Manual</a:t>
            </a:r>
          </a:p>
          <a:p>
            <a:pPr marL="0" indent="0">
              <a:buNone/>
            </a:pPr>
            <a:r>
              <a:rPr lang="en-US" altLang="zh-TW" sz="2100" dirty="0" smtClean="0"/>
              <a:t>Inherits </a:t>
            </a:r>
            <a:r>
              <a:rPr lang="en-US" altLang="zh-TW" sz="2100" dirty="0" err="1"/>
              <a:t>System.Web.UI.Page</a:t>
            </a:r>
            <a:endParaRPr lang="en-US" altLang="zh-TW" sz="2100" dirty="0"/>
          </a:p>
          <a:p>
            <a:pPr marL="0" indent="0">
              <a:buNone/>
            </a:pPr>
            <a:endParaRPr lang="zh-TW" altLang="en-US" sz="2100" dirty="0"/>
          </a:p>
          <a:p>
            <a:pPr marL="0" indent="0">
              <a:buNone/>
            </a:pPr>
            <a:r>
              <a:rPr lang="en-US" altLang="zh-TW" sz="2100" dirty="0" smtClean="0"/>
              <a:t>Protected </a:t>
            </a:r>
            <a:r>
              <a:rPr lang="en-US" altLang="zh-TW" sz="2100" dirty="0"/>
              <a:t>Sub </a:t>
            </a:r>
            <a:r>
              <a:rPr lang="en-US" altLang="zh-TW" sz="2100" dirty="0">
                <a:solidFill>
                  <a:srgbClr val="00B050"/>
                </a:solidFill>
              </a:rPr>
              <a:t>GridView1_</a:t>
            </a:r>
            <a:r>
              <a:rPr lang="en-US" altLang="zh-TW" sz="2100" dirty="0">
                <a:solidFill>
                  <a:srgbClr val="FF0000"/>
                </a:solidFill>
              </a:rPr>
              <a:t>SelectedIndexChanged</a:t>
            </a:r>
            <a:r>
              <a:rPr lang="en-US" altLang="zh-TW" sz="2100" dirty="0"/>
              <a:t>(</a:t>
            </a:r>
            <a:r>
              <a:rPr lang="en-US" altLang="zh-TW" sz="2100" dirty="0" err="1"/>
              <a:t>ByVal</a:t>
            </a:r>
            <a:r>
              <a:rPr lang="en-US" altLang="zh-TW" sz="2100" dirty="0"/>
              <a:t> sender As Object, </a:t>
            </a:r>
            <a:r>
              <a:rPr lang="en-US" altLang="zh-TW" sz="2100" dirty="0" err="1"/>
              <a:t>ByVal</a:t>
            </a:r>
            <a:r>
              <a:rPr lang="en-US" altLang="zh-TW" sz="2100" dirty="0"/>
              <a:t> e As </a:t>
            </a:r>
            <a:r>
              <a:rPr lang="en-US" altLang="zh-TW" sz="2100" dirty="0" err="1"/>
              <a:t>System.EventArgs</a:t>
            </a:r>
            <a:r>
              <a:rPr lang="en-US" altLang="zh-TW" sz="2100" dirty="0"/>
              <a:t>) Handles GridView1.SelectedIndexChanged</a:t>
            </a:r>
          </a:p>
          <a:p>
            <a:pPr marL="0" indent="0">
              <a:buNone/>
            </a:pPr>
            <a:r>
              <a:rPr lang="en-US" altLang="zh-TW" sz="2100" dirty="0"/>
              <a:t>        </a:t>
            </a:r>
            <a:endParaRPr lang="en-US" altLang="zh-TW" sz="2100" dirty="0" smtClean="0"/>
          </a:p>
          <a:p>
            <a:pPr marL="0" indent="0">
              <a:buNone/>
            </a:pPr>
            <a:r>
              <a:rPr lang="en-US" altLang="zh-TW" sz="2100" dirty="0" smtClean="0">
                <a:solidFill>
                  <a:srgbClr val="00B050"/>
                </a:solidFill>
              </a:rPr>
              <a:t>GridView2.DataSourceID </a:t>
            </a:r>
            <a:r>
              <a:rPr lang="en-US" altLang="zh-TW" sz="2100" dirty="0">
                <a:solidFill>
                  <a:srgbClr val="00B050"/>
                </a:solidFill>
              </a:rPr>
              <a:t>= "Sqldatasource2"</a:t>
            </a:r>
          </a:p>
          <a:p>
            <a:pPr marL="0" indent="0">
              <a:buNone/>
            </a:pPr>
            <a:endParaRPr lang="en-US" altLang="zh-TW" sz="2100" dirty="0" smtClean="0"/>
          </a:p>
          <a:p>
            <a:pPr marL="0" indent="0">
              <a:buNone/>
            </a:pPr>
            <a:r>
              <a:rPr lang="en-US" altLang="zh-TW" sz="2100" dirty="0" smtClean="0"/>
              <a:t>End </a:t>
            </a:r>
            <a:r>
              <a:rPr lang="en-US" altLang="zh-TW" sz="2100" dirty="0"/>
              <a:t>Sub</a:t>
            </a:r>
          </a:p>
          <a:p>
            <a:pPr marL="0" indent="0">
              <a:buNone/>
            </a:pPr>
            <a:endParaRPr lang="zh-TW" altLang="en-US" sz="2100" dirty="0"/>
          </a:p>
          <a:p>
            <a:pPr marL="0" indent="0">
              <a:buNone/>
            </a:pPr>
            <a:r>
              <a:rPr lang="en-US" altLang="zh-TW" sz="2100" dirty="0"/>
              <a:t>End Class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7F8A9-2400-454E-81F9-CEED44AB18E5}" type="datetime1">
              <a:rPr lang="zh-TW" altLang="en-US" smtClean="0"/>
              <a:t>2017/5/18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7184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~~(</a:t>
            </a:r>
            <a:r>
              <a:rPr lang="zh-TW" altLang="en-US" dirty="0"/>
              <a:t>稍微寫一點程式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7F8A9-2400-454E-81F9-CEED44AB18E5}" type="datetime1">
              <a:rPr lang="zh-TW" altLang="en-US" smtClean="0"/>
              <a:t>2017/5/18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6" name="內容版面配置區 5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196" y="1807895"/>
            <a:ext cx="4629796" cy="382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880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圖片 20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73" y="1703986"/>
            <a:ext cx="1732567" cy="450594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V</a:t>
            </a:r>
            <a:r>
              <a:rPr lang="en-US" altLang="zh-TW" cap="none" dirty="0" smtClean="0"/>
              <a:t>isual</a:t>
            </a:r>
            <a:r>
              <a:rPr lang="en-US" altLang="zh-TW" dirty="0" smtClean="0"/>
              <a:t> S</a:t>
            </a:r>
            <a:r>
              <a:rPr lang="en-US" altLang="zh-TW" cap="none" dirty="0" smtClean="0"/>
              <a:t>tudio</a:t>
            </a:r>
            <a:r>
              <a:rPr lang="zh-TW" altLang="en-US" dirty="0" smtClean="0"/>
              <a:t>產生程式，執行</a:t>
            </a:r>
            <a:r>
              <a:rPr lang="en-US" altLang="zh-TW" dirty="0" smtClean="0"/>
              <a:t>M</a:t>
            </a:r>
            <a:r>
              <a:rPr lang="en-US" altLang="zh-TW" cap="none" dirty="0" smtClean="0"/>
              <a:t>aster</a:t>
            </a:r>
            <a:r>
              <a:rPr lang="en-US" altLang="zh-TW" dirty="0" smtClean="0"/>
              <a:t>-D</a:t>
            </a:r>
            <a:r>
              <a:rPr lang="en-US" altLang="zh-TW" cap="none" dirty="0" smtClean="0"/>
              <a:t>etail</a:t>
            </a:r>
            <a:r>
              <a:rPr lang="zh-TW" altLang="en-US" dirty="0" smtClean="0"/>
              <a:t>的原理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7F8A9-2400-454E-81F9-CEED44AB18E5}" type="datetime1">
              <a:rPr lang="zh-TW" altLang="en-US" smtClean="0"/>
              <a:t>2017/5/18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9" name="內容版面配置區 8" descr="畫面剪輯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3955368"/>
            <a:ext cx="5642114" cy="566309"/>
          </a:xfrm>
        </p:spPr>
      </p:pic>
      <p:sp>
        <p:nvSpPr>
          <p:cNvPr id="10" name="圓角矩形 9"/>
          <p:cNvSpPr/>
          <p:nvPr/>
        </p:nvSpPr>
        <p:spPr>
          <a:xfrm>
            <a:off x="863510" y="6020881"/>
            <a:ext cx="1692266" cy="189047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>
            <a:stCxn id="10" idx="0"/>
          </p:cNvCxnSpPr>
          <p:nvPr/>
        </p:nvCxnSpPr>
        <p:spPr>
          <a:xfrm flipV="1">
            <a:off x="1709643" y="4437112"/>
            <a:ext cx="1422197" cy="158376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2843809" y="1700808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ASP.NET</a:t>
            </a:r>
            <a:r>
              <a:rPr lang="zh-TW" altLang="en-US" dirty="0">
                <a:solidFill>
                  <a:srgbClr val="0070C0"/>
                </a:solidFill>
              </a:rPr>
              <a:t>提供的功能，其實是改寫成很多</a:t>
            </a:r>
            <a:r>
              <a:rPr lang="en-US" altLang="zh-TW" dirty="0">
                <a:solidFill>
                  <a:srgbClr val="0070C0"/>
                </a:solidFill>
              </a:rPr>
              <a:t>JavaScript</a:t>
            </a:r>
            <a:r>
              <a:rPr lang="zh-TW" altLang="en-US" dirty="0">
                <a:solidFill>
                  <a:srgbClr val="0070C0"/>
                </a:solidFill>
              </a:rPr>
              <a:t>在背景</a:t>
            </a:r>
            <a:r>
              <a:rPr lang="zh-TW" altLang="en-US" dirty="0" smtClean="0">
                <a:solidFill>
                  <a:srgbClr val="0070C0"/>
                </a:solidFill>
              </a:rPr>
              <a:t>執行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802094" y="1703986"/>
            <a:ext cx="1921821" cy="1725014"/>
          </a:xfrm>
          <a:prstGeom prst="roundRect">
            <a:avLst>
              <a:gd name="adj" fmla="val 6589"/>
            </a:avLst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圓角矩形 16"/>
          <p:cNvSpPr/>
          <p:nvPr/>
        </p:nvSpPr>
        <p:spPr>
          <a:xfrm>
            <a:off x="5940152" y="4077072"/>
            <a:ext cx="1296144" cy="360040"/>
          </a:xfrm>
          <a:prstGeom prst="roundRect">
            <a:avLst>
              <a:gd name="adj" fmla="val 6589"/>
            </a:avLst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482487" y="1811221"/>
            <a:ext cx="450222" cy="4882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7236296" y="3711250"/>
            <a:ext cx="450222" cy="4882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784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G</a:t>
            </a:r>
            <a:r>
              <a:rPr lang="en-US" altLang="zh-TW" cap="none" dirty="0" err="1" smtClean="0"/>
              <a:t>ridView</a:t>
            </a:r>
            <a:r>
              <a:rPr lang="zh-TW" altLang="en-US" cap="none" dirty="0" smtClean="0"/>
              <a:t>互斥功能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628800"/>
            <a:ext cx="8568952" cy="4187952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solidFill>
                  <a:srgbClr val="00B050"/>
                </a:solidFill>
              </a:rPr>
              <a:t>選取</a:t>
            </a:r>
            <a:r>
              <a:rPr lang="en-US" altLang="zh-TW" dirty="0" smtClean="0">
                <a:solidFill>
                  <a:srgbClr val="00B050"/>
                </a:solidFill>
              </a:rPr>
              <a:t>(Select)</a:t>
            </a:r>
            <a:r>
              <a:rPr lang="zh-TW" altLang="en-US" dirty="0" smtClean="0">
                <a:solidFill>
                  <a:srgbClr val="00B050"/>
                </a:solidFill>
              </a:rPr>
              <a:t>按鈕</a:t>
            </a:r>
            <a:r>
              <a:rPr lang="zh-TW" altLang="en-US" dirty="0" smtClean="0"/>
              <a:t> </a:t>
            </a:r>
            <a:r>
              <a:rPr lang="en-US" altLang="zh-TW" dirty="0" smtClean="0"/>
              <a:t>V.S.</a:t>
            </a:r>
            <a:r>
              <a:rPr lang="zh-TW" altLang="en-US" dirty="0" smtClean="0"/>
              <a:t> </a:t>
            </a:r>
            <a:r>
              <a:rPr lang="zh-TW" altLang="en-US" dirty="0">
                <a:solidFill>
                  <a:srgbClr val="00B050"/>
                </a:solidFill>
              </a:rPr>
              <a:t>分</a:t>
            </a:r>
            <a:r>
              <a:rPr lang="zh-TW" altLang="en-US" dirty="0" smtClean="0">
                <a:solidFill>
                  <a:srgbClr val="00B050"/>
                </a:solidFill>
              </a:rPr>
              <a:t>頁、排序</a:t>
            </a:r>
            <a:r>
              <a:rPr lang="en-US" altLang="zh-TW" dirty="0" err="1" smtClean="0">
                <a:solidFill>
                  <a:srgbClr val="00B050"/>
                </a:solidFill>
              </a:rPr>
              <a:t>CallBack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r>
              <a:rPr lang="en-US" altLang="zh-TW" dirty="0" err="1" smtClean="0"/>
              <a:t>GridView</a:t>
            </a:r>
            <a:r>
              <a:rPr lang="zh-TW" altLang="en-US" dirty="0" smtClean="0"/>
              <a:t>如果只有</a:t>
            </a:r>
            <a:r>
              <a:rPr lang="zh-TW" altLang="en-US" dirty="0" smtClean="0">
                <a:solidFill>
                  <a:srgbClr val="FF0000"/>
                </a:solidFill>
              </a:rPr>
              <a:t>分頁</a:t>
            </a:r>
            <a:r>
              <a:rPr lang="zh-TW" altLang="en-US" dirty="0" smtClean="0"/>
              <a:t>與</a:t>
            </a:r>
            <a:r>
              <a:rPr lang="zh-TW" altLang="en-US" dirty="0" smtClean="0">
                <a:solidFill>
                  <a:srgbClr val="FF0000"/>
                </a:solidFill>
              </a:rPr>
              <a:t>排序</a:t>
            </a:r>
            <a:r>
              <a:rPr lang="zh-TW" altLang="en-US" dirty="0" smtClean="0"/>
              <a:t>功能，</a:t>
            </a:r>
            <a:r>
              <a:rPr lang="zh-TW" altLang="en-US" dirty="0"/>
              <a:t>可以</a:t>
            </a:r>
            <a:r>
              <a:rPr lang="zh-TW" altLang="en-US" dirty="0" smtClean="0"/>
              <a:t>啟動</a:t>
            </a:r>
            <a:r>
              <a:rPr lang="en-US" altLang="zh-TW" dirty="0" err="1" smtClean="0"/>
              <a:t>GridView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EnableSortingAndPagingCallback</a:t>
            </a:r>
            <a:r>
              <a:rPr lang="zh-TW" altLang="en-US" dirty="0" smtClean="0"/>
              <a:t>屬性</a:t>
            </a:r>
            <a:r>
              <a:rPr lang="en-US" altLang="zh-TW" dirty="0" smtClean="0"/>
              <a:t>(</a:t>
            </a:r>
            <a:r>
              <a:rPr lang="zh-TW" altLang="en-US" dirty="0" smtClean="0"/>
              <a:t>設定為</a:t>
            </a:r>
            <a:r>
              <a:rPr lang="en-US" altLang="zh-TW" dirty="0" smtClean="0"/>
              <a:t>True)</a:t>
            </a:r>
          </a:p>
          <a:p>
            <a:pPr lvl="1"/>
            <a:r>
              <a:rPr lang="zh-TW" altLang="en-US" dirty="0"/>
              <a:t>這功能</a:t>
            </a:r>
            <a:r>
              <a:rPr lang="zh-TW" altLang="en-US" dirty="0" smtClean="0"/>
              <a:t>就是</a:t>
            </a:r>
            <a:r>
              <a:rPr lang="en-US" altLang="zh-TW" dirty="0" smtClean="0"/>
              <a:t>AJAX</a:t>
            </a:r>
          </a:p>
          <a:p>
            <a:pPr lvl="1"/>
            <a:r>
              <a:rPr lang="zh-TW" altLang="en-US" dirty="0" smtClean="0"/>
              <a:t>把分頁和排序的功能，交給瀏覽器</a:t>
            </a:r>
            <a:r>
              <a:rPr lang="en-US" altLang="zh-TW" dirty="0" smtClean="0"/>
              <a:t>(Client</a:t>
            </a:r>
            <a:r>
              <a:rPr lang="zh-TW" altLang="en-US" dirty="0" smtClean="0"/>
              <a:t>端</a:t>
            </a:r>
            <a:r>
              <a:rPr lang="en-US" altLang="zh-TW" dirty="0" smtClean="0"/>
              <a:t>)</a:t>
            </a:r>
            <a:r>
              <a:rPr lang="zh-TW" altLang="en-US" dirty="0" smtClean="0"/>
              <a:t>來處理，不需要回傳到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端</a:t>
            </a:r>
            <a:endParaRPr lang="en-US" altLang="zh-TW" dirty="0" smtClean="0"/>
          </a:p>
          <a:p>
            <a:pPr lvl="1"/>
            <a:r>
              <a:rPr lang="zh-TW" altLang="en-US" dirty="0"/>
              <a:t>反應速度更</a:t>
            </a:r>
            <a:r>
              <a:rPr lang="zh-TW" altLang="en-US" dirty="0" smtClean="0"/>
              <a:t>快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大幅降低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端負擔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7F8A9-2400-454E-81F9-CEED44AB18E5}" type="datetime1">
              <a:rPr lang="zh-TW" altLang="en-US" smtClean="0"/>
              <a:t>2017/5/18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193230" y="4365104"/>
            <a:ext cx="3168352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zh-TW" b="1" dirty="0"/>
              <a:t>AJAX</a:t>
            </a:r>
            <a:r>
              <a:rPr lang="zh-TW" altLang="zh-TW" dirty="0"/>
              <a:t>即「</a:t>
            </a:r>
            <a:r>
              <a:rPr lang="zh-TW" altLang="zh-TW" b="1" dirty="0"/>
              <a:t>Asynchronous JavaScript and XML</a:t>
            </a:r>
            <a:r>
              <a:rPr lang="zh-TW" altLang="zh-TW" dirty="0"/>
              <a:t>」（非同步的</a:t>
            </a:r>
            <a:r>
              <a:rPr lang="zh-TW" altLang="zh-TW" dirty="0">
                <a:hlinkClick r:id="rId2" tooltip="JavaScript"/>
              </a:rPr>
              <a:t>JavaScript</a:t>
            </a:r>
            <a:r>
              <a:rPr lang="zh-TW" altLang="zh-TW" dirty="0"/>
              <a:t>與</a:t>
            </a:r>
            <a:r>
              <a:rPr lang="zh-TW" altLang="zh-TW" dirty="0">
                <a:hlinkClick r:id="rId3" tooltip="XML"/>
              </a:rPr>
              <a:t>XML</a:t>
            </a:r>
            <a:r>
              <a:rPr lang="zh-TW" altLang="zh-TW" dirty="0"/>
              <a:t>技術），指的是一套綜合了多項技術的</a:t>
            </a:r>
            <a:r>
              <a:rPr lang="zh-TW" altLang="zh-TW" dirty="0">
                <a:hlinkClick r:id="rId4" tooltip="瀏覽器"/>
              </a:rPr>
              <a:t>瀏覽器</a:t>
            </a:r>
            <a:r>
              <a:rPr lang="zh-TW" altLang="zh-TW" dirty="0"/>
              <a:t>端</a:t>
            </a:r>
            <a:r>
              <a:rPr lang="zh-TW" altLang="zh-TW" dirty="0">
                <a:hlinkClick r:id="rId5" tooltip="網頁"/>
              </a:rPr>
              <a:t>網頁</a:t>
            </a:r>
            <a:r>
              <a:rPr lang="zh-TW" altLang="zh-TW" dirty="0"/>
              <a:t>開發技術。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347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</a:t>
            </a:r>
            <a:r>
              <a:rPr lang="en-US" altLang="zh-TW" cap="none" dirty="0" err="1"/>
              <a:t>ridView</a:t>
            </a:r>
            <a:r>
              <a:rPr lang="zh-TW" altLang="en-US" cap="none" dirty="0"/>
              <a:t>互斥功能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628800"/>
            <a:ext cx="8183880" cy="4187952"/>
          </a:xfrm>
        </p:spPr>
        <p:txBody>
          <a:bodyPr/>
          <a:lstStyle/>
          <a:p>
            <a:r>
              <a:rPr lang="en-US" altLang="zh-TW" dirty="0" err="1"/>
              <a:t>EnableSortingAndPagingCallback</a:t>
            </a:r>
            <a:r>
              <a:rPr lang="zh-TW" altLang="en-US" dirty="0" smtClean="0"/>
              <a:t>屬性遇到</a:t>
            </a:r>
            <a:r>
              <a:rPr lang="en-US" altLang="zh-TW" dirty="0" err="1" smtClean="0"/>
              <a:t>GridView</a:t>
            </a:r>
            <a:r>
              <a:rPr lang="zh-TW" altLang="en-US" dirty="0" smtClean="0"/>
              <a:t>的命令欄位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CommandField</a:t>
            </a:r>
            <a:r>
              <a:rPr lang="en-US" altLang="zh-TW" dirty="0" smtClean="0"/>
              <a:t>)</a:t>
            </a:r>
            <a:r>
              <a:rPr lang="zh-TW" altLang="en-US" dirty="0" smtClean="0"/>
              <a:t>就容易出問題</a:t>
            </a:r>
            <a:r>
              <a:rPr lang="en-US" altLang="zh-TW" dirty="0" smtClean="0"/>
              <a:t>!!!</a:t>
            </a:r>
          </a:p>
          <a:p>
            <a:pPr lvl="1"/>
            <a:r>
              <a:rPr lang="zh-TW" altLang="en-US" dirty="0" smtClean="0"/>
              <a:t>尤其有</a:t>
            </a:r>
            <a:r>
              <a:rPr lang="zh-TW" altLang="en-US" dirty="0" smtClean="0">
                <a:solidFill>
                  <a:srgbClr val="FF0000"/>
                </a:solidFill>
              </a:rPr>
              <a:t>選取</a:t>
            </a:r>
            <a:r>
              <a:rPr lang="en-US" altLang="zh-TW" dirty="0" smtClean="0">
                <a:solidFill>
                  <a:srgbClr val="FF0000"/>
                </a:solidFill>
              </a:rPr>
              <a:t>(Select)</a:t>
            </a:r>
            <a:r>
              <a:rPr lang="zh-TW" altLang="en-US" dirty="0" smtClean="0"/>
              <a:t>功能的時候，程式就會出錯</a:t>
            </a:r>
            <a:endParaRPr lang="en-US" altLang="zh-TW" dirty="0" smtClean="0"/>
          </a:p>
          <a:p>
            <a:pPr>
              <a:spcBef>
                <a:spcPts val="1200"/>
              </a:spcBef>
            </a:pPr>
            <a:r>
              <a:rPr lang="zh-TW" altLang="en-US" dirty="0" smtClean="0"/>
              <a:t>當</a:t>
            </a:r>
            <a:r>
              <a:rPr lang="en-US" altLang="zh-TW" dirty="0" err="1"/>
              <a:t>GridView</a:t>
            </a:r>
            <a:r>
              <a:rPr lang="zh-TW" altLang="en-US" dirty="0" smtClean="0"/>
              <a:t>的</a:t>
            </a:r>
            <a:r>
              <a:rPr lang="zh-TW" altLang="en-US" dirty="0">
                <a:solidFill>
                  <a:srgbClr val="FF0000"/>
                </a:solidFill>
              </a:rPr>
              <a:t>選取</a:t>
            </a:r>
            <a:r>
              <a:rPr lang="en-US" altLang="zh-TW" dirty="0">
                <a:solidFill>
                  <a:srgbClr val="FF0000"/>
                </a:solidFill>
              </a:rPr>
              <a:t>(Select)</a:t>
            </a:r>
            <a:r>
              <a:rPr lang="zh-TW" altLang="en-US" dirty="0" smtClean="0"/>
              <a:t>功能啟用後，</a:t>
            </a:r>
            <a:r>
              <a:rPr lang="en-US" altLang="zh-TW" dirty="0"/>
              <a:t> </a:t>
            </a:r>
            <a:r>
              <a:rPr lang="en-US" altLang="zh-TW" dirty="0" err="1"/>
              <a:t>EnableSortingAndPagingCallback</a:t>
            </a:r>
            <a:r>
              <a:rPr lang="zh-TW" altLang="en-US" dirty="0" smtClean="0"/>
              <a:t>屬性要</a:t>
            </a:r>
            <a:r>
              <a:rPr lang="zh-TW" altLang="en-US" dirty="0" smtClean="0">
                <a:solidFill>
                  <a:srgbClr val="00B050"/>
                </a:solidFill>
              </a:rPr>
              <a:t>關閉</a:t>
            </a:r>
            <a:r>
              <a:rPr lang="en-US" altLang="zh-TW" dirty="0" smtClean="0"/>
              <a:t>(</a:t>
            </a:r>
            <a:r>
              <a:rPr lang="zh-TW" altLang="en-US" dirty="0" smtClean="0"/>
              <a:t>設定為</a:t>
            </a:r>
            <a:r>
              <a:rPr lang="en-US" altLang="zh-TW" dirty="0" smtClean="0"/>
              <a:t>False)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7F8A9-2400-454E-81F9-CEED44AB18E5}" type="datetime1">
              <a:rPr lang="zh-TW" altLang="en-US" smtClean="0"/>
              <a:t>2017/5/18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618" y="4437112"/>
            <a:ext cx="2073577" cy="2088232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3225709" y="6336566"/>
            <a:ext cx="1992485" cy="189047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490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</a:t>
            </a:r>
            <a:r>
              <a:rPr lang="en-US" altLang="zh-TW" cap="none" dirty="0" err="1"/>
              <a:t>ridView</a:t>
            </a:r>
            <a:r>
              <a:rPr lang="zh-TW" altLang="en-US" cap="none" dirty="0"/>
              <a:t>互斥功能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錯誤訊息畫面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7F8A9-2400-454E-81F9-CEED44AB18E5}" type="datetime1">
              <a:rPr lang="zh-TW" altLang="en-US" smtClean="0"/>
              <a:t>2017/5/18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643611"/>
            <a:ext cx="5523035" cy="463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712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4994785"/>
            <a:ext cx="5191850" cy="138131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簡單的</a:t>
            </a:r>
            <a:r>
              <a:rPr lang="zh-TW" altLang="en-US" dirty="0" smtClean="0"/>
              <a:t>搜尋引擎</a:t>
            </a:r>
            <a:r>
              <a:rPr lang="en-US" altLang="zh-TW" dirty="0" smtClean="0"/>
              <a:t>(</a:t>
            </a:r>
            <a:r>
              <a:rPr lang="zh-TW" altLang="en-US" dirty="0" smtClean="0"/>
              <a:t>單一欄位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Default_book_3_2_Search.aspx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7F8A9-2400-454E-81F9-CEED44AB18E5}" type="datetime1">
              <a:rPr lang="zh-TW" altLang="en-US" smtClean="0"/>
              <a:t>2017/5/18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38" y="2204864"/>
            <a:ext cx="4465996" cy="2808312"/>
          </a:xfrm>
          <a:prstGeom prst="rect">
            <a:avLst/>
          </a:prstGeom>
        </p:spPr>
      </p:pic>
      <p:sp>
        <p:nvSpPr>
          <p:cNvPr id="8" name="橢圓 7"/>
          <p:cNvSpPr/>
          <p:nvPr/>
        </p:nvSpPr>
        <p:spPr>
          <a:xfrm>
            <a:off x="3347864" y="5261858"/>
            <a:ext cx="1656184" cy="27640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3228121" y="5981937"/>
            <a:ext cx="1656184" cy="27640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827584" y="2708920"/>
            <a:ext cx="1366080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GridView1</a:t>
            </a:r>
            <a:endParaRPr lang="en-US" altLang="zh-TW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981784" y="4221088"/>
            <a:ext cx="1366080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GridView2</a:t>
            </a:r>
            <a:endParaRPr lang="en-US" altLang="zh-TW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735277" y="2348498"/>
            <a:ext cx="668773" cy="21544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800" dirty="0" smtClean="0"/>
              <a:t>TextBox1</a:t>
            </a:r>
            <a:endParaRPr lang="en-US" altLang="zh-TW" sz="8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758695" y="2348498"/>
            <a:ext cx="595035" cy="21544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800" dirty="0" smtClean="0"/>
              <a:t>Button1</a:t>
            </a:r>
            <a:endParaRPr lang="en-US" altLang="zh-TW" sz="800" dirty="0"/>
          </a:p>
        </p:txBody>
      </p:sp>
    </p:spTree>
    <p:extLst>
      <p:ext uri="{BB962C8B-B14F-4D97-AF65-F5344CB8AC3E}">
        <p14:creationId xmlns:p14="http://schemas.microsoft.com/office/powerpoint/2010/main" val="114742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924944"/>
            <a:ext cx="5036051" cy="2344368"/>
          </a:xfrm>
          <a:prstGeom prst="rect">
            <a:avLst/>
          </a:prstGeom>
        </p:spPr>
      </p:pic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598" y="3212976"/>
            <a:ext cx="4874402" cy="358312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何謂主表明</a:t>
            </a:r>
            <a:r>
              <a:rPr lang="zh-TW" altLang="en-US" dirty="0" smtClean="0"/>
              <a:t>細</a:t>
            </a:r>
            <a:r>
              <a:rPr lang="en-US" altLang="zh-TW" dirty="0" smtClean="0"/>
              <a:t>!?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主表明細功能，是所有網站都會用到的功能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點選任何一筆資料後，會看見詳細的內容，這就是</a:t>
            </a:r>
            <a:r>
              <a:rPr lang="en-US" altLang="zh-TW" dirty="0" smtClean="0"/>
              <a:t>Detail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107504" y="3212976"/>
            <a:ext cx="2592288" cy="2880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4278116" y="3221359"/>
            <a:ext cx="4758379" cy="3574741"/>
          </a:xfrm>
          <a:prstGeom prst="roundRect">
            <a:avLst>
              <a:gd name="adj" fmla="val 44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115616" y="3789040"/>
            <a:ext cx="2523448" cy="923330"/>
          </a:xfrm>
          <a:prstGeom prst="rect">
            <a:avLst/>
          </a:prstGeom>
          <a:solidFill>
            <a:srgbClr val="CCECFF">
              <a:alpha val="32157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zh-TW" sz="5400" dirty="0" smtClean="0">
                <a:solidFill>
                  <a:srgbClr val="FF0000"/>
                </a:solidFill>
              </a:rPr>
              <a:t>Master</a:t>
            </a:r>
            <a:endParaRPr lang="zh-TW" altLang="en-US" sz="5400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395581" y="4547064"/>
            <a:ext cx="2199641" cy="923330"/>
          </a:xfrm>
          <a:prstGeom prst="rect">
            <a:avLst/>
          </a:prstGeom>
          <a:solidFill>
            <a:srgbClr val="CCECFF">
              <a:alpha val="32157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zh-TW" sz="5400" dirty="0" smtClean="0">
                <a:solidFill>
                  <a:srgbClr val="FF0000"/>
                </a:solidFill>
              </a:rPr>
              <a:t>Detail</a:t>
            </a:r>
            <a:endParaRPr lang="zh-TW" altLang="en-US" sz="5400" dirty="0">
              <a:solidFill>
                <a:srgbClr val="FF0000"/>
              </a:solidFill>
            </a:endParaRPr>
          </a:p>
        </p:txBody>
      </p:sp>
      <p:sp>
        <p:nvSpPr>
          <p:cNvPr id="13" name="弧形箭號 (下彎) 12"/>
          <p:cNvSpPr/>
          <p:nvPr/>
        </p:nvSpPr>
        <p:spPr>
          <a:xfrm>
            <a:off x="1691680" y="2780928"/>
            <a:ext cx="3451875" cy="360040"/>
          </a:xfrm>
          <a:prstGeom prst="curved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6031-BD91-4476-A59F-3F643081B255}" type="datetime1">
              <a:rPr lang="zh-TW" altLang="en-US" smtClean="0"/>
              <a:t>2017/5/18</a:t>
            </a:fld>
            <a:endParaRPr lang="zh-TW" altLang="en-US"/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288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簡單的搜尋引擎</a:t>
            </a:r>
            <a:r>
              <a:rPr lang="en-US" altLang="zh-TW" dirty="0"/>
              <a:t>(</a:t>
            </a:r>
            <a:r>
              <a:rPr lang="zh-TW" altLang="en-US" dirty="0"/>
              <a:t>單一欄位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6" name="內容版面配置區 5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628800"/>
            <a:ext cx="7640117" cy="1876687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7F8A9-2400-454E-81F9-CEED44AB18E5}" type="datetime1">
              <a:rPr lang="zh-TW" altLang="en-US" smtClean="0"/>
              <a:t>2017/5/18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789040"/>
            <a:ext cx="5296640" cy="2457793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5148064" y="1628800"/>
            <a:ext cx="696341" cy="27878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750236" y="2303714"/>
            <a:ext cx="348170" cy="27878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683568" y="5157192"/>
            <a:ext cx="5296640" cy="1008112"/>
          </a:xfrm>
          <a:prstGeom prst="roundRect">
            <a:avLst>
              <a:gd name="adj" fmla="val 12348"/>
            </a:avLst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>
            <a:stCxn id="9" idx="2"/>
            <a:endCxn id="10" idx="0"/>
          </p:cNvCxnSpPr>
          <p:nvPr/>
        </p:nvCxnSpPr>
        <p:spPr>
          <a:xfrm>
            <a:off x="924321" y="2582494"/>
            <a:ext cx="2407567" cy="25746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14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簡單的搜尋引擎</a:t>
            </a:r>
            <a:r>
              <a:rPr lang="en-US" altLang="zh-TW" dirty="0"/>
              <a:t>(</a:t>
            </a:r>
            <a:r>
              <a:rPr lang="zh-TW" altLang="en-US" dirty="0"/>
              <a:t>單一欄位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GridView1(SqlDataSource1)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7F8A9-2400-454E-81F9-CEED44AB18E5}" type="datetime1">
              <a:rPr lang="zh-TW" altLang="en-US" smtClean="0"/>
              <a:t>2017/5/18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132856"/>
            <a:ext cx="6458852" cy="2743583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5508103" y="2924944"/>
            <a:ext cx="1328125" cy="27878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0685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簡單的搜尋引擎</a:t>
            </a:r>
            <a:r>
              <a:rPr lang="en-US" altLang="zh-TW" dirty="0"/>
              <a:t>(</a:t>
            </a:r>
            <a:r>
              <a:rPr lang="zh-TW" altLang="en-US" dirty="0"/>
              <a:t>單一欄位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7F8A9-2400-454E-81F9-CEED44AB18E5}" type="datetime1">
              <a:rPr lang="zh-TW" altLang="en-US" smtClean="0"/>
              <a:t>2017/5/18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28800"/>
            <a:ext cx="6525536" cy="2219635"/>
          </a:xfrm>
          <a:prstGeom prst="rect">
            <a:avLst/>
          </a:prstGeom>
        </p:spPr>
      </p:pic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293096"/>
            <a:ext cx="4172533" cy="1343213"/>
          </a:xfrm>
          <a:prstGeom prst="rect">
            <a:avLst/>
          </a:prstGeom>
        </p:spPr>
      </p:pic>
      <p:sp>
        <p:nvSpPr>
          <p:cNvPr id="9" name="圓角矩形 8"/>
          <p:cNvSpPr/>
          <p:nvPr/>
        </p:nvSpPr>
        <p:spPr>
          <a:xfrm>
            <a:off x="5888294" y="3446714"/>
            <a:ext cx="1059970" cy="27878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>
            <a:stCxn id="9" idx="2"/>
          </p:cNvCxnSpPr>
          <p:nvPr/>
        </p:nvCxnSpPr>
        <p:spPr>
          <a:xfrm flipH="1">
            <a:off x="3779913" y="3725494"/>
            <a:ext cx="2638366" cy="12392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圓角矩形 11"/>
          <p:cNvSpPr/>
          <p:nvPr/>
        </p:nvSpPr>
        <p:spPr>
          <a:xfrm>
            <a:off x="3569636" y="2107771"/>
            <a:ext cx="2010475" cy="27878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2051720" y="45091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00B050"/>
                </a:solidFill>
              </a:rPr>
              <a:t>精確搜尋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pic>
        <p:nvPicPr>
          <p:cNvPr id="14" name="圖片 13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811" y="5373216"/>
            <a:ext cx="5153745" cy="1352739"/>
          </a:xfrm>
          <a:prstGeom prst="rect">
            <a:avLst/>
          </a:prstGeom>
        </p:spPr>
      </p:pic>
      <p:sp>
        <p:nvSpPr>
          <p:cNvPr id="15" name="向右箭號 14"/>
          <p:cNvSpPr/>
          <p:nvPr/>
        </p:nvSpPr>
        <p:spPr>
          <a:xfrm rot="2120581">
            <a:off x="2947955" y="5285144"/>
            <a:ext cx="936104" cy="892393"/>
          </a:xfrm>
          <a:prstGeom prst="rightArrow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55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簡單的搜尋引擎</a:t>
            </a:r>
            <a:r>
              <a:rPr lang="en-US" altLang="zh-TW" dirty="0"/>
              <a:t>(</a:t>
            </a:r>
            <a:r>
              <a:rPr lang="zh-TW" altLang="en-US" dirty="0"/>
              <a:t>單一欄位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6" name="內容版面配置區 5" descr="加入 WHERE 子句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84784"/>
            <a:ext cx="5881127" cy="4187825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7F8A9-2400-454E-81F9-CEED44AB18E5}" type="datetime1">
              <a:rPr lang="zh-TW" altLang="en-US" smtClean="0"/>
              <a:t>2017/5/18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5445224"/>
            <a:ext cx="4048690" cy="1095528"/>
          </a:xfrm>
          <a:prstGeom prst="rect">
            <a:avLst/>
          </a:prstGeom>
          <a:ln w="38100" cap="sq">
            <a:solidFill>
              <a:srgbClr val="FE8637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圓角矩形 7"/>
          <p:cNvSpPr/>
          <p:nvPr/>
        </p:nvSpPr>
        <p:spPr>
          <a:xfrm>
            <a:off x="683568" y="2924944"/>
            <a:ext cx="2010475" cy="27878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051720" y="546331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B050"/>
                </a:solidFill>
              </a:rPr>
              <a:t>模糊搜尋</a:t>
            </a:r>
          </a:p>
        </p:txBody>
      </p:sp>
      <p:pic>
        <p:nvPicPr>
          <p:cNvPr id="11" name="圖片 10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5445224"/>
            <a:ext cx="3319043" cy="701987"/>
          </a:xfrm>
          <a:prstGeom prst="rect">
            <a:avLst/>
          </a:prstGeom>
        </p:spPr>
      </p:pic>
      <p:sp>
        <p:nvSpPr>
          <p:cNvPr id="10" name="向右箭號 9"/>
          <p:cNvSpPr/>
          <p:nvPr/>
        </p:nvSpPr>
        <p:spPr>
          <a:xfrm>
            <a:off x="4499992" y="5439793"/>
            <a:ext cx="936104" cy="892393"/>
          </a:xfrm>
          <a:prstGeom prst="rightArrow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7119257" y="5796217"/>
            <a:ext cx="163286" cy="169154"/>
          </a:xfrm>
          <a:prstGeom prst="roundRect">
            <a:avLst/>
          </a:prstGeom>
          <a:noFill/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7596116" y="5948617"/>
            <a:ext cx="163286" cy="169154"/>
          </a:xfrm>
          <a:prstGeom prst="roundRect">
            <a:avLst/>
          </a:prstGeom>
          <a:noFill/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302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~~(</a:t>
            </a:r>
            <a:r>
              <a:rPr lang="zh-TW" altLang="en-US" dirty="0" smtClean="0"/>
              <a:t>寫些小程式來改善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第一次執行時，使用者</a:t>
            </a:r>
            <a:r>
              <a:rPr lang="zh-TW" altLang="en-US" dirty="0" smtClean="0">
                <a:solidFill>
                  <a:srgbClr val="00B050"/>
                </a:solidFill>
              </a:rPr>
              <a:t>沒有輸入任何關鍵字</a:t>
            </a:r>
            <a:r>
              <a:rPr lang="zh-TW" altLang="en-US" dirty="0" smtClean="0"/>
              <a:t>，仍然會自動的讓兩個</a:t>
            </a:r>
            <a:r>
              <a:rPr lang="en-US" altLang="zh-TW" dirty="0" err="1" smtClean="0"/>
              <a:t>GridView</a:t>
            </a:r>
            <a:r>
              <a:rPr lang="zh-TW" altLang="en-US" dirty="0" smtClean="0"/>
              <a:t>各執行一次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浪費了兩次資源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(</a:t>
            </a:r>
            <a:r>
              <a:rPr lang="zh-TW" altLang="en-US" dirty="0" smtClean="0"/>
              <a:t>資料庫連線、執行</a:t>
            </a:r>
            <a:r>
              <a:rPr lang="en-US" altLang="zh-TW" dirty="0" smtClean="0"/>
              <a:t>SQL</a:t>
            </a:r>
            <a:r>
              <a:rPr lang="zh-TW" altLang="en-US" dirty="0" smtClean="0"/>
              <a:t>指令、</a:t>
            </a:r>
            <a:r>
              <a:rPr lang="en-US" altLang="zh-TW" dirty="0" err="1" smtClean="0"/>
              <a:t>DataBinding</a:t>
            </a:r>
            <a:r>
              <a:rPr lang="en-US" altLang="zh-TW" dirty="0" smtClean="0"/>
              <a:t>…</a:t>
            </a:r>
            <a:r>
              <a:rPr lang="zh-TW" altLang="en-US" dirty="0" smtClean="0"/>
              <a:t>等等</a:t>
            </a:r>
            <a:r>
              <a:rPr lang="en-US" altLang="zh-TW" dirty="0" smtClean="0"/>
              <a:t>)</a:t>
            </a:r>
          </a:p>
          <a:p>
            <a:pPr>
              <a:spcBef>
                <a:spcPts val="1800"/>
              </a:spcBef>
            </a:pPr>
            <a:r>
              <a:rPr lang="zh-TW" altLang="en-US" dirty="0" smtClean="0"/>
              <a:t>控制</a:t>
            </a:r>
            <a:r>
              <a:rPr lang="en-US" altLang="zh-TW" dirty="0" err="1" smtClean="0"/>
              <a:t>DataBinding</a:t>
            </a:r>
            <a:r>
              <a:rPr lang="zh-TW" altLang="en-US" dirty="0" smtClean="0"/>
              <a:t>時機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Default_book_3_2_Search_Manual.aspx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7F8A9-2400-454E-81F9-CEED44AB18E5}" type="datetime1">
              <a:rPr lang="zh-TW" altLang="en-US" smtClean="0"/>
              <a:t>2017/5/18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5737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~~(</a:t>
            </a:r>
            <a:r>
              <a:rPr lang="zh-TW" altLang="en-US" dirty="0"/>
              <a:t>寫些小程式來改善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先將兩個</a:t>
            </a:r>
            <a:r>
              <a:rPr lang="en-US" altLang="zh-TW" dirty="0" err="1" smtClean="0"/>
              <a:t>GridView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DataSourceID</a:t>
            </a:r>
            <a:r>
              <a:rPr lang="zh-TW" altLang="en-US" dirty="0" smtClean="0">
                <a:solidFill>
                  <a:srgbClr val="FF0000"/>
                </a:solidFill>
              </a:rPr>
              <a:t>清空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7F8A9-2400-454E-81F9-CEED44AB18E5}" type="datetime1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204864"/>
            <a:ext cx="5220429" cy="2010056"/>
          </a:xfrm>
          <a:prstGeom prst="rect">
            <a:avLst/>
          </a:prstGeom>
        </p:spPr>
      </p:pic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365104"/>
            <a:ext cx="4467849" cy="1676634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3560118" y="2801119"/>
            <a:ext cx="2343879" cy="27878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3598219" y="5035456"/>
            <a:ext cx="1535756" cy="27878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5652120" y="4389125"/>
            <a:ext cx="29129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rgbClr val="FF0000"/>
                </a:solidFill>
              </a:rPr>
              <a:t>注意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!!  </a:t>
            </a:r>
          </a:p>
          <a:p>
            <a:r>
              <a:rPr lang="zh-TW" altLang="en-US" sz="2000" b="1" dirty="0">
                <a:solidFill>
                  <a:srgbClr val="00B050"/>
                </a:solidFill>
              </a:rPr>
              <a:t>先看下頁說明在動作</a:t>
            </a:r>
            <a:r>
              <a:rPr lang="en-US" altLang="zh-TW" sz="2000" b="1" dirty="0">
                <a:solidFill>
                  <a:srgbClr val="00B050"/>
                </a:solidFill>
              </a:rPr>
              <a:t>~~</a:t>
            </a:r>
            <a:endParaRPr lang="zh-TW" altLang="en-US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175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~~(</a:t>
            </a:r>
            <a:r>
              <a:rPr lang="zh-TW" altLang="en-US" dirty="0"/>
              <a:t>寫些小程式來改善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警告視窗，請</a:t>
            </a:r>
            <a:r>
              <a:rPr lang="zh-TW" altLang="en-US" dirty="0"/>
              <a:t>務必</a:t>
            </a:r>
            <a:r>
              <a:rPr lang="zh-TW" altLang="en-US" dirty="0" smtClean="0"/>
              <a:t>選</a:t>
            </a:r>
            <a:r>
              <a:rPr lang="zh-TW" altLang="en-US" dirty="0">
                <a:latin typeface="標楷體"/>
                <a:ea typeface="標楷體"/>
              </a:rPr>
              <a:t>「</a:t>
            </a:r>
            <a:r>
              <a:rPr lang="zh-TW" altLang="en-US" b="1" dirty="0" smtClean="0">
                <a:solidFill>
                  <a:srgbClr val="FF0000"/>
                </a:solidFill>
              </a:rPr>
              <a:t>否</a:t>
            </a:r>
            <a:r>
              <a:rPr lang="zh-TW" altLang="en-US" dirty="0" smtClean="0">
                <a:latin typeface="標楷體"/>
                <a:ea typeface="標楷體"/>
              </a:rPr>
              <a:t>」</a:t>
            </a:r>
            <a:endParaRPr lang="en-US" altLang="zh-TW" dirty="0" smtClean="0">
              <a:latin typeface="標楷體"/>
              <a:ea typeface="標楷體"/>
            </a:endParaRPr>
          </a:p>
          <a:p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這樣</a:t>
            </a:r>
            <a:r>
              <a:rPr lang="zh-TW" altLang="en-US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可以保留原本的</a:t>
            </a:r>
            <a:r>
              <a:rPr lang="en-US" altLang="zh-TW" dirty="0" err="1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GridView</a:t>
            </a:r>
            <a:r>
              <a:rPr lang="zh-TW" altLang="en-US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畫面</a:t>
            </a:r>
            <a:r>
              <a:rPr lang="en-US" altLang="zh-TW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較美觀</a:t>
            </a:r>
            <a:r>
              <a:rPr lang="en-US" altLang="zh-TW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7F8A9-2400-454E-81F9-CEED44AB18E5}" type="datetime1">
              <a:rPr lang="zh-TW" altLang="en-US" smtClean="0"/>
              <a:t>2017/5/19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26</a:t>
            </a:fld>
            <a:endParaRPr lang="zh-TW" altLang="en-US"/>
          </a:p>
        </p:txBody>
      </p:sp>
      <p:pic>
        <p:nvPicPr>
          <p:cNvPr id="6" name="圖片 5" descr="Microsoft Visual Studi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855374"/>
            <a:ext cx="6216966" cy="2626887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6105525" y="4869160"/>
            <a:ext cx="1058764" cy="327511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28448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~~(</a:t>
            </a:r>
            <a:r>
              <a:rPr lang="zh-TW" altLang="en-US" dirty="0"/>
              <a:t>寫些小程式來改善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畫面差異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7F8A9-2400-454E-81F9-CEED44AB18E5}" type="datetime1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27</a:t>
            </a:fld>
            <a:endParaRPr lang="zh-TW" altLang="en-US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30" y="2996952"/>
            <a:ext cx="2600688" cy="1848108"/>
          </a:xfrm>
          <a:prstGeom prst="rect">
            <a:avLst/>
          </a:prstGeom>
        </p:spPr>
      </p:pic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252495"/>
            <a:ext cx="2638793" cy="1752845"/>
          </a:xfrm>
          <a:prstGeom prst="rect">
            <a:avLst/>
          </a:prstGeom>
        </p:spPr>
      </p:pic>
      <p:sp>
        <p:nvSpPr>
          <p:cNvPr id="8" name="向右箭號 7"/>
          <p:cNvSpPr/>
          <p:nvPr/>
        </p:nvSpPr>
        <p:spPr>
          <a:xfrm>
            <a:off x="3305919" y="2768877"/>
            <a:ext cx="1370360" cy="720080"/>
          </a:xfrm>
          <a:prstGeom prst="rightArrow">
            <a:avLst/>
          </a:prstGeom>
          <a:solidFill>
            <a:srgbClr val="41F5C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  <a:latin typeface="+mn-ea"/>
              </a:rPr>
              <a:t>選「否」</a:t>
            </a:r>
            <a:endParaRPr lang="zh-TW" altLang="en-US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550" y="4149080"/>
            <a:ext cx="1857634" cy="1743318"/>
          </a:xfrm>
          <a:prstGeom prst="rect">
            <a:avLst/>
          </a:prstGeom>
        </p:spPr>
      </p:pic>
      <p:sp>
        <p:nvSpPr>
          <p:cNvPr id="10" name="向右箭號 9"/>
          <p:cNvSpPr/>
          <p:nvPr/>
        </p:nvSpPr>
        <p:spPr>
          <a:xfrm>
            <a:off x="3305919" y="4312991"/>
            <a:ext cx="1370360" cy="720080"/>
          </a:xfrm>
          <a:prstGeom prst="rightArrow">
            <a:avLst/>
          </a:prstGeom>
          <a:solidFill>
            <a:srgbClr val="41F5C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  <a:latin typeface="+mn-ea"/>
              </a:rPr>
              <a:t>選「是」</a:t>
            </a:r>
            <a:endParaRPr lang="zh-TW" altLang="en-US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69874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~~(</a:t>
            </a:r>
            <a:r>
              <a:rPr lang="zh-TW" altLang="en-US" dirty="0"/>
              <a:t>寫些小程式來改善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Button_click</a:t>
            </a:r>
            <a:r>
              <a:rPr lang="en-US" altLang="zh-TW" dirty="0" smtClean="0"/>
              <a:t>()</a:t>
            </a:r>
            <a:r>
              <a:rPr lang="zh-TW" altLang="en-US" dirty="0" smtClean="0"/>
              <a:t>事件</a:t>
            </a:r>
            <a:endParaRPr lang="en-US" altLang="zh-TW" dirty="0" smtClean="0"/>
          </a:p>
          <a:p>
            <a:r>
              <a:rPr lang="en-US" altLang="zh-TW" dirty="0" smtClean="0"/>
              <a:t>GridView1_SelectedIndexChanged()</a:t>
            </a:r>
            <a:r>
              <a:rPr lang="zh-TW" altLang="en-US" dirty="0" smtClean="0"/>
              <a:t>事件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7F8A9-2400-454E-81F9-CEED44AB18E5}" type="datetime1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28</a:t>
            </a:fld>
            <a:endParaRPr lang="zh-TW" altLang="en-US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924944"/>
            <a:ext cx="6273575" cy="2592288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084168" y="3212976"/>
            <a:ext cx="1818126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dirty="0" err="1"/>
              <a:t>Button_click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755576" y="4036422"/>
            <a:ext cx="4392549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GridView1_SelectedIndexChanged()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6938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~~(</a:t>
            </a:r>
            <a:r>
              <a:rPr lang="zh-TW" altLang="en-US" dirty="0"/>
              <a:t>寫些小程式來改善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772816"/>
            <a:ext cx="8183880" cy="4187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400" dirty="0" smtClean="0"/>
              <a:t>Protected </a:t>
            </a:r>
            <a:r>
              <a:rPr lang="en-US" altLang="zh-TW" sz="1400" dirty="0"/>
              <a:t>Sub </a:t>
            </a:r>
            <a:r>
              <a:rPr lang="en-US" altLang="zh-TW" sz="1400" dirty="0">
                <a:solidFill>
                  <a:srgbClr val="00B050"/>
                </a:solidFill>
              </a:rPr>
              <a:t>Button1_Click</a:t>
            </a:r>
            <a:r>
              <a:rPr lang="en-US" altLang="zh-TW" sz="1400" dirty="0"/>
              <a:t>(</a:t>
            </a:r>
            <a:r>
              <a:rPr lang="en-US" altLang="zh-TW" sz="1400" dirty="0" err="1"/>
              <a:t>ByVal</a:t>
            </a:r>
            <a:r>
              <a:rPr lang="en-US" altLang="zh-TW" sz="1400" dirty="0"/>
              <a:t> sender As Object, </a:t>
            </a:r>
            <a:r>
              <a:rPr lang="en-US" altLang="zh-TW" sz="1400" dirty="0" err="1"/>
              <a:t>ByVal</a:t>
            </a:r>
            <a:r>
              <a:rPr lang="en-US" altLang="zh-TW" sz="1400" dirty="0"/>
              <a:t> e As </a:t>
            </a:r>
            <a:r>
              <a:rPr lang="en-US" altLang="zh-TW" sz="1400" dirty="0" err="1"/>
              <a:t>System.EventArgs</a:t>
            </a:r>
            <a:r>
              <a:rPr lang="en-US" altLang="zh-TW" sz="1400" dirty="0"/>
              <a:t>) Handles Button1.Click</a:t>
            </a:r>
          </a:p>
          <a:p>
            <a:pPr marL="0" indent="0">
              <a:buNone/>
            </a:pPr>
            <a:r>
              <a:rPr lang="zh-TW" altLang="en-US" sz="1400" dirty="0"/>
              <a:t>        </a:t>
            </a:r>
            <a:r>
              <a:rPr lang="en-US" altLang="zh-TW" sz="1400" dirty="0"/>
              <a:t>'==</a:t>
            </a:r>
            <a:r>
              <a:rPr lang="zh-TW" altLang="en-US" sz="1400" dirty="0"/>
              <a:t>按下搜尋的 </a:t>
            </a:r>
            <a:r>
              <a:rPr lang="en-US" altLang="zh-TW" sz="1400" dirty="0"/>
              <a:t>Button</a:t>
            </a:r>
            <a:r>
              <a:rPr lang="zh-TW" altLang="en-US" sz="1400" dirty="0"/>
              <a:t>按鈕之後，才讓 </a:t>
            </a:r>
            <a:r>
              <a:rPr lang="en-US" altLang="zh-TW" sz="1400" dirty="0"/>
              <a:t>GridView1</a:t>
            </a:r>
            <a:r>
              <a:rPr lang="zh-TW" altLang="en-US" sz="1400" dirty="0"/>
              <a:t>做 </a:t>
            </a:r>
            <a:r>
              <a:rPr lang="en-US" altLang="zh-TW" sz="1400" dirty="0" err="1"/>
              <a:t>DataBinding</a:t>
            </a:r>
            <a:r>
              <a:rPr lang="en-US" altLang="zh-TW" sz="1400" dirty="0"/>
              <a:t> </a:t>
            </a:r>
            <a:r>
              <a:rPr lang="zh-TW" altLang="en-US" sz="1400" dirty="0"/>
              <a:t>並顯示資料</a:t>
            </a:r>
          </a:p>
          <a:p>
            <a:pPr marL="0" indent="0">
              <a:buNone/>
            </a:pPr>
            <a:endParaRPr lang="zh-TW" altLang="en-US" sz="1400" dirty="0"/>
          </a:p>
          <a:p>
            <a:pPr marL="0" indent="0">
              <a:buNone/>
            </a:pPr>
            <a:r>
              <a:rPr lang="en-US" altLang="zh-TW" sz="1400" dirty="0">
                <a:solidFill>
                  <a:srgbClr val="FF0000"/>
                </a:solidFill>
              </a:rPr>
              <a:t>        GridView1.DataSourceID = "SqlDataSource1"</a:t>
            </a:r>
          </a:p>
          <a:p>
            <a:pPr marL="0" indent="0">
              <a:buNone/>
            </a:pPr>
            <a:r>
              <a:rPr lang="en-US" altLang="zh-TW" sz="1400" dirty="0" smtClean="0"/>
              <a:t>End Sub</a:t>
            </a:r>
          </a:p>
          <a:p>
            <a:pPr marL="0" indent="0">
              <a:buNone/>
            </a:pPr>
            <a:endParaRPr lang="en-US" altLang="zh-TW" sz="1400" dirty="0"/>
          </a:p>
          <a:p>
            <a:pPr marL="0" indent="0">
              <a:buNone/>
            </a:pPr>
            <a:r>
              <a:rPr lang="en-US" altLang="zh-TW" sz="1400" dirty="0" smtClean="0"/>
              <a:t>Protected </a:t>
            </a:r>
            <a:r>
              <a:rPr lang="en-US" altLang="zh-TW" sz="1400" dirty="0"/>
              <a:t>Sub </a:t>
            </a:r>
            <a:r>
              <a:rPr lang="en-US" altLang="zh-TW" sz="1400" dirty="0">
                <a:solidFill>
                  <a:srgbClr val="00B050"/>
                </a:solidFill>
              </a:rPr>
              <a:t>GridView1_SelectedIndexChanged</a:t>
            </a:r>
            <a:r>
              <a:rPr lang="en-US" altLang="zh-TW" sz="1400" dirty="0"/>
              <a:t>(</a:t>
            </a:r>
            <a:r>
              <a:rPr lang="en-US" altLang="zh-TW" sz="1400" dirty="0" err="1"/>
              <a:t>ByVal</a:t>
            </a:r>
            <a:r>
              <a:rPr lang="en-US" altLang="zh-TW" sz="1400" dirty="0"/>
              <a:t> sender As Object, </a:t>
            </a:r>
            <a:r>
              <a:rPr lang="en-US" altLang="zh-TW" sz="1400" dirty="0" err="1"/>
              <a:t>ByVal</a:t>
            </a:r>
            <a:r>
              <a:rPr lang="en-US" altLang="zh-TW" sz="1400" dirty="0"/>
              <a:t> e As </a:t>
            </a:r>
            <a:r>
              <a:rPr lang="en-US" altLang="zh-TW" sz="1400" dirty="0" err="1"/>
              <a:t>System.EventArgs</a:t>
            </a:r>
            <a:r>
              <a:rPr lang="en-US" altLang="zh-TW" sz="1400" dirty="0"/>
              <a:t>) Handles GridView1.SelectedIndexChanged</a:t>
            </a:r>
          </a:p>
          <a:p>
            <a:pPr marL="0" indent="0">
              <a:buNone/>
            </a:pPr>
            <a:r>
              <a:rPr lang="zh-TW" altLang="en-US" sz="1400" dirty="0"/>
              <a:t>        </a:t>
            </a:r>
            <a:r>
              <a:rPr lang="en-US" altLang="zh-TW" sz="1400" dirty="0"/>
              <a:t>'==</a:t>
            </a:r>
            <a:r>
              <a:rPr lang="zh-TW" altLang="en-US" sz="1400" dirty="0"/>
              <a:t>按下</a:t>
            </a:r>
            <a:r>
              <a:rPr lang="en-US" altLang="zh-TW" sz="1400" dirty="0"/>
              <a:t>GridView1</a:t>
            </a:r>
            <a:r>
              <a:rPr lang="zh-TW" altLang="en-US" sz="1400" dirty="0"/>
              <a:t>的「</a:t>
            </a:r>
            <a:r>
              <a:rPr lang="en-US" altLang="zh-TW" sz="1400" dirty="0"/>
              <a:t>Select</a:t>
            </a:r>
            <a:r>
              <a:rPr lang="zh-TW" altLang="en-US" sz="1400" dirty="0"/>
              <a:t>」的按鈕之後，才讓 </a:t>
            </a:r>
            <a:r>
              <a:rPr lang="en-US" altLang="zh-TW" sz="1400" dirty="0"/>
              <a:t>GridView2</a:t>
            </a:r>
            <a:r>
              <a:rPr lang="zh-TW" altLang="en-US" sz="1400" dirty="0"/>
              <a:t>做 </a:t>
            </a:r>
            <a:r>
              <a:rPr lang="en-US" altLang="zh-TW" sz="1400" dirty="0" err="1"/>
              <a:t>DataBinding</a:t>
            </a:r>
            <a:r>
              <a:rPr lang="en-US" altLang="zh-TW" sz="1400" dirty="0"/>
              <a:t> </a:t>
            </a:r>
            <a:r>
              <a:rPr lang="zh-TW" altLang="en-US" sz="1400" dirty="0"/>
              <a:t>並顯示資料</a:t>
            </a:r>
          </a:p>
          <a:p>
            <a:pPr marL="0" indent="0">
              <a:buNone/>
            </a:pPr>
            <a:endParaRPr lang="zh-TW" altLang="en-US" sz="1400" dirty="0"/>
          </a:p>
          <a:p>
            <a:pPr marL="0" indent="0">
              <a:buNone/>
            </a:pPr>
            <a:r>
              <a:rPr lang="en-US" altLang="zh-TW" sz="1400" dirty="0"/>
              <a:t>        </a:t>
            </a:r>
            <a:r>
              <a:rPr lang="en-US" altLang="zh-TW" sz="1400" dirty="0">
                <a:solidFill>
                  <a:srgbClr val="FF0000"/>
                </a:solidFill>
              </a:rPr>
              <a:t>GridView2.DataSourceID = "SqlDataSource2"</a:t>
            </a:r>
          </a:p>
          <a:p>
            <a:pPr marL="0" indent="0">
              <a:buNone/>
            </a:pPr>
            <a:r>
              <a:rPr lang="en-US" altLang="zh-TW" sz="1400" dirty="0" smtClean="0"/>
              <a:t>End </a:t>
            </a:r>
            <a:r>
              <a:rPr lang="en-US" altLang="zh-TW" sz="1400" dirty="0"/>
              <a:t>Sub</a:t>
            </a:r>
            <a:endParaRPr lang="zh-TW" altLang="en-US" sz="14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7F8A9-2400-454E-81F9-CEED44AB18E5}" type="datetime1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9260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何謂主表明細</a:t>
            </a:r>
            <a:r>
              <a:rPr lang="en-US" altLang="zh-TW" dirty="0"/>
              <a:t>!?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幾乎任何一套系統都會用得</a:t>
            </a:r>
            <a:r>
              <a:rPr lang="zh-TW" altLang="en-US" dirty="0" smtClean="0"/>
              <a:t>上</a:t>
            </a:r>
            <a:endParaRPr lang="en-US" altLang="zh-TW" dirty="0" smtClean="0"/>
          </a:p>
          <a:p>
            <a:r>
              <a:rPr lang="zh-TW" altLang="en-US" dirty="0" smtClean="0"/>
              <a:t>如一家公司有很多訂單，每一筆訂單都有好多產品資料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Master</a:t>
            </a:r>
            <a:r>
              <a:rPr lang="zh-TW" altLang="en-US" dirty="0" smtClean="0"/>
              <a:t>：呈現</a:t>
            </a:r>
            <a:r>
              <a:rPr lang="zh-TW" altLang="en-US" dirty="0"/>
              <a:t>訂單列表的</a:t>
            </a:r>
            <a:r>
              <a:rPr lang="zh-TW" altLang="en-US" dirty="0" smtClean="0"/>
              <a:t>畫面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Detail</a:t>
            </a:r>
            <a:r>
              <a:rPr lang="zh-TW" altLang="en-US" dirty="0" smtClean="0"/>
              <a:t>：呈現每一筆訂單明細資料的畫面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7F8A9-2400-454E-81F9-CEED44AB18E5}" type="datetime1">
              <a:rPr lang="zh-TW" altLang="en-US" smtClean="0"/>
              <a:t>2017/5/18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26723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兩</a:t>
            </a:r>
            <a:r>
              <a:rPr lang="zh-TW" altLang="en-US" dirty="0" smtClean="0"/>
              <a:t>個不同網頁，超連結</a:t>
            </a:r>
            <a:r>
              <a:rPr lang="en-US" altLang="zh-TW" dirty="0" smtClean="0"/>
              <a:t>(URL)</a:t>
            </a:r>
            <a:r>
              <a:rPr lang="zh-TW" altLang="en-US" dirty="0" smtClean="0"/>
              <a:t>展示主表明細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兩支不同的程式，以超連結</a:t>
            </a:r>
            <a:r>
              <a:rPr lang="en-US" altLang="zh-TW" dirty="0" smtClean="0"/>
              <a:t>URL</a:t>
            </a:r>
            <a:r>
              <a:rPr lang="zh-TW" altLang="en-US" dirty="0" smtClean="0"/>
              <a:t>的方式來設計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Default_book_3_1.aspx </a:t>
            </a:r>
            <a:r>
              <a:rPr lang="en-US" altLang="zh-TW" dirty="0" smtClean="0">
                <a:solidFill>
                  <a:srgbClr val="00B050"/>
                </a:solidFill>
              </a:rPr>
              <a:t>(Master)</a:t>
            </a:r>
          </a:p>
          <a:p>
            <a:pPr lvl="1"/>
            <a:r>
              <a:rPr lang="en-US" altLang="zh-TW" dirty="0" smtClean="0"/>
              <a:t>Default_Disp.aspx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00B050"/>
                </a:solidFill>
              </a:rPr>
              <a:t>(Detail)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7F8A9-2400-454E-81F9-CEED44AB18E5}" type="datetime1">
              <a:rPr lang="zh-TW" altLang="en-US" smtClean="0"/>
              <a:t>2017/5/22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30</a:t>
            </a:fld>
            <a:endParaRPr lang="zh-TW" altLang="en-US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89" y="3068960"/>
            <a:ext cx="3943331" cy="3317405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1121718" y="2220093"/>
            <a:ext cx="5202882" cy="361181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 rot="7830360">
            <a:off x="3951729" y="3138123"/>
            <a:ext cx="2248655" cy="720080"/>
          </a:xfrm>
          <a:prstGeom prst="rightArrow">
            <a:avLst/>
          </a:prstGeom>
          <a:solidFill>
            <a:srgbClr val="41F5C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432581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兩個不同網頁，超連結</a:t>
            </a:r>
            <a:r>
              <a:rPr lang="en-US" altLang="zh-TW" dirty="0"/>
              <a:t>(URL)</a:t>
            </a:r>
            <a:r>
              <a:rPr lang="zh-TW" altLang="en-US" dirty="0"/>
              <a:t>展示主表明細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176" lvl="1" indent="-265176">
              <a:buSzPct val="80000"/>
              <a:buFont typeface="Wingdings 2"/>
              <a:buChar char=""/>
            </a:pPr>
            <a:r>
              <a:rPr lang="en-US" altLang="zh-TW" dirty="0"/>
              <a:t>Default_book_3_1.aspx </a:t>
            </a:r>
            <a:r>
              <a:rPr lang="en-US" altLang="zh-TW" dirty="0">
                <a:solidFill>
                  <a:srgbClr val="00B050"/>
                </a:solidFill>
              </a:rPr>
              <a:t>(Master</a:t>
            </a:r>
            <a:r>
              <a:rPr lang="en-US" altLang="zh-TW" dirty="0" smtClean="0">
                <a:solidFill>
                  <a:srgbClr val="00B050"/>
                </a:solidFill>
              </a:rPr>
              <a:t>)</a:t>
            </a:r>
          </a:p>
          <a:p>
            <a:pPr marL="502920" lvl="2" indent="-265176">
              <a:buSzPct val="80000"/>
              <a:buFont typeface="Wingdings 2"/>
              <a:buChar char=""/>
            </a:pPr>
            <a:r>
              <a:rPr lang="en-US" altLang="zh-TW" sz="1600" dirty="0" err="1" smtClean="0">
                <a:solidFill>
                  <a:schemeClr val="accent3"/>
                </a:solidFill>
              </a:rPr>
              <a:t>DataNavigateUrlFormatString</a:t>
            </a:r>
            <a:r>
              <a:rPr lang="zh-TW" altLang="en-US" sz="1600" dirty="0" smtClean="0">
                <a:solidFill>
                  <a:schemeClr val="accent3"/>
                </a:solidFill>
              </a:rPr>
              <a:t>屬性</a:t>
            </a:r>
            <a:endParaRPr lang="en-US" altLang="zh-TW" sz="1600" dirty="0" smtClean="0">
              <a:solidFill>
                <a:schemeClr val="accent3"/>
              </a:solidFill>
            </a:endParaRPr>
          </a:p>
          <a:p>
            <a:pPr marL="502920" lvl="2" indent="-265176">
              <a:buSzPct val="80000"/>
              <a:buFont typeface="Wingdings 2"/>
              <a:buChar char=""/>
            </a:pPr>
            <a:r>
              <a:rPr lang="en-US" altLang="zh-TW" sz="1600" dirty="0" err="1" smtClean="0">
                <a:solidFill>
                  <a:schemeClr val="accent3"/>
                </a:solidFill>
              </a:rPr>
              <a:t>DataNavigateUrlFields</a:t>
            </a:r>
            <a:r>
              <a:rPr lang="zh-TW" altLang="en-US" sz="1600" dirty="0" smtClean="0">
                <a:solidFill>
                  <a:schemeClr val="accent3"/>
                </a:solidFill>
              </a:rPr>
              <a:t>屬性</a:t>
            </a:r>
            <a:endParaRPr lang="en-US" altLang="zh-TW" sz="1600" dirty="0" smtClean="0">
              <a:solidFill>
                <a:schemeClr val="accent3"/>
              </a:solidFill>
            </a:endParaRPr>
          </a:p>
          <a:p>
            <a:pPr marL="502920" lvl="2" indent="-265176">
              <a:buSzPct val="80000"/>
              <a:buFont typeface="Wingdings 2"/>
              <a:buChar char=""/>
            </a:pPr>
            <a:r>
              <a:rPr lang="en-US" altLang="zh-TW" sz="1600" dirty="0" err="1" smtClean="0">
                <a:solidFill>
                  <a:schemeClr val="accent3"/>
                </a:solidFill>
              </a:rPr>
              <a:t>DataTextField</a:t>
            </a:r>
            <a:r>
              <a:rPr lang="zh-TW" altLang="en-US" sz="1600" dirty="0">
                <a:solidFill>
                  <a:schemeClr val="accent3"/>
                </a:solidFill>
              </a:rPr>
              <a:t>屬性</a:t>
            </a:r>
            <a:endParaRPr lang="en-US" altLang="zh-TW" sz="1600" dirty="0">
              <a:solidFill>
                <a:schemeClr val="accent3"/>
              </a:solidFill>
            </a:endParaRPr>
          </a:p>
          <a:p>
            <a:pPr marL="502920" lvl="2" indent="-265176">
              <a:buSzPct val="80000"/>
              <a:buFont typeface="Wingdings 2"/>
              <a:buChar char=""/>
            </a:pPr>
            <a:r>
              <a:rPr lang="en-US" altLang="zh-TW" sz="1600" dirty="0" err="1" smtClean="0">
                <a:solidFill>
                  <a:schemeClr val="accent3"/>
                </a:solidFill>
              </a:rPr>
              <a:t>DataTextFormatString</a:t>
            </a:r>
            <a:r>
              <a:rPr lang="zh-TW" altLang="en-US" sz="1600" dirty="0" smtClean="0">
                <a:solidFill>
                  <a:schemeClr val="accent3"/>
                </a:solidFill>
              </a:rPr>
              <a:t>屬性</a:t>
            </a:r>
            <a:endParaRPr lang="en-US" altLang="zh-TW" sz="1600" dirty="0">
              <a:solidFill>
                <a:schemeClr val="accent3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7F8A9-2400-454E-81F9-CEED44AB18E5}" type="datetime1">
              <a:rPr lang="zh-TW" altLang="en-US" smtClean="0"/>
              <a:t>2017/5/22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31</a:t>
            </a:fld>
            <a:endParaRPr lang="zh-TW" altLang="en-US"/>
          </a:p>
        </p:txBody>
      </p:sp>
      <p:pic>
        <p:nvPicPr>
          <p:cNvPr id="6" name="圖片 5" descr="GridView 工作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467333"/>
            <a:ext cx="2353004" cy="2648320"/>
          </a:xfrm>
          <a:prstGeom prst="rect">
            <a:avLst/>
          </a:prstGeom>
        </p:spPr>
      </p:pic>
      <p:pic>
        <p:nvPicPr>
          <p:cNvPr id="7" name="圖片 6" descr="欄位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993" y="2429562"/>
            <a:ext cx="4863353" cy="3744416"/>
          </a:xfrm>
          <a:prstGeom prst="rect">
            <a:avLst/>
          </a:prstGeom>
        </p:spPr>
      </p:pic>
      <p:sp>
        <p:nvSpPr>
          <p:cNvPr id="9" name="圓角矩形 8"/>
          <p:cNvSpPr/>
          <p:nvPr/>
        </p:nvSpPr>
        <p:spPr>
          <a:xfrm>
            <a:off x="866825" y="4634901"/>
            <a:ext cx="745182" cy="228599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4016177" y="4687137"/>
            <a:ext cx="1232098" cy="208713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6352502" y="4027746"/>
            <a:ext cx="2192982" cy="659391"/>
          </a:xfrm>
          <a:prstGeom prst="roundRect">
            <a:avLst>
              <a:gd name="adj" fmla="val 9715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25737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兩個不同網頁，超連結</a:t>
            </a:r>
            <a:r>
              <a:rPr lang="en-US" altLang="zh-TW" dirty="0"/>
              <a:t>(URL)</a:t>
            </a:r>
            <a:r>
              <a:rPr lang="zh-TW" altLang="en-US" dirty="0"/>
              <a:t>展示主表明細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176" lvl="1" indent="-265176">
              <a:buSzPct val="80000"/>
              <a:buFont typeface="Wingdings 2"/>
              <a:buChar char=""/>
            </a:pPr>
            <a:r>
              <a:rPr lang="en-US" altLang="zh-TW" sz="1800" dirty="0" err="1"/>
              <a:t>DataNavigate</a:t>
            </a:r>
            <a:r>
              <a:rPr lang="en-US" altLang="zh-TW" sz="1800" b="1" dirty="0" err="1"/>
              <a:t>UrlFields</a:t>
            </a:r>
            <a:r>
              <a:rPr lang="zh-TW" altLang="en-US" sz="1800" dirty="0" smtClean="0"/>
              <a:t>屬性</a:t>
            </a:r>
            <a:endParaRPr lang="en-US" altLang="zh-TW" sz="1800" dirty="0" smtClean="0"/>
          </a:p>
          <a:p>
            <a:pPr marL="502920" lvl="2" indent="-265176">
              <a:buSzPct val="80000"/>
              <a:buFont typeface="Wingdings 2"/>
              <a:buChar char=""/>
            </a:pPr>
            <a:r>
              <a:rPr lang="zh-TW" altLang="en-US" sz="1600" dirty="0" smtClean="0"/>
              <a:t>資料表裡面的欄位名稱</a:t>
            </a:r>
            <a:endParaRPr lang="en-US" altLang="zh-TW" sz="1600" dirty="0" smtClean="0"/>
          </a:p>
          <a:p>
            <a:pPr marL="265176" lvl="1" indent="-265176">
              <a:buSzPct val="80000"/>
              <a:buFont typeface="Wingdings 2"/>
              <a:buChar char=""/>
            </a:pPr>
            <a:r>
              <a:rPr lang="en-US" altLang="zh-TW" sz="1800" dirty="0" err="1" smtClean="0"/>
              <a:t>DataNavigate</a:t>
            </a:r>
            <a:r>
              <a:rPr lang="en-US" altLang="zh-TW" sz="1800" b="1" dirty="0" err="1" smtClean="0"/>
              <a:t>UrlFormatString</a:t>
            </a:r>
            <a:r>
              <a:rPr lang="zh-TW" altLang="en-US" sz="1800" dirty="0" smtClean="0"/>
              <a:t>屬性</a:t>
            </a:r>
            <a:endParaRPr lang="en-US" altLang="zh-TW" sz="1800" dirty="0" smtClean="0"/>
          </a:p>
          <a:p>
            <a:pPr marL="502920" lvl="2" indent="-265176">
              <a:buSzPct val="80000"/>
              <a:buFont typeface="Wingdings 2"/>
              <a:buChar char=""/>
            </a:pPr>
            <a:r>
              <a:rPr lang="en-US" altLang="zh-TW" sz="1600" dirty="0" err="1" smtClean="0"/>
              <a:t>Url</a:t>
            </a:r>
            <a:r>
              <a:rPr lang="zh-TW" altLang="en-US" sz="1600" dirty="0" smtClean="0"/>
              <a:t>網址的連結字串</a:t>
            </a:r>
            <a:endParaRPr lang="en-US" altLang="zh-TW" sz="1600" dirty="0"/>
          </a:p>
          <a:p>
            <a:pPr marL="265176" lvl="1" indent="-265176">
              <a:buSzPct val="80000"/>
              <a:buFont typeface="Wingdings 2"/>
              <a:buChar char=""/>
            </a:pPr>
            <a:r>
              <a:rPr lang="en-US" altLang="zh-TW" sz="1800" dirty="0" err="1" smtClean="0"/>
              <a:t>DataTextField</a:t>
            </a:r>
            <a:r>
              <a:rPr lang="zh-TW" altLang="en-US" sz="1800" dirty="0" smtClean="0"/>
              <a:t>屬性、</a:t>
            </a:r>
            <a:r>
              <a:rPr lang="en-US" altLang="zh-TW" sz="1800" dirty="0" smtClean="0"/>
              <a:t/>
            </a:r>
            <a:br>
              <a:rPr lang="en-US" altLang="zh-TW" sz="1800" dirty="0" smtClean="0"/>
            </a:br>
            <a:r>
              <a:rPr lang="en-US" altLang="zh-TW" sz="1800" dirty="0" err="1" smtClean="0"/>
              <a:t>DataTextFormatString</a:t>
            </a:r>
            <a:r>
              <a:rPr lang="zh-TW" altLang="en-US" sz="1800" dirty="0" smtClean="0"/>
              <a:t>屬性</a:t>
            </a:r>
            <a:endParaRPr lang="en-US" altLang="zh-TW" dirty="0" smtClean="0"/>
          </a:p>
          <a:p>
            <a:pPr marL="502920" lvl="2" indent="-265176">
              <a:buSzPct val="80000"/>
              <a:buFont typeface="Wingdings 2"/>
              <a:buChar char=""/>
            </a:pPr>
            <a:r>
              <a:rPr lang="zh-TW" altLang="en-US" sz="1600" dirty="0"/>
              <a:t>展現畫面</a:t>
            </a:r>
            <a:r>
              <a:rPr lang="zh-TW" altLang="en-US" sz="1600" dirty="0" smtClean="0"/>
              <a:t>上超連結的</a:t>
            </a:r>
            <a:r>
              <a:rPr lang="zh-TW" altLang="en-US" sz="1600" b="1" dirty="0" smtClean="0">
                <a:solidFill>
                  <a:srgbClr val="FF0000"/>
                </a:solidFill>
              </a:rPr>
              <a:t>呈現文字</a:t>
            </a:r>
            <a:endParaRPr lang="en-US" altLang="zh-TW" sz="1600" b="1" dirty="0">
              <a:solidFill>
                <a:srgbClr val="FF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7F8A9-2400-454E-81F9-CEED44AB18E5}" type="datetime1">
              <a:rPr lang="zh-TW" altLang="en-US" smtClean="0"/>
              <a:t>2017/5/22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32</a:t>
            </a:fld>
            <a:endParaRPr lang="zh-TW" altLang="en-US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233" y="3183056"/>
            <a:ext cx="3982006" cy="2896004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5131467" y="1966891"/>
            <a:ext cx="322492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err="1"/>
              <a:t>Default_disp.aspx?id</a:t>
            </a:r>
            <a:r>
              <a:rPr lang="en-US" altLang="zh-TW" dirty="0"/>
              <a:t>={0}</a:t>
            </a:r>
            <a:endParaRPr lang="zh-TW" altLang="en-US" dirty="0"/>
          </a:p>
        </p:txBody>
      </p:sp>
      <p:cxnSp>
        <p:nvCxnSpPr>
          <p:cNvPr id="8" name="直線單箭頭接點 7"/>
          <p:cNvCxnSpPr/>
          <p:nvPr/>
        </p:nvCxnSpPr>
        <p:spPr>
          <a:xfrm>
            <a:off x="3995937" y="1916832"/>
            <a:ext cx="3271638" cy="3426693"/>
          </a:xfrm>
          <a:prstGeom prst="straightConnector1">
            <a:avLst/>
          </a:prstGeom>
          <a:ln>
            <a:solidFill>
              <a:srgbClr val="FE8637">
                <a:alpha val="40000"/>
              </a:srgb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467101" y="4604935"/>
            <a:ext cx="4371710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dirty="0" err="1" smtClean="0"/>
              <a:t>GridView</a:t>
            </a:r>
            <a:r>
              <a:rPr lang="zh-TW" altLang="en-US" dirty="0" smtClean="0"/>
              <a:t>的超連結用法跟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Html</a:t>
            </a:r>
            <a:r>
              <a:rPr lang="zh-TW" altLang="en-US" dirty="0" smtClean="0"/>
              <a:t>的</a:t>
            </a:r>
            <a:r>
              <a:rPr lang="en-US" altLang="zh-TW" dirty="0" smtClean="0"/>
              <a:t>&lt;a&gt;…&lt;/a&gt;</a:t>
            </a:r>
            <a:r>
              <a:rPr lang="zh-TW" altLang="en-US" dirty="0" smtClean="0"/>
              <a:t>超連結標籤用法一致</a:t>
            </a:r>
            <a:endParaRPr lang="en-US" altLang="zh-TW" dirty="0" smtClean="0"/>
          </a:p>
          <a:p>
            <a:r>
              <a:rPr lang="zh-TW" altLang="en-US" dirty="0" smtClean="0"/>
              <a:t>模仿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碼的範例</a:t>
            </a:r>
            <a:endParaRPr lang="en-US" altLang="zh-TW" dirty="0" smtClean="0"/>
          </a:p>
          <a:p>
            <a:r>
              <a:rPr lang="en-US" altLang="zh-TW" dirty="0" smtClean="0"/>
              <a:t>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=“https://tw.yahoo.com/”&gt;</a:t>
            </a:r>
          </a:p>
          <a:p>
            <a:r>
              <a:rPr lang="en-US" altLang="zh-TW" dirty="0" smtClean="0"/>
              <a:t>  </a:t>
            </a:r>
            <a:r>
              <a:rPr lang="zh-TW" altLang="en-US" dirty="0" smtClean="0"/>
              <a:t>我要連結到</a:t>
            </a:r>
            <a:r>
              <a:rPr lang="en-US" altLang="zh-TW" dirty="0" smtClean="0"/>
              <a:t>Yahoo</a:t>
            </a:r>
            <a:r>
              <a:rPr lang="zh-TW" altLang="en-US" dirty="0" smtClean="0"/>
              <a:t>網站</a:t>
            </a:r>
            <a:endParaRPr lang="en-US" altLang="zh-TW" dirty="0" smtClean="0"/>
          </a:p>
          <a:p>
            <a:r>
              <a:rPr lang="en-US" altLang="zh-TW" dirty="0" smtClean="0"/>
              <a:t>&lt;/a&gt;</a:t>
            </a:r>
            <a:endParaRPr lang="zh-TW" altLang="en-US" dirty="0"/>
          </a:p>
        </p:txBody>
      </p:sp>
      <p:sp>
        <p:nvSpPr>
          <p:cNvPr id="12" name="圓角矩形 11"/>
          <p:cNvSpPr/>
          <p:nvPr/>
        </p:nvSpPr>
        <p:spPr>
          <a:xfrm>
            <a:off x="1685975" y="5518440"/>
            <a:ext cx="2666950" cy="251424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683568" y="5769864"/>
            <a:ext cx="2448272" cy="251424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>
            <a:stCxn id="12" idx="3"/>
          </p:cNvCxnSpPr>
          <p:nvPr/>
        </p:nvCxnSpPr>
        <p:spPr>
          <a:xfrm flipV="1">
            <a:off x="4352925" y="5518440"/>
            <a:ext cx="695325" cy="125712"/>
          </a:xfrm>
          <a:prstGeom prst="straightConnector1">
            <a:avLst/>
          </a:prstGeom>
          <a:ln>
            <a:solidFill>
              <a:srgbClr val="FE8637">
                <a:alpha val="40000"/>
              </a:srgb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13" idx="3"/>
          </p:cNvCxnSpPr>
          <p:nvPr/>
        </p:nvCxnSpPr>
        <p:spPr>
          <a:xfrm flipV="1">
            <a:off x="3131840" y="5769864"/>
            <a:ext cx="1916410" cy="125712"/>
          </a:xfrm>
          <a:prstGeom prst="straightConnector1">
            <a:avLst/>
          </a:prstGeom>
          <a:ln>
            <a:solidFill>
              <a:srgbClr val="FE8637">
                <a:alpha val="40000"/>
              </a:srgb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圓角矩形 20"/>
          <p:cNvSpPr/>
          <p:nvPr/>
        </p:nvSpPr>
        <p:spPr>
          <a:xfrm>
            <a:off x="7281267" y="2025845"/>
            <a:ext cx="923925" cy="251424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64204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兩個不同網頁，超連結</a:t>
            </a:r>
            <a:r>
              <a:rPr lang="en-US" altLang="zh-TW" dirty="0"/>
              <a:t>(URL)</a:t>
            </a:r>
            <a:r>
              <a:rPr lang="zh-TW" altLang="en-US" dirty="0"/>
              <a:t>展示主表明細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65176" lvl="1" indent="-265176">
              <a:buSzPct val="80000"/>
              <a:buFont typeface="Wingdings 2"/>
              <a:buChar char=""/>
            </a:pPr>
            <a:r>
              <a:rPr lang="en-US" altLang="zh-TW" sz="1800" dirty="0" err="1"/>
              <a:t>DataNavigate</a:t>
            </a:r>
            <a:r>
              <a:rPr lang="en-US" altLang="zh-TW" sz="1800" b="1" dirty="0" err="1"/>
              <a:t>UrlFields</a:t>
            </a:r>
            <a:r>
              <a:rPr lang="zh-TW" altLang="en-US" sz="1800" dirty="0"/>
              <a:t>屬性</a:t>
            </a:r>
            <a:endParaRPr lang="en-US" altLang="zh-TW" sz="1800" dirty="0"/>
          </a:p>
          <a:p>
            <a:pPr marL="502920" lvl="2" indent="-265176">
              <a:buSzPct val="80000"/>
              <a:buFont typeface="Wingdings 2"/>
              <a:buChar char=""/>
            </a:pPr>
            <a:r>
              <a:rPr lang="zh-TW" altLang="en-US" sz="1600" dirty="0"/>
              <a:t>資料表裡面的欄位名稱</a:t>
            </a:r>
            <a:endParaRPr lang="en-US" altLang="zh-TW" sz="1600" dirty="0"/>
          </a:p>
          <a:p>
            <a:pPr marL="502920" lvl="2" indent="-265176">
              <a:buSzPct val="80000"/>
              <a:buFont typeface="Wingdings 2"/>
              <a:buChar char=""/>
            </a:pPr>
            <a:r>
              <a:rPr lang="zh-TW" altLang="en-US" sz="1600" dirty="0"/>
              <a:t>只有</a:t>
            </a:r>
            <a:r>
              <a:rPr lang="en-US" altLang="zh-TW" sz="1600" dirty="0" err="1">
                <a:solidFill>
                  <a:srgbClr val="FF0000"/>
                </a:solidFill>
              </a:rPr>
              <a:t>Url</a:t>
            </a:r>
            <a:r>
              <a:rPr lang="zh-TW" altLang="en-US" sz="1600" dirty="0">
                <a:solidFill>
                  <a:srgbClr val="FF0000"/>
                </a:solidFill>
              </a:rPr>
              <a:t>網址會自動變化</a:t>
            </a:r>
            <a:r>
              <a:rPr lang="zh-TW" altLang="en-US" sz="1600" dirty="0"/>
              <a:t>時才會使用的</a:t>
            </a:r>
            <a:r>
              <a:rPr lang="zh-TW" altLang="en-US" sz="1600" dirty="0" smtClean="0"/>
              <a:t>欄位，如果使用的</a:t>
            </a:r>
            <a:r>
              <a:rPr lang="en-US" altLang="zh-TW" sz="1600" dirty="0" err="1">
                <a:solidFill>
                  <a:srgbClr val="FF0000"/>
                </a:solidFill>
              </a:rPr>
              <a:t>Url</a:t>
            </a:r>
            <a:r>
              <a:rPr lang="zh-TW" altLang="en-US" sz="1600" dirty="0" smtClean="0">
                <a:solidFill>
                  <a:srgbClr val="FF0000"/>
                </a:solidFill>
              </a:rPr>
              <a:t>網址固定不變</a:t>
            </a:r>
            <a:r>
              <a:rPr lang="zh-TW" altLang="en-US" sz="1600" dirty="0" smtClean="0"/>
              <a:t>，就不會用到此設定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如</a:t>
            </a:r>
            <a:r>
              <a:rPr lang="en-US" altLang="zh-TW" sz="1600" dirty="0"/>
              <a:t>https://tw.yahoo.com/</a:t>
            </a:r>
            <a:r>
              <a:rPr lang="en-US" altLang="zh-TW" sz="1600" dirty="0" smtClean="0"/>
              <a:t>)</a:t>
            </a:r>
            <a:endParaRPr lang="en-US" altLang="zh-TW" sz="1600" dirty="0"/>
          </a:p>
          <a:p>
            <a:pPr marL="502920" lvl="2" indent="-265176">
              <a:buSzPct val="80000"/>
              <a:buFont typeface="Wingdings 2"/>
              <a:buChar char=""/>
            </a:pPr>
            <a:r>
              <a:rPr lang="zh-TW" altLang="en-US" sz="1600" dirty="0"/>
              <a:t>如要使用兩個以上欄位，請用逗號隔開，如 </a:t>
            </a:r>
            <a:r>
              <a:rPr lang="en-US" altLang="zh-TW" sz="1600" dirty="0"/>
              <a:t>id, title</a:t>
            </a:r>
          </a:p>
          <a:p>
            <a:pPr marL="265176" lvl="1" indent="-265176">
              <a:buSzPct val="80000"/>
              <a:buFont typeface="Wingdings 2"/>
              <a:buChar char=""/>
            </a:pPr>
            <a:r>
              <a:rPr lang="en-US" altLang="zh-TW" sz="1800" dirty="0" err="1"/>
              <a:t>DataNavigate</a:t>
            </a:r>
            <a:r>
              <a:rPr lang="en-US" altLang="zh-TW" sz="1800" b="1" dirty="0" err="1"/>
              <a:t>UrlFormatString</a:t>
            </a:r>
            <a:r>
              <a:rPr lang="zh-TW" altLang="en-US" sz="1800" dirty="0"/>
              <a:t>屬性</a:t>
            </a:r>
            <a:endParaRPr lang="en-US" altLang="zh-TW" sz="1800" dirty="0"/>
          </a:p>
          <a:p>
            <a:pPr marL="502920" lvl="2" indent="-265176">
              <a:buSzPct val="80000"/>
              <a:buFont typeface="Wingdings 2"/>
              <a:buChar char=""/>
            </a:pPr>
            <a:r>
              <a:rPr lang="en-US" altLang="zh-TW" sz="1600" dirty="0" err="1"/>
              <a:t>Url</a:t>
            </a:r>
            <a:r>
              <a:rPr lang="zh-TW" altLang="en-US" sz="1600" dirty="0"/>
              <a:t>網址的連結</a:t>
            </a:r>
            <a:r>
              <a:rPr lang="zh-TW" altLang="en-US" sz="1600" dirty="0" smtClean="0"/>
              <a:t>字串</a:t>
            </a:r>
            <a:endParaRPr lang="en-US" altLang="zh-TW" sz="1600" dirty="0" smtClean="0"/>
          </a:p>
          <a:p>
            <a:pPr marL="502920" lvl="2" indent="-265176">
              <a:buSzPct val="80000"/>
              <a:buFont typeface="Wingdings 2"/>
              <a:buChar char=""/>
            </a:pPr>
            <a:r>
              <a:rPr lang="zh-TW" altLang="en-US" sz="1600" dirty="0" smtClean="0"/>
              <a:t>如會對應兩個以上資料欄位，請用</a:t>
            </a:r>
            <a:r>
              <a:rPr lang="en-US" altLang="zh-TW" sz="1600" dirty="0" smtClean="0"/>
              <a:t>{0}</a:t>
            </a:r>
            <a:r>
              <a:rPr lang="zh-TW" altLang="en-US" sz="1600" dirty="0" smtClean="0"/>
              <a:t>、</a:t>
            </a:r>
            <a:r>
              <a:rPr lang="en-US" altLang="zh-TW" sz="1600" dirty="0" smtClean="0"/>
              <a:t>{1}…</a:t>
            </a:r>
            <a:br>
              <a:rPr lang="en-US" altLang="zh-TW" sz="1600" dirty="0" smtClean="0"/>
            </a:br>
            <a:r>
              <a:rPr lang="zh-TW" altLang="en-US" sz="1600" dirty="0" smtClean="0"/>
              <a:t>這樣的方式來設定</a:t>
            </a:r>
            <a:endParaRPr lang="en-US" altLang="zh-TW" sz="1600" dirty="0"/>
          </a:p>
          <a:p>
            <a:pPr marL="265176" lvl="1" indent="-265176">
              <a:buSzPct val="80000"/>
              <a:buFont typeface="Wingdings 2"/>
              <a:buChar char=""/>
            </a:pPr>
            <a:r>
              <a:rPr lang="en-US" altLang="zh-TW" sz="1800" dirty="0" err="1"/>
              <a:t>DataTextField</a:t>
            </a:r>
            <a:r>
              <a:rPr lang="zh-TW" altLang="en-US" sz="1800" dirty="0" smtClean="0"/>
              <a:t>屬性</a:t>
            </a:r>
            <a:endParaRPr lang="en-US" altLang="zh-TW" sz="1800" dirty="0" smtClean="0"/>
          </a:p>
          <a:p>
            <a:pPr marL="502920" lvl="2" indent="-265176">
              <a:buSzPct val="80000"/>
              <a:buFont typeface="Wingdings 2"/>
              <a:buChar char=""/>
            </a:pPr>
            <a:r>
              <a:rPr lang="zh-TW" altLang="en-US" sz="1600" dirty="0"/>
              <a:t>資料表的</a:t>
            </a:r>
            <a:r>
              <a:rPr lang="zh-TW" altLang="en-US" sz="1600" dirty="0">
                <a:solidFill>
                  <a:srgbClr val="FF0000"/>
                </a:solidFill>
              </a:rPr>
              <a:t>欄位</a:t>
            </a:r>
            <a:r>
              <a:rPr lang="zh-TW" altLang="en-US" sz="1600" dirty="0" smtClean="0">
                <a:solidFill>
                  <a:srgbClr val="FF0000"/>
                </a:solidFill>
              </a:rPr>
              <a:t>名稱</a:t>
            </a:r>
            <a:endParaRPr lang="en-US" altLang="zh-TW" sz="1600" dirty="0" smtClean="0">
              <a:solidFill>
                <a:srgbClr val="FF0000"/>
              </a:solidFill>
            </a:endParaRPr>
          </a:p>
          <a:p>
            <a:pPr marL="502920" lvl="2" indent="-265176">
              <a:buSzPct val="80000"/>
              <a:buFont typeface="Wingdings 2"/>
              <a:buChar char=""/>
            </a:pPr>
            <a:r>
              <a:rPr lang="zh-TW" altLang="en-US" sz="1600" dirty="0"/>
              <a:t>如有多</a:t>
            </a:r>
            <a:r>
              <a:rPr lang="zh-TW" altLang="en-US" sz="1600" dirty="0" smtClean="0"/>
              <a:t>個請用</a:t>
            </a:r>
            <a:r>
              <a:rPr lang="zh-TW" altLang="en-US" sz="1600" dirty="0" smtClean="0">
                <a:solidFill>
                  <a:srgbClr val="FF0000"/>
                </a:solidFill>
              </a:rPr>
              <a:t>逗號</a:t>
            </a:r>
            <a:r>
              <a:rPr lang="zh-TW" altLang="en-US" sz="1600" dirty="0" smtClean="0"/>
              <a:t>隔開</a:t>
            </a:r>
            <a:endParaRPr lang="en-US" altLang="zh-TW" sz="1600" dirty="0" smtClean="0"/>
          </a:p>
          <a:p>
            <a:pPr marL="265176" lvl="1" indent="-265176">
              <a:buSzPct val="80000"/>
              <a:buFont typeface="Wingdings 2"/>
              <a:buChar char=""/>
            </a:pPr>
            <a:r>
              <a:rPr lang="en-US" altLang="zh-TW" sz="1800" dirty="0" err="1" smtClean="0"/>
              <a:t>DataTextFormatString</a:t>
            </a:r>
            <a:r>
              <a:rPr lang="zh-TW" altLang="en-US" sz="1800" dirty="0" smtClean="0"/>
              <a:t>屬性</a:t>
            </a:r>
            <a:endParaRPr lang="en-US" altLang="zh-TW" dirty="0" smtClean="0"/>
          </a:p>
          <a:p>
            <a:pPr marL="502920" lvl="2" indent="-265176">
              <a:buSzPct val="80000"/>
              <a:buFont typeface="Wingdings 2"/>
              <a:buChar char=""/>
            </a:pPr>
            <a:r>
              <a:rPr lang="en-US" altLang="zh-TW" sz="1600" dirty="0" smtClean="0"/>
              <a:t>{0:d}</a:t>
            </a:r>
            <a:r>
              <a:rPr lang="zh-TW" altLang="en-US" sz="1600" dirty="0" smtClean="0"/>
              <a:t>、</a:t>
            </a:r>
            <a:r>
              <a:rPr lang="en-US" altLang="zh-TW" sz="1600" dirty="0" smtClean="0"/>
              <a:t>{0:yyyy/MM/</a:t>
            </a:r>
            <a:r>
              <a:rPr lang="en-US" altLang="zh-TW" sz="1600" dirty="0" err="1" smtClean="0"/>
              <a:t>dd</a:t>
            </a:r>
            <a:r>
              <a:rPr lang="en-US" altLang="zh-TW" sz="1600" dirty="0" smtClean="0"/>
              <a:t>}</a:t>
            </a:r>
          </a:p>
          <a:p>
            <a:pPr marL="502920" lvl="2" indent="-265176">
              <a:buSzPct val="80000"/>
              <a:buFont typeface="Wingdings 2"/>
              <a:buChar char=""/>
            </a:pPr>
            <a:r>
              <a:rPr lang="zh-TW" altLang="en-US" sz="1600" dirty="0"/>
              <a:t>修改</a:t>
            </a:r>
            <a:r>
              <a:rPr lang="zh-TW" altLang="en-US" sz="1600" dirty="0" smtClean="0"/>
              <a:t>成</a:t>
            </a:r>
            <a:r>
              <a:rPr lang="zh-TW" altLang="en-US" sz="1600" dirty="0" smtClean="0">
                <a:latin typeface="標楷體"/>
                <a:ea typeface="標楷體"/>
              </a:rPr>
              <a:t>「</a:t>
            </a:r>
            <a:r>
              <a:rPr lang="zh-TW" altLang="en-US" sz="1600" dirty="0" smtClean="0"/>
              <a:t>超連結</a:t>
            </a:r>
            <a:r>
              <a:rPr lang="en-US" altLang="zh-TW" sz="1600" dirty="0" smtClean="0"/>
              <a:t>:{0}</a:t>
            </a:r>
            <a:r>
              <a:rPr lang="zh-TW" altLang="en-US" sz="1600" dirty="0" smtClean="0">
                <a:latin typeface="標楷體"/>
                <a:ea typeface="標楷體"/>
              </a:rPr>
              <a:t>」</a:t>
            </a:r>
            <a:endParaRPr lang="en-US" altLang="zh-TW" sz="1600" dirty="0" smtClean="0">
              <a:latin typeface="標楷體"/>
              <a:ea typeface="標楷體"/>
            </a:endParaRPr>
          </a:p>
          <a:p>
            <a:pPr marL="502920" lvl="2" indent="-265176">
              <a:buSzPct val="80000"/>
              <a:buFont typeface="Wingdings 2"/>
              <a:buChar char=""/>
            </a:pPr>
            <a:r>
              <a:rPr lang="zh-TW" altLang="en-US" sz="1600" dirty="0"/>
              <a:t>兩個以上資料欄位，請用</a:t>
            </a:r>
            <a:r>
              <a:rPr lang="en-US" altLang="zh-TW" sz="1600" dirty="0"/>
              <a:t>{0}</a:t>
            </a:r>
            <a:r>
              <a:rPr lang="zh-TW" altLang="en-US" sz="1600" dirty="0"/>
              <a:t>、</a:t>
            </a:r>
            <a:r>
              <a:rPr lang="en-US" altLang="zh-TW" sz="1600" dirty="0"/>
              <a:t>{1}…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7F8A9-2400-454E-81F9-CEED44AB18E5}" type="datetime1">
              <a:rPr lang="zh-TW" altLang="en-US" smtClean="0"/>
              <a:t>2017/5/22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33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508104" y="3717032"/>
            <a:ext cx="322492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err="1"/>
              <a:t>Default_disp.aspx?id</a:t>
            </a:r>
            <a:r>
              <a:rPr lang="en-US" altLang="zh-TW" dirty="0"/>
              <a:t>={0}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7753350" y="3775986"/>
            <a:ext cx="838200" cy="300714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5474643" y="3774181"/>
            <a:ext cx="2183457" cy="292993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472361" y="34917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欲連結的檔案名稱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585578" y="4149080"/>
            <a:ext cx="428130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err="1"/>
              <a:t>Default_disp.aspx?id</a:t>
            </a:r>
            <a:r>
              <a:rPr lang="en-US" altLang="zh-TW" dirty="0"/>
              <a:t>={0</a:t>
            </a:r>
            <a:r>
              <a:rPr lang="en-US" altLang="zh-TW" dirty="0" smtClean="0"/>
              <a:t>}&amp;title{1}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6802249" y="4159197"/>
            <a:ext cx="1913126" cy="347117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303" y="4794272"/>
            <a:ext cx="3915439" cy="432049"/>
          </a:xfrm>
          <a:prstGeom prst="rect">
            <a:avLst/>
          </a:prstGeom>
        </p:spPr>
      </p:pic>
      <p:sp>
        <p:nvSpPr>
          <p:cNvPr id="15" name="圓角矩形 14"/>
          <p:cNvSpPr/>
          <p:nvPr/>
        </p:nvSpPr>
        <p:spPr>
          <a:xfrm>
            <a:off x="7697377" y="4863799"/>
            <a:ext cx="748366" cy="292993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>
            <a:endCxn id="15" idx="1"/>
          </p:cNvCxnSpPr>
          <p:nvPr/>
        </p:nvCxnSpPr>
        <p:spPr>
          <a:xfrm>
            <a:off x="3059832" y="4506314"/>
            <a:ext cx="4637545" cy="5039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0923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兩個不同網頁，超連結</a:t>
            </a:r>
            <a:r>
              <a:rPr lang="en-US" altLang="zh-TW" dirty="0"/>
              <a:t>(URL)</a:t>
            </a:r>
            <a:r>
              <a:rPr lang="zh-TW" altLang="en-US" dirty="0"/>
              <a:t>展示主表明細</a:t>
            </a:r>
          </a:p>
        </p:txBody>
      </p:sp>
      <p:pic>
        <p:nvPicPr>
          <p:cNvPr id="6" name="內容版面配置區 5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72816"/>
            <a:ext cx="3036006" cy="4187825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7F8A9-2400-454E-81F9-CEED44AB18E5}" type="datetime1">
              <a:rPr lang="zh-TW" altLang="en-US" smtClean="0"/>
              <a:t>2017/5/22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34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772816"/>
            <a:ext cx="3469269" cy="3110940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5652120" y="4714874"/>
            <a:ext cx="377205" cy="168881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2061195" y="5829299"/>
            <a:ext cx="377205" cy="168881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08536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兩個不同網頁，超連結</a:t>
            </a:r>
            <a:r>
              <a:rPr lang="en-US" altLang="zh-TW" dirty="0"/>
              <a:t>(URL)</a:t>
            </a:r>
            <a:r>
              <a:rPr lang="zh-TW" altLang="en-US" dirty="0"/>
              <a:t>展示主表明細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176" lvl="1" indent="-265176">
              <a:buSzPct val="80000"/>
              <a:buFont typeface="Wingdings 2"/>
              <a:buChar char=""/>
            </a:pPr>
            <a:r>
              <a:rPr lang="en-US" altLang="zh-TW" dirty="0"/>
              <a:t>Default_Disp.aspx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00B050"/>
                </a:solidFill>
              </a:rPr>
              <a:t>(Detail)</a:t>
            </a:r>
            <a:endParaRPr lang="zh-TW" altLang="en-US" dirty="0">
              <a:solidFill>
                <a:srgbClr val="00B050"/>
              </a:solidFill>
            </a:endParaRPr>
          </a:p>
          <a:p>
            <a:r>
              <a:rPr lang="zh-TW" altLang="en-US" dirty="0" smtClean="0"/>
              <a:t>設定資料來源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7F8A9-2400-454E-81F9-CEED44AB18E5}" type="datetime1">
              <a:rPr lang="zh-TW" altLang="en-US" smtClean="0"/>
              <a:t>2017/5/22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35</a:t>
            </a:fld>
            <a:endParaRPr lang="zh-TW" altLang="en-US"/>
          </a:p>
        </p:txBody>
      </p:sp>
      <p:pic>
        <p:nvPicPr>
          <p:cNvPr id="6" name="圖片 5" descr="加入 WHERE 子句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1" y="2132856"/>
            <a:ext cx="5561801" cy="3960440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3213720" y="3952874"/>
            <a:ext cx="1748805" cy="209551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5594970" y="3267074"/>
            <a:ext cx="1748805" cy="209551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691" y="5373216"/>
            <a:ext cx="3820058" cy="914528"/>
          </a:xfrm>
          <a:prstGeom prst="rect">
            <a:avLst/>
          </a:prstGeom>
          <a:ln w="38100" cap="sq">
            <a:solidFill>
              <a:srgbClr val="00B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64893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兩個不同網頁，超連結</a:t>
            </a:r>
            <a:r>
              <a:rPr lang="en-US" altLang="zh-TW" dirty="0"/>
              <a:t>(URL)</a:t>
            </a:r>
            <a:r>
              <a:rPr lang="zh-TW" altLang="en-US" dirty="0"/>
              <a:t>展示主表明細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628800"/>
            <a:ext cx="8784976" cy="4187952"/>
          </a:xfrm>
        </p:spPr>
        <p:txBody>
          <a:bodyPr/>
          <a:lstStyle/>
          <a:p>
            <a:r>
              <a:rPr lang="zh-TW" altLang="en-US" dirty="0" smtClean="0"/>
              <a:t>傳統作法：透過</a:t>
            </a:r>
            <a:r>
              <a:rPr lang="en-US" altLang="zh-TW" dirty="0" smtClean="0"/>
              <a:t>HTTP</a:t>
            </a:r>
            <a:r>
              <a:rPr lang="zh-TW" altLang="en-US" dirty="0" smtClean="0"/>
              <a:t>網址來傳遞變數與數值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以</a:t>
            </a:r>
            <a:r>
              <a:rPr lang="en-US" altLang="zh-TW" dirty="0" smtClean="0"/>
              <a:t>HTTP</a:t>
            </a:r>
            <a:r>
              <a:rPr lang="zh-TW" altLang="en-US" dirty="0" smtClean="0"/>
              <a:t>的</a:t>
            </a:r>
            <a:r>
              <a:rPr lang="en-US" altLang="zh-TW" dirty="0" smtClean="0"/>
              <a:t>get</a:t>
            </a:r>
            <a:r>
              <a:rPr lang="zh-TW" altLang="en-US" dirty="0" smtClean="0"/>
              <a:t>或</a:t>
            </a:r>
            <a:r>
              <a:rPr lang="en-US" altLang="zh-TW" dirty="0" smtClean="0"/>
              <a:t>post</a:t>
            </a:r>
            <a:r>
              <a:rPr lang="zh-TW" altLang="en-US" dirty="0" smtClean="0"/>
              <a:t>方式送到另一個網頁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例如傳到</a:t>
            </a:r>
            <a:r>
              <a:rPr lang="en-US" altLang="zh-TW" dirty="0"/>
              <a:t>xxx.asp</a:t>
            </a:r>
            <a:r>
              <a:rPr lang="zh-TW" altLang="en-US" dirty="0" smtClean="0"/>
              <a:t>網頁</a:t>
            </a:r>
            <a:endParaRPr lang="en-US" altLang="zh-TW" dirty="0" smtClean="0"/>
          </a:p>
          <a:p>
            <a:pPr lvl="3"/>
            <a:r>
              <a:rPr lang="en-US" altLang="zh-TW" dirty="0" err="1" smtClean="0"/>
              <a:t>xxx.asp</a:t>
            </a:r>
            <a:r>
              <a:rPr lang="en-US" altLang="zh-TW" dirty="0" err="1" smtClean="0">
                <a:solidFill>
                  <a:srgbClr val="FF0000"/>
                </a:solidFill>
              </a:rPr>
              <a:t>?</a:t>
            </a:r>
            <a:r>
              <a:rPr lang="en-US" altLang="zh-TW" dirty="0" err="1" smtClean="0">
                <a:solidFill>
                  <a:srgbClr val="0070C0"/>
                </a:solidFill>
              </a:rPr>
              <a:t>id</a:t>
            </a:r>
            <a:r>
              <a:rPr lang="en-US" altLang="zh-TW" dirty="0" smtClean="0"/>
              <a:t>=</a:t>
            </a:r>
            <a:r>
              <a:rPr lang="en-US" altLang="zh-TW" dirty="0" smtClean="0">
                <a:solidFill>
                  <a:srgbClr val="00B050"/>
                </a:solidFill>
              </a:rPr>
              <a:t>2</a:t>
            </a:r>
            <a:r>
              <a:rPr lang="en-US" altLang="zh-TW" dirty="0" smtClean="0">
                <a:solidFill>
                  <a:srgbClr val="FF0000"/>
                </a:solidFill>
              </a:rPr>
              <a:t>&amp;</a:t>
            </a:r>
            <a:r>
              <a:rPr lang="en-US" altLang="zh-TW" dirty="0" smtClean="0">
                <a:solidFill>
                  <a:srgbClr val="0070C0"/>
                </a:solidFill>
              </a:rPr>
              <a:t>name</a:t>
            </a:r>
            <a:r>
              <a:rPr lang="en-US" altLang="zh-TW" dirty="0" smtClean="0"/>
              <a:t>=</a:t>
            </a:r>
            <a:r>
              <a:rPr lang="en-US" altLang="zh-TW" dirty="0" smtClean="0">
                <a:solidFill>
                  <a:srgbClr val="00B050"/>
                </a:solidFill>
              </a:rPr>
              <a:t>mis2000lab</a:t>
            </a:r>
          </a:p>
          <a:p>
            <a:pPr lvl="3"/>
            <a:r>
              <a:rPr lang="en-US" altLang="zh-TW" dirty="0" smtClean="0">
                <a:solidFill>
                  <a:srgbClr val="FF0000"/>
                </a:solidFill>
              </a:rPr>
              <a:t>?</a:t>
            </a:r>
            <a:r>
              <a:rPr lang="zh-TW" altLang="en-US" dirty="0" smtClean="0"/>
              <a:t>表示開始傳遞變數</a:t>
            </a:r>
            <a:endParaRPr lang="en-US" altLang="zh-TW" dirty="0" smtClean="0"/>
          </a:p>
          <a:p>
            <a:pPr lvl="3"/>
            <a:r>
              <a:rPr lang="zh-TW" altLang="en-US" dirty="0"/>
              <a:t>變數不只一個</a:t>
            </a:r>
            <a:r>
              <a:rPr lang="zh-TW" altLang="en-US" dirty="0" smtClean="0"/>
              <a:t>用</a:t>
            </a:r>
            <a:r>
              <a:rPr lang="en-US" altLang="zh-TW" dirty="0" smtClean="0">
                <a:solidFill>
                  <a:srgbClr val="FF0000"/>
                </a:solidFill>
              </a:rPr>
              <a:t>&amp;</a:t>
            </a:r>
            <a:r>
              <a:rPr lang="zh-TW" altLang="en-US" dirty="0"/>
              <a:t>區</a:t>
            </a:r>
            <a:r>
              <a:rPr lang="zh-TW" altLang="en-US" dirty="0" smtClean="0"/>
              <a:t>隔</a:t>
            </a:r>
            <a:endParaRPr lang="en-US" altLang="zh-TW" dirty="0" smtClean="0"/>
          </a:p>
          <a:p>
            <a:pPr lvl="2"/>
            <a:r>
              <a:rPr lang="zh-TW" altLang="en-US" dirty="0"/>
              <a:t>接受這兩個變數的</a:t>
            </a:r>
            <a:r>
              <a:rPr lang="en-US" altLang="zh-TW" dirty="0" smtClean="0"/>
              <a:t>xxx.asp</a:t>
            </a:r>
            <a:r>
              <a:rPr lang="zh-TW" altLang="en-US" dirty="0" smtClean="0"/>
              <a:t>網頁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(C#)</a:t>
            </a:r>
            <a:r>
              <a:rPr lang="en-US" altLang="zh-TW" dirty="0" err="1" smtClean="0"/>
              <a:t>Request.QueryString</a:t>
            </a:r>
            <a:r>
              <a:rPr lang="en-US" altLang="zh-TW" dirty="0" smtClean="0"/>
              <a:t>[“</a:t>
            </a:r>
            <a:r>
              <a:rPr lang="zh-TW" altLang="en-US" dirty="0" smtClean="0"/>
              <a:t>變數名稱</a:t>
            </a:r>
            <a:r>
              <a:rPr lang="en-US" altLang="zh-TW" dirty="0" smtClean="0"/>
              <a:t>”]</a:t>
            </a:r>
            <a:r>
              <a:rPr lang="zh-TW" altLang="en-US" dirty="0" smtClean="0"/>
              <a:t>，可簡寫</a:t>
            </a:r>
            <a:r>
              <a:rPr lang="en-US" altLang="zh-TW" dirty="0" smtClean="0"/>
              <a:t>Request[“</a:t>
            </a:r>
            <a:r>
              <a:rPr lang="zh-TW" altLang="en-US" dirty="0"/>
              <a:t>變數名稱</a:t>
            </a:r>
            <a:r>
              <a:rPr lang="en-US" altLang="zh-TW" dirty="0" smtClean="0"/>
              <a:t>”]</a:t>
            </a:r>
            <a:r>
              <a:rPr lang="zh-TW" altLang="en-US" dirty="0" smtClean="0"/>
              <a:t>，如</a:t>
            </a:r>
            <a:r>
              <a:rPr lang="en-US" altLang="zh-TW" dirty="0"/>
              <a:t>Request</a:t>
            </a:r>
            <a:r>
              <a:rPr lang="en-US" altLang="zh-TW" dirty="0" smtClean="0"/>
              <a:t>[“id”]</a:t>
            </a:r>
          </a:p>
          <a:p>
            <a:pPr lvl="3"/>
            <a:r>
              <a:rPr lang="en-US" altLang="zh-TW" dirty="0" smtClean="0"/>
              <a:t>(VB)</a:t>
            </a:r>
            <a:r>
              <a:rPr lang="en-US" altLang="zh-TW" dirty="0"/>
              <a:t> </a:t>
            </a:r>
            <a:r>
              <a:rPr lang="en-US" altLang="zh-TW" dirty="0" smtClean="0"/>
              <a:t>Request(“</a:t>
            </a:r>
            <a:r>
              <a:rPr lang="zh-TW" altLang="en-US" dirty="0"/>
              <a:t>變數名稱</a:t>
            </a:r>
            <a:r>
              <a:rPr lang="en-US" altLang="zh-TW" dirty="0" smtClean="0"/>
              <a:t>”)</a:t>
            </a:r>
            <a:r>
              <a:rPr lang="zh-TW" altLang="en-US" dirty="0" smtClean="0"/>
              <a:t>，如</a:t>
            </a:r>
            <a:r>
              <a:rPr lang="en-US" altLang="zh-TW" dirty="0"/>
              <a:t>Request</a:t>
            </a:r>
            <a:r>
              <a:rPr lang="en-US" altLang="zh-TW" dirty="0" smtClean="0"/>
              <a:t>(“id”)</a:t>
            </a:r>
          </a:p>
          <a:p>
            <a:r>
              <a:rPr lang="zh-TW" altLang="en-US" dirty="0" smtClean="0"/>
              <a:t>不管是</a:t>
            </a:r>
            <a:r>
              <a:rPr lang="en-US" altLang="zh-TW" dirty="0" smtClean="0"/>
              <a:t>JSP</a:t>
            </a:r>
            <a:r>
              <a:rPr lang="zh-TW" altLang="en-US" dirty="0" smtClean="0"/>
              <a:t>、</a:t>
            </a:r>
            <a:r>
              <a:rPr lang="en-US" altLang="zh-TW" dirty="0" smtClean="0"/>
              <a:t>PHP</a:t>
            </a:r>
            <a:r>
              <a:rPr lang="zh-TW" altLang="en-US" dirty="0" smtClean="0"/>
              <a:t>、</a:t>
            </a:r>
            <a:r>
              <a:rPr lang="en-US" altLang="zh-TW" dirty="0" smtClean="0"/>
              <a:t>ASP</a:t>
            </a:r>
            <a:r>
              <a:rPr lang="zh-TW" altLang="en-US" dirty="0" smtClean="0"/>
              <a:t>、</a:t>
            </a:r>
            <a:r>
              <a:rPr lang="en-US" altLang="zh-TW" dirty="0" smtClean="0"/>
              <a:t>ASP.NET</a:t>
            </a:r>
            <a:r>
              <a:rPr lang="zh-TW" altLang="en-US" dirty="0" smtClean="0"/>
              <a:t>都可以適用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7F8A9-2400-454E-81F9-CEED44AB18E5}" type="datetime1">
              <a:rPr lang="zh-TW" altLang="en-US" smtClean="0"/>
              <a:t>2017/5/23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86270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兩個不同網頁，超連結</a:t>
            </a:r>
            <a:r>
              <a:rPr lang="en-US" altLang="zh-TW" dirty="0"/>
              <a:t>(URL)</a:t>
            </a:r>
            <a:r>
              <a:rPr lang="zh-TW" altLang="en-US" dirty="0"/>
              <a:t>展示主表明細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617312"/>
            <a:ext cx="8183880" cy="4187952"/>
          </a:xfrm>
        </p:spPr>
        <p:txBody>
          <a:bodyPr/>
          <a:lstStyle/>
          <a:p>
            <a:r>
              <a:rPr lang="en-US" altLang="zh-TW" dirty="0" err="1" smtClean="0"/>
              <a:t>SqlDataSource</a:t>
            </a:r>
            <a:r>
              <a:rPr lang="zh-TW" altLang="en-US" dirty="0" smtClean="0"/>
              <a:t>的</a:t>
            </a:r>
            <a:r>
              <a:rPr lang="en-US" altLang="zh-TW" dirty="0" smtClean="0"/>
              <a:t>WHERE</a:t>
            </a:r>
            <a:r>
              <a:rPr lang="zh-TW" altLang="en-US" dirty="0" smtClean="0"/>
              <a:t>按鈕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Control</a:t>
            </a:r>
            <a:r>
              <a:rPr lang="zh-TW" altLang="en-US" dirty="0" smtClean="0"/>
              <a:t>：</a:t>
            </a:r>
            <a:r>
              <a:rPr lang="zh-TW" altLang="en-US" dirty="0"/>
              <a:t>來自其他</a:t>
            </a:r>
            <a:r>
              <a:rPr lang="zh-TW" altLang="en-US" dirty="0" smtClean="0"/>
              <a:t>控制項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大型控制項，如</a:t>
            </a:r>
            <a:r>
              <a:rPr lang="en-US" altLang="zh-TW" dirty="0" err="1" smtClean="0"/>
              <a:t>GridView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ListView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DetailsView</a:t>
            </a:r>
            <a:r>
              <a:rPr lang="zh-TW" altLang="en-US" dirty="0" smtClean="0"/>
              <a:t>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FormView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一般</a:t>
            </a:r>
            <a:r>
              <a:rPr lang="en-US" altLang="zh-TW" dirty="0" smtClean="0"/>
              <a:t>Web</a:t>
            </a:r>
            <a:r>
              <a:rPr lang="zh-TW" altLang="en-US" dirty="0" smtClean="0"/>
              <a:t>控制項，如</a:t>
            </a:r>
            <a:r>
              <a:rPr lang="en-US" altLang="zh-TW" dirty="0" err="1" smtClean="0"/>
              <a:t>DropDownList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Cookie</a:t>
            </a:r>
            <a:r>
              <a:rPr lang="zh-TW" altLang="en-US" dirty="0" smtClean="0"/>
              <a:t>或</a:t>
            </a:r>
            <a:r>
              <a:rPr lang="en-US" altLang="zh-TW" dirty="0" smtClean="0"/>
              <a:t>Session</a:t>
            </a:r>
            <a:r>
              <a:rPr lang="zh-TW" altLang="en-US" dirty="0" smtClean="0"/>
              <a:t>：</a:t>
            </a:r>
            <a:endParaRPr lang="en-US" altLang="zh-TW" dirty="0"/>
          </a:p>
          <a:p>
            <a:pPr lvl="2"/>
            <a:r>
              <a:rPr lang="zh-TW" altLang="en-US" dirty="0" smtClean="0"/>
              <a:t>即所謂的</a:t>
            </a:r>
            <a:r>
              <a:rPr lang="zh-TW" altLang="en-US" dirty="0" smtClean="0">
                <a:solidFill>
                  <a:srgbClr val="FF0000"/>
                </a:solidFill>
              </a:rPr>
              <a:t>狀態管理</a:t>
            </a:r>
            <a:r>
              <a:rPr lang="zh-TW" altLang="en-US" dirty="0" smtClean="0"/>
              <a:t>，包含</a:t>
            </a:r>
            <a:r>
              <a:rPr lang="en-US" altLang="zh-TW" dirty="0" smtClean="0"/>
              <a:t>Cookie</a:t>
            </a:r>
            <a:r>
              <a:rPr lang="zh-TW" altLang="en-US" dirty="0" smtClean="0"/>
              <a:t>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Session</a:t>
            </a:r>
            <a:r>
              <a:rPr lang="zh-TW" altLang="en-US" dirty="0" smtClean="0"/>
              <a:t>、</a:t>
            </a:r>
            <a:r>
              <a:rPr lang="en-US" altLang="zh-TW" dirty="0" smtClean="0"/>
              <a:t>Application</a:t>
            </a:r>
          </a:p>
          <a:p>
            <a:pPr lvl="2"/>
            <a:r>
              <a:rPr lang="zh-TW" altLang="en-US" dirty="0"/>
              <a:t>是所有網頁的</a:t>
            </a:r>
            <a:r>
              <a:rPr lang="zh-TW" altLang="en-US" dirty="0" smtClean="0"/>
              <a:t>標準，用來</a:t>
            </a:r>
            <a:r>
              <a:rPr lang="zh-TW" altLang="en-US" dirty="0" smtClean="0">
                <a:solidFill>
                  <a:srgbClr val="00B050"/>
                </a:solidFill>
              </a:rPr>
              <a:t>存放資料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pPr lvl="2"/>
            <a:r>
              <a:rPr lang="zh-TW" altLang="en-US" dirty="0"/>
              <a:t>不管用哪</a:t>
            </a:r>
            <a:r>
              <a:rPr lang="zh-TW" altLang="en-US" dirty="0" smtClean="0"/>
              <a:t>一種程式語言開發，用法都一樣</a:t>
            </a: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7F8A9-2400-454E-81F9-CEED44AB18E5}" type="datetime1">
              <a:rPr lang="zh-TW" altLang="en-US" smtClean="0"/>
              <a:t>2017/5/23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37</a:t>
            </a:fld>
            <a:endParaRPr lang="zh-TW" altLang="en-US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365" y="3105381"/>
            <a:ext cx="2381583" cy="2953162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6400365" y="4833573"/>
            <a:ext cx="669057" cy="300608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6400365" y="5447737"/>
            <a:ext cx="864096" cy="300608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63139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兩個不同網頁，超連結</a:t>
            </a:r>
            <a:r>
              <a:rPr lang="en-US" altLang="zh-TW" dirty="0"/>
              <a:t>(URL)</a:t>
            </a:r>
            <a:r>
              <a:rPr lang="zh-TW" altLang="en-US" dirty="0"/>
              <a:t>展示主表明細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617312"/>
            <a:ext cx="8183880" cy="4187952"/>
          </a:xfrm>
        </p:spPr>
        <p:txBody>
          <a:bodyPr/>
          <a:lstStyle/>
          <a:p>
            <a:r>
              <a:rPr lang="en-US" altLang="zh-TW" dirty="0" err="1" smtClean="0"/>
              <a:t>SqlDataSource</a:t>
            </a:r>
            <a:r>
              <a:rPr lang="zh-TW" altLang="en-US" dirty="0" smtClean="0"/>
              <a:t>的</a:t>
            </a:r>
            <a:r>
              <a:rPr lang="en-US" altLang="zh-TW" dirty="0" smtClean="0"/>
              <a:t>WHERE</a:t>
            </a:r>
            <a:r>
              <a:rPr lang="zh-TW" altLang="en-US" dirty="0" smtClean="0"/>
              <a:t>按鈕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QueryString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這是傳統</a:t>
            </a:r>
            <a:r>
              <a:rPr lang="en-US" altLang="zh-TW" dirty="0" smtClean="0"/>
              <a:t>HTTP</a:t>
            </a:r>
            <a:r>
              <a:rPr lang="zh-TW" altLang="en-US" dirty="0" smtClean="0"/>
              <a:t>網頁與表單元件</a:t>
            </a:r>
            <a:r>
              <a:rPr lang="en-US" altLang="zh-TW" dirty="0" smtClean="0"/>
              <a:t>(&lt;Form&gt;)</a:t>
            </a:r>
            <a:r>
              <a:rPr lang="zh-TW" altLang="en-US" dirty="0" smtClean="0"/>
              <a:t>的作法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透過</a:t>
            </a:r>
            <a:r>
              <a:rPr lang="en-US" altLang="zh-TW" dirty="0"/>
              <a:t>HTTP</a:t>
            </a:r>
            <a:r>
              <a:rPr lang="zh-TW" altLang="en-US" dirty="0" smtClean="0"/>
              <a:t>網址以</a:t>
            </a:r>
            <a:r>
              <a:rPr lang="en-US" altLang="zh-TW" dirty="0" smtClean="0"/>
              <a:t>Get</a:t>
            </a:r>
            <a:r>
              <a:rPr lang="zh-TW" altLang="en-US" dirty="0" smtClean="0"/>
              <a:t>或</a:t>
            </a:r>
            <a:r>
              <a:rPr lang="en-US" altLang="zh-TW" dirty="0" smtClean="0"/>
              <a:t>Post</a:t>
            </a:r>
            <a:r>
              <a:rPr lang="zh-TW" altLang="en-US" dirty="0"/>
              <a:t>方式</a:t>
            </a:r>
            <a:r>
              <a:rPr lang="zh-TW" altLang="en-US" dirty="0" smtClean="0"/>
              <a:t>來</a:t>
            </a:r>
            <a:r>
              <a:rPr lang="zh-TW" altLang="en-US" dirty="0"/>
              <a:t>傳遞變數與</a:t>
            </a:r>
            <a:r>
              <a:rPr lang="zh-TW" altLang="en-US" dirty="0" smtClean="0"/>
              <a:t>數值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接收的程式必須用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 smtClean="0"/>
              <a:t>Request.QueryString</a:t>
            </a:r>
            <a:r>
              <a:rPr lang="en-US" altLang="zh-TW" dirty="0"/>
              <a:t>[“</a:t>
            </a:r>
            <a:r>
              <a:rPr lang="zh-TW" altLang="en-US" dirty="0"/>
              <a:t>變數名稱</a:t>
            </a:r>
            <a:r>
              <a:rPr lang="en-US" altLang="zh-TW" dirty="0" smtClean="0"/>
              <a:t>”]</a:t>
            </a:r>
            <a:r>
              <a:rPr lang="zh-TW" altLang="en-US" dirty="0" smtClean="0"/>
              <a:t>來接收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可簡寫</a:t>
            </a:r>
            <a:r>
              <a:rPr lang="en-US" altLang="zh-TW" dirty="0"/>
              <a:t>Request[“</a:t>
            </a:r>
            <a:r>
              <a:rPr lang="zh-TW" altLang="en-US" dirty="0"/>
              <a:t>變數名稱</a:t>
            </a:r>
            <a:r>
              <a:rPr lang="en-US" altLang="zh-TW" dirty="0"/>
              <a:t>”]</a:t>
            </a:r>
          </a:p>
          <a:p>
            <a:pPr lvl="2"/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7F8A9-2400-454E-81F9-CEED44AB18E5}" type="datetime1">
              <a:rPr lang="zh-TW" altLang="en-US" smtClean="0"/>
              <a:t>2017/5/23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38</a:t>
            </a:fld>
            <a:endParaRPr lang="zh-TW" altLang="en-US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3300048"/>
            <a:ext cx="2381583" cy="2953162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6588224" y="5028240"/>
            <a:ext cx="669057" cy="300608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6588224" y="5642404"/>
            <a:ext cx="864096" cy="300608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8457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</a:t>
            </a:r>
            <a:r>
              <a:rPr lang="en-US" altLang="zh-TW" cap="none" dirty="0" smtClean="0"/>
              <a:t>ase</a:t>
            </a:r>
            <a:r>
              <a:rPr lang="en-US" altLang="zh-TW" dirty="0" smtClean="0"/>
              <a:t> s</a:t>
            </a:r>
            <a:r>
              <a:rPr lang="en-US" altLang="zh-TW" cap="none" dirty="0" smtClean="0"/>
              <a:t>tudy</a:t>
            </a:r>
            <a:r>
              <a:rPr lang="zh-TW" altLang="en-US" dirty="0" smtClean="0"/>
              <a:t>：</a:t>
            </a:r>
            <a:r>
              <a:rPr lang="zh-TW" altLang="en-US" dirty="0"/>
              <a:t>兩個不同網頁，超連結</a:t>
            </a:r>
            <a:r>
              <a:rPr lang="en-US" altLang="zh-TW" dirty="0"/>
              <a:t>(URL)</a:t>
            </a:r>
            <a:r>
              <a:rPr lang="zh-TW" altLang="en-US" dirty="0"/>
              <a:t>展示主表明細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altLang="zh-TW" dirty="0" err="1" smtClean="0"/>
              <a:t>GridView+DetailsView</a:t>
            </a:r>
            <a:endParaRPr lang="en-US" altLang="zh-TW" dirty="0" smtClean="0"/>
          </a:p>
          <a:p>
            <a:pPr lvl="1">
              <a:spcBef>
                <a:spcPts val="1200"/>
              </a:spcBef>
            </a:pPr>
            <a:r>
              <a:rPr lang="en-US" altLang="zh-TW" dirty="0" err="1" smtClean="0"/>
              <a:t>FormView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DetailsView</a:t>
            </a:r>
            <a:r>
              <a:rPr lang="zh-TW" altLang="en-US" dirty="0" smtClean="0"/>
              <a:t>都擅長展示</a:t>
            </a:r>
            <a:r>
              <a:rPr lang="zh-TW" altLang="en-US" b="1" dirty="0" smtClean="0">
                <a:solidFill>
                  <a:srgbClr val="00B0F0"/>
                </a:solidFill>
              </a:rPr>
              <a:t>某一筆</a:t>
            </a:r>
            <a:r>
              <a:rPr lang="zh-TW" altLang="en-US" dirty="0" smtClean="0"/>
              <a:t>資料的細部內容與規格，是製作</a:t>
            </a:r>
            <a:r>
              <a:rPr lang="en-US" altLang="zh-TW" dirty="0" smtClean="0"/>
              <a:t>Detail</a:t>
            </a:r>
            <a:r>
              <a:rPr lang="zh-TW" altLang="en-US" dirty="0" smtClean="0"/>
              <a:t>功能的最佳人選</a:t>
            </a:r>
            <a:endParaRPr lang="en-US" altLang="zh-TW" dirty="0" smtClean="0"/>
          </a:p>
          <a:p>
            <a:pPr lvl="1">
              <a:spcBef>
                <a:spcPts val="1200"/>
              </a:spcBef>
            </a:pPr>
            <a:r>
              <a:rPr lang="zh-TW" altLang="en-US" dirty="0" smtClean="0"/>
              <a:t>想修改</a:t>
            </a:r>
            <a:r>
              <a:rPr lang="en-US" altLang="zh-TW" dirty="0" smtClean="0"/>
              <a:t>(</a:t>
            </a:r>
            <a:r>
              <a:rPr lang="zh-TW" altLang="en-US" dirty="0" smtClean="0"/>
              <a:t>編輯</a:t>
            </a:r>
            <a:r>
              <a:rPr lang="en-US" altLang="zh-TW" dirty="0" smtClean="0"/>
              <a:t>)</a:t>
            </a:r>
            <a:r>
              <a:rPr lang="zh-TW" altLang="en-US" dirty="0" smtClean="0"/>
              <a:t>資料、新增資料都</a:t>
            </a:r>
            <a:r>
              <a:rPr lang="zh-TW" altLang="en-US" dirty="0" smtClean="0">
                <a:solidFill>
                  <a:srgbClr val="00B0F0"/>
                </a:solidFill>
              </a:rPr>
              <a:t>建議</a:t>
            </a:r>
            <a:r>
              <a:rPr lang="zh-TW" altLang="en-US" dirty="0" smtClean="0"/>
              <a:t>用</a:t>
            </a:r>
            <a:r>
              <a:rPr lang="en-US" altLang="zh-TW" dirty="0" err="1" smtClean="0"/>
              <a:t>FormView</a:t>
            </a:r>
            <a:r>
              <a:rPr lang="zh-TW" altLang="en-US" dirty="0" smtClean="0"/>
              <a:t>或</a:t>
            </a:r>
            <a:r>
              <a:rPr lang="en-US" altLang="zh-TW" dirty="0" err="1" smtClean="0"/>
              <a:t>DetailsView</a:t>
            </a:r>
            <a:r>
              <a:rPr lang="zh-TW" altLang="en-US" dirty="0" smtClean="0"/>
              <a:t>控制項</a:t>
            </a:r>
            <a:endParaRPr lang="en-US" altLang="zh-TW" dirty="0" smtClean="0"/>
          </a:p>
          <a:p>
            <a:pPr>
              <a:spcBef>
                <a:spcPts val="1200"/>
              </a:spcBef>
            </a:pPr>
            <a:r>
              <a:rPr lang="zh-TW" altLang="en-US" dirty="0" smtClean="0"/>
              <a:t>將</a:t>
            </a:r>
            <a:r>
              <a:rPr lang="en-US" altLang="zh-TW" dirty="0" smtClean="0"/>
              <a:t>Detail</a:t>
            </a:r>
            <a:r>
              <a:rPr lang="zh-TW" altLang="en-US" dirty="0" smtClean="0"/>
              <a:t>功能交給</a:t>
            </a:r>
            <a:r>
              <a:rPr lang="en-US" altLang="zh-TW" dirty="0" err="1" smtClean="0"/>
              <a:t>DetailsView</a:t>
            </a:r>
            <a:r>
              <a:rPr lang="zh-TW" altLang="en-US" dirty="0" smtClean="0"/>
              <a:t>控制項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7F8A9-2400-454E-81F9-CEED44AB18E5}" type="datetime1">
              <a:rPr lang="zh-TW" altLang="en-US" smtClean="0"/>
              <a:t>2017/5/23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7999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單元重點</a:t>
            </a:r>
            <a:r>
              <a:rPr lang="en-US" altLang="zh-TW" dirty="0" smtClean="0"/>
              <a:t>~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介紹</a:t>
            </a:r>
            <a:r>
              <a:rPr lang="en-US" altLang="zh-TW" dirty="0" smtClean="0"/>
              <a:t>Master-Detail</a:t>
            </a:r>
            <a:r>
              <a:rPr lang="zh-TW" altLang="en-US" dirty="0" smtClean="0"/>
              <a:t>功能與</a:t>
            </a:r>
            <a:r>
              <a:rPr lang="en-US" altLang="zh-TW" dirty="0" err="1" smtClean="0"/>
              <a:t>GridView</a:t>
            </a:r>
            <a:r>
              <a:rPr lang="zh-TW" altLang="en-US" dirty="0" smtClean="0"/>
              <a:t>的細部設定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此兩個控制項間</a:t>
            </a:r>
            <a:r>
              <a:rPr lang="zh-TW" altLang="en-US" dirty="0"/>
              <a:t>的</a:t>
            </a:r>
            <a:r>
              <a:rPr lang="zh-TW" altLang="en-US" dirty="0">
                <a:solidFill>
                  <a:srgbClr val="FF0000"/>
                </a:solidFill>
              </a:rPr>
              <a:t>互動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7F8A9-2400-454E-81F9-CEED44AB18E5}" type="datetime1">
              <a:rPr lang="zh-TW" altLang="en-US" smtClean="0"/>
              <a:t>2017/5/18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36189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</a:t>
            </a:r>
            <a:r>
              <a:rPr lang="en-US" altLang="zh-TW" cap="none" dirty="0"/>
              <a:t>ase</a:t>
            </a:r>
            <a:r>
              <a:rPr lang="en-US" altLang="zh-TW" dirty="0"/>
              <a:t> s</a:t>
            </a:r>
            <a:r>
              <a:rPr lang="en-US" altLang="zh-TW" cap="none" dirty="0"/>
              <a:t>tudy</a:t>
            </a:r>
            <a:r>
              <a:rPr lang="zh-TW" altLang="en-US" dirty="0"/>
              <a:t>：兩個不同網頁，超連結</a:t>
            </a:r>
            <a:r>
              <a:rPr lang="en-US" altLang="zh-TW" dirty="0"/>
              <a:t>(URL)</a:t>
            </a:r>
            <a:r>
              <a:rPr lang="zh-TW" altLang="en-US" dirty="0"/>
              <a:t>展示主表明細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7F8A9-2400-454E-81F9-CEED44AB18E5}" type="datetime1">
              <a:rPr lang="zh-TW" altLang="en-US" smtClean="0"/>
              <a:t>2017/5/23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40</a:t>
            </a:fld>
            <a:endParaRPr lang="zh-TW" altLang="en-US"/>
          </a:p>
        </p:txBody>
      </p:sp>
      <p:pic>
        <p:nvPicPr>
          <p:cNvPr id="8" name="內容版面配置區 7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00808"/>
            <a:ext cx="6186560" cy="4187825"/>
          </a:xfrm>
        </p:spPr>
      </p:pic>
      <p:pic>
        <p:nvPicPr>
          <p:cNvPr id="9" name="圖片 8" descr="畫面剪輯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73"/>
          <a:stretch/>
        </p:blipFill>
        <p:spPr>
          <a:xfrm>
            <a:off x="1763688" y="4869160"/>
            <a:ext cx="819264" cy="602823"/>
          </a:xfrm>
          <a:prstGeom prst="rect">
            <a:avLst/>
          </a:prstGeom>
          <a:ln w="38100" cap="sq">
            <a:solidFill>
              <a:srgbClr val="00B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圓角矩形 9"/>
          <p:cNvSpPr/>
          <p:nvPr/>
        </p:nvSpPr>
        <p:spPr>
          <a:xfrm>
            <a:off x="5178524" y="5699554"/>
            <a:ext cx="1527076" cy="186896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36862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3" y="2108118"/>
            <a:ext cx="3528392" cy="390475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</a:t>
            </a:r>
            <a:r>
              <a:rPr lang="en-US" altLang="zh-TW" cap="none" dirty="0"/>
              <a:t>ase</a:t>
            </a:r>
            <a:r>
              <a:rPr lang="en-US" altLang="zh-TW" dirty="0"/>
              <a:t> s</a:t>
            </a:r>
            <a:r>
              <a:rPr lang="en-US" altLang="zh-TW" cap="none" dirty="0"/>
              <a:t>tudy</a:t>
            </a:r>
            <a:r>
              <a:rPr lang="zh-TW" altLang="en-US" dirty="0"/>
              <a:t>：兩個不同網頁，超連結</a:t>
            </a:r>
            <a:r>
              <a:rPr lang="en-US" altLang="zh-TW" dirty="0"/>
              <a:t>(URL)</a:t>
            </a:r>
            <a:r>
              <a:rPr lang="zh-TW" altLang="en-US" dirty="0"/>
              <a:t>展示主表明細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修改</a:t>
            </a:r>
            <a:r>
              <a:rPr lang="en-US" altLang="zh-TW" dirty="0" smtClean="0"/>
              <a:t>title</a:t>
            </a:r>
            <a:r>
              <a:rPr lang="zh-TW" altLang="en-US" dirty="0" smtClean="0"/>
              <a:t>欄位</a:t>
            </a:r>
            <a:r>
              <a:rPr lang="zh-TW" altLang="en-US" dirty="0"/>
              <a:t>的</a:t>
            </a:r>
            <a:r>
              <a:rPr lang="zh-TW" altLang="en-US" dirty="0" smtClean="0"/>
              <a:t>樣板，字體變大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7F8A9-2400-454E-81F9-CEED44AB18E5}" type="datetime1">
              <a:rPr lang="zh-TW" altLang="en-US" smtClean="0"/>
              <a:t>2017/5/23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41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128081"/>
            <a:ext cx="2410162" cy="1333686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701774" y="2622979"/>
            <a:ext cx="726976" cy="186896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3851920" y="4464148"/>
            <a:ext cx="3463280" cy="260252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5013176"/>
            <a:ext cx="4134427" cy="200053"/>
          </a:xfrm>
          <a:prstGeom prst="rect">
            <a:avLst/>
          </a:prstGeom>
          <a:ln w="38100" cap="sq">
            <a:solidFill>
              <a:srgbClr val="00B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036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</a:t>
            </a:r>
            <a:r>
              <a:rPr lang="en-US" altLang="zh-TW" cap="none" dirty="0"/>
              <a:t>ase</a:t>
            </a:r>
            <a:r>
              <a:rPr lang="en-US" altLang="zh-TW" dirty="0"/>
              <a:t> s</a:t>
            </a:r>
            <a:r>
              <a:rPr lang="en-US" altLang="zh-TW" cap="none" dirty="0"/>
              <a:t>tudy</a:t>
            </a:r>
            <a:r>
              <a:rPr lang="zh-TW" altLang="en-US" dirty="0"/>
              <a:t>：兩個不同網頁，超連結</a:t>
            </a:r>
            <a:r>
              <a:rPr lang="en-US" altLang="zh-TW" dirty="0"/>
              <a:t>(URL)</a:t>
            </a:r>
            <a:r>
              <a:rPr lang="zh-TW" altLang="en-US" dirty="0"/>
              <a:t>展示主表明細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修改</a:t>
            </a:r>
            <a:r>
              <a:rPr lang="en-US" altLang="zh-TW" dirty="0" smtClean="0"/>
              <a:t>summary</a:t>
            </a:r>
            <a:r>
              <a:rPr lang="zh-TW" altLang="en-US" dirty="0" smtClean="0"/>
              <a:t>欄位的樣板，增加欄位的寬度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42</a:t>
            </a:fld>
            <a:endParaRPr lang="zh-TW" altLang="en-US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132856"/>
            <a:ext cx="2419688" cy="1009791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501749" y="2622979"/>
            <a:ext cx="726976" cy="186896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35" y="3212976"/>
            <a:ext cx="2520280" cy="3140020"/>
          </a:xfrm>
          <a:prstGeom prst="rect">
            <a:avLst/>
          </a:prstGeom>
        </p:spPr>
      </p:pic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302" y="6021288"/>
            <a:ext cx="2505425" cy="219106"/>
          </a:xfrm>
          <a:prstGeom prst="rect">
            <a:avLst/>
          </a:prstGeom>
          <a:ln w="38100" cap="sq">
            <a:solidFill>
              <a:srgbClr val="00B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圓角矩形 9"/>
          <p:cNvSpPr/>
          <p:nvPr/>
        </p:nvSpPr>
        <p:spPr>
          <a:xfrm>
            <a:off x="1017637" y="6200774"/>
            <a:ext cx="363488" cy="152221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 descr="畫面剪輯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375777"/>
            <a:ext cx="1524213" cy="523948"/>
          </a:xfrm>
          <a:prstGeom prst="rect">
            <a:avLst/>
          </a:prstGeom>
        </p:spPr>
      </p:pic>
      <p:sp>
        <p:nvSpPr>
          <p:cNvPr id="12" name="圓角矩形 11"/>
          <p:cNvSpPr/>
          <p:nvPr/>
        </p:nvSpPr>
        <p:spPr>
          <a:xfrm>
            <a:off x="2726588" y="2622978"/>
            <a:ext cx="1235812" cy="234521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 descr="Label2 DataBinding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005" y="2899725"/>
            <a:ext cx="4432336" cy="2722628"/>
          </a:xfrm>
          <a:prstGeom prst="rect">
            <a:avLst/>
          </a:prstGeom>
        </p:spPr>
      </p:pic>
      <p:sp>
        <p:nvSpPr>
          <p:cNvPr id="14" name="圓角矩形 13"/>
          <p:cNvSpPr/>
          <p:nvPr/>
        </p:nvSpPr>
        <p:spPr>
          <a:xfrm>
            <a:off x="4479188" y="3775504"/>
            <a:ext cx="302362" cy="139272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/>
          <p:cNvCxnSpPr>
            <a:stCxn id="14" idx="3"/>
          </p:cNvCxnSpPr>
          <p:nvPr/>
        </p:nvCxnSpPr>
        <p:spPr>
          <a:xfrm>
            <a:off x="4781550" y="3845140"/>
            <a:ext cx="1518642" cy="1168036"/>
          </a:xfrm>
          <a:prstGeom prst="straightConnector1">
            <a:avLst/>
          </a:prstGeom>
          <a:ln>
            <a:solidFill>
              <a:srgbClr val="FE8637">
                <a:alpha val="40000"/>
              </a:srgb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8" name="圖片 17" descr="畫面剪輯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276" y="5202216"/>
            <a:ext cx="2819794" cy="1181265"/>
          </a:xfrm>
          <a:prstGeom prst="rect">
            <a:avLst/>
          </a:prstGeom>
          <a:ln w="38100" cap="sq">
            <a:solidFill>
              <a:srgbClr val="00B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7F8A9-2400-454E-81F9-CEED44AB18E5}" type="datetime1">
              <a:rPr lang="zh-TW" altLang="en-US" smtClean="0"/>
              <a:t>2017/5/23</a:t>
            </a:fld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7108088" y="4480354"/>
            <a:ext cx="741982" cy="139272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>
            <a:stCxn id="19" idx="1"/>
          </p:cNvCxnSpPr>
          <p:nvPr/>
        </p:nvCxnSpPr>
        <p:spPr>
          <a:xfrm flipH="1">
            <a:off x="6440173" y="4549990"/>
            <a:ext cx="667915" cy="4631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圓角矩形 22"/>
          <p:cNvSpPr/>
          <p:nvPr/>
        </p:nvSpPr>
        <p:spPr>
          <a:xfrm>
            <a:off x="6622313" y="5289979"/>
            <a:ext cx="1178662" cy="205946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/>
          <p:cNvCxnSpPr>
            <a:stCxn id="23" idx="1"/>
          </p:cNvCxnSpPr>
          <p:nvPr/>
        </p:nvCxnSpPr>
        <p:spPr>
          <a:xfrm flipH="1">
            <a:off x="5495925" y="5392952"/>
            <a:ext cx="1126388" cy="7220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6533356" y="4188040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solidFill>
                  <a:srgbClr val="FF0000"/>
                </a:solidFill>
              </a:rPr>
              <a:t>可以刪除、修改、新增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935340" y="546846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solidFill>
                  <a:srgbClr val="FF0000"/>
                </a:solidFill>
              </a:rPr>
              <a:t>唯讀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sp>
        <p:nvSpPr>
          <p:cNvPr id="29" name="向右箭號 28"/>
          <p:cNvSpPr/>
          <p:nvPr/>
        </p:nvSpPr>
        <p:spPr>
          <a:xfrm rot="2188646">
            <a:off x="3397901" y="2771659"/>
            <a:ext cx="1174338" cy="720080"/>
          </a:xfrm>
          <a:prstGeom prst="rightArrow">
            <a:avLst/>
          </a:prstGeom>
          <a:solidFill>
            <a:srgbClr val="41F5C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105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</a:t>
            </a:r>
            <a:r>
              <a:rPr lang="en-US" altLang="zh-TW" cap="none" dirty="0"/>
              <a:t>ase</a:t>
            </a:r>
            <a:r>
              <a:rPr lang="en-US" altLang="zh-TW" dirty="0"/>
              <a:t> s</a:t>
            </a:r>
            <a:r>
              <a:rPr lang="en-US" altLang="zh-TW" cap="none" dirty="0"/>
              <a:t>tudy</a:t>
            </a:r>
            <a:r>
              <a:rPr lang="zh-TW" altLang="en-US" dirty="0"/>
              <a:t>：兩個不同網頁，超連結</a:t>
            </a:r>
            <a:r>
              <a:rPr lang="en-US" altLang="zh-TW" dirty="0"/>
              <a:t>(URL)</a:t>
            </a:r>
            <a:r>
              <a:rPr lang="zh-TW" altLang="en-US" dirty="0"/>
              <a:t>展示主表明細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修改</a:t>
            </a:r>
            <a:r>
              <a:rPr lang="en-US" altLang="zh-TW" dirty="0" smtClean="0"/>
              <a:t>article</a:t>
            </a:r>
            <a:r>
              <a:rPr lang="zh-TW" altLang="en-US" dirty="0" smtClean="0"/>
              <a:t>欄位的樣板，變成多列的</a:t>
            </a:r>
            <a:r>
              <a:rPr lang="en-US" altLang="zh-TW" dirty="0" err="1" smtClean="0"/>
              <a:t>TextBox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7F8A9-2400-454E-81F9-CEED44AB18E5}" type="datetime1">
              <a:rPr lang="zh-TW" altLang="en-US" smtClean="0"/>
              <a:t>2017/5/23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43</a:t>
            </a:fld>
            <a:endParaRPr lang="zh-TW" altLang="en-US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204864"/>
            <a:ext cx="2419688" cy="1371792"/>
          </a:xfrm>
          <a:prstGeom prst="rect">
            <a:avLst/>
          </a:prstGeom>
        </p:spPr>
      </p:pic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789040"/>
            <a:ext cx="2410162" cy="1305107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642742" y="2726614"/>
            <a:ext cx="1167078" cy="205946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>
            <a:off x="1232074" y="2932560"/>
            <a:ext cx="171574" cy="14325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1809820" y="272658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solidFill>
                  <a:srgbClr val="FF0000"/>
                </a:solidFill>
              </a:rPr>
              <a:t>刪除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Label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317861" y="436510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solidFill>
                  <a:srgbClr val="FF0000"/>
                </a:solidFill>
              </a:rPr>
              <a:t>加入</a:t>
            </a:r>
            <a:r>
              <a:rPr lang="en-US" altLang="zh-TW" sz="1400" b="1" dirty="0" err="1" smtClean="0">
                <a:solidFill>
                  <a:srgbClr val="FF0000"/>
                </a:solidFill>
              </a:rPr>
              <a:t>TextBox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14" name="圖片 13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204864"/>
            <a:ext cx="4182059" cy="3915322"/>
          </a:xfrm>
          <a:prstGeom prst="rect">
            <a:avLst/>
          </a:prstGeom>
        </p:spPr>
      </p:pic>
      <p:pic>
        <p:nvPicPr>
          <p:cNvPr id="16" name="圖片 15" descr="畫面剪輯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28" y="5661248"/>
            <a:ext cx="2905531" cy="238158"/>
          </a:xfrm>
          <a:prstGeom prst="rect">
            <a:avLst/>
          </a:prstGeom>
          <a:ln w="38100" cap="sq">
            <a:solidFill>
              <a:srgbClr val="00B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91515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</a:t>
            </a:r>
            <a:r>
              <a:rPr lang="en-US" altLang="zh-TW" cap="none" dirty="0"/>
              <a:t>ase</a:t>
            </a:r>
            <a:r>
              <a:rPr lang="en-US" altLang="zh-TW" dirty="0"/>
              <a:t> s</a:t>
            </a:r>
            <a:r>
              <a:rPr lang="en-US" altLang="zh-TW" cap="none" dirty="0"/>
              <a:t>tudy</a:t>
            </a:r>
            <a:r>
              <a:rPr lang="zh-TW" altLang="en-US" dirty="0"/>
              <a:t>：兩個不同網頁，超連結</a:t>
            </a:r>
            <a:r>
              <a:rPr lang="en-US" altLang="zh-TW" dirty="0"/>
              <a:t>(URL)</a:t>
            </a:r>
            <a:r>
              <a:rPr lang="zh-TW" altLang="en-US" dirty="0"/>
              <a:t>展示主表明細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TextBox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DataBindings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7F8A9-2400-454E-81F9-CEED44AB18E5}" type="datetime1">
              <a:rPr lang="zh-TW" altLang="en-US" smtClean="0"/>
              <a:t>2017/5/23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44</a:t>
            </a:fld>
            <a:endParaRPr lang="zh-TW" altLang="en-US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204864"/>
            <a:ext cx="3229426" cy="1143160"/>
          </a:xfrm>
          <a:prstGeom prst="rect">
            <a:avLst/>
          </a:prstGeom>
        </p:spPr>
      </p:pic>
      <p:pic>
        <p:nvPicPr>
          <p:cNvPr id="7" name="圖片 6" descr="TextBox4 DataBinding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970" y="2708920"/>
            <a:ext cx="5040731" cy="3096344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2267744" y="2906303"/>
            <a:ext cx="1235812" cy="234521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4001294" y="3849279"/>
            <a:ext cx="302362" cy="139272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>
            <a:stCxn id="9" idx="3"/>
          </p:cNvCxnSpPr>
          <p:nvPr/>
        </p:nvCxnSpPr>
        <p:spPr>
          <a:xfrm>
            <a:off x="4303656" y="3918915"/>
            <a:ext cx="1636496" cy="1238277"/>
          </a:xfrm>
          <a:prstGeom prst="straightConnector1">
            <a:avLst/>
          </a:prstGeom>
          <a:ln>
            <a:solidFill>
              <a:srgbClr val="FE8637">
                <a:alpha val="40000"/>
              </a:srgb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向右箭號 10"/>
          <p:cNvSpPr/>
          <p:nvPr/>
        </p:nvSpPr>
        <p:spPr>
          <a:xfrm rot="2188646">
            <a:off x="2939057" y="3054984"/>
            <a:ext cx="1174338" cy="720080"/>
          </a:xfrm>
          <a:prstGeom prst="rightArrow">
            <a:avLst/>
          </a:prstGeom>
          <a:solidFill>
            <a:srgbClr val="41F5C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059991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</a:t>
            </a:r>
            <a:r>
              <a:rPr lang="en-US" altLang="zh-TW" cap="none" dirty="0"/>
              <a:t>ase</a:t>
            </a:r>
            <a:r>
              <a:rPr lang="en-US" altLang="zh-TW" dirty="0"/>
              <a:t> s</a:t>
            </a:r>
            <a:r>
              <a:rPr lang="en-US" altLang="zh-TW" cap="none" dirty="0"/>
              <a:t>tudy</a:t>
            </a:r>
            <a:r>
              <a:rPr lang="zh-TW" altLang="en-US" dirty="0"/>
              <a:t>：兩個不同網頁，超連結</a:t>
            </a:r>
            <a:r>
              <a:rPr lang="en-US" altLang="zh-TW" dirty="0"/>
              <a:t>(URL)</a:t>
            </a:r>
            <a:r>
              <a:rPr lang="zh-TW" altLang="en-US" dirty="0"/>
              <a:t>展示主表明細</a:t>
            </a:r>
          </a:p>
        </p:txBody>
      </p:sp>
      <p:pic>
        <p:nvPicPr>
          <p:cNvPr id="6" name="內容版面配置區 5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844824"/>
            <a:ext cx="5256584" cy="3724587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7F8A9-2400-454E-81F9-CEED44AB18E5}" type="datetime1">
              <a:rPr lang="zh-TW" altLang="en-US" smtClean="0"/>
              <a:t>2017/5/23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45</a:t>
            </a:fld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1639094" y="2792003"/>
            <a:ext cx="1348730" cy="234521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1639094" y="3068228"/>
            <a:ext cx="1348730" cy="234521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1639094" y="3302749"/>
            <a:ext cx="3237706" cy="516776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59433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</a:t>
            </a:r>
            <a:r>
              <a:rPr lang="en-US" altLang="zh-TW" cap="none" dirty="0"/>
              <a:t>ase</a:t>
            </a:r>
            <a:r>
              <a:rPr lang="en-US" altLang="zh-TW" dirty="0"/>
              <a:t> s</a:t>
            </a:r>
            <a:r>
              <a:rPr lang="en-US" altLang="zh-TW" cap="none" dirty="0"/>
              <a:t>tudy</a:t>
            </a:r>
            <a:r>
              <a:rPr lang="zh-TW" altLang="en-US" dirty="0"/>
              <a:t>：兩個不同網頁，超連結</a:t>
            </a:r>
            <a:r>
              <a:rPr lang="en-US" altLang="zh-TW" dirty="0"/>
              <a:t>(URL)</a:t>
            </a:r>
            <a:r>
              <a:rPr lang="zh-TW" altLang="en-US" dirty="0"/>
              <a:t>展示主表明細</a:t>
            </a:r>
          </a:p>
        </p:txBody>
      </p:sp>
      <p:pic>
        <p:nvPicPr>
          <p:cNvPr id="6" name="內容版面配置區 5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28800"/>
            <a:ext cx="3134163" cy="2143424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7F8A9-2400-454E-81F9-CEED44AB18E5}" type="datetime1">
              <a:rPr lang="zh-TW" altLang="en-US" smtClean="0"/>
              <a:t>2017/5/23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46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356992"/>
            <a:ext cx="2524478" cy="685896"/>
          </a:xfrm>
          <a:prstGeom prst="rect">
            <a:avLst/>
          </a:prstGeom>
          <a:ln w="38100" cap="sq">
            <a:solidFill>
              <a:srgbClr val="00B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向右箭號 7"/>
          <p:cNvSpPr/>
          <p:nvPr/>
        </p:nvSpPr>
        <p:spPr>
          <a:xfrm rot="5400000">
            <a:off x="1962379" y="2996952"/>
            <a:ext cx="731185" cy="720080"/>
          </a:xfrm>
          <a:prstGeom prst="rightArrow">
            <a:avLst/>
          </a:prstGeom>
          <a:solidFill>
            <a:srgbClr val="41F5C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044" y="1628800"/>
            <a:ext cx="3010320" cy="2534004"/>
          </a:xfrm>
          <a:prstGeom prst="rect">
            <a:avLst/>
          </a:prstGeom>
        </p:spPr>
      </p:pic>
      <p:sp>
        <p:nvSpPr>
          <p:cNvPr id="10" name="向右箭號 9"/>
          <p:cNvSpPr/>
          <p:nvPr/>
        </p:nvSpPr>
        <p:spPr>
          <a:xfrm>
            <a:off x="2843808" y="3648514"/>
            <a:ext cx="2077236" cy="720080"/>
          </a:xfrm>
          <a:prstGeom prst="rightArrow">
            <a:avLst/>
          </a:prstGeom>
          <a:solidFill>
            <a:srgbClr val="41F5C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11" name="圖片 10" descr="畫面剪輯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581128"/>
            <a:ext cx="5020376" cy="1752845"/>
          </a:xfrm>
          <a:prstGeom prst="rect">
            <a:avLst/>
          </a:prstGeom>
          <a:ln w="38100" cap="sq">
            <a:solidFill>
              <a:srgbClr val="00B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文字方塊 11"/>
          <p:cNvSpPr txBox="1"/>
          <p:nvPr/>
        </p:nvSpPr>
        <p:spPr>
          <a:xfrm>
            <a:off x="634727" y="517009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</a:rPr>
              <a:t>記得要勾選</a:t>
            </a:r>
          </a:p>
        </p:txBody>
      </p:sp>
    </p:spTree>
    <p:extLst>
      <p:ext uri="{BB962C8B-B14F-4D97-AF65-F5344CB8AC3E}">
        <p14:creationId xmlns:p14="http://schemas.microsoft.com/office/powerpoint/2010/main" val="19966704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</a:t>
            </a:r>
            <a:r>
              <a:rPr lang="en-US" altLang="zh-TW" cap="none" dirty="0"/>
              <a:t>ase</a:t>
            </a:r>
            <a:r>
              <a:rPr lang="en-US" altLang="zh-TW" dirty="0"/>
              <a:t> s</a:t>
            </a:r>
            <a:r>
              <a:rPr lang="en-US" altLang="zh-TW" cap="none" dirty="0"/>
              <a:t>tudy</a:t>
            </a:r>
            <a:r>
              <a:rPr lang="zh-TW" altLang="en-US" dirty="0"/>
              <a:t>：兩個不同網頁，超連結</a:t>
            </a:r>
            <a:r>
              <a:rPr lang="en-US" altLang="zh-TW" dirty="0"/>
              <a:t>(URL)</a:t>
            </a:r>
            <a:r>
              <a:rPr lang="zh-TW" altLang="en-US" dirty="0"/>
              <a:t>展示主表明細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DropDownList</a:t>
            </a:r>
            <a:r>
              <a:rPr lang="en-US" altLang="zh-TW" dirty="0" smtClean="0"/>
              <a:t> + </a:t>
            </a:r>
            <a:r>
              <a:rPr lang="en-US" altLang="zh-TW" dirty="0" err="1" smtClean="0"/>
              <a:t>FormView</a:t>
            </a:r>
            <a:endParaRPr lang="en-US" altLang="zh-TW" dirty="0" smtClean="0"/>
          </a:p>
          <a:p>
            <a:pPr lvl="1"/>
            <a:r>
              <a:rPr lang="zh-TW" altLang="en-US" dirty="0"/>
              <a:t>利用下拉</a:t>
            </a:r>
            <a:r>
              <a:rPr lang="zh-TW" altLang="en-US" dirty="0" smtClean="0"/>
              <a:t>式選單，直接跳到另一篇文章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7F8A9-2400-454E-81F9-CEED44AB18E5}" type="datetime1">
              <a:rPr lang="zh-TW" altLang="en-US" smtClean="0"/>
              <a:t>2017/5/24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47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636912"/>
            <a:ext cx="3954830" cy="3275838"/>
          </a:xfrm>
          <a:prstGeom prst="rect">
            <a:avLst/>
          </a:prstGeom>
        </p:spPr>
      </p:pic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643387"/>
            <a:ext cx="3827790" cy="3283526"/>
          </a:xfrm>
          <a:prstGeom prst="rect">
            <a:avLst/>
          </a:prstGeom>
        </p:spPr>
      </p:pic>
      <p:sp>
        <p:nvSpPr>
          <p:cNvPr id="9" name="圓角矩形 8"/>
          <p:cNvSpPr/>
          <p:nvPr/>
        </p:nvSpPr>
        <p:spPr>
          <a:xfrm>
            <a:off x="1842602" y="2636912"/>
            <a:ext cx="929198" cy="234521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6084168" y="2636912"/>
            <a:ext cx="929198" cy="234521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30015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</a:t>
            </a:r>
            <a:r>
              <a:rPr lang="en-US" altLang="zh-TW" cap="none" dirty="0"/>
              <a:t>ase</a:t>
            </a:r>
            <a:r>
              <a:rPr lang="en-US" altLang="zh-TW" dirty="0"/>
              <a:t> s</a:t>
            </a:r>
            <a:r>
              <a:rPr lang="en-US" altLang="zh-TW" cap="none" dirty="0"/>
              <a:t>tudy</a:t>
            </a:r>
            <a:r>
              <a:rPr lang="zh-TW" altLang="en-US" dirty="0"/>
              <a:t>：兩個不同網頁，超連結</a:t>
            </a:r>
            <a:r>
              <a:rPr lang="en-US" altLang="zh-TW" dirty="0"/>
              <a:t>(URL)</a:t>
            </a:r>
            <a:r>
              <a:rPr lang="zh-TW" altLang="en-US" dirty="0"/>
              <a:t>展示主表明細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DropDownList</a:t>
            </a:r>
            <a:r>
              <a:rPr lang="zh-TW" altLang="en-US" dirty="0" smtClean="0"/>
              <a:t>控制項 </a:t>
            </a:r>
            <a:r>
              <a:rPr lang="en-US" altLang="zh-TW" dirty="0" smtClean="0"/>
              <a:t>(Master</a:t>
            </a:r>
            <a:r>
              <a:rPr lang="zh-TW" altLang="en-US" dirty="0" smtClean="0"/>
              <a:t>功能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7F8A9-2400-454E-81F9-CEED44AB18E5}" type="datetime1">
              <a:rPr lang="zh-TW" altLang="en-US" smtClean="0"/>
              <a:t>2017/5/24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48</a:t>
            </a:fld>
            <a:endParaRPr lang="zh-TW" altLang="en-US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204864"/>
            <a:ext cx="2238688" cy="1114581"/>
          </a:xfrm>
          <a:prstGeom prst="rect">
            <a:avLst/>
          </a:prstGeom>
        </p:spPr>
      </p:pic>
      <p:pic>
        <p:nvPicPr>
          <p:cNvPr id="7" name="圖片 6" descr="畫面剪輯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42"/>
          <a:stretch/>
        </p:blipFill>
        <p:spPr>
          <a:xfrm>
            <a:off x="2843808" y="2193429"/>
            <a:ext cx="2852142" cy="2962689"/>
          </a:xfrm>
          <a:prstGeom prst="rect">
            <a:avLst/>
          </a:prstGeom>
        </p:spPr>
      </p:pic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204864"/>
            <a:ext cx="2743583" cy="3019847"/>
          </a:xfrm>
          <a:prstGeom prst="rect">
            <a:avLst/>
          </a:prstGeom>
        </p:spPr>
      </p:pic>
      <p:sp>
        <p:nvSpPr>
          <p:cNvPr id="9" name="圓角矩形 8"/>
          <p:cNvSpPr/>
          <p:nvPr/>
        </p:nvSpPr>
        <p:spPr>
          <a:xfrm>
            <a:off x="1356827" y="2513087"/>
            <a:ext cx="929198" cy="234521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3061802" y="3579887"/>
            <a:ext cx="2374294" cy="234521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4752020" y="4149080"/>
            <a:ext cx="1368152" cy="720080"/>
          </a:xfrm>
          <a:prstGeom prst="rightArrow">
            <a:avLst/>
          </a:prstGeom>
          <a:solidFill>
            <a:srgbClr val="41F5C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6402039" y="3849547"/>
            <a:ext cx="339726" cy="234521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7124700" y="4438650"/>
            <a:ext cx="236562" cy="180975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 descr="畫面剪輯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5" y="5013176"/>
            <a:ext cx="2336414" cy="1489887"/>
          </a:xfrm>
          <a:prstGeom prst="rect">
            <a:avLst/>
          </a:prstGeom>
          <a:ln w="38100" cap="sq">
            <a:solidFill>
              <a:srgbClr val="00B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圓角矩形 14"/>
          <p:cNvSpPr/>
          <p:nvPr/>
        </p:nvSpPr>
        <p:spPr>
          <a:xfrm>
            <a:off x="485141" y="6093296"/>
            <a:ext cx="2070635" cy="409767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5" descr="畫面剪輯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178" y="3388983"/>
            <a:ext cx="1324160" cy="285790"/>
          </a:xfrm>
          <a:prstGeom prst="rect">
            <a:avLst/>
          </a:prstGeom>
          <a:ln w="38100" cap="sq">
            <a:solidFill>
              <a:srgbClr val="00B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70276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</a:t>
            </a:r>
            <a:r>
              <a:rPr lang="en-US" altLang="zh-TW" cap="none" dirty="0"/>
              <a:t>ase</a:t>
            </a:r>
            <a:r>
              <a:rPr lang="en-US" altLang="zh-TW" dirty="0"/>
              <a:t> s</a:t>
            </a:r>
            <a:r>
              <a:rPr lang="en-US" altLang="zh-TW" cap="none" dirty="0"/>
              <a:t>tudy</a:t>
            </a:r>
            <a:r>
              <a:rPr lang="zh-TW" altLang="en-US" dirty="0"/>
              <a:t>：兩個不同網頁，超連結</a:t>
            </a:r>
            <a:r>
              <a:rPr lang="en-US" altLang="zh-TW" dirty="0"/>
              <a:t>(URL)</a:t>
            </a:r>
            <a:r>
              <a:rPr lang="zh-TW" altLang="en-US" dirty="0"/>
              <a:t>展示主表明細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FormView</a:t>
            </a:r>
            <a:r>
              <a:rPr lang="zh-TW" altLang="en-US" dirty="0" smtClean="0"/>
              <a:t>控制項 </a:t>
            </a:r>
            <a:r>
              <a:rPr lang="en-US" altLang="zh-TW" dirty="0" smtClean="0"/>
              <a:t>(Detail</a:t>
            </a:r>
            <a:r>
              <a:rPr lang="zh-TW" altLang="en-US" dirty="0" smtClean="0"/>
              <a:t>功能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全是</a:t>
            </a:r>
            <a:r>
              <a:rPr lang="zh-TW" altLang="en-US" dirty="0" smtClean="0"/>
              <a:t>樣板，都可以手動修改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7F8A9-2400-454E-81F9-CEED44AB18E5}" type="datetime1">
              <a:rPr lang="zh-TW" altLang="en-US" smtClean="0"/>
              <a:t>2017/5/24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49</a:t>
            </a:fld>
            <a:endParaRPr lang="zh-TW" altLang="en-US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044026"/>
            <a:ext cx="3562847" cy="2981741"/>
          </a:xfrm>
          <a:prstGeom prst="rect">
            <a:avLst/>
          </a:prstGeom>
        </p:spPr>
      </p:pic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068960"/>
            <a:ext cx="4645339" cy="2956807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5072248" y="2654717"/>
            <a:ext cx="3834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DetailsView</a:t>
            </a:r>
            <a:r>
              <a:rPr lang="zh-TW" altLang="en-US" dirty="0" smtClean="0"/>
              <a:t>用</a:t>
            </a:r>
            <a:r>
              <a:rPr lang="zh-TW" altLang="en-US" dirty="0" smtClean="0">
                <a:solidFill>
                  <a:srgbClr val="FF0000"/>
                </a:solidFill>
              </a:rPr>
              <a:t>表格</a:t>
            </a:r>
            <a:r>
              <a:rPr lang="zh-TW" altLang="en-US" dirty="0" smtClean="0"/>
              <a:t>的方式呈現資料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467544" y="2699628"/>
            <a:ext cx="3630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FormView</a:t>
            </a:r>
            <a:r>
              <a:rPr lang="zh-TW" altLang="en-US" dirty="0" smtClean="0"/>
              <a:t>用</a:t>
            </a:r>
            <a:r>
              <a:rPr lang="zh-TW" altLang="en-US" dirty="0" smtClean="0">
                <a:solidFill>
                  <a:srgbClr val="FF0000"/>
                </a:solidFill>
              </a:rPr>
              <a:t>樣板</a:t>
            </a:r>
            <a:r>
              <a:rPr lang="zh-TW" altLang="en-US" dirty="0" smtClean="0"/>
              <a:t>方式來呈現資料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1998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同一網頁內，多個控制項互動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在同一個網頁內，同時採用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r>
              <a:rPr lang="en-US" altLang="zh-TW" dirty="0" err="1" smtClean="0"/>
              <a:t>GridView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一個用來展示</a:t>
            </a:r>
            <a:r>
              <a:rPr lang="en-US" altLang="zh-TW" dirty="0" smtClean="0"/>
              <a:t>Master</a:t>
            </a:r>
            <a:r>
              <a:rPr lang="zh-TW" altLang="en-US" dirty="0" smtClean="0"/>
              <a:t>功能</a:t>
            </a:r>
            <a:endParaRPr lang="en-US" altLang="zh-TW" dirty="0" smtClean="0"/>
          </a:p>
          <a:p>
            <a:pPr lvl="1"/>
            <a:r>
              <a:rPr lang="zh-TW" altLang="en-US" dirty="0"/>
              <a:t>一個</a:t>
            </a:r>
            <a:r>
              <a:rPr lang="zh-TW" altLang="en-US" dirty="0" smtClean="0"/>
              <a:t>用來展示某一筆資料的細部內容</a:t>
            </a:r>
            <a:endParaRPr lang="en-US" altLang="zh-TW" dirty="0" smtClean="0"/>
          </a:p>
          <a:p>
            <a:pPr lvl="1"/>
            <a:r>
              <a:rPr lang="en-US" altLang="zh-TW" dirty="0"/>
              <a:t>Default_book_3_2.aspx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7F8A9-2400-454E-81F9-CEED44AB18E5}" type="datetime1">
              <a:rPr lang="zh-TW" altLang="en-US" smtClean="0"/>
              <a:t>2017/5/18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1" y="3501008"/>
            <a:ext cx="4577999" cy="3168352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83568" y="4437112"/>
            <a:ext cx="1366080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GridView1</a:t>
            </a:r>
            <a:endParaRPr lang="en-US" altLang="zh-TW" dirty="0"/>
          </a:p>
        </p:txBody>
      </p:sp>
      <p:sp>
        <p:nvSpPr>
          <p:cNvPr id="8" name="文字方塊 7"/>
          <p:cNvSpPr txBox="1"/>
          <p:nvPr/>
        </p:nvSpPr>
        <p:spPr>
          <a:xfrm>
            <a:off x="2074123" y="5965063"/>
            <a:ext cx="1366080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GridView2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883222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</a:t>
            </a:r>
            <a:r>
              <a:rPr lang="en-US" altLang="zh-TW" cap="none" dirty="0"/>
              <a:t>ase</a:t>
            </a:r>
            <a:r>
              <a:rPr lang="en-US" altLang="zh-TW" dirty="0"/>
              <a:t> s</a:t>
            </a:r>
            <a:r>
              <a:rPr lang="en-US" altLang="zh-TW" cap="none" dirty="0"/>
              <a:t>tudy</a:t>
            </a:r>
            <a:r>
              <a:rPr lang="zh-TW" altLang="en-US" dirty="0"/>
              <a:t>：兩個不同網頁，超連結</a:t>
            </a:r>
            <a:r>
              <a:rPr lang="en-US" altLang="zh-TW" dirty="0"/>
              <a:t>(URL)</a:t>
            </a:r>
            <a:r>
              <a:rPr lang="zh-TW" altLang="en-US" dirty="0"/>
              <a:t>展示主表明細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FormView</a:t>
            </a:r>
            <a:r>
              <a:rPr lang="zh-TW" altLang="en-US" dirty="0"/>
              <a:t>控制項 </a:t>
            </a:r>
            <a:r>
              <a:rPr lang="en-US" altLang="zh-TW" dirty="0"/>
              <a:t>(Detail</a:t>
            </a:r>
            <a:r>
              <a:rPr lang="zh-TW" altLang="en-US" dirty="0"/>
              <a:t>功能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7F8A9-2400-454E-81F9-CEED44AB18E5}" type="datetime1">
              <a:rPr lang="zh-TW" altLang="en-US" smtClean="0"/>
              <a:t>2017/5/24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50</a:t>
            </a:fld>
            <a:endParaRPr lang="zh-TW" altLang="en-US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204864"/>
            <a:ext cx="5296640" cy="1009791"/>
          </a:xfrm>
          <a:prstGeom prst="rect">
            <a:avLst/>
          </a:prstGeom>
        </p:spPr>
      </p:pic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356992"/>
            <a:ext cx="2181530" cy="2534004"/>
          </a:xfrm>
          <a:prstGeom prst="rect">
            <a:avLst/>
          </a:prstGeom>
        </p:spPr>
      </p:pic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395097"/>
            <a:ext cx="5229955" cy="2495899"/>
          </a:xfrm>
          <a:prstGeom prst="rect">
            <a:avLst/>
          </a:prstGeom>
        </p:spPr>
      </p:pic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283" y="5594298"/>
            <a:ext cx="2952328" cy="593396"/>
          </a:xfrm>
          <a:prstGeom prst="rect">
            <a:avLst/>
          </a:prstGeom>
          <a:ln w="38100" cap="sq">
            <a:solidFill>
              <a:srgbClr val="00B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圓角矩形 9"/>
          <p:cNvSpPr/>
          <p:nvPr/>
        </p:nvSpPr>
        <p:spPr>
          <a:xfrm>
            <a:off x="3677922" y="2858294"/>
            <a:ext cx="2374294" cy="234521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2375756" y="4663624"/>
            <a:ext cx="1368152" cy="720080"/>
          </a:xfrm>
          <a:prstGeom prst="rightArrow">
            <a:avLst/>
          </a:prstGeom>
          <a:solidFill>
            <a:srgbClr val="41F5C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761141" y="4408525"/>
            <a:ext cx="869176" cy="1185773"/>
          </a:xfrm>
          <a:prstGeom prst="roundRect">
            <a:avLst>
              <a:gd name="adj" fmla="val 6804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3203848" y="4528313"/>
            <a:ext cx="688602" cy="229466"/>
          </a:xfrm>
          <a:prstGeom prst="roundRect">
            <a:avLst>
              <a:gd name="adj" fmla="val 6804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3203848" y="5594298"/>
            <a:ext cx="688602" cy="229466"/>
          </a:xfrm>
          <a:prstGeom prst="roundRect">
            <a:avLst>
              <a:gd name="adj" fmla="val 6804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6215979" y="4794198"/>
            <a:ext cx="869176" cy="229466"/>
          </a:xfrm>
          <a:prstGeom prst="roundRect">
            <a:avLst>
              <a:gd name="adj" fmla="val 6804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6436756" y="2058955"/>
            <a:ext cx="2115382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err="1" smtClean="0"/>
              <a:t>DropDownList</a:t>
            </a:r>
            <a:r>
              <a:rPr lang="zh-TW" altLang="en-US" dirty="0" smtClean="0"/>
              <a:t>和</a:t>
            </a:r>
            <a:endParaRPr lang="en-US" altLang="zh-TW" dirty="0" smtClean="0"/>
          </a:p>
          <a:p>
            <a:r>
              <a:rPr lang="en-US" altLang="zh-TW" dirty="0" err="1" smtClean="0"/>
              <a:t>FormView</a:t>
            </a:r>
            <a:r>
              <a:rPr lang="zh-TW" altLang="en-US" dirty="0" smtClean="0"/>
              <a:t>要搭配不同的資料來源</a:t>
            </a:r>
          </a:p>
        </p:txBody>
      </p:sp>
    </p:spTree>
    <p:extLst>
      <p:ext uri="{BB962C8B-B14F-4D97-AF65-F5344CB8AC3E}">
        <p14:creationId xmlns:p14="http://schemas.microsoft.com/office/powerpoint/2010/main" val="18640155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</a:t>
            </a:r>
            <a:r>
              <a:rPr lang="en-US" altLang="zh-TW" cap="none" dirty="0"/>
              <a:t>ase</a:t>
            </a:r>
            <a:r>
              <a:rPr lang="en-US" altLang="zh-TW" dirty="0"/>
              <a:t> s</a:t>
            </a:r>
            <a:r>
              <a:rPr lang="en-US" altLang="zh-TW" cap="none" dirty="0"/>
              <a:t>tudy</a:t>
            </a:r>
            <a:r>
              <a:rPr lang="zh-TW" altLang="en-US" dirty="0"/>
              <a:t>：兩個不同網頁，超連結</a:t>
            </a:r>
            <a:r>
              <a:rPr lang="en-US" altLang="zh-TW" dirty="0"/>
              <a:t>(URL)</a:t>
            </a:r>
            <a:r>
              <a:rPr lang="zh-TW" altLang="en-US" dirty="0"/>
              <a:t>展示主表明細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設計</a:t>
            </a:r>
            <a:r>
              <a:rPr lang="en-US" altLang="zh-TW" dirty="0" err="1" smtClean="0"/>
              <a:t>FormView</a:t>
            </a:r>
            <a:r>
              <a:rPr lang="zh-TW" altLang="en-US" dirty="0" smtClean="0"/>
              <a:t>控制項樣板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和設計</a:t>
            </a:r>
            <a:r>
              <a:rPr lang="en-US" altLang="zh-TW" dirty="0" err="1" smtClean="0"/>
              <a:t>GridView</a:t>
            </a:r>
            <a:r>
              <a:rPr lang="zh-TW" altLang="en-US" dirty="0" smtClean="0"/>
              <a:t>樣板一樣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7F8A9-2400-454E-81F9-CEED44AB18E5}" type="datetime1">
              <a:rPr lang="zh-TW" altLang="en-US" smtClean="0"/>
              <a:t>2017/5/24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51</a:t>
            </a:fld>
            <a:endParaRPr lang="zh-TW" altLang="en-US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636912"/>
            <a:ext cx="4320754" cy="3218451"/>
          </a:xfrm>
          <a:prstGeom prst="rect">
            <a:avLst/>
          </a:prstGeom>
        </p:spPr>
      </p:pic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996952"/>
            <a:ext cx="2400635" cy="1838582"/>
          </a:xfrm>
          <a:prstGeom prst="rect">
            <a:avLst/>
          </a:prstGeom>
        </p:spPr>
      </p:pic>
      <p:sp>
        <p:nvSpPr>
          <p:cNvPr id="8" name="向右箭號 7"/>
          <p:cNvSpPr/>
          <p:nvPr/>
        </p:nvSpPr>
        <p:spPr>
          <a:xfrm>
            <a:off x="2771800" y="3717032"/>
            <a:ext cx="1368152" cy="720080"/>
          </a:xfrm>
          <a:prstGeom prst="rightArrow">
            <a:avLst/>
          </a:prstGeom>
          <a:solidFill>
            <a:srgbClr val="41F5C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49291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</a:t>
            </a:r>
            <a:r>
              <a:rPr lang="en-US" altLang="zh-TW" cap="none" dirty="0"/>
              <a:t>ase</a:t>
            </a:r>
            <a:r>
              <a:rPr lang="en-US" altLang="zh-TW" dirty="0"/>
              <a:t> s</a:t>
            </a:r>
            <a:r>
              <a:rPr lang="en-US" altLang="zh-TW" cap="none" dirty="0"/>
              <a:t>tudy</a:t>
            </a:r>
            <a:r>
              <a:rPr lang="zh-TW" altLang="en-US" dirty="0"/>
              <a:t>：兩個不同網頁，超連結</a:t>
            </a:r>
            <a:r>
              <a:rPr lang="en-US" altLang="zh-TW" dirty="0"/>
              <a:t>(URL)</a:t>
            </a:r>
            <a:r>
              <a:rPr lang="zh-TW" altLang="en-US" dirty="0"/>
              <a:t>展示主表明細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設計</a:t>
            </a:r>
            <a:r>
              <a:rPr lang="en-US" altLang="zh-TW" dirty="0" err="1"/>
              <a:t>FormView</a:t>
            </a:r>
            <a:r>
              <a:rPr lang="zh-TW" altLang="en-US" dirty="0"/>
              <a:t>控制項</a:t>
            </a:r>
            <a:r>
              <a:rPr lang="zh-TW" altLang="en-US" dirty="0" smtClean="0"/>
              <a:t>樣板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LinkButton</a:t>
            </a:r>
            <a:r>
              <a:rPr lang="zh-TW" altLang="en-US" dirty="0" smtClean="0"/>
              <a:t>控制項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7F8A9-2400-454E-81F9-CEED44AB18E5}" type="datetime1">
              <a:rPr lang="zh-TW" altLang="en-US" smtClean="0"/>
              <a:t>2017/5/24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52</a:t>
            </a:fld>
            <a:endParaRPr lang="zh-TW" altLang="en-US"/>
          </a:p>
        </p:txBody>
      </p:sp>
      <p:grpSp>
        <p:nvGrpSpPr>
          <p:cNvPr id="9" name="群組 8"/>
          <p:cNvGrpSpPr/>
          <p:nvPr/>
        </p:nvGrpSpPr>
        <p:grpSpPr>
          <a:xfrm>
            <a:off x="467544" y="2847019"/>
            <a:ext cx="1913299" cy="1876687"/>
            <a:chOff x="574948" y="2204864"/>
            <a:chExt cx="1913299" cy="1876687"/>
          </a:xfrm>
        </p:grpSpPr>
        <p:pic>
          <p:nvPicPr>
            <p:cNvPr id="7" name="圖片 6" descr="畫面剪輯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60" y="2204864"/>
              <a:ext cx="1876687" cy="1876687"/>
            </a:xfrm>
            <a:prstGeom prst="rect">
              <a:avLst/>
            </a:prstGeom>
          </p:spPr>
        </p:pic>
        <p:sp>
          <p:nvSpPr>
            <p:cNvPr id="8" name="圓角矩形 7"/>
            <p:cNvSpPr/>
            <p:nvPr/>
          </p:nvSpPr>
          <p:spPr>
            <a:xfrm>
              <a:off x="574948" y="3785363"/>
              <a:ext cx="688602" cy="229466"/>
            </a:xfrm>
            <a:prstGeom prst="roundRect">
              <a:avLst>
                <a:gd name="adj" fmla="val 6804"/>
              </a:avLst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817675"/>
            <a:ext cx="2991268" cy="2362530"/>
          </a:xfrm>
          <a:prstGeom prst="rect">
            <a:avLst/>
          </a:prstGeom>
        </p:spPr>
      </p:pic>
      <p:sp>
        <p:nvSpPr>
          <p:cNvPr id="11" name="圓角矩形 10"/>
          <p:cNvSpPr/>
          <p:nvPr/>
        </p:nvSpPr>
        <p:spPr>
          <a:xfrm>
            <a:off x="3525068" y="4389418"/>
            <a:ext cx="2847131" cy="229466"/>
          </a:xfrm>
          <a:prstGeom prst="roundRect">
            <a:avLst>
              <a:gd name="adj" fmla="val 6804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>
            <a:stCxn id="8" idx="3"/>
          </p:cNvCxnSpPr>
          <p:nvPr/>
        </p:nvCxnSpPr>
        <p:spPr>
          <a:xfrm>
            <a:off x="1156146" y="4542251"/>
            <a:ext cx="226372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6" name="圖片 15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5301208"/>
            <a:ext cx="2753109" cy="238158"/>
          </a:xfrm>
          <a:prstGeom prst="rect">
            <a:avLst/>
          </a:prstGeom>
          <a:ln w="38100" cap="sq">
            <a:solidFill>
              <a:srgbClr val="00B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圖片 16" descr="畫面剪輯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5673062"/>
            <a:ext cx="2629267" cy="228632"/>
          </a:xfrm>
          <a:prstGeom prst="rect">
            <a:avLst/>
          </a:prstGeom>
          <a:ln w="38100" cap="sq">
            <a:solidFill>
              <a:srgbClr val="00B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3452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利用</a:t>
            </a:r>
            <a:r>
              <a:rPr lang="en-US" altLang="zh-TW" dirty="0" err="1" smtClean="0"/>
              <a:t>NorthWind</a:t>
            </a:r>
            <a:r>
              <a:rPr lang="zh-TW" altLang="en-US" dirty="0" smtClean="0"/>
              <a:t>資料庫，設計一個</a:t>
            </a:r>
            <a:r>
              <a:rPr lang="en-US" altLang="zh-TW" dirty="0" smtClean="0"/>
              <a:t>Master-Detail</a:t>
            </a:r>
            <a:r>
              <a:rPr lang="zh-TW" altLang="en-US" dirty="0" smtClean="0"/>
              <a:t>的練習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Master</a:t>
            </a:r>
            <a:r>
              <a:rPr lang="zh-TW" altLang="en-US" dirty="0" smtClean="0"/>
              <a:t>：</a:t>
            </a:r>
            <a:r>
              <a:rPr lang="en-US" altLang="zh-TW" dirty="0" smtClean="0"/>
              <a:t>Orders</a:t>
            </a:r>
          </a:p>
          <a:p>
            <a:pPr lvl="1"/>
            <a:r>
              <a:rPr lang="en-US" altLang="zh-TW" dirty="0" smtClean="0"/>
              <a:t>Detail</a:t>
            </a:r>
            <a:r>
              <a:rPr lang="zh-TW" altLang="en-US" dirty="0" smtClean="0"/>
              <a:t>：</a:t>
            </a:r>
            <a:r>
              <a:rPr lang="en-US" altLang="zh-TW" smtClean="0"/>
              <a:t>Order_details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7F8A9-2400-454E-81F9-CEED44AB18E5}" type="datetime1">
              <a:rPr lang="zh-TW" altLang="en-US" smtClean="0"/>
              <a:t>2017/5/25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326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同一網頁內，多個控制項互動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Master</a:t>
            </a:r>
            <a:r>
              <a:rPr lang="zh-TW" altLang="en-US" dirty="0" smtClean="0"/>
              <a:t>主功能表</a:t>
            </a:r>
            <a:r>
              <a:rPr lang="en-US" altLang="zh-TW" dirty="0" smtClean="0"/>
              <a:t>(GridView1)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7F8A9-2400-454E-81F9-CEED44AB18E5}" type="datetime1">
              <a:rPr lang="zh-TW" altLang="en-US" smtClean="0"/>
              <a:t>2017/5/18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6" name="圖片 5" descr="GridView 工作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276872"/>
            <a:ext cx="2353004" cy="2648320"/>
          </a:xfrm>
          <a:prstGeom prst="rect">
            <a:avLst/>
          </a:prstGeom>
        </p:spPr>
      </p:pic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260915"/>
            <a:ext cx="4486902" cy="3820058"/>
          </a:xfrm>
          <a:prstGeom prst="rect">
            <a:avLst/>
          </a:prstGeom>
        </p:spPr>
      </p:pic>
      <p:sp>
        <p:nvSpPr>
          <p:cNvPr id="8" name="向右箭號 7"/>
          <p:cNvSpPr/>
          <p:nvPr/>
        </p:nvSpPr>
        <p:spPr>
          <a:xfrm>
            <a:off x="2339752" y="3284984"/>
            <a:ext cx="1584176" cy="792088"/>
          </a:xfrm>
          <a:prstGeom prst="rightArrow">
            <a:avLst/>
          </a:prstGeom>
          <a:solidFill>
            <a:srgbClr val="FE86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562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同一網頁內，多個控制項互動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Master</a:t>
            </a:r>
            <a:r>
              <a:rPr lang="zh-TW" altLang="en-US" dirty="0" smtClean="0"/>
              <a:t>主功能表</a:t>
            </a:r>
            <a:r>
              <a:rPr lang="en-US" altLang="zh-TW" dirty="0" smtClean="0"/>
              <a:t>(GridView1)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7F8A9-2400-454E-81F9-CEED44AB18E5}" type="datetime1">
              <a:rPr lang="zh-TW" altLang="en-US" smtClean="0"/>
              <a:t>2017/5/18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6" name="圖片 5" descr="GridView 工作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276872"/>
            <a:ext cx="2353004" cy="2648320"/>
          </a:xfrm>
          <a:prstGeom prst="rect">
            <a:avLst/>
          </a:prstGeom>
        </p:spPr>
      </p:pic>
      <p:sp>
        <p:nvSpPr>
          <p:cNvPr id="8" name="向右箭號 7"/>
          <p:cNvSpPr/>
          <p:nvPr/>
        </p:nvSpPr>
        <p:spPr>
          <a:xfrm>
            <a:off x="2339752" y="3284984"/>
            <a:ext cx="1584176" cy="1260140"/>
          </a:xfrm>
          <a:prstGeom prst="rightArrow">
            <a:avLst/>
          </a:prstGeom>
          <a:solidFill>
            <a:srgbClr val="FE86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467544" y="4437112"/>
            <a:ext cx="1368152" cy="216024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939" y="3788767"/>
            <a:ext cx="1305107" cy="266737"/>
          </a:xfrm>
          <a:prstGeom prst="rect">
            <a:avLst/>
          </a:prstGeom>
        </p:spPr>
      </p:pic>
      <p:pic>
        <p:nvPicPr>
          <p:cNvPr id="11" name="圖片 10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829249"/>
            <a:ext cx="3240360" cy="2171610"/>
          </a:xfrm>
          <a:prstGeom prst="rect">
            <a:avLst/>
          </a:prstGeom>
        </p:spPr>
      </p:pic>
      <p:sp>
        <p:nvSpPr>
          <p:cNvPr id="12" name="圓角矩形 11"/>
          <p:cNvSpPr/>
          <p:nvPr/>
        </p:nvSpPr>
        <p:spPr>
          <a:xfrm>
            <a:off x="4125685" y="3098169"/>
            <a:ext cx="409667" cy="1201688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517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同一網頁內，多個控制項互動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Detail</a:t>
            </a:r>
            <a:r>
              <a:rPr lang="zh-TW" altLang="en-US" dirty="0" smtClean="0"/>
              <a:t>明細功能</a:t>
            </a:r>
            <a:r>
              <a:rPr lang="en-US" altLang="zh-TW" dirty="0" smtClean="0"/>
              <a:t>(GridView2)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7F8A9-2400-454E-81F9-CEED44AB18E5}" type="datetime1">
              <a:rPr lang="zh-TW" altLang="en-US" smtClean="0"/>
              <a:t>2017/5/18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204864"/>
            <a:ext cx="3486637" cy="2048161"/>
          </a:xfrm>
          <a:prstGeom prst="rect">
            <a:avLst/>
          </a:prstGeom>
        </p:spPr>
      </p:pic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188" y="3780589"/>
            <a:ext cx="5009311" cy="2288737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2658037" y="3780589"/>
            <a:ext cx="1368152" cy="216024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7884368" y="4581128"/>
            <a:ext cx="1080120" cy="216024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4499992" y="4149080"/>
            <a:ext cx="3672408" cy="5400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234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同一網頁內，多個控制項互動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Detail</a:t>
            </a:r>
            <a:r>
              <a:rPr lang="zh-TW" altLang="en-US" dirty="0"/>
              <a:t>明細功能</a:t>
            </a:r>
            <a:r>
              <a:rPr lang="en-US" altLang="zh-TW" dirty="0"/>
              <a:t>(GridView2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7F8A9-2400-454E-81F9-CEED44AB18E5}" type="datetime1">
              <a:rPr lang="zh-TW" altLang="en-US" smtClean="0"/>
              <a:t>2017/5/18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204864"/>
            <a:ext cx="6754168" cy="3772427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1276333" y="3356992"/>
            <a:ext cx="2232248" cy="216024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1276333" y="4332514"/>
            <a:ext cx="2232248" cy="320622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4156653" y="3304692"/>
            <a:ext cx="2199658" cy="962507"/>
          </a:xfrm>
          <a:prstGeom prst="roundRect">
            <a:avLst>
              <a:gd name="adj" fmla="val 4226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4248133" y="3792420"/>
            <a:ext cx="700608" cy="21602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07708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觀點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觀點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觀點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10244</TotalTime>
  <Words>1724</Words>
  <Application>Microsoft Office PowerPoint</Application>
  <PresentationFormat>如螢幕大小 (4:3)</PresentationFormat>
  <Paragraphs>331</Paragraphs>
  <Slides>53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53</vt:i4>
      </vt:variant>
    </vt:vector>
  </HeadingPairs>
  <TitlesOfParts>
    <vt:vector size="54" baseType="lpstr">
      <vt:lpstr>觀點</vt:lpstr>
      <vt:lpstr>Master-Detail功能(主表明細)與SqlDataSource進階技巧</vt:lpstr>
      <vt:lpstr>何謂主表明細!?</vt:lpstr>
      <vt:lpstr>何謂主表明細!?</vt:lpstr>
      <vt:lpstr>單元重點~</vt:lpstr>
      <vt:lpstr>同一網頁內，多個控制項互動</vt:lpstr>
      <vt:lpstr>同一網頁內，多個控制項互動</vt:lpstr>
      <vt:lpstr>同一網頁內，多個控制項互動</vt:lpstr>
      <vt:lpstr>同一網頁內，多個控制項互動</vt:lpstr>
      <vt:lpstr>同一網頁內，多個控制項互動</vt:lpstr>
      <vt:lpstr>同一網頁內，多個控制項互動</vt:lpstr>
      <vt:lpstr>同一網頁內，多個控制項互動</vt:lpstr>
      <vt:lpstr>練習~~(稍微寫一點程式)</vt:lpstr>
      <vt:lpstr>練習~~(稍微寫一點程式)</vt:lpstr>
      <vt:lpstr>練習~~(稍微寫一點程式)</vt:lpstr>
      <vt:lpstr>Visual Studio產生程式，執行Master-Detail的原理</vt:lpstr>
      <vt:lpstr>GridView互斥功能</vt:lpstr>
      <vt:lpstr>GridView互斥功能</vt:lpstr>
      <vt:lpstr>GridView互斥功能</vt:lpstr>
      <vt:lpstr>簡單的搜尋引擎(單一欄位)</vt:lpstr>
      <vt:lpstr>簡單的搜尋引擎(單一欄位)</vt:lpstr>
      <vt:lpstr>簡單的搜尋引擎(單一欄位)</vt:lpstr>
      <vt:lpstr>簡單的搜尋引擎(單一欄位)</vt:lpstr>
      <vt:lpstr>簡單的搜尋引擎(單一欄位)</vt:lpstr>
      <vt:lpstr>練習~~(寫些小程式來改善)</vt:lpstr>
      <vt:lpstr>練習~~(寫些小程式來改善)</vt:lpstr>
      <vt:lpstr>練習~~(寫些小程式來改善)</vt:lpstr>
      <vt:lpstr>練習~~(寫些小程式來改善)</vt:lpstr>
      <vt:lpstr>練習~~(寫些小程式來改善)</vt:lpstr>
      <vt:lpstr>練習~~(寫些小程式來改善)</vt:lpstr>
      <vt:lpstr>兩個不同網頁，超連結(URL)展示主表明細</vt:lpstr>
      <vt:lpstr>兩個不同網頁，超連結(URL)展示主表明細</vt:lpstr>
      <vt:lpstr>兩個不同網頁，超連結(URL)展示主表明細</vt:lpstr>
      <vt:lpstr>兩個不同網頁，超連結(URL)展示主表明細</vt:lpstr>
      <vt:lpstr>兩個不同網頁，超連結(URL)展示主表明細</vt:lpstr>
      <vt:lpstr>兩個不同網頁，超連結(URL)展示主表明細</vt:lpstr>
      <vt:lpstr>兩個不同網頁，超連結(URL)展示主表明細</vt:lpstr>
      <vt:lpstr>兩個不同網頁，超連結(URL)展示主表明細</vt:lpstr>
      <vt:lpstr>兩個不同網頁，超連結(URL)展示主表明細</vt:lpstr>
      <vt:lpstr>Case study：兩個不同網頁，超連結(URL)展示主表明細</vt:lpstr>
      <vt:lpstr>Case study：兩個不同網頁，超連結(URL)展示主表明細</vt:lpstr>
      <vt:lpstr>Case study：兩個不同網頁，超連結(URL)展示主表明細</vt:lpstr>
      <vt:lpstr>Case study：兩個不同網頁，超連結(URL)展示主表明細</vt:lpstr>
      <vt:lpstr>Case study：兩個不同網頁，超連結(URL)展示主表明細</vt:lpstr>
      <vt:lpstr>Case study：兩個不同網頁，超連結(URL)展示主表明細</vt:lpstr>
      <vt:lpstr>Case study：兩個不同網頁，超連結(URL)展示主表明細</vt:lpstr>
      <vt:lpstr>Case study：兩個不同網頁，超連結(URL)展示主表明細</vt:lpstr>
      <vt:lpstr>Case study：兩個不同網頁，超連結(URL)展示主表明細</vt:lpstr>
      <vt:lpstr>Case study：兩個不同網頁，超連結(URL)展示主表明細</vt:lpstr>
      <vt:lpstr>Case study：兩個不同網頁，超連結(URL)展示主表明細</vt:lpstr>
      <vt:lpstr>Case study：兩個不同網頁，超連結(URL)展示主表明細</vt:lpstr>
      <vt:lpstr>Case study：兩個不同網頁，超連結(URL)展示主表明細</vt:lpstr>
      <vt:lpstr>Case study：兩個不同網頁，超連結(URL)展示主表明細</vt:lpstr>
      <vt:lpstr>作業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Master-Detail功能(主表明細)與SqlDataSource進階技巧</dc:title>
  <dc:creator>薛智誠</dc:creator>
  <cp:lastModifiedBy>薛智誠</cp:lastModifiedBy>
  <cp:revision>140</cp:revision>
  <dcterms:created xsi:type="dcterms:W3CDTF">2017-05-18T05:25:45Z</dcterms:created>
  <dcterms:modified xsi:type="dcterms:W3CDTF">2017-05-25T08:43:10Z</dcterms:modified>
</cp:coreProperties>
</file>