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6">
  <p:sldMasterIdLst>
    <p:sldMasterId id="2147483648" r:id="rId1"/>
  </p:sldMasterIdLst>
  <p:notesMasterIdLst>
    <p:notesMasterId r:id="rId38"/>
  </p:notesMasterIdLst>
  <p:handoutMasterIdLst>
    <p:handoutMasterId r:id="rId39"/>
  </p:handoutMasterIdLst>
  <p:sldIdLst>
    <p:sldId id="256" r:id="rId2"/>
    <p:sldId id="303" r:id="rId3"/>
    <p:sldId id="312" r:id="rId4"/>
    <p:sldId id="341" r:id="rId5"/>
    <p:sldId id="313" r:id="rId6"/>
    <p:sldId id="314" r:id="rId7"/>
    <p:sldId id="342" r:id="rId8"/>
    <p:sldId id="315" r:id="rId9"/>
    <p:sldId id="316" r:id="rId10"/>
    <p:sldId id="340" r:id="rId11"/>
    <p:sldId id="317" r:id="rId12"/>
    <p:sldId id="318" r:id="rId13"/>
    <p:sldId id="320" r:id="rId14"/>
    <p:sldId id="319" r:id="rId15"/>
    <p:sldId id="321" r:id="rId16"/>
    <p:sldId id="322" r:id="rId17"/>
    <p:sldId id="323" r:id="rId18"/>
    <p:sldId id="324" r:id="rId19"/>
    <p:sldId id="325" r:id="rId20"/>
    <p:sldId id="326" r:id="rId21"/>
    <p:sldId id="327" r:id="rId22"/>
    <p:sldId id="328" r:id="rId23"/>
    <p:sldId id="329" r:id="rId24"/>
    <p:sldId id="330" r:id="rId25"/>
    <p:sldId id="343" r:id="rId26"/>
    <p:sldId id="331" r:id="rId27"/>
    <p:sldId id="332" r:id="rId28"/>
    <p:sldId id="333" r:id="rId29"/>
    <p:sldId id="334" r:id="rId30"/>
    <p:sldId id="335" r:id="rId31"/>
    <p:sldId id="344" r:id="rId32"/>
    <p:sldId id="345" r:id="rId33"/>
    <p:sldId id="336" r:id="rId34"/>
    <p:sldId id="337" r:id="rId35"/>
    <p:sldId id="338" r:id="rId36"/>
    <p:sldId id="339" r:id="rId37"/>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標楷體" panose="03000509000000000000" pitchFamily="65" charset="-120"/>
      <p:regular r:id="rId44"/>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EE6DC1-0C48-4A55-8FDB-5E07816540A1}" type="datetimeFigureOut">
              <a:rPr lang="zh-TW" altLang="en-US" smtClean="0"/>
              <a:t>2019/6/10</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94C28-F000-4654-A37E-B5ADCC1E4A5E}" type="slidenum">
              <a:rPr lang="zh-TW" altLang="en-US" smtClean="0"/>
              <a:t>‹#›</a:t>
            </a:fld>
            <a:endParaRPr lang="zh-TW" altLang="en-US"/>
          </a:p>
        </p:txBody>
      </p:sp>
    </p:spTree>
    <p:extLst>
      <p:ext uri="{BB962C8B-B14F-4D97-AF65-F5344CB8AC3E}">
        <p14:creationId xmlns:p14="http://schemas.microsoft.com/office/powerpoint/2010/main" val="263584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67BA9A-9965-4792-9C6A-302559DB0212}" type="datetimeFigureOut">
              <a:rPr lang="zh-TW" altLang="en-US" smtClean="0"/>
              <a:pPr/>
              <a:t>2019/6/10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C86F1-1ABD-4354-BAC1-4BABB7F87D3E}" type="slidenum">
              <a:rPr lang="zh-TW" altLang="en-US" smtClean="0"/>
              <a:pPr/>
              <a:t>‹#›</a:t>
            </a:fld>
            <a:endParaRPr lang="zh-TW" altLang="en-US"/>
          </a:p>
        </p:txBody>
      </p:sp>
    </p:spTree>
    <p:extLst>
      <p:ext uri="{BB962C8B-B14F-4D97-AF65-F5344CB8AC3E}">
        <p14:creationId xmlns:p14="http://schemas.microsoft.com/office/powerpoint/2010/main" val="425318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168652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137900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137971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9A7212-1602-4193-A80A-0C9E134921DD}" type="slidenum">
              <a:rPr lang="zh-TW" altLang="en-US" smtClean="0"/>
              <a:pPr/>
              <a:t>‹#›</a:t>
            </a:fld>
            <a:endParaRPr lang="zh-TW" altLang="en-US"/>
          </a:p>
        </p:txBody>
      </p:sp>
      <p:sp>
        <p:nvSpPr>
          <p:cNvPr id="7" name="矩形 6">
            <a:hlinkClick r:id="rId2" action="ppaction://hlinksldjump"/>
          </p:cNvPr>
          <p:cNvSpPr/>
          <p:nvPr userDrawn="1"/>
        </p:nvSpPr>
        <p:spPr>
          <a:xfrm>
            <a:off x="8388424" y="6453336"/>
            <a:ext cx="792088" cy="404664"/>
          </a:xfrm>
          <a:prstGeom prst="rect">
            <a:avLst/>
          </a:prstGeom>
          <a:scene3d>
            <a:camera prst="perspectiveLef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a:t>目錄</a:t>
            </a:r>
          </a:p>
        </p:txBody>
      </p:sp>
    </p:spTree>
    <p:extLst>
      <p:ext uri="{BB962C8B-B14F-4D97-AF65-F5344CB8AC3E}">
        <p14:creationId xmlns:p14="http://schemas.microsoft.com/office/powerpoint/2010/main" val="407850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123784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381779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376278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58322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213717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181161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3B9EAF5-7CCA-4892-B6F2-95B60238AD4D}" type="datetimeFigureOut">
              <a:rPr lang="zh-TW" altLang="en-US" smtClean="0"/>
              <a:pPr/>
              <a:t>2019/6/10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312032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9EAF5-7CCA-4892-B6F2-95B60238AD4D}" type="datetimeFigureOut">
              <a:rPr lang="zh-TW" altLang="en-US" smtClean="0"/>
              <a:pPr/>
              <a:t>2019/6/10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A7212-1602-4193-A80A-0C9E134921DD}" type="slidenum">
              <a:rPr lang="zh-TW" altLang="en-US" smtClean="0"/>
              <a:pPr/>
              <a:t>‹#›</a:t>
            </a:fld>
            <a:endParaRPr lang="zh-TW" altLang="en-US"/>
          </a:p>
        </p:txBody>
      </p:sp>
    </p:spTree>
    <p:extLst>
      <p:ext uri="{BB962C8B-B14F-4D97-AF65-F5344CB8AC3E}">
        <p14:creationId xmlns:p14="http://schemas.microsoft.com/office/powerpoint/2010/main" val="224113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8.xml"/><Relationship Id="rId7" Type="http://schemas.openxmlformats.org/officeDocument/2006/relationships/slide" Target="slide3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5.xml"/><Relationship Id="rId4" Type="http://schemas.openxmlformats.org/officeDocument/2006/relationships/slide" Target="slide11.xml"/><Relationship Id="rId9" Type="http://schemas.openxmlformats.org/officeDocument/2006/relationships/slide" Target="slide3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123728" y="4725144"/>
            <a:ext cx="6984776" cy="1470025"/>
          </a:xfrm>
        </p:spPr>
        <p:txBody>
          <a:bodyPr/>
          <a:lstStyle/>
          <a:p>
            <a:r>
              <a:rPr lang="zh-TW" altLang="en-US" dirty="0"/>
              <a:t>第十章</a:t>
            </a:r>
            <a:r>
              <a:rPr lang="en-US" altLang="zh-TW" dirty="0"/>
              <a:t> </a:t>
            </a:r>
            <a:br>
              <a:rPr lang="en-US" altLang="zh-TW" dirty="0"/>
            </a:br>
            <a:r>
              <a:rPr lang="zh-TW" altLang="en-US" dirty="0"/>
              <a:t>基因演算法與基因規劃法</a:t>
            </a:r>
          </a:p>
        </p:txBody>
      </p:sp>
    </p:spTree>
    <p:extLst>
      <p:ext uri="{BB962C8B-B14F-4D97-AF65-F5344CB8AC3E}">
        <p14:creationId xmlns:p14="http://schemas.microsoft.com/office/powerpoint/2010/main" val="312570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0"/>
            <a:ext cx="8229600" cy="4925144"/>
          </a:xfrm>
        </p:spPr>
        <p:txBody>
          <a:bodyPr>
            <a:normAutofit fontScale="92500" lnSpcReduction="20000"/>
          </a:bodyPr>
          <a:lstStyle/>
          <a:p>
            <a:pPr marL="0" indent="0">
              <a:buNone/>
            </a:pPr>
            <a:r>
              <a:rPr lang="zh-TW" altLang="en-US" dirty="0"/>
              <a:t>當根據適應度選擇個體時，我們不見得只會選最「適應」的個體。實際上，我們會同時採用「利用」</a:t>
            </a:r>
            <a:r>
              <a:rPr lang="en-US" altLang="zh-TW" dirty="0"/>
              <a:t>(exploitation) </a:t>
            </a:r>
            <a:r>
              <a:rPr lang="zh-TW" altLang="en-US" dirty="0"/>
              <a:t>與「探索」</a:t>
            </a:r>
            <a:r>
              <a:rPr lang="en-US" altLang="zh-TW" dirty="0"/>
              <a:t>(exploration) </a:t>
            </a:r>
            <a:r>
              <a:rPr lang="zh-TW" altLang="en-US" dirty="0"/>
              <a:t>兩種策略。一般來說，在評估要從搜尋空間中的各塊候選區域選哪塊走下去時，若採用「利用」的策略，表示我們透過集中心力於看起來較好的區域來利用已經獲得的知識。若採用「探索」的策略，表示我們不管區域目前看起來好不好，就是去探索新的區域。在選擇個體時，若要同時執行這兩種策略，我們可以設定</a:t>
            </a:r>
            <a:r>
              <a:rPr lang="en-US" altLang="zh-TW" dirty="0"/>
              <a:t>ε </a:t>
            </a:r>
            <a:r>
              <a:rPr lang="zh-TW" altLang="en-US" dirty="0"/>
              <a:t>機率執行「探索」，也就是隨機選擇一個個體；我們可以設定剩下的</a:t>
            </a:r>
            <a:r>
              <a:rPr lang="en-US" altLang="zh-TW" dirty="0"/>
              <a:t>1</a:t>
            </a:r>
            <a:r>
              <a:rPr lang="zh-TW" altLang="en-US" dirty="0"/>
              <a:t>－</a:t>
            </a:r>
            <a:r>
              <a:rPr lang="en-US" altLang="zh-TW" dirty="0"/>
              <a:t>ε </a:t>
            </a:r>
            <a:r>
              <a:rPr lang="zh-TW" altLang="en-US" dirty="0"/>
              <a:t>機率執行「利用」，也就是選擇適應度較高的個體。</a:t>
            </a:r>
          </a:p>
        </p:txBody>
      </p:sp>
    </p:spTree>
    <p:extLst>
      <p:ext uri="{BB962C8B-B14F-4D97-AF65-F5344CB8AC3E}">
        <p14:creationId xmlns:p14="http://schemas.microsoft.com/office/powerpoint/2010/main" val="185375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10.2.2</a:t>
            </a:r>
            <a:r>
              <a:rPr lang="zh-TW" altLang="en-US" dirty="0"/>
              <a:t>　範例演示</a:t>
            </a:r>
          </a:p>
        </p:txBody>
      </p:sp>
      <p:sp>
        <p:nvSpPr>
          <p:cNvPr id="3" name="內容版面配置區 2"/>
          <p:cNvSpPr>
            <a:spLocks noGrp="1"/>
          </p:cNvSpPr>
          <p:nvPr>
            <p:ph idx="1"/>
          </p:nvPr>
        </p:nvSpPr>
        <p:spPr/>
        <p:txBody>
          <a:bodyPr>
            <a:normAutofit fontScale="92500"/>
          </a:bodyPr>
          <a:lstStyle/>
          <a:p>
            <a:pPr marL="0" indent="0">
              <a:buNone/>
            </a:pPr>
            <a:r>
              <a:rPr lang="zh-TW" altLang="en-US" dirty="0"/>
              <a:t>假設我們想找到讓下列函數值為極大值的</a:t>
            </a:r>
            <a:r>
              <a:rPr lang="en-US" altLang="zh-TW" dirty="0"/>
              <a:t>x </a:t>
            </a:r>
            <a:r>
              <a:rPr lang="zh-TW" altLang="en-US" dirty="0"/>
              <a:t>值</a:t>
            </a:r>
            <a:endParaRPr lang="en-US" altLang="zh-TW" dirty="0"/>
          </a:p>
          <a:p>
            <a:pPr marL="0" indent="0">
              <a:buNone/>
            </a:pPr>
            <a:endParaRPr lang="en-US" altLang="zh-TW" dirty="0"/>
          </a:p>
          <a:p>
            <a:pPr marL="0" indent="0">
              <a:buNone/>
            </a:pPr>
            <a:endParaRPr lang="en-US" altLang="zh-TW" dirty="0"/>
          </a:p>
          <a:p>
            <a:pPr marL="0" indent="0">
              <a:buNone/>
            </a:pPr>
            <a:r>
              <a:rPr lang="zh-TW" altLang="en-US" dirty="0"/>
              <a:t>其中</a:t>
            </a:r>
            <a:r>
              <a:rPr lang="en-US" altLang="zh-TW" dirty="0"/>
              <a:t>x </a:t>
            </a:r>
            <a:r>
              <a:rPr lang="zh-TW" altLang="en-US" dirty="0"/>
              <a:t>為整數。當然我們從高中數學就學到了正弦函數在</a:t>
            </a:r>
            <a:r>
              <a:rPr lang="en-US" altLang="zh-TW" dirty="0"/>
              <a:t>π/2 </a:t>
            </a:r>
            <a:r>
              <a:rPr lang="zh-TW" altLang="en-US" dirty="0"/>
              <a:t>時會得極大值為</a:t>
            </a:r>
            <a:r>
              <a:rPr lang="en-US" altLang="zh-TW" dirty="0"/>
              <a:t>1</a:t>
            </a:r>
            <a:r>
              <a:rPr lang="zh-TW" altLang="en-US" dirty="0"/>
              <a:t>，也就可以推得</a:t>
            </a:r>
            <a:r>
              <a:rPr lang="en-US" altLang="zh-TW" dirty="0"/>
              <a:t>f (x) </a:t>
            </a:r>
            <a:r>
              <a:rPr lang="zh-TW" altLang="en-US" dirty="0"/>
              <a:t>的極大值發生於</a:t>
            </a:r>
            <a:r>
              <a:rPr lang="en-US" altLang="zh-TW" dirty="0"/>
              <a:t>x = 128</a:t>
            </a:r>
            <a:r>
              <a:rPr lang="zh-TW" altLang="en-US" dirty="0"/>
              <a:t>。因此，現實上我們其實沒有必要用設計演算法來解上面的問題。我們只是為了解釋基因演算法的各種不同面向。我們會用以下步驟來開發基因演算法。</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1"/>
            <a:ext cx="5484784" cy="93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79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40" b="2743"/>
          <a:stretch/>
        </p:blipFill>
        <p:spPr bwMode="auto">
          <a:xfrm>
            <a:off x="251521" y="1697799"/>
            <a:ext cx="8665566" cy="331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245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172" y="1196752"/>
            <a:ext cx="5939550" cy="364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2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647825"/>
            <a:ext cx="818197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20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10.2.3</a:t>
            </a:r>
            <a:r>
              <a:rPr lang="zh-TW" altLang="en-US" dirty="0"/>
              <a:t>　旅行業務員問題</a:t>
            </a:r>
          </a:p>
        </p:txBody>
      </p:sp>
      <p:sp>
        <p:nvSpPr>
          <p:cNvPr id="3" name="內容版面配置區 2"/>
          <p:cNvSpPr>
            <a:spLocks noGrp="1"/>
          </p:cNvSpPr>
          <p:nvPr>
            <p:ph idx="1"/>
          </p:nvPr>
        </p:nvSpPr>
        <p:spPr/>
        <p:txBody>
          <a:bodyPr/>
          <a:lstStyle/>
          <a:p>
            <a:pPr marL="0" indent="0">
              <a:buNone/>
            </a:pPr>
            <a:r>
              <a:rPr lang="zh-TW" altLang="en-US" dirty="0"/>
              <a:t>旅行業務員問題</a:t>
            </a:r>
            <a:r>
              <a:rPr lang="en-US" altLang="zh-TW" dirty="0"/>
              <a:t>(Traveling Salesperson Problem, TSP) </a:t>
            </a:r>
            <a:r>
              <a:rPr lang="zh-TW" altLang="en-US" dirty="0"/>
              <a:t>是個廣為人知的</a:t>
            </a:r>
            <a:r>
              <a:rPr lang="en-US" altLang="zh-TW" dirty="0"/>
              <a:t>NP-hard </a:t>
            </a:r>
            <a:r>
              <a:rPr lang="zh-TW" altLang="en-US" dirty="0"/>
              <a:t>問題，</a:t>
            </a:r>
            <a:r>
              <a:rPr lang="en-US" altLang="zh-TW" b="1" dirty="0"/>
              <a:t>NP-hard </a:t>
            </a:r>
            <a:r>
              <a:rPr lang="zh-TW" altLang="en-US" b="1" dirty="0"/>
              <a:t>問題</a:t>
            </a:r>
            <a:r>
              <a:rPr lang="zh-TW" altLang="en-US" dirty="0"/>
              <a:t>是一類問題尚未有人能提出多項式時間的演算法，同時也沒人能夠證明這樣的演算法不無可能。</a:t>
            </a:r>
          </a:p>
        </p:txBody>
      </p:sp>
    </p:spTree>
    <p:extLst>
      <p:ext uri="{BB962C8B-B14F-4D97-AF65-F5344CB8AC3E}">
        <p14:creationId xmlns:p14="http://schemas.microsoft.com/office/powerpoint/2010/main" val="403714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序列互換</a:t>
            </a:r>
          </a:p>
          <a:p>
            <a:pPr marL="457200" lvl="1" indent="0">
              <a:buNone/>
            </a:pPr>
            <a:r>
              <a:rPr lang="zh-TW" altLang="en-US" dirty="0"/>
              <a:t>我們第一個先介紹序列互換</a:t>
            </a:r>
            <a:r>
              <a:rPr lang="en-US" altLang="zh-TW" dirty="0"/>
              <a:t>(order crossover)</a:t>
            </a:r>
            <a:r>
              <a:rPr lang="zh-TW" altLang="en-US" dirty="0"/>
              <a:t>，並且只列出和</a:t>
            </a:r>
            <a:r>
              <a:rPr lang="en-US" altLang="zh-TW" dirty="0"/>
              <a:t>10.2.2 </a:t>
            </a:r>
            <a:r>
              <a:rPr lang="zh-TW" altLang="en-US" dirty="0"/>
              <a:t>小段不同的步驟。</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12976"/>
            <a:ext cx="80486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74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b="1" dirty="0"/>
              <a:t>近鄰互換</a:t>
            </a:r>
          </a:p>
          <a:p>
            <a:pPr marL="457200" lvl="1" indent="0">
              <a:buNone/>
            </a:pPr>
            <a:r>
              <a:rPr lang="zh-TW" altLang="en-US" b="1" dirty="0"/>
              <a:t>近鄰演算法</a:t>
            </a:r>
            <a:r>
              <a:rPr lang="en-US" altLang="zh-TW" dirty="0"/>
              <a:t>(Nearest Neighbor Algorithm, NNA) </a:t>
            </a:r>
            <a:r>
              <a:rPr lang="zh-TW" altLang="en-US" dirty="0"/>
              <a:t>是解決</a:t>
            </a:r>
            <a:r>
              <a:rPr lang="en-US" altLang="zh-TW" dirty="0"/>
              <a:t>TSP </a:t>
            </a:r>
            <a:r>
              <a:rPr lang="zh-TW" altLang="en-US" dirty="0"/>
              <a:t>的一個貪婪演算法。</a:t>
            </a:r>
            <a:r>
              <a:rPr lang="en-US" altLang="zh-TW" dirty="0"/>
              <a:t>NNA </a:t>
            </a:r>
            <a:r>
              <a:rPr lang="zh-TW" altLang="en-US" dirty="0"/>
              <a:t>首先隨機挑一個節點開始，並且反覆的加入近鄰中未被探索的節點直到完成整個旅行路線。和序列互換不同的是近鄰互換演算法假設此有向圖是完整的，否則</a:t>
            </a:r>
            <a:r>
              <a:rPr lang="en-US" altLang="zh-TW" dirty="0"/>
              <a:t>NNA </a:t>
            </a:r>
            <a:r>
              <a:rPr lang="zh-TW" altLang="en-US" dirty="0"/>
              <a:t>可能找不到一個旅行路線解法。</a:t>
            </a:r>
          </a:p>
        </p:txBody>
      </p:sp>
    </p:spTree>
    <p:extLst>
      <p:ext uri="{BB962C8B-B14F-4D97-AF65-F5344CB8AC3E}">
        <p14:creationId xmlns:p14="http://schemas.microsoft.com/office/powerpoint/2010/main" val="394176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76" y="1628800"/>
            <a:ext cx="816292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84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533400"/>
            <a:ext cx="49911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52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95536" y="332656"/>
            <a:ext cx="7772400" cy="990600"/>
          </a:xfrm>
        </p:spPr>
        <p:txBody>
          <a:bodyPr>
            <a:normAutofit/>
          </a:bodyPr>
          <a:lstStyle/>
          <a:p>
            <a:r>
              <a:rPr lang="zh-TW" altLang="en-US" sz="3600" dirty="0"/>
              <a:t>第十章 基因演算法與基因規劃法</a:t>
            </a:r>
          </a:p>
        </p:txBody>
      </p:sp>
      <p:sp>
        <p:nvSpPr>
          <p:cNvPr id="2051" name="Rectangle 3"/>
          <p:cNvSpPr>
            <a:spLocks noGrp="1" noChangeArrowheads="1"/>
          </p:cNvSpPr>
          <p:nvPr>
            <p:ph idx="1"/>
          </p:nvPr>
        </p:nvSpPr>
        <p:spPr>
          <a:xfrm>
            <a:off x="690066" y="1340768"/>
            <a:ext cx="7626350" cy="5248672"/>
          </a:xfrm>
        </p:spPr>
        <p:txBody>
          <a:bodyPr>
            <a:normAutofit/>
          </a:bodyPr>
          <a:lstStyle/>
          <a:p>
            <a:r>
              <a:rPr lang="en-US" altLang="zh-TW" sz="2800" dirty="0">
                <a:latin typeface="+mn-ea"/>
                <a:hlinkClick r:id="rId2" action="ppaction://hlinksldjump"/>
              </a:rPr>
              <a:t>10.1</a:t>
            </a:r>
            <a:r>
              <a:rPr lang="zh-TW" altLang="en-US" sz="2800" dirty="0">
                <a:latin typeface="+mn-ea"/>
                <a:hlinkClick r:id="rId2" action="ppaction://hlinksldjump"/>
              </a:rPr>
              <a:t>　遺傳學回顧</a:t>
            </a:r>
            <a:endParaRPr lang="zh-TW" altLang="en-US" sz="2800" dirty="0">
              <a:latin typeface="+mn-ea"/>
            </a:endParaRPr>
          </a:p>
          <a:p>
            <a:r>
              <a:rPr lang="en-US" altLang="zh-TW" sz="2800" dirty="0">
                <a:latin typeface="+mn-ea"/>
                <a:hlinkClick r:id="rId3" action="ppaction://hlinksldjump"/>
              </a:rPr>
              <a:t>10.2</a:t>
            </a:r>
            <a:r>
              <a:rPr lang="zh-TW" altLang="en-US" sz="2800" dirty="0">
                <a:latin typeface="+mn-ea"/>
                <a:hlinkClick r:id="rId3" action="ppaction://hlinksldjump"/>
              </a:rPr>
              <a:t>　基因演算法</a:t>
            </a:r>
            <a:endParaRPr lang="zh-TW" altLang="en-US" sz="2800" dirty="0">
              <a:latin typeface="+mn-ea"/>
            </a:endParaRPr>
          </a:p>
          <a:p>
            <a:pPr marL="457200" lvl="1" indent="0">
              <a:buNone/>
            </a:pPr>
            <a:r>
              <a:rPr lang="en-US" altLang="zh-TW" dirty="0">
                <a:latin typeface="+mn-ea"/>
                <a:hlinkClick r:id="rId3" action="ppaction://hlinksldjump"/>
              </a:rPr>
              <a:t>10.2.1</a:t>
            </a:r>
            <a:r>
              <a:rPr lang="zh-TW" altLang="en-US" dirty="0">
                <a:latin typeface="+mn-ea"/>
                <a:hlinkClick r:id="rId3" action="ppaction://hlinksldjump"/>
              </a:rPr>
              <a:t>　演算法</a:t>
            </a:r>
            <a:endParaRPr lang="zh-TW" altLang="en-US" dirty="0">
              <a:latin typeface="+mn-ea"/>
            </a:endParaRPr>
          </a:p>
          <a:p>
            <a:pPr marL="457200" lvl="1" indent="0">
              <a:buNone/>
            </a:pPr>
            <a:r>
              <a:rPr lang="en-US" altLang="zh-TW" dirty="0">
                <a:latin typeface="+mn-ea"/>
                <a:hlinkClick r:id="rId4" action="ppaction://hlinksldjump"/>
              </a:rPr>
              <a:t>10.2.2</a:t>
            </a:r>
            <a:r>
              <a:rPr lang="zh-TW" altLang="en-US" dirty="0">
                <a:latin typeface="+mn-ea"/>
                <a:hlinkClick r:id="rId4" action="ppaction://hlinksldjump"/>
              </a:rPr>
              <a:t>　範例演示</a:t>
            </a:r>
            <a:endParaRPr lang="zh-TW" altLang="en-US" dirty="0">
              <a:latin typeface="+mn-ea"/>
            </a:endParaRPr>
          </a:p>
          <a:p>
            <a:pPr marL="457200" lvl="1" indent="0">
              <a:buNone/>
            </a:pPr>
            <a:r>
              <a:rPr lang="en-US" altLang="zh-TW" dirty="0">
                <a:latin typeface="+mn-ea"/>
                <a:hlinkClick r:id="rId5" action="ppaction://hlinksldjump"/>
              </a:rPr>
              <a:t>10.2.3</a:t>
            </a:r>
            <a:r>
              <a:rPr lang="zh-TW" altLang="en-US" dirty="0">
                <a:latin typeface="+mn-ea"/>
                <a:hlinkClick r:id="rId5" action="ppaction://hlinksldjump"/>
              </a:rPr>
              <a:t>　旅行業務員問題</a:t>
            </a:r>
            <a:endParaRPr lang="zh-TW" altLang="en-US" dirty="0">
              <a:latin typeface="+mn-ea"/>
            </a:endParaRPr>
          </a:p>
          <a:p>
            <a:r>
              <a:rPr lang="en-US" altLang="zh-TW" sz="2800" dirty="0">
                <a:latin typeface="+mn-ea"/>
                <a:hlinkClick r:id="rId6" action="ppaction://hlinksldjump"/>
              </a:rPr>
              <a:t>10.3</a:t>
            </a:r>
            <a:r>
              <a:rPr lang="zh-TW" altLang="en-US" sz="2800" dirty="0">
                <a:latin typeface="+mn-ea"/>
                <a:hlinkClick r:id="rId6" action="ppaction://hlinksldjump"/>
              </a:rPr>
              <a:t>　基因規劃法</a:t>
            </a:r>
            <a:endParaRPr lang="zh-TW" altLang="en-US" sz="2800" dirty="0">
              <a:latin typeface="+mn-ea"/>
            </a:endParaRPr>
          </a:p>
          <a:p>
            <a:pPr marL="457200" lvl="1" indent="0">
              <a:buNone/>
            </a:pPr>
            <a:r>
              <a:rPr lang="en-US" altLang="zh-TW" dirty="0">
                <a:latin typeface="+mn-ea"/>
                <a:hlinkClick r:id="rId7" action="ppaction://hlinksldjump"/>
              </a:rPr>
              <a:t>10.3.1</a:t>
            </a:r>
            <a:r>
              <a:rPr lang="zh-TW" altLang="en-US" dirty="0">
                <a:latin typeface="+mn-ea"/>
                <a:hlinkClick r:id="rId7" action="ppaction://hlinksldjump"/>
              </a:rPr>
              <a:t>　範例演示</a:t>
            </a:r>
            <a:endParaRPr lang="zh-TW" altLang="en-US" dirty="0">
              <a:latin typeface="+mn-ea"/>
            </a:endParaRPr>
          </a:p>
          <a:p>
            <a:pPr marL="457200" lvl="1" indent="0">
              <a:buNone/>
            </a:pPr>
            <a:r>
              <a:rPr lang="en-US" altLang="zh-TW" dirty="0">
                <a:latin typeface="+mn-ea"/>
                <a:hlinkClick r:id="rId8" action="ppaction://hlinksldjump"/>
              </a:rPr>
              <a:t>10.3.2</a:t>
            </a:r>
            <a:r>
              <a:rPr lang="zh-TW" altLang="en-US" dirty="0">
                <a:latin typeface="+mn-ea"/>
                <a:hlinkClick r:id="rId8" action="ppaction://hlinksldjump"/>
              </a:rPr>
              <a:t>　人造螞蟻</a:t>
            </a:r>
            <a:endParaRPr lang="zh-TW" altLang="en-US" dirty="0">
              <a:latin typeface="+mn-ea"/>
            </a:endParaRPr>
          </a:p>
          <a:p>
            <a:pPr marL="457200" lvl="1" indent="0">
              <a:buNone/>
            </a:pPr>
            <a:r>
              <a:rPr lang="en-US" altLang="zh-TW" dirty="0">
                <a:latin typeface="+mn-ea"/>
                <a:hlinkClick r:id="rId9" action="ppaction://hlinksldjump"/>
              </a:rPr>
              <a:t>10.3.3</a:t>
            </a:r>
            <a:r>
              <a:rPr lang="zh-TW" altLang="en-US" dirty="0">
                <a:latin typeface="+mn-ea"/>
                <a:hlinkClick r:id="rId9" action="ppaction://hlinksldjump"/>
              </a:rPr>
              <a:t>　金融交易之應用</a:t>
            </a:r>
            <a:endParaRPr lang="zh-TW" altLang="en-US" dirty="0">
              <a:latin typeface="+mn-ea"/>
            </a:endParaRPr>
          </a:p>
        </p:txBody>
      </p:sp>
    </p:spTree>
    <p:extLst>
      <p:ext uri="{BB962C8B-B14F-4D97-AF65-F5344CB8AC3E}">
        <p14:creationId xmlns:p14="http://schemas.microsoft.com/office/powerpoint/2010/main" val="654270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6632"/>
            <a:ext cx="5544616" cy="6266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31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757363"/>
            <a:ext cx="721995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97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貪婪邊互換</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82200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77072"/>
            <a:ext cx="79343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77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58" r="4016"/>
          <a:stretch/>
        </p:blipFill>
        <p:spPr bwMode="auto">
          <a:xfrm>
            <a:off x="1547664" y="102114"/>
            <a:ext cx="5400600" cy="648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80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評估</a:t>
            </a:r>
          </a:p>
          <a:p>
            <a:pPr marL="457200" lvl="1" indent="0">
              <a:buNone/>
            </a:pPr>
            <a:r>
              <a:rPr lang="zh-TW" altLang="en-US" dirty="0"/>
              <a:t>就如其他眾多的啟發式演算法，基因演算法並沒有可供證明其正確性的性質。因此我們透過測試基因演算法在一些實際問題中的表現來評估</a:t>
            </a:r>
          </a:p>
        </p:txBody>
      </p:sp>
    </p:spTree>
    <p:extLst>
      <p:ext uri="{BB962C8B-B14F-4D97-AF65-F5344CB8AC3E}">
        <p14:creationId xmlns:p14="http://schemas.microsoft.com/office/powerpoint/2010/main" val="1234162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8368C49-4005-47D3-B227-7D6B7AD5F532}"/>
              </a:ext>
            </a:extLst>
          </p:cNvPr>
          <p:cNvPicPr>
            <a:picLocks noChangeAspect="1"/>
          </p:cNvPicPr>
          <p:nvPr/>
        </p:nvPicPr>
        <p:blipFill rotWithShape="1">
          <a:blip r:embed="rId2"/>
          <a:srcRect l="1517"/>
          <a:stretch/>
        </p:blipFill>
        <p:spPr>
          <a:xfrm>
            <a:off x="251520" y="1340768"/>
            <a:ext cx="8776100" cy="3980656"/>
          </a:xfrm>
          <a:prstGeom prst="rect">
            <a:avLst/>
          </a:prstGeom>
        </p:spPr>
      </p:pic>
    </p:spTree>
    <p:extLst>
      <p:ext uri="{BB962C8B-B14F-4D97-AF65-F5344CB8AC3E}">
        <p14:creationId xmlns:p14="http://schemas.microsoft.com/office/powerpoint/2010/main" val="374305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42"/>
          <a:stretch/>
        </p:blipFill>
        <p:spPr bwMode="auto">
          <a:xfrm>
            <a:off x="251519" y="1412776"/>
            <a:ext cx="8550645"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80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70" y="957647"/>
            <a:ext cx="7732259" cy="4942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162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a:t>
            </a:r>
            <a:r>
              <a:rPr lang="zh-TW" altLang="en-US" dirty="0"/>
              <a:t>　基因規劃法</a:t>
            </a:r>
          </a:p>
        </p:txBody>
      </p:sp>
      <p:sp>
        <p:nvSpPr>
          <p:cNvPr id="3" name="內容版面配置區 2"/>
          <p:cNvSpPr>
            <a:spLocks noGrp="1"/>
          </p:cNvSpPr>
          <p:nvPr>
            <p:ph idx="1"/>
          </p:nvPr>
        </p:nvSpPr>
        <p:spPr/>
        <p:txBody>
          <a:bodyPr>
            <a:normAutofit/>
          </a:bodyPr>
          <a:lstStyle/>
          <a:p>
            <a:r>
              <a:rPr lang="en-US" altLang="zh-TW" dirty="0"/>
              <a:t> </a:t>
            </a:r>
            <a:endParaRPr lang="zh-TW"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88840"/>
            <a:ext cx="4913665"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80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457200" lvl="1" indent="0">
              <a:buNone/>
            </a:pPr>
            <a:r>
              <a:rPr lang="zh-TW" altLang="en-US" dirty="0"/>
              <a:t>在基因規劃中的個體</a:t>
            </a:r>
            <a:r>
              <a:rPr lang="en-US" altLang="zh-TW" dirty="0"/>
              <a:t>( </a:t>
            </a:r>
            <a:r>
              <a:rPr lang="zh-TW" altLang="en-US" dirty="0"/>
              <a:t>規劃</a:t>
            </a:r>
            <a:r>
              <a:rPr lang="en-US" altLang="zh-TW" dirty="0"/>
              <a:t>) </a:t>
            </a:r>
            <a:r>
              <a:rPr lang="zh-TW" altLang="en-US" dirty="0"/>
              <a:t>會以樹狀結構來表示，樹中每個節點均代表著終端符號</a:t>
            </a:r>
            <a:r>
              <a:rPr lang="en-US" altLang="zh-TW" dirty="0"/>
              <a:t>(terminal symbol) </a:t>
            </a:r>
            <a:r>
              <a:rPr lang="zh-TW" altLang="en-US" dirty="0"/>
              <a:t>或是函數符號</a:t>
            </a:r>
            <a:r>
              <a:rPr lang="en-US" altLang="zh-TW" dirty="0"/>
              <a:t>(function symbol)</a:t>
            </a:r>
            <a:r>
              <a:rPr lang="zh-TW" altLang="en-US" dirty="0"/>
              <a:t>。若一節點為函數符號，那麼它的參數為其子代。如下例指出：假設有一數學式</a:t>
            </a:r>
            <a:r>
              <a:rPr lang="en-US" altLang="zh-TW" dirty="0"/>
              <a:t>( </a:t>
            </a:r>
            <a:r>
              <a:rPr lang="zh-TW" altLang="en-US" dirty="0"/>
              <a:t>規劃</a:t>
            </a:r>
            <a:r>
              <a:rPr lang="en-US" altLang="zh-TW" dirty="0"/>
              <a:t>) </a:t>
            </a:r>
            <a:r>
              <a:rPr lang="zh-TW" altLang="en-US" dirty="0"/>
              <a:t>為</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9" y="4029174"/>
            <a:ext cx="4104456" cy="156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16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1268760"/>
            <a:ext cx="8229600" cy="4525963"/>
          </a:xfrm>
        </p:spPr>
        <p:txBody>
          <a:bodyPr>
            <a:normAutofit/>
          </a:bodyPr>
          <a:lstStyle/>
          <a:p>
            <a:pPr marL="0" indent="0">
              <a:buNone/>
            </a:pPr>
            <a:r>
              <a:rPr lang="zh-TW" altLang="en-US" dirty="0"/>
              <a:t>演化式演算</a:t>
            </a:r>
            <a:r>
              <a:rPr lang="en-US" altLang="zh-TW" dirty="0"/>
              <a:t>(evolutionary computation) </a:t>
            </a:r>
            <a:r>
              <a:rPr lang="zh-TW" altLang="en-US" dirty="0"/>
              <a:t>致力於找一些問題的近似解法， 例如</a:t>
            </a:r>
            <a:r>
              <a:rPr lang="en-US" altLang="zh-TW" dirty="0"/>
              <a:t>: </a:t>
            </a:r>
            <a:r>
              <a:rPr lang="zh-TW" altLang="en-US" dirty="0"/>
              <a:t>利用天擇的演化過程來解最佳化問題。演化式演算涵蓋了四大領域</a:t>
            </a:r>
            <a:r>
              <a:rPr lang="en-US" altLang="zh-TW" dirty="0"/>
              <a:t>: </a:t>
            </a:r>
          </a:p>
          <a:p>
            <a:pPr marL="0" indent="0">
              <a:buNone/>
            </a:pPr>
            <a:r>
              <a:rPr lang="zh-TW" altLang="en-US" dirty="0"/>
              <a:t>基因演算法</a:t>
            </a:r>
            <a:r>
              <a:rPr lang="en-US" altLang="zh-TW" dirty="0"/>
              <a:t>(genetic algorithm)</a:t>
            </a:r>
            <a:r>
              <a:rPr lang="zh-TW" altLang="en-US" dirty="0"/>
              <a:t>、</a:t>
            </a:r>
            <a:endParaRPr lang="en-US" altLang="zh-TW" dirty="0"/>
          </a:p>
          <a:p>
            <a:pPr marL="0" indent="0">
              <a:buNone/>
            </a:pPr>
            <a:r>
              <a:rPr lang="zh-TW" altLang="en-US" dirty="0"/>
              <a:t>基因規劃法</a:t>
            </a:r>
            <a:r>
              <a:rPr lang="en-US" altLang="zh-TW" dirty="0"/>
              <a:t>(genetic programming)</a:t>
            </a:r>
            <a:r>
              <a:rPr lang="zh-TW" altLang="en-US" dirty="0"/>
              <a:t>、</a:t>
            </a:r>
            <a:endParaRPr lang="en-US" altLang="zh-TW" dirty="0"/>
          </a:p>
          <a:p>
            <a:pPr marL="0" indent="0">
              <a:buNone/>
            </a:pPr>
            <a:r>
              <a:rPr lang="zh-TW" altLang="en-US" dirty="0"/>
              <a:t>演化式規劃</a:t>
            </a:r>
            <a:r>
              <a:rPr lang="en-US" altLang="zh-TW" dirty="0"/>
              <a:t>(evolutionary</a:t>
            </a:r>
            <a:r>
              <a:rPr lang="zh-TW" altLang="en-US" dirty="0"/>
              <a:t> </a:t>
            </a:r>
            <a:r>
              <a:rPr lang="en-US" altLang="zh-TW" dirty="0"/>
              <a:t>programming) </a:t>
            </a:r>
          </a:p>
          <a:p>
            <a:pPr marL="0" indent="0">
              <a:buNone/>
            </a:pPr>
            <a:r>
              <a:rPr lang="zh-TW" altLang="en-US" dirty="0"/>
              <a:t>和演化策略</a:t>
            </a:r>
            <a:r>
              <a:rPr lang="en-US" altLang="zh-TW" dirty="0"/>
              <a:t>(evolutionary strategies)</a:t>
            </a:r>
            <a:r>
              <a:rPr lang="zh-TW" altLang="en-US" dirty="0"/>
              <a:t>。</a:t>
            </a:r>
          </a:p>
        </p:txBody>
      </p:sp>
    </p:spTree>
    <p:extLst>
      <p:ext uri="{BB962C8B-B14F-4D97-AF65-F5344CB8AC3E}">
        <p14:creationId xmlns:p14="http://schemas.microsoft.com/office/powerpoint/2010/main" val="152023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10.3.1</a:t>
            </a:r>
            <a:r>
              <a:rPr lang="zh-TW" altLang="en-US" dirty="0"/>
              <a:t>　範例演示</a:t>
            </a:r>
          </a:p>
        </p:txBody>
      </p:sp>
      <p:sp>
        <p:nvSpPr>
          <p:cNvPr id="3" name="內容版面配置區 2"/>
          <p:cNvSpPr>
            <a:spLocks noGrp="1"/>
          </p:cNvSpPr>
          <p:nvPr>
            <p:ph idx="1"/>
          </p:nvPr>
        </p:nvSpPr>
        <p:spPr>
          <a:xfrm>
            <a:off x="-30578" y="1556792"/>
            <a:ext cx="8563017" cy="4525963"/>
          </a:xfrm>
        </p:spPr>
        <p:txBody>
          <a:bodyPr/>
          <a:lstStyle/>
          <a:p>
            <a:pPr marL="400050" lvl="1" indent="0">
              <a:buNone/>
            </a:pPr>
            <a:r>
              <a:rPr lang="zh-TW" altLang="en-US" dirty="0"/>
              <a:t>一個能簡單示範基因規劃法的方法是藉由多個</a:t>
            </a:r>
            <a:r>
              <a:rPr lang="en-US" altLang="zh-TW" dirty="0"/>
              <a:t>(xi, </a:t>
            </a:r>
            <a:r>
              <a:rPr lang="en-US" altLang="zh-TW" dirty="0" err="1"/>
              <a:t>yi</a:t>
            </a:r>
            <a:r>
              <a:rPr lang="en-US" altLang="zh-TW" dirty="0"/>
              <a:t>) </a:t>
            </a:r>
            <a:r>
              <a:rPr lang="zh-TW" altLang="en-US" dirty="0"/>
              <a:t>配對，學習得到函數</a:t>
            </a:r>
            <a:r>
              <a:rPr lang="en-US" altLang="zh-TW" dirty="0"/>
              <a:t>y = f (x)</a:t>
            </a:r>
            <a:endParaRPr lang="zh-TW" alt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365760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132575" y="2780928"/>
            <a:ext cx="3775393" cy="954107"/>
          </a:xfrm>
          <a:prstGeom prst="rect">
            <a:avLst/>
          </a:prstGeom>
        </p:spPr>
        <p:txBody>
          <a:bodyPr wrap="none">
            <a:spAutoFit/>
          </a:bodyPr>
          <a:lstStyle/>
          <a:p>
            <a:r>
              <a:rPr lang="zh-TW" altLang="en-US" sz="2800" dirty="0"/>
              <a:t>這些配對</a:t>
            </a:r>
            <a:endParaRPr lang="en-US" altLang="zh-TW" sz="2800" dirty="0"/>
          </a:p>
          <a:p>
            <a:r>
              <a:rPr lang="zh-TW" altLang="en-US" sz="2800" dirty="0"/>
              <a:t>其實是用產生出來的。</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067" y="3905182"/>
            <a:ext cx="1872208" cy="66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77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FCDEAE7-7180-4EBF-AD57-5EF4C1AAE256}"/>
              </a:ext>
            </a:extLst>
          </p:cNvPr>
          <p:cNvPicPr>
            <a:picLocks noChangeAspect="1"/>
          </p:cNvPicPr>
          <p:nvPr/>
        </p:nvPicPr>
        <p:blipFill>
          <a:blip r:embed="rId2"/>
          <a:stretch>
            <a:fillRect/>
          </a:stretch>
        </p:blipFill>
        <p:spPr>
          <a:xfrm>
            <a:off x="899592" y="548680"/>
            <a:ext cx="6524625" cy="3886200"/>
          </a:xfrm>
          <a:prstGeom prst="rect">
            <a:avLst/>
          </a:prstGeom>
        </p:spPr>
      </p:pic>
      <p:sp>
        <p:nvSpPr>
          <p:cNvPr id="6" name="矩形 5">
            <a:extLst>
              <a:ext uri="{FF2B5EF4-FFF2-40B4-BE49-F238E27FC236}">
                <a16:creationId xmlns:a16="http://schemas.microsoft.com/office/drawing/2014/main" id="{B76EF310-5BEF-46C1-9C25-0587CF12B2BF}"/>
              </a:ext>
            </a:extLst>
          </p:cNvPr>
          <p:cNvSpPr/>
          <p:nvPr/>
        </p:nvSpPr>
        <p:spPr>
          <a:xfrm>
            <a:off x="539552" y="4653136"/>
            <a:ext cx="8382423" cy="1323439"/>
          </a:xfrm>
          <a:prstGeom prst="rect">
            <a:avLst/>
          </a:prstGeom>
        </p:spPr>
        <p:txBody>
          <a:bodyPr wrap="none">
            <a:spAutoFit/>
          </a:bodyPr>
          <a:lstStyle/>
          <a:p>
            <a:r>
              <a:rPr lang="zh-TW" altLang="en-US" sz="2000" dirty="0"/>
              <a:t>決定適應函數為平方誤差，定義如：</a:t>
            </a:r>
            <a:endParaRPr lang="en-US" altLang="zh-TW" sz="2000" dirty="0"/>
          </a:p>
          <a:p>
            <a:endParaRPr lang="en-US" altLang="zh-TW" sz="2000" dirty="0">
              <a:latin typeface="DFMingStd-W3" panose="02020300000000000000" pitchFamily="18" charset="-120"/>
              <a:ea typeface="DFMingStd-W3" panose="02020300000000000000" pitchFamily="18" charset="-120"/>
            </a:endParaRPr>
          </a:p>
          <a:p>
            <a:endParaRPr lang="en-US" altLang="zh-TW" sz="2000" dirty="0"/>
          </a:p>
          <a:p>
            <a:r>
              <a:rPr lang="zh-TW" altLang="en-US" sz="2000" dirty="0"/>
              <a:t>其中</a:t>
            </a:r>
            <a:r>
              <a:rPr lang="en-US" altLang="zh-TW" sz="2000" dirty="0"/>
              <a:t>(xi, </a:t>
            </a:r>
            <a:r>
              <a:rPr lang="en-US" altLang="zh-TW" sz="2000" dirty="0" err="1"/>
              <a:t>yi</a:t>
            </a:r>
            <a:r>
              <a:rPr lang="en-US" altLang="zh-TW" sz="2000" dirty="0"/>
              <a:t>) </a:t>
            </a:r>
            <a:r>
              <a:rPr lang="zh-TW" altLang="en-US" sz="2000" dirty="0"/>
              <a:t>為表</a:t>
            </a:r>
            <a:r>
              <a:rPr lang="en-US" altLang="zh-TW" sz="2000" dirty="0"/>
              <a:t>10.9 </a:t>
            </a:r>
            <a:r>
              <a:rPr lang="zh-TW" altLang="en-US" sz="2000" dirty="0"/>
              <a:t>中的各個資料點，誤差值越小表示函數越符合期望。</a:t>
            </a:r>
          </a:p>
        </p:txBody>
      </p:sp>
      <p:pic>
        <p:nvPicPr>
          <p:cNvPr id="7" name="圖片 6">
            <a:extLst>
              <a:ext uri="{FF2B5EF4-FFF2-40B4-BE49-F238E27FC236}">
                <a16:creationId xmlns:a16="http://schemas.microsoft.com/office/drawing/2014/main" id="{9E03C1C6-FC22-4590-8162-423271FABE92}"/>
              </a:ext>
            </a:extLst>
          </p:cNvPr>
          <p:cNvPicPr>
            <a:picLocks noChangeAspect="1"/>
          </p:cNvPicPr>
          <p:nvPr/>
        </p:nvPicPr>
        <p:blipFill>
          <a:blip r:embed="rId3"/>
          <a:stretch>
            <a:fillRect/>
          </a:stretch>
        </p:blipFill>
        <p:spPr>
          <a:xfrm>
            <a:off x="4860032" y="4506888"/>
            <a:ext cx="2228850" cy="1066800"/>
          </a:xfrm>
          <a:prstGeom prst="rect">
            <a:avLst/>
          </a:prstGeom>
        </p:spPr>
      </p:pic>
    </p:spTree>
    <p:extLst>
      <p:ext uri="{BB962C8B-B14F-4D97-AF65-F5344CB8AC3E}">
        <p14:creationId xmlns:p14="http://schemas.microsoft.com/office/powerpoint/2010/main" val="3377577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71F3D1D-5201-4058-9A55-A59DDB15A5F6}"/>
              </a:ext>
            </a:extLst>
          </p:cNvPr>
          <p:cNvPicPr>
            <a:picLocks noChangeAspect="1"/>
          </p:cNvPicPr>
          <p:nvPr/>
        </p:nvPicPr>
        <p:blipFill>
          <a:blip r:embed="rId2"/>
          <a:stretch>
            <a:fillRect/>
          </a:stretch>
        </p:blipFill>
        <p:spPr>
          <a:xfrm>
            <a:off x="1547664" y="404664"/>
            <a:ext cx="5363623" cy="6264143"/>
          </a:xfrm>
          <a:prstGeom prst="rect">
            <a:avLst/>
          </a:prstGeom>
        </p:spPr>
      </p:pic>
    </p:spTree>
    <p:extLst>
      <p:ext uri="{BB962C8B-B14F-4D97-AF65-F5344CB8AC3E}">
        <p14:creationId xmlns:p14="http://schemas.microsoft.com/office/powerpoint/2010/main" val="1662126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10.3.2</a:t>
            </a:r>
            <a:r>
              <a:rPr lang="zh-TW" altLang="en-US" dirty="0"/>
              <a:t>　人造螞蟻</a:t>
            </a:r>
          </a:p>
        </p:txBody>
      </p:sp>
      <p:sp>
        <p:nvSpPr>
          <p:cNvPr id="3" name="內容版面配置區 2"/>
          <p:cNvSpPr>
            <a:spLocks noGrp="1"/>
          </p:cNvSpPr>
          <p:nvPr>
            <p:ph idx="1"/>
          </p:nvPr>
        </p:nvSpPr>
        <p:spPr/>
        <p:txBody>
          <a:bodyPr>
            <a:normAutofit/>
          </a:bodyPr>
          <a:lstStyle/>
          <a:p>
            <a:pPr marL="0" indent="0">
              <a:buNone/>
            </a:pPr>
            <a:r>
              <a:rPr lang="zh-TW" altLang="en-US" dirty="0"/>
              <a:t>試想現在要造一隻機械螞蟻，而它會沿著食物的蹤跡前行。圖</a:t>
            </a:r>
            <a:r>
              <a:rPr lang="en-US" altLang="zh-TW" dirty="0"/>
              <a:t>10.9 </a:t>
            </a:r>
            <a:r>
              <a:rPr lang="zh-TW" altLang="en-US" dirty="0"/>
              <a:t>展示了一個可能的蹤跡，我們稱之為聖菲小道</a:t>
            </a:r>
            <a:r>
              <a:rPr lang="en-US" altLang="zh-TW" dirty="0"/>
              <a:t>(Santa Fe trail)</a:t>
            </a:r>
            <a:r>
              <a:rPr lang="zh-TW" altLang="en-US" dirty="0"/>
              <a:t>。其中每個黑方型表示食物顆粒，圖中有包含</a:t>
            </a:r>
            <a:r>
              <a:rPr lang="en-US" altLang="zh-TW" dirty="0"/>
              <a:t>89 </a:t>
            </a:r>
            <a:r>
              <a:rPr lang="zh-TW" altLang="en-US" dirty="0"/>
              <a:t>個黑方形。螞蟻會從標記有</a:t>
            </a:r>
            <a:r>
              <a:rPr lang="en-US" altLang="zh-TW" dirty="0"/>
              <a:t>start </a:t>
            </a:r>
            <a:r>
              <a:rPr lang="zh-TW" altLang="en-US" dirty="0"/>
              <a:t>的方形向右開始遊走，它的目的是以最少步驟走訪所有</a:t>
            </a:r>
            <a:r>
              <a:rPr lang="en-US" altLang="zh-TW" dirty="0"/>
              <a:t>89 </a:t>
            </a:r>
            <a:r>
              <a:rPr lang="zh-TW" altLang="en-US" dirty="0"/>
              <a:t>個黑方形並且抵達標記有</a:t>
            </a:r>
            <a:r>
              <a:rPr lang="en-US" altLang="zh-TW" dirty="0"/>
              <a:t>89 </a:t>
            </a:r>
            <a:r>
              <a:rPr lang="zh-TW" altLang="en-US" dirty="0"/>
              <a:t>的方形，注意到路徑之間可能存在著間隔。這樣的問題被視為是</a:t>
            </a:r>
            <a:r>
              <a:rPr lang="zh-TW" altLang="en-US" b="1" dirty="0"/>
              <a:t>規劃問題</a:t>
            </a:r>
            <a:r>
              <a:rPr lang="en-US" altLang="zh-TW" b="1" dirty="0"/>
              <a:t>(planning problem)</a:t>
            </a:r>
            <a:r>
              <a:rPr lang="zh-TW" altLang="en-US" dirty="0"/>
              <a:t>。</a:t>
            </a:r>
          </a:p>
        </p:txBody>
      </p:sp>
    </p:spTree>
    <p:extLst>
      <p:ext uri="{BB962C8B-B14F-4D97-AF65-F5344CB8AC3E}">
        <p14:creationId xmlns:p14="http://schemas.microsoft.com/office/powerpoint/2010/main" val="1255633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12775"/>
            <a:ext cx="4968552" cy="4712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77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10.3.3</a:t>
            </a:r>
            <a:r>
              <a:rPr lang="zh-TW" altLang="en-US" dirty="0"/>
              <a:t>　金融交易之應用</a:t>
            </a:r>
          </a:p>
        </p:txBody>
      </p:sp>
      <p:sp>
        <p:nvSpPr>
          <p:cNvPr id="3" name="內容版面配置區 2"/>
          <p:cNvSpPr>
            <a:spLocks noGrp="1"/>
          </p:cNvSpPr>
          <p:nvPr>
            <p:ph idx="1"/>
          </p:nvPr>
        </p:nvSpPr>
        <p:spPr/>
        <p:txBody>
          <a:bodyPr/>
          <a:lstStyle/>
          <a:p>
            <a:pPr marL="0" indent="0">
              <a:buNone/>
            </a:pPr>
            <a:r>
              <a:rPr lang="zh-TW" altLang="en-US" dirty="0"/>
              <a:t>對於股市或其他金融市場的投資人最為重要的決定，不外乎是在一天內的買進、賣出或繼續持有。先前已經有人致力於研發這樣的自動決策系統，例如</a:t>
            </a:r>
            <a:r>
              <a:rPr lang="en-US" altLang="zh-TW" dirty="0"/>
              <a:t>Farnsworth </a:t>
            </a:r>
            <a:r>
              <a:rPr lang="zh-TW" altLang="en-US" dirty="0"/>
              <a:t>等人於</a:t>
            </a:r>
            <a:r>
              <a:rPr lang="en-US" altLang="zh-TW" dirty="0"/>
              <a:t>2004 </a:t>
            </a:r>
            <a:r>
              <a:rPr lang="zh-TW" altLang="en-US" dirty="0"/>
              <a:t>年以基因規劃法發展了這樣的系統，他們的系統根據市場指標來做當天的投資決策。</a:t>
            </a:r>
          </a:p>
        </p:txBody>
      </p:sp>
    </p:spTree>
    <p:extLst>
      <p:ext uri="{BB962C8B-B14F-4D97-AF65-F5344CB8AC3E}">
        <p14:creationId xmlns:p14="http://schemas.microsoft.com/office/powerpoint/2010/main" val="1255633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04850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77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10.1</a:t>
            </a:r>
            <a:r>
              <a:rPr lang="zh-TW" altLang="en-US" dirty="0"/>
              <a:t>　遺傳學回顧</a:t>
            </a:r>
          </a:p>
        </p:txBody>
      </p:sp>
      <p:sp>
        <p:nvSpPr>
          <p:cNvPr id="3" name="內容版面配置區 2"/>
          <p:cNvSpPr>
            <a:spLocks noGrp="1"/>
          </p:cNvSpPr>
          <p:nvPr>
            <p:ph idx="1"/>
          </p:nvPr>
        </p:nvSpPr>
        <p:spPr/>
        <p:txBody>
          <a:bodyPr/>
          <a:lstStyle/>
          <a:p>
            <a:pPr marL="0" indent="0">
              <a:buNone/>
            </a:pPr>
            <a:r>
              <a:rPr lang="zh-TW" altLang="en-US" dirty="0"/>
              <a:t>圖</a:t>
            </a:r>
            <a:r>
              <a:rPr lang="en-US" altLang="zh-TW" dirty="0"/>
              <a:t>10.1 </a:t>
            </a:r>
            <a:r>
              <a:rPr lang="zh-TW" altLang="en-US" dirty="0"/>
              <a:t>描繪了</a:t>
            </a:r>
            <a:r>
              <a:rPr lang="en-US" altLang="zh-TW" dirty="0"/>
              <a:t>DNA </a:t>
            </a:r>
            <a:r>
              <a:rPr lang="zh-TW" altLang="en-US" dirty="0"/>
              <a:t>片段，讀者可能會回想起生物課程上那兩股呈現右旋雙螺旋糾纏一起的樣子，但是對於計算方面上我們只需要將它們視為字串即可。</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89040"/>
            <a:ext cx="39814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32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r>
              <a:rPr lang="zh-TW" altLang="en-US" b="1" dirty="0"/>
              <a:t>基因</a:t>
            </a:r>
            <a:r>
              <a:rPr lang="en-US" altLang="zh-TW" b="1" dirty="0"/>
              <a:t>(gene) </a:t>
            </a:r>
            <a:r>
              <a:rPr lang="zh-TW" altLang="en-US" dirty="0"/>
              <a:t>是一個染色體的片段，通常由數以千計的鹼基對組成</a:t>
            </a:r>
            <a:r>
              <a:rPr lang="en-US" altLang="zh-TW" dirty="0"/>
              <a:t>; </a:t>
            </a:r>
            <a:r>
              <a:rPr lang="zh-TW" altLang="en-US" dirty="0"/>
              <a:t>不同基因其構成的鹼基對數目也會巨大的差異，基因同時負責掌控生物的構築</a:t>
            </a:r>
            <a:r>
              <a:rPr lang="en-US" altLang="zh-TW" dirty="0"/>
              <a:t>(structure) </a:t>
            </a:r>
            <a:r>
              <a:rPr lang="zh-TW" altLang="en-US" dirty="0"/>
              <a:t>和運行</a:t>
            </a:r>
            <a:r>
              <a:rPr lang="en-US" altLang="zh-TW" dirty="0"/>
              <a:t>(process)</a:t>
            </a:r>
            <a:r>
              <a:rPr lang="zh-TW" altLang="en-US" dirty="0"/>
              <a:t>。一個生物的</a:t>
            </a:r>
            <a:r>
              <a:rPr lang="zh-TW" altLang="en-US" b="1" dirty="0"/>
              <a:t>基因型</a:t>
            </a:r>
            <a:r>
              <a:rPr lang="en-US" altLang="zh-TW" b="1" dirty="0"/>
              <a:t>(genotype) </a:t>
            </a:r>
            <a:r>
              <a:rPr lang="zh-TW" altLang="en-US" dirty="0"/>
              <a:t>是其基因的組成，然而</a:t>
            </a:r>
            <a:r>
              <a:rPr lang="zh-TW" altLang="en-US" b="1" dirty="0"/>
              <a:t>表現型</a:t>
            </a:r>
            <a:r>
              <a:rPr lang="en-US" altLang="zh-TW" b="1" dirty="0"/>
              <a:t>(phenotype)</a:t>
            </a:r>
            <a:r>
              <a:rPr lang="en-US" altLang="zh-TW" dirty="0"/>
              <a:t> </a:t>
            </a:r>
            <a:r>
              <a:rPr lang="zh-TW" altLang="en-US" dirty="0"/>
              <a:t>是生物在環境和基因型的交互影響下所形成的外表。</a:t>
            </a:r>
          </a:p>
          <a:p>
            <a:r>
              <a:rPr lang="zh-TW" altLang="en-US" b="1" dirty="0"/>
              <a:t>對偶基因</a:t>
            </a:r>
            <a:r>
              <a:rPr lang="en-US" altLang="zh-TW" b="1" dirty="0"/>
              <a:t>(allele) </a:t>
            </a:r>
            <a:r>
              <a:rPr lang="zh-TW" altLang="en-US" dirty="0"/>
              <a:t>是有多個不同基因源自於單一基因的統稱，通常由突變造成，對偶基因是造成遺傳變異的因素。</a:t>
            </a:r>
          </a:p>
        </p:txBody>
      </p:sp>
    </p:spTree>
    <p:extLst>
      <p:ext uri="{BB962C8B-B14F-4D97-AF65-F5344CB8AC3E}">
        <p14:creationId xmlns:p14="http://schemas.microsoft.com/office/powerpoint/2010/main" val="415522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zh-TW" altLang="en-US" b="1" dirty="0"/>
              <a:t>演化</a:t>
            </a:r>
            <a:r>
              <a:rPr lang="en-US" altLang="zh-TW" b="1" dirty="0"/>
              <a:t>(evolution) </a:t>
            </a:r>
            <a:r>
              <a:rPr lang="zh-TW" altLang="en-US" dirty="0"/>
              <a:t>是一個改變生物族群基因組成的過程，人們大多認同突變是致使生物基因組成改變的原因。天擇</a:t>
            </a:r>
            <a:r>
              <a:rPr lang="en-US" altLang="zh-TW" dirty="0"/>
              <a:t>(natural selection) </a:t>
            </a:r>
            <a:r>
              <a:rPr lang="zh-TW" altLang="en-US" dirty="0"/>
              <a:t>讓擁有環境適應特徵</a:t>
            </a:r>
            <a:r>
              <a:rPr lang="en-US" altLang="zh-TW" dirty="0"/>
              <a:t>( </a:t>
            </a:r>
            <a:r>
              <a:rPr lang="zh-TW" altLang="en-US" dirty="0"/>
              <a:t>如躲避掠食者、適應氣候變遷、食物或是交換的競爭</a:t>
            </a:r>
            <a:r>
              <a:rPr lang="en-US" altLang="zh-TW" dirty="0"/>
              <a:t>) </a:t>
            </a:r>
            <a:r>
              <a:rPr lang="zh-TW" altLang="en-US" dirty="0"/>
              <a:t>之生物生存與繁衍其子代，進而使擁有適合特徵的生物得以增長，因此</a:t>
            </a:r>
            <a:r>
              <a:rPr lang="zh-TW" altLang="en-US" b="1" dirty="0"/>
              <a:t>天擇</a:t>
            </a:r>
            <a:r>
              <a:rPr lang="zh-TW" altLang="en-US" dirty="0"/>
              <a:t>可以讓適合環境的對偶基因出現的頻率增加。這種對偶基因出現頻率因機率而改變的現象我們稱之為</a:t>
            </a:r>
            <a:r>
              <a:rPr lang="zh-TW" altLang="en-US" b="1" dirty="0"/>
              <a:t>遺傳漂變</a:t>
            </a:r>
            <a:r>
              <a:rPr lang="en-US" altLang="zh-TW" b="1" dirty="0"/>
              <a:t>(genetic drift)</a:t>
            </a:r>
            <a:r>
              <a:rPr lang="zh-TW" altLang="en-US" dirty="0"/>
              <a:t>，目前在科學界中天擇和遺傳漂變何者對於演化有更大的影響仍是無定論的</a:t>
            </a:r>
            <a:r>
              <a:rPr lang="en-US" altLang="zh-TW" dirty="0"/>
              <a:t>(Li, 1997)</a:t>
            </a:r>
            <a:r>
              <a:rPr lang="zh-TW" altLang="en-US" dirty="0"/>
              <a:t>。</a:t>
            </a:r>
          </a:p>
        </p:txBody>
      </p:sp>
    </p:spTree>
    <p:extLst>
      <p:ext uri="{BB962C8B-B14F-4D97-AF65-F5344CB8AC3E}">
        <p14:creationId xmlns:p14="http://schemas.microsoft.com/office/powerpoint/2010/main" val="133381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766A55F-300D-4D19-966E-1EB2D90A01B6}"/>
              </a:ext>
            </a:extLst>
          </p:cNvPr>
          <p:cNvPicPr>
            <a:picLocks noChangeAspect="1"/>
          </p:cNvPicPr>
          <p:nvPr/>
        </p:nvPicPr>
        <p:blipFill>
          <a:blip r:embed="rId2"/>
          <a:stretch>
            <a:fillRect/>
          </a:stretch>
        </p:blipFill>
        <p:spPr>
          <a:xfrm>
            <a:off x="107504" y="1556792"/>
            <a:ext cx="8676456" cy="2647661"/>
          </a:xfrm>
          <a:prstGeom prst="rect">
            <a:avLst/>
          </a:prstGeom>
        </p:spPr>
      </p:pic>
    </p:spTree>
    <p:extLst>
      <p:ext uri="{BB962C8B-B14F-4D97-AF65-F5344CB8AC3E}">
        <p14:creationId xmlns:p14="http://schemas.microsoft.com/office/powerpoint/2010/main" val="192243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10.2</a:t>
            </a:r>
            <a:r>
              <a:rPr lang="zh-TW" altLang="en-US" dirty="0"/>
              <a:t>　基因演算法</a:t>
            </a:r>
            <a:br>
              <a:rPr lang="en-US" altLang="zh-TW" dirty="0"/>
            </a:br>
            <a:r>
              <a:rPr lang="en-US" altLang="zh-TW" dirty="0"/>
              <a:t>10.2.1</a:t>
            </a:r>
            <a:r>
              <a:rPr lang="zh-TW" altLang="en-US" dirty="0"/>
              <a:t>　演算法</a:t>
            </a:r>
          </a:p>
        </p:txBody>
      </p:sp>
      <p:sp>
        <p:nvSpPr>
          <p:cNvPr id="3" name="內容版面配置區 2"/>
          <p:cNvSpPr>
            <a:spLocks noGrp="1"/>
          </p:cNvSpPr>
          <p:nvPr>
            <p:ph idx="1"/>
          </p:nvPr>
        </p:nvSpPr>
        <p:spPr/>
        <p:txBody>
          <a:bodyPr>
            <a:normAutofit fontScale="92500" lnSpcReduction="20000"/>
          </a:bodyPr>
          <a:lstStyle/>
          <a:p>
            <a:pPr marL="0" indent="0">
              <a:buNone/>
            </a:pPr>
            <a:r>
              <a:rPr lang="zh-TW" altLang="en-US" dirty="0"/>
              <a:t>從單倍體生物得到啟發，基因演算法利用細胞融合的概念建構演算法模型。每種問題的候選解由一個單倍體個體</a:t>
            </a:r>
            <a:r>
              <a:rPr lang="en-US" altLang="zh-TW" dirty="0"/>
              <a:t>(individual) </a:t>
            </a:r>
            <a:r>
              <a:rPr lang="zh-TW" altLang="en-US" dirty="0"/>
              <a:t>所代表。這邊的染色體構成不像生物那樣由四種不同</a:t>
            </a:r>
            <a:r>
              <a:rPr lang="en-US" altLang="zh-TW" dirty="0"/>
              <a:t>DNA(A, G, C </a:t>
            </a:r>
            <a:r>
              <a:rPr lang="zh-TW" altLang="en-US" dirty="0"/>
              <a:t>和</a:t>
            </a:r>
            <a:r>
              <a:rPr lang="en-US" altLang="zh-TW" dirty="0"/>
              <a:t>T) </a:t>
            </a:r>
            <a:r>
              <a:rPr lang="zh-TW" altLang="en-US" dirty="0"/>
              <a:t>組成，而是由組成解答的字母所構成。在每一世代中，只讓部份較符合最佳解答的個體繁衍新個體出來成為下一世代。對應到較佳解之個體被認為更加合適。由兩個較合適個體選出的染色體接著排好並透過互換交換基因內容</a:t>
            </a:r>
            <a:r>
              <a:rPr lang="en-US" altLang="zh-TW" dirty="0"/>
              <a:t>( </a:t>
            </a:r>
            <a:r>
              <a:rPr lang="zh-TW" altLang="en-US" dirty="0"/>
              <a:t>問題解之子字串</a:t>
            </a:r>
            <a:r>
              <a:rPr lang="en-US" altLang="zh-TW" dirty="0"/>
              <a:t>)</a:t>
            </a:r>
            <a:r>
              <a:rPr lang="zh-TW" altLang="en-US" dirty="0"/>
              <a:t>。此外，有可能發生突變。這影響了個體的下一代。以上過程會反覆執行直到達成特定條件。</a:t>
            </a:r>
          </a:p>
        </p:txBody>
      </p:sp>
    </p:spTree>
    <p:extLst>
      <p:ext uri="{BB962C8B-B14F-4D97-AF65-F5344CB8AC3E}">
        <p14:creationId xmlns:p14="http://schemas.microsoft.com/office/powerpoint/2010/main" val="98764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a:t>以下為上述基因演算法的虛擬程式碼：</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5688632" cy="343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4879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正式報告">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2639</TotalTime>
  <Words>1300</Words>
  <Application>Microsoft Office PowerPoint</Application>
  <PresentationFormat>如螢幕大小 (4:3)</PresentationFormat>
  <Paragraphs>54</Paragraphs>
  <Slides>36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36</vt:i4>
      </vt:variant>
    </vt:vector>
  </HeadingPairs>
  <TitlesOfParts>
    <vt:vector size="43" baseType="lpstr">
      <vt:lpstr>Arial</vt:lpstr>
      <vt:lpstr>Calibri</vt:lpstr>
      <vt:lpstr>Times New Roman</vt:lpstr>
      <vt:lpstr>標楷體</vt:lpstr>
      <vt:lpstr>DFMingStd-W3</vt:lpstr>
      <vt:lpstr>新細明體</vt:lpstr>
      <vt:lpstr>Office 佈景主題</vt:lpstr>
      <vt:lpstr>第十章  基因演算法與基因規劃法</vt:lpstr>
      <vt:lpstr>第十章 基因演算法與基因規劃法</vt:lpstr>
      <vt:lpstr>PowerPoint 簡報</vt:lpstr>
      <vt:lpstr>10.1　遺傳學回顧</vt:lpstr>
      <vt:lpstr>PowerPoint 簡報</vt:lpstr>
      <vt:lpstr>PowerPoint 簡報</vt:lpstr>
      <vt:lpstr>PowerPoint 簡報</vt:lpstr>
      <vt:lpstr>10.2　基因演算法 10.2.1　演算法</vt:lpstr>
      <vt:lpstr>PowerPoint 簡報</vt:lpstr>
      <vt:lpstr>PowerPoint 簡報</vt:lpstr>
      <vt:lpstr>10.2.2　範例演示</vt:lpstr>
      <vt:lpstr>PowerPoint 簡報</vt:lpstr>
      <vt:lpstr>PowerPoint 簡報</vt:lpstr>
      <vt:lpstr>PowerPoint 簡報</vt:lpstr>
      <vt:lpstr>10.2.3　旅行業務員問題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10.3　基因規劃法</vt:lpstr>
      <vt:lpstr>PowerPoint 簡報</vt:lpstr>
      <vt:lpstr>10.3.1　範例演示</vt:lpstr>
      <vt:lpstr>PowerPoint 簡報</vt:lpstr>
      <vt:lpstr>PowerPoint 簡報</vt:lpstr>
      <vt:lpstr>10.3.2　人造螞蟻</vt:lpstr>
      <vt:lpstr>PowerPoint 簡報</vt:lpstr>
      <vt:lpstr>10.3.3　金融交易之應用</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  演算法：效率、分析與量級</dc:title>
  <dc:creator>Richard</dc:creator>
  <cp:lastModifiedBy>GOTOP</cp:lastModifiedBy>
  <cp:revision>86</cp:revision>
  <dcterms:created xsi:type="dcterms:W3CDTF">2012-08-15T04:11:56Z</dcterms:created>
  <dcterms:modified xsi:type="dcterms:W3CDTF">2019-06-10T07:57:13Z</dcterms:modified>
</cp:coreProperties>
</file>