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69" r:id="rId17"/>
    <p:sldId id="271" r:id="rId18"/>
    <p:sldId id="286"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66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755F89C6-6736-4373-A4B9-0E23230E09DE}" type="datetimeFigureOut">
              <a:rPr lang="zh-TW" altLang="en-US" smtClean="0"/>
              <a:t>2017/10/13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CB6B0EA-44DF-4FDA-94C3-77E0A3449133}" type="slidenum">
              <a:rPr lang="zh-TW" altLang="en-US" smtClean="0"/>
              <a:t>‹#›</a:t>
            </a:fld>
            <a:endParaRPr lang="zh-TW" altLang="en-US"/>
          </a:p>
        </p:txBody>
      </p:sp>
    </p:spTree>
    <p:extLst>
      <p:ext uri="{BB962C8B-B14F-4D97-AF65-F5344CB8AC3E}">
        <p14:creationId xmlns:p14="http://schemas.microsoft.com/office/powerpoint/2010/main" val="3706648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55F89C6-6736-4373-A4B9-0E23230E09DE}" type="datetimeFigureOut">
              <a:rPr lang="zh-TW" altLang="en-US" smtClean="0"/>
              <a:t>2017/10/13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CB6B0EA-44DF-4FDA-94C3-77E0A3449133}" type="slidenum">
              <a:rPr lang="zh-TW" altLang="en-US" smtClean="0"/>
              <a:t>‹#›</a:t>
            </a:fld>
            <a:endParaRPr lang="zh-TW" altLang="en-US"/>
          </a:p>
        </p:txBody>
      </p:sp>
    </p:spTree>
    <p:extLst>
      <p:ext uri="{BB962C8B-B14F-4D97-AF65-F5344CB8AC3E}">
        <p14:creationId xmlns:p14="http://schemas.microsoft.com/office/powerpoint/2010/main" val="2396400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55F89C6-6736-4373-A4B9-0E23230E09DE}" type="datetimeFigureOut">
              <a:rPr lang="zh-TW" altLang="en-US" smtClean="0"/>
              <a:t>2017/10/13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CB6B0EA-44DF-4FDA-94C3-77E0A3449133}" type="slidenum">
              <a:rPr lang="zh-TW" altLang="en-US" smtClean="0"/>
              <a:t>‹#›</a:t>
            </a:fld>
            <a:endParaRPr lang="zh-TW" altLang="en-US"/>
          </a:p>
        </p:txBody>
      </p:sp>
    </p:spTree>
    <p:extLst>
      <p:ext uri="{BB962C8B-B14F-4D97-AF65-F5344CB8AC3E}">
        <p14:creationId xmlns:p14="http://schemas.microsoft.com/office/powerpoint/2010/main" val="217703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55F89C6-6736-4373-A4B9-0E23230E09DE}" type="datetimeFigureOut">
              <a:rPr lang="zh-TW" altLang="en-US" smtClean="0"/>
              <a:t>2017/10/13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CB6B0EA-44DF-4FDA-94C3-77E0A3449133}" type="slidenum">
              <a:rPr lang="zh-TW" altLang="en-US" smtClean="0"/>
              <a:t>‹#›</a:t>
            </a:fld>
            <a:endParaRPr lang="zh-TW" altLang="en-US"/>
          </a:p>
        </p:txBody>
      </p:sp>
      <p:sp>
        <p:nvSpPr>
          <p:cNvPr id="7" name="矩形 6">
            <a:hlinkClick r:id="" action="ppaction://noaction"/>
          </p:cNvPr>
          <p:cNvSpPr/>
          <p:nvPr userDrawn="1"/>
        </p:nvSpPr>
        <p:spPr>
          <a:xfrm>
            <a:off x="8388424" y="6453336"/>
            <a:ext cx="792088" cy="404664"/>
          </a:xfrm>
          <a:prstGeom prst="rect">
            <a:avLst/>
          </a:prstGeom>
          <a:scene3d>
            <a:camera prst="perspectiveLef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b="1" dirty="0" smtClean="0"/>
              <a:t>目錄</a:t>
            </a:r>
            <a:endParaRPr lang="zh-TW" altLang="en-US" b="1" dirty="0"/>
          </a:p>
        </p:txBody>
      </p:sp>
    </p:spTree>
    <p:extLst>
      <p:ext uri="{BB962C8B-B14F-4D97-AF65-F5344CB8AC3E}">
        <p14:creationId xmlns:p14="http://schemas.microsoft.com/office/powerpoint/2010/main" val="1996272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755F89C6-6736-4373-A4B9-0E23230E09DE}" type="datetimeFigureOut">
              <a:rPr lang="zh-TW" altLang="en-US" smtClean="0"/>
              <a:t>2017/10/13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CB6B0EA-44DF-4FDA-94C3-77E0A3449133}" type="slidenum">
              <a:rPr lang="zh-TW" altLang="en-US" smtClean="0"/>
              <a:t>‹#›</a:t>
            </a:fld>
            <a:endParaRPr lang="zh-TW" altLang="en-US"/>
          </a:p>
        </p:txBody>
      </p:sp>
    </p:spTree>
    <p:extLst>
      <p:ext uri="{BB962C8B-B14F-4D97-AF65-F5344CB8AC3E}">
        <p14:creationId xmlns:p14="http://schemas.microsoft.com/office/powerpoint/2010/main" val="8088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755F89C6-6736-4373-A4B9-0E23230E09DE}" type="datetimeFigureOut">
              <a:rPr lang="zh-TW" altLang="en-US" smtClean="0"/>
              <a:t>2017/10/13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CB6B0EA-44DF-4FDA-94C3-77E0A3449133}" type="slidenum">
              <a:rPr lang="zh-TW" altLang="en-US" smtClean="0"/>
              <a:t>‹#›</a:t>
            </a:fld>
            <a:endParaRPr lang="zh-TW" altLang="en-US"/>
          </a:p>
        </p:txBody>
      </p:sp>
    </p:spTree>
    <p:extLst>
      <p:ext uri="{BB962C8B-B14F-4D97-AF65-F5344CB8AC3E}">
        <p14:creationId xmlns:p14="http://schemas.microsoft.com/office/powerpoint/2010/main" val="1103123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755F89C6-6736-4373-A4B9-0E23230E09DE}" type="datetimeFigureOut">
              <a:rPr lang="zh-TW" altLang="en-US" smtClean="0"/>
              <a:t>2017/10/13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CB6B0EA-44DF-4FDA-94C3-77E0A3449133}" type="slidenum">
              <a:rPr lang="zh-TW" altLang="en-US" smtClean="0"/>
              <a:t>‹#›</a:t>
            </a:fld>
            <a:endParaRPr lang="zh-TW" altLang="en-US"/>
          </a:p>
        </p:txBody>
      </p:sp>
    </p:spTree>
    <p:extLst>
      <p:ext uri="{BB962C8B-B14F-4D97-AF65-F5344CB8AC3E}">
        <p14:creationId xmlns:p14="http://schemas.microsoft.com/office/powerpoint/2010/main" val="3163338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755F89C6-6736-4373-A4B9-0E23230E09DE}" type="datetimeFigureOut">
              <a:rPr lang="zh-TW" altLang="en-US" smtClean="0"/>
              <a:t>2017/10/13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CB6B0EA-44DF-4FDA-94C3-77E0A3449133}" type="slidenum">
              <a:rPr lang="zh-TW" altLang="en-US" smtClean="0"/>
              <a:t>‹#›</a:t>
            </a:fld>
            <a:endParaRPr lang="zh-TW" altLang="en-US"/>
          </a:p>
        </p:txBody>
      </p:sp>
    </p:spTree>
    <p:extLst>
      <p:ext uri="{BB962C8B-B14F-4D97-AF65-F5344CB8AC3E}">
        <p14:creationId xmlns:p14="http://schemas.microsoft.com/office/powerpoint/2010/main" val="24991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55F89C6-6736-4373-A4B9-0E23230E09DE}" type="datetimeFigureOut">
              <a:rPr lang="zh-TW" altLang="en-US" smtClean="0"/>
              <a:t>2017/10/13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CB6B0EA-44DF-4FDA-94C3-77E0A3449133}" type="slidenum">
              <a:rPr lang="zh-TW" altLang="en-US" smtClean="0"/>
              <a:t>‹#›</a:t>
            </a:fld>
            <a:endParaRPr lang="zh-TW" altLang="en-US"/>
          </a:p>
        </p:txBody>
      </p:sp>
    </p:spTree>
    <p:extLst>
      <p:ext uri="{BB962C8B-B14F-4D97-AF65-F5344CB8AC3E}">
        <p14:creationId xmlns:p14="http://schemas.microsoft.com/office/powerpoint/2010/main" val="1275962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755F89C6-6736-4373-A4B9-0E23230E09DE}" type="datetimeFigureOut">
              <a:rPr lang="zh-TW" altLang="en-US" smtClean="0"/>
              <a:t>2017/10/13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CB6B0EA-44DF-4FDA-94C3-77E0A3449133}" type="slidenum">
              <a:rPr lang="zh-TW" altLang="en-US" smtClean="0"/>
              <a:t>‹#›</a:t>
            </a:fld>
            <a:endParaRPr lang="zh-TW" altLang="en-US"/>
          </a:p>
        </p:txBody>
      </p:sp>
    </p:spTree>
    <p:extLst>
      <p:ext uri="{BB962C8B-B14F-4D97-AF65-F5344CB8AC3E}">
        <p14:creationId xmlns:p14="http://schemas.microsoft.com/office/powerpoint/2010/main" val="2994460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755F89C6-6736-4373-A4B9-0E23230E09DE}" type="datetimeFigureOut">
              <a:rPr lang="zh-TW" altLang="en-US" smtClean="0"/>
              <a:t>2017/10/13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CB6B0EA-44DF-4FDA-94C3-77E0A3449133}" type="slidenum">
              <a:rPr lang="zh-TW" altLang="en-US" smtClean="0"/>
              <a:t>‹#›</a:t>
            </a:fld>
            <a:endParaRPr lang="zh-TW" altLang="en-US"/>
          </a:p>
        </p:txBody>
      </p:sp>
    </p:spTree>
    <p:extLst>
      <p:ext uri="{BB962C8B-B14F-4D97-AF65-F5344CB8AC3E}">
        <p14:creationId xmlns:p14="http://schemas.microsoft.com/office/powerpoint/2010/main" val="130434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5F89C6-6736-4373-A4B9-0E23230E09DE}" type="datetimeFigureOut">
              <a:rPr lang="zh-TW" altLang="en-US" smtClean="0"/>
              <a:t>2017/10/13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B6B0EA-44DF-4FDA-94C3-77E0A3449133}" type="slidenum">
              <a:rPr lang="zh-TW" altLang="en-US" smtClean="0"/>
              <a:t>‹#›</a:t>
            </a:fld>
            <a:endParaRPr lang="zh-TW" altLang="en-US"/>
          </a:p>
        </p:txBody>
      </p:sp>
    </p:spTree>
    <p:extLst>
      <p:ext uri="{BB962C8B-B14F-4D97-AF65-F5344CB8AC3E}">
        <p14:creationId xmlns:p14="http://schemas.microsoft.com/office/powerpoint/2010/main" val="1123967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5.xml"/><Relationship Id="rId7" Type="http://schemas.openxmlformats.org/officeDocument/2006/relationships/slide" Target="slide22.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2.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3563888" y="692696"/>
            <a:ext cx="5472608" cy="1470025"/>
          </a:xfrm>
        </p:spPr>
        <p:txBody>
          <a:bodyPr/>
          <a:lstStyle/>
          <a:p>
            <a:r>
              <a:rPr lang="zh-TW" altLang="en-US" dirty="0" smtClean="0"/>
              <a:t>第十</a:t>
            </a:r>
            <a:r>
              <a:rPr lang="zh-TW" altLang="en-US" dirty="0"/>
              <a:t>二</a:t>
            </a:r>
            <a:r>
              <a:rPr lang="zh-TW" altLang="en-US" dirty="0" smtClean="0"/>
              <a:t>章</a:t>
            </a:r>
            <a:r>
              <a:rPr lang="en-US" altLang="zh-TW" dirty="0" smtClean="0"/>
              <a:t/>
            </a:r>
            <a:br>
              <a:rPr lang="en-US" altLang="zh-TW" dirty="0" smtClean="0"/>
            </a:br>
            <a:r>
              <a:rPr lang="en-US" altLang="zh-TW" dirty="0" smtClean="0"/>
              <a:t> </a:t>
            </a:r>
            <a:r>
              <a:rPr lang="zh-TW" altLang="zh-TW" dirty="0" smtClean="0"/>
              <a:t>平行</a:t>
            </a:r>
            <a:r>
              <a:rPr lang="zh-TW" altLang="zh-TW" dirty="0"/>
              <a:t>演算法序論</a:t>
            </a:r>
            <a:endParaRPr lang="zh-TW" altLang="en-US" dirty="0"/>
          </a:p>
        </p:txBody>
      </p:sp>
    </p:spTree>
    <p:extLst>
      <p:ext uri="{BB962C8B-B14F-4D97-AF65-F5344CB8AC3E}">
        <p14:creationId xmlns:p14="http://schemas.microsoft.com/office/powerpoint/2010/main" val="4000067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訊息傳遞架構</a:t>
            </a:r>
            <a:endParaRPr lang="zh-TW" altLang="en-US" dirty="0"/>
          </a:p>
        </p:txBody>
      </p:sp>
      <p:sp>
        <p:nvSpPr>
          <p:cNvPr id="3" name="內容版面配置區 2"/>
          <p:cNvSpPr>
            <a:spLocks noGrp="1"/>
          </p:cNvSpPr>
          <p:nvPr>
            <p:ph idx="1"/>
          </p:nvPr>
        </p:nvSpPr>
        <p:spPr/>
        <p:txBody>
          <a:bodyPr>
            <a:normAutofit lnSpcReduction="10000"/>
          </a:bodyPr>
          <a:lstStyle/>
          <a:p>
            <a:r>
              <a:rPr lang="zh-TW" altLang="zh-TW" dirty="0"/>
              <a:t>在訊息傳遞架構</a:t>
            </a:r>
            <a:r>
              <a:rPr lang="en-US" altLang="zh-TW" dirty="0"/>
              <a:t>(message passing architecture)</a:t>
            </a:r>
            <a:r>
              <a:rPr lang="zh-TW" altLang="zh-TW" dirty="0"/>
              <a:t>中，每個處理器有屬於自己也只有自己能存取的私有記憶體。多個處理器間透過傳遞訊息而不是修改資料來</a:t>
            </a:r>
            <a:r>
              <a:rPr lang="zh-TW" altLang="zh-TW" dirty="0" smtClean="0"/>
              <a:t>溝通</a:t>
            </a:r>
            <a:endParaRPr lang="en-US" altLang="zh-TW" dirty="0" smtClean="0"/>
          </a:p>
          <a:p>
            <a:pPr lvl="1"/>
            <a:r>
              <a:rPr lang="zh-TW" altLang="zh-TW" dirty="0"/>
              <a:t>在</a:t>
            </a:r>
            <a:r>
              <a:rPr lang="en-US" altLang="zh-TW" dirty="0"/>
              <a:t>NUMA</a:t>
            </a:r>
            <a:r>
              <a:rPr lang="zh-TW" altLang="zh-TW" dirty="0"/>
              <a:t>電腦的情形中，連接網路裡面的拉線方式是拉成讓每個處理器都能存取到存放於別的處理器的</a:t>
            </a:r>
            <a:r>
              <a:rPr lang="zh-TW" altLang="zh-TW" dirty="0" smtClean="0"/>
              <a:t>記憶體</a:t>
            </a:r>
            <a:endParaRPr lang="en-US" altLang="zh-TW" dirty="0"/>
          </a:p>
          <a:p>
            <a:pPr lvl="1"/>
            <a:r>
              <a:rPr lang="zh-TW" altLang="zh-TW" dirty="0" smtClean="0"/>
              <a:t>在</a:t>
            </a:r>
            <a:r>
              <a:rPr lang="zh-TW" altLang="zh-TW" dirty="0"/>
              <a:t>訊息傳遞電腦的情形中，連接網路的拉線方式是拉成讓每個處理器可以直接送訊息給所有其他的</a:t>
            </a:r>
            <a:r>
              <a:rPr lang="zh-TW" altLang="zh-TW" dirty="0" smtClean="0"/>
              <a:t>處理器</a:t>
            </a:r>
            <a:endParaRPr lang="zh-TW" altLang="en-US" dirty="0"/>
          </a:p>
        </p:txBody>
      </p:sp>
    </p:spTree>
    <p:extLst>
      <p:ext uri="{BB962C8B-B14F-4D97-AF65-F5344CB8AC3E}">
        <p14:creationId xmlns:p14="http://schemas.microsoft.com/office/powerpoint/2010/main" val="1671191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smtClean="0"/>
              <a:t>圖</a:t>
            </a:r>
            <a:r>
              <a:rPr lang="en-US" altLang="zh-TW" dirty="0" smtClean="0"/>
              <a:t>12.5</a:t>
            </a:r>
            <a:r>
              <a:rPr lang="en-US" altLang="zh-TW" dirty="0"/>
              <a:t>	</a:t>
            </a:r>
            <a:r>
              <a:rPr lang="zh-TW" altLang="zh-TW" dirty="0"/>
              <a:t>訊息傳遞架構</a:t>
            </a:r>
            <a:endParaRPr lang="zh-TW" altLang="en-US" dirty="0"/>
          </a:p>
        </p:txBody>
      </p:sp>
      <p:pic>
        <p:nvPicPr>
          <p:cNvPr id="3074" name="Picture 2" descr="1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84783"/>
            <a:ext cx="7776864" cy="5040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9252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12.1.3  </a:t>
            </a:r>
            <a:r>
              <a:rPr lang="zh-TW" altLang="zh-TW" dirty="0"/>
              <a:t>連接網路</a:t>
            </a:r>
            <a:endParaRPr lang="zh-TW" altLang="en-US" dirty="0"/>
          </a:p>
        </p:txBody>
      </p:sp>
      <p:sp>
        <p:nvSpPr>
          <p:cNvPr id="3" name="內容版面配置區 2"/>
          <p:cNvSpPr>
            <a:spLocks noGrp="1"/>
          </p:cNvSpPr>
          <p:nvPr>
            <p:ph idx="1"/>
          </p:nvPr>
        </p:nvSpPr>
        <p:spPr/>
        <p:txBody>
          <a:bodyPr/>
          <a:lstStyle/>
          <a:p>
            <a:r>
              <a:rPr lang="zh-TW" altLang="zh-TW" dirty="0"/>
              <a:t>靜態連接</a:t>
            </a:r>
            <a:r>
              <a:rPr lang="zh-TW" altLang="zh-TW" dirty="0" smtClean="0"/>
              <a:t>網路</a:t>
            </a:r>
            <a:endParaRPr lang="en-US" altLang="zh-TW" dirty="0" smtClean="0"/>
          </a:p>
          <a:p>
            <a:r>
              <a:rPr lang="zh-TW" altLang="zh-TW" dirty="0"/>
              <a:t>動態連接網路</a:t>
            </a:r>
            <a:endParaRPr lang="zh-TW" altLang="en-US" dirty="0"/>
          </a:p>
        </p:txBody>
      </p:sp>
    </p:spTree>
    <p:extLst>
      <p:ext uri="{BB962C8B-B14F-4D97-AF65-F5344CB8AC3E}">
        <p14:creationId xmlns:p14="http://schemas.microsoft.com/office/powerpoint/2010/main" val="2610847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靜態連接網路</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zh-TW" dirty="0"/>
              <a:t>靜態連接網路含有處理器間的直接連結，因此有時被稱為直接網路</a:t>
            </a:r>
            <a:r>
              <a:rPr lang="en-US" altLang="zh-TW" dirty="0"/>
              <a:t> (direct networks)</a:t>
            </a:r>
            <a:r>
              <a:rPr lang="zh-TW" altLang="zh-TW" dirty="0" smtClean="0"/>
              <a:t>。</a:t>
            </a:r>
            <a:endParaRPr lang="en-US" altLang="zh-TW" dirty="0" smtClean="0"/>
          </a:p>
          <a:p>
            <a:pPr lvl="1"/>
            <a:r>
              <a:rPr lang="zh-TW" altLang="zh-TW" dirty="0" smtClean="0"/>
              <a:t>完全連接網路，就是</a:t>
            </a:r>
            <a:r>
              <a:rPr lang="en-US" altLang="zh-TW" dirty="0" smtClean="0"/>
              <a:t> </a:t>
            </a:r>
            <a:r>
              <a:rPr lang="en-US" altLang="zh-TW" dirty="0"/>
              <a:t>(completely connected network)</a:t>
            </a:r>
            <a:r>
              <a:rPr lang="zh-TW" altLang="zh-TW" dirty="0"/>
              <a:t>，如</a:t>
            </a:r>
            <a:r>
              <a:rPr lang="zh-TW" altLang="zh-TW" dirty="0" smtClean="0"/>
              <a:t>圖</a:t>
            </a:r>
            <a:r>
              <a:rPr lang="en-US" altLang="zh-TW" dirty="0" smtClean="0"/>
              <a:t>12.6(a</a:t>
            </a:r>
            <a:r>
              <a:rPr lang="en-US" altLang="zh-TW" dirty="0"/>
              <a:t>)</a:t>
            </a:r>
            <a:r>
              <a:rPr lang="zh-TW" altLang="zh-TW" dirty="0"/>
              <a:t>所示。在這種網路中，每個處理器直接連到所有其他的</a:t>
            </a:r>
            <a:r>
              <a:rPr lang="zh-TW" altLang="zh-TW" dirty="0" smtClean="0"/>
              <a:t>處理器</a:t>
            </a:r>
            <a:endParaRPr lang="en-US" altLang="zh-TW" dirty="0" smtClean="0"/>
          </a:p>
          <a:p>
            <a:pPr lvl="2"/>
            <a:r>
              <a:rPr lang="zh-TW" altLang="zh-TW" dirty="0" smtClean="0"/>
              <a:t>最有效率，但是最昂貴</a:t>
            </a:r>
            <a:endParaRPr lang="en-US" altLang="zh-TW" dirty="0" smtClean="0"/>
          </a:p>
          <a:p>
            <a:pPr lvl="1"/>
            <a:r>
              <a:rPr lang="zh-TW" altLang="zh-TW" dirty="0" smtClean="0"/>
              <a:t>星</a:t>
            </a:r>
            <a:r>
              <a:rPr lang="zh-TW" altLang="zh-TW" dirty="0"/>
              <a:t>狀連接網路</a:t>
            </a:r>
            <a:r>
              <a:rPr lang="en-US" altLang="zh-TW" dirty="0"/>
              <a:t> (star-connected network</a:t>
            </a:r>
            <a:r>
              <a:rPr lang="en-US" altLang="zh-TW" dirty="0" smtClean="0"/>
              <a:t>)</a:t>
            </a:r>
          </a:p>
          <a:p>
            <a:pPr lvl="2"/>
            <a:r>
              <a:rPr lang="zh-TW" altLang="zh-TW" dirty="0" smtClean="0"/>
              <a:t>某</a:t>
            </a:r>
            <a:r>
              <a:rPr lang="zh-TW" altLang="zh-TW" dirty="0"/>
              <a:t>個處理器會扮演中央處理器的角色。亦即，其他所有的處理器都只有一個連到中央處理器的連結，如</a:t>
            </a:r>
            <a:r>
              <a:rPr lang="zh-TW" altLang="zh-TW" dirty="0" smtClean="0"/>
              <a:t>圖</a:t>
            </a:r>
            <a:r>
              <a:rPr lang="en-US" altLang="zh-TW" dirty="0" smtClean="0"/>
              <a:t>12.6(b</a:t>
            </a:r>
            <a:r>
              <a:rPr lang="en-US" altLang="zh-TW" dirty="0"/>
              <a:t>)</a:t>
            </a:r>
            <a:r>
              <a:rPr lang="zh-TW" altLang="zh-TW" dirty="0"/>
              <a:t>所示。在一個星狀連結網路中，一個處理器藉著將訊息給中央處理器，接著中央處理器再把這個訊息轉給訊息目的地的處理器，來達成訊息傳遞的</a:t>
            </a:r>
            <a:r>
              <a:rPr lang="zh-TW" altLang="zh-TW" dirty="0" smtClean="0"/>
              <a:t>工作</a:t>
            </a:r>
            <a:endParaRPr lang="zh-TW" altLang="zh-TW" dirty="0"/>
          </a:p>
          <a:p>
            <a:endParaRPr lang="zh-TW" altLang="en-US" dirty="0"/>
          </a:p>
        </p:txBody>
      </p:sp>
    </p:spTree>
    <p:extLst>
      <p:ext uri="{BB962C8B-B14F-4D97-AF65-F5344CB8AC3E}">
        <p14:creationId xmlns:p14="http://schemas.microsoft.com/office/powerpoint/2010/main" val="3947348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85000" lnSpcReduction="10000"/>
          </a:bodyPr>
          <a:lstStyle/>
          <a:p>
            <a:pPr lvl="1"/>
            <a:r>
              <a:rPr lang="zh-TW" altLang="zh-TW" dirty="0"/>
              <a:t>在一個秩</a:t>
            </a:r>
            <a:r>
              <a:rPr lang="en-US" altLang="zh-TW" dirty="0"/>
              <a:t>(degree)</a:t>
            </a:r>
            <a:r>
              <a:rPr lang="zh-TW" altLang="zh-TW" dirty="0"/>
              <a:t>受限為</a:t>
            </a:r>
            <a:r>
              <a:rPr lang="en-US" altLang="zh-TW" i="1" dirty="0"/>
              <a:t>d</a:t>
            </a:r>
            <a:r>
              <a:rPr lang="zh-TW" altLang="zh-TW" dirty="0"/>
              <a:t>以下的網路</a:t>
            </a:r>
            <a:r>
              <a:rPr lang="en-US" altLang="zh-TW" dirty="0"/>
              <a:t> (bounded-degree network</a:t>
            </a:r>
            <a:r>
              <a:rPr lang="en-US" altLang="zh-TW" dirty="0" smtClean="0"/>
              <a:t>)</a:t>
            </a:r>
          </a:p>
          <a:p>
            <a:pPr lvl="2"/>
            <a:r>
              <a:rPr lang="zh-TW" altLang="zh-TW" dirty="0" smtClean="0"/>
              <a:t>每</a:t>
            </a:r>
            <a:r>
              <a:rPr lang="zh-TW" altLang="zh-TW" dirty="0"/>
              <a:t>個處理器最多連到</a:t>
            </a:r>
            <a:r>
              <a:rPr lang="en-US" altLang="zh-TW" i="1" dirty="0"/>
              <a:t>d</a:t>
            </a:r>
            <a:r>
              <a:rPr lang="zh-TW" altLang="zh-TW" dirty="0"/>
              <a:t>個其他的處理器。</a:t>
            </a:r>
            <a:r>
              <a:rPr lang="zh-TW" altLang="zh-TW" dirty="0" smtClean="0"/>
              <a:t>圖</a:t>
            </a:r>
            <a:r>
              <a:rPr lang="en-US" altLang="zh-TW" dirty="0" smtClean="0"/>
              <a:t>12.6(c</a:t>
            </a:r>
            <a:r>
              <a:rPr lang="en-US" altLang="zh-TW" dirty="0"/>
              <a:t>)</a:t>
            </a:r>
            <a:r>
              <a:rPr lang="zh-TW" altLang="zh-TW" dirty="0"/>
              <a:t>顯示了一個秩受限為</a:t>
            </a:r>
            <a:r>
              <a:rPr lang="en-US" altLang="zh-TW" dirty="0"/>
              <a:t>4</a:t>
            </a:r>
            <a:r>
              <a:rPr lang="zh-TW" altLang="zh-TW" dirty="0"/>
              <a:t>以下的網路。傳遞訊息時，可先沿著某個方向傳，接著沿著另一個方向傳，直到傳到目的地</a:t>
            </a:r>
            <a:r>
              <a:rPr lang="zh-TW" altLang="zh-TW" dirty="0" smtClean="0"/>
              <a:t>為止</a:t>
            </a:r>
            <a:endParaRPr lang="en-US" altLang="zh-TW" dirty="0" smtClean="0"/>
          </a:p>
          <a:p>
            <a:pPr lvl="1"/>
            <a:r>
              <a:rPr lang="en-US" altLang="zh-TW" dirty="0"/>
              <a:t>hypercube</a:t>
            </a:r>
            <a:r>
              <a:rPr lang="zh-TW" altLang="zh-TW" dirty="0" smtClean="0"/>
              <a:t>網路</a:t>
            </a:r>
            <a:endParaRPr lang="en-US" altLang="zh-TW" dirty="0" smtClean="0"/>
          </a:p>
          <a:p>
            <a:pPr lvl="2"/>
            <a:r>
              <a:rPr lang="zh-TW" altLang="zh-TW" dirty="0" smtClean="0"/>
              <a:t>零</a:t>
            </a:r>
            <a:r>
              <a:rPr lang="zh-TW" altLang="zh-TW" dirty="0"/>
              <a:t>維</a:t>
            </a:r>
            <a:r>
              <a:rPr lang="en-US" altLang="zh-TW" dirty="0"/>
              <a:t>hypercube</a:t>
            </a:r>
            <a:r>
              <a:rPr lang="zh-TW" altLang="zh-TW" dirty="0"/>
              <a:t>只含有一個</a:t>
            </a:r>
            <a:r>
              <a:rPr lang="zh-TW" altLang="zh-TW" dirty="0" smtClean="0"/>
              <a:t>處理器</a:t>
            </a:r>
            <a:endParaRPr lang="en-US" altLang="zh-TW" dirty="0" smtClean="0"/>
          </a:p>
          <a:p>
            <a:pPr lvl="2"/>
            <a:r>
              <a:rPr lang="zh-TW" altLang="zh-TW" dirty="0" smtClean="0"/>
              <a:t>一</a:t>
            </a:r>
            <a:r>
              <a:rPr lang="zh-TW" altLang="zh-TW" dirty="0"/>
              <a:t>維</a:t>
            </a:r>
            <a:r>
              <a:rPr lang="en-US" altLang="zh-TW" dirty="0"/>
              <a:t>hypercube</a:t>
            </a:r>
            <a:r>
              <a:rPr lang="zh-TW" altLang="zh-TW" dirty="0"/>
              <a:t>由連結兩個零維的</a:t>
            </a:r>
            <a:r>
              <a:rPr lang="en-US" altLang="zh-TW" dirty="0"/>
              <a:t>hypercube</a:t>
            </a:r>
            <a:r>
              <a:rPr lang="zh-TW" altLang="zh-TW" dirty="0"/>
              <a:t>所形成</a:t>
            </a:r>
            <a:r>
              <a:rPr lang="zh-TW" altLang="zh-TW" dirty="0" smtClean="0"/>
              <a:t>。</a:t>
            </a:r>
            <a:endParaRPr lang="en-US" altLang="zh-TW" dirty="0" smtClean="0"/>
          </a:p>
          <a:p>
            <a:pPr lvl="3"/>
            <a:r>
              <a:rPr lang="zh-TW" altLang="zh-TW" dirty="0" smtClean="0"/>
              <a:t>一個</a:t>
            </a:r>
            <a:r>
              <a:rPr lang="zh-TW" altLang="zh-TW" dirty="0"/>
              <a:t>一維</a:t>
            </a:r>
            <a:r>
              <a:rPr lang="en-US" altLang="zh-TW" dirty="0"/>
              <a:t>hypercube</a:t>
            </a:r>
            <a:r>
              <a:rPr lang="zh-TW" altLang="zh-TW" dirty="0"/>
              <a:t>中的兩個處理器，分別連到另一個一維</a:t>
            </a:r>
            <a:r>
              <a:rPr lang="en-US" altLang="zh-TW" dirty="0"/>
              <a:t>hypercube</a:t>
            </a:r>
            <a:r>
              <a:rPr lang="zh-TW" altLang="zh-TW" dirty="0"/>
              <a:t>中的兩個處理器，就得到了一個二維的</a:t>
            </a:r>
            <a:r>
              <a:rPr lang="en-US" altLang="zh-TW" dirty="0" smtClean="0"/>
              <a:t>hypercube</a:t>
            </a:r>
          </a:p>
          <a:p>
            <a:pPr lvl="2"/>
            <a:r>
              <a:rPr lang="zh-TW" altLang="zh-TW" dirty="0" smtClean="0"/>
              <a:t>如此</a:t>
            </a:r>
            <a:r>
              <a:rPr lang="zh-TW" altLang="zh-TW" dirty="0"/>
              <a:t>遞迴下去，我們讓一個</a:t>
            </a:r>
            <a:r>
              <a:rPr lang="en-US" altLang="zh-TW" i="1" dirty="0"/>
              <a:t>d</a:t>
            </a:r>
            <a:r>
              <a:rPr lang="zh-TW" altLang="zh-TW" dirty="0"/>
              <a:t>維的</a:t>
            </a:r>
            <a:r>
              <a:rPr lang="en-US" altLang="zh-TW" dirty="0"/>
              <a:t>hypercube</a:t>
            </a:r>
            <a:r>
              <a:rPr lang="zh-TW" altLang="zh-TW" dirty="0"/>
              <a:t>中的所有處理器分別連到另一個</a:t>
            </a:r>
            <a:r>
              <a:rPr lang="en-US" altLang="zh-TW" i="1" dirty="0"/>
              <a:t>d</a:t>
            </a:r>
            <a:r>
              <a:rPr lang="zh-TW" altLang="zh-TW" dirty="0"/>
              <a:t>維的</a:t>
            </a:r>
            <a:r>
              <a:rPr lang="en-US" altLang="zh-TW" dirty="0"/>
              <a:t>hypercube</a:t>
            </a:r>
            <a:r>
              <a:rPr lang="zh-TW" altLang="zh-TW" dirty="0"/>
              <a:t>中的所有處理器，就得到了一個</a:t>
            </a:r>
            <a:r>
              <a:rPr lang="en-US" altLang="zh-TW" dirty="0"/>
              <a:t>(</a:t>
            </a:r>
            <a:r>
              <a:rPr lang="en-US" altLang="zh-TW" b="1" dirty="0"/>
              <a:t>d+1</a:t>
            </a:r>
            <a:r>
              <a:rPr lang="en-US" altLang="zh-TW" dirty="0"/>
              <a:t>)</a:t>
            </a:r>
            <a:r>
              <a:rPr lang="zh-TW" altLang="zh-TW" dirty="0"/>
              <a:t>維的</a:t>
            </a:r>
            <a:r>
              <a:rPr lang="en-US" altLang="zh-TW" b="1" dirty="0"/>
              <a:t>hypercube</a:t>
            </a:r>
            <a:r>
              <a:rPr lang="zh-TW" altLang="zh-TW" dirty="0"/>
              <a:t>。給定一個位於第一個</a:t>
            </a:r>
            <a:r>
              <a:rPr lang="en-US" altLang="zh-TW" dirty="0"/>
              <a:t>hypercube</a:t>
            </a:r>
            <a:r>
              <a:rPr lang="zh-TW" altLang="zh-TW" dirty="0"/>
              <a:t>中的處理器，它連接到第二個</a:t>
            </a:r>
            <a:r>
              <a:rPr lang="en-US" altLang="zh-TW" dirty="0"/>
              <a:t>hypercube</a:t>
            </a:r>
            <a:r>
              <a:rPr lang="zh-TW" altLang="zh-TW" dirty="0"/>
              <a:t>中的佔住相對應位置的處理器。</a:t>
            </a:r>
          </a:p>
          <a:p>
            <a:endParaRPr lang="zh-TW" altLang="en-US" dirty="0"/>
          </a:p>
        </p:txBody>
      </p:sp>
    </p:spTree>
    <p:extLst>
      <p:ext uri="{BB962C8B-B14F-4D97-AF65-F5344CB8AC3E}">
        <p14:creationId xmlns:p14="http://schemas.microsoft.com/office/powerpoint/2010/main" val="863925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557808"/>
            <a:ext cx="8229600" cy="1143000"/>
          </a:xfrm>
        </p:spPr>
        <p:txBody>
          <a:bodyPr>
            <a:normAutofit/>
          </a:bodyPr>
          <a:lstStyle/>
          <a:p>
            <a:r>
              <a:rPr lang="zh-TW" altLang="zh-TW" sz="3200" dirty="0" smtClean="0"/>
              <a:t>圖</a:t>
            </a:r>
            <a:r>
              <a:rPr lang="en-US" altLang="zh-TW" sz="3200" dirty="0" smtClean="0"/>
              <a:t>12.6 (a</a:t>
            </a:r>
            <a:r>
              <a:rPr lang="en-US" altLang="zh-TW" sz="3200" dirty="0"/>
              <a:t>)</a:t>
            </a:r>
            <a:r>
              <a:rPr lang="zh-TW" altLang="zh-TW" sz="3200" dirty="0"/>
              <a:t>完全連接網路。</a:t>
            </a:r>
            <a:r>
              <a:rPr lang="en-US" altLang="zh-TW" sz="3200" dirty="0"/>
              <a:t>(b)</a:t>
            </a:r>
            <a:r>
              <a:rPr lang="zh-TW" altLang="zh-TW" sz="3200" dirty="0"/>
              <a:t>星狀連接網路。</a:t>
            </a:r>
            <a:r>
              <a:rPr lang="en-US" altLang="zh-TW" sz="3200" dirty="0"/>
              <a:t>(c)</a:t>
            </a:r>
            <a:r>
              <a:rPr lang="zh-TW" altLang="zh-TW" sz="3200" dirty="0"/>
              <a:t>秩受限為</a:t>
            </a:r>
            <a:r>
              <a:rPr lang="en-US" altLang="zh-TW" sz="3200" dirty="0"/>
              <a:t>4</a:t>
            </a:r>
            <a:r>
              <a:rPr lang="zh-TW" altLang="zh-TW" sz="3200" dirty="0"/>
              <a:t>以下的網路</a:t>
            </a:r>
            <a:endParaRPr lang="zh-TW" altLang="en-US" sz="3200" dirty="0"/>
          </a:p>
        </p:txBody>
      </p:sp>
      <p:pic>
        <p:nvPicPr>
          <p:cNvPr id="4098" name="Picture 2" descr="Fig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43" y="2204864"/>
            <a:ext cx="8747745" cy="26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9001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smtClean="0"/>
              <a:t>圖</a:t>
            </a:r>
            <a:r>
              <a:rPr lang="en-US" altLang="zh-TW" dirty="0" smtClean="0"/>
              <a:t>12.7</a:t>
            </a:r>
            <a:r>
              <a:rPr lang="en-US" altLang="zh-TW" dirty="0"/>
              <a:t>	Hypercube</a:t>
            </a:r>
            <a:r>
              <a:rPr lang="zh-TW" altLang="zh-TW" dirty="0"/>
              <a:t>網路</a:t>
            </a:r>
            <a:endParaRPr lang="zh-TW" altLang="en-US" dirty="0"/>
          </a:p>
        </p:txBody>
      </p:sp>
      <p:pic>
        <p:nvPicPr>
          <p:cNvPr id="5122" name="Picture 2" descr="Fig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00807"/>
            <a:ext cx="8136904" cy="479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3265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動態連接網路</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normAutofit fontScale="92500" lnSpcReduction="10000"/>
              </a:bodyPr>
              <a:lstStyle/>
              <a:p>
                <a:r>
                  <a:rPr lang="zh-TW" altLang="zh-TW" dirty="0"/>
                  <a:t>在一個動態連接網路中，處理器經由一組開關元件連接到</a:t>
                </a:r>
                <a:r>
                  <a:rPr lang="zh-TW" altLang="zh-TW" dirty="0" smtClean="0"/>
                  <a:t>記憶體</a:t>
                </a:r>
                <a:endParaRPr lang="en-US" altLang="zh-TW" dirty="0" smtClean="0"/>
              </a:p>
              <a:p>
                <a:r>
                  <a:rPr lang="zh-TW" altLang="zh-TW" dirty="0" smtClean="0"/>
                  <a:t>最</a:t>
                </a:r>
                <a:r>
                  <a:rPr lang="zh-TW" altLang="zh-TW" dirty="0"/>
                  <a:t>簡單的一種做法就是使用一個</a:t>
                </a:r>
                <a:r>
                  <a:rPr lang="en-US" altLang="zh-TW" b="1" dirty="0"/>
                  <a:t>crossbar</a:t>
                </a:r>
                <a:r>
                  <a:rPr lang="zh-TW" altLang="zh-TW" dirty="0"/>
                  <a:t>交換</a:t>
                </a:r>
                <a:r>
                  <a:rPr lang="zh-TW" altLang="zh-TW" dirty="0" smtClean="0"/>
                  <a:t>網路</a:t>
                </a:r>
                <a:r>
                  <a:rPr lang="zh-TW" altLang="en-US" dirty="0"/>
                  <a:t>，</a:t>
                </a:r>
                <a:r>
                  <a:rPr lang="zh-TW" altLang="zh-TW" dirty="0" smtClean="0"/>
                  <a:t>透過</a:t>
                </a:r>
                <a:r>
                  <a:rPr lang="zh-TW" altLang="zh-TW" dirty="0"/>
                  <a:t>一個開關元件方格將</a:t>
                </a:r>
                <a:r>
                  <a:rPr lang="en-US" altLang="zh-TW" i="1" dirty="0"/>
                  <a:t>p</a:t>
                </a:r>
                <a:r>
                  <a:rPr lang="zh-TW" altLang="zh-TW" dirty="0"/>
                  <a:t>個處理器連接到</a:t>
                </a:r>
                <a:r>
                  <a:rPr lang="en-US" altLang="zh-TW" i="1" dirty="0"/>
                  <a:t>m</a:t>
                </a:r>
                <a:r>
                  <a:rPr lang="zh-TW" altLang="zh-TW" dirty="0"/>
                  <a:t>個記憶體埠</a:t>
                </a:r>
                <a:r>
                  <a:rPr lang="zh-TW" altLang="zh-TW" dirty="0" smtClean="0"/>
                  <a:t>上。</a:t>
                </a:r>
                <a:endParaRPr lang="en-US" altLang="zh-TW" dirty="0" smtClean="0"/>
              </a:p>
              <a:p>
                <a:r>
                  <a:rPr lang="zh-TW" altLang="zh-TW" dirty="0" smtClean="0"/>
                  <a:t>如果</a:t>
                </a:r>
                <a:r>
                  <a:rPr lang="zh-TW" altLang="zh-TW" dirty="0"/>
                  <a:t>，</a:t>
                </a:r>
                <a14:m>
                  <m:oMath xmlns:m="http://schemas.openxmlformats.org/officeDocument/2006/math">
                    <m:r>
                      <a:rPr lang="zh-TW" altLang="en-US">
                        <a:latin typeface="Cambria Math"/>
                      </a:rPr>
                      <m:t>處理</m:t>
                    </m:r>
                    <m:sSub>
                      <m:sSubPr>
                        <m:ctrlPr>
                          <a:rPr lang="zh-TW" altLang="en-US" i="1">
                            <a:latin typeface="Cambria Math" panose="02040503050406030204" pitchFamily="18" charset="0"/>
                          </a:rPr>
                        </m:ctrlPr>
                      </m:sSubPr>
                      <m:e>
                        <m:r>
                          <a:rPr lang="zh-TW" altLang="en-US">
                            <a:latin typeface="Cambria Math"/>
                          </a:rPr>
                          <m:t>器</m:t>
                        </m:r>
                      </m:e>
                      <m:sub>
                        <m:r>
                          <a:rPr lang="zh-TW" altLang="en-US">
                            <a:latin typeface="Cambria Math"/>
                          </a:rPr>
                          <m:t>3</m:t>
                        </m:r>
                      </m:sub>
                    </m:sSub>
                  </m:oMath>
                </a14:m>
                <a:r>
                  <a:rPr lang="zh-TW" altLang="zh-TW" dirty="0"/>
                  <a:t>現在能夠存取</a:t>
                </a:r>
                <a14:m>
                  <m:oMath xmlns:m="http://schemas.openxmlformats.org/officeDocument/2006/math">
                    <m:r>
                      <a:rPr lang="zh-TW" altLang="en-US">
                        <a:latin typeface="Cambria Math"/>
                      </a:rPr>
                      <m:t>記憶體</m:t>
                    </m:r>
                    <m:sSub>
                      <m:sSubPr>
                        <m:ctrlPr>
                          <a:rPr lang="zh-TW" altLang="en-US" i="1">
                            <a:latin typeface="Cambria Math" panose="02040503050406030204" pitchFamily="18" charset="0"/>
                          </a:rPr>
                        </m:ctrlPr>
                      </m:sSubPr>
                      <m:e>
                        <m:r>
                          <a:rPr lang="zh-TW" altLang="en-US">
                            <a:latin typeface="Cambria Math"/>
                          </a:rPr>
                          <m:t>埠</m:t>
                        </m:r>
                      </m:e>
                      <m:sub>
                        <m:r>
                          <a:rPr lang="zh-TW" altLang="en-US">
                            <a:latin typeface="Cambria Math"/>
                          </a:rPr>
                          <m:t>2</m:t>
                        </m:r>
                      </m:sub>
                    </m:sSub>
                  </m:oMath>
                </a14:m>
                <a:r>
                  <a:rPr lang="zh-TW" altLang="zh-TW" dirty="0"/>
                  <a:t>，在</a:t>
                </a:r>
                <a:r>
                  <a:rPr lang="zh-TW" altLang="zh-TW" dirty="0" smtClean="0"/>
                  <a:t>圖</a:t>
                </a:r>
                <a:r>
                  <a:rPr lang="en-US" altLang="zh-TW" dirty="0" smtClean="0"/>
                  <a:t>12.8</a:t>
                </a:r>
                <a:r>
                  <a:rPr lang="zh-TW" altLang="zh-TW" dirty="0"/>
                  <a:t>中位於圈起來的位置的開關是關著的。</a:t>
                </a:r>
                <a:r>
                  <a:rPr lang="en-US" altLang="zh-TW" dirty="0"/>
                  <a:t>(</a:t>
                </a:r>
                <a:r>
                  <a:rPr lang="zh-TW" altLang="zh-TW" dirty="0"/>
                  <a:t>關閉這個開關使得電流能夠通過</a:t>
                </a:r>
                <a:r>
                  <a:rPr lang="en-US" altLang="zh-TW" dirty="0"/>
                  <a:t>)</a:t>
                </a:r>
                <a:r>
                  <a:rPr lang="zh-TW" altLang="zh-TW" dirty="0"/>
                  <a:t>。這種網路被稱為“動態”是因為一個處理器與一個記憶體埠的連接是在一個開關關閉時動態造成</a:t>
                </a:r>
                <a:r>
                  <a:rPr lang="zh-TW" altLang="zh-TW" dirty="0" smtClean="0"/>
                  <a:t>的</a:t>
                </a:r>
                <a:endParaRPr lang="en-US" altLang="zh-TW"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2"/>
                <a:stretch>
                  <a:fillRect l="-1481" t="-2561" r="-1259" b="-188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765218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動態連接網路</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noAutofit/>
              </a:bodyPr>
              <a:lstStyle/>
              <a:p>
                <a:pPr>
                  <a:spcBef>
                    <a:spcPts val="1200"/>
                  </a:spcBef>
                </a:pPr>
                <a:r>
                  <a:rPr lang="en-US" altLang="zh-TW" sz="2600" dirty="0" smtClean="0"/>
                  <a:t>crossbar</a:t>
                </a:r>
                <a:r>
                  <a:rPr lang="zh-TW" altLang="zh-TW" sz="2600" dirty="0"/>
                  <a:t>交換網路是非阻隔性的</a:t>
                </a:r>
                <a:r>
                  <a:rPr lang="en-US" altLang="zh-TW" sz="2600" dirty="0"/>
                  <a:t>(</a:t>
                </a:r>
                <a:r>
                  <a:rPr lang="en-US" altLang="zh-TW" sz="2600" dirty="0" err="1"/>
                  <a:t>nonblocking</a:t>
                </a:r>
                <a:r>
                  <a:rPr lang="en-US" altLang="zh-TW" sz="2600" dirty="0"/>
                  <a:t>)</a:t>
                </a:r>
                <a:r>
                  <a:rPr lang="zh-TW" altLang="zh-TW" sz="2600" dirty="0"/>
                  <a:t>。亦即，某個處理器到某個給定的記憶體埠的連結並不會阻隔另一個處理器到另一個記憶體埠的</a:t>
                </a:r>
                <a:r>
                  <a:rPr lang="zh-TW" altLang="zh-TW" sz="2600" dirty="0" smtClean="0"/>
                  <a:t>連結</a:t>
                </a:r>
                <a:endParaRPr lang="en-US" altLang="zh-TW" sz="2600" dirty="0" smtClean="0"/>
              </a:p>
              <a:p>
                <a:pPr>
                  <a:spcBef>
                    <a:spcPts val="1200"/>
                  </a:spcBef>
                </a:pPr>
                <a:r>
                  <a:rPr lang="zh-TW" altLang="zh-TW" sz="2600" dirty="0" smtClean="0"/>
                  <a:t>理想</a:t>
                </a:r>
                <a:r>
                  <a:rPr lang="zh-TW" altLang="zh-TW" sz="2600" dirty="0"/>
                  <a:t>上，在一個</a:t>
                </a:r>
                <a:r>
                  <a:rPr lang="en-US" altLang="zh-TW" sz="2600" dirty="0"/>
                  <a:t>crossbar</a:t>
                </a:r>
                <a:r>
                  <a:rPr lang="zh-TW" altLang="zh-TW" sz="2600" dirty="0"/>
                  <a:t>交換網路中，每一個記憶體</a:t>
                </a:r>
                <a:r>
                  <a:rPr lang="en-US" altLang="zh-TW" sz="2600" dirty="0"/>
                  <a:t>word</a:t>
                </a:r>
                <a:r>
                  <a:rPr lang="zh-TW" altLang="zh-TW" sz="2600" dirty="0"/>
                  <a:t>都應該擁有一個記憶體埠。然而，這顯然是非常不實際的。通常，記憶體埠的數量至少會跟處理器的數量一樣多，使得，在一個給定的時刻，每個處理器能夠存取至少一個記憶體埠。在一個</a:t>
                </a:r>
                <a:r>
                  <a:rPr lang="en-US" altLang="zh-TW" sz="2600" dirty="0"/>
                  <a:t>crossbar</a:t>
                </a:r>
                <a:r>
                  <a:rPr lang="zh-TW" altLang="zh-TW" sz="2600" dirty="0"/>
                  <a:t>交換網路中，開關的數量等於</a:t>
                </a:r>
                <a:r>
                  <a:rPr lang="en-US" altLang="zh-TW" sz="2600" i="1" dirty="0"/>
                  <a:t>pm</a:t>
                </a:r>
                <a:r>
                  <a:rPr lang="zh-TW" altLang="zh-TW" sz="2600" dirty="0"/>
                  <a:t>。因此，若我們要求</a:t>
                </a:r>
                <a:r>
                  <a:rPr lang="en-US" altLang="zh-TW" sz="2600" i="1" dirty="0"/>
                  <a:t>m</a:t>
                </a:r>
                <a:r>
                  <a:rPr lang="zh-TW" altLang="zh-TW" sz="2600" dirty="0"/>
                  <a:t>必須大於或等於</a:t>
                </a:r>
                <a:r>
                  <a:rPr lang="en-US" altLang="zh-TW" sz="2600" i="1" dirty="0"/>
                  <a:t>p</a:t>
                </a:r>
                <a:r>
                  <a:rPr lang="zh-TW" altLang="zh-TW" sz="2600" dirty="0"/>
                  <a:t>，則該關的數量會大於或等於</a:t>
                </a:r>
                <a14:m>
                  <m:oMath xmlns:m="http://schemas.openxmlformats.org/officeDocument/2006/math">
                    <m:sSup>
                      <m:sSupPr>
                        <m:ctrlPr>
                          <a:rPr lang="zh-TW" altLang="en-US" sz="2600" i="1">
                            <a:latin typeface="Cambria Math" panose="02040503050406030204" pitchFamily="18" charset="0"/>
                          </a:rPr>
                        </m:ctrlPr>
                      </m:sSupPr>
                      <m:e>
                        <m:r>
                          <a:rPr lang="zh-TW" altLang="en-US" sz="2600" i="1">
                            <a:latin typeface="Cambria Math"/>
                          </a:rPr>
                          <m:t>𝑝</m:t>
                        </m:r>
                      </m:e>
                      <m:sup>
                        <m:r>
                          <a:rPr lang="zh-TW" altLang="en-US" sz="2600">
                            <a:latin typeface="Cambria Math"/>
                          </a:rPr>
                          <m:t>2</m:t>
                        </m:r>
                      </m:sup>
                    </m:sSup>
                  </m:oMath>
                </a14:m>
                <a:r>
                  <a:rPr lang="zh-TW" altLang="zh-TW" sz="2600" dirty="0"/>
                  <a:t>。因此，當處理器數量很多時，</a:t>
                </a:r>
                <a:r>
                  <a:rPr lang="en-US" altLang="zh-TW" sz="2600" dirty="0"/>
                  <a:t>cross</a:t>
                </a:r>
                <a:r>
                  <a:rPr lang="zh-TW" altLang="zh-TW" sz="2600" dirty="0"/>
                  <a:t>交換網路會變得非常貴。</a:t>
                </a:r>
                <a:endParaRPr lang="zh-TW" altLang="en-US" sz="2600"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2"/>
                <a:stretch>
                  <a:fillRect l="-1111" t="-1348" r="-1037" b="-512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515382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smtClean="0"/>
              <a:t>圖</a:t>
            </a:r>
            <a:r>
              <a:rPr lang="en-US" altLang="zh-TW" dirty="0" smtClean="0"/>
              <a:t>12.8  crossbar</a:t>
            </a:r>
            <a:r>
              <a:rPr lang="zh-TW" altLang="zh-TW" dirty="0"/>
              <a:t>交換網路</a:t>
            </a:r>
            <a:endParaRPr lang="zh-TW" altLang="en-US" dirty="0"/>
          </a:p>
        </p:txBody>
      </p:sp>
      <p:pic>
        <p:nvPicPr>
          <p:cNvPr id="6146" name="Picture 2" descr="Fig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84783"/>
            <a:ext cx="8280920" cy="493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4082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第十二章</a:t>
            </a:r>
            <a:r>
              <a:rPr lang="en-US" altLang="zh-TW" dirty="0" smtClean="0"/>
              <a:t> </a:t>
            </a:r>
            <a:r>
              <a:rPr lang="zh-TW" altLang="zh-TW" dirty="0"/>
              <a:t>平行演算法序論</a:t>
            </a:r>
            <a:endParaRPr lang="zh-TW" altLang="en-US" dirty="0"/>
          </a:p>
        </p:txBody>
      </p:sp>
      <p:sp>
        <p:nvSpPr>
          <p:cNvPr id="3" name="內容版面配置區 2"/>
          <p:cNvSpPr>
            <a:spLocks noGrp="1"/>
          </p:cNvSpPr>
          <p:nvPr>
            <p:ph idx="1"/>
          </p:nvPr>
        </p:nvSpPr>
        <p:spPr>
          <a:xfrm>
            <a:off x="457200" y="1600200"/>
            <a:ext cx="8291264" cy="5257800"/>
          </a:xfrm>
        </p:spPr>
        <p:txBody>
          <a:bodyPr>
            <a:normAutofit/>
          </a:bodyPr>
          <a:lstStyle/>
          <a:p>
            <a:r>
              <a:rPr lang="en-US" altLang="zh-TW" dirty="0" smtClean="0">
                <a:hlinkClick r:id="rId2" action="ppaction://hlinksldjump"/>
              </a:rPr>
              <a:t>12.1</a:t>
            </a:r>
            <a:r>
              <a:rPr lang="zh-TW" altLang="en-US" dirty="0">
                <a:hlinkClick r:id="rId2" action="ppaction://hlinksldjump"/>
              </a:rPr>
              <a:t>平行演算法序論</a:t>
            </a:r>
            <a:endParaRPr lang="zh-TW" altLang="en-US" dirty="0"/>
          </a:p>
          <a:p>
            <a:pPr>
              <a:buFont typeface="Wingdings" pitchFamily="2" charset="2"/>
              <a:buNone/>
            </a:pPr>
            <a:r>
              <a:rPr lang="zh-TW" altLang="en-US" dirty="0"/>
              <a:t>　　　</a:t>
            </a:r>
            <a:r>
              <a:rPr lang="en-US" altLang="zh-TW" dirty="0" smtClean="0">
                <a:hlinkClick r:id="rId3" action="ppaction://hlinksldjump"/>
              </a:rPr>
              <a:t>12.1.1</a:t>
            </a:r>
            <a:r>
              <a:rPr lang="zh-TW" altLang="en-US" dirty="0">
                <a:hlinkClick r:id="rId3" action="ppaction://hlinksldjump"/>
              </a:rPr>
              <a:t>控制機制</a:t>
            </a:r>
            <a:endParaRPr lang="zh-TW" altLang="en-US" dirty="0"/>
          </a:p>
          <a:p>
            <a:pPr>
              <a:buFont typeface="Wingdings" pitchFamily="2" charset="2"/>
              <a:buNone/>
            </a:pPr>
            <a:r>
              <a:rPr lang="zh-TW" altLang="en-US" dirty="0"/>
              <a:t>　　　</a:t>
            </a:r>
            <a:r>
              <a:rPr lang="en-US" altLang="zh-TW" dirty="0" smtClean="0">
                <a:hlinkClick r:id="rId4" action="ppaction://hlinksldjump"/>
              </a:rPr>
              <a:t>12.1.2</a:t>
            </a:r>
            <a:r>
              <a:rPr lang="zh-TW" altLang="en-US" dirty="0">
                <a:hlinkClick r:id="rId4" action="ppaction://hlinksldjump"/>
              </a:rPr>
              <a:t>位址─空間的組織</a:t>
            </a:r>
            <a:endParaRPr lang="zh-TW" altLang="en-US" dirty="0"/>
          </a:p>
          <a:p>
            <a:pPr>
              <a:buFont typeface="Wingdings" pitchFamily="2" charset="2"/>
              <a:buNone/>
            </a:pPr>
            <a:r>
              <a:rPr lang="zh-TW" altLang="en-US" dirty="0"/>
              <a:t>　　　</a:t>
            </a:r>
            <a:r>
              <a:rPr lang="en-US" altLang="zh-TW" dirty="0" smtClean="0">
                <a:hlinkClick r:id="rId5" action="ppaction://hlinksldjump"/>
              </a:rPr>
              <a:t>12.1.3</a:t>
            </a:r>
            <a:r>
              <a:rPr lang="zh-TW" altLang="en-US" dirty="0">
                <a:hlinkClick r:id="rId5" action="ppaction://hlinksldjump"/>
              </a:rPr>
              <a:t>連接網路</a:t>
            </a:r>
            <a:endParaRPr lang="zh-TW" altLang="en-US" dirty="0"/>
          </a:p>
          <a:p>
            <a:r>
              <a:rPr lang="en-US" altLang="zh-TW" dirty="0" smtClean="0">
                <a:hlinkClick r:id="rId6" action="ppaction://hlinksldjump"/>
              </a:rPr>
              <a:t>12.2 </a:t>
            </a:r>
            <a:r>
              <a:rPr lang="en-US" altLang="zh-TW" dirty="0">
                <a:hlinkClick r:id="rId6" action="ppaction://hlinksldjump"/>
              </a:rPr>
              <a:t>PRAM</a:t>
            </a:r>
            <a:r>
              <a:rPr lang="zh-TW" altLang="en-US" dirty="0">
                <a:hlinkClick r:id="rId6" action="ppaction://hlinksldjump"/>
              </a:rPr>
              <a:t>模型</a:t>
            </a:r>
            <a:endParaRPr lang="zh-TW" altLang="en-US" dirty="0"/>
          </a:p>
          <a:p>
            <a:pPr>
              <a:buFont typeface="Wingdings" pitchFamily="2" charset="2"/>
              <a:buNone/>
            </a:pPr>
            <a:r>
              <a:rPr lang="zh-TW" altLang="en-US" dirty="0"/>
              <a:t>　　　</a:t>
            </a:r>
            <a:r>
              <a:rPr lang="en-US" altLang="zh-TW" dirty="0" smtClean="0">
                <a:hlinkClick r:id="rId7" action="ppaction://hlinksldjump"/>
              </a:rPr>
              <a:t>12.2.1</a:t>
            </a:r>
            <a:r>
              <a:rPr lang="zh-TW" altLang="en-US" dirty="0">
                <a:hlinkClick r:id="rId7" action="ppaction://hlinksldjump"/>
              </a:rPr>
              <a:t>設計基於</a:t>
            </a:r>
            <a:r>
              <a:rPr lang="en-US" altLang="zh-TW" dirty="0">
                <a:hlinkClick r:id="rId7" action="ppaction://hlinksldjump"/>
              </a:rPr>
              <a:t>CREW PRAM</a:t>
            </a:r>
            <a:r>
              <a:rPr lang="zh-TW" altLang="en-US" dirty="0" smtClean="0">
                <a:hlinkClick r:id="rId7" action="ppaction://hlinksldjump"/>
              </a:rPr>
              <a:t>模型</a:t>
            </a:r>
            <a:r>
              <a:rPr lang="zh-TW" altLang="en-US" dirty="0">
                <a:hlinkClick r:id="rId7" action="ppaction://hlinksldjump"/>
              </a:rPr>
              <a:t>　　　　　　的演算法</a:t>
            </a:r>
            <a:endParaRPr lang="zh-TW" altLang="en-US" dirty="0"/>
          </a:p>
          <a:p>
            <a:pPr>
              <a:buFont typeface="Wingdings" pitchFamily="2" charset="2"/>
              <a:buNone/>
            </a:pPr>
            <a:r>
              <a:rPr lang="zh-TW" altLang="en-US" dirty="0"/>
              <a:t>　　　</a:t>
            </a:r>
            <a:r>
              <a:rPr lang="en-US" altLang="zh-TW" dirty="0" smtClean="0">
                <a:hlinkClick r:id="rId8" action="ppaction://hlinksldjump"/>
              </a:rPr>
              <a:t>12.2.2</a:t>
            </a:r>
            <a:r>
              <a:rPr lang="zh-TW" altLang="en-US" dirty="0">
                <a:hlinkClick r:id="rId8" action="ppaction://hlinksldjump"/>
              </a:rPr>
              <a:t>設計基於</a:t>
            </a:r>
            <a:r>
              <a:rPr lang="en-US" altLang="zh-TW" dirty="0">
                <a:hlinkClick r:id="rId8" action="ppaction://hlinksldjump"/>
              </a:rPr>
              <a:t>CRCW PRAM</a:t>
            </a:r>
            <a:r>
              <a:rPr lang="zh-TW" altLang="en-US" dirty="0" smtClean="0">
                <a:hlinkClick r:id="rId8" action="ppaction://hlinksldjump"/>
              </a:rPr>
              <a:t>模型</a:t>
            </a:r>
            <a:r>
              <a:rPr lang="zh-TW" altLang="en-US" dirty="0">
                <a:hlinkClick r:id="rId8" action="ppaction://hlinksldjump"/>
              </a:rPr>
              <a:t>　　　　　　的</a:t>
            </a:r>
            <a:r>
              <a:rPr lang="zh-TW" altLang="en-US" dirty="0" smtClean="0">
                <a:hlinkClick r:id="rId8" action="ppaction://hlinksldjump"/>
              </a:rPr>
              <a:t>演算法</a:t>
            </a:r>
            <a:endParaRPr lang="en-US" altLang="zh-TW" dirty="0"/>
          </a:p>
          <a:p>
            <a:endParaRPr lang="zh-TW" altLang="en-US" dirty="0"/>
          </a:p>
        </p:txBody>
      </p:sp>
    </p:spTree>
    <p:extLst>
      <p:ext uri="{BB962C8B-B14F-4D97-AF65-F5344CB8AC3E}">
        <p14:creationId xmlns:p14="http://schemas.microsoft.com/office/powerpoint/2010/main" val="641069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12.2  </a:t>
            </a:r>
            <a:r>
              <a:rPr lang="en-US" altLang="zh-TW" dirty="0"/>
              <a:t>PRAM</a:t>
            </a:r>
            <a:r>
              <a:rPr lang="zh-TW" altLang="zh-TW" dirty="0"/>
              <a:t>模型</a:t>
            </a:r>
            <a:endParaRPr lang="zh-TW" altLang="en-US" dirty="0"/>
          </a:p>
        </p:txBody>
      </p:sp>
      <p:sp>
        <p:nvSpPr>
          <p:cNvPr id="3" name="內容版面配置區 2"/>
          <p:cNvSpPr>
            <a:spLocks noGrp="1"/>
          </p:cNvSpPr>
          <p:nvPr>
            <p:ph idx="1"/>
          </p:nvPr>
        </p:nvSpPr>
        <p:spPr/>
        <p:txBody>
          <a:bodyPr>
            <a:normAutofit/>
          </a:bodyPr>
          <a:lstStyle/>
          <a:p>
            <a:r>
              <a:rPr lang="zh-TW" altLang="zh-TW" dirty="0"/>
              <a:t>含有</a:t>
            </a:r>
            <a:r>
              <a:rPr lang="en-US" altLang="zh-TW" i="1" dirty="0"/>
              <a:t>p</a:t>
            </a:r>
            <a:r>
              <a:rPr lang="zh-TW" altLang="zh-TW" dirty="0"/>
              <a:t>個處理器，這</a:t>
            </a:r>
            <a:r>
              <a:rPr lang="en-US" altLang="zh-TW" i="1" dirty="0"/>
              <a:t>p</a:t>
            </a:r>
            <a:r>
              <a:rPr lang="zh-TW" altLang="zh-TW" dirty="0"/>
              <a:t>個處理器對一個大型的共享記憶體的存取是一致的。這</a:t>
            </a:r>
            <a:r>
              <a:rPr lang="en-US" altLang="zh-TW" i="1" dirty="0"/>
              <a:t>p</a:t>
            </a:r>
            <a:r>
              <a:rPr lang="zh-TW" altLang="zh-TW" dirty="0"/>
              <a:t>個處理器共用同一個時脈，但在每個週期，這些處理器可能執行不同的指令。因此</a:t>
            </a:r>
            <a:r>
              <a:rPr lang="zh-TW" altLang="zh-TW" dirty="0" smtClean="0"/>
              <a:t>，</a:t>
            </a:r>
            <a:endParaRPr lang="en-US" altLang="zh-TW" dirty="0" smtClean="0"/>
          </a:p>
          <a:p>
            <a:r>
              <a:rPr lang="zh-TW" altLang="zh-TW" dirty="0" smtClean="0"/>
              <a:t>一台</a:t>
            </a:r>
            <a:r>
              <a:rPr lang="en-US" altLang="zh-TW" dirty="0" smtClean="0"/>
              <a:t>PRAM</a:t>
            </a:r>
            <a:r>
              <a:rPr lang="zh-TW" altLang="zh-TW" dirty="0"/>
              <a:t>電腦是一台同步、</a:t>
            </a:r>
            <a:r>
              <a:rPr lang="en-US" altLang="zh-TW" dirty="0"/>
              <a:t>MIMD</a:t>
            </a:r>
            <a:r>
              <a:rPr lang="zh-TW" altLang="zh-TW" dirty="0" smtClean="0"/>
              <a:t>且</a:t>
            </a:r>
            <a:r>
              <a:rPr lang="en-US" altLang="zh-TW" dirty="0" smtClean="0"/>
              <a:t>UMA</a:t>
            </a:r>
            <a:r>
              <a:rPr lang="zh-TW" altLang="en-US" dirty="0" smtClean="0"/>
              <a:t>的</a:t>
            </a:r>
            <a:r>
              <a:rPr lang="zh-TW" altLang="zh-TW" dirty="0" smtClean="0"/>
              <a:t>電腦</a:t>
            </a:r>
            <a:endParaRPr lang="en-US" altLang="zh-TW" dirty="0" smtClean="0"/>
          </a:p>
          <a:p>
            <a:endParaRPr lang="zh-TW" altLang="en-US" dirty="0"/>
          </a:p>
        </p:txBody>
      </p:sp>
    </p:spTree>
    <p:extLst>
      <p:ext uri="{BB962C8B-B14F-4D97-AF65-F5344CB8AC3E}">
        <p14:creationId xmlns:p14="http://schemas.microsoft.com/office/powerpoint/2010/main" val="3910883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PRAM</a:t>
            </a:r>
            <a:r>
              <a:rPr lang="zh-TW" altLang="zh-TW" dirty="0"/>
              <a:t>模型可分為四種版本</a:t>
            </a:r>
            <a:endParaRPr lang="zh-TW" altLang="en-US" dirty="0"/>
          </a:p>
        </p:txBody>
      </p:sp>
      <p:sp>
        <p:nvSpPr>
          <p:cNvPr id="3" name="內容版面配置區 2"/>
          <p:cNvSpPr>
            <a:spLocks noGrp="1"/>
          </p:cNvSpPr>
          <p:nvPr>
            <p:ph idx="1"/>
          </p:nvPr>
        </p:nvSpPr>
        <p:spPr/>
        <p:txBody>
          <a:bodyPr>
            <a:normAutofit fontScale="77500" lnSpcReduction="20000"/>
          </a:bodyPr>
          <a:lstStyle/>
          <a:p>
            <a:pPr lvl="0" fontAlgn="base"/>
            <a:r>
              <a:rPr lang="zh-TW" altLang="zh-TW" dirty="0"/>
              <a:t>獨佔讀取，獨佔寫入</a:t>
            </a:r>
            <a:r>
              <a:rPr lang="en-US" altLang="zh-TW" dirty="0"/>
              <a:t>(</a:t>
            </a:r>
            <a:r>
              <a:rPr lang="en-US" altLang="zh-TW" b="1" dirty="0"/>
              <a:t>EREW</a:t>
            </a:r>
            <a:r>
              <a:rPr lang="en-US" altLang="zh-TW" dirty="0" smtClean="0"/>
              <a:t>)</a:t>
            </a:r>
          </a:p>
          <a:p>
            <a:pPr lvl="1" fontAlgn="base"/>
            <a:r>
              <a:rPr lang="zh-TW" altLang="zh-TW" dirty="0" smtClean="0"/>
              <a:t>在</a:t>
            </a:r>
            <a:r>
              <a:rPr lang="zh-TW" altLang="zh-TW" dirty="0"/>
              <a:t>這個版本中，不許任何的同時讀取或寫入。亦即，給定某個時間點與某個記憶體位置，僅有一個處理器能夠在該時間點存取該記憶體位置。這是</a:t>
            </a:r>
            <a:r>
              <a:rPr lang="en-US" altLang="zh-TW" dirty="0"/>
              <a:t>PRAM</a:t>
            </a:r>
            <a:r>
              <a:rPr lang="zh-TW" altLang="zh-TW" dirty="0"/>
              <a:t>電腦的最弱版本，因為它容許的同時作業性是最小的。</a:t>
            </a:r>
          </a:p>
          <a:p>
            <a:pPr lvl="0" fontAlgn="base"/>
            <a:r>
              <a:rPr lang="zh-TW" altLang="zh-TW" dirty="0"/>
              <a:t>獨佔讀取，同時寫入</a:t>
            </a:r>
            <a:r>
              <a:rPr lang="en-US" altLang="zh-TW" dirty="0"/>
              <a:t>(</a:t>
            </a:r>
            <a:r>
              <a:rPr lang="en-US" altLang="zh-TW" b="1" dirty="0"/>
              <a:t>ERCW</a:t>
            </a:r>
            <a:r>
              <a:rPr lang="en-US" altLang="zh-TW" dirty="0" smtClean="0"/>
              <a:t>)</a:t>
            </a:r>
          </a:p>
          <a:p>
            <a:pPr lvl="1" fontAlgn="base"/>
            <a:r>
              <a:rPr lang="zh-TW" altLang="zh-TW" dirty="0" smtClean="0"/>
              <a:t>在</a:t>
            </a:r>
            <a:r>
              <a:rPr lang="zh-TW" altLang="zh-TW" dirty="0"/>
              <a:t>這個版本中，同時寫入的動作是被允許的，但是不容許同時讀取的動作。</a:t>
            </a:r>
          </a:p>
          <a:p>
            <a:pPr lvl="0" fontAlgn="base"/>
            <a:r>
              <a:rPr lang="zh-TW" altLang="zh-TW" dirty="0"/>
              <a:t>同時讀取，獨佔寫入</a:t>
            </a:r>
            <a:r>
              <a:rPr lang="en-US" altLang="zh-TW" dirty="0"/>
              <a:t>(</a:t>
            </a:r>
            <a:r>
              <a:rPr lang="en-US" altLang="zh-TW" b="1" dirty="0"/>
              <a:t>CREW</a:t>
            </a:r>
            <a:r>
              <a:rPr lang="en-US" altLang="zh-TW" dirty="0" smtClean="0"/>
              <a:t>)</a:t>
            </a:r>
          </a:p>
          <a:p>
            <a:pPr lvl="1" fontAlgn="base"/>
            <a:r>
              <a:rPr lang="zh-TW" altLang="zh-TW" dirty="0" smtClean="0"/>
              <a:t>在</a:t>
            </a:r>
            <a:r>
              <a:rPr lang="zh-TW" altLang="zh-TW" dirty="0"/>
              <a:t>這個版本中，同時讀取的動作是被允許的，但是不容許同時寫入的動作。</a:t>
            </a:r>
          </a:p>
          <a:p>
            <a:pPr lvl="0" fontAlgn="base"/>
            <a:r>
              <a:rPr lang="zh-TW" altLang="zh-TW" dirty="0"/>
              <a:t>同時讀取，同時寫入</a:t>
            </a:r>
            <a:r>
              <a:rPr lang="en-US" altLang="zh-TW" dirty="0"/>
              <a:t>(</a:t>
            </a:r>
            <a:r>
              <a:rPr lang="en-US" altLang="zh-TW" b="1" dirty="0"/>
              <a:t>CRCW</a:t>
            </a:r>
            <a:r>
              <a:rPr lang="en-US" altLang="zh-TW" dirty="0" smtClean="0"/>
              <a:t>)</a:t>
            </a:r>
          </a:p>
          <a:p>
            <a:pPr lvl="1" fontAlgn="base"/>
            <a:r>
              <a:rPr lang="zh-TW" altLang="zh-TW" dirty="0" smtClean="0"/>
              <a:t>在</a:t>
            </a:r>
            <a:r>
              <a:rPr lang="zh-TW" altLang="zh-TW" dirty="0"/>
              <a:t>這個版本中，同時讀取與同時寫入的動作都是被允許的。</a:t>
            </a:r>
          </a:p>
          <a:p>
            <a:pPr marL="0" indent="0">
              <a:buNone/>
            </a:pPr>
            <a:endParaRPr lang="zh-TW" altLang="en-US" dirty="0"/>
          </a:p>
        </p:txBody>
      </p:sp>
    </p:spTree>
    <p:extLst>
      <p:ext uri="{BB962C8B-B14F-4D97-AF65-F5344CB8AC3E}">
        <p14:creationId xmlns:p14="http://schemas.microsoft.com/office/powerpoint/2010/main" val="2721155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529803"/>
            <a:ext cx="8229600" cy="1143000"/>
          </a:xfrm>
        </p:spPr>
        <p:txBody>
          <a:bodyPr>
            <a:normAutofit fontScale="90000"/>
          </a:bodyPr>
          <a:lstStyle/>
          <a:p>
            <a:r>
              <a:rPr lang="en-US" altLang="zh-TW" dirty="0" smtClean="0"/>
              <a:t>12.2.1  </a:t>
            </a:r>
            <a:r>
              <a:rPr lang="zh-TW" altLang="zh-TW" dirty="0"/>
              <a:t>設計基於</a:t>
            </a:r>
            <a:r>
              <a:rPr lang="en-US" altLang="zh-TW" dirty="0"/>
              <a:t>CREW PRAM</a:t>
            </a:r>
            <a:r>
              <a:rPr lang="zh-TW" altLang="zh-TW" dirty="0"/>
              <a:t>模型的演算法</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457200" y="1855365"/>
                <a:ext cx="8229600" cy="4525963"/>
              </a:xfrm>
            </p:spPr>
            <p:txBody>
              <a:bodyPr>
                <a:normAutofit/>
              </a:bodyPr>
              <a:lstStyle/>
              <a:p>
                <a:r>
                  <a:rPr lang="zh-TW" altLang="zh-TW" dirty="0"/>
                  <a:t>在陣列中找到最大的</a:t>
                </a:r>
                <a:r>
                  <a:rPr lang="en-US" altLang="zh-TW" dirty="0" smtClean="0"/>
                  <a:t>Key</a:t>
                </a:r>
              </a:p>
              <a:p>
                <a:pPr marL="857250" lvl="1" indent="-457200"/>
                <a:r>
                  <a:rPr lang="zh-TW" altLang="zh-TW" dirty="0"/>
                  <a:t>定理</a:t>
                </a:r>
                <a:r>
                  <a:rPr lang="en-US" altLang="zh-TW" dirty="0"/>
                  <a:t>8.7</a:t>
                </a:r>
                <a:r>
                  <a:rPr lang="zh-TW" altLang="zh-TW" dirty="0"/>
                  <a:t>證明了至少要做</a:t>
                </a:r>
                <a:r>
                  <a:rPr lang="en-US" altLang="zh-TW" dirty="0"/>
                  <a:t> </a:t>
                </a:r>
                <a:r>
                  <a:rPr lang="zh-TW" altLang="zh-TW" dirty="0"/>
                  <a:t>次比較才能僅靠</a:t>
                </a:r>
                <a:r>
                  <a:rPr lang="en-US" altLang="zh-TW" dirty="0"/>
                  <a:t>key</a:t>
                </a:r>
                <a:r>
                  <a:rPr lang="zh-TW" altLang="zh-TW" dirty="0"/>
                  <a:t>的比較找到最大</a:t>
                </a:r>
                <a:r>
                  <a:rPr lang="en-US" altLang="zh-TW" dirty="0"/>
                  <a:t>key</a:t>
                </a:r>
                <a:r>
                  <a:rPr lang="zh-TW" altLang="zh-TW" dirty="0"/>
                  <a:t>，代表任何設計在一台串列電腦上執行，解這個問題的演算法，必須</a:t>
                </a:r>
                <a:r>
                  <a:rPr lang="zh-TW" altLang="zh-TW" dirty="0" smtClean="0"/>
                  <a:t>是</a:t>
                </a:r>
                <a14:m>
                  <m:oMath xmlns:m="http://schemas.openxmlformats.org/officeDocument/2006/math">
                    <m:d>
                      <m:dPr>
                        <m:begChr m:val=""/>
                        <m:ctrlPr>
                          <a:rPr lang="zh-TW" altLang="en-US" i="1">
                            <a:latin typeface="Cambria Math" panose="02040503050406030204" pitchFamily="18" charset="0"/>
                          </a:rPr>
                        </m:ctrlPr>
                      </m:dPr>
                      <m:e>
                        <m:r>
                          <m:rPr>
                            <m:sty m:val="p"/>
                          </m:rPr>
                          <a:rPr lang="zh-TW" altLang="en-US" i="1">
                            <a:latin typeface="Cambria Math"/>
                          </a:rPr>
                          <m:t>Θ</m:t>
                        </m:r>
                        <m:r>
                          <a:rPr lang="zh-TW" altLang="en-US" i="1">
                            <a:latin typeface="Cambria Math"/>
                          </a:rPr>
                          <m:t>(</m:t>
                        </m:r>
                        <m:r>
                          <a:rPr lang="zh-TW" altLang="en-US" i="1">
                            <a:latin typeface="Cambria Math"/>
                          </a:rPr>
                          <m:t>𝑛</m:t>
                        </m:r>
                      </m:e>
                    </m:d>
                  </m:oMath>
                </a14:m>
                <a:endParaRPr lang="en-US" altLang="zh-TW" dirty="0" smtClean="0"/>
              </a:p>
              <a:p>
                <a:pPr marL="857250" lvl="1" indent="-457200"/>
                <a:r>
                  <a:rPr lang="zh-TW" altLang="zh-TW" dirty="0" smtClean="0"/>
                  <a:t>使用</a:t>
                </a:r>
                <a:r>
                  <a:rPr lang="zh-TW" altLang="zh-TW" dirty="0"/>
                  <a:t>平行計算，我們可以在執行時間上做改進。平行演算法仍需要做至少</a:t>
                </a:r>
                <a14:m>
                  <m:oMath xmlns:m="http://schemas.openxmlformats.org/officeDocument/2006/math">
                    <m:r>
                      <a:rPr lang="zh-TW" altLang="en-US" i="1">
                        <a:latin typeface="Cambria Math"/>
                      </a:rPr>
                      <m:t>𝑛</m:t>
                    </m:r>
                    <m:r>
                      <a:rPr lang="zh-TW" altLang="en-US">
                        <a:latin typeface="Cambria Math"/>
                      </a:rPr>
                      <m:t>−1</m:t>
                    </m:r>
                  </m:oMath>
                </a14:m>
                <a:r>
                  <a:rPr lang="zh-TW" altLang="zh-TW" dirty="0"/>
                  <a:t>次比較。但是利用平行地做很多個比較，整個比較的過程會較快</a:t>
                </a:r>
                <a:r>
                  <a:rPr lang="zh-TW" altLang="zh-TW" dirty="0" smtClean="0"/>
                  <a:t>結束</a:t>
                </a:r>
                <a:endParaRPr lang="zh-TW" altLang="en-US"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457200" y="1855365"/>
                <a:ext cx="8229600" cy="4525963"/>
              </a:xfrm>
              <a:blipFill rotWithShape="0">
                <a:blip r:embed="rId2"/>
                <a:stretch>
                  <a:fillRect l="-1704" t="-1884" r="-488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57493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sz="4000" dirty="0" smtClean="0"/>
              <a:t>演算法</a:t>
            </a:r>
            <a:r>
              <a:rPr lang="en-US" altLang="zh-TW" sz="4000" dirty="0" smtClean="0"/>
              <a:t>12.1</a:t>
            </a:r>
            <a:r>
              <a:rPr lang="zh-TW" altLang="en-US" sz="4000" dirty="0" smtClean="0"/>
              <a:t> </a:t>
            </a:r>
            <a:r>
              <a:rPr lang="zh-TW" altLang="zh-TW" sz="4000" dirty="0" smtClean="0"/>
              <a:t>平行</a:t>
            </a:r>
            <a:r>
              <a:rPr lang="zh-TW" altLang="zh-TW" sz="4000" dirty="0"/>
              <a:t>地找出最大</a:t>
            </a:r>
            <a:r>
              <a:rPr lang="en-US" altLang="zh-TW" sz="4000" dirty="0"/>
              <a:t>Key</a:t>
            </a:r>
            <a:endParaRPr lang="zh-TW" altLang="en-US" sz="4000" dirty="0"/>
          </a:p>
        </p:txBody>
      </p:sp>
      <p:sp>
        <p:nvSpPr>
          <p:cNvPr id="3" name="內容版面配置區 2"/>
          <p:cNvSpPr>
            <a:spLocks noGrp="1"/>
          </p:cNvSpPr>
          <p:nvPr>
            <p:ph idx="1"/>
          </p:nvPr>
        </p:nvSpPr>
        <p:spPr/>
        <p:txBody>
          <a:bodyPr/>
          <a:lstStyle/>
          <a:p>
            <a:r>
              <a:rPr lang="zh-TW" altLang="zh-TW" sz="2000" dirty="0">
                <a:solidFill>
                  <a:srgbClr val="0000FF"/>
                </a:solidFill>
              </a:rPr>
              <a:t>問題：</a:t>
            </a:r>
            <a:r>
              <a:rPr lang="zh-TW" altLang="zh-TW" sz="2000" dirty="0"/>
              <a:t>在一個大小為</a:t>
            </a:r>
            <a:r>
              <a:rPr lang="en-US" altLang="zh-TW" sz="2000" i="1" dirty="0"/>
              <a:t>n</a:t>
            </a:r>
            <a:r>
              <a:rPr lang="zh-TW" altLang="zh-TW" sz="2000" dirty="0"/>
              <a:t>的陣列</a:t>
            </a:r>
            <a:r>
              <a:rPr lang="en-US" altLang="zh-TW" sz="2000" i="1" dirty="0"/>
              <a:t>S</a:t>
            </a:r>
            <a:r>
              <a:rPr lang="zh-TW" altLang="zh-TW" sz="2000" dirty="0"/>
              <a:t>中找到最大</a:t>
            </a:r>
            <a:r>
              <a:rPr lang="en-US" altLang="zh-TW" sz="2000" dirty="0" smtClean="0"/>
              <a:t>key</a:t>
            </a:r>
            <a:endParaRPr lang="zh-TW" altLang="zh-TW" sz="2000" dirty="0"/>
          </a:p>
          <a:p>
            <a:r>
              <a:rPr lang="zh-TW" altLang="zh-TW" sz="2000" dirty="0">
                <a:solidFill>
                  <a:srgbClr val="0000FF"/>
                </a:solidFill>
              </a:rPr>
              <a:t>輸入：</a:t>
            </a:r>
            <a:r>
              <a:rPr lang="zh-TW" altLang="zh-TW" sz="2000" dirty="0"/>
              <a:t>正整數</a:t>
            </a:r>
            <a:r>
              <a:rPr lang="en-US" altLang="zh-TW" sz="2000" i="1" dirty="0"/>
              <a:t>n</a:t>
            </a:r>
            <a:r>
              <a:rPr lang="zh-TW" altLang="zh-TW" sz="2000" dirty="0"/>
              <a:t>，含有</a:t>
            </a:r>
            <a:r>
              <a:rPr lang="en-US" altLang="zh-TW" sz="2000" i="1" dirty="0"/>
              <a:t>n</a:t>
            </a:r>
            <a:r>
              <a:rPr lang="zh-TW" altLang="zh-TW" sz="2000" dirty="0"/>
              <a:t>個</a:t>
            </a:r>
            <a:r>
              <a:rPr lang="en-US" altLang="zh-TW" sz="2000" dirty="0"/>
              <a:t>key</a:t>
            </a:r>
            <a:r>
              <a:rPr lang="zh-TW" altLang="zh-TW" sz="2000" dirty="0"/>
              <a:t>的陣列</a:t>
            </a:r>
            <a:r>
              <a:rPr lang="en-US" altLang="zh-TW" sz="2000" i="1" dirty="0"/>
              <a:t>S</a:t>
            </a:r>
            <a:r>
              <a:rPr lang="en-US" altLang="zh-TW" sz="2000" dirty="0"/>
              <a:t>(</a:t>
            </a:r>
            <a:r>
              <a:rPr lang="zh-TW" altLang="zh-TW" sz="2000" dirty="0"/>
              <a:t>索引由</a:t>
            </a:r>
            <a:r>
              <a:rPr lang="en-US" altLang="zh-TW" sz="2000" dirty="0"/>
              <a:t>1</a:t>
            </a:r>
            <a:r>
              <a:rPr lang="zh-TW" altLang="zh-TW" sz="2000" dirty="0" smtClean="0"/>
              <a:t>到</a:t>
            </a:r>
            <a:r>
              <a:rPr lang="en-US" altLang="zh-TW" sz="2000" i="1" dirty="0" smtClean="0"/>
              <a:t>n</a:t>
            </a:r>
            <a:r>
              <a:rPr lang="en-US" altLang="zh-TW" sz="2000" dirty="0" smtClean="0"/>
              <a:t>)</a:t>
            </a:r>
            <a:endParaRPr lang="zh-TW" altLang="zh-TW" sz="2000" dirty="0"/>
          </a:p>
          <a:p>
            <a:r>
              <a:rPr lang="zh-TW" altLang="zh-TW" sz="2000" dirty="0">
                <a:solidFill>
                  <a:srgbClr val="0000FF"/>
                </a:solidFill>
              </a:rPr>
              <a:t>輸出：</a:t>
            </a:r>
            <a:r>
              <a:rPr lang="en-US" altLang="zh-TW" sz="2000" i="1" dirty="0"/>
              <a:t>S</a:t>
            </a:r>
            <a:r>
              <a:rPr lang="zh-TW" altLang="zh-TW" sz="2000" dirty="0"/>
              <a:t>中的最大</a:t>
            </a:r>
            <a:r>
              <a:rPr lang="en-US" altLang="zh-TW" sz="2000" dirty="0"/>
              <a:t>key</a:t>
            </a:r>
            <a:r>
              <a:rPr lang="zh-TW" altLang="zh-TW" sz="2000" dirty="0"/>
              <a:t>的</a:t>
            </a:r>
            <a:r>
              <a:rPr lang="zh-TW" altLang="zh-TW" sz="2000" dirty="0" smtClean="0"/>
              <a:t>值</a:t>
            </a:r>
            <a:endParaRPr lang="zh-TW" altLang="zh-TW" sz="2000" dirty="0"/>
          </a:p>
          <a:p>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750" y="2796795"/>
            <a:ext cx="6490618" cy="4016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8096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Dynamic Programming</a:t>
            </a:r>
            <a:r>
              <a:rPr lang="zh-TW" altLang="zh-TW" dirty="0"/>
              <a:t>的應用</a:t>
            </a:r>
            <a:endParaRPr lang="zh-TW" altLang="en-US" dirty="0"/>
          </a:p>
        </p:txBody>
      </p:sp>
      <p:sp>
        <p:nvSpPr>
          <p:cNvPr id="3" name="內容版面配置區 2"/>
          <p:cNvSpPr>
            <a:spLocks noGrp="1"/>
          </p:cNvSpPr>
          <p:nvPr>
            <p:ph idx="1"/>
          </p:nvPr>
        </p:nvSpPr>
        <p:spPr/>
        <p:txBody>
          <a:bodyPr/>
          <a:lstStyle/>
          <a:p>
            <a:r>
              <a:rPr lang="zh-TW" altLang="zh-TW" dirty="0"/>
              <a:t>許多</a:t>
            </a:r>
            <a:r>
              <a:rPr lang="en-US" altLang="zh-TW" dirty="0"/>
              <a:t>dynamic programming</a:t>
            </a:r>
            <a:r>
              <a:rPr lang="zh-TW" altLang="zh-TW" dirty="0"/>
              <a:t>的應用程式都很適合使用平行計算，因為在一個給定的列或對角線上的項目可被同時計算出來。我們藉著將計算二項式係數的演算法</a:t>
            </a:r>
            <a:r>
              <a:rPr lang="en-US" altLang="zh-TW" dirty="0"/>
              <a:t>(</a:t>
            </a:r>
            <a:r>
              <a:rPr lang="zh-TW" altLang="zh-TW" dirty="0"/>
              <a:t>演算法</a:t>
            </a:r>
            <a:r>
              <a:rPr lang="en-US" altLang="zh-TW" dirty="0"/>
              <a:t>3.2)</a:t>
            </a:r>
            <a:r>
              <a:rPr lang="zh-TW" altLang="zh-TW" dirty="0"/>
              <a:t>重新改寫為平行演算法來說明這個方法。在這個演算法中，在巴斯卡三角形中某一給定列中的項目</a:t>
            </a:r>
            <a:r>
              <a:rPr lang="en-US" altLang="zh-TW" dirty="0"/>
              <a:t>(</a:t>
            </a:r>
            <a:r>
              <a:rPr lang="zh-TW" altLang="zh-TW" dirty="0"/>
              <a:t>見圖</a:t>
            </a:r>
            <a:r>
              <a:rPr lang="en-US" altLang="zh-TW" dirty="0"/>
              <a:t>3.1)</a:t>
            </a:r>
            <a:r>
              <a:rPr lang="zh-TW" altLang="zh-TW" dirty="0"/>
              <a:t>被平行地計算出來。</a:t>
            </a:r>
          </a:p>
          <a:p>
            <a:endParaRPr lang="zh-TW" altLang="en-US" dirty="0"/>
          </a:p>
        </p:txBody>
      </p:sp>
    </p:spTree>
    <p:extLst>
      <p:ext uri="{BB962C8B-B14F-4D97-AF65-F5344CB8AC3E}">
        <p14:creationId xmlns:p14="http://schemas.microsoft.com/office/powerpoint/2010/main" val="1383894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sz="3600" b="1" dirty="0" smtClean="0"/>
              <a:t>演算法</a:t>
            </a:r>
            <a:r>
              <a:rPr lang="en-US" altLang="zh-TW" sz="3600" b="1" dirty="0" smtClean="0"/>
              <a:t>12.2</a:t>
            </a:r>
            <a:r>
              <a:rPr lang="zh-TW" altLang="en-US" sz="3600" b="1" dirty="0" smtClean="0"/>
              <a:t> </a:t>
            </a:r>
            <a:r>
              <a:rPr lang="zh-TW" altLang="zh-TW" sz="3600" b="1" dirty="0" smtClean="0"/>
              <a:t>平行</a:t>
            </a:r>
            <a:r>
              <a:rPr lang="zh-TW" altLang="zh-TW" sz="3600" b="1" dirty="0"/>
              <a:t>地計算二項式係數</a:t>
            </a:r>
            <a:endParaRPr lang="zh-TW" altLang="en-US" sz="3600" b="1"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zh-TW" altLang="zh-TW" sz="2000" dirty="0" smtClean="0">
                    <a:solidFill>
                      <a:srgbClr val="0000FF"/>
                    </a:solidFill>
                  </a:rPr>
                  <a:t>問題：</a:t>
                </a:r>
                <a:r>
                  <a:rPr lang="zh-TW" altLang="zh-TW" sz="2000" dirty="0"/>
                  <a:t>計算二項式係數。</a:t>
                </a:r>
              </a:p>
              <a:p>
                <a:r>
                  <a:rPr lang="zh-TW" altLang="zh-TW" sz="2000" dirty="0">
                    <a:solidFill>
                      <a:srgbClr val="0000FF"/>
                    </a:solidFill>
                  </a:rPr>
                  <a:t>輸入：</a:t>
                </a:r>
                <a:r>
                  <a:rPr lang="zh-TW" altLang="zh-TW" sz="2000" dirty="0"/>
                  <a:t>非負</a:t>
                </a:r>
                <a:r>
                  <a:rPr lang="zh-TW" altLang="zh-TW" sz="2000" dirty="0" smtClean="0"/>
                  <a:t>整數</a:t>
                </a:r>
                <a:r>
                  <a:rPr lang="en-US" altLang="zh-TW" sz="2000" dirty="0" smtClean="0"/>
                  <a:t> </a:t>
                </a:r>
                <a:r>
                  <a:rPr lang="en-US" altLang="zh-TW" sz="2000" i="1" dirty="0" smtClean="0"/>
                  <a:t>n </a:t>
                </a:r>
                <a:r>
                  <a:rPr lang="zh-TW" altLang="zh-TW" sz="2000" dirty="0" smtClean="0"/>
                  <a:t>與</a:t>
                </a:r>
                <a:r>
                  <a:rPr lang="en-US" altLang="zh-TW" sz="2000" dirty="0" smtClean="0"/>
                  <a:t> </a:t>
                </a:r>
                <a:r>
                  <a:rPr lang="en-US" altLang="zh-TW" sz="2000" i="1" dirty="0" smtClean="0"/>
                  <a:t>k</a:t>
                </a:r>
                <a:r>
                  <a:rPr lang="zh-TW" altLang="zh-TW" sz="2000" dirty="0"/>
                  <a:t>，其中</a:t>
                </a:r>
                <a:r>
                  <a:rPr lang="en-US" altLang="zh-TW" sz="2000" dirty="0"/>
                  <a:t> </a:t>
                </a:r>
                <a14:m>
                  <m:oMath xmlns:m="http://schemas.openxmlformats.org/officeDocument/2006/math">
                    <m:r>
                      <a:rPr lang="en-US" altLang="zh-TW" sz="2000" b="0" i="1" smtClean="0">
                        <a:latin typeface="Cambria Math"/>
                      </a:rPr>
                      <m:t>𝑘</m:t>
                    </m:r>
                    <m:r>
                      <a:rPr lang="en-US" altLang="zh-TW" sz="2000" i="1" smtClean="0">
                        <a:latin typeface="Cambria Math"/>
                        <a:ea typeface="Cambria Math"/>
                      </a:rPr>
                      <m:t>≤</m:t>
                    </m:r>
                    <m:r>
                      <a:rPr lang="en-US" altLang="zh-TW" sz="2000" b="0" i="1" smtClean="0">
                        <a:latin typeface="Cambria Math"/>
                        <a:ea typeface="Cambria Math"/>
                      </a:rPr>
                      <m:t>𝑛</m:t>
                    </m:r>
                  </m:oMath>
                </a14:m>
                <a:r>
                  <a:rPr lang="zh-TW" altLang="zh-TW" sz="2000" dirty="0" smtClean="0"/>
                  <a:t>。</a:t>
                </a:r>
                <a:endParaRPr lang="zh-TW" altLang="zh-TW" sz="2000" dirty="0"/>
              </a:p>
              <a:p>
                <a:r>
                  <a:rPr lang="zh-TW" altLang="zh-TW" sz="2000" dirty="0">
                    <a:solidFill>
                      <a:srgbClr val="0000FF"/>
                    </a:solidFill>
                  </a:rPr>
                  <a:t>輸出：</a:t>
                </a:r>
                <a:r>
                  <a:rPr lang="zh-TW" altLang="zh-TW" sz="2000" dirty="0"/>
                  <a:t>二項式係數</a:t>
                </a:r>
                <a14:m>
                  <m:oMath xmlns:m="http://schemas.openxmlformats.org/officeDocument/2006/math">
                    <m:d>
                      <m:dPr>
                        <m:ctrlPr>
                          <a:rPr lang="zh-TW" altLang="en-US" sz="2000" i="1">
                            <a:latin typeface="Cambria Math" panose="02040503050406030204" pitchFamily="18" charset="0"/>
                          </a:rPr>
                        </m:ctrlPr>
                      </m:dPr>
                      <m:e>
                        <m:m>
                          <m:mPr>
                            <m:mcs>
                              <m:mc>
                                <m:mcPr>
                                  <m:count m:val="1"/>
                                  <m:mcJc m:val="center"/>
                                </m:mcPr>
                              </m:mc>
                            </m:mcs>
                            <m:ctrlPr>
                              <a:rPr lang="zh-TW" altLang="en-US" sz="2000" i="1">
                                <a:latin typeface="Cambria Math" panose="02040503050406030204" pitchFamily="18" charset="0"/>
                              </a:rPr>
                            </m:ctrlPr>
                          </m:mPr>
                          <m:mr>
                            <m:e>
                              <m:r>
                                <a:rPr lang="zh-TW" altLang="en-US" sz="2000" i="1">
                                  <a:latin typeface="Cambria Math"/>
                                </a:rPr>
                                <m:t>𝑛</m:t>
                              </m:r>
                            </m:e>
                          </m:mr>
                          <m:mr>
                            <m:e>
                              <m:r>
                                <a:rPr lang="zh-TW" altLang="en-US" sz="2000" i="1">
                                  <a:latin typeface="Cambria Math"/>
                                </a:rPr>
                                <m:t>𝑘</m:t>
                              </m:r>
                            </m:e>
                          </m:mr>
                        </m:m>
                      </m:e>
                    </m:d>
                  </m:oMath>
                </a14:m>
                <a:endParaRPr lang="zh-TW" altLang="en-US" sz="20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zh-TW" alt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707" y="2924945"/>
            <a:ext cx="5729613" cy="390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2575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平行排序</a:t>
            </a:r>
            <a:endParaRPr lang="zh-TW" altLang="en-US" dirty="0"/>
          </a:p>
        </p:txBody>
      </p:sp>
      <p:sp>
        <p:nvSpPr>
          <p:cNvPr id="3" name="內容版面配置區 2"/>
          <p:cNvSpPr>
            <a:spLocks noGrp="1"/>
          </p:cNvSpPr>
          <p:nvPr>
            <p:ph idx="1"/>
          </p:nvPr>
        </p:nvSpPr>
        <p:spPr/>
        <p:txBody>
          <a:bodyPr>
            <a:normAutofit lnSpcReduction="10000"/>
          </a:bodyPr>
          <a:lstStyle/>
          <a:p>
            <a:r>
              <a:rPr lang="zh-TW" altLang="zh-TW" dirty="0"/>
              <a:t>回憶合併排序</a:t>
            </a:r>
            <a:r>
              <a:rPr lang="en-US" altLang="zh-TW" dirty="0"/>
              <a:t>3 (</a:t>
            </a:r>
            <a:r>
              <a:rPr lang="zh-TW" altLang="zh-TW" dirty="0"/>
              <a:t>演算法</a:t>
            </a:r>
            <a:r>
              <a:rPr lang="en-US" altLang="zh-TW" dirty="0"/>
              <a:t>7.3)</a:t>
            </a:r>
            <a:r>
              <a:rPr lang="zh-TW" altLang="zh-TW" dirty="0"/>
              <a:t>的</a:t>
            </a:r>
            <a:r>
              <a:rPr lang="en-US" altLang="zh-TW" dirty="0"/>
              <a:t>dynamic programming</a:t>
            </a:r>
            <a:r>
              <a:rPr lang="zh-TW" altLang="zh-TW" dirty="0"/>
              <a:t>版本。該演算法由單獨</a:t>
            </a:r>
            <a:r>
              <a:rPr lang="zh-TW" altLang="zh-TW" dirty="0" smtClean="0"/>
              <a:t>的</a:t>
            </a:r>
            <a:r>
              <a:rPr lang="en-US" altLang="zh-TW" dirty="0" smtClean="0"/>
              <a:t>key</a:t>
            </a:r>
            <a:r>
              <a:rPr lang="zh-TW" altLang="zh-TW" dirty="0"/>
              <a:t>開始，將這些</a:t>
            </a:r>
            <a:r>
              <a:rPr lang="en-US" altLang="zh-TW" dirty="0"/>
              <a:t>key</a:t>
            </a:r>
            <a:r>
              <a:rPr lang="zh-TW" altLang="zh-TW" dirty="0"/>
              <a:t>兩兩做成一個已排序串列，接著再把這些含有兩個</a:t>
            </a:r>
            <a:r>
              <a:rPr lang="en-US" altLang="zh-TW" dirty="0"/>
              <a:t>key</a:t>
            </a:r>
            <a:r>
              <a:rPr lang="zh-TW" altLang="zh-TW" dirty="0"/>
              <a:t>的串列合成含有</a:t>
            </a:r>
            <a:r>
              <a:rPr lang="en-US" altLang="zh-TW" dirty="0"/>
              <a:t>4</a:t>
            </a:r>
            <a:r>
              <a:rPr lang="zh-TW" altLang="zh-TW" dirty="0"/>
              <a:t>個</a:t>
            </a:r>
            <a:r>
              <a:rPr lang="en-US" altLang="zh-TW" dirty="0"/>
              <a:t>key</a:t>
            </a:r>
            <a:r>
              <a:rPr lang="zh-TW" altLang="zh-TW" dirty="0"/>
              <a:t>的已排序串列，</a:t>
            </a:r>
            <a:r>
              <a:rPr lang="zh-TW" altLang="zh-TW" dirty="0" smtClean="0"/>
              <a:t>依此類推</a:t>
            </a:r>
            <a:endParaRPr lang="en-US" altLang="zh-TW" dirty="0" smtClean="0"/>
          </a:p>
          <a:p>
            <a:r>
              <a:rPr lang="zh-TW" altLang="zh-TW" dirty="0" smtClean="0"/>
              <a:t>該</a:t>
            </a:r>
            <a:r>
              <a:rPr lang="zh-TW" altLang="zh-TW" dirty="0"/>
              <a:t>演算法執行圖</a:t>
            </a:r>
            <a:r>
              <a:rPr lang="en-US" altLang="zh-TW" dirty="0"/>
              <a:t>2.2</a:t>
            </a:r>
            <a:r>
              <a:rPr lang="zh-TW" altLang="zh-TW" dirty="0"/>
              <a:t>描繪的合併動作。這跟使用錦標賽方法來找到最大值很像。亦即，我們可以在每個步驟執行平行地執行合併的</a:t>
            </a:r>
            <a:r>
              <a:rPr lang="zh-TW" altLang="zh-TW" dirty="0" smtClean="0"/>
              <a:t>動作</a:t>
            </a:r>
            <a:endParaRPr lang="zh-TW" altLang="en-US" dirty="0"/>
          </a:p>
        </p:txBody>
      </p:sp>
    </p:spTree>
    <p:extLst>
      <p:ext uri="{BB962C8B-B14F-4D97-AF65-F5344CB8AC3E}">
        <p14:creationId xmlns:p14="http://schemas.microsoft.com/office/powerpoint/2010/main" val="3130656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sz="4000" b="1" dirty="0" smtClean="0"/>
              <a:t>演算法</a:t>
            </a:r>
            <a:r>
              <a:rPr lang="en-US" altLang="zh-TW" sz="4000" b="1" dirty="0" smtClean="0"/>
              <a:t>12.3</a:t>
            </a:r>
            <a:r>
              <a:rPr lang="zh-TW" altLang="en-US" sz="4000" b="1" dirty="0" smtClean="0"/>
              <a:t> </a:t>
            </a:r>
            <a:r>
              <a:rPr lang="zh-TW" altLang="zh-TW" sz="4000" b="1" dirty="0" smtClean="0"/>
              <a:t>合併排序</a:t>
            </a:r>
            <a:r>
              <a:rPr lang="zh-TW" altLang="zh-TW" sz="4000" b="1" dirty="0"/>
              <a:t>平行版</a:t>
            </a:r>
            <a:endParaRPr lang="zh-TW" altLang="en-US" sz="4000" b="1" dirty="0"/>
          </a:p>
        </p:txBody>
      </p:sp>
      <p:sp>
        <p:nvSpPr>
          <p:cNvPr id="3" name="內容版面配置區 2"/>
          <p:cNvSpPr>
            <a:spLocks noGrp="1"/>
          </p:cNvSpPr>
          <p:nvPr>
            <p:ph idx="1"/>
          </p:nvPr>
        </p:nvSpPr>
        <p:spPr/>
        <p:txBody>
          <a:bodyPr>
            <a:normAutofit/>
          </a:bodyPr>
          <a:lstStyle/>
          <a:p>
            <a:r>
              <a:rPr lang="zh-TW" altLang="zh-TW" sz="2000" dirty="0">
                <a:solidFill>
                  <a:srgbClr val="0000FF"/>
                </a:solidFill>
              </a:rPr>
              <a:t>問題：</a:t>
            </a:r>
            <a:r>
              <a:rPr lang="zh-TW" altLang="zh-TW" sz="2000" dirty="0"/>
              <a:t>將</a:t>
            </a:r>
            <a:r>
              <a:rPr lang="en-US" altLang="zh-TW" sz="2000" i="1" dirty="0"/>
              <a:t>n</a:t>
            </a:r>
            <a:r>
              <a:rPr lang="zh-TW" altLang="zh-TW" sz="2000" dirty="0"/>
              <a:t>個</a:t>
            </a:r>
            <a:r>
              <a:rPr lang="en-US" altLang="zh-TW" sz="2000" dirty="0"/>
              <a:t>key</a:t>
            </a:r>
            <a:r>
              <a:rPr lang="zh-TW" altLang="zh-TW" sz="2000" dirty="0"/>
              <a:t>依非遞減順序排序。</a:t>
            </a:r>
          </a:p>
          <a:p>
            <a:r>
              <a:rPr lang="zh-TW" altLang="zh-TW" sz="2000" dirty="0">
                <a:solidFill>
                  <a:srgbClr val="0000FF"/>
                </a:solidFill>
              </a:rPr>
              <a:t>輸入：</a:t>
            </a:r>
            <a:r>
              <a:rPr lang="zh-TW" altLang="zh-TW" sz="2000" dirty="0"/>
              <a:t>正整數</a:t>
            </a:r>
            <a:r>
              <a:rPr lang="en-US" altLang="zh-TW" sz="2000" i="1" dirty="0"/>
              <a:t>n</a:t>
            </a:r>
            <a:r>
              <a:rPr lang="zh-TW" altLang="zh-TW" sz="2000" dirty="0"/>
              <a:t>，含有</a:t>
            </a:r>
            <a:r>
              <a:rPr lang="en-US" altLang="zh-TW" sz="2000" i="1" dirty="0"/>
              <a:t>n</a:t>
            </a:r>
            <a:r>
              <a:rPr lang="zh-TW" altLang="zh-TW" sz="2000" dirty="0"/>
              <a:t>個</a:t>
            </a:r>
            <a:r>
              <a:rPr lang="en-US" altLang="zh-TW" sz="2000" dirty="0"/>
              <a:t>key</a:t>
            </a:r>
            <a:r>
              <a:rPr lang="zh-TW" altLang="zh-TW" sz="2000" dirty="0"/>
              <a:t>的陣列</a:t>
            </a:r>
            <a:r>
              <a:rPr lang="en-US" altLang="zh-TW" sz="2000" i="1" dirty="0"/>
              <a:t>S</a:t>
            </a:r>
            <a:r>
              <a:rPr lang="en-US" altLang="zh-TW" sz="2000" dirty="0"/>
              <a:t>(</a:t>
            </a:r>
            <a:r>
              <a:rPr lang="zh-TW" altLang="zh-TW" sz="2000" dirty="0"/>
              <a:t>索引值由</a:t>
            </a:r>
            <a:r>
              <a:rPr lang="en-US" altLang="zh-TW" sz="2000" dirty="0"/>
              <a:t>1</a:t>
            </a:r>
            <a:r>
              <a:rPr lang="zh-TW" altLang="zh-TW" sz="2000" dirty="0"/>
              <a:t>到</a:t>
            </a:r>
            <a:r>
              <a:rPr lang="en-US" altLang="zh-TW" sz="2000" i="1" dirty="0"/>
              <a:t>n</a:t>
            </a:r>
            <a:r>
              <a:rPr lang="en-US" altLang="zh-TW" sz="2000" dirty="0"/>
              <a:t>)</a:t>
            </a:r>
            <a:endParaRPr lang="zh-TW" altLang="zh-TW" sz="2000" dirty="0"/>
          </a:p>
          <a:p>
            <a:r>
              <a:rPr lang="zh-TW" altLang="zh-TW" sz="2000" dirty="0">
                <a:solidFill>
                  <a:srgbClr val="0000FF"/>
                </a:solidFill>
              </a:rPr>
              <a:t>輸出：</a:t>
            </a:r>
            <a:r>
              <a:rPr lang="zh-TW" altLang="zh-TW" sz="2000" dirty="0"/>
              <a:t>含有</a:t>
            </a:r>
            <a:r>
              <a:rPr lang="en-US" altLang="zh-TW" sz="2000" i="1" dirty="0"/>
              <a:t>n</a:t>
            </a:r>
            <a:r>
              <a:rPr lang="zh-TW" altLang="zh-TW" sz="2000" dirty="0"/>
              <a:t>個</a:t>
            </a:r>
            <a:r>
              <a:rPr lang="en-US" altLang="zh-TW" sz="2000" dirty="0"/>
              <a:t>key</a:t>
            </a:r>
            <a:r>
              <a:rPr lang="zh-TW" altLang="zh-TW" sz="2000" dirty="0"/>
              <a:t>的陣列</a:t>
            </a:r>
            <a:r>
              <a:rPr lang="en-US" altLang="zh-TW" sz="2000" i="1" dirty="0"/>
              <a:t>S</a:t>
            </a:r>
            <a:r>
              <a:rPr lang="zh-TW" altLang="zh-TW" sz="2000" dirty="0"/>
              <a:t>，</a:t>
            </a:r>
            <a:r>
              <a:rPr lang="en-US" altLang="zh-TW" sz="2000" i="1" dirty="0"/>
              <a:t>n</a:t>
            </a:r>
            <a:r>
              <a:rPr lang="zh-TW" altLang="zh-TW" sz="2000" dirty="0"/>
              <a:t>個</a:t>
            </a:r>
            <a:r>
              <a:rPr lang="en-US" altLang="zh-TW" sz="2000" dirty="0"/>
              <a:t>key</a:t>
            </a:r>
            <a:r>
              <a:rPr lang="zh-TW" altLang="zh-TW" sz="2000" dirty="0"/>
              <a:t>已依非遞減順序排序。</a:t>
            </a:r>
            <a:endParaRPr lang="zh-TW" alt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852936"/>
            <a:ext cx="7081217" cy="3834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9939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群組 1"/>
          <p:cNvGrpSpPr/>
          <p:nvPr/>
        </p:nvGrpSpPr>
        <p:grpSpPr>
          <a:xfrm>
            <a:off x="1907704" y="568474"/>
            <a:ext cx="4493915" cy="5884862"/>
            <a:chOff x="1274415" y="0"/>
            <a:chExt cx="5991300" cy="8037512"/>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0"/>
              <a:ext cx="5934075" cy="430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415" y="4256087"/>
              <a:ext cx="5457825"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784552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zh-TW" dirty="0"/>
              <a:t>分析</a:t>
            </a:r>
            <a:r>
              <a:rPr lang="zh-TW" altLang="zh-TW" dirty="0" smtClean="0"/>
              <a:t>演算法</a:t>
            </a:r>
            <a:r>
              <a:rPr lang="en-US" altLang="zh-TW" dirty="0" smtClean="0"/>
              <a:t>12.3</a:t>
            </a:r>
            <a:r>
              <a:rPr lang="zh-TW" altLang="zh-TW" dirty="0"/>
              <a:t/>
            </a:r>
            <a:br>
              <a:rPr lang="zh-TW" altLang="zh-TW" dirty="0"/>
            </a:br>
            <a:r>
              <a:rPr lang="zh-TW" altLang="zh-TW" dirty="0"/>
              <a:t>最差情況時間複雜度</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251520" y="1600200"/>
                <a:ext cx="8686800" cy="5257800"/>
              </a:xfrm>
            </p:spPr>
            <p:txBody>
              <a:bodyPr>
                <a:normAutofit fontScale="62500" lnSpcReduction="20000"/>
              </a:bodyPr>
              <a:lstStyle/>
              <a:p>
                <a:r>
                  <a:rPr lang="zh-TW" altLang="zh-TW" dirty="0">
                    <a:solidFill>
                      <a:srgbClr val="0000FF"/>
                    </a:solidFill>
                  </a:rPr>
                  <a:t>基本運算：</a:t>
                </a:r>
                <a:r>
                  <a:rPr lang="zh-TW" altLang="zh-TW" dirty="0"/>
                  <a:t>發生在</a:t>
                </a:r>
                <a:r>
                  <a:rPr lang="en-US" altLang="zh-TW" i="1" dirty="0" err="1"/>
                  <a:t>parmerge</a:t>
                </a:r>
                <a:r>
                  <a:rPr lang="zh-TW" altLang="zh-TW" dirty="0"/>
                  <a:t>的比較</a:t>
                </a:r>
              </a:p>
              <a:p>
                <a:r>
                  <a:rPr lang="zh-TW" altLang="zh-TW" dirty="0">
                    <a:solidFill>
                      <a:srgbClr val="0000FF"/>
                    </a:solidFill>
                  </a:rPr>
                  <a:t>輸入大小：</a:t>
                </a:r>
                <a:r>
                  <a:rPr lang="en-US" altLang="zh-TW" i="1" dirty="0"/>
                  <a:t>n</a:t>
                </a:r>
                <a:r>
                  <a:rPr lang="zh-TW" altLang="zh-TW" dirty="0"/>
                  <a:t>，陣列中的</a:t>
                </a:r>
                <a:r>
                  <a:rPr lang="en-US" altLang="zh-TW" dirty="0"/>
                  <a:t>key</a:t>
                </a:r>
                <a:r>
                  <a:rPr lang="zh-TW" altLang="zh-TW" dirty="0"/>
                  <a:t>的數量。</a:t>
                </a:r>
              </a:p>
              <a:p>
                <a:pPr marL="0" indent="0">
                  <a:buNone/>
                </a:pPr>
                <a:r>
                  <a:rPr lang="zh-TW" altLang="zh-TW" dirty="0"/>
                  <a:t>這個演算法做的比較次數跟原先循序的</a:t>
                </a:r>
                <a:r>
                  <a:rPr lang="zh-TW" altLang="zh-TW" dirty="0" smtClean="0"/>
                  <a:t>合併排序相同。</a:t>
                </a:r>
                <a:endParaRPr lang="en-US" altLang="zh-TW" dirty="0" smtClean="0"/>
              </a:p>
              <a:p>
                <a:pPr marL="0" indent="0">
                  <a:buNone/>
                </a:pPr>
                <a:r>
                  <a:rPr lang="zh-TW" altLang="zh-TW" dirty="0" smtClean="0"/>
                  <a:t>差別</a:t>
                </a:r>
                <a:r>
                  <a:rPr lang="zh-TW" altLang="zh-TW" dirty="0"/>
                  <a:t>在於大部分的比較都是平行完成</a:t>
                </a:r>
                <a:r>
                  <a:rPr lang="zh-TW" altLang="zh-TW" dirty="0" smtClean="0"/>
                  <a:t>的</a:t>
                </a:r>
                <a:endParaRPr lang="en-US" altLang="zh-TW" dirty="0" smtClean="0"/>
              </a:p>
              <a:p>
                <a:pPr marL="0" indent="0">
                  <a:buNone/>
                </a:pPr>
                <a:r>
                  <a:rPr lang="zh-TW" altLang="zh-TW" dirty="0" smtClean="0"/>
                  <a:t>在</a:t>
                </a:r>
                <a:r>
                  <a:rPr lang="zh-TW" altLang="zh-TW" dirty="0"/>
                  <a:t>第一次走過</a:t>
                </a:r>
                <a:r>
                  <a:rPr lang="en-US" altLang="zh-TW" dirty="0"/>
                  <a:t>for-</a:t>
                </a:r>
                <a:r>
                  <a:rPr lang="en-US" altLang="zh-TW" i="1" dirty="0"/>
                  <a:t>step</a:t>
                </a:r>
                <a:r>
                  <a:rPr lang="zh-TW" altLang="zh-TW" dirty="0"/>
                  <a:t>迴圈時，</a:t>
                </a:r>
                <a:r>
                  <a:rPr lang="en-US" altLang="zh-TW" dirty="0"/>
                  <a:t> </a:t>
                </a:r>
                <a14:m>
                  <m:oMath xmlns:m="http://schemas.openxmlformats.org/officeDocument/2006/math">
                    <m:f>
                      <m:fPr>
                        <m:type m:val="lin"/>
                        <m:ctrlPr>
                          <a:rPr lang="zh-TW" altLang="en-US" i="1">
                            <a:latin typeface="Cambria Math" panose="02040503050406030204" pitchFamily="18" charset="0"/>
                          </a:rPr>
                        </m:ctrlPr>
                      </m:fPr>
                      <m:num>
                        <m:r>
                          <a:rPr lang="zh-TW" altLang="en-US" i="1">
                            <a:latin typeface="Cambria Math"/>
                          </a:rPr>
                          <m:t>𝑛</m:t>
                        </m:r>
                      </m:num>
                      <m:den>
                        <m:r>
                          <a:rPr lang="zh-TW" altLang="en-US">
                            <a:latin typeface="Cambria Math"/>
                          </a:rPr>
                          <m:t>2</m:t>
                        </m:r>
                      </m:den>
                    </m:f>
                  </m:oMath>
                </a14:m>
                <a:r>
                  <a:rPr lang="zh-TW" altLang="zh-TW" dirty="0"/>
                  <a:t>對只含有一個</a:t>
                </a:r>
                <a:r>
                  <a:rPr lang="en-US" altLang="zh-TW" dirty="0"/>
                  <a:t>key</a:t>
                </a:r>
                <a:r>
                  <a:rPr lang="zh-TW" altLang="zh-TW" dirty="0"/>
                  <a:t>的陣列被同時合併。因此最差情況下，任一個處理器所做比較次數為</a:t>
                </a:r>
                <a14:m>
                  <m:oMath xmlns:m="http://schemas.openxmlformats.org/officeDocument/2006/math">
                    <m:r>
                      <a:rPr lang="zh-TW" altLang="en-US" smtClean="0">
                        <a:latin typeface="Cambria Math"/>
                      </a:rPr>
                      <m:t>2−1=1</m:t>
                    </m:r>
                  </m:oMath>
                </a14:m>
                <a:r>
                  <a:rPr lang="en-US" altLang="zh-TW" dirty="0"/>
                  <a:t> (</a:t>
                </a:r>
                <a:r>
                  <a:rPr lang="zh-TW" altLang="zh-TW" dirty="0"/>
                  <a:t>參見第</a:t>
                </a:r>
                <a:r>
                  <a:rPr lang="en-US" altLang="zh-TW" dirty="0"/>
                  <a:t>2.2</a:t>
                </a:r>
                <a:r>
                  <a:rPr lang="zh-TW" altLang="zh-TW" dirty="0"/>
                  <a:t>節中的演算法</a:t>
                </a:r>
                <a:r>
                  <a:rPr lang="en-US" altLang="zh-TW" dirty="0"/>
                  <a:t>2.3</a:t>
                </a:r>
                <a:r>
                  <a:rPr lang="zh-TW" altLang="zh-TW" dirty="0"/>
                  <a:t>的分析</a:t>
                </a:r>
                <a:r>
                  <a:rPr lang="en-US" altLang="zh-TW" dirty="0"/>
                  <a:t>)</a:t>
                </a:r>
                <a:r>
                  <a:rPr lang="zh-TW" altLang="zh-TW" dirty="0"/>
                  <a:t>。在第二輪中，</a:t>
                </a:r>
                <a:r>
                  <a:rPr lang="en-US" altLang="zh-TW" dirty="0"/>
                  <a:t> </a:t>
                </a:r>
                <a:r>
                  <a:rPr lang="zh-TW" altLang="zh-TW" dirty="0"/>
                  <a:t>對只含有</a:t>
                </a:r>
                <a:r>
                  <a:rPr lang="en-US" altLang="zh-TW" dirty="0"/>
                  <a:t>2</a:t>
                </a:r>
                <a:r>
                  <a:rPr lang="zh-TW" altLang="zh-TW" dirty="0"/>
                  <a:t>個</a:t>
                </a:r>
                <a:r>
                  <a:rPr lang="en-US" altLang="zh-TW" dirty="0"/>
                  <a:t>key</a:t>
                </a:r>
                <a:r>
                  <a:rPr lang="zh-TW" altLang="zh-TW" dirty="0"/>
                  <a:t>的陣列被同時合併。因此最差情況下，任一個處理器所做比較次數</a:t>
                </a:r>
                <a:r>
                  <a:rPr lang="zh-TW" altLang="zh-TW" dirty="0" smtClean="0"/>
                  <a:t>為</a:t>
                </a:r>
                <a14:m>
                  <m:oMath xmlns:m="http://schemas.openxmlformats.org/officeDocument/2006/math">
                    <m:r>
                      <a:rPr lang="zh-TW" altLang="en-US" smtClean="0">
                        <a:latin typeface="Cambria Math"/>
                      </a:rPr>
                      <m:t>4−1=3</m:t>
                    </m:r>
                  </m:oMath>
                </a14:m>
                <a:r>
                  <a:rPr lang="en-US" altLang="zh-TW" dirty="0" smtClean="0"/>
                  <a:t> </a:t>
                </a:r>
                <a:r>
                  <a:rPr lang="zh-TW" altLang="zh-TW" dirty="0"/>
                  <a:t>。在第三輪中，</a:t>
                </a:r>
                <a:r>
                  <a:rPr lang="en-US" altLang="zh-TW" dirty="0"/>
                  <a:t> </a:t>
                </a:r>
                <a14:m>
                  <m:oMath xmlns:m="http://schemas.openxmlformats.org/officeDocument/2006/math">
                    <m:f>
                      <m:fPr>
                        <m:type m:val="lin"/>
                        <m:ctrlPr>
                          <a:rPr lang="zh-TW" altLang="en-US" i="1">
                            <a:latin typeface="Cambria Math" panose="02040503050406030204" pitchFamily="18" charset="0"/>
                          </a:rPr>
                        </m:ctrlPr>
                      </m:fPr>
                      <m:num>
                        <m:r>
                          <a:rPr lang="zh-TW" altLang="en-US" i="1">
                            <a:latin typeface="Cambria Math"/>
                          </a:rPr>
                          <m:t>𝑛</m:t>
                        </m:r>
                      </m:num>
                      <m:den>
                        <m:r>
                          <a:rPr lang="zh-TW" altLang="en-US">
                            <a:latin typeface="Cambria Math"/>
                          </a:rPr>
                          <m:t>4</m:t>
                        </m:r>
                      </m:den>
                    </m:f>
                  </m:oMath>
                </a14:m>
                <a:r>
                  <a:rPr lang="zh-TW" altLang="zh-TW" dirty="0"/>
                  <a:t>對只含有</a:t>
                </a:r>
                <a:r>
                  <a:rPr lang="en-US" altLang="zh-TW" dirty="0"/>
                  <a:t>4</a:t>
                </a:r>
                <a:r>
                  <a:rPr lang="zh-TW" altLang="zh-TW" dirty="0"/>
                  <a:t>個</a:t>
                </a:r>
                <a:r>
                  <a:rPr lang="en-US" altLang="zh-TW" dirty="0"/>
                  <a:t>key</a:t>
                </a:r>
                <a:r>
                  <a:rPr lang="zh-TW" altLang="zh-TW" dirty="0"/>
                  <a:t>的陣列被同時合併。因此最差情況下，任一個處理器所做比較次數為</a:t>
                </a:r>
                <a:r>
                  <a:rPr lang="en-US" altLang="zh-TW" dirty="0"/>
                  <a:t> </a:t>
                </a:r>
                <a14:m>
                  <m:oMath xmlns:m="http://schemas.openxmlformats.org/officeDocument/2006/math">
                    <m:r>
                      <a:rPr lang="zh-TW" altLang="en-US">
                        <a:latin typeface="Cambria Math"/>
                      </a:rPr>
                      <m:t>8−1=7</m:t>
                    </m:r>
                  </m:oMath>
                </a14:m>
                <a:r>
                  <a:rPr lang="zh-TW" altLang="zh-TW" dirty="0" smtClean="0"/>
                  <a:t>。</a:t>
                </a:r>
                <a:endParaRPr lang="en-US" altLang="zh-TW" dirty="0" smtClean="0"/>
              </a:p>
              <a:p>
                <a:pPr marL="0" indent="0">
                  <a:buNone/>
                </a:pPr>
                <a:r>
                  <a:rPr lang="zh-TW" altLang="zh-TW" dirty="0" smtClean="0"/>
                  <a:t>在</a:t>
                </a:r>
                <a:r>
                  <a:rPr lang="zh-TW" altLang="zh-TW" dirty="0"/>
                  <a:t>第</a:t>
                </a:r>
                <a:r>
                  <a:rPr lang="en-US" altLang="zh-TW" i="1" dirty="0" err="1"/>
                  <a:t>i</a:t>
                </a:r>
                <a:r>
                  <a:rPr lang="zh-TW" altLang="zh-TW" dirty="0"/>
                  <a:t>輪中，</a:t>
                </a:r>
                <a:r>
                  <a:rPr lang="en-US" altLang="zh-TW" dirty="0"/>
                  <a:t> </a:t>
                </a:r>
                <a14:m>
                  <m:oMath xmlns:m="http://schemas.openxmlformats.org/officeDocument/2006/math">
                    <m:f>
                      <m:fPr>
                        <m:type m:val="lin"/>
                        <m:ctrlPr>
                          <a:rPr lang="zh-TW" altLang="en-US" i="1">
                            <a:latin typeface="Cambria Math" panose="02040503050406030204" pitchFamily="18" charset="0"/>
                          </a:rPr>
                        </m:ctrlPr>
                      </m:fPr>
                      <m:num>
                        <m:r>
                          <a:rPr lang="zh-TW" altLang="en-US" i="1">
                            <a:latin typeface="Cambria Math"/>
                          </a:rPr>
                          <m:t>𝑛</m:t>
                        </m:r>
                      </m:num>
                      <m:den>
                        <m:sSup>
                          <m:sSupPr>
                            <m:ctrlPr>
                              <a:rPr lang="zh-TW" altLang="en-US" i="1">
                                <a:latin typeface="Cambria Math" panose="02040503050406030204" pitchFamily="18" charset="0"/>
                              </a:rPr>
                            </m:ctrlPr>
                          </m:sSupPr>
                          <m:e>
                            <m:r>
                              <a:rPr lang="zh-TW" altLang="en-US">
                                <a:latin typeface="Cambria Math"/>
                              </a:rPr>
                              <m:t>2</m:t>
                            </m:r>
                          </m:e>
                          <m:sup>
                            <m:r>
                              <a:rPr lang="zh-TW" altLang="en-US" i="1">
                                <a:latin typeface="Cambria Math"/>
                              </a:rPr>
                              <m:t>𝑖</m:t>
                            </m:r>
                          </m:sup>
                        </m:sSup>
                      </m:den>
                    </m:f>
                  </m:oMath>
                </a14:m>
                <a:r>
                  <a:rPr lang="zh-TW" altLang="zh-TW" dirty="0"/>
                  <a:t>對</a:t>
                </a:r>
                <a:r>
                  <a:rPr lang="zh-TW" altLang="zh-TW" dirty="0" smtClean="0"/>
                  <a:t>含有</a:t>
                </a:r>
                <a14:m>
                  <m:oMath xmlns:m="http://schemas.openxmlformats.org/officeDocument/2006/math">
                    <m:sSup>
                      <m:sSupPr>
                        <m:ctrlPr>
                          <a:rPr lang="zh-TW" altLang="en-US" i="1">
                            <a:latin typeface="Cambria Math" panose="02040503050406030204" pitchFamily="18" charset="0"/>
                          </a:rPr>
                        </m:ctrlPr>
                      </m:sSupPr>
                      <m:e>
                        <m:r>
                          <a:rPr lang="zh-TW" altLang="en-US">
                            <a:latin typeface="Cambria Math"/>
                          </a:rPr>
                          <m:t>2</m:t>
                        </m:r>
                      </m:e>
                      <m:sup>
                        <m:r>
                          <a:rPr lang="zh-TW" altLang="en-US" i="1">
                            <a:latin typeface="Cambria Math"/>
                          </a:rPr>
                          <m:t>𝑖</m:t>
                        </m:r>
                        <m:r>
                          <a:rPr lang="zh-TW" altLang="en-US">
                            <a:latin typeface="Cambria Math"/>
                          </a:rPr>
                          <m:t>−1</m:t>
                        </m:r>
                      </m:sup>
                    </m:sSup>
                  </m:oMath>
                </a14:m>
                <a:r>
                  <a:rPr lang="zh-TW" altLang="zh-TW" dirty="0" smtClean="0"/>
                  <a:t>個</a:t>
                </a:r>
                <a:r>
                  <a:rPr lang="en-US" altLang="zh-TW" dirty="0"/>
                  <a:t>key</a:t>
                </a:r>
                <a:r>
                  <a:rPr lang="zh-TW" altLang="zh-TW" dirty="0"/>
                  <a:t>的陣列被同時合併。因此最差情況下，任一個處理器所做比較次數為</a:t>
                </a:r>
                <a14:m>
                  <m:oMath xmlns:m="http://schemas.openxmlformats.org/officeDocument/2006/math">
                    <m:sSup>
                      <m:sSupPr>
                        <m:ctrlPr>
                          <a:rPr lang="zh-TW" altLang="en-US" i="1">
                            <a:latin typeface="Cambria Math" panose="02040503050406030204" pitchFamily="18" charset="0"/>
                          </a:rPr>
                        </m:ctrlPr>
                      </m:sSupPr>
                      <m:e>
                        <m:r>
                          <a:rPr lang="zh-TW" altLang="en-US">
                            <a:latin typeface="Cambria Math"/>
                          </a:rPr>
                          <m:t>2</m:t>
                        </m:r>
                      </m:e>
                      <m:sup>
                        <m:r>
                          <a:rPr lang="zh-TW" altLang="en-US" i="1">
                            <a:latin typeface="Cambria Math"/>
                          </a:rPr>
                          <m:t>𝑖</m:t>
                        </m:r>
                      </m:sup>
                    </m:sSup>
                    <m:r>
                      <a:rPr lang="zh-TW" altLang="en-US">
                        <a:latin typeface="Cambria Math"/>
                      </a:rPr>
                      <m:t>−1=1</m:t>
                    </m:r>
                  </m:oMath>
                </a14:m>
                <a:r>
                  <a:rPr lang="en-US" altLang="zh-TW" dirty="0"/>
                  <a:t> </a:t>
                </a:r>
                <a:r>
                  <a:rPr lang="zh-TW" altLang="zh-TW" dirty="0"/>
                  <a:t>。在最後一輪中，兩個各含有</a:t>
                </a:r>
                <a14:m>
                  <m:oMath xmlns:m="http://schemas.openxmlformats.org/officeDocument/2006/math">
                    <m:f>
                      <m:fPr>
                        <m:type m:val="lin"/>
                        <m:ctrlPr>
                          <a:rPr lang="zh-TW" altLang="en-US" i="1">
                            <a:latin typeface="Cambria Math" panose="02040503050406030204" pitchFamily="18" charset="0"/>
                          </a:rPr>
                        </m:ctrlPr>
                      </m:fPr>
                      <m:num>
                        <m:r>
                          <a:rPr lang="zh-TW" altLang="en-US" i="1">
                            <a:latin typeface="Cambria Math"/>
                          </a:rPr>
                          <m:t>𝑛</m:t>
                        </m:r>
                      </m:num>
                      <m:den>
                        <m:r>
                          <a:rPr lang="zh-TW" altLang="en-US">
                            <a:latin typeface="Cambria Math"/>
                          </a:rPr>
                          <m:t>2</m:t>
                        </m:r>
                      </m:den>
                    </m:f>
                  </m:oMath>
                </a14:m>
                <a:r>
                  <a:rPr lang="zh-TW" altLang="zh-TW" dirty="0"/>
                  <a:t>個</a:t>
                </a:r>
                <a:r>
                  <a:rPr lang="en-US" altLang="zh-TW" dirty="0"/>
                  <a:t>key</a:t>
                </a:r>
                <a:r>
                  <a:rPr lang="zh-TW" altLang="zh-TW" dirty="0"/>
                  <a:t>的陣列被合併，代表著在這一輪中最差情況的比較次數為</a:t>
                </a:r>
                <a14:m>
                  <m:oMath xmlns:m="http://schemas.openxmlformats.org/officeDocument/2006/math">
                    <m:r>
                      <a:rPr lang="zh-TW" altLang="en-US" i="1">
                        <a:latin typeface="Cambria Math"/>
                      </a:rPr>
                      <m:t>𝑛</m:t>
                    </m:r>
                    <m:r>
                      <a:rPr lang="zh-TW" altLang="en-US">
                        <a:latin typeface="Cambria Math"/>
                      </a:rPr>
                      <m:t>−1</m:t>
                    </m:r>
                  </m:oMath>
                </a14:m>
                <a:r>
                  <a:rPr lang="zh-TW" altLang="zh-TW" dirty="0"/>
                  <a:t>。在最差情況下，每個處理器所做的比較次數總量</a:t>
                </a:r>
                <a:r>
                  <a:rPr lang="zh-TW" altLang="zh-TW" dirty="0" smtClean="0"/>
                  <a:t>為</a:t>
                </a:r>
                <a:endParaRPr lang="en-US" altLang="zh-TW" dirty="0" smtClean="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zh-TW" altLang="en-US" i="1">
                              <a:latin typeface="Cambria Math" panose="02040503050406030204" pitchFamily="18" charset="0"/>
                            </a:rPr>
                          </m:ctrlPr>
                        </m:mPr>
                        <m:mr>
                          <m:e>
                            <m:r>
                              <a:rPr lang="zh-TW" altLang="en-US" i="1">
                                <a:latin typeface="Cambria Math"/>
                              </a:rPr>
                              <m:t>𝑊</m:t>
                            </m:r>
                            <m:r>
                              <a:rPr lang="zh-TW" altLang="en-US" i="1">
                                <a:latin typeface="Cambria Math"/>
                              </a:rPr>
                              <m:t>(</m:t>
                            </m:r>
                            <m:r>
                              <a:rPr lang="zh-TW" altLang="en-US" i="1">
                                <a:latin typeface="Cambria Math"/>
                              </a:rPr>
                              <m:t>𝑛</m:t>
                            </m:r>
                            <m:r>
                              <a:rPr lang="zh-TW" altLang="en-US" i="1">
                                <a:latin typeface="Cambria Math"/>
                              </a:rPr>
                              <m:t>)=1+3+7+⋯+</m:t>
                            </m:r>
                            <m:sSup>
                              <m:sSupPr>
                                <m:ctrlPr>
                                  <a:rPr lang="zh-TW" altLang="en-US" i="1">
                                    <a:latin typeface="Cambria Math" panose="02040503050406030204" pitchFamily="18" charset="0"/>
                                  </a:rPr>
                                </m:ctrlPr>
                              </m:sSupPr>
                              <m:e>
                                <m:r>
                                  <a:rPr lang="zh-TW" altLang="en-US" i="1">
                                    <a:latin typeface="Cambria Math"/>
                                  </a:rPr>
                                  <m:t>2</m:t>
                                </m:r>
                              </m:e>
                              <m:sup>
                                <m:r>
                                  <a:rPr lang="zh-TW" altLang="en-US" i="1">
                                    <a:latin typeface="Cambria Math"/>
                                  </a:rPr>
                                  <m:t>𝑖</m:t>
                                </m:r>
                              </m:sup>
                            </m:sSup>
                            <m:r>
                              <a:rPr lang="zh-TW" altLang="en-US" i="1">
                                <a:latin typeface="Cambria Math"/>
                              </a:rPr>
                              <m:t>−1+⋯+</m:t>
                            </m:r>
                            <m:r>
                              <a:rPr lang="zh-TW" altLang="en-US" i="1">
                                <a:latin typeface="Cambria Math"/>
                              </a:rPr>
                              <m:t>𝑛</m:t>
                            </m:r>
                            <m:r>
                              <a:rPr lang="zh-TW" altLang="en-US" i="1">
                                <a:latin typeface="Cambria Math"/>
                              </a:rPr>
                              <m:t>−1</m:t>
                            </m:r>
                          </m:e>
                        </m:mr>
                        <m:mr>
                          <m:e>
                            <m:r>
                              <a:rPr lang="zh-TW" altLang="en-US" i="1">
                                <a:latin typeface="Cambria Math"/>
                              </a:rPr>
                              <m:t>=</m:t>
                            </m:r>
                            <m:nary>
                              <m:naryPr>
                                <m:chr m:val="∑"/>
                                <m:limLoc m:val="undOvr"/>
                                <m:grow m:val="on"/>
                                <m:ctrlPr>
                                  <a:rPr lang="zh-TW" altLang="en-US" i="1">
                                    <a:latin typeface="Cambria Math" panose="02040503050406030204" pitchFamily="18" charset="0"/>
                                  </a:rPr>
                                </m:ctrlPr>
                              </m:naryPr>
                              <m:sub>
                                <m:r>
                                  <a:rPr lang="zh-TW" altLang="en-US" i="1">
                                    <a:latin typeface="Cambria Math"/>
                                  </a:rPr>
                                  <m:t>𝑖</m:t>
                                </m:r>
                                <m:r>
                                  <a:rPr lang="zh-TW" altLang="en-US" i="1">
                                    <a:latin typeface="Cambria Math"/>
                                  </a:rPr>
                                  <m:t>=1</m:t>
                                </m:r>
                              </m:sub>
                              <m:sup>
                                <m:r>
                                  <a:rPr lang="zh-TW" altLang="en-US" i="1">
                                    <a:latin typeface="Cambria Math"/>
                                  </a:rPr>
                                  <m:t>𝑙𝑔𝑛</m:t>
                                </m:r>
                              </m:sup>
                              <m:e>
                                <m:d>
                                  <m:dPr>
                                    <m:ctrlPr>
                                      <a:rPr lang="zh-TW" altLang="en-US" i="1">
                                        <a:latin typeface="Cambria Math" panose="02040503050406030204" pitchFamily="18" charset="0"/>
                                      </a:rPr>
                                    </m:ctrlPr>
                                  </m:dPr>
                                  <m:e>
                                    <m:sSup>
                                      <m:sSupPr>
                                        <m:ctrlPr>
                                          <a:rPr lang="zh-TW" altLang="en-US" i="1">
                                            <a:latin typeface="Cambria Math" panose="02040503050406030204" pitchFamily="18" charset="0"/>
                                          </a:rPr>
                                        </m:ctrlPr>
                                      </m:sSupPr>
                                      <m:e>
                                        <m:r>
                                          <a:rPr lang="zh-TW" altLang="en-US" i="1">
                                            <a:latin typeface="Cambria Math"/>
                                          </a:rPr>
                                          <m:t>2</m:t>
                                        </m:r>
                                      </m:e>
                                      <m:sup>
                                        <m:r>
                                          <a:rPr lang="zh-TW" altLang="en-US" i="1">
                                            <a:latin typeface="Cambria Math"/>
                                          </a:rPr>
                                          <m:t>𝑖</m:t>
                                        </m:r>
                                      </m:sup>
                                    </m:sSup>
                                    <m:r>
                                      <a:rPr lang="zh-TW" altLang="en-US" i="1">
                                        <a:latin typeface="Cambria Math"/>
                                      </a:rPr>
                                      <m:t>−1)=2</m:t>
                                    </m:r>
                                    <m:r>
                                      <a:rPr lang="zh-TW" altLang="en-US" i="1">
                                        <a:latin typeface="Cambria Math"/>
                                      </a:rPr>
                                      <m:t>𝑛</m:t>
                                    </m:r>
                                    <m:r>
                                      <a:rPr lang="zh-TW" altLang="en-US" i="1">
                                        <a:latin typeface="Cambria Math"/>
                                      </a:rPr>
                                      <m:t>−2−</m:t>
                                    </m:r>
                                    <m:r>
                                      <a:rPr lang="zh-TW" altLang="en-US" i="1">
                                        <a:latin typeface="Cambria Math"/>
                                      </a:rPr>
                                      <m:t>𝑙𝑔𝑛</m:t>
                                    </m:r>
                                    <m:r>
                                      <a:rPr lang="zh-TW" altLang="en-US" i="1">
                                        <a:latin typeface="Cambria Math"/>
                                      </a:rPr>
                                      <m:t>∈</m:t>
                                    </m:r>
                                    <m:r>
                                      <m:rPr>
                                        <m:sty m:val="p"/>
                                      </m:rPr>
                                      <a:rPr lang="zh-TW" altLang="en-US" i="1">
                                        <a:latin typeface="Cambria Math"/>
                                      </a:rPr>
                                      <m:t>Θ</m:t>
                                    </m:r>
                                    <m:r>
                                      <a:rPr lang="zh-TW" altLang="en-US" i="1">
                                        <a:latin typeface="Cambria Math"/>
                                      </a:rPr>
                                      <m:t>(</m:t>
                                    </m:r>
                                    <m:r>
                                      <a:rPr lang="zh-TW" altLang="en-US" i="1">
                                        <a:latin typeface="Cambria Math"/>
                                      </a:rPr>
                                      <m:t>𝑛</m:t>
                                    </m:r>
                                  </m:e>
                                </m:d>
                              </m:e>
                            </m:nary>
                          </m:e>
                        </m:mr>
                      </m:m>
                    </m:oMath>
                  </m:oMathPara>
                </a14:m>
                <a:endParaRPr lang="zh-TW" altLang="en-US"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251520" y="1600200"/>
                <a:ext cx="8686800" cy="5257800"/>
              </a:xfrm>
              <a:blipFill rotWithShape="0">
                <a:blip r:embed="rId2"/>
                <a:stretch>
                  <a:fillRect l="-702" t="-1856" r="-84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12345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平行電腦</a:t>
            </a:r>
            <a:endParaRPr lang="zh-TW" altLang="en-US" dirty="0"/>
          </a:p>
        </p:txBody>
      </p:sp>
      <p:sp>
        <p:nvSpPr>
          <p:cNvPr id="3" name="內容版面配置區 2"/>
          <p:cNvSpPr>
            <a:spLocks noGrp="1"/>
          </p:cNvSpPr>
          <p:nvPr>
            <p:ph idx="1"/>
          </p:nvPr>
        </p:nvSpPr>
        <p:spPr/>
        <p:txBody>
          <a:bodyPr/>
          <a:lstStyle/>
          <a:p>
            <a:r>
              <a:rPr lang="zh-TW" altLang="zh-TW" dirty="0"/>
              <a:t>每個處理器能夠同時</a:t>
            </a:r>
            <a:r>
              <a:rPr lang="en-US" altLang="zh-TW" dirty="0"/>
              <a:t>(</a:t>
            </a:r>
            <a:r>
              <a:rPr lang="zh-TW" altLang="zh-TW" dirty="0"/>
              <a:t>以平行的方式</a:t>
            </a:r>
            <a:r>
              <a:rPr lang="en-US" altLang="zh-TW" dirty="0"/>
              <a:t>)</a:t>
            </a:r>
            <a:r>
              <a:rPr lang="zh-TW" altLang="zh-TW" dirty="0"/>
              <a:t>跟其他的處理器一起執行</a:t>
            </a:r>
            <a:r>
              <a:rPr lang="zh-TW" altLang="zh-TW" dirty="0" smtClean="0"/>
              <a:t>指令</a:t>
            </a:r>
            <a:endParaRPr lang="en-US" altLang="zh-TW" dirty="0" smtClean="0"/>
          </a:p>
          <a:p>
            <a:r>
              <a:rPr lang="zh-TW" altLang="zh-TW" dirty="0" smtClean="0"/>
              <a:t>架</a:t>
            </a:r>
            <a:r>
              <a:rPr lang="zh-TW" altLang="zh-TW" dirty="0"/>
              <a:t>上的微處理器之速度與最快的串列電腦之速度的差在一個量級之內。然而，微處理器的價格比要少了好幾個量</a:t>
            </a:r>
            <a:r>
              <a:rPr lang="zh-TW" altLang="zh-TW" dirty="0" smtClean="0"/>
              <a:t>級</a:t>
            </a:r>
            <a:endParaRPr lang="en-US" altLang="zh-TW" dirty="0" smtClean="0"/>
          </a:p>
          <a:p>
            <a:r>
              <a:rPr lang="zh-TW" altLang="zh-TW" dirty="0" smtClean="0"/>
              <a:t>將</a:t>
            </a:r>
            <a:r>
              <a:rPr lang="zh-TW" altLang="zh-TW" dirty="0"/>
              <a:t>許多個微處理器連接起來，可能在花的錢少很多的情形下，得到比最快的串列電腦還快的計算能力</a:t>
            </a:r>
            <a:endParaRPr lang="zh-TW" altLang="en-US" dirty="0"/>
          </a:p>
        </p:txBody>
      </p:sp>
    </p:spTree>
    <p:extLst>
      <p:ext uri="{BB962C8B-B14F-4D97-AF65-F5344CB8AC3E}">
        <p14:creationId xmlns:p14="http://schemas.microsoft.com/office/powerpoint/2010/main" val="912731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12.2.2  </a:t>
            </a:r>
            <a:r>
              <a:rPr lang="zh-TW" altLang="zh-TW" dirty="0"/>
              <a:t>設計</a:t>
            </a:r>
            <a:r>
              <a:rPr lang="zh-TW" altLang="zh-TW" dirty="0" smtClean="0"/>
              <a:t>基於</a:t>
            </a:r>
            <a:r>
              <a:rPr lang="en-US" altLang="zh-TW" dirty="0" smtClean="0"/>
              <a:t/>
            </a:r>
            <a:br>
              <a:rPr lang="en-US" altLang="zh-TW" dirty="0" smtClean="0"/>
            </a:br>
            <a:r>
              <a:rPr lang="en-US" altLang="zh-TW" dirty="0" smtClean="0"/>
              <a:t>CRCW </a:t>
            </a:r>
            <a:r>
              <a:rPr lang="en-US" altLang="zh-TW" dirty="0"/>
              <a:t>PRAM</a:t>
            </a:r>
            <a:r>
              <a:rPr lang="zh-TW" altLang="zh-TW" dirty="0"/>
              <a:t>模型的演算法</a:t>
            </a:r>
            <a:endParaRPr lang="zh-TW" altLang="en-US" dirty="0"/>
          </a:p>
        </p:txBody>
      </p:sp>
      <p:sp>
        <p:nvSpPr>
          <p:cNvPr id="3" name="內容版面配置區 2"/>
          <p:cNvSpPr>
            <a:spLocks noGrp="1"/>
          </p:cNvSpPr>
          <p:nvPr>
            <p:ph idx="1"/>
          </p:nvPr>
        </p:nvSpPr>
        <p:spPr>
          <a:xfrm>
            <a:off x="457200" y="1600200"/>
            <a:ext cx="8686800" cy="4525963"/>
          </a:xfrm>
        </p:spPr>
        <p:txBody>
          <a:bodyPr>
            <a:normAutofit fontScale="70000" lnSpcReduction="20000"/>
          </a:bodyPr>
          <a:lstStyle/>
          <a:p>
            <a:pPr marL="0" indent="0">
              <a:buNone/>
            </a:pPr>
            <a:r>
              <a:rPr lang="en-US" altLang="zh-TW" dirty="0" smtClean="0"/>
              <a:t>CRCW</a:t>
            </a:r>
            <a:r>
              <a:rPr lang="zh-TW" altLang="zh-TW" dirty="0"/>
              <a:t>支援同步讀取與同步寫入</a:t>
            </a:r>
            <a:r>
              <a:rPr lang="zh-TW" altLang="zh-TW" dirty="0" smtClean="0"/>
              <a:t>。當</a:t>
            </a:r>
            <a:r>
              <a:rPr lang="zh-TW" altLang="zh-TW" dirty="0"/>
              <a:t>兩個處理器試著在同一步驟寫入同一個記憶體位置時，必須以某種方式排除同步寫入的衝突。最常用來解決這種衝突的協定如下：</a:t>
            </a:r>
          </a:p>
          <a:p>
            <a:pPr lvl="0"/>
            <a:r>
              <a:rPr lang="zh-TW" altLang="zh-TW" dirty="0"/>
              <a:t>共同</a:t>
            </a:r>
            <a:r>
              <a:rPr lang="en-US" altLang="zh-TW" dirty="0"/>
              <a:t> (common</a:t>
            </a:r>
            <a:r>
              <a:rPr lang="en-US" altLang="zh-TW" dirty="0" smtClean="0"/>
              <a:t>)</a:t>
            </a:r>
          </a:p>
          <a:p>
            <a:pPr lvl="1"/>
            <a:r>
              <a:rPr lang="zh-TW" altLang="zh-TW" dirty="0" smtClean="0"/>
              <a:t>只有</a:t>
            </a:r>
            <a:r>
              <a:rPr lang="zh-TW" altLang="zh-TW" dirty="0"/>
              <a:t>當所有處理器都想寫入同一個值時，這個協定才允許同步</a:t>
            </a:r>
            <a:r>
              <a:rPr lang="zh-TW" altLang="zh-TW" dirty="0" smtClean="0"/>
              <a:t>寫入</a:t>
            </a:r>
            <a:endParaRPr lang="zh-TW" altLang="zh-TW" dirty="0"/>
          </a:p>
          <a:p>
            <a:pPr lvl="0"/>
            <a:r>
              <a:rPr lang="zh-TW" altLang="zh-TW" dirty="0"/>
              <a:t>任意</a:t>
            </a:r>
            <a:r>
              <a:rPr lang="en-US" altLang="zh-TW" dirty="0"/>
              <a:t> (arbitrary</a:t>
            </a:r>
            <a:r>
              <a:rPr lang="en-US" altLang="zh-TW" dirty="0" smtClean="0"/>
              <a:t>)</a:t>
            </a:r>
          </a:p>
          <a:p>
            <a:pPr lvl="1"/>
            <a:r>
              <a:rPr lang="zh-TW" altLang="zh-TW" dirty="0" smtClean="0"/>
              <a:t>這個</a:t>
            </a:r>
            <a:r>
              <a:rPr lang="zh-TW" altLang="zh-TW" dirty="0"/>
              <a:t>協定任意挑選一個處理器容許它寫入那個記憶體位</a:t>
            </a:r>
            <a:r>
              <a:rPr lang="zh-TW" altLang="zh-TW" dirty="0" smtClean="0"/>
              <a:t>址</a:t>
            </a:r>
            <a:endParaRPr lang="zh-TW" altLang="zh-TW" dirty="0"/>
          </a:p>
          <a:p>
            <a:pPr lvl="0"/>
            <a:r>
              <a:rPr lang="zh-TW" altLang="zh-TW" dirty="0"/>
              <a:t>優先權</a:t>
            </a:r>
            <a:r>
              <a:rPr lang="en-US" altLang="zh-TW" dirty="0"/>
              <a:t> (priority</a:t>
            </a:r>
            <a:r>
              <a:rPr lang="en-US" altLang="zh-TW" dirty="0" smtClean="0"/>
              <a:t>)</a:t>
            </a:r>
          </a:p>
          <a:p>
            <a:pPr lvl="1"/>
            <a:r>
              <a:rPr lang="zh-TW" altLang="zh-TW" dirty="0" smtClean="0"/>
              <a:t>在</a:t>
            </a:r>
            <a:r>
              <a:rPr lang="zh-TW" altLang="zh-TW" dirty="0"/>
              <a:t>這個協定中，所有的處理器被安排到一個事先定義的優先權串列中，只有具有最高優先權的可以</a:t>
            </a:r>
            <a:r>
              <a:rPr lang="zh-TW" altLang="zh-TW" dirty="0" smtClean="0"/>
              <a:t>寫入</a:t>
            </a:r>
            <a:endParaRPr lang="zh-TW" altLang="zh-TW" dirty="0"/>
          </a:p>
          <a:p>
            <a:pPr lvl="0"/>
            <a:r>
              <a:rPr lang="zh-TW" altLang="zh-TW" dirty="0"/>
              <a:t>總和</a:t>
            </a:r>
            <a:r>
              <a:rPr lang="en-US" altLang="zh-TW" dirty="0"/>
              <a:t> (sum</a:t>
            </a:r>
            <a:r>
              <a:rPr lang="en-US" altLang="zh-TW" dirty="0" smtClean="0"/>
              <a:t>)</a:t>
            </a:r>
          </a:p>
          <a:p>
            <a:pPr lvl="1"/>
            <a:r>
              <a:rPr lang="zh-TW" altLang="zh-TW" dirty="0" smtClean="0"/>
              <a:t>這個</a:t>
            </a:r>
            <a:r>
              <a:rPr lang="zh-TW" altLang="zh-TW" dirty="0"/>
              <a:t>協定會寫入所有處理器寫入的值的總和。</a:t>
            </a:r>
            <a:r>
              <a:rPr lang="en-US" altLang="zh-TW" dirty="0"/>
              <a:t>(</a:t>
            </a:r>
            <a:r>
              <a:rPr lang="zh-TW" altLang="zh-TW" dirty="0"/>
              <a:t>這個協定可以被推廣到任何定義在被寫入的值之上的結合運算元</a:t>
            </a:r>
            <a:r>
              <a:rPr lang="en-US" altLang="zh-TW" dirty="0"/>
              <a:t>(associative operator))</a:t>
            </a:r>
            <a:endParaRPr lang="zh-TW" altLang="zh-TW" dirty="0"/>
          </a:p>
          <a:p>
            <a:endParaRPr lang="zh-TW" altLang="en-US" dirty="0"/>
          </a:p>
        </p:txBody>
      </p:sp>
    </p:spTree>
    <p:extLst>
      <p:ext uri="{BB962C8B-B14F-4D97-AF65-F5344CB8AC3E}">
        <p14:creationId xmlns:p14="http://schemas.microsoft.com/office/powerpoint/2010/main" val="9460196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zh-TW" dirty="0" smtClean="0"/>
              <a:t>演算法</a:t>
            </a:r>
            <a:r>
              <a:rPr lang="en-US" altLang="zh-TW" dirty="0" smtClean="0"/>
              <a:t>12.4</a:t>
            </a:r>
            <a:r>
              <a:rPr lang="zh-TW" altLang="zh-TW" dirty="0"/>
              <a:t/>
            </a:r>
            <a:br>
              <a:rPr lang="zh-TW" altLang="zh-TW" dirty="0"/>
            </a:br>
            <a:r>
              <a:rPr lang="zh-TW" altLang="zh-TW" dirty="0"/>
              <a:t>平行</a:t>
            </a:r>
            <a:r>
              <a:rPr lang="en-US" altLang="zh-TW" dirty="0"/>
              <a:t>CRCW</a:t>
            </a:r>
            <a:r>
              <a:rPr lang="zh-TW" altLang="zh-TW" dirty="0"/>
              <a:t>找到最大</a:t>
            </a:r>
            <a:r>
              <a:rPr lang="en-US" altLang="zh-TW" dirty="0" smtClean="0"/>
              <a:t>Key</a:t>
            </a:r>
            <a:endParaRPr lang="zh-TW" altLang="en-US" dirty="0"/>
          </a:p>
        </p:txBody>
      </p:sp>
      <p:sp>
        <p:nvSpPr>
          <p:cNvPr id="3" name="內容版面配置區 2"/>
          <p:cNvSpPr>
            <a:spLocks noGrp="1"/>
          </p:cNvSpPr>
          <p:nvPr>
            <p:ph idx="1"/>
          </p:nvPr>
        </p:nvSpPr>
        <p:spPr>
          <a:xfrm>
            <a:off x="251520" y="1600200"/>
            <a:ext cx="8229600" cy="4525963"/>
          </a:xfrm>
        </p:spPr>
        <p:txBody>
          <a:bodyPr/>
          <a:lstStyle/>
          <a:p>
            <a:r>
              <a:rPr lang="zh-TW" altLang="zh-TW" sz="2000" dirty="0">
                <a:solidFill>
                  <a:srgbClr val="0000FF"/>
                </a:solidFill>
              </a:rPr>
              <a:t>問題：</a:t>
            </a:r>
            <a:r>
              <a:rPr lang="zh-TW" altLang="zh-TW" sz="2000" dirty="0"/>
              <a:t>在一個大小為</a:t>
            </a:r>
            <a:r>
              <a:rPr lang="en-US" altLang="zh-TW" sz="2000" i="1" dirty="0"/>
              <a:t>n</a:t>
            </a:r>
            <a:r>
              <a:rPr lang="zh-TW" altLang="zh-TW" sz="2000" dirty="0"/>
              <a:t>的陣列</a:t>
            </a:r>
            <a:r>
              <a:rPr lang="en-US" altLang="zh-TW" sz="2000" i="1" dirty="0"/>
              <a:t>S</a:t>
            </a:r>
            <a:r>
              <a:rPr lang="zh-TW" altLang="zh-TW" sz="2000" dirty="0"/>
              <a:t>中找到最大</a:t>
            </a:r>
            <a:r>
              <a:rPr lang="en-US" altLang="zh-TW" sz="2000" dirty="0"/>
              <a:t>key</a:t>
            </a:r>
            <a:r>
              <a:rPr lang="zh-TW" altLang="zh-TW" sz="2000" dirty="0"/>
              <a:t>。</a:t>
            </a:r>
          </a:p>
          <a:p>
            <a:r>
              <a:rPr lang="zh-TW" altLang="zh-TW" sz="2000" dirty="0">
                <a:solidFill>
                  <a:srgbClr val="0000FF"/>
                </a:solidFill>
              </a:rPr>
              <a:t>輸入：</a:t>
            </a:r>
            <a:r>
              <a:rPr lang="zh-TW" altLang="zh-TW" sz="2000" dirty="0"/>
              <a:t>正整數</a:t>
            </a:r>
            <a:r>
              <a:rPr lang="en-US" altLang="zh-TW" sz="2000" i="1" dirty="0"/>
              <a:t>n</a:t>
            </a:r>
            <a:r>
              <a:rPr lang="zh-TW" altLang="zh-TW" sz="2000" dirty="0"/>
              <a:t>，含有</a:t>
            </a:r>
            <a:r>
              <a:rPr lang="en-US" altLang="zh-TW" sz="2000" i="1" dirty="0"/>
              <a:t>n</a:t>
            </a:r>
            <a:r>
              <a:rPr lang="zh-TW" altLang="zh-TW" sz="2000" dirty="0"/>
              <a:t>個</a:t>
            </a:r>
            <a:r>
              <a:rPr lang="en-US" altLang="zh-TW" sz="2000" dirty="0"/>
              <a:t>key</a:t>
            </a:r>
            <a:r>
              <a:rPr lang="zh-TW" altLang="zh-TW" sz="2000" dirty="0"/>
              <a:t>的陣列</a:t>
            </a:r>
            <a:r>
              <a:rPr lang="en-US" altLang="zh-TW" sz="2000" i="1" dirty="0"/>
              <a:t>S</a:t>
            </a:r>
            <a:r>
              <a:rPr lang="en-US" altLang="zh-TW" sz="2000" dirty="0"/>
              <a:t>(</a:t>
            </a:r>
            <a:r>
              <a:rPr lang="zh-TW" altLang="zh-TW" sz="2000" dirty="0"/>
              <a:t>索引由</a:t>
            </a:r>
            <a:r>
              <a:rPr lang="en-US" altLang="zh-TW" sz="2000" dirty="0"/>
              <a:t>1</a:t>
            </a:r>
            <a:r>
              <a:rPr lang="zh-TW" altLang="zh-TW" sz="2000" dirty="0"/>
              <a:t>到 </a:t>
            </a:r>
            <a:r>
              <a:rPr lang="en-US" altLang="zh-TW" sz="2000" i="1" dirty="0"/>
              <a:t>n</a:t>
            </a:r>
            <a:r>
              <a:rPr lang="en-US" altLang="zh-TW" sz="2000" dirty="0"/>
              <a:t>)</a:t>
            </a:r>
            <a:r>
              <a:rPr lang="zh-TW" altLang="zh-TW" sz="2000" dirty="0"/>
              <a:t>。</a:t>
            </a:r>
          </a:p>
          <a:p>
            <a:r>
              <a:rPr lang="zh-TW" altLang="zh-TW" sz="2000" dirty="0">
                <a:solidFill>
                  <a:srgbClr val="0000FF"/>
                </a:solidFill>
              </a:rPr>
              <a:t>輸出：</a:t>
            </a:r>
            <a:r>
              <a:rPr lang="en-US" altLang="zh-TW" sz="2000" i="1" dirty="0"/>
              <a:t>S</a:t>
            </a:r>
            <a:r>
              <a:rPr lang="zh-TW" altLang="zh-TW" sz="2000" dirty="0"/>
              <a:t>中的最大</a:t>
            </a:r>
            <a:r>
              <a:rPr lang="en-US" altLang="zh-TW" sz="2000" dirty="0"/>
              <a:t>key</a:t>
            </a:r>
            <a:r>
              <a:rPr lang="zh-TW" altLang="zh-TW" sz="2000" dirty="0"/>
              <a:t>的值。</a:t>
            </a:r>
          </a:p>
          <a:p>
            <a:endParaRPr lang="zh-TW" altLang="en-US" dirty="0"/>
          </a:p>
        </p:txBody>
      </p:sp>
      <p:grpSp>
        <p:nvGrpSpPr>
          <p:cNvPr id="4" name="群組 3"/>
          <p:cNvGrpSpPr/>
          <p:nvPr/>
        </p:nvGrpSpPr>
        <p:grpSpPr>
          <a:xfrm>
            <a:off x="3707904" y="2394414"/>
            <a:ext cx="5292080" cy="4418962"/>
            <a:chOff x="652463" y="909638"/>
            <a:chExt cx="7837487" cy="7271543"/>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3" y="909638"/>
              <a:ext cx="7837487" cy="503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821" y="5733256"/>
              <a:ext cx="7494587"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082394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12.1  </a:t>
            </a:r>
            <a:r>
              <a:rPr lang="zh-TW" altLang="zh-TW" dirty="0"/>
              <a:t>平行處理架構</a:t>
            </a:r>
            <a:endParaRPr lang="zh-TW" altLang="en-US" dirty="0"/>
          </a:p>
        </p:txBody>
      </p:sp>
      <p:sp>
        <p:nvSpPr>
          <p:cNvPr id="3" name="內容版面配置區 2"/>
          <p:cNvSpPr>
            <a:spLocks noGrp="1"/>
          </p:cNvSpPr>
          <p:nvPr>
            <p:ph idx="1"/>
          </p:nvPr>
        </p:nvSpPr>
        <p:spPr/>
        <p:txBody>
          <a:bodyPr/>
          <a:lstStyle/>
          <a:p>
            <a:r>
              <a:rPr lang="zh-TW" altLang="zh-TW" dirty="0"/>
              <a:t>平行電腦的建構在下列三方面可能會有很大的差異：</a:t>
            </a:r>
          </a:p>
          <a:p>
            <a:pPr lvl="1" fontAlgn="base"/>
            <a:r>
              <a:rPr lang="zh-TW" altLang="zh-TW" dirty="0"/>
              <a:t>控制機制</a:t>
            </a:r>
          </a:p>
          <a:p>
            <a:pPr lvl="1" fontAlgn="base"/>
            <a:r>
              <a:rPr lang="zh-TW" altLang="zh-TW" dirty="0"/>
              <a:t>位址－空間的組織</a:t>
            </a:r>
          </a:p>
          <a:p>
            <a:pPr lvl="1" fontAlgn="base"/>
            <a:r>
              <a:rPr lang="zh-TW" altLang="zh-TW" dirty="0"/>
              <a:t>連接</a:t>
            </a:r>
            <a:r>
              <a:rPr lang="zh-TW" altLang="zh-TW" dirty="0" smtClean="0"/>
              <a:t>網路</a:t>
            </a:r>
            <a:endParaRPr lang="en-US" altLang="zh-TW" dirty="0" smtClean="0"/>
          </a:p>
          <a:p>
            <a:pPr fontAlgn="base"/>
            <a:r>
              <a:rPr lang="zh-TW" altLang="zh-TW" dirty="0"/>
              <a:t>在一台平行電腦中的每個</a:t>
            </a:r>
            <a:r>
              <a:rPr lang="zh-TW" altLang="zh-TW" dirty="0" smtClean="0"/>
              <a:t>處理器</a:t>
            </a:r>
            <a:endParaRPr lang="en-US" altLang="zh-TW" dirty="0" smtClean="0"/>
          </a:p>
          <a:p>
            <a:pPr lvl="1" fontAlgn="base"/>
            <a:r>
              <a:rPr lang="zh-TW" altLang="zh-TW" dirty="0" smtClean="0"/>
              <a:t>可以</a:t>
            </a:r>
            <a:r>
              <a:rPr lang="zh-TW" altLang="zh-TW" dirty="0"/>
              <a:t>在一個中央控制單元下運作</a:t>
            </a:r>
            <a:r>
              <a:rPr lang="zh-TW" altLang="zh-TW" dirty="0" smtClean="0"/>
              <a:t>，</a:t>
            </a:r>
            <a:endParaRPr lang="en-US" altLang="zh-TW" dirty="0" smtClean="0"/>
          </a:p>
          <a:p>
            <a:pPr lvl="1" fontAlgn="base"/>
            <a:r>
              <a:rPr lang="zh-TW" altLang="zh-TW" dirty="0" smtClean="0"/>
              <a:t>或是</a:t>
            </a:r>
            <a:r>
              <a:rPr lang="zh-TW" altLang="zh-TW" dirty="0"/>
              <a:t>在它自身的控制單元下運作</a:t>
            </a:r>
          </a:p>
          <a:p>
            <a:endParaRPr lang="zh-TW" altLang="en-US" dirty="0"/>
          </a:p>
        </p:txBody>
      </p:sp>
    </p:spTree>
    <p:extLst>
      <p:ext uri="{BB962C8B-B14F-4D97-AF65-F5344CB8AC3E}">
        <p14:creationId xmlns:p14="http://schemas.microsoft.com/office/powerpoint/2010/main" val="3157695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11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84784"/>
            <a:ext cx="7776864" cy="5132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標題 3"/>
          <p:cNvSpPr>
            <a:spLocks noGrp="1"/>
          </p:cNvSpPr>
          <p:nvPr>
            <p:ph type="title"/>
          </p:nvPr>
        </p:nvSpPr>
        <p:spPr/>
        <p:txBody>
          <a:bodyPr/>
          <a:lstStyle/>
          <a:p>
            <a:r>
              <a:rPr lang="en-US" altLang="zh-TW" dirty="0" smtClean="0"/>
              <a:t>SIMD vs. MIMD</a:t>
            </a:r>
            <a:endParaRPr lang="zh-TW" altLang="en-US" dirty="0"/>
          </a:p>
        </p:txBody>
      </p:sp>
    </p:spTree>
    <p:extLst>
      <p:ext uri="{BB962C8B-B14F-4D97-AF65-F5344CB8AC3E}">
        <p14:creationId xmlns:p14="http://schemas.microsoft.com/office/powerpoint/2010/main" val="2482389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10000"/>
          </a:bodyPr>
          <a:lstStyle/>
          <a:p>
            <a:r>
              <a:rPr lang="zh-TW" altLang="zh-TW" dirty="0"/>
              <a:t>在</a:t>
            </a:r>
            <a:r>
              <a:rPr lang="en-US" altLang="zh-TW" dirty="0"/>
              <a:t>SIMD</a:t>
            </a:r>
            <a:r>
              <a:rPr lang="zh-TW" altLang="zh-TW" dirty="0"/>
              <a:t>的架構中，在中央控制單元的控制之下，同一個指令同時被所有的處理單元執行。並非所有的處理器都得在每個週期</a:t>
            </a:r>
            <a:r>
              <a:rPr lang="en-US" altLang="zh-TW" dirty="0"/>
              <a:t>(cycle)</a:t>
            </a:r>
            <a:r>
              <a:rPr lang="zh-TW" altLang="zh-TW" dirty="0"/>
              <a:t>執行一個指令；任何指定的處理器可在任何指定的週期中被</a:t>
            </a:r>
            <a:r>
              <a:rPr lang="zh-TW" altLang="zh-TW" dirty="0" smtClean="0"/>
              <a:t>關掉</a:t>
            </a:r>
            <a:endParaRPr lang="en-US" altLang="zh-TW" dirty="0" smtClean="0"/>
          </a:p>
          <a:p>
            <a:r>
              <a:rPr lang="en-US" altLang="zh-TW" dirty="0"/>
              <a:t>SIMD</a:t>
            </a:r>
            <a:r>
              <a:rPr lang="zh-TW" altLang="zh-TW" dirty="0"/>
              <a:t>電腦適合執行同一份指令在一個資料集的不同部分執行的程式。這種程式被稱為資料</a:t>
            </a:r>
            <a:r>
              <a:rPr lang="zh-TW" altLang="zh-TW" b="1" dirty="0"/>
              <a:t>平行處理程式</a:t>
            </a:r>
            <a:r>
              <a:rPr lang="en-US" altLang="zh-TW" dirty="0"/>
              <a:t> (data parallel </a:t>
            </a:r>
            <a:r>
              <a:rPr lang="en-US" altLang="zh-TW" dirty="0" smtClean="0"/>
              <a:t>program)</a:t>
            </a:r>
          </a:p>
          <a:p>
            <a:r>
              <a:rPr lang="en-US" altLang="zh-TW" dirty="0" smtClean="0"/>
              <a:t>SIMD</a:t>
            </a:r>
            <a:r>
              <a:rPr lang="zh-TW" altLang="zh-TW" dirty="0"/>
              <a:t>電腦的缺點是在同一個週期執行不同的指令。</a:t>
            </a:r>
            <a:endParaRPr lang="zh-TW" altLang="en-US" dirty="0"/>
          </a:p>
        </p:txBody>
      </p:sp>
    </p:spTree>
    <p:extLst>
      <p:ext uri="{BB962C8B-B14F-4D97-AF65-F5344CB8AC3E}">
        <p14:creationId xmlns:p14="http://schemas.microsoft.com/office/powerpoint/2010/main" val="1066713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12.1.2  </a:t>
            </a:r>
            <a:r>
              <a:rPr lang="zh-TW" altLang="zh-TW" dirty="0"/>
              <a:t>位址－空間的</a:t>
            </a:r>
            <a:r>
              <a:rPr lang="zh-TW" altLang="zh-TW" dirty="0" smtClean="0"/>
              <a:t>組織</a:t>
            </a:r>
            <a:endParaRPr lang="zh-TW" altLang="en-US" dirty="0"/>
          </a:p>
        </p:txBody>
      </p:sp>
      <p:sp>
        <p:nvSpPr>
          <p:cNvPr id="3" name="內容版面配置區 2"/>
          <p:cNvSpPr>
            <a:spLocks noGrp="1"/>
          </p:cNvSpPr>
          <p:nvPr>
            <p:ph idx="1"/>
          </p:nvPr>
        </p:nvSpPr>
        <p:spPr/>
        <p:txBody>
          <a:bodyPr>
            <a:normAutofit fontScale="85000" lnSpcReduction="20000"/>
          </a:bodyPr>
          <a:lstStyle/>
          <a:p>
            <a:r>
              <a:rPr lang="zh-TW" altLang="zh-TW" dirty="0"/>
              <a:t>共享位址空間架構</a:t>
            </a:r>
          </a:p>
          <a:p>
            <a:pPr lvl="1"/>
            <a:r>
              <a:rPr lang="zh-TW" altLang="zh-TW" dirty="0" smtClean="0"/>
              <a:t>硬體</a:t>
            </a:r>
            <a:r>
              <a:rPr lang="zh-TW" altLang="zh-TW" dirty="0"/>
              <a:t>提供了所有處理器對一個共享位址空間的讀取與寫入的功能。多個處理器藉著在這個共享位址空間修改資料來</a:t>
            </a:r>
            <a:r>
              <a:rPr lang="zh-TW" altLang="zh-TW" dirty="0" smtClean="0"/>
              <a:t>溝通</a:t>
            </a:r>
            <a:endParaRPr lang="en-US" altLang="zh-TW" dirty="0" smtClean="0"/>
          </a:p>
          <a:p>
            <a:r>
              <a:rPr lang="zh-TW" altLang="zh-TW" dirty="0" smtClean="0"/>
              <a:t>一致性記憶體存取</a:t>
            </a:r>
            <a:r>
              <a:rPr lang="en-US" altLang="zh-TW" dirty="0" smtClean="0"/>
              <a:t>(UMA)</a:t>
            </a:r>
            <a:r>
              <a:rPr lang="zh-TW" altLang="zh-TW" dirty="0" smtClean="0"/>
              <a:t>電腦</a:t>
            </a:r>
            <a:endParaRPr lang="en-US" altLang="zh-TW" dirty="0" smtClean="0"/>
          </a:p>
          <a:p>
            <a:pPr lvl="1"/>
            <a:r>
              <a:rPr lang="zh-TW" altLang="zh-TW" dirty="0" smtClean="0"/>
              <a:t>每</a:t>
            </a:r>
            <a:r>
              <a:rPr lang="zh-TW" altLang="zh-TW" dirty="0"/>
              <a:t>個處理器存取記憶體中的任何</a:t>
            </a:r>
            <a:r>
              <a:rPr lang="en-US" altLang="zh-TW" dirty="0"/>
              <a:t>word</a:t>
            </a:r>
            <a:r>
              <a:rPr lang="zh-TW" altLang="zh-TW" dirty="0"/>
              <a:t>所花的時間都是相同</a:t>
            </a:r>
            <a:r>
              <a:rPr lang="zh-TW" altLang="zh-TW" dirty="0" smtClean="0"/>
              <a:t>的</a:t>
            </a:r>
            <a:endParaRPr lang="en-US" altLang="zh-TW" dirty="0" smtClean="0"/>
          </a:p>
          <a:p>
            <a:pPr lvl="1"/>
            <a:r>
              <a:rPr lang="zh-TW" altLang="zh-TW" dirty="0"/>
              <a:t>每個處理器擁有自己的私有</a:t>
            </a:r>
            <a:r>
              <a:rPr lang="zh-TW" altLang="zh-TW" dirty="0" smtClean="0"/>
              <a:t>記憶體</a:t>
            </a:r>
            <a:endParaRPr lang="en-US" altLang="zh-TW" dirty="0" smtClean="0"/>
          </a:p>
          <a:p>
            <a:pPr lvl="1"/>
            <a:r>
              <a:rPr lang="zh-TW" altLang="zh-TW" dirty="0"/>
              <a:t>私有記憶體只是用來存放這個處理器完成計算所需的區域變數。演算法的實際輸入資料並不會放在這塊私有</a:t>
            </a:r>
            <a:r>
              <a:rPr lang="zh-TW" altLang="zh-TW" dirty="0" smtClean="0"/>
              <a:t>區域</a:t>
            </a:r>
            <a:endParaRPr lang="en-US" altLang="zh-TW" dirty="0" smtClean="0"/>
          </a:p>
          <a:p>
            <a:pPr lvl="1"/>
            <a:r>
              <a:rPr lang="zh-TW" altLang="zh-TW" dirty="0" smtClean="0"/>
              <a:t>連接</a:t>
            </a:r>
            <a:r>
              <a:rPr lang="zh-TW" altLang="zh-TW" dirty="0"/>
              <a:t>網路必須同時提供所有處理器對這塊共享記憶體的存取。這樣的作法會顯著地降低效能</a:t>
            </a:r>
            <a:endParaRPr lang="zh-TW" altLang="en-US" dirty="0"/>
          </a:p>
        </p:txBody>
      </p:sp>
    </p:spTree>
    <p:extLst>
      <p:ext uri="{BB962C8B-B14F-4D97-AF65-F5344CB8AC3E}">
        <p14:creationId xmlns:p14="http://schemas.microsoft.com/office/powerpoint/2010/main" val="2601362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zh-TW" altLang="zh-TW" dirty="0"/>
              <a:t>非一致性記憶體存取</a:t>
            </a:r>
            <a:r>
              <a:rPr lang="en-US" altLang="zh-TW" dirty="0"/>
              <a:t>(</a:t>
            </a:r>
            <a:r>
              <a:rPr lang="en-US" altLang="zh-TW" dirty="0" err="1"/>
              <a:t>nonuniform</a:t>
            </a:r>
            <a:r>
              <a:rPr lang="en-US" altLang="zh-TW" dirty="0"/>
              <a:t> memory access</a:t>
            </a:r>
            <a:r>
              <a:rPr lang="zh-TW" altLang="zh-TW" dirty="0"/>
              <a:t>，</a:t>
            </a:r>
            <a:r>
              <a:rPr lang="en-US" altLang="zh-TW" dirty="0"/>
              <a:t>NUMA) </a:t>
            </a:r>
            <a:r>
              <a:rPr lang="zh-TW" altLang="zh-TW" dirty="0" smtClean="0"/>
              <a:t>電腦</a:t>
            </a:r>
            <a:endParaRPr lang="en-US" altLang="zh-TW" dirty="0" smtClean="0"/>
          </a:p>
          <a:p>
            <a:pPr lvl="1"/>
            <a:r>
              <a:rPr lang="zh-TW" altLang="zh-TW" dirty="0"/>
              <a:t>每個處理器這塊共享</a:t>
            </a:r>
            <a:r>
              <a:rPr lang="zh-TW" altLang="zh-TW" dirty="0" smtClean="0"/>
              <a:t>記憶體</a:t>
            </a:r>
            <a:endParaRPr lang="en-US" altLang="zh-TW" dirty="0" smtClean="0"/>
          </a:p>
          <a:p>
            <a:pPr lvl="1"/>
            <a:r>
              <a:rPr lang="zh-TW" altLang="zh-TW" dirty="0"/>
              <a:t>每個處理器都能存取其他處理器所儲存的那塊</a:t>
            </a:r>
            <a:r>
              <a:rPr lang="zh-TW" altLang="zh-TW" dirty="0" smtClean="0"/>
              <a:t>記憶體</a:t>
            </a:r>
            <a:endParaRPr lang="en-US" altLang="zh-TW" dirty="0" smtClean="0"/>
          </a:p>
          <a:p>
            <a:pPr lvl="1"/>
            <a:r>
              <a:rPr lang="zh-TW" altLang="zh-TW" dirty="0"/>
              <a:t>然而，它對自己的記憶體存取的速度快於存取別的處理器的記憶體。若一個處理器大多數都是存取自己的記憶體，那麼效能應該是不錯的</a:t>
            </a:r>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301622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341784"/>
            <a:ext cx="8229600" cy="1143000"/>
          </a:xfrm>
        </p:spPr>
        <p:txBody>
          <a:bodyPr>
            <a:noAutofit/>
          </a:bodyPr>
          <a:lstStyle/>
          <a:p>
            <a:r>
              <a:rPr lang="zh-TW" altLang="zh-TW" sz="3200" dirty="0" smtClean="0"/>
              <a:t>圖</a:t>
            </a:r>
            <a:r>
              <a:rPr lang="en-US" altLang="zh-TW" sz="3200" dirty="0" smtClean="0"/>
              <a:t>12.4 (a</a:t>
            </a:r>
            <a:r>
              <a:rPr lang="en-US" altLang="zh-TW" sz="3200" dirty="0"/>
              <a:t>)</a:t>
            </a:r>
            <a:r>
              <a:rPr lang="zh-TW" altLang="zh-TW" sz="3200" dirty="0"/>
              <a:t>一致性記憶體存取</a:t>
            </a:r>
            <a:r>
              <a:rPr lang="en-US" altLang="zh-TW" sz="3200" dirty="0"/>
              <a:t>(UMA)</a:t>
            </a:r>
            <a:r>
              <a:rPr lang="zh-TW" altLang="zh-TW" sz="3200" dirty="0" smtClean="0"/>
              <a:t>電腦</a:t>
            </a:r>
            <a:r>
              <a:rPr lang="en-US" altLang="zh-TW" sz="3200" dirty="0" smtClean="0"/>
              <a:t/>
            </a:r>
            <a:br>
              <a:rPr lang="en-US" altLang="zh-TW" sz="3200" dirty="0" smtClean="0"/>
            </a:br>
            <a:r>
              <a:rPr lang="en-US" altLang="zh-TW" sz="3200" dirty="0" smtClean="0"/>
              <a:t>(</a:t>
            </a:r>
            <a:r>
              <a:rPr lang="en-US" altLang="zh-TW" sz="3200" dirty="0"/>
              <a:t>b)</a:t>
            </a:r>
            <a:r>
              <a:rPr lang="zh-TW" altLang="zh-TW" sz="3200" dirty="0"/>
              <a:t>非一致性記憶體存取</a:t>
            </a:r>
            <a:r>
              <a:rPr lang="en-US" altLang="zh-TW" sz="3200" dirty="0"/>
              <a:t>(NUMA)</a:t>
            </a:r>
            <a:r>
              <a:rPr lang="zh-TW" altLang="zh-TW" sz="3200" dirty="0"/>
              <a:t>電腦</a:t>
            </a:r>
            <a:endParaRPr lang="zh-TW" altLang="en-US" sz="3200" dirty="0"/>
          </a:p>
        </p:txBody>
      </p:sp>
      <p:pic>
        <p:nvPicPr>
          <p:cNvPr id="2050" name="Picture 2" descr="1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84783"/>
            <a:ext cx="7416824" cy="526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796368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正式報告">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4550</TotalTime>
  <Words>2405</Words>
  <Application>Microsoft Office PowerPoint</Application>
  <PresentationFormat>如螢幕大小 (4:3)</PresentationFormat>
  <Paragraphs>124</Paragraphs>
  <Slides>31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31</vt:i4>
      </vt:variant>
    </vt:vector>
  </HeadingPairs>
  <TitlesOfParts>
    <vt:vector size="37" baseType="lpstr">
      <vt:lpstr>標楷體</vt:lpstr>
      <vt:lpstr>Arial</vt:lpstr>
      <vt:lpstr>Cambria Math</vt:lpstr>
      <vt:lpstr>Times New Roman</vt:lpstr>
      <vt:lpstr>Wingdings</vt:lpstr>
      <vt:lpstr>Office 佈景主題</vt:lpstr>
      <vt:lpstr>第十二章  平行演算法序論</vt:lpstr>
      <vt:lpstr>第十二章 平行演算法序論</vt:lpstr>
      <vt:lpstr>平行電腦</vt:lpstr>
      <vt:lpstr>12.1  平行處理架構</vt:lpstr>
      <vt:lpstr>SIMD vs. MIMD</vt:lpstr>
      <vt:lpstr>PowerPoint 簡報</vt:lpstr>
      <vt:lpstr>12.1.2  位址－空間的組織</vt:lpstr>
      <vt:lpstr>PowerPoint 簡報</vt:lpstr>
      <vt:lpstr>圖12.4 (a)一致性記憶體存取(UMA)電腦 (b)非一致性記憶體存取(NUMA)電腦</vt:lpstr>
      <vt:lpstr>訊息傳遞架構</vt:lpstr>
      <vt:lpstr>圖12.5 訊息傳遞架構</vt:lpstr>
      <vt:lpstr>12.1.3  連接網路</vt:lpstr>
      <vt:lpstr>靜態連接網路</vt:lpstr>
      <vt:lpstr>PowerPoint 簡報</vt:lpstr>
      <vt:lpstr>圖12.6 (a)完全連接網路。(b)星狀連接網路。(c)秩受限為4以下的網路</vt:lpstr>
      <vt:lpstr>圖12.7 Hypercube網路</vt:lpstr>
      <vt:lpstr>動態連接網路</vt:lpstr>
      <vt:lpstr>動態連接網路</vt:lpstr>
      <vt:lpstr>圖12.8  crossbar交換網路</vt:lpstr>
      <vt:lpstr>12.2  PRAM模型</vt:lpstr>
      <vt:lpstr>PRAM模型可分為四種版本</vt:lpstr>
      <vt:lpstr>12.2.1  設計基於CREW PRAM模型的演算法</vt:lpstr>
      <vt:lpstr>演算法12.1 平行地找出最大Key</vt:lpstr>
      <vt:lpstr>Dynamic Programming的應用</vt:lpstr>
      <vt:lpstr>演算法12.2 平行地計算二項式係數</vt:lpstr>
      <vt:lpstr>平行排序</vt:lpstr>
      <vt:lpstr>演算法12.3 合併排序平行版</vt:lpstr>
      <vt:lpstr>PowerPoint 簡報</vt:lpstr>
      <vt:lpstr>分析演算法12.3 最差情況時間複雜度</vt:lpstr>
      <vt:lpstr>12.2.2  設計基於 CRCW PRAM模型的演算法</vt:lpstr>
      <vt:lpstr>演算法12.4 平行CRCW找到最大Key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Richard</dc:creator>
  <cp:lastModifiedBy>novia_chiang 江佳慧</cp:lastModifiedBy>
  <cp:revision>22</cp:revision>
  <dcterms:created xsi:type="dcterms:W3CDTF">2012-08-22T10:28:10Z</dcterms:created>
  <dcterms:modified xsi:type="dcterms:W3CDTF">2017-10-13T02:39:00Z</dcterms:modified>
</cp:coreProperties>
</file>