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92" r:id="rId7"/>
    <p:sldId id="262" r:id="rId8"/>
    <p:sldId id="263" r:id="rId9"/>
    <p:sldId id="264" r:id="rId10"/>
    <p:sldId id="268" r:id="rId11"/>
    <p:sldId id="271" r:id="rId12"/>
    <p:sldId id="272" r:id="rId13"/>
    <p:sldId id="273" r:id="rId14"/>
    <p:sldId id="293" r:id="rId15"/>
    <p:sldId id="286" r:id="rId16"/>
    <p:sldId id="294" r:id="rId17"/>
    <p:sldId id="295" r:id="rId18"/>
    <p:sldId id="296" r:id="rId19"/>
    <p:sldId id="297" r:id="rId20"/>
    <p:sldId id="274" r:id="rId21"/>
    <p:sldId id="275" r:id="rId22"/>
    <p:sldId id="276" r:id="rId23"/>
    <p:sldId id="298" r:id="rId24"/>
    <p:sldId id="277" r:id="rId25"/>
    <p:sldId id="278" r:id="rId26"/>
    <p:sldId id="280" r:id="rId27"/>
    <p:sldId id="281" r:id="rId28"/>
    <p:sldId id="282" r:id="rId29"/>
    <p:sldId id="299" r:id="rId30"/>
    <p:sldId id="300" r:id="rId31"/>
    <p:sldId id="283" r:id="rId3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000000"/>
    <a:srgbClr val="339966"/>
    <a:srgbClr val="0033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76" d="100"/>
          <a:sy n="76" d="100"/>
        </p:scale>
        <p:origin x="1008" y="42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ABF6157-E102-46CA-B937-1655DBB64A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764CB58-6110-4E77-A57A-125954C15B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E9790FD-55F7-448F-9914-D2CA0E83C7E4}" type="slidenum">
              <a:rPr lang="en-US" altLang="zh-TW" sz="1200" baseline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1502C89-45E5-46A9-A397-A1D34F6C53B2}" type="slidenum">
              <a:rPr lang="en-US" altLang="zh-TW" sz="1200" baseline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3B73105-65B1-48D8-BBC5-CC618FFEEB27}" type="slidenum">
              <a:rPr lang="en-US" altLang="zh-TW" sz="1200" baseline="0">
                <a:latin typeface="Times New Roman" panose="02020603050405020304" pitchFamily="18" charset="0"/>
              </a:rPr>
              <a:pPr/>
              <a:t>12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BC221EB-CB9E-494E-AB82-B16DA0FE4227}" type="slidenum">
              <a:rPr lang="en-US" altLang="zh-TW" sz="1200" baseline="0">
                <a:latin typeface="Times New Roman" panose="02020603050405020304" pitchFamily="18" charset="0"/>
              </a:rPr>
              <a:pPr/>
              <a:t>13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3F2D5569-2482-45B7-8741-3CC3C0BDA405}" type="slidenum">
              <a:rPr lang="en-US" altLang="zh-TW" sz="1200" baseline="0">
                <a:latin typeface="Times New Roman" panose="02020603050405020304" pitchFamily="18" charset="0"/>
              </a:rPr>
              <a:pPr/>
              <a:t>15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9DA2839-8509-464A-BB0D-AB535753683E}" type="slidenum">
              <a:rPr lang="en-US" altLang="zh-TW" sz="1200" baseline="0">
                <a:latin typeface="Times New Roman" panose="02020603050405020304" pitchFamily="18" charset="0"/>
              </a:rPr>
              <a:pPr/>
              <a:t>20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C7F72BC-7BCC-449D-9134-6C1D904C6BCE}" type="slidenum">
              <a:rPr lang="en-US" altLang="zh-TW" sz="1200" baseline="0">
                <a:latin typeface="Times New Roman" panose="02020603050405020304" pitchFamily="18" charset="0"/>
              </a:rPr>
              <a:pPr/>
              <a:t>21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308CA7DF-4E9B-4380-8344-D9DCECA4786D}" type="slidenum">
              <a:rPr lang="en-US" altLang="zh-TW" sz="1200" baseline="0">
                <a:latin typeface="Times New Roman" panose="02020603050405020304" pitchFamily="18" charset="0"/>
              </a:rPr>
              <a:pPr/>
              <a:t>22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7BAA1D8-0F4A-4905-AB67-6A82AE2DB922}" type="slidenum">
              <a:rPr lang="en-US" altLang="zh-TW" sz="1200" baseline="0">
                <a:latin typeface="Times New Roman" panose="02020603050405020304" pitchFamily="18" charset="0"/>
              </a:rPr>
              <a:pPr/>
              <a:t>24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C1B0DAC-0666-4911-8099-82FA77C5BC66}" type="slidenum">
              <a:rPr lang="en-US" altLang="zh-TW" sz="1200" baseline="0">
                <a:latin typeface="Times New Roman" panose="02020603050405020304" pitchFamily="18" charset="0"/>
              </a:rPr>
              <a:pPr/>
              <a:t>25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FA8BCEA-3F05-4235-A062-BA62B36CC7E5}" type="slidenum">
              <a:rPr lang="en-US" altLang="zh-TW" sz="1200" baseline="0">
                <a:latin typeface="Times New Roman" panose="02020603050405020304" pitchFamily="18" charset="0"/>
              </a:rPr>
              <a:pPr/>
              <a:t>26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879A7A4-AA5C-4AA0-9813-AA01DCB8F069}" type="slidenum">
              <a:rPr lang="en-US" altLang="zh-TW" sz="1200" baseline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D7295AC-C753-473A-A8FC-C4422C5C4D9F}" type="slidenum">
              <a:rPr lang="en-US" altLang="zh-TW" sz="1200" baseline="0">
                <a:latin typeface="Times New Roman" panose="02020603050405020304" pitchFamily="18" charset="0"/>
              </a:rPr>
              <a:pPr/>
              <a:t>27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7CE891D-46E4-4145-83A7-2137899A4B7A}" type="slidenum">
              <a:rPr lang="en-US" altLang="zh-TW" sz="1200" baseline="0">
                <a:latin typeface="Times New Roman" panose="02020603050405020304" pitchFamily="18" charset="0"/>
              </a:rPr>
              <a:pPr/>
              <a:t>28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5BD73AF-20F5-4E60-8290-0A5D4FED3243}" type="slidenum">
              <a:rPr lang="en-US" altLang="zh-TW" sz="1200" baseline="0">
                <a:latin typeface="Times New Roman" panose="02020603050405020304" pitchFamily="18" charset="0"/>
              </a:rPr>
              <a:pPr/>
              <a:t>31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B9B1DF7-C067-48DF-9D9C-D38B3028614C}" type="slidenum">
              <a:rPr lang="en-US" altLang="zh-TW" sz="1200" baseline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B9D06FD-A094-4C7E-BF78-D2B2BC446F9D}" type="slidenum">
              <a:rPr lang="en-US" altLang="zh-TW" sz="1200" baseline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9CC2C6F-5F2E-40FF-A0B5-237995A75AE9}" type="slidenum">
              <a:rPr lang="en-US" altLang="zh-TW" sz="1200" baseline="0">
                <a:latin typeface="Times New Roman" panose="02020603050405020304" pitchFamily="18" charset="0"/>
              </a:rPr>
              <a:pPr/>
              <a:t>5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E9DD6EC-D89B-4AE5-9CD6-C029D775C9C3}" type="slidenum">
              <a:rPr lang="en-US" altLang="zh-TW" sz="1200" baseline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20CFD2C-B51B-4324-BE16-3F666684A5CE}" type="slidenum">
              <a:rPr lang="en-US" altLang="zh-TW" sz="1200" baseline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993846B-CA75-4DDE-97DC-C2194A7A09B2}" type="slidenum">
              <a:rPr lang="en-US" altLang="zh-TW" sz="1200" baseline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04E0F07-9C81-4574-97D0-CBBA4964E840}" type="slidenum">
              <a:rPr lang="en-US" altLang="zh-TW" sz="1200" baseline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Line 6"/>
            <p:cNvSpPr>
              <a:spLocks noChangeShapeType="1"/>
            </p:cNvSpPr>
            <p:nvPr userDrawn="1"/>
          </p:nvSpPr>
          <p:spPr bwMode="white">
            <a:xfrm>
              <a:off x="0" y="19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7"/>
            <p:cNvSpPr>
              <a:spLocks noChangeShapeType="1"/>
            </p:cNvSpPr>
            <p:nvPr userDrawn="1"/>
          </p:nvSpPr>
          <p:spPr bwMode="white">
            <a:xfrm>
              <a:off x="0" y="38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8"/>
            <p:cNvSpPr>
              <a:spLocks noChangeShapeType="1"/>
            </p:cNvSpPr>
            <p:nvPr userDrawn="1"/>
          </p:nvSpPr>
          <p:spPr bwMode="white">
            <a:xfrm>
              <a:off x="0" y="57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Line 9"/>
            <p:cNvSpPr>
              <a:spLocks noChangeShapeType="1"/>
            </p:cNvSpPr>
            <p:nvPr userDrawn="1"/>
          </p:nvSpPr>
          <p:spPr bwMode="white">
            <a:xfrm>
              <a:off x="0" y="76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Line 10"/>
            <p:cNvSpPr>
              <a:spLocks noChangeShapeType="1"/>
            </p:cNvSpPr>
            <p:nvPr userDrawn="1"/>
          </p:nvSpPr>
          <p:spPr bwMode="white">
            <a:xfrm>
              <a:off x="0" y="96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11"/>
            <p:cNvSpPr>
              <a:spLocks noChangeShapeType="1"/>
            </p:cNvSpPr>
            <p:nvPr userDrawn="1"/>
          </p:nvSpPr>
          <p:spPr bwMode="white">
            <a:xfrm>
              <a:off x="0" y="115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12"/>
            <p:cNvSpPr>
              <a:spLocks noChangeShapeType="1"/>
            </p:cNvSpPr>
            <p:nvPr userDrawn="1"/>
          </p:nvSpPr>
          <p:spPr bwMode="white">
            <a:xfrm>
              <a:off x="0" y="134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13"/>
            <p:cNvSpPr>
              <a:spLocks noChangeShapeType="1"/>
            </p:cNvSpPr>
            <p:nvPr userDrawn="1"/>
          </p:nvSpPr>
          <p:spPr bwMode="white">
            <a:xfrm>
              <a:off x="0" y="153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14"/>
            <p:cNvSpPr>
              <a:spLocks noChangeShapeType="1"/>
            </p:cNvSpPr>
            <p:nvPr userDrawn="1"/>
          </p:nvSpPr>
          <p:spPr bwMode="white">
            <a:xfrm>
              <a:off x="0" y="172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15"/>
            <p:cNvSpPr>
              <a:spLocks noChangeShapeType="1"/>
            </p:cNvSpPr>
            <p:nvPr userDrawn="1"/>
          </p:nvSpPr>
          <p:spPr bwMode="white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6"/>
            <p:cNvSpPr>
              <a:spLocks noChangeShapeType="1"/>
            </p:cNvSpPr>
            <p:nvPr userDrawn="1"/>
          </p:nvSpPr>
          <p:spPr bwMode="white">
            <a:xfrm>
              <a:off x="0" y="211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7"/>
            <p:cNvSpPr>
              <a:spLocks noChangeShapeType="1"/>
            </p:cNvSpPr>
            <p:nvPr userDrawn="1"/>
          </p:nvSpPr>
          <p:spPr bwMode="white">
            <a:xfrm>
              <a:off x="0" y="230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8"/>
            <p:cNvSpPr>
              <a:spLocks noChangeShapeType="1"/>
            </p:cNvSpPr>
            <p:nvPr userDrawn="1"/>
          </p:nvSpPr>
          <p:spPr bwMode="white">
            <a:xfrm>
              <a:off x="0" y="249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19"/>
            <p:cNvSpPr>
              <a:spLocks noChangeShapeType="1"/>
            </p:cNvSpPr>
            <p:nvPr userDrawn="1"/>
          </p:nvSpPr>
          <p:spPr bwMode="white">
            <a:xfrm>
              <a:off x="0" y="268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20"/>
            <p:cNvSpPr>
              <a:spLocks noChangeShapeType="1"/>
            </p:cNvSpPr>
            <p:nvPr userDrawn="1"/>
          </p:nvSpPr>
          <p:spPr bwMode="white">
            <a:xfrm>
              <a:off x="0" y="288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21"/>
            <p:cNvSpPr>
              <a:spLocks noChangeShapeType="1"/>
            </p:cNvSpPr>
            <p:nvPr userDrawn="1"/>
          </p:nvSpPr>
          <p:spPr bwMode="white">
            <a:xfrm>
              <a:off x="0" y="307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22"/>
            <p:cNvSpPr>
              <a:spLocks noChangeShapeType="1"/>
            </p:cNvSpPr>
            <p:nvPr userDrawn="1"/>
          </p:nvSpPr>
          <p:spPr bwMode="white">
            <a:xfrm>
              <a:off x="0" y="326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23"/>
            <p:cNvSpPr>
              <a:spLocks noChangeShapeType="1"/>
            </p:cNvSpPr>
            <p:nvPr userDrawn="1"/>
          </p:nvSpPr>
          <p:spPr bwMode="white">
            <a:xfrm>
              <a:off x="0" y="345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24"/>
            <p:cNvSpPr>
              <a:spLocks noChangeShapeType="1"/>
            </p:cNvSpPr>
            <p:nvPr userDrawn="1"/>
          </p:nvSpPr>
          <p:spPr bwMode="white">
            <a:xfrm>
              <a:off x="0" y="364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25"/>
            <p:cNvSpPr>
              <a:spLocks noChangeShapeType="1"/>
            </p:cNvSpPr>
            <p:nvPr userDrawn="1"/>
          </p:nvSpPr>
          <p:spPr bwMode="white">
            <a:xfrm>
              <a:off x="0" y="384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26"/>
            <p:cNvSpPr>
              <a:spLocks noChangeShapeType="1"/>
            </p:cNvSpPr>
            <p:nvPr userDrawn="1"/>
          </p:nvSpPr>
          <p:spPr bwMode="white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27"/>
            <p:cNvSpPr>
              <a:spLocks noChangeShapeType="1"/>
            </p:cNvSpPr>
            <p:nvPr userDrawn="1"/>
          </p:nvSpPr>
          <p:spPr bwMode="white">
            <a:xfrm>
              <a:off x="0" y="422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28"/>
            <p:cNvSpPr>
              <a:spLocks noChangeShapeType="1"/>
            </p:cNvSpPr>
            <p:nvPr userDrawn="1"/>
          </p:nvSpPr>
          <p:spPr bwMode="white">
            <a:xfrm>
              <a:off x="1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29"/>
            <p:cNvSpPr>
              <a:spLocks noChangeShapeType="1"/>
            </p:cNvSpPr>
            <p:nvPr userDrawn="1"/>
          </p:nvSpPr>
          <p:spPr bwMode="white">
            <a:xfrm>
              <a:off x="3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30"/>
            <p:cNvSpPr>
              <a:spLocks noChangeShapeType="1"/>
            </p:cNvSpPr>
            <p:nvPr userDrawn="1"/>
          </p:nvSpPr>
          <p:spPr bwMode="white">
            <a:xfrm>
              <a:off x="5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Line 31"/>
            <p:cNvSpPr>
              <a:spLocks noChangeShapeType="1"/>
            </p:cNvSpPr>
            <p:nvPr userDrawn="1"/>
          </p:nvSpPr>
          <p:spPr bwMode="white">
            <a:xfrm>
              <a:off x="7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32"/>
            <p:cNvSpPr>
              <a:spLocks noChangeShapeType="1"/>
            </p:cNvSpPr>
            <p:nvPr userDrawn="1"/>
          </p:nvSpPr>
          <p:spPr bwMode="white">
            <a:xfrm>
              <a:off x="96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Line 33"/>
            <p:cNvSpPr>
              <a:spLocks noChangeShapeType="1"/>
            </p:cNvSpPr>
            <p:nvPr userDrawn="1"/>
          </p:nvSpPr>
          <p:spPr bwMode="white">
            <a:xfrm>
              <a:off x="115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34"/>
            <p:cNvSpPr>
              <a:spLocks noChangeShapeType="1"/>
            </p:cNvSpPr>
            <p:nvPr userDrawn="1"/>
          </p:nvSpPr>
          <p:spPr bwMode="white">
            <a:xfrm>
              <a:off x="134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35"/>
            <p:cNvSpPr>
              <a:spLocks noChangeShapeType="1"/>
            </p:cNvSpPr>
            <p:nvPr userDrawn="1"/>
          </p:nvSpPr>
          <p:spPr bwMode="white">
            <a:xfrm>
              <a:off x="153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Line 36"/>
            <p:cNvSpPr>
              <a:spLocks noChangeShapeType="1"/>
            </p:cNvSpPr>
            <p:nvPr userDrawn="1"/>
          </p:nvSpPr>
          <p:spPr bwMode="white">
            <a:xfrm>
              <a:off x="172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Line 37"/>
            <p:cNvSpPr>
              <a:spLocks noChangeShapeType="1"/>
            </p:cNvSpPr>
            <p:nvPr userDrawn="1"/>
          </p:nvSpPr>
          <p:spPr bwMode="white">
            <a:xfrm>
              <a:off x="192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38"/>
            <p:cNvSpPr>
              <a:spLocks noChangeShapeType="1"/>
            </p:cNvSpPr>
            <p:nvPr userDrawn="1"/>
          </p:nvSpPr>
          <p:spPr bwMode="white">
            <a:xfrm>
              <a:off x="211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39"/>
            <p:cNvSpPr>
              <a:spLocks noChangeShapeType="1"/>
            </p:cNvSpPr>
            <p:nvPr userDrawn="1"/>
          </p:nvSpPr>
          <p:spPr bwMode="white">
            <a:xfrm>
              <a:off x="230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Line 40"/>
            <p:cNvSpPr>
              <a:spLocks noChangeShapeType="1"/>
            </p:cNvSpPr>
            <p:nvPr userDrawn="1"/>
          </p:nvSpPr>
          <p:spPr bwMode="white">
            <a:xfrm>
              <a:off x="249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Line 41"/>
            <p:cNvSpPr>
              <a:spLocks noChangeShapeType="1"/>
            </p:cNvSpPr>
            <p:nvPr userDrawn="1"/>
          </p:nvSpPr>
          <p:spPr bwMode="white">
            <a:xfrm>
              <a:off x="268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42"/>
            <p:cNvSpPr>
              <a:spLocks noChangeShapeType="1"/>
            </p:cNvSpPr>
            <p:nvPr userDrawn="1"/>
          </p:nvSpPr>
          <p:spPr bwMode="white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43"/>
            <p:cNvSpPr>
              <a:spLocks noChangeShapeType="1"/>
            </p:cNvSpPr>
            <p:nvPr userDrawn="1"/>
          </p:nvSpPr>
          <p:spPr bwMode="white">
            <a:xfrm>
              <a:off x="307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Line 44"/>
            <p:cNvSpPr>
              <a:spLocks noChangeShapeType="1"/>
            </p:cNvSpPr>
            <p:nvPr userDrawn="1"/>
          </p:nvSpPr>
          <p:spPr bwMode="white">
            <a:xfrm>
              <a:off x="326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45"/>
            <p:cNvSpPr>
              <a:spLocks noChangeShapeType="1"/>
            </p:cNvSpPr>
            <p:nvPr userDrawn="1"/>
          </p:nvSpPr>
          <p:spPr bwMode="white">
            <a:xfrm>
              <a:off x="345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46"/>
            <p:cNvSpPr>
              <a:spLocks noChangeShapeType="1"/>
            </p:cNvSpPr>
            <p:nvPr userDrawn="1"/>
          </p:nvSpPr>
          <p:spPr bwMode="white">
            <a:xfrm>
              <a:off x="364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47"/>
            <p:cNvSpPr>
              <a:spLocks noChangeShapeType="1"/>
            </p:cNvSpPr>
            <p:nvPr userDrawn="1"/>
          </p:nvSpPr>
          <p:spPr bwMode="white">
            <a:xfrm>
              <a:off x="384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48"/>
            <p:cNvSpPr>
              <a:spLocks noChangeShapeType="1"/>
            </p:cNvSpPr>
            <p:nvPr userDrawn="1"/>
          </p:nvSpPr>
          <p:spPr bwMode="white">
            <a:xfrm>
              <a:off x="403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49"/>
            <p:cNvSpPr>
              <a:spLocks noChangeShapeType="1"/>
            </p:cNvSpPr>
            <p:nvPr userDrawn="1"/>
          </p:nvSpPr>
          <p:spPr bwMode="white">
            <a:xfrm>
              <a:off x="422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50"/>
            <p:cNvSpPr>
              <a:spLocks noChangeShapeType="1"/>
            </p:cNvSpPr>
            <p:nvPr userDrawn="1"/>
          </p:nvSpPr>
          <p:spPr bwMode="white">
            <a:xfrm>
              <a:off x="441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51"/>
            <p:cNvSpPr>
              <a:spLocks noChangeShapeType="1"/>
            </p:cNvSpPr>
            <p:nvPr userDrawn="1"/>
          </p:nvSpPr>
          <p:spPr bwMode="white">
            <a:xfrm>
              <a:off x="460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Line 52"/>
            <p:cNvSpPr>
              <a:spLocks noChangeShapeType="1"/>
            </p:cNvSpPr>
            <p:nvPr userDrawn="1"/>
          </p:nvSpPr>
          <p:spPr bwMode="white">
            <a:xfrm>
              <a:off x="480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53"/>
            <p:cNvSpPr>
              <a:spLocks noChangeShapeType="1"/>
            </p:cNvSpPr>
            <p:nvPr userDrawn="1"/>
          </p:nvSpPr>
          <p:spPr bwMode="white">
            <a:xfrm>
              <a:off x="49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54"/>
            <p:cNvSpPr>
              <a:spLocks noChangeShapeType="1"/>
            </p:cNvSpPr>
            <p:nvPr userDrawn="1"/>
          </p:nvSpPr>
          <p:spPr bwMode="white">
            <a:xfrm>
              <a:off x="51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Line 55"/>
            <p:cNvSpPr>
              <a:spLocks noChangeShapeType="1"/>
            </p:cNvSpPr>
            <p:nvPr userDrawn="1"/>
          </p:nvSpPr>
          <p:spPr bwMode="white">
            <a:xfrm>
              <a:off x="53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56"/>
            <p:cNvSpPr>
              <a:spLocks noChangeShapeType="1"/>
            </p:cNvSpPr>
            <p:nvPr userDrawn="1"/>
          </p:nvSpPr>
          <p:spPr bwMode="white">
            <a:xfrm>
              <a:off x="55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6" name="Line 57"/>
          <p:cNvSpPr>
            <a:spLocks noChangeShapeType="1"/>
          </p:cNvSpPr>
          <p:nvPr userDrawn="1"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58" name="Line 59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Arc 62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" name="Group 63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63" name="Line 64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Arc 66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6" name="Rectangle 4"/>
          <p:cNvSpPr>
            <a:spLocks noChangeArrowheads="1"/>
          </p:cNvSpPr>
          <p:nvPr userDrawn="1"/>
        </p:nvSpPr>
        <p:spPr bwMode="ltGray">
          <a:xfrm>
            <a:off x="3352800" y="0"/>
            <a:ext cx="57912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397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74676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2397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696200" cy="2862262"/>
          </a:xfrm>
        </p:spPr>
        <p:txBody>
          <a:bodyPr/>
          <a:lstStyle>
            <a:lvl1pPr marL="282575" indent="-282575">
              <a:tabLst>
                <a:tab pos="282575" algn="l"/>
                <a:tab pos="385763" algn="l"/>
              </a:tabLs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3695594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4576736-14BA-4C78-BB64-2062BA6B72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3012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E26AEF1F-F371-48F7-A911-65F28A36962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48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233A5FD0-D15F-4FE0-B0B6-6250A7E8895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6666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CF63CC6E-68C3-41B2-8B5F-3B3DD01E8E3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3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D656F18A-F7EC-4FCF-A885-A594E3AB38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366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FF228632-9AFC-435D-97D0-7D080DA680E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38513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760C588A-8349-4EFA-8ADC-D03F4722A8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5970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F52A89FF-E74A-4971-AAC7-8E2427F7E75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1714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82F551AD-4F52-489B-B4CB-C7CCC92BAE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2869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F2B209A4-8502-464D-9059-DBEB017B03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1704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9"/>
          <p:cNvGrpSpPr>
            <a:grpSpLocks/>
          </p:cNvGrpSpPr>
          <p:nvPr/>
        </p:nvGrpSpPr>
        <p:grpSpPr bwMode="auto">
          <a:xfrm>
            <a:off x="414338" y="1416050"/>
            <a:ext cx="1784350" cy="2324100"/>
            <a:chOff x="96" y="916"/>
            <a:chExt cx="2208" cy="2876"/>
          </a:xfrm>
        </p:grpSpPr>
        <p:sp>
          <p:nvSpPr>
            <p:cNvPr id="1038" name="Line 60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9" name="Line 61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0" name="Arc 62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117 w 43195"/>
                <a:gd name="T1" fmla="*/ 0 h 43200"/>
                <a:gd name="T2" fmla="*/ 0 w 43195"/>
                <a:gd name="T3" fmla="*/ 122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2294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2294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-152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1" baseline="0" smtClean="0"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59776C7E-F38B-4344-9916-E837E55EDFC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57"/>
          <p:cNvSpPr>
            <a:spLocks noChangeArrowheads="1"/>
          </p:cNvSpPr>
          <p:nvPr/>
        </p:nvSpPr>
        <p:spPr bwMode="ltGray">
          <a:xfrm>
            <a:off x="3352800" y="0"/>
            <a:ext cx="5791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1" name="AutoShape 71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20000" y="6324600"/>
            <a:ext cx="420688" cy="420688"/>
          </a:xfrm>
          <a:prstGeom prst="actionButtonHom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2" name="AutoShape 72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53400" y="6324600"/>
            <a:ext cx="403225" cy="423863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3" name="AutoShape 7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086600" y="6324600"/>
            <a:ext cx="417513" cy="417513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034" name="Group 74"/>
          <p:cNvGrpSpPr>
            <a:grpSpLocks/>
          </p:cNvGrpSpPr>
          <p:nvPr userDrawn="1"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1035" name="Line 75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" name="Line 76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7" name="Arc 77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anose="05000000000000000000" pitchFamily="2" charset="2"/>
        <a:buChar char="§"/>
        <a:defRPr kumimoji="1" sz="3200" kern="1200">
          <a:solidFill>
            <a:srgbClr val="090A1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800" kern="1200">
          <a:solidFill>
            <a:srgbClr val="090A15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5000"/>
        <a:buFont typeface="Wingdings" panose="05000000000000000000" pitchFamily="2" charset="2"/>
        <a:buChar char="w"/>
        <a:defRPr kumimoji="1" sz="2400" kern="1200">
          <a:solidFill>
            <a:srgbClr val="090A15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  Chapter 1  </a:t>
            </a:r>
            <a:r>
              <a:rPr lang="zh-TW" altLang="en-US" smtClean="0"/>
              <a:t>演算法分析</a:t>
            </a:r>
          </a:p>
        </p:txBody>
      </p:sp>
      <p:sp>
        <p:nvSpPr>
          <p:cNvPr id="7680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hlinkClick r:id="" action="ppaction://noaction"/>
              </a:rPr>
              <a:t>1.1 </a:t>
            </a:r>
            <a:r>
              <a:rPr lang="zh-TW" altLang="en-US" smtClean="0">
                <a:hlinkClick r:id="" action="ppaction://noaction"/>
              </a:rPr>
              <a:t>演算法</a:t>
            </a:r>
            <a:endParaRPr lang="zh-TW" altLang="en-US" smtClean="0"/>
          </a:p>
          <a:p>
            <a:pPr eaLnBrk="1" hangingPunct="1">
              <a:defRPr/>
            </a:pPr>
            <a:r>
              <a:rPr lang="en-US" altLang="zh-TW" smtClean="0">
                <a:hlinkClick r:id="" action="ppaction://noaction"/>
              </a:rPr>
              <a:t>1.2 Big-O</a:t>
            </a:r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D8CF2920-502D-4296-9FB1-BCB5D89D326A}" type="slidenum">
              <a:rPr kumimoji="0" lang="zh-TW" altLang="en-US" sz="1400" baseline="0"/>
              <a:pPr/>
              <a:t>10</a:t>
            </a:fld>
            <a:endParaRPr kumimoji="0" lang="zh-TW" altLang="en-US" sz="1400" baseline="0"/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22532" name="Rectangle 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/>
              <a:t>如何去計算演算法所需要的執行時間呢？在程式或演算法中，每一敘述（</a:t>
            </a:r>
            <a:r>
              <a:rPr lang="en-US" altLang="zh-TW" smtClean="0"/>
              <a:t>statement</a:t>
            </a:r>
            <a:r>
              <a:rPr lang="zh-TW" altLang="en-US" smtClean="0"/>
              <a:t>）的執行時間為：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此敘述執行的次數，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每一次執行所需的時間，兩者相乘即為此敘述的執行時間。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mtClean="0"/>
              <a:t>由於每一敘述所須的時間必需實際考慮到機器和編譯器的功能，因此通常只考慮執行的次數而已。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A463CFF-EB75-4B55-AA67-0019D89AC4DA}" type="slidenum">
              <a:rPr kumimoji="0" lang="zh-TW" altLang="en-US" sz="1400" baseline="0"/>
              <a:pPr/>
              <a:t>11</a:t>
            </a:fld>
            <a:endParaRPr kumimoji="0" lang="zh-TW" altLang="en-US" sz="1400" baseline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24580" name="AutoShape 3" descr="Rectangle: Click to edit Master text styles&#10;Second level&#10;Third level&#10;Fourth level&#10;Fifth level"/>
          <p:cNvSpPr>
            <a:spLocks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算完程式敘述的執行次數後，通常利用</a:t>
            </a:r>
            <a:r>
              <a:rPr lang="en-US" altLang="zh-TW" smtClean="0"/>
              <a:t>Big-O</a:t>
            </a:r>
            <a:r>
              <a:rPr lang="zh-TW" altLang="en-US" smtClean="0"/>
              <a:t>來表示此程式的時間複雜度。</a:t>
            </a:r>
          </a:p>
          <a:p>
            <a:pPr eaLnBrk="1" hangingPunct="1"/>
            <a:endParaRPr lang="en-US" altLang="zh-TW" smtClean="0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57200" y="3124200"/>
          <a:ext cx="845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PhotoImpact" r:id="rId4" imgW="2731013" imgH="344162" progId="PI3.Image">
                  <p:embed/>
                </p:oleObj>
              </mc:Choice>
              <mc:Fallback>
                <p:oleObj name="PhotoImpact" r:id="rId4" imgW="2731013" imgH="344162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845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3BDF1B5-E348-43FD-B711-42016E337A45}" type="slidenum">
              <a:rPr kumimoji="0" lang="zh-TW" altLang="en-US" sz="1400" baseline="0"/>
              <a:pPr/>
              <a:t>12</a:t>
            </a:fld>
            <a:endParaRPr kumimoji="0" lang="zh-TW" altLang="en-US" sz="1400" baseline="0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26628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924800" cy="4495800"/>
          </a:xfrm>
        </p:spPr>
        <p:txBody>
          <a:bodyPr/>
          <a:lstStyle/>
          <a:p>
            <a:pPr eaLnBrk="1" hangingPunct="1"/>
            <a:r>
              <a:rPr lang="zh-TW" altLang="en-US" smtClean="0"/>
              <a:t>請看下列範例：</a:t>
            </a:r>
          </a:p>
        </p:txBody>
      </p:sp>
      <p:graphicFrame>
        <p:nvGraphicFramePr>
          <p:cNvPr id="26629" name="Object 7"/>
          <p:cNvGraphicFramePr>
            <a:graphicFrameLocks noChangeAspect="1"/>
          </p:cNvGraphicFramePr>
          <p:nvPr/>
        </p:nvGraphicFramePr>
        <p:xfrm>
          <a:off x="228600" y="2392363"/>
          <a:ext cx="8686800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PhotoImpact" r:id="rId4" imgW="2700305" imgH="914402" progId="PI3.Image">
                  <p:embed/>
                </p:oleObj>
              </mc:Choice>
              <mc:Fallback>
                <p:oleObj name="PhotoImpact" r:id="rId4" imgW="2700305" imgH="914402" progId="PI3.Imag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92363"/>
                        <a:ext cx="8686800" cy="294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716C918-682C-4295-A7E9-5CE08A8A21D3}" type="slidenum">
              <a:rPr kumimoji="0" lang="zh-TW" altLang="en-US" sz="1400" baseline="0"/>
              <a:pPr/>
              <a:t>13</a:t>
            </a:fld>
            <a:endParaRPr kumimoji="0" lang="zh-TW" altLang="en-US" sz="1400" baseline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其實，我們可以加以證明，當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chemeClr val="tx2"/>
                </a:solidFill>
              </a:rPr>
              <a:t>f(n)=a</a:t>
            </a:r>
            <a:r>
              <a:rPr lang="en-US" altLang="zh-TW" baseline="-30000" smtClean="0">
                <a:solidFill>
                  <a:schemeClr val="tx2"/>
                </a:solidFill>
              </a:rPr>
              <a:t>m</a:t>
            </a:r>
            <a:r>
              <a:rPr lang="en-US" altLang="zh-TW" smtClean="0">
                <a:solidFill>
                  <a:schemeClr val="tx2"/>
                </a:solidFill>
              </a:rPr>
              <a:t>n</a:t>
            </a:r>
            <a:r>
              <a:rPr lang="en-US" altLang="zh-TW" baseline="30000" smtClean="0">
                <a:solidFill>
                  <a:schemeClr val="tx2"/>
                </a:solidFill>
              </a:rPr>
              <a:t>m</a:t>
            </a:r>
            <a:r>
              <a:rPr lang="en-US" altLang="zh-TW" smtClean="0">
                <a:solidFill>
                  <a:schemeClr val="tx2"/>
                </a:solidFill>
              </a:rPr>
              <a:t> +...+a</a:t>
            </a:r>
            <a:r>
              <a:rPr lang="en-US" altLang="zh-TW" baseline="-30000" smtClean="0">
                <a:solidFill>
                  <a:schemeClr val="tx2"/>
                </a:solidFill>
              </a:rPr>
              <a:t>1</a:t>
            </a:r>
            <a:r>
              <a:rPr lang="en-US" altLang="zh-TW" smtClean="0">
                <a:solidFill>
                  <a:schemeClr val="tx2"/>
                </a:solidFill>
              </a:rPr>
              <a:t>n+a</a:t>
            </a:r>
            <a:r>
              <a:rPr lang="en-US" altLang="zh-TW" baseline="-30000" smtClean="0">
                <a:solidFill>
                  <a:schemeClr val="tx2"/>
                </a:solidFill>
              </a:rPr>
              <a:t>0</a:t>
            </a:r>
            <a:r>
              <a:rPr lang="en-US" altLang="zh-TW" smtClean="0">
                <a:solidFill>
                  <a:schemeClr val="tx2"/>
                </a:solidFill>
              </a:rPr>
              <a:t> </a:t>
            </a:r>
            <a:r>
              <a:rPr lang="zh-TW" altLang="en-US" smtClean="0">
                <a:solidFill>
                  <a:schemeClr val="tx2"/>
                </a:solidFill>
              </a:rPr>
              <a:t>時，</a:t>
            </a:r>
            <a:r>
              <a:rPr lang="en-US" altLang="zh-TW" smtClean="0">
                <a:solidFill>
                  <a:schemeClr val="tx2"/>
                </a:solidFill>
              </a:rPr>
              <a:t>f(n)=O(n</a:t>
            </a:r>
            <a:r>
              <a:rPr lang="en-US" altLang="zh-TW" baseline="30000" smtClean="0">
                <a:solidFill>
                  <a:schemeClr val="tx2"/>
                </a:solidFill>
              </a:rPr>
              <a:t>m</a:t>
            </a:r>
            <a:r>
              <a:rPr lang="en-US" altLang="zh-TW" smtClean="0">
                <a:solidFill>
                  <a:schemeClr val="tx2"/>
                </a:solidFill>
              </a:rPr>
              <a:t>)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09600" y="2819400"/>
          <a:ext cx="8229600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PhotoImpact" r:id="rId4" imgW="2709448" imgH="1103005" progId="PI3.Image">
                  <p:embed/>
                </p:oleObj>
              </mc:Choice>
              <mc:Fallback>
                <p:oleObj name="PhotoImpact" r:id="rId4" imgW="2709448" imgH="1103005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8229600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38D5C14-E6D5-4B3D-8AF5-ECD98985FB33}" type="slidenum">
              <a:rPr kumimoji="0" lang="zh-TW" altLang="en-US" sz="1400" baseline="0"/>
              <a:pPr/>
              <a:t>14</a:t>
            </a:fld>
            <a:endParaRPr kumimoji="0" lang="zh-TW" altLang="en-US" sz="1400" baseline="0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Big-O</a:t>
            </a:r>
            <a:r>
              <a:rPr lang="zh-TW" altLang="en-US" smtClean="0"/>
              <a:t>的圖形表示</a:t>
            </a: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838200" y="2514600"/>
          <a:ext cx="71628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PhotoImpact" r:id="rId3" imgW="1313691" imgH="630724" progId="PI3.Image">
                  <p:embed/>
                </p:oleObj>
              </mc:Choice>
              <mc:Fallback>
                <p:oleObj name="PhotoImpact" r:id="rId3" imgW="1313691" imgH="630724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71628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8BD3AD3-E093-471B-806A-F39270C268DF}" type="slidenum">
              <a:rPr kumimoji="0" lang="zh-TW" altLang="en-US" sz="1400" baseline="0"/>
              <a:pPr/>
              <a:t>15</a:t>
            </a:fld>
            <a:endParaRPr kumimoji="0" lang="zh-TW" altLang="en-US" sz="1400" baseline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例如有一程式的執行次數為</a:t>
            </a:r>
            <a:r>
              <a:rPr lang="en-US" altLang="zh-TW" sz="2800" smtClean="0"/>
              <a:t>n</a:t>
            </a:r>
            <a:r>
              <a:rPr lang="en-US" altLang="zh-TW" sz="2800" baseline="30000" smtClean="0"/>
              <a:t>2</a:t>
            </a:r>
            <a:r>
              <a:rPr lang="en-US" altLang="zh-TW" sz="2800" smtClean="0"/>
              <a:t>+10n</a:t>
            </a:r>
            <a:r>
              <a:rPr lang="zh-TW" altLang="en-US" sz="2800" smtClean="0"/>
              <a:t>，則其</a:t>
            </a:r>
            <a:r>
              <a:rPr lang="en-US" altLang="zh-TW" sz="2800" smtClean="0"/>
              <a:t>Big-O</a:t>
            </a:r>
            <a:r>
              <a:rPr lang="zh-TW" altLang="en-US" sz="2800" smtClean="0"/>
              <a:t>為</a:t>
            </a:r>
            <a:r>
              <a:rPr lang="en-US" altLang="zh-TW" sz="2800" smtClean="0"/>
              <a:t>n</a:t>
            </a:r>
            <a:r>
              <a:rPr lang="en-US" altLang="zh-TW" sz="2800" baseline="30000" smtClean="0"/>
              <a:t>2</a:t>
            </a:r>
            <a:r>
              <a:rPr lang="zh-TW" altLang="en-US" sz="2800" smtClean="0"/>
              <a:t>，表示此程式執行的時間最壞的情況下不會超過</a:t>
            </a:r>
            <a:r>
              <a:rPr lang="en-US" altLang="zh-TW" sz="2800" smtClean="0"/>
              <a:t>n</a:t>
            </a:r>
            <a:r>
              <a:rPr lang="en-US" altLang="zh-TW" sz="2800" baseline="30000" smtClean="0"/>
              <a:t>2</a:t>
            </a:r>
            <a:r>
              <a:rPr lang="zh-TW" altLang="en-US" sz="2800" smtClean="0"/>
              <a:t>，因為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2800" smtClean="0">
                <a:solidFill>
                  <a:schemeClr val="tx2"/>
                </a:solidFill>
              </a:rPr>
              <a:t>n</a:t>
            </a:r>
            <a:r>
              <a:rPr lang="en-US" altLang="zh-TW" sz="2800" baseline="30000" smtClean="0">
                <a:solidFill>
                  <a:schemeClr val="tx2"/>
                </a:solidFill>
              </a:rPr>
              <a:t>2</a:t>
            </a:r>
            <a:r>
              <a:rPr lang="en-US" altLang="zh-TW" sz="2800" smtClean="0">
                <a:solidFill>
                  <a:schemeClr val="tx2"/>
                </a:solidFill>
              </a:rPr>
              <a:t>+10n≦2n</a:t>
            </a:r>
            <a:r>
              <a:rPr lang="en-US" altLang="zh-TW" sz="2800" baseline="30000" smtClean="0">
                <a:solidFill>
                  <a:schemeClr val="tx2"/>
                </a:solidFill>
              </a:rPr>
              <a:t>2</a:t>
            </a:r>
            <a:r>
              <a:rPr lang="zh-TW" altLang="en-US" sz="2800" smtClean="0">
                <a:solidFill>
                  <a:schemeClr val="tx2"/>
                </a:solidFill>
              </a:rPr>
              <a:t>，當</a:t>
            </a:r>
            <a:r>
              <a:rPr lang="en-US" altLang="zh-TW" sz="2800" smtClean="0">
                <a:solidFill>
                  <a:schemeClr val="tx2"/>
                </a:solidFill>
              </a:rPr>
              <a:t>c=2</a:t>
            </a:r>
            <a:r>
              <a:rPr lang="zh-TW" altLang="en-US" sz="2800" smtClean="0">
                <a:solidFill>
                  <a:schemeClr val="tx2"/>
                </a:solidFill>
              </a:rPr>
              <a:t>，</a:t>
            </a:r>
            <a:r>
              <a:rPr lang="en-US" altLang="zh-TW" sz="2800" smtClean="0">
                <a:solidFill>
                  <a:schemeClr val="tx2"/>
                </a:solidFill>
              </a:rPr>
              <a:t>n≧10</a:t>
            </a:r>
            <a:r>
              <a:rPr lang="zh-TW" altLang="en-US" sz="2800" smtClean="0">
                <a:solidFill>
                  <a:schemeClr val="tx2"/>
                </a:solidFill>
              </a:rPr>
              <a:t>時</a:t>
            </a:r>
          </a:p>
        </p:txBody>
      </p:sp>
      <p:pic>
        <p:nvPicPr>
          <p:cNvPr id="31749" name="Picture 5" descr="頁面擷取自 未命名-1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7"/>
          <a:stretch>
            <a:fillRect/>
          </a:stretch>
        </p:blipFill>
        <p:spPr bwMode="auto">
          <a:xfrm>
            <a:off x="2438400" y="3613150"/>
            <a:ext cx="44958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19BA64B-83EB-41FD-96E0-A0DD47AB40AC}" type="slidenum">
              <a:rPr kumimoji="0" lang="zh-TW" altLang="en-US" sz="1400" baseline="0"/>
              <a:pPr/>
              <a:t>16</a:t>
            </a:fld>
            <a:endParaRPr kumimoji="0" lang="zh-TW" altLang="en-US" sz="1400" baseline="0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一般常見的</a:t>
            </a:r>
            <a:r>
              <a:rPr lang="en-US" altLang="zh-TW" smtClean="0"/>
              <a:t>Big-O</a:t>
            </a:r>
            <a:r>
              <a:rPr lang="zh-TW" altLang="en-US" smtClean="0"/>
              <a:t>有幾種類別：</a:t>
            </a: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1981200" y="2209800"/>
          <a:ext cx="4953000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PhotoImpact" r:id="rId3" imgW="1725171" imgH="1200609" progId="PI3.Image">
                  <p:embed/>
                </p:oleObj>
              </mc:Choice>
              <mc:Fallback>
                <p:oleObj name="PhotoImpact" r:id="rId3" imgW="1725171" imgH="1200609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4953000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1981200" y="5715000"/>
          <a:ext cx="4876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PhotoImpact" r:id="rId5" imgW="2700305" imgH="301676" progId="PI3.Image">
                  <p:embed/>
                </p:oleObj>
              </mc:Choice>
              <mc:Fallback>
                <p:oleObj name="PhotoImpact" r:id="rId5" imgW="2700305" imgH="301676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15000"/>
                        <a:ext cx="4876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54FB4FC-FF67-413C-8C28-F7AD5452E5F8}" type="slidenum">
              <a:rPr kumimoji="0" lang="zh-TW" altLang="en-US" sz="1400" baseline="0"/>
              <a:pPr/>
              <a:t>17</a:t>
            </a:fld>
            <a:endParaRPr kumimoji="0" lang="zh-TW" altLang="en-US" sz="1400" baseline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除</a:t>
            </a:r>
            <a:r>
              <a:rPr lang="en-US" altLang="zh-TW" smtClean="0"/>
              <a:t>Big-O</a:t>
            </a:r>
            <a:r>
              <a:rPr lang="zh-TW" altLang="en-US" smtClean="0"/>
              <a:t>之外，用來衡量效率的方法還有</a:t>
            </a: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381000" y="2362200"/>
          <a:ext cx="84582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PhotoImpact" r:id="rId3" imgW="2724917" imgH="325806" progId="PI3.Image">
                  <p:embed/>
                </p:oleObj>
              </mc:Choice>
              <mc:Fallback>
                <p:oleObj name="PhotoImpact" r:id="rId3" imgW="2724917" imgH="325806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84582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5"/>
          <p:cNvGraphicFramePr>
            <a:graphicFrameLocks noChangeAspect="1"/>
          </p:cNvGraphicFramePr>
          <p:nvPr/>
        </p:nvGraphicFramePr>
        <p:xfrm>
          <a:off x="457200" y="3276600"/>
          <a:ext cx="69342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PhotoImpact" r:id="rId5" imgW="2724917" imgH="908306" progId="PI3.Image">
                  <p:embed/>
                </p:oleObj>
              </mc:Choice>
              <mc:Fallback>
                <p:oleObj name="PhotoImpact" r:id="rId5" imgW="2724917" imgH="908306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693420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6"/>
          <p:cNvGraphicFramePr>
            <a:graphicFrameLocks noChangeAspect="1"/>
          </p:cNvGraphicFramePr>
          <p:nvPr/>
        </p:nvGraphicFramePr>
        <p:xfrm>
          <a:off x="457200" y="5486400"/>
          <a:ext cx="4572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PhotoImpact" r:id="rId7" imgW="1947676" imgH="362529" progId="PI3.Image">
                  <p:embed/>
                </p:oleObj>
              </mc:Choice>
              <mc:Fallback>
                <p:oleObj name="PhotoImpact" r:id="rId7" imgW="1947676" imgH="362529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86400"/>
                        <a:ext cx="45720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D108791B-6D5F-4394-A9E9-321B7B19CBED}" type="slidenum">
              <a:rPr kumimoji="0" lang="zh-TW" altLang="en-US" sz="1400" baseline="0"/>
              <a:pPr/>
              <a:t>18</a:t>
            </a:fld>
            <a:endParaRPr kumimoji="0" lang="zh-TW" altLang="en-US" sz="1400" baseline="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除</a:t>
            </a:r>
            <a:r>
              <a:rPr lang="en-US" altLang="zh-TW" smtClean="0"/>
              <a:t>Big-O</a:t>
            </a:r>
            <a:r>
              <a:rPr lang="zh-TW" altLang="en-US" smtClean="0"/>
              <a:t>之外，用來衡量效率的方法還有</a:t>
            </a:r>
          </a:p>
        </p:txBody>
      </p:sp>
      <p:graphicFrame>
        <p:nvGraphicFramePr>
          <p:cNvPr id="35845" name="Object 6"/>
          <p:cNvGraphicFramePr>
            <a:graphicFrameLocks noChangeAspect="1"/>
          </p:cNvGraphicFramePr>
          <p:nvPr/>
        </p:nvGraphicFramePr>
        <p:xfrm>
          <a:off x="762000" y="2286000"/>
          <a:ext cx="7620000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PhotoImpact" r:id="rId3" imgW="2791737" imgH="1444633" progId="PI3.Image">
                  <p:embed/>
                </p:oleObj>
              </mc:Choice>
              <mc:Fallback>
                <p:oleObj name="PhotoImpact" r:id="rId3" imgW="2791737" imgH="1444633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7620000" cy="394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7D1AE37-9B58-4C39-A0BA-F6D6424D5313}" type="slidenum">
              <a:rPr kumimoji="0" lang="zh-TW" altLang="en-US" sz="1400" baseline="0"/>
              <a:pPr/>
              <a:t>19</a:t>
            </a:fld>
            <a:endParaRPr kumimoji="0" lang="zh-TW" altLang="en-US" sz="1400" baseline="0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graphicFrame>
        <p:nvGraphicFramePr>
          <p:cNvPr id="36868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304800" y="2286000"/>
          <a:ext cx="83820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PhotoImpact" r:id="rId3" imgW="2380291" imgH="771146" progId="PI3.Image">
                  <p:embed/>
                </p:oleObj>
              </mc:Choice>
              <mc:Fallback>
                <p:oleObj name="PhotoImpact" r:id="rId3" imgW="2380291" imgH="771146" progId="PI3.Im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8382000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FAFA60A-8193-452C-BD80-EF3CC46D2407}" type="slidenum">
              <a:rPr kumimoji="0" lang="zh-TW" altLang="en-US" sz="1400" baseline="0"/>
              <a:pPr/>
              <a:t>2</a:t>
            </a:fld>
            <a:endParaRPr kumimoji="0" lang="zh-TW" altLang="en-US" sz="1400" baseline="0"/>
          </a:p>
        </p:txBody>
      </p:sp>
      <p:sp>
        <p:nvSpPr>
          <p:cNvPr id="77830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1.1	  </a:t>
            </a:r>
            <a:r>
              <a:rPr lang="zh-TW" altLang="en-US" smtClean="0"/>
              <a:t>演算法</a:t>
            </a:r>
          </a:p>
        </p:txBody>
      </p:sp>
      <p:sp>
        <p:nvSpPr>
          <p:cNvPr id="7172" name="Rectangle 103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 </a:t>
            </a:r>
            <a:r>
              <a:rPr lang="zh-TW" altLang="en-US" smtClean="0"/>
              <a:t>演算法（</a:t>
            </a:r>
            <a:r>
              <a:rPr lang="en-US" altLang="zh-TW" smtClean="0"/>
              <a:t>Algorithms</a:t>
            </a:r>
            <a:r>
              <a:rPr lang="zh-TW" altLang="en-US" smtClean="0"/>
              <a:t>）是一解決問題（</a:t>
            </a:r>
            <a:r>
              <a:rPr lang="en-US" altLang="zh-TW" smtClean="0"/>
              <a:t>problems</a:t>
            </a:r>
            <a:r>
              <a:rPr lang="zh-TW" altLang="en-US" smtClean="0"/>
              <a:t>）的有限步驟程序。</a:t>
            </a:r>
          </a:p>
          <a:p>
            <a:pPr eaLnBrk="1" hangingPunct="1"/>
            <a:r>
              <a:rPr lang="zh-TW" altLang="en-US" smtClean="0"/>
              <a:t>舉例來說，現有一問題為：判斷數字</a:t>
            </a:r>
            <a:r>
              <a:rPr lang="en-US" altLang="zh-TW" smtClean="0"/>
              <a:t>x</a:t>
            </a:r>
            <a:r>
              <a:rPr lang="zh-TW" altLang="en-US" smtClean="0"/>
              <a:t>是否在一已排序好的數字串列</a:t>
            </a:r>
            <a:r>
              <a:rPr lang="en-US" altLang="zh-TW" smtClean="0"/>
              <a:t>s</a:t>
            </a:r>
            <a:r>
              <a:rPr lang="zh-TW" altLang="en-US" smtClean="0"/>
              <a:t>中，其演算法為：</a:t>
            </a:r>
            <a:br>
              <a:rPr lang="zh-TW" altLang="en-US" smtClean="0"/>
            </a:br>
            <a:r>
              <a:rPr lang="zh-TW" altLang="en-US" smtClean="0"/>
              <a:t>從</a:t>
            </a:r>
            <a:r>
              <a:rPr lang="en-US" altLang="zh-TW" smtClean="0"/>
              <a:t>s</a:t>
            </a:r>
            <a:r>
              <a:rPr lang="zh-TW" altLang="en-US" smtClean="0"/>
              <a:t>串列的第一個元素開始，依序的比較，直到</a:t>
            </a:r>
            <a:r>
              <a:rPr lang="en-US" altLang="zh-TW" smtClean="0"/>
              <a:t>x</a:t>
            </a:r>
            <a:r>
              <a:rPr lang="zh-TW" altLang="en-US" smtClean="0"/>
              <a:t>被發現或</a:t>
            </a:r>
            <a:r>
              <a:rPr lang="en-US" altLang="zh-TW" smtClean="0"/>
              <a:t>s</a:t>
            </a:r>
            <a:r>
              <a:rPr lang="zh-TW" altLang="en-US" smtClean="0"/>
              <a:t>串列已達盡頭。假使</a:t>
            </a:r>
            <a:r>
              <a:rPr lang="en-US" altLang="zh-TW" smtClean="0"/>
              <a:t>x</a:t>
            </a:r>
            <a:r>
              <a:rPr lang="zh-TW" altLang="en-US" smtClean="0"/>
              <a:t>被找到，則印出</a:t>
            </a:r>
            <a:r>
              <a:rPr lang="en-US" altLang="zh-TW" smtClean="0"/>
              <a:t>Yes</a:t>
            </a:r>
            <a:r>
              <a:rPr lang="zh-TW" altLang="en-US" smtClean="0"/>
              <a:t>；否則，印出</a:t>
            </a:r>
            <a:r>
              <a:rPr lang="en-US" altLang="zh-TW" smtClean="0"/>
              <a:t>No</a:t>
            </a:r>
            <a:r>
              <a:rPr lang="zh-TW" altLang="en-US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AA13A40-B13C-44B1-B156-65E5AE02960F}" type="slidenum">
              <a:rPr kumimoji="0" lang="zh-TW" altLang="en-US" sz="1400" baseline="0"/>
              <a:pPr/>
              <a:t>20</a:t>
            </a:fld>
            <a:endParaRPr kumimoji="0" lang="zh-TW" altLang="en-US" sz="1400" baseline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循序搜尋（</a:t>
            </a:r>
            <a:r>
              <a:rPr lang="en-US" altLang="zh-TW" smtClean="0"/>
              <a:t>sequential search</a:t>
            </a:r>
            <a:r>
              <a:rPr lang="zh-TW" altLang="en-US" smtClean="0"/>
              <a:t>）的情形可分，其平均搜尋到的次數為</a:t>
            </a: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7239000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9AD130E-FC0F-44DC-90D8-1ED3D0BB40E8}" type="slidenum">
              <a:rPr kumimoji="0" lang="zh-TW" altLang="en-US" sz="1400" baseline="0"/>
              <a:pPr/>
              <a:t>21</a:t>
            </a:fld>
            <a:endParaRPr kumimoji="0" lang="zh-TW" altLang="en-US" sz="1400" baseline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399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二元搜尋法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mtClean="0"/>
              <a:t>   乃是資料已經皆排序好，因此由中間（</a:t>
            </a:r>
            <a:r>
              <a:rPr lang="en-US" altLang="zh-TW" smtClean="0"/>
              <a:t>mid</a:t>
            </a:r>
            <a:r>
              <a:rPr lang="zh-TW" altLang="en-US" smtClean="0"/>
              <a:t>）開始比較，便可知欲搜尋的資料（</a:t>
            </a:r>
            <a:r>
              <a:rPr lang="en-US" altLang="zh-TW" smtClean="0"/>
              <a:t>key</a:t>
            </a:r>
            <a:r>
              <a:rPr lang="zh-TW" altLang="en-US" smtClean="0"/>
              <a:t>）落在</a:t>
            </a:r>
            <a:r>
              <a:rPr lang="en-US" altLang="zh-TW" smtClean="0"/>
              <a:t>mid</a:t>
            </a:r>
            <a:r>
              <a:rPr lang="zh-TW" altLang="en-US" smtClean="0"/>
              <a:t>的左邊還是右邊，再將左邊的中間拿出來與</a:t>
            </a:r>
            <a:r>
              <a:rPr lang="en-US" altLang="zh-TW" smtClean="0"/>
              <a:t>key</a:t>
            </a:r>
            <a:r>
              <a:rPr lang="zh-TW" altLang="en-US" smtClean="0"/>
              <a:t>相比，只是每次要調整每個段落的起始位址或最終位址。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9350"/>
            <a:ext cx="5181600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1D51639-0111-48F4-92B8-9B29EE8E1D02}" type="slidenum">
              <a:rPr kumimoji="0" lang="zh-TW" altLang="en-US" sz="1400" baseline="0"/>
              <a:pPr/>
              <a:t>22</a:t>
            </a:fld>
            <a:endParaRPr kumimoji="0" lang="zh-TW" altLang="en-US" sz="1400" baseline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90725"/>
            <a:ext cx="7772400" cy="3648075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CC3EB58-1800-4549-9B3D-D1276E917E75}" type="slidenum">
              <a:rPr kumimoji="0" lang="zh-TW" altLang="en-US" sz="1400" baseline="0"/>
              <a:pPr/>
              <a:t>23</a:t>
            </a:fld>
            <a:endParaRPr kumimoji="0" lang="zh-TW" altLang="en-US" sz="1400" baseline="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440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457200" y="2286000"/>
          <a:ext cx="838200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PhotoImpact" r:id="rId3" imgW="2675923" imgH="1158144" progId="PI3.Image">
                  <p:embed/>
                </p:oleObj>
              </mc:Choice>
              <mc:Fallback>
                <p:oleObj name="PhotoImpact" r:id="rId3" imgW="2675923" imgH="1158144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8382000" cy="3629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937BBF84-1533-48C4-9B91-238613B37496}" type="slidenum">
              <a:rPr kumimoji="0" lang="zh-TW" altLang="en-US" sz="1400" baseline="0"/>
              <a:pPr/>
              <a:t>24</a:t>
            </a:fld>
            <a:endParaRPr kumimoji="0" lang="zh-TW" altLang="en-US" sz="1400" baseline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450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搜尋的次數為</a:t>
            </a:r>
            <a:r>
              <a:rPr lang="en-US" altLang="zh-TW" sz="2800" smtClean="0"/>
              <a:t>log32+1=6</a:t>
            </a:r>
            <a:r>
              <a:rPr lang="zh-TW" altLang="en-US" sz="2800" smtClean="0"/>
              <a:t>，此處的</a:t>
            </a:r>
            <a:r>
              <a:rPr lang="en-US" altLang="zh-TW" sz="2800" smtClean="0"/>
              <a:t>log</a:t>
            </a:r>
            <a:r>
              <a:rPr lang="zh-TW" altLang="en-US" sz="2800" smtClean="0"/>
              <a:t>表示</a:t>
            </a:r>
            <a:r>
              <a:rPr lang="en-US" altLang="zh-TW" sz="2800" smtClean="0"/>
              <a:t>log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。資料量為</a:t>
            </a:r>
            <a:r>
              <a:rPr lang="en-US" altLang="zh-TW" sz="2800" smtClean="0"/>
              <a:t>128</a:t>
            </a:r>
            <a:r>
              <a:rPr lang="zh-TW" altLang="en-US" sz="2800" smtClean="0"/>
              <a:t>個時，其搜尋的次數為</a:t>
            </a:r>
            <a:r>
              <a:rPr lang="en-US" altLang="zh-TW" sz="2800" smtClean="0"/>
              <a:t>log128+1</a:t>
            </a:r>
            <a:r>
              <a:rPr lang="zh-TW" altLang="en-US" sz="2800" smtClean="0"/>
              <a:t>，因此當資料量為</a:t>
            </a:r>
            <a:r>
              <a:rPr lang="en-US" altLang="zh-TW" sz="2800" smtClean="0"/>
              <a:t>n</a:t>
            </a:r>
            <a:r>
              <a:rPr lang="zh-TW" altLang="en-US" sz="2800" smtClean="0"/>
              <a:t>時，其執行的次數為</a:t>
            </a:r>
            <a:r>
              <a:rPr lang="en-US" altLang="zh-TW" sz="2800" smtClean="0"/>
              <a:t>logn+1</a:t>
            </a:r>
            <a:r>
              <a:rPr lang="zh-TW" altLang="en-US" sz="2800" smtClean="0"/>
              <a:t>。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7086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49AE36D-1573-42A9-B825-1D59B8F54786}" type="slidenum">
              <a:rPr kumimoji="0" lang="zh-TW" altLang="en-US" sz="1400" baseline="0"/>
              <a:pPr/>
              <a:t>25</a:t>
            </a:fld>
            <a:endParaRPr kumimoji="0" lang="zh-TW" altLang="en-US" sz="1400" baseline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471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一個有趣的例子</a:t>
            </a:r>
          </a:p>
          <a:p>
            <a:pPr eaLnBrk="1" hangingPunct="1"/>
            <a:r>
              <a:rPr lang="zh-TW" altLang="en-US" smtClean="0"/>
              <a:t>費氏數列（</a:t>
            </a:r>
            <a:r>
              <a:rPr lang="en-US" altLang="zh-TW" smtClean="0"/>
              <a:t>Fibonacci number</a:t>
            </a:r>
            <a:r>
              <a:rPr lang="zh-TW" altLang="en-US" smtClean="0"/>
              <a:t>），其定義如下：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2819400"/>
            <a:ext cx="235426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350FF184-0FF4-4836-982F-B37EAE125301}" type="slidenum">
              <a:rPr kumimoji="0" lang="zh-TW" altLang="en-US" sz="1400" baseline="0"/>
              <a:pPr/>
              <a:t>26</a:t>
            </a:fld>
            <a:endParaRPr kumimoji="0" lang="zh-TW" altLang="en-US" sz="1400" baseline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pic>
        <p:nvPicPr>
          <p:cNvPr id="49156" name="Picture 5" descr="頁面擷取自 未命名-1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3914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A5E8737E-DE4D-4AA6-B52E-AC683436B6A7}" type="slidenum">
              <a:rPr kumimoji="0" lang="zh-TW" altLang="en-US" sz="1400" baseline="0"/>
              <a:pPr/>
              <a:t>27</a:t>
            </a:fld>
            <a:endParaRPr kumimoji="0" lang="zh-TW" altLang="en-US" sz="1400" baseline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BA3913B3-D841-468E-B943-C4044567BBB7}" type="slidenum">
              <a:rPr kumimoji="0" lang="zh-TW" altLang="en-US" sz="1400" baseline="0"/>
              <a:pPr/>
              <a:t>28</a:t>
            </a:fld>
            <a:endParaRPr kumimoji="0" lang="zh-TW" altLang="en-US" sz="1400" baseline="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532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當</a:t>
            </a:r>
            <a:r>
              <a:rPr lang="en-US" altLang="zh-TW" sz="2800" smtClean="0"/>
              <a:t>n=3(f</a:t>
            </a:r>
            <a:r>
              <a:rPr lang="en-US" altLang="zh-TW" sz="2800" baseline="-30000" smtClean="0"/>
              <a:t>3</a:t>
            </a:r>
            <a:r>
              <a:rPr lang="en-US" altLang="zh-TW" sz="2800" smtClean="0"/>
              <a:t>)</a:t>
            </a:r>
            <a:r>
              <a:rPr lang="zh-TW" altLang="en-US" sz="2800" smtClean="0"/>
              <a:t>從上圖可知需計算的項目為</a:t>
            </a:r>
            <a:r>
              <a:rPr lang="en-US" altLang="zh-TW" sz="2800" smtClean="0"/>
              <a:t>5</a:t>
            </a:r>
            <a:r>
              <a:rPr lang="zh-TW" altLang="en-US" sz="2800" smtClean="0"/>
              <a:t>；</a:t>
            </a:r>
            <a:r>
              <a:rPr lang="en-US" altLang="zh-TW" sz="2800" smtClean="0"/>
              <a:t>n=5</a:t>
            </a:r>
            <a:r>
              <a:rPr lang="zh-TW" altLang="en-US" sz="2800" smtClean="0"/>
              <a:t>時，需計算的項目數為</a:t>
            </a:r>
            <a:r>
              <a:rPr lang="en-US" altLang="zh-TW" sz="2800" smtClean="0"/>
              <a:t>15</a:t>
            </a:r>
            <a:r>
              <a:rPr lang="zh-TW" altLang="en-US" sz="2800" smtClean="0"/>
              <a:t>個。因此我們可以下列公式表示：</a:t>
            </a:r>
          </a:p>
        </p:txBody>
      </p:sp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43200"/>
            <a:ext cx="34290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6934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8A6EF44-CB46-4611-9213-5C5E8E4CB1D9}" type="slidenum">
              <a:rPr kumimoji="0" lang="zh-TW" altLang="en-US" sz="1400" baseline="0"/>
              <a:pPr/>
              <a:t>29</a:t>
            </a:fld>
            <a:endParaRPr kumimoji="0" lang="zh-TW" altLang="en-US" sz="1400" baseline="0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553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304800" y="2514600"/>
          <a:ext cx="861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PhotoImpact" r:id="rId3" imgW="2673101" imgH="795260" progId="PI3.Image">
                  <p:embed/>
                </p:oleObj>
              </mc:Choice>
              <mc:Fallback>
                <p:oleObj name="PhotoImpact" r:id="rId3" imgW="2673101" imgH="795260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8610600" cy="2562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496A22F-1819-446C-8C05-C5AD1896761C}" type="slidenum">
              <a:rPr kumimoji="0" lang="zh-TW" altLang="en-US" sz="1400" baseline="0"/>
              <a:pPr/>
              <a:t>3</a:t>
            </a:fld>
            <a:endParaRPr kumimoji="0" lang="zh-TW" altLang="en-US" sz="1400" baseline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1.1	  </a:t>
            </a:r>
            <a:r>
              <a:rPr lang="zh-TW" altLang="en-US" smtClean="0"/>
              <a:t>演算法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當問題很複雜時，上述敘述性的演算法就難以表達出來。因此，演算法大都以類似的程式語言表達之，繼而利用您所熟悉的程式語言執行之。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C914AE8-F2EA-4996-A1D4-CDE48CE62B6F}" type="slidenum">
              <a:rPr kumimoji="0" lang="zh-TW" altLang="en-US" sz="1400" baseline="0"/>
              <a:pPr/>
              <a:t>30</a:t>
            </a:fld>
            <a:endParaRPr kumimoji="0" lang="zh-TW" altLang="en-US" sz="1400" baseline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563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304800" y="2209800"/>
          <a:ext cx="8610600" cy="399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PhotoImpact" r:id="rId3" imgW="2669827" imgH="1240223" progId="PI3.Image">
                  <p:embed/>
                </p:oleObj>
              </mc:Choice>
              <mc:Fallback>
                <p:oleObj name="PhotoImpact" r:id="rId3" imgW="2669827" imgH="1240223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8610600" cy="39989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520E3AE-B042-44ED-BFF3-8B71BF59D1CB}" type="slidenum">
              <a:rPr kumimoji="0" lang="zh-TW" altLang="en-US" sz="1400" baseline="0"/>
              <a:pPr/>
              <a:t>31</a:t>
            </a:fld>
            <a:endParaRPr kumimoji="0" lang="zh-TW" altLang="en-US" sz="1400" baseline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1.2	  Big-O</a:t>
            </a:r>
          </a:p>
        </p:txBody>
      </p:sp>
      <p:sp>
        <p:nvSpPr>
          <p:cNvPr id="573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 </a:t>
            </a:r>
          </a:p>
        </p:txBody>
      </p:sp>
      <p:graphicFrame>
        <p:nvGraphicFramePr>
          <p:cNvPr id="57349" name="Object 6"/>
          <p:cNvGraphicFramePr>
            <a:graphicFrameLocks noChangeAspect="1"/>
          </p:cNvGraphicFramePr>
          <p:nvPr/>
        </p:nvGraphicFramePr>
        <p:xfrm>
          <a:off x="381000" y="2209800"/>
          <a:ext cx="8458200" cy="353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PhotoImpact" r:id="rId4" imgW="2679197" imgH="1118524" progId="PI3.Image">
                  <p:embed/>
                </p:oleObj>
              </mc:Choice>
              <mc:Fallback>
                <p:oleObj name="PhotoImpact" r:id="rId4" imgW="2679197" imgH="1118524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8458200" cy="3532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D78177D-9B53-4417-AE78-015E07B78EFB}" type="slidenum">
              <a:rPr kumimoji="0" lang="zh-TW" altLang="en-US" sz="1400" baseline="0"/>
              <a:pPr/>
              <a:t>4</a:t>
            </a:fld>
            <a:endParaRPr kumimoji="0" lang="zh-TW" altLang="en-US" sz="1400" baseline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1.1	  </a:t>
            </a:r>
            <a:r>
              <a:rPr lang="zh-TW" altLang="en-US" smtClean="0"/>
              <a:t>演算法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zh-TW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他的程式寫得比我好嗎？”</a:t>
            </a:r>
            <a:endParaRPr lang="zh-TW" altLang="en-US" sz="24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TW" altLang="en-US" smtClean="0"/>
              <a:t>應該利用客觀的方法進行比較，而此客觀的方法就是複雜度分析（</a:t>
            </a:r>
            <a:r>
              <a:rPr lang="en-US" altLang="zh-TW" smtClean="0"/>
              <a:t>complexity analysis</a:t>
            </a:r>
            <a:r>
              <a:rPr lang="zh-TW" altLang="en-US" smtClean="0"/>
              <a:t>）。</a:t>
            </a:r>
          </a:p>
          <a:p>
            <a:pPr eaLnBrk="1" hangingPunct="1">
              <a:defRPr/>
            </a:pPr>
            <a:r>
              <a:rPr lang="zh-TW" altLang="en-US" smtClean="0"/>
              <a:t>首先必須求出程式中每一敘述的執行次數（其中｛和｝不加以計算），將這些執行次數加總起來。然後求出其</a:t>
            </a:r>
            <a:r>
              <a:rPr lang="en-US" altLang="zh-TW" smtClean="0"/>
              <a:t>Big-O</a:t>
            </a:r>
            <a:r>
              <a:rPr lang="zh-TW" altLang="en-US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E2E9E77-1ECD-4DEC-8680-0BFBB16266D7}" type="slidenum">
              <a:rPr kumimoji="0" lang="zh-TW" altLang="en-US" sz="1400" baseline="0"/>
              <a:pPr/>
              <a:t>5</a:t>
            </a:fld>
            <a:endParaRPr kumimoji="0" lang="zh-TW" altLang="en-US" sz="1400" baseline="0"/>
          </a:p>
        </p:txBody>
      </p:sp>
      <p:sp>
        <p:nvSpPr>
          <p:cNvPr id="809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1.1	  </a:t>
            </a:r>
            <a:r>
              <a:rPr lang="zh-TW" altLang="en-US" smtClean="0"/>
              <a:t>演算法</a:t>
            </a:r>
          </a:p>
        </p:txBody>
      </p:sp>
      <p:sp>
        <p:nvSpPr>
          <p:cNvPr id="13316" name="Rectangle 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陣列元素相加（</a:t>
            </a:r>
            <a:r>
              <a:rPr lang="en-US" altLang="zh-TW" smtClean="0"/>
              <a:t>Add array members</a:t>
            </a:r>
            <a:r>
              <a:rPr lang="zh-TW" altLang="en-US" smtClean="0"/>
              <a:t>）</a:t>
            </a:r>
          </a:p>
        </p:txBody>
      </p:sp>
      <p:graphicFrame>
        <p:nvGraphicFramePr>
          <p:cNvPr id="13317" name="Object 10"/>
          <p:cNvGraphicFramePr>
            <a:graphicFrameLocks noChangeAspect="1"/>
          </p:cNvGraphicFramePr>
          <p:nvPr/>
        </p:nvGraphicFramePr>
        <p:xfrm>
          <a:off x="304800" y="2667000"/>
          <a:ext cx="861060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PhotoImpact" r:id="rId4" imgW="2679197" imgH="688674" progId="PI3.Image">
                  <p:embed/>
                </p:oleObj>
              </mc:Choice>
              <mc:Fallback>
                <p:oleObj name="PhotoImpact" r:id="rId4" imgW="2679197" imgH="688674" progId="PI3.Imag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8610600" cy="2214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B4F2EBD-A5F6-42BF-8108-2BB8E747519B}" type="slidenum">
              <a:rPr kumimoji="0" lang="zh-TW" altLang="en-US" sz="1400" baseline="0"/>
              <a:pPr/>
              <a:t>6</a:t>
            </a:fld>
            <a:endParaRPr kumimoji="0" lang="zh-TW" altLang="en-US" sz="1400" baseline="0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1.1	  </a:t>
            </a:r>
            <a:r>
              <a:rPr lang="zh-TW" altLang="en-US" smtClean="0"/>
              <a:t>演算法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矩陣相加</a:t>
            </a:r>
          </a:p>
          <a:p>
            <a:pPr eaLnBrk="1" hangingPunct="1"/>
            <a:endParaRPr lang="en-US" altLang="zh-TW" smtClean="0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228600" y="2514600"/>
          <a:ext cx="8763000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PhotoImpact" r:id="rId3" imgW="2685293" imgH="688674" progId="PI3.Image">
                  <p:embed/>
                </p:oleObj>
              </mc:Choice>
              <mc:Fallback>
                <p:oleObj name="PhotoImpact" r:id="rId3" imgW="2685293" imgH="688674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8763000" cy="2249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617702A7-3018-49E9-84E4-CA9E1CAC675E}" type="slidenum">
              <a:rPr kumimoji="0" lang="zh-TW" altLang="en-US" sz="1400" baseline="0"/>
              <a:pPr/>
              <a:t>7</a:t>
            </a:fld>
            <a:endParaRPr kumimoji="0" lang="zh-TW" altLang="en-US" sz="1400" baseline="0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1.1	  </a:t>
            </a:r>
            <a:r>
              <a:rPr lang="zh-TW" altLang="en-US" smtClean="0"/>
              <a:t>演算法</a:t>
            </a:r>
          </a:p>
        </p:txBody>
      </p:sp>
      <p:sp>
        <p:nvSpPr>
          <p:cNvPr id="16388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矩陣相乘（</a:t>
            </a:r>
            <a:r>
              <a:rPr lang="en-US" altLang="zh-TW" smtClean="0"/>
              <a:t>Matrix Multiplication</a:t>
            </a:r>
            <a:r>
              <a:rPr lang="zh-TW" altLang="en-US" smtClean="0"/>
              <a:t>）</a:t>
            </a:r>
          </a:p>
        </p:txBody>
      </p:sp>
      <p:graphicFrame>
        <p:nvGraphicFramePr>
          <p:cNvPr id="16389" name="Object 10"/>
          <p:cNvGraphicFramePr>
            <a:graphicFrameLocks noChangeAspect="1"/>
          </p:cNvGraphicFramePr>
          <p:nvPr/>
        </p:nvGraphicFramePr>
        <p:xfrm>
          <a:off x="1066800" y="2895600"/>
          <a:ext cx="68580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PhotoImpact" r:id="rId4" imgW="1002624" imgH="188641" progId="PI3.Image">
                  <p:embed/>
                </p:oleObj>
              </mc:Choice>
              <mc:Fallback>
                <p:oleObj name="PhotoImpact" r:id="rId4" imgW="1002624" imgH="188641" progId="PI3.Imag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68580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E4A9461-1916-4E6E-B4EE-F0285DEE6D19}" type="slidenum">
              <a:rPr kumimoji="0" lang="zh-TW" altLang="en-US" sz="1400" baseline="0"/>
              <a:pPr/>
              <a:t>8</a:t>
            </a:fld>
            <a:endParaRPr kumimoji="0" lang="zh-TW" altLang="en-US" sz="1400" baseline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1.1	  </a:t>
            </a:r>
            <a:r>
              <a:rPr lang="zh-TW" altLang="en-US" smtClean="0"/>
              <a:t>演算法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81000" y="2590800"/>
          <a:ext cx="8534400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PhotoImpact" r:id="rId4" imgW="2682018" imgH="935659" progId="PI3.Image">
                  <p:embed/>
                </p:oleObj>
              </mc:Choice>
              <mc:Fallback>
                <p:oleObj name="PhotoImpact" r:id="rId4" imgW="2682018" imgH="935659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8534400" cy="297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26120A2-3461-452E-A646-13B0B72B48DC}" type="slidenum">
              <a:rPr kumimoji="0" lang="zh-TW" altLang="en-US" sz="1400" baseline="0"/>
              <a:pPr/>
              <a:t>9</a:t>
            </a:fld>
            <a:endParaRPr kumimoji="0" lang="zh-TW" altLang="en-US" sz="1400" baseline="0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1.1	  </a:t>
            </a:r>
            <a:r>
              <a:rPr lang="zh-TW" altLang="en-US" smtClean="0"/>
              <a:t>演算法</a:t>
            </a:r>
          </a:p>
        </p:txBody>
      </p:sp>
      <p:sp>
        <p:nvSpPr>
          <p:cNvPr id="20484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循序搜尋（</a:t>
            </a:r>
            <a:r>
              <a:rPr lang="en-US" altLang="zh-TW" smtClean="0"/>
              <a:t>Sequential search</a:t>
            </a:r>
            <a:r>
              <a:rPr lang="zh-TW" altLang="en-US" smtClean="0"/>
              <a:t>）</a:t>
            </a:r>
          </a:p>
        </p:txBody>
      </p:sp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228600" y="2743200"/>
          <a:ext cx="868680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PhotoImpact" r:id="rId4" imgW="2679197" imgH="682580" progId="PI3.Image">
                  <p:embed/>
                </p:oleObj>
              </mc:Choice>
              <mc:Fallback>
                <p:oleObj name="PhotoImpact" r:id="rId4" imgW="2679197" imgH="682580" progId="PI3.Imag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3200"/>
                        <a:ext cx="8686800" cy="221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66699"/>
      </a:hlink>
      <a:folHlink>
        <a:srgbClr val="CFDBFD"/>
      </a:folHlink>
    </a:clrScheme>
    <a:fontScheme name="Blueprint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833</TotalTime>
  <Words>780</Words>
  <Application>Microsoft Office PowerPoint</Application>
  <PresentationFormat>如螢幕大小 (4:3)</PresentationFormat>
  <Paragraphs>117</Paragraphs>
  <Slides>31</Slides>
  <Notes>22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Tahoma</vt:lpstr>
      <vt:lpstr>新細明體</vt:lpstr>
      <vt:lpstr>Arial</vt:lpstr>
      <vt:lpstr>Wingdings</vt:lpstr>
      <vt:lpstr>Times New Roman</vt:lpstr>
      <vt:lpstr>Blueprint</vt:lpstr>
      <vt:lpstr>Ulead PhotoImpact Image</vt:lpstr>
      <vt:lpstr>  Chapter 1  演算法分析</vt:lpstr>
      <vt:lpstr>1.1   演算法</vt:lpstr>
      <vt:lpstr>1.1   演算法</vt:lpstr>
      <vt:lpstr>1.1   演算法</vt:lpstr>
      <vt:lpstr>1.1   演算法</vt:lpstr>
      <vt:lpstr>1.1   演算法</vt:lpstr>
      <vt:lpstr>1.1   演算法</vt:lpstr>
      <vt:lpstr>1.1   演算法</vt:lpstr>
      <vt:lpstr>1.1   演算法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Apple</cp:lastModifiedBy>
  <cp:revision>73</cp:revision>
  <dcterms:created xsi:type="dcterms:W3CDTF">2004-07-21T01:42:15Z</dcterms:created>
  <dcterms:modified xsi:type="dcterms:W3CDTF">2018-02-18T02:36:17Z</dcterms:modified>
</cp:coreProperties>
</file>