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4" r:id="rId9"/>
    <p:sldId id="266" r:id="rId10"/>
    <p:sldId id="265" r:id="rId11"/>
    <p:sldId id="268" r:id="rId12"/>
    <p:sldId id="269" r:id="rId13"/>
    <p:sldId id="270" r:id="rId14"/>
    <p:sldId id="272" r:id="rId15"/>
    <p:sldId id="271" r:id="rId16"/>
    <p:sldId id="273" r:id="rId17"/>
    <p:sldId id="304" r:id="rId18"/>
    <p:sldId id="274" r:id="rId19"/>
    <p:sldId id="303" r:id="rId20"/>
    <p:sldId id="305" r:id="rId21"/>
    <p:sldId id="306" r:id="rId22"/>
    <p:sldId id="307" r:id="rId23"/>
    <p:sldId id="308" r:id="rId24"/>
    <p:sldId id="309" r:id="rId25"/>
    <p:sldId id="311" r:id="rId26"/>
    <p:sldId id="314" r:id="rId27"/>
    <p:sldId id="315" r:id="rId28"/>
    <p:sldId id="316" r:id="rId29"/>
    <p:sldId id="317" r:id="rId30"/>
    <p:sldId id="318" r:id="rId31"/>
    <p:sldId id="319" r:id="rId32"/>
    <p:sldId id="312" r:id="rId33"/>
    <p:sldId id="313" r:id="rId34"/>
    <p:sldId id="275" r:id="rId35"/>
    <p:sldId id="276" r:id="rId36"/>
    <p:sldId id="278" r:id="rId37"/>
    <p:sldId id="280" r:id="rId38"/>
    <p:sldId id="281" r:id="rId39"/>
    <p:sldId id="282" r:id="rId40"/>
    <p:sldId id="283" r:id="rId41"/>
    <p:sldId id="293" r:id="rId42"/>
    <p:sldId id="294" r:id="rId43"/>
    <p:sldId id="295" r:id="rId44"/>
    <p:sldId id="296" r:id="rId45"/>
    <p:sldId id="297" r:id="rId46"/>
    <p:sldId id="298" r:id="rId47"/>
    <p:sldId id="299" r:id="rId48"/>
    <p:sldId id="300" r:id="rId49"/>
    <p:sldId id="301" r:id="rId50"/>
    <p:sldId id="302" r:id="rId51"/>
    <p:sldId id="320" r:id="rId52"/>
    <p:sldId id="322" r:id="rId53"/>
    <p:sldId id="323" r:id="rId54"/>
    <p:sldId id="324" r:id="rId55"/>
    <p:sldId id="325" r:id="rId56"/>
    <p:sldId id="326" r:id="rId57"/>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CC99"/>
    <a:srgbClr val="800080"/>
    <a:srgbClr val="990099"/>
    <a:srgbClr val="FFFFCC"/>
    <a:srgbClr val="FFFF99"/>
    <a:srgbClr val="FF3300"/>
    <a:srgbClr val="090A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2" autoAdjust="0"/>
    <p:restoredTop sz="94660"/>
  </p:normalViewPr>
  <p:slideViewPr>
    <p:cSldViewPr>
      <p:cViewPr varScale="1">
        <p:scale>
          <a:sx n="76" d="100"/>
          <a:sy n="76" d="100"/>
        </p:scale>
        <p:origin x="777"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15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0.xml"/><Relationship Id="rId1" Type="http://schemas.openxmlformats.org/officeDocument/2006/relationships/slide" Target="slides/slide8.xml"/><Relationship Id="rId5" Type="http://schemas.openxmlformats.org/officeDocument/2006/relationships/slide" Target="slides/slide35.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06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endParaRPr lang="en-US" altLang="zh-TW"/>
          </a:p>
        </p:txBody>
      </p:sp>
      <p:sp>
        <p:nvSpPr>
          <p:cNvPr id="7066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066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fld id="{1CD336CD-BB0D-4A94-AA00-C6F588C4384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endParaRPr lang="en-US" altLang="zh-TW"/>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fld id="{41670317-55A7-4C03-A49A-F7ECD81C58B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DA2F14E-4256-4803-B68C-9DB9561A0EFF}" type="slidenum">
              <a:rPr lang="en-US" altLang="zh-TW" sz="1200" baseline="0">
                <a:latin typeface="Times New Roman" panose="02020603050405020304" pitchFamily="18" charset="0"/>
              </a:rPr>
              <a:pPr/>
              <a:t>1</a:t>
            </a:fld>
            <a:endParaRPr lang="en-US" altLang="zh-TW" sz="1200" baseline="0">
              <a:latin typeface="Times New Roman" panose="02020603050405020304" pitchFamily="18" charset="0"/>
            </a:endParaRPr>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3D83531-07A0-4CBA-839F-1C2329F1B59E}" type="slidenum">
              <a:rPr lang="en-US" altLang="zh-TW" sz="1200" baseline="0">
                <a:latin typeface="Times New Roman" panose="02020603050405020304" pitchFamily="18" charset="0"/>
              </a:rPr>
              <a:pPr/>
              <a:t>10</a:t>
            </a:fld>
            <a:endParaRPr lang="en-US" altLang="zh-TW" sz="1200" baseline="0">
              <a:latin typeface="Times New Roman" panose="02020603050405020304" pitchFamily="18" charset="0"/>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F05915B-8E9E-47B1-B2C8-463CBF0F4B01}" type="slidenum">
              <a:rPr lang="en-US" altLang="zh-TW" sz="1200" baseline="0">
                <a:latin typeface="Times New Roman" panose="02020603050405020304" pitchFamily="18" charset="0"/>
              </a:rPr>
              <a:pPr/>
              <a:t>11</a:t>
            </a:fld>
            <a:endParaRPr lang="en-US" altLang="zh-TW" sz="1200" baseline="0">
              <a:latin typeface="Times New Roman" panose="02020603050405020304" pitchFamily="18" charset="0"/>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8C3DC9C-A0EE-4651-B365-73C9794100D9}" type="slidenum">
              <a:rPr lang="en-US" altLang="zh-TW" sz="1200" baseline="0">
                <a:latin typeface="Times New Roman" panose="02020603050405020304" pitchFamily="18" charset="0"/>
              </a:rPr>
              <a:pPr/>
              <a:t>12</a:t>
            </a:fld>
            <a:endParaRPr lang="en-US" altLang="zh-TW" sz="1200" baseline="0">
              <a:latin typeface="Times New Roman" panose="02020603050405020304" pitchFamily="18" charset="0"/>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FB3BE68-442D-43B0-88FC-C67B676CF58E}" type="slidenum">
              <a:rPr lang="en-US" altLang="zh-TW" sz="1200" baseline="0">
                <a:latin typeface="Times New Roman" panose="02020603050405020304" pitchFamily="18" charset="0"/>
              </a:rPr>
              <a:pPr/>
              <a:t>13</a:t>
            </a:fld>
            <a:endParaRPr lang="en-US" altLang="zh-TW" sz="1200" baseline="0">
              <a:latin typeface="Times New Roman" panose="02020603050405020304" pitchFamily="18"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F51538C-4358-4F0E-A37A-20072344CEC2}" type="slidenum">
              <a:rPr lang="en-US" altLang="zh-TW" sz="1200" baseline="0">
                <a:latin typeface="Times New Roman" panose="02020603050405020304" pitchFamily="18" charset="0"/>
              </a:rPr>
              <a:pPr/>
              <a:t>14</a:t>
            </a:fld>
            <a:endParaRPr lang="en-US" altLang="zh-TW" sz="1200" baseline="0">
              <a:latin typeface="Times New Roman" panose="02020603050405020304" pitchFamily="18"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3B4ECAE-2601-46E2-A2E3-E6A23947EAFF}" type="slidenum">
              <a:rPr lang="en-US" altLang="zh-TW" sz="1200" baseline="0">
                <a:latin typeface="Times New Roman" panose="02020603050405020304" pitchFamily="18" charset="0"/>
              </a:rPr>
              <a:pPr/>
              <a:t>15</a:t>
            </a:fld>
            <a:endParaRPr lang="en-US" altLang="zh-TW" sz="1200" baseline="0">
              <a:latin typeface="Times New Roman" panose="02020603050405020304" pitchFamily="18"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E6EC42A-1B10-4DD6-8AA4-68EB8AC587C6}" type="slidenum">
              <a:rPr lang="en-US" altLang="zh-TW" sz="1200" baseline="0">
                <a:latin typeface="Times New Roman" panose="02020603050405020304" pitchFamily="18" charset="0"/>
              </a:rPr>
              <a:pPr/>
              <a:t>16</a:t>
            </a:fld>
            <a:endParaRPr lang="en-US" altLang="zh-TW" sz="1200" baseline="0">
              <a:latin typeface="Times New Roman" panose="02020603050405020304" pitchFamily="18"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CF216E7-A562-45F6-A4FB-CCF0BC8B409F}" type="slidenum">
              <a:rPr lang="en-US" altLang="zh-TW" sz="1200" baseline="0">
                <a:latin typeface="Times New Roman" panose="02020603050405020304" pitchFamily="18" charset="0"/>
              </a:rPr>
              <a:pPr/>
              <a:t>18</a:t>
            </a:fld>
            <a:endParaRPr lang="en-US" altLang="zh-TW" sz="1200" baseline="0">
              <a:latin typeface="Times New Roman" panose="02020603050405020304" pitchFamily="18" charset="0"/>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C21622C-8772-44A1-8599-1D5DBE1B8F6D}" type="slidenum">
              <a:rPr lang="en-US" altLang="zh-TW" sz="1200" baseline="0">
                <a:latin typeface="Times New Roman" panose="02020603050405020304" pitchFamily="18" charset="0"/>
              </a:rPr>
              <a:pPr/>
              <a:t>26</a:t>
            </a:fld>
            <a:endParaRPr lang="en-US" altLang="zh-TW" sz="1200" baseline="0">
              <a:latin typeface="Times New Roman" panose="02020603050405020304" pitchFamily="18"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D97C958-E9AF-4454-B1A6-D71A5473C8DC}" type="slidenum">
              <a:rPr lang="en-US" altLang="zh-TW" sz="1200" baseline="0">
                <a:latin typeface="Times New Roman" panose="02020603050405020304" pitchFamily="18" charset="0"/>
              </a:rPr>
              <a:pPr/>
              <a:t>27</a:t>
            </a:fld>
            <a:endParaRPr lang="en-US" altLang="zh-TW" sz="1200" baseline="0">
              <a:latin typeface="Times New Roman" panose="02020603050405020304" pitchFamily="18" charset="0"/>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E57C129-53D2-479C-9B73-A28F982FD999}" type="slidenum">
              <a:rPr lang="en-US" altLang="zh-TW" sz="1200" baseline="0">
                <a:latin typeface="Times New Roman" panose="02020603050405020304" pitchFamily="18" charset="0"/>
              </a:rPr>
              <a:pPr/>
              <a:t>2</a:t>
            </a:fld>
            <a:endParaRPr lang="en-US" altLang="zh-TW" sz="1200" baseline="0">
              <a:latin typeface="Times New Roman" panose="02020603050405020304" pitchFamily="18" charset="0"/>
            </a:endParaRPr>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047E593-12C0-4D4A-9F1D-F88ECBACDE37}" type="slidenum">
              <a:rPr lang="en-US" altLang="zh-TW" sz="1200" baseline="0">
                <a:latin typeface="Times New Roman" panose="02020603050405020304" pitchFamily="18" charset="0"/>
              </a:rPr>
              <a:pPr/>
              <a:t>28</a:t>
            </a:fld>
            <a:endParaRPr lang="en-US" altLang="zh-TW" sz="1200" baseline="0">
              <a:latin typeface="Times New Roman" panose="02020603050405020304" pitchFamily="18"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B91DB5E-9548-4822-9188-07F2679016CC}" type="slidenum">
              <a:rPr lang="en-US" altLang="zh-TW" sz="1200" baseline="0">
                <a:latin typeface="Times New Roman" panose="02020603050405020304" pitchFamily="18" charset="0"/>
              </a:rPr>
              <a:pPr/>
              <a:t>29</a:t>
            </a:fld>
            <a:endParaRPr lang="en-US" altLang="zh-TW" sz="1200" baseline="0">
              <a:latin typeface="Times New Roman" panose="02020603050405020304" pitchFamily="18"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9DEE444-CAD1-44FF-A68B-9DE8C909ACA8}" type="slidenum">
              <a:rPr lang="en-US" altLang="zh-TW" sz="1200" baseline="0">
                <a:latin typeface="Times New Roman" panose="02020603050405020304" pitchFamily="18" charset="0"/>
              </a:rPr>
              <a:pPr/>
              <a:t>30</a:t>
            </a:fld>
            <a:endParaRPr lang="en-US" altLang="zh-TW" sz="1200" baseline="0">
              <a:latin typeface="Times New Roman" panose="02020603050405020304" pitchFamily="18"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2E43437-452B-4328-A0B1-EFCB961F0645}" type="slidenum">
              <a:rPr lang="en-US" altLang="zh-TW" sz="1200" baseline="0">
                <a:latin typeface="Times New Roman" panose="02020603050405020304" pitchFamily="18" charset="0"/>
              </a:rPr>
              <a:pPr/>
              <a:t>31</a:t>
            </a:fld>
            <a:endParaRPr lang="en-US" altLang="zh-TW" sz="1200" baseline="0">
              <a:latin typeface="Times New Roman" panose="02020603050405020304" pitchFamily="18" charset="0"/>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93C7E84-6AA9-4C4C-9E77-2D78AE0F8132}" type="slidenum">
              <a:rPr lang="en-US" altLang="zh-TW" sz="1200" baseline="0">
                <a:latin typeface="Times New Roman" panose="02020603050405020304" pitchFamily="18" charset="0"/>
              </a:rPr>
              <a:pPr/>
              <a:t>34</a:t>
            </a:fld>
            <a:endParaRPr lang="en-US" altLang="zh-TW" sz="1200" baseline="0">
              <a:latin typeface="Times New Roman" panose="02020603050405020304" pitchFamily="18" charset="0"/>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FEF69F7-8C64-40A3-A654-107A891DC3DA}" type="slidenum">
              <a:rPr lang="en-US" altLang="zh-TW" sz="1200" baseline="0">
                <a:latin typeface="Times New Roman" panose="02020603050405020304" pitchFamily="18" charset="0"/>
              </a:rPr>
              <a:pPr/>
              <a:t>35</a:t>
            </a:fld>
            <a:endParaRPr lang="en-US" altLang="zh-TW" sz="1200" baseline="0">
              <a:latin typeface="Times New Roman" panose="02020603050405020304" pitchFamily="18" charset="0"/>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1B20FAA-E752-40F6-9D03-F31E0B220BAA}" type="slidenum">
              <a:rPr lang="en-US" altLang="zh-TW" sz="1200" baseline="0">
                <a:latin typeface="Times New Roman" panose="02020603050405020304" pitchFamily="18" charset="0"/>
              </a:rPr>
              <a:pPr/>
              <a:t>36</a:t>
            </a:fld>
            <a:endParaRPr lang="en-US" altLang="zh-TW" sz="1200" baseline="0">
              <a:latin typeface="Times New Roman" panose="02020603050405020304" pitchFamily="18"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04BB745B-6C65-418E-A764-E74DCF7577E5}" type="slidenum">
              <a:rPr lang="en-US" altLang="zh-TW" sz="1200" baseline="0">
                <a:latin typeface="Times New Roman" panose="02020603050405020304" pitchFamily="18" charset="0"/>
              </a:rPr>
              <a:pPr/>
              <a:t>37</a:t>
            </a:fld>
            <a:endParaRPr lang="en-US" altLang="zh-TW" sz="1200" baseline="0">
              <a:latin typeface="Times New Roman" panose="02020603050405020304" pitchFamily="18"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1BB9589-274F-427D-A9CD-FF2E5902166A}" type="slidenum">
              <a:rPr lang="en-US" altLang="zh-TW" sz="1200" baseline="0">
                <a:latin typeface="Times New Roman" panose="02020603050405020304" pitchFamily="18" charset="0"/>
              </a:rPr>
              <a:pPr/>
              <a:t>38</a:t>
            </a:fld>
            <a:endParaRPr lang="en-US" altLang="zh-TW" sz="1200" baseline="0">
              <a:latin typeface="Times New Roman" panose="02020603050405020304" pitchFamily="18" charset="0"/>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28EB5BD-0D4F-4223-9EA3-1AD5006B426E}" type="slidenum">
              <a:rPr lang="en-US" altLang="zh-TW" sz="1200" baseline="0">
                <a:latin typeface="Times New Roman" panose="02020603050405020304" pitchFamily="18" charset="0"/>
              </a:rPr>
              <a:pPr/>
              <a:t>39</a:t>
            </a:fld>
            <a:endParaRPr lang="en-US" altLang="zh-TW" sz="1200" baseline="0">
              <a:latin typeface="Times New Roman" panose="02020603050405020304" pitchFamily="18"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6D89940-A272-413E-A6FE-1E8BE0A5C1B2}" type="slidenum">
              <a:rPr lang="en-US" altLang="zh-TW" sz="1200" baseline="0">
                <a:latin typeface="Times New Roman" panose="02020603050405020304" pitchFamily="18" charset="0"/>
              </a:rPr>
              <a:pPr/>
              <a:t>3</a:t>
            </a:fld>
            <a:endParaRPr lang="en-US" altLang="zh-TW" sz="1200" baseline="0">
              <a:latin typeface="Times New Roman" panose="02020603050405020304" pitchFamily="18" charset="0"/>
            </a:endParaRPr>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A2157B8-4105-4CC3-96A3-C0F037E2E2A7}" type="slidenum">
              <a:rPr lang="en-US" altLang="zh-TW" sz="1200" baseline="0">
                <a:latin typeface="Times New Roman" panose="02020603050405020304" pitchFamily="18" charset="0"/>
              </a:rPr>
              <a:pPr/>
              <a:t>40</a:t>
            </a:fld>
            <a:endParaRPr lang="en-US" altLang="zh-TW" sz="1200" baseline="0">
              <a:latin typeface="Times New Roman" panose="02020603050405020304" pitchFamily="18" charset="0"/>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86DB487-7AE0-4139-855C-3CFAF07AA67E}" type="slidenum">
              <a:rPr lang="en-US" altLang="zh-TW" sz="1200" baseline="0">
                <a:latin typeface="Times New Roman" panose="02020603050405020304" pitchFamily="18" charset="0"/>
              </a:rPr>
              <a:pPr/>
              <a:t>41</a:t>
            </a:fld>
            <a:endParaRPr lang="en-US" altLang="zh-TW" sz="1200" baseline="0">
              <a:latin typeface="Times New Roman" panose="02020603050405020304" pitchFamily="18" charset="0"/>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7B05462-D17E-4B23-BB2A-817A10FD6C9E}" type="slidenum">
              <a:rPr lang="en-US" altLang="zh-TW" sz="1200" baseline="0">
                <a:latin typeface="Times New Roman" panose="02020603050405020304" pitchFamily="18" charset="0"/>
              </a:rPr>
              <a:pPr/>
              <a:t>42</a:t>
            </a:fld>
            <a:endParaRPr lang="en-US" altLang="zh-TW" sz="1200" baseline="0">
              <a:latin typeface="Times New Roman" panose="02020603050405020304" pitchFamily="18"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CD88191-EB22-4868-ADAC-7A92F87477E8}" type="slidenum">
              <a:rPr lang="en-US" altLang="zh-TW" sz="1200" baseline="0">
                <a:latin typeface="Times New Roman" panose="02020603050405020304" pitchFamily="18" charset="0"/>
              </a:rPr>
              <a:pPr/>
              <a:t>43</a:t>
            </a:fld>
            <a:endParaRPr lang="en-US" altLang="zh-TW" sz="1200" baseline="0">
              <a:latin typeface="Times New Roman" panose="02020603050405020304" pitchFamily="18"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7AABE45-2003-45B6-98DE-CB1884EC43B8}" type="slidenum">
              <a:rPr lang="en-US" altLang="zh-TW" sz="1200" baseline="0">
                <a:latin typeface="Times New Roman" panose="02020603050405020304" pitchFamily="18" charset="0"/>
              </a:rPr>
              <a:pPr/>
              <a:t>44</a:t>
            </a:fld>
            <a:endParaRPr lang="en-US" altLang="zh-TW" sz="1200" baseline="0">
              <a:latin typeface="Times New Roman" panose="02020603050405020304" pitchFamily="18"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801BAA3-7625-4198-A66C-4EE4ED971840}" type="slidenum">
              <a:rPr lang="en-US" altLang="zh-TW" sz="1200" baseline="0">
                <a:latin typeface="Times New Roman" panose="02020603050405020304" pitchFamily="18" charset="0"/>
              </a:rPr>
              <a:pPr/>
              <a:t>45</a:t>
            </a:fld>
            <a:endParaRPr lang="en-US" altLang="zh-TW" sz="1200" baseline="0">
              <a:latin typeface="Times New Roman" panose="02020603050405020304" pitchFamily="18" charset="0"/>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1C273DD-4F16-4FBB-934F-13593B7D341F}" type="slidenum">
              <a:rPr lang="en-US" altLang="zh-TW" sz="1200" baseline="0">
                <a:latin typeface="Times New Roman" panose="02020603050405020304" pitchFamily="18" charset="0"/>
              </a:rPr>
              <a:pPr/>
              <a:t>46</a:t>
            </a:fld>
            <a:endParaRPr lang="en-US" altLang="zh-TW" sz="1200" baseline="0">
              <a:latin typeface="Times New Roman" panose="02020603050405020304" pitchFamily="18" charset="0"/>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C1C9A83-021A-4613-91BD-F637503EA3D5}" type="slidenum">
              <a:rPr lang="en-US" altLang="zh-TW" sz="1200" baseline="0">
                <a:latin typeface="Times New Roman" panose="02020603050405020304" pitchFamily="18" charset="0"/>
              </a:rPr>
              <a:pPr/>
              <a:t>47</a:t>
            </a:fld>
            <a:endParaRPr lang="en-US" altLang="zh-TW" sz="1200" baseline="0">
              <a:latin typeface="Times New Roman" panose="02020603050405020304" pitchFamily="18" charset="0"/>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F6CB7BB7-3BD6-4C86-A3FF-99156A09E3C6}" type="slidenum">
              <a:rPr lang="en-US" altLang="zh-TW" sz="1200" baseline="0">
                <a:latin typeface="Times New Roman" panose="02020603050405020304" pitchFamily="18" charset="0"/>
              </a:rPr>
              <a:pPr/>
              <a:t>48</a:t>
            </a:fld>
            <a:endParaRPr lang="en-US" altLang="zh-TW" sz="1200" baseline="0">
              <a:latin typeface="Times New Roman" panose="02020603050405020304" pitchFamily="18"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B1282E1-24DF-4E6F-A215-965FF0CAD3BB}" type="slidenum">
              <a:rPr lang="en-US" altLang="zh-TW" sz="1200" baseline="0">
                <a:latin typeface="Times New Roman" panose="02020603050405020304" pitchFamily="18" charset="0"/>
              </a:rPr>
              <a:pPr/>
              <a:t>49</a:t>
            </a:fld>
            <a:endParaRPr lang="en-US" altLang="zh-TW" sz="1200" baseline="0">
              <a:latin typeface="Times New Roman" panose="02020603050405020304" pitchFamily="18"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E413B4E-EF5E-480D-958A-6C6FBE270BF2}" type="slidenum">
              <a:rPr lang="en-US" altLang="zh-TW" sz="1200" baseline="0">
                <a:latin typeface="Times New Roman" panose="02020603050405020304" pitchFamily="18" charset="0"/>
              </a:rPr>
              <a:pPr/>
              <a:t>4</a:t>
            </a:fld>
            <a:endParaRPr lang="en-US" altLang="zh-TW" sz="1200" baseline="0">
              <a:latin typeface="Times New Roman" panose="02020603050405020304" pitchFamily="18" charset="0"/>
            </a:endParaRPr>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E85FDF4-33F4-4F46-B8EB-CB669A3F40A3}" type="slidenum">
              <a:rPr lang="en-US" altLang="zh-TW" sz="1200" baseline="0">
                <a:latin typeface="Times New Roman" panose="02020603050405020304" pitchFamily="18" charset="0"/>
              </a:rPr>
              <a:pPr/>
              <a:t>50</a:t>
            </a:fld>
            <a:endParaRPr lang="en-US" altLang="zh-TW" sz="1200" baseline="0">
              <a:latin typeface="Times New Roman" panose="02020603050405020304" pitchFamily="18" charset="0"/>
            </a:endParaRPr>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175CA62-0939-4224-960D-25642EE74581}" type="slidenum">
              <a:rPr lang="en-US" altLang="zh-TW" sz="1200" baseline="0">
                <a:latin typeface="Times New Roman" panose="02020603050405020304" pitchFamily="18" charset="0"/>
              </a:rPr>
              <a:pPr/>
              <a:t>5</a:t>
            </a:fld>
            <a:endParaRPr lang="en-US" altLang="zh-TW" sz="1200" baseline="0">
              <a:latin typeface="Times New Roman" panose="02020603050405020304" pitchFamily="18" charset="0"/>
            </a:endParaRPr>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041A6D9-CDFA-4D26-8FB9-64939CB181C6}" type="slidenum">
              <a:rPr lang="en-US" altLang="zh-TW" sz="1200" baseline="0">
                <a:latin typeface="Times New Roman" panose="02020603050405020304" pitchFamily="18" charset="0"/>
              </a:rPr>
              <a:pPr/>
              <a:t>6</a:t>
            </a:fld>
            <a:endParaRPr lang="en-US" altLang="zh-TW" sz="1200" baseline="0">
              <a:latin typeface="Times New Roman" panose="02020603050405020304" pitchFamily="18" charset="0"/>
            </a:endParaRPr>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C25B27D-C5F1-4A43-B69F-B4372F99BCE1}" type="slidenum">
              <a:rPr lang="en-US" altLang="zh-TW" sz="1200" baseline="0">
                <a:latin typeface="Times New Roman" panose="02020603050405020304" pitchFamily="18" charset="0"/>
              </a:rPr>
              <a:pPr/>
              <a:t>7</a:t>
            </a:fld>
            <a:endParaRPr lang="en-US" altLang="zh-TW" sz="1200" baseline="0">
              <a:latin typeface="Times New Roman" panose="02020603050405020304" pitchFamily="18" charset="0"/>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4688007-EF27-47D4-A9BC-DD3143084C86}" type="slidenum">
              <a:rPr lang="en-US" altLang="zh-TW" sz="1200" baseline="0">
                <a:latin typeface="Times New Roman" panose="02020603050405020304" pitchFamily="18" charset="0"/>
              </a:rPr>
              <a:pPr/>
              <a:t>8</a:t>
            </a:fld>
            <a:endParaRPr lang="en-US" altLang="zh-TW" sz="1200" baseline="0">
              <a:latin typeface="Times New Roman" panose="02020603050405020304" pitchFamily="18" charset="0"/>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FF1880D3-AE82-46CA-B5CD-31EFD43241B3}" type="slidenum">
              <a:rPr lang="en-US" altLang="zh-TW" sz="1200" baseline="0">
                <a:latin typeface="Times New Roman" panose="02020603050405020304" pitchFamily="18" charset="0"/>
              </a:rPr>
              <a:pPr/>
              <a:t>9</a:t>
            </a:fld>
            <a:endParaRPr lang="en-US" altLang="zh-TW" sz="1200" baseline="0">
              <a:latin typeface="Times New Roman" panose="02020603050405020304" pitchFamily="18" charset="0"/>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Line 3"/>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Line 4"/>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Line 5"/>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Line 6"/>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Line 7"/>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8"/>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9"/>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10"/>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1"/>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2"/>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3"/>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14"/>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15"/>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16"/>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17"/>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18"/>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19"/>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20"/>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21"/>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22"/>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23"/>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24"/>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25"/>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26"/>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27"/>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28"/>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29"/>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Line 30"/>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Line 31"/>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Line 32"/>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Line 33"/>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Line 34"/>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35"/>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36"/>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37"/>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Line 38"/>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39"/>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40"/>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41"/>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Line 42"/>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43"/>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44"/>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45"/>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46"/>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47"/>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Line 48"/>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Line 49"/>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Line 50"/>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Line 51"/>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Line 52"/>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Line 53"/>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6" name="Line 54"/>
          <p:cNvSpPr>
            <a:spLocks noChangeShapeType="1"/>
          </p:cNvSpPr>
          <p:nvPr/>
        </p:nvSpPr>
        <p:spPr bwMode="ltGray">
          <a:xfrm>
            <a:off x="8839200" y="0"/>
            <a:ext cx="0" cy="2362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7" name="Group 55"/>
          <p:cNvGrpSpPr>
            <a:grpSpLocks/>
          </p:cNvGrpSpPr>
          <p:nvPr/>
        </p:nvGrpSpPr>
        <p:grpSpPr bwMode="auto">
          <a:xfrm>
            <a:off x="4763" y="887413"/>
            <a:ext cx="6654800" cy="2851150"/>
            <a:chOff x="3" y="559"/>
            <a:chExt cx="4192" cy="1796"/>
          </a:xfrm>
        </p:grpSpPr>
        <p:sp>
          <p:nvSpPr>
            <p:cNvPr id="58" name="Line 56"/>
            <p:cNvSpPr>
              <a:spLocks noChangeShapeType="1"/>
            </p:cNvSpPr>
            <p:nvPr/>
          </p:nvSpPr>
          <p:spPr bwMode="ltGray">
            <a:xfrm>
              <a:off x="506" y="559"/>
              <a:ext cx="0" cy="17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Line 57"/>
            <p:cNvSpPr>
              <a:spLocks noChangeShapeType="1"/>
            </p:cNvSpPr>
            <p:nvPr/>
          </p:nvSpPr>
          <p:spPr bwMode="ltGray">
            <a:xfrm flipH="1" flipV="1">
              <a:off x="3" y="1924"/>
              <a:ext cx="321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Line 58"/>
            <p:cNvSpPr>
              <a:spLocks noChangeShapeType="1"/>
            </p:cNvSpPr>
            <p:nvPr/>
          </p:nvSpPr>
          <p:spPr bwMode="ltGray">
            <a:xfrm flipH="1" flipV="1">
              <a:off x="384" y="938"/>
              <a:ext cx="381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Arc 59"/>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2" name="Group 60"/>
          <p:cNvGrpSpPr>
            <a:grpSpLocks/>
          </p:cNvGrpSpPr>
          <p:nvPr/>
        </p:nvGrpSpPr>
        <p:grpSpPr bwMode="auto">
          <a:xfrm>
            <a:off x="2971800" y="3886200"/>
            <a:ext cx="6045200" cy="2876550"/>
            <a:chOff x="1480" y="1952"/>
            <a:chExt cx="3808" cy="1812"/>
          </a:xfrm>
        </p:grpSpPr>
        <p:sp>
          <p:nvSpPr>
            <p:cNvPr id="63" name="Line 61"/>
            <p:cNvSpPr>
              <a:spLocks noChangeShapeType="1"/>
            </p:cNvSpPr>
            <p:nvPr/>
          </p:nvSpPr>
          <p:spPr bwMode="ltGray">
            <a:xfrm flipV="1">
              <a:off x="1480" y="3442"/>
              <a:ext cx="38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Line 62"/>
            <p:cNvSpPr>
              <a:spLocks noChangeShapeType="1"/>
            </p:cNvSpPr>
            <p:nvPr/>
          </p:nvSpPr>
          <p:spPr bwMode="ltGray">
            <a:xfrm flipH="1">
              <a:off x="5172" y="1952"/>
              <a:ext cx="0" cy="1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Arc 63"/>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6" name="Rectangle 66"/>
          <p:cNvSpPr>
            <a:spLocks noChangeArrowheads="1"/>
          </p:cNvSpPr>
          <p:nvPr/>
        </p:nvSpPr>
        <p:spPr bwMode="ltGray">
          <a:xfrm>
            <a:off x="3352800" y="0"/>
            <a:ext cx="5791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237632" name="Rectangle 64"/>
          <p:cNvSpPr>
            <a:spLocks noGrp="1" noChangeArrowheads="1"/>
          </p:cNvSpPr>
          <p:nvPr>
            <p:ph type="ctrTitle"/>
          </p:nvPr>
        </p:nvSpPr>
        <p:spPr>
          <a:xfrm>
            <a:off x="914400" y="1447800"/>
            <a:ext cx="7467600" cy="1143000"/>
          </a:xfrm>
        </p:spPr>
        <p:txBody>
          <a:bodyPr/>
          <a:lstStyle>
            <a:lvl1pPr algn="ctr">
              <a:defRPr/>
            </a:lvl1pPr>
          </a:lstStyle>
          <a:p>
            <a:pPr lvl="0"/>
            <a:r>
              <a:rPr lang="zh-TW" altLang="en-US" noProof="0" smtClean="0"/>
              <a:t>按一下以編輯母片標題樣式</a:t>
            </a:r>
          </a:p>
        </p:txBody>
      </p:sp>
      <p:sp>
        <p:nvSpPr>
          <p:cNvPr id="237633" name="Rectangle 65" descr="Rectangle: Click to edit Master text styles&#10;Second level&#10;Third level&#10;Fourth level&#10;Fifth level"/>
          <p:cNvSpPr>
            <a:spLocks noGrp="1" noChangeArrowheads="1"/>
          </p:cNvSpPr>
          <p:nvPr>
            <p:ph type="subTitle" idx="1"/>
          </p:nvPr>
        </p:nvSpPr>
        <p:spPr>
          <a:xfrm>
            <a:off x="990600" y="3309938"/>
            <a:ext cx="7696200" cy="2862262"/>
          </a:xfrm>
        </p:spPr>
        <p:txBody>
          <a:bodyPr/>
          <a:lstStyle>
            <a:lvl1pPr marL="282575" indent="-282575">
              <a:tabLst>
                <a:tab pos="282575" algn="l"/>
                <a:tab pos="385763" algn="l"/>
              </a:tabLst>
              <a:defRPr sz="2800">
                <a:solidFill>
                  <a:srgbClr val="000000"/>
                </a:solidFill>
                <a:effectLst>
                  <a:outerShdw blurRad="38100" dist="38100" dir="2700000" algn="tl">
                    <a:srgbClr val="C0C0C0"/>
                  </a:outerShdw>
                </a:effectLst>
              </a:defRPr>
            </a:lvl1pPr>
          </a:lstStyle>
          <a:p>
            <a:pPr lvl="0"/>
            <a:r>
              <a:rPr lang="zh-TW" altLang="en-US" noProof="0" smtClean="0"/>
              <a:t>按一下以編輯母片副標題樣式</a:t>
            </a:r>
          </a:p>
        </p:txBody>
      </p:sp>
    </p:spTree>
    <p:extLst>
      <p:ext uri="{BB962C8B-B14F-4D97-AF65-F5344CB8AC3E}">
        <p14:creationId xmlns:p14="http://schemas.microsoft.com/office/powerpoint/2010/main" val="23644259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0F8279ED-C35D-4459-AE33-FFF4E6108643}" type="slidenum">
              <a:rPr lang="zh-TW" altLang="en-US"/>
              <a:pPr>
                <a:defRPr/>
              </a:pPr>
              <a:t>‹#›</a:t>
            </a:fld>
            <a:endParaRPr lang="zh-TW" altLang="en-US"/>
          </a:p>
        </p:txBody>
      </p:sp>
    </p:spTree>
    <p:extLst>
      <p:ext uri="{BB962C8B-B14F-4D97-AF65-F5344CB8AC3E}">
        <p14:creationId xmlns:p14="http://schemas.microsoft.com/office/powerpoint/2010/main" val="344083417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91300" y="533400"/>
            <a:ext cx="19431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62000" y="533400"/>
            <a:ext cx="56769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AA5D3236-2522-4FEA-A6AE-E40BC1EF7279}" type="slidenum">
              <a:rPr lang="zh-TW" altLang="en-US"/>
              <a:pPr>
                <a:defRPr/>
              </a:pPr>
              <a:t>‹#›</a:t>
            </a:fld>
            <a:endParaRPr lang="zh-TW" altLang="en-US"/>
          </a:p>
        </p:txBody>
      </p:sp>
    </p:spTree>
    <p:extLst>
      <p:ext uri="{BB962C8B-B14F-4D97-AF65-F5344CB8AC3E}">
        <p14:creationId xmlns:p14="http://schemas.microsoft.com/office/powerpoint/2010/main" val="26319345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C2E53198-EFE4-4ADC-938C-214A98E77224}" type="slidenum">
              <a:rPr lang="zh-TW" altLang="en-US"/>
              <a:pPr>
                <a:defRPr/>
              </a:pPr>
              <a:t>‹#›</a:t>
            </a:fld>
            <a:endParaRPr lang="zh-TW" altLang="en-US"/>
          </a:p>
        </p:txBody>
      </p:sp>
    </p:spTree>
    <p:extLst>
      <p:ext uri="{BB962C8B-B14F-4D97-AF65-F5344CB8AC3E}">
        <p14:creationId xmlns:p14="http://schemas.microsoft.com/office/powerpoint/2010/main" val="28199730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編輯母片文字樣式</a:t>
            </a:r>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ECD56246-FA66-4C61-8B89-FEE1710C96A9}" type="slidenum">
              <a:rPr lang="zh-TW" altLang="en-US"/>
              <a:pPr>
                <a:defRPr/>
              </a:pPr>
              <a:t>‹#›</a:t>
            </a:fld>
            <a:endParaRPr lang="zh-TW" altLang="en-US"/>
          </a:p>
        </p:txBody>
      </p:sp>
    </p:spTree>
    <p:extLst>
      <p:ext uri="{BB962C8B-B14F-4D97-AF65-F5344CB8AC3E}">
        <p14:creationId xmlns:p14="http://schemas.microsoft.com/office/powerpoint/2010/main" val="5481225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620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244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CC3FBF21-1203-4D70-BB1B-0A1D9E6CE484}" type="slidenum">
              <a:rPr lang="zh-TW" altLang="en-US"/>
              <a:pPr>
                <a:defRPr/>
              </a:pPr>
              <a:t>‹#›</a:t>
            </a:fld>
            <a:endParaRPr lang="zh-TW" altLang="en-US"/>
          </a:p>
        </p:txBody>
      </p:sp>
    </p:spTree>
    <p:extLst>
      <p:ext uri="{BB962C8B-B14F-4D97-AF65-F5344CB8AC3E}">
        <p14:creationId xmlns:p14="http://schemas.microsoft.com/office/powerpoint/2010/main" val="26718336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7F8CB916-B940-450D-A75B-202ADB6B6B3B}" type="slidenum">
              <a:rPr lang="zh-TW" altLang="en-US"/>
              <a:pPr>
                <a:defRPr/>
              </a:pPr>
              <a:t>‹#›</a:t>
            </a:fld>
            <a:endParaRPr lang="zh-TW" altLang="en-US"/>
          </a:p>
        </p:txBody>
      </p:sp>
    </p:spTree>
    <p:extLst>
      <p:ext uri="{BB962C8B-B14F-4D97-AF65-F5344CB8AC3E}">
        <p14:creationId xmlns:p14="http://schemas.microsoft.com/office/powerpoint/2010/main" val="38727152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A75AA24D-A7C4-427C-B55C-43AEDE854D34}" type="slidenum">
              <a:rPr lang="zh-TW" altLang="en-US"/>
              <a:pPr>
                <a:defRPr/>
              </a:pPr>
              <a:t>‹#›</a:t>
            </a:fld>
            <a:endParaRPr lang="zh-TW" altLang="en-US"/>
          </a:p>
        </p:txBody>
      </p:sp>
    </p:spTree>
    <p:extLst>
      <p:ext uri="{BB962C8B-B14F-4D97-AF65-F5344CB8AC3E}">
        <p14:creationId xmlns:p14="http://schemas.microsoft.com/office/powerpoint/2010/main" val="25765700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1FD266DA-C571-4E94-A2CC-C291AFEE3ED9}" type="slidenum">
              <a:rPr lang="zh-TW" altLang="en-US"/>
              <a:pPr>
                <a:defRPr/>
              </a:pPr>
              <a:t>‹#›</a:t>
            </a:fld>
            <a:endParaRPr lang="zh-TW" altLang="en-US"/>
          </a:p>
        </p:txBody>
      </p:sp>
    </p:spTree>
    <p:extLst>
      <p:ext uri="{BB962C8B-B14F-4D97-AF65-F5344CB8AC3E}">
        <p14:creationId xmlns:p14="http://schemas.microsoft.com/office/powerpoint/2010/main" val="32562314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B84A41E3-7AAF-404E-A453-BE1341291545}" type="slidenum">
              <a:rPr lang="zh-TW" altLang="en-US"/>
              <a:pPr>
                <a:defRPr/>
              </a:pPr>
              <a:t>‹#›</a:t>
            </a:fld>
            <a:endParaRPr lang="zh-TW" altLang="en-US"/>
          </a:p>
        </p:txBody>
      </p:sp>
    </p:spTree>
    <p:extLst>
      <p:ext uri="{BB962C8B-B14F-4D97-AF65-F5344CB8AC3E}">
        <p14:creationId xmlns:p14="http://schemas.microsoft.com/office/powerpoint/2010/main" val="21894308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520712DE-74E1-4EA7-87FD-6C1815499331}" type="slidenum">
              <a:rPr lang="zh-TW" altLang="en-US"/>
              <a:pPr>
                <a:defRPr/>
              </a:pPr>
              <a:t>‹#›</a:t>
            </a:fld>
            <a:endParaRPr lang="zh-TW" altLang="en-US"/>
          </a:p>
        </p:txBody>
      </p:sp>
    </p:spTree>
    <p:extLst>
      <p:ext uri="{BB962C8B-B14F-4D97-AF65-F5344CB8AC3E}">
        <p14:creationId xmlns:p14="http://schemas.microsoft.com/office/powerpoint/2010/main" val="28011921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14338" y="1416050"/>
            <a:ext cx="1784350" cy="2324100"/>
            <a:chOff x="96" y="916"/>
            <a:chExt cx="2208" cy="2876"/>
          </a:xfrm>
        </p:grpSpPr>
        <p:sp>
          <p:nvSpPr>
            <p:cNvPr id="1038" name="Line 3"/>
            <p:cNvSpPr>
              <a:spLocks noChangeShapeType="1"/>
            </p:cNvSpPr>
            <p:nvPr/>
          </p:nvSpPr>
          <p:spPr bwMode="ltGray">
            <a:xfrm flipH="1">
              <a:off x="96" y="1037"/>
              <a:ext cx="22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9" name="Line 4"/>
            <p:cNvSpPr>
              <a:spLocks noChangeShapeType="1"/>
            </p:cNvSpPr>
            <p:nvPr/>
          </p:nvSpPr>
          <p:spPr bwMode="ltGray">
            <a:xfrm>
              <a:off x="336" y="920"/>
              <a:ext cx="0" cy="2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0" name="Arc 5"/>
            <p:cNvSpPr>
              <a:spLocks/>
            </p:cNvSpPr>
            <p:nvPr/>
          </p:nvSpPr>
          <p:spPr bwMode="ltGray">
            <a:xfrm flipH="1">
              <a:off x="217" y="916"/>
              <a:ext cx="239" cy="239"/>
            </a:xfrm>
            <a:custGeom>
              <a:avLst/>
              <a:gdLst>
                <a:gd name="T0" fmla="*/ 117 w 43195"/>
                <a:gd name="T1" fmla="*/ 0 h 43200"/>
                <a:gd name="T2" fmla="*/ 0 w 43195"/>
                <a:gd name="T3" fmla="*/ 122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6550" name="Rectangle 6"/>
          <p:cNvSpPr>
            <a:spLocks noGrp="1" noChangeArrowheads="1"/>
          </p:cNvSpPr>
          <p:nvPr>
            <p:ph type="title"/>
          </p:nvPr>
        </p:nvSpPr>
        <p:spPr bwMode="auto">
          <a:xfrm>
            <a:off x="762000" y="5334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7" descr="Rectangle: Click to edit Master text styles&#10;Second level&#10;Third level&#10;Fourth level&#10;Fifth level"/>
          <p:cNvSpPr>
            <a:spLocks noGrp="1" noChangeArrowheads="1"/>
          </p:cNvSpPr>
          <p:nvPr>
            <p:ph type="body" idx="1"/>
          </p:nvPr>
        </p:nvSpPr>
        <p:spPr bwMode="auto">
          <a:xfrm>
            <a:off x="762000" y="16764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236552" name="Rectangle 8"/>
          <p:cNvSpPr>
            <a:spLocks noGrp="1" noChangeArrowheads="1"/>
          </p:cNvSpPr>
          <p:nvPr>
            <p:ph type="sldNum" sz="quarter" idx="4"/>
          </p:nvPr>
        </p:nvSpPr>
        <p:spPr bwMode="auto">
          <a:xfrm>
            <a:off x="152400" y="-1524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b="1" baseline="0" smtClean="0"/>
            </a:lvl1pPr>
          </a:lstStyle>
          <a:p>
            <a:pPr>
              <a:defRPr/>
            </a:pPr>
            <a:r>
              <a:rPr lang="zh-TW" altLang="en-US"/>
              <a:t>資料結構 </a:t>
            </a:r>
            <a:r>
              <a:rPr lang="en-US" altLang="zh-TW"/>
              <a:t>- </a:t>
            </a:r>
            <a:r>
              <a:rPr lang="zh-TW" altLang="en-US"/>
              <a:t>使用 </a:t>
            </a:r>
            <a:r>
              <a:rPr lang="en-US" altLang="zh-TW"/>
              <a:t>C </a:t>
            </a:r>
            <a:r>
              <a:rPr lang="zh-TW" altLang="en-US"/>
              <a:t>語言   </a:t>
            </a:r>
            <a:fld id="{25881098-BF37-4D9B-8A3D-996C7236E0BC}" type="slidenum">
              <a:rPr lang="zh-TW" altLang="en-US"/>
              <a:pPr>
                <a:defRPr/>
              </a:pPr>
              <a:t>‹#›</a:t>
            </a:fld>
            <a:endParaRPr lang="zh-TW" altLang="en-US"/>
          </a:p>
        </p:txBody>
      </p:sp>
      <p:sp>
        <p:nvSpPr>
          <p:cNvPr id="1030" name="Rectangle 9"/>
          <p:cNvSpPr>
            <a:spLocks noChangeArrowheads="1"/>
          </p:cNvSpPr>
          <p:nvPr/>
        </p:nvSpPr>
        <p:spPr bwMode="ltGray">
          <a:xfrm>
            <a:off x="3352800" y="0"/>
            <a:ext cx="5791200" cy="228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1" name="AutoShape 11">
            <a:hlinkClick r:id="" action="ppaction://hlinkshowjump?jump=firstslide" highlightClick="1"/>
          </p:cNvPr>
          <p:cNvSpPr>
            <a:spLocks noChangeAspect="1" noChangeArrowheads="1"/>
          </p:cNvSpPr>
          <p:nvPr/>
        </p:nvSpPr>
        <p:spPr bwMode="auto">
          <a:xfrm>
            <a:off x="7620000" y="6324600"/>
            <a:ext cx="420688" cy="420688"/>
          </a:xfrm>
          <a:prstGeom prst="actionButtonHom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2" name="AutoShape 12">
            <a:hlinkClick r:id="" action="ppaction://hlinkshowjump?jump=nextslide" highlightClick="1"/>
          </p:cNvPr>
          <p:cNvSpPr>
            <a:spLocks noChangeAspect="1" noChangeArrowheads="1"/>
          </p:cNvSpPr>
          <p:nvPr/>
        </p:nvSpPr>
        <p:spPr bwMode="auto">
          <a:xfrm>
            <a:off x="8153400" y="6324600"/>
            <a:ext cx="403225" cy="423863"/>
          </a:xfrm>
          <a:prstGeom prst="actionButtonForwardNex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3" name="AutoShape 13">
            <a:hlinkClick r:id="" action="ppaction://hlinkshowjump?jump=previousslide" highlightClick="1"/>
          </p:cNvPr>
          <p:cNvSpPr>
            <a:spLocks noChangeAspect="1" noChangeArrowheads="1"/>
          </p:cNvSpPr>
          <p:nvPr/>
        </p:nvSpPr>
        <p:spPr bwMode="auto">
          <a:xfrm>
            <a:off x="7086600" y="6324600"/>
            <a:ext cx="417513" cy="417513"/>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nvGrpSpPr>
          <p:cNvPr id="1034" name="Group 14"/>
          <p:cNvGrpSpPr>
            <a:grpSpLocks/>
          </p:cNvGrpSpPr>
          <p:nvPr/>
        </p:nvGrpSpPr>
        <p:grpSpPr bwMode="auto">
          <a:xfrm>
            <a:off x="2971800" y="3886200"/>
            <a:ext cx="6045200" cy="2876550"/>
            <a:chOff x="1480" y="1952"/>
            <a:chExt cx="3808" cy="1812"/>
          </a:xfrm>
        </p:grpSpPr>
        <p:sp>
          <p:nvSpPr>
            <p:cNvPr id="1035" name="Line 15"/>
            <p:cNvSpPr>
              <a:spLocks noChangeShapeType="1"/>
            </p:cNvSpPr>
            <p:nvPr/>
          </p:nvSpPr>
          <p:spPr bwMode="ltGray">
            <a:xfrm flipV="1">
              <a:off x="1480" y="3442"/>
              <a:ext cx="38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 name="Line 16"/>
            <p:cNvSpPr>
              <a:spLocks noChangeShapeType="1"/>
            </p:cNvSpPr>
            <p:nvPr/>
          </p:nvSpPr>
          <p:spPr bwMode="ltGray">
            <a:xfrm flipH="1">
              <a:off x="5172" y="1952"/>
              <a:ext cx="0" cy="1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7" name="Arc 17"/>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algn="l" rtl="0" eaLnBrk="0" fontAlgn="base" hangingPunct="0">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2pPr>
      <a:lvl3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3pPr>
      <a:lvl4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4pPr>
      <a:lvl5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tx1"/>
        </a:buClr>
        <a:buSzPct val="110000"/>
        <a:buFont typeface="Wingdings" panose="05000000000000000000" pitchFamily="2" charset="2"/>
        <a:buChar char="§"/>
        <a:defRPr kumimoji="1" sz="3200" kern="1200">
          <a:solidFill>
            <a:srgbClr val="090A15"/>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kumimoji="1" sz="2800" kern="1200">
          <a:solidFill>
            <a:srgbClr val="090A15"/>
          </a:solidFill>
          <a:latin typeface="+mn-lt"/>
          <a:ea typeface="+mn-ea"/>
          <a:cs typeface="+mn-cs"/>
        </a:defRPr>
      </a:lvl2pPr>
      <a:lvl3pPr marL="1143000" indent="-228600" algn="l" rtl="0" eaLnBrk="0" fontAlgn="base" hangingPunct="0">
        <a:spcBef>
          <a:spcPct val="20000"/>
        </a:spcBef>
        <a:spcAft>
          <a:spcPct val="0"/>
        </a:spcAft>
        <a:buClr>
          <a:schemeClr val="bg2"/>
        </a:buClr>
        <a:buSzPct val="95000"/>
        <a:buFont typeface="Wingdings" panose="05000000000000000000" pitchFamily="2" charset="2"/>
        <a:buChar char="w"/>
        <a:defRPr kumimoji="1" sz="2400" kern="1200">
          <a:solidFill>
            <a:srgbClr val="090A15"/>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defRPr kumimoji="1" sz="2000" kern="1200">
          <a:solidFill>
            <a:srgbClr val="090A15"/>
          </a:solidFill>
          <a:latin typeface="+mj-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kern="1200">
          <a:solidFill>
            <a:srgbClr val="090A15"/>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png"/><Relationship Id="rId5" Type="http://schemas.openxmlformats.org/officeDocument/2006/relationships/oleObject" Target="../embeddings/oleObject9.bin"/><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a:xfrm>
            <a:off x="914400" y="1524000"/>
            <a:ext cx="7467600" cy="1143000"/>
          </a:xfrm>
        </p:spPr>
        <p:txBody>
          <a:bodyPr/>
          <a:lstStyle/>
          <a:p>
            <a:pPr eaLnBrk="1" hangingPunct="1">
              <a:defRPr/>
            </a:pPr>
            <a:r>
              <a:rPr lang="en-US" altLang="zh-TW" smtClean="0"/>
              <a:t>  Chapter 2  </a:t>
            </a:r>
            <a:r>
              <a:rPr lang="zh-TW" altLang="en-US" smtClean="0"/>
              <a:t>陣列</a:t>
            </a:r>
          </a:p>
        </p:txBody>
      </p:sp>
      <p:sp>
        <p:nvSpPr>
          <p:cNvPr id="124931" name="Rectangle 3" descr="Rectangle: Click to edit Master text styles&#10;Second level&#10;Third level&#10;Fourth level&#10;Fifth level"/>
          <p:cNvSpPr>
            <a:spLocks noGrp="1" noChangeArrowheads="1"/>
          </p:cNvSpPr>
          <p:nvPr>
            <p:ph type="subTitle" idx="1"/>
          </p:nvPr>
        </p:nvSpPr>
        <p:spPr>
          <a:xfrm>
            <a:off x="990600" y="2547938"/>
            <a:ext cx="7696200" cy="2862262"/>
          </a:xfrm>
        </p:spPr>
        <p:txBody>
          <a:bodyPr/>
          <a:lstStyle/>
          <a:p>
            <a:pPr eaLnBrk="1" hangingPunct="1">
              <a:buFont typeface="Wingdings" panose="05000000000000000000" pitchFamily="2" charset="2"/>
              <a:buNone/>
              <a:defRPr/>
            </a:pPr>
            <a:r>
              <a:rPr lang="en-US" altLang="zh-TW" smtClean="0">
                <a:solidFill>
                  <a:schemeClr val="tx1"/>
                </a:solidFill>
              </a:rPr>
              <a:t>2.1  </a:t>
            </a:r>
            <a:r>
              <a:rPr lang="zh-TW" altLang="en-US" smtClean="0">
                <a:solidFill>
                  <a:schemeClr val="tx1"/>
                </a:solidFill>
              </a:rPr>
              <a:t>陣列表示法</a:t>
            </a:r>
          </a:p>
          <a:p>
            <a:pPr eaLnBrk="1" hangingPunct="1">
              <a:buFont typeface="Wingdings" panose="05000000000000000000" pitchFamily="2" charset="2"/>
              <a:buNone/>
              <a:defRPr/>
            </a:pPr>
            <a:r>
              <a:rPr lang="en-US" altLang="zh-TW" smtClean="0">
                <a:solidFill>
                  <a:schemeClr val="tx1"/>
                </a:solidFill>
              </a:rPr>
              <a:t>2.2  C </a:t>
            </a:r>
            <a:r>
              <a:rPr lang="zh-TW" altLang="en-US" smtClean="0">
                <a:solidFill>
                  <a:schemeClr val="tx1"/>
                </a:solidFill>
              </a:rPr>
              <a:t>語言的陣列表示法</a:t>
            </a:r>
          </a:p>
          <a:p>
            <a:pPr eaLnBrk="1" hangingPunct="1">
              <a:buFont typeface="Wingdings" panose="05000000000000000000" pitchFamily="2" charset="2"/>
              <a:buNone/>
              <a:defRPr/>
            </a:pPr>
            <a:r>
              <a:rPr lang="en-US" altLang="zh-TW" smtClean="0">
                <a:solidFill>
                  <a:schemeClr val="tx1"/>
                </a:solidFill>
              </a:rPr>
              <a:t>2.3  </a:t>
            </a:r>
            <a:r>
              <a:rPr lang="zh-TW" altLang="en-US" smtClean="0">
                <a:solidFill>
                  <a:schemeClr val="tx1"/>
                </a:solidFill>
              </a:rPr>
              <a:t>矩陣</a:t>
            </a:r>
          </a:p>
          <a:p>
            <a:pPr eaLnBrk="1" hangingPunct="1">
              <a:buFont typeface="Wingdings" panose="05000000000000000000" pitchFamily="2" charset="2"/>
              <a:buNone/>
              <a:defRPr/>
            </a:pPr>
            <a:r>
              <a:rPr lang="en-US" altLang="zh-TW" smtClean="0">
                <a:solidFill>
                  <a:schemeClr val="tx1"/>
                </a:solidFill>
              </a:rPr>
              <a:t>2.4  </a:t>
            </a:r>
            <a:r>
              <a:rPr lang="zh-TW" altLang="en-US" smtClean="0">
                <a:solidFill>
                  <a:schemeClr val="tx1"/>
                </a:solidFill>
              </a:rPr>
              <a:t>多項式表示法</a:t>
            </a:r>
          </a:p>
          <a:p>
            <a:pPr eaLnBrk="1" hangingPunct="1">
              <a:buFont typeface="Wingdings" panose="05000000000000000000" pitchFamily="2" charset="2"/>
              <a:buNone/>
              <a:defRPr/>
            </a:pPr>
            <a:r>
              <a:rPr lang="en-US" altLang="zh-TW" smtClean="0">
                <a:solidFill>
                  <a:schemeClr val="tx1"/>
                </a:solidFill>
              </a:rPr>
              <a:t>2.5  </a:t>
            </a:r>
            <a:r>
              <a:rPr lang="zh-TW" altLang="en-US" smtClean="0">
                <a:solidFill>
                  <a:schemeClr val="tx1"/>
                </a:solidFill>
              </a:rPr>
              <a:t>上三角形和下三角形表示法</a:t>
            </a:r>
          </a:p>
          <a:p>
            <a:pPr eaLnBrk="1" hangingPunct="1">
              <a:buFont typeface="Wingdings" panose="05000000000000000000" pitchFamily="2" charset="2"/>
              <a:buNone/>
              <a:defRPr/>
            </a:pPr>
            <a:r>
              <a:rPr lang="en-US" altLang="zh-TW" smtClean="0">
                <a:solidFill>
                  <a:schemeClr val="tx1"/>
                </a:solidFill>
              </a:rPr>
              <a:t>2.6  </a:t>
            </a:r>
            <a:r>
              <a:rPr lang="zh-TW" altLang="en-US" smtClean="0">
                <a:solidFill>
                  <a:schemeClr val="tx1"/>
                </a:solidFill>
              </a:rPr>
              <a:t>魔術方陣</a:t>
            </a:r>
          </a:p>
          <a:p>
            <a:pPr eaLnBrk="1" hangingPunct="1">
              <a:buFont typeface="Wingdings" panose="05000000000000000000" pitchFamily="2" charset="2"/>
              <a:buNone/>
              <a:defRPr/>
            </a:pPr>
            <a:r>
              <a:rPr lang="en-US" altLang="zh-TW" smtClean="0">
                <a:solidFill>
                  <a:schemeClr val="tx1"/>
                </a:solidFill>
              </a:rPr>
              <a:t>2.7  </a:t>
            </a:r>
            <a:r>
              <a:rPr lang="zh-TW" altLang="en-US" smtClean="0">
                <a:solidFill>
                  <a:schemeClr val="tx1"/>
                </a:solidFill>
              </a:rPr>
              <a:t>生命細胞遊戲</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18BDC38-890B-4D91-A3CB-D9F1036C7550}" type="slidenum">
              <a:rPr kumimoji="0" lang="zh-TW" altLang="en-US" sz="1400" baseline="0"/>
              <a:pPr/>
              <a:t>10</a:t>
            </a:fld>
            <a:endParaRPr kumimoji="0" lang="zh-TW" altLang="en-US" sz="1400" baseline="0"/>
          </a:p>
        </p:txBody>
      </p:sp>
      <p:sp>
        <p:nvSpPr>
          <p:cNvPr id="134146"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graphicFrame>
        <p:nvGraphicFramePr>
          <p:cNvPr id="23556" name="Object 8"/>
          <p:cNvGraphicFramePr>
            <a:graphicFrameLocks noChangeAspect="1"/>
          </p:cNvGraphicFramePr>
          <p:nvPr/>
        </p:nvGraphicFramePr>
        <p:xfrm>
          <a:off x="1295400" y="1676400"/>
          <a:ext cx="6324600" cy="4448175"/>
        </p:xfrm>
        <a:graphic>
          <a:graphicData uri="http://schemas.openxmlformats.org/presentationml/2006/ole">
            <mc:AlternateContent xmlns:mc="http://schemas.openxmlformats.org/markup-compatibility/2006">
              <mc:Choice xmlns:v="urn:schemas-microsoft-com:vml" Requires="v">
                <p:oleObj spid="_x0000_s23557" name="PhotoImpact" r:id="rId4" imgW="1983916" imgH="1395750" progId="PI3.Image">
                  <p:embed/>
                </p:oleObj>
              </mc:Choice>
              <mc:Fallback>
                <p:oleObj name="PhotoImpact" r:id="rId4" imgW="1983916" imgH="1395750" progId="PI3.Imag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76400"/>
                        <a:ext cx="63246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BEA4C992-6A99-44FB-A168-34CDE1A2174A}" type="slidenum">
              <a:rPr kumimoji="0" lang="zh-TW" altLang="en-US" sz="1400" baseline="0"/>
              <a:pPr/>
              <a:t>11</a:t>
            </a:fld>
            <a:endParaRPr kumimoji="0" lang="zh-TW" altLang="en-US" sz="1400" baseline="0"/>
          </a:p>
        </p:txBody>
      </p:sp>
      <p:sp>
        <p:nvSpPr>
          <p:cNvPr id="137218"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256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假若陣列是</a:t>
            </a:r>
            <a:r>
              <a:rPr lang="en-US" altLang="zh-TW" smtClean="0"/>
              <a:t>A[l</a:t>
            </a:r>
            <a:r>
              <a:rPr lang="en-US" altLang="zh-TW" baseline="-30000" smtClean="0"/>
              <a:t>1</a:t>
            </a:r>
            <a:r>
              <a:rPr lang="en-US" altLang="zh-TW" smtClean="0"/>
              <a:t> : u</a:t>
            </a:r>
            <a:r>
              <a:rPr lang="en-US" altLang="zh-TW" baseline="-30000" smtClean="0"/>
              <a:t>1</a:t>
            </a:r>
            <a:r>
              <a:rPr lang="en-US" altLang="zh-TW" smtClean="0"/>
              <a:t> , l</a:t>
            </a:r>
            <a:r>
              <a:rPr lang="en-US" altLang="zh-TW" baseline="-30000" smtClean="0"/>
              <a:t>2</a:t>
            </a:r>
            <a:r>
              <a:rPr lang="en-US" altLang="zh-TW" smtClean="0"/>
              <a:t> : u</a:t>
            </a:r>
            <a:r>
              <a:rPr lang="en-US" altLang="zh-TW" baseline="-30000" smtClean="0"/>
              <a:t>2</a:t>
            </a:r>
            <a:r>
              <a:rPr lang="en-US" altLang="zh-TW" smtClean="0"/>
              <a:t>]</a:t>
            </a:r>
            <a:r>
              <a:rPr lang="zh-TW" altLang="en-US" smtClean="0"/>
              <a:t>，則此陣列共有</a:t>
            </a:r>
            <a:r>
              <a:rPr lang="en-US" altLang="zh-TW" smtClean="0"/>
              <a:t>m=u</a:t>
            </a:r>
            <a:r>
              <a:rPr lang="en-US" altLang="zh-TW" baseline="-30000" smtClean="0"/>
              <a:t>1</a:t>
            </a:r>
            <a:r>
              <a:rPr lang="en-US" altLang="zh-TW" smtClean="0"/>
              <a:t>- l</a:t>
            </a:r>
            <a:r>
              <a:rPr lang="en-US" altLang="zh-TW" baseline="-30000" smtClean="0"/>
              <a:t>1</a:t>
            </a:r>
            <a:r>
              <a:rPr lang="en-US" altLang="zh-TW" smtClean="0"/>
              <a:t>+1</a:t>
            </a:r>
            <a:r>
              <a:rPr lang="zh-TW" altLang="en-US" smtClean="0"/>
              <a:t>列，</a:t>
            </a:r>
            <a:r>
              <a:rPr lang="en-US" altLang="zh-TW" smtClean="0"/>
              <a:t>n=u</a:t>
            </a:r>
            <a:r>
              <a:rPr lang="en-US" altLang="zh-TW" baseline="-30000" smtClean="0"/>
              <a:t>2</a:t>
            </a:r>
            <a:r>
              <a:rPr lang="en-US" altLang="zh-TW" smtClean="0"/>
              <a:t>-l</a:t>
            </a:r>
            <a:r>
              <a:rPr lang="en-US" altLang="zh-TW" baseline="-30000" smtClean="0"/>
              <a:t>2</a:t>
            </a:r>
            <a:r>
              <a:rPr lang="en-US" altLang="zh-TW" smtClean="0"/>
              <a:t>+1</a:t>
            </a:r>
            <a:r>
              <a:rPr lang="zh-TW" altLang="en-US" smtClean="0"/>
              <a:t>行。</a:t>
            </a:r>
          </a:p>
          <a:p>
            <a:pPr eaLnBrk="1" hangingPunct="1"/>
            <a:r>
              <a:rPr lang="zh-TW" altLang="en-US" smtClean="0"/>
              <a:t>計算</a:t>
            </a:r>
            <a:r>
              <a:rPr lang="en-US" altLang="zh-TW" smtClean="0"/>
              <a:t>A(i,j)</a:t>
            </a:r>
            <a:r>
              <a:rPr lang="zh-TW" altLang="en-US" smtClean="0"/>
              <a:t>的位址如下：</a:t>
            </a:r>
          </a:p>
          <a:p>
            <a:pPr lvl="1" eaLnBrk="1" hangingPunct="1"/>
            <a:r>
              <a:rPr lang="zh-TW" altLang="en-US" smtClean="0"/>
              <a:t>以列為主：</a:t>
            </a:r>
            <a:r>
              <a:rPr lang="en-US" altLang="zh-TW" smtClean="0"/>
              <a:t>A(i,j)= l</a:t>
            </a:r>
            <a:r>
              <a:rPr lang="en-US" altLang="zh-TW" baseline="-25000" smtClean="0"/>
              <a:t>0</a:t>
            </a:r>
            <a:r>
              <a:rPr lang="en-US" altLang="zh-TW" smtClean="0"/>
              <a:t> +(i-s</a:t>
            </a:r>
            <a:r>
              <a:rPr lang="en-US" altLang="zh-TW" baseline="-30000" smtClean="0"/>
              <a:t>1</a:t>
            </a:r>
            <a:r>
              <a:rPr lang="en-US" altLang="zh-TW" smtClean="0"/>
              <a:t>)nd+(j-s</a:t>
            </a:r>
            <a:r>
              <a:rPr lang="en-US" altLang="zh-TW" baseline="-30000" smtClean="0"/>
              <a:t>2</a:t>
            </a:r>
            <a:r>
              <a:rPr lang="en-US" altLang="zh-TW" smtClean="0"/>
              <a:t>)d</a:t>
            </a:r>
          </a:p>
          <a:p>
            <a:pPr lvl="1" eaLnBrk="1" hangingPunct="1"/>
            <a:r>
              <a:rPr lang="zh-TW" altLang="en-US" smtClean="0"/>
              <a:t>以行為主：</a:t>
            </a:r>
            <a:r>
              <a:rPr lang="en-US" altLang="zh-TW" smtClean="0"/>
              <a:t>A(i,j)= l</a:t>
            </a:r>
            <a:r>
              <a:rPr lang="en-US" altLang="zh-TW" baseline="-25000" smtClean="0"/>
              <a:t>0</a:t>
            </a:r>
            <a:r>
              <a:rPr lang="en-US" altLang="zh-TW" smtClean="0"/>
              <a:t> +(j-s</a:t>
            </a:r>
            <a:r>
              <a:rPr lang="en-US" altLang="zh-TW" baseline="-30000" smtClean="0"/>
              <a:t>2</a:t>
            </a:r>
            <a:r>
              <a:rPr lang="en-US" altLang="zh-TW" smtClean="0"/>
              <a:t>)md+(i-s</a:t>
            </a:r>
            <a:r>
              <a:rPr lang="en-US" altLang="zh-TW" baseline="-30000" smtClean="0"/>
              <a:t>1</a:t>
            </a:r>
            <a:r>
              <a:rPr lang="en-US" altLang="zh-TW" smtClean="0"/>
              <a:t>)d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CCAAA124-CA0D-4B30-951C-8B91F4477E63}" type="slidenum">
              <a:rPr kumimoji="0" lang="zh-TW" altLang="en-US" sz="1400" baseline="0"/>
              <a:pPr/>
              <a:t>12</a:t>
            </a:fld>
            <a:endParaRPr kumimoji="0" lang="zh-TW" altLang="en-US" sz="1400" baseline="0"/>
          </a:p>
        </p:txBody>
      </p:sp>
      <p:sp>
        <p:nvSpPr>
          <p:cNvPr id="138242"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pic>
        <p:nvPicPr>
          <p:cNvPr id="27652" name="Picture 6" descr="C:\Documents and Settings\Administrator\桌面\頁面擷取自 未命名-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792480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F12D2BD-9CE6-4A15-B2D7-37C9AAD2CB97}" type="slidenum">
              <a:rPr kumimoji="0" lang="zh-TW" altLang="en-US" sz="1400" baseline="0"/>
              <a:pPr/>
              <a:t>13</a:t>
            </a:fld>
            <a:endParaRPr kumimoji="0" lang="zh-TW" altLang="en-US" sz="1400" baseline="0"/>
          </a:p>
        </p:txBody>
      </p:sp>
      <p:sp>
        <p:nvSpPr>
          <p:cNvPr id="139266"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pic>
        <p:nvPicPr>
          <p:cNvPr id="29700" name="Picture 5" descr="C:\Documents and Settings\Administrator\桌面\頁面擷取自 未命名-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581400"/>
            <a:ext cx="80772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43B954A4-D8E1-4A04-83D0-A3ED8FA57150}" type="slidenum">
              <a:rPr kumimoji="0" lang="zh-TW" altLang="en-US" sz="1400" baseline="0"/>
              <a:pPr/>
              <a:t>14</a:t>
            </a:fld>
            <a:endParaRPr kumimoji="0" lang="zh-TW" altLang="en-US" sz="1400" baseline="0"/>
          </a:p>
        </p:txBody>
      </p:sp>
      <p:sp>
        <p:nvSpPr>
          <p:cNvPr id="141314"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141315"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defRPr/>
            </a:pPr>
            <a:r>
              <a:rPr lang="en-US" altLang="zh-TW" b="1" smtClean="0">
                <a:solidFill>
                  <a:schemeClr val="tx2"/>
                </a:solidFill>
                <a:effectLst>
                  <a:outerShdw blurRad="38100" dist="38100" dir="2700000" algn="tl">
                    <a:srgbClr val="C0C0C0"/>
                  </a:outerShdw>
                </a:effectLst>
              </a:rPr>
              <a:t>2.1.3  </a:t>
            </a:r>
            <a:r>
              <a:rPr lang="zh-TW" altLang="en-US" b="1" smtClean="0">
                <a:solidFill>
                  <a:schemeClr val="tx2"/>
                </a:solidFill>
                <a:effectLst>
                  <a:outerShdw blurRad="38100" dist="38100" dir="2700000" algn="tl">
                    <a:srgbClr val="C0C0C0"/>
                  </a:outerShdw>
                </a:effectLst>
              </a:rPr>
              <a:t>三維陣列</a:t>
            </a:r>
          </a:p>
        </p:txBody>
      </p:sp>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6477000"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C964E896-FB25-480C-A81A-C61E7AC3BF1E}" type="slidenum">
              <a:rPr kumimoji="0" lang="zh-TW" altLang="en-US" sz="1400" baseline="0"/>
              <a:pPr/>
              <a:t>15</a:t>
            </a:fld>
            <a:endParaRPr kumimoji="0" lang="zh-TW" altLang="en-US" sz="1400" baseline="0"/>
          </a:p>
        </p:txBody>
      </p:sp>
      <p:sp>
        <p:nvSpPr>
          <p:cNvPr id="140290"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33796" name="Rectangle 4"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一般三維陣列皆先化為二維陣列後再對映到一維陣列，對映方式也有二種：</a:t>
            </a:r>
          </a:p>
          <a:p>
            <a:pPr lvl="1" eaLnBrk="1" hangingPunct="1"/>
            <a:r>
              <a:rPr lang="zh-TW" altLang="en-US" smtClean="0"/>
              <a:t>以列為主</a:t>
            </a:r>
          </a:p>
          <a:p>
            <a:pPr lvl="1" eaLnBrk="1" hangingPunct="1"/>
            <a:r>
              <a:rPr lang="zh-TW" altLang="en-US" smtClean="0"/>
              <a:t>以行為主</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CCD16C57-3A30-4647-94E3-E5527DFE99F6}" type="slidenum">
              <a:rPr kumimoji="0" lang="zh-TW" altLang="en-US" sz="1400" baseline="0"/>
              <a:pPr/>
              <a:t>16</a:t>
            </a:fld>
            <a:endParaRPr kumimoji="0" lang="zh-TW" altLang="en-US" sz="1400" baseline="0"/>
          </a:p>
        </p:txBody>
      </p:sp>
      <p:sp>
        <p:nvSpPr>
          <p:cNvPr id="142338"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358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以列為主：視此陣列有</a:t>
            </a:r>
            <a:r>
              <a:rPr lang="en-US" altLang="zh-TW" smtClean="0"/>
              <a:t>u</a:t>
            </a:r>
            <a:r>
              <a:rPr lang="en-US" altLang="zh-TW" baseline="-30000" smtClean="0"/>
              <a:t>1</a:t>
            </a:r>
            <a:r>
              <a:rPr lang="zh-TW" altLang="en-US" smtClean="0"/>
              <a:t>個</a:t>
            </a:r>
            <a:r>
              <a:rPr lang="en-US" altLang="zh-TW" smtClean="0"/>
              <a:t>u</a:t>
            </a:r>
            <a:r>
              <a:rPr lang="en-US" altLang="zh-TW" baseline="-30000" smtClean="0"/>
              <a:t>2</a:t>
            </a:r>
            <a:r>
              <a:rPr lang="en-US" altLang="zh-TW" smtClean="0"/>
              <a:t>×u</a:t>
            </a:r>
            <a:r>
              <a:rPr lang="en-US" altLang="zh-TW" baseline="-30000" smtClean="0"/>
              <a:t>3</a:t>
            </a:r>
            <a:r>
              <a:rPr lang="zh-TW" altLang="en-US" smtClean="0"/>
              <a:t>的二維陣列，每一個二維陣列有</a:t>
            </a:r>
            <a:r>
              <a:rPr lang="en-US" altLang="zh-TW" smtClean="0"/>
              <a:t>u</a:t>
            </a:r>
            <a:r>
              <a:rPr lang="en-US" altLang="zh-TW" baseline="-30000" smtClean="0"/>
              <a:t>2</a:t>
            </a:r>
            <a:r>
              <a:rPr lang="zh-TW" altLang="en-US" smtClean="0"/>
              <a:t>個元素，每個</a:t>
            </a:r>
            <a:r>
              <a:rPr lang="en-US" altLang="zh-TW" smtClean="0"/>
              <a:t>u</a:t>
            </a:r>
            <a:r>
              <a:rPr lang="en-US" altLang="zh-TW" baseline="-30000" smtClean="0"/>
              <a:t>2</a:t>
            </a:r>
            <a:r>
              <a:rPr lang="zh-TW" altLang="en-US" smtClean="0"/>
              <a:t>皆有</a:t>
            </a:r>
            <a:r>
              <a:rPr lang="en-US" altLang="zh-TW" smtClean="0"/>
              <a:t>u</a:t>
            </a:r>
            <a:r>
              <a:rPr lang="en-US" altLang="zh-TW" baseline="-30000" smtClean="0"/>
              <a:t>3</a:t>
            </a:r>
            <a:r>
              <a:rPr lang="en-US" altLang="zh-TW" smtClean="0"/>
              <a:t>d</a:t>
            </a:r>
            <a:r>
              <a:rPr lang="zh-TW" altLang="en-US" smtClean="0"/>
              <a:t>個空間。</a:t>
            </a:r>
          </a:p>
        </p:txBody>
      </p:sp>
      <p:graphicFrame>
        <p:nvGraphicFramePr>
          <p:cNvPr id="35845" name="Object 7"/>
          <p:cNvGraphicFramePr>
            <a:graphicFrameLocks noChangeAspect="1"/>
          </p:cNvGraphicFramePr>
          <p:nvPr/>
        </p:nvGraphicFramePr>
        <p:xfrm>
          <a:off x="762000" y="3449638"/>
          <a:ext cx="7848600" cy="2189162"/>
        </p:xfrm>
        <a:graphic>
          <a:graphicData uri="http://schemas.openxmlformats.org/presentationml/2006/ole">
            <mc:AlternateContent xmlns:mc="http://schemas.openxmlformats.org/markup-compatibility/2006">
              <mc:Choice xmlns:v="urn:schemas-microsoft-com:vml" Requires="v">
                <p:oleObj spid="_x0000_s35846" name="PhotoImpact" r:id="rId4" imgW="2362005" imgH="658091" progId="PI3.Image">
                  <p:embed/>
                </p:oleObj>
              </mc:Choice>
              <mc:Fallback>
                <p:oleObj name="PhotoImpact" r:id="rId4" imgW="2362005" imgH="658091" progId="PI3.Imag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449638"/>
                        <a:ext cx="7848600"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872B6F19-DFDA-442A-B3ED-A3F3163B4CA3}" type="slidenum">
              <a:rPr kumimoji="0" lang="zh-TW" altLang="en-US" sz="1400" baseline="0"/>
              <a:pPr/>
              <a:t>17</a:t>
            </a:fld>
            <a:endParaRPr kumimoji="0" lang="zh-TW" altLang="en-US" sz="1400" baseline="0"/>
          </a:p>
        </p:txBody>
      </p:sp>
      <p:sp>
        <p:nvSpPr>
          <p:cNvPr id="241666"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378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以行為主</a:t>
            </a:r>
          </a:p>
        </p:txBody>
      </p:sp>
      <p:graphicFrame>
        <p:nvGraphicFramePr>
          <p:cNvPr id="37893" name="Object 4"/>
          <p:cNvGraphicFramePr>
            <a:graphicFrameLocks noChangeAspect="1"/>
          </p:cNvGraphicFramePr>
          <p:nvPr/>
        </p:nvGraphicFramePr>
        <p:xfrm>
          <a:off x="762000" y="2819400"/>
          <a:ext cx="7924800" cy="2212975"/>
        </p:xfrm>
        <a:graphic>
          <a:graphicData uri="http://schemas.openxmlformats.org/presentationml/2006/ole">
            <mc:AlternateContent xmlns:mc="http://schemas.openxmlformats.org/markup-compatibility/2006">
              <mc:Choice xmlns:v="urn:schemas-microsoft-com:vml" Requires="v">
                <p:oleObj spid="_x0000_s37894" name="PhotoImpact" r:id="rId3" imgW="2337425" imgH="651942" progId="PI3.Image">
                  <p:embed/>
                </p:oleObj>
              </mc:Choice>
              <mc:Fallback>
                <p:oleObj name="PhotoImpact" r:id="rId3" imgW="2337425" imgH="651942"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7924800"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4BE74A8-43A7-4FF6-8667-F830DEF0E62E}" type="slidenum">
              <a:rPr kumimoji="0" lang="zh-TW" altLang="en-US" sz="1400" baseline="0"/>
              <a:pPr/>
              <a:t>18</a:t>
            </a:fld>
            <a:endParaRPr kumimoji="0" lang="zh-TW" altLang="en-US" sz="1400" baseline="0"/>
          </a:p>
        </p:txBody>
      </p:sp>
      <p:sp>
        <p:nvSpPr>
          <p:cNvPr id="143362"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graphicFrame>
        <p:nvGraphicFramePr>
          <p:cNvPr id="38916" name="Object 6"/>
          <p:cNvGraphicFramePr>
            <a:graphicFrameLocks noChangeAspect="1"/>
          </p:cNvGraphicFramePr>
          <p:nvPr>
            <p:ph type="body" idx="1"/>
          </p:nvPr>
        </p:nvGraphicFramePr>
        <p:xfrm>
          <a:off x="762000" y="1828800"/>
          <a:ext cx="7772400" cy="1092200"/>
        </p:xfrm>
        <a:graphic>
          <a:graphicData uri="http://schemas.openxmlformats.org/presentationml/2006/ole">
            <mc:AlternateContent xmlns:mc="http://schemas.openxmlformats.org/markup-compatibility/2006">
              <mc:Choice xmlns:v="urn:schemas-microsoft-com:vml" Requires="v">
                <p:oleObj spid="_x0000_s38917" name="PhotoImpact" r:id="rId4" imgW="2755164" imgH="386998" progId="PI3.Image">
                  <p:embed/>
                </p:oleObj>
              </mc:Choice>
              <mc:Fallback>
                <p:oleObj name="PhotoImpact" r:id="rId4" imgW="2755164" imgH="386998" progId="PI3.Im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28800"/>
                        <a:ext cx="7772400"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E099F206-247B-4DEC-A85E-71B9E8FEA612}" type="slidenum">
              <a:rPr kumimoji="0" lang="zh-TW" altLang="en-US" sz="1400" baseline="0"/>
              <a:pPr/>
              <a:t>19</a:t>
            </a:fld>
            <a:endParaRPr kumimoji="0" lang="zh-TW" altLang="en-US" sz="1400" baseline="0"/>
          </a:p>
        </p:txBody>
      </p:sp>
      <p:sp>
        <p:nvSpPr>
          <p:cNvPr id="240642"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40964"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40965" name="Object 4"/>
          <p:cNvGraphicFramePr>
            <a:graphicFrameLocks noChangeAspect="1"/>
          </p:cNvGraphicFramePr>
          <p:nvPr/>
        </p:nvGraphicFramePr>
        <p:xfrm>
          <a:off x="685800" y="4710113"/>
          <a:ext cx="8001000" cy="1157287"/>
        </p:xfrm>
        <a:graphic>
          <a:graphicData uri="http://schemas.openxmlformats.org/presentationml/2006/ole">
            <mc:AlternateContent xmlns:mc="http://schemas.openxmlformats.org/markup-compatibility/2006">
              <mc:Choice xmlns:v="urn:schemas-microsoft-com:vml" Requires="v">
                <p:oleObj spid="_x0000_s40966" name="PhotoImpact" r:id="rId3" imgW="2657411" imgH="383756" progId="PI3.Image">
                  <p:embed/>
                </p:oleObj>
              </mc:Choice>
              <mc:Fallback>
                <p:oleObj name="PhotoImpact" r:id="rId3" imgW="2657411" imgH="383756"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710113"/>
                        <a:ext cx="8001000" cy="115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6241B29-2880-433D-822F-D3B744CB8C4B}" type="slidenum">
              <a:rPr kumimoji="0" lang="zh-TW" altLang="en-US" sz="1400" baseline="0"/>
              <a:pPr/>
              <a:t>2</a:t>
            </a:fld>
            <a:endParaRPr kumimoji="0" lang="zh-TW" altLang="en-US" sz="1400" baseline="0"/>
          </a:p>
        </p:txBody>
      </p:sp>
      <p:sp>
        <p:nvSpPr>
          <p:cNvPr id="125954"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71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線性串列又稱循序串列（</a:t>
            </a:r>
            <a:r>
              <a:rPr lang="en-US" altLang="zh-TW" smtClean="0"/>
              <a:t>sequential list</a:t>
            </a:r>
            <a:r>
              <a:rPr lang="zh-TW" altLang="en-US" smtClean="0"/>
              <a:t>）或有序串列（</a:t>
            </a:r>
            <a:r>
              <a:rPr lang="en-US" altLang="zh-TW" smtClean="0"/>
              <a:t>ordered list</a:t>
            </a:r>
            <a:r>
              <a:rPr lang="zh-TW" altLang="en-US" smtClean="0"/>
              <a:t>）。</a:t>
            </a:r>
          </a:p>
          <a:p>
            <a:pPr eaLnBrk="1" hangingPunct="1"/>
            <a:r>
              <a:rPr lang="zh-TW" altLang="en-US" smtClean="0"/>
              <a:t>其特性乃是每一項依據它在串列的位置，可以形成一個線性的排列次序，所以</a:t>
            </a:r>
            <a:br>
              <a:rPr lang="zh-TW" altLang="en-US" smtClean="0"/>
            </a:br>
            <a:r>
              <a:rPr lang="en-US" altLang="zh-TW" smtClean="0"/>
              <a:t>x[i]</a:t>
            </a:r>
            <a:r>
              <a:rPr lang="zh-TW" altLang="en-US" smtClean="0"/>
              <a:t>在</a:t>
            </a:r>
            <a:r>
              <a:rPr lang="en-US" altLang="zh-TW" smtClean="0"/>
              <a:t>x[i + 1]</a:t>
            </a:r>
            <a:r>
              <a:rPr lang="zh-TW" altLang="en-US" smtClean="0"/>
              <a:t>之前。</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F574A07-162D-4C2F-A051-6EC16D780592}" type="slidenum">
              <a:rPr kumimoji="0" lang="zh-TW" altLang="en-US" sz="1400" baseline="0"/>
              <a:pPr/>
              <a:t>20</a:t>
            </a:fld>
            <a:endParaRPr kumimoji="0" lang="zh-TW" altLang="en-US" sz="1400" baseline="0"/>
          </a:p>
        </p:txBody>
      </p:sp>
      <p:sp>
        <p:nvSpPr>
          <p:cNvPr id="242690"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242691"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defRPr/>
            </a:pPr>
            <a:r>
              <a:rPr lang="en-US" altLang="zh-TW" b="1" smtClean="0">
                <a:solidFill>
                  <a:schemeClr val="tx2"/>
                </a:solidFill>
                <a:effectLst>
                  <a:outerShdw blurRad="38100" dist="38100" dir="2700000" algn="tl">
                    <a:srgbClr val="C0C0C0"/>
                  </a:outerShdw>
                </a:effectLst>
              </a:rPr>
              <a:t>2.1.4  n</a:t>
            </a:r>
            <a:r>
              <a:rPr lang="zh-TW" altLang="en-US" b="1" smtClean="0">
                <a:solidFill>
                  <a:schemeClr val="tx2"/>
                </a:solidFill>
                <a:effectLst>
                  <a:outerShdw blurRad="38100" dist="38100" dir="2700000" algn="tl">
                    <a:srgbClr val="C0C0C0"/>
                  </a:outerShdw>
                </a:effectLst>
              </a:rPr>
              <a:t>維陣列</a:t>
            </a:r>
          </a:p>
          <a:p>
            <a:pPr eaLnBrk="1" hangingPunct="1">
              <a:buFont typeface="Wingdings" panose="05000000000000000000" pitchFamily="2" charset="2"/>
              <a:buNone/>
              <a:defRPr/>
            </a:pPr>
            <a:r>
              <a:rPr lang="zh-TW" altLang="en-US" smtClean="0">
                <a:solidFill>
                  <a:schemeClr val="tx2"/>
                </a:solidFill>
                <a:latin typeface="DFMing-W5-WIN-BF" charset="-120"/>
              </a:rPr>
              <a:t>假若有一</a:t>
            </a:r>
            <a:r>
              <a:rPr lang="en-US" altLang="zh-TW" smtClean="0">
                <a:solidFill>
                  <a:schemeClr val="tx2"/>
                </a:solidFill>
                <a:latin typeface="TimesNewRoman" charset="0"/>
              </a:rPr>
              <a:t>n </a:t>
            </a:r>
            <a:r>
              <a:rPr lang="zh-TW" altLang="en-US" smtClean="0">
                <a:solidFill>
                  <a:schemeClr val="tx2"/>
                </a:solidFill>
                <a:latin typeface="DFMing-W5-WIN-BF" charset="-120"/>
              </a:rPr>
              <a:t>維陣列</a:t>
            </a:r>
            <a:r>
              <a:rPr lang="en-US" altLang="zh-TW" smtClean="0">
                <a:solidFill>
                  <a:schemeClr val="tx2"/>
                </a:solidFill>
                <a:latin typeface="TimesNewRoman" charset="0"/>
              </a:rPr>
              <a:t>(n dimension array)</a:t>
            </a:r>
            <a:r>
              <a:rPr lang="zh-TW" altLang="en-US" smtClean="0">
                <a:solidFill>
                  <a:schemeClr val="tx2"/>
                </a:solidFill>
                <a:latin typeface="DFMing-W5-WIN-BF" charset="-120"/>
              </a:rPr>
              <a:t>為</a:t>
            </a:r>
            <a:r>
              <a:rPr lang="en-US" altLang="zh-TW" smtClean="0">
                <a:solidFill>
                  <a:schemeClr val="tx2"/>
                </a:solidFill>
                <a:latin typeface="TimesNewRoman" charset="0"/>
              </a:rPr>
              <a:t>A(0</a:t>
            </a:r>
            <a:r>
              <a:rPr lang="zh-TW" altLang="en-US" smtClean="0">
                <a:solidFill>
                  <a:schemeClr val="tx2"/>
                </a:solidFill>
                <a:latin typeface="DFMing-W5-WIN-BF" charset="-120"/>
              </a:rPr>
              <a:t>： </a:t>
            </a:r>
            <a:r>
              <a:rPr lang="en-US" altLang="zh-TW" smtClean="0"/>
              <a:t>u</a:t>
            </a:r>
            <a:r>
              <a:rPr lang="en-US" altLang="zh-TW" baseline="-30000" smtClean="0"/>
              <a:t>1</a:t>
            </a:r>
            <a:r>
              <a:rPr lang="en-US" altLang="zh-TW" smtClean="0">
                <a:solidFill>
                  <a:schemeClr val="tx2"/>
                </a:solidFill>
                <a:latin typeface="TimesNewRoman" charset="0"/>
              </a:rPr>
              <a:t>–1, 0</a:t>
            </a:r>
            <a:r>
              <a:rPr lang="zh-TW" altLang="en-US" smtClean="0">
                <a:solidFill>
                  <a:schemeClr val="tx2"/>
                </a:solidFill>
                <a:latin typeface="DFMing-W5-WIN-BF" charset="-120"/>
              </a:rPr>
              <a:t>： </a:t>
            </a:r>
            <a:r>
              <a:rPr lang="en-US" altLang="zh-TW" smtClean="0"/>
              <a:t>u</a:t>
            </a:r>
            <a:r>
              <a:rPr lang="en-US" altLang="zh-TW" baseline="-30000" smtClean="0"/>
              <a:t>1</a:t>
            </a:r>
            <a:r>
              <a:rPr lang="en-US" altLang="zh-TW" smtClean="0">
                <a:solidFill>
                  <a:schemeClr val="tx2"/>
                </a:solidFill>
                <a:latin typeface="TimesNewRoman" charset="0"/>
              </a:rPr>
              <a:t>–2, 0</a:t>
            </a:r>
            <a:r>
              <a:rPr lang="zh-TW" altLang="en-US" smtClean="0">
                <a:solidFill>
                  <a:schemeClr val="tx2"/>
                </a:solidFill>
                <a:latin typeface="DFMing-W5-WIN-BF" charset="-120"/>
              </a:rPr>
              <a:t>： </a:t>
            </a:r>
            <a:r>
              <a:rPr lang="en-US" altLang="zh-TW" smtClean="0"/>
              <a:t>u</a:t>
            </a:r>
            <a:r>
              <a:rPr lang="en-US" altLang="zh-TW" baseline="-30000" smtClean="0"/>
              <a:t>3</a:t>
            </a:r>
            <a:r>
              <a:rPr lang="en-US" altLang="zh-TW" smtClean="0">
                <a:solidFill>
                  <a:schemeClr val="tx2"/>
                </a:solidFill>
                <a:latin typeface="TimesNewRoman" charset="0"/>
              </a:rPr>
              <a:t>–1, </a:t>
            </a:r>
            <a:r>
              <a:rPr lang="en-US" altLang="zh-TW" smtClean="0">
                <a:solidFill>
                  <a:schemeClr val="tx2"/>
                </a:solidFill>
                <a:latin typeface="DFMing-W5-WIN-BF" charset="-120"/>
              </a:rPr>
              <a:t>… </a:t>
            </a:r>
            <a:r>
              <a:rPr lang="en-US" altLang="zh-TW" smtClean="0">
                <a:solidFill>
                  <a:schemeClr val="tx2"/>
                </a:solidFill>
                <a:latin typeface="TimesNewRoman" charset="0"/>
              </a:rPr>
              <a:t>, 0</a:t>
            </a:r>
            <a:r>
              <a:rPr lang="zh-TW" altLang="en-US" smtClean="0">
                <a:solidFill>
                  <a:schemeClr val="tx2"/>
                </a:solidFill>
                <a:latin typeface="DFMing-W5-WIN-BF" charset="-120"/>
              </a:rPr>
              <a:t>： </a:t>
            </a:r>
            <a:r>
              <a:rPr lang="en-US" altLang="zh-TW" smtClean="0"/>
              <a:t>u</a:t>
            </a:r>
            <a:r>
              <a:rPr lang="en-US" altLang="zh-TW" baseline="-30000" smtClean="0"/>
              <a:t>n</a:t>
            </a:r>
            <a:r>
              <a:rPr lang="en-US" altLang="zh-TW" smtClean="0">
                <a:solidFill>
                  <a:schemeClr val="tx2"/>
                </a:solidFill>
                <a:latin typeface="TimesNewRoman" charset="0"/>
              </a:rPr>
              <a:t>–1 )</a:t>
            </a:r>
            <a:r>
              <a:rPr lang="zh-TW" altLang="en-US" smtClean="0">
                <a:solidFill>
                  <a:schemeClr val="tx2"/>
                </a:solidFill>
                <a:latin typeface="DFMing-W5-WIN-BF" charset="-120"/>
              </a:rPr>
              <a:t>，表</a:t>
            </a:r>
          </a:p>
          <a:p>
            <a:pPr eaLnBrk="1" hangingPunct="1">
              <a:buFont typeface="Wingdings" panose="05000000000000000000" pitchFamily="2" charset="2"/>
              <a:buNone/>
              <a:defRPr/>
            </a:pPr>
            <a:r>
              <a:rPr lang="zh-TW" altLang="en-US" smtClean="0">
                <a:solidFill>
                  <a:schemeClr val="tx2"/>
                </a:solidFill>
                <a:latin typeface="DFMing-W5-WIN-BF" charset="-120"/>
              </a:rPr>
              <a:t>示</a:t>
            </a:r>
            <a:r>
              <a:rPr lang="en-US" altLang="zh-TW" smtClean="0">
                <a:solidFill>
                  <a:schemeClr val="tx2"/>
                </a:solidFill>
                <a:latin typeface="TimesNewRoman" charset="0"/>
              </a:rPr>
              <a:t>A </a:t>
            </a:r>
            <a:r>
              <a:rPr lang="zh-TW" altLang="en-US" smtClean="0">
                <a:solidFill>
                  <a:schemeClr val="tx2"/>
                </a:solidFill>
                <a:latin typeface="DFMing-W5-WIN-BF" charset="-120"/>
              </a:rPr>
              <a:t>陣列為</a:t>
            </a:r>
            <a:r>
              <a:rPr lang="en-US" altLang="zh-TW" smtClean="0">
                <a:solidFill>
                  <a:schemeClr val="tx2"/>
                </a:solidFill>
                <a:latin typeface="TimesNewRoman" charset="0"/>
              </a:rPr>
              <a:t>n </a:t>
            </a:r>
            <a:r>
              <a:rPr lang="zh-TW" altLang="en-US" smtClean="0">
                <a:solidFill>
                  <a:schemeClr val="tx2"/>
                </a:solidFill>
                <a:latin typeface="DFMing-W5-WIN-BF" charset="-120"/>
              </a:rPr>
              <a:t>維陣列，同樣</a:t>
            </a:r>
            <a:r>
              <a:rPr lang="en-US" altLang="zh-TW" smtClean="0">
                <a:solidFill>
                  <a:schemeClr val="tx2"/>
                </a:solidFill>
                <a:latin typeface="TimesNewRoman" charset="0"/>
              </a:rPr>
              <a:t>n </a:t>
            </a:r>
            <a:r>
              <a:rPr lang="zh-TW" altLang="en-US" smtClean="0">
                <a:solidFill>
                  <a:schemeClr val="tx2"/>
                </a:solidFill>
                <a:latin typeface="DFMing-W5-WIN-BF" charset="-120"/>
              </a:rPr>
              <a:t>維陣列亦有二種表示方式：</a:t>
            </a:r>
            <a:r>
              <a:rPr lang="en-US" altLang="zh-TW" smtClean="0">
                <a:solidFill>
                  <a:schemeClr val="tx2"/>
                </a:solidFill>
                <a:latin typeface="TimesNewRoman" charset="0"/>
              </a:rPr>
              <a:t>(1)</a:t>
            </a:r>
            <a:r>
              <a:rPr lang="zh-TW" altLang="en-US" smtClean="0">
                <a:solidFill>
                  <a:schemeClr val="tx2"/>
                </a:solidFill>
                <a:latin typeface="DFMing-W5-WIN-BF" charset="-120"/>
              </a:rPr>
              <a:t>以列為主，</a:t>
            </a:r>
            <a:r>
              <a:rPr lang="en-US" altLang="zh-TW" smtClean="0">
                <a:solidFill>
                  <a:schemeClr val="tx2"/>
                </a:solidFill>
                <a:latin typeface="TimesNewRoman" charset="0"/>
              </a:rPr>
              <a:t>(2)</a:t>
            </a:r>
            <a:r>
              <a:rPr lang="zh-TW" altLang="en-US" smtClean="0">
                <a:solidFill>
                  <a:schemeClr val="tx2"/>
                </a:solidFill>
                <a:latin typeface="DFMing-W5-WIN-BF" charset="-120"/>
              </a:rPr>
              <a:t>以行為主。</a:t>
            </a:r>
          </a:p>
          <a:p>
            <a:pPr eaLnBrk="1" hangingPunct="1">
              <a:buFont typeface="Wingdings" panose="05000000000000000000" pitchFamily="2" charset="2"/>
              <a:buNone/>
              <a:defRPr/>
            </a:pPr>
            <a:endParaRPr lang="en-US" altLang="zh-TW" b="1" smtClean="0">
              <a:solidFill>
                <a:schemeClr val="tx2"/>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D96036D-CF84-432D-A15D-BC5186935E46}" type="slidenum">
              <a:rPr kumimoji="0" lang="zh-TW" altLang="en-US" sz="1400" baseline="0"/>
              <a:pPr/>
              <a:t>21</a:t>
            </a:fld>
            <a:endParaRPr kumimoji="0" lang="zh-TW" altLang="en-US" sz="1400" baseline="0"/>
          </a:p>
        </p:txBody>
      </p:sp>
      <p:sp>
        <p:nvSpPr>
          <p:cNvPr id="244738" name="Rectangle 2"/>
          <p:cNvSpPr>
            <a:spLocks noGrp="1" noChangeArrowheads="1"/>
          </p:cNvSpPr>
          <p:nvPr>
            <p:ph type="title"/>
          </p:nvPr>
        </p:nvSpPr>
        <p:spPr/>
        <p:txBody>
          <a:bodyPr/>
          <a:lstStyle/>
          <a:p>
            <a:pPr eaLnBrk="1" hangingPunct="1">
              <a:defRPr/>
            </a:pPr>
            <a:r>
              <a:rPr lang="en-US" altLang="zh-TW" sz="4200" smtClean="0"/>
              <a:t>2.2	  C</a:t>
            </a:r>
            <a:r>
              <a:rPr lang="zh-TW" altLang="en-US" sz="4200" smtClean="0"/>
              <a:t>語言的陣列表示方法</a:t>
            </a:r>
          </a:p>
        </p:txBody>
      </p:sp>
      <p:sp>
        <p:nvSpPr>
          <p:cNvPr id="43012"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43013" name="Object 4"/>
          <p:cNvGraphicFramePr>
            <a:graphicFrameLocks noChangeAspect="1"/>
          </p:cNvGraphicFramePr>
          <p:nvPr/>
        </p:nvGraphicFramePr>
        <p:xfrm>
          <a:off x="457200" y="1828800"/>
          <a:ext cx="8458200" cy="2181225"/>
        </p:xfrm>
        <a:graphic>
          <a:graphicData uri="http://schemas.openxmlformats.org/presentationml/2006/ole">
            <mc:AlternateContent xmlns:mc="http://schemas.openxmlformats.org/markup-compatibility/2006">
              <mc:Choice xmlns:v="urn:schemas-microsoft-com:vml" Requires="v">
                <p:oleObj spid="_x0000_s43015" name="PhotoImpact" r:id="rId3" imgW="2727735" imgH="703791" progId="PI3.Image">
                  <p:embed/>
                </p:oleObj>
              </mc:Choice>
              <mc:Fallback>
                <p:oleObj name="PhotoImpact" r:id="rId3" imgW="2727735" imgH="703791"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28800"/>
                        <a:ext cx="84582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5"/>
          <p:cNvGraphicFramePr>
            <a:graphicFrameLocks noChangeAspect="1"/>
          </p:cNvGraphicFramePr>
          <p:nvPr/>
        </p:nvGraphicFramePr>
        <p:xfrm>
          <a:off x="3733800" y="3505200"/>
          <a:ext cx="3581400" cy="2519363"/>
        </p:xfrm>
        <a:graphic>
          <a:graphicData uri="http://schemas.openxmlformats.org/presentationml/2006/ole">
            <mc:AlternateContent xmlns:mc="http://schemas.openxmlformats.org/markup-compatibility/2006">
              <mc:Choice xmlns:v="urn:schemas-microsoft-com:vml" Requires="v">
                <p:oleObj spid="_x0000_s43016" name="PhotoImpact" r:id="rId5" imgW="1438537" imgH="1011595" progId="PI3.Image">
                  <p:embed/>
                </p:oleObj>
              </mc:Choice>
              <mc:Fallback>
                <p:oleObj name="PhotoImpact" r:id="rId5" imgW="1438537" imgH="1011595" progId="PI3.Imag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505200"/>
                        <a:ext cx="35814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4E323BA7-D130-4215-BCF5-096B98E3B624}" type="slidenum">
              <a:rPr kumimoji="0" lang="zh-TW" altLang="en-US" sz="1400" baseline="0"/>
              <a:pPr/>
              <a:t>22</a:t>
            </a:fld>
            <a:endParaRPr kumimoji="0" lang="zh-TW" altLang="en-US" sz="1400" baseline="0"/>
          </a:p>
        </p:txBody>
      </p:sp>
      <p:sp>
        <p:nvSpPr>
          <p:cNvPr id="245762" name="Rectangle 2"/>
          <p:cNvSpPr>
            <a:spLocks noGrp="1" noChangeArrowheads="1"/>
          </p:cNvSpPr>
          <p:nvPr>
            <p:ph type="title"/>
          </p:nvPr>
        </p:nvSpPr>
        <p:spPr/>
        <p:txBody>
          <a:bodyPr/>
          <a:lstStyle/>
          <a:p>
            <a:pPr eaLnBrk="1" hangingPunct="1">
              <a:defRPr/>
            </a:pPr>
            <a:r>
              <a:rPr lang="en-US" altLang="zh-TW" sz="4200" smtClean="0"/>
              <a:t>2.3	  </a:t>
            </a:r>
            <a:r>
              <a:rPr lang="zh-TW" altLang="en-US" sz="4200" smtClean="0"/>
              <a:t>矩陣</a:t>
            </a:r>
          </a:p>
        </p:txBody>
      </p:sp>
      <p:sp>
        <p:nvSpPr>
          <p:cNvPr id="440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矩陣相乘</a:t>
            </a:r>
          </a:p>
        </p:txBody>
      </p:sp>
      <p:graphicFrame>
        <p:nvGraphicFramePr>
          <p:cNvPr id="44037" name="Object 4"/>
          <p:cNvGraphicFramePr>
            <a:graphicFrameLocks noChangeAspect="1"/>
          </p:cNvGraphicFramePr>
          <p:nvPr/>
        </p:nvGraphicFramePr>
        <p:xfrm>
          <a:off x="1143000" y="2209800"/>
          <a:ext cx="7086600" cy="3913188"/>
        </p:xfrm>
        <a:graphic>
          <a:graphicData uri="http://schemas.openxmlformats.org/presentationml/2006/ole">
            <mc:AlternateContent xmlns:mc="http://schemas.openxmlformats.org/markup-compatibility/2006">
              <mc:Choice xmlns:v="urn:schemas-microsoft-com:vml" Requires="v">
                <p:oleObj spid="_x0000_s44038" name="PhotoImpact" r:id="rId3" imgW="2587757" imgH="1429152" progId="PI3.Image">
                  <p:embed/>
                </p:oleObj>
              </mc:Choice>
              <mc:Fallback>
                <p:oleObj name="PhotoImpact" r:id="rId3" imgW="2587757" imgH="1429152"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800"/>
                        <a:ext cx="7086600" cy="391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651EA7B-841D-4385-B913-36355D46665E}" type="slidenum">
              <a:rPr kumimoji="0" lang="zh-TW" altLang="en-US" sz="1400" baseline="0"/>
              <a:pPr/>
              <a:t>23</a:t>
            </a:fld>
            <a:endParaRPr kumimoji="0" lang="zh-TW" altLang="en-US" sz="1400" baseline="0"/>
          </a:p>
        </p:txBody>
      </p:sp>
      <p:sp>
        <p:nvSpPr>
          <p:cNvPr id="246786" name="Rectangle 2"/>
          <p:cNvSpPr>
            <a:spLocks noGrp="1" noChangeArrowheads="1"/>
          </p:cNvSpPr>
          <p:nvPr>
            <p:ph type="title"/>
          </p:nvPr>
        </p:nvSpPr>
        <p:spPr/>
        <p:txBody>
          <a:bodyPr/>
          <a:lstStyle/>
          <a:p>
            <a:pPr eaLnBrk="1" hangingPunct="1">
              <a:defRPr/>
            </a:pPr>
            <a:r>
              <a:rPr lang="en-US" altLang="zh-TW" sz="4200" smtClean="0"/>
              <a:t>2.3	  </a:t>
            </a:r>
            <a:r>
              <a:rPr lang="zh-TW" altLang="en-US" sz="4200" smtClean="0"/>
              <a:t>矩陣</a:t>
            </a:r>
          </a:p>
        </p:txBody>
      </p:sp>
      <p:sp>
        <p:nvSpPr>
          <p:cNvPr id="45060"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45061" name="Object 4"/>
          <p:cNvGraphicFramePr>
            <a:graphicFrameLocks noChangeAspect="1"/>
          </p:cNvGraphicFramePr>
          <p:nvPr/>
        </p:nvGraphicFramePr>
        <p:xfrm>
          <a:off x="762000" y="2514600"/>
          <a:ext cx="7924800" cy="2736850"/>
        </p:xfrm>
        <a:graphic>
          <a:graphicData uri="http://schemas.openxmlformats.org/presentationml/2006/ole">
            <mc:AlternateContent xmlns:mc="http://schemas.openxmlformats.org/markup-compatibility/2006">
              <mc:Choice xmlns:v="urn:schemas-microsoft-com:vml" Requires="v">
                <p:oleObj spid="_x0000_s45062" name="PhotoImpact" r:id="rId3" imgW="1801067" imgH="621741" progId="PI3.Image">
                  <p:embed/>
                </p:oleObj>
              </mc:Choice>
              <mc:Fallback>
                <p:oleObj name="PhotoImpact" r:id="rId3" imgW="1801067" imgH="621741"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14600"/>
                        <a:ext cx="79248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49B6BB36-0284-4CD9-ABD9-1D922590DAEA}" type="slidenum">
              <a:rPr kumimoji="0" lang="zh-TW" altLang="en-US" sz="1400" baseline="0"/>
              <a:pPr/>
              <a:t>24</a:t>
            </a:fld>
            <a:endParaRPr kumimoji="0" lang="zh-TW" altLang="en-US" sz="1400" baseline="0"/>
          </a:p>
        </p:txBody>
      </p:sp>
      <p:sp>
        <p:nvSpPr>
          <p:cNvPr id="247810" name="Rectangle 2"/>
          <p:cNvSpPr>
            <a:spLocks noGrp="1" noChangeArrowheads="1"/>
          </p:cNvSpPr>
          <p:nvPr>
            <p:ph type="title"/>
          </p:nvPr>
        </p:nvSpPr>
        <p:spPr/>
        <p:txBody>
          <a:bodyPr/>
          <a:lstStyle/>
          <a:p>
            <a:pPr eaLnBrk="1" hangingPunct="1">
              <a:defRPr/>
            </a:pPr>
            <a:r>
              <a:rPr lang="en-US" altLang="zh-TW" sz="4200" smtClean="0"/>
              <a:t>2.3	  </a:t>
            </a:r>
            <a:r>
              <a:rPr lang="zh-TW" altLang="en-US" sz="4200" smtClean="0"/>
              <a:t>矩陣</a:t>
            </a:r>
          </a:p>
        </p:txBody>
      </p:sp>
      <p:sp>
        <p:nvSpPr>
          <p:cNvPr id="46084"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46085" name="Object 4"/>
          <p:cNvGraphicFramePr>
            <a:graphicFrameLocks noChangeAspect="1"/>
          </p:cNvGraphicFramePr>
          <p:nvPr/>
        </p:nvGraphicFramePr>
        <p:xfrm>
          <a:off x="304800" y="2493963"/>
          <a:ext cx="8534400" cy="3221037"/>
        </p:xfrm>
        <a:graphic>
          <a:graphicData uri="http://schemas.openxmlformats.org/presentationml/2006/ole">
            <mc:AlternateContent xmlns:mc="http://schemas.openxmlformats.org/markup-compatibility/2006">
              <mc:Choice xmlns:v="urn:schemas-microsoft-com:vml" Requires="v">
                <p:oleObj spid="_x0000_s46086" name="PhotoImpact" r:id="rId3" imgW="2666780" imgH="1005842" progId="PI3.Image">
                  <p:embed/>
                </p:oleObj>
              </mc:Choice>
              <mc:Fallback>
                <p:oleObj name="PhotoImpact" r:id="rId3" imgW="2666780" imgH="1005842"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93963"/>
                        <a:ext cx="8534400" cy="3221037"/>
                      </a:xfrm>
                      <a:prstGeom prst="rect">
                        <a:avLst/>
                      </a:prstGeom>
                      <a:noFill/>
                      <a:ln w="9525">
                        <a:solidFill>
                          <a:srgbClr val="090A1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C2B6B6E-6D79-4F9D-B013-4B34F356E36B}" type="slidenum">
              <a:rPr kumimoji="0" lang="zh-TW" altLang="en-US" sz="1400" baseline="0"/>
              <a:pPr/>
              <a:t>25</a:t>
            </a:fld>
            <a:endParaRPr kumimoji="0" lang="zh-TW" altLang="en-US" sz="1400" baseline="0"/>
          </a:p>
        </p:txBody>
      </p:sp>
      <p:sp>
        <p:nvSpPr>
          <p:cNvPr id="249858" name="Rectangle 2"/>
          <p:cNvSpPr>
            <a:spLocks noGrp="1" noChangeArrowheads="1"/>
          </p:cNvSpPr>
          <p:nvPr>
            <p:ph type="title"/>
          </p:nvPr>
        </p:nvSpPr>
        <p:spPr/>
        <p:txBody>
          <a:bodyPr/>
          <a:lstStyle/>
          <a:p>
            <a:pPr eaLnBrk="1" hangingPunct="1">
              <a:defRPr/>
            </a:pPr>
            <a:r>
              <a:rPr lang="en-US" altLang="zh-TW" sz="4200" smtClean="0"/>
              <a:t>2.3	  </a:t>
            </a:r>
            <a:r>
              <a:rPr lang="zh-TW" altLang="en-US" sz="4200" smtClean="0"/>
              <a:t>矩陣</a:t>
            </a:r>
          </a:p>
        </p:txBody>
      </p:sp>
      <p:sp>
        <p:nvSpPr>
          <p:cNvPr id="471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latin typeface="DFMing-W5-WIN-BF" charset="-120"/>
                <a:ea typeface="DFMing-W5-WIN-BF" charset="-120"/>
              </a:rPr>
              <a:t>稀疏矩陣</a:t>
            </a:r>
          </a:p>
          <a:p>
            <a:pPr eaLnBrk="1" hangingPunct="1"/>
            <a:endParaRPr lang="en-US" altLang="zh-TW" smtClean="0"/>
          </a:p>
        </p:txBody>
      </p:sp>
      <p:graphicFrame>
        <p:nvGraphicFramePr>
          <p:cNvPr id="47109" name="Object 4"/>
          <p:cNvGraphicFramePr>
            <a:graphicFrameLocks noChangeAspect="1"/>
          </p:cNvGraphicFramePr>
          <p:nvPr/>
        </p:nvGraphicFramePr>
        <p:xfrm>
          <a:off x="304800" y="2362200"/>
          <a:ext cx="8686800" cy="3427413"/>
        </p:xfrm>
        <a:graphic>
          <a:graphicData uri="http://schemas.openxmlformats.org/presentationml/2006/ole">
            <mc:AlternateContent xmlns:mc="http://schemas.openxmlformats.org/markup-compatibility/2006">
              <mc:Choice xmlns:v="urn:schemas-microsoft-com:vml" Requires="v">
                <p:oleObj spid="_x0000_s47110" name="PhotoImpact" r:id="rId3" imgW="2535941" imgH="999746" progId="PI3.Image">
                  <p:embed/>
                </p:oleObj>
              </mc:Choice>
              <mc:Fallback>
                <p:oleObj name="PhotoImpact" r:id="rId3" imgW="2535941" imgH="999746"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8686800" cy="342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B3E4F463-AB74-429F-A187-B0C68BC35A94}" type="slidenum">
              <a:rPr kumimoji="0" lang="zh-TW" altLang="en-US" sz="1400" baseline="0"/>
              <a:pPr/>
              <a:t>26</a:t>
            </a:fld>
            <a:endParaRPr kumimoji="0" lang="zh-TW" altLang="en-US" sz="1400" baseline="0"/>
          </a:p>
        </p:txBody>
      </p:sp>
      <p:sp>
        <p:nvSpPr>
          <p:cNvPr id="252930" name="Rectangle 2"/>
          <p:cNvSpPr>
            <a:spLocks noGrp="1" noChangeArrowheads="1"/>
          </p:cNvSpPr>
          <p:nvPr>
            <p:ph type="title"/>
          </p:nvPr>
        </p:nvSpPr>
        <p:spPr/>
        <p:txBody>
          <a:bodyPr/>
          <a:lstStyle/>
          <a:p>
            <a:pPr eaLnBrk="1" hangingPunct="1">
              <a:defRPr/>
            </a:pPr>
            <a:r>
              <a:rPr lang="en-US" altLang="zh-TW" smtClean="0"/>
              <a:t>2.4	  </a:t>
            </a:r>
            <a:r>
              <a:rPr lang="zh-TW" altLang="en-US" smtClean="0"/>
              <a:t>多項式表示法</a:t>
            </a:r>
          </a:p>
        </p:txBody>
      </p:sp>
      <p:sp>
        <p:nvSpPr>
          <p:cNvPr id="481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有一多項式</a:t>
            </a:r>
            <a:r>
              <a:rPr lang="en-US" altLang="zh-TW" smtClean="0"/>
              <a:t>p=a</a:t>
            </a:r>
            <a:r>
              <a:rPr lang="en-US" altLang="zh-TW" baseline="-30000" smtClean="0"/>
              <a:t>n</a:t>
            </a:r>
            <a:r>
              <a:rPr lang="en-US" altLang="zh-TW" smtClean="0"/>
              <a:t>x</a:t>
            </a:r>
            <a:r>
              <a:rPr lang="en-US" altLang="zh-TW" baseline="30000" smtClean="0"/>
              <a:t>n</a:t>
            </a:r>
            <a:r>
              <a:rPr lang="en-US" altLang="zh-TW" smtClean="0"/>
              <a:t>+a</a:t>
            </a:r>
            <a:r>
              <a:rPr lang="en-US" altLang="zh-TW" baseline="-30000" smtClean="0"/>
              <a:t>n-1</a:t>
            </a:r>
            <a:r>
              <a:rPr lang="en-US" altLang="zh-TW" smtClean="0"/>
              <a:t>x</a:t>
            </a:r>
            <a:r>
              <a:rPr lang="en-US" altLang="zh-TW" baseline="30000" smtClean="0"/>
              <a:t>n-1</a:t>
            </a:r>
            <a:r>
              <a:rPr lang="en-US" altLang="zh-TW" smtClean="0"/>
              <a:t>+...+a</a:t>
            </a:r>
            <a:r>
              <a:rPr lang="en-US" altLang="zh-TW" baseline="-30000" smtClean="0"/>
              <a:t>1</a:t>
            </a:r>
            <a:r>
              <a:rPr lang="en-US" altLang="zh-TW" smtClean="0"/>
              <a:t>x+a</a:t>
            </a:r>
            <a:r>
              <a:rPr lang="en-US" altLang="zh-TW" baseline="-30000" smtClean="0"/>
              <a:t>0</a:t>
            </a:r>
            <a:r>
              <a:rPr lang="zh-TW" altLang="en-US" smtClean="0"/>
              <a:t>，我們稱</a:t>
            </a:r>
            <a:r>
              <a:rPr lang="en-US" altLang="zh-TW" smtClean="0"/>
              <a:t>A</a:t>
            </a:r>
            <a:r>
              <a:rPr lang="zh-TW" altLang="en-US" smtClean="0"/>
              <a:t>為</a:t>
            </a:r>
            <a:r>
              <a:rPr lang="en-US" altLang="zh-TW" smtClean="0"/>
              <a:t>n</a:t>
            </a:r>
            <a:r>
              <a:rPr lang="zh-TW" altLang="en-US" smtClean="0"/>
              <a:t>次多項式，</a:t>
            </a:r>
            <a:r>
              <a:rPr lang="en-US" altLang="zh-TW" smtClean="0"/>
              <a:t>a</a:t>
            </a:r>
            <a:r>
              <a:rPr lang="en-US" altLang="zh-TW" baseline="-30000" smtClean="0"/>
              <a:t>i</a:t>
            </a:r>
            <a:r>
              <a:rPr lang="en-US" altLang="zh-TW" smtClean="0"/>
              <a:t>x</a:t>
            </a:r>
            <a:r>
              <a:rPr lang="en-US" altLang="zh-TW" baseline="30000" smtClean="0"/>
              <a:t>j</a:t>
            </a:r>
            <a:r>
              <a:rPr lang="zh-TW" altLang="en-US" smtClean="0"/>
              <a:t>是多項式的項（</a:t>
            </a:r>
            <a:r>
              <a:rPr lang="en-US" altLang="zh-TW" smtClean="0"/>
              <a:t>0≤ i ≤ n, 1≤ j ≤ n</a:t>
            </a:r>
            <a:r>
              <a:rPr lang="zh-TW" altLang="en-US" smtClean="0"/>
              <a:t>）其中</a:t>
            </a:r>
            <a:r>
              <a:rPr lang="en-US" altLang="zh-TW" smtClean="0"/>
              <a:t>a</a:t>
            </a:r>
            <a:r>
              <a:rPr lang="en-US" altLang="zh-TW" baseline="-30000" smtClean="0"/>
              <a:t>i</a:t>
            </a:r>
            <a:r>
              <a:rPr lang="zh-TW" altLang="en-US" smtClean="0"/>
              <a:t>為係數，</a:t>
            </a:r>
            <a:r>
              <a:rPr lang="en-US" altLang="zh-TW" smtClean="0"/>
              <a:t>x</a:t>
            </a:r>
            <a:r>
              <a:rPr lang="zh-TW" altLang="en-US" smtClean="0"/>
              <a:t>為變數，</a:t>
            </a:r>
            <a:r>
              <a:rPr lang="en-US" altLang="zh-TW" smtClean="0"/>
              <a:t>j</a:t>
            </a:r>
            <a:r>
              <a:rPr lang="zh-TW" altLang="en-US" smtClean="0"/>
              <a:t>為指數。</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0E6D00D-5BAB-4218-B0EA-AB1A94E96E0A}" type="slidenum">
              <a:rPr kumimoji="0" lang="zh-TW" altLang="en-US" sz="1400" baseline="0"/>
              <a:pPr/>
              <a:t>27</a:t>
            </a:fld>
            <a:endParaRPr kumimoji="0" lang="zh-TW" altLang="en-US" sz="1400" baseline="0"/>
          </a:p>
        </p:txBody>
      </p:sp>
      <p:sp>
        <p:nvSpPr>
          <p:cNvPr id="254978" name="Rectangle 2"/>
          <p:cNvSpPr>
            <a:spLocks noGrp="1" noChangeArrowheads="1"/>
          </p:cNvSpPr>
          <p:nvPr>
            <p:ph type="title"/>
          </p:nvPr>
        </p:nvSpPr>
        <p:spPr/>
        <p:txBody>
          <a:bodyPr/>
          <a:lstStyle/>
          <a:p>
            <a:pPr eaLnBrk="1" hangingPunct="1">
              <a:defRPr/>
            </a:pPr>
            <a:r>
              <a:rPr lang="en-US" altLang="zh-TW" smtClean="0"/>
              <a:t>2.4	  </a:t>
            </a:r>
            <a:r>
              <a:rPr lang="zh-TW" altLang="en-US" smtClean="0"/>
              <a:t>多項式表示法</a:t>
            </a:r>
          </a:p>
        </p:txBody>
      </p:sp>
      <p:sp>
        <p:nvSpPr>
          <p:cNvPr id="501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多項式使用線性串列來表示有兩種方法：</a:t>
            </a:r>
          </a:p>
          <a:p>
            <a:pPr lvl="1" eaLnBrk="1" hangingPunct="1"/>
            <a:r>
              <a:rPr lang="zh-TW" altLang="en-US" smtClean="0"/>
              <a:t>使用一個</a:t>
            </a:r>
            <a:r>
              <a:rPr lang="en-US" altLang="zh-TW" smtClean="0"/>
              <a:t>n+2</a:t>
            </a:r>
            <a:r>
              <a:rPr lang="zh-TW" altLang="en-US" smtClean="0"/>
              <a:t>長度的陣列，依據指數由大至小依序儲存係數，陣列的第一個元素是此多項式最大的指數，如</a:t>
            </a:r>
            <a:r>
              <a:rPr lang="en-US" altLang="zh-TW" smtClean="0"/>
              <a:t>p=(n, a</a:t>
            </a:r>
            <a:r>
              <a:rPr lang="en-US" altLang="zh-TW" baseline="-30000" smtClean="0"/>
              <a:t>n</a:t>
            </a:r>
            <a:r>
              <a:rPr lang="en-US" altLang="zh-TW" smtClean="0"/>
              <a:t>, a</a:t>
            </a:r>
            <a:r>
              <a:rPr lang="en-US" altLang="zh-TW" baseline="-30000" smtClean="0"/>
              <a:t>n-1</a:t>
            </a:r>
            <a:r>
              <a:rPr lang="en-US" altLang="zh-TW" smtClean="0"/>
              <a:t>, ..., a</a:t>
            </a:r>
            <a:r>
              <a:rPr lang="en-US" altLang="zh-TW" baseline="-30000" smtClean="0"/>
              <a:t>0</a:t>
            </a:r>
            <a:r>
              <a:rPr lang="en-US" altLang="zh-TW" smtClean="0"/>
              <a:t>) </a:t>
            </a:r>
            <a:r>
              <a:rPr lang="zh-TW" altLang="en-US" smtClean="0"/>
              <a:t>。</a:t>
            </a:r>
          </a:p>
          <a:p>
            <a:pPr lvl="1" eaLnBrk="1" hangingPunct="1"/>
            <a:r>
              <a:rPr lang="zh-TW" altLang="en-US" smtClean="0"/>
              <a:t>另一種方法只考慮多項式中非零項的係數，若有</a:t>
            </a:r>
            <a:r>
              <a:rPr lang="en-US" altLang="zh-TW" smtClean="0"/>
              <a:t>m</a:t>
            </a:r>
            <a:r>
              <a:rPr lang="zh-TW" altLang="en-US" smtClean="0"/>
              <a:t>項，則使用一個</a:t>
            </a:r>
            <a:r>
              <a:rPr lang="en-US" altLang="zh-TW" smtClean="0"/>
              <a:t>2m+1</a:t>
            </a:r>
            <a:r>
              <a:rPr lang="zh-TW" altLang="en-US" smtClean="0"/>
              <a:t>長度的陣列來儲存，分別存每一個非零項的指數與係數，而陣列中的第一個元素是此多項式非零項的個數。</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3A187D3-70AC-42CB-AD80-E4F0B32CDF44}" type="slidenum">
              <a:rPr kumimoji="0" lang="zh-TW" altLang="en-US" sz="1400" baseline="0"/>
              <a:pPr/>
              <a:t>28</a:t>
            </a:fld>
            <a:endParaRPr kumimoji="0" lang="zh-TW" altLang="en-US" sz="1400" baseline="0"/>
          </a:p>
        </p:txBody>
      </p:sp>
      <p:sp>
        <p:nvSpPr>
          <p:cNvPr id="257026" name="Rectangle 2"/>
          <p:cNvSpPr>
            <a:spLocks noGrp="1" noChangeArrowheads="1"/>
          </p:cNvSpPr>
          <p:nvPr>
            <p:ph type="title"/>
          </p:nvPr>
        </p:nvSpPr>
        <p:spPr/>
        <p:txBody>
          <a:bodyPr/>
          <a:lstStyle/>
          <a:p>
            <a:pPr eaLnBrk="1" hangingPunct="1">
              <a:defRPr/>
            </a:pPr>
            <a:r>
              <a:rPr lang="en-US" altLang="zh-TW" smtClean="0"/>
              <a:t>2.4	  </a:t>
            </a:r>
            <a:r>
              <a:rPr lang="zh-TW" altLang="en-US" smtClean="0"/>
              <a:t>多項式表示法</a:t>
            </a:r>
          </a:p>
        </p:txBody>
      </p:sp>
      <p:sp>
        <p:nvSpPr>
          <p:cNvPr id="522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例如有一多項式</a:t>
            </a:r>
            <a:r>
              <a:rPr lang="en-US" altLang="zh-TW" smtClean="0"/>
              <a:t>p=8x</a:t>
            </a:r>
            <a:r>
              <a:rPr lang="en-US" altLang="zh-TW" baseline="30000" smtClean="0"/>
              <a:t>5</a:t>
            </a:r>
            <a:r>
              <a:rPr lang="en-US" altLang="zh-TW" smtClean="0"/>
              <a:t>+6x</a:t>
            </a:r>
            <a:r>
              <a:rPr lang="en-US" altLang="zh-TW" baseline="30000" smtClean="0"/>
              <a:t>4</a:t>
            </a:r>
            <a:r>
              <a:rPr lang="en-US" altLang="zh-TW" smtClean="0"/>
              <a:t>+3x</a:t>
            </a:r>
            <a:r>
              <a:rPr lang="en-US" altLang="zh-TW" baseline="30000" smtClean="0"/>
              <a:t>2</a:t>
            </a:r>
            <a:r>
              <a:rPr lang="en-US" altLang="zh-TW" smtClean="0"/>
              <a:t>+12</a:t>
            </a:r>
            <a:r>
              <a:rPr lang="zh-TW" altLang="en-US" smtClean="0"/>
              <a:t>分別利用第</a:t>
            </a:r>
            <a:r>
              <a:rPr lang="en-US" altLang="zh-TW" smtClean="0"/>
              <a:t>1</a:t>
            </a:r>
            <a:r>
              <a:rPr lang="zh-TW" altLang="en-US" smtClean="0"/>
              <a:t>種和第</a:t>
            </a:r>
            <a:r>
              <a:rPr lang="en-US" altLang="zh-TW" smtClean="0"/>
              <a:t>2</a:t>
            </a:r>
            <a:r>
              <a:rPr lang="zh-TW" altLang="en-US" smtClean="0"/>
              <a:t>種方式來儲存，其情形如下：</a:t>
            </a:r>
          </a:p>
          <a:p>
            <a:pPr lvl="1" eaLnBrk="1" hangingPunct="1"/>
            <a:r>
              <a:rPr lang="en-US" altLang="zh-TW" smtClean="0"/>
              <a:t>p=(5, 8, 6, 0, 3, 0, 12)</a:t>
            </a:r>
          </a:p>
          <a:p>
            <a:pPr lvl="1" eaLnBrk="1" hangingPunct="1"/>
            <a:r>
              <a:rPr lang="en-US" altLang="zh-TW" smtClean="0"/>
              <a:t>p=(4, 5, 8, 4, 6, 2, 3, 0, 12)</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2372964-5035-4E7F-AC3F-FFC927692892}" type="slidenum">
              <a:rPr kumimoji="0" lang="zh-TW" altLang="en-US" sz="1400" baseline="0"/>
              <a:pPr/>
              <a:t>29</a:t>
            </a:fld>
            <a:endParaRPr kumimoji="0" lang="zh-TW" altLang="en-US" sz="1400" baseline="0"/>
          </a:p>
        </p:txBody>
      </p:sp>
      <p:sp>
        <p:nvSpPr>
          <p:cNvPr id="259074" name="Rectangle 2"/>
          <p:cNvSpPr>
            <a:spLocks noGrp="1" noChangeArrowheads="1"/>
          </p:cNvSpPr>
          <p:nvPr>
            <p:ph type="title"/>
          </p:nvPr>
        </p:nvSpPr>
        <p:spPr/>
        <p:txBody>
          <a:bodyPr/>
          <a:lstStyle/>
          <a:p>
            <a:pPr eaLnBrk="1" hangingPunct="1">
              <a:defRPr/>
            </a:pPr>
            <a:r>
              <a:rPr lang="en-US" altLang="zh-TW" smtClean="0"/>
              <a:t>2.4	  </a:t>
            </a:r>
            <a:r>
              <a:rPr lang="zh-TW" altLang="en-US" smtClean="0"/>
              <a:t>多項式表示法</a:t>
            </a:r>
          </a:p>
        </p:txBody>
      </p:sp>
      <p:sp>
        <p:nvSpPr>
          <p:cNvPr id="542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假若是一個兩變數的多項式，那如何利用線性串列來儲存呢？</a:t>
            </a:r>
            <a:br>
              <a:rPr lang="zh-TW" altLang="en-US" smtClean="0"/>
            </a:br>
            <a:r>
              <a:rPr lang="zh-TW" altLang="en-US" smtClean="0"/>
              <a:t>此時需利用二維陣列，若</a:t>
            </a:r>
            <a:r>
              <a:rPr lang="en-US" altLang="zh-TW" smtClean="0"/>
              <a:t>m, n</a:t>
            </a:r>
            <a:r>
              <a:rPr lang="zh-TW" altLang="en-US" smtClean="0"/>
              <a:t>分別是兩變數最大的指數，則需要一個</a:t>
            </a:r>
            <a:r>
              <a:rPr lang="en-US" altLang="zh-TW" smtClean="0"/>
              <a:t>(m+1)×(n+1)</a:t>
            </a:r>
            <a:r>
              <a:rPr lang="zh-TW" altLang="en-US" smtClean="0"/>
              <a:t>的二維陣列。</a:t>
            </a:r>
          </a:p>
          <a:p>
            <a:pPr eaLnBrk="1" hangingPunct="1"/>
            <a:r>
              <a:rPr lang="zh-TW" altLang="en-US" smtClean="0"/>
              <a:t>如多項式</a:t>
            </a:r>
            <a:r>
              <a:rPr lang="en-US" altLang="zh-TW" smtClean="0"/>
              <a:t>p</a:t>
            </a:r>
            <a:r>
              <a:rPr lang="en-US" altLang="zh-TW" baseline="-30000" smtClean="0"/>
              <a:t>xy</a:t>
            </a:r>
            <a:r>
              <a:rPr lang="en-US" altLang="zh-TW" smtClean="0"/>
              <a:t>=8x</a:t>
            </a:r>
            <a:r>
              <a:rPr lang="en-US" altLang="zh-TW" baseline="30000" smtClean="0"/>
              <a:t>5</a:t>
            </a:r>
            <a:r>
              <a:rPr lang="en-US" altLang="zh-TW" smtClean="0"/>
              <a:t>+6x</a:t>
            </a:r>
            <a:r>
              <a:rPr lang="en-US" altLang="zh-TW" baseline="30000" smtClean="0"/>
              <a:t>4</a:t>
            </a:r>
            <a:r>
              <a:rPr lang="en-US" altLang="zh-TW" smtClean="0"/>
              <a:t>y</a:t>
            </a:r>
            <a:r>
              <a:rPr lang="en-US" altLang="zh-TW" baseline="30000" smtClean="0"/>
              <a:t>3</a:t>
            </a:r>
            <a:r>
              <a:rPr lang="en-US" altLang="zh-TW" smtClean="0"/>
              <a:t>+4x</a:t>
            </a:r>
            <a:r>
              <a:rPr lang="en-US" altLang="zh-TW" baseline="30000" smtClean="0"/>
              <a:t>2</a:t>
            </a:r>
            <a:r>
              <a:rPr lang="en-US" altLang="zh-TW" smtClean="0"/>
              <a:t>y+3xy</a:t>
            </a:r>
            <a:r>
              <a:rPr lang="en-US" altLang="zh-TW" baseline="30000" smtClean="0"/>
              <a:t>2</a:t>
            </a:r>
            <a:r>
              <a:rPr lang="en-US" altLang="zh-TW" smtClean="0"/>
              <a:t>+7</a:t>
            </a:r>
            <a:r>
              <a:rPr lang="zh-TW" altLang="en-US" smtClean="0"/>
              <a:t>，則需要一個</a:t>
            </a:r>
            <a:r>
              <a:rPr lang="en-US" altLang="zh-TW" smtClean="0"/>
              <a:t>(5+1)×(3+1)=24</a:t>
            </a:r>
            <a:r>
              <a:rPr lang="zh-TW" altLang="en-US" smtClean="0"/>
              <a:t>的二維陣列，表示的方法如下：</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E5702CC8-142C-432D-9172-662E21C1B439}" type="slidenum">
              <a:rPr kumimoji="0" lang="zh-TW" altLang="en-US" sz="1400" baseline="0"/>
              <a:pPr/>
              <a:t>3</a:t>
            </a:fld>
            <a:endParaRPr kumimoji="0" lang="zh-TW" altLang="en-US" sz="1400" baseline="0"/>
          </a:p>
        </p:txBody>
      </p:sp>
      <p:sp>
        <p:nvSpPr>
          <p:cNvPr id="126978"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9220" name="Rectangle 3" descr="Rectangle: Click to edit Master text styles&#10;Second level&#10;Third level&#10;Fourth level&#10;Fifth level"/>
          <p:cNvSpPr>
            <a:spLocks noGrp="1" noChangeArrowheads="1"/>
          </p:cNvSpPr>
          <p:nvPr>
            <p:ph type="body" idx="1"/>
          </p:nvPr>
        </p:nvSpPr>
        <p:spPr>
          <a:xfrm>
            <a:off x="838200" y="1752600"/>
            <a:ext cx="7924800" cy="4267200"/>
          </a:xfrm>
        </p:spPr>
        <p:txBody>
          <a:bodyPr/>
          <a:lstStyle/>
          <a:p>
            <a:pPr eaLnBrk="1" hangingPunct="1"/>
            <a:r>
              <a:rPr lang="zh-TW" altLang="en-US" smtClean="0"/>
              <a:t>線性串列經常發生的操作如下：</a:t>
            </a:r>
          </a:p>
          <a:p>
            <a:pPr lvl="1" eaLnBrk="1" hangingPunct="1"/>
            <a:r>
              <a:rPr lang="zh-TW" altLang="en-US" smtClean="0"/>
              <a:t>取出串列中的第</a:t>
            </a:r>
            <a:r>
              <a:rPr lang="en-US" altLang="zh-TW" smtClean="0"/>
              <a:t>i</a:t>
            </a:r>
            <a:r>
              <a:rPr lang="zh-TW" altLang="en-US" smtClean="0"/>
              <a:t>項；</a:t>
            </a:r>
            <a:r>
              <a:rPr lang="en-US" altLang="zh-TW" smtClean="0"/>
              <a:t>0≤ i ≤ n-1</a:t>
            </a:r>
            <a:r>
              <a:rPr lang="zh-TW" altLang="en-US" smtClean="0"/>
              <a:t>。</a:t>
            </a:r>
          </a:p>
          <a:p>
            <a:pPr lvl="1" eaLnBrk="1" hangingPunct="1"/>
            <a:r>
              <a:rPr lang="zh-TW" altLang="en-US" smtClean="0"/>
              <a:t>計算串列的長度。</a:t>
            </a:r>
          </a:p>
          <a:p>
            <a:pPr lvl="1" eaLnBrk="1" hangingPunct="1"/>
            <a:r>
              <a:rPr lang="zh-TW" altLang="en-US" smtClean="0"/>
              <a:t>由左至右或由右至左讀此串列。</a:t>
            </a:r>
          </a:p>
          <a:p>
            <a:pPr lvl="1" eaLnBrk="1" hangingPunct="1"/>
            <a:r>
              <a:rPr lang="zh-TW" altLang="en-US" smtClean="0"/>
              <a:t>在第</a:t>
            </a:r>
            <a:r>
              <a:rPr lang="en-US" altLang="zh-TW" smtClean="0"/>
              <a:t>i</a:t>
            </a:r>
            <a:r>
              <a:rPr lang="zh-TW" altLang="en-US" smtClean="0"/>
              <a:t>項加入一個新值，使其原來的第</a:t>
            </a:r>
            <a:r>
              <a:rPr lang="en-US" altLang="zh-TW" smtClean="0"/>
              <a:t>i</a:t>
            </a:r>
            <a:r>
              <a:rPr lang="zh-TW" altLang="en-US" smtClean="0"/>
              <a:t>，</a:t>
            </a:r>
            <a:r>
              <a:rPr lang="en-US" altLang="zh-TW" smtClean="0"/>
              <a:t>i+1</a:t>
            </a:r>
            <a:r>
              <a:rPr lang="zh-TW" altLang="en-US" smtClean="0"/>
              <a:t>，</a:t>
            </a:r>
            <a:r>
              <a:rPr lang="en-US" altLang="zh-TW" smtClean="0"/>
              <a:t>......</a:t>
            </a:r>
            <a:r>
              <a:rPr lang="zh-TW" altLang="en-US" smtClean="0"/>
              <a:t>，</a:t>
            </a:r>
            <a:r>
              <a:rPr lang="en-US" altLang="zh-TW" smtClean="0"/>
              <a:t>n</a:t>
            </a:r>
            <a:r>
              <a:rPr lang="zh-TW" altLang="en-US" smtClean="0"/>
              <a:t>項變為第</a:t>
            </a:r>
            <a:r>
              <a:rPr lang="en-US" altLang="zh-TW" smtClean="0"/>
              <a:t>i+1</a:t>
            </a:r>
            <a:r>
              <a:rPr lang="zh-TW" altLang="en-US" smtClean="0"/>
              <a:t>，</a:t>
            </a:r>
            <a:r>
              <a:rPr lang="en-US" altLang="zh-TW" smtClean="0"/>
              <a:t>i+2</a:t>
            </a:r>
            <a:r>
              <a:rPr lang="zh-TW" altLang="en-US" smtClean="0"/>
              <a:t>，</a:t>
            </a:r>
            <a:r>
              <a:rPr lang="en-US" altLang="zh-TW" smtClean="0"/>
              <a:t>......</a:t>
            </a:r>
            <a:r>
              <a:rPr lang="zh-TW" altLang="en-US" smtClean="0"/>
              <a:t>，</a:t>
            </a:r>
            <a:r>
              <a:rPr lang="en-US" altLang="zh-TW" smtClean="0"/>
              <a:t>n+1</a:t>
            </a:r>
            <a:r>
              <a:rPr lang="zh-TW" altLang="en-US" smtClean="0"/>
              <a:t>項。</a:t>
            </a:r>
          </a:p>
          <a:p>
            <a:pPr lvl="1" eaLnBrk="1" hangingPunct="1"/>
            <a:r>
              <a:rPr lang="zh-TW" altLang="en-US" smtClean="0"/>
              <a:t>刪除第</a:t>
            </a:r>
            <a:r>
              <a:rPr lang="en-US" altLang="zh-TW" smtClean="0"/>
              <a:t>i</a:t>
            </a:r>
            <a:r>
              <a:rPr lang="zh-TW" altLang="en-US" smtClean="0"/>
              <a:t>項，使原來的第</a:t>
            </a:r>
            <a:r>
              <a:rPr lang="en-US" altLang="zh-TW" smtClean="0"/>
              <a:t>i+1</a:t>
            </a:r>
            <a:r>
              <a:rPr lang="zh-TW" altLang="en-US" smtClean="0"/>
              <a:t>，</a:t>
            </a:r>
            <a:r>
              <a:rPr lang="en-US" altLang="zh-TW" smtClean="0"/>
              <a:t>i+2</a:t>
            </a:r>
            <a:r>
              <a:rPr lang="zh-TW" altLang="en-US" smtClean="0"/>
              <a:t>，</a:t>
            </a:r>
            <a:r>
              <a:rPr lang="en-US" altLang="zh-TW" smtClean="0"/>
              <a:t>......</a:t>
            </a:r>
            <a:r>
              <a:rPr lang="zh-TW" altLang="en-US" smtClean="0"/>
              <a:t>，</a:t>
            </a:r>
            <a:r>
              <a:rPr lang="en-US" altLang="zh-TW" smtClean="0"/>
              <a:t>n</a:t>
            </a:r>
            <a:r>
              <a:rPr lang="zh-TW" altLang="en-US" smtClean="0"/>
              <a:t>項變為第</a:t>
            </a:r>
            <a:r>
              <a:rPr lang="en-US" altLang="zh-TW" smtClean="0"/>
              <a:t>i</a:t>
            </a:r>
            <a:r>
              <a:rPr lang="zh-TW" altLang="en-US" smtClean="0"/>
              <a:t>，</a:t>
            </a:r>
            <a:r>
              <a:rPr lang="en-US" altLang="zh-TW" smtClean="0"/>
              <a:t>i+1</a:t>
            </a:r>
            <a:r>
              <a:rPr lang="zh-TW" altLang="en-US" smtClean="0"/>
              <a:t>，</a:t>
            </a:r>
            <a:r>
              <a:rPr lang="en-US" altLang="zh-TW" smtClean="0"/>
              <a:t>......</a:t>
            </a:r>
            <a:r>
              <a:rPr lang="zh-TW" altLang="en-US" smtClean="0"/>
              <a:t>，</a:t>
            </a:r>
            <a:r>
              <a:rPr lang="en-US" altLang="zh-TW" smtClean="0"/>
              <a:t>n-1</a:t>
            </a:r>
            <a:r>
              <a:rPr lang="zh-TW" altLang="en-US" smtClean="0"/>
              <a:t>項。</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02D4777-CC38-4AE2-BB30-DB56C3ED299B}" type="slidenum">
              <a:rPr kumimoji="0" lang="zh-TW" altLang="en-US" sz="1400" baseline="0"/>
              <a:pPr/>
              <a:t>30</a:t>
            </a:fld>
            <a:endParaRPr kumimoji="0" lang="zh-TW" altLang="en-US" sz="1400" baseline="0"/>
          </a:p>
        </p:txBody>
      </p:sp>
      <p:sp>
        <p:nvSpPr>
          <p:cNvPr id="261122" name="Rectangle 2"/>
          <p:cNvSpPr>
            <a:spLocks noGrp="1" noChangeArrowheads="1"/>
          </p:cNvSpPr>
          <p:nvPr>
            <p:ph type="title"/>
          </p:nvPr>
        </p:nvSpPr>
        <p:spPr/>
        <p:txBody>
          <a:bodyPr/>
          <a:lstStyle/>
          <a:p>
            <a:pPr eaLnBrk="1" hangingPunct="1">
              <a:defRPr/>
            </a:pPr>
            <a:r>
              <a:rPr lang="en-US" altLang="zh-TW" smtClean="0"/>
              <a:t>2.4	  </a:t>
            </a:r>
            <a:r>
              <a:rPr lang="zh-TW" altLang="en-US" smtClean="0"/>
              <a:t>多項式表示法</a:t>
            </a:r>
          </a:p>
        </p:txBody>
      </p:sp>
      <p:pic>
        <p:nvPicPr>
          <p:cNvPr id="56324" name="Picture 3" descr="C:\Documents and Settings\Administrator\桌面\頁面擷取自 未命名-1-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434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8BD9BD2-0ECC-4A7A-AEBB-60AA29A93275}" type="slidenum">
              <a:rPr kumimoji="0" lang="zh-TW" altLang="en-US" sz="1400" baseline="0"/>
              <a:pPr/>
              <a:t>31</a:t>
            </a:fld>
            <a:endParaRPr kumimoji="0" lang="zh-TW" altLang="en-US" sz="1400" baseline="0"/>
          </a:p>
        </p:txBody>
      </p:sp>
      <p:sp>
        <p:nvSpPr>
          <p:cNvPr id="263170" name="Rectangle 2"/>
          <p:cNvSpPr>
            <a:spLocks noGrp="1" noChangeArrowheads="1"/>
          </p:cNvSpPr>
          <p:nvPr>
            <p:ph type="title"/>
          </p:nvPr>
        </p:nvSpPr>
        <p:spPr/>
        <p:txBody>
          <a:bodyPr/>
          <a:lstStyle/>
          <a:p>
            <a:pPr eaLnBrk="1" hangingPunct="1">
              <a:defRPr/>
            </a:pPr>
            <a:r>
              <a:rPr lang="en-US" altLang="zh-TW" smtClean="0"/>
              <a:t>2.4	  </a:t>
            </a:r>
            <a:r>
              <a:rPr lang="zh-TW" altLang="en-US" smtClean="0"/>
              <a:t>多項式表示法</a:t>
            </a:r>
          </a:p>
        </p:txBody>
      </p:sp>
      <p:sp>
        <p:nvSpPr>
          <p:cNvPr id="583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兩多項式</a:t>
            </a:r>
            <a:r>
              <a:rPr lang="en-US" altLang="zh-TW" smtClean="0"/>
              <a:t>A</a:t>
            </a:r>
            <a:r>
              <a:rPr lang="zh-TW" altLang="en-US" smtClean="0"/>
              <a:t>、</a:t>
            </a:r>
            <a:r>
              <a:rPr lang="en-US" altLang="zh-TW" smtClean="0"/>
              <a:t>B</a:t>
            </a:r>
            <a:r>
              <a:rPr lang="zh-TW" altLang="en-US" smtClean="0"/>
              <a:t>相加其原理很簡單，比較兩多項式時，有下列三種情況：</a:t>
            </a:r>
          </a:p>
          <a:p>
            <a:pPr lvl="1" eaLnBrk="1" hangingPunct="1"/>
            <a:r>
              <a:rPr lang="en-US" altLang="zh-TW" smtClean="0"/>
              <a:t>A</a:t>
            </a:r>
            <a:r>
              <a:rPr lang="zh-TW" altLang="en-US" smtClean="0"/>
              <a:t>指數＝</a:t>
            </a:r>
            <a:r>
              <a:rPr lang="en-US" altLang="zh-TW" smtClean="0"/>
              <a:t>B</a:t>
            </a:r>
            <a:r>
              <a:rPr lang="zh-TW" altLang="en-US" smtClean="0"/>
              <a:t>指數；</a:t>
            </a:r>
          </a:p>
          <a:p>
            <a:pPr lvl="1" eaLnBrk="1" hangingPunct="1"/>
            <a:r>
              <a:rPr lang="en-US" altLang="zh-TW" smtClean="0"/>
              <a:t>A</a:t>
            </a:r>
            <a:r>
              <a:rPr lang="zh-TW" altLang="en-US" smtClean="0"/>
              <a:t>指數＞</a:t>
            </a:r>
            <a:r>
              <a:rPr lang="en-US" altLang="zh-TW" smtClean="0"/>
              <a:t>B</a:t>
            </a:r>
            <a:r>
              <a:rPr lang="zh-TW" altLang="en-US" smtClean="0"/>
              <a:t>指數；</a:t>
            </a:r>
          </a:p>
          <a:p>
            <a:pPr lvl="1" eaLnBrk="1" hangingPunct="1"/>
            <a:r>
              <a:rPr lang="en-US" altLang="zh-TW" smtClean="0"/>
              <a:t>A</a:t>
            </a:r>
            <a:r>
              <a:rPr lang="zh-TW" altLang="en-US" smtClean="0"/>
              <a:t>指數＜</a:t>
            </a:r>
            <a:r>
              <a:rPr lang="en-US" altLang="zh-TW" smtClean="0"/>
              <a:t>B</a:t>
            </a:r>
            <a:r>
              <a:rPr lang="zh-TW" altLang="en-US" smtClean="0"/>
              <a:t>指數。</a:t>
            </a:r>
          </a:p>
          <a:p>
            <a:pPr eaLnBrk="1" hangingPunct="1"/>
            <a:r>
              <a:rPr lang="zh-TW" altLang="en-US" smtClean="0"/>
              <a:t>這三種情況的運作情形，請參閱程式實作。</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790CA60E-A0B6-4D66-BDFC-61AAE03FB22E}" type="slidenum">
              <a:rPr kumimoji="0" lang="zh-TW" altLang="en-US" sz="1400" baseline="0"/>
              <a:pPr/>
              <a:t>32</a:t>
            </a:fld>
            <a:endParaRPr kumimoji="0" lang="zh-TW" altLang="en-US" sz="1400" baseline="0"/>
          </a:p>
        </p:txBody>
      </p:sp>
      <p:sp>
        <p:nvSpPr>
          <p:cNvPr id="250882" name="Rectangle 2"/>
          <p:cNvSpPr>
            <a:spLocks noGrp="1" noChangeArrowheads="1"/>
          </p:cNvSpPr>
          <p:nvPr>
            <p:ph type="title"/>
          </p:nvPr>
        </p:nvSpPr>
        <p:spPr/>
        <p:txBody>
          <a:bodyPr/>
          <a:lstStyle/>
          <a:p>
            <a:pPr eaLnBrk="1" hangingPunct="1">
              <a:defRPr/>
            </a:pPr>
            <a:r>
              <a:rPr lang="en-US" altLang="zh-TW" sz="4200" smtClean="0"/>
              <a:t>2.4	  </a:t>
            </a:r>
            <a:r>
              <a:rPr lang="zh-TW" altLang="en-US" sz="4200" smtClean="0"/>
              <a:t>多項式表示法</a:t>
            </a:r>
          </a:p>
        </p:txBody>
      </p:sp>
      <p:graphicFrame>
        <p:nvGraphicFramePr>
          <p:cNvPr id="60420" name="Object 3"/>
          <p:cNvGraphicFramePr>
            <a:graphicFrameLocks noChangeAspect="1"/>
          </p:cNvGraphicFramePr>
          <p:nvPr>
            <p:ph type="body" idx="1"/>
          </p:nvPr>
        </p:nvGraphicFramePr>
        <p:xfrm>
          <a:off x="990600" y="1371600"/>
          <a:ext cx="7467600" cy="4835525"/>
        </p:xfrm>
        <a:graphic>
          <a:graphicData uri="http://schemas.openxmlformats.org/presentationml/2006/ole">
            <mc:AlternateContent xmlns:mc="http://schemas.openxmlformats.org/markup-compatibility/2006">
              <mc:Choice xmlns:v="urn:schemas-microsoft-com:vml" Requires="v">
                <p:oleObj spid="_x0000_s60421" name="PhotoImpact" r:id="rId3" imgW="2499153" imgH="1618217" progId="PI3.Image">
                  <p:embed/>
                </p:oleObj>
              </mc:Choice>
              <mc:Fallback>
                <p:oleObj name="PhotoImpact" r:id="rId3" imgW="2499153" imgH="1618217" progId="PI3.Imag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467600" cy="483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757A944-7D37-4950-913E-8621D3085EDB}" type="slidenum">
              <a:rPr kumimoji="0" lang="zh-TW" altLang="en-US" sz="1400" baseline="0"/>
              <a:pPr/>
              <a:t>33</a:t>
            </a:fld>
            <a:endParaRPr kumimoji="0" lang="zh-TW" altLang="en-US" sz="1400" baseline="0"/>
          </a:p>
        </p:txBody>
      </p:sp>
      <p:sp>
        <p:nvSpPr>
          <p:cNvPr id="251906" name="Rectangle 2"/>
          <p:cNvSpPr>
            <a:spLocks noGrp="1" noChangeArrowheads="1"/>
          </p:cNvSpPr>
          <p:nvPr>
            <p:ph type="title"/>
          </p:nvPr>
        </p:nvSpPr>
        <p:spPr/>
        <p:txBody>
          <a:bodyPr/>
          <a:lstStyle/>
          <a:p>
            <a:pPr eaLnBrk="1" hangingPunct="1">
              <a:defRPr/>
            </a:pPr>
            <a:r>
              <a:rPr lang="en-US" altLang="zh-TW" sz="4200" smtClean="0"/>
              <a:t>2.4	  </a:t>
            </a:r>
            <a:r>
              <a:rPr lang="zh-TW" altLang="en-US" sz="4200" smtClean="0"/>
              <a:t>多項式表示法</a:t>
            </a:r>
          </a:p>
        </p:txBody>
      </p:sp>
      <p:sp>
        <p:nvSpPr>
          <p:cNvPr id="61444"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61445" name="Object 4"/>
          <p:cNvGraphicFramePr>
            <a:graphicFrameLocks noChangeAspect="1"/>
          </p:cNvGraphicFramePr>
          <p:nvPr/>
        </p:nvGraphicFramePr>
        <p:xfrm>
          <a:off x="838200" y="1447800"/>
          <a:ext cx="7391400" cy="4637088"/>
        </p:xfrm>
        <a:graphic>
          <a:graphicData uri="http://schemas.openxmlformats.org/presentationml/2006/ole">
            <mc:AlternateContent xmlns:mc="http://schemas.openxmlformats.org/markup-compatibility/2006">
              <mc:Choice xmlns:v="urn:schemas-microsoft-com:vml" Requires="v">
                <p:oleObj spid="_x0000_s61446" name="PhotoImpact" r:id="rId3" imgW="2502413" imgH="1569590" progId="PI3.Image">
                  <p:embed/>
                </p:oleObj>
              </mc:Choice>
              <mc:Fallback>
                <p:oleObj name="PhotoImpact" r:id="rId3" imgW="2502413" imgH="1569590"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47800"/>
                        <a:ext cx="7391400" cy="463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EA5482E9-2C3B-4553-962B-43384AA32844}" type="slidenum">
              <a:rPr kumimoji="0" lang="zh-TW" altLang="en-US" sz="1400" baseline="0"/>
              <a:pPr/>
              <a:t>34</a:t>
            </a:fld>
            <a:endParaRPr kumimoji="0" lang="zh-TW" altLang="en-US" sz="1400" baseline="0"/>
          </a:p>
        </p:txBody>
      </p:sp>
      <p:sp>
        <p:nvSpPr>
          <p:cNvPr id="144386" name="Rectangle 2"/>
          <p:cNvSpPr>
            <a:spLocks noGrp="1" noChangeArrowheads="1"/>
          </p:cNvSpPr>
          <p:nvPr>
            <p:ph type="title"/>
          </p:nvPr>
        </p:nvSpPr>
        <p:spPr>
          <a:xfrm>
            <a:off x="609600" y="304800"/>
            <a:ext cx="7924800" cy="1143000"/>
          </a:xfrm>
        </p:spPr>
        <p:txBody>
          <a:bodyPr/>
          <a:lstStyle/>
          <a:p>
            <a:pPr eaLnBrk="1" hangingPunct="1">
              <a:defRPr/>
            </a:pPr>
            <a:r>
              <a:rPr lang="en-US" altLang="zh-TW" sz="4200" smtClean="0"/>
              <a:t>2.5	  </a:t>
            </a:r>
            <a:r>
              <a:rPr lang="zh-TW" altLang="en-US" sz="4200" smtClean="0"/>
              <a:t>上三角形和下三角形表示法</a:t>
            </a:r>
          </a:p>
        </p:txBody>
      </p:sp>
      <p:sp>
        <p:nvSpPr>
          <p:cNvPr id="624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若一矩陣的對角線以下的元素均為零時，亦即</a:t>
            </a:r>
            <a:r>
              <a:rPr lang="en-US" altLang="zh-TW" smtClean="0"/>
              <a:t>a</a:t>
            </a:r>
            <a:r>
              <a:rPr lang="en-US" altLang="zh-TW" baseline="-30000" smtClean="0"/>
              <a:t>ij</a:t>
            </a:r>
            <a:r>
              <a:rPr lang="en-US" altLang="zh-TW" smtClean="0"/>
              <a:t>=0</a:t>
            </a:r>
            <a:r>
              <a:rPr lang="zh-TW" altLang="en-US" smtClean="0"/>
              <a:t>，</a:t>
            </a:r>
            <a:r>
              <a:rPr lang="en-US" altLang="zh-TW" smtClean="0"/>
              <a:t>i&gt;j</a:t>
            </a:r>
            <a:r>
              <a:rPr lang="zh-TW" altLang="en-US" smtClean="0"/>
              <a:t>，則稱此矩陣為上三角形矩陣（</a:t>
            </a:r>
            <a:r>
              <a:rPr lang="en-US" altLang="zh-TW" smtClean="0"/>
              <a:t>upper triangular matrix</a:t>
            </a:r>
            <a:r>
              <a:rPr lang="zh-TW" altLang="en-US" smtClean="0"/>
              <a:t>）。</a:t>
            </a:r>
          </a:p>
          <a:p>
            <a:pPr eaLnBrk="1" hangingPunct="1"/>
            <a:r>
              <a:rPr lang="zh-TW" altLang="en-US" smtClean="0"/>
              <a:t>反之若一矩陣的對角線以上的元素均為零，亦即</a:t>
            </a:r>
            <a:r>
              <a:rPr lang="en-US" altLang="zh-TW" smtClean="0"/>
              <a:t>a</a:t>
            </a:r>
            <a:r>
              <a:rPr lang="en-US" altLang="zh-TW" baseline="-30000" smtClean="0"/>
              <a:t>ij</a:t>
            </a:r>
            <a:r>
              <a:rPr lang="en-US" altLang="zh-TW" smtClean="0"/>
              <a:t>= 0</a:t>
            </a:r>
            <a:r>
              <a:rPr lang="zh-TW" altLang="en-US" smtClean="0"/>
              <a:t>，</a:t>
            </a:r>
            <a:r>
              <a:rPr lang="en-US" altLang="zh-TW" smtClean="0"/>
              <a:t>i&lt;j</a:t>
            </a:r>
            <a:r>
              <a:rPr lang="zh-TW" altLang="en-US" smtClean="0"/>
              <a:t>，此矩陣稱為下三角形矩陣（</a:t>
            </a:r>
            <a:r>
              <a:rPr lang="en-US" altLang="zh-TW" smtClean="0"/>
              <a:t>lower triangular matrix</a:t>
            </a:r>
            <a:r>
              <a:rPr lang="zh-TW" altLang="en-US" smtClean="0"/>
              <a:t>），如圖</a:t>
            </a:r>
            <a:r>
              <a:rPr lang="en-US" altLang="zh-TW" smtClean="0"/>
              <a:t>2-4</a:t>
            </a:r>
            <a:r>
              <a:rPr lang="zh-TW" altLang="en-US" smtClean="0"/>
              <a:t>所示：</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8322931-258F-4240-B386-A4F1C25A2756}" type="slidenum">
              <a:rPr kumimoji="0" lang="zh-TW" altLang="en-US" sz="1400" baseline="0"/>
              <a:pPr/>
              <a:t>35</a:t>
            </a:fld>
            <a:endParaRPr kumimoji="0" lang="zh-TW" altLang="en-US" sz="1400" baseline="0"/>
          </a:p>
        </p:txBody>
      </p:sp>
      <p:sp>
        <p:nvSpPr>
          <p:cNvPr id="145410" name="Rectangle 2"/>
          <p:cNvSpPr>
            <a:spLocks noGrp="1" noChangeArrowheads="1"/>
          </p:cNvSpPr>
          <p:nvPr>
            <p:ph type="title"/>
          </p:nvPr>
        </p:nvSpPr>
        <p:spPr>
          <a:xfrm>
            <a:off x="609600" y="304800"/>
            <a:ext cx="7924800" cy="1143000"/>
          </a:xfrm>
        </p:spPr>
        <p:txBody>
          <a:bodyPr/>
          <a:lstStyle/>
          <a:p>
            <a:pPr eaLnBrk="1" hangingPunct="1">
              <a:defRPr/>
            </a:pPr>
            <a:r>
              <a:rPr lang="en-US" altLang="zh-TW" sz="4200" smtClean="0"/>
              <a:t>2.5	  </a:t>
            </a:r>
            <a:r>
              <a:rPr lang="zh-TW" altLang="en-US" sz="4200" smtClean="0"/>
              <a:t>上三角形和下三角形表示法</a:t>
            </a:r>
          </a:p>
        </p:txBody>
      </p:sp>
      <p:pic>
        <p:nvPicPr>
          <p:cNvPr id="64516" name="Picture 5"/>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14400" y="1824038"/>
            <a:ext cx="7620000" cy="2443162"/>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64517" name="Rectangle 9" descr="Rectangle: Click to edit Master text styles&#10;Second level&#10;Third level&#10;Fourth level&#10;Fifth level"/>
          <p:cNvSpPr>
            <a:spLocks noChangeArrowheads="1"/>
          </p:cNvSpPr>
          <p:nvPr/>
        </p:nvSpPr>
        <p:spPr bwMode="auto">
          <a:xfrm>
            <a:off x="762000" y="4419600"/>
            <a:ext cx="7772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110000"/>
              <a:buFont typeface="Wingdings" panose="05000000000000000000" pitchFamily="2" charset="2"/>
              <a:buChar char="§"/>
              <a:defRPr kumimoji="1" sz="3200">
                <a:solidFill>
                  <a:srgbClr val="090A15"/>
                </a:solidFill>
                <a:latin typeface="Arial" panose="020B0604020202020204" pitchFamily="34" charset="0"/>
                <a:ea typeface="新細明體" panose="02020500000000000000" pitchFamily="18" charset="-120"/>
              </a:defRPr>
            </a:lvl1pPr>
            <a:lvl2pPr marL="742950" indent="-285750">
              <a:spcBef>
                <a:spcPct val="20000"/>
              </a:spcBef>
              <a:buClr>
                <a:schemeClr val="hlink"/>
              </a:buClr>
              <a:buSzPct val="60000"/>
              <a:buFont typeface="Wingdings" panose="05000000000000000000" pitchFamily="2" charset="2"/>
              <a:buChar char="n"/>
              <a:defRPr kumimoji="1" sz="2800">
                <a:solidFill>
                  <a:srgbClr val="090A15"/>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95000"/>
              <a:buFont typeface="Wingdings" panose="05000000000000000000" pitchFamily="2" charset="2"/>
              <a:buChar char="w"/>
              <a:defRPr kumimoji="1" sz="2400">
                <a:solidFill>
                  <a:srgbClr val="090A15"/>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65000"/>
              <a:buFont typeface="Wingdings" panose="05000000000000000000" pitchFamily="2" charset="2"/>
              <a:defRPr kumimoji="1" sz="2000">
                <a:solidFill>
                  <a:srgbClr val="090A15"/>
                </a:solidFill>
                <a:latin typeface="Tahoma" panose="020B0604030504040204" pitchFamily="34" charset="0"/>
                <a:ea typeface="新細明體" panose="02020500000000000000" pitchFamily="18" charset="-120"/>
              </a:defRPr>
            </a:lvl4pPr>
            <a:lvl5pPr marL="2057400" indent="-228600">
              <a:spcBef>
                <a:spcPct val="20000"/>
              </a:spcBef>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rgbClr val="090A15"/>
                </a:solidFill>
                <a:latin typeface="Tahoma" panose="020B0604030504040204" pitchFamily="34" charset="0"/>
                <a:ea typeface="新細明體" panose="02020500000000000000" pitchFamily="18" charset="-120"/>
              </a:defRPr>
            </a:lvl9pPr>
          </a:lstStyle>
          <a:p>
            <a:pPr eaLnBrk="1" hangingPunct="1"/>
            <a:r>
              <a:rPr lang="zh-TW" altLang="en-US" sz="2800" baseline="0"/>
              <a:t>由上述得知一個</a:t>
            </a:r>
            <a:r>
              <a:rPr lang="en-US" altLang="zh-TW" sz="2800" baseline="0"/>
              <a:t>n×n</a:t>
            </a:r>
            <a:r>
              <a:rPr lang="zh-TW" altLang="en-US" sz="2800" baseline="0"/>
              <a:t>個的上、下三角形矩陣共有</a:t>
            </a:r>
            <a:r>
              <a:rPr lang="en-US" altLang="zh-TW" sz="2800" baseline="0"/>
              <a:t>[ n(n+1) ]/2</a:t>
            </a:r>
            <a:r>
              <a:rPr lang="zh-TW" altLang="en-US" sz="2800" baseline="0"/>
              <a:t>個元素，依序對映至</a:t>
            </a:r>
            <a:r>
              <a:rPr lang="en-US" altLang="zh-TW" sz="2800" baseline="0"/>
              <a:t>D(1:[ n(n+1) ]/2 ) </a:t>
            </a:r>
            <a:r>
              <a:rPr lang="zh-TW" altLang="en-US" sz="2800" baseline="0"/>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2946133-F488-4E36-A533-A0B17BC0B7E1}" type="slidenum">
              <a:rPr kumimoji="0" lang="zh-TW" altLang="en-US" sz="1400" baseline="0"/>
              <a:pPr/>
              <a:t>36</a:t>
            </a:fld>
            <a:endParaRPr kumimoji="0" lang="zh-TW" altLang="en-US" sz="1400" baseline="0"/>
          </a:p>
        </p:txBody>
      </p:sp>
      <p:sp>
        <p:nvSpPr>
          <p:cNvPr id="147458" name="Rectangle 2"/>
          <p:cNvSpPr>
            <a:spLocks noGrp="1" noChangeArrowheads="1"/>
          </p:cNvSpPr>
          <p:nvPr>
            <p:ph type="title"/>
          </p:nvPr>
        </p:nvSpPr>
        <p:spPr>
          <a:xfrm>
            <a:off x="609600" y="304800"/>
            <a:ext cx="8077200" cy="1143000"/>
          </a:xfrm>
        </p:spPr>
        <p:txBody>
          <a:bodyPr/>
          <a:lstStyle/>
          <a:p>
            <a:pPr eaLnBrk="1" hangingPunct="1">
              <a:defRPr/>
            </a:pPr>
            <a:r>
              <a:rPr lang="en-US" altLang="zh-TW" sz="4200" smtClean="0"/>
              <a:t>2.5	  </a:t>
            </a:r>
            <a:r>
              <a:rPr lang="zh-TW" altLang="en-US" sz="4200" smtClean="0"/>
              <a:t>上三角形和下三角形表示法</a:t>
            </a:r>
          </a:p>
        </p:txBody>
      </p:sp>
      <p:sp>
        <p:nvSpPr>
          <p:cNvPr id="66564"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zh-TW" altLang="en-US" smtClean="0"/>
              <a:t>以列為主：</a:t>
            </a:r>
            <a:br>
              <a:rPr lang="zh-TW" altLang="en-US" smtClean="0"/>
            </a:br>
            <a:r>
              <a:rPr lang="zh-TW" altLang="en-US" smtClean="0"/>
              <a:t>一個</a:t>
            </a:r>
            <a:r>
              <a:rPr lang="en-US" altLang="zh-TW" smtClean="0"/>
              <a:t>n×n</a:t>
            </a:r>
            <a:r>
              <a:rPr lang="zh-TW" altLang="en-US" smtClean="0"/>
              <a:t>的上三角形矩陣其元素分別對映至</a:t>
            </a:r>
            <a:r>
              <a:rPr lang="en-US" altLang="zh-TW" smtClean="0"/>
              <a:t>D</a:t>
            </a:r>
            <a:r>
              <a:rPr lang="zh-TW" altLang="en-US" smtClean="0"/>
              <a:t>陣列，如下所示：</a:t>
            </a:r>
            <a:br>
              <a:rPr lang="zh-TW" altLang="en-US" smtClean="0"/>
            </a:br>
            <a:r>
              <a:rPr lang="zh-TW" altLang="en-US" smtClean="0"/>
              <a:t/>
            </a:r>
            <a:br>
              <a:rPr lang="zh-TW" altLang="en-US" smtClean="0"/>
            </a:br>
            <a:r>
              <a:rPr lang="zh-TW" altLang="en-US" smtClean="0"/>
              <a:t/>
            </a:r>
            <a:br>
              <a:rPr lang="zh-TW" altLang="en-US" smtClean="0"/>
            </a:br>
            <a:r>
              <a:rPr lang="zh-TW" altLang="en-US" smtClean="0"/>
              <a:t/>
            </a:r>
            <a:br>
              <a:rPr lang="zh-TW" altLang="en-US" smtClean="0"/>
            </a:br>
            <a:r>
              <a:rPr lang="zh-TW" altLang="en-US" smtClean="0">
                <a:solidFill>
                  <a:schemeClr val="tx2"/>
                </a:solidFill>
              </a:rPr>
              <a:t>∴</a:t>
            </a:r>
            <a:r>
              <a:rPr lang="en-US" altLang="zh-TW" smtClean="0">
                <a:solidFill>
                  <a:schemeClr val="tx2"/>
                </a:solidFill>
              </a:rPr>
              <a:t>a</a:t>
            </a:r>
            <a:r>
              <a:rPr lang="en-US" altLang="zh-TW" baseline="-30000" smtClean="0">
                <a:solidFill>
                  <a:schemeClr val="tx2"/>
                </a:solidFill>
              </a:rPr>
              <a:t>ij</a:t>
            </a:r>
            <a:r>
              <a:rPr lang="en-US" altLang="zh-TW" smtClean="0">
                <a:solidFill>
                  <a:schemeClr val="tx2"/>
                </a:solidFill>
              </a:rPr>
              <a:t>=D(k)</a:t>
            </a:r>
            <a:r>
              <a:rPr lang="zh-TW" altLang="en-US" smtClean="0">
                <a:solidFill>
                  <a:schemeClr val="tx2"/>
                </a:solidFill>
              </a:rPr>
              <a:t>　其中</a:t>
            </a:r>
            <a:r>
              <a:rPr lang="en-US" altLang="zh-TW" smtClean="0">
                <a:solidFill>
                  <a:schemeClr val="tx2"/>
                </a:solidFill>
              </a:rPr>
              <a:t>k=n(i-1)-[i(i-1)]/2+j</a:t>
            </a:r>
          </a:p>
          <a:p>
            <a:pPr eaLnBrk="1" hangingPunct="1">
              <a:lnSpc>
                <a:spcPct val="90000"/>
              </a:lnSpc>
            </a:pPr>
            <a:r>
              <a:rPr lang="zh-TW" altLang="en-US" smtClean="0"/>
              <a:t>例如圖</a:t>
            </a:r>
            <a:r>
              <a:rPr lang="en-US" altLang="zh-TW" smtClean="0"/>
              <a:t>2-4</a:t>
            </a:r>
            <a:r>
              <a:rPr lang="zh-TW" altLang="en-US" smtClean="0"/>
              <a:t>之</a:t>
            </a:r>
            <a:r>
              <a:rPr lang="en-US" altLang="zh-TW" smtClean="0"/>
              <a:t>(a)</a:t>
            </a:r>
            <a:r>
              <a:rPr lang="zh-TW" altLang="en-US" smtClean="0"/>
              <a:t>的</a:t>
            </a:r>
            <a:r>
              <a:rPr lang="en-US" altLang="zh-TW" smtClean="0"/>
              <a:t>a</a:t>
            </a:r>
            <a:r>
              <a:rPr lang="en-US" altLang="zh-TW" baseline="-30000" smtClean="0"/>
              <a:t>34</a:t>
            </a:r>
            <a:r>
              <a:rPr lang="zh-TW" altLang="en-US" smtClean="0"/>
              <a:t>元素對映</a:t>
            </a:r>
            <a:r>
              <a:rPr lang="en-US" altLang="zh-TW" smtClean="0"/>
              <a:t>D(k)</a:t>
            </a:r>
            <a:r>
              <a:rPr lang="zh-TW" altLang="en-US" smtClean="0"/>
              <a:t>：</a:t>
            </a:r>
            <a:br>
              <a:rPr lang="zh-TW" altLang="en-US" smtClean="0"/>
            </a:br>
            <a:r>
              <a:rPr lang="en-US" altLang="zh-TW" smtClean="0"/>
              <a:t>k=4(3-1)-[3(3-1) ] /2 +4 = 8-3+4=9</a:t>
            </a:r>
          </a:p>
        </p:txBody>
      </p:sp>
      <p:pic>
        <p:nvPicPr>
          <p:cNvPr id="665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70263"/>
            <a:ext cx="71628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0157E79-EAC3-4BCA-974C-18FD003A2330}" type="slidenum">
              <a:rPr kumimoji="0" lang="zh-TW" altLang="en-US" sz="1400" baseline="0"/>
              <a:pPr/>
              <a:t>37</a:t>
            </a:fld>
            <a:endParaRPr kumimoji="0" lang="zh-TW" altLang="en-US" sz="1400" baseline="0"/>
          </a:p>
        </p:txBody>
      </p:sp>
      <p:sp>
        <p:nvSpPr>
          <p:cNvPr id="149506" name="Rectangle 2"/>
          <p:cNvSpPr>
            <a:spLocks noGrp="1" noChangeArrowheads="1"/>
          </p:cNvSpPr>
          <p:nvPr>
            <p:ph type="title"/>
          </p:nvPr>
        </p:nvSpPr>
        <p:spPr>
          <a:xfrm>
            <a:off x="609600" y="304800"/>
            <a:ext cx="8077200" cy="1143000"/>
          </a:xfrm>
        </p:spPr>
        <p:txBody>
          <a:bodyPr/>
          <a:lstStyle/>
          <a:p>
            <a:pPr eaLnBrk="1" hangingPunct="1">
              <a:defRPr/>
            </a:pPr>
            <a:r>
              <a:rPr lang="en-US" altLang="zh-TW" sz="4200" smtClean="0"/>
              <a:t>2.5	  </a:t>
            </a:r>
            <a:r>
              <a:rPr lang="zh-TW" altLang="en-US" sz="4200" smtClean="0"/>
              <a:t>上三角形和下三角形表示法</a:t>
            </a:r>
          </a:p>
        </p:txBody>
      </p:sp>
      <p:sp>
        <p:nvSpPr>
          <p:cNvPr id="686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假使是一個</a:t>
            </a:r>
            <a:r>
              <a:rPr lang="en-US" altLang="zh-TW" smtClean="0"/>
              <a:t>n×n</a:t>
            </a:r>
            <a:r>
              <a:rPr lang="zh-TW" altLang="en-US" smtClean="0"/>
              <a:t>的下三角形矩陣，其元素分別對映至</a:t>
            </a:r>
            <a:r>
              <a:rPr lang="en-US" altLang="zh-TW" smtClean="0"/>
              <a:t>D</a:t>
            </a:r>
            <a:r>
              <a:rPr lang="zh-TW" altLang="en-US" smtClean="0"/>
              <a:t>陣列，如下所示：</a:t>
            </a:r>
            <a:br>
              <a:rPr lang="zh-TW" altLang="en-US" smtClean="0"/>
            </a:br>
            <a:r>
              <a:rPr lang="zh-TW" altLang="en-US" smtClean="0"/>
              <a:t/>
            </a:r>
            <a:br>
              <a:rPr lang="zh-TW" altLang="en-US" smtClean="0"/>
            </a:br>
            <a:r>
              <a:rPr lang="zh-TW" altLang="en-US" smtClean="0"/>
              <a:t/>
            </a:r>
            <a:br>
              <a:rPr lang="zh-TW" altLang="en-US" smtClean="0"/>
            </a:br>
            <a:r>
              <a:rPr lang="zh-TW" altLang="en-US" smtClean="0">
                <a:solidFill>
                  <a:schemeClr val="tx2"/>
                </a:solidFill>
              </a:rPr>
              <a:t/>
            </a:r>
            <a:br>
              <a:rPr lang="zh-TW" altLang="en-US" smtClean="0">
                <a:solidFill>
                  <a:schemeClr val="tx2"/>
                </a:solidFill>
              </a:rPr>
            </a:br>
            <a:r>
              <a:rPr lang="zh-TW" altLang="en-US" smtClean="0">
                <a:solidFill>
                  <a:schemeClr val="tx2"/>
                </a:solidFill>
              </a:rPr>
              <a:t> ∴</a:t>
            </a:r>
            <a:r>
              <a:rPr lang="en-US" altLang="zh-TW" smtClean="0">
                <a:solidFill>
                  <a:schemeClr val="tx2"/>
                </a:solidFill>
              </a:rPr>
              <a:t>a</a:t>
            </a:r>
            <a:r>
              <a:rPr lang="en-US" altLang="zh-TW" baseline="-30000" smtClean="0">
                <a:solidFill>
                  <a:schemeClr val="tx2"/>
                </a:solidFill>
              </a:rPr>
              <a:t>ij</a:t>
            </a:r>
            <a:r>
              <a:rPr lang="en-US" altLang="zh-TW" smtClean="0">
                <a:solidFill>
                  <a:schemeClr val="tx2"/>
                </a:solidFill>
              </a:rPr>
              <a:t>=D(k)</a:t>
            </a:r>
            <a:r>
              <a:rPr lang="zh-TW" altLang="en-US" smtClean="0">
                <a:solidFill>
                  <a:schemeClr val="tx2"/>
                </a:solidFill>
              </a:rPr>
              <a:t>其中</a:t>
            </a:r>
            <a:r>
              <a:rPr lang="en-US" altLang="zh-TW" smtClean="0">
                <a:solidFill>
                  <a:schemeClr val="tx2"/>
                </a:solidFill>
              </a:rPr>
              <a:t>k=[i(i-1)]/2+j  </a:t>
            </a:r>
          </a:p>
          <a:p>
            <a:pPr eaLnBrk="1" hangingPunct="1"/>
            <a:r>
              <a:rPr lang="zh-TW" altLang="en-US" smtClean="0"/>
              <a:t>例如圖</a:t>
            </a:r>
            <a:r>
              <a:rPr lang="en-US" altLang="zh-TW" smtClean="0"/>
              <a:t>2-4</a:t>
            </a:r>
            <a:r>
              <a:rPr lang="zh-TW" altLang="en-US" smtClean="0"/>
              <a:t>之</a:t>
            </a:r>
            <a:r>
              <a:rPr lang="en-US" altLang="zh-TW" smtClean="0"/>
              <a:t>(b)</a:t>
            </a:r>
            <a:r>
              <a:rPr lang="zh-TW" altLang="en-US" smtClean="0"/>
              <a:t>的下三角形矩陣的</a:t>
            </a:r>
            <a:r>
              <a:rPr lang="en-US" altLang="zh-TW" smtClean="0"/>
              <a:t>a</a:t>
            </a:r>
            <a:r>
              <a:rPr lang="en-US" altLang="zh-TW" baseline="-30000" smtClean="0"/>
              <a:t>32</a:t>
            </a:r>
            <a:r>
              <a:rPr lang="zh-TW" altLang="en-US" smtClean="0"/>
              <a:t>位於</a:t>
            </a:r>
            <a:r>
              <a:rPr lang="en-US" altLang="zh-TW" smtClean="0"/>
              <a:t>D(k)</a:t>
            </a:r>
            <a:r>
              <a:rPr lang="zh-TW" altLang="en-US" smtClean="0"/>
              <a:t>，而</a:t>
            </a:r>
            <a:r>
              <a:rPr lang="en-US" altLang="zh-TW" smtClean="0"/>
              <a:t>k=[3(3-1) ] /2 +2=5</a:t>
            </a:r>
          </a:p>
        </p:txBody>
      </p:sp>
      <p:pic>
        <p:nvPicPr>
          <p:cNvPr id="686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81338"/>
            <a:ext cx="6781800"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064ECC0-AEA7-4652-A5EC-662A71AD702F}" type="slidenum">
              <a:rPr kumimoji="0" lang="zh-TW" altLang="en-US" sz="1400" baseline="0"/>
              <a:pPr/>
              <a:t>38</a:t>
            </a:fld>
            <a:endParaRPr kumimoji="0" lang="zh-TW" altLang="en-US" sz="1400" baseline="0"/>
          </a:p>
        </p:txBody>
      </p:sp>
      <p:sp>
        <p:nvSpPr>
          <p:cNvPr id="150530" name="Rectangle 2"/>
          <p:cNvSpPr>
            <a:spLocks noGrp="1" noChangeArrowheads="1"/>
          </p:cNvSpPr>
          <p:nvPr>
            <p:ph type="title"/>
          </p:nvPr>
        </p:nvSpPr>
        <p:spPr>
          <a:xfrm>
            <a:off x="609600" y="304800"/>
            <a:ext cx="8001000" cy="1143000"/>
          </a:xfrm>
        </p:spPr>
        <p:txBody>
          <a:bodyPr/>
          <a:lstStyle/>
          <a:p>
            <a:pPr eaLnBrk="1" hangingPunct="1">
              <a:defRPr/>
            </a:pPr>
            <a:r>
              <a:rPr lang="en-US" altLang="zh-TW" sz="4200" smtClean="0"/>
              <a:t>2.5	  </a:t>
            </a:r>
            <a:r>
              <a:rPr lang="zh-TW" altLang="en-US" sz="4200" smtClean="0"/>
              <a:t>上三角形和下三角形表示法</a:t>
            </a:r>
          </a:p>
        </p:txBody>
      </p:sp>
      <p:sp>
        <p:nvSpPr>
          <p:cNvPr id="706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以行為主：</a:t>
            </a:r>
            <a:br>
              <a:rPr lang="zh-TW" altLang="en-US" smtClean="0"/>
            </a:br>
            <a:r>
              <a:rPr lang="zh-TW" altLang="en-US" smtClean="0"/>
              <a:t>上三角形矩陣的對應情形如下： </a:t>
            </a:r>
            <a:br>
              <a:rPr lang="zh-TW" altLang="en-US" smtClean="0"/>
            </a:br>
            <a:r>
              <a:rPr lang="zh-TW" altLang="en-US" smtClean="0"/>
              <a:t/>
            </a:r>
            <a:br>
              <a:rPr lang="zh-TW" altLang="en-US" smtClean="0"/>
            </a:br>
            <a:r>
              <a:rPr lang="zh-TW" altLang="en-US" smtClean="0"/>
              <a:t/>
            </a:r>
            <a:br>
              <a:rPr lang="zh-TW" altLang="en-US" smtClean="0"/>
            </a:br>
            <a:r>
              <a:rPr lang="zh-TW" altLang="en-US" smtClean="0"/>
              <a:t/>
            </a:r>
            <a:br>
              <a:rPr lang="zh-TW" altLang="en-US" smtClean="0"/>
            </a:br>
            <a:r>
              <a:rPr lang="zh-TW" altLang="en-US" smtClean="0">
                <a:solidFill>
                  <a:schemeClr val="tx2"/>
                </a:solidFill>
              </a:rPr>
              <a:t>∴</a:t>
            </a:r>
            <a:r>
              <a:rPr lang="en-US" altLang="zh-TW" smtClean="0">
                <a:solidFill>
                  <a:schemeClr val="tx2"/>
                </a:solidFill>
              </a:rPr>
              <a:t>a</a:t>
            </a:r>
            <a:r>
              <a:rPr lang="en-US" altLang="zh-TW" baseline="-30000" smtClean="0">
                <a:solidFill>
                  <a:schemeClr val="tx2"/>
                </a:solidFill>
              </a:rPr>
              <a:t>ij</a:t>
            </a:r>
            <a:r>
              <a:rPr lang="en-US" altLang="zh-TW" smtClean="0">
                <a:solidFill>
                  <a:schemeClr val="tx2"/>
                </a:solidFill>
              </a:rPr>
              <a:t>=D(k)</a:t>
            </a:r>
            <a:r>
              <a:rPr lang="zh-TW" altLang="en-US" smtClean="0">
                <a:solidFill>
                  <a:schemeClr val="tx2"/>
                </a:solidFill>
              </a:rPr>
              <a:t>　其中</a:t>
            </a:r>
            <a:r>
              <a:rPr lang="en-US" altLang="zh-TW" smtClean="0">
                <a:solidFill>
                  <a:schemeClr val="tx2"/>
                </a:solidFill>
              </a:rPr>
              <a:t>k=[j(j-1)]/2+i</a:t>
            </a:r>
          </a:p>
          <a:p>
            <a:pPr eaLnBrk="1" hangingPunct="1"/>
            <a:r>
              <a:rPr lang="zh-TW" altLang="en-US" smtClean="0"/>
              <a:t>例如圖</a:t>
            </a:r>
            <a:r>
              <a:rPr lang="en-US" altLang="zh-TW" smtClean="0"/>
              <a:t>2-4</a:t>
            </a:r>
            <a:r>
              <a:rPr lang="zh-TW" altLang="en-US" smtClean="0"/>
              <a:t>之</a:t>
            </a:r>
            <a:r>
              <a:rPr lang="en-US" altLang="zh-TW" smtClean="0"/>
              <a:t>(a)</a:t>
            </a:r>
            <a:r>
              <a:rPr lang="zh-TW" altLang="en-US" smtClean="0"/>
              <a:t>的</a:t>
            </a:r>
            <a:r>
              <a:rPr lang="en-US" altLang="zh-TW" smtClean="0"/>
              <a:t>a</a:t>
            </a:r>
            <a:r>
              <a:rPr lang="en-US" altLang="zh-TW" baseline="-30000" smtClean="0"/>
              <a:t>34</a:t>
            </a:r>
            <a:r>
              <a:rPr lang="zh-TW" altLang="en-US" smtClean="0"/>
              <a:t>位於</a:t>
            </a:r>
            <a:r>
              <a:rPr lang="en-US" altLang="zh-TW" smtClean="0"/>
              <a:t>D(k)</a:t>
            </a:r>
            <a:r>
              <a:rPr lang="zh-TW" altLang="en-US" smtClean="0"/>
              <a:t>，其中</a:t>
            </a:r>
            <a:br>
              <a:rPr lang="zh-TW" altLang="en-US" smtClean="0"/>
            </a:br>
            <a:r>
              <a:rPr lang="en-US" altLang="zh-TW" smtClean="0"/>
              <a:t>k=[ 4(4-1) ] /2+3=6+3=9</a:t>
            </a:r>
          </a:p>
        </p:txBody>
      </p:sp>
      <p:pic>
        <p:nvPicPr>
          <p:cNvPr id="706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48000"/>
            <a:ext cx="6629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67856F09-593F-4568-BB6A-91B029BD0ADE}" type="slidenum">
              <a:rPr kumimoji="0" lang="zh-TW" altLang="en-US" sz="1400" baseline="0"/>
              <a:pPr/>
              <a:t>39</a:t>
            </a:fld>
            <a:endParaRPr kumimoji="0" lang="zh-TW" altLang="en-US" sz="1400" baseline="0"/>
          </a:p>
        </p:txBody>
      </p:sp>
      <p:sp>
        <p:nvSpPr>
          <p:cNvPr id="151554" name="Rectangle 2"/>
          <p:cNvSpPr>
            <a:spLocks noGrp="1" noChangeArrowheads="1"/>
          </p:cNvSpPr>
          <p:nvPr>
            <p:ph type="title"/>
          </p:nvPr>
        </p:nvSpPr>
        <p:spPr>
          <a:xfrm>
            <a:off x="609600" y="304800"/>
            <a:ext cx="8153400" cy="1143000"/>
          </a:xfrm>
        </p:spPr>
        <p:txBody>
          <a:bodyPr/>
          <a:lstStyle/>
          <a:p>
            <a:pPr eaLnBrk="1" hangingPunct="1">
              <a:defRPr/>
            </a:pPr>
            <a:r>
              <a:rPr lang="en-US" altLang="zh-TW" sz="4200" smtClean="0"/>
              <a:t>2.5	  </a:t>
            </a:r>
            <a:r>
              <a:rPr lang="zh-TW" altLang="en-US" sz="4200" smtClean="0"/>
              <a:t>上三角形和下三角形表示法</a:t>
            </a:r>
          </a:p>
        </p:txBody>
      </p:sp>
      <p:sp>
        <p:nvSpPr>
          <p:cNvPr id="727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而下三角形矩陣對應情形如下：</a:t>
            </a:r>
            <a:br>
              <a:rPr lang="zh-TW" altLang="en-US" smtClean="0"/>
            </a:br>
            <a:r>
              <a:rPr lang="zh-TW" altLang="en-US" smtClean="0"/>
              <a:t/>
            </a:r>
            <a:br>
              <a:rPr lang="zh-TW" altLang="en-US" smtClean="0"/>
            </a:br>
            <a:r>
              <a:rPr lang="zh-TW" altLang="en-US" smtClean="0"/>
              <a:t/>
            </a:r>
            <a:br>
              <a:rPr lang="zh-TW" altLang="en-US" smtClean="0"/>
            </a:br>
            <a:r>
              <a:rPr lang="zh-TW" altLang="en-US" smtClean="0"/>
              <a:t/>
            </a:r>
            <a:br>
              <a:rPr lang="zh-TW" altLang="en-US" smtClean="0"/>
            </a:br>
            <a:r>
              <a:rPr lang="zh-TW" altLang="en-US" smtClean="0">
                <a:solidFill>
                  <a:schemeClr val="tx2"/>
                </a:solidFill>
              </a:rPr>
              <a:t>∴</a:t>
            </a:r>
            <a:r>
              <a:rPr lang="en-US" altLang="zh-TW" smtClean="0">
                <a:solidFill>
                  <a:schemeClr val="tx2"/>
                </a:solidFill>
              </a:rPr>
              <a:t>a</a:t>
            </a:r>
            <a:r>
              <a:rPr lang="en-US" altLang="zh-TW" baseline="-30000" smtClean="0">
                <a:solidFill>
                  <a:schemeClr val="tx2"/>
                </a:solidFill>
              </a:rPr>
              <a:t>ij</a:t>
            </a:r>
            <a:r>
              <a:rPr lang="en-US" altLang="zh-TW" smtClean="0">
                <a:solidFill>
                  <a:schemeClr val="tx2"/>
                </a:solidFill>
              </a:rPr>
              <a:t>=D(k)</a:t>
            </a:r>
            <a:r>
              <a:rPr lang="zh-TW" altLang="en-US" smtClean="0">
                <a:solidFill>
                  <a:schemeClr val="tx2"/>
                </a:solidFill>
              </a:rPr>
              <a:t>其中</a:t>
            </a:r>
            <a:r>
              <a:rPr lang="en-US" altLang="zh-TW" smtClean="0">
                <a:solidFill>
                  <a:schemeClr val="tx2"/>
                </a:solidFill>
              </a:rPr>
              <a:t>k=n(j-1)-[j(j-1)]/2+i</a:t>
            </a:r>
          </a:p>
          <a:p>
            <a:pPr eaLnBrk="1" hangingPunct="1"/>
            <a:r>
              <a:rPr lang="zh-TW" altLang="en-US" smtClean="0"/>
              <a:t>如圖</a:t>
            </a:r>
            <a:r>
              <a:rPr lang="en-US" altLang="zh-TW" smtClean="0"/>
              <a:t>2-4</a:t>
            </a:r>
            <a:r>
              <a:rPr lang="zh-TW" altLang="en-US" smtClean="0"/>
              <a:t>之</a:t>
            </a:r>
            <a:r>
              <a:rPr lang="en-US" altLang="zh-TW" smtClean="0"/>
              <a:t>(b)</a:t>
            </a:r>
            <a:r>
              <a:rPr lang="zh-TW" altLang="en-US" smtClean="0"/>
              <a:t>的</a:t>
            </a:r>
            <a:r>
              <a:rPr lang="en-US" altLang="zh-TW" smtClean="0"/>
              <a:t>a</a:t>
            </a:r>
            <a:r>
              <a:rPr lang="en-US" altLang="zh-TW" baseline="-30000" smtClean="0"/>
              <a:t>32</a:t>
            </a:r>
            <a:r>
              <a:rPr lang="zh-TW" altLang="en-US" smtClean="0"/>
              <a:t>位於</a:t>
            </a:r>
            <a:r>
              <a:rPr lang="en-US" altLang="zh-TW" smtClean="0"/>
              <a:t>D(k)</a:t>
            </a:r>
            <a:r>
              <a:rPr lang="zh-TW" altLang="en-US" smtClean="0"/>
              <a:t>，其中</a:t>
            </a:r>
            <a:br>
              <a:rPr lang="zh-TW" altLang="en-US" smtClean="0"/>
            </a:br>
            <a:r>
              <a:rPr lang="en-US" altLang="zh-TW" smtClean="0"/>
              <a:t>k=4(2-1)-[2(2-1) /2 ]+3=4-1+3=6</a:t>
            </a:r>
          </a:p>
        </p:txBody>
      </p:sp>
      <p:pic>
        <p:nvPicPr>
          <p:cNvPr id="727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324600"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EA9AA844-F11B-4411-ADC6-30B5AE54672E}" type="slidenum">
              <a:rPr kumimoji="0" lang="zh-TW" altLang="en-US" sz="1400" baseline="0"/>
              <a:pPr/>
              <a:t>4</a:t>
            </a:fld>
            <a:endParaRPr kumimoji="0" lang="zh-TW" altLang="en-US" sz="1400" baseline="0"/>
          </a:p>
        </p:txBody>
      </p:sp>
      <p:sp>
        <p:nvSpPr>
          <p:cNvPr id="128002"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11268" name="Rectangle 3" descr="Rectangle: Click to edit Master text styles&#10;Second level&#10;Third level&#10;Fourth level&#10;Fifth level"/>
          <p:cNvSpPr>
            <a:spLocks noGrp="1" noChangeArrowheads="1"/>
          </p:cNvSpPr>
          <p:nvPr>
            <p:ph type="body" idx="1"/>
          </p:nvPr>
        </p:nvSpPr>
        <p:spPr>
          <a:xfrm>
            <a:off x="609600" y="1676400"/>
            <a:ext cx="7772400" cy="4267200"/>
          </a:xfrm>
        </p:spPr>
        <p:txBody>
          <a:bodyPr/>
          <a:lstStyle/>
          <a:p>
            <a:pPr eaLnBrk="1" hangingPunct="1"/>
            <a:r>
              <a:rPr lang="en-US" altLang="zh-TW" smtClean="0"/>
              <a:t>C</a:t>
            </a:r>
            <a:r>
              <a:rPr lang="zh-TW" altLang="en-US" smtClean="0"/>
              <a:t>程式語言表示法</a:t>
            </a:r>
          </a:p>
          <a:p>
            <a:pPr eaLnBrk="1" hangingPunct="1">
              <a:buFont typeface="Wingdings" panose="05000000000000000000" pitchFamily="2" charset="2"/>
              <a:buNone/>
            </a:pPr>
            <a:r>
              <a:rPr lang="zh-TW" altLang="en-US" smtClean="0"/>
              <a:t>   在</a:t>
            </a:r>
            <a:r>
              <a:rPr lang="en-US" altLang="zh-TW" smtClean="0"/>
              <a:t>C</a:t>
            </a:r>
            <a:r>
              <a:rPr lang="zh-TW" altLang="en-US" smtClean="0"/>
              <a:t>程式語言中常利用陣列設置線性串列，以線性的對應方式將元素</a:t>
            </a:r>
            <a:r>
              <a:rPr lang="en-US" altLang="zh-TW" smtClean="0"/>
              <a:t>a</a:t>
            </a:r>
            <a:r>
              <a:rPr lang="en-US" altLang="zh-TW" baseline="-30000" smtClean="0"/>
              <a:t>i</a:t>
            </a:r>
            <a:r>
              <a:rPr lang="zh-TW" altLang="en-US" smtClean="0"/>
              <a:t>置於陣列的第</a:t>
            </a:r>
            <a:r>
              <a:rPr lang="en-US" altLang="zh-TW" smtClean="0"/>
              <a:t>i</a:t>
            </a:r>
            <a:r>
              <a:rPr lang="zh-TW" altLang="en-US" smtClean="0"/>
              <a:t>個位置上，若要讀取</a:t>
            </a:r>
            <a:r>
              <a:rPr lang="en-US" altLang="zh-TW" smtClean="0"/>
              <a:t>a</a:t>
            </a:r>
            <a:r>
              <a:rPr lang="en-US" altLang="zh-TW" baseline="-30000" smtClean="0"/>
              <a:t>i</a:t>
            </a:r>
            <a:r>
              <a:rPr lang="zh-TW" altLang="en-US" smtClean="0"/>
              <a:t>時，可利用</a:t>
            </a:r>
            <a:r>
              <a:rPr lang="en-US" altLang="zh-TW" smtClean="0"/>
              <a:t>a</a:t>
            </a:r>
            <a:r>
              <a:rPr lang="en-US" altLang="zh-TW" baseline="-30000" smtClean="0"/>
              <a:t>i</a:t>
            </a:r>
            <a:r>
              <a:rPr lang="zh-TW" altLang="en-US" smtClean="0"/>
              <a:t>的相對位址等於陣列的起始位址加</a:t>
            </a:r>
            <a:r>
              <a:rPr lang="en-US" altLang="zh-TW" smtClean="0"/>
              <a:t>i*d</a:t>
            </a:r>
            <a:r>
              <a:rPr lang="zh-TW" altLang="en-US" smtClean="0"/>
              <a:t>來求得，其中</a:t>
            </a:r>
            <a:r>
              <a:rPr lang="en-US" altLang="zh-TW" smtClean="0"/>
              <a:t>d</a:t>
            </a:r>
            <a:r>
              <a:rPr lang="zh-TW" altLang="en-US" smtClean="0"/>
              <a:t>是每一元素所佔空間的大小，不要忘記</a:t>
            </a:r>
            <a:r>
              <a:rPr lang="en-US" altLang="zh-TW" smtClean="0"/>
              <a:t>C</a:t>
            </a:r>
            <a:r>
              <a:rPr lang="zh-TW" altLang="en-US" smtClean="0"/>
              <a:t>的陣列從</a:t>
            </a:r>
            <a:r>
              <a:rPr lang="en-US" altLang="zh-TW" smtClean="0"/>
              <a:t>0</a:t>
            </a:r>
            <a:r>
              <a:rPr lang="zh-TW" altLang="en-US" smtClean="0"/>
              <a:t>開始喔！</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C1EDA767-9CD0-4276-A70A-CDD3672A47AE}" type="slidenum">
              <a:rPr kumimoji="0" lang="zh-TW" altLang="en-US" sz="1400" baseline="0"/>
              <a:pPr/>
              <a:t>40</a:t>
            </a:fld>
            <a:endParaRPr kumimoji="0" lang="zh-TW" altLang="en-US" sz="1400" baseline="0"/>
          </a:p>
        </p:txBody>
      </p:sp>
      <p:sp>
        <p:nvSpPr>
          <p:cNvPr id="152578" name="Rectangle 2"/>
          <p:cNvSpPr>
            <a:spLocks noGrp="1" noChangeArrowheads="1"/>
          </p:cNvSpPr>
          <p:nvPr>
            <p:ph type="title"/>
          </p:nvPr>
        </p:nvSpPr>
        <p:spPr>
          <a:xfrm>
            <a:off x="609600" y="304800"/>
            <a:ext cx="8153400" cy="1143000"/>
          </a:xfrm>
        </p:spPr>
        <p:txBody>
          <a:bodyPr/>
          <a:lstStyle/>
          <a:p>
            <a:pPr eaLnBrk="1" hangingPunct="1">
              <a:defRPr/>
            </a:pPr>
            <a:r>
              <a:rPr lang="en-US" altLang="zh-TW" sz="4200" smtClean="0"/>
              <a:t>2.5	  </a:t>
            </a:r>
            <a:r>
              <a:rPr lang="zh-TW" altLang="en-US" sz="4200" smtClean="0"/>
              <a:t>上三角形和下三角形表示法</a:t>
            </a:r>
          </a:p>
        </p:txBody>
      </p:sp>
      <p:sp>
        <p:nvSpPr>
          <p:cNvPr id="747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由此可知上三角形矩陣以列為主和下三角形以行為主的計算方式略同，而上三角形矩陣以行為主的計算方式與下三角形以列為主的計算方式略同。</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8620A669-695F-470C-A902-F077E5AFD2C9}" type="slidenum">
              <a:rPr kumimoji="0" lang="zh-TW" altLang="en-US" sz="1400" baseline="0"/>
              <a:pPr/>
              <a:t>41</a:t>
            </a:fld>
            <a:endParaRPr kumimoji="0" lang="zh-TW" altLang="en-US" sz="1400" baseline="0"/>
          </a:p>
        </p:txBody>
      </p:sp>
      <p:sp>
        <p:nvSpPr>
          <p:cNvPr id="162818"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768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有一</a:t>
            </a:r>
            <a:r>
              <a:rPr lang="en-US" altLang="zh-TW" smtClean="0"/>
              <a:t>n×n</a:t>
            </a:r>
            <a:r>
              <a:rPr lang="zh-TW" altLang="en-US" smtClean="0"/>
              <a:t>的方陣，其中</a:t>
            </a:r>
            <a:r>
              <a:rPr lang="en-US" altLang="zh-TW" smtClean="0"/>
              <a:t>n</a:t>
            </a:r>
            <a:r>
              <a:rPr lang="zh-TW" altLang="en-US" smtClean="0"/>
              <a:t>為奇數，請你</a:t>
            </a:r>
            <a:r>
              <a:rPr lang="en-US" altLang="zh-TW" smtClean="0"/>
              <a:t>n×n</a:t>
            </a:r>
            <a:r>
              <a:rPr lang="zh-TW" altLang="en-US" smtClean="0"/>
              <a:t>的魔術方陣，將</a:t>
            </a:r>
            <a:r>
              <a:rPr lang="en-US" altLang="zh-TW" smtClean="0"/>
              <a:t>1</a:t>
            </a:r>
            <a:r>
              <a:rPr lang="zh-TW" altLang="en-US" smtClean="0"/>
              <a:t>到</a:t>
            </a:r>
            <a:r>
              <a:rPr lang="en-US" altLang="zh-TW" smtClean="0"/>
              <a:t>n</a:t>
            </a:r>
            <a:r>
              <a:rPr lang="en-US" altLang="zh-TW" baseline="30000" smtClean="0"/>
              <a:t>2</a:t>
            </a:r>
            <a:r>
              <a:rPr lang="zh-TW" altLang="en-US" smtClean="0"/>
              <a:t>的整數填入其中，使其各列、各行及對角線之和皆相等。</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7C7B9434-8ACB-44A9-B914-7D22D073896A}" type="slidenum">
              <a:rPr kumimoji="0" lang="zh-TW" altLang="en-US" sz="1400" baseline="0"/>
              <a:pPr/>
              <a:t>42</a:t>
            </a:fld>
            <a:endParaRPr kumimoji="0" lang="zh-TW" altLang="en-US" sz="1400" baseline="0"/>
          </a:p>
        </p:txBody>
      </p:sp>
      <p:sp>
        <p:nvSpPr>
          <p:cNvPr id="163842"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788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做法很簡單，首先將</a:t>
            </a:r>
            <a:r>
              <a:rPr lang="en-US" altLang="zh-TW" smtClean="0"/>
              <a:t>1</a:t>
            </a:r>
            <a:r>
              <a:rPr lang="zh-TW" altLang="en-US" smtClean="0"/>
              <a:t>填入最上列的中間格，然後往左上方走，</a:t>
            </a:r>
            <a:r>
              <a:rPr lang="en-US" altLang="zh-TW" smtClean="0"/>
              <a:t>(1)</a:t>
            </a:r>
            <a:r>
              <a:rPr lang="zh-TW" altLang="en-US" smtClean="0"/>
              <a:t>以</a:t>
            </a:r>
            <a:r>
              <a:rPr lang="en-US" altLang="zh-TW" smtClean="0"/>
              <a:t>1</a:t>
            </a:r>
            <a:r>
              <a:rPr lang="zh-TW" altLang="en-US" smtClean="0"/>
              <a:t>的級數增加其值，並將此值填入空格；</a:t>
            </a:r>
            <a:r>
              <a:rPr lang="en-US" altLang="zh-TW" smtClean="0"/>
              <a:t>(2)</a:t>
            </a:r>
            <a:r>
              <a:rPr lang="zh-TW" altLang="en-US" smtClean="0"/>
              <a:t>假使方格已填滿，則在原地的下一方格填上數字，並繼續做；</a:t>
            </a:r>
            <a:r>
              <a:rPr lang="en-US" altLang="zh-TW" smtClean="0"/>
              <a:t>(3)</a:t>
            </a:r>
            <a:r>
              <a:rPr lang="zh-TW" altLang="en-US" smtClean="0"/>
              <a:t>若超出方陣，則往下到最底層或往右到最右方，視兩者那一個有方格，則將數目填上此方格；</a:t>
            </a:r>
            <a:r>
              <a:rPr lang="en-US" altLang="zh-TW" smtClean="0"/>
              <a:t>(4)</a:t>
            </a:r>
            <a:r>
              <a:rPr lang="zh-TW" altLang="en-US" smtClean="0"/>
              <a:t>若兩者皆無方格，則在原地的下一方格填上數字。</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231B822-1BBE-477A-A414-1B402341AA7F}" type="slidenum">
              <a:rPr kumimoji="0" lang="zh-TW" altLang="en-US" sz="1400" baseline="0"/>
              <a:pPr/>
              <a:t>43</a:t>
            </a:fld>
            <a:endParaRPr kumimoji="0" lang="zh-TW" altLang="en-US" sz="1400" baseline="0"/>
          </a:p>
        </p:txBody>
      </p:sp>
      <p:sp>
        <p:nvSpPr>
          <p:cNvPr id="164866"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809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例如有一</a:t>
            </a:r>
            <a:r>
              <a:rPr lang="en-US" altLang="zh-TW" smtClean="0"/>
              <a:t>5×5</a:t>
            </a:r>
            <a:r>
              <a:rPr lang="zh-TW" altLang="en-US" smtClean="0"/>
              <a:t>的方陣，其形成魔術方陣的步驟如下，並以上述</a:t>
            </a:r>
            <a:r>
              <a:rPr lang="en-US" altLang="zh-TW" smtClean="0"/>
              <a:t>(1)</a:t>
            </a:r>
            <a:r>
              <a:rPr lang="zh-TW" altLang="en-US" smtClean="0"/>
              <a:t>、</a:t>
            </a:r>
            <a:r>
              <a:rPr lang="en-US" altLang="zh-TW" smtClean="0"/>
              <a:t>(2)</a:t>
            </a:r>
            <a:r>
              <a:rPr lang="zh-TW" altLang="en-US" smtClean="0"/>
              <a:t>、</a:t>
            </a:r>
            <a:r>
              <a:rPr lang="en-US" altLang="zh-TW" smtClean="0"/>
              <a:t>(3)</a:t>
            </a:r>
            <a:r>
              <a:rPr lang="zh-TW" altLang="en-US" smtClean="0"/>
              <a:t>、</a:t>
            </a:r>
            <a:r>
              <a:rPr lang="en-US" altLang="zh-TW" smtClean="0"/>
              <a:t>(4)</a:t>
            </a:r>
            <a:r>
              <a:rPr lang="zh-TW" altLang="en-US" smtClean="0"/>
              <a:t>規則來說明。</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4D450A43-6EF9-45A4-B908-581317E4847C}" type="slidenum">
              <a:rPr kumimoji="0" lang="zh-TW" altLang="en-US" sz="1400" baseline="0"/>
              <a:pPr/>
              <a:t>44</a:t>
            </a:fld>
            <a:endParaRPr kumimoji="0" lang="zh-TW" altLang="en-US" sz="1400" baseline="0"/>
          </a:p>
        </p:txBody>
      </p:sp>
      <p:sp>
        <p:nvSpPr>
          <p:cNvPr id="165890"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82948"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將</a:t>
            </a:r>
            <a:r>
              <a:rPr lang="en-US" altLang="zh-TW" smtClean="0"/>
              <a:t>1</a:t>
            </a:r>
            <a:r>
              <a:rPr lang="zh-TW" altLang="en-US" smtClean="0"/>
              <a:t>填入此方陣最上列的中間方格，如下所示：</a:t>
            </a:r>
          </a:p>
        </p:txBody>
      </p:sp>
      <p:pic>
        <p:nvPicPr>
          <p:cNvPr id="82949" name="Picture 5" descr="C:\Documents and Settings\Administrator\桌面\頁面擷取自 未命名-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971800"/>
            <a:ext cx="4281488"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0724430-18C2-40AD-89C9-9A5E91755A4C}" type="slidenum">
              <a:rPr kumimoji="0" lang="zh-TW" altLang="en-US" sz="1400" baseline="0"/>
              <a:pPr/>
              <a:t>45</a:t>
            </a:fld>
            <a:endParaRPr kumimoji="0" lang="zh-TW" altLang="en-US" sz="1400" baseline="0"/>
          </a:p>
        </p:txBody>
      </p:sp>
      <p:pic>
        <p:nvPicPr>
          <p:cNvPr id="84995" name="Picture 5" descr="C:\Documents and Settings\Administrator\桌面\頁面擷取自 未命名-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22600"/>
            <a:ext cx="38862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4"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84997"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startAt="2"/>
            </a:pPr>
            <a:r>
              <a:rPr lang="zh-TW" altLang="en-US" smtClean="0"/>
              <a:t>承</a:t>
            </a:r>
            <a:r>
              <a:rPr lang="en-US" altLang="zh-TW" smtClean="0"/>
              <a:t>1.</a:t>
            </a:r>
            <a:r>
              <a:rPr lang="zh-TW" altLang="en-US" smtClean="0"/>
              <a:t>往左上方走，由於超出方陣，依據規格</a:t>
            </a:r>
            <a:r>
              <a:rPr lang="en-US" altLang="zh-TW" smtClean="0"/>
              <a:t>(3)</a:t>
            </a:r>
            <a:r>
              <a:rPr lang="zh-TW" altLang="en-US" smtClean="0"/>
              <a:t>發現往下的最底層有空格，因此將</a:t>
            </a:r>
            <a:r>
              <a:rPr lang="en-US" altLang="zh-TW" smtClean="0"/>
              <a:t>2</a:t>
            </a:r>
            <a:r>
              <a:rPr lang="zh-TW" altLang="en-US" smtClean="0"/>
              <a:t>填上。如下所示：</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753F85B7-022B-4682-91CB-593031688DD0}" type="slidenum">
              <a:rPr kumimoji="0" lang="zh-TW" altLang="en-US" sz="1400" baseline="0"/>
              <a:pPr/>
              <a:t>46</a:t>
            </a:fld>
            <a:endParaRPr kumimoji="0" lang="zh-TW" altLang="en-US" sz="1400" baseline="0"/>
          </a:p>
        </p:txBody>
      </p:sp>
      <p:sp>
        <p:nvSpPr>
          <p:cNvPr id="167938"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87044"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startAt="3"/>
            </a:pPr>
            <a:r>
              <a:rPr lang="zh-TW" altLang="en-US" smtClean="0"/>
              <a:t>承</a:t>
            </a:r>
            <a:r>
              <a:rPr lang="en-US" altLang="zh-TW" smtClean="0"/>
              <a:t>2.</a:t>
            </a:r>
            <a:r>
              <a:rPr lang="zh-TW" altLang="en-US" smtClean="0"/>
              <a:t>往左上方，依據規格</a:t>
            </a:r>
            <a:r>
              <a:rPr lang="en-US" altLang="zh-TW" smtClean="0"/>
              <a:t>(1)</a:t>
            </a:r>
            <a:r>
              <a:rPr lang="zh-TW" altLang="en-US" smtClean="0"/>
              <a:t>將</a:t>
            </a:r>
            <a:r>
              <a:rPr lang="en-US" altLang="zh-TW" smtClean="0"/>
              <a:t>3</a:t>
            </a:r>
            <a:r>
              <a:rPr lang="zh-TW" altLang="en-US" smtClean="0"/>
              <a:t>填上，然後再往左上方，此時，超出方陣，依據規則</a:t>
            </a:r>
            <a:r>
              <a:rPr lang="en-US" altLang="zh-TW" smtClean="0"/>
              <a:t>(3)</a:t>
            </a:r>
            <a:r>
              <a:rPr lang="zh-TW" altLang="en-US" smtClean="0"/>
              <a:t>將</a:t>
            </a:r>
            <a:r>
              <a:rPr lang="en-US" altLang="zh-TW" smtClean="0"/>
              <a:t>4</a:t>
            </a:r>
            <a:r>
              <a:rPr lang="zh-TW" altLang="en-US" smtClean="0"/>
              <a:t>填在最右方的方格，如下所示：</a:t>
            </a:r>
          </a:p>
        </p:txBody>
      </p:sp>
      <p:pic>
        <p:nvPicPr>
          <p:cNvPr id="87045" name="Picture 5" descr="C:\Documents and Settings\Administrator\桌面\頁面擷取自 未命名-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486150"/>
            <a:ext cx="3810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7C12DE6E-F4D2-47EB-92F6-2E5896DBFE9B}" type="slidenum">
              <a:rPr kumimoji="0" lang="zh-TW" altLang="en-US" sz="1400" baseline="0"/>
              <a:pPr/>
              <a:t>47</a:t>
            </a:fld>
            <a:endParaRPr kumimoji="0" lang="zh-TW" altLang="en-US" sz="1400" baseline="0"/>
          </a:p>
        </p:txBody>
      </p:sp>
      <p:sp>
        <p:nvSpPr>
          <p:cNvPr id="168962"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89092"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startAt="4"/>
            </a:pPr>
            <a:r>
              <a:rPr lang="zh-TW" altLang="en-US" smtClean="0"/>
              <a:t>承</a:t>
            </a:r>
            <a:r>
              <a:rPr lang="en-US" altLang="zh-TW" smtClean="0"/>
              <a:t>3.</a:t>
            </a:r>
            <a:r>
              <a:rPr lang="zh-TW" altLang="en-US" smtClean="0"/>
              <a:t>往左上方，依據規則</a:t>
            </a:r>
            <a:r>
              <a:rPr lang="en-US" altLang="zh-TW" smtClean="0"/>
              <a:t>(1)</a:t>
            </a:r>
            <a:r>
              <a:rPr lang="zh-TW" altLang="en-US" smtClean="0"/>
              <a:t>將</a:t>
            </a:r>
            <a:r>
              <a:rPr lang="en-US" altLang="zh-TW" smtClean="0"/>
              <a:t>5</a:t>
            </a:r>
            <a:r>
              <a:rPr lang="zh-TW" altLang="en-US" smtClean="0"/>
              <a:t>填上，再往左上方時，此時方格已有數字，依據規則</a:t>
            </a:r>
            <a:r>
              <a:rPr lang="en-US" altLang="zh-TW" smtClean="0"/>
              <a:t>(2)</a:t>
            </a:r>
            <a:r>
              <a:rPr lang="zh-TW" altLang="en-US" smtClean="0"/>
              <a:t>往</a:t>
            </a:r>
            <a:r>
              <a:rPr lang="en-US" altLang="zh-TW" smtClean="0"/>
              <a:t>5</a:t>
            </a:r>
            <a:r>
              <a:rPr lang="zh-TW" altLang="en-US" smtClean="0"/>
              <a:t>的下方填，如下所示：</a:t>
            </a:r>
          </a:p>
        </p:txBody>
      </p:sp>
      <p:pic>
        <p:nvPicPr>
          <p:cNvPr id="89093" name="Picture 5" descr="C:\Documents and Settings\Administrator\桌面\頁面擷取自 未命名-1-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5" y="3429000"/>
            <a:ext cx="3387725"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DF1E49D-37D1-4C7E-BAA2-5751EF9F4152}" type="slidenum">
              <a:rPr kumimoji="0" lang="zh-TW" altLang="en-US" sz="1400" baseline="0"/>
              <a:pPr/>
              <a:t>48</a:t>
            </a:fld>
            <a:endParaRPr kumimoji="0" lang="zh-TW" altLang="en-US" sz="1400" baseline="0"/>
          </a:p>
        </p:txBody>
      </p:sp>
      <p:sp>
        <p:nvSpPr>
          <p:cNvPr id="169986"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91140"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startAt="5"/>
            </a:pPr>
            <a:r>
              <a:rPr lang="zh-TW" altLang="en-US" smtClean="0"/>
              <a:t>餘此類推，依據上述四個規格繼續填，填到</a:t>
            </a:r>
            <a:r>
              <a:rPr lang="en-US" altLang="zh-TW" smtClean="0"/>
              <a:t>15</a:t>
            </a:r>
            <a:r>
              <a:rPr lang="zh-TW" altLang="en-US" smtClean="0"/>
              <a:t>的結果如下：</a:t>
            </a:r>
          </a:p>
        </p:txBody>
      </p:sp>
      <p:pic>
        <p:nvPicPr>
          <p:cNvPr id="91141" name="Picture 5" descr="C:\Documents and Settings\Administrator\桌面\頁面擷取自 未命名-1-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2870200"/>
            <a:ext cx="4037012"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2CBC87E-A3CC-41FF-8C49-F17A96CFCF63}" type="slidenum">
              <a:rPr kumimoji="0" lang="zh-TW" altLang="en-US" sz="1400" baseline="0"/>
              <a:pPr/>
              <a:t>49</a:t>
            </a:fld>
            <a:endParaRPr kumimoji="0" lang="zh-TW" altLang="en-US" sz="1400" baseline="0"/>
          </a:p>
        </p:txBody>
      </p:sp>
      <p:sp>
        <p:nvSpPr>
          <p:cNvPr id="171010"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93188"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startAt="6"/>
            </a:pPr>
            <a:r>
              <a:rPr lang="zh-TW" altLang="en-US" smtClean="0"/>
              <a:t>承</a:t>
            </a:r>
            <a:r>
              <a:rPr lang="en-US" altLang="zh-TW" smtClean="0"/>
              <a:t>5.</a:t>
            </a:r>
            <a:r>
              <a:rPr lang="zh-TW" altLang="en-US" smtClean="0"/>
              <a:t>此時往左上方，發現往下的最底層和往右的最右方皆無空格，依據規則</a:t>
            </a:r>
            <a:r>
              <a:rPr lang="en-US" altLang="zh-TW" smtClean="0"/>
              <a:t>(4)</a:t>
            </a:r>
            <a:r>
              <a:rPr lang="zh-TW" altLang="en-US" smtClean="0"/>
              <a:t>在原地的下方，將此數字填上，如下所示：</a:t>
            </a:r>
          </a:p>
        </p:txBody>
      </p:sp>
      <p:pic>
        <p:nvPicPr>
          <p:cNvPr id="93189" name="Picture 5" descr="C:\Documents and Settings\Administrator\桌面\頁面擷取自 未命名-1-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3579813"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D1226CA-669C-4488-91A3-948DDBB0AA74}" type="slidenum">
              <a:rPr kumimoji="0" lang="zh-TW" altLang="en-US" sz="1400" baseline="0"/>
              <a:pPr/>
              <a:t>5</a:t>
            </a:fld>
            <a:endParaRPr kumimoji="0" lang="zh-TW" altLang="en-US" sz="1400" baseline="0"/>
          </a:p>
        </p:txBody>
      </p:sp>
      <p:sp>
        <p:nvSpPr>
          <p:cNvPr id="129026"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129027"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defRPr/>
            </a:pPr>
            <a:r>
              <a:rPr lang="en-US" altLang="zh-TW" b="1" smtClean="0">
                <a:solidFill>
                  <a:schemeClr val="tx2"/>
                </a:solidFill>
                <a:effectLst>
                  <a:outerShdw blurRad="38100" dist="38100" dir="2700000" algn="tl">
                    <a:srgbClr val="C0C0C0"/>
                  </a:outerShdw>
                </a:effectLst>
              </a:rPr>
              <a:t>2.1.1  </a:t>
            </a:r>
            <a:r>
              <a:rPr lang="zh-TW" altLang="en-US" b="1" smtClean="0">
                <a:solidFill>
                  <a:schemeClr val="tx2"/>
                </a:solidFill>
                <a:effectLst>
                  <a:outerShdw blurRad="38100" dist="38100" dir="2700000" algn="tl">
                    <a:srgbClr val="C0C0C0"/>
                  </a:outerShdw>
                </a:effectLst>
              </a:rPr>
              <a:t>一維陣列（</a:t>
            </a:r>
            <a:r>
              <a:rPr lang="en-US" altLang="zh-TW" b="1" smtClean="0">
                <a:solidFill>
                  <a:schemeClr val="tx2"/>
                </a:solidFill>
                <a:effectLst>
                  <a:outerShdw blurRad="38100" dist="38100" dir="2700000" algn="tl">
                    <a:srgbClr val="C0C0C0"/>
                  </a:outerShdw>
                </a:effectLst>
              </a:rPr>
              <a:t>one dimension array</a:t>
            </a:r>
            <a:r>
              <a:rPr lang="zh-TW" altLang="en-US" b="1" smtClean="0">
                <a:solidFill>
                  <a:schemeClr val="tx2"/>
                </a:solidFill>
                <a:effectLst>
                  <a:outerShdw blurRad="38100" dist="38100" dir="2700000" algn="tl">
                    <a:srgbClr val="C0C0C0"/>
                  </a:outerShdw>
                </a:effectLst>
              </a:rPr>
              <a:t>）</a:t>
            </a:r>
          </a:p>
          <a:p>
            <a:pPr eaLnBrk="1" hangingPunct="1">
              <a:defRPr/>
            </a:pPr>
            <a:r>
              <a:rPr lang="zh-TW" altLang="en-US" smtClean="0"/>
              <a:t>若陣列是</a:t>
            </a:r>
            <a:r>
              <a:rPr lang="en-US" altLang="zh-TW" smtClean="0"/>
              <a:t>A(0 : u-1)</a:t>
            </a:r>
            <a:r>
              <a:rPr lang="zh-TW" altLang="en-US" smtClean="0"/>
              <a:t>，並假設每一個元素佔</a:t>
            </a:r>
            <a:r>
              <a:rPr lang="en-US" altLang="zh-TW" smtClean="0"/>
              <a:t>d</a:t>
            </a:r>
            <a:r>
              <a:rPr lang="zh-TW" altLang="en-US" smtClean="0"/>
              <a:t>個空間，則</a:t>
            </a:r>
            <a:r>
              <a:rPr lang="en-US" altLang="zh-TW" smtClean="0"/>
              <a:t>A(i)= l</a:t>
            </a:r>
            <a:r>
              <a:rPr lang="en-US" altLang="zh-TW" baseline="-25000" smtClean="0"/>
              <a:t>0 </a:t>
            </a:r>
            <a:r>
              <a:rPr lang="en-US" altLang="zh-TW" smtClean="0"/>
              <a:t>+i*d</a:t>
            </a:r>
            <a:r>
              <a:rPr lang="zh-TW" altLang="en-US" smtClean="0"/>
              <a:t>，其中</a:t>
            </a:r>
            <a:r>
              <a:rPr lang="en-US" altLang="zh-TW" smtClean="0"/>
              <a:t>l</a:t>
            </a:r>
            <a:r>
              <a:rPr lang="en-US" altLang="zh-TW" baseline="-25000" smtClean="0"/>
              <a:t>0</a:t>
            </a:r>
            <a:r>
              <a:rPr lang="zh-TW" altLang="en-US" smtClean="0"/>
              <a:t>是陣列的起始位置。</a:t>
            </a:r>
          </a:p>
        </p:txBody>
      </p:sp>
      <p:graphicFrame>
        <p:nvGraphicFramePr>
          <p:cNvPr id="13317" name="Object 4"/>
          <p:cNvGraphicFramePr>
            <a:graphicFrameLocks noChangeAspect="1"/>
          </p:cNvGraphicFramePr>
          <p:nvPr/>
        </p:nvGraphicFramePr>
        <p:xfrm>
          <a:off x="1524000" y="4191000"/>
          <a:ext cx="5715000" cy="1138238"/>
        </p:xfrm>
        <a:graphic>
          <a:graphicData uri="http://schemas.openxmlformats.org/presentationml/2006/ole">
            <mc:AlternateContent xmlns:mc="http://schemas.openxmlformats.org/markup-compatibility/2006">
              <mc:Choice xmlns:v="urn:schemas-microsoft-com:vml" Requires="v">
                <p:oleObj spid="_x0000_s13318" name="PhotoImpact" r:id="rId4" imgW="1618217" imgH="322925" progId="PI3.Image">
                  <p:embed/>
                </p:oleObj>
              </mc:Choice>
              <mc:Fallback>
                <p:oleObj name="PhotoImpact" r:id="rId4" imgW="1618217" imgH="322925" progId="PI3.Im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57150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C1B0107-9EFA-498E-BA75-FB6A0D91B3C6}" type="slidenum">
              <a:rPr kumimoji="0" lang="zh-TW" altLang="en-US" sz="1400" baseline="0"/>
              <a:pPr/>
              <a:t>50</a:t>
            </a:fld>
            <a:endParaRPr kumimoji="0" lang="zh-TW" altLang="en-US" sz="1400" baseline="0"/>
          </a:p>
        </p:txBody>
      </p:sp>
      <p:sp>
        <p:nvSpPr>
          <p:cNvPr id="172034"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95236" name="Rectangle 3" descr="Rectangle: Click to edit Master text styles&#10;Second level&#10;Third level&#10;Fourth level&#10;Fifth level"/>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AutoNum type="arabicPeriod" startAt="7"/>
            </a:pPr>
            <a:r>
              <a:rPr lang="zh-TW" altLang="en-US" sz="2800" smtClean="0"/>
              <a:t>繼續往下填，並依據規則</a:t>
            </a:r>
            <a:r>
              <a:rPr lang="en-US" altLang="zh-TW" sz="2800" smtClean="0"/>
              <a:t>(1)</a:t>
            </a:r>
            <a:r>
              <a:rPr lang="zh-TW" altLang="en-US" sz="2800" smtClean="0"/>
              <a:t>、</a:t>
            </a:r>
            <a:r>
              <a:rPr lang="en-US" altLang="zh-TW" sz="2800" smtClean="0"/>
              <a:t>(2)</a:t>
            </a:r>
            <a:r>
              <a:rPr lang="zh-TW" altLang="en-US" sz="2800" smtClean="0"/>
              <a:t>、</a:t>
            </a:r>
            <a:r>
              <a:rPr lang="en-US" altLang="zh-TW" sz="2800" smtClean="0"/>
              <a:t>(3)</a:t>
            </a:r>
            <a:r>
              <a:rPr lang="zh-TW" altLang="en-US" sz="2800" smtClean="0"/>
              <a:t>、</a:t>
            </a:r>
            <a:r>
              <a:rPr lang="en-US" altLang="zh-TW" sz="2800" smtClean="0"/>
              <a:t>(4)</a:t>
            </a:r>
            <a:r>
              <a:rPr lang="zh-TW" altLang="en-US" sz="2800" smtClean="0"/>
              <a:t>最後的結果如下：</a:t>
            </a:r>
          </a:p>
          <a:p>
            <a:pPr marL="533400" indent="-533400" eaLnBrk="1" hangingPunct="1">
              <a:lnSpc>
                <a:spcPct val="90000"/>
              </a:lnSpc>
            </a:pPr>
            <a:endParaRPr lang="zh-TW" altLang="en-US" sz="2800" smtClean="0"/>
          </a:p>
          <a:p>
            <a:pPr marL="533400" indent="-533400" eaLnBrk="1" hangingPunct="1">
              <a:lnSpc>
                <a:spcPct val="90000"/>
              </a:lnSpc>
            </a:pPr>
            <a:endParaRPr lang="zh-TW" altLang="en-US" sz="2800" smtClean="0"/>
          </a:p>
          <a:p>
            <a:pPr marL="533400" indent="-533400" eaLnBrk="1" hangingPunct="1">
              <a:lnSpc>
                <a:spcPct val="90000"/>
              </a:lnSpc>
            </a:pPr>
            <a:endParaRPr lang="zh-TW" altLang="en-US" sz="2800" smtClean="0"/>
          </a:p>
          <a:p>
            <a:pPr marL="533400" indent="-533400" eaLnBrk="1" hangingPunct="1">
              <a:lnSpc>
                <a:spcPct val="90000"/>
              </a:lnSpc>
            </a:pPr>
            <a:endParaRPr lang="zh-TW" altLang="en-US" sz="2800" smtClean="0"/>
          </a:p>
          <a:p>
            <a:pPr marL="533400" indent="-533400" eaLnBrk="1" hangingPunct="1">
              <a:lnSpc>
                <a:spcPct val="90000"/>
              </a:lnSpc>
            </a:pPr>
            <a:endParaRPr lang="zh-TW" altLang="en-US" sz="2800" smtClean="0"/>
          </a:p>
          <a:p>
            <a:pPr marL="533400" indent="-533400" eaLnBrk="1" hangingPunct="1">
              <a:lnSpc>
                <a:spcPct val="90000"/>
              </a:lnSpc>
              <a:buFont typeface="Wingdings" panose="05000000000000000000" pitchFamily="2" charset="2"/>
              <a:buNone/>
            </a:pPr>
            <a:endParaRPr lang="zh-TW" altLang="en-US" sz="2800" smtClean="0"/>
          </a:p>
          <a:p>
            <a:pPr marL="533400" indent="-533400" eaLnBrk="1" hangingPunct="1">
              <a:lnSpc>
                <a:spcPct val="90000"/>
              </a:lnSpc>
            </a:pPr>
            <a:r>
              <a:rPr lang="zh-TW" altLang="en-US" sz="2800" smtClean="0"/>
              <a:t>此時可以算算各行、各列及對角線之和是否皆相等，答案是肯定的，其和皆為</a:t>
            </a:r>
            <a:r>
              <a:rPr lang="en-US" altLang="zh-TW" sz="2800" smtClean="0"/>
              <a:t>65</a:t>
            </a:r>
            <a:r>
              <a:rPr lang="zh-TW" altLang="en-US" sz="2800" smtClean="0"/>
              <a:t>。</a:t>
            </a:r>
          </a:p>
        </p:txBody>
      </p:sp>
      <p:pic>
        <p:nvPicPr>
          <p:cNvPr id="95237" name="Picture 5" descr="C:\Documents and Settings\Administrator\桌面\頁面擷取自 未命名-1-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593975"/>
            <a:ext cx="338137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E417F3A-1B3D-4E8A-BEFA-D8485EA39AF3}" type="slidenum">
              <a:rPr kumimoji="0" lang="zh-TW" altLang="en-US" sz="1400" baseline="0"/>
              <a:pPr/>
              <a:t>51</a:t>
            </a:fld>
            <a:endParaRPr kumimoji="0" lang="zh-TW" altLang="en-US" sz="1400" baseline="0"/>
          </a:p>
        </p:txBody>
      </p:sp>
      <p:sp>
        <p:nvSpPr>
          <p:cNvPr id="265218" name="Rectangle 2"/>
          <p:cNvSpPr>
            <a:spLocks noGrp="1" noChangeArrowheads="1"/>
          </p:cNvSpPr>
          <p:nvPr>
            <p:ph type="title"/>
          </p:nvPr>
        </p:nvSpPr>
        <p:spPr/>
        <p:txBody>
          <a:bodyPr/>
          <a:lstStyle/>
          <a:p>
            <a:pPr eaLnBrk="1" hangingPunct="1">
              <a:defRPr/>
            </a:pPr>
            <a:r>
              <a:rPr lang="en-US" altLang="zh-TW" smtClean="0"/>
              <a:t>2.6	  </a:t>
            </a:r>
            <a:r>
              <a:rPr lang="zh-TW" altLang="en-US" smtClean="0"/>
              <a:t>魔術方陣</a:t>
            </a:r>
          </a:p>
        </p:txBody>
      </p:sp>
      <p:sp>
        <p:nvSpPr>
          <p:cNvPr id="972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latin typeface="DFMing-W5-WIN-BF" charset="-120"/>
                <a:ea typeface="DFMing-W5-WIN-BF" charset="-120"/>
              </a:rPr>
              <a:t>奇數魔術方陣</a:t>
            </a:r>
          </a:p>
          <a:p>
            <a:pPr eaLnBrk="1" hangingPunct="1"/>
            <a:endParaRPr lang="en-US" altLang="zh-TW" smtClean="0"/>
          </a:p>
        </p:txBody>
      </p:sp>
      <p:graphicFrame>
        <p:nvGraphicFramePr>
          <p:cNvPr id="97285" name="Object 5"/>
          <p:cNvGraphicFramePr>
            <a:graphicFrameLocks noChangeAspect="1"/>
          </p:cNvGraphicFramePr>
          <p:nvPr/>
        </p:nvGraphicFramePr>
        <p:xfrm>
          <a:off x="1905000" y="2209800"/>
          <a:ext cx="5562600" cy="4033838"/>
        </p:xfrm>
        <a:graphic>
          <a:graphicData uri="http://schemas.openxmlformats.org/presentationml/2006/ole">
            <mc:AlternateContent xmlns:mc="http://schemas.openxmlformats.org/markup-compatibility/2006">
              <mc:Choice xmlns:v="urn:schemas-microsoft-com:vml" Requires="v">
                <p:oleObj spid="_x0000_s97286" name="PhotoImpact" r:id="rId3" imgW="2142748" imgH="1554483" progId="PI3.Image">
                  <p:embed/>
                </p:oleObj>
              </mc:Choice>
              <mc:Fallback>
                <p:oleObj name="PhotoImpact" r:id="rId3" imgW="2142748" imgH="1554483" progId="PI3.Imag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9800"/>
                        <a:ext cx="5562600"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B23214C6-E77A-46FA-94DF-B564E02942CE}" type="slidenum">
              <a:rPr kumimoji="0" lang="zh-TW" altLang="en-US" sz="1400" baseline="0"/>
              <a:pPr/>
              <a:t>52</a:t>
            </a:fld>
            <a:endParaRPr kumimoji="0" lang="zh-TW" altLang="en-US" sz="1400" baseline="0"/>
          </a:p>
        </p:txBody>
      </p:sp>
      <p:sp>
        <p:nvSpPr>
          <p:cNvPr id="267266" name="Rectangle 2"/>
          <p:cNvSpPr>
            <a:spLocks noGrp="1" noChangeArrowheads="1"/>
          </p:cNvSpPr>
          <p:nvPr>
            <p:ph type="title"/>
          </p:nvPr>
        </p:nvSpPr>
        <p:spPr/>
        <p:txBody>
          <a:bodyPr/>
          <a:lstStyle/>
          <a:p>
            <a:pPr eaLnBrk="1" hangingPunct="1">
              <a:defRPr/>
            </a:pPr>
            <a:r>
              <a:rPr lang="en-US" altLang="zh-TW" smtClean="0"/>
              <a:t>2.7	  </a:t>
            </a:r>
            <a:r>
              <a:rPr lang="zh-TW" altLang="en-US" smtClean="0"/>
              <a:t>生命細胞遊戲</a:t>
            </a:r>
          </a:p>
        </p:txBody>
      </p:sp>
      <p:sp>
        <p:nvSpPr>
          <p:cNvPr id="98308" name="Rectangle 3" descr="Rectangle: Click to edit Master text styles&#10;Second level&#10;Third level&#10;Fourth level&#10;Fifth level"/>
          <p:cNvSpPr>
            <a:spLocks noGrp="1" noChangeArrowheads="1"/>
          </p:cNvSpPr>
          <p:nvPr>
            <p:ph type="body" idx="1"/>
          </p:nvPr>
        </p:nvSpPr>
        <p:spPr>
          <a:xfrm>
            <a:off x="533400" y="1676400"/>
            <a:ext cx="8229600" cy="4495800"/>
          </a:xfrm>
        </p:spPr>
        <p:txBody>
          <a:bodyPr/>
          <a:lstStyle/>
          <a:p>
            <a:pPr eaLnBrk="1" hangingPunct="1">
              <a:buFont typeface="Wingdings" panose="05000000000000000000" pitchFamily="2" charset="2"/>
              <a:buNone/>
            </a:pPr>
            <a:r>
              <a:rPr lang="en-US" altLang="zh-TW" smtClean="0">
                <a:latin typeface="DFMing-W5-WIN-BF" charset="-120"/>
                <a:ea typeface="DFMing-W5-WIN-BF" charset="-120"/>
              </a:rPr>
              <a:t>   </a:t>
            </a:r>
            <a:r>
              <a:rPr lang="zh-TW" altLang="en-US" smtClean="0">
                <a:latin typeface="DFMing-W5-WIN-BF" charset="-120"/>
                <a:ea typeface="DFMing-W5-WIN-BF" charset="-120"/>
              </a:rPr>
              <a:t>在</a:t>
            </a:r>
            <a:r>
              <a:rPr lang="en-US" altLang="zh-TW" smtClean="0">
                <a:latin typeface="TimesNewRoman" charset="0"/>
                <a:ea typeface="DFMing-W5-WIN-BF" charset="-120"/>
              </a:rPr>
              <a:t>1970 </a:t>
            </a:r>
            <a:r>
              <a:rPr lang="zh-TW" altLang="en-US" smtClean="0">
                <a:latin typeface="DFMing-W5-WIN-BF" charset="-120"/>
                <a:ea typeface="DFMing-W5-WIN-BF" charset="-120"/>
              </a:rPr>
              <a:t>年由英國數學家</a:t>
            </a:r>
            <a:r>
              <a:rPr lang="en-US" altLang="zh-TW" smtClean="0">
                <a:latin typeface="TimesNewRoman" charset="0"/>
                <a:ea typeface="DFMing-W5-WIN-BF" charset="-120"/>
              </a:rPr>
              <a:t>J. H.CONWAY </a:t>
            </a:r>
            <a:r>
              <a:rPr lang="zh-TW" altLang="en-US" smtClean="0">
                <a:latin typeface="DFMing-W5-WIN-BF" charset="-120"/>
                <a:ea typeface="DFMing-W5-WIN-BF" charset="-120"/>
              </a:rPr>
              <a:t>所提出。生命細胞遊戲將陣列元素視為細胞，而某一細胞鄰居乃是指在其垂直、水平、對角線相鄰之細胞</a:t>
            </a:r>
            <a:r>
              <a:rPr lang="en-US" altLang="zh-TW" smtClean="0">
                <a:latin typeface="TimesNewRoman" charset="0"/>
                <a:ea typeface="DFMing-W5-WIN-BF" charset="-120"/>
              </a:rPr>
              <a:t>(cells)</a:t>
            </a:r>
            <a:r>
              <a:rPr lang="zh-TW" altLang="en-US" smtClean="0">
                <a:latin typeface="DFMing-W5-WIN-BF" charset="-120"/>
                <a:ea typeface="DFMing-W5-WIN-BF" charset="-120"/>
              </a:rPr>
              <a:t>。</a:t>
            </a:r>
          </a:p>
          <a:p>
            <a:pPr eaLnBrk="1" hangingPunct="1"/>
            <a:endParaRPr lang="en-US" altLang="zh-TW"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6892FE6C-85FE-46E4-ABF9-822619132944}" type="slidenum">
              <a:rPr kumimoji="0" lang="zh-TW" altLang="en-US" sz="1400" baseline="0"/>
              <a:pPr/>
              <a:t>53</a:t>
            </a:fld>
            <a:endParaRPr kumimoji="0" lang="zh-TW" altLang="en-US" sz="1400" baseline="0"/>
          </a:p>
        </p:txBody>
      </p:sp>
      <p:sp>
        <p:nvSpPr>
          <p:cNvPr id="268290" name="Rectangle 2"/>
          <p:cNvSpPr>
            <a:spLocks noGrp="1" noChangeArrowheads="1"/>
          </p:cNvSpPr>
          <p:nvPr>
            <p:ph type="title"/>
          </p:nvPr>
        </p:nvSpPr>
        <p:spPr/>
        <p:txBody>
          <a:bodyPr/>
          <a:lstStyle/>
          <a:p>
            <a:pPr eaLnBrk="1" hangingPunct="1">
              <a:defRPr/>
            </a:pPr>
            <a:r>
              <a:rPr lang="en-US" altLang="zh-TW" smtClean="0"/>
              <a:t>2.7	  </a:t>
            </a:r>
            <a:r>
              <a:rPr lang="zh-TW" altLang="en-US" smtClean="0"/>
              <a:t>生命細胞遊戲</a:t>
            </a:r>
          </a:p>
        </p:txBody>
      </p:sp>
      <p:sp>
        <p:nvSpPr>
          <p:cNvPr id="99332"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99333" name="Object 4"/>
          <p:cNvGraphicFramePr>
            <a:graphicFrameLocks noChangeAspect="1"/>
          </p:cNvGraphicFramePr>
          <p:nvPr/>
        </p:nvGraphicFramePr>
        <p:xfrm>
          <a:off x="457200" y="2438400"/>
          <a:ext cx="8382000" cy="2573338"/>
        </p:xfrm>
        <a:graphic>
          <a:graphicData uri="http://schemas.openxmlformats.org/presentationml/2006/ole">
            <mc:AlternateContent xmlns:mc="http://schemas.openxmlformats.org/markup-compatibility/2006">
              <mc:Choice xmlns:v="urn:schemas-microsoft-com:vml" Requires="v">
                <p:oleObj spid="_x0000_s99334" name="PhotoImpact" r:id="rId3" imgW="2523535" imgH="773997" progId="PI3.Image">
                  <p:embed/>
                </p:oleObj>
              </mc:Choice>
              <mc:Fallback>
                <p:oleObj name="PhotoImpact" r:id="rId3" imgW="2523535" imgH="773997"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8382000" cy="257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61DEEB25-EA4A-4E56-9B16-CEC3FBB341A8}" type="slidenum">
              <a:rPr kumimoji="0" lang="zh-TW" altLang="en-US" sz="1400" baseline="0"/>
              <a:pPr/>
              <a:t>54</a:t>
            </a:fld>
            <a:endParaRPr kumimoji="0" lang="zh-TW" altLang="en-US" sz="1400" baseline="0"/>
          </a:p>
        </p:txBody>
      </p:sp>
      <p:sp>
        <p:nvSpPr>
          <p:cNvPr id="269314" name="Rectangle 2"/>
          <p:cNvSpPr>
            <a:spLocks noGrp="1" noChangeArrowheads="1"/>
          </p:cNvSpPr>
          <p:nvPr>
            <p:ph type="title"/>
          </p:nvPr>
        </p:nvSpPr>
        <p:spPr/>
        <p:txBody>
          <a:bodyPr/>
          <a:lstStyle/>
          <a:p>
            <a:pPr eaLnBrk="1" hangingPunct="1">
              <a:defRPr/>
            </a:pPr>
            <a:r>
              <a:rPr lang="en-US" altLang="zh-TW" smtClean="0"/>
              <a:t>2.7	  </a:t>
            </a:r>
            <a:r>
              <a:rPr lang="zh-TW" altLang="en-US" smtClean="0"/>
              <a:t>生命細胞遊戲</a:t>
            </a:r>
          </a:p>
        </p:txBody>
      </p:sp>
      <p:sp>
        <p:nvSpPr>
          <p:cNvPr id="100356"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100357" name="Object 4"/>
          <p:cNvGraphicFramePr>
            <a:graphicFrameLocks noChangeAspect="1"/>
          </p:cNvGraphicFramePr>
          <p:nvPr/>
        </p:nvGraphicFramePr>
        <p:xfrm>
          <a:off x="381000" y="2438400"/>
          <a:ext cx="8534400" cy="2681288"/>
        </p:xfrm>
        <a:graphic>
          <a:graphicData uri="http://schemas.openxmlformats.org/presentationml/2006/ole">
            <mc:AlternateContent xmlns:mc="http://schemas.openxmlformats.org/markup-compatibility/2006">
              <mc:Choice xmlns:v="urn:schemas-microsoft-com:vml" Requires="v">
                <p:oleObj spid="_x0000_s100358" name="PhotoImpact" r:id="rId3" imgW="2532679" imgH="795260" progId="PI3.Image">
                  <p:embed/>
                </p:oleObj>
              </mc:Choice>
              <mc:Fallback>
                <p:oleObj name="PhotoImpact" r:id="rId3" imgW="2532679" imgH="795260"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38400"/>
                        <a:ext cx="8534400" cy="268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BD78BA8D-C61B-406E-BCB2-2B839470F938}" type="slidenum">
              <a:rPr kumimoji="0" lang="zh-TW" altLang="en-US" sz="1400" baseline="0"/>
              <a:pPr/>
              <a:t>55</a:t>
            </a:fld>
            <a:endParaRPr kumimoji="0" lang="zh-TW" altLang="en-US" sz="1400" baseline="0"/>
          </a:p>
        </p:txBody>
      </p:sp>
      <p:sp>
        <p:nvSpPr>
          <p:cNvPr id="270338" name="Rectangle 2"/>
          <p:cNvSpPr>
            <a:spLocks noGrp="1" noChangeArrowheads="1"/>
          </p:cNvSpPr>
          <p:nvPr>
            <p:ph type="title"/>
          </p:nvPr>
        </p:nvSpPr>
        <p:spPr/>
        <p:txBody>
          <a:bodyPr/>
          <a:lstStyle/>
          <a:p>
            <a:pPr eaLnBrk="1" hangingPunct="1">
              <a:defRPr/>
            </a:pPr>
            <a:r>
              <a:rPr lang="en-US" altLang="zh-TW" smtClean="0"/>
              <a:t>2.7	  </a:t>
            </a:r>
            <a:r>
              <a:rPr lang="zh-TW" altLang="en-US" smtClean="0"/>
              <a:t>生命細胞遊戲</a:t>
            </a:r>
          </a:p>
        </p:txBody>
      </p:sp>
      <p:sp>
        <p:nvSpPr>
          <p:cNvPr id="101380"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101381" name="Object 4"/>
          <p:cNvGraphicFramePr>
            <a:graphicFrameLocks noChangeAspect="1"/>
          </p:cNvGraphicFramePr>
          <p:nvPr/>
        </p:nvGraphicFramePr>
        <p:xfrm>
          <a:off x="838200" y="1600200"/>
          <a:ext cx="6934200" cy="4502150"/>
        </p:xfrm>
        <a:graphic>
          <a:graphicData uri="http://schemas.openxmlformats.org/presentationml/2006/ole">
            <mc:AlternateContent xmlns:mc="http://schemas.openxmlformats.org/markup-compatibility/2006">
              <mc:Choice xmlns:v="urn:schemas-microsoft-com:vml" Requires="v">
                <p:oleObj spid="_x0000_s101382" name="PhotoImpact" r:id="rId3" imgW="2535941" imgH="1645923" progId="PI3.Image">
                  <p:embed/>
                </p:oleObj>
              </mc:Choice>
              <mc:Fallback>
                <p:oleObj name="PhotoImpact" r:id="rId3" imgW="2535941" imgH="1645923"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9342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AE6B1594-4FC3-4DE4-8212-B843820D7005}" type="slidenum">
              <a:rPr kumimoji="0" lang="zh-TW" altLang="en-US" sz="1400" baseline="0"/>
              <a:pPr/>
              <a:t>56</a:t>
            </a:fld>
            <a:endParaRPr kumimoji="0" lang="zh-TW" altLang="en-US" sz="1400" baseline="0"/>
          </a:p>
        </p:txBody>
      </p:sp>
      <p:sp>
        <p:nvSpPr>
          <p:cNvPr id="271362" name="Rectangle 2"/>
          <p:cNvSpPr>
            <a:spLocks noGrp="1" noChangeArrowheads="1"/>
          </p:cNvSpPr>
          <p:nvPr>
            <p:ph type="title"/>
          </p:nvPr>
        </p:nvSpPr>
        <p:spPr/>
        <p:txBody>
          <a:bodyPr/>
          <a:lstStyle/>
          <a:p>
            <a:pPr eaLnBrk="1" hangingPunct="1">
              <a:defRPr/>
            </a:pPr>
            <a:r>
              <a:rPr lang="en-US" altLang="zh-TW" smtClean="0"/>
              <a:t>2.7	  </a:t>
            </a:r>
            <a:r>
              <a:rPr lang="zh-TW" altLang="en-US" smtClean="0"/>
              <a:t>生命細胞遊戲</a:t>
            </a:r>
          </a:p>
        </p:txBody>
      </p:sp>
      <p:sp>
        <p:nvSpPr>
          <p:cNvPr id="102404"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pPr>
            <a:r>
              <a:rPr lang="zh-TW" altLang="en-US" smtClean="0">
                <a:latin typeface="DFMing-W5-WIN-BF" charset="-120"/>
                <a:ea typeface="DFMing-W5-WIN-BF" charset="-120"/>
              </a:rPr>
              <a:t>由上規則可得：</a:t>
            </a:r>
          </a:p>
          <a:p>
            <a:pPr eaLnBrk="1" hangingPunct="1"/>
            <a:r>
              <a:rPr lang="zh-TW" altLang="en-US" smtClean="0">
                <a:latin typeface="DFMing-W5-WIN-BF" charset="-120"/>
                <a:ea typeface="DFMing-W5-WIN-BF" charset="-120"/>
              </a:rPr>
              <a:t>有</a:t>
            </a:r>
            <a:r>
              <a:rPr lang="en-US" altLang="zh-TW" smtClean="0">
                <a:latin typeface="TimesNewRoman" charset="0"/>
                <a:ea typeface="DFMing-W5-WIN-BF" charset="-120"/>
              </a:rPr>
              <a:t>0, 1, 4, 5, 6, 7, 8 </a:t>
            </a:r>
            <a:r>
              <a:rPr lang="zh-TW" altLang="en-US" smtClean="0">
                <a:latin typeface="DFMing-W5-WIN-BF" charset="-120"/>
                <a:ea typeface="DFMing-W5-WIN-BF" charset="-120"/>
              </a:rPr>
              <a:t>個相鄰細胞者在下一代將因孤單或擁擠而死。</a:t>
            </a:r>
          </a:p>
          <a:p>
            <a:pPr eaLnBrk="1" hangingPunct="1"/>
            <a:r>
              <a:rPr lang="zh-TW" altLang="en-US" smtClean="0">
                <a:latin typeface="DFMing-W5-WIN-BF" charset="-120"/>
                <a:ea typeface="DFMing-W5-WIN-BF" charset="-120"/>
              </a:rPr>
              <a:t>有</a:t>
            </a:r>
            <a:r>
              <a:rPr lang="en-US" altLang="zh-TW" smtClean="0">
                <a:latin typeface="TimesNewRoman" charset="0"/>
                <a:ea typeface="DFMing-W5-WIN-BF" charset="-120"/>
              </a:rPr>
              <a:t>2 </a:t>
            </a:r>
            <a:r>
              <a:rPr lang="zh-TW" altLang="en-US" smtClean="0">
                <a:latin typeface="DFMing-W5-WIN-BF" charset="-120"/>
                <a:ea typeface="DFMing-W5-WIN-BF" charset="-120"/>
              </a:rPr>
              <a:t>個相鄰活細胞者，下一代會繼續其狀態不會改變。</a:t>
            </a:r>
          </a:p>
          <a:p>
            <a:pPr eaLnBrk="1" hangingPunct="1"/>
            <a:r>
              <a:rPr lang="zh-TW" altLang="en-US" smtClean="0">
                <a:latin typeface="DFMing-W5-WIN-BF" charset="-120"/>
                <a:ea typeface="DFMing-W5-WIN-BF" charset="-120"/>
              </a:rPr>
              <a:t>有</a:t>
            </a:r>
            <a:r>
              <a:rPr lang="en-US" altLang="zh-TW" smtClean="0">
                <a:latin typeface="TimesNewRoman" charset="0"/>
                <a:ea typeface="DFMing-W5-WIN-BF" charset="-120"/>
              </a:rPr>
              <a:t>3 </a:t>
            </a:r>
            <a:r>
              <a:rPr lang="zh-TW" altLang="en-US" smtClean="0">
                <a:latin typeface="DFMing-W5-WIN-BF" charset="-120"/>
                <a:ea typeface="DFMing-W5-WIN-BF" charset="-120"/>
              </a:rPr>
              <a:t>個相鄰活細胞者不管其現在是生是死，下一代一定會是活的。</a:t>
            </a:r>
          </a:p>
          <a:p>
            <a:pPr eaLnBrk="1" hangingPunct="1"/>
            <a:endParaRPr lang="en-US" altLang="zh-TW"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EA0D51A-A9EB-43E7-8F1C-604750A2627A}" type="slidenum">
              <a:rPr kumimoji="0" lang="zh-TW" altLang="en-US" sz="1400" baseline="0"/>
              <a:pPr/>
              <a:t>6</a:t>
            </a:fld>
            <a:endParaRPr kumimoji="0" lang="zh-TW" altLang="en-US" sz="1400" baseline="0"/>
          </a:p>
        </p:txBody>
      </p:sp>
      <p:sp>
        <p:nvSpPr>
          <p:cNvPr id="130050"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130051"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defRPr/>
            </a:pPr>
            <a:r>
              <a:rPr lang="en-US" altLang="zh-TW" b="1" smtClean="0">
                <a:solidFill>
                  <a:schemeClr val="tx2"/>
                </a:solidFill>
                <a:effectLst>
                  <a:outerShdw blurRad="38100" dist="38100" dir="2700000" algn="tl">
                    <a:srgbClr val="C0C0C0"/>
                  </a:outerShdw>
                </a:effectLst>
              </a:rPr>
              <a:t>2.1.2  </a:t>
            </a:r>
            <a:r>
              <a:rPr lang="zh-TW" altLang="en-US" b="1" smtClean="0">
                <a:solidFill>
                  <a:schemeClr val="tx2"/>
                </a:solidFill>
                <a:effectLst>
                  <a:outerShdw blurRad="38100" dist="38100" dir="2700000" algn="tl">
                    <a:srgbClr val="C0C0C0"/>
                  </a:outerShdw>
                </a:effectLst>
              </a:rPr>
              <a:t>二維陣列</a:t>
            </a:r>
          </a:p>
          <a:p>
            <a:pPr eaLnBrk="1" hangingPunct="1">
              <a:defRPr/>
            </a:pPr>
            <a:r>
              <a:rPr lang="zh-TW" altLang="en-US" smtClean="0"/>
              <a:t>假若有一陣列是</a:t>
            </a:r>
            <a:r>
              <a:rPr lang="en-US" altLang="zh-TW" smtClean="0"/>
              <a:t>A[0 : u</a:t>
            </a:r>
            <a:r>
              <a:rPr lang="en-US" altLang="zh-TW" baseline="-30000" smtClean="0"/>
              <a:t>1</a:t>
            </a:r>
            <a:r>
              <a:rPr lang="en-US" altLang="zh-TW" smtClean="0"/>
              <a:t>-1, 0 : u</a:t>
            </a:r>
            <a:r>
              <a:rPr lang="en-US" altLang="zh-TW" baseline="-30000" smtClean="0"/>
              <a:t>2</a:t>
            </a:r>
            <a:r>
              <a:rPr lang="en-US" altLang="zh-TW" smtClean="0"/>
              <a:t>-1]</a:t>
            </a:r>
            <a:r>
              <a:rPr lang="zh-TW" altLang="en-US" smtClean="0"/>
              <a:t>，表示此陣列有</a:t>
            </a:r>
            <a:r>
              <a:rPr lang="en-US" altLang="zh-TW" smtClean="0"/>
              <a:t>u</a:t>
            </a:r>
            <a:r>
              <a:rPr lang="en-US" altLang="zh-TW" baseline="-30000" smtClean="0"/>
              <a:t>1</a:t>
            </a:r>
            <a:r>
              <a:rPr lang="zh-TW" altLang="en-US" smtClean="0"/>
              <a:t>列及</a:t>
            </a:r>
            <a:r>
              <a:rPr lang="en-US" altLang="zh-TW" smtClean="0"/>
              <a:t>u</a:t>
            </a:r>
            <a:r>
              <a:rPr lang="en-US" altLang="zh-TW" baseline="-30000" smtClean="0"/>
              <a:t>2</a:t>
            </a:r>
            <a:r>
              <a:rPr lang="zh-TW" altLang="en-US" smtClean="0"/>
              <a:t>行；每一列是由</a:t>
            </a:r>
            <a:r>
              <a:rPr lang="en-US" altLang="zh-TW" smtClean="0"/>
              <a:t>u</a:t>
            </a:r>
            <a:r>
              <a:rPr lang="en-US" altLang="zh-TW" baseline="-30000" smtClean="0"/>
              <a:t>2</a:t>
            </a:r>
            <a:r>
              <a:rPr lang="zh-TW" altLang="en-US" smtClean="0"/>
              <a:t>個元素組成。</a:t>
            </a:r>
          </a:p>
          <a:p>
            <a:pPr eaLnBrk="1" hangingPunct="1">
              <a:defRPr/>
            </a:pPr>
            <a:r>
              <a:rPr lang="zh-TW" altLang="en-US" smtClean="0"/>
              <a:t>二維陣列化成一維陣列時，對映方式有二種：一種以列為主（</a:t>
            </a:r>
            <a:r>
              <a:rPr lang="en-US" altLang="zh-TW" smtClean="0"/>
              <a:t>row-major</a:t>
            </a:r>
            <a:r>
              <a:rPr lang="zh-TW" altLang="en-US" smtClean="0"/>
              <a:t>），二為以行為主（</a:t>
            </a:r>
            <a:r>
              <a:rPr lang="en-US" altLang="zh-TW" smtClean="0"/>
              <a:t>column-major</a:t>
            </a:r>
            <a:r>
              <a:rPr lang="zh-TW" altLang="en-US" smtClean="0"/>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5E7460F-3D47-437B-903A-AA94F3F2E995}" type="slidenum">
              <a:rPr kumimoji="0" lang="zh-TW" altLang="en-US" sz="1400" baseline="0"/>
              <a:pPr/>
              <a:t>7</a:t>
            </a:fld>
            <a:endParaRPr kumimoji="0" lang="zh-TW" altLang="en-US" sz="1400" baseline="0"/>
          </a:p>
        </p:txBody>
      </p:sp>
      <p:sp>
        <p:nvSpPr>
          <p:cNvPr id="131074"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174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以列為主：</a:t>
            </a:r>
            <a:br>
              <a:rPr lang="zh-TW" altLang="en-US" smtClean="0"/>
            </a:br>
            <a:r>
              <a:rPr lang="zh-TW" altLang="en-US" smtClean="0"/>
              <a:t>視此陣列有</a:t>
            </a:r>
            <a:r>
              <a:rPr lang="en-US" altLang="zh-TW" smtClean="0"/>
              <a:t>u</a:t>
            </a:r>
            <a:r>
              <a:rPr lang="en-US" altLang="zh-TW" baseline="-30000" smtClean="0"/>
              <a:t>1</a:t>
            </a:r>
            <a:r>
              <a:rPr lang="zh-TW" altLang="en-US" smtClean="0"/>
              <a:t>個元素</a:t>
            </a:r>
            <a:r>
              <a:rPr lang="en-US" altLang="zh-TW" smtClean="0"/>
              <a:t>0, 1, 2, ..., u</a:t>
            </a:r>
            <a:r>
              <a:rPr lang="en-US" altLang="zh-TW" baseline="-30000" smtClean="0"/>
              <a:t>1</a:t>
            </a:r>
            <a:r>
              <a:rPr lang="en-US" altLang="zh-TW" smtClean="0"/>
              <a:t>-1</a:t>
            </a:r>
            <a:r>
              <a:rPr lang="zh-TW" altLang="en-US" smtClean="0"/>
              <a:t>，每一元素有</a:t>
            </a:r>
            <a:r>
              <a:rPr lang="en-US" altLang="zh-TW" smtClean="0"/>
              <a:t>u</a:t>
            </a:r>
            <a:r>
              <a:rPr lang="en-US" altLang="zh-TW" baseline="-30000" smtClean="0"/>
              <a:t>2</a:t>
            </a:r>
            <a:r>
              <a:rPr lang="zh-TW" altLang="en-US" smtClean="0"/>
              <a:t>個單位，每個單位佔</a:t>
            </a:r>
            <a:r>
              <a:rPr lang="en-US" altLang="zh-TW" smtClean="0"/>
              <a:t>d</a:t>
            </a:r>
            <a:r>
              <a:rPr lang="zh-TW" altLang="en-US" smtClean="0"/>
              <a:t>個空間。</a:t>
            </a:r>
            <a:br>
              <a:rPr lang="zh-TW" altLang="en-US" smtClean="0"/>
            </a:br>
            <a:r>
              <a:rPr lang="zh-TW" altLang="en-US" smtClean="0"/>
              <a:t>其情形如圖</a:t>
            </a:r>
            <a:r>
              <a:rPr lang="en-US" altLang="zh-TW" smtClean="0"/>
              <a:t>2-1</a:t>
            </a:r>
            <a:r>
              <a:rPr lang="zh-TW" altLang="en-US" smtClean="0"/>
              <a:t>所示：</a:t>
            </a:r>
          </a:p>
          <a:p>
            <a:pPr eaLnBrk="1" hangingPunct="1"/>
            <a:r>
              <a:rPr lang="zh-TW" altLang="en-US" smtClean="0">
                <a:solidFill>
                  <a:schemeClr val="tx2"/>
                </a:solidFill>
              </a:rPr>
              <a:t>由圖</a:t>
            </a:r>
            <a:r>
              <a:rPr lang="en-US" altLang="zh-TW" smtClean="0">
                <a:solidFill>
                  <a:schemeClr val="tx2"/>
                </a:solidFill>
              </a:rPr>
              <a:t>2-1</a:t>
            </a:r>
            <a:r>
              <a:rPr lang="zh-TW" altLang="en-US" smtClean="0">
                <a:solidFill>
                  <a:schemeClr val="tx2"/>
                </a:solidFill>
              </a:rPr>
              <a:t>知</a:t>
            </a:r>
            <a:r>
              <a:rPr lang="en-US" altLang="zh-TW" smtClean="0">
                <a:solidFill>
                  <a:schemeClr val="tx2"/>
                </a:solidFill>
              </a:rPr>
              <a:t>A(i,j)= </a:t>
            </a:r>
            <a:r>
              <a:rPr lang="en-US" altLang="zh-TW" smtClean="0"/>
              <a:t>l</a:t>
            </a:r>
            <a:r>
              <a:rPr lang="en-US" altLang="zh-TW" baseline="-25000" smtClean="0"/>
              <a:t>0</a:t>
            </a:r>
            <a:r>
              <a:rPr lang="en-US" altLang="zh-TW" smtClean="0">
                <a:solidFill>
                  <a:schemeClr val="tx2"/>
                </a:solidFill>
              </a:rPr>
              <a:t> +i*u</a:t>
            </a:r>
            <a:r>
              <a:rPr lang="en-US" altLang="zh-TW" baseline="-30000" smtClean="0">
                <a:solidFill>
                  <a:schemeClr val="tx2"/>
                </a:solidFill>
              </a:rPr>
              <a:t>2</a:t>
            </a:r>
            <a:r>
              <a:rPr lang="en-US" altLang="zh-TW" smtClean="0">
                <a:solidFill>
                  <a:schemeClr val="tx2"/>
                </a:solidFill>
              </a:rPr>
              <a:t>d+j*d</a:t>
            </a:r>
            <a:r>
              <a:rPr lang="zh-TW" altLang="en-US" smtClean="0">
                <a:solidFill>
                  <a:schemeClr val="tx2"/>
                </a:solidFill>
              </a:rPr>
              <a:t>，其中</a:t>
            </a:r>
            <a:r>
              <a:rPr lang="en-US" altLang="zh-TW" smtClean="0">
                <a:solidFill>
                  <a:schemeClr val="tx2"/>
                </a:solidFill>
              </a:rPr>
              <a:t>α</a:t>
            </a:r>
            <a:r>
              <a:rPr lang="zh-TW" altLang="en-US" smtClean="0">
                <a:solidFill>
                  <a:schemeClr val="tx2"/>
                </a:solidFill>
              </a:rPr>
              <a:t>為此陣列第一個元素的位址</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B75088A-5186-410A-94B2-8C19791FF73E}" type="slidenum">
              <a:rPr kumimoji="0" lang="zh-TW" altLang="en-US" sz="1400" baseline="0"/>
              <a:pPr/>
              <a:t>8</a:t>
            </a:fld>
            <a:endParaRPr kumimoji="0" lang="zh-TW" altLang="en-US" sz="1400" baseline="0"/>
          </a:p>
        </p:txBody>
      </p:sp>
      <p:sp>
        <p:nvSpPr>
          <p:cNvPr id="133122"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graphicFrame>
        <p:nvGraphicFramePr>
          <p:cNvPr id="19460" name="Object 8"/>
          <p:cNvGraphicFramePr>
            <a:graphicFrameLocks noChangeAspect="1"/>
          </p:cNvGraphicFramePr>
          <p:nvPr/>
        </p:nvGraphicFramePr>
        <p:xfrm>
          <a:off x="1219200" y="1676400"/>
          <a:ext cx="6400800" cy="4410075"/>
        </p:xfrm>
        <a:graphic>
          <a:graphicData uri="http://schemas.openxmlformats.org/presentationml/2006/ole">
            <mc:AlternateContent xmlns:mc="http://schemas.openxmlformats.org/markup-compatibility/2006">
              <mc:Choice xmlns:v="urn:schemas-microsoft-com:vml" Requires="v">
                <p:oleObj spid="_x0000_s19461" name="PhotoImpact" r:id="rId4" imgW="2087707" imgH="1438537" progId="PI3.Image">
                  <p:embed/>
                </p:oleObj>
              </mc:Choice>
              <mc:Fallback>
                <p:oleObj name="PhotoImpact" r:id="rId4" imgW="2087707" imgH="1438537" progId="PI3.Imag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676400"/>
                        <a:ext cx="64008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9DDB7E1-997F-4C3C-A60E-A18BD5615128}" type="slidenum">
              <a:rPr kumimoji="0" lang="zh-TW" altLang="en-US" sz="1400" baseline="0"/>
              <a:pPr/>
              <a:t>9</a:t>
            </a:fld>
            <a:endParaRPr kumimoji="0" lang="zh-TW" altLang="en-US" sz="1400" baseline="0"/>
          </a:p>
        </p:txBody>
      </p:sp>
      <p:sp>
        <p:nvSpPr>
          <p:cNvPr id="135170" name="Rectangle 2"/>
          <p:cNvSpPr>
            <a:spLocks noGrp="1" noChangeArrowheads="1"/>
          </p:cNvSpPr>
          <p:nvPr>
            <p:ph type="title"/>
          </p:nvPr>
        </p:nvSpPr>
        <p:spPr/>
        <p:txBody>
          <a:bodyPr/>
          <a:lstStyle/>
          <a:p>
            <a:pPr eaLnBrk="1" hangingPunct="1">
              <a:defRPr/>
            </a:pPr>
            <a:r>
              <a:rPr lang="en-US" altLang="zh-TW" smtClean="0"/>
              <a:t>2.1	  </a:t>
            </a:r>
            <a:r>
              <a:rPr lang="zh-TW" altLang="en-US" smtClean="0"/>
              <a:t>陣列的表示法</a:t>
            </a:r>
          </a:p>
        </p:txBody>
      </p:sp>
      <p:sp>
        <p:nvSpPr>
          <p:cNvPr id="215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以行為主：</a:t>
            </a:r>
            <a:br>
              <a:rPr lang="zh-TW" altLang="en-US" smtClean="0"/>
            </a:br>
            <a:r>
              <a:rPr lang="zh-TW" altLang="en-US" smtClean="0"/>
              <a:t>視此陣列有</a:t>
            </a:r>
            <a:r>
              <a:rPr lang="en-US" altLang="zh-TW" smtClean="0"/>
              <a:t>u</a:t>
            </a:r>
            <a:r>
              <a:rPr lang="en-US" altLang="zh-TW" baseline="-30000" smtClean="0"/>
              <a:t>2</a:t>
            </a:r>
            <a:r>
              <a:rPr lang="zh-TW" altLang="en-US" smtClean="0"/>
              <a:t>個元素</a:t>
            </a:r>
            <a:r>
              <a:rPr lang="en-US" altLang="zh-TW" smtClean="0"/>
              <a:t>0, 1, 2, ..., u</a:t>
            </a:r>
            <a:r>
              <a:rPr lang="en-US" altLang="zh-TW" baseline="-30000" smtClean="0"/>
              <a:t>2</a:t>
            </a:r>
            <a:r>
              <a:rPr lang="zh-TW" altLang="en-US" smtClean="0"/>
              <a:t>，其中每一元素含有</a:t>
            </a:r>
            <a:r>
              <a:rPr lang="en-US" altLang="zh-TW" smtClean="0"/>
              <a:t>u</a:t>
            </a:r>
            <a:r>
              <a:rPr lang="en-US" altLang="zh-TW" baseline="-30000" smtClean="0"/>
              <a:t>1</a:t>
            </a:r>
            <a:r>
              <a:rPr lang="zh-TW" altLang="en-US" smtClean="0"/>
              <a:t>個單位，每單位佔</a:t>
            </a:r>
            <a:r>
              <a:rPr lang="en-US" altLang="zh-TW" smtClean="0"/>
              <a:t>d</a:t>
            </a:r>
            <a:r>
              <a:rPr lang="zh-TW" altLang="en-US" smtClean="0"/>
              <a:t>個空間，其情形如圖</a:t>
            </a:r>
            <a:r>
              <a:rPr lang="en-US" altLang="zh-TW" smtClean="0"/>
              <a:t>2-2</a:t>
            </a:r>
            <a:r>
              <a:rPr lang="zh-TW" altLang="en-US" smtClean="0"/>
              <a:t>所示：</a:t>
            </a:r>
          </a:p>
          <a:p>
            <a:pPr eaLnBrk="1" hangingPunct="1"/>
            <a:r>
              <a:rPr lang="zh-TW" altLang="en-US" smtClean="0">
                <a:solidFill>
                  <a:schemeClr val="tx2"/>
                </a:solidFill>
              </a:rPr>
              <a:t>由圖</a:t>
            </a:r>
            <a:r>
              <a:rPr lang="en-US" altLang="zh-TW" smtClean="0">
                <a:solidFill>
                  <a:schemeClr val="tx2"/>
                </a:solidFill>
              </a:rPr>
              <a:t>2-2</a:t>
            </a:r>
            <a:r>
              <a:rPr lang="zh-TW" altLang="en-US" smtClean="0">
                <a:solidFill>
                  <a:schemeClr val="tx2"/>
                </a:solidFill>
              </a:rPr>
              <a:t>知</a:t>
            </a:r>
            <a:r>
              <a:rPr lang="en-US" altLang="zh-TW" smtClean="0">
                <a:solidFill>
                  <a:schemeClr val="tx2"/>
                </a:solidFill>
              </a:rPr>
              <a:t>A(i,j)= </a:t>
            </a:r>
            <a:r>
              <a:rPr lang="en-US" altLang="zh-TW" smtClean="0"/>
              <a:t>l</a:t>
            </a:r>
            <a:r>
              <a:rPr lang="en-US" altLang="zh-TW" baseline="-25000" smtClean="0"/>
              <a:t>0</a:t>
            </a:r>
            <a:r>
              <a:rPr lang="en-US" altLang="zh-TW" smtClean="0">
                <a:solidFill>
                  <a:schemeClr val="tx2"/>
                </a:solidFill>
              </a:rPr>
              <a:t> +j*u</a:t>
            </a:r>
            <a:r>
              <a:rPr lang="en-US" altLang="zh-TW" baseline="-30000" smtClean="0">
                <a:solidFill>
                  <a:schemeClr val="tx2"/>
                </a:solidFill>
              </a:rPr>
              <a:t>1</a:t>
            </a:r>
            <a:r>
              <a:rPr lang="en-US" altLang="zh-TW" smtClean="0">
                <a:solidFill>
                  <a:schemeClr val="tx2"/>
                </a:solidFill>
              </a:rPr>
              <a:t>d+i*d</a:t>
            </a:r>
          </a:p>
          <a:p>
            <a:pPr eaLnBrk="1" hangingPunct="1"/>
            <a:endParaRPr lang="en-US" altLang="zh-TW" smtClean="0"/>
          </a:p>
          <a:p>
            <a:pPr eaLnBrk="1" hangingPunct="1"/>
            <a:endParaRPr lang="en-US" altLang="zh-TW" smtClean="0"/>
          </a:p>
          <a:p>
            <a:pPr eaLnBrk="1" hangingPunct="1"/>
            <a:endParaRPr lang="en-US" altLang="zh-TW"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05417717">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66699"/>
      </a:hlink>
      <a:folHlink>
        <a:srgbClr val="CFDBFD"/>
      </a:folHlink>
    </a:clrScheme>
    <a:fontScheme name="05417717">
      <a:majorFont>
        <a:latin typeface="Tahom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30000" smtClean="0">
            <a:ln>
              <a:noFill/>
            </a:ln>
            <a:solidFill>
              <a:schemeClr val="tx1"/>
            </a:solidFill>
            <a:effectLst/>
            <a:latin typeface="Tahoma" panose="020B060403050404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30000" smtClean="0">
            <a:ln>
              <a:noFill/>
            </a:ln>
            <a:solidFill>
              <a:schemeClr val="tx1"/>
            </a:solidFill>
            <a:effectLst/>
            <a:latin typeface="Tahoma" panose="020B0604030504040204" pitchFamily="34" charset="0"/>
            <a:ea typeface="新細明體" panose="02020500000000000000" pitchFamily="18" charset="-120"/>
          </a:defRPr>
        </a:defPPr>
      </a:lstStyle>
    </a:lnDef>
  </a:objectDefaults>
  <a:extraClrSchemeLst>
    <a:extraClrScheme>
      <a:clrScheme name="05417717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05417717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05417717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05417717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05417717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05417717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05417717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05417717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Data\Microsoft\Templates\05417717.pot</Template>
  <TotalTime>978</TotalTime>
  <Words>2001</Words>
  <Application>Microsoft Office PowerPoint</Application>
  <PresentationFormat>如螢幕大小 (4:3)</PresentationFormat>
  <Paragraphs>242</Paragraphs>
  <Slides>56</Slides>
  <Notes>40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56</vt:i4>
      </vt:variant>
    </vt:vector>
  </HeadingPairs>
  <TitlesOfParts>
    <vt:vector size="65" baseType="lpstr">
      <vt:lpstr>Tahoma</vt:lpstr>
      <vt:lpstr>新細明體</vt:lpstr>
      <vt:lpstr>Arial</vt:lpstr>
      <vt:lpstr>Wingdings</vt:lpstr>
      <vt:lpstr>Times New Roman</vt:lpstr>
      <vt:lpstr>DFMing-W5-WIN-BF</vt:lpstr>
      <vt:lpstr>TimesNewRoman</vt:lpstr>
      <vt:lpstr>05417717</vt:lpstr>
      <vt:lpstr>Ulead PhotoImpact Image</vt:lpstr>
      <vt:lpstr>  Chapter 2  陣列</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2.1   陣列的表示法</vt:lpstr>
      <vt:lpstr>2.2   C語言的陣列表示方法</vt:lpstr>
      <vt:lpstr>2.3   矩陣</vt:lpstr>
      <vt:lpstr>2.3   矩陣</vt:lpstr>
      <vt:lpstr>2.3   矩陣</vt:lpstr>
      <vt:lpstr>2.3   矩陣</vt:lpstr>
      <vt:lpstr>2.4   多項式表示法</vt:lpstr>
      <vt:lpstr>2.4   多項式表示法</vt:lpstr>
      <vt:lpstr>2.4   多項式表示法</vt:lpstr>
      <vt:lpstr>2.4   多項式表示法</vt:lpstr>
      <vt:lpstr>2.4   多項式表示法</vt:lpstr>
      <vt:lpstr>2.4   多項式表示法</vt:lpstr>
      <vt:lpstr>2.4   多項式表示法</vt:lpstr>
      <vt:lpstr>2.4   多項式表示法</vt:lpstr>
      <vt:lpstr>2.5   上三角形和下三角形表示法</vt:lpstr>
      <vt:lpstr>2.5   上三角形和下三角形表示法</vt:lpstr>
      <vt:lpstr>2.5   上三角形和下三角形表示法</vt:lpstr>
      <vt:lpstr>2.5   上三角形和下三角形表示法</vt:lpstr>
      <vt:lpstr>2.5   上三角形和下三角形表示法</vt:lpstr>
      <vt:lpstr>2.5   上三角形和下三角形表示法</vt:lpstr>
      <vt:lpstr>2.5   上三角形和下三角形表示法</vt:lpstr>
      <vt:lpstr>2.6   魔術方陣</vt:lpstr>
      <vt:lpstr>2.6   魔術方陣</vt:lpstr>
      <vt:lpstr>2.6   魔術方陣</vt:lpstr>
      <vt:lpstr>2.6   魔術方陣</vt:lpstr>
      <vt:lpstr>2.6   魔術方陣</vt:lpstr>
      <vt:lpstr>2.6   魔術方陣</vt:lpstr>
      <vt:lpstr>2.6   魔術方陣</vt:lpstr>
      <vt:lpstr>2.6   魔術方陣</vt:lpstr>
      <vt:lpstr>2.6   魔術方陣</vt:lpstr>
      <vt:lpstr>2.6   魔術方陣</vt:lpstr>
      <vt:lpstr>2.6   魔術方陣</vt:lpstr>
      <vt:lpstr>2.7   生命細胞遊戲</vt:lpstr>
      <vt:lpstr>2.7   生命細胞遊戲</vt:lpstr>
      <vt:lpstr>2.7   生命細胞遊戲</vt:lpstr>
      <vt:lpstr>2.7   生命細胞遊戲</vt:lpstr>
      <vt:lpstr>2.7   生命細胞遊戲</vt:lpstr>
    </vt:vector>
  </TitlesOfParts>
  <Company>CHWA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電腦的基本操作</dc:title>
  <dc:creator>v5</dc:creator>
  <cp:lastModifiedBy>Apple</cp:lastModifiedBy>
  <cp:revision>67</cp:revision>
  <dcterms:created xsi:type="dcterms:W3CDTF">2004-07-21T01:42:15Z</dcterms:created>
  <dcterms:modified xsi:type="dcterms:W3CDTF">2018-02-18T02:36:01Z</dcterms:modified>
</cp:coreProperties>
</file>