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310" r:id="rId6"/>
    <p:sldId id="260" r:id="rId7"/>
    <p:sldId id="261" r:id="rId8"/>
    <p:sldId id="264" r:id="rId9"/>
    <p:sldId id="265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8" r:id="rId20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FCC99"/>
    <a:srgbClr val="800080"/>
    <a:srgbClr val="990099"/>
    <a:srgbClr val="FFFFCC"/>
    <a:srgbClr val="FFFF99"/>
    <a:srgbClr val="FF3300"/>
    <a:srgbClr val="090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/>
  </p:normalViewPr>
  <p:slideViewPr>
    <p:cSldViewPr>
      <p:cViewPr varScale="1">
        <p:scale>
          <a:sx n="76" d="100"/>
          <a:sy n="76" d="100"/>
        </p:scale>
        <p:origin x="1008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64"/>
    </p:cViewPr>
  </p:sorterViewPr>
  <p:notesViewPr>
    <p:cSldViewPr>
      <p:cViewPr varScale="1">
        <p:scale>
          <a:sx n="38" d="100"/>
          <a:sy n="38" d="100"/>
        </p:scale>
        <p:origin x="-159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aseline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E57B5C4-361E-42A7-AFD7-159A85AEB7A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aseline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5EF2B02-0CBD-4D22-B4D2-2E97912CD1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E8AE2B7C-0CC8-479E-8076-3B6E5C5D1977}" type="slidenum">
              <a:rPr lang="en-US" altLang="zh-TW" sz="1200" baseline="0">
                <a:latin typeface="Times New Roman" panose="02020603050405020304" pitchFamily="18" charset="0"/>
              </a:rPr>
              <a:pPr/>
              <a:t>1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BC20B57B-3CFA-448A-8EC1-CF7D349838C4}" type="slidenum">
              <a:rPr lang="en-US" altLang="zh-TW" sz="1200" baseline="0">
                <a:latin typeface="Times New Roman" panose="02020603050405020304" pitchFamily="18" charset="0"/>
              </a:rPr>
              <a:pPr/>
              <a:t>11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B12C933A-E223-4A3E-8615-C79A2E1B8A19}" type="slidenum">
              <a:rPr lang="en-US" altLang="zh-TW" sz="1200" baseline="0">
                <a:latin typeface="Times New Roman" panose="02020603050405020304" pitchFamily="18" charset="0"/>
              </a:rPr>
              <a:pPr/>
              <a:t>12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276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44BC59DD-6A23-4608-BF4F-E08B2FDB81F0}" type="slidenum">
              <a:rPr lang="en-US" altLang="zh-TW" sz="1200" baseline="0">
                <a:latin typeface="Times New Roman" panose="02020603050405020304" pitchFamily="18" charset="0"/>
              </a:rPr>
              <a:pPr/>
              <a:t>13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0712244B-8184-474A-8C62-B434AA5F17AE}" type="slidenum">
              <a:rPr lang="en-US" altLang="zh-TW" sz="1200" baseline="0">
                <a:latin typeface="Times New Roman" panose="02020603050405020304" pitchFamily="18" charset="0"/>
              </a:rPr>
              <a:pPr/>
              <a:t>14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D5A4A98B-C92A-4EAE-A751-986227FC9CF2}" type="slidenum">
              <a:rPr lang="en-US" altLang="zh-TW" sz="1200" baseline="0">
                <a:latin typeface="Times New Roman" panose="02020603050405020304" pitchFamily="18" charset="0"/>
              </a:rPr>
              <a:pPr/>
              <a:t>15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EE354977-7530-435C-B797-502CA97EBD5B}" type="slidenum">
              <a:rPr lang="en-US" altLang="zh-TW" sz="1200" baseline="0">
                <a:latin typeface="Times New Roman" panose="02020603050405020304" pitchFamily="18" charset="0"/>
              </a:rPr>
              <a:pPr/>
              <a:t>16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ACC58FBC-51B0-402E-ADA9-3E0D1A69DB3E}" type="slidenum">
              <a:rPr lang="en-US" altLang="zh-TW" sz="1200" baseline="0">
                <a:latin typeface="Times New Roman" panose="02020603050405020304" pitchFamily="18" charset="0"/>
              </a:rPr>
              <a:pPr/>
              <a:t>17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D3D78816-059A-489D-8B9E-AFD9FDC86965}" type="slidenum">
              <a:rPr lang="en-US" altLang="zh-TW" sz="1200" baseline="0">
                <a:latin typeface="Times New Roman" panose="02020603050405020304" pitchFamily="18" charset="0"/>
              </a:rPr>
              <a:pPr/>
              <a:t>18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FC2C6691-9395-4FEF-8FC1-582BA3BE1F1C}" type="slidenum">
              <a:rPr lang="en-US" altLang="zh-TW" sz="1200" baseline="0">
                <a:latin typeface="Times New Roman" panose="02020603050405020304" pitchFamily="18" charset="0"/>
              </a:rPr>
              <a:pPr/>
              <a:t>19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57227066-6954-4160-AEF1-4C7CADB703CA}" type="slidenum">
              <a:rPr lang="en-US" altLang="zh-TW" sz="1200" baseline="0">
                <a:latin typeface="Times New Roman" panose="02020603050405020304" pitchFamily="18" charset="0"/>
              </a:rPr>
              <a:pPr/>
              <a:t>2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F9F5C7A7-2E4A-4227-846C-9574595656FC}" type="slidenum">
              <a:rPr lang="en-US" altLang="zh-TW" sz="1200" baseline="0">
                <a:latin typeface="Times New Roman" panose="02020603050405020304" pitchFamily="18" charset="0"/>
              </a:rPr>
              <a:pPr/>
              <a:t>3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1499ED81-FB34-4F09-B84B-F782403172DB}" type="slidenum">
              <a:rPr lang="en-US" altLang="zh-TW" sz="1200" baseline="0">
                <a:latin typeface="Times New Roman" panose="02020603050405020304" pitchFamily="18" charset="0"/>
              </a:rPr>
              <a:pPr/>
              <a:t>4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2A33BDF6-DD8A-487F-8406-5D3D5C3C5312}" type="slidenum">
              <a:rPr lang="en-US" altLang="zh-TW" sz="1200" baseline="0">
                <a:latin typeface="Times New Roman" panose="02020603050405020304" pitchFamily="18" charset="0"/>
              </a:rPr>
              <a:pPr/>
              <a:t>6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153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516696A6-C32D-4286-8DA6-6487C8E84B07}" type="slidenum">
              <a:rPr lang="en-US" altLang="zh-TW" sz="1200" baseline="0">
                <a:latin typeface="Times New Roman" panose="02020603050405020304" pitchFamily="18" charset="0"/>
              </a:rPr>
              <a:pPr/>
              <a:t>7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44B0294F-F93D-4EB0-BFAA-970852F077A7}" type="slidenum">
              <a:rPr lang="en-US" altLang="zh-TW" sz="1200" baseline="0">
                <a:latin typeface="Times New Roman" panose="02020603050405020304" pitchFamily="18" charset="0"/>
              </a:rPr>
              <a:pPr/>
              <a:t>8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ECFD4497-B50C-409A-BBE3-DC2B119AE292}" type="slidenum">
              <a:rPr lang="en-US" altLang="zh-TW" sz="1200" baseline="0">
                <a:latin typeface="Times New Roman" panose="02020603050405020304" pitchFamily="18" charset="0"/>
              </a:rPr>
              <a:pPr/>
              <a:t>9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FDB4152F-0ED0-458D-B738-1872B44DB88B}" type="slidenum">
              <a:rPr lang="en-US" altLang="zh-TW" sz="1200" baseline="0">
                <a:latin typeface="Times New Roman" panose="02020603050405020304" pitchFamily="18" charset="0"/>
              </a:rPr>
              <a:pPr/>
              <a:t>10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Line 3"/>
            <p:cNvSpPr>
              <a:spLocks noChangeShapeType="1"/>
            </p:cNvSpPr>
            <p:nvPr userDrawn="1"/>
          </p:nvSpPr>
          <p:spPr bwMode="white">
            <a:xfrm>
              <a:off x="0" y="192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" name="Line 4"/>
            <p:cNvSpPr>
              <a:spLocks noChangeShapeType="1"/>
            </p:cNvSpPr>
            <p:nvPr userDrawn="1"/>
          </p:nvSpPr>
          <p:spPr bwMode="white">
            <a:xfrm>
              <a:off x="0" y="384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" name="Line 5"/>
            <p:cNvSpPr>
              <a:spLocks noChangeShapeType="1"/>
            </p:cNvSpPr>
            <p:nvPr userDrawn="1"/>
          </p:nvSpPr>
          <p:spPr bwMode="white">
            <a:xfrm>
              <a:off x="0" y="576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white">
            <a:xfrm>
              <a:off x="0" y="768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" name="Line 7"/>
            <p:cNvSpPr>
              <a:spLocks noChangeShapeType="1"/>
            </p:cNvSpPr>
            <p:nvPr userDrawn="1"/>
          </p:nvSpPr>
          <p:spPr bwMode="white">
            <a:xfrm>
              <a:off x="0" y="960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" name="Line 8"/>
            <p:cNvSpPr>
              <a:spLocks noChangeShapeType="1"/>
            </p:cNvSpPr>
            <p:nvPr userDrawn="1"/>
          </p:nvSpPr>
          <p:spPr bwMode="white">
            <a:xfrm>
              <a:off x="0" y="1152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" name="Line 9"/>
            <p:cNvSpPr>
              <a:spLocks noChangeShapeType="1"/>
            </p:cNvSpPr>
            <p:nvPr userDrawn="1"/>
          </p:nvSpPr>
          <p:spPr bwMode="white">
            <a:xfrm>
              <a:off x="0" y="1344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" name="Line 10"/>
            <p:cNvSpPr>
              <a:spLocks noChangeShapeType="1"/>
            </p:cNvSpPr>
            <p:nvPr userDrawn="1"/>
          </p:nvSpPr>
          <p:spPr bwMode="white">
            <a:xfrm>
              <a:off x="0" y="1536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" name="Line 11"/>
            <p:cNvSpPr>
              <a:spLocks noChangeShapeType="1"/>
            </p:cNvSpPr>
            <p:nvPr userDrawn="1"/>
          </p:nvSpPr>
          <p:spPr bwMode="white">
            <a:xfrm>
              <a:off x="0" y="1728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" name="Line 12"/>
            <p:cNvSpPr>
              <a:spLocks noChangeShapeType="1"/>
            </p:cNvSpPr>
            <p:nvPr userDrawn="1"/>
          </p:nvSpPr>
          <p:spPr bwMode="white">
            <a:xfrm>
              <a:off x="0" y="1920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" name="Line 13"/>
            <p:cNvSpPr>
              <a:spLocks noChangeShapeType="1"/>
            </p:cNvSpPr>
            <p:nvPr userDrawn="1"/>
          </p:nvSpPr>
          <p:spPr bwMode="white">
            <a:xfrm>
              <a:off x="0" y="2112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" name="Line 14"/>
            <p:cNvSpPr>
              <a:spLocks noChangeShapeType="1"/>
            </p:cNvSpPr>
            <p:nvPr userDrawn="1"/>
          </p:nvSpPr>
          <p:spPr bwMode="white">
            <a:xfrm>
              <a:off x="0" y="2304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" name="Line 15"/>
            <p:cNvSpPr>
              <a:spLocks noChangeShapeType="1"/>
            </p:cNvSpPr>
            <p:nvPr userDrawn="1"/>
          </p:nvSpPr>
          <p:spPr bwMode="white">
            <a:xfrm>
              <a:off x="0" y="2496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" name="Line 16"/>
            <p:cNvSpPr>
              <a:spLocks noChangeShapeType="1"/>
            </p:cNvSpPr>
            <p:nvPr userDrawn="1"/>
          </p:nvSpPr>
          <p:spPr bwMode="white">
            <a:xfrm>
              <a:off x="0" y="2688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" name="Line 17"/>
            <p:cNvSpPr>
              <a:spLocks noChangeShapeType="1"/>
            </p:cNvSpPr>
            <p:nvPr userDrawn="1"/>
          </p:nvSpPr>
          <p:spPr bwMode="white">
            <a:xfrm>
              <a:off x="0" y="2880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" name="Line 18"/>
            <p:cNvSpPr>
              <a:spLocks noChangeShapeType="1"/>
            </p:cNvSpPr>
            <p:nvPr userDrawn="1"/>
          </p:nvSpPr>
          <p:spPr bwMode="white">
            <a:xfrm>
              <a:off x="0" y="3072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" name="Line 19"/>
            <p:cNvSpPr>
              <a:spLocks noChangeShapeType="1"/>
            </p:cNvSpPr>
            <p:nvPr userDrawn="1"/>
          </p:nvSpPr>
          <p:spPr bwMode="white">
            <a:xfrm>
              <a:off x="0" y="3264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" name="Line 20"/>
            <p:cNvSpPr>
              <a:spLocks noChangeShapeType="1"/>
            </p:cNvSpPr>
            <p:nvPr userDrawn="1"/>
          </p:nvSpPr>
          <p:spPr bwMode="white">
            <a:xfrm>
              <a:off x="0" y="3456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" name="Line 21"/>
            <p:cNvSpPr>
              <a:spLocks noChangeShapeType="1"/>
            </p:cNvSpPr>
            <p:nvPr userDrawn="1"/>
          </p:nvSpPr>
          <p:spPr bwMode="white">
            <a:xfrm>
              <a:off x="0" y="3648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" name="Line 22"/>
            <p:cNvSpPr>
              <a:spLocks noChangeShapeType="1"/>
            </p:cNvSpPr>
            <p:nvPr userDrawn="1"/>
          </p:nvSpPr>
          <p:spPr bwMode="white">
            <a:xfrm>
              <a:off x="0" y="3840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" name="Line 23"/>
            <p:cNvSpPr>
              <a:spLocks noChangeShapeType="1"/>
            </p:cNvSpPr>
            <p:nvPr userDrawn="1"/>
          </p:nvSpPr>
          <p:spPr bwMode="white">
            <a:xfrm>
              <a:off x="0" y="4032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" name="Line 24"/>
            <p:cNvSpPr>
              <a:spLocks noChangeShapeType="1"/>
            </p:cNvSpPr>
            <p:nvPr userDrawn="1"/>
          </p:nvSpPr>
          <p:spPr bwMode="white">
            <a:xfrm>
              <a:off x="0" y="4224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" name="Line 25"/>
            <p:cNvSpPr>
              <a:spLocks noChangeShapeType="1"/>
            </p:cNvSpPr>
            <p:nvPr userDrawn="1"/>
          </p:nvSpPr>
          <p:spPr bwMode="white">
            <a:xfrm>
              <a:off x="192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" name="Line 26"/>
            <p:cNvSpPr>
              <a:spLocks noChangeShapeType="1"/>
            </p:cNvSpPr>
            <p:nvPr userDrawn="1"/>
          </p:nvSpPr>
          <p:spPr bwMode="white">
            <a:xfrm>
              <a:off x="384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" name="Line 27"/>
            <p:cNvSpPr>
              <a:spLocks noChangeShapeType="1"/>
            </p:cNvSpPr>
            <p:nvPr userDrawn="1"/>
          </p:nvSpPr>
          <p:spPr bwMode="white">
            <a:xfrm>
              <a:off x="576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" name="Line 28"/>
            <p:cNvSpPr>
              <a:spLocks noChangeShapeType="1"/>
            </p:cNvSpPr>
            <p:nvPr userDrawn="1"/>
          </p:nvSpPr>
          <p:spPr bwMode="white">
            <a:xfrm>
              <a:off x="768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" name="Line 29"/>
            <p:cNvSpPr>
              <a:spLocks noChangeShapeType="1"/>
            </p:cNvSpPr>
            <p:nvPr userDrawn="1"/>
          </p:nvSpPr>
          <p:spPr bwMode="white">
            <a:xfrm>
              <a:off x="960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2" name="Line 30"/>
            <p:cNvSpPr>
              <a:spLocks noChangeShapeType="1"/>
            </p:cNvSpPr>
            <p:nvPr userDrawn="1"/>
          </p:nvSpPr>
          <p:spPr bwMode="white">
            <a:xfrm>
              <a:off x="1152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" name="Line 31"/>
            <p:cNvSpPr>
              <a:spLocks noChangeShapeType="1"/>
            </p:cNvSpPr>
            <p:nvPr userDrawn="1"/>
          </p:nvSpPr>
          <p:spPr bwMode="white">
            <a:xfrm>
              <a:off x="1344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" name="Line 32"/>
            <p:cNvSpPr>
              <a:spLocks noChangeShapeType="1"/>
            </p:cNvSpPr>
            <p:nvPr userDrawn="1"/>
          </p:nvSpPr>
          <p:spPr bwMode="white">
            <a:xfrm>
              <a:off x="1536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" name="Line 33"/>
            <p:cNvSpPr>
              <a:spLocks noChangeShapeType="1"/>
            </p:cNvSpPr>
            <p:nvPr userDrawn="1"/>
          </p:nvSpPr>
          <p:spPr bwMode="white">
            <a:xfrm>
              <a:off x="1728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6" name="Line 34"/>
            <p:cNvSpPr>
              <a:spLocks noChangeShapeType="1"/>
            </p:cNvSpPr>
            <p:nvPr userDrawn="1"/>
          </p:nvSpPr>
          <p:spPr bwMode="white">
            <a:xfrm>
              <a:off x="1920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" name="Line 35"/>
            <p:cNvSpPr>
              <a:spLocks noChangeShapeType="1"/>
            </p:cNvSpPr>
            <p:nvPr userDrawn="1"/>
          </p:nvSpPr>
          <p:spPr bwMode="white">
            <a:xfrm>
              <a:off x="2112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" name="Line 36"/>
            <p:cNvSpPr>
              <a:spLocks noChangeShapeType="1"/>
            </p:cNvSpPr>
            <p:nvPr userDrawn="1"/>
          </p:nvSpPr>
          <p:spPr bwMode="white">
            <a:xfrm>
              <a:off x="2304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" name="Line 37"/>
            <p:cNvSpPr>
              <a:spLocks noChangeShapeType="1"/>
            </p:cNvSpPr>
            <p:nvPr userDrawn="1"/>
          </p:nvSpPr>
          <p:spPr bwMode="white">
            <a:xfrm>
              <a:off x="2496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0" name="Line 38"/>
            <p:cNvSpPr>
              <a:spLocks noChangeShapeType="1"/>
            </p:cNvSpPr>
            <p:nvPr userDrawn="1"/>
          </p:nvSpPr>
          <p:spPr bwMode="white">
            <a:xfrm>
              <a:off x="2688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1" name="Line 39"/>
            <p:cNvSpPr>
              <a:spLocks noChangeShapeType="1"/>
            </p:cNvSpPr>
            <p:nvPr userDrawn="1"/>
          </p:nvSpPr>
          <p:spPr bwMode="white">
            <a:xfrm>
              <a:off x="2880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" name="Line 40"/>
            <p:cNvSpPr>
              <a:spLocks noChangeShapeType="1"/>
            </p:cNvSpPr>
            <p:nvPr userDrawn="1"/>
          </p:nvSpPr>
          <p:spPr bwMode="white">
            <a:xfrm>
              <a:off x="3072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" name="Line 41"/>
            <p:cNvSpPr>
              <a:spLocks noChangeShapeType="1"/>
            </p:cNvSpPr>
            <p:nvPr userDrawn="1"/>
          </p:nvSpPr>
          <p:spPr bwMode="white">
            <a:xfrm>
              <a:off x="3264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" name="Line 42"/>
            <p:cNvSpPr>
              <a:spLocks noChangeShapeType="1"/>
            </p:cNvSpPr>
            <p:nvPr userDrawn="1"/>
          </p:nvSpPr>
          <p:spPr bwMode="white">
            <a:xfrm>
              <a:off x="3456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5" name="Line 43"/>
            <p:cNvSpPr>
              <a:spLocks noChangeShapeType="1"/>
            </p:cNvSpPr>
            <p:nvPr userDrawn="1"/>
          </p:nvSpPr>
          <p:spPr bwMode="white">
            <a:xfrm>
              <a:off x="3648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6" name="Line 44"/>
            <p:cNvSpPr>
              <a:spLocks noChangeShapeType="1"/>
            </p:cNvSpPr>
            <p:nvPr userDrawn="1"/>
          </p:nvSpPr>
          <p:spPr bwMode="white">
            <a:xfrm>
              <a:off x="3840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7" name="Line 45"/>
            <p:cNvSpPr>
              <a:spLocks noChangeShapeType="1"/>
            </p:cNvSpPr>
            <p:nvPr userDrawn="1"/>
          </p:nvSpPr>
          <p:spPr bwMode="white">
            <a:xfrm>
              <a:off x="4032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8" name="Line 46"/>
            <p:cNvSpPr>
              <a:spLocks noChangeShapeType="1"/>
            </p:cNvSpPr>
            <p:nvPr userDrawn="1"/>
          </p:nvSpPr>
          <p:spPr bwMode="white">
            <a:xfrm>
              <a:off x="4224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9" name="Line 47"/>
            <p:cNvSpPr>
              <a:spLocks noChangeShapeType="1"/>
            </p:cNvSpPr>
            <p:nvPr userDrawn="1"/>
          </p:nvSpPr>
          <p:spPr bwMode="white">
            <a:xfrm>
              <a:off x="4416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" name="Line 48"/>
            <p:cNvSpPr>
              <a:spLocks noChangeShapeType="1"/>
            </p:cNvSpPr>
            <p:nvPr userDrawn="1"/>
          </p:nvSpPr>
          <p:spPr bwMode="white">
            <a:xfrm>
              <a:off x="4608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" name="Line 49"/>
            <p:cNvSpPr>
              <a:spLocks noChangeShapeType="1"/>
            </p:cNvSpPr>
            <p:nvPr userDrawn="1"/>
          </p:nvSpPr>
          <p:spPr bwMode="white">
            <a:xfrm>
              <a:off x="4800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" name="Line 50"/>
            <p:cNvSpPr>
              <a:spLocks noChangeShapeType="1"/>
            </p:cNvSpPr>
            <p:nvPr userDrawn="1"/>
          </p:nvSpPr>
          <p:spPr bwMode="white">
            <a:xfrm>
              <a:off x="4992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" name="Line 51"/>
            <p:cNvSpPr>
              <a:spLocks noChangeShapeType="1"/>
            </p:cNvSpPr>
            <p:nvPr userDrawn="1"/>
          </p:nvSpPr>
          <p:spPr bwMode="white">
            <a:xfrm>
              <a:off x="5184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" name="Line 52"/>
            <p:cNvSpPr>
              <a:spLocks noChangeShapeType="1"/>
            </p:cNvSpPr>
            <p:nvPr userDrawn="1"/>
          </p:nvSpPr>
          <p:spPr bwMode="white">
            <a:xfrm>
              <a:off x="5376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5" name="Line 53"/>
            <p:cNvSpPr>
              <a:spLocks noChangeShapeType="1"/>
            </p:cNvSpPr>
            <p:nvPr userDrawn="1"/>
          </p:nvSpPr>
          <p:spPr bwMode="white">
            <a:xfrm>
              <a:off x="5568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56" name="Line 54"/>
          <p:cNvSpPr>
            <a:spLocks noChangeShapeType="1"/>
          </p:cNvSpPr>
          <p:nvPr/>
        </p:nvSpPr>
        <p:spPr bwMode="ltGray">
          <a:xfrm>
            <a:off x="8839200" y="0"/>
            <a:ext cx="0" cy="2362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57" name="Group 55"/>
          <p:cNvGrpSpPr>
            <a:grpSpLocks/>
          </p:cNvGrpSpPr>
          <p:nvPr/>
        </p:nvGrpSpPr>
        <p:grpSpPr bwMode="auto">
          <a:xfrm>
            <a:off x="4763" y="887413"/>
            <a:ext cx="6654800" cy="2851150"/>
            <a:chOff x="3" y="559"/>
            <a:chExt cx="4192" cy="1796"/>
          </a:xfrm>
        </p:grpSpPr>
        <p:sp>
          <p:nvSpPr>
            <p:cNvPr id="58" name="Line 56"/>
            <p:cNvSpPr>
              <a:spLocks noChangeShapeType="1"/>
            </p:cNvSpPr>
            <p:nvPr/>
          </p:nvSpPr>
          <p:spPr bwMode="ltGray">
            <a:xfrm>
              <a:off x="506" y="559"/>
              <a:ext cx="0" cy="17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9" name="Line 57"/>
            <p:cNvSpPr>
              <a:spLocks noChangeShapeType="1"/>
            </p:cNvSpPr>
            <p:nvPr/>
          </p:nvSpPr>
          <p:spPr bwMode="ltGray">
            <a:xfrm flipH="1" flipV="1">
              <a:off x="3" y="1924"/>
              <a:ext cx="321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0" name="Line 58"/>
            <p:cNvSpPr>
              <a:spLocks noChangeShapeType="1"/>
            </p:cNvSpPr>
            <p:nvPr/>
          </p:nvSpPr>
          <p:spPr bwMode="ltGray">
            <a:xfrm flipH="1" flipV="1">
              <a:off x="384" y="938"/>
              <a:ext cx="381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" name="Arc 59"/>
            <p:cNvSpPr>
              <a:spLocks/>
            </p:cNvSpPr>
            <p:nvPr/>
          </p:nvSpPr>
          <p:spPr bwMode="ltGray">
            <a:xfrm rot="16200000" flipH="1">
              <a:off x="426" y="860"/>
              <a:ext cx="156" cy="157"/>
            </a:xfrm>
            <a:custGeom>
              <a:avLst/>
              <a:gdLst>
                <a:gd name="T0" fmla="*/ 76 w 43195"/>
                <a:gd name="T1" fmla="*/ 0 h 43200"/>
                <a:gd name="T2" fmla="*/ 0 w 43195"/>
                <a:gd name="T3" fmla="*/ 80 h 43200"/>
                <a:gd name="T4" fmla="*/ 78 w 43195"/>
                <a:gd name="T5" fmla="*/ 79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0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0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62" name="Group 60"/>
          <p:cNvGrpSpPr>
            <a:grpSpLocks/>
          </p:cNvGrpSpPr>
          <p:nvPr/>
        </p:nvGrpSpPr>
        <p:grpSpPr bwMode="auto">
          <a:xfrm>
            <a:off x="2971800" y="3886200"/>
            <a:ext cx="6045200" cy="2876550"/>
            <a:chOff x="1480" y="1952"/>
            <a:chExt cx="3808" cy="1812"/>
          </a:xfrm>
        </p:grpSpPr>
        <p:sp>
          <p:nvSpPr>
            <p:cNvPr id="63" name="Line 61"/>
            <p:cNvSpPr>
              <a:spLocks noChangeShapeType="1"/>
            </p:cNvSpPr>
            <p:nvPr/>
          </p:nvSpPr>
          <p:spPr bwMode="ltGray">
            <a:xfrm flipV="1">
              <a:off x="1480" y="3442"/>
              <a:ext cx="38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4" name="Line 62"/>
            <p:cNvSpPr>
              <a:spLocks noChangeShapeType="1"/>
            </p:cNvSpPr>
            <p:nvPr/>
          </p:nvSpPr>
          <p:spPr bwMode="ltGray">
            <a:xfrm flipH="1">
              <a:off x="5172" y="1952"/>
              <a:ext cx="0" cy="18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5" name="Arc 63"/>
            <p:cNvSpPr>
              <a:spLocks/>
            </p:cNvSpPr>
            <p:nvPr/>
          </p:nvSpPr>
          <p:spPr bwMode="ltGray">
            <a:xfrm rot="5400000">
              <a:off x="5097" y="3346"/>
              <a:ext cx="156" cy="157"/>
            </a:xfrm>
            <a:custGeom>
              <a:avLst/>
              <a:gdLst>
                <a:gd name="T0" fmla="*/ 76 w 43195"/>
                <a:gd name="T1" fmla="*/ 0 h 43200"/>
                <a:gd name="T2" fmla="*/ 0 w 43195"/>
                <a:gd name="T3" fmla="*/ 80 h 43200"/>
                <a:gd name="T4" fmla="*/ 78 w 43195"/>
                <a:gd name="T5" fmla="*/ 79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0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0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66" name="Rectangle 66"/>
          <p:cNvSpPr>
            <a:spLocks noChangeArrowheads="1"/>
          </p:cNvSpPr>
          <p:nvPr/>
        </p:nvSpPr>
        <p:spPr bwMode="ltGray">
          <a:xfrm>
            <a:off x="3352800" y="0"/>
            <a:ext cx="5791200" cy="1524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23296" name="Rectangle 64"/>
          <p:cNvSpPr>
            <a:spLocks noGrp="1" noChangeArrowheads="1"/>
          </p:cNvSpPr>
          <p:nvPr>
            <p:ph type="ctrTitle"/>
          </p:nvPr>
        </p:nvSpPr>
        <p:spPr>
          <a:xfrm>
            <a:off x="914400" y="1447800"/>
            <a:ext cx="7467600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223297" name="Rectangle 65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7696200" cy="2862262"/>
          </a:xfrm>
        </p:spPr>
        <p:txBody>
          <a:bodyPr/>
          <a:lstStyle>
            <a:lvl1pPr marL="282575" indent="-282575">
              <a:tabLst>
                <a:tab pos="282575" algn="l"/>
                <a:tab pos="385763" algn="l"/>
              </a:tabLs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51350901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9DBEFCFF-C326-4EEF-9D1D-5737F9330EE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14186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91300" y="533400"/>
            <a:ext cx="19431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6769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43994F44-2461-401B-9077-55CF9E1682F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44495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772400" cy="762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762000" y="1676400"/>
            <a:ext cx="3810000" cy="4495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4400" y="1676400"/>
            <a:ext cx="3810000" cy="4495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D609077F-6692-466C-A780-934BBEB2526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778825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5398F2F6-AC7C-4CC5-B5B0-909BAF697D6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226003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8F20A1F5-8B10-476E-8C77-1C1CCB5AD9E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11098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3810000" cy="4495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4400" y="1676400"/>
            <a:ext cx="3810000" cy="4495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1F928F5E-59B9-4D5D-8037-901B23432F7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652580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58A1D581-5A38-4DD0-86E1-A509593B406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970442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395C5475-6D64-41F8-ABE3-F0A290E61EB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821483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BCE4DF8D-E7CE-42C1-811B-C00D3E519CD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7488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1D8F851F-7509-4487-B4E1-F7733A90015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268026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BE61D9CC-BF69-4D16-8FD9-4EB43C12CE0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575987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414338" y="1416050"/>
            <a:ext cx="1784350" cy="2324100"/>
            <a:chOff x="96" y="916"/>
            <a:chExt cx="2208" cy="2876"/>
          </a:xfrm>
        </p:grpSpPr>
        <p:sp>
          <p:nvSpPr>
            <p:cNvPr id="1038" name="Line 3"/>
            <p:cNvSpPr>
              <a:spLocks noChangeShapeType="1"/>
            </p:cNvSpPr>
            <p:nvPr/>
          </p:nvSpPr>
          <p:spPr bwMode="ltGray">
            <a:xfrm flipH="1">
              <a:off x="96" y="1037"/>
              <a:ext cx="22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9" name="Line 4"/>
            <p:cNvSpPr>
              <a:spLocks noChangeShapeType="1"/>
            </p:cNvSpPr>
            <p:nvPr/>
          </p:nvSpPr>
          <p:spPr bwMode="ltGray">
            <a:xfrm>
              <a:off x="336" y="920"/>
              <a:ext cx="0" cy="28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40" name="Arc 5"/>
            <p:cNvSpPr>
              <a:spLocks/>
            </p:cNvSpPr>
            <p:nvPr/>
          </p:nvSpPr>
          <p:spPr bwMode="ltGray">
            <a:xfrm flipH="1">
              <a:off x="217" y="916"/>
              <a:ext cx="239" cy="239"/>
            </a:xfrm>
            <a:custGeom>
              <a:avLst/>
              <a:gdLst>
                <a:gd name="T0" fmla="*/ 117 w 43195"/>
                <a:gd name="T1" fmla="*/ 0 h 43200"/>
                <a:gd name="T2" fmla="*/ 0 w 43195"/>
                <a:gd name="T3" fmla="*/ 122 h 43200"/>
                <a:gd name="T4" fmla="*/ 119 w 43195"/>
                <a:gd name="T5" fmla="*/ 12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0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0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2221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676400"/>
            <a:ext cx="7772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22221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-1524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 b="1" baseline="0" smtClean="0"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642E0303-3EA3-40CE-8EC5-6E609990CCA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030" name="Rectangle 9"/>
          <p:cNvSpPr>
            <a:spLocks noChangeArrowheads="1"/>
          </p:cNvSpPr>
          <p:nvPr/>
        </p:nvSpPr>
        <p:spPr bwMode="ltGray">
          <a:xfrm>
            <a:off x="3352800" y="0"/>
            <a:ext cx="5791200" cy="2286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31" name="AutoShape 11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7620000" y="6324600"/>
            <a:ext cx="420688" cy="420688"/>
          </a:xfrm>
          <a:prstGeom prst="actionButtonHom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32" name="AutoShape 12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8153400" y="6324600"/>
            <a:ext cx="403225" cy="423863"/>
          </a:xfrm>
          <a:prstGeom prst="actionButtonForwardNex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33" name="AutoShape 13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86600" y="6324600"/>
            <a:ext cx="417513" cy="417513"/>
          </a:xfrm>
          <a:prstGeom prst="actionButtonBackPrevious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1034" name="Group 14"/>
          <p:cNvGrpSpPr>
            <a:grpSpLocks/>
          </p:cNvGrpSpPr>
          <p:nvPr/>
        </p:nvGrpSpPr>
        <p:grpSpPr bwMode="auto">
          <a:xfrm>
            <a:off x="2971800" y="3886200"/>
            <a:ext cx="6045200" cy="2876550"/>
            <a:chOff x="1480" y="1952"/>
            <a:chExt cx="3808" cy="1812"/>
          </a:xfrm>
        </p:grpSpPr>
        <p:sp>
          <p:nvSpPr>
            <p:cNvPr id="1035" name="Line 15"/>
            <p:cNvSpPr>
              <a:spLocks noChangeShapeType="1"/>
            </p:cNvSpPr>
            <p:nvPr/>
          </p:nvSpPr>
          <p:spPr bwMode="ltGray">
            <a:xfrm flipV="1">
              <a:off x="1480" y="3442"/>
              <a:ext cx="38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6" name="Line 16"/>
            <p:cNvSpPr>
              <a:spLocks noChangeShapeType="1"/>
            </p:cNvSpPr>
            <p:nvPr/>
          </p:nvSpPr>
          <p:spPr bwMode="ltGray">
            <a:xfrm flipH="1">
              <a:off x="5172" y="1952"/>
              <a:ext cx="0" cy="18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7" name="Arc 17"/>
            <p:cNvSpPr>
              <a:spLocks/>
            </p:cNvSpPr>
            <p:nvPr/>
          </p:nvSpPr>
          <p:spPr bwMode="ltGray">
            <a:xfrm rot="5400000">
              <a:off x="5097" y="3346"/>
              <a:ext cx="156" cy="157"/>
            </a:xfrm>
            <a:custGeom>
              <a:avLst/>
              <a:gdLst>
                <a:gd name="T0" fmla="*/ 76 w 43195"/>
                <a:gd name="T1" fmla="*/ 0 h 43200"/>
                <a:gd name="T2" fmla="*/ 0 w 43195"/>
                <a:gd name="T3" fmla="*/ 80 h 43200"/>
                <a:gd name="T4" fmla="*/ 78 w 43195"/>
                <a:gd name="T5" fmla="*/ 79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0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0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b="1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新細明體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新細明體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新細明體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10000"/>
        <a:buFont typeface="Wingdings" panose="05000000000000000000" pitchFamily="2" charset="2"/>
        <a:buChar char="§"/>
        <a:defRPr kumimoji="1" sz="3200" kern="1200">
          <a:solidFill>
            <a:srgbClr val="090A15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sz="2800" kern="1200">
          <a:solidFill>
            <a:srgbClr val="090A15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95000"/>
        <a:buFont typeface="Wingdings" panose="05000000000000000000" pitchFamily="2" charset="2"/>
        <a:buChar char="w"/>
        <a:defRPr kumimoji="1" sz="2400" kern="1200">
          <a:solidFill>
            <a:srgbClr val="090A15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defRPr kumimoji="1" sz="2000" kern="1200">
          <a:solidFill>
            <a:srgbClr val="090A15"/>
          </a:solidFill>
          <a:latin typeface="+mj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sz="2000" kern="1200">
          <a:solidFill>
            <a:srgbClr val="090A15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1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1.png"/><Relationship Id="rId4" Type="http://schemas.openxmlformats.org/officeDocument/2006/relationships/oleObject" Target="../embeddings/oleObject1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2.png"/><Relationship Id="rId4" Type="http://schemas.openxmlformats.org/officeDocument/2006/relationships/oleObject" Target="../embeddings/oleObject1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3.png"/><Relationship Id="rId4" Type="http://schemas.openxmlformats.org/officeDocument/2006/relationships/oleObject" Target="../embeddings/oleObject1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4.png"/><Relationship Id="rId4" Type="http://schemas.openxmlformats.org/officeDocument/2006/relationships/oleObject" Target="../embeddings/oleObject1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5.png"/><Relationship Id="rId4" Type="http://schemas.openxmlformats.org/officeDocument/2006/relationships/oleObject" Target="../embeddings/oleObject15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  Chapter 5  </a:t>
            </a:r>
            <a:r>
              <a:rPr lang="zh-TW" altLang="en-US" smtClean="0"/>
              <a:t>遞迴</a:t>
            </a:r>
          </a:p>
        </p:txBody>
      </p:sp>
      <p:sp>
        <p:nvSpPr>
          <p:cNvPr id="1269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86138"/>
            <a:ext cx="7696200" cy="28622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600" smtClean="0">
                <a:solidFill>
                  <a:schemeClr val="tx1"/>
                </a:solidFill>
                <a:hlinkClick r:id="rId3" action="ppaction://hlinksldjump"/>
              </a:rPr>
              <a:t>5.1</a:t>
            </a:r>
            <a:r>
              <a:rPr lang="en-US" altLang="zh-TW" sz="2600" smtClean="0">
                <a:solidFill>
                  <a:schemeClr val="tx1"/>
                </a:solidFill>
              </a:rPr>
              <a:t> </a:t>
            </a:r>
            <a:r>
              <a:rPr lang="zh-TW" altLang="en-US" sz="2400" smtClean="0">
                <a:solidFill>
                  <a:schemeClr val="tx1"/>
                </a:solidFill>
              </a:rPr>
              <a:t>遞迴的運作方式</a:t>
            </a:r>
            <a:endParaRPr lang="zh-TW" altLang="en-US" sz="2600" smtClean="0">
              <a:solidFill>
                <a:schemeClr val="tx1"/>
              </a:solidFill>
            </a:endParaRPr>
          </a:p>
          <a:p>
            <a:pPr eaLnBrk="1" hangingPunct="1">
              <a:defRPr/>
            </a:pPr>
            <a:r>
              <a:rPr lang="en-US" altLang="zh-TW" sz="2600" smtClean="0">
                <a:solidFill>
                  <a:schemeClr val="tx1"/>
                </a:solidFill>
                <a:hlinkClick r:id="rId4" action="ppaction://hlinksldjump"/>
              </a:rPr>
              <a:t>5.2</a:t>
            </a:r>
            <a:r>
              <a:rPr lang="en-US" altLang="zh-TW" sz="2600" smtClean="0">
                <a:solidFill>
                  <a:schemeClr val="tx1"/>
                </a:solidFill>
              </a:rPr>
              <a:t> </a:t>
            </a:r>
            <a:r>
              <a:rPr lang="zh-TW" altLang="en-US" sz="2400" smtClean="0">
                <a:solidFill>
                  <a:schemeClr val="tx1"/>
                </a:solidFill>
              </a:rPr>
              <a:t>一個典型的遞迴範例：河內塔</a:t>
            </a:r>
            <a:endParaRPr lang="zh-TW" altLang="en-US" sz="2600" smtClean="0">
              <a:solidFill>
                <a:schemeClr val="tx1"/>
              </a:solidFill>
            </a:endParaRPr>
          </a:p>
          <a:p>
            <a:pPr eaLnBrk="1" hangingPunct="1">
              <a:defRPr/>
            </a:pPr>
            <a:r>
              <a:rPr lang="en-US" altLang="zh-TW" sz="2600" smtClean="0">
                <a:solidFill>
                  <a:schemeClr val="tx1"/>
                </a:solidFill>
                <a:hlinkClick r:id="" action="ppaction://noaction"/>
              </a:rPr>
              <a:t>5.3</a:t>
            </a:r>
            <a:r>
              <a:rPr lang="en-US" altLang="zh-TW" sz="2600" smtClean="0">
                <a:solidFill>
                  <a:schemeClr val="tx1"/>
                </a:solidFill>
              </a:rPr>
              <a:t> </a:t>
            </a:r>
            <a:r>
              <a:rPr lang="zh-TW" altLang="en-US" sz="2400" smtClean="0">
                <a:solidFill>
                  <a:schemeClr val="tx1"/>
                </a:solidFill>
              </a:rPr>
              <a:t>另一個範例：八個皇后</a:t>
            </a:r>
            <a:endParaRPr lang="zh-TW" altLang="en-US" sz="2600" smtClean="0">
              <a:solidFill>
                <a:schemeClr val="tx1"/>
              </a:solidFill>
            </a:endParaRPr>
          </a:p>
          <a:p>
            <a:pPr eaLnBrk="1" hangingPunct="1">
              <a:defRPr/>
            </a:pPr>
            <a:r>
              <a:rPr lang="en-US" altLang="zh-TW" sz="2600" smtClean="0">
                <a:solidFill>
                  <a:schemeClr val="tx1"/>
                </a:solidFill>
                <a:hlinkClick r:id="" action="ppaction://noaction"/>
              </a:rPr>
              <a:t>5.4</a:t>
            </a:r>
            <a:r>
              <a:rPr lang="en-US" altLang="zh-TW" sz="2600" smtClean="0">
                <a:solidFill>
                  <a:schemeClr val="tx1"/>
                </a:solidFill>
              </a:rPr>
              <a:t> </a:t>
            </a:r>
            <a:r>
              <a:rPr lang="zh-TW" altLang="en-US" sz="2400" smtClean="0">
                <a:solidFill>
                  <a:schemeClr val="tx1"/>
                </a:solidFill>
              </a:rPr>
              <a:t>何時不要使用遞迴</a:t>
            </a:r>
            <a:r>
              <a:rPr lang="en-US" altLang="zh-TW" sz="2400" smtClean="0">
                <a:solidFill>
                  <a:schemeClr val="tx1"/>
                </a:solidFill>
              </a:rPr>
              <a:t>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A1758693-6005-43AE-8317-42EB5E652D2C}" type="slidenum">
              <a:rPr kumimoji="0" lang="zh-TW" altLang="en-US" sz="1400" baseline="0"/>
              <a:pPr/>
              <a:t>10</a:t>
            </a:fld>
            <a:endParaRPr kumimoji="0" lang="zh-TW" altLang="en-US" sz="1400" baseline="0"/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smtClean="0"/>
              <a:t>5.2	</a:t>
            </a:r>
            <a:r>
              <a:rPr lang="zh-TW" altLang="en-US" sz="4000" smtClean="0"/>
              <a:t>一個典型的遞迴範例：河內塔</a:t>
            </a:r>
          </a:p>
        </p:txBody>
      </p:sp>
      <p:graphicFrame>
        <p:nvGraphicFramePr>
          <p:cNvPr id="22532" name="Object 6"/>
          <p:cNvGraphicFramePr>
            <a:graphicFrameLocks noChangeAspect="1"/>
          </p:cNvGraphicFramePr>
          <p:nvPr>
            <p:ph idx="1"/>
          </p:nvPr>
        </p:nvGraphicFramePr>
        <p:xfrm>
          <a:off x="1476375" y="1628775"/>
          <a:ext cx="6264275" cy="453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PhotoImpact" r:id="rId4" imgW="2173044" imgH="1572505" progId="PI3.Image">
                  <p:embed/>
                </p:oleObj>
              </mc:Choice>
              <mc:Fallback>
                <p:oleObj name="PhotoImpact" r:id="rId4" imgW="2173044" imgH="1572505" progId="PI3.Imag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628775"/>
                        <a:ext cx="6264275" cy="453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AFD33056-734F-4F2D-A0B0-941BCE3C71F2}" type="slidenum">
              <a:rPr kumimoji="0" lang="zh-TW" altLang="en-US" sz="1400" baseline="0"/>
              <a:pPr/>
              <a:t>11</a:t>
            </a:fld>
            <a:endParaRPr kumimoji="0" lang="zh-TW" altLang="en-US" sz="1400" baseline="0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smtClean="0"/>
              <a:t>5.2	</a:t>
            </a:r>
            <a:r>
              <a:rPr lang="zh-TW" altLang="en-US" sz="4000" smtClean="0"/>
              <a:t>一個典型的遞迴範例：河內塔</a:t>
            </a:r>
          </a:p>
        </p:txBody>
      </p:sp>
      <p:graphicFrame>
        <p:nvGraphicFramePr>
          <p:cNvPr id="24580" name="Object 7"/>
          <p:cNvGraphicFramePr>
            <a:graphicFrameLocks noChangeAspect="1"/>
          </p:cNvGraphicFramePr>
          <p:nvPr>
            <p:ph idx="1"/>
          </p:nvPr>
        </p:nvGraphicFramePr>
        <p:xfrm>
          <a:off x="1116013" y="1628775"/>
          <a:ext cx="6551612" cy="445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PhotoImpact" r:id="rId4" imgW="2090932" imgH="1423057" progId="PI3.Image">
                  <p:embed/>
                </p:oleObj>
              </mc:Choice>
              <mc:Fallback>
                <p:oleObj name="PhotoImpact" r:id="rId4" imgW="2090932" imgH="1423057" progId="PI3.Imag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628775"/>
                        <a:ext cx="6551612" cy="445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FD5FCD2F-DC3C-44A9-91EF-E599D7D3B816}" type="slidenum">
              <a:rPr kumimoji="0" lang="zh-TW" altLang="en-US" sz="1400" baseline="0"/>
              <a:pPr/>
              <a:t>12</a:t>
            </a:fld>
            <a:endParaRPr kumimoji="0" lang="zh-TW" altLang="en-US" sz="1400" baseline="0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smtClean="0"/>
              <a:t>5.2	</a:t>
            </a:r>
            <a:r>
              <a:rPr lang="zh-TW" altLang="en-US" sz="4000" smtClean="0"/>
              <a:t>一個典型的遞迴範例：河內塔</a:t>
            </a:r>
          </a:p>
        </p:txBody>
      </p:sp>
      <p:graphicFrame>
        <p:nvGraphicFramePr>
          <p:cNvPr id="26628" name="Object 7"/>
          <p:cNvGraphicFramePr>
            <a:graphicFrameLocks noChangeAspect="1"/>
          </p:cNvGraphicFramePr>
          <p:nvPr>
            <p:ph sz="half" idx="2"/>
          </p:nvPr>
        </p:nvGraphicFramePr>
        <p:xfrm>
          <a:off x="755650" y="1700213"/>
          <a:ext cx="7775575" cy="371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PhotoImpact" r:id="rId4" imgW="2191331" imgH="1048337" progId="PI3.Image">
                  <p:embed/>
                </p:oleObj>
              </mc:Choice>
              <mc:Fallback>
                <p:oleObj name="PhotoImpact" r:id="rId4" imgW="2191331" imgH="1048337" progId="PI3.Imag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700213"/>
                        <a:ext cx="7775575" cy="3719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FDE2A9C7-4D8C-4AAD-9205-D65CB7EF896C}" type="slidenum">
              <a:rPr kumimoji="0" lang="zh-TW" altLang="en-US" sz="1400" baseline="0"/>
              <a:pPr/>
              <a:t>13</a:t>
            </a:fld>
            <a:endParaRPr kumimoji="0" lang="zh-TW" altLang="en-US" sz="1400" baseline="0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5.3  </a:t>
            </a:r>
            <a:r>
              <a:rPr lang="zh-TW" altLang="en-US" smtClean="0"/>
              <a:t>另一個範例：八個皇后</a:t>
            </a:r>
          </a:p>
        </p:txBody>
      </p:sp>
      <p:sp>
        <p:nvSpPr>
          <p:cNvPr id="28676" name="Rectangle 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 eaLnBrk="1" hangingPunct="1"/>
            <a:r>
              <a:rPr lang="zh-TW" altLang="en-US" sz="2400" smtClean="0"/>
              <a:t>八個皇后遊戲規則</a:t>
            </a:r>
          </a:p>
          <a:p>
            <a:pPr lvl="1" eaLnBrk="1" hangingPunct="1"/>
            <a:r>
              <a:rPr lang="zh-TW" altLang="en-US" sz="2000" smtClean="0"/>
              <a:t>皇后之間不可在同一列</a:t>
            </a:r>
            <a:r>
              <a:rPr lang="en-US" altLang="zh-TW" sz="2000" smtClean="0"/>
              <a:t>(row)</a:t>
            </a:r>
            <a:r>
              <a:rPr lang="zh-TW" altLang="en-US" sz="2000" smtClean="0"/>
              <a:t>、同一行 </a:t>
            </a:r>
            <a:r>
              <a:rPr lang="en-US" altLang="zh-TW" sz="2000" smtClean="0"/>
              <a:t>(column)</a:t>
            </a:r>
            <a:r>
              <a:rPr lang="zh-TW" altLang="en-US" sz="2000" smtClean="0"/>
              <a:t>，也不可以在同一個對角線</a:t>
            </a:r>
            <a:r>
              <a:rPr lang="en-US" altLang="zh-TW" sz="2000" smtClean="0"/>
              <a:t>(diagonal)</a:t>
            </a:r>
            <a:r>
              <a:rPr lang="zh-TW" altLang="en-US" sz="2000" smtClean="0"/>
              <a:t>上。</a:t>
            </a:r>
          </a:p>
          <a:p>
            <a:pPr lvl="1" eaLnBrk="1" hangingPunct="1"/>
            <a:r>
              <a:rPr lang="zh-TW" altLang="en-US" sz="2000" smtClean="0"/>
              <a:t>左上角為</a:t>
            </a:r>
            <a:r>
              <a:rPr lang="en-US" altLang="zh-TW" sz="2000" smtClean="0"/>
              <a:t>(</a:t>
            </a:r>
            <a:r>
              <a:rPr lang="zh-TW" altLang="en-US" sz="2000" smtClean="0"/>
              <a:t>第一列、第一行</a:t>
            </a:r>
            <a:r>
              <a:rPr lang="en-US" altLang="zh-TW" sz="2000" smtClean="0"/>
              <a:t>)</a:t>
            </a:r>
          </a:p>
          <a:p>
            <a:pPr marL="0" indent="0" eaLnBrk="1" hangingPunct="1"/>
            <a:r>
              <a:rPr lang="zh-TW" altLang="en-US" sz="2400" smtClean="0"/>
              <a:t>八個皇后牽涉到的觀念</a:t>
            </a:r>
          </a:p>
          <a:p>
            <a:pPr lvl="1" eaLnBrk="1" hangingPunct="1"/>
            <a:r>
              <a:rPr lang="zh-TW" altLang="en-US" sz="2000" smtClean="0"/>
              <a:t>遞迴</a:t>
            </a:r>
          </a:p>
          <a:p>
            <a:pPr lvl="1" eaLnBrk="1" hangingPunct="1"/>
            <a:r>
              <a:rPr lang="zh-TW" altLang="en-US" sz="2000" smtClean="0"/>
              <a:t>往回追蹤</a:t>
            </a:r>
            <a:r>
              <a:rPr lang="en-US" altLang="zh-TW" sz="2000" smtClean="0"/>
              <a:t>(Backtracking)</a:t>
            </a:r>
          </a:p>
          <a:p>
            <a:pPr marL="0" indent="0" eaLnBrk="1" hangingPunct="1"/>
            <a:endParaRPr lang="en-US" altLang="zh-TW" sz="2400" smtClean="0"/>
          </a:p>
        </p:txBody>
      </p:sp>
      <p:graphicFrame>
        <p:nvGraphicFramePr>
          <p:cNvPr id="28677" name="Object 8"/>
          <p:cNvGraphicFramePr>
            <a:graphicFrameLocks noChangeAspect="1"/>
          </p:cNvGraphicFramePr>
          <p:nvPr>
            <p:ph sz="half" idx="2"/>
          </p:nvPr>
        </p:nvGraphicFramePr>
        <p:xfrm>
          <a:off x="4716463" y="1916113"/>
          <a:ext cx="3455987" cy="343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PhotoImpact" r:id="rId4" imgW="542499" imgH="539269" progId="PI3.Image">
                  <p:embed/>
                </p:oleObj>
              </mc:Choice>
              <mc:Fallback>
                <p:oleObj name="PhotoImpact" r:id="rId4" imgW="542499" imgH="539269" progId="PI3.Imag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1916113"/>
                        <a:ext cx="3455987" cy="343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E7CD0A45-9FB4-4008-AB50-42C1A1378BB9}" type="slidenum">
              <a:rPr kumimoji="0" lang="zh-TW" altLang="en-US" sz="1400" baseline="0"/>
              <a:pPr/>
              <a:t>14</a:t>
            </a:fld>
            <a:endParaRPr kumimoji="0" lang="zh-TW" altLang="en-US" sz="1400" baseline="0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5.3  </a:t>
            </a:r>
            <a:r>
              <a:rPr lang="zh-TW" altLang="en-US" smtClean="0"/>
              <a:t>另一個範例：八個皇后</a:t>
            </a:r>
          </a:p>
        </p:txBody>
      </p:sp>
      <p:graphicFrame>
        <p:nvGraphicFramePr>
          <p:cNvPr id="30724" name="Object 9"/>
          <p:cNvGraphicFramePr>
            <a:graphicFrameLocks noChangeAspect="1"/>
          </p:cNvGraphicFramePr>
          <p:nvPr>
            <p:ph idx="1"/>
          </p:nvPr>
        </p:nvGraphicFramePr>
        <p:xfrm>
          <a:off x="611188" y="2151063"/>
          <a:ext cx="8064500" cy="350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PhotoImpact" r:id="rId4" imgW="2108863" imgH="917295" progId="PI3.Image">
                  <p:embed/>
                </p:oleObj>
              </mc:Choice>
              <mc:Fallback>
                <p:oleObj name="PhotoImpact" r:id="rId4" imgW="2108863" imgH="917295" progId="PI3.Imag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151063"/>
                        <a:ext cx="8064500" cy="350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FC61FEC3-608E-4A1A-9FF5-BF1B4B08CBB8}" type="slidenum">
              <a:rPr kumimoji="0" lang="zh-TW" altLang="en-US" sz="1400" baseline="0"/>
              <a:pPr/>
              <a:t>15</a:t>
            </a:fld>
            <a:endParaRPr kumimoji="0" lang="zh-TW" altLang="en-US" sz="1400" baseline="0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5.3  </a:t>
            </a:r>
            <a:r>
              <a:rPr lang="zh-TW" altLang="en-US" smtClean="0"/>
              <a:t>另一個範例：八個皇后</a:t>
            </a:r>
          </a:p>
        </p:txBody>
      </p:sp>
      <p:sp>
        <p:nvSpPr>
          <p:cNvPr id="32772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zh-TW" altLang="en-US" sz="2800" smtClean="0"/>
              <a:t>如何判斷皇后</a:t>
            </a:r>
            <a:r>
              <a:rPr lang="en-US" altLang="zh-TW" sz="2800" smtClean="0"/>
              <a:t>i </a:t>
            </a:r>
            <a:r>
              <a:rPr lang="zh-TW" altLang="en-US" sz="2800" smtClean="0"/>
              <a:t>和皇后</a:t>
            </a:r>
            <a:r>
              <a:rPr lang="en-US" altLang="zh-TW" sz="2800" smtClean="0"/>
              <a:t>j </a:t>
            </a:r>
            <a:r>
              <a:rPr lang="zh-TW" altLang="en-US" sz="2800" smtClean="0"/>
              <a:t>有無在同一行或在同一對角線呢？假設</a:t>
            </a:r>
            <a:r>
              <a:rPr lang="en-US" altLang="zh-TW" sz="2800" smtClean="0"/>
              <a:t>col(i)</a:t>
            </a:r>
            <a:r>
              <a:rPr lang="zh-TW" altLang="en-US" sz="2800" smtClean="0"/>
              <a:t>表示第</a:t>
            </a:r>
            <a:r>
              <a:rPr lang="en-US" altLang="zh-TW" sz="2800" smtClean="0"/>
              <a:t>i </a:t>
            </a:r>
            <a:r>
              <a:rPr lang="zh-TW" altLang="en-US" sz="2800" smtClean="0"/>
              <a:t>個皇后</a:t>
            </a:r>
            <a:r>
              <a:rPr lang="en-US" altLang="zh-TW" sz="2800" smtClean="0"/>
              <a:t>(</a:t>
            </a:r>
            <a:r>
              <a:rPr lang="zh-TW" altLang="en-US" sz="2800" smtClean="0"/>
              <a:t>在第</a:t>
            </a:r>
            <a:r>
              <a:rPr lang="en-US" altLang="zh-TW" sz="2800" smtClean="0"/>
              <a:t>i </a:t>
            </a:r>
            <a:r>
              <a:rPr lang="zh-TW" altLang="en-US" sz="2800" smtClean="0"/>
              <a:t>個列，每一皇后按順序由第一列開始排起</a:t>
            </a:r>
            <a:r>
              <a:rPr lang="en-US" altLang="zh-TW" sz="2800" smtClean="0"/>
              <a:t>)</a:t>
            </a:r>
            <a:r>
              <a:rPr lang="zh-TW" altLang="en-US" sz="2800" smtClean="0"/>
              <a:t>所在的那一行，若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altLang="zh-TW" sz="2800" smtClean="0"/>
              <a:t>col(i) = col(j)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zh-TW" altLang="en-US" sz="2800" smtClean="0"/>
              <a:t>表示第</a:t>
            </a:r>
            <a:r>
              <a:rPr lang="en-US" altLang="zh-TW" sz="2800" smtClean="0"/>
              <a:t>i </a:t>
            </a:r>
            <a:r>
              <a:rPr lang="zh-TW" altLang="en-US" sz="2800" smtClean="0"/>
              <a:t>個皇后和第</a:t>
            </a:r>
            <a:r>
              <a:rPr lang="en-US" altLang="zh-TW" sz="2800" smtClean="0"/>
              <a:t>k </a:t>
            </a:r>
            <a:r>
              <a:rPr lang="zh-TW" altLang="en-US" sz="2800" smtClean="0"/>
              <a:t>個皇后在同一行上。若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altLang="zh-TW" sz="2800" smtClean="0"/>
              <a:t>col(i) – col(k) = | i–k|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zh-TW" altLang="en-US" sz="2800" smtClean="0"/>
              <a:t>則表示在同一對角線上，此處加絕對值表示</a:t>
            </a:r>
            <a:r>
              <a:rPr lang="en-US" altLang="zh-TW" sz="2800" smtClean="0"/>
              <a:t>i–k </a:t>
            </a:r>
            <a:r>
              <a:rPr lang="zh-TW" altLang="en-US" sz="2800" smtClean="0"/>
              <a:t>或</a:t>
            </a:r>
            <a:r>
              <a:rPr lang="en-US" altLang="zh-TW" sz="2800" smtClean="0"/>
              <a:t>k–i </a:t>
            </a:r>
            <a:r>
              <a:rPr lang="zh-TW" altLang="en-US" sz="2800" smtClean="0"/>
              <a:t>皆可。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F130CD86-9D8D-44ED-8260-6AF0A42F9DE8}" type="slidenum">
              <a:rPr kumimoji="0" lang="zh-TW" altLang="en-US" sz="1400" baseline="0"/>
              <a:pPr/>
              <a:t>16</a:t>
            </a:fld>
            <a:endParaRPr kumimoji="0" lang="zh-TW" altLang="en-US" sz="1400" baseline="0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5.4  </a:t>
            </a:r>
            <a:r>
              <a:rPr lang="zh-TW" altLang="en-US" smtClean="0"/>
              <a:t>何時不要使用遞迴</a:t>
            </a:r>
          </a:p>
        </p:txBody>
      </p:sp>
      <p:sp>
        <p:nvSpPr>
          <p:cNvPr id="34820" name="Rectangle 6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7913688" cy="4495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zh-TW" altLang="en-US" sz="2400" smtClean="0"/>
              <a:t>遞迴雖然可以使用少數幾行的敘述就可解決一複雜的問題，但有些問題會花更多的時間來處理，因此我們將要探討“何時不要使用遞迴”這一主題。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zh-TW" altLang="en-US" sz="2400" smtClean="0"/>
              <a:t>前面曾提及的費氏數列的計算方法，某一數乃是前二位數的和，如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smtClean="0"/>
              <a:t>F0 = 1, F1 = 1, F2 = F1+F0 = 2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TW" altLang="en-US" sz="2400" smtClean="0"/>
              <a:t>依此類推</a:t>
            </a:r>
          </a:p>
        </p:txBody>
      </p:sp>
      <p:graphicFrame>
        <p:nvGraphicFramePr>
          <p:cNvPr id="34821" name="Object 7"/>
          <p:cNvGraphicFramePr>
            <a:graphicFrameLocks noChangeAspect="1"/>
          </p:cNvGraphicFramePr>
          <p:nvPr>
            <p:ph sz="half" idx="2"/>
          </p:nvPr>
        </p:nvGraphicFramePr>
        <p:xfrm>
          <a:off x="1476375" y="4797425"/>
          <a:ext cx="626427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2" name="PhotoImpact" r:id="rId4" imgW="1118524" imgH="182880" progId="PI3.Image">
                  <p:embed/>
                </p:oleObj>
              </mc:Choice>
              <mc:Fallback>
                <p:oleObj name="PhotoImpact" r:id="rId4" imgW="1118524" imgH="182880" progId="PI3.Imag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797425"/>
                        <a:ext cx="6264275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EBCC52DE-B2E3-4714-8E50-6B62BD8B51FF}" type="slidenum">
              <a:rPr kumimoji="0" lang="zh-TW" altLang="en-US" sz="1400" baseline="0"/>
              <a:pPr/>
              <a:t>17</a:t>
            </a:fld>
            <a:endParaRPr kumimoji="0" lang="zh-TW" altLang="en-US" sz="1400" baseline="0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5.4  </a:t>
            </a:r>
            <a:r>
              <a:rPr lang="zh-TW" altLang="en-US" smtClean="0"/>
              <a:t>何時不要使用遞迴</a:t>
            </a:r>
          </a:p>
        </p:txBody>
      </p:sp>
      <p:sp>
        <p:nvSpPr>
          <p:cNvPr id="36868" name="Rectangle 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7913688" cy="4495800"/>
          </a:xfrm>
        </p:spPr>
        <p:txBody>
          <a:bodyPr/>
          <a:lstStyle/>
          <a:p>
            <a:pPr marL="0" indent="0" eaLnBrk="1" hangingPunct="1"/>
            <a:r>
              <a:rPr lang="zh-TW" altLang="en-US" sz="2800" smtClean="0"/>
              <a:t>遞迴處理時，其遞迴樹</a:t>
            </a:r>
            <a:r>
              <a:rPr lang="en-US" altLang="zh-TW" sz="2800" smtClean="0"/>
              <a:t>(recursive tree)</a:t>
            </a:r>
          </a:p>
        </p:txBody>
      </p:sp>
      <p:graphicFrame>
        <p:nvGraphicFramePr>
          <p:cNvPr id="36869" name="Object 11"/>
          <p:cNvGraphicFramePr>
            <a:graphicFrameLocks noChangeAspect="1"/>
          </p:cNvGraphicFramePr>
          <p:nvPr>
            <p:ph sz="half" idx="2"/>
          </p:nvPr>
        </p:nvGraphicFramePr>
        <p:xfrm>
          <a:off x="1547813" y="2276475"/>
          <a:ext cx="6119812" cy="382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0" name="PhotoImpact" r:id="rId4" imgW="2154575" imgH="1347105" progId="PI3.Image">
                  <p:embed/>
                </p:oleObj>
              </mc:Choice>
              <mc:Fallback>
                <p:oleObj name="PhotoImpact" r:id="rId4" imgW="2154575" imgH="1347105" progId="PI3.Image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276475"/>
                        <a:ext cx="6119812" cy="382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2A160860-B91A-4A10-BC33-60FA11495846}" type="slidenum">
              <a:rPr kumimoji="0" lang="zh-TW" altLang="en-US" sz="1400" baseline="0"/>
              <a:pPr/>
              <a:t>18</a:t>
            </a:fld>
            <a:endParaRPr kumimoji="0" lang="zh-TW" altLang="en-US" sz="1400" baseline="0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5.4  </a:t>
            </a:r>
            <a:r>
              <a:rPr lang="zh-TW" altLang="en-US" smtClean="0"/>
              <a:t>何時不要使用遞迴</a:t>
            </a:r>
          </a:p>
        </p:txBody>
      </p:sp>
      <p:sp>
        <p:nvSpPr>
          <p:cNvPr id="38916" name="Rectangle 9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7770813" cy="4495800"/>
          </a:xfrm>
        </p:spPr>
        <p:txBody>
          <a:bodyPr/>
          <a:lstStyle/>
          <a:p>
            <a:pPr marL="0" indent="0" eaLnBrk="1" hangingPunct="1"/>
            <a:r>
              <a:rPr lang="zh-TW" altLang="en-US" sz="2800" smtClean="0"/>
              <a:t>費氏序列函數 </a:t>
            </a:r>
            <a:r>
              <a:rPr lang="en-US" altLang="zh-TW" sz="2800" smtClean="0"/>
              <a:t>– </a:t>
            </a:r>
            <a:r>
              <a:rPr lang="zh-TW" altLang="en-US" sz="2800" smtClean="0"/>
              <a:t>非遞迴</a:t>
            </a:r>
          </a:p>
        </p:txBody>
      </p:sp>
      <p:graphicFrame>
        <p:nvGraphicFramePr>
          <p:cNvPr id="38917" name="Object 10"/>
          <p:cNvGraphicFramePr>
            <a:graphicFrameLocks noChangeAspect="1"/>
          </p:cNvGraphicFramePr>
          <p:nvPr>
            <p:ph sz="half" idx="2"/>
          </p:nvPr>
        </p:nvGraphicFramePr>
        <p:xfrm>
          <a:off x="1906588" y="2276475"/>
          <a:ext cx="5545137" cy="381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8" name="PhotoImpact" r:id="rId4" imgW="1048337" imgH="838060" progId="PI3.Image">
                  <p:embed/>
                </p:oleObj>
              </mc:Choice>
              <mc:Fallback>
                <p:oleObj name="PhotoImpact" r:id="rId4" imgW="1048337" imgH="838060" progId="PI3.Image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88" y="2276475"/>
                        <a:ext cx="5545137" cy="381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2DC52CA0-AF4C-4C60-B2E9-1516D7445C57}" type="slidenum">
              <a:rPr kumimoji="0" lang="zh-TW" altLang="en-US" sz="1400" baseline="0"/>
              <a:pPr/>
              <a:t>19</a:t>
            </a:fld>
            <a:endParaRPr kumimoji="0" lang="zh-TW" altLang="en-US" sz="1400" baseline="0"/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5.4  </a:t>
            </a:r>
            <a:r>
              <a:rPr lang="zh-TW" altLang="en-US" smtClean="0"/>
              <a:t>何時不要使用遞迴</a:t>
            </a:r>
          </a:p>
        </p:txBody>
      </p:sp>
      <p:sp>
        <p:nvSpPr>
          <p:cNvPr id="4096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zh-TW" smtClean="0"/>
              <a:t>n! </a:t>
            </a:r>
            <a:r>
              <a:rPr lang="zh-TW" altLang="en-US" smtClean="0"/>
              <a:t>的遞迴</a:t>
            </a:r>
          </a:p>
          <a:p>
            <a:pPr marL="0" indent="0" eaLnBrk="1" hangingPunct="1"/>
            <a:endParaRPr lang="zh-TW" altLang="en-US" sz="2800" smtClean="0"/>
          </a:p>
          <a:p>
            <a:pPr marL="0" indent="0" eaLnBrk="1" hangingPunct="1"/>
            <a:endParaRPr lang="en-US" altLang="zh-TW" sz="2400" smtClean="0"/>
          </a:p>
        </p:txBody>
      </p:sp>
      <p:graphicFrame>
        <p:nvGraphicFramePr>
          <p:cNvPr id="40965" name="Object 5"/>
          <p:cNvGraphicFramePr>
            <a:graphicFrameLocks noChangeAspect="1"/>
          </p:cNvGraphicFramePr>
          <p:nvPr>
            <p:ph sz="half" idx="2"/>
          </p:nvPr>
        </p:nvGraphicFramePr>
        <p:xfrm>
          <a:off x="1187450" y="2708275"/>
          <a:ext cx="6983413" cy="259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6" name="PhotoImpact" r:id="rId4" imgW="1846779" imgH="685801" progId="PI3.Image">
                  <p:embed/>
                </p:oleObj>
              </mc:Choice>
              <mc:Fallback>
                <p:oleObj name="PhotoImpact" r:id="rId4" imgW="1846779" imgH="685801" progId="PI3.Imag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708275"/>
                        <a:ext cx="6983413" cy="259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0E0FA2B9-98F8-4F06-AFCD-65C6DE558843}" type="slidenum">
              <a:rPr kumimoji="0" lang="zh-TW" altLang="en-US" sz="1400" baseline="0"/>
              <a:pPr/>
              <a:t>2</a:t>
            </a:fld>
            <a:endParaRPr kumimoji="0" lang="zh-TW" altLang="en-US" sz="1400" baseline="0"/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5.1	  </a:t>
            </a:r>
            <a:r>
              <a:rPr lang="zh-TW" altLang="en-US" smtClean="0">
                <a:effectLst/>
              </a:rPr>
              <a:t>遞迴的運作方式</a:t>
            </a:r>
          </a:p>
        </p:txBody>
      </p:sp>
      <p:sp>
        <p:nvSpPr>
          <p:cNvPr id="717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 eaLnBrk="1" hangingPunct="1"/>
            <a:r>
              <a:rPr lang="zh-TW" altLang="en-US" sz="2800" smtClean="0"/>
              <a:t>何謂遞迴</a:t>
            </a:r>
            <a:r>
              <a:rPr lang="en-US" altLang="zh-TW" sz="2800" smtClean="0"/>
              <a:t>(Recursive)</a:t>
            </a:r>
            <a:r>
              <a:rPr lang="zh-TW" altLang="en-US" sz="2800" smtClean="0"/>
              <a:t>？</a:t>
            </a:r>
          </a:p>
          <a:p>
            <a:pPr lvl="1" eaLnBrk="1" hangingPunct="1"/>
            <a:r>
              <a:rPr lang="zh-TW" altLang="en-US" sz="2400" smtClean="0"/>
              <a:t>一個呼叫它本身的函數</a:t>
            </a:r>
          </a:p>
          <a:p>
            <a:pPr lvl="1" eaLnBrk="1" hangingPunct="1"/>
            <a:r>
              <a:rPr lang="zh-TW" altLang="en-US" sz="2400" smtClean="0"/>
              <a:t>撰寫遞迴時，一定要有結束點</a:t>
            </a:r>
          </a:p>
          <a:p>
            <a:pPr lvl="1" eaLnBrk="1" hangingPunct="1"/>
            <a:endParaRPr lang="en-US" altLang="zh-TW" sz="2400" smtClean="0"/>
          </a:p>
        </p:txBody>
      </p:sp>
      <p:graphicFrame>
        <p:nvGraphicFramePr>
          <p:cNvPr id="7173" name="Object 8"/>
          <p:cNvGraphicFramePr>
            <a:graphicFrameLocks noChangeAspect="1"/>
          </p:cNvGraphicFramePr>
          <p:nvPr>
            <p:ph sz="half" idx="2"/>
          </p:nvPr>
        </p:nvGraphicFramePr>
        <p:xfrm>
          <a:off x="4859338" y="1916113"/>
          <a:ext cx="3162300" cy="338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PhotoImpact" r:id="rId4" imgW="655210" imgH="700923" progId="PI3.Image">
                  <p:embed/>
                </p:oleObj>
              </mc:Choice>
              <mc:Fallback>
                <p:oleObj name="PhotoImpact" r:id="rId4" imgW="655210" imgH="700923" progId="PI3.Imag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1916113"/>
                        <a:ext cx="3162300" cy="338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EF54E86E-243E-4ECF-90E3-C0F7B6823F7B}" type="slidenum">
              <a:rPr kumimoji="0" lang="zh-TW" altLang="en-US" sz="1400" baseline="0"/>
              <a:pPr/>
              <a:t>3</a:t>
            </a:fld>
            <a:endParaRPr kumimoji="0" lang="zh-TW" altLang="en-US" sz="1400" baseline="0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5.1	  </a:t>
            </a:r>
            <a:r>
              <a:rPr lang="zh-TW" altLang="en-US" smtClean="0">
                <a:effectLst/>
              </a:rPr>
              <a:t>遞迴的運作方式</a:t>
            </a:r>
          </a:p>
        </p:txBody>
      </p:sp>
      <p:sp>
        <p:nvSpPr>
          <p:cNvPr id="922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 eaLnBrk="1" hangingPunct="1"/>
            <a:r>
              <a:rPr lang="zh-TW" altLang="en-US" smtClean="0"/>
              <a:t>以遞迴方式計算</a:t>
            </a:r>
            <a:r>
              <a:rPr lang="en-US" altLang="zh-TW" smtClean="0"/>
              <a:t>n!</a:t>
            </a:r>
            <a:endParaRPr lang="en-US" altLang="zh-TW" sz="2800" smtClean="0"/>
          </a:p>
        </p:txBody>
      </p:sp>
      <p:graphicFrame>
        <p:nvGraphicFramePr>
          <p:cNvPr id="9221" name="Object 9"/>
          <p:cNvGraphicFramePr>
            <a:graphicFrameLocks noChangeAspect="1"/>
          </p:cNvGraphicFramePr>
          <p:nvPr>
            <p:ph sz="half" idx="2"/>
          </p:nvPr>
        </p:nvGraphicFramePr>
        <p:xfrm>
          <a:off x="1979613" y="2708275"/>
          <a:ext cx="4679950" cy="291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PhotoImpact" r:id="rId4" imgW="862586" imgH="536404" progId="PI3.Image">
                  <p:embed/>
                </p:oleObj>
              </mc:Choice>
              <mc:Fallback>
                <p:oleObj name="PhotoImpact" r:id="rId4" imgW="862586" imgH="536404" progId="PI3.Imag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708275"/>
                        <a:ext cx="4679950" cy="291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1AF1385C-A981-4213-B7B5-9B9E21E8FDE9}" type="slidenum">
              <a:rPr kumimoji="0" lang="zh-TW" altLang="en-US" sz="1400" baseline="0"/>
              <a:pPr/>
              <a:t>4</a:t>
            </a:fld>
            <a:endParaRPr kumimoji="0" lang="zh-TW" altLang="en-US" sz="1400" baseline="0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5.1	  </a:t>
            </a:r>
            <a:r>
              <a:rPr lang="zh-TW" altLang="en-US" smtClean="0">
                <a:effectLst/>
              </a:rPr>
              <a:t>遞迴的運作方式</a:t>
            </a:r>
          </a:p>
        </p:txBody>
      </p:sp>
      <p:sp>
        <p:nvSpPr>
          <p:cNvPr id="1126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7842250" cy="44958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400" smtClean="0"/>
              <a:t>以圖形表示 </a:t>
            </a:r>
            <a:r>
              <a:rPr lang="en-US" altLang="zh-TW" sz="2400" smtClean="0"/>
              <a:t>n!</a:t>
            </a:r>
            <a:r>
              <a:rPr lang="zh-TW" altLang="en-US" sz="2400" smtClean="0"/>
              <a:t>的做法</a:t>
            </a:r>
            <a:r>
              <a:rPr lang="en-US" altLang="zh-TW" sz="2400" smtClean="0"/>
              <a:t>(</a:t>
            </a:r>
            <a:r>
              <a:rPr lang="zh-TW" altLang="en-US" sz="2400" smtClean="0"/>
              <a:t>以</a:t>
            </a:r>
            <a:r>
              <a:rPr lang="en-US" altLang="zh-TW" sz="2400" smtClean="0"/>
              <a:t>4!</a:t>
            </a:r>
            <a:r>
              <a:rPr lang="zh-TW" altLang="en-US" sz="2400" smtClean="0"/>
              <a:t>為例</a:t>
            </a:r>
            <a:r>
              <a:rPr lang="en-US" altLang="zh-TW" sz="2400" smtClean="0"/>
              <a:t>)</a:t>
            </a:r>
            <a:endParaRPr lang="en-US" altLang="zh-TW" sz="2800" smtClean="0">
              <a:latin typeface="DFMing-W5-WIN-BF" charset="-120"/>
              <a:ea typeface="DFMing-W5-WIN-BF" charset="-120"/>
            </a:endParaRPr>
          </a:p>
        </p:txBody>
      </p:sp>
      <p:graphicFrame>
        <p:nvGraphicFramePr>
          <p:cNvPr id="11269" name="Object 9"/>
          <p:cNvGraphicFramePr>
            <a:graphicFrameLocks noChangeAspect="1"/>
          </p:cNvGraphicFramePr>
          <p:nvPr>
            <p:ph sz="half" idx="2"/>
          </p:nvPr>
        </p:nvGraphicFramePr>
        <p:xfrm>
          <a:off x="1763713" y="2133600"/>
          <a:ext cx="5329237" cy="403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PhotoImpact" r:id="rId4" imgW="1810516" imgH="1368323" progId="PI3.Image">
                  <p:embed/>
                </p:oleObj>
              </mc:Choice>
              <mc:Fallback>
                <p:oleObj name="PhotoImpact" r:id="rId4" imgW="1810516" imgH="1368323" progId="PI3.Imag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133600"/>
                        <a:ext cx="5329237" cy="4030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4E1D5B80-C3C9-45BF-8721-D66BDCE0BA6A}" type="slidenum">
              <a:rPr kumimoji="0" lang="zh-TW" altLang="en-US" sz="1400" baseline="0"/>
              <a:pPr/>
              <a:t>5</a:t>
            </a:fld>
            <a:endParaRPr kumimoji="0" lang="zh-TW" altLang="en-US" sz="1400" baseline="0"/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5.1	  </a:t>
            </a:r>
            <a:r>
              <a:rPr lang="zh-TW" altLang="en-US" smtClean="0">
                <a:effectLst/>
              </a:rPr>
              <a:t>遞迴的運作方式</a:t>
            </a:r>
          </a:p>
        </p:txBody>
      </p:sp>
      <p:sp>
        <p:nvSpPr>
          <p:cNvPr id="1331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sz="2800" smtClean="0"/>
              <a:t>費氏數列</a:t>
            </a:r>
            <a:r>
              <a:rPr lang="en-US" altLang="zh-TW" sz="2800" smtClean="0"/>
              <a:t>(Fibonacci number)</a:t>
            </a:r>
            <a:r>
              <a:rPr lang="zh-TW" altLang="en-US" sz="2800" smtClean="0"/>
              <a:t>：</a:t>
            </a:r>
            <a:r>
              <a:rPr lang="zh-TW" altLang="en-US" sz="2900" smtClean="0"/>
              <a:t>某一數為其前二個數的和</a:t>
            </a:r>
          </a:p>
          <a:p>
            <a:pPr eaLnBrk="1" hangingPunct="1"/>
            <a:r>
              <a:rPr lang="zh-TW" altLang="en-US" sz="2800" smtClean="0"/>
              <a:t>假設 </a:t>
            </a:r>
            <a:r>
              <a:rPr lang="en-US" altLang="zh-TW" sz="2800" smtClean="0"/>
              <a:t>n</a:t>
            </a:r>
            <a:r>
              <a:rPr lang="en-US" altLang="zh-TW" sz="2800" baseline="-25000" smtClean="0"/>
              <a:t>0</a:t>
            </a:r>
            <a:r>
              <a:rPr lang="en-US" altLang="zh-TW" sz="2800" smtClean="0"/>
              <a:t>=1</a:t>
            </a:r>
            <a:r>
              <a:rPr lang="zh-TW" altLang="en-US" sz="2800" smtClean="0"/>
              <a:t>， </a:t>
            </a:r>
            <a:r>
              <a:rPr lang="en-US" altLang="zh-TW" sz="2800" smtClean="0"/>
              <a:t>n</a:t>
            </a:r>
            <a:r>
              <a:rPr lang="en-US" altLang="zh-TW" sz="2800" baseline="-25000" smtClean="0"/>
              <a:t>1</a:t>
            </a:r>
            <a:r>
              <a:rPr lang="en-US" altLang="zh-TW" sz="2800" smtClean="0"/>
              <a:t>=1</a:t>
            </a:r>
            <a:r>
              <a:rPr lang="zh-TW" altLang="en-US" sz="2800" smtClean="0"/>
              <a:t>，則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smtClean="0"/>
              <a:t>	</a:t>
            </a:r>
            <a:r>
              <a:rPr lang="en-US" altLang="zh-TW" smtClean="0"/>
              <a:t>n</a:t>
            </a:r>
            <a:r>
              <a:rPr lang="en-US" altLang="zh-TW" baseline="-25000" smtClean="0"/>
              <a:t>2 </a:t>
            </a:r>
            <a:r>
              <a:rPr lang="en-US" altLang="zh-TW" smtClean="0"/>
              <a:t>=  n</a:t>
            </a:r>
            <a:r>
              <a:rPr lang="en-US" altLang="zh-TW" baseline="-25000" smtClean="0"/>
              <a:t>1</a:t>
            </a:r>
            <a:r>
              <a:rPr lang="en-US" altLang="zh-TW" smtClean="0"/>
              <a:t>+n</a:t>
            </a:r>
            <a:r>
              <a:rPr lang="en-US" altLang="zh-TW" baseline="-25000" smtClean="0"/>
              <a:t>0</a:t>
            </a:r>
            <a:r>
              <a:rPr lang="en-US" altLang="zh-TW" smtClean="0"/>
              <a:t>=1+1=2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	n</a:t>
            </a:r>
            <a:r>
              <a:rPr lang="en-US" altLang="zh-TW" baseline="-25000" smtClean="0"/>
              <a:t>3 </a:t>
            </a:r>
            <a:r>
              <a:rPr lang="en-US" altLang="zh-TW" smtClean="0"/>
              <a:t>=  n</a:t>
            </a:r>
            <a:r>
              <a:rPr lang="en-US" altLang="zh-TW" baseline="-25000" smtClean="0"/>
              <a:t>2</a:t>
            </a:r>
            <a:r>
              <a:rPr lang="en-US" altLang="zh-TW" smtClean="0"/>
              <a:t>+n</a:t>
            </a:r>
            <a:r>
              <a:rPr lang="en-US" altLang="zh-TW" baseline="-25000" smtClean="0"/>
              <a:t>1</a:t>
            </a:r>
            <a:r>
              <a:rPr lang="en-US" altLang="zh-TW" smtClean="0"/>
              <a:t>=2+1=3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		</a:t>
            </a:r>
            <a:r>
              <a:rPr lang="zh-TW" altLang="en-US" smtClean="0"/>
              <a:t>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smtClean="0"/>
              <a:t>		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smtClean="0">
                <a:latin typeface="新細明體" panose="02020500000000000000" pitchFamily="18" charset="-120"/>
              </a:rPr>
              <a:t>    ∴ </a:t>
            </a:r>
            <a:r>
              <a:rPr lang="en-US" altLang="zh-TW" smtClean="0"/>
              <a:t>n</a:t>
            </a:r>
            <a:r>
              <a:rPr lang="en-US" altLang="zh-TW" baseline="-25000" smtClean="0"/>
              <a:t>i </a:t>
            </a:r>
            <a:r>
              <a:rPr lang="en-US" altLang="zh-TW" smtClean="0"/>
              <a:t>=  n</a:t>
            </a:r>
            <a:r>
              <a:rPr lang="en-US" altLang="zh-TW" baseline="-25000" smtClean="0"/>
              <a:t>i-1</a:t>
            </a:r>
            <a:r>
              <a:rPr lang="en-US" altLang="zh-TW" smtClean="0"/>
              <a:t>+n</a:t>
            </a:r>
            <a:r>
              <a:rPr lang="en-US" altLang="zh-TW" baseline="-25000" smtClean="0"/>
              <a:t>i-2</a:t>
            </a:r>
          </a:p>
          <a:p>
            <a:pPr eaLnBrk="1" hangingPunct="1"/>
            <a:endParaRPr lang="en-US" altLang="zh-TW" sz="29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6938979A-84A7-4D06-B00C-AD04ECF62470}" type="slidenum">
              <a:rPr kumimoji="0" lang="zh-TW" altLang="en-US" sz="1400" baseline="0"/>
              <a:pPr/>
              <a:t>6</a:t>
            </a:fld>
            <a:endParaRPr kumimoji="0" lang="zh-TW" altLang="en-US" sz="1400" baseline="0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5.1	  </a:t>
            </a:r>
            <a:r>
              <a:rPr lang="zh-TW" altLang="en-US" smtClean="0">
                <a:effectLst/>
              </a:rPr>
              <a:t>遞迴的運作方式</a:t>
            </a:r>
          </a:p>
        </p:txBody>
      </p:sp>
      <p:sp>
        <p:nvSpPr>
          <p:cNvPr id="14340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 eaLnBrk="1" hangingPunct="1"/>
            <a:r>
              <a:rPr lang="zh-TW" altLang="en-US" sz="2800" smtClean="0"/>
              <a:t>費氏數列函數</a:t>
            </a:r>
          </a:p>
          <a:p>
            <a:pPr marL="0" indent="0" eaLnBrk="1" hangingPunct="1"/>
            <a:endParaRPr lang="en-US" altLang="zh-TW" sz="2800" smtClean="0"/>
          </a:p>
        </p:txBody>
      </p:sp>
      <p:graphicFrame>
        <p:nvGraphicFramePr>
          <p:cNvPr id="14341" name="Object 5"/>
          <p:cNvGraphicFramePr>
            <a:graphicFrameLocks noChangeAspect="1"/>
          </p:cNvGraphicFramePr>
          <p:nvPr>
            <p:ph sz="half" idx="2"/>
          </p:nvPr>
        </p:nvGraphicFramePr>
        <p:xfrm>
          <a:off x="1258888" y="2420938"/>
          <a:ext cx="6192837" cy="294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PhotoImpact" r:id="rId4" imgW="1103005" imgH="524168" progId="PI3.Image">
                  <p:embed/>
                </p:oleObj>
              </mc:Choice>
              <mc:Fallback>
                <p:oleObj name="PhotoImpact" r:id="rId4" imgW="1103005" imgH="524168" progId="PI3.Imag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420938"/>
                        <a:ext cx="6192837" cy="294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FAEB4262-2FE8-41A8-BC23-60AD181DD64D}" type="slidenum">
              <a:rPr kumimoji="0" lang="zh-TW" altLang="en-US" sz="1400" baseline="0"/>
              <a:pPr/>
              <a:t>7</a:t>
            </a:fld>
            <a:endParaRPr kumimoji="0" lang="zh-TW" altLang="en-US" sz="1400" baseline="0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smtClean="0"/>
              <a:t>5.2	</a:t>
            </a:r>
            <a:r>
              <a:rPr lang="zh-TW" altLang="en-US" sz="4000" smtClean="0"/>
              <a:t>一個典型的遞迴範例：河內塔</a:t>
            </a:r>
          </a:p>
        </p:txBody>
      </p:sp>
      <p:sp>
        <p:nvSpPr>
          <p:cNvPr id="16388" name="Rectangle 6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4213" y="1628775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z="2800" smtClean="0"/>
              <a:t>河內塔遊戲規則：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z="2500" smtClean="0"/>
              <a:t>每次只能搬一個盤子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z="2500" smtClean="0"/>
              <a:t>盤子有大小之分，而且大盤子在下，小盤子在上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800" smtClean="0"/>
              <a:t>河內塔搬移的演算法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z="2500" smtClean="0"/>
              <a:t>假使 </a:t>
            </a:r>
            <a:r>
              <a:rPr lang="en-US" altLang="zh-TW" sz="2500" smtClean="0"/>
              <a:t>n = 1</a:t>
            </a:r>
            <a:r>
              <a:rPr lang="zh-TW" altLang="en-US" sz="2500" smtClean="0"/>
              <a:t>，則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z="2500" smtClean="0"/>
              <a:t>搬移第一個盤子從</a:t>
            </a:r>
            <a:r>
              <a:rPr lang="en-US" altLang="zh-TW" sz="2500" smtClean="0"/>
              <a:t>A</a:t>
            </a:r>
            <a:r>
              <a:rPr lang="zh-TW" altLang="en-US" sz="2500" smtClean="0"/>
              <a:t>至</a:t>
            </a:r>
            <a:r>
              <a:rPr lang="en-US" altLang="zh-TW" sz="2500" smtClean="0"/>
              <a:t>C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TW" altLang="en-US" sz="2500" smtClean="0"/>
              <a:t>否則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z="2500" smtClean="0"/>
              <a:t>搬移</a:t>
            </a:r>
            <a:r>
              <a:rPr lang="en-US" altLang="zh-TW" sz="2500" smtClean="0"/>
              <a:t>n–1</a:t>
            </a:r>
            <a:r>
              <a:rPr lang="zh-TW" altLang="en-US" sz="2500" smtClean="0"/>
              <a:t>個盤子從</a:t>
            </a:r>
            <a:r>
              <a:rPr lang="en-US" altLang="zh-TW" sz="2500" smtClean="0"/>
              <a:t>A</a:t>
            </a:r>
            <a:r>
              <a:rPr lang="zh-TW" altLang="en-US" sz="2500" smtClean="0"/>
              <a:t>至</a:t>
            </a:r>
            <a:r>
              <a:rPr lang="en-US" altLang="zh-TW" sz="2500" smtClean="0"/>
              <a:t>B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z="2500" smtClean="0"/>
              <a:t>搬移第</a:t>
            </a:r>
            <a:r>
              <a:rPr lang="en-US" altLang="zh-TW" sz="2500" smtClean="0"/>
              <a:t>n</a:t>
            </a:r>
            <a:r>
              <a:rPr lang="zh-TW" altLang="en-US" sz="2500" smtClean="0"/>
              <a:t>個盤子從</a:t>
            </a:r>
            <a:r>
              <a:rPr lang="en-US" altLang="zh-TW" sz="2500" smtClean="0"/>
              <a:t>A</a:t>
            </a:r>
            <a:r>
              <a:rPr lang="zh-TW" altLang="en-US" sz="2500" smtClean="0"/>
              <a:t>至</a:t>
            </a:r>
            <a:r>
              <a:rPr lang="en-US" altLang="zh-TW" sz="2500" smtClean="0"/>
              <a:t>C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z="2500" smtClean="0"/>
              <a:t>搬移</a:t>
            </a:r>
            <a:r>
              <a:rPr lang="en-US" altLang="zh-TW" sz="2500" smtClean="0"/>
              <a:t>n–1</a:t>
            </a:r>
            <a:r>
              <a:rPr lang="zh-TW" altLang="en-US" sz="2500" smtClean="0"/>
              <a:t>個盤子從</a:t>
            </a:r>
            <a:r>
              <a:rPr lang="en-US" altLang="zh-TW" sz="2500" smtClean="0"/>
              <a:t>B</a:t>
            </a:r>
            <a:r>
              <a:rPr lang="zh-TW" altLang="en-US" sz="2500" smtClean="0"/>
              <a:t>至</a:t>
            </a:r>
            <a:r>
              <a:rPr lang="en-US" altLang="zh-TW" sz="2500" smtClean="0"/>
              <a:t>C</a:t>
            </a:r>
            <a:endParaRPr lang="en-US" altLang="zh-TW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D2B3FF7D-F548-4F39-9F8D-F6F118A0D070}" type="slidenum">
              <a:rPr kumimoji="0" lang="zh-TW" altLang="en-US" sz="1400" baseline="0"/>
              <a:pPr/>
              <a:t>8</a:t>
            </a:fld>
            <a:endParaRPr kumimoji="0" lang="zh-TW" altLang="en-US" sz="1400" baseline="0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smtClean="0"/>
              <a:t>5.2	</a:t>
            </a:r>
            <a:r>
              <a:rPr lang="zh-TW" altLang="en-US" sz="4000" smtClean="0"/>
              <a:t>一個典型的遞迴範例：河內塔</a:t>
            </a:r>
          </a:p>
        </p:txBody>
      </p:sp>
      <p:sp>
        <p:nvSpPr>
          <p:cNvPr id="18436" name="Rectangle 6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 eaLnBrk="1" hangingPunct="1"/>
            <a:r>
              <a:rPr lang="zh-TW" altLang="en-US" smtClean="0"/>
              <a:t>河內塔片段程式</a:t>
            </a:r>
          </a:p>
          <a:p>
            <a:pPr marL="0" indent="0" eaLnBrk="1" hangingPunct="1"/>
            <a:endParaRPr lang="en-US" altLang="zh-TW" sz="2800" smtClean="0"/>
          </a:p>
        </p:txBody>
      </p:sp>
      <p:graphicFrame>
        <p:nvGraphicFramePr>
          <p:cNvPr id="18437" name="Object 7"/>
          <p:cNvGraphicFramePr>
            <a:graphicFrameLocks noChangeAspect="1"/>
          </p:cNvGraphicFramePr>
          <p:nvPr>
            <p:ph sz="half" idx="2"/>
          </p:nvPr>
        </p:nvGraphicFramePr>
        <p:xfrm>
          <a:off x="611188" y="2649538"/>
          <a:ext cx="8208962" cy="236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PhotoImpact" r:id="rId4" imgW="2176276" imgH="627836" progId="PI3.Image">
                  <p:embed/>
                </p:oleObj>
              </mc:Choice>
              <mc:Fallback>
                <p:oleObj name="PhotoImpact" r:id="rId4" imgW="2176276" imgH="627836" progId="PI3.Imag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649538"/>
                        <a:ext cx="8208962" cy="236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E2888D93-D3C2-4EA3-9EEA-E37A0AA41567}" type="slidenum">
              <a:rPr kumimoji="0" lang="zh-TW" altLang="en-US" sz="1400" baseline="0"/>
              <a:pPr/>
              <a:t>9</a:t>
            </a:fld>
            <a:endParaRPr kumimoji="0" lang="zh-TW" altLang="en-US" sz="1400" baseline="0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smtClean="0"/>
              <a:t>5.2	</a:t>
            </a:r>
            <a:r>
              <a:rPr lang="zh-TW" altLang="en-US" sz="4000" smtClean="0"/>
              <a:t>一個典型的遞迴範例：河內塔</a:t>
            </a:r>
          </a:p>
        </p:txBody>
      </p:sp>
      <p:sp>
        <p:nvSpPr>
          <p:cNvPr id="20484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7913688" cy="4495800"/>
          </a:xfrm>
        </p:spPr>
        <p:txBody>
          <a:bodyPr/>
          <a:lstStyle/>
          <a:p>
            <a:pPr marL="0" indent="0" eaLnBrk="1" hangingPunct="1"/>
            <a:r>
              <a:rPr lang="zh-TW" altLang="en-US" sz="2800" smtClean="0"/>
              <a:t>假設以</a:t>
            </a:r>
            <a:r>
              <a:rPr lang="en-US" altLang="zh-TW" sz="2800" smtClean="0"/>
              <a:t>3 </a:t>
            </a:r>
            <a:r>
              <a:rPr lang="zh-TW" altLang="en-US" sz="2800" smtClean="0"/>
              <a:t>個金盤子為例：從</a:t>
            </a:r>
            <a:r>
              <a:rPr lang="en-US" altLang="zh-TW" sz="2800" smtClean="0"/>
              <a:t>A </a:t>
            </a:r>
            <a:r>
              <a:rPr lang="zh-TW" altLang="en-US" sz="2800" smtClean="0"/>
              <a:t>柱子搬到</a:t>
            </a:r>
            <a:r>
              <a:rPr lang="en-US" altLang="zh-TW" sz="2800" smtClean="0"/>
              <a:t>C </a:t>
            </a:r>
            <a:r>
              <a:rPr lang="zh-TW" altLang="en-US" sz="2800" smtClean="0"/>
              <a:t>柱子，而</a:t>
            </a:r>
            <a:r>
              <a:rPr lang="en-US" altLang="zh-TW" sz="2800" smtClean="0"/>
              <a:t>B </a:t>
            </a:r>
            <a:r>
              <a:rPr lang="zh-TW" altLang="en-US" sz="2800" smtClean="0"/>
              <a:t>為輔助的柱子。</a:t>
            </a:r>
          </a:p>
          <a:p>
            <a:pPr marL="0" indent="0" eaLnBrk="1" hangingPunct="1"/>
            <a:endParaRPr lang="en-US" altLang="zh-TW" sz="2800" smtClean="0"/>
          </a:p>
        </p:txBody>
      </p:sp>
      <p:graphicFrame>
        <p:nvGraphicFramePr>
          <p:cNvPr id="20485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971550" y="3141663"/>
          <a:ext cx="7199313" cy="181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PhotoImpact" r:id="rId4" imgW="2105994" imgH="530263" progId="PI3.Image">
                  <p:embed/>
                </p:oleObj>
              </mc:Choice>
              <mc:Fallback>
                <p:oleObj name="PhotoImpact" r:id="rId4" imgW="2105994" imgH="530263" progId="PI3.Imag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141663"/>
                        <a:ext cx="7199313" cy="181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5417717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66699"/>
      </a:hlink>
      <a:folHlink>
        <a:srgbClr val="CFDBFD"/>
      </a:folHlink>
    </a:clrScheme>
    <a:fontScheme name="05417717">
      <a:majorFont>
        <a:latin typeface="Tahoma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05417717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5417717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5417717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5417717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5417717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5417717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5417717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5417717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Settings\Administrator\Application Data\Microsoft\Templates\05417717.pot</Template>
  <TotalTime>1531</TotalTime>
  <Words>626</Words>
  <Application>Microsoft Office PowerPoint</Application>
  <PresentationFormat>如螢幕大小 (4:3)</PresentationFormat>
  <Paragraphs>102</Paragraphs>
  <Slides>19</Slides>
  <Notes>18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7" baseType="lpstr">
      <vt:lpstr>Tahoma</vt:lpstr>
      <vt:lpstr>新細明體</vt:lpstr>
      <vt:lpstr>Arial</vt:lpstr>
      <vt:lpstr>Wingdings</vt:lpstr>
      <vt:lpstr>Times New Roman</vt:lpstr>
      <vt:lpstr>DFMing-W5-WIN-BF</vt:lpstr>
      <vt:lpstr>05417717</vt:lpstr>
      <vt:lpstr>Ulead PhotoImpact Image</vt:lpstr>
      <vt:lpstr>  Chapter 5  遞迴</vt:lpstr>
      <vt:lpstr>5.1   遞迴的運作方式</vt:lpstr>
      <vt:lpstr>5.1   遞迴的運作方式</vt:lpstr>
      <vt:lpstr>5.1   遞迴的運作方式</vt:lpstr>
      <vt:lpstr>5.1   遞迴的運作方式</vt:lpstr>
      <vt:lpstr>5.1   遞迴的運作方式</vt:lpstr>
      <vt:lpstr>5.2 一個典型的遞迴範例：河內塔</vt:lpstr>
      <vt:lpstr>5.2 一個典型的遞迴範例：河內塔</vt:lpstr>
      <vt:lpstr>5.2 一個典型的遞迴範例：河內塔</vt:lpstr>
      <vt:lpstr>5.2 一個典型的遞迴範例：河內塔</vt:lpstr>
      <vt:lpstr>5.2 一個典型的遞迴範例：河內塔</vt:lpstr>
      <vt:lpstr>5.2 一個典型的遞迴範例：河內塔</vt:lpstr>
      <vt:lpstr>5.3  另一個範例：八個皇后</vt:lpstr>
      <vt:lpstr>5.3  另一個範例：八個皇后</vt:lpstr>
      <vt:lpstr>5.3  另一個範例：八個皇后</vt:lpstr>
      <vt:lpstr>5.4  何時不要使用遞迴</vt:lpstr>
      <vt:lpstr>5.4  何時不要使用遞迴</vt:lpstr>
      <vt:lpstr>5.4  何時不要使用遞迴</vt:lpstr>
      <vt:lpstr>5.4  何時不要使用遞迴</vt:lpstr>
    </vt:vector>
  </TitlesOfParts>
  <Company>CHWA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電腦的基本操作</dc:title>
  <dc:creator>v5</dc:creator>
  <cp:lastModifiedBy>Apple</cp:lastModifiedBy>
  <cp:revision>138</cp:revision>
  <dcterms:created xsi:type="dcterms:W3CDTF">2004-07-21T01:42:15Z</dcterms:created>
  <dcterms:modified xsi:type="dcterms:W3CDTF">2018-02-18T02:35:09Z</dcterms:modified>
</cp:coreProperties>
</file>