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5DC2B5-F3E1-475F-89B0-B56DAFF68E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B29CB0-11EB-4CAD-B5F6-EF1B55D670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463F91A-BE8D-49E7-8EF9-E1656E061675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CCA6089-5270-494B-BA0D-6B6731E14DCD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3FAB80F-6CBF-4102-B8DB-1F25735056BB}" type="slidenum">
              <a:rPr lang="en-US" altLang="zh-TW" sz="1200" baseline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0607243-7C51-4C27-92BC-81CA26BE95AE}" type="slidenum">
              <a:rPr lang="en-US" altLang="zh-TW" sz="1200" baseline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489CF67-CC09-49EB-9E96-2A5BE77D8BB8}" type="slidenum">
              <a:rPr lang="en-US" altLang="zh-TW" sz="1200" baseline="0">
                <a:latin typeface="Times New Roman" panose="02020603050405020304" pitchFamily="18" charset="0"/>
              </a:rPr>
              <a:pPr/>
              <a:t>14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832CC34-AF4B-4F11-9656-97BAC5C1B13B}" type="slidenum">
              <a:rPr lang="en-US" altLang="zh-TW" sz="1200" baseline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DFA26FE-5E7C-4DC4-9B40-16773BFD79FC}" type="slidenum">
              <a:rPr lang="en-US" altLang="zh-TW" sz="1200" baseline="0">
                <a:latin typeface="Times New Roman" panose="02020603050405020304" pitchFamily="18" charset="0"/>
              </a:rPr>
              <a:pPr/>
              <a:t>16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C07C1BD-8C67-4A1F-B11C-45ECC61AD911}" type="slidenum">
              <a:rPr lang="en-US" altLang="zh-TW" sz="1200" baseline="0">
                <a:latin typeface="Times New Roman" panose="02020603050405020304" pitchFamily="18" charset="0"/>
              </a:rPr>
              <a:pPr/>
              <a:t>17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2F9143E-A9A7-4FEC-8330-9D4ABBA3E55E}" type="slidenum">
              <a:rPr lang="en-US" altLang="zh-TW" sz="1200" baseline="0">
                <a:latin typeface="Times New Roman" panose="02020603050405020304" pitchFamily="18" charset="0"/>
              </a:rPr>
              <a:pPr/>
              <a:t>18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D6A0F1A-68A0-4D18-A8F6-1DDEB0921F4B}" type="slidenum">
              <a:rPr lang="en-US" altLang="zh-TW" sz="1200" baseline="0">
                <a:latin typeface="Times New Roman" panose="02020603050405020304" pitchFamily="18" charset="0"/>
              </a:rPr>
              <a:pPr/>
              <a:t>19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A1D3DED-1DE3-433E-A436-F7E5471A649B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2714A66-FC7A-486F-9D26-4A9D992CBE32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0203FE8-B03A-4171-BB1A-DC1CA0B179C6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96E48B7-CB1F-4451-802D-BD54DAC8C1E6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BA8D5D6-0ACF-49D3-81E1-BF65BC589119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68099BC-FFF2-403A-8A04-EF23FAD50FF4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C2F5ED5-4522-4132-B424-A66B3EB8DE70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111A35F-70A4-4621-9A97-93348C429E32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7275599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AF6989F-6012-428C-9ACD-86E4445AD4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50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A4C2BE8-9587-4007-A927-C7E3B120EE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4598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1C7481C-C7BA-4A66-A670-21D45F8445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558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6FE99C2-5A63-4857-B98A-498F2D5F9E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6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00CFAAF-936A-493E-84EF-3E0DD43AD6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0065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5DC3BF3-18B2-4927-A042-D097854A81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737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B8E66BC-5C4A-407B-AFAE-3FE05ECE3C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203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99E9DE2-1DDB-4A3A-8FBA-E6F01C91DB6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503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BC74646-2193-434E-BC23-A494997352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4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9B84B5D-60C5-4A3A-8BE7-3201639945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5592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90C8C96-CE7D-4BE9-AFB8-35D09ECA78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1393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D5A1C29-169B-4188-BC5C-1C3044852C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5777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101DDAF-B624-4255-B657-4EF9D07B8D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279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5555B97-1CDE-46D6-A47C-C8882FCE76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6  </a:t>
            </a:r>
            <a:r>
              <a:rPr lang="zh-TW" altLang="en-US" smtClean="0"/>
              <a:t>樹狀結構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87688"/>
            <a:ext cx="7696200" cy="28622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6.1 </a:t>
            </a:r>
            <a:r>
              <a:rPr lang="zh-TW" altLang="en-US" sz="2400" smtClean="0">
                <a:solidFill>
                  <a:schemeClr val="tx1"/>
                </a:solidFill>
              </a:rPr>
              <a:t>樹狀結構的一些專有名詞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6.2 </a:t>
            </a:r>
            <a:r>
              <a:rPr lang="zh-TW" altLang="en-US" sz="2400" smtClean="0">
                <a:solidFill>
                  <a:schemeClr val="tx1"/>
                </a:solidFill>
              </a:rPr>
              <a:t>二元樹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6.3 </a:t>
            </a:r>
            <a:r>
              <a:rPr lang="zh-TW" altLang="en-US" sz="2400" smtClean="0">
                <a:solidFill>
                  <a:schemeClr val="tx1"/>
                </a:solidFill>
              </a:rPr>
              <a:t>二元樹的表示方法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6.4 </a:t>
            </a:r>
            <a:r>
              <a:rPr lang="zh-TW" altLang="en-US" sz="2400" smtClean="0">
                <a:solidFill>
                  <a:schemeClr val="tx1"/>
                </a:solidFill>
              </a:rPr>
              <a:t>二元樹追蹤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6.5 </a:t>
            </a:r>
            <a:r>
              <a:rPr lang="zh-TW" altLang="en-US" sz="2400" smtClean="0">
                <a:solidFill>
                  <a:schemeClr val="tx1"/>
                </a:solidFill>
              </a:rPr>
              <a:t>引線二元樹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6.6 </a:t>
            </a:r>
            <a:r>
              <a:rPr lang="zh-TW" altLang="en-US" sz="2400" smtClean="0">
                <a:solidFill>
                  <a:schemeClr val="tx1"/>
                </a:solidFill>
              </a:rPr>
              <a:t>其它論題</a:t>
            </a:r>
            <a:endParaRPr lang="zh-TW" altLang="en-US" sz="26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 smtClean="0">
                <a:solidFill>
                  <a:schemeClr val="tx1"/>
                </a:solidFill>
              </a:rPr>
              <a:t>6.7 </a:t>
            </a:r>
            <a:r>
              <a:rPr lang="zh-TW" altLang="en-US" sz="2400" smtClean="0">
                <a:solidFill>
                  <a:schemeClr val="tx1"/>
                </a:solidFill>
              </a:rPr>
              <a:t>樹的應用</a:t>
            </a:r>
            <a:r>
              <a:rPr lang="en-US" altLang="zh-TW" sz="2400" smtClean="0">
                <a:solidFill>
                  <a:schemeClr val="tx1"/>
                </a:solidFill>
              </a:rPr>
              <a:t>-</a:t>
            </a:r>
            <a:r>
              <a:rPr lang="zh-TW" altLang="en-US" sz="2400" smtClean="0">
                <a:solidFill>
                  <a:schemeClr val="tx1"/>
                </a:solidFill>
              </a:rPr>
              <a:t>集合的表示法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D5505FE-C55C-4DAB-AB7B-4BDC03DE8264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6.4  </a:t>
            </a:r>
            <a:r>
              <a:rPr lang="zh-TW" altLang="en-US" smtClean="0"/>
              <a:t>二元樹追蹤</a:t>
            </a:r>
          </a:p>
        </p:txBody>
      </p:sp>
      <p:sp>
        <p:nvSpPr>
          <p:cNvPr id="2253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 baseline="0"/>
              <a:t>二元樹的追蹤</a:t>
            </a:r>
            <a:r>
              <a:rPr lang="en-US" altLang="zh-TW" sz="2800" baseline="0"/>
              <a:t>(traversal)</a:t>
            </a:r>
          </a:p>
          <a:p>
            <a:pPr lvl="1" eaLnBrk="1" hangingPunct="1"/>
            <a:r>
              <a:rPr lang="zh-TW" altLang="en-US" sz="2400" baseline="0"/>
              <a:t>中序追蹤</a:t>
            </a:r>
            <a:r>
              <a:rPr lang="en-US" altLang="zh-TW" sz="2400" baseline="0"/>
              <a:t>(inorder)</a:t>
            </a:r>
            <a:r>
              <a:rPr lang="zh-TW" altLang="en-US" sz="2400" baseline="0"/>
              <a:t>：左子樹 </a:t>
            </a:r>
            <a:r>
              <a:rPr lang="zh-TW" altLang="en-US" sz="2400" baseline="0">
                <a:latin typeface="新細明體" panose="02020500000000000000" pitchFamily="18" charset="-120"/>
              </a:rPr>
              <a:t>→ 樹根 → 右子樹</a:t>
            </a:r>
            <a:endParaRPr lang="zh-TW" altLang="en-US" sz="2400" baseline="0"/>
          </a:p>
          <a:p>
            <a:pPr lvl="1" eaLnBrk="1" hangingPunct="1"/>
            <a:r>
              <a:rPr lang="zh-TW" altLang="en-US" sz="2400" baseline="0"/>
              <a:t>前序追蹤</a:t>
            </a:r>
            <a:r>
              <a:rPr lang="en-US" altLang="zh-TW" sz="2400" baseline="0"/>
              <a:t>(preorder)</a:t>
            </a:r>
            <a:r>
              <a:rPr lang="zh-TW" altLang="en-US" sz="2400" baseline="0"/>
              <a:t>：樹根 </a:t>
            </a:r>
            <a:r>
              <a:rPr lang="zh-TW" altLang="en-US" sz="2400" baseline="0">
                <a:latin typeface="新細明體" panose="02020500000000000000" pitchFamily="18" charset="-120"/>
              </a:rPr>
              <a:t>→ 左子樹 → 右子樹</a:t>
            </a:r>
            <a:endParaRPr lang="zh-TW" altLang="en-US" sz="2400" baseline="0"/>
          </a:p>
          <a:p>
            <a:pPr lvl="1" eaLnBrk="1" hangingPunct="1"/>
            <a:r>
              <a:rPr lang="zh-TW" altLang="en-US" sz="2400" baseline="0"/>
              <a:t>後序追蹤</a:t>
            </a:r>
            <a:r>
              <a:rPr lang="en-US" altLang="zh-TW" sz="2400" baseline="0"/>
              <a:t>(postorder)</a:t>
            </a:r>
            <a:r>
              <a:rPr lang="zh-TW" altLang="en-US" sz="2400" baseline="0"/>
              <a:t>：左子樹 </a:t>
            </a:r>
            <a:r>
              <a:rPr lang="zh-TW" altLang="en-US" sz="2400" baseline="0">
                <a:latin typeface="新細明體" panose="02020500000000000000" pitchFamily="18" charset="-120"/>
              </a:rPr>
              <a:t>→ 右子樹 → 樹根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F37C083-1AD7-48AF-B000-C759207E421A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6.4  </a:t>
            </a:r>
            <a:r>
              <a:rPr lang="zh-TW" altLang="en-US" smtClean="0"/>
              <a:t>二元樹追蹤</a:t>
            </a:r>
          </a:p>
        </p:txBody>
      </p:sp>
      <p:sp>
        <p:nvSpPr>
          <p:cNvPr id="24580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842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 baseline="0"/>
              <a:t>中序追蹤</a:t>
            </a:r>
            <a:r>
              <a:rPr lang="en-US" altLang="zh-TW" sz="2800" baseline="0"/>
              <a:t>(inorder)</a:t>
            </a:r>
            <a:r>
              <a:rPr lang="zh-TW" altLang="en-US" sz="2800" baseline="0"/>
              <a:t>：左子樹 </a:t>
            </a:r>
            <a:r>
              <a:rPr lang="zh-TW" altLang="en-US" sz="2800" baseline="0">
                <a:latin typeface="新細明體" panose="02020500000000000000" pitchFamily="18" charset="-120"/>
              </a:rPr>
              <a:t>→ 樹根 → 右子樹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800" baseline="0"/>
              <a:t>	</a:t>
            </a:r>
            <a:r>
              <a:rPr lang="en-US" altLang="zh-TW" sz="2800" baseline="0"/>
              <a:t>void inorder(Node type *tree)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    if (tree != NULL){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   	        inorder(tree-&gt;llink);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	 printf("%d", tree-&gt;data);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	 inorder(tree-&gt;rlink);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aseline="0"/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B70B341-E384-4201-8944-7E0620EE4829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6.4  </a:t>
            </a:r>
            <a:r>
              <a:rPr lang="zh-TW" altLang="en-US" smtClean="0"/>
              <a:t>二元樹追蹤</a:t>
            </a:r>
          </a:p>
        </p:txBody>
      </p:sp>
      <p:sp>
        <p:nvSpPr>
          <p:cNvPr id="26628" name="Rectangle 1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6350" cy="4495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sz="2800" smtClean="0"/>
              <a:t>前序追蹤</a:t>
            </a:r>
            <a:r>
              <a:rPr lang="en-US" altLang="zh-TW" sz="2800" smtClean="0"/>
              <a:t>(preorder)</a:t>
            </a:r>
            <a:r>
              <a:rPr lang="zh-TW" altLang="en-US" sz="2800" smtClean="0"/>
              <a:t>：樹根</a:t>
            </a:r>
            <a:r>
              <a:rPr lang="zh-TW" altLang="en-US" sz="2800" smtClean="0">
                <a:latin typeface="新細明體" panose="02020500000000000000" pitchFamily="18" charset="-120"/>
              </a:rPr>
              <a:t>→左子樹→ 右子樹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 smtClean="0"/>
              <a:t>	</a:t>
            </a:r>
            <a:r>
              <a:rPr lang="en-US" altLang="zh-TW" sz="2800" smtClean="0"/>
              <a:t>void preorder(Node type *tree)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if (tree != NULL){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    printf("%d", tree-&gt;data);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 preorder(tree-&gt;llink);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 preorder(tree-&gt;rlink);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}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FF1181C-7FAB-4A04-8867-D91B690D7E95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6.4  </a:t>
            </a:r>
            <a:r>
              <a:rPr lang="zh-TW" altLang="en-US" smtClean="0"/>
              <a:t>二元樹追蹤</a:t>
            </a:r>
          </a:p>
        </p:txBody>
      </p:sp>
      <p:sp>
        <p:nvSpPr>
          <p:cNvPr id="28676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635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sz="2800" smtClean="0"/>
              <a:t>後序追蹤</a:t>
            </a:r>
            <a:r>
              <a:rPr lang="en-US" altLang="zh-TW" sz="2800" smtClean="0"/>
              <a:t>(postorder)</a:t>
            </a:r>
            <a:r>
              <a:rPr lang="zh-TW" altLang="en-US" sz="2800" smtClean="0"/>
              <a:t>：左子樹</a:t>
            </a:r>
            <a:r>
              <a:rPr lang="zh-TW" altLang="en-US" sz="2800" smtClean="0">
                <a:latin typeface="新細明體" panose="02020500000000000000" pitchFamily="18" charset="-120"/>
              </a:rPr>
              <a:t>→右子樹→樹根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 smtClean="0"/>
              <a:t>	</a:t>
            </a:r>
            <a:r>
              <a:rPr lang="en-US" altLang="zh-TW" sz="2800" smtClean="0"/>
              <a:t>void postorder(Node type *tree)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if (tree != NULL){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    postorder(tree-&gt;llink);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 postorder(tree-&gt;rlink);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 printf("%d", tree-&gt;data);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    }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FDF480E-7E71-40D3-8F97-43154B3778A4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sp>
        <p:nvSpPr>
          <p:cNvPr id="30724" name="Rectangle 1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5650" y="1557338"/>
            <a:ext cx="79200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 baseline="0"/>
              <a:t>為了便利儲存及節省</a:t>
            </a:r>
            <a:r>
              <a:rPr lang="en-US" altLang="zh-TW" sz="1800" baseline="0"/>
              <a:t>LINK </a:t>
            </a:r>
            <a:r>
              <a:rPr lang="zh-TW" altLang="en-US" sz="1800" baseline="0"/>
              <a:t>欄的浪費，我們將樹化為二元樹，據估計可將</a:t>
            </a:r>
            <a:r>
              <a:rPr lang="en-US" altLang="zh-TW" sz="1800" baseline="0"/>
              <a:t>2/3</a:t>
            </a:r>
            <a:r>
              <a:rPr lang="zh-TW" altLang="en-US" sz="1800" baseline="0"/>
              <a:t>的浪費減少到</a:t>
            </a:r>
            <a:r>
              <a:rPr lang="en-US" altLang="zh-TW" sz="1800" baseline="0"/>
              <a:t>1/2 </a:t>
            </a:r>
            <a:r>
              <a:rPr lang="zh-TW" altLang="en-US" sz="1800" baseline="0"/>
              <a:t>左右。</a:t>
            </a:r>
          </a:p>
          <a:p>
            <a:pPr eaLnBrk="1" hangingPunct="1"/>
            <a:r>
              <a:rPr lang="zh-TW" altLang="en-US" sz="1800" baseline="0"/>
              <a:t>一個</a:t>
            </a:r>
            <a:r>
              <a:rPr lang="en-US" altLang="zh-TW" sz="1800" baseline="0"/>
              <a:t>n </a:t>
            </a:r>
            <a:r>
              <a:rPr lang="zh-TW" altLang="en-US" sz="1800" baseline="0"/>
              <a:t>節點的二元樹，共有</a:t>
            </a:r>
            <a:r>
              <a:rPr lang="en-US" altLang="zh-TW" sz="1800" baseline="0"/>
              <a:t>2n </a:t>
            </a:r>
            <a:r>
              <a:rPr lang="zh-TW" altLang="en-US" sz="1800" baseline="0"/>
              <a:t>個</a:t>
            </a:r>
            <a:r>
              <a:rPr lang="en-US" altLang="zh-TW" sz="1800" baseline="0"/>
              <a:t>LINK </a:t>
            </a:r>
            <a:r>
              <a:rPr lang="zh-TW" altLang="en-US" sz="1800" baseline="0"/>
              <a:t>欄位，實際上只用了</a:t>
            </a:r>
            <a:r>
              <a:rPr lang="en-US" altLang="zh-TW" sz="1800" baseline="0"/>
              <a:t>n–1 </a:t>
            </a:r>
            <a:r>
              <a:rPr lang="zh-TW" altLang="en-US" sz="1800" baseline="0"/>
              <a:t>個，造成</a:t>
            </a:r>
            <a:r>
              <a:rPr lang="en-US" altLang="zh-TW" sz="1800" baseline="0"/>
              <a:t>2n – (n–1) = n+1 LINK </a:t>
            </a:r>
            <a:r>
              <a:rPr lang="zh-TW" altLang="en-US" sz="1800" baseline="0"/>
              <a:t>欄位的浪費，為了充分利用這些空的</a:t>
            </a:r>
            <a:r>
              <a:rPr lang="en-US" altLang="zh-TW" sz="1800" baseline="0"/>
              <a:t>LINK</a:t>
            </a:r>
            <a:r>
              <a:rPr lang="zh-TW" altLang="en-US" sz="1800" baseline="0"/>
              <a:t>欄位，將空的</a:t>
            </a:r>
            <a:r>
              <a:rPr lang="en-US" altLang="zh-TW" sz="1800" baseline="0"/>
              <a:t>LINK </a:t>
            </a:r>
            <a:r>
              <a:rPr lang="zh-TW" altLang="en-US" sz="1800" baseline="0"/>
              <a:t>換成一種叫引線</a:t>
            </a:r>
            <a:r>
              <a:rPr lang="en-US" altLang="zh-TW" sz="1800" baseline="0"/>
              <a:t>(thread)</a:t>
            </a:r>
            <a:r>
              <a:rPr lang="zh-TW" altLang="en-US" sz="1800" baseline="0"/>
              <a:t>的指標，指到二元樹的其他節點，此二元樹稱為引線二元樹</a:t>
            </a:r>
            <a:r>
              <a:rPr lang="en-US" altLang="zh-TW" sz="1800" baseline="0"/>
              <a:t>(thread binary tree)</a:t>
            </a:r>
            <a:r>
              <a:rPr lang="zh-TW" altLang="en-US" sz="1800" baseline="0"/>
              <a:t>。</a:t>
            </a:r>
          </a:p>
          <a:p>
            <a:pPr eaLnBrk="1" hangingPunct="1"/>
            <a:r>
              <a:rPr lang="zh-TW" altLang="en-US" sz="1800" baseline="0"/>
              <a:t>如何將二元樹化成引線二元樹呢？很簡單只要先把二元樹以中序追蹤方式將資料排列好，然後把缺少左或右</a:t>
            </a:r>
            <a:r>
              <a:rPr lang="en-US" altLang="zh-TW" sz="1800" baseline="0"/>
              <a:t>LINK </a:t>
            </a:r>
            <a:r>
              <a:rPr lang="zh-TW" altLang="en-US" sz="1800" baseline="0"/>
              <a:t>的節點排出，看看其相鄰的左、右節點，這些節點的左、右</a:t>
            </a:r>
            <a:r>
              <a:rPr lang="en-US" altLang="zh-TW" sz="1800" baseline="0"/>
              <a:t>LINK </a:t>
            </a:r>
            <a:r>
              <a:rPr lang="zh-TW" altLang="en-US" sz="1800" baseline="0"/>
              <a:t>空欄位即指向其相鄰的左、右節點。圖</a:t>
            </a:r>
            <a:r>
              <a:rPr lang="en-US" altLang="zh-TW" sz="1800" baseline="0"/>
              <a:t>6.8 </a:t>
            </a:r>
            <a:r>
              <a:rPr lang="zh-TW" altLang="en-US" sz="1800" baseline="0"/>
              <a:t>之</a:t>
            </a:r>
            <a:r>
              <a:rPr lang="en-US" altLang="zh-TW" sz="1800" baseline="0"/>
              <a:t>(a)</a:t>
            </a:r>
            <a:r>
              <a:rPr lang="zh-TW" altLang="en-US" sz="1800" baseline="0"/>
              <a:t>、</a:t>
            </a:r>
            <a:r>
              <a:rPr lang="en-US" altLang="zh-TW" sz="1800" baseline="0"/>
              <a:t>(b)</a:t>
            </a:r>
            <a:r>
              <a:rPr lang="zh-TW" altLang="en-US" sz="1800" baseline="0"/>
              <a:t>中序追蹤資料排列是</a:t>
            </a:r>
            <a:r>
              <a:rPr lang="en-US" altLang="zh-TW" sz="1800" baseline="0"/>
              <a:t>HDIBEAJFKCG</a:t>
            </a:r>
            <a:r>
              <a:rPr lang="zh-TW" altLang="en-US" sz="1800" baseline="0"/>
              <a:t>。</a:t>
            </a:r>
          </a:p>
        </p:txBody>
      </p:sp>
      <p:graphicFrame>
        <p:nvGraphicFramePr>
          <p:cNvPr id="30725" name="Object 13"/>
          <p:cNvGraphicFramePr>
            <a:graphicFrameLocks noChangeAspect="1"/>
          </p:cNvGraphicFramePr>
          <p:nvPr>
            <p:ph idx="1"/>
          </p:nvPr>
        </p:nvGraphicFramePr>
        <p:xfrm>
          <a:off x="1619250" y="4581525"/>
          <a:ext cx="5329238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hotoImpact" r:id="rId4" imgW="2203522" imgH="740540" progId="PI3.Image">
                  <p:embed/>
                </p:oleObj>
              </mc:Choice>
              <mc:Fallback>
                <p:oleObj name="PhotoImpact" r:id="rId4" imgW="2203522" imgH="740540" progId="PI3.Imag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5329238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B2611A9-5305-4F95-9CBD-D9B529189A50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idx="1"/>
          </p:nvPr>
        </p:nvGraphicFramePr>
        <p:xfrm>
          <a:off x="755650" y="2205038"/>
          <a:ext cx="7561263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PhotoImpact" r:id="rId4" imgW="2173044" imgH="764985" progId="PI3.Image">
                  <p:embed/>
                </p:oleObj>
              </mc:Choice>
              <mc:Fallback>
                <p:oleObj name="PhotoImpact" r:id="rId4" imgW="2173044" imgH="764985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7561263" cy="266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64A84D0-C3B3-4EBC-8352-14EA1C514BE2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>
            <p:ph idx="1"/>
          </p:nvPr>
        </p:nvGraphicFramePr>
        <p:xfrm>
          <a:off x="900113" y="1916113"/>
          <a:ext cx="734377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PhotoImpact" r:id="rId4" imgW="2264477" imgH="975279" progId="PI3.Image">
                  <p:embed/>
                </p:oleObj>
              </mc:Choice>
              <mc:Fallback>
                <p:oleObj name="PhotoImpact" r:id="rId4" imgW="2264477" imgH="975279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7343775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5F6339FB-060B-4A19-8047-CB9EEEFE7510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>
            <p:ph idx="1"/>
          </p:nvPr>
        </p:nvGraphicFramePr>
        <p:xfrm>
          <a:off x="684213" y="1773238"/>
          <a:ext cx="784860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PhotoImpact" r:id="rId4" imgW="2426007" imgH="670334" progId="PI3.Image">
                  <p:embed/>
                </p:oleObj>
              </mc:Choice>
              <mc:Fallback>
                <p:oleObj name="PhotoImpact" r:id="rId4" imgW="2426007" imgH="670334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7848600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2AC6FBA-9176-412E-B8F8-8869D6951D82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38916" name="Object 9"/>
          <p:cNvGraphicFramePr>
            <a:graphicFrameLocks noChangeAspect="1"/>
          </p:cNvGraphicFramePr>
          <p:nvPr>
            <p:ph idx="1"/>
          </p:nvPr>
        </p:nvGraphicFramePr>
        <p:xfrm>
          <a:off x="755650" y="1773238"/>
          <a:ext cx="7920038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PhotoImpact" r:id="rId4" imgW="2434945" imgH="755650" progId="PI3.Image">
                  <p:embed/>
                </p:oleObj>
              </mc:Choice>
              <mc:Fallback>
                <p:oleObj name="PhotoImpact" r:id="rId4" imgW="2434945" imgH="755650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920038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E10EEF4-17D5-448E-96DC-7E91F718C5BD}" type="slidenum">
              <a:rPr kumimoji="0" lang="zh-TW" altLang="en-US" sz="1400" baseline="0"/>
              <a:pPr/>
              <a:t>19</a:t>
            </a:fld>
            <a:endParaRPr kumimoji="0" lang="zh-TW" altLang="en-US" sz="1400" baseline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endParaRPr lang="en-US" altLang="zh-TW" sz="2800" smtClean="0"/>
          </a:p>
          <a:p>
            <a:pPr marL="0" indent="0" eaLnBrk="1" hangingPunct="1"/>
            <a:endParaRPr lang="en-US" altLang="zh-TW" sz="2400" smtClean="0"/>
          </a:p>
        </p:txBody>
      </p:sp>
      <p:graphicFrame>
        <p:nvGraphicFramePr>
          <p:cNvPr id="40965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684213" y="1773238"/>
          <a:ext cx="80645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PhotoImpact" r:id="rId4" imgW="2426007" imgH="667457" progId="PI3.Image">
                  <p:embed/>
                </p:oleObj>
              </mc:Choice>
              <mc:Fallback>
                <p:oleObj name="PhotoImpact" r:id="rId4" imgW="2426007" imgH="667457" progId="PI3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80645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824377C-495A-4108-BE6E-B9D8BFB8096E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6.1  </a:t>
            </a:r>
            <a:r>
              <a:rPr lang="zh-TW" altLang="en-US" smtClean="0"/>
              <a:t>樹狀結構的專有名詞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770813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樹的表示法</a:t>
            </a:r>
          </a:p>
          <a:p>
            <a:pPr lvl="1" eaLnBrk="1" hangingPunct="1"/>
            <a:endParaRPr lang="en-US" altLang="zh-TW" sz="2400" smtClean="0"/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900113" y="2276475"/>
          <a:ext cx="7272337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hotoImpact" r:id="rId4" imgW="1865222" imgH="877677" progId="PI3.Image">
                  <p:embed/>
                </p:oleObj>
              </mc:Choice>
              <mc:Fallback>
                <p:oleObj name="PhotoImpact" r:id="rId4" imgW="1865222" imgH="877677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7272337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4E4009C-D665-4660-BCE5-63E8E64DE901}" type="slidenum">
              <a:rPr kumimoji="0" lang="zh-TW" altLang="en-US" sz="1400" baseline="0"/>
              <a:pPr/>
              <a:t>20</a:t>
            </a:fld>
            <a:endParaRPr kumimoji="0" lang="zh-TW" altLang="en-US" sz="1400" baseline="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800" smtClean="0"/>
              <a:t>引線二元樹的加入</a:t>
            </a: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2988" y="2565400"/>
          <a:ext cx="6769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PhotoImpact" r:id="rId3" imgW="2099898" imgH="850322" progId="PI3.Image">
                  <p:embed/>
                </p:oleObj>
              </mc:Choice>
              <mc:Fallback>
                <p:oleObj name="PhotoImpact" r:id="rId3" imgW="2099898" imgH="850322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6769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4EC0AC9-72E9-4754-B5D7-94B6CE0BE160}" type="slidenum">
              <a:rPr kumimoji="0" lang="zh-TW" altLang="en-US" sz="1400" baseline="0"/>
              <a:pPr/>
              <a:t>21</a:t>
            </a:fld>
            <a:endParaRPr kumimoji="0" lang="zh-TW" altLang="en-US" sz="1400" baseline="0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ph idx="1"/>
          </p:nvPr>
        </p:nvGraphicFramePr>
        <p:xfrm>
          <a:off x="971550" y="1989138"/>
          <a:ext cx="7345363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PhotoImpact" r:id="rId3" imgW="2121053" imgH="993566" progId="PI3.Image">
                  <p:embed/>
                </p:oleObj>
              </mc:Choice>
              <mc:Fallback>
                <p:oleObj name="PhotoImpact" r:id="rId3" imgW="2121053" imgH="993566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7345363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5BB9483-E2CF-486E-87C4-A855A01F991C}" type="slidenum">
              <a:rPr kumimoji="0" lang="zh-TW" altLang="en-US" sz="1400" baseline="0"/>
              <a:pPr/>
              <a:t>22</a:t>
            </a:fld>
            <a:endParaRPr kumimoji="0" lang="zh-TW" altLang="en-US" sz="1400" baseline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ph idx="1"/>
          </p:nvPr>
        </p:nvGraphicFramePr>
        <p:xfrm>
          <a:off x="1763713" y="1700213"/>
          <a:ext cx="5329237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PhotoImpact" r:id="rId3" imgW="2057404" imgH="1727927" progId="PI3.Image">
                  <p:embed/>
                </p:oleObj>
              </mc:Choice>
              <mc:Fallback>
                <p:oleObj name="PhotoImpact" r:id="rId3" imgW="2057404" imgH="1727927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5329237" cy="447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F490A46-ACDB-4527-838E-76BEEF7BE68E}" type="slidenum">
              <a:rPr kumimoji="0" lang="zh-TW" altLang="en-US" sz="1400" baseline="0"/>
              <a:pPr/>
              <a:t>23</a:t>
            </a:fld>
            <a:endParaRPr kumimoji="0" lang="zh-TW" altLang="en-US" sz="1400" baseline="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引線二元樹</a:t>
            </a:r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800" smtClean="0"/>
              <a:t>引線二元樹的刪除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2565400"/>
          <a:ext cx="187166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PhotoImpact" r:id="rId3" imgW="612338" imgH="493568" progId="PI3.Image">
                  <p:embed/>
                </p:oleObj>
              </mc:Choice>
              <mc:Fallback>
                <p:oleObj name="PhotoImpact" r:id="rId3" imgW="612338" imgH="493568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187166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635375" y="3573463"/>
          <a:ext cx="18002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PhotoImpact" r:id="rId5" imgW="533175" imgH="408225" progId="PI3.Image">
                  <p:embed/>
                </p:oleObj>
              </mc:Choice>
              <mc:Fallback>
                <p:oleObj name="PhotoImpact" r:id="rId5" imgW="533175" imgH="408225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73463"/>
                        <a:ext cx="1800225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1"/>
          <p:cNvGraphicFramePr>
            <a:graphicFrameLocks noChangeAspect="1"/>
          </p:cNvGraphicFramePr>
          <p:nvPr/>
        </p:nvGraphicFramePr>
        <p:xfrm>
          <a:off x="6516688" y="4437063"/>
          <a:ext cx="172878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PhotoImpact" r:id="rId7" imgW="664184" imgH="514808" progId="PI3.Image">
                  <p:embed/>
                </p:oleObj>
              </mc:Choice>
              <mc:Fallback>
                <p:oleObj name="PhotoImpact" r:id="rId7" imgW="664184" imgH="514808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37063"/>
                        <a:ext cx="1728787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8A961C6B-0291-41A0-8830-ACCD8F324399}" type="slidenum">
              <a:rPr kumimoji="0" lang="zh-TW" altLang="en-US" sz="1400" baseline="0"/>
              <a:pPr/>
              <a:t>24</a:t>
            </a:fld>
            <a:endParaRPr kumimoji="0" lang="zh-TW" altLang="en-US" sz="1400" baseline="0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一般樹化為二元樹，其步驟如下：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1. </a:t>
            </a:r>
            <a:r>
              <a:rPr lang="zh-TW" altLang="en-US" smtClean="0"/>
              <a:t>將節點的所有兄弟節點連接在一起。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2. </a:t>
            </a:r>
            <a:r>
              <a:rPr lang="zh-TW" altLang="en-US" smtClean="0"/>
              <a:t>把所有不是連到最左子節點的子節點鏈結刪除。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3. </a:t>
            </a:r>
            <a:r>
              <a:rPr lang="zh-TW" altLang="en-US" smtClean="0"/>
              <a:t>順時針旋轉</a:t>
            </a:r>
            <a:r>
              <a:rPr lang="en-US" altLang="zh-TW" smtClean="0"/>
              <a:t>45 </a:t>
            </a:r>
            <a:r>
              <a:rPr lang="zh-TW" altLang="en-US" smtClean="0"/>
              <a:t>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2123121-68CF-4C10-82DB-9DF7306453FA}" type="slidenum">
              <a:rPr kumimoji="0" lang="zh-TW" altLang="en-US" sz="1400" baseline="0"/>
              <a:pPr/>
              <a:t>25</a:t>
            </a:fld>
            <a:endParaRPr kumimoji="0" lang="zh-TW" altLang="en-US" sz="1400" baseline="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ph idx="1"/>
          </p:nvPr>
        </p:nvGraphicFramePr>
        <p:xfrm>
          <a:off x="1692275" y="1341438"/>
          <a:ext cx="4811713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PhotoImpact" r:id="rId3" imgW="1517779" imgH="1740264" progId="PI3.Image">
                  <p:embed/>
                </p:oleObj>
              </mc:Choice>
              <mc:Fallback>
                <p:oleObj name="PhotoImpact" r:id="rId3" imgW="1517779" imgH="1740264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4811713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E36B316-D55E-4AF5-B352-4726B8E1DE99}" type="slidenum">
              <a:rPr kumimoji="0" lang="zh-TW" altLang="en-US" sz="1400" baseline="0"/>
              <a:pPr/>
              <a:t>26</a:t>
            </a:fld>
            <a:endParaRPr kumimoji="0" lang="zh-TW" altLang="en-US" sz="1400" baseline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樹林轉為二元樹，其步驟如下：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1. </a:t>
            </a:r>
            <a:r>
              <a:rPr lang="zh-TW" altLang="en-US" smtClean="0"/>
              <a:t>先將樹林中的每棵樹化為二元樹</a:t>
            </a:r>
            <a:r>
              <a:rPr lang="en-US" altLang="zh-TW" smtClean="0"/>
              <a:t>(</a:t>
            </a:r>
            <a:r>
              <a:rPr lang="zh-TW" altLang="en-US" smtClean="0"/>
              <a:t>不旋轉</a:t>
            </a:r>
            <a:r>
              <a:rPr lang="en-US" altLang="zh-TW" smtClean="0"/>
              <a:t>45 </a:t>
            </a:r>
            <a:r>
              <a:rPr lang="zh-TW" altLang="en-US" smtClean="0"/>
              <a:t>度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2. </a:t>
            </a:r>
            <a:r>
              <a:rPr lang="zh-TW" altLang="en-US" smtClean="0"/>
              <a:t>把所有二元樹利用樹根節點全部鏈結在一起。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3. </a:t>
            </a:r>
            <a:r>
              <a:rPr lang="zh-TW" altLang="en-US" smtClean="0"/>
              <a:t>旋轉</a:t>
            </a:r>
            <a:r>
              <a:rPr lang="en-US" altLang="zh-TW" smtClean="0"/>
              <a:t>45 </a:t>
            </a:r>
            <a:r>
              <a:rPr lang="zh-TW" altLang="en-US" smtClean="0"/>
              <a:t>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A910CEA-31C2-4080-B11F-1956CCA71BC4}" type="slidenum">
              <a:rPr kumimoji="0" lang="zh-TW" altLang="en-US" sz="1400" baseline="0"/>
              <a:pPr/>
              <a:t>27</a:t>
            </a:fld>
            <a:endParaRPr kumimoji="0" lang="zh-TW" altLang="en-US" sz="1400" baseline="0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ph idx="1"/>
          </p:nvPr>
        </p:nvGraphicFramePr>
        <p:xfrm>
          <a:off x="2090738" y="1412875"/>
          <a:ext cx="3776662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PhotoImpact" r:id="rId3" imgW="1191569" imgH="1718930" progId="PI3.Image">
                  <p:embed/>
                </p:oleObj>
              </mc:Choice>
              <mc:Fallback>
                <p:oleObj name="PhotoImpact" r:id="rId3" imgW="1191569" imgH="1718930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412875"/>
                        <a:ext cx="3776662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68066BE-1909-44EC-AD48-1D901531AB5C}" type="slidenum">
              <a:rPr kumimoji="0" lang="zh-TW" altLang="en-US" sz="1400" baseline="0"/>
              <a:pPr/>
              <a:t>28</a:t>
            </a:fld>
            <a:endParaRPr kumimoji="0" lang="zh-TW" altLang="en-US" sz="1400" baseline="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800" smtClean="0"/>
              <a:t>決定唯一的二元樹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2565400"/>
          <a:ext cx="20891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PhotoImpact" r:id="rId3" imgW="588215" imgH="271089" progId="PI3.Image">
                  <p:embed/>
                </p:oleObj>
              </mc:Choice>
              <mc:Fallback>
                <p:oleObj name="PhotoImpact" r:id="rId3" imgW="588215" imgH="271089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20891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419475" y="3500438"/>
          <a:ext cx="23050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PhotoImpact" r:id="rId5" imgW="767902" imgH="377633" progId="PI3.Image">
                  <p:embed/>
                </p:oleObj>
              </mc:Choice>
              <mc:Fallback>
                <p:oleObj name="PhotoImpact" r:id="rId5" imgW="767902" imgH="377633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23050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8"/>
          <p:cNvGraphicFramePr>
            <a:graphicFrameLocks noChangeAspect="1"/>
          </p:cNvGraphicFramePr>
          <p:nvPr/>
        </p:nvGraphicFramePr>
        <p:xfrm>
          <a:off x="6084888" y="4672013"/>
          <a:ext cx="19431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PhotoImpact" r:id="rId7" imgW="819705" imgH="472321" progId="PI3.Image">
                  <p:embed/>
                </p:oleObj>
              </mc:Choice>
              <mc:Fallback>
                <p:oleObj name="PhotoImpact" r:id="rId7" imgW="819705" imgH="472321" progId="PI3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72013"/>
                        <a:ext cx="19431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22670EC-3F9E-4F7E-9EE7-F80A1FCD0660}" type="slidenum">
              <a:rPr kumimoji="0" lang="zh-TW" altLang="en-US" sz="1400" baseline="0"/>
              <a:pPr/>
              <a:t>29</a:t>
            </a:fld>
            <a:endParaRPr kumimoji="0" lang="zh-TW" altLang="en-US" sz="1400" baseline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6.5  </a:t>
            </a:r>
            <a:r>
              <a:rPr lang="zh-TW" altLang="en-US" smtClean="0"/>
              <a:t>其他論題</a:t>
            </a: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684213" y="1916113"/>
          <a:ext cx="23034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PhotoImpact" r:id="rId3" imgW="844226" imgH="591113" progId="PI3.Image">
                  <p:embed/>
                </p:oleObj>
              </mc:Choice>
              <mc:Fallback>
                <p:oleObj name="PhotoImpact" r:id="rId3" imgW="844226" imgH="591113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2303462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2276475"/>
          <a:ext cx="29511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PhotoImpact" r:id="rId5" imgW="697698" imgH="258839" progId="PI3.Image">
                  <p:embed/>
                </p:oleObj>
              </mc:Choice>
              <mc:Fallback>
                <p:oleObj name="PhotoImpact" r:id="rId5" imgW="697698" imgH="258839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6475"/>
                        <a:ext cx="29511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2060575"/>
          <a:ext cx="28813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PhotoImpact" r:id="rId7" imgW="853225" imgH="353509" progId="PI3.Image">
                  <p:embed/>
                </p:oleObj>
              </mc:Choice>
              <mc:Fallback>
                <p:oleObj name="PhotoImpact" r:id="rId7" imgW="853225" imgH="353509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060575"/>
                        <a:ext cx="288131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9"/>
          <p:cNvGraphicFramePr>
            <a:graphicFrameLocks noChangeAspect="1"/>
          </p:cNvGraphicFramePr>
          <p:nvPr>
            <p:ph sz="quarter" idx="4"/>
          </p:nvPr>
        </p:nvGraphicFramePr>
        <p:xfrm>
          <a:off x="827088" y="4221163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PhotoImpact" r:id="rId9" imgW="902133" imgH="426612" progId="PI3.Image">
                  <p:embed/>
                </p:oleObj>
              </mc:Choice>
              <mc:Fallback>
                <p:oleObj name="PhotoImpact" r:id="rId9" imgW="902133" imgH="426612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25209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1"/>
          <p:cNvGraphicFramePr>
            <a:graphicFrameLocks noChangeAspect="1"/>
          </p:cNvGraphicFramePr>
          <p:nvPr/>
        </p:nvGraphicFramePr>
        <p:xfrm>
          <a:off x="4572000" y="4149725"/>
          <a:ext cx="25209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PhotoImpact" r:id="rId11" imgW="898933" imgH="520900" progId="PI3.Image">
                  <p:embed/>
                </p:oleObj>
              </mc:Choice>
              <mc:Fallback>
                <p:oleObj name="PhotoImpact" r:id="rId11" imgW="898933" imgH="520900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49725"/>
                        <a:ext cx="25209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AF9A318-B60E-4ACE-B983-997C077E8D40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6.1  </a:t>
            </a:r>
            <a:r>
              <a:rPr lang="zh-TW" altLang="en-US" smtClean="0"/>
              <a:t>樹狀結構的專有名詞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樹狀結構的專有名詞</a:t>
            </a:r>
          </a:p>
          <a:p>
            <a:pPr lvl="1" eaLnBrk="1" hangingPunct="1"/>
            <a:r>
              <a:rPr lang="zh-TW" altLang="en-US" sz="2400" smtClean="0"/>
              <a:t>節點</a:t>
            </a:r>
            <a:r>
              <a:rPr lang="en-US" altLang="zh-TW" sz="2400" smtClean="0"/>
              <a:t>(node)</a:t>
            </a:r>
            <a:r>
              <a:rPr lang="zh-TW" altLang="en-US" sz="2400" smtClean="0"/>
              <a:t>與邊</a:t>
            </a:r>
            <a:r>
              <a:rPr lang="en-US" altLang="zh-TW" sz="2400" smtClean="0"/>
              <a:t>(edge)</a:t>
            </a:r>
          </a:p>
          <a:p>
            <a:pPr lvl="1" eaLnBrk="1" hangingPunct="1"/>
            <a:r>
              <a:rPr lang="zh-TW" altLang="en-US" sz="2400" smtClean="0"/>
              <a:t>祖先</a:t>
            </a:r>
            <a:r>
              <a:rPr lang="en-US" altLang="zh-TW" sz="2400" smtClean="0"/>
              <a:t>(ancestor)</a:t>
            </a:r>
            <a:r>
              <a:rPr lang="zh-TW" altLang="en-US" sz="2400" smtClean="0"/>
              <a:t>節點與子孫</a:t>
            </a:r>
            <a:r>
              <a:rPr lang="en-US" altLang="zh-TW" sz="2400" smtClean="0"/>
              <a:t>(descendant)</a:t>
            </a:r>
            <a:r>
              <a:rPr lang="zh-TW" altLang="en-US" sz="2400" smtClean="0"/>
              <a:t>節點</a:t>
            </a:r>
          </a:p>
          <a:p>
            <a:pPr lvl="1" eaLnBrk="1" hangingPunct="1"/>
            <a:r>
              <a:rPr lang="zh-TW" altLang="en-US" sz="2400" smtClean="0"/>
              <a:t>父節點</a:t>
            </a:r>
            <a:r>
              <a:rPr lang="en-US" altLang="zh-TW" sz="2400" smtClean="0"/>
              <a:t>(parent node)</a:t>
            </a:r>
            <a:r>
              <a:rPr lang="zh-TW" altLang="en-US" sz="2400" smtClean="0"/>
              <a:t>與子節點</a:t>
            </a:r>
            <a:r>
              <a:rPr lang="en-US" altLang="zh-TW" sz="2400" smtClean="0"/>
              <a:t>(children node)</a:t>
            </a:r>
          </a:p>
          <a:p>
            <a:pPr lvl="1" eaLnBrk="1" hangingPunct="1"/>
            <a:r>
              <a:rPr lang="zh-TW" altLang="en-US" sz="2400" smtClean="0"/>
              <a:t>兄弟節點</a:t>
            </a:r>
            <a:r>
              <a:rPr lang="en-US" altLang="zh-TW" sz="2400" smtClean="0"/>
              <a:t>(sibling node)</a:t>
            </a:r>
          </a:p>
          <a:p>
            <a:pPr lvl="1" eaLnBrk="1" hangingPunct="1"/>
            <a:r>
              <a:rPr lang="zh-TW" altLang="en-US" sz="2400" smtClean="0"/>
              <a:t>非終點節點</a:t>
            </a:r>
          </a:p>
          <a:p>
            <a:pPr lvl="1" eaLnBrk="1" hangingPunct="1"/>
            <a:r>
              <a:rPr lang="zh-TW" altLang="en-US" sz="2400" smtClean="0"/>
              <a:t>終點節點</a:t>
            </a:r>
            <a:r>
              <a:rPr lang="en-US" altLang="zh-TW" sz="2400" smtClean="0"/>
              <a:t>(terminal node)</a:t>
            </a:r>
            <a:r>
              <a:rPr lang="zh-TW" altLang="en-US" sz="2400" smtClean="0"/>
              <a:t>或樹葉節點</a:t>
            </a:r>
            <a:r>
              <a:rPr lang="en-US" altLang="zh-TW" sz="2400" smtClean="0"/>
              <a:t>(leaf node)</a:t>
            </a:r>
          </a:p>
          <a:p>
            <a:pPr marL="0" indent="0" eaLnBrk="1" hangingPunct="1"/>
            <a:endParaRPr lang="en-US" altLang="zh-TW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88B089A-FBB7-4006-A52E-635EBF00D62E}" type="slidenum">
              <a:rPr kumimoji="0" lang="zh-TW" altLang="en-US" sz="1400" baseline="0"/>
              <a:pPr/>
              <a:t>30</a:t>
            </a:fld>
            <a:endParaRPr kumimoji="0" lang="zh-TW" altLang="en-US" sz="1400" baseline="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6.7  </a:t>
            </a:r>
            <a:r>
              <a:rPr lang="zh-TW" altLang="en-US" smtClean="0"/>
              <a:t>樹的應用</a:t>
            </a:r>
            <a:r>
              <a:rPr lang="en-US" altLang="zh-TW" smtClean="0"/>
              <a:t>-</a:t>
            </a:r>
            <a:r>
              <a:rPr lang="zh-TW" altLang="en-US" smtClean="0"/>
              <a:t>集合的表示法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4386263" cy="4495800"/>
          </a:xfrm>
        </p:spPr>
        <p:txBody>
          <a:bodyPr/>
          <a:lstStyle/>
          <a:p>
            <a:pPr marL="0" indent="0" eaLnBrk="1" hangingPunct="1"/>
            <a:r>
              <a:rPr lang="zh-TW" altLang="en-US" sz="2400" smtClean="0"/>
              <a:t>利用樹的使用方法來表示集合</a:t>
            </a:r>
            <a:r>
              <a:rPr lang="en-US" altLang="zh-TW" sz="2400" smtClean="0"/>
              <a:t>(Set)</a:t>
            </a:r>
            <a:r>
              <a:rPr lang="zh-TW" altLang="en-US" sz="2400" smtClean="0"/>
              <a:t>，假設有</a:t>
            </a:r>
            <a:r>
              <a:rPr lang="en-US" altLang="zh-TW" sz="2400" smtClean="0"/>
              <a:t>n </a:t>
            </a:r>
            <a:r>
              <a:rPr lang="zh-TW" altLang="en-US" sz="2400" smtClean="0"/>
              <a:t>個元素，這些元素分別在</a:t>
            </a:r>
            <a:r>
              <a:rPr lang="en-US" altLang="zh-TW" sz="2400" smtClean="0"/>
              <a:t>k</a:t>
            </a:r>
            <a:r>
              <a:rPr lang="zh-TW" altLang="en-US" sz="2400" smtClean="0"/>
              <a:t>個集合中，</a:t>
            </a:r>
            <a:r>
              <a:rPr lang="en-US" altLang="zh-TW" sz="2400" smtClean="0"/>
              <a:t>S1</a:t>
            </a:r>
            <a:r>
              <a:rPr lang="zh-TW" altLang="en-US" sz="2400" smtClean="0"/>
              <a:t>、</a:t>
            </a:r>
            <a:r>
              <a:rPr lang="en-US" altLang="zh-TW" sz="2400" smtClean="0"/>
              <a:t>S2</a:t>
            </a:r>
            <a:r>
              <a:rPr lang="zh-TW" altLang="en-US" sz="2400" smtClean="0"/>
              <a:t>、</a:t>
            </a:r>
            <a:r>
              <a:rPr lang="en-US" altLang="zh-TW" sz="2400" smtClean="0"/>
              <a:t>S3</a:t>
            </a:r>
            <a:r>
              <a:rPr lang="zh-TW" altLang="en-US" sz="2400" smtClean="0"/>
              <a:t>、</a:t>
            </a:r>
            <a:r>
              <a:rPr lang="en-US" altLang="zh-TW" sz="2400" smtClean="0"/>
              <a:t>…Sk</a:t>
            </a:r>
            <a:r>
              <a:rPr lang="zh-TW" altLang="en-US" sz="2400" smtClean="0"/>
              <a:t>。若</a:t>
            </a:r>
            <a:r>
              <a:rPr lang="en-US" altLang="zh-TW" sz="2400" smtClean="0"/>
              <a:t>Si </a:t>
            </a:r>
            <a:r>
              <a:rPr lang="zh-TW" altLang="en-US" sz="2400" smtClean="0"/>
              <a:t>和</a:t>
            </a:r>
            <a:r>
              <a:rPr lang="en-US" altLang="zh-TW" sz="2400" smtClean="0"/>
              <a:t>Sj </a:t>
            </a:r>
            <a:r>
              <a:rPr lang="zh-TW" altLang="en-US" sz="2400" smtClean="0"/>
              <a:t>兩集合中沒有相同的元素，則稱此兩集合為互斥集合（</a:t>
            </a:r>
            <a:r>
              <a:rPr lang="en-US" altLang="zh-TW" sz="2400" smtClean="0"/>
              <a:t>disjoint set</a:t>
            </a:r>
            <a:r>
              <a:rPr lang="zh-TW" altLang="en-US" sz="2400" smtClean="0"/>
              <a:t>）。假設有</a:t>
            </a:r>
            <a:r>
              <a:rPr lang="en-US" altLang="zh-TW" sz="2400" smtClean="0"/>
              <a:t>10 </a:t>
            </a:r>
            <a:r>
              <a:rPr lang="zh-TW" altLang="en-US" sz="2400" smtClean="0"/>
              <a:t>個元素分別為</a:t>
            </a:r>
            <a:r>
              <a:rPr lang="en-US" altLang="zh-TW" sz="2400" smtClean="0"/>
              <a:t>1, 2, 3, 4, 5, 6,7,8, 9, 10</a:t>
            </a:r>
            <a:r>
              <a:rPr lang="zh-TW" altLang="en-US" sz="2400" smtClean="0"/>
              <a:t>。若將這些元素分為三個互斥集合，分別為</a:t>
            </a:r>
            <a:r>
              <a:rPr lang="en-US" altLang="zh-TW" sz="2400" smtClean="0"/>
              <a:t>S1={1, 3, 5, 7}</a:t>
            </a:r>
            <a:r>
              <a:rPr lang="zh-TW" altLang="en-US" sz="2400" smtClean="0"/>
              <a:t>，</a:t>
            </a:r>
            <a:r>
              <a:rPr lang="en-US" altLang="zh-TW" sz="2400" smtClean="0"/>
              <a:t>S2={2, 4, 6}</a:t>
            </a:r>
            <a:r>
              <a:rPr lang="zh-TW" altLang="en-US" sz="2400" smtClean="0"/>
              <a:t>，</a:t>
            </a:r>
            <a:r>
              <a:rPr lang="en-US" altLang="zh-TW" sz="2400" smtClean="0"/>
              <a:t>S3={8, 9, 10}</a:t>
            </a:r>
            <a:r>
              <a:rPr lang="zh-TW" altLang="en-US" sz="2400" smtClean="0"/>
              <a:t>。</a:t>
            </a: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219700" y="2038350"/>
          <a:ext cx="32400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PhotoImpact" r:id="rId3" imgW="1505460" imgH="393126" progId="PI3.Image">
                  <p:embed/>
                </p:oleObj>
              </mc:Choice>
              <mc:Fallback>
                <p:oleObj name="PhotoImpact" r:id="rId3" imgW="1505460" imgH="393126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038350"/>
                        <a:ext cx="32400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292725" y="4054475"/>
          <a:ext cx="32400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PhotoImpact" r:id="rId5" imgW="1478158" imgH="502921" progId="PI3.Image">
                  <p:embed/>
                </p:oleObj>
              </mc:Choice>
              <mc:Fallback>
                <p:oleObj name="PhotoImpact" r:id="rId5" imgW="1478158" imgH="502921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54475"/>
                        <a:ext cx="324008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5307D5E-6F37-4E80-8F18-5B77CD912636}" type="slidenum">
              <a:rPr kumimoji="0" lang="zh-TW" altLang="en-US" sz="1400" baseline="0"/>
              <a:pPr/>
              <a:t>31</a:t>
            </a:fld>
            <a:endParaRPr kumimoji="0" lang="zh-TW" altLang="en-US" sz="1400" baseline="0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6.7  </a:t>
            </a:r>
            <a:r>
              <a:rPr lang="zh-TW" altLang="en-US" smtClean="0"/>
              <a:t>樹的應用</a:t>
            </a:r>
            <a:r>
              <a:rPr lang="en-US" altLang="zh-TW" smtClean="0"/>
              <a:t>-</a:t>
            </a:r>
            <a:r>
              <a:rPr lang="zh-TW" altLang="en-US" smtClean="0"/>
              <a:t>集合的表示法</a:t>
            </a: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116013" y="1557338"/>
          <a:ext cx="54721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PhotoImpact" r:id="rId3" imgW="1950559" imgH="329045" progId="PI3.Image">
                  <p:embed/>
                </p:oleObj>
              </mc:Choice>
              <mc:Fallback>
                <p:oleObj name="PhotoImpact" r:id="rId3" imgW="1950559" imgH="329045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54721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492375"/>
          <a:ext cx="6121400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PhotoImpact" r:id="rId5" imgW="2441246" imgH="1414035" progId="PI3.Image">
                  <p:embed/>
                </p:oleObj>
              </mc:Choice>
              <mc:Fallback>
                <p:oleObj name="PhotoImpact" r:id="rId5" imgW="2441246" imgH="1414035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6121400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A848EC6-229C-41F9-A0A2-0C588BCF7AB6}" type="slidenum">
              <a:rPr kumimoji="0" lang="zh-TW" altLang="en-US" sz="1400" baseline="0"/>
              <a:pPr/>
              <a:t>32</a:t>
            </a:fld>
            <a:endParaRPr kumimoji="0" lang="zh-TW" altLang="en-US" sz="1400" baseline="0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6.7  </a:t>
            </a:r>
            <a:r>
              <a:rPr lang="zh-TW" altLang="en-US" smtClean="0"/>
              <a:t>樹的應用</a:t>
            </a:r>
            <a:r>
              <a:rPr lang="en-US" altLang="zh-TW" smtClean="0"/>
              <a:t>-</a:t>
            </a:r>
            <a:r>
              <a:rPr lang="zh-TW" altLang="en-US" smtClean="0"/>
              <a:t>集合的表示法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116013" y="1773238"/>
          <a:ext cx="68405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PhotoImpact" r:id="rId3" imgW="1977821" imgH="316805" progId="PI3.Image">
                  <p:embed/>
                </p:oleObj>
              </mc:Choice>
              <mc:Fallback>
                <p:oleObj name="PhotoImpact" r:id="rId3" imgW="1977821" imgH="316805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73238"/>
                        <a:ext cx="68405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852738"/>
          <a:ext cx="662463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PhotoImpact" r:id="rId5" imgW="2456693" imgH="902133" progId="PI3.Image">
                  <p:embed/>
                </p:oleObj>
              </mc:Choice>
              <mc:Fallback>
                <p:oleObj name="PhotoImpact" r:id="rId5" imgW="2456693" imgH="902133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6624638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9036209-7E7F-423E-82DF-6B86D49AB5D2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6.1  </a:t>
            </a:r>
            <a:r>
              <a:rPr lang="zh-TW" altLang="en-US" smtClean="0"/>
              <a:t>樹狀結構的專有名詞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樹狀結構的專有名詞</a:t>
            </a:r>
          </a:p>
          <a:p>
            <a:pPr lvl="1" eaLnBrk="1" hangingPunct="1"/>
            <a:r>
              <a:rPr lang="zh-TW" altLang="en-US" sz="2400" smtClean="0"/>
              <a:t>分支度</a:t>
            </a:r>
            <a:r>
              <a:rPr lang="en-US" altLang="zh-TW" sz="2400" smtClean="0"/>
              <a:t>(degree)</a:t>
            </a:r>
          </a:p>
          <a:p>
            <a:pPr lvl="1" eaLnBrk="1" hangingPunct="1"/>
            <a:r>
              <a:rPr lang="zh-TW" altLang="en-US" sz="2400" smtClean="0"/>
              <a:t>階度</a:t>
            </a:r>
            <a:r>
              <a:rPr lang="en-US" altLang="zh-TW" sz="2400" smtClean="0"/>
              <a:t>(level)</a:t>
            </a:r>
          </a:p>
          <a:p>
            <a:pPr lvl="1" eaLnBrk="1" hangingPunct="1"/>
            <a:r>
              <a:rPr lang="zh-TW" altLang="en-US" sz="2400" smtClean="0"/>
              <a:t>高度</a:t>
            </a:r>
            <a:r>
              <a:rPr lang="en-US" altLang="zh-TW" sz="2400" smtClean="0"/>
              <a:t>(height)</a:t>
            </a:r>
          </a:p>
          <a:p>
            <a:pPr lvl="1" eaLnBrk="1" hangingPunct="1"/>
            <a:r>
              <a:rPr lang="zh-TW" altLang="en-US" sz="2400" smtClean="0"/>
              <a:t>深度</a:t>
            </a:r>
            <a:r>
              <a:rPr lang="en-US" altLang="zh-TW" sz="2400" smtClean="0"/>
              <a:t>(depth)</a:t>
            </a:r>
          </a:p>
          <a:p>
            <a:pPr lvl="1" eaLnBrk="1" hangingPunct="1"/>
            <a:r>
              <a:rPr lang="zh-TW" altLang="en-US" sz="2400" smtClean="0"/>
              <a:t>樹林</a:t>
            </a:r>
            <a:r>
              <a:rPr lang="en-US" altLang="zh-TW" sz="2400" smtClean="0"/>
              <a:t>(forest)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smtClean="0">
              <a:latin typeface="DFMing-W5-WIN-BF" charset="-120"/>
              <a:ea typeface="DFMing-W5-WIN-BF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9E2EC0F-4ED3-41F8-9D0E-A50DE9C89355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6.2  </a:t>
            </a:r>
            <a:r>
              <a:rPr lang="zh-TW" altLang="en-US" smtClean="0"/>
              <a:t>二元樹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5538788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二元樹是由節點所組成的有限集合，這個集合若不是空集合，就是由樹根、右子樹（</a:t>
            </a:r>
            <a:r>
              <a:rPr lang="en-US" altLang="zh-TW" sz="2400" smtClean="0"/>
              <a:t>righ subtree</a:t>
            </a:r>
            <a:r>
              <a:rPr lang="zh-TW" altLang="en-US" sz="2400" smtClean="0"/>
              <a:t>）及左子樹（</a:t>
            </a:r>
            <a:r>
              <a:rPr lang="en-US" altLang="zh-TW" sz="2400" smtClean="0"/>
              <a:t>left subtree</a:t>
            </a:r>
            <a:r>
              <a:rPr lang="zh-TW" altLang="en-US" sz="2400" smtClean="0"/>
              <a:t>）所組合而成。其中右子樹和左子樹可以為空集合。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二元樹與一般樹不同的地方是：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1. </a:t>
            </a:r>
            <a:r>
              <a:rPr lang="zh-TW" altLang="en-US" sz="2400" smtClean="0"/>
              <a:t>二元樹的節點個數可以是零，而一般樹至少由一個節點所組成。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2. </a:t>
            </a:r>
            <a:r>
              <a:rPr lang="zh-TW" altLang="en-US" sz="2400" smtClean="0"/>
              <a:t>二元樹有排列順序的關係，而一般樹則沒有。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3. </a:t>
            </a:r>
            <a:r>
              <a:rPr lang="zh-TW" altLang="en-US" sz="2400" smtClean="0"/>
              <a:t>二元樹中每一節點的分支度至多為</a:t>
            </a:r>
            <a:r>
              <a:rPr lang="en-US" altLang="zh-TW" sz="2400" smtClean="0"/>
              <a:t>2</a:t>
            </a:r>
            <a:r>
              <a:rPr lang="zh-TW" altLang="en-US" sz="2400" smtClean="0"/>
              <a:t>，而一般樹則無此限制。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6300788" y="2997200"/>
          <a:ext cx="23034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hotoImpact" r:id="rId3" imgW="905028" imgH="460093" progId="PI3.Image">
                  <p:embed/>
                </p:oleObj>
              </mc:Choice>
              <mc:Fallback>
                <p:oleObj name="PhotoImpact" r:id="rId3" imgW="905028" imgH="460093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997200"/>
                        <a:ext cx="23034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8A263BC-4360-476A-9F82-CEC2A40565EE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6.2  </a:t>
            </a:r>
            <a:r>
              <a:rPr lang="zh-TW" altLang="en-US" smtClean="0"/>
              <a:t>二元樹</a:t>
            </a:r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28775"/>
            <a:ext cx="7920037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二元樹的種類</a:t>
            </a:r>
          </a:p>
          <a:p>
            <a:pPr lvl="1" eaLnBrk="1" hangingPunct="1"/>
            <a:r>
              <a:rPr lang="zh-TW" altLang="en-US" sz="2400" smtClean="0"/>
              <a:t>左</a:t>
            </a:r>
            <a:r>
              <a:rPr lang="en-US" altLang="zh-TW" sz="2400" smtClean="0"/>
              <a:t>/</a:t>
            </a:r>
            <a:r>
              <a:rPr lang="zh-TW" altLang="en-US" sz="2400" smtClean="0"/>
              <a:t>右斜樹</a:t>
            </a:r>
            <a:r>
              <a:rPr lang="en-US" altLang="zh-TW" sz="2400" smtClean="0"/>
              <a:t>(left/right skewed tree)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(a)</a:t>
            </a:r>
          </a:p>
          <a:p>
            <a:pPr lvl="1" eaLnBrk="1" hangingPunct="1"/>
            <a:r>
              <a:rPr lang="zh-TW" altLang="en-US" sz="2400" smtClean="0"/>
              <a:t>滿枝二元樹</a:t>
            </a:r>
            <a:r>
              <a:rPr lang="en-US" altLang="zh-TW" sz="2400" smtClean="0"/>
              <a:t>(fully binary tree) 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(b)</a:t>
            </a:r>
          </a:p>
          <a:p>
            <a:pPr lvl="1" eaLnBrk="1" hangingPunct="1"/>
            <a:r>
              <a:rPr lang="zh-TW" altLang="en-US" sz="2400" smtClean="0"/>
              <a:t>完整二元樹</a:t>
            </a:r>
            <a:r>
              <a:rPr lang="en-US" altLang="zh-TW" sz="2400" smtClean="0"/>
              <a:t>(complete binary tree) 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(c)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1434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476375" y="3500438"/>
          <a:ext cx="60483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PhotoImpact" r:id="rId4" imgW="2307145" imgH="1011595" progId="PI3.Image">
                  <p:embed/>
                </p:oleObj>
              </mc:Choice>
              <mc:Fallback>
                <p:oleObj name="PhotoImpact" r:id="rId4" imgW="2307145" imgH="1011595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0438"/>
                        <a:ext cx="604837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E6D220C-7CB5-4741-9D21-038DC5A3D6A3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6.2  </a:t>
            </a:r>
            <a:r>
              <a:rPr lang="zh-TW" altLang="en-US" smtClean="0"/>
              <a:t>二元樹</a:t>
            </a:r>
          </a:p>
        </p:txBody>
      </p:sp>
      <p:sp>
        <p:nvSpPr>
          <p:cNvPr id="1638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495800"/>
          </a:xfrm>
        </p:spPr>
        <p:txBody>
          <a:bodyPr/>
          <a:lstStyle/>
          <a:p>
            <a:pPr eaLnBrk="1" hangingPunct="1"/>
            <a:r>
              <a:rPr lang="zh-TW" altLang="en-US" smtClean="0"/>
              <a:t>二元樹的一些現象</a:t>
            </a:r>
          </a:p>
          <a:p>
            <a:pPr lvl="1" eaLnBrk="1" hangingPunct="1"/>
            <a:r>
              <a:rPr lang="zh-TW" altLang="en-US" smtClean="0"/>
              <a:t>二元樹在第 </a:t>
            </a:r>
            <a:r>
              <a:rPr lang="en-US" altLang="zh-TW" smtClean="0"/>
              <a:t>i </a:t>
            </a:r>
            <a:r>
              <a:rPr lang="zh-TW" altLang="en-US" smtClean="0"/>
              <a:t>階度的最多節點數為 </a:t>
            </a:r>
            <a:r>
              <a:rPr lang="en-US" altLang="zh-TW" smtClean="0"/>
              <a:t>2</a:t>
            </a:r>
            <a:r>
              <a:rPr lang="en-US" altLang="zh-TW" baseline="30000" smtClean="0"/>
              <a:t>i-1</a:t>
            </a:r>
            <a:r>
              <a:rPr lang="zh-TW" altLang="en-US" smtClean="0"/>
              <a:t>，</a:t>
            </a:r>
            <a:r>
              <a:rPr lang="en-US" altLang="zh-TW" smtClean="0"/>
              <a:t>i≧1</a:t>
            </a:r>
          </a:p>
          <a:p>
            <a:pPr lvl="1" eaLnBrk="1" hangingPunct="1"/>
            <a:r>
              <a:rPr lang="zh-TW" altLang="en-US" smtClean="0"/>
              <a:t>階度</a:t>
            </a:r>
            <a:r>
              <a:rPr lang="en-US" altLang="zh-TW" smtClean="0"/>
              <a:t>(</a:t>
            </a:r>
            <a:r>
              <a:rPr lang="zh-TW" altLang="en-US" smtClean="0"/>
              <a:t>或深度</a:t>
            </a:r>
            <a:r>
              <a:rPr lang="en-US" altLang="zh-TW" smtClean="0"/>
              <a:t>)</a:t>
            </a:r>
            <a:r>
              <a:rPr lang="zh-TW" altLang="en-US" smtClean="0"/>
              <a:t>為</a:t>
            </a:r>
            <a:r>
              <a:rPr lang="en-US" altLang="zh-TW" smtClean="0"/>
              <a:t>k</a:t>
            </a:r>
            <a:r>
              <a:rPr lang="zh-TW" altLang="en-US" smtClean="0"/>
              <a:t>的二元樹，最多的節點數為</a:t>
            </a:r>
            <a:r>
              <a:rPr lang="en-US" altLang="zh-TW" smtClean="0"/>
              <a:t>2</a:t>
            </a:r>
            <a:r>
              <a:rPr lang="en-US" altLang="zh-TW" baseline="30000" smtClean="0"/>
              <a:t>k</a:t>
            </a:r>
            <a:r>
              <a:rPr lang="en-US" altLang="zh-TW" smtClean="0"/>
              <a:t>-1</a:t>
            </a:r>
            <a:r>
              <a:rPr lang="zh-TW" altLang="en-US" smtClean="0"/>
              <a:t>，</a:t>
            </a:r>
            <a:r>
              <a:rPr lang="en-US" altLang="zh-TW" smtClean="0"/>
              <a:t>k≧1</a:t>
            </a:r>
          </a:p>
          <a:p>
            <a:pPr lvl="1" eaLnBrk="1" hangingPunct="1"/>
            <a:r>
              <a:rPr lang="zh-TW" altLang="en-US" smtClean="0"/>
              <a:t>二元樹，若</a:t>
            </a:r>
            <a:r>
              <a:rPr lang="en-US" altLang="zh-TW" smtClean="0"/>
              <a:t>n</a:t>
            </a:r>
            <a:r>
              <a:rPr lang="en-US" altLang="zh-TW" baseline="-25000" smtClean="0"/>
              <a:t>0</a:t>
            </a:r>
            <a:r>
              <a:rPr lang="zh-TW" altLang="en-US" smtClean="0"/>
              <a:t>表示所有的樹葉節點，</a:t>
            </a:r>
            <a:r>
              <a:rPr lang="en-US" altLang="zh-TW" smtClean="0"/>
              <a:t>n</a:t>
            </a:r>
            <a:r>
              <a:rPr lang="en-US" altLang="zh-TW" baseline="-25000" smtClean="0"/>
              <a:t>2</a:t>
            </a:r>
            <a:r>
              <a:rPr lang="zh-TW" altLang="en-US" smtClean="0"/>
              <a:t>表示所有分支度為 </a:t>
            </a:r>
            <a:r>
              <a:rPr lang="en-US" altLang="zh-TW" smtClean="0"/>
              <a:t>2 </a:t>
            </a:r>
            <a:r>
              <a:rPr lang="zh-TW" altLang="en-US" smtClean="0"/>
              <a:t>的節點，則</a:t>
            </a:r>
            <a:r>
              <a:rPr lang="en-US" altLang="zh-TW" smtClean="0"/>
              <a:t>n</a:t>
            </a:r>
            <a:r>
              <a:rPr lang="en-US" altLang="zh-TW" baseline="-25000" smtClean="0"/>
              <a:t>0</a:t>
            </a:r>
            <a:r>
              <a:rPr lang="en-US" altLang="zh-TW" smtClean="0"/>
              <a:t>=n</a:t>
            </a:r>
            <a:r>
              <a:rPr lang="en-US" altLang="zh-TW" baseline="-25000" smtClean="0"/>
              <a:t>2</a:t>
            </a:r>
            <a:r>
              <a:rPr lang="en-US" altLang="zh-TW" smtClean="0"/>
              <a:t>+1</a:t>
            </a:r>
          </a:p>
          <a:p>
            <a:pPr eaLnBrk="1" hangingPunct="1"/>
            <a:endParaRPr lang="en-US" altLang="zh-TW" sz="3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F88A730-0639-49EC-93FC-9EE9363E70E6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6.3  </a:t>
            </a:r>
            <a:r>
              <a:rPr lang="zh-TW" altLang="en-US" smtClean="0"/>
              <a:t>二元樹的表示方法</a:t>
            </a:r>
          </a:p>
        </p:txBody>
      </p:sp>
      <p:sp>
        <p:nvSpPr>
          <p:cNvPr id="1843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如何將二元樹的節點儲存在一維陣列？</a:t>
            </a:r>
          </a:p>
          <a:p>
            <a:pPr lvl="1" eaLnBrk="1" hangingPunct="1"/>
            <a:r>
              <a:rPr lang="zh-TW" altLang="en-US" sz="2400" smtClean="0"/>
              <a:t>下圖為儲存在一維陣列的表示法</a:t>
            </a:r>
          </a:p>
          <a:p>
            <a:pPr lvl="1" eaLnBrk="1" hangingPunct="1"/>
            <a:r>
              <a:rPr lang="zh-TW" altLang="en-US" sz="2400" smtClean="0"/>
              <a:t>若運用在非完整二元樹或滿枝二元樹時，可能會造成許多空間的浪費 </a:t>
            </a:r>
            <a:r>
              <a:rPr lang="zh-TW" altLang="en-US" sz="2400" smtClean="0">
                <a:latin typeface="新細明體" panose="02020500000000000000" pitchFamily="18" charset="-120"/>
              </a:rPr>
              <a:t>→ 使用鏈結串列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18437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042988" y="3716338"/>
          <a:ext cx="727392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hotoImpact" r:id="rId4" imgW="1914148" imgH="466187" progId="PI3.Image">
                  <p:embed/>
                </p:oleObj>
              </mc:Choice>
              <mc:Fallback>
                <p:oleObj name="PhotoImpact" r:id="rId4" imgW="1914148" imgH="466187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7273925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F3BFF2C-4698-4CF5-B62D-25EBD5392D38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6.3  </a:t>
            </a:r>
            <a:r>
              <a:rPr lang="zh-TW" altLang="en-US" smtClean="0"/>
              <a:t>二元樹的表示方法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鏈結串列方式</a:t>
            </a:r>
          </a:p>
          <a:p>
            <a:pPr lvl="1" eaLnBrk="1" hangingPunct="1"/>
            <a:r>
              <a:rPr lang="zh-TW" altLang="en-US" sz="2400" smtClean="0"/>
              <a:t>每個節點包含三個欄位： 左鏈結</a:t>
            </a:r>
            <a:r>
              <a:rPr lang="en-US" altLang="zh-TW" sz="2400" smtClean="0"/>
              <a:t>(left link)</a:t>
            </a:r>
            <a:r>
              <a:rPr lang="zh-TW" altLang="en-US" sz="2400" smtClean="0"/>
              <a:t>、資料</a:t>
            </a:r>
            <a:r>
              <a:rPr lang="en-US" altLang="zh-TW" sz="2400" smtClean="0"/>
              <a:t>(data)</a:t>
            </a:r>
            <a:r>
              <a:rPr lang="zh-TW" altLang="en-US" sz="2400" smtClean="0"/>
              <a:t>、右鏈結</a:t>
            </a:r>
            <a:r>
              <a:rPr lang="en-US" altLang="zh-TW" sz="2400" smtClean="0"/>
              <a:t>(right link)</a:t>
            </a:r>
          </a:p>
          <a:p>
            <a:pPr lvl="1" eaLnBrk="1" hangingPunct="1"/>
            <a:r>
              <a:rPr lang="zh-TW" altLang="en-US" sz="2400" smtClean="0"/>
              <a:t>二元樹的資料結構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20485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5219700" y="2852738"/>
          <a:ext cx="32400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PhotoImpact" r:id="rId4" imgW="1075673" imgH="161285" progId="PI3.Image">
                  <p:embed/>
                </p:oleObj>
              </mc:Choice>
              <mc:Fallback>
                <p:oleObj name="PhotoImpact" r:id="rId4" imgW="1075673" imgH="161285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52738"/>
                        <a:ext cx="32400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619250" y="3573463"/>
          <a:ext cx="568801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PhotoImpact" r:id="rId6" imgW="1758551" imgH="801354" progId="PI3.Image">
                  <p:embed/>
                </p:oleObj>
              </mc:Choice>
              <mc:Fallback>
                <p:oleObj name="PhotoImpact" r:id="rId6" imgW="1758551" imgH="801354" progId="PI3.Imag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568801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1611</TotalTime>
  <Words>1325</Words>
  <Application>Microsoft Office PowerPoint</Application>
  <PresentationFormat>如螢幕大小 (4:3)</PresentationFormat>
  <Paragraphs>167</Paragraphs>
  <Slides>32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Tahoma</vt:lpstr>
      <vt:lpstr>新細明體</vt:lpstr>
      <vt:lpstr>Arial</vt:lpstr>
      <vt:lpstr>Wingdings</vt:lpstr>
      <vt:lpstr>Times New Roman</vt:lpstr>
      <vt:lpstr>DFMing-W5-WIN-BF</vt:lpstr>
      <vt:lpstr>05417717</vt:lpstr>
      <vt:lpstr>Ulead PhotoImpact Image</vt:lpstr>
      <vt:lpstr>  Chapter 6  樹狀結構</vt:lpstr>
      <vt:lpstr>6.1  樹狀結構的專有名詞</vt:lpstr>
      <vt:lpstr>6.1  樹狀結構的專有名詞</vt:lpstr>
      <vt:lpstr>6.1  樹狀結構的專有名詞</vt:lpstr>
      <vt:lpstr>6.2  二元樹</vt:lpstr>
      <vt:lpstr>6.2  二元樹</vt:lpstr>
      <vt:lpstr>6.2  二元樹</vt:lpstr>
      <vt:lpstr>6.3  二元樹的表示方法</vt:lpstr>
      <vt:lpstr>6.3  二元樹的表示方法</vt:lpstr>
      <vt:lpstr>6.4  二元樹追蹤</vt:lpstr>
      <vt:lpstr>6.4  二元樹追蹤</vt:lpstr>
      <vt:lpstr>6.4  二元樹追蹤</vt:lpstr>
      <vt:lpstr>6.4  二元樹追蹤</vt:lpstr>
      <vt:lpstr>6.5  引線二元樹</vt:lpstr>
      <vt:lpstr>6.5  引線二元樹</vt:lpstr>
      <vt:lpstr>6.5  引線二元樹</vt:lpstr>
      <vt:lpstr>6.5  引線二元樹</vt:lpstr>
      <vt:lpstr>6.5  引線二元樹</vt:lpstr>
      <vt:lpstr>6.5  引線二元樹</vt:lpstr>
      <vt:lpstr>6.5  引線二元樹</vt:lpstr>
      <vt:lpstr>6.5  引線二元樹</vt:lpstr>
      <vt:lpstr>6.5  引線二元樹</vt:lpstr>
      <vt:lpstr>6.5  引線二元樹</vt:lpstr>
      <vt:lpstr>6.5  其他論題</vt:lpstr>
      <vt:lpstr>6.5  其他論題</vt:lpstr>
      <vt:lpstr>6.5  其他論題</vt:lpstr>
      <vt:lpstr>6.5  其他論題</vt:lpstr>
      <vt:lpstr>6.5  其他論題</vt:lpstr>
      <vt:lpstr>6.5  其他論題</vt:lpstr>
      <vt:lpstr>6.7  樹的應用-集合的表示法</vt:lpstr>
      <vt:lpstr>6.7  樹的應用-集合的表示法</vt:lpstr>
      <vt:lpstr>6.7  樹的應用-集合的表示法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174</cp:revision>
  <dcterms:created xsi:type="dcterms:W3CDTF">2004-07-21T01:42:15Z</dcterms:created>
  <dcterms:modified xsi:type="dcterms:W3CDTF">2018-02-18T02:34:49Z</dcterms:modified>
</cp:coreProperties>
</file>