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310" r:id="rId6"/>
    <p:sldId id="260" r:id="rId7"/>
    <p:sldId id="261" r:id="rId8"/>
    <p:sldId id="264" r:id="rId9"/>
    <p:sldId id="265" r:id="rId10"/>
    <p:sldId id="268" r:id="rId11"/>
    <p:sldId id="269" r:id="rId12"/>
    <p:sldId id="312" r:id="rId13"/>
    <p:sldId id="311" r:id="rId14"/>
    <p:sldId id="313" r:id="rId15"/>
    <p:sldId id="314" r:id="rId16"/>
    <p:sldId id="315" r:id="rId17"/>
    <p:sldId id="316" r:id="rId18"/>
    <p:sldId id="317" r:id="rId1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800080"/>
    <a:srgbClr val="990099"/>
    <a:srgbClr val="FFFFCC"/>
    <a:srgbClr val="FFFF99"/>
    <a:srgbClr val="FF3300"/>
    <a:srgbClr val="09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76" d="100"/>
          <a:sy n="76" d="100"/>
        </p:scale>
        <p:origin x="100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158CB37-8D8E-4D62-8DAE-FC3C961853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0FA116A-3B9F-4974-A473-40FDD74C3A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B4B50FD5-3EAC-4CA8-85E4-0C2A564C6A21}" type="slidenum">
              <a:rPr lang="en-US" altLang="zh-TW" sz="1200" baseline="0">
                <a:latin typeface="Times New Roman" panose="02020603050405020304" pitchFamily="18" charset="0"/>
              </a:rPr>
              <a:pPr/>
              <a:t>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869889E-0E84-46A0-92D6-EABE9A5C3692}" type="slidenum">
              <a:rPr lang="en-US" altLang="zh-TW" sz="1200" baseline="0">
                <a:latin typeface="Times New Roman" panose="02020603050405020304" pitchFamily="18" charset="0"/>
              </a:rPr>
              <a:pPr/>
              <a:t>11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C9D066D-5448-48DC-A3B9-3453F1D67214}" type="slidenum">
              <a:rPr lang="en-US" altLang="zh-TW" sz="1200" baseline="0">
                <a:latin typeface="Times New Roman" panose="02020603050405020304" pitchFamily="18" charset="0"/>
              </a:rPr>
              <a:pPr/>
              <a:t>2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14DBB23-D1AE-48FF-821F-E626C4CC8FD6}" type="slidenum">
              <a:rPr lang="en-US" altLang="zh-TW" sz="1200" baseline="0">
                <a:latin typeface="Times New Roman" panose="02020603050405020304" pitchFamily="18" charset="0"/>
              </a:rPr>
              <a:pPr/>
              <a:t>3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CE1A7036-1D01-4BB2-9E49-762647D67000}" type="slidenum">
              <a:rPr lang="en-US" altLang="zh-TW" sz="1200" baseline="0">
                <a:latin typeface="Times New Roman" panose="02020603050405020304" pitchFamily="18" charset="0"/>
              </a:rPr>
              <a:pPr/>
              <a:t>4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942C382-A32B-4284-A8AA-2D18FA5FFB31}" type="slidenum">
              <a:rPr lang="en-US" altLang="zh-TW" sz="1200" baseline="0">
                <a:latin typeface="Times New Roman" panose="02020603050405020304" pitchFamily="18" charset="0"/>
              </a:rPr>
              <a:pPr/>
              <a:t>6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D44FE32-9392-4545-AC47-871E7CB1D43E}" type="slidenum">
              <a:rPr lang="en-US" altLang="zh-TW" sz="1200" baseline="0">
                <a:latin typeface="Times New Roman" panose="02020603050405020304" pitchFamily="18" charset="0"/>
              </a:rPr>
              <a:pPr/>
              <a:t>7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DFD24D-0731-446F-A2D7-A42B5DAF4723}" type="slidenum">
              <a:rPr lang="en-US" altLang="zh-TW" sz="1200" baseline="0">
                <a:latin typeface="Times New Roman" panose="02020603050405020304" pitchFamily="18" charset="0"/>
              </a:rPr>
              <a:pPr/>
              <a:t>8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925321F-FA25-41E3-83E0-83D923F1B4C6}" type="slidenum">
              <a:rPr lang="en-US" altLang="zh-TW" sz="1200" baseline="0">
                <a:latin typeface="Times New Roman" panose="02020603050405020304" pitchFamily="18" charset="0"/>
              </a:rPr>
              <a:pPr/>
              <a:t>9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058859DF-AF52-4D3F-B564-43A584A01BF9}" type="slidenum">
              <a:rPr lang="en-US" altLang="zh-TW" sz="1200" baseline="0">
                <a:latin typeface="Times New Roman" panose="02020603050405020304" pitchFamily="18" charset="0"/>
              </a:rPr>
              <a:pPr/>
              <a:t>10</a:t>
            </a:fld>
            <a:endParaRPr lang="en-US" altLang="zh-TW" sz="1200" baseline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Line 3"/>
            <p:cNvSpPr>
              <a:spLocks noChangeShapeType="1"/>
            </p:cNvSpPr>
            <p:nvPr userDrawn="1"/>
          </p:nvSpPr>
          <p:spPr bwMode="white">
            <a:xfrm>
              <a:off x="0" y="19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4"/>
            <p:cNvSpPr>
              <a:spLocks noChangeShapeType="1"/>
            </p:cNvSpPr>
            <p:nvPr userDrawn="1"/>
          </p:nvSpPr>
          <p:spPr bwMode="white">
            <a:xfrm>
              <a:off x="0" y="38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white">
            <a:xfrm>
              <a:off x="0" y="57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white">
            <a:xfrm>
              <a:off x="0" y="76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Line 7"/>
            <p:cNvSpPr>
              <a:spLocks noChangeShapeType="1"/>
            </p:cNvSpPr>
            <p:nvPr userDrawn="1"/>
          </p:nvSpPr>
          <p:spPr bwMode="white">
            <a:xfrm>
              <a:off x="0" y="96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8"/>
            <p:cNvSpPr>
              <a:spLocks noChangeShapeType="1"/>
            </p:cNvSpPr>
            <p:nvPr userDrawn="1"/>
          </p:nvSpPr>
          <p:spPr bwMode="white">
            <a:xfrm>
              <a:off x="0" y="115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9"/>
            <p:cNvSpPr>
              <a:spLocks noChangeShapeType="1"/>
            </p:cNvSpPr>
            <p:nvPr userDrawn="1"/>
          </p:nvSpPr>
          <p:spPr bwMode="white">
            <a:xfrm>
              <a:off x="0" y="134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Line 10"/>
            <p:cNvSpPr>
              <a:spLocks noChangeShapeType="1"/>
            </p:cNvSpPr>
            <p:nvPr userDrawn="1"/>
          </p:nvSpPr>
          <p:spPr bwMode="white">
            <a:xfrm>
              <a:off x="0" y="153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white">
            <a:xfrm>
              <a:off x="0" y="172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12"/>
            <p:cNvSpPr>
              <a:spLocks noChangeShapeType="1"/>
            </p:cNvSpPr>
            <p:nvPr userDrawn="1"/>
          </p:nvSpPr>
          <p:spPr bwMode="white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13"/>
            <p:cNvSpPr>
              <a:spLocks noChangeShapeType="1"/>
            </p:cNvSpPr>
            <p:nvPr userDrawn="1"/>
          </p:nvSpPr>
          <p:spPr bwMode="white">
            <a:xfrm>
              <a:off x="0" y="211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4"/>
            <p:cNvSpPr>
              <a:spLocks noChangeShapeType="1"/>
            </p:cNvSpPr>
            <p:nvPr userDrawn="1"/>
          </p:nvSpPr>
          <p:spPr bwMode="white">
            <a:xfrm>
              <a:off x="0" y="230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5"/>
            <p:cNvSpPr>
              <a:spLocks noChangeShapeType="1"/>
            </p:cNvSpPr>
            <p:nvPr userDrawn="1"/>
          </p:nvSpPr>
          <p:spPr bwMode="white">
            <a:xfrm>
              <a:off x="0" y="249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Line 16"/>
            <p:cNvSpPr>
              <a:spLocks noChangeShapeType="1"/>
            </p:cNvSpPr>
            <p:nvPr userDrawn="1"/>
          </p:nvSpPr>
          <p:spPr bwMode="white">
            <a:xfrm>
              <a:off x="0" y="268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17"/>
            <p:cNvSpPr>
              <a:spLocks noChangeShapeType="1"/>
            </p:cNvSpPr>
            <p:nvPr userDrawn="1"/>
          </p:nvSpPr>
          <p:spPr bwMode="white">
            <a:xfrm>
              <a:off x="0" y="288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Line 18"/>
            <p:cNvSpPr>
              <a:spLocks noChangeShapeType="1"/>
            </p:cNvSpPr>
            <p:nvPr userDrawn="1"/>
          </p:nvSpPr>
          <p:spPr bwMode="white">
            <a:xfrm>
              <a:off x="0" y="307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9"/>
            <p:cNvSpPr>
              <a:spLocks noChangeShapeType="1"/>
            </p:cNvSpPr>
            <p:nvPr userDrawn="1"/>
          </p:nvSpPr>
          <p:spPr bwMode="white">
            <a:xfrm>
              <a:off x="0" y="326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20"/>
            <p:cNvSpPr>
              <a:spLocks noChangeShapeType="1"/>
            </p:cNvSpPr>
            <p:nvPr userDrawn="1"/>
          </p:nvSpPr>
          <p:spPr bwMode="white">
            <a:xfrm>
              <a:off x="0" y="345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21"/>
            <p:cNvSpPr>
              <a:spLocks noChangeShapeType="1"/>
            </p:cNvSpPr>
            <p:nvPr userDrawn="1"/>
          </p:nvSpPr>
          <p:spPr bwMode="white">
            <a:xfrm>
              <a:off x="0" y="364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22"/>
            <p:cNvSpPr>
              <a:spLocks noChangeShapeType="1"/>
            </p:cNvSpPr>
            <p:nvPr userDrawn="1"/>
          </p:nvSpPr>
          <p:spPr bwMode="white">
            <a:xfrm>
              <a:off x="0" y="384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23"/>
            <p:cNvSpPr>
              <a:spLocks noChangeShapeType="1"/>
            </p:cNvSpPr>
            <p:nvPr userDrawn="1"/>
          </p:nvSpPr>
          <p:spPr bwMode="white">
            <a:xfrm>
              <a:off x="0" y="403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24"/>
            <p:cNvSpPr>
              <a:spLocks noChangeShapeType="1"/>
            </p:cNvSpPr>
            <p:nvPr userDrawn="1"/>
          </p:nvSpPr>
          <p:spPr bwMode="white">
            <a:xfrm>
              <a:off x="0" y="422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25"/>
            <p:cNvSpPr>
              <a:spLocks noChangeShapeType="1"/>
            </p:cNvSpPr>
            <p:nvPr userDrawn="1"/>
          </p:nvSpPr>
          <p:spPr bwMode="white">
            <a:xfrm>
              <a:off x="1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26"/>
            <p:cNvSpPr>
              <a:spLocks noChangeShapeType="1"/>
            </p:cNvSpPr>
            <p:nvPr userDrawn="1"/>
          </p:nvSpPr>
          <p:spPr bwMode="white">
            <a:xfrm>
              <a:off x="3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27"/>
            <p:cNvSpPr>
              <a:spLocks noChangeShapeType="1"/>
            </p:cNvSpPr>
            <p:nvPr userDrawn="1"/>
          </p:nvSpPr>
          <p:spPr bwMode="white">
            <a:xfrm>
              <a:off x="5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Line 28"/>
            <p:cNvSpPr>
              <a:spLocks noChangeShapeType="1"/>
            </p:cNvSpPr>
            <p:nvPr userDrawn="1"/>
          </p:nvSpPr>
          <p:spPr bwMode="white">
            <a:xfrm>
              <a:off x="7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Line 29"/>
            <p:cNvSpPr>
              <a:spLocks noChangeShapeType="1"/>
            </p:cNvSpPr>
            <p:nvPr userDrawn="1"/>
          </p:nvSpPr>
          <p:spPr bwMode="white">
            <a:xfrm>
              <a:off x="96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Line 30"/>
            <p:cNvSpPr>
              <a:spLocks noChangeShapeType="1"/>
            </p:cNvSpPr>
            <p:nvPr userDrawn="1"/>
          </p:nvSpPr>
          <p:spPr bwMode="white">
            <a:xfrm>
              <a:off x="115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Line 31"/>
            <p:cNvSpPr>
              <a:spLocks noChangeShapeType="1"/>
            </p:cNvSpPr>
            <p:nvPr userDrawn="1"/>
          </p:nvSpPr>
          <p:spPr bwMode="white">
            <a:xfrm>
              <a:off x="134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Line 32"/>
            <p:cNvSpPr>
              <a:spLocks noChangeShapeType="1"/>
            </p:cNvSpPr>
            <p:nvPr userDrawn="1"/>
          </p:nvSpPr>
          <p:spPr bwMode="white">
            <a:xfrm>
              <a:off x="153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Line 33"/>
            <p:cNvSpPr>
              <a:spLocks noChangeShapeType="1"/>
            </p:cNvSpPr>
            <p:nvPr userDrawn="1"/>
          </p:nvSpPr>
          <p:spPr bwMode="white">
            <a:xfrm>
              <a:off x="172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Line 34"/>
            <p:cNvSpPr>
              <a:spLocks noChangeShapeType="1"/>
            </p:cNvSpPr>
            <p:nvPr userDrawn="1"/>
          </p:nvSpPr>
          <p:spPr bwMode="white">
            <a:xfrm>
              <a:off x="192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Line 35"/>
            <p:cNvSpPr>
              <a:spLocks noChangeShapeType="1"/>
            </p:cNvSpPr>
            <p:nvPr userDrawn="1"/>
          </p:nvSpPr>
          <p:spPr bwMode="white">
            <a:xfrm>
              <a:off x="211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Line 36"/>
            <p:cNvSpPr>
              <a:spLocks noChangeShapeType="1"/>
            </p:cNvSpPr>
            <p:nvPr userDrawn="1"/>
          </p:nvSpPr>
          <p:spPr bwMode="white">
            <a:xfrm>
              <a:off x="230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Line 37"/>
            <p:cNvSpPr>
              <a:spLocks noChangeShapeType="1"/>
            </p:cNvSpPr>
            <p:nvPr userDrawn="1"/>
          </p:nvSpPr>
          <p:spPr bwMode="white">
            <a:xfrm>
              <a:off x="249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Line 38"/>
            <p:cNvSpPr>
              <a:spLocks noChangeShapeType="1"/>
            </p:cNvSpPr>
            <p:nvPr userDrawn="1"/>
          </p:nvSpPr>
          <p:spPr bwMode="white">
            <a:xfrm>
              <a:off x="268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Line 39"/>
            <p:cNvSpPr>
              <a:spLocks noChangeShapeType="1"/>
            </p:cNvSpPr>
            <p:nvPr userDrawn="1"/>
          </p:nvSpPr>
          <p:spPr bwMode="white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Line 40"/>
            <p:cNvSpPr>
              <a:spLocks noChangeShapeType="1"/>
            </p:cNvSpPr>
            <p:nvPr userDrawn="1"/>
          </p:nvSpPr>
          <p:spPr bwMode="white">
            <a:xfrm>
              <a:off x="307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Line 41"/>
            <p:cNvSpPr>
              <a:spLocks noChangeShapeType="1"/>
            </p:cNvSpPr>
            <p:nvPr userDrawn="1"/>
          </p:nvSpPr>
          <p:spPr bwMode="white">
            <a:xfrm>
              <a:off x="326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42"/>
            <p:cNvSpPr>
              <a:spLocks noChangeShapeType="1"/>
            </p:cNvSpPr>
            <p:nvPr userDrawn="1"/>
          </p:nvSpPr>
          <p:spPr bwMode="white">
            <a:xfrm>
              <a:off x="345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43"/>
            <p:cNvSpPr>
              <a:spLocks noChangeShapeType="1"/>
            </p:cNvSpPr>
            <p:nvPr userDrawn="1"/>
          </p:nvSpPr>
          <p:spPr bwMode="white">
            <a:xfrm>
              <a:off x="364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44"/>
            <p:cNvSpPr>
              <a:spLocks noChangeShapeType="1"/>
            </p:cNvSpPr>
            <p:nvPr userDrawn="1"/>
          </p:nvSpPr>
          <p:spPr bwMode="white">
            <a:xfrm>
              <a:off x="384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45"/>
            <p:cNvSpPr>
              <a:spLocks noChangeShapeType="1"/>
            </p:cNvSpPr>
            <p:nvPr userDrawn="1"/>
          </p:nvSpPr>
          <p:spPr bwMode="white">
            <a:xfrm>
              <a:off x="403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46"/>
            <p:cNvSpPr>
              <a:spLocks noChangeShapeType="1"/>
            </p:cNvSpPr>
            <p:nvPr userDrawn="1"/>
          </p:nvSpPr>
          <p:spPr bwMode="white">
            <a:xfrm>
              <a:off x="422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47"/>
            <p:cNvSpPr>
              <a:spLocks noChangeShapeType="1"/>
            </p:cNvSpPr>
            <p:nvPr userDrawn="1"/>
          </p:nvSpPr>
          <p:spPr bwMode="white">
            <a:xfrm>
              <a:off x="441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48"/>
            <p:cNvSpPr>
              <a:spLocks noChangeShapeType="1"/>
            </p:cNvSpPr>
            <p:nvPr userDrawn="1"/>
          </p:nvSpPr>
          <p:spPr bwMode="white">
            <a:xfrm>
              <a:off x="460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Line 49"/>
            <p:cNvSpPr>
              <a:spLocks noChangeShapeType="1"/>
            </p:cNvSpPr>
            <p:nvPr userDrawn="1"/>
          </p:nvSpPr>
          <p:spPr bwMode="white">
            <a:xfrm>
              <a:off x="480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Line 50"/>
            <p:cNvSpPr>
              <a:spLocks noChangeShapeType="1"/>
            </p:cNvSpPr>
            <p:nvPr userDrawn="1"/>
          </p:nvSpPr>
          <p:spPr bwMode="white">
            <a:xfrm>
              <a:off x="49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Line 51"/>
            <p:cNvSpPr>
              <a:spLocks noChangeShapeType="1"/>
            </p:cNvSpPr>
            <p:nvPr userDrawn="1"/>
          </p:nvSpPr>
          <p:spPr bwMode="white">
            <a:xfrm>
              <a:off x="51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Line 52"/>
            <p:cNvSpPr>
              <a:spLocks noChangeShapeType="1"/>
            </p:cNvSpPr>
            <p:nvPr userDrawn="1"/>
          </p:nvSpPr>
          <p:spPr bwMode="white">
            <a:xfrm>
              <a:off x="53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Line 53"/>
            <p:cNvSpPr>
              <a:spLocks noChangeShapeType="1"/>
            </p:cNvSpPr>
            <p:nvPr userDrawn="1"/>
          </p:nvSpPr>
          <p:spPr bwMode="white">
            <a:xfrm>
              <a:off x="55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6" name="Line 54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7" name="Group 55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58" name="Line 56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Arc 59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63" name="Line 61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" name="Arc 63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6" name="Rectangle 66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3296" name="Rectangle 64"/>
          <p:cNvSpPr>
            <a:spLocks noGrp="1" noChangeArrowheads="1"/>
          </p:cNvSpPr>
          <p:nvPr>
            <p:ph type="ctrTitle"/>
          </p:nvPr>
        </p:nvSpPr>
        <p:spPr>
          <a:xfrm>
            <a:off x="914400" y="1447800"/>
            <a:ext cx="74676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23297" name="Rectangle 6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696200" cy="2862262"/>
          </a:xfrm>
        </p:spPr>
        <p:txBody>
          <a:bodyPr/>
          <a:lstStyle>
            <a:lvl1pPr marL="282575" indent="-282575">
              <a:tabLst>
                <a:tab pos="282575" algn="l"/>
                <a:tab pos="385763" algn="l"/>
              </a:tabLs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79303499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FDBEE467-DA82-4F68-9BEA-A6E297B9B6F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5697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19431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834FC483-661E-4107-9C30-94E4750A462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88190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D1267BF8-BFD9-41F6-8FB2-1A50531BB1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49171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DF2538E8-161D-4026-BABA-181EABD5033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64964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E1B839D-82CF-4763-A537-62978707C68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18787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3C4823A1-A601-42E0-B106-2EA6F0E3CD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7255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F1B82219-D066-4E74-83AF-EFF5242A048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6946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B6F78CE6-C2E7-41A8-AF46-E046759F1E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303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5E6E6958-B946-42F2-A2ED-DACA7620E37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6524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C052FA0F-2187-44B8-88F0-5046EE79A7D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8125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684739E7-AF0E-40FD-9DAA-CCB898EFDC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7224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EFCCE9F6-FACB-497D-BE78-CB610585029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6579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700E7F80-E3CF-4226-AAE7-DC79FE59C4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3252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F7F15F65-6274-4EC3-8B1C-658FB8908F3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1037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14338" y="1416050"/>
            <a:ext cx="1784350" cy="2324100"/>
            <a:chOff x="96" y="916"/>
            <a:chExt cx="2208" cy="2876"/>
          </a:xfrm>
        </p:grpSpPr>
        <p:sp>
          <p:nvSpPr>
            <p:cNvPr id="1038" name="Line 3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9" name="Line 4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0" name="Arc 5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117 w 43195"/>
                <a:gd name="T1" fmla="*/ 0 h 43200"/>
                <a:gd name="T2" fmla="*/ 0 w 43195"/>
                <a:gd name="T3" fmla="*/ 122 h 43200"/>
                <a:gd name="T4" fmla="*/ 119 w 43195"/>
                <a:gd name="T5" fmla="*/ 12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22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222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-152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1" baseline="0" smtClean="0"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A76B344A-649E-499E-9985-51C7A4D76A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ltGray">
          <a:xfrm>
            <a:off x="3352800" y="0"/>
            <a:ext cx="579120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1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7620000" y="6324600"/>
            <a:ext cx="420688" cy="420688"/>
          </a:xfrm>
          <a:prstGeom prst="actionButtonHom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2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8153400" y="6324600"/>
            <a:ext cx="403225" cy="423863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3" name="AutoShape 1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86600" y="6324600"/>
            <a:ext cx="417513" cy="417513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034" name="Group 14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1035" name="Line 15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6" name="Line 16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7" name="Arc 17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" panose="05000000000000000000" pitchFamily="2" charset="2"/>
        <a:buChar char="§"/>
        <a:defRPr kumimoji="1" sz="3200" kern="1200">
          <a:solidFill>
            <a:srgbClr val="090A1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800" kern="1200">
          <a:solidFill>
            <a:srgbClr val="090A15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5000"/>
        <a:buFont typeface="Wingdings" panose="05000000000000000000" pitchFamily="2" charset="2"/>
        <a:buChar char="w"/>
        <a:defRPr kumimoji="1" sz="2400" kern="1200">
          <a:solidFill>
            <a:srgbClr val="090A15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  Chapter 8  </a:t>
            </a:r>
            <a:r>
              <a:rPr lang="zh-TW" altLang="en-US" smtClean="0"/>
              <a:t>堆積</a:t>
            </a:r>
          </a:p>
        </p:txBody>
      </p:sp>
      <p:sp>
        <p:nvSpPr>
          <p:cNvPr id="126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087688"/>
            <a:ext cx="7696200" cy="2862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solidFill>
                  <a:schemeClr val="tx1"/>
                </a:solidFill>
              </a:rPr>
              <a:t>8.1  </a:t>
            </a:r>
            <a:r>
              <a:rPr lang="zh-TW" altLang="en-US" smtClean="0">
                <a:solidFill>
                  <a:schemeClr val="tx1"/>
                </a:solidFill>
              </a:rPr>
              <a:t>堆積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chemeClr val="tx1"/>
                </a:solidFill>
              </a:rPr>
              <a:t>8.2  Min-heap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chemeClr val="tx1"/>
                </a:solidFill>
              </a:rPr>
              <a:t>8.3  Min-max heap</a:t>
            </a:r>
          </a:p>
          <a:p>
            <a:pPr eaLnBrk="1" hangingPunct="1">
              <a:defRPr/>
            </a:pPr>
            <a:r>
              <a:rPr lang="en-US" altLang="zh-TW" smtClean="0">
                <a:solidFill>
                  <a:schemeClr val="tx1"/>
                </a:solidFill>
              </a:rPr>
              <a:t>8.4  Deap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TW" sz="3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C678C494-EFE1-4ECB-B2EB-694D60137858}" type="slidenum">
              <a:rPr kumimoji="0" lang="zh-TW" altLang="en-US" sz="1400" baseline="0"/>
              <a:pPr/>
              <a:t>10</a:t>
            </a:fld>
            <a:endParaRPr kumimoji="0" lang="zh-TW" altLang="en-US" sz="1400" baseline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8.1  </a:t>
            </a:r>
            <a:r>
              <a:rPr lang="zh-TW" altLang="en-US" smtClean="0"/>
              <a:t>堆積</a:t>
            </a:r>
          </a:p>
        </p:txBody>
      </p:sp>
      <p:graphicFrame>
        <p:nvGraphicFramePr>
          <p:cNvPr id="22532" name="Object 14"/>
          <p:cNvGraphicFramePr>
            <a:graphicFrameLocks noChangeAspect="1"/>
          </p:cNvGraphicFramePr>
          <p:nvPr>
            <p:ph sz="half" idx="1"/>
          </p:nvPr>
        </p:nvGraphicFramePr>
        <p:xfrm>
          <a:off x="1476375" y="1989138"/>
          <a:ext cx="590391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PhotoImpact" r:id="rId4" imgW="2224856" imgH="636818" progId="PI3.Image">
                  <p:embed/>
                </p:oleObj>
              </mc:Choice>
              <mc:Fallback>
                <p:oleObj name="PhotoImpact" r:id="rId4" imgW="2224856" imgH="636818" progId="PI3.Imag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5903913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76263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2000" baseline="0">
              <a:latin typeface="新細明體" panose="02020500000000000000" pitchFamily="18" charset="-120"/>
            </a:endParaRPr>
          </a:p>
        </p:txBody>
      </p:sp>
      <p:graphicFrame>
        <p:nvGraphicFramePr>
          <p:cNvPr id="22534" name="Object 16"/>
          <p:cNvGraphicFramePr>
            <a:graphicFrameLocks noChangeAspect="1"/>
          </p:cNvGraphicFramePr>
          <p:nvPr>
            <p:ph sz="half" idx="2"/>
          </p:nvPr>
        </p:nvGraphicFramePr>
        <p:xfrm>
          <a:off x="2484438" y="4076700"/>
          <a:ext cx="3889375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PhotoImpact" r:id="rId6" imgW="965891" imgH="423350" progId="PI3.Image">
                  <p:embed/>
                </p:oleObj>
              </mc:Choice>
              <mc:Fallback>
                <p:oleObj name="PhotoImpact" r:id="rId6" imgW="965891" imgH="423350" progId="PI3.Imag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76700"/>
                        <a:ext cx="3889375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D66F3491-D53B-410B-92DA-823DB1EB0DA3}" type="slidenum">
              <a:rPr kumimoji="0" lang="zh-TW" altLang="en-US" sz="1400" baseline="0"/>
              <a:pPr/>
              <a:t>11</a:t>
            </a:fld>
            <a:endParaRPr kumimoji="0" lang="zh-TW" altLang="en-US" sz="1400" baseline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8.1  </a:t>
            </a:r>
            <a:r>
              <a:rPr lang="zh-TW" altLang="en-US" smtClean="0"/>
              <a:t>堆積</a:t>
            </a:r>
          </a:p>
        </p:txBody>
      </p:sp>
      <p:graphicFrame>
        <p:nvGraphicFramePr>
          <p:cNvPr id="24580" name="Object 17"/>
          <p:cNvGraphicFramePr>
            <a:graphicFrameLocks noChangeAspect="1"/>
          </p:cNvGraphicFramePr>
          <p:nvPr>
            <p:ph sz="half" idx="1"/>
          </p:nvPr>
        </p:nvGraphicFramePr>
        <p:xfrm>
          <a:off x="755650" y="2133600"/>
          <a:ext cx="252095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PhotoImpact" r:id="rId4" imgW="676428" imgH="575976" progId="PI3.Image">
                  <p:embed/>
                </p:oleObj>
              </mc:Choice>
              <mc:Fallback>
                <p:oleObj name="PhotoImpact" r:id="rId4" imgW="676428" imgH="575976" progId="PI3.Imag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33600"/>
                        <a:ext cx="252095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9"/>
          <p:cNvGraphicFramePr>
            <a:graphicFrameLocks noChangeAspect="1"/>
          </p:cNvGraphicFramePr>
          <p:nvPr>
            <p:ph sz="quarter" idx="2"/>
          </p:nvPr>
        </p:nvGraphicFramePr>
        <p:xfrm>
          <a:off x="3670300" y="2133600"/>
          <a:ext cx="21971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PhotoImpact" r:id="rId6" imgW="572783" imgH="582120" progId="PI3.Image">
                  <p:embed/>
                </p:oleObj>
              </mc:Choice>
              <mc:Fallback>
                <p:oleObj name="PhotoImpact" r:id="rId6" imgW="572783" imgH="582120" progId="PI3.Imag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2133600"/>
                        <a:ext cx="219710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1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78422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 kumimoji="1" sz="32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rgbClr val="090A15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rgbClr val="090A15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 sz="2800" baseline="0"/>
          </a:p>
        </p:txBody>
      </p:sp>
      <p:graphicFrame>
        <p:nvGraphicFramePr>
          <p:cNvPr id="24583" name="Object 21"/>
          <p:cNvGraphicFramePr>
            <a:graphicFrameLocks noChangeAspect="1"/>
          </p:cNvGraphicFramePr>
          <p:nvPr>
            <p:ph sz="quarter" idx="3"/>
          </p:nvPr>
        </p:nvGraphicFramePr>
        <p:xfrm>
          <a:off x="6156325" y="2133600"/>
          <a:ext cx="2303463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PhotoImpact" r:id="rId8" imgW="600102" imgH="582120" progId="PI3.Image">
                  <p:embed/>
                </p:oleObj>
              </mc:Choice>
              <mc:Fallback>
                <p:oleObj name="PhotoImpact" r:id="rId8" imgW="600102" imgH="582120" progId="PI3.Imag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133600"/>
                        <a:ext cx="2303463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6089B09D-6247-47E1-980C-B0121239A50C}" type="slidenum">
              <a:rPr kumimoji="0" lang="zh-TW" altLang="en-US" sz="1400" baseline="0"/>
              <a:pPr/>
              <a:t>12</a:t>
            </a:fld>
            <a:endParaRPr kumimoji="0" lang="zh-TW" altLang="en-US" sz="1400" baseline="0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8.2  </a:t>
            </a:r>
            <a:r>
              <a:rPr lang="en-US" altLang="zh-TW" smtClean="0"/>
              <a:t>Min-heap</a:t>
            </a:r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TW" sz="2400" smtClean="0"/>
              <a:t>Heap</a:t>
            </a:r>
            <a:r>
              <a:rPr lang="zh-TW" altLang="en-US" sz="2400" smtClean="0"/>
              <a:t>的種類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Max-heap</a:t>
            </a:r>
            <a:r>
              <a:rPr lang="zh-TW" altLang="en-US" sz="2000" smtClean="0"/>
              <a:t>、</a:t>
            </a:r>
            <a:r>
              <a:rPr lang="en-US" altLang="zh-TW" sz="2000" smtClean="0"/>
              <a:t>Min-Heap</a:t>
            </a:r>
            <a:r>
              <a:rPr lang="zh-TW" altLang="en-US" sz="2000" smtClean="0"/>
              <a:t>、</a:t>
            </a:r>
            <a:r>
              <a:rPr lang="en-US" altLang="zh-TW" sz="2000" smtClean="0"/>
              <a:t>Min-Max-Heap</a:t>
            </a:r>
            <a:r>
              <a:rPr lang="zh-TW" altLang="en-US" sz="2000" smtClean="0"/>
              <a:t>、</a:t>
            </a:r>
            <a:r>
              <a:rPr lang="en-US" altLang="zh-TW" sz="2000" smtClean="0"/>
              <a:t>deap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 smtClean="0"/>
              <a:t>上述提到的堆積是屬於</a:t>
            </a:r>
            <a:r>
              <a:rPr lang="en-US" altLang="zh-TW" sz="2000" smtClean="0"/>
              <a:t>Max-Heap</a:t>
            </a:r>
            <a:r>
              <a:rPr lang="zh-TW" altLang="en-US" sz="2000" smtClean="0"/>
              <a:t>，一律是上大於下，父節點的鍵值一律大小其子節點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TW" altLang="en-US" sz="2400" smtClean="0"/>
              <a:t>何謂</a:t>
            </a:r>
            <a:r>
              <a:rPr lang="en-US" altLang="zh-TW" sz="2400" smtClean="0"/>
              <a:t>Min-Heap</a:t>
            </a:r>
            <a:r>
              <a:rPr lang="zh-TW" altLang="en-US" sz="2400" smtClean="0"/>
              <a:t>？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 smtClean="0"/>
              <a:t>父節點的鍵值一律小於子節點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 smtClean="0"/>
              <a:t>加入與刪除的方式與</a:t>
            </a:r>
            <a:r>
              <a:rPr lang="en-US" altLang="zh-TW" sz="2000" smtClean="0"/>
              <a:t>Max-Heap</a:t>
            </a:r>
            <a:r>
              <a:rPr lang="zh-TW" altLang="en-US" sz="2000" smtClean="0"/>
              <a:t>類似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Ex</a:t>
            </a:r>
            <a:r>
              <a:rPr lang="zh-TW" altLang="en-US" sz="2000" smtClean="0"/>
              <a:t>：如右圖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zh-TW" sz="2400" smtClean="0"/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508625" y="2636838"/>
          <a:ext cx="2376488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PhotoImpact" r:id="rId3" imgW="676428" imgH="569881" progId="PI3.Image">
                  <p:embed/>
                </p:oleObj>
              </mc:Choice>
              <mc:Fallback>
                <p:oleObj name="PhotoImpact" r:id="rId3" imgW="676428" imgH="569881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636838"/>
                        <a:ext cx="2376488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15E9D948-5BBC-4A5A-ACA3-B86F940AAD81}" type="slidenum">
              <a:rPr kumimoji="0" lang="zh-TW" altLang="en-US" sz="1400" baseline="0"/>
              <a:pPr/>
              <a:t>13</a:t>
            </a:fld>
            <a:endParaRPr kumimoji="0" lang="zh-TW" altLang="en-US" sz="1400" baseline="0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8.3  </a:t>
            </a:r>
            <a:r>
              <a:rPr lang="en-US" altLang="zh-TW" smtClean="0"/>
              <a:t>Min-max heap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ph idx="1"/>
          </p:nvPr>
        </p:nvGraphicFramePr>
        <p:xfrm>
          <a:off x="1042988" y="2597150"/>
          <a:ext cx="7272337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PhotoImpact" r:id="rId3" imgW="2118185" imgH="871582" progId="PI3.Image">
                  <p:embed/>
                </p:oleObj>
              </mc:Choice>
              <mc:Fallback>
                <p:oleObj name="PhotoImpact" r:id="rId3" imgW="2118185" imgH="871582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97150"/>
                        <a:ext cx="7272337" cy="299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962025" y="1628775"/>
            <a:ext cx="749776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90A15"/>
                </a:solidFill>
              </a:rPr>
              <a:t>Min-max heap </a:t>
            </a:r>
            <a:r>
              <a:rPr lang="zh-TW" altLang="en-US" sz="2800">
                <a:solidFill>
                  <a:srgbClr val="090A15"/>
                </a:solidFill>
              </a:rPr>
              <a:t>包含了</a:t>
            </a:r>
            <a:r>
              <a:rPr lang="en-US" altLang="zh-TW" sz="2800">
                <a:solidFill>
                  <a:srgbClr val="090A15"/>
                </a:solidFill>
              </a:rPr>
              <a:t>Min-heap </a:t>
            </a:r>
            <a:r>
              <a:rPr lang="zh-TW" altLang="en-US" sz="2800">
                <a:solidFill>
                  <a:srgbClr val="090A15"/>
                </a:solidFill>
              </a:rPr>
              <a:t>與</a:t>
            </a:r>
            <a:r>
              <a:rPr lang="en-US" altLang="zh-TW" sz="2800">
                <a:solidFill>
                  <a:srgbClr val="090A15"/>
                </a:solidFill>
              </a:rPr>
              <a:t>Max-heap </a:t>
            </a:r>
            <a:r>
              <a:rPr lang="zh-TW" altLang="en-US" sz="2800">
                <a:solidFill>
                  <a:srgbClr val="090A15"/>
                </a:solidFill>
              </a:rPr>
              <a:t>兩種堆積樹的特徵，如下圖即為一棵</a:t>
            </a:r>
            <a:r>
              <a:rPr lang="en-US" altLang="zh-TW" sz="2800">
                <a:solidFill>
                  <a:srgbClr val="090A15"/>
                </a:solidFill>
              </a:rPr>
              <a:t>Min-max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B44933DD-DDB5-4347-AAEF-5C44E83E58A6}" type="slidenum">
              <a:rPr kumimoji="0" lang="zh-TW" altLang="en-US" sz="1400" baseline="0"/>
              <a:pPr/>
              <a:t>14</a:t>
            </a:fld>
            <a:endParaRPr kumimoji="0" lang="zh-TW" altLang="en-US" sz="1400" baseline="0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8.3  </a:t>
            </a:r>
            <a:r>
              <a:rPr lang="en-US" altLang="zh-TW" smtClean="0"/>
              <a:t>Min-max heap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sz="3600" smtClean="0">
                <a:latin typeface="新細明體" panose="02020500000000000000" pitchFamily="18" charset="-120"/>
              </a:rPr>
              <a:t>8.3.1</a:t>
            </a:r>
            <a:r>
              <a:rPr lang="zh-TW" altLang="en-US" sz="3600" smtClean="0">
                <a:latin typeface="新細明體" panose="02020500000000000000" pitchFamily="18" charset="-120"/>
              </a:rPr>
              <a:t>　</a:t>
            </a:r>
            <a:r>
              <a:rPr lang="en-US" altLang="zh-TW" sz="3600" smtClean="0">
                <a:latin typeface="新細明體" panose="02020500000000000000" pitchFamily="18" charset="-120"/>
              </a:rPr>
              <a:t>Min-max heap</a:t>
            </a:r>
            <a:r>
              <a:rPr lang="zh-TW" altLang="en-US" sz="3600" smtClean="0">
                <a:latin typeface="新細明體" panose="02020500000000000000" pitchFamily="18" charset="-120"/>
              </a:rPr>
              <a:t>的加入</a:t>
            </a:r>
            <a:r>
              <a:rPr lang="zh-TW" altLang="en-US" sz="2800" smtClean="0">
                <a:latin typeface="新細明體" panose="02020500000000000000" pitchFamily="18" charset="-120"/>
              </a:rPr>
              <a:t> </a:t>
            </a:r>
          </a:p>
          <a:p>
            <a:pPr marL="0" indent="0" eaLnBrk="1" hangingPunct="1"/>
            <a:r>
              <a:rPr lang="en-US" altLang="zh-TW" sz="2800" smtClean="0">
                <a:latin typeface="新細明體" panose="02020500000000000000" pitchFamily="18" charset="-120"/>
              </a:rPr>
              <a:t>Min-max heap</a:t>
            </a:r>
            <a:r>
              <a:rPr lang="zh-TW" altLang="en-US" sz="2800" smtClean="0">
                <a:latin typeface="新細明體" panose="02020500000000000000" pitchFamily="18" charset="-120"/>
              </a:rPr>
              <a:t>的加入與</a:t>
            </a:r>
            <a:r>
              <a:rPr lang="en-US" altLang="zh-TW" sz="2800" smtClean="0">
                <a:latin typeface="新細明體" panose="02020500000000000000" pitchFamily="18" charset="-120"/>
              </a:rPr>
              <a:t>Max-heap</a:t>
            </a:r>
            <a:r>
              <a:rPr lang="zh-TW" altLang="en-US" sz="2800" smtClean="0">
                <a:latin typeface="新細明體" panose="02020500000000000000" pitchFamily="18" charset="-120"/>
              </a:rPr>
              <a:t>的原理差不多，但是加入後，要調整至符合上述</a:t>
            </a:r>
            <a:r>
              <a:rPr lang="en-US" altLang="zh-TW" sz="2800" smtClean="0">
                <a:latin typeface="新細明體" panose="02020500000000000000" pitchFamily="18" charset="-120"/>
              </a:rPr>
              <a:t>Min-max heap</a:t>
            </a:r>
            <a:r>
              <a:rPr lang="zh-TW" altLang="en-US" sz="2800" smtClean="0">
                <a:latin typeface="新細明體" panose="02020500000000000000" pitchFamily="18" charset="-120"/>
              </a:rPr>
              <a:t>的定義  </a:t>
            </a:r>
          </a:p>
          <a:p>
            <a:pPr marL="0" indent="0" eaLnBrk="1" hangingPunct="1"/>
            <a:endParaRPr lang="en-US" altLang="zh-TW" sz="2800" smtClean="0"/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500563" y="2420938"/>
          <a:ext cx="4175125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PhotoImpact" r:id="rId3" imgW="1359411" imgH="810701" progId="PI3.Image">
                  <p:embed/>
                </p:oleObj>
              </mc:Choice>
              <mc:Fallback>
                <p:oleObj name="PhotoImpact" r:id="rId3" imgW="1359411" imgH="810701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420938"/>
                        <a:ext cx="4175125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32CDFFF-C2B4-4C22-AAD0-52B485C1F081}" type="slidenum">
              <a:rPr kumimoji="0" lang="zh-TW" altLang="en-US" sz="1400" baseline="0"/>
              <a:pPr/>
              <a:t>15</a:t>
            </a:fld>
            <a:endParaRPr kumimoji="0" lang="zh-TW" altLang="en-US" sz="1400" baseline="0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8.3  </a:t>
            </a:r>
            <a:r>
              <a:rPr lang="en-US" altLang="zh-TW" smtClean="0"/>
              <a:t>Min-max heap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TW" sz="3600" smtClean="0">
                <a:latin typeface="新細明體" panose="02020500000000000000" pitchFamily="18" charset="-120"/>
              </a:rPr>
              <a:t>8.3.2</a:t>
            </a:r>
            <a:r>
              <a:rPr lang="zh-TW" altLang="en-US" sz="3600" smtClean="0">
                <a:latin typeface="新細明體" panose="02020500000000000000" pitchFamily="18" charset="-120"/>
              </a:rPr>
              <a:t>　</a:t>
            </a:r>
            <a:r>
              <a:rPr lang="en-US" altLang="zh-TW" sz="3600" smtClean="0">
                <a:latin typeface="新細明體" panose="02020500000000000000" pitchFamily="18" charset="-120"/>
              </a:rPr>
              <a:t>Min-max heap</a:t>
            </a:r>
            <a:r>
              <a:rPr lang="zh-TW" altLang="en-US" sz="3600" smtClean="0">
                <a:latin typeface="新細明體" panose="02020500000000000000" pitchFamily="18" charset="-120"/>
              </a:rPr>
              <a:t>的刪除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TW" altLang="en-US" sz="2800" smtClean="0">
                <a:latin typeface="新細明體" panose="02020500000000000000" pitchFamily="18" charset="-120"/>
              </a:rPr>
              <a:t>若刪除</a:t>
            </a:r>
            <a:r>
              <a:rPr lang="en-US" altLang="zh-TW" sz="2800" smtClean="0">
                <a:latin typeface="新細明體" panose="02020500000000000000" pitchFamily="18" charset="-120"/>
              </a:rPr>
              <a:t>Min-max heap</a:t>
            </a:r>
            <a:r>
              <a:rPr lang="zh-TW" altLang="en-US" sz="2800" smtClean="0">
                <a:latin typeface="新細明體" panose="02020500000000000000" pitchFamily="18" charset="-120"/>
              </a:rPr>
              <a:t>的最後一個節點，則直接刪除即可；否則，先將刪除節點鍵值與樹中的最後一個節點對調，再作調整動作，意即以最後一個節點取代被刪除的節點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zh-TW" sz="2800" smtClean="0"/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500563" y="2349500"/>
          <a:ext cx="4248150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PhotoImpact" r:id="rId3" imgW="1368323" imgH="834871" progId="PI3.Image">
                  <p:embed/>
                </p:oleObj>
              </mc:Choice>
              <mc:Fallback>
                <p:oleObj name="PhotoImpact" r:id="rId3" imgW="1368323" imgH="834871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349500"/>
                        <a:ext cx="4248150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B8708DA0-CB51-40B0-A185-48F888E08973}" type="slidenum">
              <a:rPr kumimoji="0" lang="zh-TW" altLang="en-US" sz="1400" baseline="0"/>
              <a:pPr/>
              <a:t>16</a:t>
            </a:fld>
            <a:endParaRPr kumimoji="0" lang="zh-TW" altLang="en-US" sz="1400" baseline="0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8.4  Deap</a:t>
            </a:r>
            <a:endParaRPr lang="en-US" altLang="zh-TW" smtClean="0"/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US" altLang="zh-TW" sz="2400" smtClean="0">
                <a:latin typeface="新細明體" panose="02020500000000000000" pitchFamily="18" charset="-120"/>
              </a:rPr>
              <a:t>Deap</a:t>
            </a:r>
            <a:r>
              <a:rPr lang="zh-TW" altLang="en-US" sz="2400" smtClean="0">
                <a:latin typeface="新細明體" panose="02020500000000000000" pitchFamily="18" charset="-120"/>
              </a:rPr>
              <a:t>同樣也具備了</a:t>
            </a:r>
            <a:r>
              <a:rPr lang="en-US" altLang="zh-TW" sz="2400" smtClean="0">
                <a:latin typeface="新細明體" panose="02020500000000000000" pitchFamily="18" charset="-120"/>
              </a:rPr>
              <a:t>Max-heap</a:t>
            </a:r>
            <a:r>
              <a:rPr lang="zh-TW" altLang="en-US" sz="2400" smtClean="0">
                <a:latin typeface="新細明體" panose="02020500000000000000" pitchFamily="18" charset="-120"/>
              </a:rPr>
              <a:t>與</a:t>
            </a:r>
            <a:r>
              <a:rPr lang="en-US" altLang="zh-TW" sz="2400" smtClean="0">
                <a:latin typeface="新細明體" panose="02020500000000000000" pitchFamily="18" charset="-120"/>
              </a:rPr>
              <a:t>Min-heap</a:t>
            </a:r>
            <a:r>
              <a:rPr lang="zh-TW" altLang="en-US" sz="2400" smtClean="0">
                <a:latin typeface="新細明體" panose="02020500000000000000" pitchFamily="18" charset="-120"/>
              </a:rPr>
              <a:t>的特徵，其定義如下：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smtClean="0">
                <a:latin typeface="新細明體" panose="02020500000000000000" pitchFamily="18" charset="-120"/>
              </a:rPr>
              <a:t>Deap</a:t>
            </a:r>
            <a:r>
              <a:rPr lang="zh-TW" altLang="en-US" sz="2200" smtClean="0">
                <a:latin typeface="新細明體" panose="02020500000000000000" pitchFamily="18" charset="-120"/>
              </a:rPr>
              <a:t>的樹根不存任何資料，為一個空節點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200" smtClean="0">
                <a:latin typeface="新細明體" panose="02020500000000000000" pitchFamily="18" charset="-120"/>
              </a:rPr>
              <a:t>樹根的左子樹為一棵</a:t>
            </a:r>
            <a:r>
              <a:rPr lang="en-US" altLang="zh-TW" sz="2200" smtClean="0">
                <a:latin typeface="新細明體" panose="02020500000000000000" pitchFamily="18" charset="-120"/>
              </a:rPr>
              <a:t>Min-heap</a:t>
            </a:r>
            <a:r>
              <a:rPr lang="zh-TW" altLang="en-US" sz="2200" smtClean="0">
                <a:latin typeface="新細明體" panose="02020500000000000000" pitchFamily="18" charset="-120"/>
              </a:rPr>
              <a:t>；右子樹為</a:t>
            </a:r>
            <a:r>
              <a:rPr lang="en-US" altLang="zh-TW" sz="2200" smtClean="0">
                <a:latin typeface="新細明體" panose="02020500000000000000" pitchFamily="18" charset="-120"/>
              </a:rPr>
              <a:t>Max-heap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smtClean="0">
                <a:latin typeface="新細明體" panose="02020500000000000000" pitchFamily="18" charset="-120"/>
              </a:rPr>
              <a:t>Max-heap</a:t>
            </a:r>
            <a:r>
              <a:rPr lang="zh-TW" altLang="en-US" sz="2200" smtClean="0">
                <a:latin typeface="新細明體" panose="02020500000000000000" pitchFamily="18" charset="-120"/>
              </a:rPr>
              <a:t>與</a:t>
            </a:r>
            <a:r>
              <a:rPr lang="en-US" altLang="zh-TW" sz="2200" smtClean="0">
                <a:latin typeface="新細明體" panose="02020500000000000000" pitchFamily="18" charset="-120"/>
              </a:rPr>
              <a:t>Min-heap</a:t>
            </a:r>
            <a:r>
              <a:rPr lang="zh-TW" altLang="en-US" sz="2200" smtClean="0">
                <a:latin typeface="新細明體" panose="02020500000000000000" pitchFamily="18" charset="-120"/>
              </a:rPr>
              <a:t>存在一對應，假設左子樹中有一節點</a:t>
            </a:r>
            <a:r>
              <a:rPr lang="en-US" altLang="zh-TW" sz="2200" smtClean="0">
                <a:latin typeface="新細明體" panose="02020500000000000000" pitchFamily="18" charset="-120"/>
              </a:rPr>
              <a:t>i</a:t>
            </a:r>
            <a:r>
              <a:rPr lang="zh-TW" altLang="en-US" sz="2200" smtClean="0">
                <a:latin typeface="新細明體" panose="02020500000000000000" pitchFamily="18" charset="-120"/>
              </a:rPr>
              <a:t>，則在右子樹中相同的位置存在一節點</a:t>
            </a:r>
            <a:r>
              <a:rPr lang="en-US" altLang="zh-TW" sz="2200" smtClean="0">
                <a:latin typeface="新細明體" panose="02020500000000000000" pitchFamily="18" charset="-120"/>
              </a:rPr>
              <a:t>j</a:t>
            </a:r>
            <a:r>
              <a:rPr lang="zh-TW" altLang="en-US" sz="2200" smtClean="0">
                <a:latin typeface="新細明體" panose="02020500000000000000" pitchFamily="18" charset="-120"/>
              </a:rPr>
              <a:t>與</a:t>
            </a:r>
            <a:r>
              <a:rPr lang="en-US" altLang="zh-TW" sz="2200" smtClean="0">
                <a:latin typeface="新細明體" panose="02020500000000000000" pitchFamily="18" charset="-120"/>
              </a:rPr>
              <a:t>i</a:t>
            </a:r>
            <a:r>
              <a:rPr lang="zh-TW" altLang="en-US" sz="2200" smtClean="0">
                <a:latin typeface="新細明體" panose="02020500000000000000" pitchFamily="18" charset="-120"/>
              </a:rPr>
              <a:t>對應，且</a:t>
            </a:r>
            <a:r>
              <a:rPr lang="en-US" altLang="zh-TW" sz="2200" smtClean="0">
                <a:latin typeface="新細明體" panose="02020500000000000000" pitchFamily="18" charset="-120"/>
              </a:rPr>
              <a:t>i</a:t>
            </a:r>
            <a:r>
              <a:rPr lang="zh-TW" altLang="en-US" sz="2200" smtClean="0">
                <a:latin typeface="新細明體" panose="02020500000000000000" pitchFamily="18" charset="-120"/>
              </a:rPr>
              <a:t>必須小於等於</a:t>
            </a:r>
            <a:r>
              <a:rPr lang="en-US" altLang="zh-TW" sz="2200" smtClean="0">
                <a:latin typeface="新細明體" panose="02020500000000000000" pitchFamily="18" charset="-120"/>
              </a:rPr>
              <a:t>j</a:t>
            </a:r>
            <a:r>
              <a:rPr lang="zh-TW" altLang="en-US" sz="2200" smtClean="0">
                <a:latin typeface="新細明體" panose="02020500000000000000" pitchFamily="18" charset="-120"/>
              </a:rPr>
              <a:t>。</a:t>
            </a: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787900" y="2205038"/>
          <a:ext cx="3671888" cy="278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PhotoImpact" r:id="rId3" imgW="1051562" imgH="798510" progId="PI3.Image">
                  <p:embed/>
                </p:oleObj>
              </mc:Choice>
              <mc:Fallback>
                <p:oleObj name="PhotoImpact" r:id="rId3" imgW="1051562" imgH="798510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205038"/>
                        <a:ext cx="3671888" cy="278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ABBDE281-ED00-4085-BEC5-2C724DF019F0}" type="slidenum">
              <a:rPr kumimoji="0" lang="zh-TW" altLang="en-US" sz="1400" baseline="0"/>
              <a:pPr/>
              <a:t>17</a:t>
            </a:fld>
            <a:endParaRPr kumimoji="0" lang="zh-TW" altLang="en-US" sz="1400" baseline="0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8.4  Deap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sz="3600" smtClean="0">
                <a:latin typeface="新細明體" panose="02020500000000000000" pitchFamily="18" charset="-120"/>
              </a:rPr>
              <a:t>8.4.1</a:t>
            </a:r>
            <a:r>
              <a:rPr lang="zh-TW" altLang="en-US" sz="3600" smtClean="0">
                <a:latin typeface="新細明體" panose="02020500000000000000" pitchFamily="18" charset="-120"/>
              </a:rPr>
              <a:t>　</a:t>
            </a:r>
            <a:r>
              <a:rPr lang="en-US" altLang="zh-TW" sz="3600" smtClean="0">
                <a:latin typeface="新細明體" panose="02020500000000000000" pitchFamily="18" charset="-120"/>
              </a:rPr>
              <a:t>Deap</a:t>
            </a:r>
            <a:r>
              <a:rPr lang="zh-TW" altLang="en-US" sz="3600" smtClean="0">
                <a:latin typeface="新細明體" panose="02020500000000000000" pitchFamily="18" charset="-120"/>
              </a:rPr>
              <a:t>的加入 </a:t>
            </a:r>
          </a:p>
          <a:p>
            <a:pPr marL="0" indent="0" eaLnBrk="1" hangingPunct="1"/>
            <a:r>
              <a:rPr lang="en-US" altLang="zh-TW" sz="2800" smtClean="0">
                <a:latin typeface="新細明體" panose="02020500000000000000" pitchFamily="18" charset="-120"/>
              </a:rPr>
              <a:t>Deap</a:t>
            </a:r>
            <a:r>
              <a:rPr lang="zh-TW" altLang="en-US" sz="2800" smtClean="0">
                <a:latin typeface="新細明體" panose="02020500000000000000" pitchFamily="18" charset="-120"/>
              </a:rPr>
              <a:t>的加入動作與其它堆積樹一樣，將新的鍵值加入於整棵樹的最後，再調整至符合堆積樹的定義</a:t>
            </a:r>
          </a:p>
          <a:p>
            <a:pPr marL="0" indent="0" eaLnBrk="1" hangingPunct="1"/>
            <a:endParaRPr lang="en-US" altLang="zh-TW" sz="2800" smtClean="0"/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219700" y="2565400"/>
          <a:ext cx="2413000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PhotoImpact" r:id="rId3" imgW="612338" imgH="640081" progId="PI3.Image">
                  <p:embed/>
                </p:oleObj>
              </mc:Choice>
              <mc:Fallback>
                <p:oleObj name="PhotoImpact" r:id="rId3" imgW="612338" imgH="640081" progId="PI3.Im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565400"/>
                        <a:ext cx="2413000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6E18AC0-A453-41B1-8DBC-09338974A280}" type="slidenum">
              <a:rPr kumimoji="0" lang="zh-TW" altLang="en-US" sz="1400" baseline="0"/>
              <a:pPr/>
              <a:t>18</a:t>
            </a:fld>
            <a:endParaRPr kumimoji="0" lang="zh-TW" altLang="en-US" sz="1400" baseline="0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8.4  Deap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sz="3600" smtClean="0">
                <a:latin typeface="新細明體" panose="02020500000000000000" pitchFamily="18" charset="-120"/>
              </a:rPr>
              <a:t>8.4.2</a:t>
            </a:r>
            <a:r>
              <a:rPr lang="zh-TW" altLang="en-US" sz="3600" smtClean="0">
                <a:latin typeface="新細明體" panose="02020500000000000000" pitchFamily="18" charset="-120"/>
              </a:rPr>
              <a:t>　</a:t>
            </a:r>
            <a:r>
              <a:rPr lang="en-US" altLang="zh-TW" sz="3600" smtClean="0">
                <a:latin typeface="新細明體" panose="02020500000000000000" pitchFamily="18" charset="-120"/>
              </a:rPr>
              <a:t>Deap</a:t>
            </a:r>
            <a:r>
              <a:rPr lang="zh-TW" altLang="en-US" sz="3600" smtClean="0">
                <a:latin typeface="新細明體" panose="02020500000000000000" pitchFamily="18" charset="-120"/>
              </a:rPr>
              <a:t>的刪除 </a:t>
            </a:r>
          </a:p>
          <a:p>
            <a:pPr marL="0" indent="0" eaLnBrk="1" hangingPunct="1"/>
            <a:r>
              <a:rPr lang="en-US" altLang="zh-TW" sz="2800" smtClean="0">
                <a:latin typeface="新細明體" panose="02020500000000000000" pitchFamily="18" charset="-120"/>
              </a:rPr>
              <a:t>Deap</a:t>
            </a:r>
            <a:r>
              <a:rPr lang="zh-TW" altLang="en-US" sz="2800" smtClean="0">
                <a:latin typeface="新細明體" panose="02020500000000000000" pitchFamily="18" charset="-120"/>
              </a:rPr>
              <a:t>的刪除動作與其它堆積樹一樣，當遇到刪除節點非最後一個節點時，要以最後一個節點的鍵值取代刪除節點，並調整至符合</a:t>
            </a:r>
            <a:r>
              <a:rPr lang="en-US" altLang="zh-TW" sz="2800" smtClean="0">
                <a:latin typeface="新細明體" panose="02020500000000000000" pitchFamily="18" charset="-120"/>
              </a:rPr>
              <a:t>Deap</a:t>
            </a:r>
            <a:r>
              <a:rPr lang="zh-TW" altLang="en-US" sz="2800" smtClean="0">
                <a:latin typeface="新細明體" panose="02020500000000000000" pitchFamily="18" charset="-120"/>
              </a:rPr>
              <a:t>的定義 </a:t>
            </a:r>
          </a:p>
          <a:p>
            <a:pPr marL="0" indent="0" eaLnBrk="1" hangingPunct="1"/>
            <a:endParaRPr lang="en-US" altLang="zh-TW" sz="2800" smtClean="0"/>
          </a:p>
        </p:txBody>
      </p:sp>
      <p:graphicFrame>
        <p:nvGraphicFramePr>
          <p:cNvPr id="32773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4643438" y="2409825"/>
          <a:ext cx="38893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PhotoImpact" r:id="rId3" imgW="1084998" imgH="786252" progId="PI3.Image">
                  <p:embed/>
                </p:oleObj>
              </mc:Choice>
              <mc:Fallback>
                <p:oleObj name="PhotoImpact" r:id="rId3" imgW="1084998" imgH="786252" progId="PI3.Imag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409825"/>
                        <a:ext cx="388937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2E8EEB3B-3ED8-4761-8E0A-9EE06FC6B788}" type="slidenum">
              <a:rPr kumimoji="0" lang="zh-TW" altLang="en-US" sz="1400" baseline="0"/>
              <a:pPr/>
              <a:t>2</a:t>
            </a:fld>
            <a:endParaRPr kumimoji="0" lang="zh-TW" altLang="en-US" sz="1400" baseline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8.1  </a:t>
            </a:r>
            <a:r>
              <a:rPr lang="zh-TW" altLang="en-US" smtClean="0"/>
              <a:t>堆積</a:t>
            </a:r>
          </a:p>
        </p:txBody>
      </p:sp>
      <p:sp>
        <p:nvSpPr>
          <p:cNvPr id="71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770813" cy="4495800"/>
          </a:xfrm>
        </p:spPr>
        <p:txBody>
          <a:bodyPr/>
          <a:lstStyle/>
          <a:p>
            <a:pPr marL="0" indent="0" eaLnBrk="1" hangingPunct="1"/>
            <a:r>
              <a:rPr lang="zh-TW" altLang="en-US" sz="2800" smtClean="0"/>
              <a:t>何謂堆積</a:t>
            </a:r>
            <a:r>
              <a:rPr lang="en-US" altLang="zh-TW" sz="2800" smtClean="0"/>
              <a:t>(Heap)</a:t>
            </a:r>
            <a:r>
              <a:rPr lang="zh-TW" altLang="en-US" sz="2800" smtClean="0"/>
              <a:t>？</a:t>
            </a:r>
          </a:p>
          <a:p>
            <a:pPr lvl="1" eaLnBrk="1" hangingPunct="1"/>
            <a:r>
              <a:rPr lang="zh-TW" altLang="en-US" sz="2000" smtClean="0"/>
              <a:t>堆積是一棵二元樹，其樹根的鍵值大於子樹的鍵值，</a:t>
            </a:r>
          </a:p>
          <a:p>
            <a:pPr lvl="1" eaLnBrk="1" hangingPunct="1"/>
            <a:r>
              <a:rPr lang="zh-TW" altLang="en-US" sz="2000" smtClean="0"/>
              <a:t>必須符合完整二元樹的定義</a:t>
            </a:r>
          </a:p>
          <a:p>
            <a:pPr lvl="1" eaLnBrk="1" hangingPunct="1"/>
            <a:r>
              <a:rPr lang="zh-TW" altLang="en-US" sz="2000" smtClean="0"/>
              <a:t>不管左子樹和右子樹的大小順序</a:t>
            </a:r>
            <a:r>
              <a:rPr lang="en-US" altLang="zh-TW" sz="2000" smtClean="0"/>
              <a:t>(</a:t>
            </a:r>
            <a:r>
              <a:rPr lang="zh-TW" altLang="en-US" sz="2000" smtClean="0"/>
              <a:t>與二元搜尋樹最大的差異處</a:t>
            </a:r>
            <a:r>
              <a:rPr lang="en-US" altLang="zh-TW" sz="2000" smtClean="0"/>
              <a:t>)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endParaRPr lang="en-US" altLang="zh-TW" sz="2400" smtClean="0"/>
          </a:p>
          <a:p>
            <a:pPr lvl="1" eaLnBrk="1" hangingPunct="1"/>
            <a:endParaRPr lang="en-US" altLang="zh-TW" sz="2400" smtClean="0"/>
          </a:p>
        </p:txBody>
      </p:sp>
      <p:graphicFrame>
        <p:nvGraphicFramePr>
          <p:cNvPr id="7173" name="Object 14"/>
          <p:cNvGraphicFramePr>
            <a:graphicFrameLocks noChangeAspect="1"/>
          </p:cNvGraphicFramePr>
          <p:nvPr>
            <p:ph sz="half" idx="2"/>
          </p:nvPr>
        </p:nvGraphicFramePr>
        <p:xfrm>
          <a:off x="2555875" y="3500438"/>
          <a:ext cx="2808288" cy="230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PhotoImpact" r:id="rId4" imgW="932374" imgH="764985" progId="PI3.Image">
                  <p:embed/>
                </p:oleObj>
              </mc:Choice>
              <mc:Fallback>
                <p:oleObj name="PhotoImpact" r:id="rId4" imgW="932374" imgH="764985" progId="PI3.Imag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00438"/>
                        <a:ext cx="2808288" cy="230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965EA628-325C-4F54-9669-EF2C68CE8E69}" type="slidenum">
              <a:rPr kumimoji="0" lang="zh-TW" altLang="en-US" sz="1400" baseline="0"/>
              <a:pPr/>
              <a:t>3</a:t>
            </a:fld>
            <a:endParaRPr kumimoji="0" lang="zh-TW" altLang="en-US" sz="1400" baseline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8.1  </a:t>
            </a:r>
            <a:r>
              <a:rPr lang="zh-TW" altLang="en-US" smtClean="0"/>
              <a:t>堆積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913688" cy="4495800"/>
          </a:xfrm>
        </p:spPr>
        <p:txBody>
          <a:bodyPr/>
          <a:lstStyle/>
          <a:p>
            <a:pPr marL="0" indent="0" eaLnBrk="1" hangingPunct="1"/>
            <a:r>
              <a:rPr lang="zh-TW" altLang="en-US" sz="2800" smtClean="0"/>
              <a:t>堆積可以用於排序上，簡稱 </a:t>
            </a:r>
            <a:r>
              <a:rPr lang="en-US" altLang="zh-TW" sz="2800" smtClean="0"/>
              <a:t>Heap Sort</a:t>
            </a:r>
            <a:r>
              <a:rPr lang="zh-TW" altLang="en-US" sz="2800" smtClean="0"/>
              <a:t>。</a:t>
            </a:r>
          </a:p>
          <a:p>
            <a:pPr marL="0" indent="0" eaLnBrk="1" hangingPunct="1"/>
            <a:r>
              <a:rPr lang="zh-TW" altLang="en-US" sz="2800" smtClean="0"/>
              <a:t>堆積排序的步驟：</a:t>
            </a:r>
          </a:p>
          <a:p>
            <a:pPr lvl="1" eaLnBrk="1" hangingPunct="1"/>
            <a:r>
              <a:rPr lang="zh-TW" altLang="en-US" sz="2400" smtClean="0"/>
              <a:t>先將資料利用完整二元樹的方式將其建立起來</a:t>
            </a:r>
          </a:p>
          <a:p>
            <a:pPr lvl="1" eaLnBrk="1" hangingPunct="1"/>
            <a:r>
              <a:rPr lang="zh-TW" altLang="en-US" sz="2400" smtClean="0"/>
              <a:t>將建立完成的完整二元樹「調整」成 </a:t>
            </a:r>
            <a:r>
              <a:rPr lang="en-US" altLang="zh-TW" sz="2400" smtClean="0"/>
              <a:t>Heap</a:t>
            </a:r>
          </a:p>
          <a:p>
            <a:pPr lvl="1" eaLnBrk="1" hangingPunct="1"/>
            <a:r>
              <a:rPr lang="zh-TW" altLang="en-US" sz="2400" smtClean="0"/>
              <a:t>以堆疊</a:t>
            </a:r>
            <a:r>
              <a:rPr lang="en-US" altLang="zh-TW" sz="2400" smtClean="0"/>
              <a:t>(</a:t>
            </a:r>
            <a:r>
              <a:rPr lang="zh-TW" altLang="en-US" sz="2400" smtClean="0"/>
              <a:t>由大到小</a:t>
            </a:r>
            <a:r>
              <a:rPr lang="en-US" altLang="zh-TW" sz="2400" smtClean="0"/>
              <a:t>)</a:t>
            </a:r>
            <a:r>
              <a:rPr lang="zh-TW" altLang="en-US" sz="2400" smtClean="0"/>
              <a:t>或佇列</a:t>
            </a:r>
            <a:r>
              <a:rPr lang="en-US" altLang="zh-TW" sz="2400" smtClean="0"/>
              <a:t>(</a:t>
            </a:r>
            <a:r>
              <a:rPr lang="zh-TW" altLang="en-US" sz="2400" smtClean="0"/>
              <a:t>由小到大</a:t>
            </a:r>
            <a:r>
              <a:rPr lang="en-US" altLang="zh-TW" sz="2400" smtClean="0"/>
              <a:t>)</a:t>
            </a:r>
            <a:r>
              <a:rPr lang="zh-TW" altLang="en-US" sz="2400" smtClean="0"/>
              <a:t>的方式輸出</a:t>
            </a:r>
          </a:p>
          <a:p>
            <a:pPr marL="0" indent="0" eaLnBrk="1" hangingPunct="1"/>
            <a:endParaRPr lang="en-US" altLang="zh-TW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E14C2C65-C553-42C2-8AEB-F67312F4D331}" type="slidenum">
              <a:rPr kumimoji="0" lang="zh-TW" altLang="en-US" sz="1400" baseline="0"/>
              <a:pPr/>
              <a:t>4</a:t>
            </a:fld>
            <a:endParaRPr kumimoji="0" lang="zh-TW" altLang="en-US" sz="1400" baseline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8.1  </a:t>
            </a:r>
            <a:r>
              <a:rPr lang="zh-TW" altLang="en-US" smtClean="0"/>
              <a:t>堆積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2250" cy="4495800"/>
          </a:xfrm>
        </p:spPr>
        <p:txBody>
          <a:bodyPr/>
          <a:lstStyle/>
          <a:p>
            <a:pPr marL="0" indent="0" eaLnBrk="1" hangingPunct="1"/>
            <a:r>
              <a:rPr lang="zh-TW" altLang="en-US" sz="2400" smtClean="0"/>
              <a:t>堆積的調整方式</a:t>
            </a:r>
          </a:p>
          <a:p>
            <a:pPr lvl="1" eaLnBrk="1" hangingPunct="1"/>
            <a:r>
              <a:rPr lang="zh-TW" altLang="en-US" sz="2000" smtClean="0"/>
              <a:t>由上而下，從樹根開始分別與其子節點相比，若前者大則不用交換，反之，則要交換；以符合父節點大於子節點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smtClean="0">
              <a:latin typeface="DFMing-W5-WIN-BF" charset="-120"/>
              <a:ea typeface="DFMing-W5-WIN-BF" charset="-120"/>
            </a:endParaRPr>
          </a:p>
        </p:txBody>
      </p:sp>
      <p:graphicFrame>
        <p:nvGraphicFramePr>
          <p:cNvPr id="11269" name="Object 15"/>
          <p:cNvGraphicFramePr>
            <a:graphicFrameLocks noChangeAspect="1"/>
          </p:cNvGraphicFramePr>
          <p:nvPr>
            <p:ph sz="half" idx="2"/>
          </p:nvPr>
        </p:nvGraphicFramePr>
        <p:xfrm>
          <a:off x="1187450" y="3213100"/>
          <a:ext cx="698500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PhotoImpact" r:id="rId4" imgW="1755354" imgH="435607" progId="PI3.Image">
                  <p:embed/>
                </p:oleObj>
              </mc:Choice>
              <mc:Fallback>
                <p:oleObj name="PhotoImpact" r:id="rId4" imgW="1755354" imgH="435607" progId="PI3.Imag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13100"/>
                        <a:ext cx="6985000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C0EB10B6-536E-4B5B-851C-ED574E5556A5}" type="slidenum">
              <a:rPr kumimoji="0" lang="zh-TW" altLang="en-US" sz="1400" baseline="0"/>
              <a:pPr/>
              <a:t>5</a:t>
            </a:fld>
            <a:endParaRPr kumimoji="0" lang="zh-TW" altLang="en-US" sz="1400" baseline="0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8.1  </a:t>
            </a:r>
            <a:r>
              <a:rPr lang="zh-TW" altLang="en-US" smtClean="0"/>
              <a:t>堆積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913688" cy="4495800"/>
          </a:xfrm>
        </p:spPr>
        <p:txBody>
          <a:bodyPr/>
          <a:lstStyle/>
          <a:p>
            <a:pPr lvl="1" eaLnBrk="1" hangingPunct="1"/>
            <a:r>
              <a:rPr lang="zh-TW" altLang="en-US" sz="2400" smtClean="0"/>
              <a:t>由下而上，先算此棵樹的節點數目，假設 </a:t>
            </a:r>
            <a:r>
              <a:rPr lang="en-US" altLang="zh-TW" sz="2400" smtClean="0"/>
              <a:t>n</a:t>
            </a:r>
            <a:r>
              <a:rPr lang="zh-TW" altLang="en-US" sz="2400" smtClean="0"/>
              <a:t>，再取其 </a:t>
            </a:r>
            <a:r>
              <a:rPr lang="en-US" altLang="zh-TW" sz="2400" smtClean="0"/>
              <a:t>n/2</a:t>
            </a:r>
            <a:r>
              <a:rPr lang="zh-TW" altLang="en-US" sz="2400" smtClean="0"/>
              <a:t>，從此節點 </a:t>
            </a:r>
            <a:r>
              <a:rPr lang="en-US" altLang="zh-TW" sz="2400" smtClean="0"/>
              <a:t>n/2</a:t>
            </a:r>
            <a:r>
              <a:rPr lang="zh-TW" altLang="en-US" sz="2400" smtClean="0"/>
              <a:t>，開始與它的最大子節點相比，若子節點的鍵值大於父節點之鍵值，則相互對調，一直做到樹根止</a:t>
            </a:r>
          </a:p>
          <a:p>
            <a:pPr lvl="1" eaLnBrk="1" hangingPunct="1"/>
            <a:r>
              <a:rPr lang="zh-TW" altLang="en-US" sz="2400" smtClean="0"/>
              <a:t>子節點先比，找出大者與其父節點比</a:t>
            </a:r>
            <a:r>
              <a:rPr lang="en-US" altLang="zh-TW" sz="2400" smtClean="0"/>
              <a:t>(</a:t>
            </a:r>
            <a:r>
              <a:rPr lang="zh-TW" altLang="en-US" sz="2400" smtClean="0"/>
              <a:t>如下圖</a:t>
            </a:r>
            <a:r>
              <a:rPr lang="en-US" altLang="zh-TW" sz="2400" smtClean="0"/>
              <a:t>)</a:t>
            </a:r>
          </a:p>
        </p:txBody>
      </p:sp>
      <p:graphicFrame>
        <p:nvGraphicFramePr>
          <p:cNvPr id="13317" name="Object 15"/>
          <p:cNvGraphicFramePr>
            <a:graphicFrameLocks noChangeAspect="1"/>
          </p:cNvGraphicFramePr>
          <p:nvPr>
            <p:ph sz="half" idx="2"/>
          </p:nvPr>
        </p:nvGraphicFramePr>
        <p:xfrm>
          <a:off x="2051050" y="3933825"/>
          <a:ext cx="4537075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PhotoImpact" r:id="rId3" imgW="1072807" imgH="441736" progId="PI3.Image">
                  <p:embed/>
                </p:oleObj>
              </mc:Choice>
              <mc:Fallback>
                <p:oleObj name="PhotoImpact" r:id="rId3" imgW="1072807" imgH="441736" progId="PI3.Imag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933825"/>
                        <a:ext cx="4537075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CDDA74A6-F6D7-4554-A15C-C48F933B1C8C}" type="slidenum">
              <a:rPr kumimoji="0" lang="zh-TW" altLang="en-US" sz="1400" baseline="0"/>
              <a:pPr/>
              <a:t>6</a:t>
            </a:fld>
            <a:endParaRPr kumimoji="0" lang="zh-TW" altLang="en-US" sz="1400" baseline="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8.1  </a:t>
            </a:r>
            <a:r>
              <a:rPr lang="zh-TW" altLang="en-US" smtClean="0"/>
              <a:t>堆積</a:t>
            </a:r>
          </a:p>
        </p:txBody>
      </p:sp>
      <p:graphicFrame>
        <p:nvGraphicFramePr>
          <p:cNvPr id="14340" name="Object 21"/>
          <p:cNvGraphicFramePr>
            <a:graphicFrameLocks noChangeAspect="1"/>
          </p:cNvGraphicFramePr>
          <p:nvPr>
            <p:ph sz="half" idx="1"/>
          </p:nvPr>
        </p:nvGraphicFramePr>
        <p:xfrm>
          <a:off x="755650" y="1628775"/>
          <a:ext cx="76327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PhotoImpact" r:id="rId4" imgW="2127328" imgH="1139761" progId="PI3.Image">
                  <p:embed/>
                </p:oleObj>
              </mc:Choice>
              <mc:Fallback>
                <p:oleObj name="PhotoImpact" r:id="rId4" imgW="2127328" imgH="1139761" progId="PI3.Imag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7632700" cy="40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6ADE3FA8-D0CC-4AEE-8DF2-210810E6FB92}" type="slidenum">
              <a:rPr kumimoji="0" lang="zh-TW" altLang="en-US" sz="1400" baseline="0"/>
              <a:pPr/>
              <a:t>7</a:t>
            </a:fld>
            <a:endParaRPr kumimoji="0" lang="zh-TW" altLang="en-US" sz="1400" baseline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8.1  </a:t>
            </a:r>
            <a:r>
              <a:rPr lang="zh-TW" altLang="en-US" smtClean="0"/>
              <a:t>堆積</a:t>
            </a:r>
          </a:p>
        </p:txBody>
      </p:sp>
      <p:graphicFrame>
        <p:nvGraphicFramePr>
          <p:cNvPr id="16388" name="Object 10"/>
          <p:cNvGraphicFramePr>
            <a:graphicFrameLocks noChangeAspect="1"/>
          </p:cNvGraphicFramePr>
          <p:nvPr>
            <p:ph sz="quarter" idx="1"/>
          </p:nvPr>
        </p:nvGraphicFramePr>
        <p:xfrm>
          <a:off x="1116013" y="2060575"/>
          <a:ext cx="216058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PhotoImpact" r:id="rId4" imgW="789100" imgH="560501" progId="PI3.Image">
                  <p:embed/>
                </p:oleObj>
              </mc:Choice>
              <mc:Fallback>
                <p:oleObj name="PhotoImpact" r:id="rId4" imgW="789100" imgH="560501" progId="PI3.Imag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575"/>
                        <a:ext cx="2160587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2"/>
          <p:cNvGraphicFramePr>
            <a:graphicFrameLocks noChangeAspect="1"/>
          </p:cNvGraphicFramePr>
          <p:nvPr>
            <p:ph sz="quarter" idx="2"/>
          </p:nvPr>
        </p:nvGraphicFramePr>
        <p:xfrm>
          <a:off x="3851275" y="1989138"/>
          <a:ext cx="15494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PhotoImpact" r:id="rId6" imgW="621741" imgH="636818" progId="PI3.Image">
                  <p:embed/>
                </p:oleObj>
              </mc:Choice>
              <mc:Fallback>
                <p:oleObj name="PhotoImpact" r:id="rId6" imgW="621741" imgH="636818" progId="PI3.Imag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989138"/>
                        <a:ext cx="15494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4"/>
          <p:cNvGraphicFramePr>
            <a:graphicFrameLocks noChangeAspect="1"/>
          </p:cNvGraphicFramePr>
          <p:nvPr>
            <p:ph sz="quarter" idx="3"/>
          </p:nvPr>
        </p:nvGraphicFramePr>
        <p:xfrm>
          <a:off x="6227763" y="2062163"/>
          <a:ext cx="1358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PhotoImpact" r:id="rId8" imgW="566641" imgH="630724" progId="PI3.Image">
                  <p:embed/>
                </p:oleObj>
              </mc:Choice>
              <mc:Fallback>
                <p:oleObj name="PhotoImpact" r:id="rId8" imgW="566641" imgH="630724" progId="PI3.Imag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062163"/>
                        <a:ext cx="1358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6"/>
          <p:cNvGraphicFramePr>
            <a:graphicFrameLocks noChangeAspect="1"/>
          </p:cNvGraphicFramePr>
          <p:nvPr>
            <p:ph sz="quarter" idx="4"/>
          </p:nvPr>
        </p:nvGraphicFramePr>
        <p:xfrm>
          <a:off x="1979613" y="4365625"/>
          <a:ext cx="15843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PhotoImpact" r:id="rId10" imgW="651942" imgH="624577" progId="PI3.Image">
                  <p:embed/>
                </p:oleObj>
              </mc:Choice>
              <mc:Fallback>
                <p:oleObj name="PhotoImpact" r:id="rId10" imgW="651942" imgH="624577" progId="PI3.Imag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365625"/>
                        <a:ext cx="15843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8"/>
          <p:cNvGraphicFramePr>
            <a:graphicFrameLocks noChangeAspect="1"/>
          </p:cNvGraphicFramePr>
          <p:nvPr/>
        </p:nvGraphicFramePr>
        <p:xfrm>
          <a:off x="4860925" y="4365625"/>
          <a:ext cx="17272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PhotoImpact" r:id="rId12" imgW="691546" imgH="594361" progId="PI3.Image">
                  <p:embed/>
                </p:oleObj>
              </mc:Choice>
              <mc:Fallback>
                <p:oleObj name="PhotoImpact" r:id="rId12" imgW="691546" imgH="594361" progId="PI3.Imag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4365625"/>
                        <a:ext cx="17272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DED3CC67-360A-4D77-B064-CD162864365B}" type="slidenum">
              <a:rPr kumimoji="0" lang="zh-TW" altLang="en-US" sz="1400" baseline="0"/>
              <a:pPr/>
              <a:t>8</a:t>
            </a:fld>
            <a:endParaRPr kumimoji="0" lang="zh-TW" altLang="en-US" sz="1400" baseline="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8.1  </a:t>
            </a:r>
            <a:r>
              <a:rPr lang="zh-TW" altLang="en-US" smtClean="0"/>
              <a:t>堆積</a:t>
            </a:r>
          </a:p>
        </p:txBody>
      </p:sp>
      <p:graphicFrame>
        <p:nvGraphicFramePr>
          <p:cNvPr id="18436" name="Object 16"/>
          <p:cNvGraphicFramePr>
            <a:graphicFrameLocks noChangeAspect="1"/>
          </p:cNvGraphicFramePr>
          <p:nvPr>
            <p:ph idx="1"/>
          </p:nvPr>
        </p:nvGraphicFramePr>
        <p:xfrm>
          <a:off x="1116013" y="1844675"/>
          <a:ext cx="6408737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PhotoImpact" r:id="rId4" imgW="2066373" imgH="1182626" progId="PI3.Image">
                  <p:embed/>
                </p:oleObj>
              </mc:Choice>
              <mc:Fallback>
                <p:oleObj name="PhotoImpact" r:id="rId4" imgW="2066373" imgH="1182626" progId="PI3.Imag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6408737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1400" baseline="0"/>
              <a:t>資料結構 </a:t>
            </a:r>
            <a:r>
              <a:rPr kumimoji="0" lang="en-US" altLang="zh-TW" sz="1400" baseline="0"/>
              <a:t>- </a:t>
            </a:r>
            <a:r>
              <a:rPr kumimoji="0" lang="zh-TW" altLang="en-US" sz="1400" baseline="0"/>
              <a:t>使用 </a:t>
            </a:r>
            <a:r>
              <a:rPr kumimoji="0" lang="en-US" altLang="zh-TW" sz="1400" baseline="0"/>
              <a:t>C </a:t>
            </a:r>
            <a:r>
              <a:rPr kumimoji="0" lang="zh-TW" altLang="en-US" sz="1400" baseline="0"/>
              <a:t>語言   </a:t>
            </a:r>
            <a:fld id="{F27AC890-0F95-46B7-978E-01CBB51FF191}" type="slidenum">
              <a:rPr kumimoji="0" lang="zh-TW" altLang="en-US" sz="1400" baseline="0"/>
              <a:pPr/>
              <a:t>9</a:t>
            </a:fld>
            <a:endParaRPr kumimoji="0" lang="zh-TW" altLang="en-US" sz="1400" baseline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8.1  </a:t>
            </a:r>
            <a:r>
              <a:rPr lang="zh-TW" altLang="en-US" smtClean="0"/>
              <a:t>堆積</a:t>
            </a:r>
          </a:p>
        </p:txBody>
      </p:sp>
      <p:sp>
        <p:nvSpPr>
          <p:cNvPr id="20484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2250" cy="4495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800" smtClean="0">
              <a:solidFill>
                <a:schemeClr val="tx1"/>
              </a:solidFill>
            </a:endParaRPr>
          </a:p>
          <a:p>
            <a:pPr marL="0" indent="0" eaLnBrk="1" hangingPunct="1"/>
            <a:endParaRPr lang="en-US" altLang="zh-TW" sz="2800" smtClean="0"/>
          </a:p>
        </p:txBody>
      </p:sp>
      <p:graphicFrame>
        <p:nvGraphicFramePr>
          <p:cNvPr id="20485" name="Object 20"/>
          <p:cNvGraphicFramePr>
            <a:graphicFrameLocks noChangeAspect="1"/>
          </p:cNvGraphicFramePr>
          <p:nvPr>
            <p:ph sz="half" idx="2"/>
          </p:nvPr>
        </p:nvGraphicFramePr>
        <p:xfrm>
          <a:off x="900113" y="2492375"/>
          <a:ext cx="7416800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PhotoImpact" r:id="rId4" imgW="2194564" imgH="621741" progId="PI3.Image">
                  <p:embed/>
                </p:oleObj>
              </mc:Choice>
              <mc:Fallback>
                <p:oleObj name="PhotoImpact" r:id="rId4" imgW="2194564" imgH="621741" progId="PI3.Imag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92375"/>
                        <a:ext cx="7416800" cy="210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5417717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66699"/>
      </a:hlink>
      <a:folHlink>
        <a:srgbClr val="CFDBFD"/>
      </a:folHlink>
    </a:clrScheme>
    <a:fontScheme name="05417717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05417717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Data\Microsoft\Templates\05417717.pot</Template>
  <TotalTime>1799</TotalTime>
  <Words>543</Words>
  <Application>Microsoft Office PowerPoint</Application>
  <PresentationFormat>如螢幕大小 (4:3)</PresentationFormat>
  <Paragraphs>82</Paragraphs>
  <Slides>18</Slides>
  <Notes>10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Tahoma</vt:lpstr>
      <vt:lpstr>新細明體</vt:lpstr>
      <vt:lpstr>Arial</vt:lpstr>
      <vt:lpstr>Wingdings</vt:lpstr>
      <vt:lpstr>Times New Roman</vt:lpstr>
      <vt:lpstr>DFMing-W5-WIN-BF</vt:lpstr>
      <vt:lpstr>05417717</vt:lpstr>
      <vt:lpstr>Ulead PhotoImpact Image</vt:lpstr>
      <vt:lpstr>  Chapter 8  堆積</vt:lpstr>
      <vt:lpstr>8.1  堆積</vt:lpstr>
      <vt:lpstr>8.1  堆積</vt:lpstr>
      <vt:lpstr>8.1  堆積</vt:lpstr>
      <vt:lpstr>8.1  堆積</vt:lpstr>
      <vt:lpstr>8.1  堆積</vt:lpstr>
      <vt:lpstr>8.1  堆積</vt:lpstr>
      <vt:lpstr>8.1  堆積</vt:lpstr>
      <vt:lpstr>8.1  堆積</vt:lpstr>
      <vt:lpstr>8.1  堆積</vt:lpstr>
      <vt:lpstr>8.1  堆積</vt:lpstr>
      <vt:lpstr>8.2  Min-heap</vt:lpstr>
      <vt:lpstr>8.3  Min-max heap</vt:lpstr>
      <vt:lpstr>8.3  Min-max heap</vt:lpstr>
      <vt:lpstr>8.3  Min-max heap</vt:lpstr>
      <vt:lpstr>8.4  Deap</vt:lpstr>
      <vt:lpstr>8.4  Deap</vt:lpstr>
      <vt:lpstr>8.4  Deap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Apple</cp:lastModifiedBy>
  <cp:revision>220</cp:revision>
  <dcterms:created xsi:type="dcterms:W3CDTF">2004-07-21T01:42:15Z</dcterms:created>
  <dcterms:modified xsi:type="dcterms:W3CDTF">2018-02-18T02:33:11Z</dcterms:modified>
</cp:coreProperties>
</file>