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2" r:id="rId13"/>
    <p:sldId id="311" r:id="rId14"/>
    <p:sldId id="313" r:id="rId15"/>
    <p:sldId id="314" r:id="rId16"/>
    <p:sldId id="315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16F8C7-AECE-4781-A009-52D773165D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3B457D-C23E-4755-B187-8D9EF44954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8C9AB89-17E6-4848-9EA3-81738EB81A93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942E66D-4319-492D-883E-51BA1278EF59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D20C070-BA04-452F-B7FF-5352E8F0C631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2B56667-E0BB-474A-8B5F-A8DED353848A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240D3DB-D9E9-4228-80CF-BCDAE2AB3E5D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760F07A-981B-481A-8C6F-81B1A56677E4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C79883F-0DE0-4D32-87D0-CC80A52A0249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C48E7B5-8C47-4AC5-8E41-F582B3AB064C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C386AF3-189E-45D2-925E-42FB68483682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E937274-8DF5-4758-B4C3-2520CA4E5E8F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677636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000FE335-7A92-49D4-A9D8-26F89039E2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380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266F4345-7BA9-4D01-9AF3-F006986F69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3513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080384FE-BC02-49B7-A171-4A6ADD77FC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351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9A97B21F-18A9-4EC3-8BC1-AC948FEE9C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3885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1245130-7CE4-4E86-A46C-51350D51B4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5630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078CD71C-C1AE-4BA2-94D7-3AEC7EF933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133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2AC653F-57FA-400B-B027-F70807A25E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5335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31F736F-0FDE-4B47-8175-F36B2893FF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886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895B20C-56CC-4C78-9051-0B8C375450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5483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4B038DA-D3F8-46A2-A266-34BB648ED6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83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9030705B-26C8-4C0D-A5B1-AD9E2453B5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968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1D99BA7-D65A-42AC-92C6-F20CECD89A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009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6BA5692-8BE7-473F-90C7-18E0FAC554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8649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AEFA53F-AE13-472C-94ED-3C4945CF02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2560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D6062F3-D63B-4462-88DA-51D812B899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  Chapter 9  </a:t>
            </a:r>
            <a:r>
              <a:rPr lang="zh-TW" altLang="en-US" sz="4000" smtClean="0"/>
              <a:t>高度平衡二元樹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087688"/>
            <a:ext cx="7696200" cy="2862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solidFill>
                  <a:schemeClr val="tx1"/>
                </a:solidFill>
              </a:rPr>
              <a:t>9.1  </a:t>
            </a:r>
            <a:r>
              <a:rPr lang="zh-TW" altLang="en-US" smtClean="0">
                <a:solidFill>
                  <a:schemeClr val="tx1"/>
                </a:solidFill>
              </a:rPr>
              <a:t>何謂高度平衡二於樹 </a:t>
            </a:r>
            <a:r>
              <a:rPr lang="en-US" altLang="zh-TW" smtClean="0">
                <a:solidFill>
                  <a:schemeClr val="tx1"/>
                </a:solidFill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solidFill>
                  <a:schemeClr val="tx1"/>
                </a:solidFill>
              </a:rPr>
              <a:t>9.2  </a:t>
            </a:r>
            <a:r>
              <a:rPr lang="zh-TW" altLang="en-US" smtClean="0">
                <a:solidFill>
                  <a:schemeClr val="tx1"/>
                </a:solidFill>
              </a:rPr>
              <a:t>高度平衡二元樹的加入及其調整方式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solidFill>
                  <a:schemeClr val="tx1"/>
                </a:solidFill>
              </a:rPr>
              <a:t>9.3  </a:t>
            </a:r>
            <a:r>
              <a:rPr lang="zh-TW" altLang="en-US" smtClean="0">
                <a:solidFill>
                  <a:schemeClr val="tx1"/>
                </a:solidFill>
              </a:rPr>
              <a:t>高度平衡二元樹的刪除及其調整方式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453685F-C5B3-45A5-9166-71A562FC511B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22532" name="Rectangle 20"/>
          <p:cNvSpPr>
            <a:spLocks noChangeArrowheads="1"/>
          </p:cNvSpPr>
          <p:nvPr/>
        </p:nvSpPr>
        <p:spPr bwMode="auto">
          <a:xfrm>
            <a:off x="755650" y="1773238"/>
            <a:ext cx="8054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sz="2400" baseline="0"/>
              <a:t>加入</a:t>
            </a:r>
            <a:r>
              <a:rPr lang="en-US" altLang="zh-TW" sz="2400" baseline="0"/>
              <a:t>Bob</a:t>
            </a:r>
            <a:r>
              <a:rPr lang="zh-TW" altLang="en-US" sz="2400" baseline="0"/>
              <a:t>，不符合</a:t>
            </a:r>
            <a:r>
              <a:rPr lang="en-US" altLang="zh-TW" sz="2400" baseline="0"/>
              <a:t>AVL-tree </a:t>
            </a:r>
            <a:r>
              <a:rPr lang="zh-TW" altLang="en-US" sz="2400" baseline="0"/>
              <a:t>的定義，利用</a:t>
            </a:r>
            <a:r>
              <a:rPr lang="en-US" altLang="zh-TW" sz="2400" baseline="0"/>
              <a:t>LL</a:t>
            </a:r>
            <a:r>
              <a:rPr lang="zh-TW" altLang="en-US" sz="2400" baseline="0"/>
              <a:t>的調整方式，使之再平衡</a:t>
            </a:r>
          </a:p>
          <a:p>
            <a:pPr lvl="1" eaLnBrk="1" hangingPunct="1"/>
            <a:endParaRPr lang="zh-TW" altLang="en-US" baseline="0"/>
          </a:p>
          <a:p>
            <a:pPr lvl="1" eaLnBrk="1" hangingPunct="1"/>
            <a:endParaRPr lang="en-US" altLang="zh-TW" baseline="0"/>
          </a:p>
        </p:txBody>
      </p:sp>
      <p:grpSp>
        <p:nvGrpSpPr>
          <p:cNvPr id="22533" name="Group 21"/>
          <p:cNvGrpSpPr>
            <a:grpSpLocks/>
          </p:cNvGrpSpPr>
          <p:nvPr/>
        </p:nvGrpSpPr>
        <p:grpSpPr bwMode="auto">
          <a:xfrm>
            <a:off x="2774950" y="2263775"/>
            <a:ext cx="4884738" cy="3336925"/>
            <a:chOff x="1800" y="1797"/>
            <a:chExt cx="3077" cy="2102"/>
          </a:xfrm>
        </p:grpSpPr>
        <p:grpSp>
          <p:nvGrpSpPr>
            <p:cNvPr id="22534" name="Group 22"/>
            <p:cNvGrpSpPr>
              <a:grpSpLocks/>
            </p:cNvGrpSpPr>
            <p:nvPr/>
          </p:nvGrpSpPr>
          <p:grpSpPr bwMode="auto">
            <a:xfrm>
              <a:off x="1836" y="1797"/>
              <a:ext cx="3040" cy="1221"/>
              <a:chOff x="2259" y="6034"/>
              <a:chExt cx="5828" cy="2226"/>
            </a:xfrm>
          </p:grpSpPr>
          <p:sp>
            <p:nvSpPr>
              <p:cNvPr id="22551" name="Rectangle 23"/>
              <p:cNvSpPr>
                <a:spLocks noChangeArrowheads="1"/>
              </p:cNvSpPr>
              <p:nvPr/>
            </p:nvSpPr>
            <p:spPr bwMode="auto">
              <a:xfrm flipH="1">
                <a:off x="7189" y="6567"/>
                <a:ext cx="898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52" name="Oval 24"/>
              <p:cNvSpPr>
                <a:spLocks noChangeAspect="1" noChangeArrowheads="1"/>
              </p:cNvSpPr>
              <p:nvPr/>
            </p:nvSpPr>
            <p:spPr bwMode="auto">
              <a:xfrm flipH="1">
                <a:off x="5568" y="6400"/>
                <a:ext cx="901" cy="36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May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 flipH="1">
                <a:off x="6267" y="6034"/>
                <a:ext cx="759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Oval 26"/>
              <p:cNvSpPr>
                <a:spLocks noChangeAspect="1" noChangeArrowheads="1"/>
              </p:cNvSpPr>
              <p:nvPr/>
            </p:nvSpPr>
            <p:spPr bwMode="auto">
              <a:xfrm flipH="1">
                <a:off x="6554" y="6922"/>
                <a:ext cx="901" cy="3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Mike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Line 27"/>
              <p:cNvSpPr>
                <a:spLocks noChangeShapeType="1"/>
              </p:cNvSpPr>
              <p:nvPr/>
            </p:nvSpPr>
            <p:spPr bwMode="auto">
              <a:xfrm>
                <a:off x="6250" y="6750"/>
                <a:ext cx="523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6" name="Oval 28"/>
              <p:cNvSpPr>
                <a:spLocks noChangeAspect="1" noChangeArrowheads="1"/>
              </p:cNvSpPr>
              <p:nvPr/>
            </p:nvSpPr>
            <p:spPr bwMode="auto">
              <a:xfrm flipH="1">
                <a:off x="4599" y="6924"/>
                <a:ext cx="900" cy="35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Mary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/>
            </p:nvSpPr>
            <p:spPr bwMode="auto">
              <a:xfrm flipH="1">
                <a:off x="4292" y="6619"/>
                <a:ext cx="75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 flipH="1">
                <a:off x="5259" y="6739"/>
                <a:ext cx="506" cy="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9" name="Oval 31"/>
              <p:cNvSpPr>
                <a:spLocks noChangeAspect="1" noChangeArrowheads="1"/>
              </p:cNvSpPr>
              <p:nvPr/>
            </p:nvSpPr>
            <p:spPr bwMode="auto">
              <a:xfrm flipH="1">
                <a:off x="3542" y="7408"/>
                <a:ext cx="900" cy="35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Devin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/>
            </p:nvSpPr>
            <p:spPr bwMode="auto">
              <a:xfrm flipH="1">
                <a:off x="3293" y="7103"/>
                <a:ext cx="75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BF=1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61" name="Line 33"/>
              <p:cNvSpPr>
                <a:spLocks noChangeShapeType="1"/>
              </p:cNvSpPr>
              <p:nvPr/>
            </p:nvSpPr>
            <p:spPr bwMode="auto">
              <a:xfrm flipH="1">
                <a:off x="4202" y="7223"/>
                <a:ext cx="506" cy="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2" name="Oval 34"/>
              <p:cNvSpPr>
                <a:spLocks noChangeAspect="1" noChangeArrowheads="1"/>
              </p:cNvSpPr>
              <p:nvPr/>
            </p:nvSpPr>
            <p:spPr bwMode="auto">
              <a:xfrm flipH="1">
                <a:off x="2508" y="7909"/>
                <a:ext cx="900" cy="35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Bob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 flipH="1">
                <a:off x="2259" y="7604"/>
                <a:ext cx="75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564" name="Line 36"/>
              <p:cNvSpPr>
                <a:spLocks noChangeShapeType="1"/>
              </p:cNvSpPr>
              <p:nvPr/>
            </p:nvSpPr>
            <p:spPr bwMode="auto">
              <a:xfrm flipH="1">
                <a:off x="3168" y="7724"/>
                <a:ext cx="506" cy="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35" name="Rectangle 37"/>
            <p:cNvSpPr>
              <a:spLocks noChangeArrowheads="1"/>
            </p:cNvSpPr>
            <p:nvPr/>
          </p:nvSpPr>
          <p:spPr bwMode="auto">
            <a:xfrm flipH="1">
              <a:off x="4409" y="3233"/>
              <a:ext cx="46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6" name="Oval 38"/>
            <p:cNvSpPr>
              <a:spLocks noChangeAspect="1" noChangeArrowheads="1"/>
            </p:cNvSpPr>
            <p:nvPr/>
          </p:nvSpPr>
          <p:spPr bwMode="auto">
            <a:xfrm flipH="1">
              <a:off x="3694" y="3132"/>
              <a:ext cx="470" cy="20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7" name="Rectangle 39"/>
            <p:cNvSpPr>
              <a:spLocks noChangeArrowheads="1"/>
            </p:cNvSpPr>
            <p:nvPr/>
          </p:nvSpPr>
          <p:spPr bwMode="auto">
            <a:xfrm flipH="1">
              <a:off x="4059" y="2931"/>
              <a:ext cx="39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8" name="Oval 40"/>
            <p:cNvSpPr>
              <a:spLocks noChangeAspect="1" noChangeArrowheads="1"/>
            </p:cNvSpPr>
            <p:nvPr/>
          </p:nvSpPr>
          <p:spPr bwMode="auto">
            <a:xfrm flipH="1">
              <a:off x="4208" y="3418"/>
              <a:ext cx="470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Mike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9" name="Line 41"/>
            <p:cNvSpPr>
              <a:spLocks noChangeShapeType="1"/>
            </p:cNvSpPr>
            <p:nvPr/>
          </p:nvSpPr>
          <p:spPr bwMode="auto">
            <a:xfrm>
              <a:off x="4050" y="3324"/>
              <a:ext cx="273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Oval 42"/>
            <p:cNvSpPr>
              <a:spLocks noChangeAspect="1" noChangeArrowheads="1"/>
            </p:cNvSpPr>
            <p:nvPr/>
          </p:nvSpPr>
          <p:spPr bwMode="auto">
            <a:xfrm flipH="1">
              <a:off x="3189" y="3419"/>
              <a:ext cx="469" cy="1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Devin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1" name="Rectangle 43"/>
            <p:cNvSpPr>
              <a:spLocks noChangeArrowheads="1"/>
            </p:cNvSpPr>
            <p:nvPr/>
          </p:nvSpPr>
          <p:spPr bwMode="auto">
            <a:xfrm flipH="1">
              <a:off x="3058" y="3255"/>
              <a:ext cx="396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2" name="Line 44"/>
            <p:cNvSpPr>
              <a:spLocks noChangeShapeType="1"/>
            </p:cNvSpPr>
            <p:nvPr/>
          </p:nvSpPr>
          <p:spPr bwMode="auto">
            <a:xfrm flipH="1">
              <a:off x="3533" y="3318"/>
              <a:ext cx="264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3" name="Oval 45"/>
            <p:cNvSpPr>
              <a:spLocks noChangeArrowheads="1"/>
            </p:cNvSpPr>
            <p:nvPr/>
          </p:nvSpPr>
          <p:spPr bwMode="auto">
            <a:xfrm rot="10800000" flipH="1" flipV="1">
              <a:off x="1934" y="3344"/>
              <a:ext cx="329" cy="23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LL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4" name="Line 46"/>
            <p:cNvSpPr>
              <a:spLocks noChangeShapeType="1"/>
            </p:cNvSpPr>
            <p:nvPr/>
          </p:nvSpPr>
          <p:spPr bwMode="auto">
            <a:xfrm>
              <a:off x="1800" y="3538"/>
              <a:ext cx="5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5" name="Oval 47"/>
            <p:cNvSpPr>
              <a:spLocks noChangeAspect="1" noChangeArrowheads="1"/>
            </p:cNvSpPr>
            <p:nvPr/>
          </p:nvSpPr>
          <p:spPr bwMode="auto">
            <a:xfrm flipH="1">
              <a:off x="3665" y="3691"/>
              <a:ext cx="470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Mary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6" name="Line 48"/>
            <p:cNvSpPr>
              <a:spLocks noChangeShapeType="1"/>
            </p:cNvSpPr>
            <p:nvPr/>
          </p:nvSpPr>
          <p:spPr bwMode="auto">
            <a:xfrm>
              <a:off x="3610" y="3580"/>
              <a:ext cx="229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7" name="Oval 49"/>
            <p:cNvSpPr>
              <a:spLocks noChangeAspect="1" noChangeArrowheads="1"/>
            </p:cNvSpPr>
            <p:nvPr/>
          </p:nvSpPr>
          <p:spPr bwMode="auto">
            <a:xfrm flipH="1">
              <a:off x="2676" y="3706"/>
              <a:ext cx="469" cy="1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Bob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8" name="Line 50"/>
            <p:cNvSpPr>
              <a:spLocks noChangeShapeType="1"/>
            </p:cNvSpPr>
            <p:nvPr/>
          </p:nvSpPr>
          <p:spPr bwMode="auto">
            <a:xfrm flipH="1">
              <a:off x="2988" y="3597"/>
              <a:ext cx="264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9" name="Rectangle 51"/>
            <p:cNvSpPr>
              <a:spLocks noChangeArrowheads="1"/>
            </p:cNvSpPr>
            <p:nvPr/>
          </p:nvSpPr>
          <p:spPr bwMode="auto">
            <a:xfrm flipH="1">
              <a:off x="2533" y="3538"/>
              <a:ext cx="395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50" name="Rectangle 52"/>
            <p:cNvSpPr>
              <a:spLocks noChangeArrowheads="1"/>
            </p:cNvSpPr>
            <p:nvPr/>
          </p:nvSpPr>
          <p:spPr bwMode="auto">
            <a:xfrm flipH="1">
              <a:off x="3982" y="3538"/>
              <a:ext cx="396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E2BB1F1-1372-4758-B791-65F0FD2AE7CA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24580" name="Rectangle 26"/>
          <p:cNvSpPr>
            <a:spLocks noChangeArrowheads="1"/>
          </p:cNvSpPr>
          <p:nvPr/>
        </p:nvSpPr>
        <p:spPr bwMode="auto">
          <a:xfrm>
            <a:off x="684213" y="1773238"/>
            <a:ext cx="8054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sz="2400" baseline="0"/>
              <a:t>加入</a:t>
            </a:r>
            <a:r>
              <a:rPr lang="en-US" altLang="zh-TW" sz="2400" baseline="0"/>
              <a:t>Jack</a:t>
            </a:r>
            <a:r>
              <a:rPr lang="zh-TW" altLang="en-US" sz="2400" baseline="0"/>
              <a:t>，不符合</a:t>
            </a:r>
            <a:r>
              <a:rPr lang="en-US" altLang="zh-TW" sz="2400" baseline="0"/>
              <a:t>AVL-tree </a:t>
            </a:r>
            <a:r>
              <a:rPr lang="zh-TW" altLang="en-US" sz="2400" baseline="0"/>
              <a:t>的定義，利用</a:t>
            </a:r>
            <a:r>
              <a:rPr lang="en-US" altLang="zh-TW" sz="2400" baseline="0"/>
              <a:t>LR</a:t>
            </a:r>
            <a:r>
              <a:rPr lang="zh-TW" altLang="en-US" sz="2400" baseline="0"/>
              <a:t>的調整方式，使之再平衡</a:t>
            </a:r>
          </a:p>
          <a:p>
            <a:pPr lvl="1" eaLnBrk="1" hangingPunct="1"/>
            <a:endParaRPr lang="zh-TW" altLang="en-US" sz="2400" baseline="0"/>
          </a:p>
          <a:p>
            <a:pPr lvl="1" eaLnBrk="1" hangingPunct="1"/>
            <a:endParaRPr lang="en-US" altLang="zh-TW" baseline="0"/>
          </a:p>
        </p:txBody>
      </p:sp>
      <p:sp>
        <p:nvSpPr>
          <p:cNvPr id="24581" name="Rectangle 27"/>
          <p:cNvSpPr>
            <a:spLocks noChangeArrowheads="1"/>
          </p:cNvSpPr>
          <p:nvPr/>
        </p:nvSpPr>
        <p:spPr bwMode="auto">
          <a:xfrm flipH="1">
            <a:off x="5895975" y="2678113"/>
            <a:ext cx="7477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82" name="Oval 28"/>
          <p:cNvSpPr>
            <a:spLocks noChangeAspect="1" noChangeArrowheads="1"/>
          </p:cNvSpPr>
          <p:nvPr/>
        </p:nvSpPr>
        <p:spPr bwMode="auto">
          <a:xfrm flipH="1">
            <a:off x="4756150" y="2514600"/>
            <a:ext cx="750888" cy="325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May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83" name="Rectangle 29"/>
          <p:cNvSpPr>
            <a:spLocks noChangeArrowheads="1"/>
          </p:cNvSpPr>
          <p:nvPr/>
        </p:nvSpPr>
        <p:spPr bwMode="auto">
          <a:xfrm flipH="1">
            <a:off x="5338763" y="2192338"/>
            <a:ext cx="63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BF=2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84" name="Oval 30"/>
          <p:cNvSpPr>
            <a:spLocks noChangeAspect="1" noChangeArrowheads="1"/>
          </p:cNvSpPr>
          <p:nvPr/>
        </p:nvSpPr>
        <p:spPr bwMode="auto">
          <a:xfrm flipH="1">
            <a:off x="5576888" y="2976563"/>
            <a:ext cx="749300" cy="3032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Mike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85" name="Line 31"/>
          <p:cNvSpPr>
            <a:spLocks noChangeShapeType="1"/>
          </p:cNvSpPr>
          <p:nvPr/>
        </p:nvSpPr>
        <p:spPr bwMode="auto">
          <a:xfrm>
            <a:off x="5324475" y="2824163"/>
            <a:ext cx="434975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6" name="Oval 32"/>
          <p:cNvSpPr>
            <a:spLocks noChangeAspect="1" noChangeArrowheads="1"/>
          </p:cNvSpPr>
          <p:nvPr/>
        </p:nvSpPr>
        <p:spPr bwMode="auto">
          <a:xfrm flipH="1">
            <a:off x="3949700" y="2978150"/>
            <a:ext cx="749300" cy="3095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Devin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87" name="Rectangle 33"/>
          <p:cNvSpPr>
            <a:spLocks noChangeArrowheads="1"/>
          </p:cNvSpPr>
          <p:nvPr/>
        </p:nvSpPr>
        <p:spPr bwMode="auto">
          <a:xfrm flipH="1">
            <a:off x="3741738" y="2714625"/>
            <a:ext cx="631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</a:t>
            </a:r>
            <a:r>
              <a:rPr lang="en-US" altLang="zh-TW" sz="1600" baseline="0">
                <a:latin typeface="Times New Roman" panose="02020603050405020304" pitchFamily="18" charset="0"/>
              </a:rPr>
              <a:t>–</a:t>
            </a:r>
            <a:r>
              <a:rPr lang="en-US" altLang="zh-TW" sz="1600" baseline="0">
                <a:latin typeface="Arial Narrow" panose="020B0606020202030204" pitchFamily="34" charset="0"/>
              </a:rPr>
              <a:t>1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88" name="Line 34"/>
          <p:cNvSpPr>
            <a:spLocks noChangeShapeType="1"/>
          </p:cNvSpPr>
          <p:nvPr/>
        </p:nvSpPr>
        <p:spPr bwMode="auto">
          <a:xfrm flipH="1">
            <a:off x="4498975" y="2814638"/>
            <a:ext cx="422275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Oval 35"/>
          <p:cNvSpPr>
            <a:spLocks noChangeAspect="1" noChangeArrowheads="1"/>
          </p:cNvSpPr>
          <p:nvPr/>
        </p:nvSpPr>
        <p:spPr bwMode="auto">
          <a:xfrm flipH="1">
            <a:off x="4710113" y="3416300"/>
            <a:ext cx="750887" cy="3032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Mary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90" name="Line 36"/>
          <p:cNvSpPr>
            <a:spLocks noChangeShapeType="1"/>
          </p:cNvSpPr>
          <p:nvPr/>
        </p:nvSpPr>
        <p:spPr bwMode="auto">
          <a:xfrm>
            <a:off x="4622800" y="3236913"/>
            <a:ext cx="363538" cy="19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Oval 37"/>
          <p:cNvSpPr>
            <a:spLocks noChangeAspect="1" noChangeArrowheads="1"/>
          </p:cNvSpPr>
          <p:nvPr/>
        </p:nvSpPr>
        <p:spPr bwMode="auto">
          <a:xfrm flipH="1">
            <a:off x="3178175" y="3417888"/>
            <a:ext cx="749300" cy="3095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Bob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92" name="Line 38"/>
          <p:cNvSpPr>
            <a:spLocks noChangeShapeType="1"/>
          </p:cNvSpPr>
          <p:nvPr/>
        </p:nvSpPr>
        <p:spPr bwMode="auto">
          <a:xfrm flipH="1">
            <a:off x="3727450" y="3254375"/>
            <a:ext cx="420688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3" name="Rectangle 39"/>
          <p:cNvSpPr>
            <a:spLocks noChangeArrowheads="1"/>
          </p:cNvSpPr>
          <p:nvPr/>
        </p:nvSpPr>
        <p:spPr bwMode="auto">
          <a:xfrm flipH="1">
            <a:off x="2903538" y="3168650"/>
            <a:ext cx="631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94" name="Rectangle 40"/>
          <p:cNvSpPr>
            <a:spLocks noChangeArrowheads="1"/>
          </p:cNvSpPr>
          <p:nvPr/>
        </p:nvSpPr>
        <p:spPr bwMode="auto">
          <a:xfrm flipH="1">
            <a:off x="5216525" y="3168650"/>
            <a:ext cx="630238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BF=1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95" name="Oval 41"/>
          <p:cNvSpPr>
            <a:spLocks noChangeAspect="1" noChangeArrowheads="1"/>
          </p:cNvSpPr>
          <p:nvPr/>
        </p:nvSpPr>
        <p:spPr bwMode="auto">
          <a:xfrm flipH="1">
            <a:off x="4116388" y="3900488"/>
            <a:ext cx="747712" cy="3095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Jack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96" name="Line 42"/>
          <p:cNvSpPr>
            <a:spLocks noChangeShapeType="1"/>
          </p:cNvSpPr>
          <p:nvPr/>
        </p:nvSpPr>
        <p:spPr bwMode="auto">
          <a:xfrm flipH="1">
            <a:off x="4533900" y="3717925"/>
            <a:ext cx="422275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Rectangle 43"/>
          <p:cNvSpPr>
            <a:spLocks noChangeArrowheads="1"/>
          </p:cNvSpPr>
          <p:nvPr/>
        </p:nvSpPr>
        <p:spPr bwMode="auto">
          <a:xfrm flipH="1">
            <a:off x="3841750" y="3651250"/>
            <a:ext cx="631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98" name="Rectangle 44"/>
          <p:cNvSpPr>
            <a:spLocks noChangeArrowheads="1"/>
          </p:cNvSpPr>
          <p:nvPr/>
        </p:nvSpPr>
        <p:spPr bwMode="auto">
          <a:xfrm flipH="1">
            <a:off x="6129338" y="4910138"/>
            <a:ext cx="747712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</a:t>
            </a:r>
            <a:r>
              <a:rPr lang="en-US" altLang="zh-TW" sz="1600" baseline="0">
                <a:latin typeface="Times New Roman" panose="02020603050405020304" pitchFamily="18" charset="0"/>
              </a:rPr>
              <a:t>–</a:t>
            </a:r>
            <a:r>
              <a:rPr lang="en-US" altLang="zh-TW" sz="1600" baseline="0">
                <a:latin typeface="Arial Narrow" panose="020B0606020202030204" pitchFamily="34" charset="0"/>
              </a:rPr>
              <a:t>1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599" name="Oval 45"/>
          <p:cNvSpPr>
            <a:spLocks noChangeAspect="1" noChangeArrowheads="1"/>
          </p:cNvSpPr>
          <p:nvPr/>
        </p:nvSpPr>
        <p:spPr bwMode="auto">
          <a:xfrm flipH="1">
            <a:off x="4989513" y="4746625"/>
            <a:ext cx="749300" cy="3238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Mary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00" name="Rectangle 46"/>
          <p:cNvSpPr>
            <a:spLocks noChangeArrowheads="1"/>
          </p:cNvSpPr>
          <p:nvPr/>
        </p:nvSpPr>
        <p:spPr bwMode="auto">
          <a:xfrm flipH="1">
            <a:off x="5570538" y="4424363"/>
            <a:ext cx="631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01" name="Oval 47"/>
          <p:cNvSpPr>
            <a:spLocks noChangeAspect="1" noChangeArrowheads="1"/>
          </p:cNvSpPr>
          <p:nvPr/>
        </p:nvSpPr>
        <p:spPr bwMode="auto">
          <a:xfrm flipH="1">
            <a:off x="5810250" y="5207000"/>
            <a:ext cx="749300" cy="3032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May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02" name="Line 48"/>
          <p:cNvSpPr>
            <a:spLocks noChangeShapeType="1"/>
          </p:cNvSpPr>
          <p:nvPr/>
        </p:nvSpPr>
        <p:spPr bwMode="auto">
          <a:xfrm>
            <a:off x="5557838" y="5056188"/>
            <a:ext cx="434975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3" name="Oval 49"/>
          <p:cNvSpPr>
            <a:spLocks noChangeAspect="1" noChangeArrowheads="1"/>
          </p:cNvSpPr>
          <p:nvPr/>
        </p:nvSpPr>
        <p:spPr bwMode="auto">
          <a:xfrm flipH="1">
            <a:off x="4183063" y="5208588"/>
            <a:ext cx="749300" cy="3095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Devin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04" name="Rectangle 50"/>
          <p:cNvSpPr>
            <a:spLocks noChangeArrowheads="1"/>
          </p:cNvSpPr>
          <p:nvPr/>
        </p:nvSpPr>
        <p:spPr bwMode="auto">
          <a:xfrm flipH="1">
            <a:off x="3975100" y="4945063"/>
            <a:ext cx="631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05" name="Line 51"/>
          <p:cNvSpPr>
            <a:spLocks noChangeShapeType="1"/>
          </p:cNvSpPr>
          <p:nvPr/>
        </p:nvSpPr>
        <p:spPr bwMode="auto">
          <a:xfrm flipH="1">
            <a:off x="4732338" y="5046663"/>
            <a:ext cx="420687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6" name="Oval 52"/>
          <p:cNvSpPr>
            <a:spLocks noChangeArrowheads="1"/>
          </p:cNvSpPr>
          <p:nvPr/>
        </p:nvSpPr>
        <p:spPr bwMode="auto">
          <a:xfrm rot="10800000" flipH="1" flipV="1">
            <a:off x="2419350" y="4794250"/>
            <a:ext cx="527050" cy="37941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LR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07" name="Line 53"/>
          <p:cNvSpPr>
            <a:spLocks noChangeShapeType="1"/>
          </p:cNvSpPr>
          <p:nvPr/>
        </p:nvSpPr>
        <p:spPr bwMode="auto">
          <a:xfrm>
            <a:off x="2249488" y="5129213"/>
            <a:ext cx="942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8" name="Oval 54"/>
          <p:cNvSpPr>
            <a:spLocks noChangeAspect="1" noChangeArrowheads="1"/>
          </p:cNvSpPr>
          <p:nvPr/>
        </p:nvSpPr>
        <p:spPr bwMode="auto">
          <a:xfrm flipH="1">
            <a:off x="4943475" y="5646738"/>
            <a:ext cx="749300" cy="3032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Jack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09" name="Line 55"/>
          <p:cNvSpPr>
            <a:spLocks noChangeShapeType="1"/>
          </p:cNvSpPr>
          <p:nvPr/>
        </p:nvSpPr>
        <p:spPr bwMode="auto">
          <a:xfrm>
            <a:off x="4856163" y="5457825"/>
            <a:ext cx="330200" cy="195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0" name="Oval 56"/>
          <p:cNvSpPr>
            <a:spLocks noChangeAspect="1" noChangeArrowheads="1"/>
          </p:cNvSpPr>
          <p:nvPr/>
        </p:nvSpPr>
        <p:spPr bwMode="auto">
          <a:xfrm flipH="1">
            <a:off x="3411538" y="5648325"/>
            <a:ext cx="747712" cy="3095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Bob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11" name="Line 57"/>
          <p:cNvSpPr>
            <a:spLocks noChangeShapeType="1"/>
          </p:cNvSpPr>
          <p:nvPr/>
        </p:nvSpPr>
        <p:spPr bwMode="auto">
          <a:xfrm flipH="1">
            <a:off x="3970338" y="5491163"/>
            <a:ext cx="377825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2" name="Rectangle 58"/>
          <p:cNvSpPr>
            <a:spLocks noChangeArrowheads="1"/>
          </p:cNvSpPr>
          <p:nvPr/>
        </p:nvSpPr>
        <p:spPr bwMode="auto">
          <a:xfrm flipH="1">
            <a:off x="3136900" y="5399088"/>
            <a:ext cx="631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13" name="Rectangle 59"/>
          <p:cNvSpPr>
            <a:spLocks noChangeArrowheads="1"/>
          </p:cNvSpPr>
          <p:nvPr/>
        </p:nvSpPr>
        <p:spPr bwMode="auto">
          <a:xfrm flipH="1">
            <a:off x="5448300" y="5400675"/>
            <a:ext cx="631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14" name="Rectangle 60"/>
          <p:cNvSpPr>
            <a:spLocks noChangeArrowheads="1"/>
          </p:cNvSpPr>
          <p:nvPr/>
        </p:nvSpPr>
        <p:spPr bwMode="auto">
          <a:xfrm flipH="1">
            <a:off x="7046913" y="5229225"/>
            <a:ext cx="747712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200"/>
              </a:spcBef>
            </a:pPr>
            <a:r>
              <a:rPr lang="en-US" altLang="zh-TW" sz="1600" baseline="0">
                <a:latin typeface="Arial Narrow" panose="020B0606020202030204" pitchFamily="34" charset="0"/>
              </a:rPr>
              <a:t>BF=0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15" name="Oval 61"/>
          <p:cNvSpPr>
            <a:spLocks noChangeAspect="1" noChangeArrowheads="1"/>
          </p:cNvSpPr>
          <p:nvPr/>
        </p:nvSpPr>
        <p:spPr bwMode="auto">
          <a:xfrm flipH="1">
            <a:off x="6727825" y="5526088"/>
            <a:ext cx="749300" cy="3032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Mike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4616" name="Line 62"/>
          <p:cNvSpPr>
            <a:spLocks noChangeShapeType="1"/>
          </p:cNvSpPr>
          <p:nvPr/>
        </p:nvSpPr>
        <p:spPr bwMode="auto">
          <a:xfrm rot="-533212">
            <a:off x="6545263" y="5400675"/>
            <a:ext cx="330200" cy="16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CBFD59F-A48F-4345-98C7-0B195D5DF033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9.3  </a:t>
            </a:r>
            <a:r>
              <a:rPr lang="zh-TW" altLang="en-US" sz="3200" smtClean="0"/>
              <a:t>高度平衡二元樹刪除及其調整方式</a:t>
            </a:r>
          </a:p>
        </p:txBody>
      </p:sp>
      <p:sp>
        <p:nvSpPr>
          <p:cNvPr id="26628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假設存在一棵</a:t>
            </a:r>
            <a:r>
              <a:rPr lang="en-US" altLang="zh-TW" sz="2400" smtClean="0"/>
              <a:t>AVL-tree</a:t>
            </a:r>
            <a:r>
              <a:rPr lang="zh-TW" altLang="en-US" sz="2400" smtClean="0"/>
              <a:t>如右：</a:t>
            </a:r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eaLnBrk="1" hangingPunct="1"/>
            <a:r>
              <a:rPr lang="zh-TW" altLang="en-US" sz="2400" smtClean="0"/>
              <a:t>如欲刪除樹葉節點 </a:t>
            </a:r>
            <a:r>
              <a:rPr lang="en-US" altLang="zh-TW" sz="2400" smtClean="0"/>
              <a:t>50</a:t>
            </a:r>
            <a:r>
              <a:rPr lang="zh-TW" altLang="en-US" sz="2400" smtClean="0"/>
              <a:t>，則結果如下所示，但刪除並不符合</a:t>
            </a:r>
            <a:r>
              <a:rPr lang="en-US" altLang="zh-TW" sz="2400" smtClean="0"/>
              <a:t>AVL-tree</a:t>
            </a:r>
            <a:r>
              <a:rPr lang="zh-TW" altLang="en-US" sz="2400" smtClean="0"/>
              <a:t>的定義，利用</a:t>
            </a:r>
            <a:r>
              <a:rPr lang="en-US" altLang="zh-TW" sz="2400" smtClean="0"/>
              <a:t>LL</a:t>
            </a:r>
            <a:r>
              <a:rPr lang="zh-TW" altLang="en-US" sz="2400" smtClean="0"/>
              <a:t>的調整方式使之再平衡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</p:txBody>
      </p:sp>
      <p:grpSp>
        <p:nvGrpSpPr>
          <p:cNvPr id="26629" name="Group 9"/>
          <p:cNvGrpSpPr>
            <a:grpSpLocks/>
          </p:cNvGrpSpPr>
          <p:nvPr/>
        </p:nvGrpSpPr>
        <p:grpSpPr bwMode="auto">
          <a:xfrm>
            <a:off x="1690688" y="4221163"/>
            <a:ext cx="2447925" cy="1628775"/>
            <a:chOff x="1202" y="3067"/>
            <a:chExt cx="1542" cy="1026"/>
          </a:xfrm>
        </p:grpSpPr>
        <p:grpSp>
          <p:nvGrpSpPr>
            <p:cNvPr id="26659" name="Group 10"/>
            <p:cNvGrpSpPr>
              <a:grpSpLocks/>
            </p:cNvGrpSpPr>
            <p:nvPr/>
          </p:nvGrpSpPr>
          <p:grpSpPr bwMode="auto">
            <a:xfrm>
              <a:off x="1202" y="3067"/>
              <a:ext cx="1542" cy="1026"/>
              <a:chOff x="1387" y="3464"/>
              <a:chExt cx="889" cy="852"/>
            </a:xfrm>
          </p:grpSpPr>
          <p:sp>
            <p:nvSpPr>
              <p:cNvPr id="26661" name="Oval 11"/>
              <p:cNvSpPr>
                <a:spLocks noChangeArrowheads="1"/>
              </p:cNvSpPr>
              <p:nvPr/>
            </p:nvSpPr>
            <p:spPr bwMode="auto">
              <a:xfrm>
                <a:off x="1932" y="3649"/>
                <a:ext cx="159" cy="15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62" name="Oval 12"/>
              <p:cNvSpPr>
                <a:spLocks noChangeArrowheads="1"/>
              </p:cNvSpPr>
              <p:nvPr/>
            </p:nvSpPr>
            <p:spPr bwMode="auto">
              <a:xfrm>
                <a:off x="1709" y="3869"/>
                <a:ext cx="159" cy="15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63" name="Oval 13"/>
              <p:cNvSpPr>
                <a:spLocks noChangeArrowheads="1"/>
              </p:cNvSpPr>
              <p:nvPr/>
            </p:nvSpPr>
            <p:spPr bwMode="auto">
              <a:xfrm>
                <a:off x="1827" y="4157"/>
                <a:ext cx="159" cy="15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64" name="Oval 14"/>
              <p:cNvSpPr>
                <a:spLocks noChangeArrowheads="1"/>
              </p:cNvSpPr>
              <p:nvPr/>
            </p:nvSpPr>
            <p:spPr bwMode="auto">
              <a:xfrm>
                <a:off x="1542" y="4156"/>
                <a:ext cx="158" cy="15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65" name="Line 15"/>
              <p:cNvSpPr>
                <a:spLocks noChangeShapeType="1"/>
              </p:cNvSpPr>
              <p:nvPr/>
            </p:nvSpPr>
            <p:spPr bwMode="auto">
              <a:xfrm flipV="1">
                <a:off x="1810" y="3775"/>
                <a:ext cx="132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6" name="Line 16"/>
              <p:cNvSpPr>
                <a:spLocks noChangeShapeType="1"/>
              </p:cNvSpPr>
              <p:nvPr/>
            </p:nvSpPr>
            <p:spPr bwMode="auto">
              <a:xfrm flipV="1">
                <a:off x="1642" y="4015"/>
                <a:ext cx="10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7" name="Rectangle 17"/>
              <p:cNvSpPr>
                <a:spLocks noChangeArrowheads="1"/>
              </p:cNvSpPr>
              <p:nvPr/>
            </p:nvSpPr>
            <p:spPr bwMode="auto">
              <a:xfrm flipH="1">
                <a:off x="2041" y="3535"/>
                <a:ext cx="235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Rectangle 18"/>
              <p:cNvSpPr>
                <a:spLocks noChangeArrowheads="1"/>
              </p:cNvSpPr>
              <p:nvPr/>
            </p:nvSpPr>
            <p:spPr bwMode="auto">
              <a:xfrm flipH="1">
                <a:off x="1630" y="3464"/>
                <a:ext cx="234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pivot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69" name="Rectangle 19"/>
              <p:cNvSpPr>
                <a:spLocks noChangeArrowheads="1"/>
              </p:cNvSpPr>
              <p:nvPr/>
            </p:nvSpPr>
            <p:spPr bwMode="auto">
              <a:xfrm flipH="1">
                <a:off x="1537" y="3770"/>
                <a:ext cx="235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Rectangle 20"/>
              <p:cNvSpPr>
                <a:spLocks noChangeArrowheads="1"/>
              </p:cNvSpPr>
              <p:nvPr/>
            </p:nvSpPr>
            <p:spPr bwMode="auto">
              <a:xfrm flipH="1">
                <a:off x="1387" y="4050"/>
                <a:ext cx="234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71" name="Rectangle 21"/>
              <p:cNvSpPr>
                <a:spLocks noChangeArrowheads="1"/>
              </p:cNvSpPr>
              <p:nvPr/>
            </p:nvSpPr>
            <p:spPr bwMode="auto">
              <a:xfrm flipH="1">
                <a:off x="1936" y="4048"/>
                <a:ext cx="234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Line 22"/>
              <p:cNvSpPr>
                <a:spLocks noChangeShapeType="1"/>
              </p:cNvSpPr>
              <p:nvPr/>
            </p:nvSpPr>
            <p:spPr bwMode="auto">
              <a:xfrm>
                <a:off x="1831" y="3535"/>
                <a:ext cx="133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60" name="Line 23"/>
            <p:cNvSpPr>
              <a:spLocks noChangeShapeType="1"/>
            </p:cNvSpPr>
            <p:nvPr/>
          </p:nvSpPr>
          <p:spPr bwMode="auto">
            <a:xfrm>
              <a:off x="1973" y="3748"/>
              <a:ext cx="105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630" name="Group 24"/>
          <p:cNvGrpSpPr>
            <a:grpSpLocks/>
          </p:cNvGrpSpPr>
          <p:nvPr/>
        </p:nvGrpSpPr>
        <p:grpSpPr bwMode="auto">
          <a:xfrm>
            <a:off x="5148263" y="4294188"/>
            <a:ext cx="2316162" cy="1628775"/>
            <a:chOff x="3371" y="3392"/>
            <a:chExt cx="941" cy="798"/>
          </a:xfrm>
        </p:grpSpPr>
        <p:sp>
          <p:nvSpPr>
            <p:cNvPr id="26648" name="Oval 25"/>
            <p:cNvSpPr>
              <a:spLocks noChangeArrowheads="1"/>
            </p:cNvSpPr>
            <p:nvPr/>
          </p:nvSpPr>
          <p:spPr bwMode="auto">
            <a:xfrm>
              <a:off x="3766" y="350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9" name="Oval 26"/>
            <p:cNvSpPr>
              <a:spLocks noChangeArrowheads="1"/>
            </p:cNvSpPr>
            <p:nvPr/>
          </p:nvSpPr>
          <p:spPr bwMode="auto">
            <a:xfrm>
              <a:off x="3543" y="3727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0" name="Oval 27"/>
            <p:cNvSpPr>
              <a:spLocks noChangeArrowheads="1"/>
            </p:cNvSpPr>
            <p:nvPr/>
          </p:nvSpPr>
          <p:spPr bwMode="auto">
            <a:xfrm>
              <a:off x="3969" y="3748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1" name="Oval 28"/>
            <p:cNvSpPr>
              <a:spLocks noChangeArrowheads="1"/>
            </p:cNvSpPr>
            <p:nvPr/>
          </p:nvSpPr>
          <p:spPr bwMode="auto">
            <a:xfrm>
              <a:off x="3784" y="4032"/>
              <a:ext cx="159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2" name="Line 29"/>
            <p:cNvSpPr>
              <a:spLocks noChangeShapeType="1"/>
            </p:cNvSpPr>
            <p:nvPr/>
          </p:nvSpPr>
          <p:spPr bwMode="auto">
            <a:xfrm flipV="1">
              <a:off x="3673" y="3633"/>
              <a:ext cx="102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3" name="Line 30"/>
            <p:cNvSpPr>
              <a:spLocks noChangeShapeType="1"/>
            </p:cNvSpPr>
            <p:nvPr/>
          </p:nvSpPr>
          <p:spPr bwMode="auto">
            <a:xfrm flipV="1">
              <a:off x="3884" y="3891"/>
              <a:ext cx="10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Line 31"/>
            <p:cNvSpPr>
              <a:spLocks noChangeShapeType="1"/>
            </p:cNvSpPr>
            <p:nvPr/>
          </p:nvSpPr>
          <p:spPr bwMode="auto">
            <a:xfrm>
              <a:off x="3908" y="3648"/>
              <a:ext cx="95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Rectangle 32"/>
            <p:cNvSpPr>
              <a:spLocks noChangeArrowheads="1"/>
            </p:cNvSpPr>
            <p:nvPr/>
          </p:nvSpPr>
          <p:spPr bwMode="auto">
            <a:xfrm flipH="1">
              <a:off x="3875" y="3392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6" name="Rectangle 33"/>
            <p:cNvSpPr>
              <a:spLocks noChangeArrowheads="1"/>
            </p:cNvSpPr>
            <p:nvPr/>
          </p:nvSpPr>
          <p:spPr bwMode="auto">
            <a:xfrm flipH="1">
              <a:off x="3371" y="3628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7" name="Rectangle 34"/>
            <p:cNvSpPr>
              <a:spLocks noChangeArrowheads="1"/>
            </p:cNvSpPr>
            <p:nvPr/>
          </p:nvSpPr>
          <p:spPr bwMode="auto">
            <a:xfrm flipH="1">
              <a:off x="3650" y="3909"/>
              <a:ext cx="234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8" name="Rectangle 35"/>
            <p:cNvSpPr>
              <a:spLocks noChangeArrowheads="1"/>
            </p:cNvSpPr>
            <p:nvPr/>
          </p:nvSpPr>
          <p:spPr bwMode="auto">
            <a:xfrm flipH="1">
              <a:off x="4078" y="3639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26631" name="Group 36"/>
          <p:cNvGrpSpPr>
            <a:grpSpLocks/>
          </p:cNvGrpSpPr>
          <p:nvPr/>
        </p:nvGrpSpPr>
        <p:grpSpPr bwMode="auto">
          <a:xfrm>
            <a:off x="5075238" y="1557338"/>
            <a:ext cx="2879725" cy="1511300"/>
            <a:chOff x="1111" y="1797"/>
            <a:chExt cx="1814" cy="907"/>
          </a:xfrm>
        </p:grpSpPr>
        <p:sp>
          <p:nvSpPr>
            <p:cNvPr id="26634" name="Oval 37"/>
            <p:cNvSpPr>
              <a:spLocks noChangeArrowheads="1"/>
            </p:cNvSpPr>
            <p:nvPr/>
          </p:nvSpPr>
          <p:spPr bwMode="auto">
            <a:xfrm>
              <a:off x="1953" y="1929"/>
              <a:ext cx="246" cy="1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5" name="Oval 38"/>
            <p:cNvSpPr>
              <a:spLocks noChangeArrowheads="1"/>
            </p:cNvSpPr>
            <p:nvPr/>
          </p:nvSpPr>
          <p:spPr bwMode="auto">
            <a:xfrm>
              <a:off x="1610" y="2185"/>
              <a:ext cx="244" cy="1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6" name="Oval 39"/>
            <p:cNvSpPr>
              <a:spLocks noChangeArrowheads="1"/>
            </p:cNvSpPr>
            <p:nvPr/>
          </p:nvSpPr>
          <p:spPr bwMode="auto">
            <a:xfrm>
              <a:off x="2395" y="2152"/>
              <a:ext cx="244" cy="1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7" name="Oval 40"/>
            <p:cNvSpPr>
              <a:spLocks noChangeArrowheads="1"/>
            </p:cNvSpPr>
            <p:nvPr/>
          </p:nvSpPr>
          <p:spPr bwMode="auto">
            <a:xfrm>
              <a:off x="1791" y="2519"/>
              <a:ext cx="246" cy="1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8" name="Oval 41"/>
            <p:cNvSpPr>
              <a:spLocks noChangeArrowheads="1"/>
            </p:cNvSpPr>
            <p:nvPr/>
          </p:nvSpPr>
          <p:spPr bwMode="auto">
            <a:xfrm>
              <a:off x="1350" y="2518"/>
              <a:ext cx="246" cy="1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9" name="Line 42"/>
            <p:cNvSpPr>
              <a:spLocks noChangeShapeType="1"/>
            </p:cNvSpPr>
            <p:nvPr/>
          </p:nvSpPr>
          <p:spPr bwMode="auto">
            <a:xfrm flipV="1">
              <a:off x="1765" y="2076"/>
              <a:ext cx="204" cy="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Line 43"/>
            <p:cNvSpPr>
              <a:spLocks noChangeShapeType="1"/>
            </p:cNvSpPr>
            <p:nvPr/>
          </p:nvSpPr>
          <p:spPr bwMode="auto">
            <a:xfrm>
              <a:off x="2191" y="2066"/>
              <a:ext cx="260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Line 44"/>
            <p:cNvSpPr>
              <a:spLocks noChangeShapeType="1"/>
            </p:cNvSpPr>
            <p:nvPr/>
          </p:nvSpPr>
          <p:spPr bwMode="auto">
            <a:xfrm flipV="1">
              <a:off x="1505" y="2354"/>
              <a:ext cx="155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45"/>
            <p:cNvSpPr>
              <a:spLocks noChangeShapeType="1"/>
            </p:cNvSpPr>
            <p:nvPr/>
          </p:nvSpPr>
          <p:spPr bwMode="auto">
            <a:xfrm>
              <a:off x="1802" y="2361"/>
              <a:ext cx="105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Rectangle 46"/>
            <p:cNvSpPr>
              <a:spLocks noChangeArrowheads="1"/>
            </p:cNvSpPr>
            <p:nvPr/>
          </p:nvSpPr>
          <p:spPr bwMode="auto">
            <a:xfrm flipH="1">
              <a:off x="2123" y="1797"/>
              <a:ext cx="362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4" name="Rectangle 47"/>
            <p:cNvSpPr>
              <a:spLocks noChangeArrowheads="1"/>
            </p:cNvSpPr>
            <p:nvPr/>
          </p:nvSpPr>
          <p:spPr bwMode="auto">
            <a:xfrm flipH="1">
              <a:off x="2563" y="2018"/>
              <a:ext cx="36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5" name="Rectangle 48"/>
            <p:cNvSpPr>
              <a:spLocks noChangeArrowheads="1"/>
            </p:cNvSpPr>
            <p:nvPr/>
          </p:nvSpPr>
          <p:spPr bwMode="auto">
            <a:xfrm flipH="1">
              <a:off x="1344" y="2070"/>
              <a:ext cx="362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6" name="Rectangle 49"/>
            <p:cNvSpPr>
              <a:spLocks noChangeArrowheads="1"/>
            </p:cNvSpPr>
            <p:nvPr/>
          </p:nvSpPr>
          <p:spPr bwMode="auto">
            <a:xfrm flipH="1">
              <a:off x="1111" y="2395"/>
              <a:ext cx="36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7" name="Rectangle 50"/>
            <p:cNvSpPr>
              <a:spLocks noChangeArrowheads="1"/>
            </p:cNvSpPr>
            <p:nvPr/>
          </p:nvSpPr>
          <p:spPr bwMode="auto">
            <a:xfrm flipH="1">
              <a:off x="1959" y="2393"/>
              <a:ext cx="362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  <p:sp>
        <p:nvSpPr>
          <p:cNvPr id="26632" name="Oval 51"/>
          <p:cNvSpPr>
            <a:spLocks noChangeArrowheads="1"/>
          </p:cNvSpPr>
          <p:nvPr/>
        </p:nvSpPr>
        <p:spPr bwMode="auto">
          <a:xfrm rot="10800000" flipH="1" flipV="1">
            <a:off x="4140200" y="4581525"/>
            <a:ext cx="466725" cy="45561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LL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6633" name="Line 52"/>
          <p:cNvSpPr>
            <a:spLocks noChangeShapeType="1"/>
          </p:cNvSpPr>
          <p:nvPr/>
        </p:nvSpPr>
        <p:spPr bwMode="auto">
          <a:xfrm>
            <a:off x="3922713" y="4941888"/>
            <a:ext cx="942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6C2D21A-3026-4269-BF84-7C487AFC7E16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9.3  </a:t>
            </a:r>
            <a:r>
              <a:rPr lang="zh-TW" altLang="en-US" sz="3200" smtClean="0"/>
              <a:t>高度平衡二元樹刪除及其調整方式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684213" y="177323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aseline="0"/>
              <a:t>刪除非樹葉節點</a:t>
            </a:r>
          </a:p>
          <a:p>
            <a:pPr lvl="1" eaLnBrk="1" hangingPunct="1"/>
            <a:r>
              <a:rPr lang="zh-TW" altLang="en-US" sz="2400" baseline="0"/>
              <a:t>有一棵</a:t>
            </a:r>
            <a:r>
              <a:rPr lang="en-US" altLang="zh-TW" sz="2400" baseline="0"/>
              <a:t>AVL-tree</a:t>
            </a:r>
            <a:r>
              <a:rPr lang="zh-TW" altLang="en-US" sz="2400" baseline="0"/>
              <a:t>如下：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400" baseline="0"/>
          </a:p>
        </p:txBody>
      </p: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1476375" y="2854325"/>
            <a:ext cx="5256213" cy="2447925"/>
            <a:chOff x="2757" y="8651"/>
            <a:chExt cx="4683" cy="2913"/>
          </a:xfrm>
        </p:grpSpPr>
        <p:sp>
          <p:nvSpPr>
            <p:cNvPr id="27654" name="Oval 10"/>
            <p:cNvSpPr>
              <a:spLocks noChangeArrowheads="1"/>
            </p:cNvSpPr>
            <p:nvPr/>
          </p:nvSpPr>
          <p:spPr bwMode="auto">
            <a:xfrm>
              <a:off x="4787" y="905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55" name="Oval 11"/>
            <p:cNvSpPr>
              <a:spLocks noChangeArrowheads="1"/>
            </p:cNvSpPr>
            <p:nvPr/>
          </p:nvSpPr>
          <p:spPr bwMode="auto">
            <a:xfrm>
              <a:off x="3605" y="960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56" name="Oval 12"/>
            <p:cNvSpPr>
              <a:spLocks noChangeArrowheads="1"/>
            </p:cNvSpPr>
            <p:nvPr/>
          </p:nvSpPr>
          <p:spPr bwMode="auto">
            <a:xfrm>
              <a:off x="5889" y="1031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57" name="Oval 13"/>
            <p:cNvSpPr>
              <a:spLocks noChangeArrowheads="1"/>
            </p:cNvSpPr>
            <p:nvPr/>
          </p:nvSpPr>
          <p:spPr bwMode="auto">
            <a:xfrm>
              <a:off x="6563" y="1033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58" name="Oval 14"/>
            <p:cNvSpPr>
              <a:spLocks noChangeArrowheads="1"/>
            </p:cNvSpPr>
            <p:nvPr/>
          </p:nvSpPr>
          <p:spPr bwMode="auto">
            <a:xfrm>
              <a:off x="6216" y="953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59" name="Oval 15"/>
            <p:cNvSpPr>
              <a:spLocks noChangeArrowheads="1"/>
            </p:cNvSpPr>
            <p:nvPr/>
          </p:nvSpPr>
          <p:spPr bwMode="auto">
            <a:xfrm>
              <a:off x="3899" y="1032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60" name="Oval 16"/>
            <p:cNvSpPr>
              <a:spLocks noChangeArrowheads="1"/>
            </p:cNvSpPr>
            <p:nvPr/>
          </p:nvSpPr>
          <p:spPr bwMode="auto">
            <a:xfrm>
              <a:off x="3186" y="1031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61" name="Line 17"/>
            <p:cNvSpPr>
              <a:spLocks noChangeShapeType="1"/>
            </p:cNvSpPr>
            <p:nvPr/>
          </p:nvSpPr>
          <p:spPr bwMode="auto">
            <a:xfrm flipV="1">
              <a:off x="3856" y="9252"/>
              <a:ext cx="925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2" name="Line 18"/>
            <p:cNvSpPr>
              <a:spLocks noChangeShapeType="1"/>
            </p:cNvSpPr>
            <p:nvPr/>
          </p:nvSpPr>
          <p:spPr bwMode="auto">
            <a:xfrm>
              <a:off x="5207" y="9239"/>
              <a:ext cx="1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3" name="Line 19"/>
            <p:cNvSpPr>
              <a:spLocks noChangeShapeType="1"/>
            </p:cNvSpPr>
            <p:nvPr/>
          </p:nvSpPr>
          <p:spPr bwMode="auto">
            <a:xfrm flipV="1">
              <a:off x="3436" y="9968"/>
              <a:ext cx="25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4" name="Line 20"/>
            <p:cNvSpPr>
              <a:spLocks noChangeShapeType="1"/>
            </p:cNvSpPr>
            <p:nvPr/>
          </p:nvSpPr>
          <p:spPr bwMode="auto">
            <a:xfrm>
              <a:off x="3956" y="9948"/>
              <a:ext cx="130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5" name="Line 21"/>
            <p:cNvSpPr>
              <a:spLocks noChangeShapeType="1"/>
            </p:cNvSpPr>
            <p:nvPr/>
          </p:nvSpPr>
          <p:spPr bwMode="auto">
            <a:xfrm flipV="1">
              <a:off x="6107" y="9908"/>
              <a:ext cx="220" cy="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Line 22"/>
            <p:cNvSpPr>
              <a:spLocks noChangeShapeType="1"/>
            </p:cNvSpPr>
            <p:nvPr/>
          </p:nvSpPr>
          <p:spPr bwMode="auto">
            <a:xfrm>
              <a:off x="6537" y="9898"/>
              <a:ext cx="22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7" name="Oval 23"/>
            <p:cNvSpPr>
              <a:spLocks noChangeArrowheads="1"/>
            </p:cNvSpPr>
            <p:nvPr/>
          </p:nvSpPr>
          <p:spPr bwMode="auto">
            <a:xfrm>
              <a:off x="6152" y="1116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68" name="Line 24"/>
            <p:cNvSpPr>
              <a:spLocks noChangeShapeType="1"/>
            </p:cNvSpPr>
            <p:nvPr/>
          </p:nvSpPr>
          <p:spPr bwMode="auto">
            <a:xfrm>
              <a:off x="6126" y="10727"/>
              <a:ext cx="22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9" name="Rectangle 25"/>
            <p:cNvSpPr>
              <a:spLocks noChangeArrowheads="1"/>
            </p:cNvSpPr>
            <p:nvPr/>
          </p:nvSpPr>
          <p:spPr bwMode="auto">
            <a:xfrm flipH="1">
              <a:off x="3262" y="9277"/>
              <a:ext cx="58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70" name="Rectangle 26"/>
            <p:cNvSpPr>
              <a:spLocks noChangeArrowheads="1"/>
            </p:cNvSpPr>
            <p:nvPr/>
          </p:nvSpPr>
          <p:spPr bwMode="auto">
            <a:xfrm flipH="1">
              <a:off x="4161" y="10034"/>
              <a:ext cx="58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71" name="Rectangle 27"/>
            <p:cNvSpPr>
              <a:spLocks noChangeArrowheads="1"/>
            </p:cNvSpPr>
            <p:nvPr/>
          </p:nvSpPr>
          <p:spPr bwMode="auto">
            <a:xfrm flipH="1">
              <a:off x="6471" y="9255"/>
              <a:ext cx="58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72" name="Rectangle 28"/>
            <p:cNvSpPr>
              <a:spLocks noChangeArrowheads="1"/>
            </p:cNvSpPr>
            <p:nvPr/>
          </p:nvSpPr>
          <p:spPr bwMode="auto">
            <a:xfrm flipH="1">
              <a:off x="5450" y="10034"/>
              <a:ext cx="58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73" name="Rectangle 29"/>
            <p:cNvSpPr>
              <a:spLocks noChangeArrowheads="1"/>
            </p:cNvSpPr>
            <p:nvPr/>
          </p:nvSpPr>
          <p:spPr bwMode="auto">
            <a:xfrm flipH="1">
              <a:off x="6515" y="10941"/>
              <a:ext cx="58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74" name="Rectangle 30"/>
            <p:cNvSpPr>
              <a:spLocks noChangeArrowheads="1"/>
            </p:cNvSpPr>
            <p:nvPr/>
          </p:nvSpPr>
          <p:spPr bwMode="auto">
            <a:xfrm flipH="1">
              <a:off x="6854" y="10037"/>
              <a:ext cx="58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75" name="Rectangle 31"/>
            <p:cNvSpPr>
              <a:spLocks noChangeArrowheads="1"/>
            </p:cNvSpPr>
            <p:nvPr/>
          </p:nvSpPr>
          <p:spPr bwMode="auto">
            <a:xfrm flipH="1">
              <a:off x="2757" y="10040"/>
              <a:ext cx="58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7676" name="Rectangle 32"/>
            <p:cNvSpPr>
              <a:spLocks noChangeArrowheads="1"/>
            </p:cNvSpPr>
            <p:nvPr/>
          </p:nvSpPr>
          <p:spPr bwMode="auto">
            <a:xfrm flipH="1">
              <a:off x="4729" y="8651"/>
              <a:ext cx="58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B725EB8-4068-4062-8153-84CCFC37C611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9.3  </a:t>
            </a:r>
            <a:r>
              <a:rPr lang="zh-TW" altLang="en-US" sz="3200" smtClean="0"/>
              <a:t>高度平衡二元樹刪除及其調整方式</a:t>
            </a:r>
          </a:p>
        </p:txBody>
      </p:sp>
      <p:sp>
        <p:nvSpPr>
          <p:cNvPr id="2867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920038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若欲刪除 </a:t>
            </a:r>
            <a:r>
              <a:rPr lang="en-US" altLang="zh-TW" sz="2400" smtClean="0"/>
              <a:t>80</a:t>
            </a:r>
            <a:r>
              <a:rPr lang="zh-TW" altLang="en-US" sz="2400" smtClean="0"/>
              <a:t>，可找到替代節點 </a:t>
            </a:r>
            <a:r>
              <a:rPr lang="en-US" altLang="zh-TW" sz="2400" smtClean="0"/>
              <a:t>90(</a:t>
            </a:r>
            <a:r>
              <a:rPr lang="zh-TW" altLang="en-US" sz="2400" smtClean="0"/>
              <a:t>右子樹中最小的節點</a:t>
            </a:r>
            <a:r>
              <a:rPr lang="en-US" altLang="zh-TW" sz="2400" smtClean="0"/>
              <a:t>)</a:t>
            </a:r>
          </a:p>
        </p:txBody>
      </p: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2339975" y="2493963"/>
            <a:ext cx="4824413" cy="2879725"/>
            <a:chOff x="1053" y="1311"/>
            <a:chExt cx="2034" cy="1133"/>
          </a:xfrm>
        </p:grpSpPr>
        <p:sp>
          <p:nvSpPr>
            <p:cNvPr id="28678" name="Oval 10"/>
            <p:cNvSpPr>
              <a:spLocks noChangeArrowheads="1"/>
            </p:cNvSpPr>
            <p:nvPr/>
          </p:nvSpPr>
          <p:spPr bwMode="auto">
            <a:xfrm>
              <a:off x="1865" y="1439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79" name="Oval 11"/>
            <p:cNvSpPr>
              <a:spLocks noChangeArrowheads="1"/>
            </p:cNvSpPr>
            <p:nvPr/>
          </p:nvSpPr>
          <p:spPr bwMode="auto">
            <a:xfrm>
              <a:off x="1392" y="1660"/>
              <a:ext cx="159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0" name="Oval 12"/>
            <p:cNvSpPr>
              <a:spLocks noChangeArrowheads="1"/>
            </p:cNvSpPr>
            <p:nvPr/>
          </p:nvSpPr>
          <p:spPr bwMode="auto">
            <a:xfrm>
              <a:off x="2306" y="1946"/>
              <a:ext cx="158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1" name="Oval 13"/>
            <p:cNvSpPr>
              <a:spLocks noChangeArrowheads="1"/>
            </p:cNvSpPr>
            <p:nvPr/>
          </p:nvSpPr>
          <p:spPr bwMode="auto">
            <a:xfrm>
              <a:off x="2436" y="1631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2" name="Oval 14"/>
            <p:cNvSpPr>
              <a:spLocks noChangeArrowheads="1"/>
            </p:cNvSpPr>
            <p:nvPr/>
          </p:nvSpPr>
          <p:spPr bwMode="auto">
            <a:xfrm>
              <a:off x="1510" y="1948"/>
              <a:ext cx="158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3" name="Oval 15"/>
            <p:cNvSpPr>
              <a:spLocks noChangeArrowheads="1"/>
            </p:cNvSpPr>
            <p:nvPr/>
          </p:nvSpPr>
          <p:spPr bwMode="auto">
            <a:xfrm>
              <a:off x="1224" y="194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4" name="Line 16"/>
            <p:cNvSpPr>
              <a:spLocks noChangeShapeType="1"/>
            </p:cNvSpPr>
            <p:nvPr/>
          </p:nvSpPr>
          <p:spPr bwMode="auto">
            <a:xfrm flipV="1">
              <a:off x="1492" y="1519"/>
              <a:ext cx="37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5" name="Line 17"/>
            <p:cNvSpPr>
              <a:spLocks noChangeShapeType="1"/>
            </p:cNvSpPr>
            <p:nvPr/>
          </p:nvSpPr>
          <p:spPr bwMode="auto">
            <a:xfrm>
              <a:off x="2033" y="1514"/>
              <a:ext cx="44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6" name="Line 18"/>
            <p:cNvSpPr>
              <a:spLocks noChangeShapeType="1"/>
            </p:cNvSpPr>
            <p:nvPr/>
          </p:nvSpPr>
          <p:spPr bwMode="auto">
            <a:xfrm flipV="1">
              <a:off x="1324" y="1806"/>
              <a:ext cx="10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1532" y="1798"/>
              <a:ext cx="52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8" name="Line 20"/>
            <p:cNvSpPr>
              <a:spLocks noChangeShapeType="1"/>
            </p:cNvSpPr>
            <p:nvPr/>
          </p:nvSpPr>
          <p:spPr bwMode="auto">
            <a:xfrm flipV="1">
              <a:off x="2393" y="1782"/>
              <a:ext cx="88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9" name="Oval 21"/>
            <p:cNvSpPr>
              <a:spLocks noChangeArrowheads="1"/>
            </p:cNvSpPr>
            <p:nvPr/>
          </p:nvSpPr>
          <p:spPr bwMode="auto">
            <a:xfrm>
              <a:off x="2411" y="2285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2400" y="2109"/>
              <a:ext cx="88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1" name="Rectangle 23"/>
            <p:cNvSpPr>
              <a:spLocks noChangeArrowheads="1"/>
            </p:cNvSpPr>
            <p:nvPr/>
          </p:nvSpPr>
          <p:spPr bwMode="auto">
            <a:xfrm flipH="1">
              <a:off x="1954" y="1311"/>
              <a:ext cx="235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2" name="Rectangle 24"/>
            <p:cNvSpPr>
              <a:spLocks noChangeArrowheads="1"/>
            </p:cNvSpPr>
            <p:nvPr/>
          </p:nvSpPr>
          <p:spPr bwMode="auto">
            <a:xfrm flipH="1">
              <a:off x="1255" y="1529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3" name="Rectangle 25"/>
            <p:cNvSpPr>
              <a:spLocks noChangeArrowheads="1"/>
            </p:cNvSpPr>
            <p:nvPr/>
          </p:nvSpPr>
          <p:spPr bwMode="auto">
            <a:xfrm flipH="1">
              <a:off x="1614" y="1832"/>
              <a:ext cx="235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4" name="Rectangle 26"/>
            <p:cNvSpPr>
              <a:spLocks noChangeArrowheads="1"/>
            </p:cNvSpPr>
            <p:nvPr/>
          </p:nvSpPr>
          <p:spPr bwMode="auto">
            <a:xfrm flipH="1">
              <a:off x="2538" y="1520"/>
              <a:ext cx="235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5" name="Rectangle 27"/>
            <p:cNvSpPr>
              <a:spLocks noChangeArrowheads="1"/>
            </p:cNvSpPr>
            <p:nvPr/>
          </p:nvSpPr>
          <p:spPr bwMode="auto">
            <a:xfrm flipH="1">
              <a:off x="2130" y="1832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6" name="Rectangle 28"/>
            <p:cNvSpPr>
              <a:spLocks noChangeArrowheads="1"/>
            </p:cNvSpPr>
            <p:nvPr/>
          </p:nvSpPr>
          <p:spPr bwMode="auto">
            <a:xfrm flipH="1">
              <a:off x="2556" y="2195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7" name="Rectangle 29"/>
            <p:cNvSpPr>
              <a:spLocks noChangeArrowheads="1"/>
            </p:cNvSpPr>
            <p:nvPr/>
          </p:nvSpPr>
          <p:spPr bwMode="auto">
            <a:xfrm flipH="1">
              <a:off x="1053" y="1834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8" name="Text Box 30"/>
            <p:cNvSpPr txBox="1">
              <a:spLocks noChangeArrowheads="1"/>
            </p:cNvSpPr>
            <p:nvPr/>
          </p:nvSpPr>
          <p:spPr bwMode="auto">
            <a:xfrm>
              <a:off x="2770" y="1646"/>
              <a:ext cx="317" cy="22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aseline="0">
                  <a:latin typeface="Times New Roman" panose="02020603050405020304" pitchFamily="18" charset="0"/>
                </a:rPr>
                <a:t>pivot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9" name="Line 31"/>
            <p:cNvSpPr>
              <a:spLocks noChangeShapeType="1"/>
            </p:cNvSpPr>
            <p:nvPr/>
          </p:nvSpPr>
          <p:spPr bwMode="auto">
            <a:xfrm flipH="1">
              <a:off x="2619" y="1734"/>
              <a:ext cx="1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FCD7A40-6C39-4D89-89FD-7CD18C357FC1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9.3  </a:t>
            </a:r>
            <a:r>
              <a:rPr lang="zh-TW" altLang="en-US" sz="3200" smtClean="0"/>
              <a:t>高度平衡二元樹刪除及其調整方式</a:t>
            </a:r>
          </a:p>
        </p:txBody>
      </p:sp>
      <p:sp>
        <p:nvSpPr>
          <p:cNvPr id="29700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920038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但刪除後不符合</a:t>
            </a:r>
            <a:r>
              <a:rPr lang="en-US" altLang="zh-TW" sz="2400" smtClean="0"/>
              <a:t>AVL-tree</a:t>
            </a:r>
            <a:r>
              <a:rPr lang="zh-TW" altLang="en-US" sz="2400" smtClean="0"/>
              <a:t>的定義，利用</a:t>
            </a:r>
            <a:r>
              <a:rPr lang="en-US" altLang="zh-TW" sz="2400" smtClean="0"/>
              <a:t>LR</a:t>
            </a:r>
            <a:r>
              <a:rPr lang="zh-TW" altLang="en-US" sz="2400" smtClean="0"/>
              <a:t>的調整方式再平衡，結果如下所示：</a:t>
            </a:r>
          </a:p>
        </p:txBody>
      </p: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2268538" y="2636838"/>
            <a:ext cx="4967287" cy="2232025"/>
            <a:chOff x="1179" y="3507"/>
            <a:chExt cx="1902" cy="809"/>
          </a:xfrm>
        </p:grpSpPr>
        <p:sp>
          <p:nvSpPr>
            <p:cNvPr id="29702" name="Oval 10"/>
            <p:cNvSpPr>
              <a:spLocks noChangeArrowheads="1"/>
            </p:cNvSpPr>
            <p:nvPr/>
          </p:nvSpPr>
          <p:spPr bwMode="auto">
            <a:xfrm>
              <a:off x="1991" y="3635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3" name="Oval 11"/>
            <p:cNvSpPr>
              <a:spLocks noChangeArrowheads="1"/>
            </p:cNvSpPr>
            <p:nvPr/>
          </p:nvSpPr>
          <p:spPr bwMode="auto">
            <a:xfrm>
              <a:off x="1518" y="3856"/>
              <a:ext cx="159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4" name="Oval 12"/>
            <p:cNvSpPr>
              <a:spLocks noChangeArrowheads="1"/>
            </p:cNvSpPr>
            <p:nvPr/>
          </p:nvSpPr>
          <p:spPr bwMode="auto">
            <a:xfrm>
              <a:off x="2432" y="4142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5" name="Oval 13"/>
            <p:cNvSpPr>
              <a:spLocks noChangeArrowheads="1"/>
            </p:cNvSpPr>
            <p:nvPr/>
          </p:nvSpPr>
          <p:spPr bwMode="auto">
            <a:xfrm>
              <a:off x="2563" y="3827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6" name="Oval 14"/>
            <p:cNvSpPr>
              <a:spLocks noChangeArrowheads="1"/>
            </p:cNvSpPr>
            <p:nvPr/>
          </p:nvSpPr>
          <p:spPr bwMode="auto">
            <a:xfrm>
              <a:off x="1636" y="4144"/>
              <a:ext cx="159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7" name="Oval 15"/>
            <p:cNvSpPr>
              <a:spLocks noChangeArrowheads="1"/>
            </p:cNvSpPr>
            <p:nvPr/>
          </p:nvSpPr>
          <p:spPr bwMode="auto">
            <a:xfrm>
              <a:off x="1351" y="4142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8" name="Line 16"/>
            <p:cNvSpPr>
              <a:spLocks noChangeShapeType="1"/>
            </p:cNvSpPr>
            <p:nvPr/>
          </p:nvSpPr>
          <p:spPr bwMode="auto">
            <a:xfrm flipV="1">
              <a:off x="1619" y="3715"/>
              <a:ext cx="37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9" name="Line 17"/>
            <p:cNvSpPr>
              <a:spLocks noChangeShapeType="1"/>
            </p:cNvSpPr>
            <p:nvPr/>
          </p:nvSpPr>
          <p:spPr bwMode="auto">
            <a:xfrm>
              <a:off x="2159" y="3710"/>
              <a:ext cx="44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0" name="Line 18"/>
            <p:cNvSpPr>
              <a:spLocks noChangeShapeType="1"/>
            </p:cNvSpPr>
            <p:nvPr/>
          </p:nvSpPr>
          <p:spPr bwMode="auto">
            <a:xfrm flipV="1">
              <a:off x="1451" y="4002"/>
              <a:ext cx="10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>
              <a:off x="1659" y="3994"/>
              <a:ext cx="52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Line 20"/>
            <p:cNvSpPr>
              <a:spLocks noChangeShapeType="1"/>
            </p:cNvSpPr>
            <p:nvPr/>
          </p:nvSpPr>
          <p:spPr bwMode="auto">
            <a:xfrm flipV="1">
              <a:off x="2519" y="3978"/>
              <a:ext cx="88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3" name="Oval 21"/>
            <p:cNvSpPr>
              <a:spLocks noChangeArrowheads="1"/>
            </p:cNvSpPr>
            <p:nvPr/>
          </p:nvSpPr>
          <p:spPr bwMode="auto">
            <a:xfrm>
              <a:off x="2701" y="4157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4" name="Line 22"/>
            <p:cNvSpPr>
              <a:spLocks noChangeShapeType="1"/>
            </p:cNvSpPr>
            <p:nvPr/>
          </p:nvSpPr>
          <p:spPr bwMode="auto">
            <a:xfrm>
              <a:off x="2691" y="3981"/>
              <a:ext cx="88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Rectangle 23"/>
            <p:cNvSpPr>
              <a:spLocks noChangeArrowheads="1"/>
            </p:cNvSpPr>
            <p:nvPr/>
          </p:nvSpPr>
          <p:spPr bwMode="auto">
            <a:xfrm flipH="1">
              <a:off x="2081" y="3507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6" name="Rectangle 24"/>
            <p:cNvSpPr>
              <a:spLocks noChangeArrowheads="1"/>
            </p:cNvSpPr>
            <p:nvPr/>
          </p:nvSpPr>
          <p:spPr bwMode="auto">
            <a:xfrm flipH="1">
              <a:off x="1381" y="3725"/>
              <a:ext cx="235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7" name="Rectangle 25"/>
            <p:cNvSpPr>
              <a:spLocks noChangeArrowheads="1"/>
            </p:cNvSpPr>
            <p:nvPr/>
          </p:nvSpPr>
          <p:spPr bwMode="auto">
            <a:xfrm flipH="1">
              <a:off x="1741" y="4028"/>
              <a:ext cx="234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8" name="Rectangle 26"/>
            <p:cNvSpPr>
              <a:spLocks noChangeArrowheads="1"/>
            </p:cNvSpPr>
            <p:nvPr/>
          </p:nvSpPr>
          <p:spPr bwMode="auto">
            <a:xfrm flipH="1">
              <a:off x="2665" y="3716"/>
              <a:ext cx="234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9" name="Rectangle 27"/>
            <p:cNvSpPr>
              <a:spLocks noChangeArrowheads="1"/>
            </p:cNvSpPr>
            <p:nvPr/>
          </p:nvSpPr>
          <p:spPr bwMode="auto">
            <a:xfrm flipH="1">
              <a:off x="2256" y="4028"/>
              <a:ext cx="235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0" name="Rectangle 28"/>
            <p:cNvSpPr>
              <a:spLocks noChangeArrowheads="1"/>
            </p:cNvSpPr>
            <p:nvPr/>
          </p:nvSpPr>
          <p:spPr bwMode="auto">
            <a:xfrm flipH="1">
              <a:off x="2846" y="4067"/>
              <a:ext cx="235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1" name="Rectangle 29"/>
            <p:cNvSpPr>
              <a:spLocks noChangeArrowheads="1"/>
            </p:cNvSpPr>
            <p:nvPr/>
          </p:nvSpPr>
          <p:spPr bwMode="auto">
            <a:xfrm flipH="1">
              <a:off x="1179" y="4030"/>
              <a:ext cx="235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7D4C4C5-9734-4A57-9F3A-7690A646ED27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9.3  </a:t>
            </a:r>
            <a:r>
              <a:rPr lang="zh-TW" altLang="en-US" sz="3200" smtClean="0"/>
              <a:t>高度平衡二元樹刪除及其調整方式</a:t>
            </a:r>
          </a:p>
        </p:txBody>
      </p:sp>
      <p:sp>
        <p:nvSpPr>
          <p:cNvPr id="30724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920037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由以上範例，可以找出調整的規則如下：</a:t>
            </a:r>
          </a:p>
          <a:p>
            <a:pPr lvl="1" eaLnBrk="1" hangingPunct="1"/>
            <a:r>
              <a:rPr lang="zh-TW" altLang="en-US" sz="2400" smtClean="0"/>
              <a:t>當 </a:t>
            </a:r>
            <a:r>
              <a:rPr lang="en-US" altLang="zh-TW" sz="2400" smtClean="0"/>
              <a:t>pivot → BF → = 0</a:t>
            </a:r>
            <a:r>
              <a:rPr lang="zh-TW" altLang="en-US" sz="2400" smtClean="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	     </a:t>
            </a:r>
            <a:r>
              <a:rPr lang="en-US" altLang="zh-TW" sz="2400" smtClean="0"/>
              <a:t>pivot → llink → BF  &gt;= 0  =&gt; LL</a:t>
            </a:r>
            <a:r>
              <a:rPr lang="zh-TW" altLang="en-US" sz="2400" smtClean="0"/>
              <a:t>型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     </a:t>
            </a:r>
            <a:r>
              <a:rPr lang="en-US" altLang="zh-TW" sz="2400" smtClean="0"/>
              <a:t>pivot → llink → BF &lt; 0     =&gt; LR</a:t>
            </a:r>
            <a:r>
              <a:rPr lang="zh-TW" altLang="en-US" sz="2400" smtClean="0"/>
              <a:t>型</a:t>
            </a:r>
          </a:p>
          <a:p>
            <a:pPr lvl="1" eaLnBrk="1" hangingPunct="1"/>
            <a:r>
              <a:rPr lang="zh-TW" altLang="en-US" sz="2400" smtClean="0"/>
              <a:t>當 </a:t>
            </a:r>
            <a:r>
              <a:rPr lang="en-US" altLang="zh-TW" sz="2400" smtClean="0"/>
              <a:t>pivot → BF  &lt; 0</a:t>
            </a:r>
            <a:r>
              <a:rPr lang="zh-TW" altLang="en-US" sz="2400" smtClean="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	     </a:t>
            </a:r>
            <a:r>
              <a:rPr lang="en-US" altLang="zh-TW" sz="2400" smtClean="0"/>
              <a:t>pivot → rlink → BF &gt;= 0  =&gt; RL</a:t>
            </a:r>
            <a:r>
              <a:rPr lang="zh-TW" altLang="en-US" sz="2400" smtClean="0"/>
              <a:t>型</a:t>
            </a:r>
            <a:br>
              <a:rPr lang="zh-TW" altLang="en-US" sz="2400" smtClean="0"/>
            </a:br>
            <a:r>
              <a:rPr lang="zh-TW" altLang="en-US" sz="2400" smtClean="0"/>
              <a:t>     </a:t>
            </a:r>
            <a:r>
              <a:rPr lang="en-US" altLang="zh-TW" sz="2400" smtClean="0"/>
              <a:t>pivot → rlink → BF &lt; 0    =&gt; RR</a:t>
            </a:r>
            <a:r>
              <a:rPr lang="zh-TW" altLang="en-US" sz="2400" smtClean="0"/>
              <a:t>型</a:t>
            </a:r>
          </a:p>
        </p:txBody>
      </p:sp>
      <p:sp>
        <p:nvSpPr>
          <p:cNvPr id="30725" name="AutoShape 9"/>
          <p:cNvSpPr>
            <a:spLocks/>
          </p:cNvSpPr>
          <p:nvPr/>
        </p:nvSpPr>
        <p:spPr bwMode="auto">
          <a:xfrm>
            <a:off x="1474788" y="2708275"/>
            <a:ext cx="144462" cy="576263"/>
          </a:xfrm>
          <a:prstGeom prst="leftBrace">
            <a:avLst>
              <a:gd name="adj1" fmla="val 3324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6" name="AutoShape 10"/>
          <p:cNvSpPr>
            <a:spLocks/>
          </p:cNvSpPr>
          <p:nvPr/>
        </p:nvSpPr>
        <p:spPr bwMode="auto">
          <a:xfrm>
            <a:off x="1476375" y="4005263"/>
            <a:ext cx="144463" cy="576262"/>
          </a:xfrm>
          <a:prstGeom prst="leftBrace">
            <a:avLst>
              <a:gd name="adj1" fmla="val 3324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3A2CDA3-3208-4CD7-87FC-23733374A870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9.1 </a:t>
            </a:r>
            <a:r>
              <a:rPr lang="zh-TW" altLang="en-US" smtClean="0"/>
              <a:t>高度平衡二元樹</a:t>
            </a: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684213" y="1773238"/>
            <a:ext cx="8054975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8200" indent="-3810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76400" indent="-3048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33600" indent="-3048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aseline="0"/>
              <a:t>何謂高度平衡二元樹</a:t>
            </a:r>
            <a:r>
              <a:rPr lang="en-US" altLang="zh-TW" sz="2800" baseline="0"/>
              <a:t>(height balanced binary tree)</a:t>
            </a:r>
            <a:r>
              <a:rPr lang="zh-TW" altLang="en-US" sz="2800" baseline="0"/>
              <a:t>？</a:t>
            </a:r>
          </a:p>
          <a:p>
            <a:pPr lvl="1" eaLnBrk="1" hangingPunct="1"/>
            <a:r>
              <a:rPr lang="zh-TW" altLang="en-US" sz="2400" baseline="0"/>
              <a:t>空樹</a:t>
            </a:r>
            <a:r>
              <a:rPr lang="en-US" altLang="zh-TW" sz="2400" baseline="0"/>
              <a:t>(empty tree)</a:t>
            </a:r>
            <a:r>
              <a:rPr lang="zh-TW" altLang="en-US" sz="2400" baseline="0"/>
              <a:t>是高度平衡二元樹</a:t>
            </a:r>
          </a:p>
          <a:p>
            <a:pPr lvl="1" eaLnBrk="1" hangingPunct="1"/>
            <a:r>
              <a:rPr lang="zh-TW" altLang="en-US" sz="2400" baseline="0"/>
              <a:t>假使</a:t>
            </a:r>
            <a:r>
              <a:rPr lang="en-US" altLang="zh-TW" sz="2400" baseline="0"/>
              <a:t>T</a:t>
            </a:r>
            <a:r>
              <a:rPr lang="zh-TW" altLang="en-US" sz="2400" baseline="0"/>
              <a:t>不是空的二元樹，</a:t>
            </a:r>
            <a:r>
              <a:rPr lang="en-US" altLang="zh-TW" sz="2400" baseline="0"/>
              <a:t>T</a:t>
            </a:r>
            <a:r>
              <a:rPr lang="en-US" altLang="zh-TW" sz="2400" baseline="-25000"/>
              <a:t>L</a:t>
            </a:r>
            <a:r>
              <a:rPr lang="zh-TW" altLang="en-US" sz="2400" baseline="0"/>
              <a:t>和</a:t>
            </a:r>
            <a:r>
              <a:rPr lang="en-US" altLang="zh-TW" sz="2400" baseline="0"/>
              <a:t>T</a:t>
            </a:r>
            <a:r>
              <a:rPr lang="en-US" altLang="zh-TW" sz="2400" baseline="-25000"/>
              <a:t>R</a:t>
            </a:r>
            <a:r>
              <a:rPr lang="zh-TW" altLang="en-US" sz="2400" baseline="0"/>
              <a:t>分別是此二元樹的左子樹和右子樹，若符合下列二個條件，則稱</a:t>
            </a:r>
            <a:r>
              <a:rPr lang="en-US" altLang="zh-TW" sz="2400" baseline="0"/>
              <a:t>T</a:t>
            </a:r>
            <a:r>
              <a:rPr lang="zh-TW" altLang="en-US" sz="2400" baseline="0"/>
              <a:t>為高度平衡二元樹，也稱為</a:t>
            </a:r>
            <a:r>
              <a:rPr lang="en-US" altLang="zh-TW" sz="2400" baseline="0"/>
              <a:t>AVL-Tree</a:t>
            </a:r>
            <a:r>
              <a:rPr lang="zh-TW" altLang="en-US" sz="2400" baseline="0"/>
              <a:t>。</a:t>
            </a:r>
          </a:p>
          <a:p>
            <a:pPr lvl="2" eaLnBrk="1" hangingPunct="1">
              <a:buFont typeface="Wingdings" panose="05000000000000000000" pitchFamily="2" charset="2"/>
              <a:buAutoNum type="arabicPeriod"/>
            </a:pPr>
            <a:r>
              <a:rPr lang="en-US" altLang="zh-TW" baseline="0"/>
              <a:t>TL</a:t>
            </a:r>
            <a:r>
              <a:rPr lang="zh-TW" altLang="en-US" baseline="0"/>
              <a:t>和</a:t>
            </a:r>
            <a:r>
              <a:rPr lang="en-US" altLang="zh-TW" baseline="0"/>
              <a:t>TR</a:t>
            </a:r>
            <a:r>
              <a:rPr lang="zh-TW" altLang="en-US" baseline="0"/>
              <a:t>亦是高度平衡二元樹，</a:t>
            </a:r>
          </a:p>
          <a:p>
            <a:pPr lvl="2" eaLnBrk="1" hangingPunct="1">
              <a:buFont typeface="Wingdings" panose="05000000000000000000" pitchFamily="2" charset="2"/>
              <a:buAutoNum type="arabicPeriod"/>
            </a:pPr>
            <a:r>
              <a:rPr lang="en-US" altLang="zh-TW" baseline="0"/>
              <a:t>|h</a:t>
            </a:r>
            <a:r>
              <a:rPr lang="en-US" altLang="zh-TW" baseline="-25000"/>
              <a:t>L</a:t>
            </a:r>
            <a:r>
              <a:rPr lang="en-US" altLang="zh-TW" baseline="0"/>
              <a:t>-h</a:t>
            </a:r>
            <a:r>
              <a:rPr lang="en-US" altLang="zh-TW" baseline="-25000"/>
              <a:t>R</a:t>
            </a:r>
            <a:r>
              <a:rPr lang="en-US" altLang="zh-TW" baseline="0"/>
              <a:t>|≦1</a:t>
            </a:r>
            <a:r>
              <a:rPr lang="zh-TW" altLang="en-US" baseline="0"/>
              <a:t>，其中</a:t>
            </a:r>
            <a:r>
              <a:rPr lang="en-US" altLang="zh-TW" baseline="0"/>
              <a:t>h</a:t>
            </a:r>
            <a:r>
              <a:rPr lang="en-US" altLang="zh-TW" baseline="-25000"/>
              <a:t>L</a:t>
            </a:r>
            <a:r>
              <a:rPr lang="zh-TW" altLang="en-US" baseline="0"/>
              <a:t>及</a:t>
            </a:r>
            <a:r>
              <a:rPr lang="en-US" altLang="zh-TW" baseline="0"/>
              <a:t>h</a:t>
            </a:r>
            <a:r>
              <a:rPr lang="en-US" altLang="zh-TW" baseline="-25000"/>
              <a:t>R</a:t>
            </a:r>
            <a:r>
              <a:rPr lang="zh-TW" altLang="en-US" baseline="0"/>
              <a:t>分別是</a:t>
            </a:r>
            <a:r>
              <a:rPr lang="en-US" altLang="zh-TW" baseline="0"/>
              <a:t>T</a:t>
            </a:r>
            <a:r>
              <a:rPr lang="en-US" altLang="zh-TW" baseline="-25000"/>
              <a:t>L</a:t>
            </a:r>
            <a:r>
              <a:rPr lang="zh-TW" altLang="en-US" baseline="0"/>
              <a:t>和</a:t>
            </a:r>
            <a:r>
              <a:rPr lang="en-US" altLang="zh-TW" baseline="0"/>
              <a:t>T</a:t>
            </a:r>
            <a:r>
              <a:rPr lang="en-US" altLang="zh-TW" baseline="-25000"/>
              <a:t>R</a:t>
            </a:r>
            <a:r>
              <a:rPr lang="zh-TW" altLang="en-US" baseline="0"/>
              <a:t>的高度； </a:t>
            </a:r>
          </a:p>
          <a:p>
            <a:pPr lvl="2" eaLnBrk="1" hangingPunct="1">
              <a:buFont typeface="Wingdings" panose="05000000000000000000" pitchFamily="2" charset="2"/>
              <a:buAutoNum type="arabicPeriod"/>
            </a:pPr>
            <a:r>
              <a:rPr lang="en-US" altLang="zh-TW" baseline="0"/>
              <a:t>h</a:t>
            </a:r>
            <a:r>
              <a:rPr lang="en-US" altLang="zh-TW" baseline="-25000"/>
              <a:t>L</a:t>
            </a:r>
            <a:r>
              <a:rPr lang="en-US" altLang="zh-TW" baseline="0"/>
              <a:t>-h</a:t>
            </a:r>
            <a:r>
              <a:rPr lang="en-US" altLang="zh-TW" baseline="-25000"/>
              <a:t>R</a:t>
            </a:r>
            <a:r>
              <a:rPr lang="zh-TW" altLang="en-US" baseline="0"/>
              <a:t>為平衡因子</a:t>
            </a:r>
            <a:r>
              <a:rPr lang="en-US" altLang="zh-TW" baseline="0"/>
              <a:t>(balanced factor</a:t>
            </a:r>
            <a:r>
              <a:rPr lang="zh-TW" altLang="en-US" baseline="0"/>
              <a:t>，</a:t>
            </a:r>
            <a:r>
              <a:rPr lang="en-US" altLang="zh-TW" baseline="0"/>
              <a:t>BF)</a:t>
            </a:r>
            <a:r>
              <a:rPr lang="zh-TW" altLang="en-US" baseline="0"/>
              <a:t>，在</a:t>
            </a:r>
            <a:r>
              <a:rPr lang="en-US" altLang="zh-TW" baseline="0"/>
              <a:t>AVL-Tree</a:t>
            </a:r>
            <a:r>
              <a:rPr lang="zh-TW" altLang="en-US" baseline="0"/>
              <a:t>中，每一節點的平衡因子為</a:t>
            </a:r>
            <a:r>
              <a:rPr lang="en-US" altLang="zh-TW" baseline="0"/>
              <a:t>-1</a:t>
            </a:r>
            <a:r>
              <a:rPr lang="zh-TW" altLang="en-US" baseline="0"/>
              <a:t>、</a:t>
            </a:r>
            <a:r>
              <a:rPr lang="en-US" altLang="zh-TW" baseline="0"/>
              <a:t>0</a:t>
            </a:r>
            <a:r>
              <a:rPr lang="zh-TW" altLang="en-US" baseline="0"/>
              <a:t>或</a:t>
            </a:r>
            <a:r>
              <a:rPr lang="en-US" altLang="zh-TW" baseline="0"/>
              <a:t>1</a:t>
            </a:r>
          </a:p>
          <a:p>
            <a:pPr lvl="1" eaLnBrk="1" hangingPunct="1"/>
            <a:endParaRPr lang="en-US" altLang="zh-TW" sz="2400" baseline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726BB6C-3299-481A-93D1-EF82A2535423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9.1 </a:t>
            </a:r>
            <a:r>
              <a:rPr lang="zh-TW" altLang="en-US" smtClean="0"/>
              <a:t>高度平衡二元樹</a:t>
            </a:r>
          </a:p>
        </p:txBody>
      </p:sp>
      <p:sp>
        <p:nvSpPr>
          <p:cNvPr id="9220" name="Rectangle 30"/>
          <p:cNvSpPr>
            <a:spLocks noChangeArrowheads="1"/>
          </p:cNvSpPr>
          <p:nvPr/>
        </p:nvSpPr>
        <p:spPr bwMode="auto">
          <a:xfrm>
            <a:off x="755650" y="1773238"/>
            <a:ext cx="8054975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8200" indent="-3810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76400" indent="-3048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33600" indent="-3048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aseline="0"/>
              <a:t>一棵二元樹的平衡因子</a:t>
            </a:r>
          </a:p>
        </p:txBody>
      </p:sp>
      <p:grpSp>
        <p:nvGrpSpPr>
          <p:cNvPr id="9221" name="Group 31"/>
          <p:cNvGrpSpPr>
            <a:grpSpLocks/>
          </p:cNvGrpSpPr>
          <p:nvPr/>
        </p:nvGrpSpPr>
        <p:grpSpPr bwMode="auto">
          <a:xfrm>
            <a:off x="1908175" y="3213100"/>
            <a:ext cx="4103688" cy="2520950"/>
            <a:chOff x="2840" y="3786"/>
            <a:chExt cx="4098" cy="2808"/>
          </a:xfrm>
        </p:grpSpPr>
        <p:sp>
          <p:nvSpPr>
            <p:cNvPr id="9222" name="Oval 32"/>
            <p:cNvSpPr>
              <a:spLocks noChangeArrowheads="1"/>
            </p:cNvSpPr>
            <p:nvPr/>
          </p:nvSpPr>
          <p:spPr bwMode="auto">
            <a:xfrm>
              <a:off x="4783" y="378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Q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23" name="Oval 33"/>
            <p:cNvSpPr>
              <a:spLocks noChangeArrowheads="1"/>
            </p:cNvSpPr>
            <p:nvPr/>
          </p:nvSpPr>
          <p:spPr bwMode="auto">
            <a:xfrm>
              <a:off x="3673" y="448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M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24" name="Oval 34"/>
            <p:cNvSpPr>
              <a:spLocks noChangeArrowheads="1"/>
            </p:cNvSpPr>
            <p:nvPr/>
          </p:nvSpPr>
          <p:spPr bwMode="auto">
            <a:xfrm>
              <a:off x="5888" y="448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S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25" name="Oval 35"/>
            <p:cNvSpPr>
              <a:spLocks noChangeArrowheads="1"/>
            </p:cNvSpPr>
            <p:nvPr/>
          </p:nvSpPr>
          <p:spPr bwMode="auto">
            <a:xfrm>
              <a:off x="4117" y="531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P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26" name="Oval 36"/>
            <p:cNvSpPr>
              <a:spLocks noChangeArrowheads="1"/>
            </p:cNvSpPr>
            <p:nvPr/>
          </p:nvSpPr>
          <p:spPr bwMode="auto">
            <a:xfrm>
              <a:off x="5459" y="529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R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27" name="Oval 37"/>
            <p:cNvSpPr>
              <a:spLocks noChangeArrowheads="1"/>
            </p:cNvSpPr>
            <p:nvPr/>
          </p:nvSpPr>
          <p:spPr bwMode="auto">
            <a:xfrm>
              <a:off x="3920" y="619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N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28" name="Line 38"/>
            <p:cNvSpPr>
              <a:spLocks noChangeShapeType="1"/>
            </p:cNvSpPr>
            <p:nvPr/>
          </p:nvSpPr>
          <p:spPr bwMode="auto">
            <a:xfrm flipV="1">
              <a:off x="3989" y="4097"/>
              <a:ext cx="81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9" name="Line 39"/>
            <p:cNvSpPr>
              <a:spLocks noChangeShapeType="1"/>
            </p:cNvSpPr>
            <p:nvPr/>
          </p:nvSpPr>
          <p:spPr bwMode="auto">
            <a:xfrm>
              <a:off x="5174" y="4037"/>
              <a:ext cx="7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0" name="Line 40"/>
            <p:cNvSpPr>
              <a:spLocks noChangeShapeType="1"/>
            </p:cNvSpPr>
            <p:nvPr/>
          </p:nvSpPr>
          <p:spPr bwMode="auto">
            <a:xfrm>
              <a:off x="3989" y="4862"/>
              <a:ext cx="27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Line 41"/>
            <p:cNvSpPr>
              <a:spLocks noChangeShapeType="1"/>
            </p:cNvSpPr>
            <p:nvPr/>
          </p:nvSpPr>
          <p:spPr bwMode="auto">
            <a:xfrm flipH="1">
              <a:off x="5759" y="4877"/>
              <a:ext cx="27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2" name="Line 42"/>
            <p:cNvSpPr>
              <a:spLocks noChangeShapeType="1"/>
            </p:cNvSpPr>
            <p:nvPr/>
          </p:nvSpPr>
          <p:spPr bwMode="auto">
            <a:xfrm flipH="1">
              <a:off x="4139" y="5702"/>
              <a:ext cx="12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Rectangle 43"/>
            <p:cNvSpPr>
              <a:spLocks noChangeArrowheads="1"/>
            </p:cNvSpPr>
            <p:nvPr/>
          </p:nvSpPr>
          <p:spPr bwMode="auto">
            <a:xfrm>
              <a:off x="6050" y="4183"/>
              <a:ext cx="88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800" baseline="0">
                  <a:latin typeface="Times New Roman" panose="02020603050405020304" pitchFamily="18" charset="0"/>
                </a:rPr>
                <a:t>BF=1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34" name="Rectangle 44"/>
            <p:cNvSpPr>
              <a:spLocks noChangeArrowheads="1"/>
            </p:cNvSpPr>
            <p:nvPr/>
          </p:nvSpPr>
          <p:spPr bwMode="auto">
            <a:xfrm>
              <a:off x="5945" y="4993"/>
              <a:ext cx="88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800" baseline="0">
                  <a:latin typeface="Times New Roman" panose="02020603050405020304" pitchFamily="18" charset="0"/>
                </a:rPr>
                <a:t>BF=0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35" name="Rectangle 45"/>
            <p:cNvSpPr>
              <a:spLocks noChangeArrowheads="1"/>
            </p:cNvSpPr>
            <p:nvPr/>
          </p:nvSpPr>
          <p:spPr bwMode="auto">
            <a:xfrm>
              <a:off x="2840" y="4243"/>
              <a:ext cx="88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800" baseline="0">
                  <a:latin typeface="Times New Roman" panose="02020603050405020304" pitchFamily="18" charset="0"/>
                </a:rPr>
                <a:t>BF=–2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36" name="Rectangle 46"/>
            <p:cNvSpPr>
              <a:spLocks noChangeArrowheads="1"/>
            </p:cNvSpPr>
            <p:nvPr/>
          </p:nvSpPr>
          <p:spPr bwMode="auto">
            <a:xfrm>
              <a:off x="3170" y="4978"/>
              <a:ext cx="88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800" baseline="0">
                  <a:latin typeface="Times New Roman" panose="02020603050405020304" pitchFamily="18" charset="0"/>
                </a:rPr>
                <a:t>BF=1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9237" name="Rectangle 47"/>
            <p:cNvSpPr>
              <a:spLocks noChangeArrowheads="1"/>
            </p:cNvSpPr>
            <p:nvPr/>
          </p:nvSpPr>
          <p:spPr bwMode="auto">
            <a:xfrm>
              <a:off x="3176" y="5833"/>
              <a:ext cx="88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800" baseline="0">
                  <a:latin typeface="Times New Roman" panose="02020603050405020304" pitchFamily="18" charset="0"/>
                </a:rPr>
                <a:t>BF=0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9CAE268A-9E84-4797-82B3-6DC986CE0DC3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11268" name="Rectangle 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8054975" cy="3724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高度平衡二元樹可能會因加入或刪除某節點而造成不平衡，此時必須利用四種不同的調整方式來重建高度平衡二元樹使其平衡。其中</a:t>
            </a:r>
            <a:r>
              <a:rPr lang="en-US" altLang="zh-TW" sz="2800" smtClean="0"/>
              <a:t>LL</a:t>
            </a:r>
            <a:r>
              <a:rPr lang="zh-TW" altLang="en-US" sz="2800" smtClean="0"/>
              <a:t>，</a:t>
            </a:r>
            <a:r>
              <a:rPr lang="en-US" altLang="zh-TW" sz="2800" smtClean="0"/>
              <a:t>RR</a:t>
            </a:r>
            <a:r>
              <a:rPr lang="zh-TW" altLang="en-US" sz="2800" smtClean="0"/>
              <a:t>是相對稱的，而</a:t>
            </a:r>
            <a:r>
              <a:rPr lang="en-US" altLang="zh-TW" sz="2800" smtClean="0"/>
              <a:t>LR</a:t>
            </a:r>
            <a:r>
              <a:rPr lang="zh-TW" altLang="en-US" sz="2800" smtClean="0"/>
              <a:t>與</a:t>
            </a:r>
            <a:r>
              <a:rPr lang="en-US" altLang="zh-TW" sz="2800" smtClean="0"/>
              <a:t>RL</a:t>
            </a:r>
            <a:r>
              <a:rPr lang="zh-TW" altLang="en-US" sz="2800" smtClean="0"/>
              <a:t>亦是相對稱。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四種調整方式：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LL</a:t>
            </a:r>
            <a:r>
              <a:rPr lang="zh-TW" altLang="en-US" sz="2400" smtClean="0"/>
              <a:t>型：加入新節點於節點</a:t>
            </a:r>
            <a:r>
              <a:rPr lang="en-US" altLang="zh-TW" sz="2400" smtClean="0"/>
              <a:t>s</a:t>
            </a:r>
            <a:r>
              <a:rPr lang="zh-TW" altLang="en-US" sz="2400" smtClean="0"/>
              <a:t>的左子樹之左子樹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RR</a:t>
            </a:r>
            <a:r>
              <a:rPr lang="zh-TW" altLang="en-US" sz="2400" smtClean="0"/>
              <a:t>型：加入新節點於節點</a:t>
            </a:r>
            <a:r>
              <a:rPr lang="en-US" altLang="zh-TW" sz="2400" smtClean="0"/>
              <a:t>s</a:t>
            </a:r>
            <a:r>
              <a:rPr lang="zh-TW" altLang="en-US" sz="2400" smtClean="0"/>
              <a:t>的右子樹之右子樹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LR</a:t>
            </a:r>
            <a:r>
              <a:rPr lang="zh-TW" altLang="en-US" sz="2400" smtClean="0"/>
              <a:t>型：加入新節點於節點</a:t>
            </a:r>
            <a:r>
              <a:rPr lang="en-US" altLang="zh-TW" sz="2400" smtClean="0"/>
              <a:t>s</a:t>
            </a:r>
            <a:r>
              <a:rPr lang="zh-TW" altLang="en-US" sz="2400" smtClean="0"/>
              <a:t>的左子樹之右子樹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RL</a:t>
            </a:r>
            <a:r>
              <a:rPr lang="zh-TW" altLang="en-US" sz="2400" smtClean="0"/>
              <a:t>型：加入新節點於節點</a:t>
            </a:r>
            <a:r>
              <a:rPr lang="en-US" altLang="zh-TW" sz="2400" smtClean="0"/>
              <a:t>s</a:t>
            </a:r>
            <a:r>
              <a:rPr lang="zh-TW" altLang="en-US" sz="2400" smtClean="0"/>
              <a:t>的右子樹之左子樹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52E34F9-75C0-4A03-A6B9-3D2BFBE11909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13316" name="Rectangle 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054975" cy="3724275"/>
          </a:xfrm>
          <a:noFill/>
        </p:spPr>
        <p:txBody>
          <a:bodyPr/>
          <a:lstStyle/>
          <a:p>
            <a:pPr eaLnBrk="1" hangingPunct="1"/>
            <a:r>
              <a:rPr lang="en-US" altLang="zh-TW" sz="2400" smtClean="0"/>
              <a:t>LL</a:t>
            </a:r>
            <a:r>
              <a:rPr lang="zh-TW" altLang="en-US" sz="2400" smtClean="0"/>
              <a:t>型：加入新節點於節點</a:t>
            </a:r>
            <a:r>
              <a:rPr lang="en-US" altLang="zh-TW" sz="2400" smtClean="0"/>
              <a:t>s</a:t>
            </a:r>
            <a:r>
              <a:rPr lang="zh-TW" altLang="en-US" sz="2400" smtClean="0"/>
              <a:t>的左子樹之左子樹</a:t>
            </a:r>
          </a:p>
        </p:txBody>
      </p:sp>
      <p:sp>
        <p:nvSpPr>
          <p:cNvPr id="13317" name="Rectangle 20"/>
          <p:cNvSpPr>
            <a:spLocks noChangeArrowheads="1"/>
          </p:cNvSpPr>
          <p:nvPr/>
        </p:nvSpPr>
        <p:spPr bwMode="auto">
          <a:xfrm>
            <a:off x="8588375" y="3990975"/>
            <a:ext cx="30003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TW" sz="1600" baseline="0">
                <a:solidFill>
                  <a:srgbClr val="000000"/>
                </a:solidFill>
                <a:latin typeface="Abadi MT Condensed Light" pitchFamily="34" charset="0"/>
                <a:ea typeface="文鼎中楷" pitchFamily="49" charset="-120"/>
              </a:rPr>
              <a:t>h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grpSp>
        <p:nvGrpSpPr>
          <p:cNvPr id="13318" name="Group 21"/>
          <p:cNvGrpSpPr>
            <a:grpSpLocks/>
          </p:cNvGrpSpPr>
          <p:nvPr/>
        </p:nvGrpSpPr>
        <p:grpSpPr bwMode="auto">
          <a:xfrm>
            <a:off x="530225" y="2262188"/>
            <a:ext cx="7920038" cy="3168650"/>
            <a:chOff x="476" y="2069"/>
            <a:chExt cx="4989" cy="1996"/>
          </a:xfrm>
        </p:grpSpPr>
        <p:sp>
          <p:nvSpPr>
            <p:cNvPr id="13321" name="AutoShape 22"/>
            <p:cNvSpPr>
              <a:spLocks/>
            </p:cNvSpPr>
            <p:nvPr/>
          </p:nvSpPr>
          <p:spPr bwMode="auto">
            <a:xfrm>
              <a:off x="773" y="2069"/>
              <a:ext cx="219" cy="1899"/>
            </a:xfrm>
            <a:prstGeom prst="leftBrace">
              <a:avLst>
                <a:gd name="adj1" fmla="val 7226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2" name="Rectangle 23"/>
            <p:cNvSpPr>
              <a:spLocks noChangeArrowheads="1"/>
            </p:cNvSpPr>
            <p:nvPr/>
          </p:nvSpPr>
          <p:spPr bwMode="auto">
            <a:xfrm>
              <a:off x="884" y="3657"/>
              <a:ext cx="16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3" name="Rectangle 24"/>
            <p:cNvSpPr>
              <a:spLocks noChangeArrowheads="1"/>
            </p:cNvSpPr>
            <p:nvPr/>
          </p:nvSpPr>
          <p:spPr bwMode="auto">
            <a:xfrm>
              <a:off x="4881" y="2115"/>
              <a:ext cx="54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pivot</a:t>
              </a:r>
            </a:p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BF=+2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4" name="Oval 25"/>
            <p:cNvSpPr>
              <a:spLocks noChangeArrowheads="1"/>
            </p:cNvSpPr>
            <p:nvPr/>
          </p:nvSpPr>
          <p:spPr bwMode="auto">
            <a:xfrm>
              <a:off x="2496" y="2383"/>
              <a:ext cx="279" cy="22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S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5" name="Oval 26"/>
            <p:cNvSpPr>
              <a:spLocks noChangeArrowheads="1"/>
            </p:cNvSpPr>
            <p:nvPr/>
          </p:nvSpPr>
          <p:spPr bwMode="auto">
            <a:xfrm>
              <a:off x="4462" y="2398"/>
              <a:ext cx="27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S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6" name="Rectangle 27"/>
            <p:cNvSpPr>
              <a:spLocks noChangeArrowheads="1"/>
            </p:cNvSpPr>
            <p:nvPr/>
          </p:nvSpPr>
          <p:spPr bwMode="auto">
            <a:xfrm>
              <a:off x="2879" y="2768"/>
              <a:ext cx="545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S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節點的右子樹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7" name="Rectangle 28"/>
            <p:cNvSpPr>
              <a:spLocks noChangeArrowheads="1"/>
            </p:cNvSpPr>
            <p:nvPr/>
          </p:nvSpPr>
          <p:spPr bwMode="auto">
            <a:xfrm>
              <a:off x="4787" y="2775"/>
              <a:ext cx="545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S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節點的右子樹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8" name="AutoShape 29"/>
            <p:cNvSpPr>
              <a:spLocks/>
            </p:cNvSpPr>
            <p:nvPr/>
          </p:nvSpPr>
          <p:spPr bwMode="auto">
            <a:xfrm>
              <a:off x="1024" y="3505"/>
              <a:ext cx="126" cy="456"/>
            </a:xfrm>
            <a:prstGeom prst="leftBrace">
              <a:avLst>
                <a:gd name="adj1" fmla="val 3015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9" name="AutoShape 30"/>
            <p:cNvSpPr>
              <a:spLocks/>
            </p:cNvSpPr>
            <p:nvPr/>
          </p:nvSpPr>
          <p:spPr bwMode="auto">
            <a:xfrm flipH="1">
              <a:off x="3441" y="2768"/>
              <a:ext cx="127" cy="459"/>
            </a:xfrm>
            <a:prstGeom prst="leftBrace">
              <a:avLst>
                <a:gd name="adj1" fmla="val 301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30" name="AutoShape 31"/>
            <p:cNvSpPr>
              <a:spLocks/>
            </p:cNvSpPr>
            <p:nvPr/>
          </p:nvSpPr>
          <p:spPr bwMode="auto">
            <a:xfrm flipH="1">
              <a:off x="5339" y="2781"/>
              <a:ext cx="126" cy="458"/>
            </a:xfrm>
            <a:prstGeom prst="leftBrace">
              <a:avLst>
                <a:gd name="adj1" fmla="val 3029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31" name="Line 32"/>
            <p:cNvSpPr>
              <a:spLocks noChangeShapeType="1"/>
            </p:cNvSpPr>
            <p:nvPr/>
          </p:nvSpPr>
          <p:spPr bwMode="auto">
            <a:xfrm>
              <a:off x="2761" y="2534"/>
              <a:ext cx="358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32" name="Line 33"/>
            <p:cNvSpPr>
              <a:spLocks noChangeShapeType="1"/>
            </p:cNvSpPr>
            <p:nvPr/>
          </p:nvSpPr>
          <p:spPr bwMode="auto">
            <a:xfrm>
              <a:off x="4720" y="2567"/>
              <a:ext cx="40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33" name="Rectangle 34"/>
            <p:cNvSpPr>
              <a:spLocks noChangeArrowheads="1"/>
            </p:cNvSpPr>
            <p:nvPr/>
          </p:nvSpPr>
          <p:spPr bwMode="auto">
            <a:xfrm>
              <a:off x="2833" y="2093"/>
              <a:ext cx="54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pivot</a:t>
              </a:r>
            </a:p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BF=+1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4" name="Line 35"/>
            <p:cNvSpPr>
              <a:spLocks noChangeShapeType="1"/>
            </p:cNvSpPr>
            <p:nvPr/>
          </p:nvSpPr>
          <p:spPr bwMode="auto">
            <a:xfrm flipV="1">
              <a:off x="2674" y="2239"/>
              <a:ext cx="176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35" name="Line 36"/>
            <p:cNvSpPr>
              <a:spLocks noChangeShapeType="1"/>
            </p:cNvSpPr>
            <p:nvPr/>
          </p:nvSpPr>
          <p:spPr bwMode="auto">
            <a:xfrm flipV="1">
              <a:off x="4657" y="2253"/>
              <a:ext cx="176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36" name="Rectangle 37"/>
            <p:cNvSpPr>
              <a:spLocks noChangeArrowheads="1"/>
            </p:cNvSpPr>
            <p:nvPr/>
          </p:nvSpPr>
          <p:spPr bwMode="auto">
            <a:xfrm>
              <a:off x="3617" y="2916"/>
              <a:ext cx="30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7" name="Oval 38"/>
            <p:cNvSpPr>
              <a:spLocks noChangeArrowheads="1"/>
            </p:cNvSpPr>
            <p:nvPr/>
          </p:nvSpPr>
          <p:spPr bwMode="auto">
            <a:xfrm>
              <a:off x="1785" y="2935"/>
              <a:ext cx="278" cy="22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8" name="Oval 39"/>
            <p:cNvSpPr>
              <a:spLocks noChangeArrowheads="1"/>
            </p:cNvSpPr>
            <p:nvPr/>
          </p:nvSpPr>
          <p:spPr bwMode="auto">
            <a:xfrm>
              <a:off x="3803" y="2950"/>
              <a:ext cx="27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9" name="Rectangle 40"/>
            <p:cNvSpPr>
              <a:spLocks noChangeArrowheads="1"/>
            </p:cNvSpPr>
            <p:nvPr/>
          </p:nvSpPr>
          <p:spPr bwMode="auto">
            <a:xfrm>
              <a:off x="1168" y="3498"/>
              <a:ext cx="546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M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節點的左子樹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0" name="Rectangle 41"/>
            <p:cNvSpPr>
              <a:spLocks noChangeArrowheads="1"/>
            </p:cNvSpPr>
            <p:nvPr/>
          </p:nvSpPr>
          <p:spPr bwMode="auto">
            <a:xfrm>
              <a:off x="1982" y="3505"/>
              <a:ext cx="545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M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節點的右子樹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1" name="Rectangle 42"/>
            <p:cNvSpPr>
              <a:spLocks noChangeArrowheads="1"/>
            </p:cNvSpPr>
            <p:nvPr/>
          </p:nvSpPr>
          <p:spPr bwMode="auto">
            <a:xfrm>
              <a:off x="3294" y="3507"/>
              <a:ext cx="545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M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節點的左子樹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2" name="Rectangle 43"/>
            <p:cNvSpPr>
              <a:spLocks noChangeArrowheads="1"/>
            </p:cNvSpPr>
            <p:nvPr/>
          </p:nvSpPr>
          <p:spPr bwMode="auto">
            <a:xfrm>
              <a:off x="4056" y="3509"/>
              <a:ext cx="546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M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節點的右子樹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3" name="AutoShape 44"/>
            <p:cNvSpPr>
              <a:spLocks/>
            </p:cNvSpPr>
            <p:nvPr/>
          </p:nvSpPr>
          <p:spPr bwMode="auto">
            <a:xfrm flipH="1">
              <a:off x="2530" y="3507"/>
              <a:ext cx="127" cy="458"/>
            </a:xfrm>
            <a:prstGeom prst="leftBrace">
              <a:avLst>
                <a:gd name="adj1" fmla="val 300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4" name="AutoShape 45"/>
            <p:cNvSpPr>
              <a:spLocks/>
            </p:cNvSpPr>
            <p:nvPr/>
          </p:nvSpPr>
          <p:spPr bwMode="auto">
            <a:xfrm>
              <a:off x="3162" y="3508"/>
              <a:ext cx="127" cy="557"/>
            </a:xfrm>
            <a:prstGeom prst="leftBrace">
              <a:avLst>
                <a:gd name="adj1" fmla="val 3654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5" name="AutoShape 46"/>
            <p:cNvSpPr>
              <a:spLocks/>
            </p:cNvSpPr>
            <p:nvPr/>
          </p:nvSpPr>
          <p:spPr bwMode="auto">
            <a:xfrm flipH="1">
              <a:off x="4612" y="3513"/>
              <a:ext cx="127" cy="458"/>
            </a:xfrm>
            <a:prstGeom prst="leftBrace">
              <a:avLst>
                <a:gd name="adj1" fmla="val 300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6" name="Line 47"/>
            <p:cNvSpPr>
              <a:spLocks noChangeShapeType="1"/>
            </p:cNvSpPr>
            <p:nvPr/>
          </p:nvSpPr>
          <p:spPr bwMode="auto">
            <a:xfrm flipV="1">
              <a:off x="3491" y="3151"/>
              <a:ext cx="369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47" name="Line 48"/>
            <p:cNvSpPr>
              <a:spLocks noChangeShapeType="1"/>
            </p:cNvSpPr>
            <p:nvPr/>
          </p:nvSpPr>
          <p:spPr bwMode="auto">
            <a:xfrm>
              <a:off x="4013" y="3149"/>
              <a:ext cx="327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48" name="Line 49"/>
            <p:cNvSpPr>
              <a:spLocks noChangeShapeType="1"/>
            </p:cNvSpPr>
            <p:nvPr/>
          </p:nvSpPr>
          <p:spPr bwMode="auto">
            <a:xfrm rot="530733">
              <a:off x="1942" y="3162"/>
              <a:ext cx="279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49" name="Line 50"/>
            <p:cNvSpPr>
              <a:spLocks noChangeShapeType="1"/>
            </p:cNvSpPr>
            <p:nvPr/>
          </p:nvSpPr>
          <p:spPr bwMode="auto">
            <a:xfrm flipH="1">
              <a:off x="1401" y="3124"/>
              <a:ext cx="411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50" name="Rectangle 51"/>
            <p:cNvSpPr>
              <a:spLocks noChangeArrowheads="1"/>
            </p:cNvSpPr>
            <p:nvPr/>
          </p:nvSpPr>
          <p:spPr bwMode="auto">
            <a:xfrm>
              <a:off x="2119" y="2967"/>
              <a:ext cx="54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1" name="Rectangle 52"/>
            <p:cNvSpPr>
              <a:spLocks noChangeArrowheads="1"/>
            </p:cNvSpPr>
            <p:nvPr/>
          </p:nvSpPr>
          <p:spPr bwMode="auto">
            <a:xfrm>
              <a:off x="4169" y="2964"/>
              <a:ext cx="546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BF=+1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2" name="Rectangle 53"/>
            <p:cNvSpPr>
              <a:spLocks noChangeArrowheads="1"/>
            </p:cNvSpPr>
            <p:nvPr/>
          </p:nvSpPr>
          <p:spPr bwMode="auto">
            <a:xfrm>
              <a:off x="4733" y="3666"/>
              <a:ext cx="30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3" name="Rectangle 54"/>
            <p:cNvSpPr>
              <a:spLocks noChangeArrowheads="1"/>
            </p:cNvSpPr>
            <p:nvPr/>
          </p:nvSpPr>
          <p:spPr bwMode="auto">
            <a:xfrm>
              <a:off x="2699" y="3657"/>
              <a:ext cx="30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4" name="Rectangle 55"/>
            <p:cNvSpPr>
              <a:spLocks noChangeArrowheads="1"/>
            </p:cNvSpPr>
            <p:nvPr/>
          </p:nvSpPr>
          <p:spPr bwMode="auto">
            <a:xfrm>
              <a:off x="2711" y="3747"/>
              <a:ext cx="474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h+1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5" name="Line 56"/>
            <p:cNvSpPr>
              <a:spLocks noChangeShapeType="1"/>
            </p:cNvSpPr>
            <p:nvPr/>
          </p:nvSpPr>
          <p:spPr bwMode="auto">
            <a:xfrm flipH="1">
              <a:off x="2037" y="2589"/>
              <a:ext cx="509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56" name="Line 57"/>
            <p:cNvSpPr>
              <a:spLocks noChangeShapeType="1"/>
            </p:cNvSpPr>
            <p:nvPr/>
          </p:nvSpPr>
          <p:spPr bwMode="auto">
            <a:xfrm flipH="1">
              <a:off x="4049" y="2589"/>
              <a:ext cx="435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3357" name="Rectangle 58"/>
            <p:cNvSpPr>
              <a:spLocks noChangeArrowheads="1"/>
            </p:cNvSpPr>
            <p:nvPr/>
          </p:nvSpPr>
          <p:spPr bwMode="auto">
            <a:xfrm>
              <a:off x="3294" y="3970"/>
              <a:ext cx="545" cy="95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8" name="Rectangle 59"/>
            <p:cNvSpPr>
              <a:spLocks noChangeArrowheads="1"/>
            </p:cNvSpPr>
            <p:nvPr/>
          </p:nvSpPr>
          <p:spPr bwMode="auto">
            <a:xfrm>
              <a:off x="476" y="2931"/>
              <a:ext cx="34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h+2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  <p:sp>
        <p:nvSpPr>
          <p:cNvPr id="13319" name="Rectangle 60"/>
          <p:cNvSpPr>
            <a:spLocks noChangeArrowheads="1"/>
          </p:cNvSpPr>
          <p:nvPr/>
        </p:nvSpPr>
        <p:spPr bwMode="auto">
          <a:xfrm>
            <a:off x="1609725" y="5589588"/>
            <a:ext cx="220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(a) </a:t>
            </a:r>
            <a:r>
              <a:rPr lang="zh-TW" altLang="en-US" sz="1600" baseline="0">
                <a:latin typeface="Arial" panose="020B0604020202020204" pitchFamily="34" charset="0"/>
              </a:rPr>
              <a:t>加入前的</a:t>
            </a:r>
            <a:r>
              <a:rPr lang="en-US" altLang="zh-TW" sz="1600" baseline="0">
                <a:latin typeface="Arial" panose="020B0604020202020204" pitchFamily="34" charset="0"/>
              </a:rPr>
              <a:t>AVL–tree </a:t>
            </a:r>
          </a:p>
        </p:txBody>
      </p:sp>
      <p:sp>
        <p:nvSpPr>
          <p:cNvPr id="13320" name="Rectangle 61"/>
          <p:cNvSpPr>
            <a:spLocks noChangeArrowheads="1"/>
          </p:cNvSpPr>
          <p:nvPr/>
        </p:nvSpPr>
        <p:spPr bwMode="auto">
          <a:xfrm>
            <a:off x="5570538" y="5632450"/>
            <a:ext cx="221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(b) </a:t>
            </a:r>
            <a:r>
              <a:rPr lang="zh-TW" altLang="en-US" sz="1600" baseline="0">
                <a:latin typeface="Arial" panose="020B0604020202020204" pitchFamily="34" charset="0"/>
              </a:rPr>
              <a:t>加入後的</a:t>
            </a:r>
            <a:r>
              <a:rPr lang="en-US" altLang="zh-TW" sz="1600" baseline="0">
                <a:latin typeface="Arial" panose="020B0604020202020204" pitchFamily="34" charset="0"/>
              </a:rPr>
              <a:t>AVL–tree</a:t>
            </a:r>
            <a:r>
              <a:rPr lang="en-US" altLang="zh-TW" sz="1800" baseline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E11B15D-28D2-42FC-AA49-6E3FB580BE6A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14340" name="Rectangle 28"/>
          <p:cNvSpPr>
            <a:spLocks noChangeArrowheads="1"/>
          </p:cNvSpPr>
          <p:nvPr/>
        </p:nvSpPr>
        <p:spPr bwMode="auto">
          <a:xfrm>
            <a:off x="827088" y="1916113"/>
            <a:ext cx="8054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aseline="0"/>
              <a:t>再平衡</a:t>
            </a:r>
          </a:p>
        </p:txBody>
      </p:sp>
      <p:grpSp>
        <p:nvGrpSpPr>
          <p:cNvPr id="14341" name="Group 29"/>
          <p:cNvGrpSpPr>
            <a:grpSpLocks/>
          </p:cNvGrpSpPr>
          <p:nvPr/>
        </p:nvGrpSpPr>
        <p:grpSpPr bwMode="auto">
          <a:xfrm>
            <a:off x="1374775" y="2478088"/>
            <a:ext cx="6426200" cy="3463925"/>
            <a:chOff x="873" y="1842"/>
            <a:chExt cx="4048" cy="2182"/>
          </a:xfrm>
        </p:grpSpPr>
        <p:sp>
          <p:nvSpPr>
            <p:cNvPr id="14342" name="Rectangle 30"/>
            <p:cNvSpPr>
              <a:spLocks noChangeArrowheads="1"/>
            </p:cNvSpPr>
            <p:nvPr/>
          </p:nvSpPr>
          <p:spPr bwMode="auto">
            <a:xfrm>
              <a:off x="873" y="2718"/>
              <a:ext cx="36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h+1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3" name="Oval 31"/>
            <p:cNvSpPr>
              <a:spLocks noChangeArrowheads="1"/>
            </p:cNvSpPr>
            <p:nvPr/>
          </p:nvSpPr>
          <p:spPr bwMode="auto">
            <a:xfrm>
              <a:off x="2085" y="2024"/>
              <a:ext cx="369" cy="22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4" name="Rectangle 32"/>
            <p:cNvSpPr>
              <a:spLocks noChangeArrowheads="1"/>
            </p:cNvSpPr>
            <p:nvPr/>
          </p:nvSpPr>
          <p:spPr bwMode="auto">
            <a:xfrm>
              <a:off x="1336" y="2507"/>
              <a:ext cx="724" cy="4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M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節點的左子樹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5" name="Rectangle 33"/>
            <p:cNvSpPr>
              <a:spLocks noChangeArrowheads="1"/>
            </p:cNvSpPr>
            <p:nvPr/>
          </p:nvSpPr>
          <p:spPr bwMode="auto">
            <a:xfrm>
              <a:off x="3623" y="3011"/>
              <a:ext cx="723" cy="4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S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節點的右子樹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6" name="AutoShape 34"/>
            <p:cNvSpPr>
              <a:spLocks/>
            </p:cNvSpPr>
            <p:nvPr/>
          </p:nvSpPr>
          <p:spPr bwMode="auto">
            <a:xfrm flipH="1">
              <a:off x="4360" y="3016"/>
              <a:ext cx="168" cy="471"/>
            </a:xfrm>
            <a:prstGeom prst="leftBrace">
              <a:avLst>
                <a:gd name="adj1" fmla="val 2336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47" name="Line 35"/>
            <p:cNvSpPr>
              <a:spLocks noChangeShapeType="1"/>
            </p:cNvSpPr>
            <p:nvPr/>
          </p:nvSpPr>
          <p:spPr bwMode="auto">
            <a:xfrm flipV="1">
              <a:off x="1653" y="2231"/>
              <a:ext cx="498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4348" name="Rectangle 36"/>
            <p:cNvSpPr>
              <a:spLocks noChangeArrowheads="1"/>
            </p:cNvSpPr>
            <p:nvPr/>
          </p:nvSpPr>
          <p:spPr bwMode="auto">
            <a:xfrm>
              <a:off x="4520" y="3174"/>
              <a:ext cx="401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9" name="Rectangle 37"/>
            <p:cNvSpPr>
              <a:spLocks noChangeArrowheads="1"/>
            </p:cNvSpPr>
            <p:nvPr/>
          </p:nvSpPr>
          <p:spPr bwMode="auto">
            <a:xfrm>
              <a:off x="2695" y="1842"/>
              <a:ext cx="72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pivot</a:t>
              </a:r>
            </a:p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0" name="Line 38"/>
            <p:cNvSpPr>
              <a:spLocks noChangeShapeType="1"/>
            </p:cNvSpPr>
            <p:nvPr/>
          </p:nvSpPr>
          <p:spPr bwMode="auto">
            <a:xfrm flipV="1">
              <a:off x="2403" y="1902"/>
              <a:ext cx="233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4351" name="Rectangle 39"/>
            <p:cNvSpPr>
              <a:spLocks noChangeArrowheads="1"/>
            </p:cNvSpPr>
            <p:nvPr/>
          </p:nvSpPr>
          <p:spPr bwMode="auto">
            <a:xfrm>
              <a:off x="2476" y="3035"/>
              <a:ext cx="724" cy="4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原來</a:t>
              </a: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M</a:t>
              </a:r>
              <a:r>
                <a:rPr lang="zh-TW" altLang="en-US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節點的右子樹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2" name="AutoShape 40"/>
            <p:cNvSpPr>
              <a:spLocks/>
            </p:cNvSpPr>
            <p:nvPr/>
          </p:nvSpPr>
          <p:spPr bwMode="auto">
            <a:xfrm>
              <a:off x="2287" y="3046"/>
              <a:ext cx="167" cy="471"/>
            </a:xfrm>
            <a:prstGeom prst="leftBrace">
              <a:avLst>
                <a:gd name="adj1" fmla="val 2350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53" name="Rectangle 41"/>
            <p:cNvSpPr>
              <a:spLocks noChangeArrowheads="1"/>
            </p:cNvSpPr>
            <p:nvPr/>
          </p:nvSpPr>
          <p:spPr bwMode="auto">
            <a:xfrm>
              <a:off x="1865" y="3187"/>
              <a:ext cx="40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 marL="342900" indent="-3429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lvl="1" algn="r"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4" name="Oval 42"/>
            <p:cNvSpPr>
              <a:spLocks noChangeArrowheads="1"/>
            </p:cNvSpPr>
            <p:nvPr/>
          </p:nvSpPr>
          <p:spPr bwMode="auto">
            <a:xfrm>
              <a:off x="2895" y="2474"/>
              <a:ext cx="370" cy="22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S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5" name="Rectangle 43"/>
            <p:cNvSpPr>
              <a:spLocks noChangeArrowheads="1"/>
            </p:cNvSpPr>
            <p:nvPr/>
          </p:nvSpPr>
          <p:spPr bwMode="auto">
            <a:xfrm>
              <a:off x="3312" y="2444"/>
              <a:ext cx="7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TW" sz="1600" baseline="0">
                  <a:solidFill>
                    <a:srgbClr val="000000"/>
                  </a:solidFill>
                  <a:latin typeface="Abadi MT Condensed Light" pitchFamily="34" charset="0"/>
                  <a:ea typeface="文鼎中楷" pitchFamily="49" charset="-12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6" name="Line 44"/>
            <p:cNvSpPr>
              <a:spLocks noChangeShapeType="1"/>
            </p:cNvSpPr>
            <p:nvPr/>
          </p:nvSpPr>
          <p:spPr bwMode="auto">
            <a:xfrm flipH="1">
              <a:off x="2696" y="2702"/>
              <a:ext cx="341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4357" name="Line 45"/>
            <p:cNvSpPr>
              <a:spLocks noChangeShapeType="1"/>
            </p:cNvSpPr>
            <p:nvPr/>
          </p:nvSpPr>
          <p:spPr bwMode="auto">
            <a:xfrm>
              <a:off x="3207" y="2670"/>
              <a:ext cx="662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4358" name="Line 46"/>
            <p:cNvSpPr>
              <a:spLocks noChangeShapeType="1"/>
            </p:cNvSpPr>
            <p:nvPr/>
          </p:nvSpPr>
          <p:spPr bwMode="auto">
            <a:xfrm rot="231434">
              <a:off x="2372" y="2238"/>
              <a:ext cx="612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/>
            <a:p>
              <a:endParaRPr lang="zh-TW" altLang="en-US"/>
            </a:p>
          </p:txBody>
        </p:sp>
        <p:sp>
          <p:nvSpPr>
            <p:cNvPr id="14359" name="Text Box 47"/>
            <p:cNvSpPr txBox="1">
              <a:spLocks noChangeArrowheads="1"/>
            </p:cNvSpPr>
            <p:nvPr/>
          </p:nvSpPr>
          <p:spPr bwMode="auto">
            <a:xfrm>
              <a:off x="2517" y="3748"/>
              <a:ext cx="6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(c) </a:t>
              </a: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再平衡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60" name="Rectangle 48"/>
            <p:cNvSpPr>
              <a:spLocks noChangeArrowheads="1"/>
            </p:cNvSpPr>
            <p:nvPr/>
          </p:nvSpPr>
          <p:spPr bwMode="auto">
            <a:xfrm>
              <a:off x="1337" y="2987"/>
              <a:ext cx="723" cy="9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61" name="AutoShape 49"/>
            <p:cNvSpPr>
              <a:spLocks/>
            </p:cNvSpPr>
            <p:nvPr/>
          </p:nvSpPr>
          <p:spPr bwMode="auto">
            <a:xfrm>
              <a:off x="1156" y="2509"/>
              <a:ext cx="168" cy="570"/>
            </a:xfrm>
            <a:prstGeom prst="leftBrace">
              <a:avLst>
                <a:gd name="adj1" fmla="val 2827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EBAD38A-EF8F-49EC-B899-DA4B8B1859A2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16388" name="Rectangle 23"/>
          <p:cNvSpPr>
            <a:spLocks noChangeArrowheads="1"/>
          </p:cNvSpPr>
          <p:nvPr/>
        </p:nvSpPr>
        <p:spPr bwMode="auto">
          <a:xfrm>
            <a:off x="755650" y="1773238"/>
            <a:ext cx="8054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aseline="0"/>
              <a:t>Ex</a:t>
            </a:r>
            <a:r>
              <a:rPr lang="zh-TW" altLang="en-US" baseline="0"/>
              <a:t>：假設原來的</a:t>
            </a:r>
            <a:r>
              <a:rPr lang="en-US" altLang="zh-TW" baseline="0"/>
              <a:t>AVL-tree </a:t>
            </a:r>
            <a:r>
              <a:rPr lang="zh-TW" altLang="en-US" baseline="0"/>
              <a:t>是空的</a:t>
            </a:r>
          </a:p>
          <a:p>
            <a:pPr lvl="1" eaLnBrk="1" hangingPunct="1"/>
            <a:r>
              <a:rPr lang="zh-TW" altLang="en-US" baseline="0"/>
              <a:t>加入</a:t>
            </a:r>
            <a:r>
              <a:rPr lang="en-US" altLang="zh-TW" baseline="0"/>
              <a:t>Mary</a:t>
            </a:r>
            <a:r>
              <a:rPr lang="zh-TW" altLang="en-US" baseline="0"/>
              <a:t>，符合</a:t>
            </a:r>
            <a:r>
              <a:rPr lang="en-US" altLang="zh-TW" baseline="0"/>
              <a:t>AVL-tree </a:t>
            </a:r>
            <a:r>
              <a:rPr lang="zh-TW" altLang="en-US" baseline="0"/>
              <a:t>的定義</a:t>
            </a:r>
          </a:p>
          <a:p>
            <a:pPr lvl="1" eaLnBrk="1" hangingPunct="1"/>
            <a:endParaRPr lang="zh-TW" altLang="en-US" baseline="0"/>
          </a:p>
          <a:p>
            <a:pPr lvl="1" eaLnBrk="1" hangingPunct="1"/>
            <a:r>
              <a:rPr lang="zh-TW" altLang="en-US" baseline="0"/>
              <a:t>加入</a:t>
            </a:r>
            <a:r>
              <a:rPr lang="en-US" altLang="zh-TW" baseline="0"/>
              <a:t>May</a:t>
            </a:r>
            <a:r>
              <a:rPr lang="zh-TW" altLang="en-US" baseline="0"/>
              <a:t>，符合</a:t>
            </a:r>
            <a:r>
              <a:rPr lang="en-US" altLang="zh-TW" baseline="0"/>
              <a:t>AVL-tree </a:t>
            </a:r>
            <a:r>
              <a:rPr lang="zh-TW" altLang="en-US" baseline="0"/>
              <a:t>的定義</a:t>
            </a:r>
          </a:p>
        </p:txBody>
      </p:sp>
      <p:grpSp>
        <p:nvGrpSpPr>
          <p:cNvPr id="16389" name="Group 24"/>
          <p:cNvGrpSpPr>
            <a:grpSpLocks/>
          </p:cNvGrpSpPr>
          <p:nvPr/>
        </p:nvGrpSpPr>
        <p:grpSpPr bwMode="auto">
          <a:xfrm>
            <a:off x="1536700" y="2840038"/>
            <a:ext cx="1484313" cy="407987"/>
            <a:chOff x="1327" y="2402"/>
            <a:chExt cx="935" cy="257"/>
          </a:xfrm>
        </p:grpSpPr>
        <p:sp>
          <p:nvSpPr>
            <p:cNvPr id="16396" name="Oval 25"/>
            <p:cNvSpPr>
              <a:spLocks noChangeAspect="1" noChangeArrowheads="1"/>
            </p:cNvSpPr>
            <p:nvPr/>
          </p:nvSpPr>
          <p:spPr bwMode="auto">
            <a:xfrm flipH="1">
              <a:off x="1327" y="2402"/>
              <a:ext cx="450" cy="2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Mary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7" name="Rectangle 26"/>
            <p:cNvSpPr>
              <a:spLocks noChangeArrowheads="1"/>
            </p:cNvSpPr>
            <p:nvPr/>
          </p:nvSpPr>
          <p:spPr bwMode="auto">
            <a:xfrm flipH="1">
              <a:off x="1882" y="2432"/>
              <a:ext cx="38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6390" name="Group 27"/>
          <p:cNvGrpSpPr>
            <a:grpSpLocks/>
          </p:cNvGrpSpPr>
          <p:nvPr/>
        </p:nvGrpSpPr>
        <p:grpSpPr bwMode="auto">
          <a:xfrm>
            <a:off x="1609725" y="4064000"/>
            <a:ext cx="2447925" cy="1008063"/>
            <a:chOff x="3588" y="4354"/>
            <a:chExt cx="3479" cy="1080"/>
          </a:xfrm>
        </p:grpSpPr>
        <p:sp>
          <p:nvSpPr>
            <p:cNvPr id="16391" name="Oval 28"/>
            <p:cNvSpPr>
              <a:spLocks noChangeAspect="1" noChangeArrowheads="1"/>
            </p:cNvSpPr>
            <p:nvPr/>
          </p:nvSpPr>
          <p:spPr bwMode="auto">
            <a:xfrm flipH="1">
              <a:off x="3588" y="4537"/>
              <a:ext cx="1065" cy="3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Mary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2" name="Rectangle 29"/>
            <p:cNvSpPr>
              <a:spLocks noChangeArrowheads="1"/>
            </p:cNvSpPr>
            <p:nvPr/>
          </p:nvSpPr>
          <p:spPr bwMode="auto">
            <a:xfrm flipH="1">
              <a:off x="4865" y="4354"/>
              <a:ext cx="89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3" name="Oval 30"/>
            <p:cNvSpPr>
              <a:spLocks noChangeAspect="1" noChangeArrowheads="1"/>
            </p:cNvSpPr>
            <p:nvPr/>
          </p:nvSpPr>
          <p:spPr bwMode="auto">
            <a:xfrm flipH="1">
              <a:off x="4882" y="5077"/>
              <a:ext cx="1065" cy="3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4" name="Rectangle 31"/>
            <p:cNvSpPr>
              <a:spLocks noChangeArrowheads="1"/>
            </p:cNvSpPr>
            <p:nvPr/>
          </p:nvSpPr>
          <p:spPr bwMode="auto">
            <a:xfrm flipH="1">
              <a:off x="6169" y="4894"/>
              <a:ext cx="89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5" name="Line 32"/>
            <p:cNvSpPr>
              <a:spLocks noChangeShapeType="1"/>
            </p:cNvSpPr>
            <p:nvPr/>
          </p:nvSpPr>
          <p:spPr bwMode="auto">
            <a:xfrm>
              <a:off x="4394" y="4875"/>
              <a:ext cx="623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36889C9-CEBB-4186-A228-F367F6A6A2DC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684213" y="1916113"/>
            <a:ext cx="8054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baseline="0"/>
              <a:t>加入</a:t>
            </a:r>
            <a:r>
              <a:rPr lang="en-US" altLang="zh-TW" baseline="0"/>
              <a:t>Mike</a:t>
            </a:r>
            <a:r>
              <a:rPr lang="zh-TW" altLang="en-US" baseline="0"/>
              <a:t>，不符合</a:t>
            </a:r>
            <a:r>
              <a:rPr lang="en-US" altLang="zh-TW" baseline="0"/>
              <a:t>AVL-tree </a:t>
            </a:r>
            <a:r>
              <a:rPr lang="zh-TW" altLang="en-US" baseline="0"/>
              <a:t>的定義，利用</a:t>
            </a:r>
            <a:r>
              <a:rPr lang="en-US" altLang="zh-TW" baseline="0"/>
              <a:t>RR</a:t>
            </a:r>
            <a:r>
              <a:rPr lang="zh-TW" altLang="en-US" baseline="0"/>
              <a:t>的調整方式，使之再平衡</a:t>
            </a:r>
          </a:p>
          <a:p>
            <a:pPr lvl="1" eaLnBrk="1" hangingPunct="1"/>
            <a:endParaRPr lang="zh-TW" altLang="en-US" baseline="0"/>
          </a:p>
          <a:p>
            <a:pPr lvl="1" eaLnBrk="1" hangingPunct="1"/>
            <a:endParaRPr lang="en-US" altLang="zh-TW" baseline="0"/>
          </a:p>
        </p:txBody>
      </p:sp>
      <p:grpSp>
        <p:nvGrpSpPr>
          <p:cNvPr id="18437" name="Group 21"/>
          <p:cNvGrpSpPr>
            <a:grpSpLocks/>
          </p:cNvGrpSpPr>
          <p:nvPr/>
        </p:nvGrpSpPr>
        <p:grpSpPr bwMode="auto">
          <a:xfrm>
            <a:off x="1681163" y="3127375"/>
            <a:ext cx="5616575" cy="1871663"/>
            <a:chOff x="1156" y="2251"/>
            <a:chExt cx="3538" cy="1179"/>
          </a:xfrm>
        </p:grpSpPr>
        <p:sp>
          <p:nvSpPr>
            <p:cNvPr id="18438" name="Rectangle 22"/>
            <p:cNvSpPr>
              <a:spLocks noChangeArrowheads="1"/>
            </p:cNvSpPr>
            <p:nvPr/>
          </p:nvSpPr>
          <p:spPr bwMode="auto">
            <a:xfrm flipH="1">
              <a:off x="4276" y="2898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grpSp>
          <p:nvGrpSpPr>
            <p:cNvPr id="18439" name="Group 23"/>
            <p:cNvGrpSpPr>
              <a:grpSpLocks/>
            </p:cNvGrpSpPr>
            <p:nvPr/>
          </p:nvGrpSpPr>
          <p:grpSpPr bwMode="auto">
            <a:xfrm>
              <a:off x="3131" y="2563"/>
              <a:ext cx="1382" cy="827"/>
              <a:chOff x="5764" y="4894"/>
              <a:chExt cx="2972" cy="1192"/>
            </a:xfrm>
          </p:grpSpPr>
          <p:sp>
            <p:nvSpPr>
              <p:cNvPr id="18450" name="Oval 24"/>
              <p:cNvSpPr>
                <a:spLocks noChangeAspect="1" noChangeArrowheads="1"/>
              </p:cNvSpPr>
              <p:nvPr/>
            </p:nvSpPr>
            <p:spPr bwMode="auto">
              <a:xfrm flipH="1">
                <a:off x="6849" y="5246"/>
                <a:ext cx="901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May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451" name="Rectangle 25"/>
              <p:cNvSpPr>
                <a:spLocks noChangeArrowheads="1"/>
              </p:cNvSpPr>
              <p:nvPr/>
            </p:nvSpPr>
            <p:spPr bwMode="auto">
              <a:xfrm flipH="1">
                <a:off x="7548" y="4894"/>
                <a:ext cx="75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452" name="Oval 26"/>
              <p:cNvSpPr>
                <a:spLocks noChangeAspect="1" noChangeArrowheads="1"/>
              </p:cNvSpPr>
              <p:nvPr/>
            </p:nvSpPr>
            <p:spPr bwMode="auto">
              <a:xfrm flipH="1">
                <a:off x="7835" y="5747"/>
                <a:ext cx="901" cy="3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Mike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453" name="Line 27"/>
              <p:cNvSpPr>
                <a:spLocks noChangeShapeType="1"/>
              </p:cNvSpPr>
              <p:nvPr/>
            </p:nvSpPr>
            <p:spPr bwMode="auto">
              <a:xfrm>
                <a:off x="7531" y="5582"/>
                <a:ext cx="523" cy="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54" name="Oval 28"/>
              <p:cNvSpPr>
                <a:spLocks noChangeAspect="1" noChangeArrowheads="1"/>
              </p:cNvSpPr>
              <p:nvPr/>
            </p:nvSpPr>
            <p:spPr bwMode="auto">
              <a:xfrm flipH="1">
                <a:off x="5880" y="5749"/>
                <a:ext cx="900" cy="33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Mary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455" name="Rectangle 29"/>
              <p:cNvSpPr>
                <a:spLocks noChangeArrowheads="1"/>
              </p:cNvSpPr>
              <p:nvPr/>
            </p:nvSpPr>
            <p:spPr bwMode="auto">
              <a:xfrm flipH="1">
                <a:off x="5764" y="5456"/>
                <a:ext cx="75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Bef>
                    <a:spcPts val="200"/>
                  </a:spcBef>
                </a:pPr>
                <a:r>
                  <a:rPr lang="en-US" altLang="zh-TW" sz="1600" baseline="0">
                    <a:latin typeface="Arial Narrow" panose="020B0606020202030204" pitchFamily="34" charset="0"/>
                  </a:rPr>
                  <a:t>BF=0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456" name="Line 30"/>
              <p:cNvSpPr>
                <a:spLocks noChangeShapeType="1"/>
              </p:cNvSpPr>
              <p:nvPr/>
            </p:nvSpPr>
            <p:spPr bwMode="auto">
              <a:xfrm flipH="1">
                <a:off x="6540" y="5571"/>
                <a:ext cx="506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40" name="Oval 31"/>
            <p:cNvSpPr>
              <a:spLocks noChangeAspect="1" noChangeArrowheads="1"/>
            </p:cNvSpPr>
            <p:nvPr/>
          </p:nvSpPr>
          <p:spPr bwMode="auto">
            <a:xfrm flipH="1">
              <a:off x="1156" y="2480"/>
              <a:ext cx="395" cy="2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Mary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1" name="Rectangle 32"/>
            <p:cNvSpPr>
              <a:spLocks noChangeArrowheads="1"/>
            </p:cNvSpPr>
            <p:nvPr/>
          </p:nvSpPr>
          <p:spPr bwMode="auto">
            <a:xfrm flipH="1">
              <a:off x="1469" y="2251"/>
              <a:ext cx="3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2" name="Oval 33"/>
            <p:cNvSpPr>
              <a:spLocks noChangeAspect="1" noChangeArrowheads="1"/>
            </p:cNvSpPr>
            <p:nvPr/>
          </p:nvSpPr>
          <p:spPr bwMode="auto">
            <a:xfrm flipH="1">
              <a:off x="1636" y="2839"/>
              <a:ext cx="395" cy="2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3" name="Rectangle 34"/>
            <p:cNvSpPr>
              <a:spLocks noChangeArrowheads="1"/>
            </p:cNvSpPr>
            <p:nvPr/>
          </p:nvSpPr>
          <p:spPr bwMode="auto">
            <a:xfrm flipH="1">
              <a:off x="1976" y="2680"/>
              <a:ext cx="3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</a:t>
              </a:r>
              <a:r>
                <a:rPr lang="en-US" altLang="zh-TW" sz="1600" baseline="0">
                  <a:latin typeface="Times New Roman" panose="02020603050405020304" pitchFamily="18" charset="0"/>
                </a:rPr>
                <a:t>–</a:t>
              </a:r>
              <a:r>
                <a:rPr lang="en-US" altLang="zh-TW" sz="1600" baseline="0">
                  <a:latin typeface="Arial Narrow" panose="020B0606020202030204" pitchFamily="34" charset="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4" name="Line 35"/>
            <p:cNvSpPr>
              <a:spLocks noChangeShapeType="1"/>
            </p:cNvSpPr>
            <p:nvPr/>
          </p:nvSpPr>
          <p:spPr bwMode="auto">
            <a:xfrm>
              <a:off x="1455" y="2704"/>
              <a:ext cx="231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Oval 36"/>
            <p:cNvSpPr>
              <a:spLocks noChangeAspect="1" noChangeArrowheads="1"/>
            </p:cNvSpPr>
            <p:nvPr/>
          </p:nvSpPr>
          <p:spPr bwMode="auto">
            <a:xfrm flipH="1">
              <a:off x="2128" y="3193"/>
              <a:ext cx="395" cy="2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Mike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6" name="Rectangle 37"/>
            <p:cNvSpPr>
              <a:spLocks noChangeArrowheads="1"/>
            </p:cNvSpPr>
            <p:nvPr/>
          </p:nvSpPr>
          <p:spPr bwMode="auto">
            <a:xfrm flipH="1">
              <a:off x="2450" y="3001"/>
              <a:ext cx="33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7" name="Line 38"/>
            <p:cNvSpPr>
              <a:spLocks noChangeShapeType="1"/>
            </p:cNvSpPr>
            <p:nvPr/>
          </p:nvSpPr>
          <p:spPr bwMode="auto">
            <a:xfrm>
              <a:off x="1947" y="3058"/>
              <a:ext cx="231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Oval 39"/>
            <p:cNvSpPr>
              <a:spLocks noChangeArrowheads="1"/>
            </p:cNvSpPr>
            <p:nvPr/>
          </p:nvSpPr>
          <p:spPr bwMode="auto">
            <a:xfrm rot="10800000" flipH="1" flipV="1">
              <a:off x="2650" y="2637"/>
              <a:ext cx="294" cy="28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RR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9" name="Line 40"/>
            <p:cNvSpPr>
              <a:spLocks noChangeShapeType="1"/>
            </p:cNvSpPr>
            <p:nvPr/>
          </p:nvSpPr>
          <p:spPr bwMode="auto">
            <a:xfrm>
              <a:off x="2702" y="2874"/>
              <a:ext cx="2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2B41082-9077-4222-B619-9000B32FA2CF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smtClean="0"/>
              <a:t>9.2  </a:t>
            </a:r>
            <a:r>
              <a:rPr lang="zh-TW" altLang="en-US" sz="3200" smtClean="0"/>
              <a:t>高度平衡二元樹加入及其調整方式</a:t>
            </a:r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800" smtClean="0">
              <a:solidFill>
                <a:schemeClr val="tx1"/>
              </a:solidFill>
            </a:endParaRPr>
          </a:p>
          <a:p>
            <a:pPr marL="0" indent="0" eaLnBrk="1" hangingPunct="1"/>
            <a:endParaRPr lang="en-US" altLang="zh-TW" sz="2800" smtClean="0"/>
          </a:p>
        </p:txBody>
      </p:sp>
      <p:sp>
        <p:nvSpPr>
          <p:cNvPr id="20485" name="Rectangle 35"/>
          <p:cNvSpPr>
            <a:spLocks noChangeArrowheads="1"/>
          </p:cNvSpPr>
          <p:nvPr/>
        </p:nvSpPr>
        <p:spPr bwMode="auto">
          <a:xfrm>
            <a:off x="755650" y="1773238"/>
            <a:ext cx="8054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baseline="0"/>
              <a:t>加入</a:t>
            </a:r>
            <a:r>
              <a:rPr lang="en-US" altLang="zh-TW" baseline="0"/>
              <a:t>Devin</a:t>
            </a:r>
            <a:r>
              <a:rPr lang="zh-TW" altLang="en-US" baseline="0"/>
              <a:t>，符合</a:t>
            </a:r>
            <a:r>
              <a:rPr lang="en-US" altLang="zh-TW" baseline="0"/>
              <a:t>AVL-tree </a:t>
            </a:r>
            <a:r>
              <a:rPr lang="zh-TW" altLang="en-US" baseline="0"/>
              <a:t>的定義</a:t>
            </a:r>
          </a:p>
          <a:p>
            <a:pPr lvl="1" eaLnBrk="1" hangingPunct="1"/>
            <a:endParaRPr lang="zh-TW" altLang="en-US" baseline="0"/>
          </a:p>
          <a:p>
            <a:pPr lvl="1" eaLnBrk="1" hangingPunct="1"/>
            <a:endParaRPr lang="en-US" altLang="zh-TW" baseline="0"/>
          </a:p>
        </p:txBody>
      </p:sp>
      <p:grpSp>
        <p:nvGrpSpPr>
          <p:cNvPr id="20486" name="Group 36"/>
          <p:cNvGrpSpPr>
            <a:grpSpLocks/>
          </p:cNvGrpSpPr>
          <p:nvPr/>
        </p:nvGrpSpPr>
        <p:grpSpPr bwMode="auto">
          <a:xfrm>
            <a:off x="1609725" y="2552700"/>
            <a:ext cx="3744913" cy="1657350"/>
            <a:chOff x="2516" y="1977"/>
            <a:chExt cx="4773" cy="1605"/>
          </a:xfrm>
        </p:grpSpPr>
        <p:sp>
          <p:nvSpPr>
            <p:cNvPr id="20487" name="Rectangle 37"/>
            <p:cNvSpPr>
              <a:spLocks noChangeArrowheads="1"/>
            </p:cNvSpPr>
            <p:nvPr/>
          </p:nvSpPr>
          <p:spPr bwMode="auto">
            <a:xfrm flipH="1">
              <a:off x="6391" y="2359"/>
              <a:ext cx="89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88" name="Oval 38"/>
            <p:cNvSpPr>
              <a:spLocks noChangeAspect="1" noChangeArrowheads="1"/>
            </p:cNvSpPr>
            <p:nvPr/>
          </p:nvSpPr>
          <p:spPr bwMode="auto">
            <a:xfrm flipH="1">
              <a:off x="4791" y="2223"/>
              <a:ext cx="901" cy="36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89" name="Rectangle 39"/>
            <p:cNvSpPr>
              <a:spLocks noChangeArrowheads="1"/>
            </p:cNvSpPr>
            <p:nvPr/>
          </p:nvSpPr>
          <p:spPr bwMode="auto">
            <a:xfrm flipH="1">
              <a:off x="5490" y="1977"/>
              <a:ext cx="7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0" name="Oval 40"/>
            <p:cNvSpPr>
              <a:spLocks noChangeAspect="1" noChangeArrowheads="1"/>
            </p:cNvSpPr>
            <p:nvPr/>
          </p:nvSpPr>
          <p:spPr bwMode="auto">
            <a:xfrm flipH="1">
              <a:off x="5777" y="2745"/>
              <a:ext cx="901" cy="3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Mike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1" name="Line 41"/>
            <p:cNvSpPr>
              <a:spLocks noChangeShapeType="1"/>
            </p:cNvSpPr>
            <p:nvPr/>
          </p:nvSpPr>
          <p:spPr bwMode="auto">
            <a:xfrm>
              <a:off x="5473" y="2573"/>
              <a:ext cx="52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Oval 42"/>
            <p:cNvSpPr>
              <a:spLocks noChangeAspect="1" noChangeArrowheads="1"/>
            </p:cNvSpPr>
            <p:nvPr/>
          </p:nvSpPr>
          <p:spPr bwMode="auto">
            <a:xfrm flipH="1">
              <a:off x="3822" y="2747"/>
              <a:ext cx="900" cy="3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Mary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3" name="Rectangle 43"/>
            <p:cNvSpPr>
              <a:spLocks noChangeArrowheads="1"/>
            </p:cNvSpPr>
            <p:nvPr/>
          </p:nvSpPr>
          <p:spPr bwMode="auto">
            <a:xfrm flipH="1">
              <a:off x="3515" y="2442"/>
              <a:ext cx="75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4" name="Line 44"/>
            <p:cNvSpPr>
              <a:spLocks noChangeShapeType="1"/>
            </p:cNvSpPr>
            <p:nvPr/>
          </p:nvSpPr>
          <p:spPr bwMode="auto">
            <a:xfrm flipH="1">
              <a:off x="4482" y="2562"/>
              <a:ext cx="506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Oval 45"/>
            <p:cNvSpPr>
              <a:spLocks noChangeAspect="1" noChangeArrowheads="1"/>
            </p:cNvSpPr>
            <p:nvPr/>
          </p:nvSpPr>
          <p:spPr bwMode="auto">
            <a:xfrm flipH="1">
              <a:off x="2765" y="3231"/>
              <a:ext cx="900" cy="3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Devin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6" name="Rectangle 46"/>
            <p:cNvSpPr>
              <a:spLocks noChangeArrowheads="1"/>
            </p:cNvSpPr>
            <p:nvPr/>
          </p:nvSpPr>
          <p:spPr bwMode="auto">
            <a:xfrm flipH="1">
              <a:off x="2516" y="2926"/>
              <a:ext cx="75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200"/>
                </a:spcBef>
              </a:pPr>
              <a:r>
                <a:rPr lang="en-US" altLang="zh-TW" sz="1600" baseline="0">
                  <a:latin typeface="Arial Narrow" panose="020B0606020202030204" pitchFamily="34" charset="0"/>
                </a:rPr>
                <a:t>BF=0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7" name="Line 47"/>
            <p:cNvSpPr>
              <a:spLocks noChangeShapeType="1"/>
            </p:cNvSpPr>
            <p:nvPr/>
          </p:nvSpPr>
          <p:spPr bwMode="auto">
            <a:xfrm flipH="1">
              <a:off x="3425" y="3046"/>
              <a:ext cx="506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1833</TotalTime>
  <Words>1025</Words>
  <Application>Microsoft Office PowerPoint</Application>
  <PresentationFormat>如螢幕大小 (4:3)</PresentationFormat>
  <Paragraphs>275</Paragraphs>
  <Slides>16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Tahoma</vt:lpstr>
      <vt:lpstr>新細明體</vt:lpstr>
      <vt:lpstr>Arial</vt:lpstr>
      <vt:lpstr>Wingdings</vt:lpstr>
      <vt:lpstr>Times New Roman</vt:lpstr>
      <vt:lpstr>Arial Narrow</vt:lpstr>
      <vt:lpstr>文鼎中楷</vt:lpstr>
      <vt:lpstr>Abadi MT Condensed Light</vt:lpstr>
      <vt:lpstr>05417717</vt:lpstr>
      <vt:lpstr>  Chapter 9  高度平衡二元樹</vt:lpstr>
      <vt:lpstr>9.1 高度平衡二元樹</vt:lpstr>
      <vt:lpstr>9.1 高度平衡二元樹</vt:lpstr>
      <vt:lpstr>9.2  高度平衡二元樹加入及其調整方式</vt:lpstr>
      <vt:lpstr>9.2  高度平衡二元樹加入及其調整方式</vt:lpstr>
      <vt:lpstr>9.2  高度平衡二元樹加入及其調整方式</vt:lpstr>
      <vt:lpstr>9.2  高度平衡二元樹加入及其調整方式</vt:lpstr>
      <vt:lpstr>9.2  高度平衡二元樹加入及其調整方式</vt:lpstr>
      <vt:lpstr>9.2  高度平衡二元樹加入及其調整方式</vt:lpstr>
      <vt:lpstr>9.2  高度平衡二元樹加入及其調整方式</vt:lpstr>
      <vt:lpstr>9.2  高度平衡二元樹加入及其調整方式</vt:lpstr>
      <vt:lpstr>9.3  高度平衡二元樹刪除及其調整方式</vt:lpstr>
      <vt:lpstr>9.3  高度平衡二元樹刪除及其調整方式</vt:lpstr>
      <vt:lpstr>9.3  高度平衡二元樹刪除及其調整方式</vt:lpstr>
      <vt:lpstr>9.3  高度平衡二元樹刪除及其調整方式</vt:lpstr>
      <vt:lpstr>9.3  高度平衡二元樹刪除及其調整方式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232</cp:revision>
  <dcterms:created xsi:type="dcterms:W3CDTF">2004-07-21T01:42:15Z</dcterms:created>
  <dcterms:modified xsi:type="dcterms:W3CDTF">2018-02-18T02:32:57Z</dcterms:modified>
</cp:coreProperties>
</file>