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312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10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3C4C4A-A8FE-47CE-998D-CC8F28E1C8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446FA1-2088-41E4-B709-510E4170D8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5309D31-E7AB-4347-BADD-EC73B0FE6CB4}" type="slidenum">
              <a:rPr lang="en-US" altLang="zh-TW" sz="1200" baseline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184F1E7-1D6C-4636-8941-C6444CE63431}" type="slidenum">
              <a:rPr lang="en-US" altLang="zh-TW" sz="1200" baseline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E90534F-2441-41B2-9BBD-F09F54DF9640}" type="slidenum">
              <a:rPr lang="en-US" altLang="zh-TW" sz="1200" baseline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A42EF85-2722-4E54-9D71-944A8B3E6741}" type="slidenum">
              <a:rPr lang="en-US" altLang="zh-TW" sz="1200" baseline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57BF004-4807-4EB5-BC67-31976D771303}" type="slidenum">
              <a:rPr lang="en-US" altLang="zh-TW" sz="1200" baseline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ABF73CD-3DFE-4E1D-A280-4D719FDBC70B}" type="slidenum">
              <a:rPr lang="en-US" altLang="zh-TW" sz="1200" baseline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97906FC-D2B9-4961-B3FF-565BBEFDC846}" type="slidenum">
              <a:rPr lang="en-US" altLang="zh-TW" sz="1200" baseline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5791A14-8493-464B-9E82-D67CFCC65392}" type="slidenum">
              <a:rPr lang="en-US" altLang="zh-TW" sz="1200" baseline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5FD0013-2412-4C1C-A4A4-5EF0F2234ED2}" type="slidenum">
              <a:rPr lang="en-US" altLang="zh-TW" sz="1200" baseline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732855D-72D9-417D-AD23-B379427A875F}" type="slidenum">
              <a:rPr lang="en-US" altLang="zh-TW" sz="1200" baseline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 userDrawn="1"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 userDrawn="1"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 userDrawn="1"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 userDrawn="1"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 userDrawn="1"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 userDrawn="1"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 userDrawn="1"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 userDrawn="1"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 userDrawn="1"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 userDrawn="1"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 userDrawn="1"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 userDrawn="1"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 userDrawn="1"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 userDrawn="1"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 userDrawn="1"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 userDrawn="1"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7"/>
            <p:cNvSpPr>
              <a:spLocks noChangeShapeType="1"/>
            </p:cNvSpPr>
            <p:nvPr userDrawn="1"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8"/>
            <p:cNvSpPr>
              <a:spLocks noChangeShapeType="1"/>
            </p:cNvSpPr>
            <p:nvPr userDrawn="1"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9"/>
            <p:cNvSpPr>
              <a:spLocks noChangeShapeType="1"/>
            </p:cNvSpPr>
            <p:nvPr userDrawn="1"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0"/>
            <p:cNvSpPr>
              <a:spLocks noChangeShapeType="1"/>
            </p:cNvSpPr>
            <p:nvPr userDrawn="1"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1"/>
            <p:cNvSpPr>
              <a:spLocks noChangeShapeType="1"/>
            </p:cNvSpPr>
            <p:nvPr userDrawn="1"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 userDrawn="1"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 userDrawn="1"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 userDrawn="1"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 userDrawn="1"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6"/>
            <p:cNvSpPr>
              <a:spLocks noChangeShapeType="1"/>
            </p:cNvSpPr>
            <p:nvPr userDrawn="1"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 userDrawn="1"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8"/>
            <p:cNvSpPr>
              <a:spLocks noChangeShapeType="1"/>
            </p:cNvSpPr>
            <p:nvPr userDrawn="1"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39"/>
            <p:cNvSpPr>
              <a:spLocks noChangeShapeType="1"/>
            </p:cNvSpPr>
            <p:nvPr userDrawn="1"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40"/>
            <p:cNvSpPr>
              <a:spLocks noChangeShapeType="1"/>
            </p:cNvSpPr>
            <p:nvPr userDrawn="1"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1"/>
            <p:cNvSpPr>
              <a:spLocks noChangeShapeType="1"/>
            </p:cNvSpPr>
            <p:nvPr userDrawn="1"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2"/>
            <p:cNvSpPr>
              <a:spLocks noChangeShapeType="1"/>
            </p:cNvSpPr>
            <p:nvPr userDrawn="1"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43"/>
            <p:cNvSpPr>
              <a:spLocks noChangeShapeType="1"/>
            </p:cNvSpPr>
            <p:nvPr userDrawn="1"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4"/>
            <p:cNvSpPr>
              <a:spLocks noChangeShapeType="1"/>
            </p:cNvSpPr>
            <p:nvPr userDrawn="1"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5"/>
            <p:cNvSpPr>
              <a:spLocks noChangeShapeType="1"/>
            </p:cNvSpPr>
            <p:nvPr userDrawn="1"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46"/>
            <p:cNvSpPr>
              <a:spLocks noChangeShapeType="1"/>
            </p:cNvSpPr>
            <p:nvPr userDrawn="1"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47"/>
            <p:cNvSpPr>
              <a:spLocks noChangeShapeType="1"/>
            </p:cNvSpPr>
            <p:nvPr userDrawn="1"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49"/>
            <p:cNvSpPr>
              <a:spLocks noChangeShapeType="1"/>
            </p:cNvSpPr>
            <p:nvPr userDrawn="1"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50"/>
            <p:cNvSpPr>
              <a:spLocks noChangeShapeType="1"/>
            </p:cNvSpPr>
            <p:nvPr userDrawn="1"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51"/>
            <p:cNvSpPr>
              <a:spLocks noChangeShapeType="1"/>
            </p:cNvSpPr>
            <p:nvPr userDrawn="1"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52"/>
            <p:cNvSpPr>
              <a:spLocks noChangeShapeType="1"/>
            </p:cNvSpPr>
            <p:nvPr userDrawn="1"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3"/>
            <p:cNvSpPr>
              <a:spLocks noChangeShapeType="1"/>
            </p:cNvSpPr>
            <p:nvPr userDrawn="1"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Line 54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" name="Group 55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rc 59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Arc 63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" name="Rectangle 66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3296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4676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23297" name="Rectangle 6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696200" cy="2862262"/>
          </a:xfrm>
        </p:spPr>
        <p:txBody>
          <a:bodyPr/>
          <a:lstStyle>
            <a:lvl1pPr marL="282575" indent="-282575">
              <a:tabLst>
                <a:tab pos="282575" algn="l"/>
                <a:tab pos="385763" algn="l"/>
              </a:tabLs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880647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FEA5CF8-23B5-48A1-A09B-38D1CB58A2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2755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34B698C-5A97-4EEE-95F7-902914DF9C6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15951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B141782-04E9-403F-88DB-8C13D599E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300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90E83D7-A23D-4797-8930-7CF87D3B443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5504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002B5AF-7618-4F28-8ADF-0107A6941A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7112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C8B82D06-1A08-45D3-926E-759FE3DCE8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4309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77598AB-0792-49E1-BEFA-14EEF9205E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9581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C55D9A79-8B27-4454-81D8-E493CFE0D9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098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73B22AA-C00E-4FAE-AB00-9F6E67EFB3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584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B72F7D5F-4BA9-43BA-9B4B-50DBA583CA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581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D1A3FAE2-13FE-4C25-B0DA-AB89B3C6B3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2481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2ACE0165-4AD9-46A5-AC74-45615E6A62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173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8651F02-C777-427F-8FDD-9552A63C1B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8373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C6D9AE01-292F-47B5-A8E2-2BA76F4BD9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1955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038" name="Line 3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4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Arc 5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22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-15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baseline="0" smtClean="0"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4AB1877-6305-4F4A-958D-D7426B4E355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ltGray">
          <a:xfrm>
            <a:off x="3352800" y="0"/>
            <a:ext cx="5791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620000" y="6324600"/>
            <a:ext cx="420688" cy="420688"/>
          </a:xfrm>
          <a:prstGeom prst="actionButtonHom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153400" y="6324600"/>
            <a:ext cx="403225" cy="423863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86600" y="6324600"/>
            <a:ext cx="417513" cy="417513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1035" name="Line 15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Arc 17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anose="05000000000000000000" pitchFamily="2" charset="2"/>
        <a:buChar char="§"/>
        <a:defRPr kumimoji="1" sz="3200" kern="12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rgbClr val="090A15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5000"/>
        <a:buFont typeface="Wingdings" panose="05000000000000000000" pitchFamily="2" charset="2"/>
        <a:buChar char="w"/>
        <a:defRPr kumimoji="1" sz="2400" kern="1200">
          <a:solidFill>
            <a:srgbClr val="090A15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383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第十一章  </a:t>
            </a:r>
            <a:r>
              <a:rPr lang="en-US" altLang="zh-TW" smtClean="0"/>
              <a:t>B-Tree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087688"/>
            <a:ext cx="7696200" cy="2862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>
                <a:solidFill>
                  <a:schemeClr val="tx1"/>
                </a:solidFill>
              </a:rPr>
              <a:t>11.1  m-way </a:t>
            </a:r>
            <a:r>
              <a:rPr lang="zh-TW" altLang="en-US" smtClean="0">
                <a:solidFill>
                  <a:schemeClr val="tx1"/>
                </a:solidFill>
              </a:rPr>
              <a:t>搜尋樹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>
                <a:solidFill>
                  <a:schemeClr val="tx1"/>
                </a:solidFill>
              </a:rPr>
              <a:t>11.2  B-Tree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3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EF4A0CF-3769-42F3-9170-EB6206A44FC7}" type="slidenum">
              <a:rPr kumimoji="0" lang="zh-TW" altLang="en-US" sz="1400" baseline="0"/>
              <a:pPr/>
              <a:t>10</a:t>
            </a:fld>
            <a:endParaRPr kumimoji="0" lang="zh-TW" altLang="en-US" sz="1400" baseline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11.1  m-way </a:t>
            </a:r>
            <a:r>
              <a:rPr lang="zh-TW" altLang="en-US" smtClean="0"/>
              <a:t>搜尋樹</a:t>
            </a:r>
          </a:p>
        </p:txBody>
      </p:sp>
      <p:sp>
        <p:nvSpPr>
          <p:cNvPr id="22532" name="Rectangle 54"/>
          <p:cNvSpPr>
            <a:spLocks noChangeArrowheads="1"/>
          </p:cNvSpPr>
          <p:nvPr/>
        </p:nvSpPr>
        <p:spPr bwMode="auto">
          <a:xfrm>
            <a:off x="827088" y="1844675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zh-TW" altLang="en-US" baseline="0"/>
              <a:t>刪除 </a:t>
            </a:r>
            <a:r>
              <a:rPr lang="en-US" altLang="zh-TW" baseline="0"/>
              <a:t>12</a:t>
            </a:r>
          </a:p>
          <a:p>
            <a:pPr lvl="1" eaLnBrk="1" hangingPunct="1"/>
            <a:endParaRPr lang="en-US" altLang="zh-TW" baseline="0"/>
          </a:p>
          <a:p>
            <a:pPr lvl="1" eaLnBrk="1" hangingPunct="1"/>
            <a:endParaRPr lang="en-US" altLang="zh-TW" baseline="0"/>
          </a:p>
          <a:p>
            <a:pPr lvl="1" eaLnBrk="1" hangingPunct="1"/>
            <a:r>
              <a:rPr lang="zh-TW" altLang="en-US" baseline="0"/>
              <a:t>刪除 </a:t>
            </a:r>
            <a:r>
              <a:rPr lang="en-US" altLang="zh-TW" baseline="0"/>
              <a:t>7</a:t>
            </a:r>
          </a:p>
          <a:p>
            <a:pPr lvl="1" eaLnBrk="1" hangingPunct="1"/>
            <a:endParaRPr lang="en-US" altLang="zh-TW" baseline="0"/>
          </a:p>
          <a:p>
            <a:pPr lvl="1" eaLnBrk="1" hangingPunct="1"/>
            <a:endParaRPr lang="en-US" altLang="zh-TW" baseline="0"/>
          </a:p>
          <a:p>
            <a:pPr lvl="1" eaLnBrk="1" hangingPunct="1"/>
            <a:r>
              <a:rPr lang="zh-TW" altLang="en-US" baseline="0"/>
              <a:t>刪除 </a:t>
            </a:r>
            <a:r>
              <a:rPr lang="en-US" altLang="zh-TW" baseline="0"/>
              <a:t>10</a:t>
            </a:r>
          </a:p>
        </p:txBody>
      </p:sp>
      <p:grpSp>
        <p:nvGrpSpPr>
          <p:cNvPr id="22533" name="Group 55"/>
          <p:cNvGrpSpPr>
            <a:grpSpLocks/>
          </p:cNvGrpSpPr>
          <p:nvPr/>
        </p:nvGrpSpPr>
        <p:grpSpPr bwMode="auto">
          <a:xfrm>
            <a:off x="3121025" y="1903413"/>
            <a:ext cx="2808288" cy="1008062"/>
            <a:chOff x="3162" y="5727"/>
            <a:chExt cx="3149" cy="967"/>
          </a:xfrm>
        </p:grpSpPr>
        <p:sp>
          <p:nvSpPr>
            <p:cNvPr id="22544" name="Oval 56"/>
            <p:cNvSpPr>
              <a:spLocks noChangeArrowheads="1"/>
            </p:cNvSpPr>
            <p:nvPr/>
          </p:nvSpPr>
          <p:spPr bwMode="auto">
            <a:xfrm>
              <a:off x="5423" y="6297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5" name="Oval 57"/>
            <p:cNvSpPr>
              <a:spLocks noChangeArrowheads="1"/>
            </p:cNvSpPr>
            <p:nvPr/>
          </p:nvSpPr>
          <p:spPr bwMode="auto">
            <a:xfrm>
              <a:off x="4355" y="5727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6" name="Oval 58"/>
            <p:cNvSpPr>
              <a:spLocks noChangeArrowheads="1"/>
            </p:cNvSpPr>
            <p:nvPr/>
          </p:nvSpPr>
          <p:spPr bwMode="auto">
            <a:xfrm>
              <a:off x="4340" y="6278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7" name="Line 59"/>
            <p:cNvSpPr>
              <a:spLocks noChangeShapeType="1"/>
            </p:cNvSpPr>
            <p:nvPr/>
          </p:nvSpPr>
          <p:spPr bwMode="auto">
            <a:xfrm flipV="1">
              <a:off x="4800" y="6132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8" name="Oval 60"/>
            <p:cNvSpPr>
              <a:spLocks noChangeArrowheads="1"/>
            </p:cNvSpPr>
            <p:nvPr/>
          </p:nvSpPr>
          <p:spPr bwMode="auto">
            <a:xfrm>
              <a:off x="3162" y="6293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9" name="Line 61"/>
            <p:cNvSpPr>
              <a:spLocks noChangeShapeType="1"/>
            </p:cNvSpPr>
            <p:nvPr/>
          </p:nvSpPr>
          <p:spPr bwMode="auto">
            <a:xfrm flipV="1">
              <a:off x="3645" y="6027"/>
              <a:ext cx="724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0" name="Line 62"/>
            <p:cNvSpPr>
              <a:spLocks noChangeShapeType="1"/>
            </p:cNvSpPr>
            <p:nvPr/>
          </p:nvSpPr>
          <p:spPr bwMode="auto">
            <a:xfrm>
              <a:off x="5246" y="5982"/>
              <a:ext cx="724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534" name="Group 63"/>
          <p:cNvGrpSpPr>
            <a:grpSpLocks/>
          </p:cNvGrpSpPr>
          <p:nvPr/>
        </p:nvGrpSpPr>
        <p:grpSpPr bwMode="auto">
          <a:xfrm>
            <a:off x="3121025" y="3198813"/>
            <a:ext cx="1943100" cy="936625"/>
            <a:chOff x="3162" y="7963"/>
            <a:chExt cx="2166" cy="954"/>
          </a:xfrm>
        </p:grpSpPr>
        <p:sp>
          <p:nvSpPr>
            <p:cNvPr id="22539" name="Oval 64"/>
            <p:cNvSpPr>
              <a:spLocks noChangeArrowheads="1"/>
            </p:cNvSpPr>
            <p:nvPr/>
          </p:nvSpPr>
          <p:spPr bwMode="auto">
            <a:xfrm>
              <a:off x="4405" y="7963"/>
              <a:ext cx="923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0" name="Oval 65"/>
            <p:cNvSpPr>
              <a:spLocks noChangeArrowheads="1"/>
            </p:cNvSpPr>
            <p:nvPr/>
          </p:nvSpPr>
          <p:spPr bwMode="auto">
            <a:xfrm>
              <a:off x="4340" y="8505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1" name="Line 66"/>
            <p:cNvSpPr>
              <a:spLocks noChangeShapeType="1"/>
            </p:cNvSpPr>
            <p:nvPr/>
          </p:nvSpPr>
          <p:spPr bwMode="auto">
            <a:xfrm flipV="1">
              <a:off x="4800" y="8359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2" name="Oval 67"/>
            <p:cNvSpPr>
              <a:spLocks noChangeArrowheads="1"/>
            </p:cNvSpPr>
            <p:nvPr/>
          </p:nvSpPr>
          <p:spPr bwMode="auto">
            <a:xfrm>
              <a:off x="3162" y="8520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43" name="Line 68"/>
            <p:cNvSpPr>
              <a:spLocks noChangeShapeType="1"/>
            </p:cNvSpPr>
            <p:nvPr/>
          </p:nvSpPr>
          <p:spPr bwMode="auto">
            <a:xfrm flipV="1">
              <a:off x="3645" y="8250"/>
              <a:ext cx="81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535" name="Group 69"/>
          <p:cNvGrpSpPr>
            <a:grpSpLocks/>
          </p:cNvGrpSpPr>
          <p:nvPr/>
        </p:nvGrpSpPr>
        <p:grpSpPr bwMode="auto">
          <a:xfrm>
            <a:off x="3192463" y="4567238"/>
            <a:ext cx="1944687" cy="792162"/>
            <a:chOff x="3162" y="10294"/>
            <a:chExt cx="2192" cy="854"/>
          </a:xfrm>
        </p:grpSpPr>
        <p:sp>
          <p:nvSpPr>
            <p:cNvPr id="22536" name="Oval 70"/>
            <p:cNvSpPr>
              <a:spLocks noChangeArrowheads="1"/>
            </p:cNvSpPr>
            <p:nvPr/>
          </p:nvSpPr>
          <p:spPr bwMode="auto">
            <a:xfrm>
              <a:off x="4466" y="10294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37" name="Oval 71"/>
            <p:cNvSpPr>
              <a:spLocks noChangeArrowheads="1"/>
            </p:cNvSpPr>
            <p:nvPr/>
          </p:nvSpPr>
          <p:spPr bwMode="auto">
            <a:xfrm>
              <a:off x="3162" y="10751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38" name="Line 72"/>
            <p:cNvSpPr>
              <a:spLocks noChangeShapeType="1"/>
            </p:cNvSpPr>
            <p:nvPr/>
          </p:nvSpPr>
          <p:spPr bwMode="auto">
            <a:xfrm flipV="1">
              <a:off x="3645" y="10496"/>
              <a:ext cx="81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03A979C-6DE0-454E-B368-5A8423FA568F}" type="slidenum">
              <a:rPr kumimoji="0" lang="zh-TW" altLang="en-US" sz="1400" baseline="0"/>
              <a:pPr/>
              <a:t>11</a:t>
            </a:fld>
            <a:endParaRPr kumimoji="0" lang="zh-TW" altLang="en-US" sz="1400" baseline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24580" name="Rectangle 70"/>
          <p:cNvSpPr>
            <a:spLocks noChangeArrowheads="1"/>
          </p:cNvSpPr>
          <p:nvPr/>
        </p:nvSpPr>
        <p:spPr bwMode="auto">
          <a:xfrm>
            <a:off x="755650" y="1700213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76300" indent="-4191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95400" indent="-3810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 baseline="0"/>
              <a:t>何謂 </a:t>
            </a:r>
            <a:r>
              <a:rPr lang="en-US" altLang="zh-TW" sz="2000" baseline="0"/>
              <a:t>B-tree</a:t>
            </a:r>
            <a:r>
              <a:rPr lang="zh-TW" altLang="en-US" sz="2000" baseline="0"/>
              <a:t>？</a:t>
            </a:r>
          </a:p>
          <a:p>
            <a:pPr lvl="1" eaLnBrk="1" hangingPunct="1"/>
            <a:r>
              <a:rPr lang="zh-TW" altLang="en-US" sz="2000" baseline="0"/>
              <a:t>一棵 </a:t>
            </a:r>
            <a:r>
              <a:rPr lang="en-US" altLang="zh-TW" sz="2000" baseline="0"/>
              <a:t>order </a:t>
            </a:r>
            <a:r>
              <a:rPr lang="zh-TW" altLang="en-US" sz="2000" baseline="0"/>
              <a:t>為 </a:t>
            </a:r>
            <a:r>
              <a:rPr lang="en-US" altLang="zh-TW" sz="2000" baseline="0"/>
              <a:t>m </a:t>
            </a:r>
            <a:r>
              <a:rPr lang="zh-TW" altLang="en-US" sz="2000" baseline="0"/>
              <a:t>的 </a:t>
            </a:r>
            <a:r>
              <a:rPr lang="en-US" altLang="zh-TW" sz="2000" baseline="0"/>
              <a:t>B-tree </a:t>
            </a:r>
            <a:r>
              <a:rPr lang="zh-TW" altLang="en-US" sz="2000" baseline="0"/>
              <a:t>是一 </a:t>
            </a:r>
            <a:r>
              <a:rPr lang="en-US" altLang="zh-TW" sz="2000" baseline="0"/>
              <a:t>m-way</a:t>
            </a:r>
            <a:r>
              <a:rPr lang="zh-TW" altLang="en-US" sz="2000" baseline="0"/>
              <a:t>搜尋樹</a:t>
            </a:r>
          </a:p>
          <a:p>
            <a:pPr lvl="1" eaLnBrk="1" hangingPunct="1"/>
            <a:r>
              <a:rPr lang="zh-TW" altLang="en-US" sz="2000" baseline="0"/>
              <a:t>可以是空樹</a:t>
            </a:r>
          </a:p>
          <a:p>
            <a:pPr lvl="1" eaLnBrk="1" hangingPunct="1"/>
            <a:r>
              <a:rPr lang="zh-TW" altLang="en-US" sz="2000" baseline="0"/>
              <a:t>假若高度≧</a:t>
            </a:r>
            <a:r>
              <a:rPr lang="en-US" altLang="zh-TW" sz="2000" baseline="0"/>
              <a:t>1</a:t>
            </a:r>
            <a:r>
              <a:rPr lang="zh-TW" altLang="en-US" sz="2000" baseline="0"/>
              <a:t>必需滿足以下的特性： </a:t>
            </a:r>
          </a:p>
          <a:p>
            <a:pPr lvl="2" eaLnBrk="1" hangingPunct="1"/>
            <a:r>
              <a:rPr lang="zh-TW" altLang="en-US" sz="2000" baseline="0"/>
              <a:t>樹根至少有二個子節點，亦即節點內至少有一鍵值</a:t>
            </a:r>
          </a:p>
          <a:p>
            <a:pPr lvl="2" eaLnBrk="1" hangingPunct="1"/>
            <a:r>
              <a:rPr lang="zh-TW" altLang="en-US" sz="2000" baseline="0"/>
              <a:t>除了樹根外，所有非失敗節點（即內部節點）至少有  個子節點，至多有</a:t>
            </a:r>
            <a:r>
              <a:rPr lang="en-US" altLang="zh-TW" sz="2000" baseline="0"/>
              <a:t>m</a:t>
            </a:r>
            <a:r>
              <a:rPr lang="zh-TW" altLang="en-US" sz="2000" baseline="0"/>
              <a:t>個子節點。此表示至少應有      </a:t>
            </a:r>
            <a:r>
              <a:rPr lang="en-US" altLang="zh-TW" sz="2000" baseline="0"/>
              <a:t>–1</a:t>
            </a:r>
            <a:r>
              <a:rPr lang="zh-TW" altLang="en-US" sz="2000" baseline="0"/>
              <a:t>個鍵值，至多有</a:t>
            </a:r>
            <a:r>
              <a:rPr lang="en-US" altLang="zh-TW" sz="2000" baseline="0"/>
              <a:t>m–1</a:t>
            </a:r>
            <a:r>
              <a:rPr lang="zh-TW" altLang="en-US" sz="2000" baseline="0"/>
              <a:t>個鍵值</a:t>
            </a:r>
            <a:r>
              <a:rPr lang="en-US" altLang="zh-TW" sz="2000" baseline="0"/>
              <a:t>(      </a:t>
            </a:r>
            <a:r>
              <a:rPr lang="zh-TW" altLang="en-US" sz="2000" baseline="0"/>
              <a:t>表示大於</a:t>
            </a:r>
            <a:r>
              <a:rPr lang="en-US" altLang="zh-TW" sz="2000" baseline="0"/>
              <a:t>m/2</a:t>
            </a:r>
            <a:r>
              <a:rPr lang="zh-TW" altLang="en-US" sz="2000" baseline="0"/>
              <a:t>的最小正整數</a:t>
            </a:r>
            <a:r>
              <a:rPr lang="en-US" altLang="zh-TW" sz="2000" baseline="0"/>
              <a:t>)</a:t>
            </a:r>
          </a:p>
          <a:p>
            <a:pPr lvl="2" eaLnBrk="1" hangingPunct="1"/>
            <a:r>
              <a:rPr lang="zh-TW" altLang="en-US" sz="2000" baseline="0"/>
              <a:t>所有的樹葉節點皆在同一階層</a:t>
            </a:r>
          </a:p>
        </p:txBody>
      </p:sp>
      <p:graphicFrame>
        <p:nvGraphicFramePr>
          <p:cNvPr id="24581" name="Object 71"/>
          <p:cNvGraphicFramePr>
            <a:graphicFrameLocks noChangeAspect="1"/>
          </p:cNvGraphicFramePr>
          <p:nvPr/>
        </p:nvGraphicFramePr>
        <p:xfrm>
          <a:off x="8027988" y="3573463"/>
          <a:ext cx="3587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方程式" r:id="rId4" imgW="279400" imgH="228600" progId="Equation.3">
                  <p:embed/>
                </p:oleObj>
              </mc:Choice>
              <mc:Fallback>
                <p:oleObj name="方程式" r:id="rId4" imgW="279400" imgH="2286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573463"/>
                        <a:ext cx="3587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72"/>
          <p:cNvSpPr>
            <a:spLocks noChangeArrowheads="1"/>
          </p:cNvSpPr>
          <p:nvPr/>
        </p:nvSpPr>
        <p:spPr bwMode="auto">
          <a:xfrm>
            <a:off x="-82550" y="2676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4583" name="Object 73"/>
          <p:cNvGraphicFramePr>
            <a:graphicFrameLocks noChangeAspect="1"/>
          </p:cNvGraphicFramePr>
          <p:nvPr/>
        </p:nvGraphicFramePr>
        <p:xfrm>
          <a:off x="7451725" y="3860800"/>
          <a:ext cx="36036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方程式" r:id="rId6" imgW="279400" imgH="228600" progId="Equation.3">
                  <p:embed/>
                </p:oleObj>
              </mc:Choice>
              <mc:Fallback>
                <p:oleObj name="方程式" r:id="rId6" imgW="279400" imgH="228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860800"/>
                        <a:ext cx="360363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5"/>
          <p:cNvGraphicFramePr>
            <a:graphicFrameLocks noChangeAspect="1"/>
          </p:cNvGraphicFramePr>
          <p:nvPr/>
        </p:nvGraphicFramePr>
        <p:xfrm>
          <a:off x="5292725" y="4221163"/>
          <a:ext cx="3587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方程式" r:id="rId7" imgW="279400" imgH="228600" progId="Equation.3">
                  <p:embed/>
                </p:oleObj>
              </mc:Choice>
              <mc:Fallback>
                <p:oleObj name="方程式" r:id="rId7" imgW="279400" imgH="228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221163"/>
                        <a:ext cx="3587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5997254-4848-43EF-943E-D73224747B5E}" type="slidenum">
              <a:rPr kumimoji="0" lang="zh-TW" altLang="en-US" sz="1400" baseline="0"/>
              <a:pPr/>
              <a:t>12</a:t>
            </a:fld>
            <a:endParaRPr kumimoji="0" lang="zh-TW" altLang="en-US" sz="1400" baseline="0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11.2  B-tree</a:t>
            </a:r>
          </a:p>
        </p:txBody>
      </p:sp>
      <p:sp>
        <p:nvSpPr>
          <p:cNvPr id="266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3-way</a:t>
            </a:r>
            <a:r>
              <a:rPr lang="zh-TW" altLang="en-US" smtClean="0"/>
              <a:t>搜尋樹 </a:t>
            </a:r>
            <a:r>
              <a:rPr lang="en-US" altLang="zh-TW" smtClean="0"/>
              <a:t>vs. order </a:t>
            </a:r>
            <a:r>
              <a:rPr lang="zh-TW" altLang="en-US" smtClean="0"/>
              <a:t>為 </a:t>
            </a:r>
            <a:r>
              <a:rPr lang="en-US" altLang="zh-TW" smtClean="0"/>
              <a:t>3 </a:t>
            </a:r>
            <a:r>
              <a:rPr lang="zh-TW" altLang="en-US" smtClean="0"/>
              <a:t>的 </a:t>
            </a:r>
            <a:r>
              <a:rPr lang="en-US" altLang="zh-TW" smtClean="0"/>
              <a:t>B-tree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lvl="1" eaLnBrk="1" hangingPunct="1"/>
            <a:r>
              <a:rPr lang="zh-TW" altLang="en-US" smtClean="0"/>
              <a:t>不屬於</a:t>
            </a:r>
            <a:r>
              <a:rPr lang="en-US" altLang="zh-TW" smtClean="0"/>
              <a:t>B-tree of order 3</a:t>
            </a:r>
            <a:r>
              <a:rPr lang="zh-TW" altLang="en-US" smtClean="0"/>
              <a:t>，主要是因為樹葉節點不在同一階層上</a:t>
            </a:r>
            <a:r>
              <a:rPr lang="zh-TW" altLang="en-US" sz="3200" smtClean="0"/>
              <a:t> </a:t>
            </a:r>
          </a:p>
        </p:txBody>
      </p:sp>
      <p:sp>
        <p:nvSpPr>
          <p:cNvPr id="26629" name="Rectangle 65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6630" name="Group 66"/>
          <p:cNvGrpSpPr>
            <a:grpSpLocks/>
          </p:cNvGrpSpPr>
          <p:nvPr/>
        </p:nvGrpSpPr>
        <p:grpSpPr bwMode="auto">
          <a:xfrm>
            <a:off x="1619250" y="2492375"/>
            <a:ext cx="5761038" cy="2089150"/>
            <a:chOff x="2357" y="7651"/>
            <a:chExt cx="6133" cy="2505"/>
          </a:xfrm>
        </p:grpSpPr>
        <p:sp>
          <p:nvSpPr>
            <p:cNvPr id="26631" name="Oval 67"/>
            <p:cNvSpPr>
              <a:spLocks noChangeArrowheads="1"/>
            </p:cNvSpPr>
            <p:nvPr/>
          </p:nvSpPr>
          <p:spPr bwMode="auto">
            <a:xfrm>
              <a:off x="3458" y="890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32" name="Oval 68"/>
            <p:cNvSpPr>
              <a:spLocks noChangeArrowheads="1"/>
            </p:cNvSpPr>
            <p:nvPr/>
          </p:nvSpPr>
          <p:spPr bwMode="auto">
            <a:xfrm>
              <a:off x="3659" y="975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33" name="Oval 69"/>
            <p:cNvSpPr>
              <a:spLocks noChangeArrowheads="1"/>
            </p:cNvSpPr>
            <p:nvPr/>
          </p:nvSpPr>
          <p:spPr bwMode="auto">
            <a:xfrm>
              <a:off x="3119" y="8083"/>
              <a:ext cx="99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34" name="Oval 70"/>
            <p:cNvSpPr>
              <a:spLocks noChangeArrowheads="1"/>
            </p:cNvSpPr>
            <p:nvPr/>
          </p:nvSpPr>
          <p:spPr bwMode="auto">
            <a:xfrm>
              <a:off x="2357" y="8863"/>
              <a:ext cx="873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6,8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35" name="Oval 71"/>
            <p:cNvSpPr>
              <a:spLocks noChangeArrowheads="1"/>
            </p:cNvSpPr>
            <p:nvPr/>
          </p:nvSpPr>
          <p:spPr bwMode="auto">
            <a:xfrm>
              <a:off x="4118" y="8874"/>
              <a:ext cx="816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50,70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36" name="Line 72"/>
            <p:cNvSpPr>
              <a:spLocks noChangeShapeType="1"/>
            </p:cNvSpPr>
            <p:nvPr/>
          </p:nvSpPr>
          <p:spPr bwMode="auto">
            <a:xfrm flipV="1">
              <a:off x="2876" y="8443"/>
              <a:ext cx="435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7" name="Line 73"/>
            <p:cNvSpPr>
              <a:spLocks noChangeShapeType="1"/>
            </p:cNvSpPr>
            <p:nvPr/>
          </p:nvSpPr>
          <p:spPr bwMode="auto">
            <a:xfrm>
              <a:off x="4031" y="8398"/>
              <a:ext cx="465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8" name="Line 74"/>
            <p:cNvSpPr>
              <a:spLocks noChangeShapeType="1"/>
            </p:cNvSpPr>
            <p:nvPr/>
          </p:nvSpPr>
          <p:spPr bwMode="auto">
            <a:xfrm>
              <a:off x="3656" y="8488"/>
              <a:ext cx="1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9" name="Line 75"/>
            <p:cNvSpPr>
              <a:spLocks noChangeShapeType="1"/>
            </p:cNvSpPr>
            <p:nvPr/>
          </p:nvSpPr>
          <p:spPr bwMode="auto">
            <a:xfrm flipH="1">
              <a:off x="3944" y="9238"/>
              <a:ext cx="31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Oval 76"/>
            <p:cNvSpPr>
              <a:spLocks noChangeArrowheads="1"/>
            </p:cNvSpPr>
            <p:nvPr/>
          </p:nvSpPr>
          <p:spPr bwMode="auto">
            <a:xfrm>
              <a:off x="3446" y="774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1" name="Oval 77"/>
            <p:cNvSpPr>
              <a:spLocks noChangeArrowheads="1"/>
            </p:cNvSpPr>
            <p:nvPr/>
          </p:nvSpPr>
          <p:spPr bwMode="auto">
            <a:xfrm>
              <a:off x="2429" y="8536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2" name="Oval 78"/>
            <p:cNvSpPr>
              <a:spLocks noChangeArrowheads="1"/>
            </p:cNvSpPr>
            <p:nvPr/>
          </p:nvSpPr>
          <p:spPr bwMode="auto">
            <a:xfrm>
              <a:off x="3221" y="8652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3" name="Oval 79"/>
            <p:cNvSpPr>
              <a:spLocks noChangeArrowheads="1"/>
            </p:cNvSpPr>
            <p:nvPr/>
          </p:nvSpPr>
          <p:spPr bwMode="auto">
            <a:xfrm>
              <a:off x="4514" y="8566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4" name="Oval 80"/>
            <p:cNvSpPr>
              <a:spLocks noChangeArrowheads="1"/>
            </p:cNvSpPr>
            <p:nvPr/>
          </p:nvSpPr>
          <p:spPr bwMode="auto">
            <a:xfrm>
              <a:off x="3554" y="9466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5" name="Oval 81"/>
            <p:cNvSpPr>
              <a:spLocks noChangeArrowheads="1"/>
            </p:cNvSpPr>
            <p:nvPr/>
          </p:nvSpPr>
          <p:spPr bwMode="auto">
            <a:xfrm>
              <a:off x="6521" y="7940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6" name="Oval 82"/>
            <p:cNvSpPr>
              <a:spLocks noChangeArrowheads="1"/>
            </p:cNvSpPr>
            <p:nvPr/>
          </p:nvSpPr>
          <p:spPr bwMode="auto">
            <a:xfrm>
              <a:off x="7685" y="860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7" name="Oval 83"/>
            <p:cNvSpPr>
              <a:spLocks noChangeArrowheads="1"/>
            </p:cNvSpPr>
            <p:nvPr/>
          </p:nvSpPr>
          <p:spPr bwMode="auto">
            <a:xfrm>
              <a:off x="7967" y="960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8" name="Oval 84"/>
            <p:cNvSpPr>
              <a:spLocks noChangeArrowheads="1"/>
            </p:cNvSpPr>
            <p:nvPr/>
          </p:nvSpPr>
          <p:spPr bwMode="auto">
            <a:xfrm>
              <a:off x="7385" y="960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49" name="Oval 85"/>
            <p:cNvSpPr>
              <a:spLocks noChangeArrowheads="1"/>
            </p:cNvSpPr>
            <p:nvPr/>
          </p:nvSpPr>
          <p:spPr bwMode="auto">
            <a:xfrm>
              <a:off x="5741" y="8645"/>
              <a:ext cx="816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8,10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50" name="Oval 86"/>
            <p:cNvSpPr>
              <a:spLocks noChangeArrowheads="1"/>
            </p:cNvSpPr>
            <p:nvPr/>
          </p:nvSpPr>
          <p:spPr bwMode="auto">
            <a:xfrm>
              <a:off x="5792" y="9571"/>
              <a:ext cx="816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15,17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51" name="Oval 87"/>
            <p:cNvSpPr>
              <a:spLocks noChangeArrowheads="1"/>
            </p:cNvSpPr>
            <p:nvPr/>
          </p:nvSpPr>
          <p:spPr bwMode="auto">
            <a:xfrm>
              <a:off x="6728" y="9540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52" name="Oval 88"/>
            <p:cNvSpPr>
              <a:spLocks noChangeArrowheads="1"/>
            </p:cNvSpPr>
            <p:nvPr/>
          </p:nvSpPr>
          <p:spPr bwMode="auto">
            <a:xfrm>
              <a:off x="5333" y="9525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53" name="Line 89"/>
            <p:cNvSpPr>
              <a:spLocks noChangeShapeType="1"/>
            </p:cNvSpPr>
            <p:nvPr/>
          </p:nvSpPr>
          <p:spPr bwMode="auto">
            <a:xfrm flipV="1">
              <a:off x="6221" y="8293"/>
              <a:ext cx="345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4" name="Line 90"/>
            <p:cNvSpPr>
              <a:spLocks noChangeShapeType="1"/>
            </p:cNvSpPr>
            <p:nvPr/>
          </p:nvSpPr>
          <p:spPr bwMode="auto">
            <a:xfrm>
              <a:off x="6926" y="8143"/>
              <a:ext cx="885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5" name="Line 91"/>
            <p:cNvSpPr>
              <a:spLocks noChangeShapeType="1"/>
            </p:cNvSpPr>
            <p:nvPr/>
          </p:nvSpPr>
          <p:spPr bwMode="auto">
            <a:xfrm>
              <a:off x="8036" y="8953"/>
              <a:ext cx="195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6" name="Line 92"/>
            <p:cNvSpPr>
              <a:spLocks noChangeShapeType="1"/>
            </p:cNvSpPr>
            <p:nvPr/>
          </p:nvSpPr>
          <p:spPr bwMode="auto">
            <a:xfrm flipH="1">
              <a:off x="7601" y="8998"/>
              <a:ext cx="18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7" name="Line 93"/>
            <p:cNvSpPr>
              <a:spLocks noChangeShapeType="1"/>
            </p:cNvSpPr>
            <p:nvPr/>
          </p:nvSpPr>
          <p:spPr bwMode="auto">
            <a:xfrm>
              <a:off x="6476" y="8983"/>
              <a:ext cx="4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8" name="Line 94"/>
            <p:cNvSpPr>
              <a:spLocks noChangeShapeType="1"/>
            </p:cNvSpPr>
            <p:nvPr/>
          </p:nvSpPr>
          <p:spPr bwMode="auto">
            <a:xfrm flipH="1">
              <a:off x="5576" y="8983"/>
              <a:ext cx="240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9" name="Line 95"/>
            <p:cNvSpPr>
              <a:spLocks noChangeShapeType="1"/>
            </p:cNvSpPr>
            <p:nvPr/>
          </p:nvSpPr>
          <p:spPr bwMode="auto">
            <a:xfrm>
              <a:off x="6146" y="9058"/>
              <a:ext cx="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0" name="Oval 96"/>
            <p:cNvSpPr>
              <a:spLocks noChangeArrowheads="1"/>
            </p:cNvSpPr>
            <p:nvPr/>
          </p:nvSpPr>
          <p:spPr bwMode="auto">
            <a:xfrm>
              <a:off x="6524" y="7651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61" name="Oval 97"/>
            <p:cNvSpPr>
              <a:spLocks noChangeArrowheads="1"/>
            </p:cNvSpPr>
            <p:nvPr/>
          </p:nvSpPr>
          <p:spPr bwMode="auto">
            <a:xfrm>
              <a:off x="5756" y="8352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62" name="Oval 98"/>
            <p:cNvSpPr>
              <a:spLocks noChangeArrowheads="1"/>
            </p:cNvSpPr>
            <p:nvPr/>
          </p:nvSpPr>
          <p:spPr bwMode="auto">
            <a:xfrm>
              <a:off x="7772" y="8254"/>
              <a:ext cx="460" cy="45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63" name="Oval 99"/>
            <p:cNvSpPr>
              <a:spLocks noChangeArrowheads="1"/>
            </p:cNvSpPr>
            <p:nvPr/>
          </p:nvSpPr>
          <p:spPr bwMode="auto">
            <a:xfrm>
              <a:off x="5177" y="923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64" name="Oval 100"/>
            <p:cNvSpPr>
              <a:spLocks noChangeArrowheads="1"/>
            </p:cNvSpPr>
            <p:nvPr/>
          </p:nvSpPr>
          <p:spPr bwMode="auto">
            <a:xfrm>
              <a:off x="5792" y="929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65" name="Oval 101"/>
            <p:cNvSpPr>
              <a:spLocks noChangeArrowheads="1"/>
            </p:cNvSpPr>
            <p:nvPr/>
          </p:nvSpPr>
          <p:spPr bwMode="auto">
            <a:xfrm>
              <a:off x="6488" y="929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66" name="Oval 102"/>
            <p:cNvSpPr>
              <a:spLocks noChangeArrowheads="1"/>
            </p:cNvSpPr>
            <p:nvPr/>
          </p:nvSpPr>
          <p:spPr bwMode="auto">
            <a:xfrm>
              <a:off x="7262" y="9282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6667" name="Oval 103"/>
            <p:cNvSpPr>
              <a:spLocks noChangeArrowheads="1"/>
            </p:cNvSpPr>
            <p:nvPr/>
          </p:nvSpPr>
          <p:spPr bwMode="auto">
            <a:xfrm>
              <a:off x="8093" y="9263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9BD8005-C3BC-46C3-B72B-BA615BDA4189}" type="slidenum">
              <a:rPr kumimoji="0" lang="zh-TW" altLang="en-US" sz="1400" baseline="0"/>
              <a:pPr/>
              <a:t>13</a:t>
            </a:fld>
            <a:endParaRPr kumimoji="0" lang="zh-TW" altLang="en-US" sz="1400" baseline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27652" name="Rectangle 44"/>
          <p:cNvSpPr>
            <a:spLocks noChangeArrowheads="1"/>
          </p:cNvSpPr>
          <p:nvPr/>
        </p:nvSpPr>
        <p:spPr bwMode="auto">
          <a:xfrm>
            <a:off x="827088" y="1628775"/>
            <a:ext cx="80549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76300" indent="-4191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95400" indent="-3810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aseline="0"/>
              <a:t>11.2.1  B-tree</a:t>
            </a:r>
            <a:r>
              <a:rPr lang="zh-TW" altLang="en-US" baseline="0"/>
              <a:t>的加入方法</a:t>
            </a:r>
          </a:p>
          <a:p>
            <a:pPr lvl="1" eaLnBrk="1" hangingPunct="1"/>
            <a:r>
              <a:rPr lang="zh-TW" altLang="en-US" sz="2000" baseline="0"/>
              <a:t>從 </a:t>
            </a:r>
            <a:r>
              <a:rPr lang="en-US" altLang="zh-TW" sz="2000" baseline="0"/>
              <a:t>B-tree </a:t>
            </a:r>
            <a:r>
              <a:rPr lang="zh-TW" altLang="en-US" sz="2000" baseline="0"/>
              <a:t>中開始搜尋，假使加入的鍵值 </a:t>
            </a:r>
            <a:r>
              <a:rPr lang="en-US" altLang="zh-TW" sz="2000" baseline="0"/>
              <a:t>X </a:t>
            </a:r>
            <a:r>
              <a:rPr lang="zh-TW" altLang="en-US" sz="2000" baseline="0"/>
              <a:t>在 </a:t>
            </a:r>
            <a:r>
              <a:rPr lang="en-US" altLang="zh-TW" sz="2000" baseline="0"/>
              <a:t>B-tree </a:t>
            </a:r>
            <a:r>
              <a:rPr lang="zh-TW" altLang="en-US" sz="2000" baseline="0"/>
              <a:t>中找不到，則加入 </a:t>
            </a:r>
            <a:r>
              <a:rPr lang="en-US" altLang="zh-TW" sz="2000" baseline="0"/>
              <a:t>B-tree </a:t>
            </a:r>
            <a:r>
              <a:rPr lang="zh-TW" altLang="en-US" sz="2000" baseline="0"/>
              <a:t>中。假設加入到 </a:t>
            </a:r>
            <a:r>
              <a:rPr lang="en-US" altLang="zh-TW" sz="2000" baseline="0"/>
              <a:t>P </a:t>
            </a:r>
            <a:r>
              <a:rPr lang="zh-TW" altLang="en-US" sz="2000" baseline="0"/>
              <a:t>節點，若 </a:t>
            </a:r>
          </a:p>
          <a:p>
            <a:pPr lvl="2" eaLnBrk="1" hangingPunct="1"/>
            <a:r>
              <a:rPr lang="zh-TW" altLang="en-US" sz="2000" baseline="0"/>
              <a:t>該節點少於 </a:t>
            </a:r>
            <a:r>
              <a:rPr lang="en-US" altLang="zh-TW" sz="2000" baseline="0"/>
              <a:t>m–1 </a:t>
            </a:r>
            <a:r>
              <a:rPr lang="zh-TW" altLang="en-US" sz="2000" baseline="0"/>
              <a:t>個鍵值，則直接加入</a:t>
            </a:r>
          </a:p>
          <a:p>
            <a:pPr lvl="2" eaLnBrk="1" hangingPunct="1"/>
            <a:r>
              <a:rPr lang="zh-TW" altLang="en-US" sz="2000" baseline="0"/>
              <a:t>該節點的鍵值已等於 </a:t>
            </a:r>
            <a:r>
              <a:rPr lang="en-US" altLang="zh-TW" sz="2000" baseline="0"/>
              <a:t>m–1</a:t>
            </a:r>
            <a:r>
              <a:rPr lang="zh-TW" altLang="en-US" sz="2000" baseline="0"/>
              <a:t>，則將此節點分為二，因為一棵</a:t>
            </a:r>
            <a:r>
              <a:rPr lang="en-US" altLang="zh-TW" sz="2000" baseline="0"/>
              <a:t>order</a:t>
            </a:r>
            <a:r>
              <a:rPr lang="zh-TW" altLang="en-US" sz="2000" baseline="0"/>
              <a:t>為</a:t>
            </a:r>
            <a:r>
              <a:rPr lang="en-US" altLang="zh-TW" sz="2000" baseline="0"/>
              <a:t>m</a:t>
            </a:r>
            <a:r>
              <a:rPr lang="zh-TW" altLang="en-US" sz="2000" baseline="0"/>
              <a:t>的</a:t>
            </a:r>
            <a:r>
              <a:rPr lang="en-US" altLang="zh-TW" sz="2000" baseline="0"/>
              <a:t>B-tree</a:t>
            </a:r>
            <a:r>
              <a:rPr lang="zh-TW" altLang="en-US" sz="2000" baseline="0"/>
              <a:t>，最多只能有</a:t>
            </a:r>
            <a:r>
              <a:rPr lang="en-US" altLang="zh-TW" sz="2000" baseline="0"/>
              <a:t>m–1</a:t>
            </a:r>
            <a:r>
              <a:rPr lang="zh-TW" altLang="en-US" sz="2000" baseline="0"/>
              <a:t>個鍵值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TW" altLang="en-US" sz="2000" baseline="0"/>
              <a:t>節點</a:t>
            </a:r>
            <a:r>
              <a:rPr lang="en-US" altLang="zh-TW" sz="2000" baseline="0"/>
              <a:t>P</a:t>
            </a:r>
            <a:r>
              <a:rPr lang="zh-TW" altLang="en-US" sz="2000" baseline="0"/>
              <a:t>：    </a:t>
            </a:r>
            <a:r>
              <a:rPr lang="en-US" altLang="zh-TW" sz="2000" baseline="0"/>
              <a:t>–1, A</a:t>
            </a:r>
            <a:r>
              <a:rPr lang="en-US" altLang="zh-TW" sz="2000" baseline="-25000"/>
              <a:t>0</a:t>
            </a:r>
            <a:r>
              <a:rPr lang="en-US" altLang="zh-TW" sz="2000" baseline="0"/>
              <a:t>, (K</a:t>
            </a:r>
            <a:r>
              <a:rPr lang="en-US" altLang="zh-TW" sz="2000" baseline="-25000"/>
              <a:t>1</a:t>
            </a:r>
            <a:r>
              <a:rPr lang="en-US" altLang="zh-TW" sz="2000" baseline="0"/>
              <a:t>, A</a:t>
            </a:r>
            <a:r>
              <a:rPr lang="en-US" altLang="zh-TW" sz="2000" baseline="-25000"/>
              <a:t>1</a:t>
            </a:r>
            <a:r>
              <a:rPr lang="en-US" altLang="zh-TW" sz="2000" baseline="0"/>
              <a:t>), …, (K    </a:t>
            </a:r>
            <a:r>
              <a:rPr lang="en-US" altLang="zh-TW" sz="2000" baseline="-25000"/>
              <a:t>–1</a:t>
            </a:r>
            <a:r>
              <a:rPr lang="en-US" altLang="zh-TW" sz="2000" baseline="0"/>
              <a:t>, A    </a:t>
            </a:r>
            <a:r>
              <a:rPr lang="en-US" altLang="zh-TW" sz="2000" baseline="-25000"/>
              <a:t>–1</a:t>
            </a:r>
            <a:r>
              <a:rPr lang="en-US" altLang="zh-TW" sz="2000" baseline="0"/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TW" altLang="en-US" sz="2000" baseline="0"/>
              <a:t>節點</a:t>
            </a:r>
            <a:r>
              <a:rPr lang="en-US" altLang="zh-TW" sz="2000" baseline="0"/>
              <a:t>P’</a:t>
            </a:r>
            <a:r>
              <a:rPr lang="zh-TW" altLang="en-US" sz="2000" baseline="0"/>
              <a:t>：</a:t>
            </a:r>
            <a:r>
              <a:rPr lang="en-US" altLang="zh-TW" sz="2000" baseline="0"/>
              <a:t>m–     , A    , (K    </a:t>
            </a:r>
            <a:r>
              <a:rPr lang="en-US" altLang="zh-TW" sz="2000" baseline="-25000"/>
              <a:t>+1</a:t>
            </a:r>
            <a:r>
              <a:rPr lang="en-US" altLang="zh-TW" sz="2000" baseline="0"/>
              <a:t>, A    </a:t>
            </a:r>
            <a:r>
              <a:rPr lang="en-US" altLang="zh-TW" sz="2000" baseline="-25000"/>
              <a:t>+1</a:t>
            </a:r>
            <a:r>
              <a:rPr lang="en-US" altLang="zh-TW" sz="2000" baseline="0"/>
              <a:t>), …, (K</a:t>
            </a:r>
            <a:r>
              <a:rPr lang="en-US" altLang="zh-TW" sz="2000" baseline="-25000"/>
              <a:t>m</a:t>
            </a:r>
            <a:r>
              <a:rPr lang="en-US" altLang="zh-TW" sz="2000" baseline="0"/>
              <a:t>, A</a:t>
            </a:r>
            <a:r>
              <a:rPr lang="en-US" altLang="zh-TW" sz="2000" baseline="-25000"/>
              <a:t>m</a:t>
            </a:r>
            <a:r>
              <a:rPr lang="en-US" altLang="zh-TW" sz="2000" baseline="0"/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TW" altLang="en-US" sz="2000" baseline="0"/>
              <a:t>並且將</a:t>
            </a:r>
            <a:r>
              <a:rPr lang="en-US" altLang="zh-TW" sz="2000" baseline="0"/>
              <a:t>K    </a:t>
            </a:r>
            <a:r>
              <a:rPr lang="zh-TW" altLang="en-US" sz="2000" baseline="0"/>
              <a:t>和</a:t>
            </a:r>
            <a:r>
              <a:rPr lang="en-US" altLang="zh-TW" sz="2000" baseline="0"/>
              <a:t>P'</a:t>
            </a:r>
            <a:r>
              <a:rPr lang="zh-TW" altLang="en-US" sz="2000" baseline="0"/>
              <a:t>節點組成</a:t>
            </a:r>
            <a:r>
              <a:rPr lang="en-US" altLang="zh-TW" sz="2000" baseline="0"/>
              <a:t>(K    , P')</a:t>
            </a:r>
            <a:r>
              <a:rPr lang="zh-TW" altLang="en-US" sz="2000" baseline="0"/>
              <a:t>加入其父節點。如下圖所示：</a:t>
            </a:r>
            <a:r>
              <a:rPr lang="zh-TW" altLang="en-US" baseline="0"/>
              <a:t> </a:t>
            </a:r>
          </a:p>
        </p:txBody>
      </p:sp>
      <p:sp>
        <p:nvSpPr>
          <p:cNvPr id="27653" name="Rectangle 45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4" name="Rectangle 46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55" name="Object 47"/>
          <p:cNvGraphicFramePr>
            <a:graphicFrameLocks noChangeAspect="1"/>
          </p:cNvGraphicFramePr>
          <p:nvPr/>
        </p:nvGraphicFramePr>
        <p:xfrm>
          <a:off x="2771775" y="4797425"/>
          <a:ext cx="219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方程式" r:id="rId3" imgW="279400" imgH="228600" progId="Equation.3">
                  <p:embed/>
                </p:oleObj>
              </mc:Choice>
              <mc:Fallback>
                <p:oleObj name="方程式" r:id="rId3" imgW="2794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97425"/>
                        <a:ext cx="21907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48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57" name="Object 49"/>
          <p:cNvGraphicFramePr>
            <a:graphicFrameLocks noChangeAspect="1"/>
          </p:cNvGraphicFramePr>
          <p:nvPr/>
        </p:nvGraphicFramePr>
        <p:xfrm>
          <a:off x="2700338" y="4005263"/>
          <a:ext cx="287337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方程式" r:id="rId5" imgW="279400" imgH="228600" progId="Equation.3">
                  <p:embed/>
                </p:oleObj>
              </mc:Choice>
              <mc:Fallback>
                <p:oleObj name="方程式" r:id="rId5" imgW="2794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05263"/>
                        <a:ext cx="287337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50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59" name="Object 51"/>
          <p:cNvGraphicFramePr>
            <a:graphicFrameLocks noChangeAspect="1"/>
          </p:cNvGraphicFramePr>
          <p:nvPr/>
        </p:nvGraphicFramePr>
        <p:xfrm>
          <a:off x="4760913" y="4797425"/>
          <a:ext cx="219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方程式" r:id="rId6" imgW="279400" imgH="228600" progId="Equation.3">
                  <p:embed/>
                </p:oleObj>
              </mc:Choice>
              <mc:Fallback>
                <p:oleObj name="方程式" r:id="rId6" imgW="2794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4797425"/>
                        <a:ext cx="21907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52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61" name="Object 53"/>
          <p:cNvGraphicFramePr>
            <a:graphicFrameLocks noChangeAspect="1"/>
          </p:cNvGraphicFramePr>
          <p:nvPr/>
        </p:nvGraphicFramePr>
        <p:xfrm>
          <a:off x="6227763" y="4076700"/>
          <a:ext cx="219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方程式" r:id="rId7" imgW="279400" imgH="228600" progId="Equation.3">
                  <p:embed/>
                </p:oleObj>
              </mc:Choice>
              <mc:Fallback>
                <p:oleObj name="方程式" r:id="rId7" imgW="27940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076700"/>
                        <a:ext cx="21907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54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63" name="Object 55"/>
          <p:cNvGraphicFramePr>
            <a:graphicFrameLocks noChangeAspect="1"/>
          </p:cNvGraphicFramePr>
          <p:nvPr/>
        </p:nvGraphicFramePr>
        <p:xfrm>
          <a:off x="5289550" y="4437063"/>
          <a:ext cx="219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方程式" r:id="rId8" imgW="279400" imgH="228600" progId="Equation.3">
                  <p:embed/>
                </p:oleObj>
              </mc:Choice>
              <mc:Fallback>
                <p:oleObj name="方程式" r:id="rId8" imgW="279400" imgH="228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4437063"/>
                        <a:ext cx="21907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56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65" name="Object 57"/>
          <p:cNvGraphicFramePr>
            <a:graphicFrameLocks noChangeAspect="1"/>
          </p:cNvGraphicFramePr>
          <p:nvPr/>
        </p:nvGraphicFramePr>
        <p:xfrm>
          <a:off x="4500563" y="4437063"/>
          <a:ext cx="219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方程式" r:id="rId9" imgW="279400" imgH="228600" progId="Equation.3">
                  <p:embed/>
                </p:oleObj>
              </mc:Choice>
              <mc:Fallback>
                <p:oleObj name="方程式" r:id="rId9" imgW="27940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437063"/>
                        <a:ext cx="21907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Rectangle 58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67" name="Object 59"/>
          <p:cNvGraphicFramePr>
            <a:graphicFrameLocks noChangeAspect="1"/>
          </p:cNvGraphicFramePr>
          <p:nvPr/>
        </p:nvGraphicFramePr>
        <p:xfrm>
          <a:off x="3848100" y="4437063"/>
          <a:ext cx="219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方程式" r:id="rId10" imgW="279400" imgH="228600" progId="Equation.3">
                  <p:embed/>
                </p:oleObj>
              </mc:Choice>
              <mc:Fallback>
                <p:oleObj name="方程式" r:id="rId10" imgW="279400" imgH="228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4437063"/>
                        <a:ext cx="21907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Rectangle 60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69" name="Object 61"/>
          <p:cNvGraphicFramePr>
            <a:graphicFrameLocks noChangeAspect="1"/>
          </p:cNvGraphicFramePr>
          <p:nvPr/>
        </p:nvGraphicFramePr>
        <p:xfrm>
          <a:off x="3132138" y="4365625"/>
          <a:ext cx="287337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方程式" r:id="rId11" imgW="279400" imgH="228600" progId="Equation.3">
                  <p:embed/>
                </p:oleObj>
              </mc:Choice>
              <mc:Fallback>
                <p:oleObj name="方程式" r:id="rId11" imgW="279400" imgH="228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365625"/>
                        <a:ext cx="287337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Rectangle 62"/>
          <p:cNvSpPr>
            <a:spLocks noChangeArrowheads="1"/>
          </p:cNvSpPr>
          <p:nvPr/>
        </p:nvSpPr>
        <p:spPr bwMode="auto">
          <a:xfrm>
            <a:off x="-11113" y="26050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71" name="Object 63"/>
          <p:cNvGraphicFramePr>
            <a:graphicFrameLocks noChangeAspect="1"/>
          </p:cNvGraphicFramePr>
          <p:nvPr/>
        </p:nvGraphicFramePr>
        <p:xfrm>
          <a:off x="5435600" y="4076700"/>
          <a:ext cx="26193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方程式" r:id="rId12" imgW="279400" imgH="228600" progId="Equation.3">
                  <p:embed/>
                </p:oleObj>
              </mc:Choice>
              <mc:Fallback>
                <p:oleObj name="方程式" r:id="rId12" imgW="279400" imgH="228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76700"/>
                        <a:ext cx="26193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2" name="Group 65"/>
          <p:cNvGrpSpPr>
            <a:grpSpLocks/>
          </p:cNvGrpSpPr>
          <p:nvPr/>
        </p:nvGrpSpPr>
        <p:grpSpPr bwMode="auto">
          <a:xfrm>
            <a:off x="4056063" y="4783138"/>
            <a:ext cx="1368425" cy="1079500"/>
            <a:chOff x="2472" y="3521"/>
            <a:chExt cx="862" cy="680"/>
          </a:xfrm>
        </p:grpSpPr>
        <p:grpSp>
          <p:nvGrpSpPr>
            <p:cNvPr id="27673" name="Group 66"/>
            <p:cNvGrpSpPr>
              <a:grpSpLocks/>
            </p:cNvGrpSpPr>
            <p:nvPr/>
          </p:nvGrpSpPr>
          <p:grpSpPr bwMode="auto">
            <a:xfrm>
              <a:off x="2472" y="3657"/>
              <a:ext cx="862" cy="544"/>
              <a:chOff x="2472" y="3657"/>
              <a:chExt cx="862" cy="544"/>
            </a:xfrm>
          </p:grpSpPr>
          <p:graphicFrame>
            <p:nvGraphicFramePr>
              <p:cNvPr id="27675" name="Object 67"/>
              <p:cNvGraphicFramePr>
                <a:graphicFrameLocks noChangeAspect="1"/>
              </p:cNvGraphicFramePr>
              <p:nvPr/>
            </p:nvGraphicFramePr>
            <p:xfrm>
              <a:off x="2880" y="3657"/>
              <a:ext cx="126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91" name="方程式" r:id="rId13" imgW="203024" imgH="253780" progId="Equation.3">
                      <p:embed/>
                    </p:oleObj>
                  </mc:Choice>
                  <mc:Fallback>
                    <p:oleObj name="方程式" r:id="rId13" imgW="203024" imgH="25378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657"/>
                            <a:ext cx="126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76" name="Group 68"/>
              <p:cNvGrpSpPr>
                <a:grpSpLocks/>
              </p:cNvGrpSpPr>
              <p:nvPr/>
            </p:nvGrpSpPr>
            <p:grpSpPr bwMode="auto">
              <a:xfrm>
                <a:off x="2472" y="3793"/>
                <a:ext cx="862" cy="408"/>
                <a:chOff x="4513" y="11117"/>
                <a:chExt cx="1483" cy="857"/>
              </a:xfrm>
            </p:grpSpPr>
            <p:sp>
              <p:nvSpPr>
                <p:cNvPr id="27677" name="Oval 69"/>
                <p:cNvSpPr>
                  <a:spLocks noChangeArrowheads="1"/>
                </p:cNvSpPr>
                <p:nvPr/>
              </p:nvSpPr>
              <p:spPr bwMode="auto">
                <a:xfrm>
                  <a:off x="4513" y="11551"/>
                  <a:ext cx="397" cy="39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600" baseline="0">
                      <a:latin typeface="Arial Narrow" panose="020B0606020202030204" pitchFamily="34" charset="0"/>
                      <a:ea typeface="文鼎中楷" pitchFamily="49" charset="-120"/>
                      <a:cs typeface="Times New Roman" panose="02020603050405020304" pitchFamily="18" charset="0"/>
                    </a:rPr>
                    <a:t>P</a:t>
                  </a:r>
                  <a:endParaRPr lang="en-US" altLang="zh-TW" sz="1600" baseline="0">
                    <a:latin typeface="Arial" panose="020B0604020202020204" pitchFamily="34" charset="0"/>
                    <a:ea typeface="文鼎中楷" pitchFamily="49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8" name="Oval 70"/>
                <p:cNvSpPr>
                  <a:spLocks noChangeArrowheads="1"/>
                </p:cNvSpPr>
                <p:nvPr/>
              </p:nvSpPr>
              <p:spPr bwMode="auto">
                <a:xfrm>
                  <a:off x="5599" y="11577"/>
                  <a:ext cx="397" cy="39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aseline="30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600" baseline="0">
                      <a:latin typeface="Arial Narrow" panose="020B0606020202030204" pitchFamily="34" charset="0"/>
                      <a:ea typeface="文鼎中楷" pitchFamily="49" charset="-120"/>
                      <a:cs typeface="Times New Roman" panose="02020603050405020304" pitchFamily="18" charset="0"/>
                    </a:rPr>
                    <a:t>P'</a:t>
                  </a:r>
                  <a:endParaRPr lang="en-US" altLang="zh-TW" sz="1600" baseline="0">
                    <a:latin typeface="Arial" panose="020B0604020202020204" pitchFamily="34" charset="0"/>
                    <a:ea typeface="文鼎中楷" pitchFamily="49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9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5219" y="11278"/>
                  <a:ext cx="1" cy="6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0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768" y="11117"/>
                  <a:ext cx="243" cy="4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1" name="Line 73"/>
                <p:cNvSpPr>
                  <a:spLocks noChangeShapeType="1"/>
                </p:cNvSpPr>
                <p:nvPr/>
              </p:nvSpPr>
              <p:spPr bwMode="auto">
                <a:xfrm>
                  <a:off x="5452" y="11160"/>
                  <a:ext cx="255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7674" name="Rectangle 74"/>
            <p:cNvSpPr>
              <a:spLocks noChangeArrowheads="1"/>
            </p:cNvSpPr>
            <p:nvPr/>
          </p:nvSpPr>
          <p:spPr bwMode="auto">
            <a:xfrm>
              <a:off x="2744" y="3521"/>
              <a:ext cx="20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 sz="1000" baseline="0">
                <a:latin typeface="Times New Roman" panose="02020603050405020304" pitchFamily="18" charset="0"/>
                <a:ea typeface="文鼎新細明" pitchFamily="49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sz="1600" baseline="0">
                  <a:latin typeface="Times New Roman" panose="02020603050405020304" pitchFamily="18" charset="0"/>
                  <a:ea typeface="文鼎新細明" pitchFamily="49" charset="-120"/>
                  <a:cs typeface="Times New Roman" panose="02020603050405020304" pitchFamily="18" charset="0"/>
                </a:rPr>
                <a:t>K</a:t>
              </a:r>
              <a:endParaRPr lang="en-US" altLang="zh-TW" sz="1600" baseline="0">
                <a:latin typeface="Arial" panose="020B0604020202020204" pitchFamily="34" charset="0"/>
                <a:ea typeface="文鼎新細明" pitchFamily="49" charset="-12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17E2335-6333-4D05-AE9C-EAD0B8FBD603}" type="slidenum">
              <a:rPr kumimoji="0" lang="zh-TW" altLang="en-US" sz="1400" baseline="0"/>
              <a:pPr/>
              <a:t>14</a:t>
            </a:fld>
            <a:endParaRPr kumimoji="0" lang="zh-TW" altLang="en-US" sz="1400" baseline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28676" name="Rectangle 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Ex</a:t>
            </a:r>
            <a:r>
              <a:rPr lang="zh-TW" altLang="en-US" smtClean="0"/>
              <a:t>：此處的 </a:t>
            </a:r>
            <a:r>
              <a:rPr lang="en-US" altLang="zh-TW" smtClean="0"/>
              <a:t>B-tree </a:t>
            </a:r>
            <a:r>
              <a:rPr lang="zh-TW" altLang="en-US" smtClean="0"/>
              <a:t>為 </a:t>
            </a:r>
            <a:r>
              <a:rPr lang="en-US" altLang="zh-TW" smtClean="0"/>
              <a:t>order 5</a:t>
            </a:r>
            <a:r>
              <a:rPr lang="zh-TW" altLang="en-US" smtClean="0"/>
              <a:t>，表示最多鍵值數為 </a:t>
            </a:r>
            <a:r>
              <a:rPr lang="en-US" altLang="zh-TW" smtClean="0"/>
              <a:t>4</a:t>
            </a:r>
          </a:p>
        </p:txBody>
      </p:sp>
      <p:grpSp>
        <p:nvGrpSpPr>
          <p:cNvPr id="28677" name="Group 36"/>
          <p:cNvGrpSpPr>
            <a:grpSpLocks/>
          </p:cNvGrpSpPr>
          <p:nvPr/>
        </p:nvGrpSpPr>
        <p:grpSpPr bwMode="auto">
          <a:xfrm>
            <a:off x="1320800" y="2406650"/>
            <a:ext cx="6769100" cy="2305050"/>
            <a:chOff x="1854" y="1650"/>
            <a:chExt cx="6882" cy="2513"/>
          </a:xfrm>
        </p:grpSpPr>
        <p:sp>
          <p:nvSpPr>
            <p:cNvPr id="28678" name="Oval 37"/>
            <p:cNvSpPr>
              <a:spLocks noChangeArrowheads="1"/>
            </p:cNvSpPr>
            <p:nvPr/>
          </p:nvSpPr>
          <p:spPr bwMode="auto">
            <a:xfrm>
              <a:off x="4297" y="1970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79" name="Oval 38"/>
            <p:cNvSpPr>
              <a:spLocks noChangeArrowheads="1"/>
            </p:cNvSpPr>
            <p:nvPr/>
          </p:nvSpPr>
          <p:spPr bwMode="auto">
            <a:xfrm>
              <a:off x="2853" y="2683"/>
              <a:ext cx="92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0" name="Oval 39"/>
            <p:cNvSpPr>
              <a:spLocks noChangeArrowheads="1"/>
            </p:cNvSpPr>
            <p:nvPr/>
          </p:nvSpPr>
          <p:spPr bwMode="auto">
            <a:xfrm>
              <a:off x="5421" y="2709"/>
              <a:ext cx="124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60 , 70 , 80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1" name="Oval 40"/>
            <p:cNvSpPr>
              <a:spLocks noChangeArrowheads="1"/>
            </p:cNvSpPr>
            <p:nvPr/>
          </p:nvSpPr>
          <p:spPr bwMode="auto">
            <a:xfrm>
              <a:off x="1854" y="3729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5,10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2" name="Oval 41"/>
            <p:cNvSpPr>
              <a:spLocks noChangeArrowheads="1"/>
            </p:cNvSpPr>
            <p:nvPr/>
          </p:nvSpPr>
          <p:spPr bwMode="auto">
            <a:xfrm>
              <a:off x="2880" y="3729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3" name="Oval 42"/>
            <p:cNvSpPr>
              <a:spLocks noChangeArrowheads="1"/>
            </p:cNvSpPr>
            <p:nvPr/>
          </p:nvSpPr>
          <p:spPr bwMode="auto">
            <a:xfrm>
              <a:off x="3855" y="3744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45,48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4" name="Oval 43"/>
            <p:cNvSpPr>
              <a:spLocks noChangeArrowheads="1"/>
            </p:cNvSpPr>
            <p:nvPr/>
          </p:nvSpPr>
          <p:spPr bwMode="auto">
            <a:xfrm>
              <a:off x="4933" y="3755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53,54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5" name="Oval 44"/>
            <p:cNvSpPr>
              <a:spLocks noChangeArrowheads="1"/>
            </p:cNvSpPr>
            <p:nvPr/>
          </p:nvSpPr>
          <p:spPr bwMode="auto">
            <a:xfrm>
              <a:off x="5872" y="3740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62,67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6" name="Oval 45"/>
            <p:cNvSpPr>
              <a:spLocks noChangeArrowheads="1"/>
            </p:cNvSpPr>
            <p:nvPr/>
          </p:nvSpPr>
          <p:spPr bwMode="auto">
            <a:xfrm>
              <a:off x="6814" y="3755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72,76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7" name="Oval 46"/>
            <p:cNvSpPr>
              <a:spLocks noChangeArrowheads="1"/>
            </p:cNvSpPr>
            <p:nvPr/>
          </p:nvSpPr>
          <p:spPr bwMode="auto">
            <a:xfrm>
              <a:off x="7745" y="3766"/>
              <a:ext cx="991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85,90,95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88" name="Line 47"/>
            <p:cNvSpPr>
              <a:spLocks noChangeShapeType="1"/>
            </p:cNvSpPr>
            <p:nvPr/>
          </p:nvSpPr>
          <p:spPr bwMode="auto">
            <a:xfrm flipV="1">
              <a:off x="3400" y="2199"/>
              <a:ext cx="90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9" name="Line 48"/>
            <p:cNvSpPr>
              <a:spLocks noChangeShapeType="1"/>
            </p:cNvSpPr>
            <p:nvPr/>
          </p:nvSpPr>
          <p:spPr bwMode="auto">
            <a:xfrm>
              <a:off x="4690" y="2139"/>
              <a:ext cx="1305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0" name="Line 49"/>
            <p:cNvSpPr>
              <a:spLocks noChangeShapeType="1"/>
            </p:cNvSpPr>
            <p:nvPr/>
          </p:nvSpPr>
          <p:spPr bwMode="auto">
            <a:xfrm flipV="1">
              <a:off x="2335" y="3039"/>
              <a:ext cx="675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1" name="Line 50"/>
            <p:cNvSpPr>
              <a:spLocks noChangeShapeType="1"/>
            </p:cNvSpPr>
            <p:nvPr/>
          </p:nvSpPr>
          <p:spPr bwMode="auto">
            <a:xfrm>
              <a:off x="3628" y="3044"/>
              <a:ext cx="627" cy="6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2" name="Line 51"/>
            <p:cNvSpPr>
              <a:spLocks noChangeShapeType="1"/>
            </p:cNvSpPr>
            <p:nvPr/>
          </p:nvSpPr>
          <p:spPr bwMode="auto">
            <a:xfrm flipV="1">
              <a:off x="3310" y="3084"/>
              <a:ext cx="1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3" name="Line 52"/>
            <p:cNvSpPr>
              <a:spLocks noChangeShapeType="1"/>
            </p:cNvSpPr>
            <p:nvPr/>
          </p:nvSpPr>
          <p:spPr bwMode="auto">
            <a:xfrm>
              <a:off x="6565" y="3023"/>
              <a:ext cx="1574" cy="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4" name="Line 53"/>
            <p:cNvSpPr>
              <a:spLocks noChangeShapeType="1"/>
            </p:cNvSpPr>
            <p:nvPr/>
          </p:nvSpPr>
          <p:spPr bwMode="auto">
            <a:xfrm flipH="1">
              <a:off x="5365" y="3069"/>
              <a:ext cx="300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5" name="Line 54"/>
            <p:cNvSpPr>
              <a:spLocks noChangeShapeType="1"/>
            </p:cNvSpPr>
            <p:nvPr/>
          </p:nvSpPr>
          <p:spPr bwMode="auto">
            <a:xfrm>
              <a:off x="6253" y="3094"/>
              <a:ext cx="927" cy="6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6" name="Line 55"/>
            <p:cNvSpPr>
              <a:spLocks noChangeShapeType="1"/>
            </p:cNvSpPr>
            <p:nvPr/>
          </p:nvSpPr>
          <p:spPr bwMode="auto">
            <a:xfrm>
              <a:off x="5919" y="3112"/>
              <a:ext cx="286" cy="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7" name="Oval 56"/>
            <p:cNvSpPr>
              <a:spLocks noChangeArrowheads="1"/>
            </p:cNvSpPr>
            <p:nvPr/>
          </p:nvSpPr>
          <p:spPr bwMode="auto">
            <a:xfrm>
              <a:off x="4296" y="165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8" name="Oval 57"/>
            <p:cNvSpPr>
              <a:spLocks noChangeArrowheads="1"/>
            </p:cNvSpPr>
            <p:nvPr/>
          </p:nvSpPr>
          <p:spPr bwMode="auto">
            <a:xfrm>
              <a:off x="2964" y="238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699" name="Oval 58"/>
            <p:cNvSpPr>
              <a:spLocks noChangeArrowheads="1"/>
            </p:cNvSpPr>
            <p:nvPr/>
          </p:nvSpPr>
          <p:spPr bwMode="auto">
            <a:xfrm>
              <a:off x="6204" y="240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700" name="Oval 59"/>
            <p:cNvSpPr>
              <a:spLocks noChangeArrowheads="1"/>
            </p:cNvSpPr>
            <p:nvPr/>
          </p:nvSpPr>
          <p:spPr bwMode="auto">
            <a:xfrm>
              <a:off x="1929" y="339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701" name="Oval 60"/>
            <p:cNvSpPr>
              <a:spLocks noChangeArrowheads="1"/>
            </p:cNvSpPr>
            <p:nvPr/>
          </p:nvSpPr>
          <p:spPr bwMode="auto">
            <a:xfrm>
              <a:off x="2874" y="340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702" name="Oval 61"/>
            <p:cNvSpPr>
              <a:spLocks noChangeArrowheads="1"/>
            </p:cNvSpPr>
            <p:nvPr/>
          </p:nvSpPr>
          <p:spPr bwMode="auto">
            <a:xfrm>
              <a:off x="4179" y="339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703" name="Oval 62"/>
            <p:cNvSpPr>
              <a:spLocks noChangeArrowheads="1"/>
            </p:cNvSpPr>
            <p:nvPr/>
          </p:nvSpPr>
          <p:spPr bwMode="auto">
            <a:xfrm>
              <a:off x="4914" y="342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704" name="Oval 63"/>
            <p:cNvSpPr>
              <a:spLocks noChangeArrowheads="1"/>
            </p:cNvSpPr>
            <p:nvPr/>
          </p:nvSpPr>
          <p:spPr bwMode="auto">
            <a:xfrm>
              <a:off x="5761" y="3446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705" name="Oval 64"/>
            <p:cNvSpPr>
              <a:spLocks noChangeArrowheads="1"/>
            </p:cNvSpPr>
            <p:nvPr/>
          </p:nvSpPr>
          <p:spPr bwMode="auto">
            <a:xfrm>
              <a:off x="6639" y="351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8706" name="Oval 65"/>
            <p:cNvSpPr>
              <a:spLocks noChangeArrowheads="1"/>
            </p:cNvSpPr>
            <p:nvPr/>
          </p:nvSpPr>
          <p:spPr bwMode="auto">
            <a:xfrm>
              <a:off x="8124" y="342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j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4D76CBBB-79F4-4F62-BDB6-0CB0ED92D291}" type="slidenum">
              <a:rPr kumimoji="0" lang="zh-TW" altLang="en-US" sz="1400" baseline="0"/>
              <a:pPr/>
              <a:t>15</a:t>
            </a:fld>
            <a:endParaRPr kumimoji="0" lang="zh-TW" altLang="en-US" sz="1400" baseline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29700" name="Rectangle 3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916113"/>
            <a:ext cx="8054975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mtClean="0"/>
              <a:t>加入</a:t>
            </a:r>
            <a:r>
              <a:rPr lang="en-US" altLang="zh-TW" smtClean="0"/>
              <a:t>88</a:t>
            </a:r>
            <a:r>
              <a:rPr lang="zh-TW" altLang="en-US" smtClean="0"/>
              <a:t>由於 </a:t>
            </a:r>
            <a:r>
              <a:rPr lang="en-US" altLang="zh-TW" smtClean="0"/>
              <a:t>j </a:t>
            </a:r>
            <a:r>
              <a:rPr lang="zh-TW" altLang="en-US" smtClean="0"/>
              <a:t>節點的鍵值少於</a:t>
            </a:r>
            <a:r>
              <a:rPr lang="en-US" altLang="zh-TW" smtClean="0"/>
              <a:t>m–1</a:t>
            </a:r>
            <a:r>
              <a:rPr lang="zh-TW" altLang="en-US" smtClean="0"/>
              <a:t>即</a:t>
            </a:r>
            <a:r>
              <a:rPr lang="en-US" altLang="zh-TW" smtClean="0"/>
              <a:t>4</a:t>
            </a:r>
            <a:r>
              <a:rPr lang="zh-TW" altLang="en-US" smtClean="0"/>
              <a:t>個，則直接加入即可 </a:t>
            </a:r>
          </a:p>
        </p:txBody>
      </p:sp>
      <p:grpSp>
        <p:nvGrpSpPr>
          <p:cNvPr id="29701" name="Group 34"/>
          <p:cNvGrpSpPr>
            <a:grpSpLocks/>
          </p:cNvGrpSpPr>
          <p:nvPr/>
        </p:nvGrpSpPr>
        <p:grpSpPr bwMode="auto">
          <a:xfrm>
            <a:off x="1320800" y="2406650"/>
            <a:ext cx="7272338" cy="2663825"/>
            <a:chOff x="1743" y="3154"/>
            <a:chExt cx="6906" cy="2569"/>
          </a:xfrm>
        </p:grpSpPr>
        <p:sp>
          <p:nvSpPr>
            <p:cNvPr id="29702" name="Oval 35"/>
            <p:cNvSpPr>
              <a:spLocks noChangeArrowheads="1"/>
            </p:cNvSpPr>
            <p:nvPr/>
          </p:nvSpPr>
          <p:spPr bwMode="auto">
            <a:xfrm>
              <a:off x="4170" y="347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3" name="Oval 36"/>
            <p:cNvSpPr>
              <a:spLocks noChangeArrowheads="1"/>
            </p:cNvSpPr>
            <p:nvPr/>
          </p:nvSpPr>
          <p:spPr bwMode="auto">
            <a:xfrm>
              <a:off x="2783" y="4243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4" name="Oval 37"/>
            <p:cNvSpPr>
              <a:spLocks noChangeArrowheads="1"/>
            </p:cNvSpPr>
            <p:nvPr/>
          </p:nvSpPr>
          <p:spPr bwMode="auto">
            <a:xfrm>
              <a:off x="5380" y="4269"/>
              <a:ext cx="124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60 , 70 , 80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5" name="Oval 38"/>
            <p:cNvSpPr>
              <a:spLocks noChangeArrowheads="1"/>
            </p:cNvSpPr>
            <p:nvPr/>
          </p:nvSpPr>
          <p:spPr bwMode="auto">
            <a:xfrm>
              <a:off x="1743" y="5289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5,10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6" name="Oval 39"/>
            <p:cNvSpPr>
              <a:spLocks noChangeArrowheads="1"/>
            </p:cNvSpPr>
            <p:nvPr/>
          </p:nvSpPr>
          <p:spPr bwMode="auto">
            <a:xfrm>
              <a:off x="2769" y="5289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7" name="Oval 40"/>
            <p:cNvSpPr>
              <a:spLocks noChangeArrowheads="1"/>
            </p:cNvSpPr>
            <p:nvPr/>
          </p:nvSpPr>
          <p:spPr bwMode="auto">
            <a:xfrm>
              <a:off x="3744" y="5304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45,48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8" name="Oval 41"/>
            <p:cNvSpPr>
              <a:spLocks noChangeArrowheads="1"/>
            </p:cNvSpPr>
            <p:nvPr/>
          </p:nvSpPr>
          <p:spPr bwMode="auto">
            <a:xfrm>
              <a:off x="4822" y="5315"/>
              <a:ext cx="806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53,54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09" name="Oval 42"/>
            <p:cNvSpPr>
              <a:spLocks noChangeArrowheads="1"/>
            </p:cNvSpPr>
            <p:nvPr/>
          </p:nvSpPr>
          <p:spPr bwMode="auto">
            <a:xfrm>
              <a:off x="5761" y="5300"/>
              <a:ext cx="755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62,67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10" name="Oval 43"/>
            <p:cNvSpPr>
              <a:spLocks noChangeArrowheads="1"/>
            </p:cNvSpPr>
            <p:nvPr/>
          </p:nvSpPr>
          <p:spPr bwMode="auto">
            <a:xfrm>
              <a:off x="6565" y="5315"/>
              <a:ext cx="68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72,76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11" name="Oval 44"/>
            <p:cNvSpPr>
              <a:spLocks noChangeArrowheads="1"/>
            </p:cNvSpPr>
            <p:nvPr/>
          </p:nvSpPr>
          <p:spPr bwMode="auto">
            <a:xfrm>
              <a:off x="7344" y="5326"/>
              <a:ext cx="1305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</a:t>
              </a:r>
              <a:r>
                <a:rPr lang="en-US" altLang="zh-TW" sz="1600" baseline="0">
                  <a:solidFill>
                    <a:srgbClr val="FF0000"/>
                  </a:solidFill>
                  <a:latin typeface="Arial Narrow" panose="020B0606020202030204" pitchFamily="34" charset="0"/>
                  <a:ea typeface="文鼎中楷" pitchFamily="49" charset="-120"/>
                </a:rPr>
                <a:t>88</a:t>
              </a: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,90,95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12" name="Line 45"/>
            <p:cNvSpPr>
              <a:spLocks noChangeShapeType="1"/>
            </p:cNvSpPr>
            <p:nvPr/>
          </p:nvSpPr>
          <p:spPr bwMode="auto">
            <a:xfrm flipV="1">
              <a:off x="3289" y="3759"/>
              <a:ext cx="90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3" name="Line 46"/>
            <p:cNvSpPr>
              <a:spLocks noChangeShapeType="1"/>
            </p:cNvSpPr>
            <p:nvPr/>
          </p:nvSpPr>
          <p:spPr bwMode="auto">
            <a:xfrm>
              <a:off x="4579" y="3699"/>
              <a:ext cx="1305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4" name="Line 47"/>
            <p:cNvSpPr>
              <a:spLocks noChangeShapeType="1"/>
            </p:cNvSpPr>
            <p:nvPr/>
          </p:nvSpPr>
          <p:spPr bwMode="auto">
            <a:xfrm flipV="1">
              <a:off x="2212" y="4589"/>
              <a:ext cx="702" cy="6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5" name="Line 48"/>
            <p:cNvSpPr>
              <a:spLocks noChangeShapeType="1"/>
            </p:cNvSpPr>
            <p:nvPr/>
          </p:nvSpPr>
          <p:spPr bwMode="auto">
            <a:xfrm>
              <a:off x="3520" y="4609"/>
              <a:ext cx="624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6" name="Line 49"/>
            <p:cNvSpPr>
              <a:spLocks noChangeShapeType="1"/>
            </p:cNvSpPr>
            <p:nvPr/>
          </p:nvSpPr>
          <p:spPr bwMode="auto">
            <a:xfrm flipV="1">
              <a:off x="3199" y="4644"/>
              <a:ext cx="1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7" name="Line 50"/>
            <p:cNvSpPr>
              <a:spLocks noChangeShapeType="1"/>
            </p:cNvSpPr>
            <p:nvPr/>
          </p:nvSpPr>
          <p:spPr bwMode="auto">
            <a:xfrm>
              <a:off x="6543" y="4583"/>
              <a:ext cx="1546" cy="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8" name="Line 51"/>
            <p:cNvSpPr>
              <a:spLocks noChangeShapeType="1"/>
            </p:cNvSpPr>
            <p:nvPr/>
          </p:nvSpPr>
          <p:spPr bwMode="auto">
            <a:xfrm flipH="1">
              <a:off x="5254" y="4610"/>
              <a:ext cx="303" cy="6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9" name="Line 52"/>
            <p:cNvSpPr>
              <a:spLocks noChangeShapeType="1"/>
            </p:cNvSpPr>
            <p:nvPr/>
          </p:nvSpPr>
          <p:spPr bwMode="auto">
            <a:xfrm>
              <a:off x="6262" y="4658"/>
              <a:ext cx="792" cy="6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0" name="Line 53"/>
            <p:cNvSpPr>
              <a:spLocks noChangeShapeType="1"/>
            </p:cNvSpPr>
            <p:nvPr/>
          </p:nvSpPr>
          <p:spPr bwMode="auto">
            <a:xfrm>
              <a:off x="5848" y="4664"/>
              <a:ext cx="246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1" name="Oval 54"/>
            <p:cNvSpPr>
              <a:spLocks noChangeArrowheads="1"/>
            </p:cNvSpPr>
            <p:nvPr/>
          </p:nvSpPr>
          <p:spPr bwMode="auto">
            <a:xfrm>
              <a:off x="4169" y="3154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22" name="Oval 55"/>
            <p:cNvSpPr>
              <a:spLocks noChangeArrowheads="1"/>
            </p:cNvSpPr>
            <p:nvPr/>
          </p:nvSpPr>
          <p:spPr bwMode="auto">
            <a:xfrm>
              <a:off x="2853" y="394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23" name="Oval 56"/>
            <p:cNvSpPr>
              <a:spLocks noChangeArrowheads="1"/>
            </p:cNvSpPr>
            <p:nvPr/>
          </p:nvSpPr>
          <p:spPr bwMode="auto">
            <a:xfrm>
              <a:off x="6093" y="396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24" name="Oval 57"/>
            <p:cNvSpPr>
              <a:spLocks noChangeArrowheads="1"/>
            </p:cNvSpPr>
            <p:nvPr/>
          </p:nvSpPr>
          <p:spPr bwMode="auto">
            <a:xfrm>
              <a:off x="1818" y="495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25" name="Oval 58"/>
            <p:cNvSpPr>
              <a:spLocks noChangeArrowheads="1"/>
            </p:cNvSpPr>
            <p:nvPr/>
          </p:nvSpPr>
          <p:spPr bwMode="auto">
            <a:xfrm>
              <a:off x="2763" y="496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26" name="Oval 59"/>
            <p:cNvSpPr>
              <a:spLocks noChangeArrowheads="1"/>
            </p:cNvSpPr>
            <p:nvPr/>
          </p:nvSpPr>
          <p:spPr bwMode="auto">
            <a:xfrm>
              <a:off x="4068" y="495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27" name="Oval 60"/>
            <p:cNvSpPr>
              <a:spLocks noChangeArrowheads="1"/>
            </p:cNvSpPr>
            <p:nvPr/>
          </p:nvSpPr>
          <p:spPr bwMode="auto">
            <a:xfrm>
              <a:off x="4803" y="498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28" name="Oval 61"/>
            <p:cNvSpPr>
              <a:spLocks noChangeArrowheads="1"/>
            </p:cNvSpPr>
            <p:nvPr/>
          </p:nvSpPr>
          <p:spPr bwMode="auto">
            <a:xfrm>
              <a:off x="5650" y="5006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29" name="Oval 62"/>
            <p:cNvSpPr>
              <a:spLocks noChangeArrowheads="1"/>
            </p:cNvSpPr>
            <p:nvPr/>
          </p:nvSpPr>
          <p:spPr bwMode="auto">
            <a:xfrm>
              <a:off x="6543" y="4960"/>
              <a:ext cx="264" cy="40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9730" name="Oval 63"/>
            <p:cNvSpPr>
              <a:spLocks noChangeArrowheads="1"/>
            </p:cNvSpPr>
            <p:nvPr/>
          </p:nvSpPr>
          <p:spPr bwMode="auto">
            <a:xfrm>
              <a:off x="8013" y="498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j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EC8917E-E66E-41E6-B7E0-648D76F33DA6}" type="slidenum">
              <a:rPr kumimoji="0" lang="zh-TW" altLang="en-US" sz="1400" baseline="0"/>
              <a:pPr/>
              <a:t>16</a:t>
            </a:fld>
            <a:endParaRPr kumimoji="0" lang="zh-TW" altLang="en-US" sz="1400" baseline="0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3072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93025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z="2400" smtClean="0"/>
              <a:t>加入</a:t>
            </a:r>
            <a:r>
              <a:rPr lang="en-US" altLang="zh-TW" sz="2400" smtClean="0"/>
              <a:t>98</a:t>
            </a:r>
            <a:r>
              <a:rPr lang="zh-TW" altLang="en-US" sz="2400" smtClean="0"/>
              <a:t>，由於 </a:t>
            </a:r>
            <a:r>
              <a:rPr lang="en-US" altLang="zh-TW" sz="2400" smtClean="0"/>
              <a:t>j </a:t>
            </a:r>
            <a:r>
              <a:rPr lang="zh-TW" altLang="en-US" sz="2400" smtClean="0"/>
              <a:t>節點已有</a:t>
            </a:r>
            <a:r>
              <a:rPr lang="en-US" altLang="zh-TW" sz="2400" smtClean="0"/>
              <a:t>m–1</a:t>
            </a:r>
            <a:r>
              <a:rPr lang="zh-TW" altLang="en-US" sz="2400" smtClean="0"/>
              <a:t>個鍵值</a:t>
            </a:r>
            <a:r>
              <a:rPr lang="en-US" altLang="zh-TW" sz="2400" smtClean="0"/>
              <a:t>(</a:t>
            </a:r>
            <a:r>
              <a:rPr lang="zh-TW" altLang="en-US" sz="2400" smtClean="0"/>
              <a:t>即</a:t>
            </a:r>
            <a:r>
              <a:rPr lang="en-US" altLang="zh-TW" sz="2400" smtClean="0"/>
              <a:t>4</a:t>
            </a:r>
            <a:r>
              <a:rPr lang="zh-TW" altLang="en-US" sz="2400" smtClean="0"/>
              <a:t>個</a:t>
            </a:r>
            <a:r>
              <a:rPr lang="en-US" altLang="zh-TW" sz="2400" smtClean="0"/>
              <a:t>)</a:t>
            </a:r>
            <a:r>
              <a:rPr lang="zh-TW" altLang="en-US" sz="2400" smtClean="0"/>
              <a:t>，因此必須將 </a:t>
            </a:r>
            <a:r>
              <a:rPr lang="en-US" altLang="zh-TW" sz="2400" smtClean="0"/>
              <a:t>j </a:t>
            </a:r>
            <a:r>
              <a:rPr lang="zh-TW" altLang="en-US" sz="2400" smtClean="0"/>
              <a:t>節點劃分為二，</a:t>
            </a:r>
            <a:r>
              <a:rPr lang="en-US" altLang="zh-TW" sz="2400" smtClean="0"/>
              <a:t>j</a:t>
            </a:r>
            <a:r>
              <a:rPr lang="zh-TW" altLang="en-US" sz="2400" smtClean="0"/>
              <a:t>、</a:t>
            </a:r>
            <a:r>
              <a:rPr lang="en-US" altLang="zh-TW" sz="2400" smtClean="0"/>
              <a:t>k</a:t>
            </a:r>
            <a:r>
              <a:rPr lang="zh-TW" altLang="en-US" sz="2400" smtClean="0"/>
              <a:t>，然後選出</a:t>
            </a:r>
            <a:r>
              <a:rPr lang="en-US" altLang="zh-TW" sz="2400" smtClean="0"/>
              <a:t>K    = K3 = 90</a:t>
            </a:r>
            <a:r>
              <a:rPr lang="zh-TW" altLang="en-US" sz="2400" smtClean="0"/>
              <a:t>，並組成（</a:t>
            </a:r>
            <a:r>
              <a:rPr lang="en-US" altLang="zh-TW" sz="2400" smtClean="0"/>
              <a:t>90,k</a:t>
            </a:r>
            <a:r>
              <a:rPr lang="zh-TW" altLang="en-US" sz="2400" smtClean="0"/>
              <a:t>）加入</a:t>
            </a:r>
            <a:r>
              <a:rPr lang="en-US" altLang="zh-TW" sz="2400" smtClean="0"/>
              <a:t>c</a:t>
            </a:r>
            <a:r>
              <a:rPr lang="zh-TW" altLang="en-US" sz="2400" smtClean="0"/>
              <a:t>節點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-82550" y="271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145213" y="2192338"/>
          <a:ext cx="2555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方程式" r:id="rId3" imgW="203024" imgH="253780" progId="Equation.3">
                  <p:embed/>
                </p:oleObj>
              </mc:Choice>
              <mc:Fallback>
                <p:oleObj name="方程式" r:id="rId3" imgW="203024" imgH="253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2192338"/>
                        <a:ext cx="255587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2041525" y="2768600"/>
            <a:ext cx="6048375" cy="2519363"/>
            <a:chOff x="1854" y="8425"/>
            <a:chExt cx="6549" cy="2576"/>
          </a:xfrm>
        </p:grpSpPr>
        <p:sp>
          <p:nvSpPr>
            <p:cNvPr id="30728" name="Oval 8"/>
            <p:cNvSpPr>
              <a:spLocks noChangeArrowheads="1"/>
            </p:cNvSpPr>
            <p:nvPr/>
          </p:nvSpPr>
          <p:spPr bwMode="auto">
            <a:xfrm>
              <a:off x="4281" y="8745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2894" y="9514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195" y="9522"/>
              <a:ext cx="1761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60 , 70 , 80 , 90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1854" y="10560"/>
              <a:ext cx="77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5,10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2697" y="10560"/>
              <a:ext cx="84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3603" y="10575"/>
              <a:ext cx="75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45,48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4414" y="10602"/>
              <a:ext cx="70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53,54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156" y="10600"/>
              <a:ext cx="701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62,67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903" y="10604"/>
              <a:ext cx="68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72,76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7391" y="10597"/>
              <a:ext cx="1012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95,98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 flipV="1">
              <a:off x="3400" y="9038"/>
              <a:ext cx="88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4676" y="8999"/>
              <a:ext cx="1319" cy="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 flipV="1">
              <a:off x="2324" y="9862"/>
              <a:ext cx="694" cy="6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635" y="9872"/>
              <a:ext cx="396" cy="6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 flipH="1" flipV="1">
              <a:off x="3311" y="9915"/>
              <a:ext cx="3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6764" y="9847"/>
              <a:ext cx="1195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 flipH="1">
              <a:off x="5445" y="9903"/>
              <a:ext cx="279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6428" y="9912"/>
              <a:ext cx="630" cy="6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6032" y="9923"/>
              <a:ext cx="186" cy="6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4280" y="842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2964" y="9216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6204" y="9231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1929" y="10221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2874" y="10236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3666" y="10253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4480" y="1025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29" y="10263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818" y="1026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6529" y="1026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j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6620" y="10595"/>
              <a:ext cx="68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85,88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 flipV="1">
              <a:off x="4770" y="9863"/>
              <a:ext cx="673" cy="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7447" y="10283"/>
              <a:ext cx="290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k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1C63071-28A9-4A3C-AA3A-58E6A75243D9}" type="slidenum">
              <a:rPr kumimoji="0" lang="zh-TW" altLang="en-US" sz="1400" baseline="0"/>
              <a:pPr/>
              <a:t>17</a:t>
            </a:fld>
            <a:endParaRPr kumimoji="0" lang="zh-TW" altLang="en-US" sz="1400" baseline="0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3174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693025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mtClean="0"/>
              <a:t>加入</a:t>
            </a:r>
            <a:r>
              <a:rPr lang="en-US" altLang="zh-TW" smtClean="0"/>
              <a:t>91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zh-TW" altLang="en-US" smtClean="0"/>
              <a:t>加入</a:t>
            </a:r>
            <a:r>
              <a:rPr lang="en-US" altLang="zh-TW" smtClean="0"/>
              <a:t>93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1681163" y="1760538"/>
            <a:ext cx="6119812" cy="1943100"/>
            <a:chOff x="810" y="922"/>
            <a:chExt cx="2642" cy="1038"/>
          </a:xfrm>
        </p:grpSpPr>
        <p:sp>
          <p:nvSpPr>
            <p:cNvPr id="31783" name="Oval 6"/>
            <p:cNvSpPr>
              <a:spLocks noChangeArrowheads="1"/>
            </p:cNvSpPr>
            <p:nvPr/>
          </p:nvSpPr>
          <p:spPr bwMode="auto">
            <a:xfrm>
              <a:off x="1780" y="1050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84" name="Oval 7"/>
            <p:cNvSpPr>
              <a:spLocks noChangeArrowheads="1"/>
            </p:cNvSpPr>
            <p:nvPr/>
          </p:nvSpPr>
          <p:spPr bwMode="auto">
            <a:xfrm>
              <a:off x="1226" y="1358"/>
              <a:ext cx="355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85" name="Oval 8"/>
            <p:cNvSpPr>
              <a:spLocks noChangeArrowheads="1"/>
            </p:cNvSpPr>
            <p:nvPr/>
          </p:nvSpPr>
          <p:spPr bwMode="auto">
            <a:xfrm>
              <a:off x="2142" y="1368"/>
              <a:ext cx="710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60 , 70 , 80 , 90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86" name="Oval 9"/>
            <p:cNvSpPr>
              <a:spLocks noChangeArrowheads="1"/>
            </p:cNvSpPr>
            <p:nvPr/>
          </p:nvSpPr>
          <p:spPr bwMode="auto">
            <a:xfrm>
              <a:off x="810" y="1776"/>
              <a:ext cx="310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5,10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87" name="Oval 10"/>
            <p:cNvSpPr>
              <a:spLocks noChangeArrowheads="1"/>
            </p:cNvSpPr>
            <p:nvPr/>
          </p:nvSpPr>
          <p:spPr bwMode="auto">
            <a:xfrm>
              <a:off x="1147" y="1776"/>
              <a:ext cx="33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88" name="Oval 11"/>
            <p:cNvSpPr>
              <a:spLocks noChangeArrowheads="1"/>
            </p:cNvSpPr>
            <p:nvPr/>
          </p:nvSpPr>
          <p:spPr bwMode="auto">
            <a:xfrm>
              <a:off x="1509" y="1782"/>
              <a:ext cx="304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45,48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89" name="Oval 12"/>
            <p:cNvSpPr>
              <a:spLocks noChangeArrowheads="1"/>
            </p:cNvSpPr>
            <p:nvPr/>
          </p:nvSpPr>
          <p:spPr bwMode="auto">
            <a:xfrm>
              <a:off x="1834" y="1793"/>
              <a:ext cx="282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53,54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90" name="Oval 13"/>
            <p:cNvSpPr>
              <a:spLocks noChangeArrowheads="1"/>
            </p:cNvSpPr>
            <p:nvPr/>
          </p:nvSpPr>
          <p:spPr bwMode="auto">
            <a:xfrm>
              <a:off x="2130" y="1792"/>
              <a:ext cx="281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62,67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91" name="Oval 14"/>
            <p:cNvSpPr>
              <a:spLocks noChangeArrowheads="1"/>
            </p:cNvSpPr>
            <p:nvPr/>
          </p:nvSpPr>
          <p:spPr bwMode="auto">
            <a:xfrm>
              <a:off x="2429" y="1794"/>
              <a:ext cx="276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72,76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92" name="Oval 15"/>
            <p:cNvSpPr>
              <a:spLocks noChangeArrowheads="1"/>
            </p:cNvSpPr>
            <p:nvPr/>
          </p:nvSpPr>
          <p:spPr bwMode="auto">
            <a:xfrm>
              <a:off x="3012" y="1801"/>
              <a:ext cx="440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91,95,98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93" name="Line 16"/>
            <p:cNvSpPr>
              <a:spLocks noChangeShapeType="1"/>
            </p:cNvSpPr>
            <p:nvPr/>
          </p:nvSpPr>
          <p:spPr bwMode="auto">
            <a:xfrm flipV="1">
              <a:off x="1428" y="1164"/>
              <a:ext cx="36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4" name="Line 17"/>
            <p:cNvSpPr>
              <a:spLocks noChangeShapeType="1"/>
            </p:cNvSpPr>
            <p:nvPr/>
          </p:nvSpPr>
          <p:spPr bwMode="auto">
            <a:xfrm>
              <a:off x="1944" y="1140"/>
              <a:ext cx="522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5" name="Line 18"/>
            <p:cNvSpPr>
              <a:spLocks noChangeShapeType="1"/>
            </p:cNvSpPr>
            <p:nvPr/>
          </p:nvSpPr>
          <p:spPr bwMode="auto">
            <a:xfrm flipV="1">
              <a:off x="992" y="1499"/>
              <a:ext cx="278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6" name="Line 19"/>
            <p:cNvSpPr>
              <a:spLocks noChangeShapeType="1"/>
            </p:cNvSpPr>
            <p:nvPr/>
          </p:nvSpPr>
          <p:spPr bwMode="auto">
            <a:xfrm>
              <a:off x="1522" y="1504"/>
              <a:ext cx="17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7" name="Line 20"/>
            <p:cNvSpPr>
              <a:spLocks noChangeShapeType="1"/>
            </p:cNvSpPr>
            <p:nvPr/>
          </p:nvSpPr>
          <p:spPr bwMode="auto">
            <a:xfrm flipV="1">
              <a:off x="1392" y="1518"/>
              <a:ext cx="0" cy="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8" name="Line 21"/>
            <p:cNvSpPr>
              <a:spLocks noChangeShapeType="1"/>
            </p:cNvSpPr>
            <p:nvPr/>
          </p:nvSpPr>
          <p:spPr bwMode="auto">
            <a:xfrm flipH="1">
              <a:off x="2245" y="1520"/>
              <a:ext cx="103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9" name="Line 22"/>
            <p:cNvSpPr>
              <a:spLocks noChangeShapeType="1"/>
            </p:cNvSpPr>
            <p:nvPr/>
          </p:nvSpPr>
          <p:spPr bwMode="auto">
            <a:xfrm>
              <a:off x="2626" y="1521"/>
              <a:ext cx="265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0" name="Line 23"/>
            <p:cNvSpPr>
              <a:spLocks noChangeShapeType="1"/>
            </p:cNvSpPr>
            <p:nvPr/>
          </p:nvSpPr>
          <p:spPr bwMode="auto">
            <a:xfrm>
              <a:off x="2508" y="1532"/>
              <a:ext cx="5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1" name="Oval 24"/>
            <p:cNvSpPr>
              <a:spLocks noChangeArrowheads="1"/>
            </p:cNvSpPr>
            <p:nvPr/>
          </p:nvSpPr>
          <p:spPr bwMode="auto">
            <a:xfrm>
              <a:off x="1780" y="922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02" name="Oval 25"/>
            <p:cNvSpPr>
              <a:spLocks noChangeArrowheads="1"/>
            </p:cNvSpPr>
            <p:nvPr/>
          </p:nvSpPr>
          <p:spPr bwMode="auto">
            <a:xfrm>
              <a:off x="1254" y="1238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03" name="Oval 26"/>
            <p:cNvSpPr>
              <a:spLocks noChangeArrowheads="1"/>
            </p:cNvSpPr>
            <p:nvPr/>
          </p:nvSpPr>
          <p:spPr bwMode="auto">
            <a:xfrm>
              <a:off x="2550" y="1244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04" name="Oval 27"/>
            <p:cNvSpPr>
              <a:spLocks noChangeArrowheads="1"/>
            </p:cNvSpPr>
            <p:nvPr/>
          </p:nvSpPr>
          <p:spPr bwMode="auto">
            <a:xfrm>
              <a:off x="840" y="1640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05" name="Oval 28"/>
            <p:cNvSpPr>
              <a:spLocks noChangeArrowheads="1"/>
            </p:cNvSpPr>
            <p:nvPr/>
          </p:nvSpPr>
          <p:spPr bwMode="auto">
            <a:xfrm>
              <a:off x="1218" y="1646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06" name="Oval 29"/>
            <p:cNvSpPr>
              <a:spLocks noChangeArrowheads="1"/>
            </p:cNvSpPr>
            <p:nvPr/>
          </p:nvSpPr>
          <p:spPr bwMode="auto">
            <a:xfrm>
              <a:off x="1534" y="1653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07" name="Oval 30"/>
            <p:cNvSpPr>
              <a:spLocks noChangeArrowheads="1"/>
            </p:cNvSpPr>
            <p:nvPr/>
          </p:nvSpPr>
          <p:spPr bwMode="auto">
            <a:xfrm>
              <a:off x="1860" y="1655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08" name="Oval 31"/>
            <p:cNvSpPr>
              <a:spLocks noChangeArrowheads="1"/>
            </p:cNvSpPr>
            <p:nvPr/>
          </p:nvSpPr>
          <p:spPr bwMode="auto">
            <a:xfrm>
              <a:off x="2120" y="1657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09" name="Oval 32"/>
            <p:cNvSpPr>
              <a:spLocks noChangeArrowheads="1"/>
            </p:cNvSpPr>
            <p:nvPr/>
          </p:nvSpPr>
          <p:spPr bwMode="auto">
            <a:xfrm>
              <a:off x="2395" y="1659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10" name="Oval 33"/>
            <p:cNvSpPr>
              <a:spLocks noChangeArrowheads="1"/>
            </p:cNvSpPr>
            <p:nvPr/>
          </p:nvSpPr>
          <p:spPr bwMode="auto">
            <a:xfrm>
              <a:off x="2680" y="1659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j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11" name="Oval 34"/>
            <p:cNvSpPr>
              <a:spLocks noChangeArrowheads="1"/>
            </p:cNvSpPr>
            <p:nvPr/>
          </p:nvSpPr>
          <p:spPr bwMode="auto">
            <a:xfrm>
              <a:off x="2716" y="1790"/>
              <a:ext cx="276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85,88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12" name="Line 35"/>
            <p:cNvSpPr>
              <a:spLocks noChangeShapeType="1"/>
            </p:cNvSpPr>
            <p:nvPr/>
          </p:nvSpPr>
          <p:spPr bwMode="auto">
            <a:xfrm flipV="1">
              <a:off x="1976" y="1500"/>
              <a:ext cx="252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13" name="Oval 36"/>
            <p:cNvSpPr>
              <a:spLocks noChangeArrowheads="1"/>
            </p:cNvSpPr>
            <p:nvPr/>
          </p:nvSpPr>
          <p:spPr bwMode="auto">
            <a:xfrm>
              <a:off x="2971" y="1688"/>
              <a:ext cx="159" cy="15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k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814" name="Line 37"/>
            <p:cNvSpPr>
              <a:spLocks noChangeShapeType="1"/>
            </p:cNvSpPr>
            <p:nvPr/>
          </p:nvSpPr>
          <p:spPr bwMode="auto">
            <a:xfrm>
              <a:off x="2796" y="1496"/>
              <a:ext cx="432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750" name="Group 38"/>
          <p:cNvGrpSpPr>
            <a:grpSpLocks/>
          </p:cNvGrpSpPr>
          <p:nvPr/>
        </p:nvGrpSpPr>
        <p:grpSpPr bwMode="auto">
          <a:xfrm>
            <a:off x="1752600" y="3919538"/>
            <a:ext cx="6337300" cy="2016125"/>
            <a:chOff x="810" y="2458"/>
            <a:chExt cx="2752" cy="1038"/>
          </a:xfrm>
        </p:grpSpPr>
        <p:sp>
          <p:nvSpPr>
            <p:cNvPr id="31751" name="Oval 39"/>
            <p:cNvSpPr>
              <a:spLocks noChangeArrowheads="1"/>
            </p:cNvSpPr>
            <p:nvPr/>
          </p:nvSpPr>
          <p:spPr bwMode="auto">
            <a:xfrm>
              <a:off x="1780" y="258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52" name="Oval 40"/>
            <p:cNvSpPr>
              <a:spLocks noChangeArrowheads="1"/>
            </p:cNvSpPr>
            <p:nvPr/>
          </p:nvSpPr>
          <p:spPr bwMode="auto">
            <a:xfrm>
              <a:off x="1226" y="2894"/>
              <a:ext cx="355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53" name="Oval 41"/>
            <p:cNvSpPr>
              <a:spLocks noChangeArrowheads="1"/>
            </p:cNvSpPr>
            <p:nvPr/>
          </p:nvSpPr>
          <p:spPr bwMode="auto">
            <a:xfrm>
              <a:off x="2142" y="2904"/>
              <a:ext cx="710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60 , 70 , 80 , 90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54" name="Oval 42"/>
            <p:cNvSpPr>
              <a:spLocks noChangeArrowheads="1"/>
            </p:cNvSpPr>
            <p:nvPr/>
          </p:nvSpPr>
          <p:spPr bwMode="auto">
            <a:xfrm>
              <a:off x="810" y="3312"/>
              <a:ext cx="310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5,10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55" name="Oval 43"/>
            <p:cNvSpPr>
              <a:spLocks noChangeArrowheads="1"/>
            </p:cNvSpPr>
            <p:nvPr/>
          </p:nvSpPr>
          <p:spPr bwMode="auto">
            <a:xfrm>
              <a:off x="1147" y="3312"/>
              <a:ext cx="33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56" name="Oval 44"/>
            <p:cNvSpPr>
              <a:spLocks noChangeArrowheads="1"/>
            </p:cNvSpPr>
            <p:nvPr/>
          </p:nvSpPr>
          <p:spPr bwMode="auto">
            <a:xfrm>
              <a:off x="1509" y="3318"/>
              <a:ext cx="304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45,48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57" name="Oval 45"/>
            <p:cNvSpPr>
              <a:spLocks noChangeArrowheads="1"/>
            </p:cNvSpPr>
            <p:nvPr/>
          </p:nvSpPr>
          <p:spPr bwMode="auto">
            <a:xfrm>
              <a:off x="1834" y="3329"/>
              <a:ext cx="282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53,54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58" name="Oval 46"/>
            <p:cNvSpPr>
              <a:spLocks noChangeArrowheads="1"/>
            </p:cNvSpPr>
            <p:nvPr/>
          </p:nvSpPr>
          <p:spPr bwMode="auto">
            <a:xfrm>
              <a:off x="2130" y="3328"/>
              <a:ext cx="281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62,67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59" name="Oval 47"/>
            <p:cNvSpPr>
              <a:spLocks noChangeArrowheads="1"/>
            </p:cNvSpPr>
            <p:nvPr/>
          </p:nvSpPr>
          <p:spPr bwMode="auto">
            <a:xfrm>
              <a:off x="2429" y="3330"/>
              <a:ext cx="276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72,76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60" name="Oval 48"/>
            <p:cNvSpPr>
              <a:spLocks noChangeArrowheads="1"/>
            </p:cNvSpPr>
            <p:nvPr/>
          </p:nvSpPr>
          <p:spPr bwMode="auto">
            <a:xfrm>
              <a:off x="3012" y="3337"/>
              <a:ext cx="550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91,93,95,98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61" name="Line 49"/>
            <p:cNvSpPr>
              <a:spLocks noChangeShapeType="1"/>
            </p:cNvSpPr>
            <p:nvPr/>
          </p:nvSpPr>
          <p:spPr bwMode="auto">
            <a:xfrm flipV="1">
              <a:off x="1428" y="2700"/>
              <a:ext cx="36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2" name="Line 50"/>
            <p:cNvSpPr>
              <a:spLocks noChangeShapeType="1"/>
            </p:cNvSpPr>
            <p:nvPr/>
          </p:nvSpPr>
          <p:spPr bwMode="auto">
            <a:xfrm>
              <a:off x="1944" y="2676"/>
              <a:ext cx="522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Line 51"/>
            <p:cNvSpPr>
              <a:spLocks noChangeShapeType="1"/>
            </p:cNvSpPr>
            <p:nvPr/>
          </p:nvSpPr>
          <p:spPr bwMode="auto">
            <a:xfrm flipV="1">
              <a:off x="995" y="3031"/>
              <a:ext cx="282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Line 52"/>
            <p:cNvSpPr>
              <a:spLocks noChangeShapeType="1"/>
            </p:cNvSpPr>
            <p:nvPr/>
          </p:nvSpPr>
          <p:spPr bwMode="auto">
            <a:xfrm>
              <a:off x="1524" y="3033"/>
              <a:ext cx="166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5" name="Line 53"/>
            <p:cNvSpPr>
              <a:spLocks noChangeShapeType="1"/>
            </p:cNvSpPr>
            <p:nvPr/>
          </p:nvSpPr>
          <p:spPr bwMode="auto">
            <a:xfrm flipV="1">
              <a:off x="1391" y="3054"/>
              <a:ext cx="1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6" name="Line 54"/>
            <p:cNvSpPr>
              <a:spLocks noChangeShapeType="1"/>
            </p:cNvSpPr>
            <p:nvPr/>
          </p:nvSpPr>
          <p:spPr bwMode="auto">
            <a:xfrm flipH="1">
              <a:off x="2241" y="3060"/>
              <a:ext cx="103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7" name="Line 55"/>
            <p:cNvSpPr>
              <a:spLocks noChangeShapeType="1"/>
            </p:cNvSpPr>
            <p:nvPr/>
          </p:nvSpPr>
          <p:spPr bwMode="auto">
            <a:xfrm>
              <a:off x="2638" y="3060"/>
              <a:ext cx="253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8" name="Line 56"/>
            <p:cNvSpPr>
              <a:spLocks noChangeShapeType="1"/>
            </p:cNvSpPr>
            <p:nvPr/>
          </p:nvSpPr>
          <p:spPr bwMode="auto">
            <a:xfrm>
              <a:off x="2484" y="3066"/>
              <a:ext cx="81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9" name="Oval 57"/>
            <p:cNvSpPr>
              <a:spLocks noChangeArrowheads="1"/>
            </p:cNvSpPr>
            <p:nvPr/>
          </p:nvSpPr>
          <p:spPr bwMode="auto">
            <a:xfrm>
              <a:off x="1780" y="2458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70" name="Oval 58"/>
            <p:cNvSpPr>
              <a:spLocks noChangeArrowheads="1"/>
            </p:cNvSpPr>
            <p:nvPr/>
          </p:nvSpPr>
          <p:spPr bwMode="auto">
            <a:xfrm>
              <a:off x="1254" y="2774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71" name="Oval 59"/>
            <p:cNvSpPr>
              <a:spLocks noChangeArrowheads="1"/>
            </p:cNvSpPr>
            <p:nvPr/>
          </p:nvSpPr>
          <p:spPr bwMode="auto">
            <a:xfrm>
              <a:off x="2550" y="2780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72" name="Oval 60"/>
            <p:cNvSpPr>
              <a:spLocks noChangeArrowheads="1"/>
            </p:cNvSpPr>
            <p:nvPr/>
          </p:nvSpPr>
          <p:spPr bwMode="auto">
            <a:xfrm>
              <a:off x="840" y="3176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73" name="Oval 61"/>
            <p:cNvSpPr>
              <a:spLocks noChangeArrowheads="1"/>
            </p:cNvSpPr>
            <p:nvPr/>
          </p:nvSpPr>
          <p:spPr bwMode="auto">
            <a:xfrm>
              <a:off x="1218" y="3182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74" name="Oval 62"/>
            <p:cNvSpPr>
              <a:spLocks noChangeArrowheads="1"/>
            </p:cNvSpPr>
            <p:nvPr/>
          </p:nvSpPr>
          <p:spPr bwMode="auto">
            <a:xfrm>
              <a:off x="1534" y="3189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75" name="Oval 63"/>
            <p:cNvSpPr>
              <a:spLocks noChangeArrowheads="1"/>
            </p:cNvSpPr>
            <p:nvPr/>
          </p:nvSpPr>
          <p:spPr bwMode="auto">
            <a:xfrm>
              <a:off x="1860" y="3191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76" name="Oval 64"/>
            <p:cNvSpPr>
              <a:spLocks noChangeArrowheads="1"/>
            </p:cNvSpPr>
            <p:nvPr/>
          </p:nvSpPr>
          <p:spPr bwMode="auto">
            <a:xfrm>
              <a:off x="2120" y="3193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77" name="Oval 65"/>
            <p:cNvSpPr>
              <a:spLocks noChangeArrowheads="1"/>
            </p:cNvSpPr>
            <p:nvPr/>
          </p:nvSpPr>
          <p:spPr bwMode="auto">
            <a:xfrm>
              <a:off x="2395" y="3195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78" name="Oval 66"/>
            <p:cNvSpPr>
              <a:spLocks noChangeArrowheads="1"/>
            </p:cNvSpPr>
            <p:nvPr/>
          </p:nvSpPr>
          <p:spPr bwMode="auto">
            <a:xfrm>
              <a:off x="2680" y="3195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j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79" name="Oval 67"/>
            <p:cNvSpPr>
              <a:spLocks noChangeArrowheads="1"/>
            </p:cNvSpPr>
            <p:nvPr/>
          </p:nvSpPr>
          <p:spPr bwMode="auto">
            <a:xfrm>
              <a:off x="2716" y="3326"/>
              <a:ext cx="276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85,88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80" name="Line 68"/>
            <p:cNvSpPr>
              <a:spLocks noChangeShapeType="1"/>
            </p:cNvSpPr>
            <p:nvPr/>
          </p:nvSpPr>
          <p:spPr bwMode="auto">
            <a:xfrm flipV="1">
              <a:off x="1976" y="3033"/>
              <a:ext cx="244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1" name="Oval 69"/>
            <p:cNvSpPr>
              <a:spLocks noChangeArrowheads="1"/>
            </p:cNvSpPr>
            <p:nvPr/>
          </p:nvSpPr>
          <p:spPr bwMode="auto">
            <a:xfrm>
              <a:off x="2971" y="3224"/>
              <a:ext cx="159" cy="15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k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1782" name="Line 70"/>
            <p:cNvSpPr>
              <a:spLocks noChangeShapeType="1"/>
            </p:cNvSpPr>
            <p:nvPr/>
          </p:nvSpPr>
          <p:spPr bwMode="auto">
            <a:xfrm>
              <a:off x="2768" y="3036"/>
              <a:ext cx="465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94EA5DE-C19A-4495-A14B-0DBEAAE634B7}" type="slidenum">
              <a:rPr kumimoji="0" lang="zh-TW" altLang="en-US" sz="1400" baseline="0"/>
              <a:pPr/>
              <a:t>18</a:t>
            </a:fld>
            <a:endParaRPr kumimoji="0" lang="zh-TW" altLang="en-US" sz="1400" baseline="0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327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693025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z="2000" smtClean="0"/>
              <a:t>加入</a:t>
            </a:r>
            <a:r>
              <a:rPr lang="en-US" altLang="zh-TW" sz="2000" smtClean="0"/>
              <a:t>99</a:t>
            </a:r>
            <a:r>
              <a:rPr lang="zh-TW" altLang="en-US" sz="2000" smtClean="0"/>
              <a:t>，以同樣的方法將 </a:t>
            </a:r>
            <a:r>
              <a:rPr lang="en-US" altLang="zh-TW" sz="2000" smtClean="0"/>
              <a:t>k </a:t>
            </a:r>
            <a:r>
              <a:rPr lang="zh-TW" altLang="en-US" sz="2000" smtClean="0"/>
              <a:t>劃分為 </a:t>
            </a:r>
            <a:r>
              <a:rPr lang="en-US" altLang="zh-TW" sz="2000" smtClean="0"/>
              <a:t>k</a:t>
            </a:r>
            <a:r>
              <a:rPr lang="zh-TW" altLang="en-US" sz="2000" smtClean="0"/>
              <a:t>，</a:t>
            </a:r>
            <a:r>
              <a:rPr lang="en-US" altLang="zh-TW" sz="2000" smtClean="0"/>
              <a:t>l </a:t>
            </a:r>
            <a:r>
              <a:rPr lang="zh-TW" altLang="en-US" sz="2000" smtClean="0"/>
              <a:t>並組成（</a:t>
            </a:r>
            <a:r>
              <a:rPr lang="en-US" altLang="zh-TW" sz="2000" smtClean="0"/>
              <a:t>95, l</a:t>
            </a:r>
            <a:r>
              <a:rPr lang="zh-TW" altLang="en-US" sz="2000" smtClean="0"/>
              <a:t>）加入 </a:t>
            </a:r>
            <a:r>
              <a:rPr lang="en-US" altLang="zh-TW" sz="2000" smtClean="0"/>
              <a:t>c </a:t>
            </a:r>
            <a:r>
              <a:rPr lang="zh-TW" altLang="en-US" sz="2000" smtClean="0"/>
              <a:t>節點，由於 </a:t>
            </a:r>
            <a:r>
              <a:rPr lang="en-US" altLang="zh-TW" sz="2000" smtClean="0"/>
              <a:t>c </a:t>
            </a:r>
            <a:r>
              <a:rPr lang="zh-TW" altLang="en-US" sz="2000" smtClean="0"/>
              <a:t>節點已有 </a:t>
            </a:r>
            <a:r>
              <a:rPr lang="en-US" altLang="zh-TW" sz="2000" smtClean="0"/>
              <a:t>m–1</a:t>
            </a:r>
            <a:r>
              <a:rPr lang="zh-TW" altLang="en-US" sz="2000" smtClean="0"/>
              <a:t>個鍵值，若再加入一鍵值勢必也要劃分 </a:t>
            </a:r>
            <a:r>
              <a:rPr lang="en-US" altLang="zh-TW" sz="2000" smtClean="0"/>
              <a:t>c </a:t>
            </a:r>
            <a:r>
              <a:rPr lang="zh-TW" altLang="en-US" sz="2000" smtClean="0"/>
              <a:t>節點為二，其為 </a:t>
            </a:r>
            <a:r>
              <a:rPr lang="en-US" altLang="zh-TW" sz="2000" smtClean="0"/>
              <a:t>c</a:t>
            </a:r>
            <a:r>
              <a:rPr lang="zh-TW" altLang="en-US" sz="2000" smtClean="0"/>
              <a:t>、</a:t>
            </a:r>
            <a:r>
              <a:rPr lang="en-US" altLang="zh-TW" sz="2000" smtClean="0"/>
              <a:t>m</a:t>
            </a:r>
            <a:r>
              <a:rPr lang="zh-TW" altLang="en-US" sz="2000" smtClean="0"/>
              <a:t>，並將（</a:t>
            </a:r>
            <a:r>
              <a:rPr lang="en-US" altLang="zh-TW" sz="2000" smtClean="0"/>
              <a:t>80, m</a:t>
            </a:r>
            <a:r>
              <a:rPr lang="zh-TW" altLang="en-US" sz="2000" smtClean="0"/>
              <a:t>）加入其父節點 </a:t>
            </a:r>
            <a:r>
              <a:rPr lang="en-US" altLang="zh-TW" sz="2000" smtClean="0"/>
              <a:t>a</a:t>
            </a:r>
            <a:r>
              <a:rPr lang="en-US" altLang="zh-TW" smtClean="0"/>
              <a:t> </a:t>
            </a: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1681163" y="3054350"/>
            <a:ext cx="6481762" cy="2376488"/>
            <a:chOff x="742" y="754"/>
            <a:chExt cx="2752" cy="1055"/>
          </a:xfrm>
        </p:grpSpPr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1810" y="880"/>
              <a:ext cx="35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50 , 80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1158" y="1214"/>
              <a:ext cx="355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742" y="1632"/>
              <a:ext cx="310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5,10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079" y="1632"/>
              <a:ext cx="33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1441" y="1638"/>
              <a:ext cx="304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45,48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79" name="Oval 11"/>
            <p:cNvSpPr>
              <a:spLocks noChangeArrowheads="1"/>
            </p:cNvSpPr>
            <p:nvPr/>
          </p:nvSpPr>
          <p:spPr bwMode="auto">
            <a:xfrm>
              <a:off x="1766" y="1649"/>
              <a:ext cx="282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53,54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80" name="Oval 12"/>
            <p:cNvSpPr>
              <a:spLocks noChangeArrowheads="1"/>
            </p:cNvSpPr>
            <p:nvPr/>
          </p:nvSpPr>
          <p:spPr bwMode="auto">
            <a:xfrm>
              <a:off x="2062" y="1648"/>
              <a:ext cx="281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62,67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81" name="Oval 13"/>
            <p:cNvSpPr>
              <a:spLocks noChangeArrowheads="1"/>
            </p:cNvSpPr>
            <p:nvPr/>
          </p:nvSpPr>
          <p:spPr bwMode="auto">
            <a:xfrm>
              <a:off x="2361" y="1650"/>
              <a:ext cx="276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72,76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82" name="Oval 14"/>
            <p:cNvSpPr>
              <a:spLocks noChangeArrowheads="1"/>
            </p:cNvSpPr>
            <p:nvPr/>
          </p:nvSpPr>
          <p:spPr bwMode="auto">
            <a:xfrm>
              <a:off x="3240" y="1657"/>
              <a:ext cx="254" cy="1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98,99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V="1">
              <a:off x="1360" y="994"/>
              <a:ext cx="44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924" y="1350"/>
              <a:ext cx="285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1455" y="1357"/>
              <a:ext cx="162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flipV="1">
              <a:off x="1324" y="1374"/>
              <a:ext cx="0" cy="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Oval 19"/>
            <p:cNvSpPr>
              <a:spLocks noChangeArrowheads="1"/>
            </p:cNvSpPr>
            <p:nvPr/>
          </p:nvSpPr>
          <p:spPr bwMode="auto">
            <a:xfrm>
              <a:off x="1915" y="754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88" name="Oval 20"/>
            <p:cNvSpPr>
              <a:spLocks noChangeArrowheads="1"/>
            </p:cNvSpPr>
            <p:nvPr/>
          </p:nvSpPr>
          <p:spPr bwMode="auto">
            <a:xfrm>
              <a:off x="1186" y="1094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89" name="Oval 21"/>
            <p:cNvSpPr>
              <a:spLocks noChangeArrowheads="1"/>
            </p:cNvSpPr>
            <p:nvPr/>
          </p:nvSpPr>
          <p:spPr bwMode="auto">
            <a:xfrm>
              <a:off x="1815" y="1099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772" y="1496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91" name="Oval 23"/>
            <p:cNvSpPr>
              <a:spLocks noChangeArrowheads="1"/>
            </p:cNvSpPr>
            <p:nvPr/>
          </p:nvSpPr>
          <p:spPr bwMode="auto">
            <a:xfrm>
              <a:off x="1150" y="1502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92" name="Oval 24"/>
            <p:cNvSpPr>
              <a:spLocks noChangeArrowheads="1"/>
            </p:cNvSpPr>
            <p:nvPr/>
          </p:nvSpPr>
          <p:spPr bwMode="auto">
            <a:xfrm>
              <a:off x="1434" y="1509"/>
              <a:ext cx="174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93" name="Oval 25"/>
            <p:cNvSpPr>
              <a:spLocks noChangeArrowheads="1"/>
            </p:cNvSpPr>
            <p:nvPr/>
          </p:nvSpPr>
          <p:spPr bwMode="auto">
            <a:xfrm>
              <a:off x="1718" y="1511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94" name="Oval 26"/>
            <p:cNvSpPr>
              <a:spLocks noChangeArrowheads="1"/>
            </p:cNvSpPr>
            <p:nvPr/>
          </p:nvSpPr>
          <p:spPr bwMode="auto">
            <a:xfrm>
              <a:off x="2004" y="1513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95" name="Oval 27"/>
            <p:cNvSpPr>
              <a:spLocks noChangeArrowheads="1"/>
            </p:cNvSpPr>
            <p:nvPr/>
          </p:nvSpPr>
          <p:spPr bwMode="auto">
            <a:xfrm>
              <a:off x="2233" y="1511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96" name="Oval 28"/>
            <p:cNvSpPr>
              <a:spLocks noChangeArrowheads="1"/>
            </p:cNvSpPr>
            <p:nvPr/>
          </p:nvSpPr>
          <p:spPr bwMode="auto">
            <a:xfrm>
              <a:off x="2592" y="1549"/>
              <a:ext cx="158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j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97" name="Oval 29"/>
            <p:cNvSpPr>
              <a:spLocks noChangeArrowheads="1"/>
            </p:cNvSpPr>
            <p:nvPr/>
          </p:nvSpPr>
          <p:spPr bwMode="auto">
            <a:xfrm>
              <a:off x="2648" y="1646"/>
              <a:ext cx="276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85,88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2884" y="1566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k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799" name="Oval 31"/>
            <p:cNvSpPr>
              <a:spLocks noChangeArrowheads="1"/>
            </p:cNvSpPr>
            <p:nvPr/>
          </p:nvSpPr>
          <p:spPr bwMode="auto">
            <a:xfrm>
              <a:off x="1807" y="1224"/>
              <a:ext cx="35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60 , 70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800" name="Oval 32"/>
            <p:cNvSpPr>
              <a:spLocks noChangeArrowheads="1"/>
            </p:cNvSpPr>
            <p:nvPr/>
          </p:nvSpPr>
          <p:spPr bwMode="auto">
            <a:xfrm>
              <a:off x="2429" y="1210"/>
              <a:ext cx="35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90 , 95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801" name="Oval 33"/>
            <p:cNvSpPr>
              <a:spLocks noChangeArrowheads="1"/>
            </p:cNvSpPr>
            <p:nvPr/>
          </p:nvSpPr>
          <p:spPr bwMode="auto">
            <a:xfrm>
              <a:off x="2942" y="1650"/>
              <a:ext cx="276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91,93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1977" y="1041"/>
              <a:ext cx="1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flipH="1">
              <a:off x="1862" y="1380"/>
              <a:ext cx="51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1987" y="1382"/>
              <a:ext cx="194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114" y="1359"/>
              <a:ext cx="377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162" y="1007"/>
              <a:ext cx="384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746" y="1344"/>
              <a:ext cx="63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2628" y="1370"/>
              <a:ext cx="436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2536" y="1367"/>
              <a:ext cx="21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0" name="Oval 42"/>
            <p:cNvSpPr>
              <a:spLocks noChangeArrowheads="1"/>
            </p:cNvSpPr>
            <p:nvPr/>
          </p:nvSpPr>
          <p:spPr bwMode="auto">
            <a:xfrm>
              <a:off x="3181" y="1564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l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2811" name="Oval 43"/>
            <p:cNvSpPr>
              <a:spLocks noChangeArrowheads="1"/>
            </p:cNvSpPr>
            <p:nvPr/>
          </p:nvSpPr>
          <p:spPr bwMode="auto">
            <a:xfrm>
              <a:off x="2526" y="1083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m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C35981B-410B-47A6-B45A-B4EAE4B3DE23}" type="slidenum">
              <a:rPr kumimoji="0" lang="zh-TW" altLang="en-US" sz="1400" baseline="0"/>
              <a:pPr/>
              <a:t>19</a:t>
            </a:fld>
            <a:endParaRPr kumimoji="0" lang="zh-TW" altLang="en-US" sz="1400" baseline="0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3379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en-US" altLang="zh-TW" sz="2000" smtClean="0"/>
              <a:t>11.2.2  B-tree</a:t>
            </a:r>
            <a:r>
              <a:rPr lang="zh-TW" altLang="en-US" sz="2000" smtClean="0"/>
              <a:t>的刪除方法</a:t>
            </a:r>
          </a:p>
          <a:p>
            <a:pPr lvl="1" eaLnBrk="1" hangingPunct="1"/>
            <a:r>
              <a:rPr lang="zh-TW" altLang="en-US" sz="2000" smtClean="0"/>
              <a:t>一為刪除的節點是樹葉節點</a:t>
            </a:r>
          </a:p>
          <a:p>
            <a:pPr lvl="1" eaLnBrk="1" hangingPunct="1"/>
            <a:r>
              <a:rPr lang="zh-TW" altLang="en-US" sz="2000" smtClean="0"/>
              <a:t>二為刪除的節點為非樹葉節點 </a:t>
            </a:r>
          </a:p>
          <a:p>
            <a:pPr lvl="1" eaLnBrk="1" hangingPunct="1"/>
            <a:r>
              <a:rPr lang="zh-TW" altLang="en-US" sz="2000" smtClean="0"/>
              <a:t>我們以 </a:t>
            </a:r>
            <a:r>
              <a:rPr lang="en-US" altLang="zh-TW" sz="2000" smtClean="0"/>
              <a:t>B-tree of order 5 </a:t>
            </a:r>
            <a:r>
              <a:rPr lang="zh-TW" altLang="en-US" sz="2000" smtClean="0"/>
              <a:t>如下圖來說明。假設已找到相關的節點</a:t>
            </a:r>
            <a:r>
              <a:rPr lang="zh-TW" altLang="en-US" smtClean="0"/>
              <a:t> </a:t>
            </a:r>
            <a:r>
              <a:rPr lang="en-US" altLang="zh-TW" smtClean="0"/>
              <a:t>P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1897063" y="3559175"/>
            <a:ext cx="5976937" cy="1800225"/>
            <a:chOff x="1644" y="3472"/>
            <a:chExt cx="5863" cy="2135"/>
          </a:xfrm>
        </p:grpSpPr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4055" y="347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3799" name="Oval 7"/>
            <p:cNvSpPr>
              <a:spLocks noChangeArrowheads="1"/>
            </p:cNvSpPr>
            <p:nvPr/>
          </p:nvSpPr>
          <p:spPr bwMode="auto">
            <a:xfrm>
              <a:off x="2684" y="4118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5307" y="4144"/>
              <a:ext cx="111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3801" name="Oval 9"/>
            <p:cNvSpPr>
              <a:spLocks noChangeArrowheads="1"/>
            </p:cNvSpPr>
            <p:nvPr/>
          </p:nvSpPr>
          <p:spPr bwMode="auto">
            <a:xfrm>
              <a:off x="1644" y="5164"/>
              <a:ext cx="77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10,15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3802" name="Oval 10"/>
            <p:cNvSpPr>
              <a:spLocks noChangeArrowheads="1"/>
            </p:cNvSpPr>
            <p:nvPr/>
          </p:nvSpPr>
          <p:spPr bwMode="auto">
            <a:xfrm>
              <a:off x="2487" y="5164"/>
              <a:ext cx="84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25,26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>
              <a:off x="3393" y="5179"/>
              <a:ext cx="1026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35,40,45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3804" name="Oval 12"/>
            <p:cNvSpPr>
              <a:spLocks noChangeArrowheads="1"/>
            </p:cNvSpPr>
            <p:nvPr/>
          </p:nvSpPr>
          <p:spPr bwMode="auto">
            <a:xfrm>
              <a:off x="4752" y="5204"/>
              <a:ext cx="77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55,59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3805" name="Oval 13"/>
            <p:cNvSpPr>
              <a:spLocks noChangeArrowheads="1"/>
            </p:cNvSpPr>
            <p:nvPr/>
          </p:nvSpPr>
          <p:spPr bwMode="auto">
            <a:xfrm>
              <a:off x="5693" y="5208"/>
              <a:ext cx="105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65,70,75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V="1">
              <a:off x="3174" y="3642"/>
              <a:ext cx="882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4452" y="3618"/>
              <a:ext cx="1317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V="1">
              <a:off x="2095" y="4457"/>
              <a:ext cx="720" cy="7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3418" y="4473"/>
              <a:ext cx="432" cy="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 flipV="1">
              <a:off x="3097" y="4519"/>
              <a:ext cx="4" cy="6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 flipH="1">
              <a:off x="5219" y="4523"/>
              <a:ext cx="373" cy="6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>
              <a:off x="6160" y="4519"/>
              <a:ext cx="947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5875" y="4555"/>
              <a:ext cx="362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4" name="Oval 22"/>
            <p:cNvSpPr>
              <a:spLocks noChangeArrowheads="1"/>
            </p:cNvSpPr>
            <p:nvPr/>
          </p:nvSpPr>
          <p:spPr bwMode="auto">
            <a:xfrm>
              <a:off x="6818" y="5210"/>
              <a:ext cx="68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0A80617-25D2-44EB-822A-B0F8C24C3E66}" type="slidenum">
              <a:rPr kumimoji="0" lang="zh-TW" altLang="en-US" sz="1400" baseline="0"/>
              <a:pPr/>
              <a:t>2</a:t>
            </a:fld>
            <a:endParaRPr kumimoji="0" lang="zh-TW" altLang="en-US" sz="1400" baseline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11.1  m-way </a:t>
            </a:r>
            <a:r>
              <a:rPr lang="zh-TW" altLang="en-US" smtClean="0"/>
              <a:t>搜尋樹</a:t>
            </a:r>
          </a:p>
        </p:txBody>
      </p:sp>
      <p:sp>
        <p:nvSpPr>
          <p:cNvPr id="7172" name="Rectangle 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93025" cy="4162425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zh-TW" altLang="en-US" sz="2400" smtClean="0"/>
              <a:t>何謂</a:t>
            </a:r>
            <a:r>
              <a:rPr lang="en-US" altLang="zh-TW" sz="2400" smtClean="0"/>
              <a:t>m-way </a:t>
            </a:r>
            <a:r>
              <a:rPr lang="zh-TW" altLang="en-US" sz="2400" smtClean="0"/>
              <a:t>搜尋樹？</a:t>
            </a:r>
          </a:p>
          <a:p>
            <a:pPr marL="876300" lvl="1" indent="-419100" eaLnBrk="1" hangingPunct="1">
              <a:lnSpc>
                <a:spcPct val="80000"/>
              </a:lnSpc>
            </a:pPr>
            <a:r>
              <a:rPr lang="zh-TW" altLang="en-US" sz="2000" smtClean="0"/>
              <a:t>一棵</a:t>
            </a:r>
            <a:r>
              <a:rPr lang="en-US" altLang="zh-TW" sz="2000" smtClean="0"/>
              <a:t>m-way</a:t>
            </a:r>
            <a:r>
              <a:rPr lang="zh-TW" altLang="en-US" sz="2000" smtClean="0"/>
              <a:t>搜尋樹，所有節點的分支度均小於或等於 </a:t>
            </a:r>
            <a:r>
              <a:rPr lang="en-US" altLang="zh-TW" sz="2000" smtClean="0"/>
              <a:t>m</a:t>
            </a:r>
          </a:p>
          <a:p>
            <a:pPr marL="876300" lvl="1" indent="-419100" eaLnBrk="1" hangingPunct="1">
              <a:lnSpc>
                <a:spcPct val="80000"/>
              </a:lnSpc>
            </a:pPr>
            <a:r>
              <a:rPr lang="zh-TW" altLang="en-US" sz="2000" smtClean="0"/>
              <a:t>可以是空樹</a:t>
            </a:r>
          </a:p>
          <a:p>
            <a:pPr marL="876300" lvl="1" indent="-419100" eaLnBrk="1" hangingPunct="1">
              <a:lnSpc>
                <a:spcPct val="80000"/>
              </a:lnSpc>
            </a:pPr>
            <a:r>
              <a:rPr lang="zh-TW" altLang="en-US" sz="2000" smtClean="0"/>
              <a:t>倘若</a:t>
            </a:r>
            <a:r>
              <a:rPr lang="en-US" altLang="zh-TW" sz="2000" smtClean="0"/>
              <a:t>T</a:t>
            </a:r>
            <a:r>
              <a:rPr lang="zh-TW" altLang="en-US" sz="2000" smtClean="0"/>
              <a:t>不是空樹，則必須具備下列的性質： 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zh-TW" altLang="en-US" sz="1800" smtClean="0"/>
              <a:t>節點的型態是 </a:t>
            </a:r>
            <a:r>
              <a:rPr lang="en-US" altLang="zh-TW" sz="1800" smtClean="0"/>
              <a:t>n, A0, (K1, A1), (K2, A2),…, (Kn, An)</a:t>
            </a:r>
            <a:r>
              <a:rPr lang="zh-TW" altLang="en-US" sz="1800" smtClean="0"/>
              <a:t>，其中 </a:t>
            </a:r>
            <a:r>
              <a:rPr lang="en-US" altLang="zh-TW" sz="1800" smtClean="0"/>
              <a:t>Ai </a:t>
            </a:r>
            <a:r>
              <a:rPr lang="zh-TW" altLang="en-US" sz="1800" smtClean="0"/>
              <a:t>是子樹的指標 </a:t>
            </a:r>
            <a:r>
              <a:rPr lang="en-US" altLang="zh-TW" sz="1800" smtClean="0"/>
              <a:t>0≦i≦n&lt; m</a:t>
            </a:r>
            <a:r>
              <a:rPr lang="zh-TW" altLang="en-US" sz="1800" smtClean="0"/>
              <a:t>；</a:t>
            </a:r>
            <a:r>
              <a:rPr lang="en-US" altLang="zh-TW" sz="1800" smtClean="0"/>
              <a:t>n </a:t>
            </a:r>
            <a:r>
              <a:rPr lang="zh-TW" altLang="en-US" sz="1800" smtClean="0"/>
              <a:t>為節點上的鍵值數，</a:t>
            </a:r>
            <a:r>
              <a:rPr lang="en-US" altLang="zh-TW" sz="1800" smtClean="0"/>
              <a:t>Ki </a:t>
            </a:r>
            <a:r>
              <a:rPr lang="zh-TW" altLang="en-US" sz="1800" smtClean="0"/>
              <a:t>是鍵值</a:t>
            </a:r>
            <a:r>
              <a:rPr lang="en-US" altLang="zh-TW" sz="1800" smtClean="0"/>
              <a:t>1≦i≦n&lt; m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zh-TW" altLang="en-US" sz="1800" smtClean="0"/>
              <a:t>節點中的鍵值是由小至大排列的，因此</a:t>
            </a:r>
            <a:r>
              <a:rPr lang="en-US" altLang="zh-TW" sz="1800" smtClean="0"/>
              <a:t>Ki &lt; Ki+1, 1≦i&lt; n</a:t>
            </a:r>
            <a:r>
              <a:rPr lang="zh-TW" altLang="en-US" sz="1800" smtClean="0"/>
              <a:t>。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zh-TW" altLang="en-US" sz="1800" smtClean="0"/>
              <a:t>子樹</a:t>
            </a:r>
            <a:r>
              <a:rPr lang="en-US" altLang="zh-TW" sz="1800" smtClean="0"/>
              <a:t>Ai</a:t>
            </a:r>
            <a:r>
              <a:rPr lang="zh-TW" altLang="en-US" sz="1800" smtClean="0"/>
              <a:t>的所有鍵值均小於鍵值</a:t>
            </a:r>
            <a:r>
              <a:rPr lang="en-US" altLang="zh-TW" sz="1800" smtClean="0"/>
              <a:t>Ki+1</a:t>
            </a:r>
            <a:r>
              <a:rPr lang="zh-TW" altLang="en-US" sz="1800" smtClean="0"/>
              <a:t>，</a:t>
            </a:r>
            <a:r>
              <a:rPr lang="en-US" altLang="zh-TW" sz="1800" smtClean="0"/>
              <a:t>0&lt;i&lt; n</a:t>
            </a:r>
            <a:r>
              <a:rPr lang="zh-TW" altLang="en-US" sz="1800" smtClean="0"/>
              <a:t>。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zh-TW" altLang="en-US" sz="1800" smtClean="0"/>
              <a:t>子樹</a:t>
            </a:r>
            <a:r>
              <a:rPr lang="en-US" altLang="zh-TW" sz="1800" smtClean="0"/>
              <a:t>An</a:t>
            </a:r>
            <a:r>
              <a:rPr lang="zh-TW" altLang="en-US" sz="1800" smtClean="0"/>
              <a:t>的所有鍵值均大於</a:t>
            </a:r>
            <a:r>
              <a:rPr lang="en-US" altLang="zh-TW" sz="1800" smtClean="0"/>
              <a:t>Kn</a:t>
            </a:r>
            <a:r>
              <a:rPr lang="zh-TW" altLang="en-US" sz="1800" smtClean="0"/>
              <a:t>，而且</a:t>
            </a:r>
            <a:r>
              <a:rPr lang="en-US" altLang="zh-TW" sz="1800" smtClean="0"/>
              <a:t>A0</a:t>
            </a:r>
            <a:r>
              <a:rPr lang="zh-TW" altLang="en-US" sz="1800" smtClean="0"/>
              <a:t>的所有鍵值均小於</a:t>
            </a:r>
            <a:r>
              <a:rPr lang="en-US" altLang="zh-TW" sz="1800" smtClean="0"/>
              <a:t>K1</a:t>
            </a:r>
            <a:r>
              <a:rPr lang="zh-TW" altLang="en-US" sz="1800" smtClean="0"/>
              <a:t>。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altLang="zh-TW" sz="1800" smtClean="0"/>
              <a:t>Ai</a:t>
            </a:r>
            <a:r>
              <a:rPr lang="zh-TW" altLang="en-US" sz="1800" smtClean="0"/>
              <a:t>指到的子樹，</a:t>
            </a:r>
            <a:r>
              <a:rPr lang="en-US" altLang="zh-TW" sz="1800" smtClean="0"/>
              <a:t>0≦i≦n</a:t>
            </a:r>
            <a:r>
              <a:rPr lang="zh-TW" altLang="en-US" sz="1800" smtClean="0"/>
              <a:t>亦是</a:t>
            </a:r>
            <a:r>
              <a:rPr lang="en-US" altLang="zh-TW" sz="1800" smtClean="0"/>
              <a:t>m-way</a:t>
            </a:r>
            <a:r>
              <a:rPr lang="zh-TW" altLang="en-US" sz="1800" smtClean="0"/>
              <a:t>搜尋樹。</a:t>
            </a:r>
            <a:r>
              <a:rPr lang="zh-TW" alt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909E4B85-4BC4-4F27-87CE-BF6274A98BBE}" type="slidenum">
              <a:rPr kumimoji="0" lang="zh-TW" altLang="en-US" sz="1400" baseline="0"/>
              <a:pPr/>
              <a:t>20</a:t>
            </a:fld>
            <a:endParaRPr kumimoji="0" lang="zh-TW" altLang="en-US" sz="1400" baseline="0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3482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000" smtClean="0"/>
              <a:t>刪除的節點是樹葉節點</a:t>
            </a:r>
          </a:p>
          <a:p>
            <a:pPr lvl="1" eaLnBrk="1" hangingPunct="1"/>
            <a:r>
              <a:rPr lang="zh-TW" altLang="en-US" sz="2000" smtClean="0"/>
              <a:t>刪除鍵值 </a:t>
            </a:r>
            <a:r>
              <a:rPr lang="en-US" altLang="zh-TW" sz="2000" smtClean="0"/>
              <a:t>X </a:t>
            </a:r>
            <a:r>
              <a:rPr lang="zh-TW" altLang="en-US" sz="2000" smtClean="0"/>
              <a:t>後，若 </a:t>
            </a:r>
            <a:r>
              <a:rPr lang="en-US" altLang="zh-TW" sz="2000" smtClean="0"/>
              <a:t>P </a:t>
            </a:r>
            <a:r>
              <a:rPr lang="zh-TW" altLang="en-US" sz="2000" smtClean="0"/>
              <a:t>節點還有大於或等於</a:t>
            </a:r>
            <a:r>
              <a:rPr lang="en-US" altLang="zh-TW" sz="2000" smtClean="0"/>
              <a:t>–1</a:t>
            </a:r>
            <a:r>
              <a:rPr lang="zh-TW" altLang="en-US" sz="2000" smtClean="0"/>
              <a:t>個鍵值，則刪除完畢，因為尚符合</a:t>
            </a:r>
            <a:r>
              <a:rPr lang="en-US" altLang="zh-TW" sz="2000" smtClean="0"/>
              <a:t>B-tree</a:t>
            </a:r>
            <a:r>
              <a:rPr lang="zh-TW" altLang="en-US" sz="2000" smtClean="0"/>
              <a:t>的定義，此處的</a:t>
            </a:r>
            <a:r>
              <a:rPr lang="en-US" altLang="zh-TW" sz="2000" smtClean="0"/>
              <a:t>m</a:t>
            </a:r>
            <a:r>
              <a:rPr lang="zh-TW" altLang="en-US" sz="2000" smtClean="0"/>
              <a:t>為</a:t>
            </a:r>
            <a:r>
              <a:rPr lang="en-US" altLang="zh-TW" sz="2000" smtClean="0"/>
              <a:t>5</a:t>
            </a:r>
            <a:r>
              <a:rPr lang="zh-TW" altLang="en-US" sz="2000" smtClean="0"/>
              <a:t>。如將下圖的鍵值 </a:t>
            </a:r>
            <a:r>
              <a:rPr lang="en-US" altLang="zh-TW" sz="2000" smtClean="0"/>
              <a:t>70 </a:t>
            </a:r>
            <a:r>
              <a:rPr lang="zh-TW" altLang="en-US" sz="2000" smtClean="0"/>
              <a:t>刪除，結果為下圖所示：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1681163" y="3344863"/>
            <a:ext cx="6121400" cy="1800225"/>
            <a:chOff x="2710" y="4616"/>
            <a:chExt cx="5863" cy="2138"/>
          </a:xfrm>
        </p:grpSpPr>
        <p:sp>
          <p:nvSpPr>
            <p:cNvPr id="34822" name="Oval 6"/>
            <p:cNvSpPr>
              <a:spLocks noChangeArrowheads="1"/>
            </p:cNvSpPr>
            <p:nvPr/>
          </p:nvSpPr>
          <p:spPr bwMode="auto">
            <a:xfrm>
              <a:off x="5137" y="461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4823" name="Oval 7"/>
            <p:cNvSpPr>
              <a:spLocks noChangeArrowheads="1"/>
            </p:cNvSpPr>
            <p:nvPr/>
          </p:nvSpPr>
          <p:spPr bwMode="auto">
            <a:xfrm>
              <a:off x="3750" y="5265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4824" name="Oval 8"/>
            <p:cNvSpPr>
              <a:spLocks noChangeArrowheads="1"/>
            </p:cNvSpPr>
            <p:nvPr/>
          </p:nvSpPr>
          <p:spPr bwMode="auto">
            <a:xfrm>
              <a:off x="6373" y="5291"/>
              <a:ext cx="111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4825" name="Oval 9"/>
            <p:cNvSpPr>
              <a:spLocks noChangeArrowheads="1"/>
            </p:cNvSpPr>
            <p:nvPr/>
          </p:nvSpPr>
          <p:spPr bwMode="auto">
            <a:xfrm>
              <a:off x="2710" y="6311"/>
              <a:ext cx="77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10,15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4826" name="Oval 10"/>
            <p:cNvSpPr>
              <a:spLocks noChangeArrowheads="1"/>
            </p:cNvSpPr>
            <p:nvPr/>
          </p:nvSpPr>
          <p:spPr bwMode="auto">
            <a:xfrm>
              <a:off x="3553" y="6311"/>
              <a:ext cx="84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25,26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4459" y="6326"/>
              <a:ext cx="1026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35,40,45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5818" y="6351"/>
              <a:ext cx="77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55,59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4829" name="Oval 13"/>
            <p:cNvSpPr>
              <a:spLocks noChangeArrowheads="1"/>
            </p:cNvSpPr>
            <p:nvPr/>
          </p:nvSpPr>
          <p:spPr bwMode="auto">
            <a:xfrm>
              <a:off x="6759" y="6355"/>
              <a:ext cx="815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65,75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 flipV="1">
              <a:off x="4256" y="4798"/>
              <a:ext cx="88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5526" y="4765"/>
              <a:ext cx="1347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 flipV="1">
              <a:off x="3171" y="5608"/>
              <a:ext cx="708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4488" y="5623"/>
              <a:ext cx="414" cy="7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V="1">
              <a:off x="4166" y="5666"/>
              <a:ext cx="1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 flipH="1">
              <a:off x="6292" y="5674"/>
              <a:ext cx="377" cy="6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7279" y="5655"/>
              <a:ext cx="936" cy="6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>
              <a:off x="6965" y="5700"/>
              <a:ext cx="328" cy="6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8" name="Oval 22"/>
            <p:cNvSpPr>
              <a:spLocks noChangeArrowheads="1"/>
            </p:cNvSpPr>
            <p:nvPr/>
          </p:nvSpPr>
          <p:spPr bwMode="auto">
            <a:xfrm>
              <a:off x="7884" y="6357"/>
              <a:ext cx="68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4CE99159-22E0-4678-839F-DAF6D6303F47}" type="slidenum">
              <a:rPr kumimoji="0" lang="zh-TW" altLang="en-US" sz="1400" baseline="0"/>
              <a:pPr/>
              <a:t>21</a:t>
            </a:fld>
            <a:endParaRPr kumimoji="0" lang="zh-TW" altLang="en-US" sz="1400" baseline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3584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837488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z="2000" smtClean="0"/>
              <a:t>刪除鍵值 </a:t>
            </a:r>
            <a:r>
              <a:rPr lang="en-US" altLang="zh-TW" sz="2000" smtClean="0"/>
              <a:t>X </a:t>
            </a:r>
            <a:r>
              <a:rPr lang="zh-TW" altLang="en-US" sz="2000" smtClean="0"/>
              <a:t>後，若</a:t>
            </a:r>
            <a:r>
              <a:rPr lang="en-US" altLang="zh-TW" sz="2000" smtClean="0"/>
              <a:t>P</a:t>
            </a:r>
            <a:r>
              <a:rPr lang="zh-TW" altLang="en-US" sz="2000" smtClean="0"/>
              <a:t>節點的鍵值小於      </a:t>
            </a:r>
            <a:r>
              <a:rPr lang="en-US" altLang="zh-TW" sz="2000" smtClean="0"/>
              <a:t>–1</a:t>
            </a:r>
            <a:r>
              <a:rPr lang="zh-TW" altLang="en-US" sz="2000" smtClean="0"/>
              <a:t>個，其不符合</a:t>
            </a:r>
            <a:r>
              <a:rPr lang="en-US" altLang="zh-TW" sz="2000" smtClean="0"/>
              <a:t>B-tree</a:t>
            </a:r>
            <a:r>
              <a:rPr lang="zh-TW" altLang="en-US" sz="2000" smtClean="0"/>
              <a:t>的定義，因此必須調整。我們分四種情況說明：</a:t>
            </a:r>
          </a:p>
          <a:p>
            <a:pPr lvl="1" eaLnBrk="1" hangingPunct="1"/>
            <a:r>
              <a:rPr lang="zh-TW" altLang="en-US" sz="2000" smtClean="0"/>
              <a:t>	</a:t>
            </a:r>
            <a:r>
              <a:rPr lang="en-US" altLang="zh-TW" sz="2000" smtClean="0"/>
              <a:t>(1) </a:t>
            </a:r>
            <a:r>
              <a:rPr lang="zh-TW" altLang="en-US" sz="2000" smtClean="0"/>
              <a:t>找右邊最近的兄弟節點</a:t>
            </a:r>
            <a:r>
              <a:rPr lang="en-US" altLang="zh-TW" sz="2000" smtClean="0"/>
              <a:t>p’</a:t>
            </a:r>
            <a:r>
              <a:rPr lang="zh-TW" altLang="en-US" sz="2000" smtClean="0"/>
              <a:t>，若</a:t>
            </a:r>
            <a:r>
              <a:rPr lang="en-US" altLang="zh-TW" sz="2000" smtClean="0"/>
              <a:t>p’</a:t>
            </a:r>
            <a:r>
              <a:rPr lang="zh-TW" altLang="en-US" sz="2000" smtClean="0"/>
              <a:t>尚有大於或等於     個鍵值，則將取出 </a:t>
            </a:r>
            <a:r>
              <a:rPr lang="en-US" altLang="zh-TW" sz="2000" smtClean="0"/>
              <a:t>P </a:t>
            </a:r>
            <a:r>
              <a:rPr lang="zh-TW" altLang="en-US" sz="2000" smtClean="0"/>
              <a:t>的父節點 </a:t>
            </a:r>
            <a:r>
              <a:rPr lang="en-US" altLang="zh-TW" sz="2000" smtClean="0"/>
              <a:t>Pf </a:t>
            </a:r>
            <a:r>
              <a:rPr lang="zh-TW" altLang="en-US" sz="2000" smtClean="0"/>
              <a:t>中最大的鍵值放入 </a:t>
            </a:r>
            <a:r>
              <a:rPr lang="en-US" altLang="zh-TW" sz="2000" smtClean="0"/>
              <a:t>P</a:t>
            </a:r>
            <a:r>
              <a:rPr lang="zh-TW" altLang="en-US" sz="2000" smtClean="0"/>
              <a:t>，然後從 </a:t>
            </a:r>
            <a:r>
              <a:rPr lang="en-US" altLang="zh-TW" sz="2000" smtClean="0"/>
              <a:t>p’ </a:t>
            </a:r>
            <a:r>
              <a:rPr lang="zh-TW" altLang="en-US" sz="2000" smtClean="0"/>
              <a:t>節點取出最小的鍵值放入 </a:t>
            </a:r>
            <a:r>
              <a:rPr lang="en-US" altLang="zh-TW" sz="2000" smtClean="0"/>
              <a:t>P </a:t>
            </a:r>
            <a:r>
              <a:rPr lang="zh-TW" altLang="en-US" sz="2000" smtClean="0"/>
              <a:t>的父節點</a:t>
            </a:r>
            <a:r>
              <a:rPr lang="en-US" altLang="zh-TW" sz="2000" smtClean="0"/>
              <a:t>Pf</a:t>
            </a:r>
            <a:r>
              <a:rPr lang="zh-TW" altLang="en-US" sz="2000" smtClean="0"/>
              <a:t>，如將下圖的鍵值 </a:t>
            </a:r>
            <a:r>
              <a:rPr lang="en-US" altLang="zh-TW" sz="2000" smtClean="0"/>
              <a:t>26 </a:t>
            </a:r>
            <a:r>
              <a:rPr lang="zh-TW" altLang="en-US" sz="2000" smtClean="0"/>
              <a:t>刪除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651500" y="1916113"/>
          <a:ext cx="3587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方程式" r:id="rId3" imgW="279400" imgH="228600" progId="Equation.3">
                  <p:embed/>
                </p:oleObj>
              </mc:Choice>
              <mc:Fallback>
                <p:oleObj name="方程式" r:id="rId3" imgW="279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16113"/>
                        <a:ext cx="3587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-82550" y="2820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7380288" y="2565400"/>
          <a:ext cx="32385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方程式" r:id="rId5" imgW="279400" imgH="228600" progId="Equation.3">
                  <p:embed/>
                </p:oleObj>
              </mc:Choice>
              <mc:Fallback>
                <p:oleObj name="方程式" r:id="rId5" imgW="279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2565400"/>
                        <a:ext cx="32385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8" name="Group 8"/>
          <p:cNvGrpSpPr>
            <a:grpSpLocks/>
          </p:cNvGrpSpPr>
          <p:nvPr/>
        </p:nvGrpSpPr>
        <p:grpSpPr bwMode="auto">
          <a:xfrm>
            <a:off x="2544763" y="3919538"/>
            <a:ext cx="5473700" cy="1800225"/>
            <a:chOff x="1655" y="2795"/>
            <a:chExt cx="3448" cy="1134"/>
          </a:xfrm>
        </p:grpSpPr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3248" y="2795"/>
              <a:ext cx="234" cy="1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2165" y="3250"/>
              <a:ext cx="523" cy="1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20 , 35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4003" y="3268"/>
              <a:ext cx="534" cy="1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1655" y="3727"/>
              <a:ext cx="457" cy="1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10,15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2151" y="3727"/>
              <a:ext cx="499" cy="1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2684" y="3734"/>
              <a:ext cx="526" cy="1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40,45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55" name="Oval 15"/>
            <p:cNvSpPr>
              <a:spLocks noChangeArrowheads="1"/>
            </p:cNvSpPr>
            <p:nvPr/>
          </p:nvSpPr>
          <p:spPr bwMode="auto">
            <a:xfrm>
              <a:off x="3483" y="3745"/>
              <a:ext cx="457" cy="1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55,59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56" name="Oval 16"/>
            <p:cNvSpPr>
              <a:spLocks noChangeArrowheads="1"/>
            </p:cNvSpPr>
            <p:nvPr/>
          </p:nvSpPr>
          <p:spPr bwMode="auto">
            <a:xfrm>
              <a:off x="4036" y="3747"/>
              <a:ext cx="610" cy="1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65,70,75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57" name="Oval 17"/>
            <p:cNvSpPr>
              <a:spLocks noChangeArrowheads="1"/>
            </p:cNvSpPr>
            <p:nvPr/>
          </p:nvSpPr>
          <p:spPr bwMode="auto">
            <a:xfrm>
              <a:off x="4698" y="3748"/>
              <a:ext cx="405" cy="1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V="1">
              <a:off x="2508" y="2897"/>
              <a:ext cx="737" cy="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3505" y="2905"/>
              <a:ext cx="714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2408" y="3439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1878" y="3407"/>
              <a:ext cx="353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>
              <a:off x="2655" y="3386"/>
              <a:ext cx="294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flipV="1">
              <a:off x="3702" y="3411"/>
              <a:ext cx="342" cy="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>
              <a:off x="4483" y="3416"/>
              <a:ext cx="421" cy="3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>
              <a:off x="4278" y="3453"/>
              <a:ext cx="0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6" name="Oval 26"/>
            <p:cNvSpPr>
              <a:spLocks noChangeArrowheads="1"/>
            </p:cNvSpPr>
            <p:nvPr/>
          </p:nvSpPr>
          <p:spPr bwMode="auto">
            <a:xfrm>
              <a:off x="2200" y="3566"/>
              <a:ext cx="233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P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67" name="Oval 27"/>
            <p:cNvSpPr>
              <a:spLocks noChangeArrowheads="1"/>
            </p:cNvSpPr>
            <p:nvPr/>
          </p:nvSpPr>
          <p:spPr bwMode="auto">
            <a:xfrm>
              <a:off x="2920" y="3572"/>
              <a:ext cx="233" cy="18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P'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2290" y="3067"/>
              <a:ext cx="26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P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4BF47E9-EB13-4C27-AF98-5B01CA3843CC}" type="slidenum">
              <a:rPr kumimoji="0" lang="zh-TW" altLang="en-US" sz="1400" baseline="0"/>
              <a:pPr/>
              <a:t>22</a:t>
            </a:fld>
            <a:endParaRPr kumimoji="0" lang="zh-TW" altLang="en-US" sz="1400" baseline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3686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197850" cy="3724275"/>
          </a:xfrm>
          <a:noFill/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(2) </a:t>
            </a:r>
            <a:r>
              <a:rPr lang="zh-TW" altLang="en-US" sz="2000" smtClean="0"/>
              <a:t>若在 </a:t>
            </a:r>
            <a:r>
              <a:rPr lang="en-US" altLang="zh-TW" sz="2000" smtClean="0"/>
              <a:t>P </a:t>
            </a:r>
            <a:r>
              <a:rPr lang="zh-TW" altLang="en-US" sz="2000" smtClean="0"/>
              <a:t>節點右邊找不到有一節點含有大於或等於      個鍵值時，則找其左邊的兄弟節點，若有一左兄弟節點</a:t>
            </a:r>
            <a:r>
              <a:rPr lang="en-US" altLang="zh-TW" sz="2000" smtClean="0"/>
              <a:t>q‘</a:t>
            </a:r>
            <a:r>
              <a:rPr lang="zh-TW" altLang="en-US" sz="2000" smtClean="0"/>
              <a:t>，則從 </a:t>
            </a:r>
            <a:r>
              <a:rPr lang="en-US" altLang="zh-TW" sz="2000" smtClean="0"/>
              <a:t>P </a:t>
            </a:r>
            <a:r>
              <a:rPr lang="zh-TW" altLang="en-US" sz="2000" smtClean="0"/>
              <a:t>的父節點 </a:t>
            </a:r>
            <a:r>
              <a:rPr lang="en-US" altLang="zh-TW" sz="2000" smtClean="0"/>
              <a:t>Pf </a:t>
            </a:r>
            <a:r>
              <a:rPr lang="zh-TW" altLang="en-US" sz="2000" smtClean="0"/>
              <a:t>取出最小鍵值放入 </a:t>
            </a:r>
            <a:r>
              <a:rPr lang="en-US" altLang="zh-TW" sz="2000" smtClean="0"/>
              <a:t>P</a:t>
            </a:r>
            <a:r>
              <a:rPr lang="zh-TW" altLang="en-US" sz="2000" smtClean="0"/>
              <a:t>，然後從 </a:t>
            </a:r>
            <a:r>
              <a:rPr lang="en-US" altLang="zh-TW" sz="2000" smtClean="0"/>
              <a:t>q‘ </a:t>
            </a:r>
            <a:r>
              <a:rPr lang="zh-TW" altLang="en-US" sz="2000" smtClean="0"/>
              <a:t>中取出最大的鍵值放入 </a:t>
            </a:r>
            <a:r>
              <a:rPr lang="en-US" altLang="zh-TW" sz="2000" smtClean="0"/>
              <a:t>P </a:t>
            </a:r>
            <a:r>
              <a:rPr lang="zh-TW" altLang="en-US" sz="2000" smtClean="0"/>
              <a:t>的父節點</a:t>
            </a:r>
            <a:r>
              <a:rPr lang="en-US" altLang="zh-TW" sz="2000" smtClean="0"/>
              <a:t>Pf</a:t>
            </a:r>
            <a:r>
              <a:rPr lang="zh-TW" altLang="en-US" sz="2000" smtClean="0"/>
              <a:t>。若欲刪除</a:t>
            </a:r>
            <a:r>
              <a:rPr lang="en-US" altLang="zh-TW" sz="2000" smtClean="0"/>
              <a:t>85</a:t>
            </a:r>
            <a:r>
              <a:rPr lang="zh-TW" altLang="en-US" sz="2000" smtClean="0"/>
              <a:t>，情形如下圖所示：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7164388" y="1773238"/>
          <a:ext cx="3603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方程式" r:id="rId3" imgW="279400" imgH="228600" progId="Equation.3">
                  <p:embed/>
                </p:oleObj>
              </mc:Choice>
              <mc:Fallback>
                <p:oleObj name="方程式" r:id="rId3" imgW="279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773238"/>
                        <a:ext cx="36036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1536700" y="3487738"/>
            <a:ext cx="6265863" cy="1800225"/>
            <a:chOff x="1156" y="2614"/>
            <a:chExt cx="2345" cy="856"/>
          </a:xfrm>
        </p:grpSpPr>
        <p:grpSp>
          <p:nvGrpSpPr>
            <p:cNvPr id="36871" name="Group 7"/>
            <p:cNvGrpSpPr>
              <a:grpSpLocks/>
            </p:cNvGrpSpPr>
            <p:nvPr/>
          </p:nvGrpSpPr>
          <p:grpSpPr bwMode="auto">
            <a:xfrm>
              <a:off x="1156" y="2614"/>
              <a:ext cx="2345" cy="856"/>
              <a:chOff x="2540" y="7736"/>
              <a:chExt cx="5863" cy="2138"/>
            </a:xfrm>
          </p:grpSpPr>
          <p:sp>
            <p:nvSpPr>
              <p:cNvPr id="36873" name="Oval 8"/>
              <p:cNvSpPr>
                <a:spLocks noChangeArrowheads="1"/>
              </p:cNvSpPr>
              <p:nvPr/>
            </p:nvSpPr>
            <p:spPr bwMode="auto">
              <a:xfrm>
                <a:off x="5231" y="773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50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74" name="Oval 9"/>
              <p:cNvSpPr>
                <a:spLocks noChangeArrowheads="1"/>
              </p:cNvSpPr>
              <p:nvPr/>
            </p:nvSpPr>
            <p:spPr bwMode="auto">
              <a:xfrm>
                <a:off x="3408" y="8385"/>
                <a:ext cx="888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20 , 35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75" name="Oval 10"/>
              <p:cNvSpPr>
                <a:spLocks noChangeArrowheads="1"/>
              </p:cNvSpPr>
              <p:nvPr/>
            </p:nvSpPr>
            <p:spPr bwMode="auto">
              <a:xfrm>
                <a:off x="6496" y="8411"/>
                <a:ext cx="908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60 , 75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76" name="Oval 11"/>
              <p:cNvSpPr>
                <a:spLocks noChangeArrowheads="1"/>
              </p:cNvSpPr>
              <p:nvPr/>
            </p:nvSpPr>
            <p:spPr bwMode="auto">
              <a:xfrm>
                <a:off x="2540" y="9431"/>
                <a:ext cx="77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10,15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77" name="Oval 12"/>
              <p:cNvSpPr>
                <a:spLocks noChangeArrowheads="1"/>
              </p:cNvSpPr>
              <p:nvPr/>
            </p:nvSpPr>
            <p:spPr bwMode="auto">
              <a:xfrm>
                <a:off x="3383" y="9431"/>
                <a:ext cx="849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25,30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78" name="Oval 13"/>
              <p:cNvSpPr>
                <a:spLocks noChangeArrowheads="1"/>
              </p:cNvSpPr>
              <p:nvPr/>
            </p:nvSpPr>
            <p:spPr bwMode="auto">
              <a:xfrm>
                <a:off x="4289" y="9446"/>
                <a:ext cx="895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40,45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79" name="Oval 14"/>
              <p:cNvSpPr>
                <a:spLocks noChangeArrowheads="1"/>
              </p:cNvSpPr>
              <p:nvPr/>
            </p:nvSpPr>
            <p:spPr bwMode="auto">
              <a:xfrm>
                <a:off x="5648" y="9471"/>
                <a:ext cx="77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55,59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80" name="Oval 15"/>
              <p:cNvSpPr>
                <a:spLocks noChangeArrowheads="1"/>
              </p:cNvSpPr>
              <p:nvPr/>
            </p:nvSpPr>
            <p:spPr bwMode="auto">
              <a:xfrm>
                <a:off x="6738" y="9475"/>
                <a:ext cx="77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65,70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81" name="Oval 16"/>
              <p:cNvSpPr>
                <a:spLocks noChangeArrowheads="1"/>
              </p:cNvSpPr>
              <p:nvPr/>
            </p:nvSpPr>
            <p:spPr bwMode="auto">
              <a:xfrm>
                <a:off x="7714" y="9477"/>
                <a:ext cx="689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80,90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82" name="Line 17"/>
              <p:cNvSpPr>
                <a:spLocks noChangeShapeType="1"/>
              </p:cNvSpPr>
              <p:nvPr/>
            </p:nvSpPr>
            <p:spPr bwMode="auto">
              <a:xfrm flipV="1">
                <a:off x="3820" y="8800"/>
                <a:ext cx="1" cy="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83" name="Line 18"/>
              <p:cNvSpPr>
                <a:spLocks noChangeShapeType="1"/>
              </p:cNvSpPr>
              <p:nvPr/>
            </p:nvSpPr>
            <p:spPr bwMode="auto">
              <a:xfrm flipV="1">
                <a:off x="2920" y="8730"/>
                <a:ext cx="600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84" name="Line 19"/>
              <p:cNvSpPr>
                <a:spLocks noChangeShapeType="1"/>
              </p:cNvSpPr>
              <p:nvPr/>
            </p:nvSpPr>
            <p:spPr bwMode="auto">
              <a:xfrm>
                <a:off x="4179" y="8721"/>
                <a:ext cx="56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85" name="Line 20"/>
              <p:cNvSpPr>
                <a:spLocks noChangeShapeType="1"/>
              </p:cNvSpPr>
              <p:nvPr/>
            </p:nvSpPr>
            <p:spPr bwMode="auto">
              <a:xfrm flipV="1">
                <a:off x="6020" y="8712"/>
                <a:ext cx="564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86" name="Line 21"/>
              <p:cNvSpPr>
                <a:spLocks noChangeShapeType="1"/>
              </p:cNvSpPr>
              <p:nvPr/>
            </p:nvSpPr>
            <p:spPr bwMode="auto">
              <a:xfrm>
                <a:off x="7317" y="8716"/>
                <a:ext cx="733" cy="7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87" name="Line 22"/>
              <p:cNvSpPr>
                <a:spLocks noChangeShapeType="1"/>
              </p:cNvSpPr>
              <p:nvPr/>
            </p:nvSpPr>
            <p:spPr bwMode="auto">
              <a:xfrm>
                <a:off x="7000" y="8830"/>
                <a:ext cx="1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88" name="Oval 23"/>
              <p:cNvSpPr>
                <a:spLocks noChangeArrowheads="1"/>
              </p:cNvSpPr>
              <p:nvPr/>
            </p:nvSpPr>
            <p:spPr bwMode="auto">
              <a:xfrm>
                <a:off x="7939" y="9168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P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89" name="Oval 24"/>
              <p:cNvSpPr>
                <a:spLocks noChangeArrowheads="1"/>
              </p:cNvSpPr>
              <p:nvPr/>
            </p:nvSpPr>
            <p:spPr bwMode="auto">
              <a:xfrm>
                <a:off x="6626" y="9159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q'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6890" name="Line 25"/>
              <p:cNvSpPr>
                <a:spLocks noChangeShapeType="1"/>
              </p:cNvSpPr>
              <p:nvPr/>
            </p:nvSpPr>
            <p:spPr bwMode="auto">
              <a:xfrm flipV="1">
                <a:off x="3930" y="7960"/>
                <a:ext cx="129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91" name="Line 26"/>
              <p:cNvSpPr>
                <a:spLocks noChangeShapeType="1"/>
              </p:cNvSpPr>
              <p:nvPr/>
            </p:nvSpPr>
            <p:spPr bwMode="auto">
              <a:xfrm>
                <a:off x="5650" y="7960"/>
                <a:ext cx="1290" cy="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6872" name="Text Box 27"/>
            <p:cNvSpPr txBox="1">
              <a:spLocks noChangeArrowheads="1"/>
            </p:cNvSpPr>
            <p:nvPr/>
          </p:nvSpPr>
          <p:spPr bwMode="auto">
            <a:xfrm>
              <a:off x="2950" y="2740"/>
              <a:ext cx="17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P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D5C59A2-AC5D-4800-951D-C641989FFF0E}" type="slidenum">
              <a:rPr kumimoji="0" lang="zh-TW" altLang="en-US" sz="1400" baseline="0"/>
              <a:pPr/>
              <a:t>23</a:t>
            </a:fld>
            <a:endParaRPr kumimoji="0" lang="zh-TW" altLang="en-US" sz="1400" baseline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3789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000" smtClean="0"/>
              <a:t>刪除的節點為非樹葉節點</a:t>
            </a:r>
          </a:p>
          <a:p>
            <a:pPr lvl="1" eaLnBrk="1" hangingPunct="1"/>
            <a:r>
              <a:rPr lang="zh-TW" altLang="en-US" sz="2000" smtClean="0"/>
              <a:t>假若 </a:t>
            </a:r>
            <a:r>
              <a:rPr lang="en-US" altLang="zh-TW" sz="2000" smtClean="0"/>
              <a:t>P </a:t>
            </a:r>
            <a:r>
              <a:rPr lang="zh-TW" altLang="en-US" sz="2000" smtClean="0"/>
              <a:t>節點的型態為 </a:t>
            </a:r>
            <a:r>
              <a:rPr lang="en-US" altLang="zh-TW" sz="2000" smtClean="0"/>
              <a:t>n,A0,(K1,A1), (K2,A2),…,(Kn,An)</a:t>
            </a:r>
            <a:r>
              <a:rPr lang="zh-TW" altLang="en-US" sz="2000" smtClean="0"/>
              <a:t>，其中</a:t>
            </a:r>
            <a:r>
              <a:rPr lang="en-US" altLang="zh-TW" sz="2000" smtClean="0"/>
              <a:t>Ki = x</a:t>
            </a:r>
            <a:r>
              <a:rPr lang="zh-TW" altLang="en-US" sz="2000" smtClean="0"/>
              <a:t>，</a:t>
            </a:r>
            <a:r>
              <a:rPr lang="en-US" altLang="zh-TW" sz="2000" smtClean="0"/>
              <a:t>1≦i≦n</a:t>
            </a:r>
            <a:r>
              <a:rPr lang="zh-TW" altLang="en-US" sz="2000" smtClean="0"/>
              <a:t>。刪除 </a:t>
            </a:r>
            <a:r>
              <a:rPr lang="en-US" altLang="zh-TW" sz="2000" smtClean="0"/>
              <a:t>k </a:t>
            </a:r>
            <a:r>
              <a:rPr lang="zh-TW" altLang="en-US" sz="2000" smtClean="0"/>
              <a:t>時找尋其右子樹中的最左邊的樹葉節點 </a:t>
            </a:r>
            <a:r>
              <a:rPr lang="en-US" altLang="zh-TW" sz="2000" smtClean="0"/>
              <a:t>P’</a:t>
            </a:r>
            <a:r>
              <a:rPr lang="zh-TW" altLang="en-US" sz="2000" smtClean="0"/>
              <a:t>，在 </a:t>
            </a:r>
            <a:r>
              <a:rPr lang="en-US" altLang="zh-TW" sz="2000" smtClean="0"/>
              <a:t>P’ </a:t>
            </a:r>
            <a:r>
              <a:rPr lang="zh-TW" altLang="en-US" sz="2000" smtClean="0"/>
              <a:t>中找一個最小值 </a:t>
            </a:r>
            <a:r>
              <a:rPr lang="en-US" altLang="zh-TW" sz="2000" smtClean="0"/>
              <a:t>y</a:t>
            </a:r>
            <a:r>
              <a:rPr lang="zh-TW" altLang="en-US" sz="2000" smtClean="0"/>
              <a:t>，將 </a:t>
            </a:r>
            <a:r>
              <a:rPr lang="en-US" altLang="zh-TW" sz="2000" smtClean="0"/>
              <a:t>y </a:t>
            </a:r>
            <a:r>
              <a:rPr lang="zh-TW" altLang="en-US" sz="2000" smtClean="0"/>
              <a:t>代替</a:t>
            </a:r>
            <a:r>
              <a:rPr lang="en-US" altLang="zh-TW" sz="2000" smtClean="0"/>
              <a:t>Ki</a:t>
            </a:r>
            <a:r>
              <a:rPr lang="zh-TW" altLang="en-US" sz="2000" smtClean="0"/>
              <a:t>值，如下圖，注意！也可以找尋其左子樹中最右邊的樹葉節點 </a:t>
            </a:r>
            <a:r>
              <a:rPr lang="en-US" altLang="zh-TW" sz="2000" smtClean="0"/>
              <a:t>P’</a:t>
            </a:r>
            <a:r>
              <a:rPr lang="zh-TW" altLang="en-US" sz="2000" smtClean="0"/>
              <a:t>，在 </a:t>
            </a:r>
            <a:r>
              <a:rPr lang="en-US" altLang="zh-TW" sz="2000" smtClean="0"/>
              <a:t>P’</a:t>
            </a:r>
            <a:r>
              <a:rPr lang="zh-TW" altLang="en-US" sz="2000" smtClean="0"/>
              <a:t>中找一最大值 </a:t>
            </a:r>
            <a:r>
              <a:rPr lang="en-US" altLang="zh-TW" sz="2000" smtClean="0"/>
              <a:t>y</a:t>
            </a:r>
            <a:r>
              <a:rPr lang="zh-TW" altLang="en-US" sz="2000" smtClean="0"/>
              <a:t>，將 </a:t>
            </a:r>
            <a:r>
              <a:rPr lang="en-US" altLang="zh-TW" sz="2000" smtClean="0"/>
              <a:t>y </a:t>
            </a:r>
            <a:r>
              <a:rPr lang="zh-TW" altLang="en-US" sz="2000" smtClean="0"/>
              <a:t>代替</a:t>
            </a:r>
            <a:r>
              <a:rPr lang="en-US" altLang="zh-TW" sz="2000" smtClean="0"/>
              <a:t>Ki</a:t>
            </a:r>
            <a:r>
              <a:rPr lang="zh-TW" altLang="en-US" sz="2000" smtClean="0"/>
              <a:t>值</a:t>
            </a:r>
            <a:r>
              <a:rPr lang="zh-TW" altLang="en-US" sz="3200" smtClean="0"/>
              <a:t> 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1709738" y="3976688"/>
            <a:ext cx="6667500" cy="1885950"/>
            <a:chOff x="2314" y="5625"/>
            <a:chExt cx="5992" cy="2149"/>
          </a:xfrm>
        </p:grpSpPr>
        <p:sp>
          <p:nvSpPr>
            <p:cNvPr id="37894" name="Oval 6"/>
            <p:cNvSpPr>
              <a:spLocks noChangeArrowheads="1"/>
            </p:cNvSpPr>
            <p:nvPr/>
          </p:nvSpPr>
          <p:spPr bwMode="auto">
            <a:xfrm>
              <a:off x="5005" y="5625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3182" y="6274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2314" y="7320"/>
              <a:ext cx="77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10,15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897" name="Oval 9"/>
            <p:cNvSpPr>
              <a:spLocks noChangeArrowheads="1"/>
            </p:cNvSpPr>
            <p:nvPr/>
          </p:nvSpPr>
          <p:spPr bwMode="auto">
            <a:xfrm>
              <a:off x="3157" y="7320"/>
              <a:ext cx="84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25,26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898" name="Oval 10"/>
            <p:cNvSpPr>
              <a:spLocks noChangeArrowheads="1"/>
            </p:cNvSpPr>
            <p:nvPr/>
          </p:nvSpPr>
          <p:spPr bwMode="auto">
            <a:xfrm>
              <a:off x="4063" y="7335"/>
              <a:ext cx="111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35,40,45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5291" y="7360"/>
              <a:ext cx="109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52,55,59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00" name="Oval 12"/>
            <p:cNvSpPr>
              <a:spLocks noChangeArrowheads="1"/>
            </p:cNvSpPr>
            <p:nvPr/>
          </p:nvSpPr>
          <p:spPr bwMode="auto">
            <a:xfrm>
              <a:off x="7617" y="7377"/>
              <a:ext cx="68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V="1">
              <a:off x="3594" y="6689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 flipV="1">
              <a:off x="2694" y="6619"/>
              <a:ext cx="600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3968" y="6605"/>
              <a:ext cx="546" cy="7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4" name="Oval 16"/>
            <p:cNvSpPr>
              <a:spLocks noChangeArrowheads="1"/>
            </p:cNvSpPr>
            <p:nvPr/>
          </p:nvSpPr>
          <p:spPr bwMode="auto">
            <a:xfrm>
              <a:off x="7713" y="705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 flipV="1">
              <a:off x="3704" y="5849"/>
              <a:ext cx="129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5412" y="5827"/>
              <a:ext cx="1426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7" name="Oval 19"/>
            <p:cNvSpPr>
              <a:spLocks noChangeArrowheads="1"/>
            </p:cNvSpPr>
            <p:nvPr/>
          </p:nvSpPr>
          <p:spPr bwMode="auto">
            <a:xfrm>
              <a:off x="5722" y="7036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08" name="Oval 20"/>
            <p:cNvSpPr>
              <a:spLocks noChangeArrowheads="1"/>
            </p:cNvSpPr>
            <p:nvPr/>
          </p:nvSpPr>
          <p:spPr bwMode="auto">
            <a:xfrm>
              <a:off x="4433" y="6984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09" name="Oval 21"/>
            <p:cNvSpPr>
              <a:spLocks noChangeArrowheads="1"/>
            </p:cNvSpPr>
            <p:nvPr/>
          </p:nvSpPr>
          <p:spPr bwMode="auto">
            <a:xfrm>
              <a:off x="3257" y="6969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10" name="Oval 22"/>
            <p:cNvSpPr>
              <a:spLocks noChangeArrowheads="1"/>
            </p:cNvSpPr>
            <p:nvPr/>
          </p:nvSpPr>
          <p:spPr bwMode="auto">
            <a:xfrm>
              <a:off x="2363" y="7014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11" name="Oval 23"/>
            <p:cNvSpPr>
              <a:spLocks noChangeArrowheads="1"/>
            </p:cNvSpPr>
            <p:nvPr/>
          </p:nvSpPr>
          <p:spPr bwMode="auto">
            <a:xfrm>
              <a:off x="3293" y="5964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12" name="Oval 24"/>
            <p:cNvSpPr>
              <a:spLocks noChangeArrowheads="1"/>
            </p:cNvSpPr>
            <p:nvPr/>
          </p:nvSpPr>
          <p:spPr bwMode="auto">
            <a:xfrm>
              <a:off x="6650" y="5979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13" name="Oval 25"/>
            <p:cNvSpPr>
              <a:spLocks noChangeArrowheads="1"/>
            </p:cNvSpPr>
            <p:nvPr/>
          </p:nvSpPr>
          <p:spPr bwMode="auto">
            <a:xfrm>
              <a:off x="6445" y="7367"/>
              <a:ext cx="109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65,70,75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14" name="Oval 26"/>
            <p:cNvSpPr>
              <a:spLocks noChangeArrowheads="1"/>
            </p:cNvSpPr>
            <p:nvPr/>
          </p:nvSpPr>
          <p:spPr bwMode="auto">
            <a:xfrm>
              <a:off x="6401" y="6330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 flipH="1" flipV="1">
              <a:off x="6860" y="6735"/>
              <a:ext cx="124" cy="6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 flipV="1">
              <a:off x="6014" y="6660"/>
              <a:ext cx="498" cy="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7" name="Line 29"/>
            <p:cNvSpPr>
              <a:spLocks noChangeShapeType="1"/>
            </p:cNvSpPr>
            <p:nvPr/>
          </p:nvSpPr>
          <p:spPr bwMode="auto">
            <a:xfrm>
              <a:off x="7210" y="6643"/>
              <a:ext cx="661" cy="7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8" name="Oval 30"/>
            <p:cNvSpPr>
              <a:spLocks noChangeArrowheads="1"/>
            </p:cNvSpPr>
            <p:nvPr/>
          </p:nvSpPr>
          <p:spPr bwMode="auto">
            <a:xfrm>
              <a:off x="6598" y="7013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9C769BF3-E368-4F34-A6D5-EFAD2B278026}" type="slidenum">
              <a:rPr kumimoji="0" lang="zh-TW" altLang="en-US" sz="1400" baseline="0"/>
              <a:pPr/>
              <a:t>24</a:t>
            </a:fld>
            <a:endParaRPr kumimoji="0" lang="zh-TW" altLang="en-US" sz="1400" baseline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692275" y="2997200"/>
            <a:ext cx="6767513" cy="2016125"/>
            <a:chOff x="2314" y="9829"/>
            <a:chExt cx="5992" cy="2216"/>
          </a:xfrm>
        </p:grpSpPr>
        <p:sp>
          <p:nvSpPr>
            <p:cNvPr id="38918" name="Oval 5"/>
            <p:cNvSpPr>
              <a:spLocks noChangeArrowheads="1"/>
            </p:cNvSpPr>
            <p:nvPr/>
          </p:nvSpPr>
          <p:spPr bwMode="auto">
            <a:xfrm>
              <a:off x="4988" y="1014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19" name="Oval 6"/>
            <p:cNvSpPr>
              <a:spLocks noChangeArrowheads="1"/>
            </p:cNvSpPr>
            <p:nvPr/>
          </p:nvSpPr>
          <p:spPr bwMode="auto">
            <a:xfrm>
              <a:off x="3182" y="10545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20" name="Oval 7"/>
            <p:cNvSpPr>
              <a:spLocks noChangeArrowheads="1"/>
            </p:cNvSpPr>
            <p:nvPr/>
          </p:nvSpPr>
          <p:spPr bwMode="auto">
            <a:xfrm>
              <a:off x="2314" y="11591"/>
              <a:ext cx="77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10,15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21" name="Oval 8"/>
            <p:cNvSpPr>
              <a:spLocks noChangeArrowheads="1"/>
            </p:cNvSpPr>
            <p:nvPr/>
          </p:nvSpPr>
          <p:spPr bwMode="auto">
            <a:xfrm>
              <a:off x="3157" y="11591"/>
              <a:ext cx="84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25,26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22" name="Oval 9"/>
            <p:cNvSpPr>
              <a:spLocks noChangeArrowheads="1"/>
            </p:cNvSpPr>
            <p:nvPr/>
          </p:nvSpPr>
          <p:spPr bwMode="auto">
            <a:xfrm>
              <a:off x="4063" y="11606"/>
              <a:ext cx="111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35,40,45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23" name="Oval 10"/>
            <p:cNvSpPr>
              <a:spLocks noChangeArrowheads="1"/>
            </p:cNvSpPr>
            <p:nvPr/>
          </p:nvSpPr>
          <p:spPr bwMode="auto">
            <a:xfrm>
              <a:off x="5513" y="11631"/>
              <a:ext cx="77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55,59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24" name="Oval 11"/>
            <p:cNvSpPr>
              <a:spLocks noChangeArrowheads="1"/>
            </p:cNvSpPr>
            <p:nvPr/>
          </p:nvSpPr>
          <p:spPr bwMode="auto">
            <a:xfrm>
              <a:off x="7617" y="11648"/>
              <a:ext cx="68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25" name="Line 12"/>
            <p:cNvSpPr>
              <a:spLocks noChangeShapeType="1"/>
            </p:cNvSpPr>
            <p:nvPr/>
          </p:nvSpPr>
          <p:spPr bwMode="auto">
            <a:xfrm flipV="1">
              <a:off x="3594" y="10960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6" name="Line 13"/>
            <p:cNvSpPr>
              <a:spLocks noChangeShapeType="1"/>
            </p:cNvSpPr>
            <p:nvPr/>
          </p:nvSpPr>
          <p:spPr bwMode="auto">
            <a:xfrm flipV="1">
              <a:off x="2694" y="10890"/>
              <a:ext cx="600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7" name="Line 14"/>
            <p:cNvSpPr>
              <a:spLocks noChangeShapeType="1"/>
            </p:cNvSpPr>
            <p:nvPr/>
          </p:nvSpPr>
          <p:spPr bwMode="auto">
            <a:xfrm>
              <a:off x="4026" y="10844"/>
              <a:ext cx="488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Oval 15"/>
            <p:cNvSpPr>
              <a:spLocks noChangeArrowheads="1"/>
            </p:cNvSpPr>
            <p:nvPr/>
          </p:nvSpPr>
          <p:spPr bwMode="auto">
            <a:xfrm>
              <a:off x="7713" y="11328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29" name="Oval 16"/>
            <p:cNvSpPr>
              <a:spLocks noChangeArrowheads="1"/>
            </p:cNvSpPr>
            <p:nvPr/>
          </p:nvSpPr>
          <p:spPr bwMode="auto">
            <a:xfrm>
              <a:off x="5722" y="1130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30" name="Oval 17"/>
            <p:cNvSpPr>
              <a:spLocks noChangeArrowheads="1"/>
            </p:cNvSpPr>
            <p:nvPr/>
          </p:nvSpPr>
          <p:spPr bwMode="auto">
            <a:xfrm>
              <a:off x="4433" y="1125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31" name="Oval 18"/>
            <p:cNvSpPr>
              <a:spLocks noChangeArrowheads="1"/>
            </p:cNvSpPr>
            <p:nvPr/>
          </p:nvSpPr>
          <p:spPr bwMode="auto">
            <a:xfrm>
              <a:off x="3257" y="1124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32" name="Oval 19"/>
            <p:cNvSpPr>
              <a:spLocks noChangeArrowheads="1"/>
            </p:cNvSpPr>
            <p:nvPr/>
          </p:nvSpPr>
          <p:spPr bwMode="auto">
            <a:xfrm>
              <a:off x="2363" y="1128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33" name="Oval 20"/>
            <p:cNvSpPr>
              <a:spLocks noChangeArrowheads="1"/>
            </p:cNvSpPr>
            <p:nvPr/>
          </p:nvSpPr>
          <p:spPr bwMode="auto">
            <a:xfrm>
              <a:off x="3232" y="1022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34" name="Oval 21"/>
            <p:cNvSpPr>
              <a:spLocks noChangeArrowheads="1"/>
            </p:cNvSpPr>
            <p:nvPr/>
          </p:nvSpPr>
          <p:spPr bwMode="auto">
            <a:xfrm>
              <a:off x="6680" y="10253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35" name="Oval 22"/>
            <p:cNvSpPr>
              <a:spLocks noChangeArrowheads="1"/>
            </p:cNvSpPr>
            <p:nvPr/>
          </p:nvSpPr>
          <p:spPr bwMode="auto">
            <a:xfrm>
              <a:off x="6445" y="11638"/>
              <a:ext cx="109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65,70,75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36" name="Oval 23"/>
            <p:cNvSpPr>
              <a:spLocks noChangeArrowheads="1"/>
            </p:cNvSpPr>
            <p:nvPr/>
          </p:nvSpPr>
          <p:spPr bwMode="auto">
            <a:xfrm>
              <a:off x="6401" y="10601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60 , 80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37" name="Line 24"/>
            <p:cNvSpPr>
              <a:spLocks noChangeShapeType="1"/>
            </p:cNvSpPr>
            <p:nvPr/>
          </p:nvSpPr>
          <p:spPr bwMode="auto">
            <a:xfrm flipH="1" flipV="1">
              <a:off x="6874" y="10994"/>
              <a:ext cx="110" cy="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8" name="Line 25"/>
            <p:cNvSpPr>
              <a:spLocks noChangeShapeType="1"/>
            </p:cNvSpPr>
            <p:nvPr/>
          </p:nvSpPr>
          <p:spPr bwMode="auto">
            <a:xfrm flipV="1">
              <a:off x="6005" y="10948"/>
              <a:ext cx="522" cy="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9" name="Line 26"/>
            <p:cNvSpPr>
              <a:spLocks noChangeShapeType="1"/>
            </p:cNvSpPr>
            <p:nvPr/>
          </p:nvSpPr>
          <p:spPr bwMode="auto">
            <a:xfrm>
              <a:off x="7212" y="10925"/>
              <a:ext cx="680" cy="7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0" name="Oval 27"/>
            <p:cNvSpPr>
              <a:spLocks noChangeArrowheads="1"/>
            </p:cNvSpPr>
            <p:nvPr/>
          </p:nvSpPr>
          <p:spPr bwMode="auto">
            <a:xfrm>
              <a:off x="6598" y="11284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41" name="Oval 28"/>
            <p:cNvSpPr>
              <a:spLocks noChangeArrowheads="1"/>
            </p:cNvSpPr>
            <p:nvPr/>
          </p:nvSpPr>
          <p:spPr bwMode="auto">
            <a:xfrm>
              <a:off x="5001" y="9829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38942" name="Line 29"/>
            <p:cNvSpPr>
              <a:spLocks noChangeShapeType="1"/>
            </p:cNvSpPr>
            <p:nvPr/>
          </p:nvSpPr>
          <p:spPr bwMode="auto">
            <a:xfrm flipV="1">
              <a:off x="3844" y="10330"/>
              <a:ext cx="1130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3" name="Line 30"/>
            <p:cNvSpPr>
              <a:spLocks noChangeShapeType="1"/>
            </p:cNvSpPr>
            <p:nvPr/>
          </p:nvSpPr>
          <p:spPr bwMode="auto">
            <a:xfrm>
              <a:off x="5394" y="10320"/>
              <a:ext cx="1346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917" name="Rectangle 3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693025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mtClean="0"/>
              <a:t>若刪除 </a:t>
            </a:r>
            <a:r>
              <a:rPr lang="en-US" altLang="zh-TW" smtClean="0"/>
              <a:t>50</a:t>
            </a:r>
            <a:r>
              <a:rPr lang="zh-TW" altLang="en-US" smtClean="0"/>
              <a:t>，找到 </a:t>
            </a:r>
            <a:r>
              <a:rPr lang="en-US" altLang="zh-TW" smtClean="0"/>
              <a:t>P’ </a:t>
            </a:r>
            <a:r>
              <a:rPr lang="zh-TW" altLang="en-US" smtClean="0"/>
              <a:t>節點為 </a:t>
            </a:r>
            <a:r>
              <a:rPr lang="en-US" altLang="zh-TW" smtClean="0"/>
              <a:t>g</a:t>
            </a:r>
            <a:r>
              <a:rPr lang="zh-TW" altLang="en-US" smtClean="0"/>
              <a:t>，從中取出最小值</a:t>
            </a:r>
            <a:r>
              <a:rPr lang="en-US" altLang="zh-TW" smtClean="0"/>
              <a:t>52</a:t>
            </a:r>
            <a:r>
              <a:rPr lang="zh-TW" altLang="en-US" smtClean="0"/>
              <a:t>，並代替</a:t>
            </a:r>
            <a:r>
              <a:rPr lang="en-US" altLang="zh-TW" smtClean="0"/>
              <a:t>50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B5ADCF7E-1E65-4F64-9138-411A4CBE82D2}" type="slidenum">
              <a:rPr kumimoji="0" lang="zh-TW" altLang="en-US" sz="1400" baseline="0"/>
              <a:pPr/>
              <a:t>25</a:t>
            </a:fld>
            <a:endParaRPr kumimoji="0" lang="zh-TW" altLang="en-US" sz="1400" baseline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399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7693025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z="2000" smtClean="0"/>
              <a:t>若此時再刪除 </a:t>
            </a:r>
            <a:r>
              <a:rPr lang="en-US" altLang="zh-TW" sz="2000" smtClean="0"/>
              <a:t>52</a:t>
            </a:r>
            <a:r>
              <a:rPr lang="zh-TW" altLang="en-US" sz="2000" smtClean="0"/>
              <a:t>，由於從 </a:t>
            </a:r>
            <a:r>
              <a:rPr lang="en-US" altLang="zh-TW" sz="2000" smtClean="0"/>
              <a:t>P‘ </a:t>
            </a:r>
            <a:r>
              <a:rPr lang="zh-TW" altLang="en-US" sz="2000" smtClean="0"/>
              <a:t>節點</a:t>
            </a:r>
            <a:r>
              <a:rPr lang="en-US" altLang="zh-TW" sz="2000" smtClean="0"/>
              <a:t>(</a:t>
            </a:r>
            <a:r>
              <a:rPr lang="zh-TW" altLang="en-US" sz="2000" smtClean="0"/>
              <a:t>即</a:t>
            </a:r>
            <a:r>
              <a:rPr lang="en-US" altLang="zh-TW" sz="2000" smtClean="0"/>
              <a:t>g)</a:t>
            </a:r>
            <a:r>
              <a:rPr lang="zh-TW" altLang="en-US" sz="2000" smtClean="0"/>
              <a:t>找到鍵值</a:t>
            </a:r>
            <a:r>
              <a:rPr lang="en-US" altLang="zh-TW" sz="2000" smtClean="0"/>
              <a:t>55</a:t>
            </a:r>
            <a:r>
              <a:rPr lang="zh-TW" altLang="en-US" sz="2000" smtClean="0"/>
              <a:t>代替</a:t>
            </a:r>
            <a:r>
              <a:rPr lang="en-US" altLang="zh-TW" sz="2000" smtClean="0"/>
              <a:t>52</a:t>
            </a:r>
            <a:r>
              <a:rPr lang="zh-TW" altLang="en-US" sz="2000" smtClean="0"/>
              <a:t>後，其鍵值數小於     </a:t>
            </a:r>
            <a:r>
              <a:rPr lang="en-US" altLang="zh-TW" sz="2000" smtClean="0"/>
              <a:t>–1</a:t>
            </a:r>
            <a:r>
              <a:rPr lang="zh-TW" altLang="en-US" sz="2000" smtClean="0"/>
              <a:t>個鍵值，此時就好比刪除樹葉節點</a:t>
            </a:r>
            <a:r>
              <a:rPr lang="en-US" altLang="zh-TW" sz="2000" smtClean="0"/>
              <a:t>g</a:t>
            </a:r>
            <a:r>
              <a:rPr lang="zh-TW" altLang="en-US" sz="2000" smtClean="0"/>
              <a:t>的情形，可向其右兄弟節點</a:t>
            </a:r>
            <a:r>
              <a:rPr lang="en-US" altLang="zh-TW" sz="2000" smtClean="0"/>
              <a:t>h</a:t>
            </a:r>
            <a:r>
              <a:rPr lang="zh-TW" altLang="en-US" sz="2000" smtClean="0"/>
              <a:t>借一鍵值</a:t>
            </a:r>
            <a:r>
              <a:rPr lang="en-US" altLang="zh-TW" sz="2000" smtClean="0"/>
              <a:t>65</a:t>
            </a:r>
            <a:r>
              <a:rPr lang="zh-TW" altLang="en-US" sz="2000" smtClean="0"/>
              <a:t>（因為在節點的鍵值個數大於     </a:t>
            </a:r>
            <a:r>
              <a:rPr lang="en-US" altLang="zh-TW" sz="2000" smtClean="0"/>
              <a:t>–1</a:t>
            </a:r>
            <a:r>
              <a:rPr lang="zh-TW" altLang="en-US" sz="2000" smtClean="0"/>
              <a:t>），其結果如下所示：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454525" y="2947988"/>
          <a:ext cx="3444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方程式" r:id="rId3" imgW="279400" imgH="228600" progId="Equation.3">
                  <p:embed/>
                </p:oleObj>
              </mc:Choice>
              <mc:Fallback>
                <p:oleObj name="方程式" r:id="rId3" imgW="279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2947988"/>
                        <a:ext cx="3444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156075" y="2282825"/>
          <a:ext cx="3603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方程式" r:id="rId5" imgW="279400" imgH="228600" progId="Equation.3">
                  <p:embed/>
                </p:oleObj>
              </mc:Choice>
              <mc:Fallback>
                <p:oleObj name="方程式" r:id="rId5" imgW="279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2282825"/>
                        <a:ext cx="3603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1968500" y="3271838"/>
            <a:ext cx="6048375" cy="2016125"/>
            <a:chOff x="2540" y="5074"/>
            <a:chExt cx="5992" cy="2251"/>
          </a:xfrm>
        </p:grpSpPr>
        <p:sp>
          <p:nvSpPr>
            <p:cNvPr id="39944" name="Oval 8"/>
            <p:cNvSpPr>
              <a:spLocks noChangeArrowheads="1"/>
            </p:cNvSpPr>
            <p:nvPr/>
          </p:nvSpPr>
          <p:spPr bwMode="auto">
            <a:xfrm>
              <a:off x="5227" y="5074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grpSp>
          <p:nvGrpSpPr>
            <p:cNvPr id="39945" name="Group 9"/>
            <p:cNvGrpSpPr>
              <a:grpSpLocks/>
            </p:cNvGrpSpPr>
            <p:nvPr/>
          </p:nvGrpSpPr>
          <p:grpSpPr bwMode="auto">
            <a:xfrm>
              <a:off x="2540" y="5427"/>
              <a:ext cx="5992" cy="1898"/>
              <a:chOff x="2314" y="4027"/>
              <a:chExt cx="5992" cy="1898"/>
            </a:xfrm>
          </p:grpSpPr>
          <p:sp>
            <p:nvSpPr>
              <p:cNvPr id="39946" name="Oval 10"/>
              <p:cNvSpPr>
                <a:spLocks noChangeArrowheads="1"/>
              </p:cNvSpPr>
              <p:nvPr/>
            </p:nvSpPr>
            <p:spPr bwMode="auto">
              <a:xfrm>
                <a:off x="4988" y="4027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55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47" name="Oval 11"/>
              <p:cNvSpPr>
                <a:spLocks noChangeArrowheads="1"/>
              </p:cNvSpPr>
              <p:nvPr/>
            </p:nvSpPr>
            <p:spPr bwMode="auto">
              <a:xfrm>
                <a:off x="3182" y="4425"/>
                <a:ext cx="888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20 , 30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48" name="Oval 12"/>
              <p:cNvSpPr>
                <a:spLocks noChangeArrowheads="1"/>
              </p:cNvSpPr>
              <p:nvPr/>
            </p:nvSpPr>
            <p:spPr bwMode="auto">
              <a:xfrm>
                <a:off x="2314" y="5471"/>
                <a:ext cx="77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10,15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49" name="Oval 13"/>
              <p:cNvSpPr>
                <a:spLocks noChangeArrowheads="1"/>
              </p:cNvSpPr>
              <p:nvPr/>
            </p:nvSpPr>
            <p:spPr bwMode="auto">
              <a:xfrm>
                <a:off x="3157" y="5471"/>
                <a:ext cx="849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25,26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50" name="Oval 14"/>
              <p:cNvSpPr>
                <a:spLocks noChangeArrowheads="1"/>
              </p:cNvSpPr>
              <p:nvPr/>
            </p:nvSpPr>
            <p:spPr bwMode="auto">
              <a:xfrm>
                <a:off x="4063" y="5486"/>
                <a:ext cx="111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35,40,45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51" name="Oval 15"/>
              <p:cNvSpPr>
                <a:spLocks noChangeArrowheads="1"/>
              </p:cNvSpPr>
              <p:nvPr/>
            </p:nvSpPr>
            <p:spPr bwMode="auto">
              <a:xfrm>
                <a:off x="5513" y="5511"/>
                <a:ext cx="77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59,60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52" name="Oval 16"/>
              <p:cNvSpPr>
                <a:spLocks noChangeArrowheads="1"/>
              </p:cNvSpPr>
              <p:nvPr/>
            </p:nvSpPr>
            <p:spPr bwMode="auto">
              <a:xfrm>
                <a:off x="7617" y="5528"/>
                <a:ext cx="689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85,90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53" name="Line 17"/>
              <p:cNvSpPr>
                <a:spLocks noChangeShapeType="1"/>
              </p:cNvSpPr>
              <p:nvPr/>
            </p:nvSpPr>
            <p:spPr bwMode="auto">
              <a:xfrm flipV="1">
                <a:off x="3594" y="4840"/>
                <a:ext cx="1" cy="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54" name="Line 18"/>
              <p:cNvSpPr>
                <a:spLocks noChangeShapeType="1"/>
              </p:cNvSpPr>
              <p:nvPr/>
            </p:nvSpPr>
            <p:spPr bwMode="auto">
              <a:xfrm flipV="1">
                <a:off x="2694" y="4770"/>
                <a:ext cx="600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55" name="Line 19"/>
              <p:cNvSpPr>
                <a:spLocks noChangeShapeType="1"/>
              </p:cNvSpPr>
              <p:nvPr/>
            </p:nvSpPr>
            <p:spPr bwMode="auto">
              <a:xfrm>
                <a:off x="3970" y="4763"/>
                <a:ext cx="544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56" name="Oval 20"/>
              <p:cNvSpPr>
                <a:spLocks noChangeArrowheads="1"/>
              </p:cNvSpPr>
              <p:nvPr/>
            </p:nvSpPr>
            <p:spPr bwMode="auto">
              <a:xfrm>
                <a:off x="7713" y="5208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i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57" name="Oval 21"/>
              <p:cNvSpPr>
                <a:spLocks noChangeArrowheads="1"/>
              </p:cNvSpPr>
              <p:nvPr/>
            </p:nvSpPr>
            <p:spPr bwMode="auto">
              <a:xfrm>
                <a:off x="5722" y="5187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g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58" name="Oval 22"/>
              <p:cNvSpPr>
                <a:spLocks noChangeArrowheads="1"/>
              </p:cNvSpPr>
              <p:nvPr/>
            </p:nvSpPr>
            <p:spPr bwMode="auto">
              <a:xfrm>
                <a:off x="4433" y="5135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f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59" name="Oval 23"/>
              <p:cNvSpPr>
                <a:spLocks noChangeArrowheads="1"/>
              </p:cNvSpPr>
              <p:nvPr/>
            </p:nvSpPr>
            <p:spPr bwMode="auto">
              <a:xfrm>
                <a:off x="3257" y="5120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e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60" name="Oval 24"/>
              <p:cNvSpPr>
                <a:spLocks noChangeArrowheads="1"/>
              </p:cNvSpPr>
              <p:nvPr/>
            </p:nvSpPr>
            <p:spPr bwMode="auto">
              <a:xfrm>
                <a:off x="2363" y="5165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d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61" name="Oval 25"/>
              <p:cNvSpPr>
                <a:spLocks noChangeArrowheads="1"/>
              </p:cNvSpPr>
              <p:nvPr/>
            </p:nvSpPr>
            <p:spPr bwMode="auto">
              <a:xfrm>
                <a:off x="3232" y="4107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b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62" name="Oval 26"/>
              <p:cNvSpPr>
                <a:spLocks noChangeArrowheads="1"/>
              </p:cNvSpPr>
              <p:nvPr/>
            </p:nvSpPr>
            <p:spPr bwMode="auto">
              <a:xfrm>
                <a:off x="6680" y="4133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c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63" name="Oval 27"/>
              <p:cNvSpPr>
                <a:spLocks noChangeArrowheads="1"/>
              </p:cNvSpPr>
              <p:nvPr/>
            </p:nvSpPr>
            <p:spPr bwMode="auto">
              <a:xfrm>
                <a:off x="6623" y="5518"/>
                <a:ext cx="77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70,75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64" name="Oval 28"/>
              <p:cNvSpPr>
                <a:spLocks noChangeArrowheads="1"/>
              </p:cNvSpPr>
              <p:nvPr/>
            </p:nvSpPr>
            <p:spPr bwMode="auto">
              <a:xfrm>
                <a:off x="6401" y="4481"/>
                <a:ext cx="888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65 , 80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65" name="Line 29"/>
              <p:cNvSpPr>
                <a:spLocks noChangeShapeType="1"/>
              </p:cNvSpPr>
              <p:nvPr/>
            </p:nvSpPr>
            <p:spPr bwMode="auto">
              <a:xfrm flipH="1" flipV="1">
                <a:off x="6865" y="4875"/>
                <a:ext cx="119" cy="6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6" name="Line 30"/>
              <p:cNvSpPr>
                <a:spLocks noChangeShapeType="1"/>
              </p:cNvSpPr>
              <p:nvPr/>
            </p:nvSpPr>
            <p:spPr bwMode="auto">
              <a:xfrm flipV="1">
                <a:off x="6007" y="4831"/>
                <a:ext cx="529" cy="6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7" name="Line 31"/>
              <p:cNvSpPr>
                <a:spLocks noChangeShapeType="1"/>
              </p:cNvSpPr>
              <p:nvPr/>
            </p:nvSpPr>
            <p:spPr bwMode="auto">
              <a:xfrm>
                <a:off x="7233" y="4799"/>
                <a:ext cx="654" cy="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8" name="Oval 32"/>
              <p:cNvSpPr>
                <a:spLocks noChangeArrowheads="1"/>
              </p:cNvSpPr>
              <p:nvPr/>
            </p:nvSpPr>
            <p:spPr bwMode="auto">
              <a:xfrm>
                <a:off x="6598" y="5164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h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969" name="Line 33"/>
              <p:cNvSpPr>
                <a:spLocks noChangeShapeType="1"/>
              </p:cNvSpPr>
              <p:nvPr/>
            </p:nvSpPr>
            <p:spPr bwMode="auto">
              <a:xfrm flipV="1">
                <a:off x="3844" y="4210"/>
                <a:ext cx="1130" cy="2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0" name="Line 34"/>
              <p:cNvSpPr>
                <a:spLocks noChangeShapeType="1"/>
              </p:cNvSpPr>
              <p:nvPr/>
            </p:nvSpPr>
            <p:spPr bwMode="auto">
              <a:xfrm>
                <a:off x="5394" y="4200"/>
                <a:ext cx="1350" cy="2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4D85B174-E186-4990-975B-5817E27DFFD2}" type="slidenum">
              <a:rPr kumimoji="0" lang="zh-TW" altLang="en-US" sz="1400" baseline="0"/>
              <a:pPr/>
              <a:t>26</a:t>
            </a:fld>
            <a:endParaRPr kumimoji="0" lang="zh-TW" altLang="en-US" sz="1400" baseline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409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7693025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z="2000" smtClean="0"/>
              <a:t>若繼續刪除</a:t>
            </a:r>
            <a:r>
              <a:rPr lang="en-US" altLang="zh-TW" sz="2000" smtClean="0"/>
              <a:t>55</a:t>
            </a:r>
            <a:r>
              <a:rPr lang="zh-TW" altLang="en-US" sz="2000" smtClean="0"/>
              <a:t>，找到 </a:t>
            </a:r>
            <a:r>
              <a:rPr lang="en-US" altLang="zh-TW" sz="2000" smtClean="0"/>
              <a:t>P‘ </a:t>
            </a:r>
            <a:r>
              <a:rPr lang="zh-TW" altLang="en-US" sz="2000" smtClean="0"/>
              <a:t>節點為 </a:t>
            </a:r>
            <a:r>
              <a:rPr lang="en-US" altLang="zh-TW" sz="2000" smtClean="0"/>
              <a:t>g</a:t>
            </a:r>
            <a:r>
              <a:rPr lang="zh-TW" altLang="en-US" sz="2000" smtClean="0"/>
              <a:t>，將最小值</a:t>
            </a:r>
            <a:r>
              <a:rPr lang="en-US" altLang="zh-TW" sz="2000" smtClean="0"/>
              <a:t>59</a:t>
            </a:r>
            <a:r>
              <a:rPr lang="zh-TW" altLang="en-US" sz="2000" smtClean="0"/>
              <a:t>代替</a:t>
            </a:r>
            <a:r>
              <a:rPr lang="en-US" altLang="zh-TW" sz="2000" smtClean="0"/>
              <a:t>55</a:t>
            </a:r>
            <a:r>
              <a:rPr lang="zh-TW" altLang="en-US" sz="2000" smtClean="0"/>
              <a:t>，由於其鍵值數小於    </a:t>
            </a:r>
            <a:r>
              <a:rPr lang="en-US" altLang="zh-TW" sz="2000" smtClean="0"/>
              <a:t>–1</a:t>
            </a:r>
            <a:r>
              <a:rPr lang="zh-TW" altLang="en-US" sz="2000" smtClean="0"/>
              <a:t>個鍵值，且其兄弟節點</a:t>
            </a:r>
            <a:r>
              <a:rPr lang="en-US" altLang="zh-TW" sz="2000" smtClean="0"/>
              <a:t>h</a:t>
            </a:r>
            <a:r>
              <a:rPr lang="zh-TW" altLang="en-US" sz="2000" smtClean="0"/>
              <a:t>也沒有大於    </a:t>
            </a:r>
            <a:r>
              <a:rPr lang="en-US" altLang="zh-TW" sz="2000" smtClean="0"/>
              <a:t>–1</a:t>
            </a:r>
            <a:r>
              <a:rPr lang="zh-TW" altLang="en-US" sz="2000" smtClean="0"/>
              <a:t>的鍵值，故將</a:t>
            </a:r>
            <a:r>
              <a:rPr lang="en-US" altLang="zh-TW" sz="2000" smtClean="0"/>
              <a:t>g</a:t>
            </a:r>
            <a:r>
              <a:rPr lang="zh-TW" altLang="en-US" sz="2000" smtClean="0"/>
              <a:t>、</a:t>
            </a:r>
            <a:r>
              <a:rPr lang="en-US" altLang="zh-TW" sz="2000" smtClean="0"/>
              <a:t>h</a:t>
            </a:r>
            <a:r>
              <a:rPr lang="zh-TW" altLang="en-US" sz="2000" smtClean="0"/>
              <a:t>與</a:t>
            </a:r>
            <a:r>
              <a:rPr lang="en-US" altLang="zh-TW" sz="2000" smtClean="0"/>
              <a:t>c</a:t>
            </a:r>
            <a:r>
              <a:rPr lang="zh-TW" altLang="en-US" sz="2000" smtClean="0"/>
              <a:t>的鍵值</a:t>
            </a:r>
            <a:r>
              <a:rPr lang="en-US" altLang="zh-TW" sz="2000" smtClean="0"/>
              <a:t>65</a:t>
            </a:r>
            <a:r>
              <a:rPr lang="zh-TW" altLang="en-US" sz="2000" smtClean="0"/>
              <a:t>合併於</a:t>
            </a:r>
            <a:r>
              <a:rPr lang="en-US" altLang="zh-TW" sz="2000" smtClean="0"/>
              <a:t>g'</a:t>
            </a:r>
            <a:r>
              <a:rPr lang="zh-TW" altLang="en-US" sz="2000" smtClean="0"/>
              <a:t>節點，結果如下圖所示：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-11113" y="28209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227263" y="2625725"/>
          <a:ext cx="3175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方程式" r:id="rId3" imgW="279400" imgH="228600" progId="Equation.3">
                  <p:embed/>
                </p:oleObj>
              </mc:Choice>
              <mc:Fallback>
                <p:oleObj name="方程式" r:id="rId3" imgW="279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625725"/>
                        <a:ext cx="3175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-11113" y="28209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3895725" y="2308225"/>
          <a:ext cx="2873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方程式" r:id="rId5" imgW="279400" imgH="228600" progId="Equation.3">
                  <p:embed/>
                </p:oleObj>
              </mc:Choice>
              <mc:Fallback>
                <p:oleObj name="方程式" r:id="rId5" imgW="279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2308225"/>
                        <a:ext cx="287338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1897063" y="3127375"/>
            <a:ext cx="5905500" cy="2305050"/>
            <a:chOff x="2314" y="8629"/>
            <a:chExt cx="5992" cy="2216"/>
          </a:xfrm>
        </p:grpSpPr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4988" y="894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59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3182" y="9345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2314" y="10391"/>
              <a:ext cx="77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10,15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3157" y="10391"/>
              <a:ext cx="84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25,26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4063" y="10406"/>
              <a:ext cx="111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35,40,45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75" name="Oval 15"/>
            <p:cNvSpPr>
              <a:spLocks noChangeArrowheads="1"/>
            </p:cNvSpPr>
            <p:nvPr/>
          </p:nvSpPr>
          <p:spPr bwMode="auto">
            <a:xfrm>
              <a:off x="5513" y="10431"/>
              <a:ext cx="1332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60,65,70,75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76" name="Oval 16"/>
            <p:cNvSpPr>
              <a:spLocks noChangeArrowheads="1"/>
            </p:cNvSpPr>
            <p:nvPr/>
          </p:nvSpPr>
          <p:spPr bwMode="auto">
            <a:xfrm>
              <a:off x="7617" y="10448"/>
              <a:ext cx="68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V="1">
              <a:off x="3594" y="9760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flipV="1">
              <a:off x="2694" y="9690"/>
              <a:ext cx="600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4027" y="9653"/>
              <a:ext cx="487" cy="7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0" name="Oval 20"/>
            <p:cNvSpPr>
              <a:spLocks noChangeArrowheads="1"/>
            </p:cNvSpPr>
            <p:nvPr/>
          </p:nvSpPr>
          <p:spPr bwMode="auto">
            <a:xfrm>
              <a:off x="7713" y="10128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81" name="Oval 21"/>
            <p:cNvSpPr>
              <a:spLocks noChangeArrowheads="1"/>
            </p:cNvSpPr>
            <p:nvPr/>
          </p:nvSpPr>
          <p:spPr bwMode="auto">
            <a:xfrm>
              <a:off x="5722" y="1010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g'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82" name="Oval 22"/>
            <p:cNvSpPr>
              <a:spLocks noChangeArrowheads="1"/>
            </p:cNvSpPr>
            <p:nvPr/>
          </p:nvSpPr>
          <p:spPr bwMode="auto">
            <a:xfrm>
              <a:off x="4433" y="1005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83" name="Oval 23"/>
            <p:cNvSpPr>
              <a:spLocks noChangeArrowheads="1"/>
            </p:cNvSpPr>
            <p:nvPr/>
          </p:nvSpPr>
          <p:spPr bwMode="auto">
            <a:xfrm>
              <a:off x="3257" y="1004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84" name="Oval 24"/>
            <p:cNvSpPr>
              <a:spLocks noChangeArrowheads="1"/>
            </p:cNvSpPr>
            <p:nvPr/>
          </p:nvSpPr>
          <p:spPr bwMode="auto">
            <a:xfrm>
              <a:off x="2363" y="1008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85" name="Oval 25"/>
            <p:cNvSpPr>
              <a:spLocks noChangeArrowheads="1"/>
            </p:cNvSpPr>
            <p:nvPr/>
          </p:nvSpPr>
          <p:spPr bwMode="auto">
            <a:xfrm>
              <a:off x="3232" y="9027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86" name="Oval 26"/>
            <p:cNvSpPr>
              <a:spLocks noChangeArrowheads="1"/>
            </p:cNvSpPr>
            <p:nvPr/>
          </p:nvSpPr>
          <p:spPr bwMode="auto">
            <a:xfrm>
              <a:off x="6288" y="9039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87" name="Oval 27"/>
            <p:cNvSpPr>
              <a:spLocks noChangeArrowheads="1"/>
            </p:cNvSpPr>
            <p:nvPr/>
          </p:nvSpPr>
          <p:spPr bwMode="auto">
            <a:xfrm>
              <a:off x="6260" y="940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 flipV="1">
              <a:off x="6014" y="9793"/>
              <a:ext cx="383" cy="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6661" y="9672"/>
              <a:ext cx="1229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0" name="Oval 30"/>
            <p:cNvSpPr>
              <a:spLocks noChangeArrowheads="1"/>
            </p:cNvSpPr>
            <p:nvPr/>
          </p:nvSpPr>
          <p:spPr bwMode="auto">
            <a:xfrm>
              <a:off x="5001" y="8629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 flipV="1">
              <a:off x="3844" y="9130"/>
              <a:ext cx="1130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5394" y="9120"/>
              <a:ext cx="96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24BACEC-77F3-4A4C-A09D-BE94BDDD7BAC}" type="slidenum">
              <a:rPr kumimoji="0" lang="zh-TW" altLang="en-US" sz="1400" baseline="0"/>
              <a:pPr/>
              <a:t>27</a:t>
            </a:fld>
            <a:endParaRPr kumimoji="0" lang="zh-TW" altLang="en-US" sz="1400" baseline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11.2  B-tree</a:t>
            </a:r>
          </a:p>
        </p:txBody>
      </p:sp>
      <p:sp>
        <p:nvSpPr>
          <p:cNvPr id="419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693025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z="2000" smtClean="0"/>
              <a:t>此時</a:t>
            </a:r>
            <a:r>
              <a:rPr lang="en-US" altLang="zh-TW" sz="2000" smtClean="0"/>
              <a:t>c</a:t>
            </a:r>
            <a:r>
              <a:rPr lang="zh-TW" altLang="en-US" sz="2000" smtClean="0"/>
              <a:t>節點的鍵值數小於     </a:t>
            </a:r>
            <a:r>
              <a:rPr lang="en-US" altLang="zh-TW" sz="2000" smtClean="0"/>
              <a:t>–1</a:t>
            </a:r>
            <a:r>
              <a:rPr lang="zh-TW" altLang="en-US" sz="2000" smtClean="0"/>
              <a:t>，且其兄弟節點的鍵值數不大於     </a:t>
            </a:r>
            <a:r>
              <a:rPr lang="en-US" altLang="zh-TW" sz="2000" smtClean="0"/>
              <a:t>–1</a:t>
            </a:r>
            <a:r>
              <a:rPr lang="zh-TW" altLang="en-US" sz="2000" smtClean="0"/>
              <a:t>，故將</a:t>
            </a:r>
            <a:r>
              <a:rPr lang="en-US" altLang="zh-TW" sz="2000" smtClean="0"/>
              <a:t>b</a:t>
            </a:r>
            <a:r>
              <a:rPr lang="zh-TW" altLang="en-US" sz="2000" smtClean="0"/>
              <a:t>、</a:t>
            </a:r>
            <a:r>
              <a:rPr lang="en-US" altLang="zh-TW" sz="2000" smtClean="0"/>
              <a:t>c</a:t>
            </a:r>
            <a:r>
              <a:rPr lang="zh-TW" altLang="en-US" sz="2000" smtClean="0"/>
              <a:t>與</a:t>
            </a:r>
            <a:r>
              <a:rPr lang="en-US" altLang="zh-TW" sz="2000" smtClean="0"/>
              <a:t>a</a:t>
            </a:r>
            <a:r>
              <a:rPr lang="zh-TW" altLang="en-US" sz="2000" smtClean="0"/>
              <a:t>節點合併為</a:t>
            </a:r>
            <a:r>
              <a:rPr lang="en-US" altLang="zh-TW" sz="2000" smtClean="0"/>
              <a:t>a'</a:t>
            </a:r>
            <a:r>
              <a:rPr lang="zh-TW" altLang="en-US" sz="2000" smtClean="0"/>
              <a:t>，結果如下：</a:t>
            </a:r>
            <a:r>
              <a:rPr lang="zh-TW" altLang="en-US" smtClean="0"/>
              <a:t> 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908175" y="2219325"/>
          <a:ext cx="3302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方程式" r:id="rId3" imgW="279400" imgH="228600" progId="Equation.3">
                  <p:embed/>
                </p:oleObj>
              </mc:Choice>
              <mc:Fallback>
                <p:oleObj name="方程式" r:id="rId3" imgW="279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19325"/>
                        <a:ext cx="3302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4356100" y="1844675"/>
          <a:ext cx="2873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方程式" r:id="rId5" imgW="279400" imgH="228600" progId="Equation.3">
                  <p:embed/>
                </p:oleObj>
              </mc:Choice>
              <mc:Fallback>
                <p:oleObj name="方程式" r:id="rId5" imgW="279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44675"/>
                        <a:ext cx="287338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1" name="Group 7"/>
          <p:cNvGrpSpPr>
            <a:grpSpLocks/>
          </p:cNvGrpSpPr>
          <p:nvPr/>
        </p:nvGrpSpPr>
        <p:grpSpPr bwMode="auto">
          <a:xfrm>
            <a:off x="1824038" y="2624138"/>
            <a:ext cx="6192837" cy="2087562"/>
            <a:chOff x="2314" y="2940"/>
            <a:chExt cx="5967" cy="1761"/>
          </a:xfrm>
        </p:grpSpPr>
        <p:sp>
          <p:nvSpPr>
            <p:cNvPr id="41992" name="Oval 8"/>
            <p:cNvSpPr>
              <a:spLocks noChangeArrowheads="1"/>
            </p:cNvSpPr>
            <p:nvPr/>
          </p:nvSpPr>
          <p:spPr bwMode="auto">
            <a:xfrm>
              <a:off x="4070" y="3307"/>
              <a:ext cx="1776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20 , 30 , 59 , 80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2314" y="4271"/>
              <a:ext cx="77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10,15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1994" name="Oval 10"/>
            <p:cNvSpPr>
              <a:spLocks noChangeArrowheads="1"/>
            </p:cNvSpPr>
            <p:nvPr/>
          </p:nvSpPr>
          <p:spPr bwMode="auto">
            <a:xfrm>
              <a:off x="3157" y="4271"/>
              <a:ext cx="84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25,26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1995" name="Oval 11"/>
            <p:cNvSpPr>
              <a:spLocks noChangeArrowheads="1"/>
            </p:cNvSpPr>
            <p:nvPr/>
          </p:nvSpPr>
          <p:spPr bwMode="auto">
            <a:xfrm>
              <a:off x="4063" y="4286"/>
              <a:ext cx="111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35,40,45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1996" name="Oval 12"/>
            <p:cNvSpPr>
              <a:spLocks noChangeArrowheads="1"/>
            </p:cNvSpPr>
            <p:nvPr/>
          </p:nvSpPr>
          <p:spPr bwMode="auto">
            <a:xfrm>
              <a:off x="5488" y="4287"/>
              <a:ext cx="1554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60,65,70,75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7592" y="4304"/>
              <a:ext cx="689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85,90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1998" name="Oval 14"/>
            <p:cNvSpPr>
              <a:spLocks noChangeArrowheads="1"/>
            </p:cNvSpPr>
            <p:nvPr/>
          </p:nvSpPr>
          <p:spPr bwMode="auto">
            <a:xfrm>
              <a:off x="7651" y="3954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1999" name="Oval 15"/>
            <p:cNvSpPr>
              <a:spLocks noChangeArrowheads="1"/>
            </p:cNvSpPr>
            <p:nvPr/>
          </p:nvSpPr>
          <p:spPr bwMode="auto">
            <a:xfrm>
              <a:off x="6116" y="3956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2000" name="Oval 16"/>
            <p:cNvSpPr>
              <a:spLocks noChangeArrowheads="1"/>
            </p:cNvSpPr>
            <p:nvPr/>
          </p:nvSpPr>
          <p:spPr bwMode="auto">
            <a:xfrm>
              <a:off x="4390" y="3991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2001" name="Oval 17"/>
            <p:cNvSpPr>
              <a:spLocks noChangeArrowheads="1"/>
            </p:cNvSpPr>
            <p:nvPr/>
          </p:nvSpPr>
          <p:spPr bwMode="auto">
            <a:xfrm>
              <a:off x="3385" y="3946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2002" name="Oval 18"/>
            <p:cNvSpPr>
              <a:spLocks noChangeArrowheads="1"/>
            </p:cNvSpPr>
            <p:nvPr/>
          </p:nvSpPr>
          <p:spPr bwMode="auto">
            <a:xfrm>
              <a:off x="2408" y="3931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2003" name="Oval 19"/>
            <p:cNvSpPr>
              <a:spLocks noChangeArrowheads="1"/>
            </p:cNvSpPr>
            <p:nvPr/>
          </p:nvSpPr>
          <p:spPr bwMode="auto">
            <a:xfrm>
              <a:off x="4729" y="294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a'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 flipV="1">
              <a:off x="2684" y="3601"/>
              <a:ext cx="1464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V="1">
              <a:off x="3664" y="3684"/>
              <a:ext cx="89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V="1">
              <a:off x="4704" y="3722"/>
              <a:ext cx="206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>
              <a:off x="5790" y="3589"/>
              <a:ext cx="2063" cy="7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>
              <a:off x="5306" y="3694"/>
              <a:ext cx="894" cy="5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584752E-4931-42BC-9294-58E1B677BB5A}" type="slidenum">
              <a:rPr kumimoji="0" lang="zh-TW" altLang="en-US" sz="1400" baseline="0"/>
              <a:pPr/>
              <a:t>3</a:t>
            </a:fld>
            <a:endParaRPr kumimoji="0" lang="zh-TW" altLang="en-US" sz="1400" baseline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11.1  m-way </a:t>
            </a:r>
            <a:r>
              <a:rPr lang="zh-TW" altLang="en-US" smtClean="0"/>
              <a:t>搜尋樹</a:t>
            </a:r>
          </a:p>
        </p:txBody>
      </p:sp>
      <p:sp>
        <p:nvSpPr>
          <p:cNvPr id="9220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Ex</a:t>
            </a:r>
            <a:r>
              <a:rPr lang="zh-TW" altLang="en-US" smtClean="0"/>
              <a:t>：下圖為 </a:t>
            </a:r>
            <a:r>
              <a:rPr lang="en-US" altLang="zh-TW" smtClean="0"/>
              <a:t>3-way </a:t>
            </a:r>
            <a:r>
              <a:rPr lang="zh-TW" altLang="en-US" smtClean="0"/>
              <a:t>搜尋樹，共有</a:t>
            </a:r>
            <a:r>
              <a:rPr lang="en-US" altLang="zh-TW" smtClean="0"/>
              <a:t>12</a:t>
            </a:r>
            <a:r>
              <a:rPr lang="zh-TW" altLang="en-US" smtClean="0"/>
              <a:t>個鍵值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9221" name="Group 59"/>
          <p:cNvGrpSpPr>
            <a:grpSpLocks/>
          </p:cNvGrpSpPr>
          <p:nvPr/>
        </p:nvGrpSpPr>
        <p:grpSpPr bwMode="auto">
          <a:xfrm>
            <a:off x="2627313" y="3068638"/>
            <a:ext cx="3887787" cy="2376487"/>
            <a:chOff x="793" y="1797"/>
            <a:chExt cx="2268" cy="1119"/>
          </a:xfrm>
        </p:grpSpPr>
        <p:sp>
          <p:nvSpPr>
            <p:cNvPr id="9222" name="Oval 60"/>
            <p:cNvSpPr>
              <a:spLocks noChangeArrowheads="1"/>
            </p:cNvSpPr>
            <p:nvPr/>
          </p:nvSpPr>
          <p:spPr bwMode="auto">
            <a:xfrm>
              <a:off x="1702" y="1797"/>
              <a:ext cx="232" cy="18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grpSp>
          <p:nvGrpSpPr>
            <p:cNvPr id="9223" name="Group 61"/>
            <p:cNvGrpSpPr>
              <a:grpSpLocks/>
            </p:cNvGrpSpPr>
            <p:nvPr/>
          </p:nvGrpSpPr>
          <p:grpSpPr bwMode="auto">
            <a:xfrm>
              <a:off x="793" y="1979"/>
              <a:ext cx="2268" cy="937"/>
              <a:chOff x="3284" y="1850"/>
              <a:chExt cx="3894" cy="1979"/>
            </a:xfrm>
          </p:grpSpPr>
          <p:sp>
            <p:nvSpPr>
              <p:cNvPr id="9224" name="Oval 62"/>
              <p:cNvSpPr>
                <a:spLocks noChangeArrowheads="1"/>
              </p:cNvSpPr>
              <p:nvPr/>
            </p:nvSpPr>
            <p:spPr bwMode="auto">
              <a:xfrm>
                <a:off x="4671" y="1850"/>
                <a:ext cx="794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23, 48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25" name="Oval 63"/>
              <p:cNvSpPr>
                <a:spLocks noChangeArrowheads="1"/>
              </p:cNvSpPr>
              <p:nvPr/>
            </p:nvSpPr>
            <p:spPr bwMode="auto">
              <a:xfrm>
                <a:off x="3284" y="2619"/>
                <a:ext cx="888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12, 17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26" name="Oval 64"/>
              <p:cNvSpPr>
                <a:spLocks noChangeArrowheads="1"/>
              </p:cNvSpPr>
              <p:nvPr/>
            </p:nvSpPr>
            <p:spPr bwMode="auto">
              <a:xfrm>
                <a:off x="5297" y="3432"/>
                <a:ext cx="888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38 , 45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27" name="Oval 65"/>
              <p:cNvSpPr>
                <a:spLocks noChangeArrowheads="1"/>
              </p:cNvSpPr>
              <p:nvPr/>
            </p:nvSpPr>
            <p:spPr bwMode="auto">
              <a:xfrm>
                <a:off x="5902" y="2581"/>
                <a:ext cx="888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55, 60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28" name="Oval 66"/>
              <p:cNvSpPr>
                <a:spLocks noChangeArrowheads="1"/>
              </p:cNvSpPr>
              <p:nvPr/>
            </p:nvSpPr>
            <p:spPr bwMode="auto">
              <a:xfrm>
                <a:off x="4618" y="2626"/>
                <a:ext cx="888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28, 32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29" name="Oval 67"/>
              <p:cNvSpPr>
                <a:spLocks noChangeArrowheads="1"/>
              </p:cNvSpPr>
              <p:nvPr/>
            </p:nvSpPr>
            <p:spPr bwMode="auto">
              <a:xfrm>
                <a:off x="3354" y="2321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b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30" name="Oval 68"/>
              <p:cNvSpPr>
                <a:spLocks noChangeArrowheads="1"/>
              </p:cNvSpPr>
              <p:nvPr/>
            </p:nvSpPr>
            <p:spPr bwMode="auto">
              <a:xfrm>
                <a:off x="4745" y="2322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c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31" name="Oval 69"/>
              <p:cNvSpPr>
                <a:spLocks noChangeArrowheads="1"/>
              </p:cNvSpPr>
              <p:nvPr/>
            </p:nvSpPr>
            <p:spPr bwMode="auto">
              <a:xfrm>
                <a:off x="6148" y="2252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d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32" name="Oval 70"/>
              <p:cNvSpPr>
                <a:spLocks noChangeArrowheads="1"/>
              </p:cNvSpPr>
              <p:nvPr/>
            </p:nvSpPr>
            <p:spPr bwMode="auto">
              <a:xfrm>
                <a:off x="4255" y="3147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e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33" name="Oval 71"/>
              <p:cNvSpPr>
                <a:spLocks noChangeArrowheads="1"/>
              </p:cNvSpPr>
              <p:nvPr/>
            </p:nvSpPr>
            <p:spPr bwMode="auto">
              <a:xfrm>
                <a:off x="5618" y="3132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f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34" name="Oval 72"/>
              <p:cNvSpPr>
                <a:spLocks noChangeArrowheads="1"/>
              </p:cNvSpPr>
              <p:nvPr/>
            </p:nvSpPr>
            <p:spPr bwMode="auto">
              <a:xfrm>
                <a:off x="6781" y="3108"/>
                <a:ext cx="397" cy="39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g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35" name="Oval 73"/>
              <p:cNvSpPr>
                <a:spLocks noChangeArrowheads="1"/>
              </p:cNvSpPr>
              <p:nvPr/>
            </p:nvSpPr>
            <p:spPr bwMode="auto">
              <a:xfrm>
                <a:off x="4384" y="3420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36" name="Oval 74"/>
              <p:cNvSpPr>
                <a:spLocks noChangeArrowheads="1"/>
              </p:cNvSpPr>
              <p:nvPr/>
            </p:nvSpPr>
            <p:spPr bwMode="auto">
              <a:xfrm>
                <a:off x="6707" y="343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70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237" name="Line 75"/>
              <p:cNvSpPr>
                <a:spLocks noChangeShapeType="1"/>
              </p:cNvSpPr>
              <p:nvPr/>
            </p:nvSpPr>
            <p:spPr bwMode="auto">
              <a:xfrm flipV="1">
                <a:off x="3840" y="2180"/>
                <a:ext cx="880" cy="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8" name="Line 76"/>
              <p:cNvSpPr>
                <a:spLocks noChangeShapeType="1"/>
              </p:cNvSpPr>
              <p:nvPr/>
            </p:nvSpPr>
            <p:spPr bwMode="auto">
              <a:xfrm>
                <a:off x="5418" y="2141"/>
                <a:ext cx="862" cy="4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9" name="Line 77"/>
              <p:cNvSpPr>
                <a:spLocks noChangeShapeType="1"/>
              </p:cNvSpPr>
              <p:nvPr/>
            </p:nvSpPr>
            <p:spPr bwMode="auto">
              <a:xfrm flipH="1" flipV="1">
                <a:off x="5070" y="2250"/>
                <a:ext cx="10" cy="3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Line 78"/>
              <p:cNvSpPr>
                <a:spLocks noChangeShapeType="1"/>
              </p:cNvSpPr>
              <p:nvPr/>
            </p:nvSpPr>
            <p:spPr bwMode="auto">
              <a:xfrm flipV="1">
                <a:off x="4600" y="3020"/>
                <a:ext cx="25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1" name="Line 79"/>
              <p:cNvSpPr>
                <a:spLocks noChangeShapeType="1"/>
              </p:cNvSpPr>
              <p:nvPr/>
            </p:nvSpPr>
            <p:spPr bwMode="auto">
              <a:xfrm>
                <a:off x="5410" y="2970"/>
                <a:ext cx="30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Line 80"/>
              <p:cNvSpPr>
                <a:spLocks noChangeShapeType="1"/>
              </p:cNvSpPr>
              <p:nvPr/>
            </p:nvSpPr>
            <p:spPr bwMode="auto">
              <a:xfrm>
                <a:off x="6550" y="2980"/>
                <a:ext cx="33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6D38139-37DF-43E8-A15A-5CB67F2ECC73}" type="slidenum">
              <a:rPr kumimoji="0" lang="zh-TW" altLang="en-US" sz="1400" baseline="0"/>
              <a:pPr/>
              <a:t>4</a:t>
            </a:fld>
            <a:endParaRPr kumimoji="0" lang="zh-TW" altLang="en-US" sz="1400" baseline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11.1  m-way </a:t>
            </a:r>
            <a:r>
              <a:rPr lang="zh-TW" altLang="en-US" sz="4000" smtClean="0"/>
              <a:t>搜尋樹</a:t>
            </a:r>
          </a:p>
        </p:txBody>
      </p:sp>
      <p:sp>
        <p:nvSpPr>
          <p:cNvPr id="1126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693025" cy="4162425"/>
          </a:xfrm>
          <a:noFill/>
        </p:spPr>
        <p:txBody>
          <a:bodyPr/>
          <a:lstStyle/>
          <a:p>
            <a:pPr eaLnBrk="1" hangingPunct="1"/>
            <a:r>
              <a:rPr lang="zh-TW" altLang="en-US" sz="2000" smtClean="0"/>
              <a:t>下圖為上圖中每個節點之 </a:t>
            </a:r>
            <a:r>
              <a:rPr lang="en-US" altLang="zh-TW" sz="2000" smtClean="0"/>
              <a:t>3-way</a:t>
            </a:r>
            <a:r>
              <a:rPr lang="zh-TW" altLang="en-US" sz="2000" smtClean="0"/>
              <a:t>搜尋表示法</a:t>
            </a:r>
          </a:p>
          <a:p>
            <a:pPr eaLnBrk="1" hangingPunct="1"/>
            <a:endParaRPr lang="zh-TW" altLang="en-US" sz="2000" smtClean="0"/>
          </a:p>
          <a:p>
            <a:pPr eaLnBrk="1" hangingPunct="1"/>
            <a:endParaRPr lang="zh-TW" altLang="en-US" sz="2000" smtClean="0"/>
          </a:p>
          <a:p>
            <a:pPr eaLnBrk="1" hangingPunct="1"/>
            <a:endParaRPr lang="zh-TW" altLang="en-US" sz="2000" smtClean="0"/>
          </a:p>
          <a:p>
            <a:pPr eaLnBrk="1" hangingPunct="1"/>
            <a:endParaRPr lang="zh-TW" altLang="en-US" sz="2000" smtClean="0"/>
          </a:p>
          <a:p>
            <a:pPr eaLnBrk="1" hangingPunct="1"/>
            <a:endParaRPr lang="zh-TW" altLang="en-US" sz="2000" smtClean="0"/>
          </a:p>
          <a:p>
            <a:pPr eaLnBrk="1" hangingPunct="1"/>
            <a:endParaRPr lang="zh-TW" altLang="en-US" sz="2000" smtClean="0"/>
          </a:p>
          <a:p>
            <a:pPr eaLnBrk="1" hangingPunct="1"/>
            <a:endParaRPr lang="zh-TW" altLang="en-US" sz="2000" smtClean="0"/>
          </a:p>
          <a:p>
            <a:pPr eaLnBrk="1" hangingPunct="1"/>
            <a:endParaRPr lang="zh-TW" altLang="en-US" sz="2000" smtClean="0"/>
          </a:p>
          <a:p>
            <a:pPr eaLnBrk="1" hangingPunct="1"/>
            <a:endParaRPr lang="zh-TW" altLang="en-US" sz="2000" smtClean="0"/>
          </a:p>
          <a:p>
            <a:pPr lvl="1" eaLnBrk="1" hangingPunct="1"/>
            <a:r>
              <a:rPr lang="zh-TW" altLang="en-US" sz="2000" smtClean="0"/>
              <a:t>由於</a:t>
            </a:r>
            <a:r>
              <a:rPr lang="en-US" altLang="zh-TW" sz="2000" smtClean="0"/>
              <a:t>3-way</a:t>
            </a:r>
            <a:r>
              <a:rPr lang="zh-TW" altLang="en-US" sz="2000" smtClean="0"/>
              <a:t>搜尋樹，每個節點的型態是 </a:t>
            </a:r>
            <a:r>
              <a:rPr lang="en-US" altLang="zh-TW" sz="2000" smtClean="0"/>
              <a:t>n, A0, (K1, A1), (K2, A2),…,(Kn, An)</a:t>
            </a:r>
            <a:r>
              <a:rPr lang="zh-TW" altLang="en-US" sz="2000" smtClean="0"/>
              <a:t>，因此 </a:t>
            </a:r>
            <a:r>
              <a:rPr lang="en-US" altLang="zh-TW" sz="2000" smtClean="0"/>
              <a:t>a </a:t>
            </a:r>
            <a:r>
              <a:rPr lang="zh-TW" altLang="en-US" sz="2000" smtClean="0"/>
              <a:t>節點的格式為 </a:t>
            </a:r>
            <a:r>
              <a:rPr lang="en-US" altLang="zh-TW" sz="2000" smtClean="0"/>
              <a:t>2, b, (23, c), (48, d) </a:t>
            </a:r>
          </a:p>
        </p:txBody>
      </p:sp>
      <p:graphicFrame>
        <p:nvGraphicFramePr>
          <p:cNvPr id="130129" name="Group 81"/>
          <p:cNvGraphicFramePr>
            <a:graphicFrameLocks noGrp="1"/>
          </p:cNvGraphicFramePr>
          <p:nvPr/>
        </p:nvGraphicFramePr>
        <p:xfrm>
          <a:off x="1476375" y="2420938"/>
          <a:ext cx="3671888" cy="274320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35204586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68805583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粗黑" pitchFamily="49" charset="-120"/>
                          <a:cs typeface="Times New Roman" panose="02020603050405020304" pitchFamily="18" charset="0"/>
                        </a:rPr>
                        <a:t>節點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粗黑" pitchFamily="49" charset="-120"/>
                          <a:cs typeface="Times New Roman" panose="02020603050405020304" pitchFamily="18" charset="0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73490"/>
                  </a:ext>
                </a:extLst>
              </a:tr>
              <a:tr h="190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2, b, (23, c),(48, 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2, 0, (12, 0), (17, 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2, e, (28, 0), (32, f)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2, 0, (55, 0), (60, 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1, 0, (25, 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2, 0, (38, 0), (45, 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1, 0, (70,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6783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5CBA41F-5F56-4B09-9839-4C83050C4E23}" type="slidenum">
              <a:rPr kumimoji="0" lang="zh-TW" altLang="en-US" sz="1400" baseline="0"/>
              <a:pPr/>
              <a:t>5</a:t>
            </a:fld>
            <a:endParaRPr kumimoji="0" lang="zh-TW" altLang="en-US" sz="1400" baseline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11.1  m-way </a:t>
            </a:r>
            <a:r>
              <a:rPr lang="zh-TW" altLang="en-US" smtClean="0"/>
              <a:t>搜尋樹</a:t>
            </a:r>
          </a:p>
        </p:txBody>
      </p:sp>
      <p:sp>
        <p:nvSpPr>
          <p:cNvPr id="13316" name="Rectangle 11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981950" cy="3724275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11.1.1  m-way</a:t>
            </a:r>
            <a:r>
              <a:rPr lang="zh-TW" altLang="en-US" smtClean="0"/>
              <a:t>搜尋樹的加入</a:t>
            </a:r>
          </a:p>
          <a:p>
            <a:pPr lvl="1" eaLnBrk="1" hangingPunct="1"/>
            <a:r>
              <a:rPr lang="zh-TW" altLang="en-US" smtClean="0"/>
              <a:t>以 </a:t>
            </a:r>
            <a:r>
              <a:rPr lang="en-US" altLang="zh-TW" smtClean="0"/>
              <a:t>3-way </a:t>
            </a:r>
            <a:r>
              <a:rPr lang="zh-TW" altLang="en-US" smtClean="0"/>
              <a:t>搜尋樹為例，依序將 </a:t>
            </a:r>
            <a:r>
              <a:rPr lang="en-US" altLang="zh-TW" smtClean="0"/>
              <a:t>5</a:t>
            </a:r>
            <a:r>
              <a:rPr lang="zh-TW" altLang="en-US" smtClean="0"/>
              <a:t>，</a:t>
            </a:r>
            <a:r>
              <a:rPr lang="en-US" altLang="zh-TW" smtClean="0"/>
              <a:t>7</a:t>
            </a:r>
            <a:r>
              <a:rPr lang="zh-TW" altLang="en-US" smtClean="0"/>
              <a:t>，</a:t>
            </a:r>
            <a:r>
              <a:rPr lang="en-US" altLang="zh-TW" smtClean="0"/>
              <a:t>12</a:t>
            </a:r>
            <a:r>
              <a:rPr lang="zh-TW" altLang="en-US" smtClean="0"/>
              <a:t>，</a:t>
            </a:r>
            <a:r>
              <a:rPr lang="en-US" altLang="zh-TW" smtClean="0"/>
              <a:t>6</a:t>
            </a:r>
            <a:r>
              <a:rPr lang="zh-TW" altLang="en-US" smtClean="0"/>
              <a:t>，</a:t>
            </a:r>
            <a:r>
              <a:rPr lang="en-US" altLang="zh-TW" smtClean="0"/>
              <a:t>8</a:t>
            </a:r>
            <a:r>
              <a:rPr lang="zh-TW" altLang="en-US" smtClean="0"/>
              <a:t>，</a:t>
            </a:r>
            <a:r>
              <a:rPr lang="en-US" altLang="zh-TW" smtClean="0"/>
              <a:t>4</a:t>
            </a:r>
            <a:r>
              <a:rPr lang="zh-TW" altLang="en-US" smtClean="0"/>
              <a:t>，</a:t>
            </a:r>
            <a:r>
              <a:rPr lang="en-US" altLang="zh-TW" smtClean="0"/>
              <a:t>3</a:t>
            </a:r>
            <a:r>
              <a:rPr lang="zh-TW" altLang="en-US" smtClean="0"/>
              <a:t>，</a:t>
            </a:r>
            <a:r>
              <a:rPr lang="en-US" altLang="zh-TW" smtClean="0"/>
              <a:t>10</a:t>
            </a:r>
            <a:r>
              <a:rPr lang="zh-TW" altLang="en-US" smtClean="0"/>
              <a:t>加入到搜尋樹，其中 </a:t>
            </a:r>
            <a:r>
              <a:rPr lang="en-US" altLang="zh-TW" smtClean="0"/>
              <a:t>x </a:t>
            </a:r>
            <a:r>
              <a:rPr lang="zh-TW" altLang="en-US" smtClean="0"/>
              <a:t>表示目前無鍵值存在</a:t>
            </a:r>
          </a:p>
          <a:p>
            <a:pPr lvl="1" eaLnBrk="1" hangingPunct="1"/>
            <a:r>
              <a:rPr lang="zh-TW" altLang="en-US" smtClean="0"/>
              <a:t>	</a:t>
            </a:r>
            <a:r>
              <a:rPr lang="en-US" altLang="zh-TW" smtClean="0"/>
              <a:t>(1) </a:t>
            </a:r>
            <a:r>
              <a:rPr lang="zh-TW" altLang="en-US" smtClean="0"/>
              <a:t>加入</a:t>
            </a:r>
            <a:r>
              <a:rPr lang="en-US" altLang="zh-TW" smtClean="0"/>
              <a:t>5 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	(2) </a:t>
            </a:r>
            <a:r>
              <a:rPr lang="zh-TW" altLang="en-US" smtClean="0"/>
              <a:t>加入</a:t>
            </a:r>
            <a:r>
              <a:rPr lang="en-US" altLang="zh-TW" smtClean="0"/>
              <a:t>7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	(3) </a:t>
            </a:r>
            <a:r>
              <a:rPr lang="zh-TW" altLang="en-US" smtClean="0"/>
              <a:t>加入</a:t>
            </a:r>
            <a:r>
              <a:rPr lang="en-US" altLang="zh-TW" smtClean="0"/>
              <a:t>12</a:t>
            </a:r>
          </a:p>
        </p:txBody>
      </p:sp>
      <p:sp>
        <p:nvSpPr>
          <p:cNvPr id="13317" name="Oval 114"/>
          <p:cNvSpPr>
            <a:spLocks noChangeArrowheads="1"/>
          </p:cNvSpPr>
          <p:nvPr/>
        </p:nvSpPr>
        <p:spPr bwMode="auto">
          <a:xfrm>
            <a:off x="3492500" y="3789363"/>
            <a:ext cx="781050" cy="3603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5 , x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3318" name="Oval 115"/>
          <p:cNvSpPr>
            <a:spLocks noChangeArrowheads="1"/>
          </p:cNvSpPr>
          <p:nvPr/>
        </p:nvSpPr>
        <p:spPr bwMode="auto">
          <a:xfrm>
            <a:off x="3492500" y="4724400"/>
            <a:ext cx="720725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5 , 7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grpSp>
        <p:nvGrpSpPr>
          <p:cNvPr id="13319" name="Group 116"/>
          <p:cNvGrpSpPr>
            <a:grpSpLocks/>
          </p:cNvGrpSpPr>
          <p:nvPr/>
        </p:nvGrpSpPr>
        <p:grpSpPr bwMode="auto">
          <a:xfrm>
            <a:off x="3492500" y="5589588"/>
            <a:ext cx="1657350" cy="792162"/>
            <a:chOff x="4046" y="3859"/>
            <a:chExt cx="1869" cy="967"/>
          </a:xfrm>
        </p:grpSpPr>
        <p:sp>
          <p:nvSpPr>
            <p:cNvPr id="13320" name="Oval 117"/>
            <p:cNvSpPr>
              <a:spLocks noChangeArrowheads="1"/>
            </p:cNvSpPr>
            <p:nvPr/>
          </p:nvSpPr>
          <p:spPr bwMode="auto">
            <a:xfrm>
              <a:off x="5027" y="4429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12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1" name="Oval 118"/>
            <p:cNvSpPr>
              <a:spLocks noChangeArrowheads="1"/>
            </p:cNvSpPr>
            <p:nvPr/>
          </p:nvSpPr>
          <p:spPr bwMode="auto">
            <a:xfrm>
              <a:off x="4046" y="3859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2" name="Line 119"/>
            <p:cNvSpPr>
              <a:spLocks noChangeShapeType="1"/>
            </p:cNvSpPr>
            <p:nvPr/>
          </p:nvSpPr>
          <p:spPr bwMode="auto">
            <a:xfrm>
              <a:off x="4754" y="4234"/>
              <a:ext cx="675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1F4EBDD-8082-4A31-8A20-9F7DE8C43D7A}" type="slidenum">
              <a:rPr kumimoji="0" lang="zh-TW" altLang="en-US" sz="1400" baseline="0"/>
              <a:pPr/>
              <a:t>6</a:t>
            </a:fld>
            <a:endParaRPr kumimoji="0" lang="zh-TW" altLang="en-US" sz="1400" baseline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11.1  m-way </a:t>
            </a:r>
            <a:r>
              <a:rPr lang="zh-TW" altLang="en-US" smtClean="0"/>
              <a:t>搜尋樹</a:t>
            </a:r>
          </a:p>
        </p:txBody>
      </p:sp>
      <p:sp>
        <p:nvSpPr>
          <p:cNvPr id="14340" name="Rectangle 130"/>
          <p:cNvSpPr>
            <a:spLocks noChangeArrowheads="1"/>
          </p:cNvSpPr>
          <p:nvPr/>
        </p:nvSpPr>
        <p:spPr bwMode="auto">
          <a:xfrm>
            <a:off x="755650" y="1700213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0"/>
              <a:t>	(4) </a:t>
            </a:r>
            <a:r>
              <a:rPr lang="zh-TW" altLang="en-US" baseline="0"/>
              <a:t>加入</a:t>
            </a:r>
            <a:r>
              <a:rPr lang="en-US" altLang="zh-TW" baseline="0"/>
              <a:t>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baseline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baseline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0"/>
              <a:t>	(5) </a:t>
            </a:r>
            <a:r>
              <a:rPr lang="zh-TW" altLang="en-US" baseline="0"/>
              <a:t>加入</a:t>
            </a:r>
            <a:r>
              <a:rPr lang="en-US" altLang="zh-TW" baseline="0"/>
              <a:t>8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baseline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baseline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0"/>
              <a:t>	(6) </a:t>
            </a:r>
            <a:r>
              <a:rPr lang="zh-TW" altLang="en-US" baseline="0"/>
              <a:t>加入</a:t>
            </a:r>
            <a:r>
              <a:rPr lang="en-US" altLang="zh-TW" baseline="0"/>
              <a:t>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baseline="0"/>
          </a:p>
        </p:txBody>
      </p:sp>
      <p:grpSp>
        <p:nvGrpSpPr>
          <p:cNvPr id="14341" name="Group 131"/>
          <p:cNvGrpSpPr>
            <a:grpSpLocks/>
          </p:cNvGrpSpPr>
          <p:nvPr/>
        </p:nvGrpSpPr>
        <p:grpSpPr bwMode="auto">
          <a:xfrm>
            <a:off x="3265488" y="1758950"/>
            <a:ext cx="1800225" cy="936625"/>
            <a:chOff x="3944" y="5487"/>
            <a:chExt cx="1971" cy="967"/>
          </a:xfrm>
        </p:grpSpPr>
        <p:sp>
          <p:nvSpPr>
            <p:cNvPr id="14356" name="Oval 132"/>
            <p:cNvSpPr>
              <a:spLocks noChangeArrowheads="1"/>
            </p:cNvSpPr>
            <p:nvPr/>
          </p:nvSpPr>
          <p:spPr bwMode="auto">
            <a:xfrm>
              <a:off x="5027" y="6057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12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57" name="Oval 133"/>
            <p:cNvSpPr>
              <a:spLocks noChangeArrowheads="1"/>
            </p:cNvSpPr>
            <p:nvPr/>
          </p:nvSpPr>
          <p:spPr bwMode="auto">
            <a:xfrm>
              <a:off x="3959" y="5487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58" name="Line 134"/>
            <p:cNvSpPr>
              <a:spLocks noChangeShapeType="1"/>
            </p:cNvSpPr>
            <p:nvPr/>
          </p:nvSpPr>
          <p:spPr bwMode="auto">
            <a:xfrm>
              <a:off x="4804" y="5795"/>
              <a:ext cx="625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9" name="Oval 135"/>
            <p:cNvSpPr>
              <a:spLocks noChangeArrowheads="1"/>
            </p:cNvSpPr>
            <p:nvPr/>
          </p:nvSpPr>
          <p:spPr bwMode="auto">
            <a:xfrm>
              <a:off x="3944" y="6038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60" name="Line 136"/>
            <p:cNvSpPr>
              <a:spLocks noChangeShapeType="1"/>
            </p:cNvSpPr>
            <p:nvPr/>
          </p:nvSpPr>
          <p:spPr bwMode="auto">
            <a:xfrm flipV="1">
              <a:off x="4404" y="5892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42" name="Group 137"/>
          <p:cNvGrpSpPr>
            <a:grpSpLocks/>
          </p:cNvGrpSpPr>
          <p:nvPr/>
        </p:nvGrpSpPr>
        <p:grpSpPr bwMode="auto">
          <a:xfrm>
            <a:off x="3336925" y="3127375"/>
            <a:ext cx="1800225" cy="865188"/>
            <a:chOff x="3944" y="7167"/>
            <a:chExt cx="1971" cy="967"/>
          </a:xfrm>
        </p:grpSpPr>
        <p:sp>
          <p:nvSpPr>
            <p:cNvPr id="14351" name="Oval 138"/>
            <p:cNvSpPr>
              <a:spLocks noChangeArrowheads="1"/>
            </p:cNvSpPr>
            <p:nvPr/>
          </p:nvSpPr>
          <p:spPr bwMode="auto">
            <a:xfrm>
              <a:off x="5027" y="7737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8 , 12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52" name="Oval 139"/>
            <p:cNvSpPr>
              <a:spLocks noChangeArrowheads="1"/>
            </p:cNvSpPr>
            <p:nvPr/>
          </p:nvSpPr>
          <p:spPr bwMode="auto">
            <a:xfrm>
              <a:off x="3959" y="7167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53" name="Line 140"/>
            <p:cNvSpPr>
              <a:spLocks noChangeShapeType="1"/>
            </p:cNvSpPr>
            <p:nvPr/>
          </p:nvSpPr>
          <p:spPr bwMode="auto">
            <a:xfrm>
              <a:off x="4782" y="7497"/>
              <a:ext cx="647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4" name="Oval 141"/>
            <p:cNvSpPr>
              <a:spLocks noChangeArrowheads="1"/>
            </p:cNvSpPr>
            <p:nvPr/>
          </p:nvSpPr>
          <p:spPr bwMode="auto">
            <a:xfrm>
              <a:off x="3944" y="7718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55" name="Line 142"/>
            <p:cNvSpPr>
              <a:spLocks noChangeShapeType="1"/>
            </p:cNvSpPr>
            <p:nvPr/>
          </p:nvSpPr>
          <p:spPr bwMode="auto">
            <a:xfrm flipV="1">
              <a:off x="4404" y="7572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43" name="Group 143"/>
          <p:cNvGrpSpPr>
            <a:grpSpLocks/>
          </p:cNvGrpSpPr>
          <p:nvPr/>
        </p:nvGrpSpPr>
        <p:grpSpPr bwMode="auto">
          <a:xfrm>
            <a:off x="2916238" y="4711700"/>
            <a:ext cx="2376487" cy="863600"/>
            <a:chOff x="1265" y="3937"/>
            <a:chExt cx="1259" cy="386"/>
          </a:xfrm>
        </p:grpSpPr>
        <p:sp>
          <p:nvSpPr>
            <p:cNvPr id="14344" name="Oval 144"/>
            <p:cNvSpPr>
              <a:spLocks noChangeArrowheads="1"/>
            </p:cNvSpPr>
            <p:nvPr/>
          </p:nvSpPr>
          <p:spPr bwMode="auto">
            <a:xfrm>
              <a:off x="2169" y="4165"/>
              <a:ext cx="355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8 , 12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45" name="Oval 145"/>
            <p:cNvSpPr>
              <a:spLocks noChangeArrowheads="1"/>
            </p:cNvSpPr>
            <p:nvPr/>
          </p:nvSpPr>
          <p:spPr bwMode="auto">
            <a:xfrm>
              <a:off x="1742" y="3937"/>
              <a:ext cx="355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46" name="Oval 146"/>
            <p:cNvSpPr>
              <a:spLocks noChangeArrowheads="1"/>
            </p:cNvSpPr>
            <p:nvPr/>
          </p:nvSpPr>
          <p:spPr bwMode="auto">
            <a:xfrm>
              <a:off x="1736" y="4157"/>
              <a:ext cx="35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47" name="Line 147"/>
            <p:cNvSpPr>
              <a:spLocks noChangeShapeType="1"/>
            </p:cNvSpPr>
            <p:nvPr/>
          </p:nvSpPr>
          <p:spPr bwMode="auto">
            <a:xfrm flipV="1">
              <a:off x="1920" y="4099"/>
              <a:ext cx="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Oval 148"/>
            <p:cNvSpPr>
              <a:spLocks noChangeArrowheads="1"/>
            </p:cNvSpPr>
            <p:nvPr/>
          </p:nvSpPr>
          <p:spPr bwMode="auto">
            <a:xfrm>
              <a:off x="1265" y="4163"/>
              <a:ext cx="35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49" name="Line 149"/>
            <p:cNvSpPr>
              <a:spLocks noChangeShapeType="1"/>
            </p:cNvSpPr>
            <p:nvPr/>
          </p:nvSpPr>
          <p:spPr bwMode="auto">
            <a:xfrm flipV="1">
              <a:off x="1434" y="4059"/>
              <a:ext cx="324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Line 150"/>
            <p:cNvSpPr>
              <a:spLocks noChangeShapeType="1"/>
            </p:cNvSpPr>
            <p:nvPr/>
          </p:nvSpPr>
          <p:spPr bwMode="auto">
            <a:xfrm>
              <a:off x="2097" y="4049"/>
              <a:ext cx="26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4E050B1-6138-421A-8F15-DA4475FF3A52}" type="slidenum">
              <a:rPr kumimoji="0" lang="zh-TW" altLang="en-US" sz="1400" baseline="0"/>
              <a:pPr/>
              <a:t>7</a:t>
            </a:fld>
            <a:endParaRPr kumimoji="0" lang="zh-TW" altLang="en-US" sz="1400" baseline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11.1  m-way </a:t>
            </a:r>
            <a:r>
              <a:rPr lang="zh-TW" altLang="en-US" smtClean="0"/>
              <a:t>搜尋樹</a:t>
            </a:r>
          </a:p>
        </p:txBody>
      </p:sp>
      <p:sp>
        <p:nvSpPr>
          <p:cNvPr id="16388" name="Rectangle 85"/>
          <p:cNvSpPr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0"/>
              <a:t>	(7) </a:t>
            </a:r>
            <a:r>
              <a:rPr lang="zh-TW" altLang="en-US" baseline="0"/>
              <a:t>加入</a:t>
            </a:r>
            <a:r>
              <a:rPr lang="en-US" altLang="zh-TW" baseline="0"/>
              <a:t>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baseline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baseline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0"/>
              <a:t>	(8) </a:t>
            </a:r>
            <a:r>
              <a:rPr lang="zh-TW" altLang="en-US" baseline="0"/>
              <a:t>加入</a:t>
            </a:r>
            <a:r>
              <a:rPr lang="en-US" altLang="zh-TW" baseline="0"/>
              <a:t>10</a:t>
            </a:r>
          </a:p>
        </p:txBody>
      </p:sp>
      <p:grpSp>
        <p:nvGrpSpPr>
          <p:cNvPr id="16389" name="Group 86"/>
          <p:cNvGrpSpPr>
            <a:grpSpLocks/>
          </p:cNvGrpSpPr>
          <p:nvPr/>
        </p:nvGrpSpPr>
        <p:grpSpPr bwMode="auto">
          <a:xfrm>
            <a:off x="3348038" y="2565400"/>
            <a:ext cx="2447925" cy="863600"/>
            <a:chOff x="1197" y="995"/>
            <a:chExt cx="1259" cy="387"/>
          </a:xfrm>
        </p:grpSpPr>
        <p:sp>
          <p:nvSpPr>
            <p:cNvPr id="16400" name="Oval 87"/>
            <p:cNvSpPr>
              <a:spLocks noChangeArrowheads="1"/>
            </p:cNvSpPr>
            <p:nvPr/>
          </p:nvSpPr>
          <p:spPr bwMode="auto">
            <a:xfrm>
              <a:off x="2101" y="1223"/>
              <a:ext cx="35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8 , 12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401" name="Oval 88"/>
            <p:cNvSpPr>
              <a:spLocks noChangeArrowheads="1"/>
            </p:cNvSpPr>
            <p:nvPr/>
          </p:nvSpPr>
          <p:spPr bwMode="auto">
            <a:xfrm>
              <a:off x="1674" y="995"/>
              <a:ext cx="35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402" name="Oval 89"/>
            <p:cNvSpPr>
              <a:spLocks noChangeArrowheads="1"/>
            </p:cNvSpPr>
            <p:nvPr/>
          </p:nvSpPr>
          <p:spPr bwMode="auto">
            <a:xfrm>
              <a:off x="1668" y="1215"/>
              <a:ext cx="35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403" name="Line 90"/>
            <p:cNvSpPr>
              <a:spLocks noChangeShapeType="1"/>
            </p:cNvSpPr>
            <p:nvPr/>
          </p:nvSpPr>
          <p:spPr bwMode="auto">
            <a:xfrm flipV="1">
              <a:off x="1852" y="1157"/>
              <a:ext cx="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4" name="Oval 91"/>
            <p:cNvSpPr>
              <a:spLocks noChangeArrowheads="1"/>
            </p:cNvSpPr>
            <p:nvPr/>
          </p:nvSpPr>
          <p:spPr bwMode="auto">
            <a:xfrm>
              <a:off x="1197" y="1221"/>
              <a:ext cx="35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3 , 4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405" name="Line 92"/>
            <p:cNvSpPr>
              <a:spLocks noChangeShapeType="1"/>
            </p:cNvSpPr>
            <p:nvPr/>
          </p:nvSpPr>
          <p:spPr bwMode="auto">
            <a:xfrm flipV="1">
              <a:off x="1368" y="1117"/>
              <a:ext cx="324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6" name="Line 93"/>
            <p:cNvSpPr>
              <a:spLocks noChangeShapeType="1"/>
            </p:cNvSpPr>
            <p:nvPr/>
          </p:nvSpPr>
          <p:spPr bwMode="auto">
            <a:xfrm>
              <a:off x="2029" y="1107"/>
              <a:ext cx="26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0" name="Group 94"/>
          <p:cNvGrpSpPr>
            <a:grpSpLocks/>
          </p:cNvGrpSpPr>
          <p:nvPr/>
        </p:nvGrpSpPr>
        <p:grpSpPr bwMode="auto">
          <a:xfrm>
            <a:off x="3276600" y="4149725"/>
            <a:ext cx="2808288" cy="1439863"/>
            <a:chOff x="2992" y="1410"/>
            <a:chExt cx="3254" cy="1777"/>
          </a:xfrm>
        </p:grpSpPr>
        <p:sp>
          <p:nvSpPr>
            <p:cNvPr id="16391" name="Oval 95"/>
            <p:cNvSpPr>
              <a:spLocks noChangeArrowheads="1"/>
            </p:cNvSpPr>
            <p:nvPr/>
          </p:nvSpPr>
          <p:spPr bwMode="auto">
            <a:xfrm>
              <a:off x="5358" y="2029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8 , 12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392" name="Oval 96"/>
            <p:cNvSpPr>
              <a:spLocks noChangeArrowheads="1"/>
            </p:cNvSpPr>
            <p:nvPr/>
          </p:nvSpPr>
          <p:spPr bwMode="auto">
            <a:xfrm>
              <a:off x="4182" y="1410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393" name="Oval 97"/>
            <p:cNvSpPr>
              <a:spLocks noChangeArrowheads="1"/>
            </p:cNvSpPr>
            <p:nvPr/>
          </p:nvSpPr>
          <p:spPr bwMode="auto">
            <a:xfrm>
              <a:off x="4185" y="2194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394" name="Oval 98"/>
            <p:cNvSpPr>
              <a:spLocks noChangeArrowheads="1"/>
            </p:cNvSpPr>
            <p:nvPr/>
          </p:nvSpPr>
          <p:spPr bwMode="auto">
            <a:xfrm>
              <a:off x="2992" y="2025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3 , 4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395" name="Line 99"/>
            <p:cNvSpPr>
              <a:spLocks noChangeShapeType="1"/>
            </p:cNvSpPr>
            <p:nvPr/>
          </p:nvSpPr>
          <p:spPr bwMode="auto">
            <a:xfrm flipV="1">
              <a:off x="3598" y="1781"/>
              <a:ext cx="772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6" name="Line 100"/>
            <p:cNvSpPr>
              <a:spLocks noChangeShapeType="1"/>
            </p:cNvSpPr>
            <p:nvPr/>
          </p:nvSpPr>
          <p:spPr bwMode="auto">
            <a:xfrm>
              <a:off x="5010" y="1722"/>
              <a:ext cx="754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Oval 101"/>
            <p:cNvSpPr>
              <a:spLocks noChangeArrowheads="1"/>
            </p:cNvSpPr>
            <p:nvPr/>
          </p:nvSpPr>
          <p:spPr bwMode="auto">
            <a:xfrm>
              <a:off x="5295" y="2790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6398" name="Line 102"/>
            <p:cNvSpPr>
              <a:spLocks noChangeShapeType="1"/>
            </p:cNvSpPr>
            <p:nvPr/>
          </p:nvSpPr>
          <p:spPr bwMode="auto">
            <a:xfrm flipV="1">
              <a:off x="5800" y="2440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9" name="Line 103"/>
            <p:cNvSpPr>
              <a:spLocks noChangeShapeType="1"/>
            </p:cNvSpPr>
            <p:nvPr/>
          </p:nvSpPr>
          <p:spPr bwMode="auto">
            <a:xfrm>
              <a:off x="4629" y="183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507D94A-B54B-47BE-A302-9586D6FDE23E}" type="slidenum">
              <a:rPr kumimoji="0" lang="zh-TW" altLang="en-US" sz="1400" baseline="0"/>
              <a:pPr/>
              <a:t>8</a:t>
            </a:fld>
            <a:endParaRPr kumimoji="0" lang="zh-TW" altLang="en-US" sz="1400" baseline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11.1  m-way </a:t>
            </a:r>
            <a:r>
              <a:rPr lang="zh-TW" altLang="en-US" smtClean="0"/>
              <a:t>搜尋樹</a:t>
            </a:r>
          </a:p>
        </p:txBody>
      </p:sp>
      <p:sp>
        <p:nvSpPr>
          <p:cNvPr id="18436" name="Rectangle 80"/>
          <p:cNvSpPr>
            <a:spLocks noChangeArrowheads="1"/>
          </p:cNvSpPr>
          <p:nvPr/>
        </p:nvSpPr>
        <p:spPr bwMode="auto">
          <a:xfrm>
            <a:off x="755650" y="1557338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aseline="0"/>
              <a:t>11.1.2  m-way </a:t>
            </a:r>
            <a:r>
              <a:rPr lang="zh-TW" altLang="en-US" baseline="0"/>
              <a:t>搜尋樹的刪除</a:t>
            </a:r>
          </a:p>
          <a:p>
            <a:pPr eaLnBrk="1" hangingPunct="1"/>
            <a:r>
              <a:rPr lang="zh-TW" altLang="en-US" baseline="0"/>
              <a:t>刪除方法與二元搜尋樹相同</a:t>
            </a:r>
          </a:p>
          <a:p>
            <a:pPr lvl="1" eaLnBrk="1" hangingPunct="1"/>
            <a:r>
              <a:rPr lang="zh-TW" altLang="en-US" baseline="0"/>
              <a:t>樹葉節點：直接刪除</a:t>
            </a:r>
          </a:p>
          <a:p>
            <a:pPr lvl="1" eaLnBrk="1" hangingPunct="1"/>
            <a:r>
              <a:rPr lang="zh-TW" altLang="en-US" baseline="0"/>
              <a:t>非樹葉節點：以左子樹中最大鍵值或右子樹中最小鍵值		        取代之</a:t>
            </a:r>
          </a:p>
          <a:p>
            <a:pPr eaLnBrk="1" hangingPunct="1"/>
            <a:r>
              <a:rPr lang="zh-TW" altLang="en-US" baseline="0"/>
              <a:t>假設有一棵</a:t>
            </a:r>
            <a:r>
              <a:rPr lang="en-US" altLang="zh-TW" baseline="0"/>
              <a:t>3-way</a:t>
            </a:r>
            <a:r>
              <a:rPr lang="zh-TW" altLang="en-US" baseline="0"/>
              <a:t>搜尋樹如下：</a:t>
            </a:r>
          </a:p>
        </p:txBody>
      </p:sp>
      <p:grpSp>
        <p:nvGrpSpPr>
          <p:cNvPr id="18437" name="Group 81"/>
          <p:cNvGrpSpPr>
            <a:grpSpLocks/>
          </p:cNvGrpSpPr>
          <p:nvPr/>
        </p:nvGrpSpPr>
        <p:grpSpPr bwMode="auto">
          <a:xfrm>
            <a:off x="2916238" y="4941888"/>
            <a:ext cx="3095625" cy="1511300"/>
            <a:chOff x="3232" y="7273"/>
            <a:chExt cx="3284" cy="1718"/>
          </a:xfrm>
        </p:grpSpPr>
        <p:sp>
          <p:nvSpPr>
            <p:cNvPr id="18438" name="Oval 82"/>
            <p:cNvSpPr>
              <a:spLocks noChangeArrowheads="1"/>
            </p:cNvSpPr>
            <p:nvPr/>
          </p:nvSpPr>
          <p:spPr bwMode="auto">
            <a:xfrm>
              <a:off x="5628" y="7833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8 , 12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39" name="Oval 83"/>
            <p:cNvSpPr>
              <a:spLocks noChangeArrowheads="1"/>
            </p:cNvSpPr>
            <p:nvPr/>
          </p:nvSpPr>
          <p:spPr bwMode="auto">
            <a:xfrm>
              <a:off x="4457" y="7273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0" name="Oval 84"/>
            <p:cNvSpPr>
              <a:spLocks noChangeArrowheads="1"/>
            </p:cNvSpPr>
            <p:nvPr/>
          </p:nvSpPr>
          <p:spPr bwMode="auto">
            <a:xfrm>
              <a:off x="4410" y="7814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1" name="Oval 85"/>
            <p:cNvSpPr>
              <a:spLocks noChangeArrowheads="1"/>
            </p:cNvSpPr>
            <p:nvPr/>
          </p:nvSpPr>
          <p:spPr bwMode="auto">
            <a:xfrm>
              <a:off x="3232" y="7829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3 , 4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2" name="Line 86"/>
            <p:cNvSpPr>
              <a:spLocks noChangeShapeType="1"/>
            </p:cNvSpPr>
            <p:nvPr/>
          </p:nvSpPr>
          <p:spPr bwMode="auto">
            <a:xfrm flipV="1">
              <a:off x="3715" y="7564"/>
              <a:ext cx="787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Line 87"/>
            <p:cNvSpPr>
              <a:spLocks noChangeShapeType="1"/>
            </p:cNvSpPr>
            <p:nvPr/>
          </p:nvSpPr>
          <p:spPr bwMode="auto">
            <a:xfrm>
              <a:off x="5336" y="7537"/>
              <a:ext cx="704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4" name="Oval 88"/>
            <p:cNvSpPr>
              <a:spLocks noChangeArrowheads="1"/>
            </p:cNvSpPr>
            <p:nvPr/>
          </p:nvSpPr>
          <p:spPr bwMode="auto">
            <a:xfrm>
              <a:off x="5599" y="8594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8445" name="Line 89"/>
            <p:cNvSpPr>
              <a:spLocks noChangeShapeType="1"/>
            </p:cNvSpPr>
            <p:nvPr/>
          </p:nvSpPr>
          <p:spPr bwMode="auto">
            <a:xfrm flipV="1">
              <a:off x="6040" y="8244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90"/>
            <p:cNvSpPr>
              <a:spLocks noChangeShapeType="1"/>
            </p:cNvSpPr>
            <p:nvPr/>
          </p:nvSpPr>
          <p:spPr bwMode="auto">
            <a:xfrm>
              <a:off x="4858" y="7666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3371C48-1CA6-4007-8242-C2A8806DE568}" type="slidenum">
              <a:rPr kumimoji="0" lang="zh-TW" altLang="en-US" sz="1400" baseline="0"/>
              <a:pPr/>
              <a:t>9</a:t>
            </a:fld>
            <a:endParaRPr kumimoji="0" lang="zh-TW" altLang="en-US" sz="1400" baseline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11.1  m-way </a:t>
            </a:r>
            <a:r>
              <a:rPr lang="zh-TW" altLang="en-US" smtClean="0"/>
              <a:t>搜尋樹</a:t>
            </a:r>
          </a:p>
        </p:txBody>
      </p:sp>
      <p:sp>
        <p:nvSpPr>
          <p:cNvPr id="20484" name="Rectangle 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693025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mtClean="0"/>
              <a:t>刪除 </a:t>
            </a:r>
            <a:r>
              <a:rPr lang="en-US" altLang="zh-TW" smtClean="0"/>
              <a:t>3</a:t>
            </a:r>
            <a:r>
              <a:rPr lang="zh-TW" altLang="en-US" smtClean="0"/>
              <a:t>，則直接刪除</a:t>
            </a:r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r>
              <a:rPr lang="zh-TW" altLang="en-US" smtClean="0"/>
              <a:t>刪除 </a:t>
            </a:r>
            <a:r>
              <a:rPr lang="en-US" altLang="zh-TW" smtClean="0"/>
              <a:t>8</a:t>
            </a:r>
          </a:p>
        </p:txBody>
      </p:sp>
      <p:grpSp>
        <p:nvGrpSpPr>
          <p:cNvPr id="20485" name="Group 89"/>
          <p:cNvGrpSpPr>
            <a:grpSpLocks/>
          </p:cNvGrpSpPr>
          <p:nvPr/>
        </p:nvGrpSpPr>
        <p:grpSpPr bwMode="auto">
          <a:xfrm>
            <a:off x="2400300" y="2479675"/>
            <a:ext cx="2881313" cy="1511300"/>
            <a:chOff x="3472" y="9890"/>
            <a:chExt cx="3320" cy="1755"/>
          </a:xfrm>
        </p:grpSpPr>
        <p:sp>
          <p:nvSpPr>
            <p:cNvPr id="20494" name="Oval 90"/>
            <p:cNvSpPr>
              <a:spLocks noChangeArrowheads="1"/>
            </p:cNvSpPr>
            <p:nvPr/>
          </p:nvSpPr>
          <p:spPr bwMode="auto">
            <a:xfrm>
              <a:off x="5844" y="10461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8 , 12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5" name="Oval 91"/>
            <p:cNvSpPr>
              <a:spLocks noChangeArrowheads="1"/>
            </p:cNvSpPr>
            <p:nvPr/>
          </p:nvSpPr>
          <p:spPr bwMode="auto">
            <a:xfrm>
              <a:off x="4697" y="9890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6" name="Oval 92"/>
            <p:cNvSpPr>
              <a:spLocks noChangeArrowheads="1"/>
            </p:cNvSpPr>
            <p:nvPr/>
          </p:nvSpPr>
          <p:spPr bwMode="auto">
            <a:xfrm>
              <a:off x="4650" y="10442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7" name="Freeform 93"/>
            <p:cNvSpPr>
              <a:spLocks/>
            </p:cNvSpPr>
            <p:nvPr/>
          </p:nvSpPr>
          <p:spPr bwMode="auto">
            <a:xfrm>
              <a:off x="5111" y="10296"/>
              <a:ext cx="5" cy="134"/>
            </a:xfrm>
            <a:custGeom>
              <a:avLst/>
              <a:gdLst>
                <a:gd name="T0" fmla="*/ 5 w 5"/>
                <a:gd name="T1" fmla="*/ 134 h 134"/>
                <a:gd name="T2" fmla="*/ 0 w 5"/>
                <a:gd name="T3" fmla="*/ 0 h 1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34">
                  <a:moveTo>
                    <a:pt x="5" y="13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Oval 94"/>
            <p:cNvSpPr>
              <a:spLocks noChangeArrowheads="1"/>
            </p:cNvSpPr>
            <p:nvPr/>
          </p:nvSpPr>
          <p:spPr bwMode="auto">
            <a:xfrm>
              <a:off x="3472" y="10457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9" name="Line 95"/>
            <p:cNvSpPr>
              <a:spLocks noChangeShapeType="1"/>
            </p:cNvSpPr>
            <p:nvPr/>
          </p:nvSpPr>
          <p:spPr bwMode="auto">
            <a:xfrm flipV="1">
              <a:off x="3955" y="10198"/>
              <a:ext cx="790" cy="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Line 96"/>
            <p:cNvSpPr>
              <a:spLocks noChangeShapeType="1"/>
            </p:cNvSpPr>
            <p:nvPr/>
          </p:nvSpPr>
          <p:spPr bwMode="auto">
            <a:xfrm>
              <a:off x="5578" y="10133"/>
              <a:ext cx="716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1" name="Oval 97"/>
            <p:cNvSpPr>
              <a:spLocks noChangeArrowheads="1"/>
            </p:cNvSpPr>
            <p:nvPr/>
          </p:nvSpPr>
          <p:spPr bwMode="auto">
            <a:xfrm>
              <a:off x="5904" y="11248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502" name="Line 98"/>
            <p:cNvSpPr>
              <a:spLocks noChangeShapeType="1"/>
            </p:cNvSpPr>
            <p:nvPr/>
          </p:nvSpPr>
          <p:spPr bwMode="auto">
            <a:xfrm>
              <a:off x="6345" y="1089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486" name="Group 99"/>
          <p:cNvGrpSpPr>
            <a:grpSpLocks/>
          </p:cNvGrpSpPr>
          <p:nvPr/>
        </p:nvGrpSpPr>
        <p:grpSpPr bwMode="auto">
          <a:xfrm>
            <a:off x="2544763" y="4495800"/>
            <a:ext cx="2879725" cy="936625"/>
            <a:chOff x="3162" y="2461"/>
            <a:chExt cx="3149" cy="967"/>
          </a:xfrm>
        </p:grpSpPr>
        <p:sp>
          <p:nvSpPr>
            <p:cNvPr id="20487" name="Oval 100"/>
            <p:cNvSpPr>
              <a:spLocks noChangeArrowheads="1"/>
            </p:cNvSpPr>
            <p:nvPr/>
          </p:nvSpPr>
          <p:spPr bwMode="auto">
            <a:xfrm>
              <a:off x="5423" y="3031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10,12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88" name="Oval 101"/>
            <p:cNvSpPr>
              <a:spLocks noChangeArrowheads="1"/>
            </p:cNvSpPr>
            <p:nvPr/>
          </p:nvSpPr>
          <p:spPr bwMode="auto">
            <a:xfrm>
              <a:off x="4355" y="2461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5 , 7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89" name="Oval 102"/>
            <p:cNvSpPr>
              <a:spLocks noChangeArrowheads="1"/>
            </p:cNvSpPr>
            <p:nvPr/>
          </p:nvSpPr>
          <p:spPr bwMode="auto">
            <a:xfrm>
              <a:off x="4340" y="3012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0" name="Freeform 103"/>
            <p:cNvSpPr>
              <a:spLocks/>
            </p:cNvSpPr>
            <p:nvPr/>
          </p:nvSpPr>
          <p:spPr bwMode="auto">
            <a:xfrm>
              <a:off x="4785" y="2858"/>
              <a:ext cx="1" cy="142"/>
            </a:xfrm>
            <a:custGeom>
              <a:avLst/>
              <a:gdLst>
                <a:gd name="T0" fmla="*/ 0 w 1"/>
                <a:gd name="T1" fmla="*/ 142 h 142"/>
                <a:gd name="T2" fmla="*/ 0 w 1"/>
                <a:gd name="T3" fmla="*/ 0 h 1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42">
                  <a:moveTo>
                    <a:pt x="0" y="14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Oval 104"/>
            <p:cNvSpPr>
              <a:spLocks noChangeArrowheads="1"/>
            </p:cNvSpPr>
            <p:nvPr/>
          </p:nvSpPr>
          <p:spPr bwMode="auto">
            <a:xfrm>
              <a:off x="3162" y="3027"/>
              <a:ext cx="888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 , x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0492" name="Line 105"/>
            <p:cNvSpPr>
              <a:spLocks noChangeShapeType="1"/>
            </p:cNvSpPr>
            <p:nvPr/>
          </p:nvSpPr>
          <p:spPr bwMode="auto">
            <a:xfrm flipV="1">
              <a:off x="3645" y="2713"/>
              <a:ext cx="720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Line 106"/>
            <p:cNvSpPr>
              <a:spLocks noChangeShapeType="1"/>
            </p:cNvSpPr>
            <p:nvPr/>
          </p:nvSpPr>
          <p:spPr bwMode="auto">
            <a:xfrm>
              <a:off x="5216" y="2724"/>
              <a:ext cx="739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417717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66699"/>
      </a:hlink>
      <a:folHlink>
        <a:srgbClr val="CFDBFD"/>
      </a:folHlink>
    </a:clrScheme>
    <a:fontScheme name="0541771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05417717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Data\Microsoft\Templates\05417717.pot</Template>
  <TotalTime>1860</TotalTime>
  <Words>2076</Words>
  <Application>Microsoft Office PowerPoint</Application>
  <PresentationFormat>如螢幕大小 (4:3)</PresentationFormat>
  <Paragraphs>532</Paragraphs>
  <Slides>27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Tahoma</vt:lpstr>
      <vt:lpstr>新細明體</vt:lpstr>
      <vt:lpstr>Arial</vt:lpstr>
      <vt:lpstr>Wingdings</vt:lpstr>
      <vt:lpstr>Times New Roman</vt:lpstr>
      <vt:lpstr>Arial Narrow</vt:lpstr>
      <vt:lpstr>文鼎中楷</vt:lpstr>
      <vt:lpstr>文鼎粗黑</vt:lpstr>
      <vt:lpstr>文鼎新細明</vt:lpstr>
      <vt:lpstr>05417717</vt:lpstr>
      <vt:lpstr>Microsoft 方程式編輯器 3.0</vt:lpstr>
      <vt:lpstr>第十一章  B-Tree</vt:lpstr>
      <vt:lpstr>11.1  m-way 搜尋樹</vt:lpstr>
      <vt:lpstr>11.1  m-way 搜尋樹</vt:lpstr>
      <vt:lpstr>11.1  m-way 搜尋樹</vt:lpstr>
      <vt:lpstr>11.1  m-way 搜尋樹</vt:lpstr>
      <vt:lpstr>11.1  m-way 搜尋樹</vt:lpstr>
      <vt:lpstr>11.1  m-way 搜尋樹</vt:lpstr>
      <vt:lpstr>11.1  m-way 搜尋樹</vt:lpstr>
      <vt:lpstr>11.1  m-way 搜尋樹</vt:lpstr>
      <vt:lpstr>11.1  m-way 搜尋樹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  <vt:lpstr>11.2  B-tree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Apple</cp:lastModifiedBy>
  <cp:revision>264</cp:revision>
  <dcterms:created xsi:type="dcterms:W3CDTF">2004-07-21T01:42:15Z</dcterms:created>
  <dcterms:modified xsi:type="dcterms:W3CDTF">2018-02-18T02:32:06Z</dcterms:modified>
</cp:coreProperties>
</file>