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D8B796-DC43-46EF-9DB4-E866DD63BE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6AF20F-7A19-4820-A877-051191312A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7E2D91E-CE33-4861-AD2C-332265476AA1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9AF994D-7587-43E0-9B5B-73FD23F0881B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5D8F9EE-7E0C-4804-95A6-2809182160BE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16E3491-1CE5-44F5-A236-DB5B9865D677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893CE21-204D-45D9-8D09-22B3F3027CA3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DDF11F4-BBCE-454A-A79B-B6A2093EDC89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70F024F-FF9A-4FAC-B19B-A1D9259B35EC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47F6942-2074-4B25-A626-B757C9D0704A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A2EF7BC-8124-42B3-A373-EFAB208B9624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B2379A4-0C80-4CC0-BF4F-5C5B86A229BB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738512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A5A73EA-FF53-4F21-B715-0352B10B9F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3959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43C929A-F5D6-4B6F-9DF0-C2F67365FC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9503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149120E-4D11-4D0D-A9C4-AC9ECA9C49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2595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3389BD3-5DD2-40EC-B506-B9BF5BC429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6257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FC302EE-39CA-445F-AD7E-4EA5FE9B7B4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2488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D509FD1-1FD0-40B4-895C-B07F648341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448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644A4E9-D01D-43AE-AC02-31C16C25E0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889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F01B183-E275-44E1-B9C2-EF40CDA148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31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1B9EE8C-6AA6-4788-ACED-218617421D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987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B07728C-8BEE-4752-8C3A-9890A8F046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556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6946158-9A92-4AC3-AD37-CDBEC0BDF1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862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85C1AC3-C1D8-43E5-AAA9-BF1BB55675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0349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057E50FA-5E97-4867-8857-CF0C13ADB3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732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90B7C91-6AC3-4E90-A8DE-B59101C176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769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A53A568-6970-47D7-B95A-40C466FDA3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 Chapter 12  </a:t>
            </a:r>
            <a:r>
              <a:rPr lang="zh-TW" altLang="en-US" smtClean="0"/>
              <a:t>圖形結構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636838"/>
            <a:ext cx="7696200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12.1  </a:t>
            </a:r>
            <a:r>
              <a:rPr lang="zh-TW" altLang="en-US" sz="2400" smtClean="0">
                <a:solidFill>
                  <a:schemeClr val="tx1"/>
                </a:solidFill>
              </a:rPr>
              <a:t>圖形的一些專有名詞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12.2  </a:t>
            </a:r>
            <a:r>
              <a:rPr lang="zh-TW" altLang="en-US" sz="2400" smtClean="0">
                <a:solidFill>
                  <a:schemeClr val="tx1"/>
                </a:solidFill>
              </a:rPr>
              <a:t>圖形資料結構表示法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12.3  </a:t>
            </a:r>
            <a:r>
              <a:rPr lang="zh-TW" altLang="en-US" sz="2400" smtClean="0">
                <a:solidFill>
                  <a:schemeClr val="tx1"/>
                </a:solidFill>
              </a:rPr>
              <a:t>圖形追蹤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12.4  </a:t>
            </a:r>
            <a:r>
              <a:rPr lang="zh-TW" altLang="en-US" sz="2400" smtClean="0">
                <a:solidFill>
                  <a:schemeClr val="tx1"/>
                </a:solidFill>
              </a:rPr>
              <a:t>擴展樹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12.5  </a:t>
            </a:r>
            <a:r>
              <a:rPr lang="zh-TW" altLang="en-US" sz="2400" smtClean="0">
                <a:solidFill>
                  <a:schemeClr val="tx1"/>
                </a:solidFill>
              </a:rPr>
              <a:t>最短路徑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12.6  </a:t>
            </a:r>
            <a:r>
              <a:rPr lang="zh-TW" altLang="en-US" sz="2400" smtClean="0">
                <a:solidFill>
                  <a:schemeClr val="tx1"/>
                </a:solidFill>
              </a:rPr>
              <a:t>含有負的路徑權重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12.7  </a:t>
            </a:r>
            <a:r>
              <a:rPr lang="zh-TW" altLang="en-US" sz="2400" smtClean="0">
                <a:solidFill>
                  <a:schemeClr val="tx1"/>
                </a:solidFill>
              </a:rPr>
              <a:t>任兩點間的最短路徑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12.8  </a:t>
            </a:r>
            <a:r>
              <a:rPr lang="zh-TW" altLang="en-US" sz="2400" smtClean="0">
                <a:solidFill>
                  <a:schemeClr val="tx1"/>
                </a:solidFill>
              </a:rPr>
              <a:t>拓樸排序</a:t>
            </a:r>
          </a:p>
          <a:p>
            <a:pPr eaLnBrk="1" hangingPunct="1">
              <a:defRPr/>
            </a:pPr>
            <a:r>
              <a:rPr lang="en-US" altLang="zh-TW" sz="2400" smtClean="0">
                <a:solidFill>
                  <a:schemeClr val="tx1"/>
                </a:solidFill>
              </a:rPr>
              <a:t>12.9  </a:t>
            </a:r>
            <a:r>
              <a:rPr lang="zh-TW" altLang="en-US" sz="2400" smtClean="0">
                <a:solidFill>
                  <a:schemeClr val="tx1"/>
                </a:solidFill>
              </a:rPr>
              <a:t>臨界路徑法</a:t>
            </a:r>
            <a:endParaRPr lang="zh-TW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5D18E08-E0B8-44AC-9665-8533F605657A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22532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000" baseline="0">
              <a:latin typeface="新細明體" panose="02020500000000000000" pitchFamily="18" charset="-120"/>
            </a:endParaRPr>
          </a:p>
        </p:txBody>
      </p:sp>
      <p:sp>
        <p:nvSpPr>
          <p:cNvPr id="22533" name="Rectangle 20"/>
          <p:cNvSpPr>
            <a:spLocks noChangeArrowheads="1"/>
          </p:cNvSpPr>
          <p:nvPr/>
        </p:nvSpPr>
        <p:spPr bwMode="auto">
          <a:xfrm>
            <a:off x="838200" y="1700213"/>
            <a:ext cx="76930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緊密連通</a:t>
            </a:r>
            <a:r>
              <a:rPr lang="en-US" altLang="zh-TW" baseline="0"/>
              <a:t>(strongly connected)</a:t>
            </a:r>
          </a:p>
          <a:p>
            <a:pPr lvl="2" eaLnBrk="1" hangingPunct="1"/>
            <a:r>
              <a:rPr lang="zh-TW" altLang="en-US" baseline="0"/>
              <a:t>在一有方向圖形中如果</a:t>
            </a:r>
            <a:r>
              <a:rPr lang="en-US" altLang="zh-TW" baseline="0"/>
              <a:t>V(G)</a:t>
            </a:r>
            <a:r>
              <a:rPr lang="zh-TW" altLang="en-US" baseline="0"/>
              <a:t>中的每一對不同頂點</a:t>
            </a:r>
            <a:r>
              <a:rPr lang="en-US" altLang="zh-TW" baseline="0"/>
              <a:t>V</a:t>
            </a:r>
            <a:r>
              <a:rPr lang="en-US" altLang="zh-TW" baseline="-25000"/>
              <a:t>i</a:t>
            </a:r>
            <a:r>
              <a:rPr lang="en-US" altLang="zh-TW" baseline="0"/>
              <a:t>, V</a:t>
            </a:r>
            <a:r>
              <a:rPr lang="en-US" altLang="zh-TW" baseline="-25000"/>
              <a:t>j</a:t>
            </a:r>
            <a:r>
              <a:rPr lang="zh-TW" altLang="en-US" baseline="0"/>
              <a:t>各有一條從</a:t>
            </a:r>
            <a:r>
              <a:rPr lang="en-US" altLang="zh-TW" baseline="0"/>
              <a:t>V</a:t>
            </a:r>
            <a:r>
              <a:rPr lang="en-US" altLang="zh-TW" baseline="-25000"/>
              <a:t>i</a:t>
            </a:r>
            <a:r>
              <a:rPr lang="zh-TW" altLang="en-US" baseline="0"/>
              <a:t>至</a:t>
            </a:r>
            <a:r>
              <a:rPr lang="en-US" altLang="zh-TW" baseline="0"/>
              <a:t>V</a:t>
            </a:r>
            <a:r>
              <a:rPr lang="en-US" altLang="zh-TW" baseline="-25000"/>
              <a:t>j</a:t>
            </a:r>
            <a:r>
              <a:rPr lang="zh-TW" altLang="en-US" baseline="0"/>
              <a:t>及從</a:t>
            </a:r>
            <a:r>
              <a:rPr lang="en-US" altLang="zh-TW" baseline="0"/>
              <a:t>V</a:t>
            </a:r>
            <a:r>
              <a:rPr lang="en-US" altLang="zh-TW" baseline="-25000"/>
              <a:t>j</a:t>
            </a:r>
            <a:r>
              <a:rPr lang="zh-TW" altLang="en-US" baseline="0"/>
              <a:t>至</a:t>
            </a:r>
            <a:r>
              <a:rPr lang="en-US" altLang="zh-TW" baseline="0"/>
              <a:t>V</a:t>
            </a:r>
            <a:r>
              <a:rPr lang="en-US" altLang="zh-TW" baseline="-25000"/>
              <a:t>i</a:t>
            </a:r>
            <a:r>
              <a:rPr lang="zh-TW" altLang="en-US" baseline="0"/>
              <a:t>的有向路徑者稱之</a:t>
            </a:r>
          </a:p>
          <a:p>
            <a:pPr lvl="2" eaLnBrk="1" hangingPunct="1"/>
            <a:r>
              <a:rPr lang="en-US" altLang="zh-TW" baseline="0"/>
              <a:t>G3</a:t>
            </a:r>
            <a:r>
              <a:rPr lang="zh-TW" altLang="en-US" baseline="0"/>
              <a:t>不是緊密連通，因為</a:t>
            </a:r>
            <a:r>
              <a:rPr lang="en-US" altLang="zh-TW" baseline="0"/>
              <a:t>G3</a:t>
            </a:r>
            <a:r>
              <a:rPr lang="zh-TW" altLang="en-US" baseline="0"/>
              <a:t>沒有</a:t>
            </a:r>
            <a:r>
              <a:rPr lang="en-US" altLang="zh-TW" baseline="0"/>
              <a:t>V</a:t>
            </a:r>
            <a:r>
              <a:rPr lang="en-US" altLang="zh-TW" baseline="-25000"/>
              <a:t>2</a:t>
            </a:r>
            <a:r>
              <a:rPr lang="zh-TW" altLang="en-US" baseline="0"/>
              <a:t>至</a:t>
            </a:r>
            <a:r>
              <a:rPr lang="en-US" altLang="zh-TW" baseline="0"/>
              <a:t>V</a:t>
            </a:r>
            <a:r>
              <a:rPr lang="en-US" altLang="zh-TW" baseline="-25000"/>
              <a:t>1</a:t>
            </a:r>
            <a:r>
              <a:rPr lang="zh-TW" altLang="en-US" baseline="0"/>
              <a:t>的路徑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TW" altLang="en-US" baseline="0"/>
          </a:p>
          <a:p>
            <a:pPr lvl="1" eaLnBrk="1" hangingPunct="1"/>
            <a:r>
              <a:rPr lang="zh-TW" altLang="en-US" baseline="0"/>
              <a:t>緊密連通單元</a:t>
            </a:r>
            <a:r>
              <a:rPr lang="en-US" altLang="zh-TW" baseline="0"/>
              <a:t>(strongly connected component)</a:t>
            </a:r>
            <a:r>
              <a:rPr lang="zh-TW" altLang="en-US" baseline="0"/>
              <a:t>：是指一個緊密連通最大子圖。如圖</a:t>
            </a:r>
            <a:r>
              <a:rPr lang="en-US" altLang="zh-TW" baseline="0"/>
              <a:t>G3</a:t>
            </a:r>
            <a:r>
              <a:rPr lang="zh-TW" altLang="en-US" baseline="0"/>
              <a:t>有兩個緊密連通單元</a:t>
            </a:r>
          </a:p>
          <a:p>
            <a:pPr lvl="2" eaLnBrk="1" hangingPunct="1"/>
            <a:endParaRPr lang="en-US" altLang="zh-TW" baseline="0"/>
          </a:p>
        </p:txBody>
      </p:sp>
      <p:grpSp>
        <p:nvGrpSpPr>
          <p:cNvPr id="22534" name="Group 21"/>
          <p:cNvGrpSpPr>
            <a:grpSpLocks/>
          </p:cNvGrpSpPr>
          <p:nvPr/>
        </p:nvGrpSpPr>
        <p:grpSpPr bwMode="auto">
          <a:xfrm>
            <a:off x="6948488" y="4868863"/>
            <a:ext cx="1871662" cy="1187450"/>
            <a:chOff x="1436" y="3880"/>
            <a:chExt cx="726" cy="443"/>
          </a:xfrm>
        </p:grpSpPr>
        <p:sp>
          <p:nvSpPr>
            <p:cNvPr id="22535" name="Oval 22"/>
            <p:cNvSpPr>
              <a:spLocks noChangeArrowheads="1"/>
            </p:cNvSpPr>
            <p:nvPr/>
          </p:nvSpPr>
          <p:spPr bwMode="auto">
            <a:xfrm>
              <a:off x="1896" y="3880"/>
              <a:ext cx="15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6" name="Oval 23"/>
            <p:cNvSpPr>
              <a:spLocks noChangeArrowheads="1"/>
            </p:cNvSpPr>
            <p:nvPr/>
          </p:nvSpPr>
          <p:spPr bwMode="auto">
            <a:xfrm>
              <a:off x="1901" y="4164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2537" name="Oval 24"/>
            <p:cNvSpPr>
              <a:spLocks noChangeArrowheads="1"/>
            </p:cNvSpPr>
            <p:nvPr/>
          </p:nvSpPr>
          <p:spPr bwMode="auto">
            <a:xfrm>
              <a:off x="1436" y="3998"/>
              <a:ext cx="158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grpSp>
          <p:nvGrpSpPr>
            <p:cNvPr id="22538" name="Group 25"/>
            <p:cNvGrpSpPr>
              <a:grpSpLocks/>
            </p:cNvGrpSpPr>
            <p:nvPr/>
          </p:nvGrpSpPr>
          <p:grpSpPr bwMode="auto">
            <a:xfrm>
              <a:off x="1813" y="3976"/>
              <a:ext cx="349" cy="228"/>
              <a:chOff x="4307" y="3814"/>
              <a:chExt cx="873" cy="570"/>
            </a:xfrm>
          </p:grpSpPr>
          <p:sp>
            <p:nvSpPr>
              <p:cNvPr id="22539" name="Arc 26"/>
              <p:cNvSpPr>
                <a:spLocks/>
              </p:cNvSpPr>
              <p:nvPr/>
            </p:nvSpPr>
            <p:spPr bwMode="auto">
              <a:xfrm rot="19600668" flipH="1">
                <a:off x="4307" y="3875"/>
                <a:ext cx="333" cy="509"/>
              </a:xfrm>
              <a:custGeom>
                <a:avLst/>
                <a:gdLst>
                  <a:gd name="T0" fmla="*/ 0 w 21600"/>
                  <a:gd name="T1" fmla="*/ 0 h 30547"/>
                  <a:gd name="T2" fmla="*/ 303 w 21600"/>
                  <a:gd name="T3" fmla="*/ 509 h 30547"/>
                  <a:gd name="T4" fmla="*/ 0 w 21600"/>
                  <a:gd name="T5" fmla="*/ 360 h 305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547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</a:path>
                  <a:path w="21600" h="30547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0" name="Arc 27"/>
              <p:cNvSpPr>
                <a:spLocks/>
              </p:cNvSpPr>
              <p:nvPr/>
            </p:nvSpPr>
            <p:spPr bwMode="auto">
              <a:xfrm rot="19600668" flipV="1">
                <a:off x="4847" y="3814"/>
                <a:ext cx="333" cy="509"/>
              </a:xfrm>
              <a:custGeom>
                <a:avLst/>
                <a:gdLst>
                  <a:gd name="T0" fmla="*/ 0 w 21600"/>
                  <a:gd name="T1" fmla="*/ 0 h 30547"/>
                  <a:gd name="T2" fmla="*/ 303 w 21600"/>
                  <a:gd name="T3" fmla="*/ 509 h 30547"/>
                  <a:gd name="T4" fmla="*/ 0 w 21600"/>
                  <a:gd name="T5" fmla="*/ 360 h 305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547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</a:path>
                  <a:path w="21600" h="30547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A9FB6D9-4133-4B79-ABAE-A6F0C56B5EF5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24580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842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2800" baseline="0"/>
          </a:p>
        </p:txBody>
      </p: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827088" y="1628775"/>
            <a:ext cx="76930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sz="2500" baseline="0"/>
              <a:t>分支度</a:t>
            </a:r>
            <a:r>
              <a:rPr lang="en-US" altLang="zh-TW" sz="2500" baseline="0"/>
              <a:t>(degree)</a:t>
            </a:r>
            <a:r>
              <a:rPr lang="zh-TW" altLang="en-US" sz="2500" baseline="0"/>
              <a:t>：附著在頂點的邊數。如圖</a:t>
            </a:r>
            <a:r>
              <a:rPr lang="en-US" altLang="zh-TW" sz="2500" baseline="0"/>
              <a:t>G1</a:t>
            </a:r>
            <a:r>
              <a:rPr lang="zh-TW" altLang="en-US" sz="2500" baseline="0"/>
              <a:t>的頂點</a:t>
            </a:r>
            <a:r>
              <a:rPr lang="en-US" altLang="zh-TW" sz="2500" baseline="0"/>
              <a:t>1</a:t>
            </a:r>
            <a:r>
              <a:rPr lang="zh-TW" altLang="en-US" sz="2500" baseline="0"/>
              <a:t>其分支度為</a:t>
            </a:r>
            <a:r>
              <a:rPr lang="en-US" altLang="zh-TW" sz="2500" baseline="0"/>
              <a:t>3</a:t>
            </a:r>
            <a:r>
              <a:rPr lang="zh-TW" altLang="en-US" sz="2500" baseline="0"/>
              <a:t>。若為有方向圖形，則其分支度為內分支度與外分支度之和 </a:t>
            </a:r>
          </a:p>
          <a:p>
            <a:pPr lvl="1" eaLnBrk="1" hangingPunct="1"/>
            <a:r>
              <a:rPr lang="zh-TW" altLang="en-US" sz="2500" baseline="0"/>
              <a:t>內分支度</a:t>
            </a:r>
            <a:r>
              <a:rPr lang="en-US" altLang="zh-TW" sz="2500" baseline="0"/>
              <a:t>(in-degree)</a:t>
            </a:r>
            <a:r>
              <a:rPr lang="zh-TW" altLang="en-US" sz="2500" baseline="0"/>
              <a:t>：頂點</a:t>
            </a:r>
            <a:r>
              <a:rPr lang="en-US" altLang="zh-TW" sz="2500" baseline="0"/>
              <a:t>V</a:t>
            </a:r>
            <a:r>
              <a:rPr lang="zh-TW" altLang="en-US" sz="2500" baseline="0"/>
              <a:t>的內分支度是指以</a:t>
            </a:r>
            <a:r>
              <a:rPr lang="en-US" altLang="zh-TW" sz="2500" baseline="0"/>
              <a:t>V</a:t>
            </a:r>
            <a:r>
              <a:rPr lang="zh-TW" altLang="en-US" sz="2500" baseline="0"/>
              <a:t>為終點</a:t>
            </a:r>
            <a:r>
              <a:rPr lang="en-US" altLang="zh-TW" sz="2500" baseline="0"/>
              <a:t>(</a:t>
            </a:r>
            <a:r>
              <a:rPr lang="zh-TW" altLang="en-US" sz="2500" baseline="0"/>
              <a:t>即箭頭指向</a:t>
            </a:r>
            <a:r>
              <a:rPr lang="en-US" altLang="zh-TW" sz="2500" baseline="0"/>
              <a:t>V)</a:t>
            </a:r>
            <a:r>
              <a:rPr lang="zh-TW" altLang="en-US" sz="2500" baseline="0"/>
              <a:t>的邊數，如圖</a:t>
            </a:r>
            <a:r>
              <a:rPr lang="en-US" altLang="zh-TW" sz="2500" baseline="0"/>
              <a:t>G3</a:t>
            </a:r>
            <a:r>
              <a:rPr lang="zh-TW" altLang="en-US" sz="2500" baseline="0"/>
              <a:t>中頂點 </a:t>
            </a:r>
            <a:r>
              <a:rPr lang="en-US" altLang="zh-TW" sz="2500" baseline="0"/>
              <a:t>2 </a:t>
            </a:r>
            <a:r>
              <a:rPr lang="zh-TW" altLang="en-US" sz="2500" baseline="0"/>
              <a:t>的內分支度為 </a:t>
            </a:r>
            <a:r>
              <a:rPr lang="en-US" altLang="zh-TW" sz="2500" baseline="0"/>
              <a:t>2</a:t>
            </a:r>
            <a:r>
              <a:rPr lang="zh-TW" altLang="en-US" sz="2500" baseline="0"/>
              <a:t>，而頂點</a:t>
            </a:r>
            <a:r>
              <a:rPr lang="en-US" altLang="zh-TW" sz="2500" baseline="0"/>
              <a:t>3</a:t>
            </a:r>
            <a:r>
              <a:rPr lang="zh-TW" altLang="en-US" sz="2500" baseline="0"/>
              <a:t>的內分支度為</a:t>
            </a:r>
            <a:r>
              <a:rPr lang="en-US" altLang="zh-TW" sz="2500" baseline="0"/>
              <a:t>1 </a:t>
            </a:r>
          </a:p>
          <a:p>
            <a:pPr lvl="1" eaLnBrk="1" hangingPunct="1"/>
            <a:r>
              <a:rPr lang="zh-TW" altLang="en-US" sz="2500" baseline="0"/>
              <a:t>外分支度</a:t>
            </a:r>
            <a:r>
              <a:rPr lang="en-US" altLang="zh-TW" sz="2500" baseline="0"/>
              <a:t>(out-degree)</a:t>
            </a:r>
            <a:r>
              <a:rPr lang="zh-TW" altLang="en-US" sz="2500" baseline="0"/>
              <a:t>：頂點</a:t>
            </a:r>
            <a:r>
              <a:rPr lang="en-US" altLang="zh-TW" sz="2500" baseline="0"/>
              <a:t>V</a:t>
            </a:r>
            <a:r>
              <a:rPr lang="zh-TW" altLang="en-US" sz="2500" baseline="0"/>
              <a:t>的外分支度是以</a:t>
            </a:r>
            <a:r>
              <a:rPr lang="en-US" altLang="zh-TW" sz="2500" baseline="0"/>
              <a:t>V</a:t>
            </a:r>
            <a:r>
              <a:rPr lang="zh-TW" altLang="en-US" sz="2500" baseline="0"/>
              <a:t>為起點的邊數，如圖</a:t>
            </a:r>
            <a:r>
              <a:rPr lang="en-US" altLang="zh-TW" sz="2500" baseline="0"/>
              <a:t>G3</a:t>
            </a:r>
            <a:r>
              <a:rPr lang="zh-TW" altLang="en-US" sz="2500" baseline="0"/>
              <a:t>中頂點 </a:t>
            </a:r>
            <a:r>
              <a:rPr lang="en-US" altLang="zh-TW" sz="2500" baseline="0"/>
              <a:t>2 </a:t>
            </a:r>
            <a:r>
              <a:rPr lang="zh-TW" altLang="en-US" sz="2500" baseline="0"/>
              <a:t>的外分支度為</a:t>
            </a:r>
            <a:r>
              <a:rPr lang="en-US" altLang="zh-TW" sz="2500" baseline="0"/>
              <a:t>1</a:t>
            </a:r>
            <a:r>
              <a:rPr lang="zh-TW" altLang="en-US" sz="2500" baseline="0"/>
              <a:t>。而頂點</a:t>
            </a:r>
            <a:r>
              <a:rPr lang="en-US" altLang="zh-TW" sz="2500" baseline="0"/>
              <a:t>1</a:t>
            </a:r>
            <a:r>
              <a:rPr lang="zh-TW" altLang="en-US" sz="2500" baseline="0"/>
              <a:t>和</a:t>
            </a:r>
            <a:r>
              <a:rPr lang="en-US" altLang="zh-TW" sz="2500" baseline="0"/>
              <a:t>3</a:t>
            </a:r>
            <a:r>
              <a:rPr lang="zh-TW" altLang="en-US" sz="2500" baseline="0"/>
              <a:t>的外分支度為</a:t>
            </a:r>
            <a:r>
              <a:rPr lang="en-US" altLang="zh-TW" sz="2500" baseline="0"/>
              <a:t>1</a:t>
            </a:r>
            <a:r>
              <a:rPr lang="zh-TW" altLang="en-US" sz="2500" baseline="0"/>
              <a:t>。「內分支度」和「外分支度」是針對有方向圖形而言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F759013-B403-4DC5-8D64-1737D98DDBF9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12.2  </a:t>
            </a:r>
            <a:r>
              <a:rPr lang="zh-TW" altLang="en-US" smtClean="0"/>
              <a:t>圖形資料結構表示法</a:t>
            </a:r>
          </a:p>
        </p:txBody>
      </p:sp>
      <p:sp>
        <p:nvSpPr>
          <p:cNvPr id="26628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693025" cy="4457700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圖形的資料結構表示法</a:t>
            </a:r>
          </a:p>
          <a:p>
            <a:pPr eaLnBrk="1" hangingPunct="1"/>
            <a:r>
              <a:rPr lang="en-US" altLang="zh-TW" smtClean="0"/>
              <a:t>12.2.1  </a:t>
            </a:r>
            <a:r>
              <a:rPr lang="zh-TW" altLang="en-US" smtClean="0"/>
              <a:t>相鄰矩陣</a:t>
            </a:r>
            <a:r>
              <a:rPr lang="en-US" altLang="zh-TW" smtClean="0"/>
              <a:t>(adjacency matrix)</a:t>
            </a:r>
          </a:p>
          <a:p>
            <a:pPr lvl="2" eaLnBrk="1" hangingPunct="1"/>
            <a:r>
              <a:rPr lang="zh-TW" altLang="en-US" smtClean="0"/>
              <a:t>將圖形中的 </a:t>
            </a:r>
            <a:r>
              <a:rPr lang="en-US" altLang="zh-TW" smtClean="0"/>
              <a:t>n </a:t>
            </a:r>
            <a:r>
              <a:rPr lang="zh-TW" altLang="en-US" smtClean="0"/>
              <a:t>個頂點，以一個 </a:t>
            </a:r>
            <a:r>
              <a:rPr lang="en-US" altLang="zh-TW" smtClean="0"/>
              <a:t>n × n </a:t>
            </a:r>
            <a:r>
              <a:rPr lang="zh-TW" altLang="en-US" smtClean="0"/>
              <a:t>的二維矩陣來表示，其中每一元素</a:t>
            </a:r>
            <a:r>
              <a:rPr lang="en-US" altLang="zh-TW" smtClean="0"/>
              <a:t>Vij</a:t>
            </a:r>
            <a:r>
              <a:rPr lang="zh-TW" altLang="en-US" smtClean="0"/>
              <a:t>，若</a:t>
            </a:r>
            <a:r>
              <a:rPr lang="en-US" altLang="zh-TW" smtClean="0"/>
              <a:t>Vij = 1</a:t>
            </a:r>
            <a:r>
              <a:rPr lang="zh-TW" altLang="en-US" smtClean="0"/>
              <a:t>，表示圖形中 </a:t>
            </a:r>
            <a:r>
              <a:rPr lang="en-US" altLang="zh-TW" smtClean="0"/>
              <a:t>Vi </a:t>
            </a:r>
            <a:r>
              <a:rPr lang="zh-TW" altLang="en-US" smtClean="0"/>
              <a:t>與 </a:t>
            </a:r>
            <a:r>
              <a:rPr lang="en-US" altLang="zh-TW" smtClean="0"/>
              <a:t>Vj </a:t>
            </a:r>
            <a:r>
              <a:rPr lang="zh-TW" altLang="en-US" smtClean="0"/>
              <a:t>有一條邊為</a:t>
            </a:r>
            <a:r>
              <a:rPr lang="en-US" altLang="zh-TW" smtClean="0"/>
              <a:t>(Vi, Vj)</a:t>
            </a:r>
            <a:r>
              <a:rPr lang="zh-TW" altLang="en-US" smtClean="0"/>
              <a:t>，假若是有方向圖形的話，表示有一條邊為</a:t>
            </a:r>
            <a:r>
              <a:rPr lang="en-US" altLang="zh-TW" smtClean="0"/>
              <a:t>&lt;Vi, Vj&gt;</a:t>
            </a:r>
            <a:r>
              <a:rPr lang="zh-TW" altLang="en-US" smtClean="0"/>
              <a:t>。</a:t>
            </a:r>
            <a:r>
              <a:rPr lang="en-US" altLang="zh-TW" smtClean="0"/>
              <a:t>Vij = 0</a:t>
            </a:r>
            <a:r>
              <a:rPr lang="zh-TW" altLang="en-US" smtClean="0"/>
              <a:t>表示頂點</a:t>
            </a:r>
            <a:r>
              <a:rPr lang="en-US" altLang="zh-TW" smtClean="0"/>
              <a:t>i</a:t>
            </a:r>
            <a:r>
              <a:rPr lang="zh-TW" altLang="en-US" smtClean="0"/>
              <a:t>與頂點</a:t>
            </a:r>
            <a:r>
              <a:rPr lang="en-US" altLang="zh-TW" smtClean="0"/>
              <a:t>j</a:t>
            </a:r>
            <a:r>
              <a:rPr lang="zh-TW" altLang="en-US" smtClean="0"/>
              <a:t>沒有邊存在 </a:t>
            </a:r>
          </a:p>
          <a:p>
            <a:pPr lvl="2" eaLnBrk="1" hangingPunct="1"/>
            <a:r>
              <a:rPr lang="en-US" altLang="zh-TW" smtClean="0"/>
              <a:t>Ex</a:t>
            </a:r>
            <a:r>
              <a:rPr lang="zh-TW" altLang="en-US" smtClean="0"/>
              <a:t>：下圖為</a:t>
            </a:r>
            <a:r>
              <a:rPr lang="en-US" altLang="zh-TW" smtClean="0"/>
              <a:t>G1</a:t>
            </a:r>
            <a:r>
              <a:rPr lang="zh-TW" altLang="en-US" smtClean="0"/>
              <a:t>之相鄰矩陣的表示法</a:t>
            </a:r>
          </a:p>
          <a:p>
            <a:pPr lvl="4" eaLnBrk="1" hangingPunct="1"/>
            <a:endParaRPr lang="en-US" altLang="zh-TW" smtClean="0"/>
          </a:p>
        </p:txBody>
      </p:sp>
      <p:sp>
        <p:nvSpPr>
          <p:cNvPr id="26629" name="AutoShape 9"/>
          <p:cNvSpPr>
            <a:spLocks/>
          </p:cNvSpPr>
          <p:nvPr/>
        </p:nvSpPr>
        <p:spPr bwMode="auto">
          <a:xfrm>
            <a:off x="2987675" y="5375275"/>
            <a:ext cx="71438" cy="1150938"/>
          </a:xfrm>
          <a:prstGeom prst="leftBracket">
            <a:avLst>
              <a:gd name="adj" fmla="val 13425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0" name="AutoShape 10"/>
          <p:cNvSpPr>
            <a:spLocks/>
          </p:cNvSpPr>
          <p:nvPr/>
        </p:nvSpPr>
        <p:spPr bwMode="auto">
          <a:xfrm flipH="1">
            <a:off x="3995738" y="5375275"/>
            <a:ext cx="71437" cy="1150938"/>
          </a:xfrm>
          <a:prstGeom prst="leftBracket">
            <a:avLst>
              <a:gd name="adj" fmla="val 13426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0" y="2166938"/>
            <a:ext cx="319088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0" y="2166938"/>
            <a:ext cx="239713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0" y="2166938"/>
            <a:ext cx="239713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0" y="2166938"/>
            <a:ext cx="239713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47151" name="Group 15"/>
          <p:cNvGraphicFramePr>
            <a:graphicFrameLocks noGrp="1"/>
          </p:cNvGraphicFramePr>
          <p:nvPr/>
        </p:nvGraphicFramePr>
        <p:xfrm>
          <a:off x="2700338" y="4941888"/>
          <a:ext cx="1527175" cy="1981200"/>
        </p:xfrm>
        <a:graphic>
          <a:graphicData uri="http://schemas.openxmlformats.org/drawingml/2006/table">
            <a:tbl>
              <a:tblPr/>
              <a:tblGrid>
                <a:gridCol w="360287">
                  <a:extLst>
                    <a:ext uri="{9D8B030D-6E8A-4147-A177-3AD203B41FA5}">
                      <a16:colId xmlns:a16="http://schemas.microsoft.com/office/drawing/2014/main" val="539738885"/>
                    </a:ext>
                  </a:extLst>
                </a:gridCol>
                <a:gridCol w="208242">
                  <a:extLst>
                    <a:ext uri="{9D8B030D-6E8A-4147-A177-3AD203B41FA5}">
                      <a16:colId xmlns:a16="http://schemas.microsoft.com/office/drawing/2014/main" val="1237392994"/>
                    </a:ext>
                  </a:extLst>
                </a:gridCol>
                <a:gridCol w="231727">
                  <a:extLst>
                    <a:ext uri="{9D8B030D-6E8A-4147-A177-3AD203B41FA5}">
                      <a16:colId xmlns:a16="http://schemas.microsoft.com/office/drawing/2014/main" val="3179283969"/>
                    </a:ext>
                  </a:extLst>
                </a:gridCol>
                <a:gridCol w="247599">
                  <a:extLst>
                    <a:ext uri="{9D8B030D-6E8A-4147-A177-3AD203B41FA5}">
                      <a16:colId xmlns:a16="http://schemas.microsoft.com/office/drawing/2014/main" val="2419044169"/>
                    </a:ext>
                  </a:extLst>
                </a:gridCol>
                <a:gridCol w="239662">
                  <a:extLst>
                    <a:ext uri="{9D8B030D-6E8A-4147-A177-3AD203B41FA5}">
                      <a16:colId xmlns:a16="http://schemas.microsoft.com/office/drawing/2014/main" val="649343093"/>
                    </a:ext>
                  </a:extLst>
                </a:gridCol>
                <a:gridCol w="239663">
                  <a:extLst>
                    <a:ext uri="{9D8B030D-6E8A-4147-A177-3AD203B41FA5}">
                      <a16:colId xmlns:a16="http://schemas.microsoft.com/office/drawing/2014/main" val="49107283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21" marR="9142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21" marR="9142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49466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21" marR="914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76554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1" marR="914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21" marR="914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119694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1" marR="914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21" marR="914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2913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1" marR="914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1" marR="914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21" marR="914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80964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837E878-32B7-44FC-860C-D505593CF31A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12.2  </a:t>
            </a:r>
            <a:r>
              <a:rPr lang="zh-TW" altLang="en-US" smtClean="0"/>
              <a:t>圖形資料結構表示法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57200" y="1628775"/>
            <a:ext cx="85344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12.2.2  </a:t>
            </a:r>
            <a:r>
              <a:rPr lang="zh-TW" altLang="en-US" baseline="0"/>
              <a:t>相鄰串列</a:t>
            </a:r>
          </a:p>
          <a:p>
            <a:pPr lvl="2" eaLnBrk="1" hangingPunct="1"/>
            <a:r>
              <a:rPr lang="zh-TW" altLang="en-US" baseline="0"/>
              <a:t>乃是將圖形中的每個頂點皆形成串列首，而在每個串列首的節點</a:t>
            </a:r>
          </a:p>
          <a:p>
            <a:pPr lvl="1" eaLnBrk="1" hangingPunct="1"/>
            <a:r>
              <a:rPr lang="en-US" altLang="zh-TW" baseline="0"/>
              <a:t>Ex</a:t>
            </a:r>
            <a:r>
              <a:rPr lang="zh-TW" altLang="en-US" baseline="0"/>
              <a:t>：右圖為</a:t>
            </a:r>
            <a:r>
              <a:rPr lang="en-US" altLang="zh-TW" baseline="0"/>
              <a:t>G1</a:t>
            </a:r>
            <a:r>
              <a:rPr lang="zh-TW" altLang="en-US" baseline="0"/>
              <a:t>之相鄰串列表示法</a:t>
            </a:r>
          </a:p>
        </p:txBody>
      </p:sp>
      <p:graphicFrame>
        <p:nvGraphicFramePr>
          <p:cNvPr id="346121" name="Group 9"/>
          <p:cNvGraphicFramePr>
            <a:graphicFrameLocks noGrp="1"/>
          </p:cNvGraphicFramePr>
          <p:nvPr/>
        </p:nvGraphicFramePr>
        <p:xfrm>
          <a:off x="2195513" y="3613150"/>
          <a:ext cx="4371975" cy="4054475"/>
        </p:xfrm>
        <a:graphic>
          <a:graphicData uri="http://schemas.openxmlformats.org/drawingml/2006/table">
            <a:tbl>
              <a:tblPr/>
              <a:tblGrid>
                <a:gridCol w="546060">
                  <a:extLst>
                    <a:ext uri="{9D8B030D-6E8A-4147-A177-3AD203B41FA5}">
                      <a16:colId xmlns:a16="http://schemas.microsoft.com/office/drawing/2014/main" val="475058"/>
                    </a:ext>
                  </a:extLst>
                </a:gridCol>
                <a:gridCol w="368273">
                  <a:extLst>
                    <a:ext uri="{9D8B030D-6E8A-4147-A177-3AD203B41FA5}">
                      <a16:colId xmlns:a16="http://schemas.microsoft.com/office/drawing/2014/main" val="4164698498"/>
                    </a:ext>
                  </a:extLst>
                </a:gridCol>
                <a:gridCol w="268268">
                  <a:extLst>
                    <a:ext uri="{9D8B030D-6E8A-4147-A177-3AD203B41FA5}">
                      <a16:colId xmlns:a16="http://schemas.microsoft.com/office/drawing/2014/main" val="1367631322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3039634838"/>
                    </a:ext>
                  </a:extLst>
                </a:gridCol>
                <a:gridCol w="298428">
                  <a:extLst>
                    <a:ext uri="{9D8B030D-6E8A-4147-A177-3AD203B41FA5}">
                      <a16:colId xmlns:a16="http://schemas.microsoft.com/office/drawing/2014/main" val="2276930265"/>
                    </a:ext>
                  </a:extLst>
                </a:gridCol>
                <a:gridCol w="442881">
                  <a:extLst>
                    <a:ext uri="{9D8B030D-6E8A-4147-A177-3AD203B41FA5}">
                      <a16:colId xmlns:a16="http://schemas.microsoft.com/office/drawing/2014/main" val="2238318232"/>
                    </a:ext>
                  </a:extLst>
                </a:gridCol>
                <a:gridCol w="320652">
                  <a:extLst>
                    <a:ext uri="{9D8B030D-6E8A-4147-A177-3AD203B41FA5}">
                      <a16:colId xmlns:a16="http://schemas.microsoft.com/office/drawing/2014/main" val="4060593474"/>
                    </a:ext>
                  </a:extLst>
                </a:gridCol>
                <a:gridCol w="238108">
                  <a:extLst>
                    <a:ext uri="{9D8B030D-6E8A-4147-A177-3AD203B41FA5}">
                      <a16:colId xmlns:a16="http://schemas.microsoft.com/office/drawing/2014/main" val="1934921550"/>
                    </a:ext>
                  </a:extLst>
                </a:gridCol>
                <a:gridCol w="457167">
                  <a:extLst>
                    <a:ext uri="{9D8B030D-6E8A-4147-A177-3AD203B41FA5}">
                      <a16:colId xmlns:a16="http://schemas.microsoft.com/office/drawing/2014/main" val="2184309385"/>
                    </a:ext>
                  </a:extLst>
                </a:gridCol>
                <a:gridCol w="219059">
                  <a:extLst>
                    <a:ext uri="{9D8B030D-6E8A-4147-A177-3AD203B41FA5}">
                      <a16:colId xmlns:a16="http://schemas.microsoft.com/office/drawing/2014/main" val="4061958626"/>
                    </a:ext>
                  </a:extLst>
                </a:gridCol>
                <a:gridCol w="334938">
                  <a:extLst>
                    <a:ext uri="{9D8B030D-6E8A-4147-A177-3AD203B41FA5}">
                      <a16:colId xmlns:a16="http://schemas.microsoft.com/office/drawing/2014/main" val="3735597262"/>
                    </a:ext>
                  </a:extLst>
                </a:gridCol>
                <a:gridCol w="406371">
                  <a:extLst>
                    <a:ext uri="{9D8B030D-6E8A-4147-A177-3AD203B41FA5}">
                      <a16:colId xmlns:a16="http://schemas.microsoft.com/office/drawing/2014/main" val="1406123127"/>
                    </a:ext>
                  </a:extLst>
                </a:gridCol>
                <a:gridCol w="263506">
                  <a:extLst>
                    <a:ext uri="{9D8B030D-6E8A-4147-A177-3AD203B41FA5}">
                      <a16:colId xmlns:a16="http://schemas.microsoft.com/office/drawing/2014/main" val="2148062875"/>
                    </a:ext>
                  </a:extLst>
                </a:gridCol>
              </a:tblGrid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39008"/>
                  </a:ext>
                </a:extLst>
              </a:tr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989741"/>
                  </a:ext>
                </a:extLst>
              </a:tr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61295"/>
                  </a:ext>
                </a:extLst>
              </a:tr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483635"/>
                  </a:ext>
                </a:extLst>
              </a:tr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8337"/>
                  </a:ext>
                </a:extLst>
              </a:tr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772884"/>
                  </a:ext>
                </a:extLst>
              </a:tr>
              <a:tr h="579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頂點</a:t>
                      </a: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3" marR="91433" marT="45727" marB="4572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433" marR="91433"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812444"/>
                  </a:ext>
                </a:extLst>
              </a:tr>
            </a:tbl>
          </a:graphicData>
        </a:graphic>
      </p:graphicFrame>
      <p:sp>
        <p:nvSpPr>
          <p:cNvPr id="27780" name="Line 155"/>
          <p:cNvSpPr>
            <a:spLocks noChangeShapeType="1"/>
          </p:cNvSpPr>
          <p:nvPr/>
        </p:nvSpPr>
        <p:spPr bwMode="auto">
          <a:xfrm>
            <a:off x="3352800" y="3810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1" name="Line 156"/>
          <p:cNvSpPr>
            <a:spLocks noChangeShapeType="1"/>
          </p:cNvSpPr>
          <p:nvPr/>
        </p:nvSpPr>
        <p:spPr bwMode="auto">
          <a:xfrm>
            <a:off x="4495800" y="3810000"/>
            <a:ext cx="400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2" name="Line 157"/>
          <p:cNvSpPr>
            <a:spLocks noChangeShapeType="1"/>
          </p:cNvSpPr>
          <p:nvPr/>
        </p:nvSpPr>
        <p:spPr bwMode="auto">
          <a:xfrm>
            <a:off x="5486400" y="4267200"/>
            <a:ext cx="400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3" name="Line 158"/>
          <p:cNvSpPr>
            <a:spLocks noChangeShapeType="1"/>
          </p:cNvSpPr>
          <p:nvPr/>
        </p:nvSpPr>
        <p:spPr bwMode="auto">
          <a:xfrm>
            <a:off x="3352800" y="47244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4" name="Line 159"/>
          <p:cNvSpPr>
            <a:spLocks noChangeShapeType="1"/>
          </p:cNvSpPr>
          <p:nvPr/>
        </p:nvSpPr>
        <p:spPr bwMode="auto">
          <a:xfrm>
            <a:off x="4495800" y="4724400"/>
            <a:ext cx="400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5" name="Line 160"/>
          <p:cNvSpPr>
            <a:spLocks noChangeShapeType="1"/>
          </p:cNvSpPr>
          <p:nvPr/>
        </p:nvSpPr>
        <p:spPr bwMode="auto">
          <a:xfrm>
            <a:off x="5486400" y="4724400"/>
            <a:ext cx="400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6" name="Line 161"/>
          <p:cNvSpPr>
            <a:spLocks noChangeShapeType="1"/>
          </p:cNvSpPr>
          <p:nvPr/>
        </p:nvSpPr>
        <p:spPr bwMode="auto">
          <a:xfrm>
            <a:off x="3352800" y="64008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7" name="Line 162"/>
          <p:cNvSpPr>
            <a:spLocks noChangeShapeType="1"/>
          </p:cNvSpPr>
          <p:nvPr/>
        </p:nvSpPr>
        <p:spPr bwMode="auto">
          <a:xfrm>
            <a:off x="3352800" y="42672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8" name="Line 163"/>
          <p:cNvSpPr>
            <a:spLocks noChangeShapeType="1"/>
          </p:cNvSpPr>
          <p:nvPr/>
        </p:nvSpPr>
        <p:spPr bwMode="auto">
          <a:xfrm>
            <a:off x="3352800" y="51816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89" name="Line 164"/>
          <p:cNvSpPr>
            <a:spLocks noChangeShapeType="1"/>
          </p:cNvSpPr>
          <p:nvPr/>
        </p:nvSpPr>
        <p:spPr bwMode="auto">
          <a:xfrm>
            <a:off x="3352800" y="60198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90" name="Line 165"/>
          <p:cNvSpPr>
            <a:spLocks noChangeShapeType="1"/>
          </p:cNvSpPr>
          <p:nvPr/>
        </p:nvSpPr>
        <p:spPr bwMode="auto">
          <a:xfrm>
            <a:off x="4495800" y="4267200"/>
            <a:ext cx="400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91" name="Line 166"/>
          <p:cNvSpPr>
            <a:spLocks noChangeShapeType="1"/>
          </p:cNvSpPr>
          <p:nvPr/>
        </p:nvSpPr>
        <p:spPr bwMode="auto">
          <a:xfrm>
            <a:off x="3352800" y="55626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B960A27-9C33-403F-9565-235320DEA535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2867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693025" cy="4529137"/>
          </a:xfrm>
          <a:noFill/>
        </p:spPr>
        <p:txBody>
          <a:bodyPr/>
          <a:lstStyle/>
          <a:p>
            <a:pPr eaLnBrk="1" hangingPunct="1"/>
            <a:r>
              <a:rPr lang="zh-TW" altLang="en-US" sz="2800" smtClean="0"/>
              <a:t>圖形追蹤</a:t>
            </a:r>
          </a:p>
          <a:p>
            <a:pPr lvl="1" eaLnBrk="1" hangingPunct="1"/>
            <a:r>
              <a:rPr lang="zh-TW" altLang="en-US" sz="2400" smtClean="0"/>
              <a:t>從圖形的某一頂點開始，去拜訪圖形的其它頂點</a:t>
            </a:r>
          </a:p>
          <a:p>
            <a:pPr eaLnBrk="1" hangingPunct="1"/>
            <a:r>
              <a:rPr lang="zh-TW" altLang="en-US" sz="2800" smtClean="0"/>
              <a:t>圖形追蹤的目的</a:t>
            </a:r>
          </a:p>
          <a:p>
            <a:pPr lvl="1" eaLnBrk="1" hangingPunct="1"/>
            <a:r>
              <a:rPr lang="zh-TW" altLang="en-US" sz="2400" smtClean="0"/>
              <a:t>判斷此圖形是不是連通；</a:t>
            </a:r>
          </a:p>
          <a:p>
            <a:pPr lvl="1" eaLnBrk="1" hangingPunct="1"/>
            <a:r>
              <a:rPr lang="zh-TW" altLang="en-US" sz="2400" smtClean="0"/>
              <a:t>找出此圖形的連通單元；</a:t>
            </a:r>
          </a:p>
          <a:p>
            <a:pPr lvl="1" eaLnBrk="1" hangingPunct="1"/>
            <a:r>
              <a:rPr lang="zh-TW" altLang="en-US" sz="2400" smtClean="0"/>
              <a:t>畫出此圖形的擴展樹</a:t>
            </a:r>
            <a:r>
              <a:rPr lang="en-US" altLang="zh-TW" sz="2400" smtClean="0"/>
              <a:t>(spanning tree)</a:t>
            </a:r>
          </a:p>
          <a:p>
            <a:pPr eaLnBrk="1" hangingPunct="1"/>
            <a:r>
              <a:rPr lang="zh-TW" altLang="en-US" sz="2800" smtClean="0"/>
              <a:t>圖形追蹤的方法</a:t>
            </a:r>
          </a:p>
          <a:p>
            <a:pPr lvl="1" eaLnBrk="1" hangingPunct="1"/>
            <a:r>
              <a:rPr lang="zh-TW" altLang="en-US" sz="2400" smtClean="0"/>
              <a:t>縱向優先搜尋</a:t>
            </a:r>
            <a:r>
              <a:rPr lang="en-US" altLang="zh-TW" sz="2400" smtClean="0"/>
              <a:t>(depth first search)</a:t>
            </a:r>
          </a:p>
          <a:p>
            <a:pPr lvl="1" eaLnBrk="1" hangingPunct="1"/>
            <a:r>
              <a:rPr lang="zh-TW" altLang="en-US" sz="2400" smtClean="0"/>
              <a:t>橫向優先搜尋</a:t>
            </a:r>
            <a:r>
              <a:rPr lang="en-US" altLang="zh-TW" sz="2400" smtClean="0"/>
              <a:t>(breadth first search) </a:t>
            </a:r>
          </a:p>
          <a:p>
            <a:pPr eaLnBrk="1" hangingPunct="1"/>
            <a:endParaRPr lang="en-US" altLang="zh-TW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B973E9F-1FC2-405C-8F17-A9D66F5448EE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29700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693025" cy="4824412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12.3.1  </a:t>
            </a:r>
            <a:r>
              <a:rPr lang="zh-TW" altLang="en-US" smtClean="0"/>
              <a:t>縱向優先搜尋</a:t>
            </a:r>
            <a:r>
              <a:rPr lang="en-US" altLang="zh-TW" smtClean="0"/>
              <a:t>(</a:t>
            </a:r>
            <a:r>
              <a:rPr lang="zh-TW" altLang="en-US" smtClean="0"/>
              <a:t>以堆疊的形式來運作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zh-TW" altLang="en-US" smtClean="0"/>
              <a:t>先拜訪起始點</a:t>
            </a:r>
            <a:r>
              <a:rPr lang="en-US" altLang="zh-TW" smtClean="0"/>
              <a:t>V</a:t>
            </a:r>
            <a:r>
              <a:rPr lang="zh-TW" altLang="en-US" smtClean="0"/>
              <a:t>；</a:t>
            </a:r>
          </a:p>
          <a:p>
            <a:pPr lvl="1" eaLnBrk="1" hangingPunct="1"/>
            <a:r>
              <a:rPr lang="zh-TW" altLang="en-US" smtClean="0"/>
              <a:t>然後選擇與</a:t>
            </a:r>
            <a:r>
              <a:rPr lang="en-US" altLang="zh-TW" smtClean="0"/>
              <a:t>V</a:t>
            </a:r>
            <a:r>
              <a:rPr lang="zh-TW" altLang="en-US" smtClean="0"/>
              <a:t>相鄰而未被拜訪的頂點</a:t>
            </a:r>
            <a:r>
              <a:rPr lang="en-US" altLang="zh-TW" smtClean="0"/>
              <a:t>W</a:t>
            </a:r>
            <a:r>
              <a:rPr lang="zh-TW" altLang="en-US" smtClean="0"/>
              <a:t>，以</a:t>
            </a:r>
            <a:r>
              <a:rPr lang="en-US" altLang="zh-TW" smtClean="0"/>
              <a:t>W</a:t>
            </a:r>
            <a:r>
              <a:rPr lang="zh-TW" altLang="en-US" smtClean="0"/>
              <a:t>為起始點做縱向優先搜尋；</a:t>
            </a:r>
          </a:p>
          <a:p>
            <a:pPr lvl="1" eaLnBrk="1" hangingPunct="1"/>
            <a:r>
              <a:rPr lang="zh-TW" altLang="en-US" smtClean="0"/>
              <a:t>假使有一頂點其相鄰的頂點皆被拜訪過時，就回到最近曾拜訪過之頂點，其尚有未被拜訪過的相鄰頂點，繼續做縱向優先搜尋；</a:t>
            </a:r>
          </a:p>
          <a:p>
            <a:pPr lvl="1" eaLnBrk="1" hangingPunct="1"/>
            <a:r>
              <a:rPr lang="zh-TW" altLang="en-US" smtClean="0"/>
              <a:t>假若從任何已走過的頂點，都無法再找到未被走過的相鄰頂點時，此時搜尋就結束了</a:t>
            </a:r>
            <a:r>
              <a:rPr lang="zh-TW" altLang="en-US" sz="32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FE6C715-F3E3-4091-B65C-B8CA095E9D52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0724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假設有一圖形如下：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2700338" y="2624138"/>
            <a:ext cx="2881312" cy="3097212"/>
            <a:chOff x="2164" y="8556"/>
            <a:chExt cx="1827" cy="2626"/>
          </a:xfrm>
        </p:grpSpPr>
        <p:sp>
          <p:nvSpPr>
            <p:cNvPr id="30726" name="Oval 10"/>
            <p:cNvSpPr>
              <a:spLocks noChangeArrowheads="1"/>
            </p:cNvSpPr>
            <p:nvPr/>
          </p:nvSpPr>
          <p:spPr bwMode="auto">
            <a:xfrm>
              <a:off x="2857" y="855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27" name="Oval 11"/>
            <p:cNvSpPr>
              <a:spLocks noChangeArrowheads="1"/>
            </p:cNvSpPr>
            <p:nvPr/>
          </p:nvSpPr>
          <p:spPr bwMode="auto">
            <a:xfrm>
              <a:off x="2395" y="907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28" name="Oval 12"/>
            <p:cNvSpPr>
              <a:spLocks noChangeArrowheads="1"/>
            </p:cNvSpPr>
            <p:nvPr/>
          </p:nvSpPr>
          <p:spPr bwMode="auto">
            <a:xfrm>
              <a:off x="3339" y="908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29" name="Oval 13"/>
            <p:cNvSpPr>
              <a:spLocks noChangeArrowheads="1"/>
            </p:cNvSpPr>
            <p:nvPr/>
          </p:nvSpPr>
          <p:spPr bwMode="auto">
            <a:xfrm>
              <a:off x="2164" y="965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0" name="Oval 14"/>
            <p:cNvSpPr>
              <a:spLocks noChangeArrowheads="1"/>
            </p:cNvSpPr>
            <p:nvPr/>
          </p:nvSpPr>
          <p:spPr bwMode="auto">
            <a:xfrm>
              <a:off x="2648" y="964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1" name="Oval 15"/>
            <p:cNvSpPr>
              <a:spLocks noChangeArrowheads="1"/>
            </p:cNvSpPr>
            <p:nvPr/>
          </p:nvSpPr>
          <p:spPr bwMode="auto">
            <a:xfrm>
              <a:off x="3114" y="965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2" name="Oval 16"/>
            <p:cNvSpPr>
              <a:spLocks noChangeArrowheads="1"/>
            </p:cNvSpPr>
            <p:nvPr/>
          </p:nvSpPr>
          <p:spPr bwMode="auto">
            <a:xfrm>
              <a:off x="3594" y="965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3" name="Oval 17"/>
            <p:cNvSpPr>
              <a:spLocks noChangeArrowheads="1"/>
            </p:cNvSpPr>
            <p:nvPr/>
          </p:nvSpPr>
          <p:spPr bwMode="auto">
            <a:xfrm>
              <a:off x="2427" y="1025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4" name="Oval 18"/>
            <p:cNvSpPr>
              <a:spLocks noChangeArrowheads="1"/>
            </p:cNvSpPr>
            <p:nvPr/>
          </p:nvSpPr>
          <p:spPr bwMode="auto">
            <a:xfrm>
              <a:off x="3427" y="1025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5" name="Oval 19"/>
            <p:cNvSpPr>
              <a:spLocks noChangeArrowheads="1"/>
            </p:cNvSpPr>
            <p:nvPr/>
          </p:nvSpPr>
          <p:spPr bwMode="auto">
            <a:xfrm>
              <a:off x="2971" y="1078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800" baseline="-2500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0736" name="Line 20"/>
            <p:cNvSpPr>
              <a:spLocks noChangeShapeType="1"/>
            </p:cNvSpPr>
            <p:nvPr/>
          </p:nvSpPr>
          <p:spPr bwMode="auto">
            <a:xfrm flipV="1">
              <a:off x="2695" y="8897"/>
              <a:ext cx="195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7" name="Line 21"/>
            <p:cNvSpPr>
              <a:spLocks noChangeShapeType="1"/>
            </p:cNvSpPr>
            <p:nvPr/>
          </p:nvSpPr>
          <p:spPr bwMode="auto">
            <a:xfrm>
              <a:off x="3220" y="8882"/>
              <a:ext cx="217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8" name="Line 22"/>
            <p:cNvSpPr>
              <a:spLocks noChangeShapeType="1"/>
            </p:cNvSpPr>
            <p:nvPr/>
          </p:nvSpPr>
          <p:spPr bwMode="auto">
            <a:xfrm flipH="1">
              <a:off x="2418" y="9467"/>
              <a:ext cx="105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Line 23"/>
            <p:cNvSpPr>
              <a:spLocks noChangeShapeType="1"/>
            </p:cNvSpPr>
            <p:nvPr/>
          </p:nvSpPr>
          <p:spPr bwMode="auto">
            <a:xfrm>
              <a:off x="2703" y="9452"/>
              <a:ext cx="10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0" name="Line 24"/>
            <p:cNvSpPr>
              <a:spLocks noChangeShapeType="1"/>
            </p:cNvSpPr>
            <p:nvPr/>
          </p:nvSpPr>
          <p:spPr bwMode="auto">
            <a:xfrm flipH="1">
              <a:off x="3393" y="9467"/>
              <a:ext cx="60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1" name="Line 25"/>
            <p:cNvSpPr>
              <a:spLocks noChangeShapeType="1"/>
            </p:cNvSpPr>
            <p:nvPr/>
          </p:nvSpPr>
          <p:spPr bwMode="auto">
            <a:xfrm>
              <a:off x="3663" y="9452"/>
              <a:ext cx="10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Line 26"/>
            <p:cNvSpPr>
              <a:spLocks noChangeShapeType="1"/>
            </p:cNvSpPr>
            <p:nvPr/>
          </p:nvSpPr>
          <p:spPr bwMode="auto">
            <a:xfrm>
              <a:off x="2403" y="10052"/>
              <a:ext cx="12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3" name="Line 27"/>
            <p:cNvSpPr>
              <a:spLocks noChangeShapeType="1"/>
            </p:cNvSpPr>
            <p:nvPr/>
          </p:nvSpPr>
          <p:spPr bwMode="auto">
            <a:xfrm flipH="1">
              <a:off x="2703" y="10044"/>
              <a:ext cx="97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28"/>
            <p:cNvSpPr>
              <a:spLocks noChangeShapeType="1"/>
            </p:cNvSpPr>
            <p:nvPr/>
          </p:nvSpPr>
          <p:spPr bwMode="auto">
            <a:xfrm>
              <a:off x="3370" y="10044"/>
              <a:ext cx="139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5" name="Line 29"/>
            <p:cNvSpPr>
              <a:spLocks noChangeShapeType="1"/>
            </p:cNvSpPr>
            <p:nvPr/>
          </p:nvSpPr>
          <p:spPr bwMode="auto">
            <a:xfrm flipH="1">
              <a:off x="3670" y="10052"/>
              <a:ext cx="83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6" name="Line 30"/>
            <p:cNvSpPr>
              <a:spLocks noChangeShapeType="1"/>
            </p:cNvSpPr>
            <p:nvPr/>
          </p:nvSpPr>
          <p:spPr bwMode="auto">
            <a:xfrm>
              <a:off x="2718" y="10629"/>
              <a:ext cx="27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7" name="Line 31"/>
            <p:cNvSpPr>
              <a:spLocks noChangeShapeType="1"/>
            </p:cNvSpPr>
            <p:nvPr/>
          </p:nvSpPr>
          <p:spPr bwMode="auto">
            <a:xfrm flipH="1">
              <a:off x="3367" y="10629"/>
              <a:ext cx="161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8DC8F99-5160-4F81-A299-940E85D4F82E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1748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693025" cy="4386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追蹤的步驟如下：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(1) </a:t>
            </a:r>
            <a:r>
              <a:rPr lang="zh-TW" altLang="en-US" sz="2400" smtClean="0"/>
              <a:t>先輸出</a:t>
            </a:r>
            <a:r>
              <a:rPr lang="en-US" altLang="zh-TW" sz="2400" smtClean="0"/>
              <a:t>V1(V1</a:t>
            </a:r>
            <a:r>
              <a:rPr lang="zh-TW" altLang="en-US" sz="2400" smtClean="0"/>
              <a:t>為起點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(2) </a:t>
            </a:r>
            <a:r>
              <a:rPr lang="zh-TW" altLang="en-US" sz="2400" smtClean="0"/>
              <a:t>將</a:t>
            </a:r>
            <a:r>
              <a:rPr lang="en-US" altLang="zh-TW" sz="2400" smtClean="0"/>
              <a:t>V1</a:t>
            </a:r>
            <a:r>
              <a:rPr lang="zh-TW" altLang="en-US" sz="2400" smtClean="0"/>
              <a:t>的相鄰頂點</a:t>
            </a:r>
            <a:r>
              <a:rPr lang="en-US" altLang="zh-TW" sz="2400" smtClean="0"/>
              <a:t>V2</a:t>
            </a:r>
            <a:r>
              <a:rPr lang="zh-TW" altLang="en-US" sz="2400" smtClean="0"/>
              <a:t>及</a:t>
            </a:r>
            <a:r>
              <a:rPr lang="en-US" altLang="zh-TW" sz="2400" smtClean="0"/>
              <a:t>V3</a:t>
            </a:r>
            <a:r>
              <a:rPr lang="zh-TW" altLang="en-US" sz="2400" smtClean="0"/>
              <a:t>放入堆疊中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(3)</a:t>
            </a:r>
            <a:r>
              <a:rPr lang="zh-TW" altLang="en-US" sz="2400" smtClean="0"/>
              <a:t>彈出堆疊的第一個頂點</a:t>
            </a:r>
            <a:r>
              <a:rPr lang="en-US" altLang="zh-TW" sz="2400" smtClean="0"/>
              <a:t>V2</a:t>
            </a:r>
            <a:r>
              <a:rPr lang="zh-TW" altLang="en-US" sz="2400" smtClean="0"/>
              <a:t>，然後將</a:t>
            </a:r>
            <a:r>
              <a:rPr lang="en-US" altLang="zh-TW" sz="2400" smtClean="0"/>
              <a:t>V2</a:t>
            </a:r>
            <a:r>
              <a:rPr lang="zh-TW" altLang="en-US" sz="2400" smtClean="0"/>
              <a:t>的相鄰頂點</a:t>
            </a:r>
            <a:r>
              <a:rPr lang="en-US" altLang="zh-TW" sz="2400" smtClean="0"/>
              <a:t>V1</a:t>
            </a:r>
            <a:r>
              <a:rPr lang="zh-TW" altLang="en-US" sz="2400" smtClean="0"/>
              <a:t>，</a:t>
            </a:r>
            <a:r>
              <a:rPr lang="en-US" altLang="zh-TW" sz="2400" smtClean="0"/>
              <a:t>V4</a:t>
            </a:r>
            <a:r>
              <a:rPr lang="zh-TW" altLang="en-US" sz="2400" smtClean="0"/>
              <a:t>及</a:t>
            </a:r>
            <a:r>
              <a:rPr lang="en-US" altLang="zh-TW" sz="2400" smtClean="0"/>
              <a:t>V5</a:t>
            </a:r>
            <a:r>
              <a:rPr lang="zh-TW" altLang="en-US" sz="2400" smtClean="0"/>
              <a:t>推入到堆疊 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mtClean="0"/>
              <a:t> </a:t>
            </a:r>
          </a:p>
        </p:txBody>
      </p:sp>
      <p:graphicFrame>
        <p:nvGraphicFramePr>
          <p:cNvPr id="351271" name="Group 39"/>
          <p:cNvGraphicFramePr>
            <a:graphicFrameLocks noGrp="1"/>
          </p:cNvGraphicFramePr>
          <p:nvPr/>
        </p:nvGraphicFramePr>
        <p:xfrm>
          <a:off x="3635375" y="2997200"/>
          <a:ext cx="431800" cy="11255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202674995"/>
                    </a:ext>
                  </a:extLst>
                </a:gridCol>
              </a:tblGrid>
              <a:tr h="365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21935"/>
                  </a:ext>
                </a:extLst>
              </a:tr>
              <a:tr h="393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72304"/>
                  </a:ext>
                </a:extLst>
              </a:tr>
              <a:tr h="365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36956"/>
                  </a:ext>
                </a:extLst>
              </a:tr>
            </a:tbl>
          </a:graphicData>
        </a:graphic>
      </p:graphicFrame>
      <p:sp>
        <p:nvSpPr>
          <p:cNvPr id="31758" name="Line 21"/>
          <p:cNvSpPr>
            <a:spLocks noChangeShapeType="1"/>
          </p:cNvSpPr>
          <p:nvPr/>
        </p:nvSpPr>
        <p:spPr bwMode="auto">
          <a:xfrm>
            <a:off x="1447800" y="6972300"/>
            <a:ext cx="238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51270" name="Group 38"/>
          <p:cNvGraphicFramePr>
            <a:graphicFrameLocks noGrp="1"/>
          </p:cNvGraphicFramePr>
          <p:nvPr/>
        </p:nvGraphicFramePr>
        <p:xfrm>
          <a:off x="5437188" y="4652963"/>
          <a:ext cx="647700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67581920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92097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2243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939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34223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8583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A2DA8AF-55CB-4EDE-B7B2-B98A82555C1C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2772" name="Rectangle 1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3238"/>
            <a:ext cx="7693025" cy="4313237"/>
          </a:xfrm>
          <a:noFill/>
        </p:spPr>
        <p:txBody>
          <a:bodyPr/>
          <a:lstStyle/>
          <a:p>
            <a:pPr lvl="1" eaLnBrk="1" hangingPunct="1"/>
            <a:r>
              <a:rPr lang="en-US" altLang="zh-TW" sz="2400" smtClean="0"/>
              <a:t>(4)</a:t>
            </a:r>
            <a:r>
              <a:rPr lang="zh-TW" altLang="en-US" sz="2400" smtClean="0"/>
              <a:t>彈出</a:t>
            </a:r>
            <a:r>
              <a:rPr lang="en-US" altLang="zh-TW" sz="2400" smtClean="0"/>
              <a:t>V1</a:t>
            </a:r>
            <a:r>
              <a:rPr lang="zh-TW" altLang="en-US" sz="2400" smtClean="0"/>
              <a:t>，由於</a:t>
            </a:r>
            <a:r>
              <a:rPr lang="en-US" altLang="zh-TW" sz="2400" smtClean="0"/>
              <a:t>V1</a:t>
            </a:r>
            <a:r>
              <a:rPr lang="zh-TW" altLang="en-US" sz="2400" smtClean="0"/>
              <a:t>已被輸出，故再彈出</a:t>
            </a:r>
            <a:r>
              <a:rPr lang="en-US" altLang="zh-TW" sz="2400" smtClean="0"/>
              <a:t>V4</a:t>
            </a:r>
            <a:r>
              <a:rPr lang="zh-TW" altLang="en-US" sz="2400" smtClean="0"/>
              <a:t>，將</a:t>
            </a:r>
            <a:r>
              <a:rPr lang="en-US" altLang="zh-TW" sz="2400" smtClean="0"/>
              <a:t>V4</a:t>
            </a:r>
            <a:r>
              <a:rPr lang="zh-TW" altLang="en-US" sz="2400" smtClean="0"/>
              <a:t>的相鄰頂點</a:t>
            </a:r>
            <a:r>
              <a:rPr lang="en-US" altLang="zh-TW" sz="2400" smtClean="0"/>
              <a:t>V2</a:t>
            </a:r>
            <a:r>
              <a:rPr lang="zh-TW" altLang="en-US" sz="2400" smtClean="0"/>
              <a:t>及</a:t>
            </a:r>
            <a:r>
              <a:rPr lang="en-US" altLang="zh-TW" sz="2400" smtClean="0"/>
              <a:t>V8</a:t>
            </a:r>
            <a:r>
              <a:rPr lang="zh-TW" altLang="en-US" sz="2400" smtClean="0"/>
              <a:t>放入堆疊 </a:t>
            </a:r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r>
              <a:rPr lang="en-US" altLang="zh-TW" sz="2400" smtClean="0"/>
              <a:t>(5) </a:t>
            </a:r>
            <a:r>
              <a:rPr lang="zh-TW" altLang="en-US" sz="2400" smtClean="0"/>
              <a:t>彈出</a:t>
            </a:r>
            <a:r>
              <a:rPr lang="en-US" altLang="zh-TW" sz="2400" smtClean="0"/>
              <a:t>V2</a:t>
            </a:r>
            <a:r>
              <a:rPr lang="zh-TW" altLang="en-US" sz="2400" smtClean="0"/>
              <a:t>，由於</a:t>
            </a:r>
            <a:r>
              <a:rPr lang="en-US" altLang="zh-TW" sz="2400" smtClean="0"/>
              <a:t>V2</a:t>
            </a:r>
            <a:r>
              <a:rPr lang="zh-TW" altLang="en-US" sz="2400" smtClean="0"/>
              <a:t>已被輸出過，故再彈出</a:t>
            </a:r>
            <a:r>
              <a:rPr lang="en-US" altLang="zh-TW" sz="2400" smtClean="0"/>
              <a:t>V8</a:t>
            </a:r>
            <a:r>
              <a:rPr lang="zh-TW" altLang="en-US" sz="2400" smtClean="0"/>
              <a:t>，再將</a:t>
            </a:r>
            <a:r>
              <a:rPr lang="en-US" altLang="zh-TW" sz="2400" smtClean="0"/>
              <a:t>V8</a:t>
            </a:r>
            <a:r>
              <a:rPr lang="zh-TW" altLang="en-US" sz="2400" smtClean="0"/>
              <a:t>的相鄰頂點</a:t>
            </a:r>
            <a:r>
              <a:rPr lang="en-US" altLang="zh-TW" sz="2400" smtClean="0"/>
              <a:t>V4</a:t>
            </a:r>
            <a:r>
              <a:rPr lang="zh-TW" altLang="en-US" sz="2400" smtClean="0"/>
              <a:t>、</a:t>
            </a:r>
            <a:r>
              <a:rPr lang="en-US" altLang="zh-TW" sz="2400" smtClean="0"/>
              <a:t>V5</a:t>
            </a:r>
            <a:r>
              <a:rPr lang="zh-TW" altLang="en-US" sz="2400" smtClean="0"/>
              <a:t>及</a:t>
            </a:r>
            <a:r>
              <a:rPr lang="en-US" altLang="zh-TW" sz="2400" smtClean="0"/>
              <a:t>V10</a:t>
            </a:r>
            <a:r>
              <a:rPr lang="zh-TW" altLang="en-US" sz="2400" smtClean="0"/>
              <a:t>放入堆疊</a:t>
            </a:r>
          </a:p>
          <a:p>
            <a:pPr lvl="1" eaLnBrk="1" hangingPunct="1"/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 </a:t>
            </a:r>
          </a:p>
          <a:p>
            <a:pPr eaLnBrk="1" hangingPunct="1"/>
            <a:endParaRPr lang="en-US" altLang="zh-TW" sz="2800" smtClean="0"/>
          </a:p>
        </p:txBody>
      </p:sp>
      <p:graphicFrame>
        <p:nvGraphicFramePr>
          <p:cNvPr id="352271" name="Group 15"/>
          <p:cNvGraphicFramePr>
            <a:graphicFrameLocks noGrp="1"/>
          </p:cNvGraphicFramePr>
          <p:nvPr/>
        </p:nvGraphicFramePr>
        <p:xfrm>
          <a:off x="5003800" y="2852738"/>
          <a:ext cx="504825" cy="18288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15632182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8159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9235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385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7297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43219"/>
                  </a:ext>
                </a:extLst>
              </a:tr>
            </a:tbl>
          </a:graphicData>
        </a:graphic>
      </p:graphicFrame>
      <p:sp>
        <p:nvSpPr>
          <p:cNvPr id="32786" name="Rectangle 31"/>
          <p:cNvSpPr>
            <a:spLocks noChangeArrowheads="1"/>
          </p:cNvSpPr>
          <p:nvPr/>
        </p:nvSpPr>
        <p:spPr bwMode="auto">
          <a:xfrm>
            <a:off x="0" y="2060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1800" baseline="0">
              <a:latin typeface="Arial" panose="020B0604020202020204" pitchFamily="34" charset="0"/>
            </a:endParaRPr>
          </a:p>
        </p:txBody>
      </p:sp>
      <p:graphicFrame>
        <p:nvGraphicFramePr>
          <p:cNvPr id="352288" name="Group 32"/>
          <p:cNvGraphicFramePr>
            <a:graphicFrameLocks noGrp="1"/>
          </p:cNvGraphicFramePr>
          <p:nvPr/>
        </p:nvGraphicFramePr>
        <p:xfrm>
          <a:off x="5940425" y="4941888"/>
          <a:ext cx="504825" cy="219392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1554310998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55466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839944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84122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41399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1055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05049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3F538CF-4A01-42BE-98BE-DA0E9519BBF9}" type="slidenum">
              <a:rPr kumimoji="0" lang="zh-TW" altLang="en-US" sz="1400" baseline="0"/>
              <a:pPr/>
              <a:t>19</a:t>
            </a:fld>
            <a:endParaRPr kumimoji="0" lang="zh-TW" altLang="en-US" sz="1400" baseline="0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38200" y="1628775"/>
            <a:ext cx="76930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(6) </a:t>
            </a:r>
            <a:r>
              <a:rPr lang="zh-TW" altLang="en-US" baseline="0"/>
              <a:t>以此類推</a:t>
            </a:r>
            <a:r>
              <a:rPr lang="en-US" altLang="zh-TW" baseline="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baseline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aseline="0"/>
              <a:t>(7)</a:t>
            </a:r>
            <a:r>
              <a:rPr lang="zh-TW" altLang="en-US" baseline="0"/>
              <a:t>最後彈出</a:t>
            </a:r>
            <a:r>
              <a:rPr lang="en-US" altLang="zh-TW" baseline="0"/>
              <a:t>V</a:t>
            </a:r>
            <a:r>
              <a:rPr lang="en-US" altLang="zh-TW" baseline="-25000"/>
              <a:t>3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9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9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7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10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5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3</a:t>
            </a:r>
            <a:r>
              <a:rPr lang="zh-TW" altLang="en-US" baseline="0"/>
              <a:t>，由於這些頂點皆已輸出過；此時堆疊是空的，表示搜尋已結束</a:t>
            </a:r>
          </a:p>
          <a:p>
            <a:pPr lvl="1" eaLnBrk="1" hangingPunct="1"/>
            <a:endParaRPr lang="zh-TW" altLang="en-US" baseline="0"/>
          </a:p>
          <a:p>
            <a:pPr lvl="1" eaLnBrk="1" hangingPunct="1"/>
            <a:r>
              <a:rPr lang="zh-TW" altLang="en-US" baseline="0"/>
              <a:t>從上述的搜尋步驟可知其順序為：</a:t>
            </a:r>
            <a:r>
              <a:rPr lang="en-US" altLang="zh-TW" baseline="0"/>
              <a:t>V</a:t>
            </a:r>
            <a:r>
              <a:rPr lang="en-US" altLang="zh-TW" baseline="-25000"/>
              <a:t>1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2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4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8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5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10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9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6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3</a:t>
            </a:r>
            <a:r>
              <a:rPr lang="zh-TW" altLang="en-US" baseline="0"/>
              <a:t>、</a:t>
            </a:r>
            <a:r>
              <a:rPr lang="en-US" altLang="zh-TW" baseline="0"/>
              <a:t>V</a:t>
            </a:r>
            <a:r>
              <a:rPr lang="en-US" altLang="zh-TW" baseline="-25000"/>
              <a:t>7</a:t>
            </a:r>
            <a:r>
              <a:rPr lang="zh-TW" altLang="en-US" baseline="0"/>
              <a:t>。讀者須注意的是此順序並不是唯一，而是根據頂點放入堆疊的順序而定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369028C-D82D-4E1E-838F-4E4ACE901305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zh-TW" smtClean="0"/>
          </a:p>
        </p:txBody>
      </p:sp>
      <p:sp>
        <p:nvSpPr>
          <p:cNvPr id="7172" name="Rectangle 1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93025" cy="4516437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圖學理論</a:t>
            </a:r>
            <a:r>
              <a:rPr lang="en-US" altLang="zh-TW" smtClean="0"/>
              <a:t>(graph theory)</a:t>
            </a:r>
          </a:p>
          <a:p>
            <a:pPr lvl="1" eaLnBrk="1" hangingPunct="1"/>
            <a:r>
              <a:rPr lang="zh-TW" altLang="en-US" smtClean="0"/>
              <a:t>尤拉問題：是否可以從某城市開始走，然後走遍全部的橋，再回到原先的起始城市？</a:t>
            </a:r>
          </a:p>
        </p:txBody>
      </p:sp>
      <p:pic>
        <p:nvPicPr>
          <p:cNvPr id="7173" name="Picture 19" descr="Tm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23785" r="8745" b="52036"/>
          <a:stretch>
            <a:fillRect/>
          </a:stretch>
        </p:blipFill>
        <p:spPr bwMode="auto">
          <a:xfrm>
            <a:off x="1692275" y="3357563"/>
            <a:ext cx="56165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20"/>
          <p:cNvSpPr>
            <a:spLocks noChangeArrowheads="1"/>
          </p:cNvSpPr>
          <p:nvPr/>
        </p:nvSpPr>
        <p:spPr bwMode="auto">
          <a:xfrm>
            <a:off x="3635375" y="58785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(a)</a:t>
            </a:r>
            <a:endParaRPr lang="en-US" altLang="zh-TW" sz="1800" baseline="0">
              <a:latin typeface="Arial" panose="020B0604020202020204" pitchFamily="34" charset="0"/>
            </a:endParaRPr>
          </a:p>
        </p:txBody>
      </p: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6227763" y="5878513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(b)</a:t>
            </a:r>
            <a:endParaRPr lang="en-US" altLang="zh-TW" sz="1800" baseline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B145979-6EC1-4FEF-B41C-077352BB597A}" type="slidenum">
              <a:rPr kumimoji="0" lang="zh-TW" altLang="en-US" sz="1400" baseline="0"/>
              <a:pPr/>
              <a:t>20</a:t>
            </a:fld>
            <a:endParaRPr kumimoji="0" lang="zh-TW" altLang="en-US" sz="1400" baseline="0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48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12.3.2  </a:t>
            </a:r>
            <a:r>
              <a:rPr lang="zh-TW" altLang="en-US" smtClean="0"/>
              <a:t>橫向優先搜尋</a:t>
            </a:r>
            <a:r>
              <a:rPr lang="en-US" altLang="zh-TW" smtClean="0"/>
              <a:t>(</a:t>
            </a:r>
            <a:r>
              <a:rPr lang="zh-TW" altLang="en-US" smtClean="0"/>
              <a:t>以佇列的形式來運作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zh-TW" altLang="en-US" smtClean="0"/>
              <a:t>橫向搜尋先拜訪完所有的相鄰頂點，再去找尋下一層的其他頂點</a:t>
            </a:r>
          </a:p>
          <a:p>
            <a:pPr lvl="1" eaLnBrk="1" hangingPunct="1"/>
            <a:r>
              <a:rPr lang="zh-TW" altLang="en-US" smtClean="0"/>
              <a:t>橫向優先搜尋，其拜訪頂點的順序是</a:t>
            </a:r>
            <a:r>
              <a:rPr lang="en-US" altLang="zh-TW" smtClean="0"/>
              <a:t>V1, V2, V3, V4, V5, V6, V7, V8, V9, V10 </a:t>
            </a:r>
          </a:p>
          <a:p>
            <a:pPr eaLnBrk="1" hangingPunct="1"/>
            <a:r>
              <a:rPr lang="zh-TW" altLang="en-US" smtClean="0"/>
              <a:t>追蹤的步驟如下：</a:t>
            </a:r>
          </a:p>
          <a:p>
            <a:pPr lvl="1" eaLnBrk="1" hangingPunct="1"/>
            <a:r>
              <a:rPr lang="en-US" altLang="zh-TW" smtClean="0"/>
              <a:t>(1) </a:t>
            </a:r>
            <a:r>
              <a:rPr lang="zh-TW" altLang="en-US" smtClean="0"/>
              <a:t>先拜訪</a:t>
            </a:r>
            <a:r>
              <a:rPr lang="en-US" altLang="zh-TW" smtClean="0"/>
              <a:t>V1</a:t>
            </a:r>
            <a:r>
              <a:rPr lang="zh-TW" altLang="en-US" smtClean="0"/>
              <a:t>並將相鄰的</a:t>
            </a:r>
            <a:r>
              <a:rPr lang="en-US" altLang="zh-TW" smtClean="0"/>
              <a:t>V2</a:t>
            </a:r>
            <a:r>
              <a:rPr lang="zh-TW" altLang="en-US" smtClean="0"/>
              <a:t>及</a:t>
            </a:r>
            <a:r>
              <a:rPr lang="en-US" altLang="zh-TW" smtClean="0"/>
              <a:t>V3</a:t>
            </a:r>
            <a:r>
              <a:rPr lang="zh-TW" altLang="en-US" smtClean="0"/>
              <a:t>也放入佇列</a:t>
            </a:r>
            <a:r>
              <a:rPr lang="zh-TW" altLang="en-US" sz="3200" smtClean="0"/>
              <a:t> </a:t>
            </a:r>
          </a:p>
        </p:txBody>
      </p:sp>
      <p:graphicFrame>
        <p:nvGraphicFramePr>
          <p:cNvPr id="365582" name="Group 14"/>
          <p:cNvGraphicFramePr>
            <a:graphicFrameLocks noGrp="1"/>
          </p:cNvGraphicFramePr>
          <p:nvPr/>
        </p:nvGraphicFramePr>
        <p:xfrm>
          <a:off x="2698750" y="5805488"/>
          <a:ext cx="1152525" cy="396875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58706419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47526842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1998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6DEB597-35A2-4105-9F1E-5472DA16AC63}" type="slidenum">
              <a:rPr kumimoji="0" lang="zh-TW" altLang="en-US" sz="1400" baseline="0"/>
              <a:pPr/>
              <a:t>21</a:t>
            </a:fld>
            <a:endParaRPr kumimoji="0" lang="zh-TW" altLang="en-US" sz="1400" baseline="0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58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693025" cy="4457700"/>
          </a:xfrm>
          <a:noFill/>
        </p:spPr>
        <p:txBody>
          <a:bodyPr/>
          <a:lstStyle/>
          <a:p>
            <a:pPr lvl="1" eaLnBrk="1" hangingPunct="1"/>
            <a:r>
              <a:rPr lang="en-US" altLang="zh-TW" smtClean="0"/>
              <a:t>(2) </a:t>
            </a:r>
            <a:r>
              <a:rPr lang="zh-TW" altLang="en-US" smtClean="0"/>
              <a:t>拜訪</a:t>
            </a:r>
            <a:r>
              <a:rPr lang="en-US" altLang="zh-TW" smtClean="0"/>
              <a:t>V2</a:t>
            </a:r>
            <a:r>
              <a:rPr lang="zh-TW" altLang="en-US" smtClean="0"/>
              <a:t>，再將</a:t>
            </a:r>
            <a:r>
              <a:rPr lang="en-US" altLang="zh-TW" smtClean="0"/>
              <a:t>V2</a:t>
            </a:r>
            <a:r>
              <a:rPr lang="zh-TW" altLang="en-US" smtClean="0"/>
              <a:t>的相鄰頂點</a:t>
            </a:r>
            <a:r>
              <a:rPr lang="en-US" altLang="zh-TW" smtClean="0"/>
              <a:t>V4</a:t>
            </a:r>
            <a:r>
              <a:rPr lang="zh-TW" altLang="en-US" smtClean="0"/>
              <a:t>及</a:t>
            </a:r>
            <a:r>
              <a:rPr lang="en-US" altLang="zh-TW" smtClean="0"/>
              <a:t>V5</a:t>
            </a:r>
            <a:r>
              <a:rPr lang="zh-TW" altLang="en-US" smtClean="0"/>
              <a:t>放入佇列 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r>
              <a:rPr lang="zh-TW" altLang="en-US" smtClean="0"/>
              <a:t>	 </a:t>
            </a:r>
            <a:r>
              <a:rPr lang="en-US" altLang="zh-TW" smtClean="0"/>
              <a:t>(</a:t>
            </a:r>
            <a:r>
              <a:rPr lang="zh-TW" altLang="en-US" smtClean="0"/>
              <a:t>由於</a:t>
            </a:r>
            <a:r>
              <a:rPr lang="en-US" altLang="zh-TW" smtClean="0"/>
              <a:t>V1</a:t>
            </a:r>
            <a:r>
              <a:rPr lang="zh-TW" altLang="en-US" smtClean="0"/>
              <a:t>已被拜訪過，故不放入佇列中。</a:t>
            </a:r>
            <a:r>
              <a:rPr lang="en-US" altLang="zh-TW" smtClean="0"/>
              <a:t>)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(3) </a:t>
            </a:r>
            <a:r>
              <a:rPr lang="zh-TW" altLang="en-US" smtClean="0"/>
              <a:t>拜訪</a:t>
            </a:r>
            <a:r>
              <a:rPr lang="en-US" altLang="zh-TW" smtClean="0"/>
              <a:t>V3</a:t>
            </a:r>
            <a:r>
              <a:rPr lang="zh-TW" altLang="en-US" smtClean="0"/>
              <a:t>，並將</a:t>
            </a:r>
            <a:r>
              <a:rPr lang="en-US" altLang="zh-TW" smtClean="0"/>
              <a:t>V6</a:t>
            </a:r>
            <a:r>
              <a:rPr lang="zh-TW" altLang="en-US" smtClean="0"/>
              <a:t>及</a:t>
            </a:r>
            <a:r>
              <a:rPr lang="en-US" altLang="zh-TW" smtClean="0"/>
              <a:t>V7</a:t>
            </a:r>
            <a:r>
              <a:rPr lang="zh-TW" altLang="en-US" smtClean="0"/>
              <a:t>放入佇列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r>
              <a:rPr lang="zh-TW" altLang="en-US" smtClean="0"/>
              <a:t>	 </a:t>
            </a:r>
            <a:r>
              <a:rPr lang="en-US" altLang="zh-TW" smtClean="0"/>
              <a:t>(</a:t>
            </a:r>
            <a:r>
              <a:rPr lang="zh-TW" altLang="en-US" smtClean="0"/>
              <a:t>同理</a:t>
            </a:r>
            <a:r>
              <a:rPr lang="en-US" altLang="zh-TW" smtClean="0"/>
              <a:t>V1</a:t>
            </a:r>
            <a:r>
              <a:rPr lang="zh-TW" altLang="en-US" smtClean="0"/>
              <a:t>也已拜訪過，故也不放入佇列。</a:t>
            </a:r>
            <a:r>
              <a:rPr lang="en-US" altLang="zh-TW" smtClean="0"/>
              <a:t>)</a:t>
            </a:r>
          </a:p>
        </p:txBody>
      </p:sp>
      <p:graphicFrame>
        <p:nvGraphicFramePr>
          <p:cNvPr id="366621" name="Group 29"/>
          <p:cNvGraphicFramePr>
            <a:graphicFrameLocks noGrp="1"/>
          </p:cNvGraphicFramePr>
          <p:nvPr/>
        </p:nvGraphicFramePr>
        <p:xfrm>
          <a:off x="3275013" y="2349500"/>
          <a:ext cx="1657350" cy="39687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30397686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36638631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19583138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962547"/>
                  </a:ext>
                </a:extLst>
              </a:tr>
            </a:tbl>
          </a:graphicData>
        </a:graphic>
      </p:graphicFrame>
      <p:graphicFrame>
        <p:nvGraphicFramePr>
          <p:cNvPr id="366623" name="Group 31"/>
          <p:cNvGraphicFramePr>
            <a:graphicFrameLocks noGrp="1"/>
          </p:cNvGraphicFramePr>
          <p:nvPr/>
        </p:nvGraphicFramePr>
        <p:xfrm>
          <a:off x="3419475" y="4941888"/>
          <a:ext cx="1944688" cy="396875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415851369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28118551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91812775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45687166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624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917CD875-4B1B-475E-8A0F-F8C27CA4E7D2}" type="slidenum">
              <a:rPr kumimoji="0" lang="zh-TW" altLang="en-US" sz="1400" baseline="0"/>
              <a:pPr/>
              <a:t>22</a:t>
            </a:fld>
            <a:endParaRPr kumimoji="0" lang="zh-TW" altLang="en-US" sz="1400" baseline="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12.3  </a:t>
            </a:r>
            <a:r>
              <a:rPr lang="zh-TW" altLang="en-US" smtClean="0"/>
              <a:t>圖形追蹤</a:t>
            </a:r>
          </a:p>
        </p:txBody>
      </p:sp>
      <p:sp>
        <p:nvSpPr>
          <p:cNvPr id="368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7693025" cy="4170362"/>
          </a:xfrm>
          <a:noFill/>
        </p:spPr>
        <p:txBody>
          <a:bodyPr/>
          <a:lstStyle/>
          <a:p>
            <a:pPr lvl="1" eaLnBrk="1" hangingPunct="1"/>
            <a:r>
              <a:rPr lang="en-US" altLang="zh-TW" smtClean="0"/>
              <a:t>(4)</a:t>
            </a:r>
            <a:r>
              <a:rPr lang="zh-TW" altLang="en-US" smtClean="0"/>
              <a:t>拜訪</a:t>
            </a:r>
            <a:r>
              <a:rPr lang="en-US" altLang="zh-TW" smtClean="0"/>
              <a:t>V4</a:t>
            </a:r>
            <a:r>
              <a:rPr lang="zh-TW" altLang="en-US" smtClean="0"/>
              <a:t>，並將</a:t>
            </a:r>
            <a:r>
              <a:rPr lang="en-US" altLang="zh-TW" smtClean="0"/>
              <a:t>V8</a:t>
            </a:r>
            <a:r>
              <a:rPr lang="zh-TW" altLang="en-US" smtClean="0"/>
              <a:t>放入佇列</a:t>
            </a:r>
            <a:r>
              <a:rPr lang="en-US" altLang="zh-TW" smtClean="0"/>
              <a:t>(</a:t>
            </a:r>
            <a:r>
              <a:rPr lang="zh-TW" altLang="en-US" smtClean="0"/>
              <a:t>由於</a:t>
            </a:r>
            <a:r>
              <a:rPr lang="en-US" altLang="zh-TW" smtClean="0"/>
              <a:t>V2</a:t>
            </a:r>
            <a:r>
              <a:rPr lang="zh-TW" altLang="en-US" smtClean="0"/>
              <a:t>已被拜訪過，故不放入佇列。</a:t>
            </a:r>
            <a:r>
              <a:rPr lang="en-US" altLang="zh-TW" smtClean="0"/>
              <a:t>) 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zh-TW" altLang="en-US" smtClean="0"/>
              <a:t>以此類推，最後得知，以橫向優先搜尋的拜訪順序是：</a:t>
            </a:r>
            <a:r>
              <a:rPr lang="en-US" altLang="zh-TW" smtClean="0"/>
              <a:t>V1</a:t>
            </a:r>
            <a:r>
              <a:rPr lang="zh-TW" altLang="en-US" smtClean="0"/>
              <a:t>、</a:t>
            </a:r>
            <a:r>
              <a:rPr lang="en-US" altLang="zh-TW" smtClean="0"/>
              <a:t>V2</a:t>
            </a:r>
            <a:r>
              <a:rPr lang="zh-TW" altLang="en-US" smtClean="0"/>
              <a:t>、</a:t>
            </a:r>
            <a:r>
              <a:rPr lang="en-US" altLang="zh-TW" smtClean="0"/>
              <a:t>V3</a:t>
            </a:r>
            <a:r>
              <a:rPr lang="zh-TW" altLang="en-US" smtClean="0"/>
              <a:t>、</a:t>
            </a:r>
            <a:r>
              <a:rPr lang="en-US" altLang="zh-TW" smtClean="0"/>
              <a:t>V4</a:t>
            </a:r>
            <a:r>
              <a:rPr lang="zh-TW" altLang="en-US" smtClean="0"/>
              <a:t>、</a:t>
            </a:r>
            <a:r>
              <a:rPr lang="en-US" altLang="zh-TW" smtClean="0"/>
              <a:t>V5</a:t>
            </a:r>
            <a:r>
              <a:rPr lang="zh-TW" altLang="en-US" smtClean="0"/>
              <a:t>、</a:t>
            </a:r>
            <a:r>
              <a:rPr lang="en-US" altLang="zh-TW" smtClean="0"/>
              <a:t>V6</a:t>
            </a:r>
            <a:r>
              <a:rPr lang="zh-TW" altLang="en-US" smtClean="0"/>
              <a:t>、</a:t>
            </a:r>
            <a:r>
              <a:rPr lang="en-US" altLang="zh-TW" smtClean="0"/>
              <a:t>V7</a:t>
            </a:r>
            <a:r>
              <a:rPr lang="zh-TW" altLang="en-US" smtClean="0"/>
              <a:t>、</a:t>
            </a:r>
            <a:r>
              <a:rPr lang="en-US" altLang="zh-TW" smtClean="0"/>
              <a:t>V8</a:t>
            </a:r>
            <a:r>
              <a:rPr lang="zh-TW" altLang="en-US" smtClean="0"/>
              <a:t>、</a:t>
            </a:r>
            <a:r>
              <a:rPr lang="en-US" altLang="zh-TW" smtClean="0"/>
              <a:t>V9</a:t>
            </a:r>
            <a:r>
              <a:rPr lang="zh-TW" altLang="en-US" smtClean="0"/>
              <a:t>、</a:t>
            </a:r>
            <a:r>
              <a:rPr lang="en-US" altLang="zh-TW" smtClean="0"/>
              <a:t>V10 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367622" name="Group 6"/>
          <p:cNvGraphicFramePr>
            <a:graphicFrameLocks noGrp="1"/>
          </p:cNvGraphicFramePr>
          <p:nvPr/>
        </p:nvGraphicFramePr>
        <p:xfrm>
          <a:off x="1763713" y="3357563"/>
          <a:ext cx="2016125" cy="4064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1470509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14271281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8194479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87165853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rgbClr val="090A15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rgbClr val="090A15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Arial" panose="020B0604020202020204" pitchFamily="34" charset="0"/>
                          <a:ea typeface="文鼎新細明" pitchFamily="49" charset="-120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Arial" panose="020B0604020202020204" pitchFamily="34" charset="0"/>
                        <a:ea typeface="文鼎新細明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63126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AEA4D45-AFE8-4EB7-8863-F98F5839037A}" type="slidenum">
              <a:rPr kumimoji="0" lang="zh-TW" altLang="en-US" sz="1400" baseline="0"/>
              <a:pPr/>
              <a:t>23</a:t>
            </a:fld>
            <a:endParaRPr kumimoji="0" lang="zh-TW" altLang="en-US" sz="1400" baseline="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12.4  </a:t>
            </a:r>
            <a:r>
              <a:rPr lang="zh-TW" altLang="en-US" smtClean="0"/>
              <a:t>擴展樹</a:t>
            </a:r>
            <a:endParaRPr lang="zh-TW" altLang="en-US" sz="3600" smtClean="0"/>
          </a:p>
        </p:txBody>
      </p:sp>
      <p:sp>
        <p:nvSpPr>
          <p:cNvPr id="3789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693025" cy="4386262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擴展樹是以最少的邊數，來連接圖形中所有的頂點 。如下圖有一完整圖形 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r>
              <a:rPr lang="zh-TW" altLang="en-US" smtClean="0"/>
              <a:t>下列是其部份的擴展樹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4859338" y="2830513"/>
            <a:ext cx="1152525" cy="1103312"/>
            <a:chOff x="4022" y="2914"/>
            <a:chExt cx="1151" cy="1080"/>
          </a:xfrm>
        </p:grpSpPr>
        <p:sp>
          <p:nvSpPr>
            <p:cNvPr id="37916" name="Oval 6"/>
            <p:cNvSpPr>
              <a:spLocks noChangeArrowheads="1"/>
            </p:cNvSpPr>
            <p:nvPr/>
          </p:nvSpPr>
          <p:spPr bwMode="auto">
            <a:xfrm>
              <a:off x="4022" y="2914"/>
              <a:ext cx="340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7" name="Oval 7"/>
            <p:cNvSpPr>
              <a:spLocks noChangeArrowheads="1"/>
            </p:cNvSpPr>
            <p:nvPr/>
          </p:nvSpPr>
          <p:spPr bwMode="auto">
            <a:xfrm>
              <a:off x="4026" y="3654"/>
              <a:ext cx="340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8" name="Oval 8"/>
            <p:cNvSpPr>
              <a:spLocks noChangeArrowheads="1"/>
            </p:cNvSpPr>
            <p:nvPr/>
          </p:nvSpPr>
          <p:spPr bwMode="auto">
            <a:xfrm>
              <a:off x="4833" y="3654"/>
              <a:ext cx="340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9" name="Oval 9"/>
            <p:cNvSpPr>
              <a:spLocks noChangeArrowheads="1"/>
            </p:cNvSpPr>
            <p:nvPr/>
          </p:nvSpPr>
          <p:spPr bwMode="auto">
            <a:xfrm>
              <a:off x="4821" y="2925"/>
              <a:ext cx="340" cy="3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20" name="Line 10"/>
            <p:cNvSpPr>
              <a:spLocks noChangeShapeType="1"/>
            </p:cNvSpPr>
            <p:nvPr/>
          </p:nvSpPr>
          <p:spPr bwMode="auto">
            <a:xfrm>
              <a:off x="4365" y="3083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1" name="Line 11"/>
            <p:cNvSpPr>
              <a:spLocks noChangeShapeType="1"/>
            </p:cNvSpPr>
            <p:nvPr/>
          </p:nvSpPr>
          <p:spPr bwMode="auto">
            <a:xfrm>
              <a:off x="4365" y="3840"/>
              <a:ext cx="4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2" name="Line 12"/>
            <p:cNvSpPr>
              <a:spLocks noChangeShapeType="1"/>
            </p:cNvSpPr>
            <p:nvPr/>
          </p:nvSpPr>
          <p:spPr bwMode="auto">
            <a:xfrm>
              <a:off x="4185" y="3255"/>
              <a:ext cx="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3" name="Line 13"/>
            <p:cNvSpPr>
              <a:spLocks noChangeShapeType="1"/>
            </p:cNvSpPr>
            <p:nvPr/>
          </p:nvSpPr>
          <p:spPr bwMode="auto">
            <a:xfrm>
              <a:off x="4995" y="3263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4" name="Line 14"/>
            <p:cNvSpPr>
              <a:spLocks noChangeShapeType="1"/>
            </p:cNvSpPr>
            <p:nvPr/>
          </p:nvSpPr>
          <p:spPr bwMode="auto">
            <a:xfrm flipV="1">
              <a:off x="4320" y="3218"/>
              <a:ext cx="5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5" name="Line 15"/>
            <p:cNvSpPr>
              <a:spLocks noChangeShapeType="1"/>
            </p:cNvSpPr>
            <p:nvPr/>
          </p:nvSpPr>
          <p:spPr bwMode="auto">
            <a:xfrm>
              <a:off x="4320" y="3203"/>
              <a:ext cx="555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7894" name="Group 16"/>
          <p:cNvGrpSpPr>
            <a:grpSpLocks/>
          </p:cNvGrpSpPr>
          <p:nvPr/>
        </p:nvGrpSpPr>
        <p:grpSpPr bwMode="auto">
          <a:xfrm>
            <a:off x="1608138" y="4645025"/>
            <a:ext cx="4403725" cy="1231900"/>
            <a:chOff x="1013" y="3043"/>
            <a:chExt cx="2022" cy="432"/>
          </a:xfrm>
        </p:grpSpPr>
        <p:sp>
          <p:nvSpPr>
            <p:cNvPr id="37895" name="Oval 17"/>
            <p:cNvSpPr>
              <a:spLocks noChangeArrowheads="1"/>
            </p:cNvSpPr>
            <p:nvPr/>
          </p:nvSpPr>
          <p:spPr bwMode="auto">
            <a:xfrm>
              <a:off x="1781" y="304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896" name="Oval 18"/>
            <p:cNvSpPr>
              <a:spLocks noChangeArrowheads="1"/>
            </p:cNvSpPr>
            <p:nvPr/>
          </p:nvSpPr>
          <p:spPr bwMode="auto">
            <a:xfrm>
              <a:off x="1783" y="3339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897" name="Oval 19"/>
            <p:cNvSpPr>
              <a:spLocks noChangeArrowheads="1"/>
            </p:cNvSpPr>
            <p:nvPr/>
          </p:nvSpPr>
          <p:spPr bwMode="auto">
            <a:xfrm>
              <a:off x="2105" y="3339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898" name="Oval 20"/>
            <p:cNvSpPr>
              <a:spLocks noChangeArrowheads="1"/>
            </p:cNvSpPr>
            <p:nvPr/>
          </p:nvSpPr>
          <p:spPr bwMode="auto">
            <a:xfrm>
              <a:off x="2101" y="3047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899" name="Line 21"/>
            <p:cNvSpPr>
              <a:spLocks noChangeShapeType="1"/>
            </p:cNvSpPr>
            <p:nvPr/>
          </p:nvSpPr>
          <p:spPr bwMode="auto">
            <a:xfrm>
              <a:off x="1918" y="3110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22"/>
            <p:cNvSpPr>
              <a:spLocks noChangeShapeType="1"/>
            </p:cNvSpPr>
            <p:nvPr/>
          </p:nvSpPr>
          <p:spPr bwMode="auto">
            <a:xfrm>
              <a:off x="2170" y="3182"/>
              <a:ext cx="1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23"/>
            <p:cNvSpPr>
              <a:spLocks noChangeShapeType="1"/>
            </p:cNvSpPr>
            <p:nvPr/>
          </p:nvSpPr>
          <p:spPr bwMode="auto">
            <a:xfrm flipV="1">
              <a:off x="1900" y="3164"/>
              <a:ext cx="21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Oval 24"/>
            <p:cNvSpPr>
              <a:spLocks noChangeArrowheads="1"/>
            </p:cNvSpPr>
            <p:nvPr/>
          </p:nvSpPr>
          <p:spPr bwMode="auto">
            <a:xfrm>
              <a:off x="1013" y="304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03" name="Oval 25"/>
            <p:cNvSpPr>
              <a:spLocks noChangeArrowheads="1"/>
            </p:cNvSpPr>
            <p:nvPr/>
          </p:nvSpPr>
          <p:spPr bwMode="auto">
            <a:xfrm>
              <a:off x="1015" y="3339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04" name="Oval 26"/>
            <p:cNvSpPr>
              <a:spLocks noChangeArrowheads="1"/>
            </p:cNvSpPr>
            <p:nvPr/>
          </p:nvSpPr>
          <p:spPr bwMode="auto">
            <a:xfrm>
              <a:off x="1338" y="3339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05" name="Oval 27"/>
            <p:cNvSpPr>
              <a:spLocks noChangeArrowheads="1"/>
            </p:cNvSpPr>
            <p:nvPr/>
          </p:nvSpPr>
          <p:spPr bwMode="auto">
            <a:xfrm>
              <a:off x="1333" y="3047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>
              <a:off x="1151" y="3110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7" name="Line 29"/>
            <p:cNvSpPr>
              <a:spLocks noChangeShapeType="1"/>
            </p:cNvSpPr>
            <p:nvPr/>
          </p:nvSpPr>
          <p:spPr bwMode="auto">
            <a:xfrm>
              <a:off x="1151" y="3413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8" name="Line 30"/>
            <p:cNvSpPr>
              <a:spLocks noChangeShapeType="1"/>
            </p:cNvSpPr>
            <p:nvPr/>
          </p:nvSpPr>
          <p:spPr bwMode="auto">
            <a:xfrm>
              <a:off x="1079" y="317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9" name="Oval 31"/>
            <p:cNvSpPr>
              <a:spLocks noChangeArrowheads="1"/>
            </p:cNvSpPr>
            <p:nvPr/>
          </p:nvSpPr>
          <p:spPr bwMode="auto">
            <a:xfrm>
              <a:off x="2575" y="304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0" name="Oval 32"/>
            <p:cNvSpPr>
              <a:spLocks noChangeArrowheads="1"/>
            </p:cNvSpPr>
            <p:nvPr/>
          </p:nvSpPr>
          <p:spPr bwMode="auto">
            <a:xfrm>
              <a:off x="2576" y="3339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1" name="Oval 33"/>
            <p:cNvSpPr>
              <a:spLocks noChangeArrowheads="1"/>
            </p:cNvSpPr>
            <p:nvPr/>
          </p:nvSpPr>
          <p:spPr bwMode="auto">
            <a:xfrm>
              <a:off x="2899" y="3339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2" name="Oval 34"/>
            <p:cNvSpPr>
              <a:spLocks noChangeArrowheads="1"/>
            </p:cNvSpPr>
            <p:nvPr/>
          </p:nvSpPr>
          <p:spPr bwMode="auto">
            <a:xfrm>
              <a:off x="2894" y="3047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37913" name="Line 35"/>
            <p:cNvSpPr>
              <a:spLocks noChangeShapeType="1"/>
            </p:cNvSpPr>
            <p:nvPr/>
          </p:nvSpPr>
          <p:spPr bwMode="auto">
            <a:xfrm>
              <a:off x="2712" y="3110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4" name="Line 36"/>
            <p:cNvSpPr>
              <a:spLocks noChangeShapeType="1"/>
            </p:cNvSpPr>
            <p:nvPr/>
          </p:nvSpPr>
          <p:spPr bwMode="auto">
            <a:xfrm>
              <a:off x="2640" y="317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5" name="Line 37"/>
            <p:cNvSpPr>
              <a:spLocks noChangeShapeType="1"/>
            </p:cNvSpPr>
            <p:nvPr/>
          </p:nvSpPr>
          <p:spPr bwMode="auto">
            <a:xfrm>
              <a:off x="2964" y="3182"/>
              <a:ext cx="0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83927F4-E455-441D-8C00-C1323E1189B7}" type="slidenum">
              <a:rPr kumimoji="0" lang="zh-TW" altLang="en-US" sz="1400" baseline="0"/>
              <a:pPr/>
              <a:t>24</a:t>
            </a:fld>
            <a:endParaRPr kumimoji="0" lang="zh-TW" altLang="en-US" sz="1400" baseline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12.4  </a:t>
            </a:r>
            <a:r>
              <a:rPr lang="zh-TW" altLang="en-US" smtClean="0"/>
              <a:t>擴展樹</a:t>
            </a:r>
          </a:p>
        </p:txBody>
      </p:sp>
      <p:sp>
        <p:nvSpPr>
          <p:cNvPr id="389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80400" cy="4457700"/>
          </a:xfrm>
          <a:noFill/>
        </p:spPr>
        <p:txBody>
          <a:bodyPr/>
          <a:lstStyle/>
          <a:p>
            <a:pPr eaLnBrk="1" hangingPunct="1"/>
            <a:r>
              <a:rPr lang="en-US" altLang="zh-TW" sz="2400" smtClean="0"/>
              <a:t>12.3</a:t>
            </a:r>
            <a:r>
              <a:rPr lang="zh-TW" altLang="en-US" sz="2400" smtClean="0"/>
              <a:t>曾提及圖形的追蹤，其可用於畫出圖形的擴展樹。</a:t>
            </a:r>
          </a:p>
          <a:p>
            <a:pPr lvl="1" eaLnBrk="1" hangingPunct="1"/>
            <a:r>
              <a:rPr lang="zh-TW" altLang="en-US" sz="2400" smtClean="0"/>
              <a:t>假若使用縱向優先搜尋的追蹤方式，則稱為縱向優先搜尋擴展樹 </a:t>
            </a:r>
            <a:r>
              <a:rPr lang="en-US" altLang="zh-TW" sz="2400" smtClean="0"/>
              <a:t>(depth first search spanning tree)</a:t>
            </a:r>
            <a:r>
              <a:rPr lang="zh-TW" altLang="en-US" sz="2400" smtClean="0"/>
              <a:t>，如左圖</a:t>
            </a:r>
          </a:p>
          <a:p>
            <a:pPr lvl="1" eaLnBrk="1" hangingPunct="1"/>
            <a:r>
              <a:rPr lang="zh-TW" altLang="en-US" sz="2400" smtClean="0"/>
              <a:t>若使用橫向優先搜尋的追蹤方式，則稱為橫向優先搜尋擴展樹</a:t>
            </a:r>
            <a:r>
              <a:rPr lang="en-US" altLang="zh-TW" sz="2400" smtClean="0"/>
              <a:t>(breadth first search spanning tree) </a:t>
            </a:r>
            <a:r>
              <a:rPr lang="zh-TW" altLang="en-US" sz="2400" smtClean="0"/>
              <a:t>，如右圖</a:t>
            </a:r>
          </a:p>
          <a:p>
            <a:pPr eaLnBrk="1" hangingPunct="1"/>
            <a:r>
              <a:rPr lang="zh-TW" altLang="en-US" sz="2400" smtClean="0"/>
              <a:t>下列為其兩種不同追蹤方式所產生的擴展樹 </a:t>
            </a:r>
          </a:p>
          <a:p>
            <a:pPr eaLnBrk="1" hangingPunct="1"/>
            <a:endParaRPr lang="zh-TW" altLang="en-US" sz="2400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979613" y="4076700"/>
            <a:ext cx="5327650" cy="2154238"/>
            <a:chOff x="814" y="715"/>
            <a:chExt cx="2443" cy="987"/>
          </a:xfrm>
        </p:grpSpPr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1465" y="895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988" y="889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814" y="1122"/>
              <a:ext cx="158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1074" y="1132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1350" y="1132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3" name="Oval 11"/>
            <p:cNvSpPr>
              <a:spLocks noChangeArrowheads="1"/>
            </p:cNvSpPr>
            <p:nvPr/>
          </p:nvSpPr>
          <p:spPr bwMode="auto">
            <a:xfrm>
              <a:off x="1608" y="1132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948" y="1372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1470" y="136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1222" y="1538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7" name="Oval 15"/>
            <p:cNvSpPr>
              <a:spLocks noChangeArrowheads="1"/>
            </p:cNvSpPr>
            <p:nvPr/>
          </p:nvSpPr>
          <p:spPr bwMode="auto">
            <a:xfrm>
              <a:off x="2722" y="746"/>
              <a:ext cx="158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2955" y="899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29" name="Oval 17"/>
            <p:cNvSpPr>
              <a:spLocks noChangeArrowheads="1"/>
            </p:cNvSpPr>
            <p:nvPr/>
          </p:nvSpPr>
          <p:spPr bwMode="auto">
            <a:xfrm>
              <a:off x="2478" y="894"/>
              <a:ext cx="15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>
              <a:off x="2303" y="112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2564" y="113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2" name="Oval 20"/>
            <p:cNvSpPr>
              <a:spLocks noChangeArrowheads="1"/>
            </p:cNvSpPr>
            <p:nvPr/>
          </p:nvSpPr>
          <p:spPr bwMode="auto">
            <a:xfrm>
              <a:off x="2840" y="113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3098" y="113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2438" y="137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5" name="Oval 23"/>
            <p:cNvSpPr>
              <a:spLocks noChangeArrowheads="1"/>
            </p:cNvSpPr>
            <p:nvPr/>
          </p:nvSpPr>
          <p:spPr bwMode="auto">
            <a:xfrm>
              <a:off x="2960" y="1370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6" name="Oval 24"/>
            <p:cNvSpPr>
              <a:spLocks noChangeArrowheads="1"/>
            </p:cNvSpPr>
            <p:nvPr/>
          </p:nvSpPr>
          <p:spPr bwMode="auto">
            <a:xfrm>
              <a:off x="2712" y="1543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925" y="1029"/>
              <a:ext cx="87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V="1">
              <a:off x="1447" y="1041"/>
              <a:ext cx="51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1603" y="1029"/>
              <a:ext cx="75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>
              <a:off x="919" y="1278"/>
              <a:ext cx="66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 flipV="1">
              <a:off x="1072" y="1284"/>
              <a:ext cx="51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1444" y="1290"/>
              <a:ext cx="63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1087" y="1509"/>
              <a:ext cx="138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 flipH="1">
              <a:off x="1378" y="1506"/>
              <a:ext cx="117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2398" y="1284"/>
              <a:ext cx="69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575" y="1512"/>
              <a:ext cx="141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2941" y="1293"/>
              <a:ext cx="51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flipH="1">
              <a:off x="2407" y="1032"/>
              <a:ext cx="93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>
              <a:off x="2590" y="1050"/>
              <a:ext cx="50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 flipH="1">
              <a:off x="2935" y="1047"/>
              <a:ext cx="54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3085" y="1044"/>
              <a:ext cx="66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 flipH="1">
              <a:off x="2632" y="850"/>
              <a:ext cx="92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 rot="-636440">
              <a:off x="2892" y="843"/>
              <a:ext cx="66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54" name="Oval 42"/>
            <p:cNvSpPr>
              <a:spLocks noChangeArrowheads="1"/>
            </p:cNvSpPr>
            <p:nvPr/>
          </p:nvSpPr>
          <p:spPr bwMode="auto">
            <a:xfrm>
              <a:off x="1237" y="715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flipH="1">
              <a:off x="1141" y="800"/>
              <a:ext cx="93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64B8DE3-A8B2-4C70-A977-35E6E8952FD7}" type="slidenum">
              <a:rPr kumimoji="0" lang="zh-TW" altLang="en-US" sz="1400" baseline="0"/>
              <a:pPr/>
              <a:t>25</a:t>
            </a:fld>
            <a:endParaRPr kumimoji="0" lang="zh-TW" altLang="en-US" sz="1400" baseline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12.4  </a:t>
            </a:r>
            <a:r>
              <a:rPr lang="zh-TW" altLang="en-US" smtClean="0"/>
              <a:t>擴展樹</a:t>
            </a:r>
          </a:p>
        </p:txBody>
      </p:sp>
      <p:sp>
        <p:nvSpPr>
          <p:cNvPr id="399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693025" cy="4386262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若</a:t>
            </a:r>
            <a:r>
              <a:rPr lang="en-US" altLang="zh-TW" smtClean="0"/>
              <a:t>G = (V, E)</a:t>
            </a:r>
            <a:r>
              <a:rPr lang="zh-TW" altLang="en-US" smtClean="0"/>
              <a:t>是一圖形，而</a:t>
            </a:r>
            <a:r>
              <a:rPr lang="en-US" altLang="zh-TW" smtClean="0"/>
              <a:t>S=(V, T)</a:t>
            </a:r>
            <a:r>
              <a:rPr lang="zh-TW" altLang="en-US" smtClean="0"/>
              <a:t>是</a:t>
            </a:r>
            <a:r>
              <a:rPr lang="en-US" altLang="zh-TW" smtClean="0"/>
              <a:t>G</a:t>
            </a:r>
            <a:r>
              <a:rPr lang="zh-TW" altLang="en-US" smtClean="0"/>
              <a:t>的擴展樹。其中</a:t>
            </a:r>
            <a:r>
              <a:rPr lang="en-US" altLang="zh-TW" smtClean="0"/>
              <a:t>T</a:t>
            </a:r>
            <a:r>
              <a:rPr lang="zh-TW" altLang="en-US" smtClean="0"/>
              <a:t>是追蹤時所拜訪過的邊，而以</a:t>
            </a:r>
            <a:r>
              <a:rPr lang="en-US" altLang="zh-TW" smtClean="0"/>
              <a:t>K</a:t>
            </a:r>
            <a:r>
              <a:rPr lang="zh-TW" altLang="en-US" smtClean="0"/>
              <a:t>表示追蹤後所未被拜訪的邊。此時擴展樹具有下列幾點特性： </a:t>
            </a:r>
          </a:p>
          <a:p>
            <a:pPr lvl="1" eaLnBrk="1" hangingPunct="1"/>
            <a:r>
              <a:rPr lang="en-US" altLang="zh-TW" smtClean="0"/>
              <a:t>E = T+K</a:t>
            </a:r>
            <a:r>
              <a:rPr lang="zh-TW" altLang="en-US" smtClean="0"/>
              <a:t>；</a:t>
            </a:r>
          </a:p>
          <a:p>
            <a:pPr lvl="1" eaLnBrk="1" hangingPunct="1"/>
            <a:r>
              <a:rPr lang="en-US" altLang="zh-TW" smtClean="0"/>
              <a:t>V</a:t>
            </a:r>
            <a:r>
              <a:rPr lang="zh-TW" altLang="en-US" smtClean="0"/>
              <a:t>中的任何兩個頂點</a:t>
            </a:r>
            <a:r>
              <a:rPr lang="en-US" altLang="zh-TW" smtClean="0"/>
              <a:t>V1</a:t>
            </a:r>
            <a:r>
              <a:rPr lang="zh-TW" altLang="en-US" smtClean="0"/>
              <a:t>及</a:t>
            </a:r>
            <a:r>
              <a:rPr lang="en-US" altLang="zh-TW" smtClean="0"/>
              <a:t>V2</a:t>
            </a:r>
            <a:r>
              <a:rPr lang="zh-TW" altLang="en-US" smtClean="0"/>
              <a:t>，在</a:t>
            </a:r>
            <a:r>
              <a:rPr lang="en-US" altLang="zh-TW" smtClean="0"/>
              <a:t>S</a:t>
            </a:r>
            <a:r>
              <a:rPr lang="zh-TW" altLang="en-US" smtClean="0"/>
              <a:t>中有唯一的邊；</a:t>
            </a:r>
          </a:p>
          <a:p>
            <a:pPr lvl="1" eaLnBrk="1" hangingPunct="1"/>
            <a:r>
              <a:rPr lang="zh-TW" altLang="en-US" smtClean="0"/>
              <a:t>加入</a:t>
            </a:r>
            <a:r>
              <a:rPr lang="en-US" altLang="zh-TW" smtClean="0"/>
              <a:t>K</a:t>
            </a:r>
            <a:r>
              <a:rPr lang="zh-TW" altLang="en-US" smtClean="0"/>
              <a:t>中任何一個邊於</a:t>
            </a:r>
            <a:r>
              <a:rPr lang="en-US" altLang="zh-TW" smtClean="0"/>
              <a:t>S</a:t>
            </a:r>
            <a:r>
              <a:rPr lang="zh-TW" altLang="en-US" smtClean="0"/>
              <a:t>中，會造成循環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CC7C06A-AB4D-419B-819C-EB26F106F412}" type="slidenum">
              <a:rPr kumimoji="0" lang="zh-TW" altLang="en-US" sz="1400" baseline="0"/>
              <a:pPr/>
              <a:t>26</a:t>
            </a:fld>
            <a:endParaRPr kumimoji="0" lang="zh-TW" altLang="en-US" sz="1400" baseline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12.4  </a:t>
            </a:r>
            <a:r>
              <a:rPr lang="zh-TW" altLang="en-US" smtClean="0"/>
              <a:t>擴展樹</a:t>
            </a:r>
          </a:p>
        </p:txBody>
      </p:sp>
      <p:sp>
        <p:nvSpPr>
          <p:cNvPr id="409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693025" cy="4529137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若圖形中每一個邊加上一些數值，此數值稱為比重</a:t>
            </a:r>
            <a:r>
              <a:rPr lang="en-US" altLang="zh-TW" smtClean="0"/>
              <a:t>(weight)</a:t>
            </a:r>
            <a:r>
              <a:rPr lang="zh-TW" altLang="en-US" smtClean="0"/>
              <a:t>，而稱此圖形為比重圖形</a:t>
            </a:r>
            <a:r>
              <a:rPr lang="en-US" altLang="zh-TW" smtClean="0"/>
              <a:t>(weight graph)</a:t>
            </a:r>
          </a:p>
          <a:p>
            <a:pPr eaLnBrk="1" hangingPunct="1"/>
            <a:r>
              <a:rPr lang="zh-TW" altLang="en-US" smtClean="0"/>
              <a:t>假設此比重是成本</a:t>
            </a:r>
            <a:r>
              <a:rPr lang="en-US" altLang="zh-TW" smtClean="0"/>
              <a:t>(cost)</a:t>
            </a:r>
            <a:r>
              <a:rPr lang="zh-TW" altLang="en-US" smtClean="0"/>
              <a:t>或距離</a:t>
            </a:r>
            <a:r>
              <a:rPr lang="en-US" altLang="zh-TW" smtClean="0"/>
              <a:t>(distance)</a:t>
            </a:r>
            <a:r>
              <a:rPr lang="zh-TW" altLang="en-US" smtClean="0"/>
              <a:t>，則此圖形稱為網路</a:t>
            </a:r>
            <a:r>
              <a:rPr lang="en-US" altLang="zh-TW" smtClean="0"/>
              <a:t>(network)</a:t>
            </a:r>
          </a:p>
          <a:p>
            <a:pPr eaLnBrk="1" hangingPunct="1"/>
            <a:r>
              <a:rPr lang="zh-TW" altLang="en-US" smtClean="0"/>
              <a:t>從擴展樹的定義，得知一個圖形有許多不同的擴展樹，假若在網路中有一擴展樹具有最小成本時，則稱此為最小成本擴展樹</a:t>
            </a:r>
            <a:r>
              <a:rPr lang="en-US" altLang="zh-TW" smtClean="0"/>
              <a:t>(minimum cost spanning tree)</a:t>
            </a:r>
            <a:r>
              <a:rPr lang="zh-TW" altLang="en-US" smtClean="0"/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279F231-E981-428C-BBCB-A2E1F8FA3EE3}" type="slidenum">
              <a:rPr kumimoji="0" lang="zh-TW" altLang="en-US" sz="1400" baseline="0"/>
              <a:pPr/>
              <a:t>27</a:t>
            </a:fld>
            <a:endParaRPr kumimoji="0" lang="zh-TW" altLang="en-US" sz="1400" baseline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12.4  </a:t>
            </a:r>
            <a:r>
              <a:rPr lang="zh-TW" altLang="en-US" smtClean="0"/>
              <a:t>擴展樹</a:t>
            </a:r>
          </a:p>
        </p:txBody>
      </p:sp>
      <p:sp>
        <p:nvSpPr>
          <p:cNvPr id="4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81950" cy="4267200"/>
          </a:xfrm>
          <a:noFill/>
        </p:spPr>
        <p:txBody>
          <a:bodyPr/>
          <a:lstStyle/>
          <a:p>
            <a:pPr eaLnBrk="1" hangingPunct="1"/>
            <a:r>
              <a:rPr lang="zh-TW" altLang="en-US" sz="2000" smtClean="0"/>
              <a:t>求最小成本擴展樹有三種方法 </a:t>
            </a:r>
          </a:p>
          <a:p>
            <a:pPr eaLnBrk="1" hangingPunct="1"/>
            <a:r>
              <a:rPr lang="zh-TW" altLang="en-US" sz="2000" smtClean="0"/>
              <a:t>     </a:t>
            </a:r>
            <a:r>
              <a:rPr lang="en-US" altLang="zh-TW" sz="2000" smtClean="0"/>
              <a:t>12.4.1  Prim’s </a:t>
            </a:r>
            <a:r>
              <a:rPr lang="zh-TW" altLang="en-US" sz="2000" smtClean="0"/>
              <a:t>演算法</a:t>
            </a:r>
          </a:p>
          <a:p>
            <a:pPr lvl="2" eaLnBrk="1" hangingPunct="1"/>
            <a:r>
              <a:rPr lang="zh-TW" altLang="en-US" sz="2000" smtClean="0"/>
              <a:t>有一網路，</a:t>
            </a:r>
            <a:r>
              <a:rPr lang="en-US" altLang="zh-TW" sz="2000" smtClean="0"/>
              <a:t>G = (V, E)</a:t>
            </a:r>
            <a:r>
              <a:rPr lang="zh-TW" altLang="en-US" sz="2000" smtClean="0"/>
              <a:t>，其中</a:t>
            </a:r>
            <a:r>
              <a:rPr lang="en-US" altLang="zh-TW" sz="2000" smtClean="0"/>
              <a:t>V={1, 2, 3, ……, n}</a:t>
            </a:r>
            <a:r>
              <a:rPr lang="zh-TW" altLang="en-US" sz="2000" smtClean="0"/>
              <a:t>起初設定 </a:t>
            </a:r>
            <a:r>
              <a:rPr lang="en-US" altLang="zh-TW" sz="2000" smtClean="0"/>
              <a:t>U={1}</a:t>
            </a:r>
            <a:r>
              <a:rPr lang="zh-TW" altLang="en-US" sz="2000" smtClean="0"/>
              <a:t>，</a:t>
            </a:r>
            <a:r>
              <a:rPr lang="en-US" altLang="zh-TW" sz="2000" smtClean="0"/>
              <a:t>U </a:t>
            </a:r>
            <a:r>
              <a:rPr lang="zh-TW" altLang="en-US" sz="2000" smtClean="0"/>
              <a:t>及 </a:t>
            </a:r>
            <a:r>
              <a:rPr lang="en-US" altLang="zh-TW" sz="2000" smtClean="0"/>
              <a:t>V </a:t>
            </a:r>
            <a:r>
              <a:rPr lang="zh-TW" altLang="en-US" sz="2000" smtClean="0"/>
              <a:t>是兩個頂點的集合，然後從 </a:t>
            </a:r>
            <a:r>
              <a:rPr lang="en-US" altLang="zh-TW" sz="2000" smtClean="0"/>
              <a:t>V-U </a:t>
            </a:r>
            <a:r>
              <a:rPr lang="zh-TW" altLang="en-US" sz="2000" smtClean="0"/>
              <a:t>集合中找一頂點 </a:t>
            </a:r>
            <a:r>
              <a:rPr lang="en-US" altLang="zh-TW" sz="2000" smtClean="0"/>
              <a:t>x</a:t>
            </a:r>
            <a:r>
              <a:rPr lang="zh-TW" altLang="en-US" sz="2000" smtClean="0"/>
              <a:t>，能與 </a:t>
            </a:r>
            <a:r>
              <a:rPr lang="en-US" altLang="zh-TW" sz="2000" smtClean="0"/>
              <a:t>U </a:t>
            </a:r>
            <a:r>
              <a:rPr lang="zh-TW" altLang="en-US" sz="2000" smtClean="0"/>
              <a:t>集合中的某頂點形成最小的邊，把這一頂點 </a:t>
            </a:r>
            <a:r>
              <a:rPr lang="en-US" altLang="zh-TW" sz="2000" smtClean="0"/>
              <a:t>x </a:t>
            </a:r>
            <a:r>
              <a:rPr lang="zh-TW" altLang="en-US" sz="2000" smtClean="0"/>
              <a:t>加入 </a:t>
            </a:r>
            <a:r>
              <a:rPr lang="en-US" altLang="zh-TW" sz="2000" smtClean="0"/>
              <a:t>U </a:t>
            </a:r>
            <a:r>
              <a:rPr lang="zh-TW" altLang="en-US" sz="2000" smtClean="0"/>
              <a:t>集合，繼續此步驟，直到 </a:t>
            </a:r>
            <a:r>
              <a:rPr lang="en-US" altLang="zh-TW" sz="2000" smtClean="0"/>
              <a:t>U </a:t>
            </a:r>
            <a:r>
              <a:rPr lang="zh-TW" altLang="en-US" sz="2000" smtClean="0"/>
              <a:t>集合等於 </a:t>
            </a:r>
            <a:r>
              <a:rPr lang="en-US" altLang="zh-TW" sz="2000" smtClean="0"/>
              <a:t>V </a:t>
            </a:r>
            <a:r>
              <a:rPr lang="zh-TW" altLang="en-US" sz="2000" smtClean="0"/>
              <a:t>集合為止</a:t>
            </a:r>
          </a:p>
          <a:p>
            <a:pPr eaLnBrk="1" hangingPunct="1"/>
            <a:r>
              <a:rPr lang="zh-TW" altLang="en-US" sz="2000" smtClean="0"/>
              <a:t>     </a:t>
            </a:r>
            <a:r>
              <a:rPr lang="en-US" altLang="zh-TW" sz="2000" smtClean="0"/>
              <a:t>12.4.2  Kruskal’s </a:t>
            </a:r>
            <a:r>
              <a:rPr lang="zh-TW" altLang="en-US" sz="2000" smtClean="0"/>
              <a:t>演算法 </a:t>
            </a:r>
          </a:p>
          <a:p>
            <a:pPr lvl="2" eaLnBrk="1" hangingPunct="1"/>
            <a:r>
              <a:rPr lang="zh-TW" altLang="en-US" sz="2000" smtClean="0"/>
              <a:t>有一網路</a:t>
            </a:r>
            <a:r>
              <a:rPr lang="en-US" altLang="zh-TW" sz="2000" smtClean="0"/>
              <a:t>G = (V, E)</a:t>
            </a:r>
            <a:r>
              <a:rPr lang="zh-TW" altLang="en-US" sz="2000" smtClean="0"/>
              <a:t>，</a:t>
            </a:r>
            <a:r>
              <a:rPr lang="en-US" altLang="zh-TW" sz="2000" smtClean="0"/>
              <a:t>V = {1, 2, 3, ……, n}</a:t>
            </a:r>
            <a:r>
              <a:rPr lang="zh-TW" altLang="en-US" sz="2000" smtClean="0"/>
              <a:t>，</a:t>
            </a:r>
            <a:r>
              <a:rPr lang="en-US" altLang="zh-TW" sz="2000" smtClean="0"/>
              <a:t>E </a:t>
            </a:r>
            <a:r>
              <a:rPr lang="zh-TW" altLang="en-US" sz="2000" smtClean="0"/>
              <a:t>中每一邊皆有一成本，</a:t>
            </a:r>
            <a:r>
              <a:rPr lang="en-US" altLang="zh-TW" sz="2000" smtClean="0"/>
              <a:t>T = (V, φ)</a:t>
            </a:r>
            <a:r>
              <a:rPr lang="zh-TW" altLang="en-US" sz="2000" smtClean="0"/>
              <a:t>表示開始時 </a:t>
            </a:r>
            <a:r>
              <a:rPr lang="en-US" altLang="zh-TW" sz="2000" smtClean="0"/>
              <a:t>T </a:t>
            </a:r>
            <a:r>
              <a:rPr lang="zh-TW" altLang="en-US" sz="2000" smtClean="0"/>
              <a:t>沒有邊。首先從 </a:t>
            </a:r>
            <a:r>
              <a:rPr lang="en-US" altLang="zh-TW" sz="2000" smtClean="0"/>
              <a:t>E </a:t>
            </a:r>
            <a:r>
              <a:rPr lang="zh-TW" altLang="en-US" sz="2000" smtClean="0"/>
              <a:t>中找具有最小成本的邊；若此邊加入 </a:t>
            </a:r>
            <a:r>
              <a:rPr lang="en-US" altLang="zh-TW" sz="2000" smtClean="0"/>
              <a:t>T </a:t>
            </a:r>
            <a:r>
              <a:rPr lang="zh-TW" altLang="en-US" sz="2000" smtClean="0"/>
              <a:t>中不會形成循環，則將此邊從 </a:t>
            </a:r>
            <a:r>
              <a:rPr lang="en-US" altLang="zh-TW" sz="2000" smtClean="0"/>
              <a:t>E </a:t>
            </a:r>
            <a:r>
              <a:rPr lang="zh-TW" altLang="en-US" sz="2000" smtClean="0"/>
              <a:t>刪除並加入 </a:t>
            </a:r>
            <a:r>
              <a:rPr lang="en-US" altLang="zh-TW" sz="2000" smtClean="0"/>
              <a:t>T </a:t>
            </a:r>
            <a:r>
              <a:rPr lang="zh-TW" altLang="en-US" sz="2000" smtClean="0"/>
              <a:t>中，直到 </a:t>
            </a:r>
            <a:r>
              <a:rPr lang="en-US" altLang="zh-TW" sz="2000" smtClean="0"/>
              <a:t>T </a:t>
            </a:r>
            <a:r>
              <a:rPr lang="zh-TW" altLang="en-US" sz="2000" smtClean="0"/>
              <a:t>中含有 </a:t>
            </a:r>
            <a:r>
              <a:rPr lang="en-US" altLang="zh-TW" sz="2000" smtClean="0"/>
              <a:t>n–1 </a:t>
            </a:r>
            <a:r>
              <a:rPr lang="zh-TW" altLang="en-US" sz="2000" smtClean="0"/>
              <a:t>個邊為止 </a:t>
            </a:r>
          </a:p>
          <a:p>
            <a:pPr eaLnBrk="1" hangingPunct="1"/>
            <a:r>
              <a:rPr lang="zh-TW" altLang="en-US" sz="2000" smtClean="0"/>
              <a:t>     </a:t>
            </a:r>
            <a:r>
              <a:rPr lang="en-US" altLang="zh-TW" sz="2000" smtClean="0"/>
              <a:t>12.4.3  Sollin’s </a:t>
            </a:r>
            <a:r>
              <a:rPr lang="zh-TW" altLang="en-US" sz="2000" smtClean="0"/>
              <a:t>演算法</a:t>
            </a:r>
          </a:p>
          <a:p>
            <a:pPr eaLnBrk="1" hangingPunct="1"/>
            <a:r>
              <a:rPr lang="zh-TW" altLang="en-US" sz="2000" smtClean="0"/>
              <a:t>不論由</a:t>
            </a:r>
            <a:r>
              <a:rPr lang="en-US" altLang="zh-TW" sz="2000" smtClean="0"/>
              <a:t>Prim’s</a:t>
            </a:r>
            <a:r>
              <a:rPr lang="zh-TW" altLang="en-US" sz="2000" smtClean="0"/>
              <a:t>演算法或</a:t>
            </a:r>
            <a:r>
              <a:rPr lang="en-US" altLang="zh-TW" sz="2000" smtClean="0"/>
              <a:t>Kruskal’s</a:t>
            </a:r>
            <a:r>
              <a:rPr lang="zh-TW" altLang="en-US" sz="2000" smtClean="0"/>
              <a:t>演算法或</a:t>
            </a:r>
            <a:r>
              <a:rPr lang="en-US" altLang="zh-TW" sz="2000" smtClean="0"/>
              <a:t>Sollin’s</a:t>
            </a:r>
            <a:r>
              <a:rPr lang="zh-TW" altLang="en-US" sz="2000" smtClean="0"/>
              <a:t>演算法來求最小成本擴展樹，所得到的圖形是一樣的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E2AFF40-C7A4-4EAE-9C86-224E22F5A48E}" type="slidenum">
              <a:rPr kumimoji="0" lang="zh-TW" altLang="en-US" sz="1400" baseline="0"/>
              <a:pPr/>
              <a:t>28</a:t>
            </a:fld>
            <a:endParaRPr kumimoji="0" lang="zh-TW" altLang="en-US" sz="1400" baseline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12.5  </a:t>
            </a:r>
            <a:r>
              <a:rPr lang="zh-TW" altLang="en-US" smtClean="0"/>
              <a:t>最短路徑</a:t>
            </a:r>
          </a:p>
        </p:txBody>
      </p:sp>
      <p:sp>
        <p:nvSpPr>
          <p:cNvPr id="430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8126413" cy="4114800"/>
          </a:xfrm>
          <a:noFill/>
        </p:spPr>
        <p:txBody>
          <a:bodyPr/>
          <a:lstStyle/>
          <a:p>
            <a:pPr eaLnBrk="1" hangingPunct="1"/>
            <a:r>
              <a:rPr lang="zh-TW" altLang="en-US" sz="2000" smtClean="0"/>
              <a:t>求得最短路徑</a:t>
            </a:r>
            <a:r>
              <a:rPr lang="en-US" altLang="zh-TW" sz="2000" smtClean="0"/>
              <a:t>(shortest path)</a:t>
            </a:r>
            <a:r>
              <a:rPr lang="zh-TW" altLang="en-US" sz="2000" smtClean="0"/>
              <a:t>的方法</a:t>
            </a:r>
          </a:p>
          <a:p>
            <a:pPr eaLnBrk="1" hangingPunct="1"/>
            <a:r>
              <a:rPr lang="en-US" altLang="zh-TW" sz="2000" smtClean="0"/>
              <a:t>12.5.1  Dijkstra’s </a:t>
            </a:r>
            <a:r>
              <a:rPr lang="zh-TW" altLang="en-US" sz="2000" smtClean="0"/>
              <a:t>演算法</a:t>
            </a:r>
          </a:p>
          <a:p>
            <a:pPr lvl="1" eaLnBrk="1" hangingPunct="1"/>
            <a:r>
              <a:rPr lang="zh-TW" altLang="en-US" sz="2000" smtClean="0"/>
              <a:t>步驟</a:t>
            </a:r>
            <a:r>
              <a:rPr lang="en-US" altLang="zh-TW" sz="2000" b="1" smtClean="0"/>
              <a:t>1</a:t>
            </a:r>
            <a:r>
              <a:rPr lang="zh-TW" altLang="en-US" sz="2000" smtClean="0"/>
              <a:t>：	</a:t>
            </a:r>
            <a:r>
              <a:rPr lang="en-US" altLang="zh-TW" sz="2000" smtClean="0"/>
              <a:t>D[I] = A[F, I] (I = 1, N)</a:t>
            </a:r>
            <a:r>
              <a:rPr lang="zh-TW" altLang="en-US" sz="2000" smtClean="0"/>
              <a:t>，</a:t>
            </a:r>
            <a:r>
              <a:rPr lang="en-US" altLang="zh-TW" sz="2000" smtClean="0"/>
              <a:t>S = {F}</a:t>
            </a:r>
            <a:r>
              <a:rPr lang="zh-TW" altLang="en-US" sz="2000" smtClean="0"/>
              <a:t>，</a:t>
            </a:r>
            <a:r>
              <a:rPr lang="en-US" altLang="zh-TW" sz="2000" smtClean="0"/>
              <a:t>V = {1, 2, ……, N}</a:t>
            </a:r>
          </a:p>
          <a:p>
            <a:pPr lvl="1" eaLnBrk="1" hangingPunct="1"/>
            <a:r>
              <a:rPr lang="en-US" altLang="zh-TW" sz="2000" smtClean="0"/>
              <a:t>D</a:t>
            </a:r>
            <a:r>
              <a:rPr lang="zh-TW" altLang="en-US" sz="2000" smtClean="0"/>
              <a:t>為</a:t>
            </a:r>
            <a:r>
              <a:rPr lang="en-US" altLang="zh-TW" sz="2000" smtClean="0"/>
              <a:t>N</a:t>
            </a:r>
            <a:r>
              <a:rPr lang="zh-TW" altLang="en-US" sz="2000" smtClean="0"/>
              <a:t>個位置的陣列，用來儲存某一頂點到其他頂點的最短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000" smtClean="0"/>
              <a:t>    距離，</a:t>
            </a:r>
            <a:r>
              <a:rPr lang="en-US" altLang="zh-TW" sz="2000" smtClean="0"/>
              <a:t>F</a:t>
            </a:r>
            <a:r>
              <a:rPr lang="zh-TW" altLang="en-US" sz="2000" smtClean="0"/>
              <a:t>表示由某一起始點開始，</a:t>
            </a:r>
            <a:r>
              <a:rPr lang="en-US" altLang="zh-TW" sz="2000" smtClean="0"/>
              <a:t>A[F, I]</a:t>
            </a:r>
            <a:r>
              <a:rPr lang="zh-TW" altLang="en-US" sz="2000" smtClean="0"/>
              <a:t>是表示</a:t>
            </a:r>
            <a:r>
              <a:rPr lang="en-US" altLang="zh-TW" sz="2000" smtClean="0"/>
              <a:t>F</a:t>
            </a:r>
            <a:r>
              <a:rPr lang="zh-TW" altLang="en-US" sz="2000" smtClean="0"/>
              <a:t>點到</a:t>
            </a:r>
            <a:r>
              <a:rPr lang="en-US" altLang="zh-TW" sz="2000" smtClean="0"/>
              <a:t>I</a:t>
            </a:r>
            <a:r>
              <a:rPr lang="zh-TW" altLang="en-US" sz="2000" smtClean="0"/>
              <a:t>點的距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000" smtClean="0"/>
              <a:t>    離，</a:t>
            </a:r>
            <a:r>
              <a:rPr lang="en-US" altLang="zh-TW" sz="2000" smtClean="0"/>
              <a:t>V</a:t>
            </a:r>
            <a:r>
              <a:rPr lang="zh-TW" altLang="en-US" sz="2000" smtClean="0"/>
              <a:t>是網路中所有頂點的集合，</a:t>
            </a:r>
            <a:r>
              <a:rPr lang="en-US" altLang="zh-TW" sz="2000" smtClean="0"/>
              <a:t>S</a:t>
            </a:r>
            <a:r>
              <a:rPr lang="zh-TW" altLang="en-US" sz="2000" smtClean="0"/>
              <a:t>也是頂點的集合 </a:t>
            </a:r>
          </a:p>
          <a:p>
            <a:pPr lvl="1" eaLnBrk="1" hangingPunct="1"/>
            <a:r>
              <a:rPr lang="zh-TW" altLang="en-US" sz="2000" smtClean="0"/>
              <a:t>步驟</a:t>
            </a:r>
            <a:r>
              <a:rPr lang="en-US" altLang="zh-TW" sz="2000" b="1" smtClean="0"/>
              <a:t>2</a:t>
            </a:r>
            <a:r>
              <a:rPr lang="zh-TW" altLang="en-US" sz="2000" smtClean="0"/>
              <a:t>：	從</a:t>
            </a:r>
            <a:r>
              <a:rPr lang="en-US" altLang="zh-TW" sz="2000" smtClean="0"/>
              <a:t>V–S</a:t>
            </a:r>
            <a:r>
              <a:rPr lang="zh-TW" altLang="en-US" sz="2000" smtClean="0"/>
              <a:t>集合中找一頂點</a:t>
            </a:r>
            <a:r>
              <a:rPr lang="en-US" altLang="zh-TW" sz="2000" smtClean="0"/>
              <a:t>t</a:t>
            </a:r>
            <a:r>
              <a:rPr lang="zh-TW" altLang="en-US" sz="2000" smtClean="0"/>
              <a:t>使得</a:t>
            </a:r>
            <a:r>
              <a:rPr lang="en-US" altLang="zh-TW" sz="2000" smtClean="0"/>
              <a:t>D[t]</a:t>
            </a:r>
            <a:r>
              <a:rPr lang="zh-TW" altLang="en-US" sz="2000" smtClean="0"/>
              <a:t>是最小值，並將</a:t>
            </a:r>
            <a:r>
              <a:rPr lang="en-US" altLang="zh-TW" sz="2000" smtClean="0"/>
              <a:t>t</a:t>
            </a:r>
            <a:r>
              <a:rPr lang="zh-TW" altLang="en-US" sz="2000" smtClean="0"/>
              <a:t>放入</a:t>
            </a:r>
            <a:r>
              <a:rPr lang="en-US" altLang="zh-TW" sz="2000" smtClean="0"/>
              <a:t>S</a:t>
            </a:r>
            <a:r>
              <a:rPr lang="zh-TW" altLang="en-US" sz="2000" smtClean="0"/>
              <a:t>集合，一直到</a:t>
            </a:r>
            <a:r>
              <a:rPr lang="en-US" altLang="zh-TW" sz="2000" smtClean="0"/>
              <a:t>V–S</a:t>
            </a:r>
            <a:r>
              <a:rPr lang="zh-TW" altLang="en-US" sz="2000" smtClean="0"/>
              <a:t>是空集合為止</a:t>
            </a:r>
          </a:p>
          <a:p>
            <a:pPr lvl="1" eaLnBrk="1" hangingPunct="1"/>
            <a:r>
              <a:rPr lang="zh-TW" altLang="en-US" sz="2000" smtClean="0"/>
              <a:t>步驟</a:t>
            </a:r>
            <a:r>
              <a:rPr lang="en-US" altLang="zh-TW" sz="2000" b="1" smtClean="0"/>
              <a:t>3</a:t>
            </a:r>
            <a:r>
              <a:rPr lang="zh-TW" altLang="en-US" sz="2000" smtClean="0"/>
              <a:t>：   根據公式調整</a:t>
            </a:r>
            <a:r>
              <a:rPr lang="en-US" altLang="zh-TW" sz="2000" smtClean="0"/>
              <a:t>D</a:t>
            </a:r>
            <a:r>
              <a:rPr lang="zh-TW" altLang="en-US" sz="2000" smtClean="0"/>
              <a:t>陣列中的值。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000" smtClean="0"/>
              <a:t>    </a:t>
            </a:r>
            <a:r>
              <a:rPr lang="en-US" altLang="zh-TW" sz="2000" smtClean="0"/>
              <a:t>D[I] = min(D[I], D[t]+A[t, I])  ((I, t)E)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    </a:t>
            </a:r>
            <a:r>
              <a:rPr lang="zh-TW" altLang="en-US" sz="2000" smtClean="0"/>
              <a:t>此處</a:t>
            </a:r>
            <a:r>
              <a:rPr lang="en-US" altLang="zh-TW" sz="2000" smtClean="0"/>
              <a:t>I</a:t>
            </a:r>
            <a:r>
              <a:rPr lang="zh-TW" altLang="en-US" sz="2000" smtClean="0"/>
              <a:t>是指</a:t>
            </a:r>
            <a:r>
              <a:rPr lang="en-US" altLang="zh-TW" sz="2000" smtClean="0"/>
              <a:t>t</a:t>
            </a:r>
            <a:r>
              <a:rPr lang="zh-TW" altLang="en-US" sz="2000" smtClean="0"/>
              <a:t>的相鄰各頂點。繼續回到步驟</a:t>
            </a:r>
            <a:r>
              <a:rPr lang="en-US" altLang="zh-TW" sz="2000" smtClean="0"/>
              <a:t>2</a:t>
            </a:r>
            <a:r>
              <a:rPr lang="zh-TW" altLang="en-US" sz="2000" smtClean="0"/>
              <a:t>執行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3E1720C-853B-426B-9A02-2AD00E75760A}" type="slidenum">
              <a:rPr kumimoji="0" lang="zh-TW" altLang="en-US" sz="1400" baseline="0"/>
              <a:pPr/>
              <a:t>29</a:t>
            </a:fld>
            <a:endParaRPr kumimoji="0" lang="zh-TW" altLang="en-US" sz="1400" baseline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12.5  </a:t>
            </a:r>
            <a:r>
              <a:rPr lang="zh-TW" altLang="en-US" smtClean="0"/>
              <a:t>最短路徑</a:t>
            </a:r>
          </a:p>
        </p:txBody>
      </p:sp>
      <p:sp>
        <p:nvSpPr>
          <p:cNvPr id="440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924800" cy="4191000"/>
          </a:xfrm>
          <a:noFill/>
        </p:spPr>
        <p:txBody>
          <a:bodyPr/>
          <a:lstStyle/>
          <a:p>
            <a:pPr eaLnBrk="1" hangingPunct="1"/>
            <a:r>
              <a:rPr lang="en-US" altLang="zh-TW" sz="2400" smtClean="0"/>
              <a:t>12.5.2  </a:t>
            </a:r>
            <a:r>
              <a:rPr lang="zh-TW" altLang="en-US" sz="2400" smtClean="0"/>
              <a:t>另一種表示法</a:t>
            </a:r>
          </a:p>
          <a:p>
            <a:pPr eaLnBrk="1" hangingPunct="1"/>
            <a:r>
              <a:rPr lang="zh-TW" altLang="en-US" sz="2400" smtClean="0"/>
              <a:t>假設</a:t>
            </a:r>
            <a:r>
              <a:rPr lang="en-US" altLang="zh-TW" sz="2400" smtClean="0"/>
              <a:t>Uj</a:t>
            </a:r>
            <a:r>
              <a:rPr lang="zh-TW" altLang="en-US" sz="2400" smtClean="0"/>
              <a:t>是從頂點</a:t>
            </a:r>
            <a:r>
              <a:rPr lang="en-US" altLang="zh-TW" sz="2400" smtClean="0"/>
              <a:t>1</a:t>
            </a:r>
            <a:r>
              <a:rPr lang="zh-TW" altLang="en-US" sz="2400" smtClean="0"/>
              <a:t>到頂點</a:t>
            </a:r>
            <a:r>
              <a:rPr lang="en-US" altLang="zh-TW" sz="2400" smtClean="0"/>
              <a:t>j</a:t>
            </a:r>
            <a:r>
              <a:rPr lang="zh-TW" altLang="en-US" sz="2400" smtClean="0"/>
              <a:t>最短的距離，則</a:t>
            </a:r>
            <a:r>
              <a:rPr lang="en-US" altLang="zh-TW" sz="2400" smtClean="0"/>
              <a:t>Uj</a:t>
            </a:r>
            <a:r>
              <a:rPr lang="zh-TW" altLang="en-US" sz="2400" smtClean="0"/>
              <a:t>計算如下：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             </a:t>
            </a:r>
            <a:r>
              <a:rPr lang="en-US" altLang="zh-TW" sz="2400" smtClean="0"/>
              <a:t>Uj</a:t>
            </a:r>
            <a:r>
              <a:rPr lang="zh-TW" altLang="en-US" sz="2400" smtClean="0"/>
              <a:t>＝</a:t>
            </a:r>
            <a:r>
              <a:rPr lang="en-US" altLang="zh-TW" sz="2400" smtClean="0"/>
              <a:t>min{Ui+dij}</a:t>
            </a:r>
            <a:r>
              <a:rPr lang="zh-TW" altLang="en-US" sz="2400" smtClean="0"/>
              <a:t>＝      </a:t>
            </a:r>
            <a:r>
              <a:rPr lang="en-US" altLang="zh-TW" sz="2400" smtClean="0"/>
              <a:t>{ Ui</a:t>
            </a:r>
            <a:r>
              <a:rPr lang="zh-TW" altLang="en-US" sz="2400" smtClean="0"/>
              <a:t>＋</a:t>
            </a:r>
            <a:r>
              <a:rPr lang="en-US" altLang="zh-TW" sz="2400" smtClean="0"/>
              <a:t>dij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    </a:t>
            </a:r>
            <a:r>
              <a:rPr lang="zh-TW" altLang="en-US" sz="2400" smtClean="0"/>
              <a:t>其中</a:t>
            </a:r>
            <a:r>
              <a:rPr lang="en-US" altLang="zh-TW" sz="2400" smtClean="0"/>
              <a:t>Ui</a:t>
            </a:r>
            <a:r>
              <a:rPr lang="zh-TW" altLang="en-US" sz="2400" smtClean="0"/>
              <a:t>為頂點</a:t>
            </a:r>
            <a:r>
              <a:rPr lang="en-US" altLang="zh-TW" sz="2400" smtClean="0"/>
              <a:t>1</a:t>
            </a:r>
            <a:r>
              <a:rPr lang="zh-TW" altLang="en-US" sz="2400" smtClean="0"/>
              <a:t>到頂點</a:t>
            </a:r>
            <a:r>
              <a:rPr lang="en-US" altLang="zh-TW" sz="2400" smtClean="0"/>
              <a:t>i</a:t>
            </a:r>
            <a:r>
              <a:rPr lang="zh-TW" altLang="en-US" sz="2400" smtClean="0"/>
              <a:t>最短距離，而</a:t>
            </a:r>
            <a:r>
              <a:rPr lang="en-US" altLang="zh-TW" sz="2400" smtClean="0"/>
              <a:t>dij</a:t>
            </a:r>
            <a:r>
              <a:rPr lang="zh-TW" altLang="en-US" sz="2400" smtClean="0"/>
              <a:t>為頂點</a:t>
            </a:r>
            <a:r>
              <a:rPr lang="en-US" altLang="zh-TW" sz="2400" smtClean="0"/>
              <a:t>i</a:t>
            </a:r>
            <a:r>
              <a:rPr lang="zh-TW" altLang="en-US" sz="2400" smtClean="0"/>
              <a:t>到頂點</a:t>
            </a:r>
            <a:r>
              <a:rPr lang="en-US" altLang="zh-TW" sz="2400" smtClean="0"/>
              <a:t>j</a:t>
            </a:r>
            <a:r>
              <a:rPr lang="zh-TW" altLang="en-US" sz="2400" smtClean="0"/>
              <a:t>的距離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此處的</a:t>
            </a:r>
            <a:r>
              <a:rPr lang="en-US" altLang="zh-TW" sz="2400" smtClean="0"/>
              <a:t>i</a:t>
            </a:r>
            <a:r>
              <a:rPr lang="zh-TW" altLang="en-US" sz="2400" smtClean="0"/>
              <a:t>為到</a:t>
            </a:r>
            <a:r>
              <a:rPr lang="en-US" altLang="zh-TW" sz="2400" smtClean="0"/>
              <a:t>j</a:t>
            </a:r>
            <a:r>
              <a:rPr lang="zh-TW" altLang="en-US" sz="2400" smtClean="0"/>
              <a:t>頂點的中繼頂點，因此可能不止一個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上述是計算從頂點</a:t>
            </a:r>
            <a:r>
              <a:rPr lang="en-US" altLang="zh-TW" sz="2400" smtClean="0"/>
              <a:t>1</a:t>
            </a:r>
            <a:r>
              <a:rPr lang="zh-TW" altLang="en-US" sz="2400" smtClean="0"/>
              <a:t>到各頂點的最短距離，其經過的頂點，我們也可以將其記錄起來。假使頂點</a:t>
            </a:r>
            <a:r>
              <a:rPr lang="en-US" altLang="zh-TW" sz="2400" smtClean="0"/>
              <a:t>j</a:t>
            </a:r>
            <a:r>
              <a:rPr lang="zh-TW" altLang="en-US" sz="2400" smtClean="0"/>
              <a:t>記錄標籤 </a:t>
            </a:r>
            <a:r>
              <a:rPr lang="en-US" altLang="zh-TW" sz="2400" smtClean="0"/>
              <a:t>= [Uj, k]</a:t>
            </a:r>
            <a:r>
              <a:rPr lang="zh-TW" altLang="en-US" sz="2400" smtClean="0"/>
              <a:t>，</a:t>
            </a:r>
            <a:r>
              <a:rPr lang="en-US" altLang="zh-TW" sz="2400" smtClean="0"/>
              <a:t>k</a:t>
            </a:r>
            <a:r>
              <a:rPr lang="zh-TW" altLang="en-US" sz="2400" smtClean="0"/>
              <a:t>為使得</a:t>
            </a:r>
            <a:r>
              <a:rPr lang="en-US" altLang="zh-TW" sz="2400" smtClean="0"/>
              <a:t>Uj</a:t>
            </a:r>
            <a:r>
              <a:rPr lang="zh-TW" altLang="en-US" sz="2400" smtClean="0"/>
              <a:t>為最短距離的前一頂點；因此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               </a:t>
            </a:r>
            <a:r>
              <a:rPr lang="en-US" altLang="zh-TW" sz="2400" smtClean="0"/>
              <a:t>Uj = min { Ui + dij}= Uk + dkj</a:t>
            </a:r>
            <a:r>
              <a:rPr lang="zh-TW" altLang="en-US" sz="240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而頂點</a:t>
            </a:r>
            <a:r>
              <a:rPr lang="en-US" altLang="zh-TW" sz="2400" smtClean="0"/>
              <a:t>1</a:t>
            </a:r>
            <a:r>
              <a:rPr lang="zh-TW" altLang="en-US" sz="2400" smtClean="0"/>
              <a:t>定義為</a:t>
            </a:r>
            <a:r>
              <a:rPr lang="en-US" altLang="zh-TW" sz="2400" smtClean="0"/>
              <a:t>[0, </a:t>
            </a:r>
            <a:r>
              <a:rPr lang="zh-TW" altLang="en-US" sz="2400" smtClean="0"/>
              <a:t>－</a:t>
            </a:r>
            <a:r>
              <a:rPr lang="en-US" altLang="zh-TW" sz="2400" smtClean="0"/>
              <a:t>]</a:t>
            </a:r>
            <a:r>
              <a:rPr lang="zh-TW" altLang="en-US" sz="2400" smtClean="0"/>
              <a:t>表示頂點</a:t>
            </a:r>
            <a:r>
              <a:rPr lang="en-US" altLang="zh-TW" sz="2400" smtClean="0"/>
              <a:t>1</a:t>
            </a:r>
            <a:r>
              <a:rPr lang="zh-TW" altLang="en-US" sz="2400" smtClean="0"/>
              <a:t>為起始頂點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37B3419-2A00-492A-8DAB-22CC8AEB3DBE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zh-TW" smtClean="0"/>
          </a:p>
        </p:txBody>
      </p:sp>
      <p:sp>
        <p:nvSpPr>
          <p:cNvPr id="9220" name="Rectangle 3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名詞解釋 </a:t>
            </a:r>
            <a:r>
              <a:rPr lang="en-US" altLang="zh-TW" sz="2400" smtClean="0"/>
              <a:t>— </a:t>
            </a:r>
            <a:r>
              <a:rPr lang="zh-TW" altLang="en-US" sz="2400" smtClean="0"/>
              <a:t>圖</a:t>
            </a:r>
            <a:r>
              <a:rPr lang="en-US" altLang="zh-TW" sz="2400" smtClean="0"/>
              <a:t>(b)</a:t>
            </a:r>
          </a:p>
          <a:p>
            <a:pPr lvl="1" eaLnBrk="1" hangingPunct="1"/>
            <a:r>
              <a:rPr lang="zh-TW" altLang="en-US" sz="2400" smtClean="0"/>
              <a:t>圓圈為「頂點」</a:t>
            </a:r>
            <a:r>
              <a:rPr lang="en-US" altLang="zh-TW" sz="2400" smtClean="0"/>
              <a:t>(vertex)</a:t>
            </a:r>
          </a:p>
          <a:p>
            <a:pPr lvl="1" eaLnBrk="1" hangingPunct="1"/>
            <a:r>
              <a:rPr lang="zh-TW" altLang="en-US" sz="2400" smtClean="0"/>
              <a:t>連線為「分支度」</a:t>
            </a:r>
            <a:r>
              <a:rPr lang="en-US" altLang="zh-TW" sz="2400" smtClean="0"/>
              <a:t>(degree)</a:t>
            </a:r>
            <a:r>
              <a:rPr lang="zh-TW" altLang="en-US" sz="2400" smtClean="0"/>
              <a:t>；</a:t>
            </a:r>
            <a:r>
              <a:rPr lang="en-US" altLang="zh-TW" sz="2400" smtClean="0"/>
              <a:t>Ex</a:t>
            </a:r>
            <a:r>
              <a:rPr lang="zh-TW" altLang="en-US" sz="2400" smtClean="0"/>
              <a:t>：節點</a:t>
            </a:r>
            <a:r>
              <a:rPr lang="en-US" altLang="zh-TW" sz="2400" smtClean="0"/>
              <a:t>c</a:t>
            </a:r>
            <a:r>
              <a:rPr lang="zh-TW" altLang="en-US" sz="2400" smtClean="0"/>
              <a:t>的分支度為</a:t>
            </a:r>
            <a:r>
              <a:rPr lang="en-US" altLang="zh-TW" sz="2400" smtClean="0"/>
              <a:t>5</a:t>
            </a:r>
          </a:p>
          <a:p>
            <a:pPr eaLnBrk="1" hangingPunct="1"/>
            <a:r>
              <a:rPr lang="zh-TW" altLang="en-US" sz="2400" smtClean="0"/>
              <a:t>假使尤拉問題要能成立的話，必須每個頂點具備偶數的分支度方可，此稱為尤拉循環</a:t>
            </a:r>
            <a:r>
              <a:rPr lang="en-US" altLang="zh-TW" sz="2400" smtClean="0"/>
              <a:t>(Eulerian cycle) </a:t>
            </a:r>
          </a:p>
          <a:p>
            <a:pPr lvl="1" eaLnBrk="1" hangingPunct="1"/>
            <a:r>
              <a:rPr lang="en-US" altLang="zh-TW" sz="2400" smtClean="0"/>
              <a:t>Ex</a:t>
            </a:r>
            <a:r>
              <a:rPr lang="zh-TW" altLang="en-US" sz="2400" smtClean="0"/>
              <a:t>：</a:t>
            </a:r>
          </a:p>
          <a:p>
            <a:pPr lvl="1" eaLnBrk="1" hangingPunct="1"/>
            <a:endParaRPr lang="en-US" altLang="zh-TW" sz="2400" smtClean="0"/>
          </a:p>
        </p:txBody>
      </p:sp>
      <p:pic>
        <p:nvPicPr>
          <p:cNvPr id="9221" name="Picture 31" descr="9-2拷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306888"/>
            <a:ext cx="20161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C75B83A-8EC6-4FBE-806C-3AC6EAB590A1}" type="slidenum">
              <a:rPr kumimoji="0" lang="zh-TW" altLang="en-US" sz="1400" baseline="0"/>
              <a:pPr/>
              <a:t>30</a:t>
            </a:fld>
            <a:endParaRPr kumimoji="0" lang="zh-TW" altLang="en-US" sz="1400" baseline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12.6  </a:t>
            </a:r>
            <a:r>
              <a:rPr lang="zh-TW" altLang="en-US" smtClean="0"/>
              <a:t>含有負的路徑權重</a:t>
            </a:r>
          </a:p>
        </p:txBody>
      </p:sp>
      <p:sp>
        <p:nvSpPr>
          <p:cNvPr id="450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1950" cy="4529137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負的路徑權重表示經過此路徑可以節省成本</a:t>
            </a:r>
          </a:p>
          <a:p>
            <a:pPr lvl="1" eaLnBrk="1" hangingPunct="1"/>
            <a:r>
              <a:rPr lang="zh-TW" altLang="en-US" sz="2400" smtClean="0"/>
              <a:t>例如：某一條路徑太過於擁塞了，為了使大家少走這條路徑，而將其它路徑的權重設為負的，以鼓勵大家來走 </a:t>
            </a:r>
          </a:p>
          <a:p>
            <a:pPr lvl="1" eaLnBrk="1" hangingPunct="1"/>
            <a:r>
              <a:rPr lang="zh-TW" altLang="en-US" sz="2400" smtClean="0"/>
              <a:t>雖然我們允許路徑權重可以為負的，但此情況在有方向圖形中是不可以有負的循環。因為如果有負的循環，則可能會導致</a:t>
            </a:r>
            <a:r>
              <a:rPr lang="en-US" altLang="zh-TW" sz="2400" smtClean="0"/>
              <a:t>–∞</a:t>
            </a:r>
            <a:r>
              <a:rPr lang="zh-TW" altLang="en-US" sz="2400" smtClean="0"/>
              <a:t>的情況發生，如下圖所示：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3059113" y="4826000"/>
            <a:ext cx="2071687" cy="1052513"/>
            <a:chOff x="1530" y="3672"/>
            <a:chExt cx="959" cy="394"/>
          </a:xfrm>
        </p:grpSpPr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530" y="3835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1932" y="3834"/>
              <a:ext cx="158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2330" y="3831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693" y="3915"/>
              <a:ext cx="2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2097" y="3915"/>
              <a:ext cx="2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7" name="Freeform 11"/>
            <p:cNvSpPr>
              <a:spLocks/>
            </p:cNvSpPr>
            <p:nvPr/>
          </p:nvSpPr>
          <p:spPr bwMode="auto">
            <a:xfrm>
              <a:off x="1599" y="3694"/>
              <a:ext cx="414" cy="132"/>
            </a:xfrm>
            <a:custGeom>
              <a:avLst/>
              <a:gdLst>
                <a:gd name="T0" fmla="*/ 414 w 1035"/>
                <a:gd name="T1" fmla="*/ 132 h 330"/>
                <a:gd name="T2" fmla="*/ 414 w 1035"/>
                <a:gd name="T3" fmla="*/ 0 h 330"/>
                <a:gd name="T4" fmla="*/ 0 w 1035"/>
                <a:gd name="T5" fmla="*/ 0 h 330"/>
                <a:gd name="T6" fmla="*/ 0 w 1035"/>
                <a:gd name="T7" fmla="*/ 132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" h="330">
                  <a:moveTo>
                    <a:pt x="1035" y="330"/>
                  </a:moveTo>
                  <a:lnTo>
                    <a:pt x="1035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1713" y="3672"/>
              <a:ext cx="159" cy="15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-3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1697" y="3907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2109" y="3907"/>
              <a:ext cx="159" cy="15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BE75FA9-94F4-4962-A051-C8FC860B9790}" type="slidenum">
              <a:rPr kumimoji="0" lang="zh-TW" altLang="en-US" sz="1400" baseline="0"/>
              <a:pPr/>
              <a:t>31</a:t>
            </a:fld>
            <a:endParaRPr kumimoji="0" lang="zh-TW" altLang="en-US" sz="1400" baseline="0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12.6  </a:t>
            </a:r>
            <a:r>
              <a:rPr lang="zh-TW" altLang="en-US" smtClean="0"/>
              <a:t>含有負的路徑權重</a:t>
            </a:r>
          </a:p>
        </p:txBody>
      </p:sp>
      <p:sp>
        <p:nvSpPr>
          <p:cNvPr id="460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981950" cy="484822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當有負的權重時應如何地求解呢</a:t>
            </a:r>
            <a:r>
              <a:rPr lang="en-US" altLang="zh-TW" sz="2400" smtClean="0"/>
              <a:t>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Bellman</a:t>
            </a:r>
            <a:r>
              <a:rPr lang="zh-TW" altLang="en-US" sz="2000" smtClean="0"/>
              <a:t>和</a:t>
            </a:r>
            <a:r>
              <a:rPr lang="en-US" altLang="zh-TW" sz="2000" smtClean="0"/>
              <a:t>Ford</a:t>
            </a:r>
            <a:r>
              <a:rPr lang="zh-TW" altLang="en-US" sz="2000" smtClean="0"/>
              <a:t>提出了一演算法，如下所示：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000" smtClean="0"/>
              <a:t>	</a:t>
            </a:r>
            <a:r>
              <a:rPr lang="en-US" altLang="zh-TW" sz="2000" smtClean="0"/>
              <a:t>Void BellmanFord(int n, int v)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    int  i, 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for (i=0; i&lt;n; i++)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dist[i] = length[v][i];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for(k=2; k&lt;= n-1; k++) /*</a:t>
            </a:r>
            <a:r>
              <a:rPr lang="zh-TW" altLang="en-US" sz="2000" smtClean="0"/>
              <a:t>必經過的</a:t>
            </a:r>
            <a:r>
              <a:rPr lang="en-US" altLang="zh-TW" sz="2000" smtClean="0"/>
              <a:t>edge</a:t>
            </a:r>
            <a:r>
              <a:rPr lang="zh-TW" altLang="en-US" sz="2000" smtClean="0"/>
              <a:t>個數*</a:t>
            </a:r>
            <a:r>
              <a:rPr lang="en-US" altLang="zh-TW" sz="2000" smtClean="0"/>
              <a:t>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for(</a:t>
            </a:r>
            <a:r>
              <a:rPr lang="zh-TW" altLang="en-US" sz="2000" smtClean="0"/>
              <a:t>對每一</a:t>
            </a:r>
            <a:r>
              <a:rPr lang="en-US" altLang="zh-TW" sz="2000" smtClean="0"/>
              <a:t>u</a:t>
            </a:r>
            <a:r>
              <a:rPr lang="zh-TW" altLang="en-US" sz="2000" smtClean="0"/>
              <a:t>，如</a:t>
            </a:r>
            <a:r>
              <a:rPr lang="en-US" altLang="zh-TW" sz="2000" smtClean="0"/>
              <a:t>u != v</a:t>
            </a:r>
            <a:r>
              <a:rPr lang="zh-TW" altLang="en-US" sz="2000" smtClean="0"/>
              <a:t>，</a:t>
            </a:r>
            <a:r>
              <a:rPr lang="en-US" altLang="zh-TW" sz="2000" smtClean="0"/>
              <a:t>u</a:t>
            </a:r>
            <a:r>
              <a:rPr lang="zh-TW" altLang="en-US" sz="2000" smtClean="0"/>
              <a:t>至少有一</a:t>
            </a:r>
            <a:r>
              <a:rPr lang="en-US" altLang="zh-TW" sz="2000" smtClean="0"/>
              <a:t>incoming edge)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    for(</a:t>
            </a:r>
            <a:r>
              <a:rPr lang="zh-TW" altLang="en-US" sz="2000" smtClean="0"/>
              <a:t>對</a:t>
            </a:r>
            <a:r>
              <a:rPr lang="en-US" altLang="zh-TW" sz="2000" smtClean="0"/>
              <a:t>&lt;i, u&gt;)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        for(dist[u] &gt; dist[i] + length[i][u])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            dist[u] = dist[i] + length[i][u];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50FDBC0-8C2A-4AB0-8949-677B5AEEB4D3}" type="slidenum">
              <a:rPr kumimoji="0" lang="zh-TW" altLang="en-US" sz="1400" baseline="0"/>
              <a:pPr/>
              <a:t>32</a:t>
            </a:fld>
            <a:endParaRPr kumimoji="0" lang="zh-TW" altLang="en-US" sz="1400" baseline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12.7  </a:t>
            </a:r>
            <a:r>
              <a:rPr lang="zh-TW" altLang="en-US" smtClean="0"/>
              <a:t>任兩點間的最短路徑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任何兩點之間的最短距離</a:t>
            </a:r>
            <a:r>
              <a:rPr lang="en-US" altLang="zh-TW" smtClean="0"/>
              <a:t>(All – pairs shortest paths)</a:t>
            </a:r>
          </a:p>
          <a:p>
            <a:pPr lvl="1" eaLnBrk="1" hangingPunct="1"/>
            <a:r>
              <a:rPr lang="en-US" altLang="zh-TW" smtClean="0"/>
              <a:t>A</a:t>
            </a:r>
            <a:r>
              <a:rPr lang="en-US" altLang="zh-TW" baseline="30000" smtClean="0"/>
              <a:t>k</a:t>
            </a:r>
            <a:r>
              <a:rPr lang="en-US" altLang="zh-TW" smtClean="0"/>
              <a:t>[i][j] = min{ A</a:t>
            </a:r>
            <a:r>
              <a:rPr lang="en-US" altLang="zh-TW" baseline="30000" smtClean="0"/>
              <a:t>k-1</a:t>
            </a:r>
            <a:r>
              <a:rPr lang="en-US" altLang="zh-TW" smtClean="0"/>
              <a:t>[i][j] , A</a:t>
            </a:r>
            <a:r>
              <a:rPr lang="en-US" altLang="zh-TW" baseline="30000" smtClean="0"/>
              <a:t>k-1</a:t>
            </a:r>
            <a:r>
              <a:rPr lang="en-US" altLang="zh-TW" smtClean="0"/>
              <a:t>[i][k]+ A</a:t>
            </a:r>
            <a:r>
              <a:rPr lang="en-US" altLang="zh-TW" baseline="30000" smtClean="0"/>
              <a:t>k-1</a:t>
            </a:r>
            <a:r>
              <a:rPr lang="en-US" altLang="zh-TW" smtClean="0"/>
              <a:t>[k][j]}, k≧1</a:t>
            </a:r>
            <a:r>
              <a:rPr lang="zh-TW" altLang="en-US" smtClean="0"/>
              <a:t>及</a:t>
            </a:r>
            <a:r>
              <a:rPr lang="en-US" altLang="zh-TW" smtClean="0"/>
              <a:t>A</a:t>
            </a:r>
            <a:r>
              <a:rPr lang="en-US" altLang="zh-TW" baseline="30000" smtClean="0"/>
              <a:t>0</a:t>
            </a:r>
            <a:r>
              <a:rPr lang="en-US" altLang="zh-TW" smtClean="0"/>
              <a:t>[i][j] = length[i][j]</a:t>
            </a:r>
          </a:p>
          <a:p>
            <a:pPr lvl="1" eaLnBrk="1" hangingPunct="1"/>
            <a:r>
              <a:rPr lang="zh-TW" altLang="en-US" smtClean="0"/>
              <a:t>此處的 </a:t>
            </a:r>
            <a:r>
              <a:rPr lang="en-US" altLang="zh-TW" smtClean="0"/>
              <a:t>k </a:t>
            </a:r>
            <a:r>
              <a:rPr lang="zh-TW" altLang="en-US" smtClean="0"/>
              <a:t>為經過節點的名稱，即 </a:t>
            </a:r>
            <a:r>
              <a:rPr lang="en-US" altLang="zh-TW" smtClean="0"/>
              <a:t>A</a:t>
            </a:r>
            <a:r>
              <a:rPr lang="en-US" altLang="zh-TW" baseline="30000" smtClean="0"/>
              <a:t>k</a:t>
            </a:r>
            <a:r>
              <a:rPr lang="en-US" altLang="zh-TW" smtClean="0"/>
              <a:t>[i][j] </a:t>
            </a:r>
            <a:r>
              <a:rPr lang="zh-TW" altLang="en-US" smtClean="0"/>
              <a:t>表示由 </a:t>
            </a:r>
            <a:r>
              <a:rPr lang="en-US" altLang="zh-TW" smtClean="0"/>
              <a:t>i </a:t>
            </a:r>
            <a:r>
              <a:rPr lang="zh-TW" altLang="en-US" smtClean="0"/>
              <a:t>到 </a:t>
            </a:r>
            <a:r>
              <a:rPr lang="en-US" altLang="zh-TW" smtClean="0"/>
              <a:t>j </a:t>
            </a:r>
            <a:r>
              <a:rPr lang="zh-TW" altLang="en-US" smtClean="0"/>
              <a:t>經由 </a:t>
            </a:r>
            <a:r>
              <a:rPr lang="en-US" altLang="zh-TW" smtClean="0"/>
              <a:t>k </a:t>
            </a:r>
            <a:r>
              <a:rPr lang="zh-TW" altLang="en-US" smtClean="0"/>
              <a:t>節點的最短距離 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13CF46D-EC3E-48C5-9CA9-591FA14410B8}" type="slidenum">
              <a:rPr kumimoji="0" lang="zh-TW" altLang="en-US" sz="1400" baseline="0"/>
              <a:pPr/>
              <a:t>33</a:t>
            </a:fld>
            <a:endParaRPr kumimoji="0" lang="zh-TW" altLang="en-US" sz="1400" baseline="0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12.7  </a:t>
            </a:r>
            <a:r>
              <a:rPr lang="zh-TW" altLang="en-US" smtClean="0"/>
              <a:t>任兩點間的最短路徑</a:t>
            </a:r>
          </a:p>
        </p:txBody>
      </p:sp>
      <p:sp>
        <p:nvSpPr>
          <p:cNvPr id="4813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1950" cy="4529137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演算法如下：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void AllPairLength(int 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    int i, j, 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    for(i=0; i&lt;n; i++)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for(j=0; j&lt;n; j++)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  	    a[i][j] = length[i][j];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    for(k=0; k&lt;n; k++)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for(i=0; i&lt;n; i++)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  	    for(j=0; j&lt;n; j++)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   if ((a[i][k] +a[k][j]) &lt; a[i][j])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	            a[i][j] = a[i][k] + a[k][j];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BF62F54-3F15-4DE0-8218-F13680CB81AD}" type="slidenum">
              <a:rPr kumimoji="0" lang="zh-TW" altLang="en-US" sz="1400" baseline="0"/>
              <a:pPr/>
              <a:t>34</a:t>
            </a:fld>
            <a:endParaRPr kumimoji="0" lang="zh-TW" altLang="en-US" sz="1400" baseline="0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491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981950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名詞解釋</a:t>
            </a:r>
          </a:p>
          <a:p>
            <a:pPr lvl="1" eaLnBrk="1" hangingPunct="1"/>
            <a:r>
              <a:rPr lang="en-US" altLang="zh-TW" sz="2400" smtClean="0"/>
              <a:t>AOV-network</a:t>
            </a:r>
            <a:r>
              <a:rPr lang="zh-TW" altLang="en-US" sz="2400" smtClean="0"/>
              <a:t>：在一有方向圖形中，每一頂點代表工作</a:t>
            </a:r>
            <a:r>
              <a:rPr lang="en-US" altLang="zh-TW" sz="2400" smtClean="0"/>
              <a:t>(task)</a:t>
            </a:r>
            <a:r>
              <a:rPr lang="zh-TW" altLang="en-US" sz="2400" smtClean="0"/>
              <a:t>或活動</a:t>
            </a:r>
            <a:r>
              <a:rPr lang="en-US" altLang="zh-TW" sz="2400" smtClean="0"/>
              <a:t>(activity)</a:t>
            </a:r>
            <a:r>
              <a:rPr lang="zh-TW" altLang="en-US" sz="2400" smtClean="0"/>
              <a:t>，而邊表示工作之間的優先順序</a:t>
            </a:r>
            <a:r>
              <a:rPr lang="en-US" altLang="zh-TW" sz="2400" smtClean="0"/>
              <a:t>(precedence relations)</a:t>
            </a:r>
            <a:r>
              <a:rPr lang="zh-TW" altLang="en-US" sz="2400" smtClean="0"/>
              <a:t>。即邊</a:t>
            </a:r>
            <a:r>
              <a:rPr lang="en-US" altLang="zh-TW" sz="2400" smtClean="0"/>
              <a:t>(Vi, Vj)</a:t>
            </a:r>
            <a:r>
              <a:rPr lang="zh-TW" altLang="en-US" sz="2400" smtClean="0"/>
              <a:t>表示</a:t>
            </a:r>
            <a:r>
              <a:rPr lang="en-US" altLang="zh-TW" sz="2400" smtClean="0"/>
              <a:t>Vi</a:t>
            </a:r>
            <a:r>
              <a:rPr lang="zh-TW" altLang="en-US" sz="2400" smtClean="0"/>
              <a:t>的工作必先處理完後才能去處理</a:t>
            </a:r>
            <a:r>
              <a:rPr lang="en-US" altLang="zh-TW" sz="2400" smtClean="0"/>
              <a:t>Vj</a:t>
            </a:r>
            <a:r>
              <a:rPr lang="zh-TW" altLang="en-US" sz="2400" smtClean="0"/>
              <a:t>的工作，此種有方向圖形稱之為</a:t>
            </a:r>
            <a:r>
              <a:rPr lang="en-US" altLang="zh-TW" sz="2400" smtClean="0"/>
              <a:t>activity on vertex network</a:t>
            </a:r>
            <a:r>
              <a:rPr lang="zh-TW" altLang="en-US" sz="2400" smtClean="0"/>
              <a:t>或</a:t>
            </a:r>
            <a:r>
              <a:rPr lang="en-US" altLang="zh-TW" sz="2400" smtClean="0"/>
              <a:t>AOV-network 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681163" y="4135438"/>
            <a:ext cx="6192837" cy="1728787"/>
            <a:chOff x="2024" y="5811"/>
            <a:chExt cx="5833" cy="1848"/>
          </a:xfrm>
        </p:grpSpPr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2072" y="583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2024" y="719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2915" y="656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3380" y="699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4046" y="654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4751" y="581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5405" y="654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6335" y="581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6350" y="65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7" name="Oval 15"/>
            <p:cNvSpPr>
              <a:spLocks noChangeArrowheads="1"/>
            </p:cNvSpPr>
            <p:nvPr/>
          </p:nvSpPr>
          <p:spPr bwMode="auto">
            <a:xfrm>
              <a:off x="6341" y="726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7460" y="65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11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2444" y="6190"/>
              <a:ext cx="51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V="1">
              <a:off x="2369" y="6895"/>
              <a:ext cx="555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V="1">
              <a:off x="2429" y="7270"/>
              <a:ext cx="945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3344" y="6745"/>
              <a:ext cx="6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V="1">
              <a:off x="3794" y="6835"/>
              <a:ext cx="1575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flipV="1">
              <a:off x="4451" y="6726"/>
              <a:ext cx="852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V="1">
              <a:off x="4349" y="6175"/>
              <a:ext cx="42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5174" y="5995"/>
              <a:ext cx="11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 flipV="1">
              <a:off x="5759" y="6130"/>
              <a:ext cx="555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5819" y="6730"/>
              <a:ext cx="4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5684" y="6940"/>
              <a:ext cx="675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6749" y="6070"/>
              <a:ext cx="750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6764" y="6715"/>
              <a:ext cx="6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V="1">
              <a:off x="6776" y="6941"/>
              <a:ext cx="720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0F83199-44AE-4C48-9A95-D92AD5790634}" type="slidenum">
              <a:rPr kumimoji="0" lang="zh-TW" altLang="en-US" sz="1400" baseline="0"/>
              <a:pPr/>
              <a:t>35</a:t>
            </a:fld>
            <a:endParaRPr kumimoji="0" lang="zh-TW" altLang="en-US" sz="1400" baseline="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立即前行者</a:t>
            </a:r>
            <a:r>
              <a:rPr lang="en-US" altLang="zh-TW" smtClean="0"/>
              <a:t>(immediate predecessor)</a:t>
            </a:r>
            <a:r>
              <a:rPr lang="zh-TW" altLang="en-US" smtClean="0"/>
              <a:t>與立即後繼者</a:t>
            </a:r>
            <a:r>
              <a:rPr lang="en-US" altLang="zh-TW" smtClean="0"/>
              <a:t>(immediate successor)</a:t>
            </a:r>
            <a:r>
              <a:rPr lang="zh-TW" altLang="en-US" smtClean="0"/>
              <a:t>：若在有方向圖形</a:t>
            </a:r>
            <a:r>
              <a:rPr lang="en-US" altLang="zh-TW" smtClean="0"/>
              <a:t>G</a:t>
            </a:r>
            <a:r>
              <a:rPr lang="zh-TW" altLang="en-US" smtClean="0"/>
              <a:t>中有一邊 </a:t>
            </a:r>
            <a:r>
              <a:rPr lang="en-US" altLang="zh-TW" smtClean="0"/>
              <a:t>&lt;V</a:t>
            </a:r>
            <a:r>
              <a:rPr lang="en-US" altLang="zh-TW" baseline="-25000" smtClean="0"/>
              <a:t>i</a:t>
            </a:r>
            <a:r>
              <a:rPr lang="en-US" altLang="zh-TW" smtClean="0"/>
              <a:t>, V</a:t>
            </a:r>
            <a:r>
              <a:rPr lang="en-US" altLang="zh-TW" baseline="-25000" smtClean="0"/>
              <a:t>j</a:t>
            </a:r>
            <a:r>
              <a:rPr lang="en-US" altLang="zh-TW" smtClean="0"/>
              <a:t>&gt;</a:t>
            </a:r>
            <a:r>
              <a:rPr lang="zh-TW" altLang="en-US" smtClean="0"/>
              <a:t>，則稱</a:t>
            </a:r>
            <a:r>
              <a:rPr lang="en-US" altLang="zh-TW" smtClean="0"/>
              <a:t>V</a:t>
            </a:r>
            <a:r>
              <a:rPr lang="en-US" altLang="zh-TW" baseline="-25000" smtClean="0"/>
              <a:t>i 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j </a:t>
            </a:r>
            <a:r>
              <a:rPr lang="zh-TW" altLang="en-US" smtClean="0"/>
              <a:t>的立即前行者，而</a:t>
            </a:r>
            <a:r>
              <a:rPr lang="en-US" altLang="zh-TW" smtClean="0"/>
              <a:t>V</a:t>
            </a:r>
            <a:r>
              <a:rPr lang="en-US" altLang="zh-TW" baseline="-25000" smtClean="0"/>
              <a:t>j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i</a:t>
            </a:r>
            <a:r>
              <a:rPr lang="zh-TW" altLang="en-US" smtClean="0"/>
              <a:t>的立即後繼者。在上圖中 </a:t>
            </a:r>
            <a:r>
              <a:rPr lang="en-US" altLang="zh-TW" smtClean="0"/>
              <a:t>V</a:t>
            </a:r>
            <a:r>
              <a:rPr lang="en-US" altLang="zh-TW" baseline="-25000" smtClean="0"/>
              <a:t>7 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8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9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10 </a:t>
            </a:r>
            <a:r>
              <a:rPr lang="zh-TW" altLang="en-US" smtClean="0"/>
              <a:t>的立即前行者，而 </a:t>
            </a:r>
            <a:r>
              <a:rPr lang="en-US" altLang="zh-TW" smtClean="0"/>
              <a:t>V</a:t>
            </a:r>
            <a:r>
              <a:rPr lang="en-US" altLang="zh-TW" baseline="-25000" smtClean="0"/>
              <a:t>8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9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10 </a:t>
            </a:r>
            <a:r>
              <a:rPr lang="zh-TW" altLang="en-US" smtClean="0"/>
              <a:t>是 </a:t>
            </a:r>
            <a:r>
              <a:rPr lang="en-US" altLang="zh-TW" smtClean="0"/>
              <a:t>V</a:t>
            </a:r>
            <a:r>
              <a:rPr lang="en-US" altLang="zh-TW" baseline="-25000" smtClean="0"/>
              <a:t>7 </a:t>
            </a:r>
            <a:r>
              <a:rPr lang="zh-TW" altLang="en-US" smtClean="0"/>
              <a:t>的立即後繼者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前行者</a:t>
            </a:r>
            <a:r>
              <a:rPr lang="en-US" altLang="zh-TW" smtClean="0"/>
              <a:t>(predecessor)</a:t>
            </a:r>
            <a:r>
              <a:rPr lang="zh-TW" altLang="en-US" smtClean="0"/>
              <a:t>與後繼者</a:t>
            </a:r>
            <a:r>
              <a:rPr lang="en-US" altLang="zh-TW" smtClean="0"/>
              <a:t>(successor)</a:t>
            </a:r>
            <a:r>
              <a:rPr lang="zh-TW" altLang="en-US" smtClean="0"/>
              <a:t>：在</a:t>
            </a:r>
            <a:r>
              <a:rPr lang="en-US" altLang="zh-TW" smtClean="0"/>
              <a:t>AOV-network</a:t>
            </a:r>
            <a:r>
              <a:rPr lang="zh-TW" altLang="en-US" smtClean="0"/>
              <a:t>中，假若從頂點</a:t>
            </a:r>
            <a:r>
              <a:rPr lang="en-US" altLang="zh-TW" smtClean="0"/>
              <a:t>V</a:t>
            </a:r>
            <a:r>
              <a:rPr lang="en-US" altLang="zh-TW" baseline="-25000" smtClean="0"/>
              <a:t>i</a:t>
            </a:r>
            <a:r>
              <a:rPr lang="zh-TW" altLang="en-US" smtClean="0"/>
              <a:t>到頂點</a:t>
            </a:r>
            <a:r>
              <a:rPr lang="en-US" altLang="zh-TW" smtClean="0"/>
              <a:t>V</a:t>
            </a:r>
            <a:r>
              <a:rPr lang="en-US" altLang="zh-TW" baseline="-25000" smtClean="0"/>
              <a:t>j</a:t>
            </a:r>
            <a:r>
              <a:rPr lang="zh-TW" altLang="en-US" smtClean="0"/>
              <a:t>存在一條路徑，則稱</a:t>
            </a:r>
            <a:r>
              <a:rPr lang="en-US" altLang="zh-TW" smtClean="0"/>
              <a:t>V</a:t>
            </a:r>
            <a:r>
              <a:rPr lang="en-US" altLang="zh-TW" baseline="-25000" smtClean="0"/>
              <a:t>i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j</a:t>
            </a:r>
            <a:r>
              <a:rPr lang="zh-TW" altLang="en-US" smtClean="0"/>
              <a:t>的前行者，而</a:t>
            </a:r>
            <a:r>
              <a:rPr lang="en-US" altLang="zh-TW" smtClean="0"/>
              <a:t>V</a:t>
            </a:r>
            <a:r>
              <a:rPr lang="en-US" altLang="zh-TW" baseline="-25000" smtClean="0"/>
              <a:t>j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i</a:t>
            </a:r>
            <a:r>
              <a:rPr lang="zh-TW" altLang="en-US" smtClean="0"/>
              <a:t>的後繼者。如上圖</a:t>
            </a:r>
            <a:r>
              <a:rPr lang="en-US" altLang="zh-TW" smtClean="0"/>
              <a:t>V</a:t>
            </a:r>
            <a:r>
              <a:rPr lang="en-US" altLang="zh-TW" baseline="-25000" smtClean="0"/>
              <a:t>3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6</a:t>
            </a:r>
            <a:r>
              <a:rPr lang="zh-TW" altLang="en-US" smtClean="0"/>
              <a:t>的前行者，而</a:t>
            </a:r>
            <a:r>
              <a:rPr lang="en-US" altLang="zh-TW" smtClean="0"/>
              <a:t>V</a:t>
            </a:r>
            <a:r>
              <a:rPr lang="en-US" altLang="zh-TW" baseline="-25000" smtClean="0"/>
              <a:t>6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3</a:t>
            </a:r>
            <a:r>
              <a:rPr lang="zh-TW" altLang="en-US" smtClean="0"/>
              <a:t>的後繼者 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ABFA73F-6406-4688-957A-7D835B0A5711}" type="slidenum">
              <a:rPr kumimoji="0" lang="zh-TW" altLang="en-US" sz="1400" baseline="0"/>
              <a:pPr/>
              <a:t>36</a:t>
            </a:fld>
            <a:endParaRPr kumimoji="0" lang="zh-TW" altLang="en-US" sz="1400" baseline="0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拓樸排序</a:t>
            </a:r>
            <a:r>
              <a:rPr lang="en-US" altLang="zh-TW" smtClean="0"/>
              <a:t>(topological sort)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若在</a:t>
            </a:r>
            <a:r>
              <a:rPr lang="en-US" altLang="zh-TW" smtClean="0"/>
              <a:t>AOV-network</a:t>
            </a:r>
            <a:r>
              <a:rPr lang="zh-TW" altLang="en-US" smtClean="0"/>
              <a:t>中，</a:t>
            </a:r>
            <a:r>
              <a:rPr lang="en-US" altLang="zh-TW" smtClean="0"/>
              <a:t>V</a:t>
            </a:r>
            <a:r>
              <a:rPr lang="en-US" altLang="zh-TW" baseline="-25000" smtClean="0"/>
              <a:t>i</a:t>
            </a:r>
            <a:r>
              <a:rPr lang="zh-TW" altLang="en-US" smtClean="0"/>
              <a:t>是</a:t>
            </a:r>
            <a:r>
              <a:rPr lang="en-US" altLang="zh-TW" smtClean="0"/>
              <a:t>V</a:t>
            </a:r>
            <a:r>
              <a:rPr lang="en-US" altLang="zh-TW" baseline="-25000" smtClean="0"/>
              <a:t>j</a:t>
            </a:r>
            <a:r>
              <a:rPr lang="zh-TW" altLang="en-US" smtClean="0"/>
              <a:t>的前行者，則在線性排列中，</a:t>
            </a:r>
            <a:r>
              <a:rPr lang="en-US" altLang="zh-TW" smtClean="0"/>
              <a:t>V</a:t>
            </a:r>
            <a:r>
              <a:rPr lang="en-US" altLang="zh-TW" baseline="-25000" smtClean="0"/>
              <a:t>i </a:t>
            </a:r>
            <a:r>
              <a:rPr lang="zh-TW" altLang="en-US" smtClean="0"/>
              <a:t>一定在 </a:t>
            </a:r>
            <a:r>
              <a:rPr lang="en-US" altLang="zh-TW" smtClean="0"/>
              <a:t>V</a:t>
            </a:r>
            <a:r>
              <a:rPr lang="en-US" altLang="zh-TW" baseline="-25000" smtClean="0"/>
              <a:t>j </a:t>
            </a:r>
            <a:r>
              <a:rPr lang="zh-TW" altLang="en-US" smtClean="0"/>
              <a:t>的前面，此種特性稱之為拓樸排序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如何找尋</a:t>
            </a:r>
            <a:r>
              <a:rPr lang="en-US" altLang="zh-TW" smtClean="0"/>
              <a:t>AOV-network</a:t>
            </a:r>
            <a:r>
              <a:rPr lang="zh-TW" altLang="en-US" smtClean="0"/>
              <a:t>的拓樸排序呢？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步驟</a:t>
            </a:r>
            <a:r>
              <a:rPr lang="en-US" altLang="zh-TW" smtClean="0"/>
              <a:t>1</a:t>
            </a:r>
            <a:r>
              <a:rPr lang="zh-TW" altLang="en-US" smtClean="0"/>
              <a:t>：在</a:t>
            </a:r>
            <a:r>
              <a:rPr lang="en-US" altLang="zh-TW" smtClean="0"/>
              <a:t>AOV-network</a:t>
            </a:r>
            <a:r>
              <a:rPr lang="zh-TW" altLang="en-US" smtClean="0"/>
              <a:t>中任意挑選沒有前行者的頂點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步驟</a:t>
            </a:r>
            <a:r>
              <a:rPr lang="en-US" altLang="zh-TW" smtClean="0"/>
              <a:t>2</a:t>
            </a:r>
            <a:r>
              <a:rPr lang="zh-TW" altLang="en-US" smtClean="0"/>
              <a:t>：輸出此頂點，並將此頂點所連接的邊刪除。重覆步驟</a:t>
            </a:r>
            <a:r>
              <a:rPr lang="en-US" altLang="zh-TW" smtClean="0"/>
              <a:t>1</a:t>
            </a:r>
            <a:r>
              <a:rPr lang="zh-TW" altLang="en-US" smtClean="0"/>
              <a:t>及步驟</a:t>
            </a:r>
            <a:r>
              <a:rPr lang="en-US" altLang="zh-TW" smtClean="0"/>
              <a:t>2</a:t>
            </a:r>
            <a:r>
              <a:rPr lang="zh-TW" altLang="en-US" smtClean="0"/>
              <a:t>，一值到全部的頂點皆輸出為止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5029671-3910-44ED-805D-6F3A24FA6655}" type="slidenum">
              <a:rPr kumimoji="0" lang="zh-TW" altLang="en-US" sz="1400" baseline="0"/>
              <a:pPr/>
              <a:t>37</a:t>
            </a:fld>
            <a:endParaRPr kumimoji="0" lang="zh-TW" altLang="en-US" sz="1400" baseline="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22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3238"/>
            <a:ext cx="8126413" cy="4313237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拓樸排序過程如下，假設有一圖形：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lvl="1" eaLnBrk="1" hangingPunct="1"/>
            <a:r>
              <a:rPr lang="en-US" altLang="zh-TW" smtClean="0"/>
              <a:t>(1) </a:t>
            </a:r>
            <a:r>
              <a:rPr lang="zh-TW" altLang="en-US" smtClean="0"/>
              <a:t>輸出</a:t>
            </a:r>
            <a:r>
              <a:rPr lang="en-US" altLang="zh-TW" smtClean="0"/>
              <a:t>V1</a:t>
            </a:r>
            <a:r>
              <a:rPr lang="zh-TW" altLang="en-US" smtClean="0"/>
              <a:t>，並刪除</a:t>
            </a:r>
            <a:r>
              <a:rPr lang="en-US" altLang="zh-TW" smtClean="0"/>
              <a:t>&lt;V1, V2&gt;</a:t>
            </a:r>
            <a:r>
              <a:rPr lang="zh-TW" altLang="en-US" smtClean="0"/>
              <a:t>與</a:t>
            </a:r>
            <a:r>
              <a:rPr lang="en-US" altLang="zh-TW" smtClean="0"/>
              <a:t>&lt;V1, V6&gt;</a:t>
            </a:r>
            <a:r>
              <a:rPr lang="zh-TW" altLang="en-US" smtClean="0"/>
              <a:t>兩個邊</a:t>
            </a:r>
            <a:r>
              <a:rPr lang="zh-TW" altLang="en-US" sz="3200" smtClean="0"/>
              <a:t> 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1619250" y="2659063"/>
            <a:ext cx="4392613" cy="1417637"/>
            <a:chOff x="1913" y="4237"/>
            <a:chExt cx="5527" cy="1750"/>
          </a:xfrm>
        </p:grpSpPr>
        <p:sp>
          <p:nvSpPr>
            <p:cNvPr id="52247" name="Oval 6"/>
            <p:cNvSpPr>
              <a:spLocks noChangeArrowheads="1"/>
            </p:cNvSpPr>
            <p:nvPr/>
          </p:nvSpPr>
          <p:spPr bwMode="auto">
            <a:xfrm>
              <a:off x="2969" y="494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48" name="Oval 7"/>
            <p:cNvSpPr>
              <a:spLocks noChangeArrowheads="1"/>
            </p:cNvSpPr>
            <p:nvPr/>
          </p:nvSpPr>
          <p:spPr bwMode="auto">
            <a:xfrm>
              <a:off x="1913" y="49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49" name="Oval 8"/>
            <p:cNvSpPr>
              <a:spLocks noChangeArrowheads="1"/>
            </p:cNvSpPr>
            <p:nvPr/>
          </p:nvSpPr>
          <p:spPr bwMode="auto">
            <a:xfrm>
              <a:off x="2918" y="559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50" name="Oval 9"/>
            <p:cNvSpPr>
              <a:spLocks noChangeArrowheads="1"/>
            </p:cNvSpPr>
            <p:nvPr/>
          </p:nvSpPr>
          <p:spPr bwMode="auto">
            <a:xfrm>
              <a:off x="4046" y="494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51" name="Oval 10"/>
            <p:cNvSpPr>
              <a:spLocks noChangeArrowheads="1"/>
            </p:cNvSpPr>
            <p:nvPr/>
          </p:nvSpPr>
          <p:spPr bwMode="auto">
            <a:xfrm>
              <a:off x="4046" y="423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52" name="Oval 11"/>
            <p:cNvSpPr>
              <a:spLocks noChangeArrowheads="1"/>
            </p:cNvSpPr>
            <p:nvPr/>
          </p:nvSpPr>
          <p:spPr bwMode="auto">
            <a:xfrm>
              <a:off x="5405" y="494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53" name="Oval 12"/>
            <p:cNvSpPr>
              <a:spLocks noChangeArrowheads="1"/>
            </p:cNvSpPr>
            <p:nvPr/>
          </p:nvSpPr>
          <p:spPr bwMode="auto">
            <a:xfrm>
              <a:off x="6635" y="425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54" name="Oval 13"/>
            <p:cNvSpPr>
              <a:spLocks noChangeArrowheads="1"/>
            </p:cNvSpPr>
            <p:nvPr/>
          </p:nvSpPr>
          <p:spPr bwMode="auto">
            <a:xfrm>
              <a:off x="7043" y="495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55" name="Line 14"/>
            <p:cNvSpPr>
              <a:spLocks noChangeShapeType="1"/>
            </p:cNvSpPr>
            <p:nvPr/>
          </p:nvSpPr>
          <p:spPr bwMode="auto">
            <a:xfrm flipV="1">
              <a:off x="3296" y="5223"/>
              <a:ext cx="72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6" name="Line 15"/>
            <p:cNvSpPr>
              <a:spLocks noChangeShapeType="1"/>
            </p:cNvSpPr>
            <p:nvPr/>
          </p:nvSpPr>
          <p:spPr bwMode="auto">
            <a:xfrm>
              <a:off x="2216" y="5332"/>
              <a:ext cx="681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7" name="Line 16"/>
            <p:cNvSpPr>
              <a:spLocks noChangeShapeType="1"/>
            </p:cNvSpPr>
            <p:nvPr/>
          </p:nvSpPr>
          <p:spPr bwMode="auto">
            <a:xfrm flipV="1">
              <a:off x="3347" y="5317"/>
              <a:ext cx="2076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8" name="Line 17"/>
            <p:cNvSpPr>
              <a:spLocks noChangeShapeType="1"/>
            </p:cNvSpPr>
            <p:nvPr/>
          </p:nvSpPr>
          <p:spPr bwMode="auto">
            <a:xfrm flipV="1">
              <a:off x="3314" y="4552"/>
              <a:ext cx="732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9" name="Line 18"/>
            <p:cNvSpPr>
              <a:spLocks noChangeShapeType="1"/>
            </p:cNvSpPr>
            <p:nvPr/>
          </p:nvSpPr>
          <p:spPr bwMode="auto">
            <a:xfrm>
              <a:off x="2345" y="5141"/>
              <a:ext cx="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0" name="Line 19"/>
            <p:cNvSpPr>
              <a:spLocks noChangeShapeType="1"/>
            </p:cNvSpPr>
            <p:nvPr/>
          </p:nvSpPr>
          <p:spPr bwMode="auto">
            <a:xfrm>
              <a:off x="3389" y="5145"/>
              <a:ext cx="6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1" name="Line 20"/>
            <p:cNvSpPr>
              <a:spLocks noChangeShapeType="1"/>
            </p:cNvSpPr>
            <p:nvPr/>
          </p:nvSpPr>
          <p:spPr bwMode="auto">
            <a:xfrm>
              <a:off x="4469" y="4440"/>
              <a:ext cx="99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2" name="Line 21"/>
            <p:cNvSpPr>
              <a:spLocks noChangeShapeType="1"/>
            </p:cNvSpPr>
            <p:nvPr/>
          </p:nvSpPr>
          <p:spPr bwMode="auto">
            <a:xfrm>
              <a:off x="4469" y="5145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3" name="Line 22"/>
            <p:cNvSpPr>
              <a:spLocks noChangeShapeType="1"/>
            </p:cNvSpPr>
            <p:nvPr/>
          </p:nvSpPr>
          <p:spPr bwMode="auto">
            <a:xfrm>
              <a:off x="5834" y="5130"/>
              <a:ext cx="11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4" name="Line 23"/>
            <p:cNvSpPr>
              <a:spLocks noChangeShapeType="1"/>
            </p:cNvSpPr>
            <p:nvPr/>
          </p:nvSpPr>
          <p:spPr bwMode="auto">
            <a:xfrm>
              <a:off x="4469" y="4365"/>
              <a:ext cx="21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5" name="Line 24"/>
            <p:cNvSpPr>
              <a:spLocks noChangeShapeType="1"/>
            </p:cNvSpPr>
            <p:nvPr/>
          </p:nvSpPr>
          <p:spPr bwMode="auto">
            <a:xfrm>
              <a:off x="7004" y="459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2230" name="Group 25"/>
          <p:cNvGrpSpPr>
            <a:grpSpLocks/>
          </p:cNvGrpSpPr>
          <p:nvPr/>
        </p:nvGrpSpPr>
        <p:grpSpPr bwMode="auto">
          <a:xfrm>
            <a:off x="2339975" y="4519613"/>
            <a:ext cx="4105275" cy="1500187"/>
            <a:chOff x="2949" y="8797"/>
            <a:chExt cx="4491" cy="1791"/>
          </a:xfrm>
        </p:grpSpPr>
        <p:sp>
          <p:nvSpPr>
            <p:cNvPr id="52231" name="Oval 26"/>
            <p:cNvSpPr>
              <a:spLocks noChangeArrowheads="1"/>
            </p:cNvSpPr>
            <p:nvPr/>
          </p:nvSpPr>
          <p:spPr bwMode="auto">
            <a:xfrm>
              <a:off x="2969" y="950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2" name="Oval 27"/>
            <p:cNvSpPr>
              <a:spLocks noChangeArrowheads="1"/>
            </p:cNvSpPr>
            <p:nvPr/>
          </p:nvSpPr>
          <p:spPr bwMode="auto">
            <a:xfrm>
              <a:off x="2949" y="1019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3" name="Oval 28"/>
            <p:cNvSpPr>
              <a:spLocks noChangeArrowheads="1"/>
            </p:cNvSpPr>
            <p:nvPr/>
          </p:nvSpPr>
          <p:spPr bwMode="auto">
            <a:xfrm>
              <a:off x="4063" y="950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4" name="Oval 29"/>
            <p:cNvSpPr>
              <a:spLocks noChangeArrowheads="1"/>
            </p:cNvSpPr>
            <p:nvPr/>
          </p:nvSpPr>
          <p:spPr bwMode="auto">
            <a:xfrm>
              <a:off x="4046" y="879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5" name="Oval 30"/>
            <p:cNvSpPr>
              <a:spLocks noChangeArrowheads="1"/>
            </p:cNvSpPr>
            <p:nvPr/>
          </p:nvSpPr>
          <p:spPr bwMode="auto">
            <a:xfrm>
              <a:off x="5405" y="950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6" name="Oval 31"/>
            <p:cNvSpPr>
              <a:spLocks noChangeArrowheads="1"/>
            </p:cNvSpPr>
            <p:nvPr/>
          </p:nvSpPr>
          <p:spPr bwMode="auto">
            <a:xfrm>
              <a:off x="6635" y="88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7" name="Oval 32"/>
            <p:cNvSpPr>
              <a:spLocks noChangeArrowheads="1"/>
            </p:cNvSpPr>
            <p:nvPr/>
          </p:nvSpPr>
          <p:spPr bwMode="auto">
            <a:xfrm>
              <a:off x="7043" y="951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2238" name="Line 33"/>
            <p:cNvSpPr>
              <a:spLocks noChangeShapeType="1"/>
            </p:cNvSpPr>
            <p:nvPr/>
          </p:nvSpPr>
          <p:spPr bwMode="auto">
            <a:xfrm flipV="1">
              <a:off x="3296" y="9783"/>
              <a:ext cx="72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9" name="Line 34"/>
            <p:cNvSpPr>
              <a:spLocks noChangeShapeType="1"/>
            </p:cNvSpPr>
            <p:nvPr/>
          </p:nvSpPr>
          <p:spPr bwMode="auto">
            <a:xfrm flipV="1">
              <a:off x="3347" y="9877"/>
              <a:ext cx="2076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35"/>
            <p:cNvSpPr>
              <a:spLocks noChangeShapeType="1"/>
            </p:cNvSpPr>
            <p:nvPr/>
          </p:nvSpPr>
          <p:spPr bwMode="auto">
            <a:xfrm flipV="1">
              <a:off x="3314" y="9112"/>
              <a:ext cx="732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1" name="Line 36"/>
            <p:cNvSpPr>
              <a:spLocks noChangeShapeType="1"/>
            </p:cNvSpPr>
            <p:nvPr/>
          </p:nvSpPr>
          <p:spPr bwMode="auto">
            <a:xfrm>
              <a:off x="3389" y="9705"/>
              <a:ext cx="6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2" name="Line 37"/>
            <p:cNvSpPr>
              <a:spLocks noChangeShapeType="1"/>
            </p:cNvSpPr>
            <p:nvPr/>
          </p:nvSpPr>
          <p:spPr bwMode="auto">
            <a:xfrm>
              <a:off x="4469" y="9000"/>
              <a:ext cx="99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3" name="Line 38"/>
            <p:cNvSpPr>
              <a:spLocks noChangeShapeType="1"/>
            </p:cNvSpPr>
            <p:nvPr/>
          </p:nvSpPr>
          <p:spPr bwMode="auto">
            <a:xfrm>
              <a:off x="4468" y="9716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4" name="Line 39"/>
            <p:cNvSpPr>
              <a:spLocks noChangeShapeType="1"/>
            </p:cNvSpPr>
            <p:nvPr/>
          </p:nvSpPr>
          <p:spPr bwMode="auto">
            <a:xfrm>
              <a:off x="5834" y="9690"/>
              <a:ext cx="11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5" name="Line 40"/>
            <p:cNvSpPr>
              <a:spLocks noChangeShapeType="1"/>
            </p:cNvSpPr>
            <p:nvPr/>
          </p:nvSpPr>
          <p:spPr bwMode="auto">
            <a:xfrm>
              <a:off x="4469" y="8925"/>
              <a:ext cx="21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6" name="Line 41"/>
            <p:cNvSpPr>
              <a:spLocks noChangeShapeType="1"/>
            </p:cNvSpPr>
            <p:nvPr/>
          </p:nvSpPr>
          <p:spPr bwMode="auto">
            <a:xfrm>
              <a:off x="7004" y="915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7765111-0F37-47B8-A71D-863BC5BB9768}" type="slidenum">
              <a:rPr kumimoji="0" lang="zh-TW" altLang="en-US" sz="1400" baseline="0"/>
              <a:pPr/>
              <a:t>38</a:t>
            </a:fld>
            <a:endParaRPr kumimoji="0" lang="zh-TW" altLang="en-US" sz="1400" baseline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325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8126413" cy="4529137"/>
          </a:xfrm>
          <a:noFill/>
        </p:spPr>
        <p:txBody>
          <a:bodyPr/>
          <a:lstStyle/>
          <a:p>
            <a:pPr lvl="1" eaLnBrk="1" hangingPunct="1"/>
            <a:r>
              <a:rPr lang="en-US" altLang="zh-TW" sz="2400" smtClean="0"/>
              <a:t>	(2) </a:t>
            </a:r>
            <a:r>
              <a:rPr lang="zh-TW" altLang="en-US" sz="2400" smtClean="0"/>
              <a:t>此時</a:t>
            </a:r>
            <a:r>
              <a:rPr lang="en-US" altLang="zh-TW" sz="2400" smtClean="0"/>
              <a:t>V2</a:t>
            </a:r>
            <a:r>
              <a:rPr lang="zh-TW" altLang="en-US" sz="2400" smtClean="0"/>
              <a:t>和</a:t>
            </a:r>
            <a:r>
              <a:rPr lang="en-US" altLang="zh-TW" sz="2400" smtClean="0"/>
              <a:t>V6</a:t>
            </a:r>
            <a:r>
              <a:rPr lang="zh-TW" altLang="en-US" sz="2400" smtClean="0"/>
              <a:t>皆沒有前行者，若輸出</a:t>
            </a:r>
            <a:r>
              <a:rPr lang="en-US" altLang="zh-TW" sz="2400" smtClean="0"/>
              <a:t>V2</a:t>
            </a:r>
            <a:r>
              <a:rPr lang="zh-TW" altLang="en-US" sz="2400" smtClean="0"/>
              <a:t>則刪除</a:t>
            </a:r>
            <a:r>
              <a:rPr lang="en-US" altLang="zh-TW" sz="2400" smtClean="0"/>
              <a:t>&lt;V2, V3&gt;</a:t>
            </a:r>
            <a:r>
              <a:rPr lang="zh-TW" altLang="en-US" sz="2400" smtClean="0"/>
              <a:t>與</a:t>
            </a:r>
            <a:r>
              <a:rPr lang="en-US" altLang="zh-TW" sz="2400" smtClean="0"/>
              <a:t>&lt;V2, V4&gt;</a:t>
            </a:r>
            <a:r>
              <a:rPr lang="zh-TW" altLang="en-US" sz="2400" smtClean="0"/>
              <a:t>兩個邊</a:t>
            </a:r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r>
              <a:rPr lang="zh-TW" altLang="en-US" sz="2400" smtClean="0"/>
              <a:t>	</a:t>
            </a:r>
            <a:r>
              <a:rPr lang="en-US" altLang="zh-TW" sz="2400" smtClean="0"/>
              <a:t>(3) </a:t>
            </a:r>
            <a:r>
              <a:rPr lang="zh-TW" altLang="en-US" sz="2400" smtClean="0"/>
              <a:t>運用相同的原理，選擇輸出</a:t>
            </a:r>
            <a:r>
              <a:rPr lang="en-US" altLang="zh-TW" sz="2400" smtClean="0"/>
              <a:t>V6</a:t>
            </a:r>
            <a:r>
              <a:rPr lang="zh-TW" altLang="en-US" sz="2400" smtClean="0"/>
              <a:t>，並刪除</a:t>
            </a:r>
            <a:r>
              <a:rPr lang="en-US" altLang="zh-TW" sz="2400" smtClean="0"/>
              <a:t>&lt;V6, V4&gt;</a:t>
            </a:r>
            <a:r>
              <a:rPr lang="zh-TW" altLang="en-US" sz="2400" smtClean="0"/>
              <a:t>與</a:t>
            </a:r>
            <a:r>
              <a:rPr lang="en-US" altLang="zh-TW" sz="2400" smtClean="0"/>
              <a:t>&lt;V6, V5&gt;</a:t>
            </a:r>
            <a:r>
              <a:rPr lang="zh-TW" altLang="en-US" sz="2400" smtClean="0"/>
              <a:t>兩個邊  </a:t>
            </a: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140200" y="2205038"/>
            <a:ext cx="3960813" cy="1574800"/>
            <a:chOff x="2949" y="2197"/>
            <a:chExt cx="4491" cy="1791"/>
          </a:xfrm>
        </p:grpSpPr>
        <p:sp>
          <p:nvSpPr>
            <p:cNvPr id="53265" name="Oval 6"/>
            <p:cNvSpPr>
              <a:spLocks noChangeArrowheads="1"/>
            </p:cNvSpPr>
            <p:nvPr/>
          </p:nvSpPr>
          <p:spPr bwMode="auto">
            <a:xfrm>
              <a:off x="2949" y="359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66" name="Oval 7"/>
            <p:cNvSpPr>
              <a:spLocks noChangeArrowheads="1"/>
            </p:cNvSpPr>
            <p:nvPr/>
          </p:nvSpPr>
          <p:spPr bwMode="auto">
            <a:xfrm>
              <a:off x="4063" y="290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67" name="Oval 8"/>
            <p:cNvSpPr>
              <a:spLocks noChangeArrowheads="1"/>
            </p:cNvSpPr>
            <p:nvPr/>
          </p:nvSpPr>
          <p:spPr bwMode="auto">
            <a:xfrm>
              <a:off x="4046" y="219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68" name="Oval 9"/>
            <p:cNvSpPr>
              <a:spLocks noChangeArrowheads="1"/>
            </p:cNvSpPr>
            <p:nvPr/>
          </p:nvSpPr>
          <p:spPr bwMode="auto">
            <a:xfrm>
              <a:off x="5405" y="290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69" name="Oval 10"/>
            <p:cNvSpPr>
              <a:spLocks noChangeArrowheads="1"/>
            </p:cNvSpPr>
            <p:nvPr/>
          </p:nvSpPr>
          <p:spPr bwMode="auto">
            <a:xfrm>
              <a:off x="6635" y="22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70" name="Oval 11"/>
            <p:cNvSpPr>
              <a:spLocks noChangeArrowheads="1"/>
            </p:cNvSpPr>
            <p:nvPr/>
          </p:nvSpPr>
          <p:spPr bwMode="auto">
            <a:xfrm>
              <a:off x="7043" y="291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71" name="Line 12"/>
            <p:cNvSpPr>
              <a:spLocks noChangeShapeType="1"/>
            </p:cNvSpPr>
            <p:nvPr/>
          </p:nvSpPr>
          <p:spPr bwMode="auto">
            <a:xfrm flipV="1">
              <a:off x="3296" y="3183"/>
              <a:ext cx="726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2" name="Line 13"/>
            <p:cNvSpPr>
              <a:spLocks noChangeShapeType="1"/>
            </p:cNvSpPr>
            <p:nvPr/>
          </p:nvSpPr>
          <p:spPr bwMode="auto">
            <a:xfrm flipV="1">
              <a:off x="3347" y="3277"/>
              <a:ext cx="2076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3" name="Line 14"/>
            <p:cNvSpPr>
              <a:spLocks noChangeShapeType="1"/>
            </p:cNvSpPr>
            <p:nvPr/>
          </p:nvSpPr>
          <p:spPr bwMode="auto">
            <a:xfrm>
              <a:off x="4469" y="2400"/>
              <a:ext cx="99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4" name="Line 15"/>
            <p:cNvSpPr>
              <a:spLocks noChangeShapeType="1"/>
            </p:cNvSpPr>
            <p:nvPr/>
          </p:nvSpPr>
          <p:spPr bwMode="auto">
            <a:xfrm>
              <a:off x="4468" y="3116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5" name="Line 16"/>
            <p:cNvSpPr>
              <a:spLocks noChangeShapeType="1"/>
            </p:cNvSpPr>
            <p:nvPr/>
          </p:nvSpPr>
          <p:spPr bwMode="auto">
            <a:xfrm>
              <a:off x="5834" y="3090"/>
              <a:ext cx="11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6" name="Line 17"/>
            <p:cNvSpPr>
              <a:spLocks noChangeShapeType="1"/>
            </p:cNvSpPr>
            <p:nvPr/>
          </p:nvSpPr>
          <p:spPr bwMode="auto">
            <a:xfrm>
              <a:off x="4469" y="2325"/>
              <a:ext cx="21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7" name="Line 18"/>
            <p:cNvSpPr>
              <a:spLocks noChangeShapeType="1"/>
            </p:cNvSpPr>
            <p:nvPr/>
          </p:nvSpPr>
          <p:spPr bwMode="auto">
            <a:xfrm>
              <a:off x="7004" y="255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3254" name="Group 19"/>
          <p:cNvGrpSpPr>
            <a:grpSpLocks/>
          </p:cNvGrpSpPr>
          <p:nvPr/>
        </p:nvGrpSpPr>
        <p:grpSpPr bwMode="auto">
          <a:xfrm>
            <a:off x="3492500" y="4740275"/>
            <a:ext cx="3167063" cy="1138238"/>
            <a:chOff x="3182" y="5317"/>
            <a:chExt cx="3394" cy="1113"/>
          </a:xfrm>
        </p:grpSpPr>
        <p:sp>
          <p:nvSpPr>
            <p:cNvPr id="53255" name="Oval 20"/>
            <p:cNvSpPr>
              <a:spLocks noChangeArrowheads="1"/>
            </p:cNvSpPr>
            <p:nvPr/>
          </p:nvSpPr>
          <p:spPr bwMode="auto">
            <a:xfrm>
              <a:off x="3199" y="602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56" name="Oval 21"/>
            <p:cNvSpPr>
              <a:spLocks noChangeArrowheads="1"/>
            </p:cNvSpPr>
            <p:nvPr/>
          </p:nvSpPr>
          <p:spPr bwMode="auto">
            <a:xfrm>
              <a:off x="3182" y="531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57" name="Oval 22"/>
            <p:cNvSpPr>
              <a:spLocks noChangeArrowheads="1"/>
            </p:cNvSpPr>
            <p:nvPr/>
          </p:nvSpPr>
          <p:spPr bwMode="auto">
            <a:xfrm>
              <a:off x="4541" y="602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58" name="Oval 23"/>
            <p:cNvSpPr>
              <a:spLocks noChangeArrowheads="1"/>
            </p:cNvSpPr>
            <p:nvPr/>
          </p:nvSpPr>
          <p:spPr bwMode="auto">
            <a:xfrm>
              <a:off x="5771" y="533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59" name="Oval 24"/>
            <p:cNvSpPr>
              <a:spLocks noChangeArrowheads="1"/>
            </p:cNvSpPr>
            <p:nvPr/>
          </p:nvSpPr>
          <p:spPr bwMode="auto">
            <a:xfrm>
              <a:off x="6179" y="603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3260" name="Line 25"/>
            <p:cNvSpPr>
              <a:spLocks noChangeShapeType="1"/>
            </p:cNvSpPr>
            <p:nvPr/>
          </p:nvSpPr>
          <p:spPr bwMode="auto">
            <a:xfrm>
              <a:off x="3605" y="5520"/>
              <a:ext cx="99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1" name="Line 26"/>
            <p:cNvSpPr>
              <a:spLocks noChangeShapeType="1"/>
            </p:cNvSpPr>
            <p:nvPr/>
          </p:nvSpPr>
          <p:spPr bwMode="auto">
            <a:xfrm>
              <a:off x="3604" y="6236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2" name="Line 27"/>
            <p:cNvSpPr>
              <a:spLocks noChangeShapeType="1"/>
            </p:cNvSpPr>
            <p:nvPr/>
          </p:nvSpPr>
          <p:spPr bwMode="auto">
            <a:xfrm>
              <a:off x="4970" y="6210"/>
              <a:ext cx="11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3" name="Line 28"/>
            <p:cNvSpPr>
              <a:spLocks noChangeShapeType="1"/>
            </p:cNvSpPr>
            <p:nvPr/>
          </p:nvSpPr>
          <p:spPr bwMode="auto">
            <a:xfrm>
              <a:off x="3605" y="5445"/>
              <a:ext cx="21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4" name="Line 29"/>
            <p:cNvSpPr>
              <a:spLocks noChangeShapeType="1"/>
            </p:cNvSpPr>
            <p:nvPr/>
          </p:nvSpPr>
          <p:spPr bwMode="auto">
            <a:xfrm>
              <a:off x="6140" y="567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E8F25B7-BF38-4C0A-A74B-8AEFCB50560B}" type="slidenum">
              <a:rPr kumimoji="0" lang="zh-TW" altLang="en-US" sz="1400" baseline="0"/>
              <a:pPr/>
              <a:t>39</a:t>
            </a:fld>
            <a:endParaRPr kumimoji="0" lang="zh-TW" altLang="en-US" sz="1400" baseline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427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8126413" cy="4386262"/>
          </a:xfrm>
          <a:noFill/>
        </p:spPr>
        <p:txBody>
          <a:bodyPr/>
          <a:lstStyle/>
          <a:p>
            <a:pPr lvl="1" eaLnBrk="1" hangingPunct="1"/>
            <a:r>
              <a:rPr lang="en-US" altLang="zh-TW" smtClean="0"/>
              <a:t>	(4) </a:t>
            </a:r>
            <a:r>
              <a:rPr lang="zh-TW" altLang="en-US" smtClean="0"/>
              <a:t>輸出</a:t>
            </a:r>
            <a:r>
              <a:rPr lang="en-US" altLang="zh-TW" smtClean="0"/>
              <a:t>V3</a:t>
            </a:r>
            <a:r>
              <a:rPr lang="zh-TW" altLang="en-US" smtClean="0"/>
              <a:t>，並刪除</a:t>
            </a:r>
            <a:r>
              <a:rPr lang="en-US" altLang="zh-TW" smtClean="0"/>
              <a:t>&lt;V3, V5&gt;</a:t>
            </a:r>
            <a:r>
              <a:rPr lang="zh-TW" altLang="en-US" smtClean="0"/>
              <a:t>及</a:t>
            </a:r>
            <a:r>
              <a:rPr lang="en-US" altLang="zh-TW" smtClean="0"/>
              <a:t>&lt;V3, V7&gt;</a:t>
            </a:r>
            <a:r>
              <a:rPr lang="zh-TW" altLang="en-US" smtClean="0"/>
              <a:t>兩個邊 </a:t>
            </a:r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endParaRPr lang="zh-TW" altLang="en-US" smtClean="0"/>
          </a:p>
          <a:p>
            <a:pPr lvl="1" eaLnBrk="1" hangingPunct="1"/>
            <a:r>
              <a:rPr lang="zh-TW" altLang="en-US" smtClean="0"/>
              <a:t>	</a:t>
            </a:r>
            <a:r>
              <a:rPr lang="en-US" altLang="zh-TW" smtClean="0"/>
              <a:t>(5)</a:t>
            </a:r>
            <a:r>
              <a:rPr lang="zh-TW" altLang="en-US" smtClean="0"/>
              <a:t>輸出</a:t>
            </a:r>
            <a:r>
              <a:rPr lang="en-US" altLang="zh-TW" smtClean="0"/>
              <a:t>V4</a:t>
            </a:r>
            <a:r>
              <a:rPr lang="zh-TW" altLang="en-US" smtClean="0"/>
              <a:t>，並刪除</a:t>
            </a:r>
            <a:r>
              <a:rPr lang="en-US" altLang="zh-TW" smtClean="0"/>
              <a:t>&lt;V4, V5&gt; 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2843213" y="2825750"/>
            <a:ext cx="2736850" cy="1084263"/>
            <a:chOff x="3199" y="7972"/>
            <a:chExt cx="3377" cy="1098"/>
          </a:xfrm>
        </p:grpSpPr>
        <p:sp>
          <p:nvSpPr>
            <p:cNvPr id="54284" name="Oval 6"/>
            <p:cNvSpPr>
              <a:spLocks noChangeArrowheads="1"/>
            </p:cNvSpPr>
            <p:nvPr/>
          </p:nvSpPr>
          <p:spPr bwMode="auto">
            <a:xfrm>
              <a:off x="3199" y="866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5" name="Oval 7"/>
            <p:cNvSpPr>
              <a:spLocks noChangeArrowheads="1"/>
            </p:cNvSpPr>
            <p:nvPr/>
          </p:nvSpPr>
          <p:spPr bwMode="auto">
            <a:xfrm>
              <a:off x="4541" y="866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6" name="Oval 8"/>
            <p:cNvSpPr>
              <a:spLocks noChangeArrowheads="1"/>
            </p:cNvSpPr>
            <p:nvPr/>
          </p:nvSpPr>
          <p:spPr bwMode="auto">
            <a:xfrm>
              <a:off x="5771" y="797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7" name="Oval 9"/>
            <p:cNvSpPr>
              <a:spLocks noChangeArrowheads="1"/>
            </p:cNvSpPr>
            <p:nvPr/>
          </p:nvSpPr>
          <p:spPr bwMode="auto">
            <a:xfrm>
              <a:off x="6179" y="867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8" name="Line 10"/>
            <p:cNvSpPr>
              <a:spLocks noChangeShapeType="1"/>
            </p:cNvSpPr>
            <p:nvPr/>
          </p:nvSpPr>
          <p:spPr bwMode="auto">
            <a:xfrm>
              <a:off x="3604" y="8876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>
              <a:off x="4970" y="8850"/>
              <a:ext cx="11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>
              <a:off x="6140" y="831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4278" name="Group 13"/>
          <p:cNvGrpSpPr>
            <a:grpSpLocks/>
          </p:cNvGrpSpPr>
          <p:nvPr/>
        </p:nvGrpSpPr>
        <p:grpSpPr bwMode="auto">
          <a:xfrm>
            <a:off x="2987675" y="4862513"/>
            <a:ext cx="1873250" cy="871537"/>
            <a:chOff x="3515" y="10492"/>
            <a:chExt cx="2035" cy="1098"/>
          </a:xfrm>
        </p:grpSpPr>
        <p:sp>
          <p:nvSpPr>
            <p:cNvPr id="54279" name="Oval 14"/>
            <p:cNvSpPr>
              <a:spLocks noChangeArrowheads="1"/>
            </p:cNvSpPr>
            <p:nvPr/>
          </p:nvSpPr>
          <p:spPr bwMode="auto">
            <a:xfrm>
              <a:off x="3515" y="1118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0" name="Oval 15"/>
            <p:cNvSpPr>
              <a:spLocks noChangeArrowheads="1"/>
            </p:cNvSpPr>
            <p:nvPr/>
          </p:nvSpPr>
          <p:spPr bwMode="auto">
            <a:xfrm>
              <a:off x="4745" y="1049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1" name="Oval 16"/>
            <p:cNvSpPr>
              <a:spLocks noChangeArrowheads="1"/>
            </p:cNvSpPr>
            <p:nvPr/>
          </p:nvSpPr>
          <p:spPr bwMode="auto">
            <a:xfrm>
              <a:off x="5153" y="1119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4282" name="Line 17"/>
            <p:cNvSpPr>
              <a:spLocks noChangeShapeType="1"/>
            </p:cNvSpPr>
            <p:nvPr/>
          </p:nvSpPr>
          <p:spPr bwMode="auto">
            <a:xfrm>
              <a:off x="3944" y="11370"/>
              <a:ext cx="11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3" name="Line 18"/>
            <p:cNvSpPr>
              <a:spLocks noChangeShapeType="1"/>
            </p:cNvSpPr>
            <p:nvPr/>
          </p:nvSpPr>
          <p:spPr bwMode="auto">
            <a:xfrm>
              <a:off x="5114" y="1083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85076C4-82A3-45DE-BC10-22B5676310CE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11268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05497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</a:t>
            </a:r>
            <a:r>
              <a:rPr lang="zh-TW" altLang="en-US" smtClean="0"/>
              <a:t>：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r>
              <a:rPr lang="zh-TW" altLang="en-US" sz="2200" smtClean="0"/>
              <a:t>名詞解釋</a:t>
            </a:r>
          </a:p>
          <a:p>
            <a:pPr lvl="1" eaLnBrk="1" hangingPunct="1"/>
            <a:r>
              <a:rPr lang="zh-TW" altLang="en-US" sz="2200" smtClean="0"/>
              <a:t>頂點</a:t>
            </a:r>
            <a:r>
              <a:rPr lang="en-US" altLang="zh-TW" sz="2200" smtClean="0"/>
              <a:t>(vertex)</a:t>
            </a:r>
            <a:r>
              <a:rPr lang="zh-TW" altLang="en-US" sz="2200" smtClean="0"/>
              <a:t>：圖中的圓圈</a:t>
            </a:r>
          </a:p>
          <a:p>
            <a:pPr lvl="1" eaLnBrk="1" hangingPunct="1"/>
            <a:r>
              <a:rPr lang="zh-TW" altLang="en-US" sz="2200" smtClean="0"/>
              <a:t>邊</a:t>
            </a:r>
            <a:r>
              <a:rPr lang="en-US" altLang="zh-TW" sz="2200" smtClean="0"/>
              <a:t>(edge)</a:t>
            </a:r>
            <a:r>
              <a:rPr lang="zh-TW" altLang="en-US" sz="2200" smtClean="0"/>
              <a:t>：每個頂點之間的連線</a:t>
            </a:r>
          </a:p>
          <a:p>
            <a:pPr lvl="1" eaLnBrk="1" hangingPunct="1"/>
            <a:r>
              <a:rPr lang="zh-TW" altLang="en-US" sz="2200" smtClean="0"/>
              <a:t>無方向圖形</a:t>
            </a:r>
            <a:r>
              <a:rPr lang="en-US" altLang="zh-TW" sz="2200" smtClean="0"/>
              <a:t>(undirected graph)</a:t>
            </a:r>
            <a:r>
              <a:rPr lang="zh-TW" altLang="en-US" sz="2200" smtClean="0"/>
              <a:t>：在邊上沒有箭頭者，如圖</a:t>
            </a:r>
            <a:r>
              <a:rPr lang="en-US" altLang="zh-TW" sz="2200" smtClean="0"/>
              <a:t>G1</a:t>
            </a:r>
            <a:r>
              <a:rPr lang="zh-TW" altLang="en-US" sz="2200" smtClean="0"/>
              <a:t>、</a:t>
            </a:r>
            <a:r>
              <a:rPr lang="en-US" altLang="zh-TW" sz="2200" smtClean="0"/>
              <a:t>G2</a:t>
            </a:r>
          </a:p>
          <a:p>
            <a:pPr lvl="1" eaLnBrk="1" hangingPunct="1"/>
            <a:r>
              <a:rPr lang="zh-TW" altLang="en-US" sz="2200" smtClean="0"/>
              <a:t>有方向圖形</a:t>
            </a:r>
            <a:r>
              <a:rPr lang="en-US" altLang="zh-TW" sz="2200" smtClean="0"/>
              <a:t>(directed graph)</a:t>
            </a:r>
            <a:r>
              <a:rPr lang="zh-TW" altLang="en-US" sz="2200" smtClean="0"/>
              <a:t>：在邊上有箭頭者，如圖</a:t>
            </a:r>
            <a:r>
              <a:rPr lang="en-US" altLang="zh-TW" sz="2200" smtClean="0"/>
              <a:t>G3</a:t>
            </a:r>
          </a:p>
          <a:p>
            <a:pPr lvl="1" eaLnBrk="1" hangingPunct="1"/>
            <a:endParaRPr lang="en-US" altLang="zh-TW" sz="2200" smtClean="0"/>
          </a:p>
        </p:txBody>
      </p:sp>
      <p:grpSp>
        <p:nvGrpSpPr>
          <p:cNvPr id="11269" name="Group 20"/>
          <p:cNvGrpSpPr>
            <a:grpSpLocks/>
          </p:cNvGrpSpPr>
          <p:nvPr/>
        </p:nvGrpSpPr>
        <p:grpSpPr bwMode="auto">
          <a:xfrm>
            <a:off x="1897063" y="1758950"/>
            <a:ext cx="4752975" cy="1633538"/>
            <a:chOff x="984" y="3034"/>
            <a:chExt cx="2638" cy="745"/>
          </a:xfrm>
        </p:grpSpPr>
        <p:grpSp>
          <p:nvGrpSpPr>
            <p:cNvPr id="11274" name="Group 21"/>
            <p:cNvGrpSpPr>
              <a:grpSpLocks/>
            </p:cNvGrpSpPr>
            <p:nvPr/>
          </p:nvGrpSpPr>
          <p:grpSpPr bwMode="auto">
            <a:xfrm>
              <a:off x="984" y="3121"/>
              <a:ext cx="535" cy="596"/>
              <a:chOff x="2119" y="2505"/>
              <a:chExt cx="1338" cy="1489"/>
            </a:xfrm>
          </p:grpSpPr>
          <p:sp>
            <p:nvSpPr>
              <p:cNvPr id="11305" name="Oval 22"/>
              <p:cNvSpPr>
                <a:spLocks noChangeArrowheads="1"/>
              </p:cNvSpPr>
              <p:nvPr/>
            </p:nvSpPr>
            <p:spPr bwMode="auto">
              <a:xfrm>
                <a:off x="2589" y="250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6" name="Oval 23"/>
              <p:cNvSpPr>
                <a:spLocks noChangeArrowheads="1"/>
              </p:cNvSpPr>
              <p:nvPr/>
            </p:nvSpPr>
            <p:spPr bwMode="auto">
              <a:xfrm>
                <a:off x="3060" y="305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7" name="Oval 24"/>
              <p:cNvSpPr>
                <a:spLocks noChangeArrowheads="1"/>
              </p:cNvSpPr>
              <p:nvPr/>
            </p:nvSpPr>
            <p:spPr bwMode="auto">
              <a:xfrm>
                <a:off x="2579" y="359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8" name="Oval 25"/>
              <p:cNvSpPr>
                <a:spLocks noChangeArrowheads="1"/>
              </p:cNvSpPr>
              <p:nvPr/>
            </p:nvSpPr>
            <p:spPr bwMode="auto">
              <a:xfrm>
                <a:off x="2119" y="305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9" name="Line 26"/>
              <p:cNvSpPr>
                <a:spLocks noChangeShapeType="1"/>
              </p:cNvSpPr>
              <p:nvPr/>
            </p:nvSpPr>
            <p:spPr bwMode="auto">
              <a:xfrm>
                <a:off x="2948" y="2828"/>
                <a:ext cx="210" cy="2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0" name="Line 27"/>
              <p:cNvSpPr>
                <a:spLocks noChangeShapeType="1"/>
              </p:cNvSpPr>
              <p:nvPr/>
            </p:nvSpPr>
            <p:spPr bwMode="auto">
              <a:xfrm flipV="1">
                <a:off x="2925" y="3420"/>
                <a:ext cx="195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1" name="Line 28"/>
              <p:cNvSpPr>
                <a:spLocks noChangeShapeType="1"/>
              </p:cNvSpPr>
              <p:nvPr/>
            </p:nvSpPr>
            <p:spPr bwMode="auto">
              <a:xfrm>
                <a:off x="2408" y="3435"/>
                <a:ext cx="202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2" name="Line 29"/>
              <p:cNvSpPr>
                <a:spLocks noChangeShapeType="1"/>
              </p:cNvSpPr>
              <p:nvPr/>
            </p:nvSpPr>
            <p:spPr bwMode="auto">
              <a:xfrm flipV="1">
                <a:off x="2385" y="2783"/>
                <a:ext cx="210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3" name="Line 30"/>
              <p:cNvSpPr>
                <a:spLocks noChangeShapeType="1"/>
              </p:cNvSpPr>
              <p:nvPr/>
            </p:nvSpPr>
            <p:spPr bwMode="auto">
              <a:xfrm>
                <a:off x="2520" y="326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4" name="Line 31"/>
              <p:cNvSpPr>
                <a:spLocks noChangeShapeType="1"/>
              </p:cNvSpPr>
              <p:nvPr/>
            </p:nvSpPr>
            <p:spPr bwMode="auto">
              <a:xfrm>
                <a:off x="2783" y="2903"/>
                <a:ext cx="1" cy="6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275" name="Group 32"/>
            <p:cNvGrpSpPr>
              <a:grpSpLocks/>
            </p:cNvGrpSpPr>
            <p:nvPr/>
          </p:nvGrpSpPr>
          <p:grpSpPr bwMode="auto">
            <a:xfrm>
              <a:off x="1612" y="3121"/>
              <a:ext cx="959" cy="576"/>
              <a:chOff x="3892" y="2374"/>
              <a:chExt cx="2398" cy="1439"/>
            </a:xfrm>
          </p:grpSpPr>
          <p:sp>
            <p:nvSpPr>
              <p:cNvPr id="11292" name="Oval 33"/>
              <p:cNvSpPr>
                <a:spLocks noChangeArrowheads="1"/>
              </p:cNvSpPr>
              <p:nvPr/>
            </p:nvSpPr>
            <p:spPr bwMode="auto">
              <a:xfrm>
                <a:off x="4910" y="237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3" name="Oval 34"/>
              <p:cNvSpPr>
                <a:spLocks noChangeArrowheads="1"/>
              </p:cNvSpPr>
              <p:nvPr/>
            </p:nvSpPr>
            <p:spPr bwMode="auto">
              <a:xfrm>
                <a:off x="4209" y="286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4" name="Oval 35"/>
              <p:cNvSpPr>
                <a:spLocks noChangeArrowheads="1"/>
              </p:cNvSpPr>
              <p:nvPr/>
            </p:nvSpPr>
            <p:spPr bwMode="auto">
              <a:xfrm>
                <a:off x="3892" y="337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5" name="Oval 36"/>
              <p:cNvSpPr>
                <a:spLocks noChangeArrowheads="1"/>
              </p:cNvSpPr>
              <p:nvPr/>
            </p:nvSpPr>
            <p:spPr bwMode="auto">
              <a:xfrm>
                <a:off x="4460" y="335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6" name="Oval 37"/>
              <p:cNvSpPr>
                <a:spLocks noChangeArrowheads="1"/>
              </p:cNvSpPr>
              <p:nvPr/>
            </p:nvSpPr>
            <p:spPr bwMode="auto">
              <a:xfrm>
                <a:off x="5255" y="34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6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7" name="Oval 38"/>
              <p:cNvSpPr>
                <a:spLocks noChangeArrowheads="1"/>
              </p:cNvSpPr>
              <p:nvPr/>
            </p:nvSpPr>
            <p:spPr bwMode="auto">
              <a:xfrm>
                <a:off x="5484" y="286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8" name="Oval 39"/>
              <p:cNvSpPr>
                <a:spLocks noChangeArrowheads="1"/>
              </p:cNvSpPr>
              <p:nvPr/>
            </p:nvSpPr>
            <p:spPr bwMode="auto">
              <a:xfrm>
                <a:off x="5893" y="341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7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9" name="Line 40"/>
              <p:cNvSpPr>
                <a:spLocks noChangeShapeType="1"/>
              </p:cNvSpPr>
              <p:nvPr/>
            </p:nvSpPr>
            <p:spPr bwMode="auto">
              <a:xfrm flipV="1">
                <a:off x="4500" y="2655"/>
                <a:ext cx="405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0" name="Line 41"/>
              <p:cNvSpPr>
                <a:spLocks noChangeShapeType="1"/>
              </p:cNvSpPr>
              <p:nvPr/>
            </p:nvSpPr>
            <p:spPr bwMode="auto">
              <a:xfrm>
                <a:off x="5295" y="2648"/>
                <a:ext cx="263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1" name="Line 42"/>
              <p:cNvSpPr>
                <a:spLocks noChangeShapeType="1"/>
              </p:cNvSpPr>
              <p:nvPr/>
            </p:nvSpPr>
            <p:spPr bwMode="auto">
              <a:xfrm>
                <a:off x="4508" y="3240"/>
                <a:ext cx="67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2" name="Line 43"/>
              <p:cNvSpPr>
                <a:spLocks noChangeShapeType="1"/>
              </p:cNvSpPr>
              <p:nvPr/>
            </p:nvSpPr>
            <p:spPr bwMode="auto">
              <a:xfrm flipH="1">
                <a:off x="4181" y="3218"/>
                <a:ext cx="87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3" name="Line 44"/>
              <p:cNvSpPr>
                <a:spLocks noChangeShapeType="1"/>
              </p:cNvSpPr>
              <p:nvPr/>
            </p:nvSpPr>
            <p:spPr bwMode="auto">
              <a:xfrm>
                <a:off x="5843" y="3188"/>
                <a:ext cx="21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4" name="Line 45"/>
              <p:cNvSpPr>
                <a:spLocks noChangeShapeType="1"/>
              </p:cNvSpPr>
              <p:nvPr/>
            </p:nvSpPr>
            <p:spPr bwMode="auto">
              <a:xfrm flipH="1">
                <a:off x="5498" y="3248"/>
                <a:ext cx="9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276" name="Group 46"/>
            <p:cNvGrpSpPr>
              <a:grpSpLocks/>
            </p:cNvGrpSpPr>
            <p:nvPr/>
          </p:nvGrpSpPr>
          <p:grpSpPr bwMode="auto">
            <a:xfrm rot="-30085">
              <a:off x="2722" y="3049"/>
              <a:ext cx="318" cy="720"/>
              <a:chOff x="6633" y="2194"/>
              <a:chExt cx="797" cy="1800"/>
            </a:xfrm>
          </p:grpSpPr>
          <p:sp>
            <p:nvSpPr>
              <p:cNvPr id="11286" name="Oval 47"/>
              <p:cNvSpPr>
                <a:spLocks noChangeArrowheads="1"/>
              </p:cNvSpPr>
              <p:nvPr/>
            </p:nvSpPr>
            <p:spPr bwMode="auto">
              <a:xfrm>
                <a:off x="6842" y="219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7" name="Oval 48"/>
              <p:cNvSpPr>
                <a:spLocks noChangeArrowheads="1"/>
              </p:cNvSpPr>
              <p:nvPr/>
            </p:nvSpPr>
            <p:spPr bwMode="auto">
              <a:xfrm>
                <a:off x="6840" y="289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8" name="Oval 49"/>
              <p:cNvSpPr>
                <a:spLocks noChangeArrowheads="1"/>
              </p:cNvSpPr>
              <p:nvPr/>
            </p:nvSpPr>
            <p:spPr bwMode="auto">
              <a:xfrm>
                <a:off x="6832" y="359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9" name="Line 50"/>
              <p:cNvSpPr>
                <a:spLocks noChangeShapeType="1"/>
              </p:cNvSpPr>
              <p:nvPr/>
            </p:nvSpPr>
            <p:spPr bwMode="auto">
              <a:xfrm>
                <a:off x="7028" y="2588"/>
                <a:ext cx="1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0" name="Arc 51"/>
              <p:cNvSpPr>
                <a:spLocks/>
              </p:cNvSpPr>
              <p:nvPr/>
            </p:nvSpPr>
            <p:spPr bwMode="auto">
              <a:xfrm rot="19630753" flipH="1">
                <a:off x="6633" y="3217"/>
                <a:ext cx="333" cy="509"/>
              </a:xfrm>
              <a:custGeom>
                <a:avLst/>
                <a:gdLst>
                  <a:gd name="T0" fmla="*/ 0 w 21600"/>
                  <a:gd name="T1" fmla="*/ 0 h 30547"/>
                  <a:gd name="T2" fmla="*/ 303 w 21600"/>
                  <a:gd name="T3" fmla="*/ 509 h 30547"/>
                  <a:gd name="T4" fmla="*/ 0 w 21600"/>
                  <a:gd name="T5" fmla="*/ 360 h 305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547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</a:path>
                  <a:path w="21600" h="30547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1" name="Arc 52"/>
              <p:cNvSpPr>
                <a:spLocks/>
              </p:cNvSpPr>
              <p:nvPr/>
            </p:nvSpPr>
            <p:spPr bwMode="auto">
              <a:xfrm rot="19630753" flipV="1">
                <a:off x="7097" y="3214"/>
                <a:ext cx="333" cy="509"/>
              </a:xfrm>
              <a:custGeom>
                <a:avLst/>
                <a:gdLst>
                  <a:gd name="T0" fmla="*/ 0 w 21600"/>
                  <a:gd name="T1" fmla="*/ 0 h 30547"/>
                  <a:gd name="T2" fmla="*/ 303 w 21600"/>
                  <a:gd name="T3" fmla="*/ 509 h 30547"/>
                  <a:gd name="T4" fmla="*/ 0 w 21600"/>
                  <a:gd name="T5" fmla="*/ 360 h 305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547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</a:path>
                  <a:path w="21600" h="30547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686"/>
                      <a:pt x="20938" y="27737"/>
                      <a:pt x="19659" y="3054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77" name="Oval 53"/>
            <p:cNvSpPr>
              <a:spLocks noChangeArrowheads="1"/>
            </p:cNvSpPr>
            <p:nvPr/>
          </p:nvSpPr>
          <p:spPr bwMode="auto">
            <a:xfrm>
              <a:off x="3457" y="3034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1278" name="Oval 54"/>
            <p:cNvSpPr>
              <a:spLocks noChangeArrowheads="1"/>
            </p:cNvSpPr>
            <p:nvPr/>
          </p:nvSpPr>
          <p:spPr bwMode="auto">
            <a:xfrm>
              <a:off x="3166" y="3328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1279" name="Oval 55"/>
            <p:cNvSpPr>
              <a:spLocks noChangeArrowheads="1"/>
            </p:cNvSpPr>
            <p:nvPr/>
          </p:nvSpPr>
          <p:spPr bwMode="auto">
            <a:xfrm>
              <a:off x="3464" y="3330"/>
              <a:ext cx="158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1280" name="Oval 56"/>
            <p:cNvSpPr>
              <a:spLocks noChangeArrowheads="1"/>
            </p:cNvSpPr>
            <p:nvPr/>
          </p:nvSpPr>
          <p:spPr bwMode="auto">
            <a:xfrm>
              <a:off x="3463" y="3620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1281" name="Line 57"/>
            <p:cNvSpPr>
              <a:spLocks noChangeShapeType="1"/>
            </p:cNvSpPr>
            <p:nvPr/>
          </p:nvSpPr>
          <p:spPr bwMode="auto">
            <a:xfrm>
              <a:off x="3548" y="3194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58"/>
            <p:cNvSpPr>
              <a:spLocks noChangeShapeType="1"/>
            </p:cNvSpPr>
            <p:nvPr/>
          </p:nvSpPr>
          <p:spPr bwMode="auto">
            <a:xfrm>
              <a:off x="3548" y="3494"/>
              <a:ext cx="1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59"/>
            <p:cNvSpPr>
              <a:spLocks noChangeShapeType="1"/>
            </p:cNvSpPr>
            <p:nvPr/>
          </p:nvSpPr>
          <p:spPr bwMode="auto">
            <a:xfrm>
              <a:off x="3328" y="3410"/>
              <a:ext cx="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60"/>
            <p:cNvSpPr>
              <a:spLocks noChangeShapeType="1"/>
            </p:cNvSpPr>
            <p:nvPr/>
          </p:nvSpPr>
          <p:spPr bwMode="auto">
            <a:xfrm flipH="1">
              <a:off x="3285" y="3159"/>
              <a:ext cx="18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5" name="Line 61"/>
            <p:cNvSpPr>
              <a:spLocks noChangeShapeType="1"/>
            </p:cNvSpPr>
            <p:nvPr/>
          </p:nvSpPr>
          <p:spPr bwMode="auto">
            <a:xfrm flipH="1">
              <a:off x="3311" y="3183"/>
              <a:ext cx="179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70" name="Rectangle 62"/>
          <p:cNvSpPr>
            <a:spLocks noChangeArrowheads="1"/>
          </p:cNvSpPr>
          <p:nvPr/>
        </p:nvSpPr>
        <p:spPr bwMode="auto">
          <a:xfrm>
            <a:off x="2185988" y="3414713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G1 </a:t>
            </a:r>
          </a:p>
        </p:txBody>
      </p:sp>
      <p:sp>
        <p:nvSpPr>
          <p:cNvPr id="11271" name="Rectangle 63"/>
          <p:cNvSpPr>
            <a:spLocks noChangeArrowheads="1"/>
          </p:cNvSpPr>
          <p:nvPr/>
        </p:nvSpPr>
        <p:spPr bwMode="auto">
          <a:xfrm>
            <a:off x="3697288" y="3414713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G2 </a:t>
            </a:r>
          </a:p>
        </p:txBody>
      </p:sp>
      <p:sp>
        <p:nvSpPr>
          <p:cNvPr id="11272" name="Rectangle 64"/>
          <p:cNvSpPr>
            <a:spLocks noChangeArrowheads="1"/>
          </p:cNvSpPr>
          <p:nvPr/>
        </p:nvSpPr>
        <p:spPr bwMode="auto">
          <a:xfrm>
            <a:off x="5065713" y="3414713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11273" name="Rectangle 65"/>
          <p:cNvSpPr>
            <a:spLocks noChangeArrowheads="1"/>
          </p:cNvSpPr>
          <p:nvPr/>
        </p:nvSpPr>
        <p:spPr bwMode="auto">
          <a:xfrm>
            <a:off x="6218238" y="3414713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G4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BAD0B41-0A2C-4C23-A795-C909369CDFA3}" type="slidenum">
              <a:rPr kumimoji="0" lang="zh-TW" altLang="en-US" sz="1400" baseline="0"/>
              <a:pPr/>
              <a:t>40</a:t>
            </a:fld>
            <a:endParaRPr kumimoji="0" lang="zh-TW" altLang="en-US" sz="1400" baseline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53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8126413" cy="4386262"/>
          </a:xfrm>
          <a:noFill/>
        </p:spPr>
        <p:txBody>
          <a:bodyPr/>
          <a:lstStyle/>
          <a:p>
            <a:pPr lvl="1" eaLnBrk="1" hangingPunct="1"/>
            <a:r>
              <a:rPr lang="en-US" altLang="zh-TW" smtClean="0"/>
              <a:t>	(6) </a:t>
            </a:r>
            <a:r>
              <a:rPr lang="zh-TW" altLang="en-US" smtClean="0"/>
              <a:t>輸出</a:t>
            </a:r>
            <a:r>
              <a:rPr lang="en-US" altLang="zh-TW" smtClean="0"/>
              <a:t>V5</a:t>
            </a:r>
            <a:r>
              <a:rPr lang="zh-TW" altLang="en-US" smtClean="0"/>
              <a:t>，並刪除</a:t>
            </a:r>
            <a:r>
              <a:rPr lang="en-US" altLang="zh-TW" smtClean="0"/>
              <a:t>&lt;V5, V8&gt; 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	(7) </a:t>
            </a:r>
            <a:r>
              <a:rPr lang="zh-TW" altLang="en-US" smtClean="0"/>
              <a:t>輸出</a:t>
            </a:r>
            <a:r>
              <a:rPr lang="en-US" altLang="zh-TW" smtClean="0"/>
              <a:t>V7</a:t>
            </a:r>
            <a:r>
              <a:rPr lang="zh-TW" altLang="en-US" smtClean="0"/>
              <a:t>，並刪除</a:t>
            </a:r>
            <a:r>
              <a:rPr lang="en-US" altLang="zh-TW" smtClean="0"/>
              <a:t>&lt;V7, V8&gt; 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	(8) </a:t>
            </a:r>
            <a:r>
              <a:rPr lang="zh-TW" altLang="en-US" smtClean="0"/>
              <a:t>輸出</a:t>
            </a:r>
            <a:r>
              <a:rPr lang="en-US" altLang="zh-TW" smtClean="0"/>
              <a:t>V8</a:t>
            </a:r>
            <a:r>
              <a:rPr lang="zh-TW" altLang="en-US" smtClean="0"/>
              <a:t>，完成</a:t>
            </a:r>
          </a:p>
        </p:txBody>
      </p:sp>
      <p:grpSp>
        <p:nvGrpSpPr>
          <p:cNvPr id="55301" name="Group 5"/>
          <p:cNvGrpSpPr>
            <a:grpSpLocks/>
          </p:cNvGrpSpPr>
          <p:nvPr/>
        </p:nvGrpSpPr>
        <p:grpSpPr bwMode="auto">
          <a:xfrm>
            <a:off x="3419475" y="2770188"/>
            <a:ext cx="720725" cy="1019175"/>
            <a:chOff x="4745" y="2452"/>
            <a:chExt cx="805" cy="1098"/>
          </a:xfrm>
        </p:grpSpPr>
        <p:sp>
          <p:nvSpPr>
            <p:cNvPr id="55303" name="Oval 6"/>
            <p:cNvSpPr>
              <a:spLocks noChangeArrowheads="1"/>
            </p:cNvSpPr>
            <p:nvPr/>
          </p:nvSpPr>
          <p:spPr bwMode="auto">
            <a:xfrm>
              <a:off x="4745" y="245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5304" name="Oval 7"/>
            <p:cNvSpPr>
              <a:spLocks noChangeArrowheads="1"/>
            </p:cNvSpPr>
            <p:nvPr/>
          </p:nvSpPr>
          <p:spPr bwMode="auto">
            <a:xfrm>
              <a:off x="5153" y="315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8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5114" y="2790"/>
              <a:ext cx="191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5302" name="Oval 9"/>
          <p:cNvSpPr>
            <a:spLocks noChangeArrowheads="1"/>
          </p:cNvSpPr>
          <p:nvPr/>
        </p:nvSpPr>
        <p:spPr bwMode="auto">
          <a:xfrm>
            <a:off x="3635375" y="4602163"/>
            <a:ext cx="360363" cy="3397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400" baseline="0">
                <a:latin typeface="Arial Narrow" panose="020B0606020202030204" pitchFamily="34" charset="0"/>
                <a:ea typeface="文鼎中楷" pitchFamily="49" charset="-120"/>
              </a:rPr>
              <a:t>V</a:t>
            </a:r>
            <a:r>
              <a:rPr lang="en-US" altLang="zh-TW" sz="1400" baseline="-25000">
                <a:latin typeface="Arial Narrow" panose="020B0606020202030204" pitchFamily="34" charset="0"/>
                <a:ea typeface="文鼎中楷" pitchFamily="49" charset="-120"/>
              </a:rPr>
              <a:t>8</a:t>
            </a:r>
            <a:endParaRPr lang="en-US" altLang="zh-TW" sz="1400" baseline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1AD55BC-942D-4515-881C-BFC8571BBBAC}" type="slidenum">
              <a:rPr kumimoji="0" lang="zh-TW" altLang="en-US" sz="1400" baseline="0"/>
              <a:pPr/>
              <a:t>41</a:t>
            </a:fld>
            <a:endParaRPr kumimoji="0" lang="zh-TW" altLang="en-US" sz="1400" baseline="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12.8  </a:t>
            </a:r>
            <a:r>
              <a:rPr lang="zh-TW" altLang="en-US" smtClean="0"/>
              <a:t>拓樸排序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拓樸排序並非只有一種，因為在過程</a:t>
            </a:r>
            <a:r>
              <a:rPr lang="en-US" altLang="zh-TW" smtClean="0"/>
              <a:t>2</a:t>
            </a:r>
            <a:r>
              <a:rPr lang="zh-TW" altLang="en-US" smtClean="0"/>
              <a:t>時，假若選的頂點不是</a:t>
            </a:r>
            <a:r>
              <a:rPr lang="en-US" altLang="zh-TW" smtClean="0"/>
              <a:t>V</a:t>
            </a:r>
            <a:r>
              <a:rPr lang="en-US" altLang="zh-TW" baseline="-25000" smtClean="0"/>
              <a:t>2</a:t>
            </a:r>
            <a:r>
              <a:rPr lang="zh-TW" altLang="en-US" smtClean="0"/>
              <a:t>，其拓樸排序所排出來的順序就會不一樣。因此</a:t>
            </a:r>
            <a:r>
              <a:rPr lang="en-US" altLang="zh-TW" smtClean="0"/>
              <a:t>AOV-network</a:t>
            </a:r>
            <a:r>
              <a:rPr lang="zh-TW" altLang="en-US" smtClean="0"/>
              <a:t>的拓樸排序並不是唯一。</a:t>
            </a:r>
          </a:p>
          <a:p>
            <a:pPr eaLnBrk="1" hangingPunct="1"/>
            <a:r>
              <a:rPr lang="zh-TW" altLang="en-US" smtClean="0"/>
              <a:t>上述的方式，其資料的排列順序是</a:t>
            </a:r>
            <a:r>
              <a:rPr lang="en-US" altLang="zh-TW" smtClean="0"/>
              <a:t>V</a:t>
            </a:r>
            <a:r>
              <a:rPr lang="en-US" altLang="zh-TW" baseline="-25000" smtClean="0"/>
              <a:t>1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2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6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3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4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5</a:t>
            </a:r>
            <a:r>
              <a:rPr lang="zh-TW" altLang="en-US" smtClean="0"/>
              <a:t>、</a:t>
            </a:r>
            <a:r>
              <a:rPr lang="en-US" altLang="zh-TW" smtClean="0"/>
              <a:t>V</a:t>
            </a:r>
            <a:r>
              <a:rPr lang="en-US" altLang="zh-TW" baseline="-25000" smtClean="0"/>
              <a:t>7</a:t>
            </a:r>
            <a:r>
              <a:rPr lang="zh-TW" altLang="en-US" smtClean="0"/>
              <a:t>及</a:t>
            </a:r>
            <a:r>
              <a:rPr lang="en-US" altLang="zh-TW" smtClean="0"/>
              <a:t>V</a:t>
            </a:r>
            <a:r>
              <a:rPr lang="en-US" altLang="zh-TW" baseline="-25000" smtClean="0"/>
              <a:t>8</a:t>
            </a:r>
            <a:r>
              <a:rPr lang="en-US" altLang="zh-TW" smtClean="0"/>
              <a:t> 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E4E1373-7E75-49D6-B136-C27EB007FD89}" type="slidenum">
              <a:rPr kumimoji="0" lang="zh-TW" altLang="en-US" sz="1400" baseline="0"/>
              <a:pPr/>
              <a:t>42</a:t>
            </a:fld>
            <a:endParaRPr kumimoji="0" lang="zh-TW" altLang="en-US" sz="1400" baseline="0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573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8126413" cy="4895850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有一</a:t>
            </a:r>
            <a:r>
              <a:rPr lang="en-US" altLang="zh-TW" sz="2400" smtClean="0"/>
              <a:t>AOV-network </a:t>
            </a:r>
            <a:r>
              <a:rPr lang="zh-TW" altLang="en-US" sz="2400" smtClean="0"/>
              <a:t>如下：</a:t>
            </a:r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lvl="1" eaLnBrk="1" hangingPunct="1"/>
            <a:r>
              <a:rPr lang="zh-TW" altLang="en-US" sz="2000" smtClean="0"/>
              <a:t>有 </a:t>
            </a:r>
            <a:r>
              <a:rPr lang="en-US" altLang="zh-TW" sz="2000" smtClean="0"/>
              <a:t>7 </a:t>
            </a:r>
            <a:r>
              <a:rPr lang="zh-TW" altLang="en-US" sz="2000" smtClean="0"/>
              <a:t>個事件 </a:t>
            </a:r>
            <a:r>
              <a:rPr lang="en-US" altLang="zh-TW" sz="2000" smtClean="0"/>
              <a:t>V1</a:t>
            </a:r>
            <a:r>
              <a:rPr lang="zh-TW" altLang="en-US" sz="2000" smtClean="0"/>
              <a:t>、</a:t>
            </a:r>
            <a:r>
              <a:rPr lang="en-US" altLang="zh-TW" sz="2000" smtClean="0"/>
              <a:t>V2</a:t>
            </a:r>
            <a:r>
              <a:rPr lang="zh-TW" altLang="en-US" sz="2000" smtClean="0"/>
              <a:t>、</a:t>
            </a:r>
            <a:r>
              <a:rPr lang="en-US" altLang="zh-TW" sz="2000" smtClean="0"/>
              <a:t>V3</a:t>
            </a:r>
            <a:r>
              <a:rPr lang="zh-TW" altLang="en-US" sz="2000" smtClean="0"/>
              <a:t>、</a:t>
            </a:r>
            <a:r>
              <a:rPr lang="en-US" altLang="zh-TW" sz="2000" smtClean="0"/>
              <a:t>……</a:t>
            </a:r>
            <a:r>
              <a:rPr lang="zh-TW" altLang="en-US" sz="2000" smtClean="0"/>
              <a:t>、</a:t>
            </a:r>
            <a:r>
              <a:rPr lang="en-US" altLang="zh-TW" sz="2000" smtClean="0"/>
              <a:t>V7 </a:t>
            </a:r>
            <a:r>
              <a:rPr lang="zh-TW" altLang="en-US" sz="2000" smtClean="0"/>
              <a:t>；有 </a:t>
            </a:r>
            <a:r>
              <a:rPr lang="en-US" altLang="zh-TW" sz="2000" smtClean="0"/>
              <a:t>11 </a:t>
            </a:r>
            <a:r>
              <a:rPr lang="zh-TW" altLang="en-US" sz="2000" smtClean="0"/>
              <a:t>個活動 </a:t>
            </a:r>
            <a:r>
              <a:rPr lang="en-US" altLang="zh-TW" sz="2000" smtClean="0"/>
              <a:t>a12</a:t>
            </a:r>
            <a:r>
              <a:rPr lang="zh-TW" altLang="en-US" sz="2000" smtClean="0"/>
              <a:t>、</a:t>
            </a:r>
            <a:r>
              <a:rPr lang="en-US" altLang="zh-TW" sz="2000" smtClean="0"/>
              <a:t>a13</a:t>
            </a:r>
            <a:r>
              <a:rPr lang="zh-TW" altLang="en-US" sz="2000" smtClean="0"/>
              <a:t>、</a:t>
            </a:r>
            <a:r>
              <a:rPr lang="en-US" altLang="zh-TW" sz="2000" smtClean="0"/>
              <a:t>a15</a:t>
            </a:r>
            <a:r>
              <a:rPr lang="zh-TW" altLang="en-US" sz="2000" smtClean="0"/>
              <a:t>、</a:t>
            </a:r>
            <a:r>
              <a:rPr lang="en-US" altLang="zh-TW" sz="2000" smtClean="0"/>
              <a:t>……</a:t>
            </a:r>
            <a:r>
              <a:rPr lang="zh-TW" altLang="en-US" sz="2000" smtClean="0"/>
              <a:t>、</a:t>
            </a:r>
            <a:r>
              <a:rPr lang="en-US" altLang="zh-TW" sz="2000" smtClean="0"/>
              <a:t>a47</a:t>
            </a:r>
            <a:r>
              <a:rPr lang="zh-TW" altLang="en-US" sz="2000" smtClean="0"/>
              <a:t>、</a:t>
            </a:r>
            <a:r>
              <a:rPr lang="en-US" altLang="zh-TW" sz="2000" smtClean="0"/>
              <a:t>a57</a:t>
            </a:r>
            <a:r>
              <a:rPr lang="zh-TW" altLang="en-US" sz="2000" smtClean="0"/>
              <a:t>、</a:t>
            </a:r>
            <a:r>
              <a:rPr lang="en-US" altLang="zh-TW" sz="2000" smtClean="0"/>
              <a:t>a67</a:t>
            </a:r>
          </a:p>
          <a:p>
            <a:pPr lvl="1" eaLnBrk="1" hangingPunct="1"/>
            <a:r>
              <a:rPr lang="en-US" altLang="zh-TW" sz="2000" smtClean="0"/>
              <a:t>V1</a:t>
            </a:r>
            <a:r>
              <a:rPr lang="zh-TW" altLang="en-US" sz="2000" smtClean="0"/>
              <a:t>是專案起始點，</a:t>
            </a:r>
            <a:r>
              <a:rPr lang="en-US" altLang="zh-TW" sz="2000" smtClean="0"/>
              <a:t>V7</a:t>
            </a:r>
            <a:r>
              <a:rPr lang="zh-TW" altLang="en-US" sz="2000" smtClean="0"/>
              <a:t>是結束點，其他如</a:t>
            </a:r>
            <a:r>
              <a:rPr lang="en-US" altLang="zh-TW" sz="2000" smtClean="0"/>
              <a:t>V5</a:t>
            </a:r>
            <a:r>
              <a:rPr lang="zh-TW" altLang="en-US" sz="2000" smtClean="0"/>
              <a:t>表示必須完成的活動</a:t>
            </a:r>
          </a:p>
          <a:p>
            <a:pPr lvl="1" eaLnBrk="1" hangingPunct="1"/>
            <a:r>
              <a:rPr lang="en-US" altLang="zh-TW" sz="2000" smtClean="0"/>
              <a:t>a13=3</a:t>
            </a:r>
            <a:r>
              <a:rPr lang="zh-TW" altLang="en-US" sz="2000" smtClean="0"/>
              <a:t>表示</a:t>
            </a:r>
            <a:r>
              <a:rPr lang="en-US" altLang="zh-TW" sz="2000" smtClean="0"/>
              <a:t>V1</a:t>
            </a:r>
            <a:r>
              <a:rPr lang="zh-TW" altLang="en-US" sz="2000" smtClean="0"/>
              <a:t>到</a:t>
            </a:r>
            <a:r>
              <a:rPr lang="en-US" altLang="zh-TW" sz="2000" smtClean="0"/>
              <a:t>V3</a:t>
            </a:r>
            <a:r>
              <a:rPr lang="zh-TW" altLang="en-US" sz="2000" smtClean="0"/>
              <a:t>需要</a:t>
            </a:r>
            <a:r>
              <a:rPr lang="en-US" altLang="zh-TW" sz="2000" smtClean="0"/>
              <a:t>3</a:t>
            </a:r>
            <a:r>
              <a:rPr lang="zh-TW" altLang="en-US" sz="2000" smtClean="0"/>
              <a:t>天時間，</a:t>
            </a:r>
            <a:r>
              <a:rPr lang="en-US" altLang="zh-TW" sz="2000" smtClean="0"/>
              <a:t>a35 = 2</a:t>
            </a:r>
            <a:r>
              <a:rPr lang="zh-TW" altLang="en-US" sz="2000" smtClean="0"/>
              <a:t>為</a:t>
            </a:r>
            <a:r>
              <a:rPr lang="en-US" altLang="zh-TW" sz="2000" smtClean="0"/>
              <a:t>V3</a:t>
            </a:r>
            <a:r>
              <a:rPr lang="zh-TW" altLang="en-US" sz="2000" smtClean="0"/>
              <a:t>到</a:t>
            </a:r>
            <a:r>
              <a:rPr lang="en-US" altLang="zh-TW" sz="2000" smtClean="0"/>
              <a:t>V5</a:t>
            </a:r>
            <a:r>
              <a:rPr lang="zh-TW" altLang="en-US" sz="2000" smtClean="0"/>
              <a:t>需要</a:t>
            </a:r>
            <a:r>
              <a:rPr lang="en-US" altLang="zh-TW" sz="2000" smtClean="0"/>
              <a:t>2</a:t>
            </a:r>
            <a:r>
              <a:rPr lang="zh-TW" altLang="en-US" sz="2000" smtClean="0"/>
              <a:t>天時間</a:t>
            </a:r>
          </a:p>
          <a:p>
            <a:pPr lvl="1" eaLnBrk="1" hangingPunct="1"/>
            <a:r>
              <a:rPr lang="en-US" altLang="zh-TW" sz="2000" smtClean="0"/>
              <a:t>a45</a:t>
            </a:r>
            <a:r>
              <a:rPr lang="zh-TW" altLang="en-US" sz="2000" smtClean="0"/>
              <a:t>為虛擬活動路徑</a:t>
            </a:r>
            <a:r>
              <a:rPr lang="en-US" altLang="zh-TW" sz="2000" smtClean="0"/>
              <a:t>(dummy activity path)</a:t>
            </a:r>
            <a:r>
              <a:rPr lang="zh-TW" altLang="en-US" sz="2000" smtClean="0"/>
              <a:t>其值為</a:t>
            </a:r>
            <a:r>
              <a:rPr lang="en-US" altLang="zh-TW" sz="2000" smtClean="0"/>
              <a:t>0</a:t>
            </a:r>
            <a:r>
              <a:rPr lang="zh-TW" altLang="en-US" sz="2000" smtClean="0"/>
              <a:t>，因為我們假設</a:t>
            </a:r>
            <a:r>
              <a:rPr lang="en-US" altLang="zh-TW" sz="2000" smtClean="0"/>
              <a:t>V5</a:t>
            </a:r>
            <a:r>
              <a:rPr lang="zh-TW" altLang="en-US" sz="2000" smtClean="0"/>
              <a:t>需要</a:t>
            </a:r>
            <a:r>
              <a:rPr lang="en-US" altLang="zh-TW" sz="2000" smtClean="0"/>
              <a:t>V1, V3</a:t>
            </a:r>
            <a:r>
              <a:rPr lang="zh-TW" altLang="en-US" sz="2000" smtClean="0"/>
              <a:t>及</a:t>
            </a:r>
            <a:r>
              <a:rPr lang="en-US" altLang="zh-TW" sz="2000" smtClean="0"/>
              <a:t>V4</a:t>
            </a:r>
            <a:r>
              <a:rPr lang="zh-TW" altLang="en-US" sz="2000" smtClean="0"/>
              <a:t>事件完成之後才可進行事件</a:t>
            </a:r>
            <a:r>
              <a:rPr lang="en-US" altLang="zh-TW" sz="2000" smtClean="0"/>
              <a:t>V5    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1547813" y="2205038"/>
            <a:ext cx="4608512" cy="1778000"/>
            <a:chOff x="975" y="1797"/>
            <a:chExt cx="2903" cy="976"/>
          </a:xfrm>
        </p:grpSpPr>
        <p:sp>
          <p:nvSpPr>
            <p:cNvPr id="57350" name="Oval 6"/>
            <p:cNvSpPr>
              <a:spLocks noChangeArrowheads="1"/>
            </p:cNvSpPr>
            <p:nvPr/>
          </p:nvSpPr>
          <p:spPr bwMode="auto">
            <a:xfrm>
              <a:off x="1806" y="2106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975" y="2119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1480" y="2429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2171" y="2454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2115" y="1797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2731" y="2126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6" name="Oval 12"/>
            <p:cNvSpPr>
              <a:spLocks noChangeArrowheads="1"/>
            </p:cNvSpPr>
            <p:nvPr/>
          </p:nvSpPr>
          <p:spPr bwMode="auto">
            <a:xfrm>
              <a:off x="3678" y="2088"/>
              <a:ext cx="200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1127" y="2308"/>
              <a:ext cx="343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 flipV="1">
              <a:off x="1130" y="1887"/>
              <a:ext cx="96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1192" y="2218"/>
              <a:ext cx="5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1698" y="2542"/>
              <a:ext cx="4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2947" y="2213"/>
              <a:ext cx="7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2337" y="1865"/>
              <a:ext cx="1358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1995" y="2256"/>
              <a:ext cx="203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V="1">
              <a:off x="1974" y="1973"/>
              <a:ext cx="166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H="1" flipV="1">
              <a:off x="2238" y="1988"/>
              <a:ext cx="52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 flipV="1">
              <a:off x="2331" y="2203"/>
              <a:ext cx="394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 flipV="1">
              <a:off x="2389" y="2286"/>
              <a:ext cx="1304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1260" y="1826"/>
              <a:ext cx="42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15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1292" y="2205"/>
              <a:ext cx="389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13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986" y="2372"/>
              <a:ext cx="42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12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1746" y="2523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24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1655" y="1979"/>
              <a:ext cx="42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35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2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2292" y="2069"/>
              <a:ext cx="40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45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2837" y="1805"/>
              <a:ext cx="39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57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759" y="2474"/>
              <a:ext cx="40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47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2472" y="2325"/>
              <a:ext cx="40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46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2963" y="2050"/>
              <a:ext cx="40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67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1778" y="2312"/>
              <a:ext cx="39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34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5695DC1-6B26-489D-BAE7-C428BD936A88}" type="slidenum">
              <a:rPr kumimoji="0" lang="zh-TW" altLang="en-US" sz="1400" baseline="0"/>
              <a:pPr/>
              <a:t>43</a:t>
            </a:fld>
            <a:endParaRPr kumimoji="0" lang="zh-TW" altLang="en-US" sz="1400" baseline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58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400" smtClean="0"/>
              <a:t>臨界路徑</a:t>
            </a:r>
            <a:r>
              <a:rPr lang="en-US" altLang="zh-TW" sz="2400" smtClean="0"/>
              <a:t>(Critical Path) </a:t>
            </a:r>
          </a:p>
          <a:p>
            <a:pPr lvl="1" eaLnBrk="1" hangingPunct="1"/>
            <a:r>
              <a:rPr lang="en-US" altLang="zh-TW" sz="2200" smtClean="0"/>
              <a:t>AOE</a:t>
            </a:r>
            <a:r>
              <a:rPr lang="zh-TW" altLang="en-US" sz="2200" smtClean="0"/>
              <a:t>網路上的活動是可以並行處理的，而一個計畫所需完成的最短時間，是從起始點到結束點間最長的路徑來算。長度為最長的路徑稱為臨界路徑</a:t>
            </a:r>
          </a:p>
          <a:p>
            <a:pPr lvl="1" eaLnBrk="1" hangingPunct="1"/>
            <a:r>
              <a:rPr lang="zh-TW" altLang="en-US" sz="2200" smtClean="0"/>
              <a:t>臨界路徑可能不止一條 </a:t>
            </a:r>
          </a:p>
          <a:p>
            <a:pPr eaLnBrk="1" hangingPunct="1"/>
            <a:r>
              <a:rPr lang="en-US" altLang="zh-TW" sz="2400" smtClean="0"/>
              <a:t>AOE-network</a:t>
            </a:r>
            <a:r>
              <a:rPr lang="zh-TW" altLang="en-US" sz="2400" smtClean="0"/>
              <a:t>上活動的時間 </a:t>
            </a:r>
          </a:p>
          <a:p>
            <a:pPr lvl="1" eaLnBrk="1" hangingPunct="1"/>
            <a:r>
              <a:rPr lang="zh-TW" altLang="en-US" sz="2200" smtClean="0"/>
              <a:t>最早開始時間</a:t>
            </a:r>
            <a:r>
              <a:rPr lang="en-US" altLang="zh-TW" sz="2200" smtClean="0"/>
              <a:t>(Early Start time)</a:t>
            </a:r>
            <a:r>
              <a:rPr lang="zh-TW" altLang="en-US" sz="2200" smtClean="0"/>
              <a:t>表示一活動最早開始的時間，以</a:t>
            </a:r>
            <a:r>
              <a:rPr lang="en-US" altLang="zh-TW" sz="2200" smtClean="0"/>
              <a:t>ES(i)</a:t>
            </a:r>
            <a:r>
              <a:rPr lang="zh-TW" altLang="en-US" sz="2200" smtClean="0"/>
              <a:t>表示活動</a:t>
            </a:r>
            <a:r>
              <a:rPr lang="en-US" altLang="zh-TW" sz="2200" smtClean="0"/>
              <a:t>a</a:t>
            </a:r>
            <a:r>
              <a:rPr lang="en-US" altLang="zh-TW" sz="2200" baseline="-25000" smtClean="0"/>
              <a:t>i</a:t>
            </a:r>
            <a:r>
              <a:rPr lang="zh-TW" altLang="en-US" sz="2200" smtClean="0"/>
              <a:t>最早開始時間；</a:t>
            </a:r>
          </a:p>
          <a:p>
            <a:pPr lvl="1" eaLnBrk="1" hangingPunct="1"/>
            <a:r>
              <a:rPr lang="zh-TW" altLang="en-US" sz="2200" smtClean="0"/>
              <a:t>最晚開始時間</a:t>
            </a:r>
            <a:r>
              <a:rPr lang="en-US" altLang="zh-TW" sz="2200" smtClean="0"/>
              <a:t>(Lastest Start time)</a:t>
            </a:r>
            <a:r>
              <a:rPr lang="zh-TW" altLang="en-US" sz="2200" smtClean="0"/>
              <a:t>指一活動在不影響整個計畫完成之下，最晚能夠開始進行的時間，以</a:t>
            </a:r>
            <a:r>
              <a:rPr lang="en-US" altLang="zh-TW" sz="2200" smtClean="0"/>
              <a:t>LS(i)</a:t>
            </a:r>
            <a:r>
              <a:rPr lang="zh-TW" altLang="en-US" sz="2200" smtClean="0"/>
              <a:t>表示活動</a:t>
            </a:r>
            <a:r>
              <a:rPr lang="en-US" altLang="zh-TW" sz="2200" smtClean="0"/>
              <a:t>a</a:t>
            </a:r>
            <a:r>
              <a:rPr lang="en-US" altLang="zh-TW" sz="2200" baseline="-25000" smtClean="0"/>
              <a:t>i</a:t>
            </a:r>
            <a:r>
              <a:rPr lang="zh-TW" altLang="en-US" sz="2200" smtClean="0"/>
              <a:t>最晚開始的時間 </a:t>
            </a:r>
            <a:endParaRPr lang="zh-TW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254F815-4841-4282-A0C3-32ED9387F72C}" type="slidenum">
              <a:rPr kumimoji="0" lang="zh-TW" altLang="en-US" sz="1400" baseline="0"/>
              <a:pPr/>
              <a:t>44</a:t>
            </a:fld>
            <a:endParaRPr kumimoji="0" lang="zh-TW" altLang="en-US" sz="1400" baseline="0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593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活動臨界之數量</a:t>
            </a:r>
          </a:p>
          <a:p>
            <a:pPr lvl="1" eaLnBrk="1" hangingPunct="1"/>
            <a:r>
              <a:rPr lang="en-US" altLang="zh-TW" smtClean="0"/>
              <a:t>LS(i) –  ES(i)</a:t>
            </a:r>
            <a:r>
              <a:rPr lang="zh-TW" altLang="en-US" smtClean="0"/>
              <a:t>為一活動臨界之數量</a:t>
            </a:r>
          </a:p>
          <a:p>
            <a:pPr lvl="1" eaLnBrk="1" hangingPunct="1"/>
            <a:r>
              <a:rPr lang="zh-TW" altLang="en-US" smtClean="0"/>
              <a:t>它表示在不耽誤或增加整個計畫完成之時間下，</a:t>
            </a:r>
            <a:r>
              <a:rPr lang="en-US" altLang="zh-TW" smtClean="0"/>
              <a:t>i </a:t>
            </a:r>
            <a:r>
              <a:rPr lang="zh-TW" altLang="en-US" smtClean="0"/>
              <a:t>活動所能夠延遲時間之數量</a:t>
            </a:r>
          </a:p>
          <a:p>
            <a:pPr lvl="1" eaLnBrk="1" hangingPunct="1"/>
            <a:r>
              <a:rPr lang="en-US" altLang="zh-TW" smtClean="0"/>
              <a:t>LS(i)–ES(i) = 3</a:t>
            </a:r>
            <a:r>
              <a:rPr lang="zh-TW" altLang="en-US" smtClean="0"/>
              <a:t>，表示 </a:t>
            </a:r>
            <a:r>
              <a:rPr lang="en-US" altLang="zh-TW" smtClean="0"/>
              <a:t>i </a:t>
            </a:r>
            <a:r>
              <a:rPr lang="zh-TW" altLang="en-US" smtClean="0"/>
              <a:t>活動可以延遲三天也不會影響整個計畫的完成 </a:t>
            </a:r>
          </a:p>
          <a:p>
            <a:pPr eaLnBrk="1" hangingPunct="1"/>
            <a:r>
              <a:rPr lang="zh-TW" altLang="en-US" smtClean="0"/>
              <a:t>臨界活動</a:t>
            </a:r>
            <a:r>
              <a:rPr lang="en-US" altLang="zh-TW" smtClean="0"/>
              <a:t>(Critical Activity)</a:t>
            </a:r>
          </a:p>
          <a:p>
            <a:pPr lvl="1" eaLnBrk="1" hangingPunct="1"/>
            <a:r>
              <a:rPr lang="zh-TW" altLang="en-US" smtClean="0"/>
              <a:t>當</a:t>
            </a:r>
            <a:r>
              <a:rPr lang="en-US" altLang="zh-TW" smtClean="0"/>
              <a:t>LS(i) = ES(i)</a:t>
            </a:r>
            <a:r>
              <a:rPr lang="zh-TW" altLang="en-US" smtClean="0"/>
              <a:t>，即</a:t>
            </a:r>
            <a:r>
              <a:rPr lang="en-US" altLang="zh-TW" smtClean="0"/>
              <a:t>LS(i)–ES(i) = 0</a:t>
            </a:r>
            <a:r>
              <a:rPr lang="zh-TW" altLang="en-US" smtClean="0"/>
              <a:t>時，表示 </a:t>
            </a:r>
            <a:r>
              <a:rPr lang="en-US" altLang="zh-TW" smtClean="0"/>
              <a:t>i </a:t>
            </a:r>
            <a:r>
              <a:rPr lang="zh-TW" altLang="en-US" smtClean="0"/>
              <a:t>是臨界的活動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4FE3D0A-FAF2-4863-8ADE-81DCCB4E287E}" type="slidenum">
              <a:rPr kumimoji="0" lang="zh-TW" altLang="en-US" sz="1400" baseline="0"/>
              <a:pPr/>
              <a:t>45</a:t>
            </a:fld>
            <a:endParaRPr kumimoji="0" lang="zh-TW" altLang="en-US" sz="1400" baseline="0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604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26413" cy="3724275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臨界路徑</a:t>
            </a:r>
            <a:r>
              <a:rPr lang="en-US" altLang="zh-TW" smtClean="0"/>
              <a:t>(critical path)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1692275" y="3141663"/>
            <a:ext cx="3916363" cy="1590675"/>
            <a:chOff x="1048" y="1838"/>
            <a:chExt cx="1950" cy="787"/>
          </a:xfrm>
        </p:grpSpPr>
        <p:sp>
          <p:nvSpPr>
            <p:cNvPr id="60422" name="Oval 6"/>
            <p:cNvSpPr>
              <a:spLocks noChangeArrowheads="1"/>
            </p:cNvSpPr>
            <p:nvPr/>
          </p:nvSpPr>
          <p:spPr bwMode="auto">
            <a:xfrm>
              <a:off x="1048" y="1838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1616" y="1848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1844" y="234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25" name="Oval 9"/>
            <p:cNvSpPr>
              <a:spLocks noChangeArrowheads="1"/>
            </p:cNvSpPr>
            <p:nvPr/>
          </p:nvSpPr>
          <p:spPr bwMode="auto">
            <a:xfrm>
              <a:off x="2353" y="2136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26" name="Oval 10"/>
            <p:cNvSpPr>
              <a:spLocks noChangeArrowheads="1"/>
            </p:cNvSpPr>
            <p:nvPr/>
          </p:nvSpPr>
          <p:spPr bwMode="auto">
            <a:xfrm>
              <a:off x="2839" y="2208"/>
              <a:ext cx="15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lang="en-US" altLang="zh-TW" sz="14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1214" y="1932"/>
              <a:ext cx="3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1742" y="2052"/>
              <a:ext cx="132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 flipV="1">
              <a:off x="2000" y="2244"/>
              <a:ext cx="342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V="1">
              <a:off x="2012" y="2352"/>
              <a:ext cx="840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2516" y="2220"/>
              <a:ext cx="31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1247" y="1916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13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1502" y="2127"/>
              <a:ext cx="31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34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1940" y="2112"/>
              <a:ext cx="31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46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3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2336" y="2382"/>
              <a:ext cx="31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47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9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2554" y="2049"/>
              <a:ext cx="30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 baseline="0">
                  <a:latin typeface="Times New Roman" panose="02020603050405020304" pitchFamily="18" charset="0"/>
                </a:rPr>
                <a:t>a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67</a:t>
              </a:r>
              <a:r>
                <a:rPr lang="zh-TW" altLang="en-US" sz="1400" baseline="0">
                  <a:latin typeface="Times New Roman" panose="02020603050405020304" pitchFamily="18" charset="0"/>
                </a:rPr>
                <a:t>＝</a:t>
              </a:r>
              <a:r>
                <a:rPr lang="en-US" altLang="zh-TW" sz="1400" baseline="0">
                  <a:latin typeface="Times New Roman" panose="02020603050405020304" pitchFamily="18" charset="0"/>
                </a:rPr>
                <a:t>6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EDD0879-788E-48BB-B5AC-82BB8C836731}" type="slidenum">
              <a:rPr kumimoji="0" lang="zh-TW" altLang="en-US" sz="1400" baseline="0"/>
              <a:pPr/>
              <a:t>46</a:t>
            </a:fld>
            <a:endParaRPr kumimoji="0" lang="zh-TW" altLang="en-US" sz="1400" baseline="0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614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12.9.1 </a:t>
            </a:r>
            <a:r>
              <a:rPr lang="zh-TW" altLang="en-US" sz="2800" smtClean="0"/>
              <a:t>計算最早發生的時間</a:t>
            </a:r>
          </a:p>
          <a:p>
            <a:pPr eaLnBrk="1" hangingPunct="1"/>
            <a:r>
              <a:rPr lang="zh-TW" altLang="en-US" sz="2400" smtClean="0"/>
              <a:t>如何求得</a:t>
            </a:r>
            <a:r>
              <a:rPr lang="en-US" altLang="zh-TW" sz="2400" smtClean="0"/>
              <a:t>AOE</a:t>
            </a:r>
            <a:r>
              <a:rPr lang="zh-TW" altLang="en-US" sz="2400" smtClean="0"/>
              <a:t>網路的臨界路徑呢？</a:t>
            </a:r>
          </a:p>
          <a:p>
            <a:pPr lvl="1" eaLnBrk="1" hangingPunct="1"/>
            <a:r>
              <a:rPr lang="zh-TW" altLang="en-US" sz="2200" smtClean="0"/>
              <a:t>首先要計算事件最早發生的時間</a:t>
            </a:r>
            <a:r>
              <a:rPr lang="en-US" altLang="zh-TW" sz="2200" smtClean="0"/>
              <a:t>ES(j)</a:t>
            </a:r>
            <a:r>
              <a:rPr lang="zh-TW" altLang="en-US" sz="2200" smtClean="0"/>
              <a:t>及事件最晚發生的時間</a:t>
            </a:r>
            <a:r>
              <a:rPr lang="en-US" altLang="zh-TW" sz="2200" smtClean="0"/>
              <a:t>LS(j) </a:t>
            </a:r>
          </a:p>
          <a:p>
            <a:pPr lvl="1" eaLnBrk="1" hangingPunct="1"/>
            <a:r>
              <a:rPr lang="zh-TW" altLang="en-US" sz="2200" smtClean="0"/>
              <a:t>其中 </a:t>
            </a:r>
            <a:r>
              <a:rPr lang="en-US" altLang="zh-TW" sz="2200" smtClean="0"/>
              <a:t>ES(j) = max{ES(j), ES(i) + &lt;i, j&gt;</a:t>
            </a:r>
            <a:r>
              <a:rPr lang="zh-TW" altLang="en-US" sz="2200" smtClean="0"/>
              <a:t>時間</a:t>
            </a:r>
            <a:r>
              <a:rPr lang="en-US" altLang="zh-TW" sz="2200" smtClean="0"/>
              <a:t>}	(i    p(j))</a:t>
            </a:r>
          </a:p>
          <a:p>
            <a:pPr lvl="1" eaLnBrk="1" hangingPunct="1"/>
            <a:r>
              <a:rPr lang="en-US" altLang="zh-TW" sz="2200" smtClean="0"/>
              <a:t>	p(j)</a:t>
            </a:r>
            <a:r>
              <a:rPr lang="zh-TW" altLang="en-US" sz="2200" smtClean="0"/>
              <a:t>是所有與 </a:t>
            </a:r>
            <a:r>
              <a:rPr lang="en-US" altLang="zh-TW" sz="2200" smtClean="0"/>
              <a:t>j </a:t>
            </a:r>
            <a:r>
              <a:rPr lang="zh-TW" altLang="en-US" sz="2200" smtClean="0"/>
              <a:t>相鄰頂點所成的集合</a:t>
            </a:r>
          </a:p>
          <a:p>
            <a:pPr eaLnBrk="1" hangingPunct="1"/>
            <a:r>
              <a:rPr lang="zh-TW" altLang="en-US" sz="2400" smtClean="0"/>
              <a:t>計算最早發生的時間</a:t>
            </a:r>
          </a:p>
          <a:p>
            <a:pPr lvl="1" eaLnBrk="1" hangingPunct="1"/>
            <a:r>
              <a:rPr lang="zh-TW" altLang="en-US" sz="2200" smtClean="0"/>
              <a:t>首先我們利用拓樸排序，每當輸出一個事件時，就修正此事件到各事件之最早的時間，如果拓樸排序輸出是事件 </a:t>
            </a:r>
            <a:r>
              <a:rPr lang="en-US" altLang="zh-TW" sz="2200" smtClean="0"/>
              <a:t>j</a:t>
            </a:r>
            <a:r>
              <a:rPr lang="zh-TW" altLang="en-US" sz="2200" smtClean="0"/>
              <a:t>，而事件 </a:t>
            </a:r>
            <a:r>
              <a:rPr lang="en-US" altLang="zh-TW" sz="2200" smtClean="0"/>
              <a:t>j </a:t>
            </a:r>
            <a:r>
              <a:rPr lang="zh-TW" altLang="en-US" sz="2200" smtClean="0"/>
              <a:t>指向事件 </a:t>
            </a:r>
            <a:r>
              <a:rPr lang="en-US" altLang="zh-TW" sz="2200" smtClean="0"/>
              <a:t>k</a:t>
            </a:r>
            <a:r>
              <a:rPr lang="zh-TW" altLang="en-US" sz="2200" smtClean="0"/>
              <a:t>，此時的 </a:t>
            </a:r>
            <a:r>
              <a:rPr lang="en-US" altLang="zh-TW" sz="2200" smtClean="0"/>
              <a:t>ES(k) = max{ES(k), ES(j) + &lt;j, k&gt;</a:t>
            </a:r>
            <a:r>
              <a:rPr lang="zh-TW" altLang="en-US" sz="2200" smtClean="0"/>
              <a:t>時間</a:t>
            </a:r>
            <a:r>
              <a:rPr lang="en-US" altLang="zh-TW" sz="2200" smtClean="0"/>
              <a:t>} </a:t>
            </a:r>
          </a:p>
          <a:p>
            <a:pPr eaLnBrk="1" hangingPunct="1"/>
            <a:endParaRPr lang="en-US" altLang="zh-TW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3930CF7-BD89-4C37-8ABA-4A4DADCC71DF}" type="slidenum">
              <a:rPr kumimoji="0" lang="zh-TW" altLang="en-US" sz="1400" baseline="0"/>
              <a:pPr/>
              <a:t>47</a:t>
            </a:fld>
            <a:endParaRPr kumimoji="0" lang="zh-TW" altLang="en-US" sz="1400" baseline="0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12.9.2  </a:t>
            </a:r>
            <a:r>
              <a:rPr lang="zh-TW" altLang="en-US" smtClean="0"/>
              <a:t>計算最晚開始的時間</a:t>
            </a:r>
          </a:p>
          <a:p>
            <a:pPr lvl="1" eaLnBrk="1" hangingPunct="1"/>
            <a:r>
              <a:rPr lang="en-US" altLang="zh-TW" smtClean="0"/>
              <a:t>LS(j) = min{LS(j), LS(i) – &lt;j, i&gt;</a:t>
            </a:r>
            <a:r>
              <a:rPr lang="zh-TW" altLang="en-US" smtClean="0"/>
              <a:t>時間</a:t>
            </a:r>
            <a:r>
              <a:rPr lang="en-US" altLang="zh-TW" smtClean="0"/>
              <a:t>} {i    s(j)}</a:t>
            </a:r>
          </a:p>
          <a:p>
            <a:pPr lvl="1" eaLnBrk="1" hangingPunct="1"/>
            <a:r>
              <a:rPr lang="en-US" altLang="zh-TW" smtClean="0"/>
              <a:t>s(j)</a:t>
            </a:r>
            <a:r>
              <a:rPr lang="zh-TW" altLang="en-US" smtClean="0"/>
              <a:t>是所有與頂點 </a:t>
            </a:r>
            <a:r>
              <a:rPr lang="en-US" altLang="zh-TW" smtClean="0"/>
              <a:t>j </a:t>
            </a:r>
            <a:r>
              <a:rPr lang="zh-TW" altLang="en-US" smtClean="0"/>
              <a:t>相鄰頂點的集合 </a:t>
            </a:r>
          </a:p>
          <a:p>
            <a:pPr lvl="1" eaLnBrk="1" hangingPunct="1"/>
            <a:r>
              <a:rPr lang="zh-TW" altLang="en-US" smtClean="0"/>
              <a:t>若藉拓樸排序，將每一事件一一輸出時，然後利用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	</a:t>
            </a:r>
            <a:r>
              <a:rPr lang="en-US" altLang="zh-TW" smtClean="0"/>
              <a:t>LS(k) = min{LS(k), LS(j) –&lt;j, k&gt;} 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E5BFFAC-A200-4578-9568-0C45380FFF8D}" type="slidenum">
              <a:rPr kumimoji="0" lang="zh-TW" altLang="en-US" sz="1400" baseline="0"/>
              <a:pPr/>
              <a:t>48</a:t>
            </a:fld>
            <a:endParaRPr kumimoji="0" lang="zh-TW" altLang="en-US" sz="1400" baseline="0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6349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924800" cy="500062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12.9.3  </a:t>
            </a:r>
            <a:r>
              <a:rPr lang="zh-TW" altLang="en-US" smtClean="0"/>
              <a:t>如何求得臨界路徑</a:t>
            </a:r>
          </a:p>
          <a:p>
            <a:pPr eaLnBrk="1" hangingPunct="1"/>
            <a:r>
              <a:rPr lang="zh-TW" altLang="en-US" smtClean="0"/>
              <a:t>我們將</a:t>
            </a:r>
            <a:r>
              <a:rPr lang="en-US" altLang="zh-TW" smtClean="0"/>
              <a:t>ES(i)</a:t>
            </a:r>
            <a:r>
              <a:rPr lang="zh-TW" altLang="en-US" smtClean="0"/>
              <a:t>的值放在□，而</a:t>
            </a:r>
            <a:r>
              <a:rPr lang="en-US" altLang="zh-TW" smtClean="0"/>
              <a:t>LS(i)</a:t>
            </a:r>
            <a:r>
              <a:rPr lang="zh-TW" altLang="en-US" smtClean="0"/>
              <a:t>的值則放在</a:t>
            </a:r>
            <a:r>
              <a:rPr lang="en-US" altLang="zh-TW" smtClean="0"/>
              <a:t>Δ</a:t>
            </a:r>
            <a:r>
              <a:rPr lang="zh-TW" altLang="en-US" smtClean="0"/>
              <a:t>圖樣上，如下圖所示：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smtClean="0">
              <a:latin typeface="新細明體" panose="02020500000000000000" pitchFamily="18" charset="-120"/>
            </a:endParaRP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1476375" y="3284538"/>
            <a:ext cx="6076950" cy="3116262"/>
            <a:chOff x="2181" y="8811"/>
            <a:chExt cx="6488" cy="3813"/>
          </a:xfrm>
        </p:grpSpPr>
        <p:sp>
          <p:nvSpPr>
            <p:cNvPr id="63494" name="Oval 6"/>
            <p:cNvSpPr>
              <a:spLocks noChangeArrowheads="1"/>
            </p:cNvSpPr>
            <p:nvPr/>
          </p:nvSpPr>
          <p:spPr bwMode="auto">
            <a:xfrm>
              <a:off x="2258" y="1042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3375" y="1163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3999" y="1056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4927" y="1163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498" name="Oval 10"/>
            <p:cNvSpPr>
              <a:spLocks noChangeArrowheads="1"/>
            </p:cNvSpPr>
            <p:nvPr/>
          </p:nvSpPr>
          <p:spPr bwMode="auto">
            <a:xfrm>
              <a:off x="5445" y="956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6210" y="1067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500" name="Oval 12"/>
            <p:cNvSpPr>
              <a:spLocks noChangeArrowheads="1"/>
            </p:cNvSpPr>
            <p:nvPr/>
          </p:nvSpPr>
          <p:spPr bwMode="auto">
            <a:xfrm>
              <a:off x="7980" y="1068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V</a:t>
              </a:r>
              <a:r>
                <a:rPr kumimoji="0" lang="en-US" altLang="zh-TW" sz="1600" baseline="-25000">
                  <a:latin typeface="Arial Narrow" panose="020B0606020202030204" pitchFamily="34" charset="0"/>
                  <a:ea typeface="文鼎中楷" pitchFamily="49" charset="-120"/>
                </a:rPr>
                <a:t>7</a:t>
              </a:r>
              <a:endParaRPr kumimoji="0" lang="en-US" altLang="zh-TW" sz="1600" baseline="0">
                <a:latin typeface="Arial Narrow" panose="020B0606020202030204" pitchFamily="34" charset="0"/>
                <a:ea typeface="文鼎中楷" pitchFamily="49" charset="-120"/>
              </a:endParaRPr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2563" y="10828"/>
              <a:ext cx="825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 flipV="1">
              <a:off x="2620" y="9788"/>
              <a:ext cx="2820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2680" y="10633"/>
              <a:ext cx="129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4" name="Line 16"/>
            <p:cNvSpPr>
              <a:spLocks noChangeShapeType="1"/>
            </p:cNvSpPr>
            <p:nvPr/>
          </p:nvSpPr>
          <p:spPr bwMode="auto">
            <a:xfrm>
              <a:off x="4360" y="10918"/>
              <a:ext cx="645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 flipV="1">
              <a:off x="4360" y="9898"/>
              <a:ext cx="1095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 flipV="1">
              <a:off x="5260" y="9970"/>
              <a:ext cx="33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3805" y="11878"/>
              <a:ext cx="11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 flipV="1">
              <a:off x="5335" y="10944"/>
              <a:ext cx="855" cy="8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 flipV="1">
              <a:off x="5335" y="11053"/>
              <a:ext cx="2640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5850" y="9843"/>
              <a:ext cx="2085" cy="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6631" y="10829"/>
              <a:ext cx="1314" cy="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grpSp>
          <p:nvGrpSpPr>
            <p:cNvPr id="63512" name="Group 24"/>
            <p:cNvGrpSpPr>
              <a:grpSpLocks/>
            </p:cNvGrpSpPr>
            <p:nvPr/>
          </p:nvGrpSpPr>
          <p:grpSpPr bwMode="auto">
            <a:xfrm>
              <a:off x="2181" y="9630"/>
              <a:ext cx="397" cy="732"/>
              <a:chOff x="7558" y="9116"/>
              <a:chExt cx="397" cy="732"/>
            </a:xfrm>
          </p:grpSpPr>
          <p:sp>
            <p:nvSpPr>
              <p:cNvPr id="63552" name="Rectangle 25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3553" name="AutoShape 26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3513" name="Group 27"/>
            <p:cNvGrpSpPr>
              <a:grpSpLocks/>
            </p:cNvGrpSpPr>
            <p:nvPr/>
          </p:nvGrpSpPr>
          <p:grpSpPr bwMode="auto">
            <a:xfrm>
              <a:off x="2824" y="11461"/>
              <a:ext cx="397" cy="732"/>
              <a:chOff x="7558" y="9116"/>
              <a:chExt cx="397" cy="732"/>
            </a:xfrm>
          </p:grpSpPr>
          <p:sp>
            <p:nvSpPr>
              <p:cNvPr id="63550" name="Rectangle 28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63551" name="AutoShape 29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63514" name="Group 30"/>
            <p:cNvGrpSpPr>
              <a:grpSpLocks/>
            </p:cNvGrpSpPr>
            <p:nvPr/>
          </p:nvGrpSpPr>
          <p:grpSpPr bwMode="auto">
            <a:xfrm>
              <a:off x="5255" y="11892"/>
              <a:ext cx="397" cy="732"/>
              <a:chOff x="7558" y="9116"/>
              <a:chExt cx="397" cy="732"/>
            </a:xfrm>
          </p:grpSpPr>
          <p:sp>
            <p:nvSpPr>
              <p:cNvPr id="63548" name="Rectangle 31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3549" name="AutoShape 32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63515" name="Group 33"/>
            <p:cNvGrpSpPr>
              <a:grpSpLocks/>
            </p:cNvGrpSpPr>
            <p:nvPr/>
          </p:nvGrpSpPr>
          <p:grpSpPr bwMode="auto">
            <a:xfrm>
              <a:off x="8272" y="9958"/>
              <a:ext cx="397" cy="732"/>
              <a:chOff x="7558" y="9116"/>
              <a:chExt cx="397" cy="732"/>
            </a:xfrm>
          </p:grpSpPr>
          <p:sp>
            <p:nvSpPr>
              <p:cNvPr id="63546" name="Rectangle 34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63547" name="AutoShape 35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15</a:t>
                </a:r>
              </a:p>
            </p:txBody>
          </p:sp>
        </p:grpSp>
        <p:grpSp>
          <p:nvGrpSpPr>
            <p:cNvPr id="63516" name="Group 36"/>
            <p:cNvGrpSpPr>
              <a:grpSpLocks/>
            </p:cNvGrpSpPr>
            <p:nvPr/>
          </p:nvGrpSpPr>
          <p:grpSpPr bwMode="auto">
            <a:xfrm>
              <a:off x="3905" y="10977"/>
              <a:ext cx="397" cy="732"/>
              <a:chOff x="7558" y="9116"/>
              <a:chExt cx="397" cy="732"/>
            </a:xfrm>
          </p:grpSpPr>
          <p:sp>
            <p:nvSpPr>
              <p:cNvPr id="63544" name="Rectangle 37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3545" name="AutoShape 38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63517" name="Group 39"/>
            <p:cNvGrpSpPr>
              <a:grpSpLocks/>
            </p:cNvGrpSpPr>
            <p:nvPr/>
          </p:nvGrpSpPr>
          <p:grpSpPr bwMode="auto">
            <a:xfrm>
              <a:off x="5750" y="10182"/>
              <a:ext cx="397" cy="732"/>
              <a:chOff x="7558" y="9116"/>
              <a:chExt cx="397" cy="732"/>
            </a:xfrm>
          </p:grpSpPr>
          <p:sp>
            <p:nvSpPr>
              <p:cNvPr id="63542" name="Rectangle 40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63543" name="AutoShape 41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9</a:t>
                </a:r>
              </a:p>
            </p:txBody>
          </p:sp>
        </p:grpSp>
        <p:grpSp>
          <p:nvGrpSpPr>
            <p:cNvPr id="63518" name="Group 42"/>
            <p:cNvGrpSpPr>
              <a:grpSpLocks/>
            </p:cNvGrpSpPr>
            <p:nvPr/>
          </p:nvGrpSpPr>
          <p:grpSpPr bwMode="auto">
            <a:xfrm>
              <a:off x="5961" y="8811"/>
              <a:ext cx="397" cy="732"/>
              <a:chOff x="7558" y="9116"/>
              <a:chExt cx="397" cy="732"/>
            </a:xfrm>
          </p:grpSpPr>
          <p:sp>
            <p:nvSpPr>
              <p:cNvPr id="63540" name="Rectangle 43"/>
              <p:cNvSpPr>
                <a:spLocks noChangeArrowheads="1"/>
              </p:cNvSpPr>
              <p:nvPr/>
            </p:nvSpPr>
            <p:spPr bwMode="auto">
              <a:xfrm>
                <a:off x="7558" y="9577"/>
                <a:ext cx="397" cy="2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lnSpc>
                    <a:spcPct val="96000"/>
                  </a:lnSpc>
                </a:pPr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3541" name="AutoShape 44"/>
              <p:cNvSpPr>
                <a:spLocks noChangeArrowheads="1"/>
              </p:cNvSpPr>
              <p:nvPr/>
            </p:nvSpPr>
            <p:spPr bwMode="auto">
              <a:xfrm>
                <a:off x="7558" y="9116"/>
                <a:ext cx="397" cy="458"/>
              </a:xfrm>
              <a:prstGeom prst="triangle">
                <a:avLst>
                  <a:gd name="adj" fmla="val 49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sz="1600" baseline="0"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sp>
          <p:nvSpPr>
            <p:cNvPr id="63519" name="Oval 45"/>
            <p:cNvSpPr>
              <a:spLocks noChangeArrowheads="1"/>
            </p:cNvSpPr>
            <p:nvPr/>
          </p:nvSpPr>
          <p:spPr bwMode="auto">
            <a:xfrm>
              <a:off x="3676" y="9868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</a:t>
              </a:r>
            </a:p>
          </p:txBody>
        </p:sp>
        <p:sp>
          <p:nvSpPr>
            <p:cNvPr id="63520" name="Oval 46"/>
            <p:cNvSpPr>
              <a:spLocks noChangeArrowheads="1"/>
            </p:cNvSpPr>
            <p:nvPr/>
          </p:nvSpPr>
          <p:spPr bwMode="auto">
            <a:xfrm>
              <a:off x="3110" y="1034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</a:p>
          </p:txBody>
        </p:sp>
        <p:sp>
          <p:nvSpPr>
            <p:cNvPr id="63521" name="Oval 47"/>
            <p:cNvSpPr>
              <a:spLocks noChangeArrowheads="1"/>
            </p:cNvSpPr>
            <p:nvPr/>
          </p:nvSpPr>
          <p:spPr bwMode="auto">
            <a:xfrm>
              <a:off x="2494" y="11008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</a:p>
          </p:txBody>
        </p:sp>
        <p:sp>
          <p:nvSpPr>
            <p:cNvPr id="63522" name="Oval 48"/>
            <p:cNvSpPr>
              <a:spLocks noChangeArrowheads="1"/>
            </p:cNvSpPr>
            <p:nvPr/>
          </p:nvSpPr>
          <p:spPr bwMode="auto">
            <a:xfrm>
              <a:off x="4040" y="1185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</a:p>
          </p:txBody>
        </p:sp>
        <p:sp>
          <p:nvSpPr>
            <p:cNvPr id="63523" name="Oval 49"/>
            <p:cNvSpPr>
              <a:spLocks noChangeArrowheads="1"/>
            </p:cNvSpPr>
            <p:nvPr/>
          </p:nvSpPr>
          <p:spPr bwMode="auto">
            <a:xfrm>
              <a:off x="4559" y="1088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</a:p>
          </p:txBody>
        </p:sp>
        <p:sp>
          <p:nvSpPr>
            <p:cNvPr id="63524" name="Oval 50"/>
            <p:cNvSpPr>
              <a:spLocks noChangeArrowheads="1"/>
            </p:cNvSpPr>
            <p:nvPr/>
          </p:nvSpPr>
          <p:spPr bwMode="auto">
            <a:xfrm>
              <a:off x="4520" y="10044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</a:t>
              </a:r>
            </a:p>
          </p:txBody>
        </p:sp>
        <p:sp>
          <p:nvSpPr>
            <p:cNvPr id="63525" name="Oval 51"/>
            <p:cNvSpPr>
              <a:spLocks noChangeArrowheads="1"/>
            </p:cNvSpPr>
            <p:nvPr/>
          </p:nvSpPr>
          <p:spPr bwMode="auto">
            <a:xfrm>
              <a:off x="5067" y="10595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0</a:t>
              </a:r>
            </a:p>
          </p:txBody>
        </p:sp>
        <p:sp>
          <p:nvSpPr>
            <p:cNvPr id="63526" name="Oval 52"/>
            <p:cNvSpPr>
              <a:spLocks noChangeArrowheads="1"/>
            </p:cNvSpPr>
            <p:nvPr/>
          </p:nvSpPr>
          <p:spPr bwMode="auto">
            <a:xfrm>
              <a:off x="5567" y="11008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</a:t>
              </a:r>
            </a:p>
          </p:txBody>
        </p:sp>
        <p:sp>
          <p:nvSpPr>
            <p:cNvPr id="63527" name="Oval 53"/>
            <p:cNvSpPr>
              <a:spLocks noChangeArrowheads="1"/>
            </p:cNvSpPr>
            <p:nvPr/>
          </p:nvSpPr>
          <p:spPr bwMode="auto">
            <a:xfrm>
              <a:off x="6333" y="11480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</a:t>
              </a:r>
            </a:p>
          </p:txBody>
        </p:sp>
        <p:sp>
          <p:nvSpPr>
            <p:cNvPr id="63528" name="Oval 54"/>
            <p:cNvSpPr>
              <a:spLocks noChangeArrowheads="1"/>
            </p:cNvSpPr>
            <p:nvPr/>
          </p:nvSpPr>
          <p:spPr bwMode="auto">
            <a:xfrm>
              <a:off x="6749" y="1053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</a:t>
              </a:r>
            </a:p>
          </p:txBody>
        </p:sp>
        <p:sp>
          <p:nvSpPr>
            <p:cNvPr id="63529" name="Oval 55"/>
            <p:cNvSpPr>
              <a:spLocks noChangeArrowheads="1"/>
            </p:cNvSpPr>
            <p:nvPr/>
          </p:nvSpPr>
          <p:spPr bwMode="auto">
            <a:xfrm>
              <a:off x="6536" y="9899"/>
              <a:ext cx="397" cy="39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96000"/>
                </a:lnSpc>
              </a:pPr>
              <a:r>
                <a:rPr kumimoji="0"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</a:t>
              </a:r>
            </a:p>
          </p:txBody>
        </p:sp>
        <p:sp>
          <p:nvSpPr>
            <p:cNvPr id="63530" name="Line 56"/>
            <p:cNvSpPr>
              <a:spLocks noChangeShapeType="1"/>
            </p:cNvSpPr>
            <p:nvPr/>
          </p:nvSpPr>
          <p:spPr bwMode="auto">
            <a:xfrm>
              <a:off x="7165" y="10768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1" name="Line 57"/>
            <p:cNvSpPr>
              <a:spLocks noChangeShapeType="1"/>
            </p:cNvSpPr>
            <p:nvPr/>
          </p:nvSpPr>
          <p:spPr bwMode="auto">
            <a:xfrm>
              <a:off x="7219" y="10779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2" name="Line 58"/>
            <p:cNvSpPr>
              <a:spLocks noChangeShapeType="1"/>
            </p:cNvSpPr>
            <p:nvPr/>
          </p:nvSpPr>
          <p:spPr bwMode="auto">
            <a:xfrm>
              <a:off x="5553" y="11443"/>
              <a:ext cx="142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3" name="Line 59"/>
            <p:cNvSpPr>
              <a:spLocks noChangeShapeType="1"/>
            </p:cNvSpPr>
            <p:nvPr/>
          </p:nvSpPr>
          <p:spPr bwMode="auto">
            <a:xfrm>
              <a:off x="5590" y="11382"/>
              <a:ext cx="142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4" name="Line 60"/>
            <p:cNvSpPr>
              <a:spLocks noChangeShapeType="1"/>
            </p:cNvSpPr>
            <p:nvPr/>
          </p:nvSpPr>
          <p:spPr bwMode="auto">
            <a:xfrm>
              <a:off x="6565" y="11398"/>
              <a:ext cx="83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5" name="Line 61"/>
            <p:cNvSpPr>
              <a:spLocks noChangeShapeType="1"/>
            </p:cNvSpPr>
            <p:nvPr/>
          </p:nvSpPr>
          <p:spPr bwMode="auto">
            <a:xfrm>
              <a:off x="6611" y="11357"/>
              <a:ext cx="83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6" name="Line 62"/>
            <p:cNvSpPr>
              <a:spLocks noChangeShapeType="1"/>
            </p:cNvSpPr>
            <p:nvPr/>
          </p:nvSpPr>
          <p:spPr bwMode="auto">
            <a:xfrm flipH="1">
              <a:off x="4525" y="11098"/>
              <a:ext cx="128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7" name="Line 63"/>
            <p:cNvSpPr>
              <a:spLocks noChangeShapeType="1"/>
            </p:cNvSpPr>
            <p:nvPr/>
          </p:nvSpPr>
          <p:spPr bwMode="auto">
            <a:xfrm flipH="1">
              <a:off x="4559" y="11154"/>
              <a:ext cx="128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8" name="Line 64"/>
            <p:cNvSpPr>
              <a:spLocks noChangeShapeType="1"/>
            </p:cNvSpPr>
            <p:nvPr/>
          </p:nvSpPr>
          <p:spPr bwMode="auto">
            <a:xfrm>
              <a:off x="3190" y="10603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3539" name="Line 65"/>
            <p:cNvSpPr>
              <a:spLocks noChangeShapeType="1"/>
            </p:cNvSpPr>
            <p:nvPr/>
          </p:nvSpPr>
          <p:spPr bwMode="auto">
            <a:xfrm>
              <a:off x="3250" y="10614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1751CF6-7A01-42CC-9F8C-0B396177BE8F}" type="slidenum">
              <a:rPr kumimoji="0" lang="zh-TW" altLang="en-US" sz="1400" baseline="0"/>
              <a:pPr/>
              <a:t>49</a:t>
            </a:fld>
            <a:endParaRPr kumimoji="0" lang="zh-TW" altLang="en-US" sz="1400" baseline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12.9  </a:t>
            </a:r>
            <a:r>
              <a:rPr lang="zh-TW" altLang="en-US" smtClean="0"/>
              <a:t>臨界路徑法</a:t>
            </a:r>
          </a:p>
        </p:txBody>
      </p:sp>
      <p:sp>
        <p:nvSpPr>
          <p:cNvPr id="645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當下列三個條件皆成立時，便可求出二頂點</a:t>
            </a:r>
            <a:r>
              <a:rPr lang="en-US" altLang="zh-TW" smtClean="0">
                <a:latin typeface="新細明體" panose="02020500000000000000" pitchFamily="18" charset="-120"/>
              </a:rPr>
              <a:t>V</a:t>
            </a:r>
            <a:r>
              <a:rPr lang="en-US" altLang="zh-TW" baseline="-30000" smtClean="0">
                <a:latin typeface="新細明體" panose="02020500000000000000" pitchFamily="18" charset="-120"/>
              </a:rPr>
              <a:t>i</a:t>
            </a:r>
            <a:r>
              <a:rPr lang="zh-TW" altLang="en-US" smtClean="0">
                <a:latin typeface="新細明體" panose="02020500000000000000" pitchFamily="18" charset="-120"/>
              </a:rPr>
              <a:t>與</a:t>
            </a:r>
            <a:r>
              <a:rPr lang="en-US" altLang="zh-TW" smtClean="0">
                <a:latin typeface="新細明體" panose="02020500000000000000" pitchFamily="18" charset="-120"/>
              </a:rPr>
              <a:t>V</a:t>
            </a:r>
            <a:r>
              <a:rPr lang="en-US" altLang="zh-TW" baseline="-30000" smtClean="0">
                <a:latin typeface="新細明體" panose="02020500000000000000" pitchFamily="18" charset="-120"/>
              </a:rPr>
              <a:t>j</a:t>
            </a:r>
            <a:r>
              <a:rPr lang="zh-TW" altLang="en-US" smtClean="0">
                <a:latin typeface="新細明體" panose="02020500000000000000" pitchFamily="18" charset="-120"/>
              </a:rPr>
              <a:t>間的路徑是否為臨界路徑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     </a:t>
            </a:r>
            <a:r>
              <a:rPr lang="en-US" altLang="zh-TW" smtClean="0">
                <a:latin typeface="新細明體" panose="02020500000000000000" pitchFamily="18" charset="-120"/>
              </a:rPr>
              <a:t>(1)</a:t>
            </a:r>
            <a:r>
              <a:rPr lang="en-US" altLang="zh-TW" smtClean="0"/>
              <a:t>   </a:t>
            </a:r>
            <a:r>
              <a:rPr lang="en-US" altLang="zh-TW" smtClean="0">
                <a:latin typeface="新細明體" panose="02020500000000000000" pitchFamily="18" charset="-120"/>
              </a:rPr>
              <a:t>ES(i) = LS(i)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     (2)</a:t>
            </a:r>
            <a:r>
              <a:rPr lang="en-US" altLang="zh-TW" smtClean="0"/>
              <a:t>  </a:t>
            </a:r>
            <a:r>
              <a:rPr lang="en-US" altLang="zh-TW" smtClean="0">
                <a:latin typeface="新細明體" panose="02020500000000000000" pitchFamily="18" charset="-120"/>
              </a:rPr>
              <a:t> ES(j) = LS(j)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     (3)</a:t>
            </a:r>
            <a:r>
              <a:rPr lang="en-US" altLang="zh-TW" smtClean="0"/>
              <a:t>  </a:t>
            </a:r>
            <a:r>
              <a:rPr lang="en-US" altLang="zh-TW" smtClean="0">
                <a:latin typeface="新細明體" panose="02020500000000000000" pitchFamily="18" charset="-120"/>
              </a:rPr>
              <a:t> ES(j)</a:t>
            </a:r>
            <a:r>
              <a:rPr lang="en-US" altLang="zh-TW" smtClean="0"/>
              <a:t>–</a:t>
            </a:r>
            <a:r>
              <a:rPr lang="en-US" altLang="zh-TW" smtClean="0">
                <a:latin typeface="新細明體" panose="02020500000000000000" pitchFamily="18" charset="-120"/>
              </a:rPr>
              <a:t>ES(i) = LS(j)</a:t>
            </a:r>
            <a:r>
              <a:rPr lang="en-US" altLang="zh-TW" smtClean="0"/>
              <a:t>–</a:t>
            </a:r>
            <a:r>
              <a:rPr lang="en-US" altLang="zh-TW" smtClean="0">
                <a:latin typeface="新細明體" panose="02020500000000000000" pitchFamily="18" charset="-120"/>
              </a:rPr>
              <a:t>LS(i) = a</a:t>
            </a:r>
            <a:r>
              <a:rPr lang="en-US" altLang="zh-TW" baseline="-30000" smtClean="0">
                <a:latin typeface="新細明體" panose="02020500000000000000" pitchFamily="18" charset="-120"/>
              </a:rPr>
              <a:t>ij</a:t>
            </a:r>
            <a:endParaRPr lang="en-US" altLang="zh-TW" smtClean="0">
              <a:latin typeface="新細明體" panose="02020500000000000000" pitchFamily="18" charset="-120"/>
            </a:endParaRP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D933522-CD7C-41B1-97EA-3AE08A2D5AEE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13316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3025" cy="4824412"/>
          </a:xfrm>
          <a:noFill/>
        </p:spPr>
        <p:txBody>
          <a:bodyPr/>
          <a:lstStyle/>
          <a:p>
            <a:pPr lvl="1" eaLnBrk="1" hangingPunct="1"/>
            <a:r>
              <a:rPr lang="zh-TW" altLang="en-US" smtClean="0"/>
              <a:t>圖形 </a:t>
            </a:r>
            <a:r>
              <a:rPr lang="en-US" altLang="zh-TW" smtClean="0"/>
              <a:t>(graph)</a:t>
            </a:r>
          </a:p>
          <a:p>
            <a:pPr lvl="2" eaLnBrk="1" hangingPunct="1"/>
            <a:r>
              <a:rPr lang="zh-TW" altLang="en-US" sz="2200" smtClean="0"/>
              <a:t>是由所有頂點和所有邊組合而成的，以</a:t>
            </a:r>
            <a:r>
              <a:rPr lang="en-US" altLang="zh-TW" sz="2200" smtClean="0"/>
              <a:t>G=(V, E)</a:t>
            </a:r>
            <a:r>
              <a:rPr lang="zh-TW" altLang="en-US" sz="2200" smtClean="0"/>
              <a:t>表示</a:t>
            </a:r>
          </a:p>
          <a:p>
            <a:pPr lvl="2" eaLnBrk="1" hangingPunct="1"/>
            <a:r>
              <a:rPr lang="zh-TW" altLang="en-US" sz="2200" smtClean="0"/>
              <a:t>在無方向圖形中</a:t>
            </a:r>
            <a:r>
              <a:rPr lang="en-US" altLang="zh-TW" sz="2200" smtClean="0"/>
              <a:t>(V1, V2)</a:t>
            </a:r>
            <a:r>
              <a:rPr lang="zh-TW" altLang="en-US" sz="2200" smtClean="0"/>
              <a:t>和</a:t>
            </a:r>
            <a:r>
              <a:rPr lang="en-US" altLang="zh-TW" sz="2200" smtClean="0"/>
              <a:t>(V2, V1)</a:t>
            </a:r>
            <a:r>
              <a:rPr lang="zh-TW" altLang="en-US" sz="2200" smtClean="0"/>
              <a:t>代表相同的邊，但在有方向圖形中</a:t>
            </a:r>
            <a:r>
              <a:rPr lang="en-US" altLang="zh-TW" sz="2200" smtClean="0"/>
              <a:t>&lt;V1, V2&gt;</a:t>
            </a:r>
            <a:r>
              <a:rPr lang="zh-TW" altLang="en-US" sz="2200" smtClean="0"/>
              <a:t>和</a:t>
            </a:r>
            <a:r>
              <a:rPr lang="en-US" altLang="zh-TW" sz="2200" smtClean="0"/>
              <a:t>&lt;V2, V1&gt;</a:t>
            </a:r>
            <a:r>
              <a:rPr lang="zh-TW" altLang="en-US" sz="2200" smtClean="0"/>
              <a:t>是不一樣的邊 </a:t>
            </a:r>
          </a:p>
          <a:p>
            <a:pPr lvl="2" eaLnBrk="1" hangingPunct="1"/>
            <a:r>
              <a:rPr lang="en-US" altLang="zh-TW" sz="2200" smtClean="0"/>
              <a:t>Ex</a:t>
            </a:r>
            <a:r>
              <a:rPr lang="zh-TW" altLang="en-US" sz="2200" smtClean="0"/>
              <a:t>：</a:t>
            </a:r>
            <a:r>
              <a:rPr lang="en-US" altLang="zh-TW" sz="2200" smtClean="0"/>
              <a:t>V(G1)={1, 2, 3, 4}</a:t>
            </a:r>
            <a:r>
              <a:rPr lang="zh-TW" altLang="en-US" sz="2200" smtClean="0"/>
              <a:t>；</a:t>
            </a:r>
          </a:p>
          <a:p>
            <a:pPr lvl="2" eaLnBrk="1" hangingPunct="1"/>
            <a:r>
              <a:rPr lang="en-US" altLang="zh-TW" sz="2200" smtClean="0"/>
              <a:t>E(G1)={(1, 2), (1, 3), (1, 4), (2, 3), (2, 4), (3, 4)}</a:t>
            </a:r>
            <a:r>
              <a:rPr lang="zh-TW" altLang="en-US" sz="2200" smtClean="0"/>
              <a:t>；</a:t>
            </a:r>
          </a:p>
          <a:p>
            <a:pPr lvl="2" eaLnBrk="1" hangingPunct="1"/>
            <a:r>
              <a:rPr lang="en-US" altLang="zh-TW" sz="2200" smtClean="0"/>
              <a:t>V(G3)={1, 2, 3}</a:t>
            </a:r>
            <a:r>
              <a:rPr lang="zh-TW" altLang="en-US" sz="2200" smtClean="0"/>
              <a:t>；</a:t>
            </a:r>
          </a:p>
          <a:p>
            <a:pPr lvl="2" eaLnBrk="1" hangingPunct="1"/>
            <a:r>
              <a:rPr lang="en-US" altLang="zh-TW" sz="2200" smtClean="0"/>
              <a:t>E(G3)={&lt;1, 2&gt;, &lt;2, 3&gt;, &lt;3, 2&gt;}</a:t>
            </a:r>
            <a:r>
              <a:rPr lang="zh-TW" altLang="en-US" sz="2200" smtClean="0"/>
              <a:t>；</a:t>
            </a:r>
            <a:r>
              <a:rPr lang="en-US" altLang="zh-TW" sz="2200" smtClean="0"/>
              <a:t>(</a:t>
            </a:r>
            <a:r>
              <a:rPr lang="zh-TW" altLang="en-US" sz="2200" smtClean="0"/>
              <a:t>有方向圖形</a:t>
            </a:r>
            <a:r>
              <a:rPr lang="en-US" altLang="zh-TW" sz="2200" smtClean="0"/>
              <a:t>)</a:t>
            </a:r>
            <a:endParaRPr lang="en-US" altLang="zh-TW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EBA3FB2-C107-4407-95E4-BFB6BEBF0D0B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14340" name="Rectangle 28"/>
          <p:cNvSpPr>
            <a:spLocks noChangeArrowheads="1"/>
          </p:cNvSpPr>
          <p:nvPr/>
        </p:nvSpPr>
        <p:spPr bwMode="auto">
          <a:xfrm>
            <a:off x="838200" y="1628775"/>
            <a:ext cx="76215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TW" altLang="en-US" sz="2200" baseline="0"/>
              <a:t>多重圖形</a:t>
            </a:r>
            <a:r>
              <a:rPr lang="en-US" altLang="zh-TW" sz="2200" baseline="0"/>
              <a:t>(multigraph)</a:t>
            </a:r>
            <a:r>
              <a:rPr lang="zh-TW" altLang="en-US" sz="2200" baseline="0"/>
              <a:t>：假使兩個頂點間，有多條相同的邊，此稱之為多重圖形，而不是圖形。如圖</a:t>
            </a:r>
            <a:r>
              <a:rPr lang="en-US" altLang="zh-TW" sz="2200" baseline="0"/>
              <a:t>G4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baseline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baseline="0"/>
              <a:t>完整圖形</a:t>
            </a:r>
            <a:r>
              <a:rPr lang="en-US" altLang="zh-TW" sz="2200" baseline="0"/>
              <a:t>(complete graph)</a:t>
            </a:r>
            <a:r>
              <a:rPr lang="zh-TW" altLang="en-US" sz="2200" baseline="0"/>
              <a:t>：在 </a:t>
            </a:r>
            <a:r>
              <a:rPr lang="en-US" altLang="zh-TW" sz="2200" baseline="0"/>
              <a:t>n </a:t>
            </a:r>
            <a:r>
              <a:rPr lang="zh-TW" altLang="en-US" sz="2200" baseline="0"/>
              <a:t>個頂點的無方向圖形中，假使有</a:t>
            </a:r>
            <a:r>
              <a:rPr lang="en-US" altLang="zh-TW" sz="2200" baseline="0"/>
              <a:t>n(n–1)/2</a:t>
            </a:r>
            <a:r>
              <a:rPr lang="zh-TW" altLang="en-US" sz="2200" baseline="0"/>
              <a:t>個邊稱之，如圖</a:t>
            </a:r>
            <a:r>
              <a:rPr lang="en-US" altLang="zh-TW" sz="2200" baseline="0"/>
              <a:t>G1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baseline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baseline="0"/>
              <a:t>相鄰</a:t>
            </a:r>
            <a:r>
              <a:rPr lang="en-US" altLang="zh-TW" sz="2200" baseline="0"/>
              <a:t>(adjacent)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1800" baseline="0"/>
              <a:t>在圖形的某一邊</a:t>
            </a:r>
            <a:r>
              <a:rPr lang="en-US" altLang="zh-TW" sz="1800" baseline="0"/>
              <a:t>(V</a:t>
            </a:r>
            <a:r>
              <a:rPr lang="en-US" altLang="zh-TW" sz="1800" baseline="-25000"/>
              <a:t>1</a:t>
            </a:r>
            <a:r>
              <a:rPr lang="en-US" altLang="zh-TW" sz="1800" baseline="0"/>
              <a:t>, V</a:t>
            </a:r>
            <a:r>
              <a:rPr lang="en-US" altLang="zh-TW" sz="1800" baseline="-25000"/>
              <a:t>2</a:t>
            </a:r>
            <a:r>
              <a:rPr lang="en-US" altLang="zh-TW" sz="1800" baseline="0"/>
              <a:t>)</a:t>
            </a:r>
            <a:r>
              <a:rPr lang="zh-TW" altLang="en-US" sz="1800" baseline="0"/>
              <a:t>，我們稱頂點</a:t>
            </a:r>
            <a:r>
              <a:rPr lang="en-US" altLang="zh-TW" sz="1800" baseline="0"/>
              <a:t>V</a:t>
            </a:r>
            <a:r>
              <a:rPr lang="en-US" altLang="zh-TW" sz="1800" baseline="-25000"/>
              <a:t>1</a:t>
            </a:r>
            <a:r>
              <a:rPr lang="zh-TW" altLang="en-US" sz="1800" baseline="0"/>
              <a:t>與頂點</a:t>
            </a:r>
            <a:r>
              <a:rPr lang="en-US" altLang="zh-TW" sz="1800" baseline="0"/>
              <a:t>V</a:t>
            </a:r>
            <a:r>
              <a:rPr lang="en-US" altLang="zh-TW" sz="1800" baseline="-25000"/>
              <a:t>2</a:t>
            </a:r>
            <a:r>
              <a:rPr lang="zh-TW" altLang="en-US" sz="1800" baseline="0"/>
              <a:t>是相鄰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1800" baseline="0"/>
              <a:t>有方向圖形中稱</a:t>
            </a:r>
            <a:r>
              <a:rPr lang="en-US" altLang="zh-TW" sz="1800" baseline="0"/>
              <a:t>&lt;V</a:t>
            </a:r>
            <a:r>
              <a:rPr lang="en-US" altLang="zh-TW" sz="1800" baseline="-25000"/>
              <a:t>1</a:t>
            </a:r>
            <a:r>
              <a:rPr lang="en-US" altLang="zh-TW" sz="1800" baseline="0"/>
              <a:t>, V</a:t>
            </a:r>
            <a:r>
              <a:rPr lang="en-US" altLang="zh-TW" sz="1800" baseline="-25000"/>
              <a:t>2</a:t>
            </a:r>
            <a:r>
              <a:rPr lang="en-US" altLang="zh-TW" sz="1800" baseline="0"/>
              <a:t>&gt;</a:t>
            </a:r>
            <a:r>
              <a:rPr lang="zh-TW" altLang="en-US" sz="1800" baseline="0"/>
              <a:t>為</a:t>
            </a:r>
            <a:r>
              <a:rPr lang="en-US" altLang="zh-TW" sz="1800" baseline="0"/>
              <a:t>V</a:t>
            </a:r>
            <a:r>
              <a:rPr lang="en-US" altLang="zh-TW" sz="1800" baseline="-25000"/>
              <a:t>1</a:t>
            </a:r>
            <a:r>
              <a:rPr lang="zh-TW" altLang="en-US" sz="1800" baseline="0"/>
              <a:t>是</a:t>
            </a:r>
            <a:r>
              <a:rPr lang="en-US" altLang="zh-TW" sz="1800" baseline="0"/>
              <a:t>adjacent toV</a:t>
            </a:r>
            <a:r>
              <a:rPr lang="en-US" altLang="zh-TW" sz="1800" baseline="-25000"/>
              <a:t>2</a:t>
            </a:r>
            <a:r>
              <a:rPr lang="zh-TW" altLang="en-US" sz="1800" baseline="0"/>
              <a:t>或</a:t>
            </a:r>
            <a:r>
              <a:rPr lang="en-US" altLang="zh-TW" sz="1800" baseline="0"/>
              <a:t>V</a:t>
            </a:r>
            <a:r>
              <a:rPr lang="en-US" altLang="zh-TW" sz="1800" baseline="-25000"/>
              <a:t>2</a:t>
            </a:r>
            <a:r>
              <a:rPr lang="zh-TW" altLang="en-US" sz="1800" baseline="0"/>
              <a:t>是</a:t>
            </a:r>
            <a:r>
              <a:rPr lang="en-US" altLang="zh-TW" sz="1800" baseline="0"/>
              <a:t>adjacent from V</a:t>
            </a:r>
            <a:r>
              <a:rPr lang="en-US" altLang="zh-TW" sz="1800" baseline="-25000"/>
              <a:t>1</a:t>
            </a:r>
            <a:r>
              <a:rPr lang="en-US" altLang="zh-TW" sz="1800" baseline="0"/>
              <a:t> 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800" baseline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baseline="0"/>
              <a:t>附著</a:t>
            </a:r>
            <a:r>
              <a:rPr lang="en-US" altLang="zh-TW" sz="2200" baseline="0"/>
              <a:t>(incident)</a:t>
            </a:r>
            <a:r>
              <a:rPr lang="zh-TW" altLang="en-US" sz="2200" baseline="0"/>
              <a:t>：我們稱頂點</a:t>
            </a:r>
            <a:r>
              <a:rPr lang="en-US" altLang="zh-TW" sz="2200" baseline="0"/>
              <a:t>V</a:t>
            </a:r>
            <a:r>
              <a:rPr lang="en-US" altLang="zh-TW" sz="2200" baseline="-25000"/>
              <a:t>1</a:t>
            </a:r>
            <a:r>
              <a:rPr lang="zh-TW" altLang="en-US" sz="2200" baseline="0"/>
              <a:t>頂點</a:t>
            </a:r>
            <a:r>
              <a:rPr lang="en-US" altLang="zh-TW" sz="2200" baseline="0"/>
              <a:t>V</a:t>
            </a:r>
            <a:r>
              <a:rPr lang="en-US" altLang="zh-TW" sz="2200" baseline="-25000"/>
              <a:t>2</a:t>
            </a:r>
            <a:r>
              <a:rPr lang="zh-TW" altLang="en-US" sz="2200" baseline="0"/>
              <a:t>是相鄰，而邊</a:t>
            </a:r>
            <a:r>
              <a:rPr lang="en-US" altLang="zh-TW" sz="2200" baseline="0"/>
              <a:t>(V1, V2)</a:t>
            </a:r>
            <a:r>
              <a:rPr lang="zh-TW" altLang="en-US" sz="2200" baseline="0"/>
              <a:t>是附著在頂點</a:t>
            </a:r>
            <a:r>
              <a:rPr lang="en-US" altLang="zh-TW" sz="2200" baseline="0"/>
              <a:t>V</a:t>
            </a:r>
            <a:r>
              <a:rPr lang="en-US" altLang="zh-TW" sz="2200" baseline="-25000"/>
              <a:t>1</a:t>
            </a:r>
            <a:r>
              <a:rPr lang="zh-TW" altLang="en-US" sz="2200" baseline="0"/>
              <a:t>與頂點</a:t>
            </a:r>
            <a:r>
              <a:rPr lang="en-US" altLang="zh-TW" sz="2200" baseline="0"/>
              <a:t>V</a:t>
            </a:r>
            <a:r>
              <a:rPr lang="en-US" altLang="zh-TW" sz="2200" baseline="-25000"/>
              <a:t>2</a:t>
            </a:r>
            <a:r>
              <a:rPr lang="zh-TW" altLang="en-US" sz="2200" baseline="0"/>
              <a:t>上。圖</a:t>
            </a:r>
            <a:r>
              <a:rPr lang="en-US" altLang="zh-TW" sz="2200" baseline="0"/>
              <a:t>G3</a:t>
            </a:r>
            <a:r>
              <a:rPr lang="zh-TW" altLang="en-US" sz="2200" baseline="0"/>
              <a:t>中附著在頂點</a:t>
            </a:r>
            <a:r>
              <a:rPr lang="en-US" altLang="zh-TW" sz="2200" baseline="0"/>
              <a:t>V</a:t>
            </a:r>
            <a:r>
              <a:rPr lang="en-US" altLang="zh-TW" sz="2200" baseline="-25000"/>
              <a:t>2</a:t>
            </a:r>
            <a:r>
              <a:rPr lang="zh-TW" altLang="en-US" sz="2200" baseline="0"/>
              <a:t>的邊有</a:t>
            </a:r>
            <a:r>
              <a:rPr lang="en-US" altLang="zh-TW" sz="2200" baseline="0"/>
              <a:t>&lt;1, 2&gt;, &lt;2, 3&gt;</a:t>
            </a:r>
            <a:r>
              <a:rPr lang="zh-TW" altLang="en-US" sz="2200" baseline="0"/>
              <a:t>及</a:t>
            </a:r>
            <a:r>
              <a:rPr lang="en-US" altLang="zh-TW" sz="2200" baseline="0"/>
              <a:t>&lt;3, 2&gt;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E503070-E558-48AD-8EDB-1DF3CDB9998E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16388" name="Rectangle 23"/>
          <p:cNvSpPr>
            <a:spLocks noChangeArrowheads="1"/>
          </p:cNvSpPr>
          <p:nvPr/>
        </p:nvSpPr>
        <p:spPr bwMode="auto">
          <a:xfrm>
            <a:off x="838200" y="1700213"/>
            <a:ext cx="76930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TW" altLang="en-US" sz="2500" baseline="0"/>
              <a:t>子圖</a:t>
            </a:r>
            <a:r>
              <a:rPr lang="en-US" altLang="zh-TW" sz="2500" baseline="0"/>
              <a:t>(subgraph)</a:t>
            </a:r>
            <a:r>
              <a:rPr lang="zh-TW" altLang="en-US" sz="2500" baseline="0"/>
              <a:t>：假使</a:t>
            </a:r>
            <a:r>
              <a:rPr lang="en-US" altLang="zh-TW" sz="2500" baseline="0"/>
              <a:t>V(G‘)    V(G)</a:t>
            </a:r>
            <a:r>
              <a:rPr lang="zh-TW" altLang="en-US" sz="2500" baseline="0"/>
              <a:t>及</a:t>
            </a:r>
            <a:r>
              <a:rPr lang="en-US" altLang="zh-TW" sz="2500" baseline="0"/>
              <a:t>E(G’)    E(G)</a:t>
            </a:r>
            <a:r>
              <a:rPr lang="zh-TW" altLang="en-US" sz="2500" baseline="0"/>
              <a:t>，則稱</a:t>
            </a:r>
            <a:r>
              <a:rPr lang="en-US" altLang="zh-TW" sz="2500" baseline="0"/>
              <a:t>G‘</a:t>
            </a:r>
            <a:r>
              <a:rPr lang="zh-TW" altLang="en-US" sz="2500" baseline="0"/>
              <a:t>是</a:t>
            </a:r>
            <a:r>
              <a:rPr lang="en-US" altLang="zh-TW" sz="2500" baseline="0"/>
              <a:t>G</a:t>
            </a:r>
            <a:r>
              <a:rPr lang="zh-TW" altLang="en-US" sz="2500" baseline="0"/>
              <a:t>的子圖，如下圖都是</a:t>
            </a:r>
            <a:r>
              <a:rPr lang="en-US" altLang="zh-TW" sz="2500" baseline="0"/>
              <a:t>G1</a:t>
            </a:r>
            <a:r>
              <a:rPr lang="zh-TW" altLang="en-US" sz="2500" baseline="0"/>
              <a:t>的子圖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baseline="0"/>
              <a:t>路徑</a:t>
            </a:r>
            <a:r>
              <a:rPr lang="en-US" altLang="zh-TW" sz="2500" baseline="0"/>
              <a:t>(path)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000" baseline="0"/>
              <a:t>在圖形中</a:t>
            </a:r>
            <a:r>
              <a:rPr lang="en-US" altLang="zh-TW" sz="2000" baseline="0"/>
              <a:t>G</a:t>
            </a:r>
            <a:r>
              <a:rPr lang="zh-TW" altLang="en-US" sz="2000" baseline="0"/>
              <a:t>中，從頂點</a:t>
            </a:r>
            <a:r>
              <a:rPr lang="en-US" altLang="zh-TW" sz="2000" baseline="0"/>
              <a:t>V</a:t>
            </a:r>
            <a:r>
              <a:rPr lang="en-US" altLang="zh-TW" sz="2000" baseline="-25000"/>
              <a:t>p</a:t>
            </a:r>
            <a:r>
              <a:rPr lang="zh-TW" altLang="en-US" sz="2000" baseline="0"/>
              <a:t>到頂點</a:t>
            </a:r>
            <a:r>
              <a:rPr lang="en-US" altLang="zh-TW" sz="2000" baseline="0"/>
              <a:t>V</a:t>
            </a:r>
            <a:r>
              <a:rPr lang="en-US" altLang="zh-TW" sz="2000" baseline="-25000"/>
              <a:t>q</a:t>
            </a:r>
            <a:r>
              <a:rPr lang="zh-TW" altLang="en-US" sz="2000" baseline="0"/>
              <a:t>的路徑是指一系列的頂點</a:t>
            </a:r>
            <a:r>
              <a:rPr lang="en-US" altLang="zh-TW" sz="2000" baseline="0"/>
              <a:t>V</a:t>
            </a:r>
            <a:r>
              <a:rPr lang="en-US" altLang="zh-TW" sz="2000" baseline="-25000"/>
              <a:t>p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i1</a:t>
            </a:r>
            <a:r>
              <a:rPr lang="en-US" altLang="zh-TW" sz="2000" baseline="0"/>
              <a:t>, Vi</a:t>
            </a:r>
            <a:r>
              <a:rPr lang="en-US" altLang="zh-TW" sz="2000" baseline="-25000"/>
              <a:t>2</a:t>
            </a:r>
            <a:r>
              <a:rPr lang="en-US" altLang="zh-TW" sz="2000" baseline="0"/>
              <a:t>, ……, V</a:t>
            </a:r>
            <a:r>
              <a:rPr lang="en-US" altLang="zh-TW" sz="2000" baseline="-25000"/>
              <a:t>in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q</a:t>
            </a:r>
            <a:r>
              <a:rPr lang="zh-TW" altLang="en-US" sz="2000" baseline="0"/>
              <a:t>，其中</a:t>
            </a:r>
            <a:r>
              <a:rPr lang="en-US" altLang="zh-TW" sz="2000" baseline="0"/>
              <a:t>(V</a:t>
            </a:r>
            <a:r>
              <a:rPr lang="en-US" altLang="zh-TW" sz="2000" baseline="-25000"/>
              <a:t>p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i1</a:t>
            </a:r>
            <a:r>
              <a:rPr lang="en-US" altLang="zh-TW" sz="2000" baseline="0"/>
              <a:t>), (V</a:t>
            </a:r>
            <a:r>
              <a:rPr lang="en-US" altLang="zh-TW" sz="2000" baseline="-25000"/>
              <a:t>i1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i2</a:t>
            </a:r>
            <a:r>
              <a:rPr lang="en-US" altLang="zh-TW" sz="2000" baseline="0"/>
              <a:t>), ……, (V</a:t>
            </a:r>
            <a:r>
              <a:rPr lang="en-US" altLang="zh-TW" sz="2000" baseline="-25000"/>
              <a:t>in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q</a:t>
            </a:r>
            <a:r>
              <a:rPr lang="en-US" altLang="zh-TW" sz="2000" baseline="0"/>
              <a:t>)</a:t>
            </a:r>
            <a:r>
              <a:rPr lang="zh-TW" altLang="en-US" sz="2000" baseline="0"/>
              <a:t>是</a:t>
            </a:r>
            <a:r>
              <a:rPr lang="en-US" altLang="zh-TW" sz="2000" baseline="0"/>
              <a:t>E(G)</a:t>
            </a:r>
            <a:r>
              <a:rPr lang="zh-TW" altLang="en-US" sz="2000" baseline="0"/>
              <a:t>上的邊 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000" baseline="0"/>
              <a:t>假若</a:t>
            </a:r>
            <a:r>
              <a:rPr lang="en-US" altLang="zh-TW" sz="2000" baseline="0"/>
              <a:t>G'</a:t>
            </a:r>
            <a:r>
              <a:rPr lang="zh-TW" altLang="en-US" sz="2000" baseline="0"/>
              <a:t>是有方向圖形，則</a:t>
            </a:r>
            <a:r>
              <a:rPr lang="en-US" altLang="zh-TW" sz="2000" baseline="0"/>
              <a:t>&lt;V</a:t>
            </a:r>
            <a:r>
              <a:rPr lang="en-US" altLang="zh-TW" sz="2000" baseline="-25000"/>
              <a:t>p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i1</a:t>
            </a:r>
            <a:r>
              <a:rPr lang="en-US" altLang="zh-TW" sz="2000" baseline="0"/>
              <a:t>&gt;, &lt;V</a:t>
            </a:r>
            <a:r>
              <a:rPr lang="en-US" altLang="zh-TW" sz="2000" baseline="-25000"/>
              <a:t>i1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i2</a:t>
            </a:r>
            <a:r>
              <a:rPr lang="en-US" altLang="zh-TW" sz="2000" baseline="0"/>
              <a:t>&gt;, ……, &lt;V</a:t>
            </a:r>
            <a:r>
              <a:rPr lang="en-US" altLang="zh-TW" sz="2000" baseline="-25000"/>
              <a:t>in</a:t>
            </a:r>
            <a:r>
              <a:rPr lang="en-US" altLang="zh-TW" sz="2000" baseline="0"/>
              <a:t>, V</a:t>
            </a:r>
            <a:r>
              <a:rPr lang="en-US" altLang="zh-TW" sz="2000" baseline="-25000"/>
              <a:t>q</a:t>
            </a:r>
            <a:r>
              <a:rPr lang="en-US" altLang="zh-TW" sz="2000" baseline="0"/>
              <a:t>&gt;</a:t>
            </a:r>
            <a:r>
              <a:rPr lang="zh-TW" altLang="en-US" sz="2000" baseline="0"/>
              <a:t>是</a:t>
            </a:r>
            <a:r>
              <a:rPr lang="en-US" altLang="zh-TW" sz="2000" baseline="0"/>
              <a:t>E(G')</a:t>
            </a:r>
            <a:r>
              <a:rPr lang="zh-TW" altLang="en-US" sz="2000" baseline="0"/>
              <a:t>上的邊，故一個路徑是由一個邊或一個以上的邊所成 </a:t>
            </a:r>
          </a:p>
        </p:txBody>
      </p:sp>
      <p:sp>
        <p:nvSpPr>
          <p:cNvPr id="16389" name="Rectangle 24"/>
          <p:cNvSpPr>
            <a:spLocks noChangeArrowheads="1"/>
          </p:cNvSpPr>
          <p:nvPr/>
        </p:nvSpPr>
        <p:spPr bwMode="auto">
          <a:xfrm>
            <a:off x="0" y="33528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90" name="Object 25"/>
          <p:cNvGraphicFramePr>
            <a:graphicFrameLocks noChangeAspect="1"/>
          </p:cNvGraphicFramePr>
          <p:nvPr/>
        </p:nvGraphicFramePr>
        <p:xfrm>
          <a:off x="5580063" y="177323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方程式" r:id="rId4" imgW="152268" imgH="152268" progId="Equation.3">
                  <p:embed/>
                </p:oleObj>
              </mc:Choice>
              <mc:Fallback>
                <p:oleObj name="方程式" r:id="rId4" imgW="152268" imgH="1522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77323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6"/>
          <p:cNvSpPr>
            <a:spLocks noChangeArrowheads="1"/>
          </p:cNvSpPr>
          <p:nvPr/>
        </p:nvSpPr>
        <p:spPr bwMode="auto">
          <a:xfrm>
            <a:off x="0" y="33528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92" name="Object 27"/>
          <p:cNvGraphicFramePr>
            <a:graphicFrameLocks noChangeAspect="1"/>
          </p:cNvGraphicFramePr>
          <p:nvPr/>
        </p:nvGraphicFramePr>
        <p:xfrm>
          <a:off x="7740650" y="1773238"/>
          <a:ext cx="2174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方程式" r:id="rId6" imgW="152268" imgH="152268" progId="Equation.3">
                  <p:embed/>
                </p:oleObj>
              </mc:Choice>
              <mc:Fallback>
                <p:oleObj name="方程式" r:id="rId6" imgW="152268" imgH="15226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773238"/>
                        <a:ext cx="217488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3" name="Group 28"/>
          <p:cNvGrpSpPr>
            <a:grpSpLocks/>
          </p:cNvGrpSpPr>
          <p:nvPr/>
        </p:nvGrpSpPr>
        <p:grpSpPr bwMode="auto">
          <a:xfrm>
            <a:off x="2844800" y="2565400"/>
            <a:ext cx="4248150" cy="1152525"/>
            <a:chOff x="964" y="1454"/>
            <a:chExt cx="2299" cy="596"/>
          </a:xfrm>
        </p:grpSpPr>
        <p:sp>
          <p:nvSpPr>
            <p:cNvPr id="16394" name="Oval 29"/>
            <p:cNvSpPr>
              <a:spLocks noChangeArrowheads="1"/>
            </p:cNvSpPr>
            <p:nvPr/>
          </p:nvSpPr>
          <p:spPr bwMode="auto">
            <a:xfrm>
              <a:off x="964" y="1678"/>
              <a:ext cx="158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grpSp>
          <p:nvGrpSpPr>
            <p:cNvPr id="16395" name="Group 30"/>
            <p:cNvGrpSpPr>
              <a:grpSpLocks/>
            </p:cNvGrpSpPr>
            <p:nvPr/>
          </p:nvGrpSpPr>
          <p:grpSpPr bwMode="auto">
            <a:xfrm>
              <a:off x="1452" y="1586"/>
              <a:ext cx="422" cy="402"/>
              <a:chOff x="3333" y="7353"/>
              <a:chExt cx="1054" cy="1005"/>
            </a:xfrm>
          </p:grpSpPr>
          <p:sp>
            <p:nvSpPr>
              <p:cNvPr id="16410" name="Oval 31"/>
              <p:cNvSpPr>
                <a:spLocks noChangeArrowheads="1"/>
              </p:cNvSpPr>
              <p:nvPr/>
            </p:nvSpPr>
            <p:spPr bwMode="auto">
              <a:xfrm>
                <a:off x="3333" y="796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1" name="Oval 32"/>
              <p:cNvSpPr>
                <a:spLocks noChangeArrowheads="1"/>
              </p:cNvSpPr>
              <p:nvPr/>
            </p:nvSpPr>
            <p:spPr bwMode="auto">
              <a:xfrm>
                <a:off x="3990" y="793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2" name="Oval 33"/>
              <p:cNvSpPr>
                <a:spLocks noChangeArrowheads="1"/>
              </p:cNvSpPr>
              <p:nvPr/>
            </p:nvSpPr>
            <p:spPr bwMode="auto">
              <a:xfrm>
                <a:off x="3645" y="735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3" name="Line 34"/>
              <p:cNvSpPr>
                <a:spLocks noChangeShapeType="1"/>
              </p:cNvSpPr>
              <p:nvPr/>
            </p:nvSpPr>
            <p:spPr bwMode="auto">
              <a:xfrm flipV="1">
                <a:off x="3578" y="7725"/>
                <a:ext cx="135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4" name="Line 35"/>
              <p:cNvSpPr>
                <a:spLocks noChangeShapeType="1"/>
              </p:cNvSpPr>
              <p:nvPr/>
            </p:nvSpPr>
            <p:spPr bwMode="auto">
              <a:xfrm>
                <a:off x="3983" y="7703"/>
                <a:ext cx="125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96" name="Group 36"/>
            <p:cNvGrpSpPr>
              <a:grpSpLocks/>
            </p:cNvGrpSpPr>
            <p:nvPr/>
          </p:nvGrpSpPr>
          <p:grpSpPr bwMode="auto">
            <a:xfrm>
              <a:off x="2074" y="1550"/>
              <a:ext cx="452" cy="448"/>
              <a:chOff x="4719" y="7234"/>
              <a:chExt cx="1131" cy="1121"/>
            </a:xfrm>
          </p:grpSpPr>
          <p:sp>
            <p:nvSpPr>
              <p:cNvPr id="16405" name="Oval 37"/>
              <p:cNvSpPr>
                <a:spLocks noChangeArrowheads="1"/>
              </p:cNvSpPr>
              <p:nvPr/>
            </p:nvSpPr>
            <p:spPr bwMode="auto">
              <a:xfrm>
                <a:off x="5097" y="795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6" name="Oval 38"/>
              <p:cNvSpPr>
                <a:spLocks noChangeArrowheads="1"/>
              </p:cNvSpPr>
              <p:nvPr/>
            </p:nvSpPr>
            <p:spPr bwMode="auto">
              <a:xfrm>
                <a:off x="5453" y="723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7" name="Oval 39"/>
              <p:cNvSpPr>
                <a:spLocks noChangeArrowheads="1"/>
              </p:cNvSpPr>
              <p:nvPr/>
            </p:nvSpPr>
            <p:spPr bwMode="auto">
              <a:xfrm>
                <a:off x="4719" y="723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8" name="Line 40"/>
              <p:cNvSpPr>
                <a:spLocks noChangeShapeType="1"/>
              </p:cNvSpPr>
              <p:nvPr/>
            </p:nvSpPr>
            <p:spPr bwMode="auto">
              <a:xfrm>
                <a:off x="4965" y="7635"/>
                <a:ext cx="225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9" name="Line 41"/>
              <p:cNvSpPr>
                <a:spLocks noChangeShapeType="1"/>
              </p:cNvSpPr>
              <p:nvPr/>
            </p:nvSpPr>
            <p:spPr bwMode="auto">
              <a:xfrm flipV="1">
                <a:off x="5388" y="7635"/>
                <a:ext cx="180" cy="3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97" name="Group 42"/>
            <p:cNvGrpSpPr>
              <a:grpSpLocks/>
            </p:cNvGrpSpPr>
            <p:nvPr/>
          </p:nvGrpSpPr>
          <p:grpSpPr bwMode="auto">
            <a:xfrm>
              <a:off x="2740" y="1454"/>
              <a:ext cx="523" cy="596"/>
              <a:chOff x="6877" y="7215"/>
              <a:chExt cx="1309" cy="1492"/>
            </a:xfrm>
          </p:grpSpPr>
          <p:sp>
            <p:nvSpPr>
              <p:cNvPr id="16398" name="Oval 43"/>
              <p:cNvSpPr>
                <a:spLocks noChangeArrowheads="1"/>
              </p:cNvSpPr>
              <p:nvPr/>
            </p:nvSpPr>
            <p:spPr bwMode="auto">
              <a:xfrm>
                <a:off x="7301" y="721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399" name="Oval 44"/>
              <p:cNvSpPr>
                <a:spLocks noChangeArrowheads="1"/>
              </p:cNvSpPr>
              <p:nvPr/>
            </p:nvSpPr>
            <p:spPr bwMode="auto">
              <a:xfrm>
                <a:off x="7324" y="8310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0" name="Oval 45"/>
              <p:cNvSpPr>
                <a:spLocks noChangeArrowheads="1"/>
              </p:cNvSpPr>
              <p:nvPr/>
            </p:nvSpPr>
            <p:spPr bwMode="auto">
              <a:xfrm>
                <a:off x="7789" y="775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1" name="Oval 46"/>
              <p:cNvSpPr>
                <a:spLocks noChangeArrowheads="1"/>
              </p:cNvSpPr>
              <p:nvPr/>
            </p:nvSpPr>
            <p:spPr bwMode="auto">
              <a:xfrm>
                <a:off x="6877" y="777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2" name="Line 47"/>
              <p:cNvSpPr>
                <a:spLocks noChangeShapeType="1"/>
              </p:cNvSpPr>
              <p:nvPr/>
            </p:nvSpPr>
            <p:spPr bwMode="auto">
              <a:xfrm>
                <a:off x="7268" y="7980"/>
                <a:ext cx="52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3" name="Line 48"/>
              <p:cNvSpPr>
                <a:spLocks noChangeShapeType="1"/>
              </p:cNvSpPr>
              <p:nvPr/>
            </p:nvSpPr>
            <p:spPr bwMode="auto">
              <a:xfrm>
                <a:off x="7508" y="7620"/>
                <a:ext cx="1" cy="6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4" name="Line 49"/>
              <p:cNvSpPr>
                <a:spLocks noChangeShapeType="1"/>
              </p:cNvSpPr>
              <p:nvPr/>
            </p:nvSpPr>
            <p:spPr bwMode="auto">
              <a:xfrm flipV="1">
                <a:off x="7673" y="8123"/>
                <a:ext cx="202" cy="2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F4551FE-8C52-4B57-A140-F14E51FDD441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684213" y="1557338"/>
            <a:ext cx="769302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長度</a:t>
            </a:r>
            <a:r>
              <a:rPr lang="en-US" altLang="zh-TW" baseline="0"/>
              <a:t>(length)</a:t>
            </a:r>
            <a:r>
              <a:rPr lang="zh-TW" altLang="en-US" baseline="0"/>
              <a:t>：路徑長度是指該路徑上所有邊的數目</a:t>
            </a:r>
          </a:p>
          <a:p>
            <a:pPr lvl="1" eaLnBrk="1" hangingPunct="1"/>
            <a:endParaRPr lang="zh-TW" altLang="en-US" baseline="0"/>
          </a:p>
          <a:p>
            <a:pPr lvl="1" eaLnBrk="1" hangingPunct="1"/>
            <a:r>
              <a:rPr lang="zh-TW" altLang="en-US" baseline="0"/>
              <a:t>簡單路徑</a:t>
            </a:r>
            <a:r>
              <a:rPr lang="en-US" altLang="zh-TW" baseline="0"/>
              <a:t>(simple path)</a:t>
            </a:r>
            <a:r>
              <a:rPr lang="zh-TW" altLang="en-US" baseline="0"/>
              <a:t>：除了頭尾頂點之外，其餘的頂點皆在不相同的路徑上</a:t>
            </a:r>
          </a:p>
          <a:p>
            <a:pPr lvl="2" eaLnBrk="1" hangingPunct="1"/>
            <a:r>
              <a:rPr lang="en-US" altLang="zh-TW" baseline="0"/>
              <a:t>G1</a:t>
            </a:r>
            <a:r>
              <a:rPr lang="zh-TW" altLang="en-US" baseline="0"/>
              <a:t>的兩條路徑</a:t>
            </a:r>
            <a:r>
              <a:rPr lang="en-US" altLang="zh-TW" baseline="0"/>
              <a:t>1, 2, 4, 3</a:t>
            </a:r>
            <a:r>
              <a:rPr lang="zh-TW" altLang="en-US" baseline="0"/>
              <a:t>和</a:t>
            </a:r>
            <a:r>
              <a:rPr lang="en-US" altLang="zh-TW" baseline="0"/>
              <a:t>1, 2, 4, 2</a:t>
            </a:r>
            <a:r>
              <a:rPr lang="zh-TW" altLang="en-US" baseline="0"/>
              <a:t>，其長度皆為</a:t>
            </a:r>
            <a:r>
              <a:rPr lang="en-US" altLang="zh-TW" baseline="0"/>
              <a:t>3</a:t>
            </a:r>
            <a:r>
              <a:rPr lang="zh-TW" altLang="en-US" baseline="0"/>
              <a:t>，但前者是簡單路徑，而後者不是簡單路徑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TW" altLang="en-US" baseline="0"/>
              <a:t> </a:t>
            </a:r>
          </a:p>
          <a:p>
            <a:pPr lvl="1" eaLnBrk="1" hangingPunct="1"/>
            <a:r>
              <a:rPr lang="zh-TW" altLang="en-US" baseline="0"/>
              <a:t>循環</a:t>
            </a:r>
            <a:r>
              <a:rPr lang="en-US" altLang="zh-TW" baseline="0"/>
              <a:t>(cycle)</a:t>
            </a:r>
            <a:r>
              <a:rPr lang="zh-TW" altLang="en-US" baseline="0"/>
              <a:t>：是指在一條簡單路徑上，頭尾頂點皆有相同者稱之，如</a:t>
            </a:r>
            <a:r>
              <a:rPr lang="en-US" altLang="zh-TW" baseline="0"/>
              <a:t>G1</a:t>
            </a:r>
            <a:r>
              <a:rPr lang="zh-TW" altLang="en-US" baseline="0"/>
              <a:t>的</a:t>
            </a:r>
            <a:r>
              <a:rPr lang="en-US" altLang="zh-TW" baseline="0"/>
              <a:t>1, 2, 3, 1</a:t>
            </a:r>
            <a:r>
              <a:rPr lang="zh-TW" altLang="en-US" baseline="0"/>
              <a:t>或</a:t>
            </a:r>
            <a:r>
              <a:rPr lang="en-US" altLang="zh-TW" baseline="0"/>
              <a:t>G3</a:t>
            </a:r>
            <a:r>
              <a:rPr lang="zh-TW" altLang="en-US" baseline="0"/>
              <a:t>的</a:t>
            </a:r>
            <a:r>
              <a:rPr lang="en-US" altLang="zh-TW" baseline="0"/>
              <a:t>1, 2, 1</a:t>
            </a:r>
          </a:p>
          <a:p>
            <a:pPr lvl="1" eaLnBrk="1" hangingPunct="1"/>
            <a:endParaRPr lang="en-US" altLang="zh-TW" baseline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4024638-9A70-4745-B8AC-EF842B3A8C6C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12.1  </a:t>
            </a:r>
            <a:r>
              <a:rPr lang="zh-TW" altLang="en-US" smtClean="0"/>
              <a:t>圖形的一些專有名詞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smtClean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zh-TW" sz="2800" smtClean="0"/>
          </a:p>
        </p:txBody>
      </p:sp>
      <p:sp>
        <p:nvSpPr>
          <p:cNvPr id="20485" name="Rectangle 23"/>
          <p:cNvSpPr>
            <a:spLocks noChangeArrowheads="1"/>
          </p:cNvSpPr>
          <p:nvPr/>
        </p:nvSpPr>
        <p:spPr bwMode="auto">
          <a:xfrm>
            <a:off x="838200" y="1773238"/>
            <a:ext cx="76930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TW" altLang="en-US" sz="2500" baseline="0"/>
              <a:t>連通</a:t>
            </a:r>
            <a:r>
              <a:rPr lang="en-US" altLang="zh-TW" sz="2500" baseline="0"/>
              <a:t>(connected)</a:t>
            </a:r>
            <a:r>
              <a:rPr lang="zh-TW" altLang="en-US" sz="2500" baseline="0"/>
              <a:t>：在一個圖形</a:t>
            </a:r>
            <a:r>
              <a:rPr lang="en-US" altLang="zh-TW" sz="2500" baseline="0"/>
              <a:t>G</a:t>
            </a:r>
            <a:r>
              <a:rPr lang="zh-TW" altLang="en-US" sz="2500" baseline="0"/>
              <a:t>中，如果有一條路徑從</a:t>
            </a:r>
            <a:r>
              <a:rPr lang="en-US" altLang="zh-TW" sz="2500" baseline="0"/>
              <a:t>V</a:t>
            </a:r>
            <a:r>
              <a:rPr lang="en-US" altLang="zh-TW" sz="2500" baseline="-25000"/>
              <a:t>1</a:t>
            </a:r>
            <a:r>
              <a:rPr lang="zh-TW" altLang="en-US" sz="2500" baseline="0"/>
              <a:t>至</a:t>
            </a:r>
            <a:r>
              <a:rPr lang="en-US" altLang="zh-TW" sz="2500" baseline="0"/>
              <a:t>V</a:t>
            </a:r>
            <a:r>
              <a:rPr lang="en-US" altLang="zh-TW" sz="2500" baseline="-25000"/>
              <a:t>2</a:t>
            </a:r>
            <a:r>
              <a:rPr lang="zh-TW" altLang="en-US" sz="2500" baseline="0"/>
              <a:t>，則</a:t>
            </a:r>
            <a:r>
              <a:rPr lang="en-US" altLang="zh-TW" sz="2500" baseline="0"/>
              <a:t>V</a:t>
            </a:r>
            <a:r>
              <a:rPr lang="en-US" altLang="zh-TW" sz="2500" baseline="-25000"/>
              <a:t>1</a:t>
            </a:r>
            <a:r>
              <a:rPr lang="zh-TW" altLang="en-US" sz="2500" baseline="0"/>
              <a:t>與</a:t>
            </a:r>
            <a:r>
              <a:rPr lang="en-US" altLang="zh-TW" sz="2500" baseline="0"/>
              <a:t>V</a:t>
            </a:r>
            <a:r>
              <a:rPr lang="en-US" altLang="zh-TW" sz="2500" baseline="-25000"/>
              <a:t>2</a:t>
            </a:r>
            <a:r>
              <a:rPr lang="zh-TW" altLang="en-US" sz="2500" baseline="0"/>
              <a:t>是連通的，圖</a:t>
            </a:r>
            <a:r>
              <a:rPr lang="en-US" altLang="zh-TW" sz="2500" baseline="0"/>
              <a:t>G5</a:t>
            </a:r>
            <a:r>
              <a:rPr lang="zh-TW" altLang="en-US" sz="2500" baseline="0"/>
              <a:t>就不是連通的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endParaRPr lang="zh-TW" altLang="en-US" sz="2500" baseline="0"/>
          </a:p>
          <a:p>
            <a:pPr lvl="1" eaLnBrk="1" hangingPunct="1">
              <a:lnSpc>
                <a:spcPct val="90000"/>
              </a:lnSpc>
            </a:pPr>
            <a:r>
              <a:rPr lang="zh-TW" altLang="en-US" sz="2500" baseline="0"/>
              <a:t>連通單元</a:t>
            </a:r>
            <a:r>
              <a:rPr lang="en-US" altLang="zh-TW" sz="2500" baseline="0"/>
              <a:t>(connected component)</a:t>
            </a:r>
            <a:r>
              <a:rPr lang="zh-TW" altLang="en-US" sz="2500" baseline="0"/>
              <a:t>：或稱單元</a:t>
            </a:r>
            <a:r>
              <a:rPr lang="en-US" altLang="zh-TW" sz="2500" baseline="0"/>
              <a:t>(component)</a:t>
            </a:r>
            <a:r>
              <a:rPr lang="zh-TW" altLang="en-US" sz="2500" baseline="0"/>
              <a:t>，是指該圖形中最大的連通子圖</a:t>
            </a:r>
            <a:r>
              <a:rPr lang="en-US" altLang="zh-TW" sz="2500" baseline="0"/>
              <a:t>(maximal connected subgraph)</a:t>
            </a:r>
            <a:r>
              <a:rPr lang="zh-TW" altLang="en-US" sz="2500" baseline="0"/>
              <a:t>，如</a:t>
            </a:r>
            <a:r>
              <a:rPr lang="en-US" altLang="zh-TW" sz="2500" baseline="0"/>
              <a:t>G5</a:t>
            </a:r>
            <a:r>
              <a:rPr lang="zh-TW" altLang="en-US" sz="2500" baseline="0"/>
              <a:t>有兩個單元</a:t>
            </a:r>
            <a:r>
              <a:rPr lang="en-US" altLang="zh-TW" sz="2500" baseline="0"/>
              <a:t>g1</a:t>
            </a:r>
            <a:r>
              <a:rPr lang="zh-TW" altLang="en-US" sz="2500" baseline="0"/>
              <a:t>、</a:t>
            </a:r>
            <a:r>
              <a:rPr lang="en-US" altLang="zh-TW" sz="2500" baseline="0"/>
              <a:t>g2</a:t>
            </a:r>
          </a:p>
        </p:txBody>
      </p:sp>
      <p:grpSp>
        <p:nvGrpSpPr>
          <p:cNvPr id="20486" name="Group 24"/>
          <p:cNvGrpSpPr>
            <a:grpSpLocks/>
          </p:cNvGrpSpPr>
          <p:nvPr/>
        </p:nvGrpSpPr>
        <p:grpSpPr bwMode="auto">
          <a:xfrm>
            <a:off x="2124075" y="3068638"/>
            <a:ext cx="4202113" cy="1081087"/>
            <a:chOff x="1276" y="2069"/>
            <a:chExt cx="1917" cy="593"/>
          </a:xfrm>
        </p:grpSpPr>
        <p:grpSp>
          <p:nvGrpSpPr>
            <p:cNvPr id="20490" name="Group 25"/>
            <p:cNvGrpSpPr>
              <a:grpSpLocks/>
            </p:cNvGrpSpPr>
            <p:nvPr/>
          </p:nvGrpSpPr>
          <p:grpSpPr bwMode="auto">
            <a:xfrm>
              <a:off x="1276" y="2069"/>
              <a:ext cx="566" cy="589"/>
              <a:chOff x="3435" y="1474"/>
              <a:chExt cx="1416" cy="1473"/>
            </a:xfrm>
          </p:grpSpPr>
          <p:sp>
            <p:nvSpPr>
              <p:cNvPr id="20499" name="Oval 26"/>
              <p:cNvSpPr>
                <a:spLocks noChangeArrowheads="1"/>
              </p:cNvSpPr>
              <p:nvPr/>
            </p:nvSpPr>
            <p:spPr bwMode="auto">
              <a:xfrm>
                <a:off x="3963" y="147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500" name="Oval 27"/>
              <p:cNvSpPr>
                <a:spLocks noChangeArrowheads="1"/>
              </p:cNvSpPr>
              <p:nvPr/>
            </p:nvSpPr>
            <p:spPr bwMode="auto">
              <a:xfrm>
                <a:off x="3435" y="2040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501" name="Oval 28"/>
              <p:cNvSpPr>
                <a:spLocks noChangeArrowheads="1"/>
              </p:cNvSpPr>
              <p:nvPr/>
            </p:nvSpPr>
            <p:spPr bwMode="auto">
              <a:xfrm>
                <a:off x="4454" y="205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2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502" name="Oval 29"/>
              <p:cNvSpPr>
                <a:spLocks noChangeArrowheads="1"/>
              </p:cNvSpPr>
              <p:nvPr/>
            </p:nvSpPr>
            <p:spPr bwMode="auto">
              <a:xfrm>
                <a:off x="3972" y="2550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503" name="Line 30"/>
              <p:cNvSpPr>
                <a:spLocks noChangeShapeType="1"/>
              </p:cNvSpPr>
              <p:nvPr/>
            </p:nvSpPr>
            <p:spPr bwMode="auto">
              <a:xfrm flipH="1">
                <a:off x="3743" y="1808"/>
                <a:ext cx="262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4" name="Line 31"/>
              <p:cNvSpPr>
                <a:spLocks noChangeShapeType="1"/>
              </p:cNvSpPr>
              <p:nvPr/>
            </p:nvSpPr>
            <p:spPr bwMode="auto">
              <a:xfrm>
                <a:off x="3758" y="2400"/>
                <a:ext cx="262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5" name="Line 32"/>
              <p:cNvSpPr>
                <a:spLocks noChangeShapeType="1"/>
              </p:cNvSpPr>
              <p:nvPr/>
            </p:nvSpPr>
            <p:spPr bwMode="auto">
              <a:xfrm flipV="1">
                <a:off x="4335" y="2423"/>
                <a:ext cx="180" cy="2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6" name="Line 33"/>
              <p:cNvSpPr>
                <a:spLocks noChangeShapeType="1"/>
              </p:cNvSpPr>
              <p:nvPr/>
            </p:nvSpPr>
            <p:spPr bwMode="auto">
              <a:xfrm>
                <a:off x="4335" y="1770"/>
                <a:ext cx="27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1" name="Group 34"/>
            <p:cNvGrpSpPr>
              <a:grpSpLocks/>
            </p:cNvGrpSpPr>
            <p:nvPr/>
          </p:nvGrpSpPr>
          <p:grpSpPr bwMode="auto">
            <a:xfrm>
              <a:off x="2608" y="2069"/>
              <a:ext cx="585" cy="593"/>
              <a:chOff x="6207" y="1474"/>
              <a:chExt cx="1462" cy="1484"/>
            </a:xfrm>
          </p:grpSpPr>
          <p:sp>
            <p:nvSpPr>
              <p:cNvPr id="20492" name="Oval 35"/>
              <p:cNvSpPr>
                <a:spLocks noChangeArrowheads="1"/>
              </p:cNvSpPr>
              <p:nvPr/>
            </p:nvSpPr>
            <p:spPr bwMode="auto">
              <a:xfrm>
                <a:off x="6738" y="147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493" name="Oval 36"/>
              <p:cNvSpPr>
                <a:spLocks noChangeArrowheads="1"/>
              </p:cNvSpPr>
              <p:nvPr/>
            </p:nvSpPr>
            <p:spPr bwMode="auto">
              <a:xfrm>
                <a:off x="6207" y="202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6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494" name="Oval 37"/>
              <p:cNvSpPr>
                <a:spLocks noChangeArrowheads="1"/>
              </p:cNvSpPr>
              <p:nvPr/>
            </p:nvSpPr>
            <p:spPr bwMode="auto">
              <a:xfrm>
                <a:off x="7272" y="2025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7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495" name="Oval 38"/>
              <p:cNvSpPr>
                <a:spLocks noChangeArrowheads="1"/>
              </p:cNvSpPr>
              <p:nvPr/>
            </p:nvSpPr>
            <p:spPr bwMode="auto">
              <a:xfrm>
                <a:off x="6786" y="256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8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496" name="Line 39"/>
              <p:cNvSpPr>
                <a:spLocks noChangeShapeType="1"/>
              </p:cNvSpPr>
              <p:nvPr/>
            </p:nvSpPr>
            <p:spPr bwMode="auto">
              <a:xfrm flipH="1">
                <a:off x="6518" y="1815"/>
                <a:ext cx="27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7" name="Line 40"/>
              <p:cNvSpPr>
                <a:spLocks noChangeShapeType="1"/>
              </p:cNvSpPr>
              <p:nvPr/>
            </p:nvSpPr>
            <p:spPr bwMode="auto">
              <a:xfrm>
                <a:off x="6608" y="2220"/>
                <a:ext cx="6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8" name="Line 41"/>
              <p:cNvSpPr>
                <a:spLocks noChangeShapeType="1"/>
              </p:cNvSpPr>
              <p:nvPr/>
            </p:nvSpPr>
            <p:spPr bwMode="auto">
              <a:xfrm flipH="1">
                <a:off x="7140" y="2385"/>
                <a:ext cx="21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0487" name="Rectangle 42"/>
          <p:cNvSpPr>
            <a:spLocks noChangeArrowheads="1"/>
          </p:cNvSpPr>
          <p:nvPr/>
        </p:nvSpPr>
        <p:spPr bwMode="auto">
          <a:xfrm>
            <a:off x="2555875" y="4221163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g1 </a:t>
            </a:r>
          </a:p>
        </p:txBody>
      </p:sp>
      <p:sp>
        <p:nvSpPr>
          <p:cNvPr id="20488" name="Rectangle 43"/>
          <p:cNvSpPr>
            <a:spLocks noChangeArrowheads="1"/>
          </p:cNvSpPr>
          <p:nvPr/>
        </p:nvSpPr>
        <p:spPr bwMode="auto">
          <a:xfrm>
            <a:off x="5508625" y="4221163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g2 </a:t>
            </a:r>
          </a:p>
        </p:txBody>
      </p:sp>
      <p:sp>
        <p:nvSpPr>
          <p:cNvPr id="20489" name="Rectangle 44"/>
          <p:cNvSpPr>
            <a:spLocks noChangeArrowheads="1"/>
          </p:cNvSpPr>
          <p:nvPr/>
        </p:nvSpPr>
        <p:spPr bwMode="auto">
          <a:xfrm>
            <a:off x="3995738" y="4581525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aseline="0">
                <a:latin typeface="Arial" panose="020B0604020202020204" pitchFamily="34" charset="0"/>
              </a:rPr>
              <a:t>G5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1876</TotalTime>
  <Words>4354</Words>
  <Application>Microsoft Office PowerPoint</Application>
  <PresentationFormat>如螢幕大小 (4:3)</PresentationFormat>
  <Paragraphs>662</Paragraphs>
  <Slides>49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Tahoma</vt:lpstr>
      <vt:lpstr>新細明體</vt:lpstr>
      <vt:lpstr>Arial</vt:lpstr>
      <vt:lpstr>Wingdings</vt:lpstr>
      <vt:lpstr>Times New Roman</vt:lpstr>
      <vt:lpstr>Arial Narrow</vt:lpstr>
      <vt:lpstr>文鼎中楷</vt:lpstr>
      <vt:lpstr>文鼎新細明</vt:lpstr>
      <vt:lpstr>05417717</vt:lpstr>
      <vt:lpstr>Microsoft 方程式編輯器 3.0</vt:lpstr>
      <vt:lpstr>  Chapter 12  圖形結構</vt:lpstr>
      <vt:lpstr>PowerPoint 簡報</vt:lpstr>
      <vt:lpstr>PowerPoint 簡報</vt:lpstr>
      <vt:lpstr>12.1  圖形的一些專有名詞</vt:lpstr>
      <vt:lpstr>12.1  圖形的一些專有名詞</vt:lpstr>
      <vt:lpstr>12.1  圖形的一些專有名詞</vt:lpstr>
      <vt:lpstr>12.1  圖形的一些專有名詞</vt:lpstr>
      <vt:lpstr>12.1  圖形的一些專有名詞</vt:lpstr>
      <vt:lpstr>12.1  圖形的一些專有名詞</vt:lpstr>
      <vt:lpstr>12.1  圖形的一些專有名詞</vt:lpstr>
      <vt:lpstr>12.1  圖形的一些專有名詞</vt:lpstr>
      <vt:lpstr>12.2  圖形資料結構表示法</vt:lpstr>
      <vt:lpstr>12.2  圖形資料結構表示法</vt:lpstr>
      <vt:lpstr>12.3  圖形追蹤</vt:lpstr>
      <vt:lpstr>12.3  圖形追蹤</vt:lpstr>
      <vt:lpstr>12.3  圖形追蹤</vt:lpstr>
      <vt:lpstr>12.3  圖形追蹤</vt:lpstr>
      <vt:lpstr>12.3  圖形追蹤</vt:lpstr>
      <vt:lpstr>12.3  圖形追蹤</vt:lpstr>
      <vt:lpstr>12.3  圖形追蹤</vt:lpstr>
      <vt:lpstr>12.3  圖形追蹤</vt:lpstr>
      <vt:lpstr>12.3  圖形追蹤</vt:lpstr>
      <vt:lpstr>12.4  擴展樹</vt:lpstr>
      <vt:lpstr>12.4  擴展樹</vt:lpstr>
      <vt:lpstr>12.4  擴展樹</vt:lpstr>
      <vt:lpstr>12.4  擴展樹</vt:lpstr>
      <vt:lpstr>12.4  擴展樹</vt:lpstr>
      <vt:lpstr>12.5  最短路徑</vt:lpstr>
      <vt:lpstr>12.5  最短路徑</vt:lpstr>
      <vt:lpstr>12.6  含有負的路徑權重</vt:lpstr>
      <vt:lpstr>12.6  含有負的路徑權重</vt:lpstr>
      <vt:lpstr>12.7  任兩點間的最短路徑</vt:lpstr>
      <vt:lpstr>12.7  任兩點間的最短路徑</vt:lpstr>
      <vt:lpstr>12.8  拓樸排序</vt:lpstr>
      <vt:lpstr>12.8  拓樸排序</vt:lpstr>
      <vt:lpstr>12.8  拓樸排序</vt:lpstr>
      <vt:lpstr>12.8  拓樸排序</vt:lpstr>
      <vt:lpstr>12.8  拓樸排序</vt:lpstr>
      <vt:lpstr>12.8  拓樸排序</vt:lpstr>
      <vt:lpstr>12.8  拓樸排序</vt:lpstr>
      <vt:lpstr>12.8  拓樸排序</vt:lpstr>
      <vt:lpstr>12.9  臨界路徑法</vt:lpstr>
      <vt:lpstr>12.9  臨界路徑法</vt:lpstr>
      <vt:lpstr>12.9  臨界路徑法</vt:lpstr>
      <vt:lpstr>12.9  臨界路徑法</vt:lpstr>
      <vt:lpstr>12.9  臨界路徑法</vt:lpstr>
      <vt:lpstr>12.9  臨界路徑法</vt:lpstr>
      <vt:lpstr>12.9  臨界路徑法</vt:lpstr>
      <vt:lpstr>12.9  臨界路徑法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275</cp:revision>
  <dcterms:created xsi:type="dcterms:W3CDTF">2004-07-21T01:42:15Z</dcterms:created>
  <dcterms:modified xsi:type="dcterms:W3CDTF">2018-02-18T02:31:49Z</dcterms:modified>
</cp:coreProperties>
</file>