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310" r:id="rId6"/>
    <p:sldId id="260" r:id="rId7"/>
    <p:sldId id="261" r:id="rId8"/>
    <p:sldId id="264" r:id="rId9"/>
    <p:sldId id="265" r:id="rId10"/>
    <p:sldId id="268" r:id="rId11"/>
    <p:sldId id="269" r:id="rId12"/>
    <p:sldId id="312" r:id="rId13"/>
    <p:sldId id="311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9" r:id="rId26"/>
    <p:sldId id="330" r:id="rId27"/>
    <p:sldId id="324" r:id="rId28"/>
    <p:sldId id="325" r:id="rId29"/>
    <p:sldId id="326" r:id="rId30"/>
    <p:sldId id="327" r:id="rId31"/>
    <p:sldId id="328" r:id="rId32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CC99"/>
    <a:srgbClr val="800080"/>
    <a:srgbClr val="990099"/>
    <a:srgbClr val="FFFFCC"/>
    <a:srgbClr val="FFFF99"/>
    <a:srgbClr val="FF3300"/>
    <a:srgbClr val="090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76" d="100"/>
          <a:sy n="76" d="100"/>
        </p:scale>
        <p:origin x="100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64"/>
    </p:cViewPr>
  </p:sorterViewPr>
  <p:notesViewPr>
    <p:cSldViewPr>
      <p:cViewPr varScale="1">
        <p:scale>
          <a:sx n="38" d="100"/>
          <a:sy n="38" d="100"/>
        </p:scale>
        <p:origin x="-159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0F0FE88-743A-4343-8C10-14C8FFE76F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8BCBEEC-B01B-4A3B-BF02-E9B9B42D5FB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81C6258F-319A-4400-9C0E-D1BB92D3CF78}" type="slidenum">
              <a:rPr lang="en-US" altLang="zh-TW" sz="1200" baseline="0">
                <a:latin typeface="Times New Roman" panose="02020603050405020304" pitchFamily="18" charset="0"/>
              </a:rPr>
              <a:pPr/>
              <a:t>1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38DDF6D-5BF8-4BF2-A92C-5B703AFDC2E3}" type="slidenum">
              <a:rPr lang="en-US" altLang="zh-TW" sz="1200" baseline="0">
                <a:latin typeface="Times New Roman" panose="02020603050405020304" pitchFamily="18" charset="0"/>
              </a:rPr>
              <a:pPr/>
              <a:t>11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C1C19B0-2E76-4BB1-93F3-56D815A7D67D}" type="slidenum">
              <a:rPr lang="en-US" altLang="zh-TW" sz="1200" baseline="0">
                <a:latin typeface="Times New Roman" panose="02020603050405020304" pitchFamily="18" charset="0"/>
              </a:rPr>
              <a:pPr/>
              <a:t>2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2CF48A2-31D6-403A-9FA0-87F771DB7FFA}" type="slidenum">
              <a:rPr lang="en-US" altLang="zh-TW" sz="1200" baseline="0">
                <a:latin typeface="Times New Roman" panose="02020603050405020304" pitchFamily="18" charset="0"/>
              </a:rPr>
              <a:pPr/>
              <a:t>3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095AA447-C409-4106-B3E8-28B804CDBB73}" type="slidenum">
              <a:rPr lang="en-US" altLang="zh-TW" sz="1200" baseline="0">
                <a:latin typeface="Times New Roman" panose="02020603050405020304" pitchFamily="18" charset="0"/>
              </a:rPr>
              <a:pPr/>
              <a:t>4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F781FF8B-0986-4FEF-AF3B-86AC7E473DD4}" type="slidenum">
              <a:rPr lang="en-US" altLang="zh-TW" sz="1200" baseline="0">
                <a:latin typeface="Times New Roman" panose="02020603050405020304" pitchFamily="18" charset="0"/>
              </a:rPr>
              <a:pPr/>
              <a:t>6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DD7DA938-B79C-4318-B794-D986EF9743E6}" type="slidenum">
              <a:rPr lang="en-US" altLang="zh-TW" sz="1200" baseline="0">
                <a:latin typeface="Times New Roman" panose="02020603050405020304" pitchFamily="18" charset="0"/>
              </a:rPr>
              <a:pPr/>
              <a:t>7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63E9C76-D823-4FCE-BB8F-80B4996B09B8}" type="slidenum">
              <a:rPr lang="en-US" altLang="zh-TW" sz="1200" baseline="0">
                <a:latin typeface="Times New Roman" panose="02020603050405020304" pitchFamily="18" charset="0"/>
              </a:rPr>
              <a:pPr/>
              <a:t>8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DAE13771-2C0E-4177-B847-9E4C53A8E33B}" type="slidenum">
              <a:rPr lang="en-US" altLang="zh-TW" sz="1200" baseline="0">
                <a:latin typeface="Times New Roman" panose="02020603050405020304" pitchFamily="18" charset="0"/>
              </a:rPr>
              <a:pPr/>
              <a:t>9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F475B9E5-C16A-4E05-91E7-77D75E3DE4C4}" type="slidenum">
              <a:rPr lang="en-US" altLang="zh-TW" sz="1200" baseline="0">
                <a:latin typeface="Times New Roman" panose="02020603050405020304" pitchFamily="18" charset="0"/>
              </a:rPr>
              <a:pPr/>
              <a:t>10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Line 3"/>
            <p:cNvSpPr>
              <a:spLocks noChangeShapeType="1"/>
            </p:cNvSpPr>
            <p:nvPr userDrawn="1"/>
          </p:nvSpPr>
          <p:spPr bwMode="white">
            <a:xfrm>
              <a:off x="0" y="19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" name="Line 4"/>
            <p:cNvSpPr>
              <a:spLocks noChangeShapeType="1"/>
            </p:cNvSpPr>
            <p:nvPr userDrawn="1"/>
          </p:nvSpPr>
          <p:spPr bwMode="white">
            <a:xfrm>
              <a:off x="0" y="38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Line 5"/>
            <p:cNvSpPr>
              <a:spLocks noChangeShapeType="1"/>
            </p:cNvSpPr>
            <p:nvPr userDrawn="1"/>
          </p:nvSpPr>
          <p:spPr bwMode="white">
            <a:xfrm>
              <a:off x="0" y="57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white">
            <a:xfrm>
              <a:off x="0" y="76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Line 7"/>
            <p:cNvSpPr>
              <a:spLocks noChangeShapeType="1"/>
            </p:cNvSpPr>
            <p:nvPr userDrawn="1"/>
          </p:nvSpPr>
          <p:spPr bwMode="white">
            <a:xfrm>
              <a:off x="0" y="96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Line 8"/>
            <p:cNvSpPr>
              <a:spLocks noChangeShapeType="1"/>
            </p:cNvSpPr>
            <p:nvPr userDrawn="1"/>
          </p:nvSpPr>
          <p:spPr bwMode="white">
            <a:xfrm>
              <a:off x="0" y="115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Line 9"/>
            <p:cNvSpPr>
              <a:spLocks noChangeShapeType="1"/>
            </p:cNvSpPr>
            <p:nvPr userDrawn="1"/>
          </p:nvSpPr>
          <p:spPr bwMode="white">
            <a:xfrm>
              <a:off x="0" y="134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Line 10"/>
            <p:cNvSpPr>
              <a:spLocks noChangeShapeType="1"/>
            </p:cNvSpPr>
            <p:nvPr userDrawn="1"/>
          </p:nvSpPr>
          <p:spPr bwMode="white">
            <a:xfrm>
              <a:off x="0" y="153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Line 11"/>
            <p:cNvSpPr>
              <a:spLocks noChangeShapeType="1"/>
            </p:cNvSpPr>
            <p:nvPr userDrawn="1"/>
          </p:nvSpPr>
          <p:spPr bwMode="white">
            <a:xfrm>
              <a:off x="0" y="172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Line 12"/>
            <p:cNvSpPr>
              <a:spLocks noChangeShapeType="1"/>
            </p:cNvSpPr>
            <p:nvPr userDrawn="1"/>
          </p:nvSpPr>
          <p:spPr bwMode="white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Line 13"/>
            <p:cNvSpPr>
              <a:spLocks noChangeShapeType="1"/>
            </p:cNvSpPr>
            <p:nvPr userDrawn="1"/>
          </p:nvSpPr>
          <p:spPr bwMode="white">
            <a:xfrm>
              <a:off x="0" y="211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Line 14"/>
            <p:cNvSpPr>
              <a:spLocks noChangeShapeType="1"/>
            </p:cNvSpPr>
            <p:nvPr userDrawn="1"/>
          </p:nvSpPr>
          <p:spPr bwMode="white">
            <a:xfrm>
              <a:off x="0" y="230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Line 15"/>
            <p:cNvSpPr>
              <a:spLocks noChangeShapeType="1"/>
            </p:cNvSpPr>
            <p:nvPr userDrawn="1"/>
          </p:nvSpPr>
          <p:spPr bwMode="white">
            <a:xfrm>
              <a:off x="0" y="249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Line 16"/>
            <p:cNvSpPr>
              <a:spLocks noChangeShapeType="1"/>
            </p:cNvSpPr>
            <p:nvPr userDrawn="1"/>
          </p:nvSpPr>
          <p:spPr bwMode="white">
            <a:xfrm>
              <a:off x="0" y="268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Line 17"/>
            <p:cNvSpPr>
              <a:spLocks noChangeShapeType="1"/>
            </p:cNvSpPr>
            <p:nvPr userDrawn="1"/>
          </p:nvSpPr>
          <p:spPr bwMode="white">
            <a:xfrm>
              <a:off x="0" y="288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Line 18"/>
            <p:cNvSpPr>
              <a:spLocks noChangeShapeType="1"/>
            </p:cNvSpPr>
            <p:nvPr userDrawn="1"/>
          </p:nvSpPr>
          <p:spPr bwMode="white">
            <a:xfrm>
              <a:off x="0" y="307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Line 19"/>
            <p:cNvSpPr>
              <a:spLocks noChangeShapeType="1"/>
            </p:cNvSpPr>
            <p:nvPr userDrawn="1"/>
          </p:nvSpPr>
          <p:spPr bwMode="white">
            <a:xfrm>
              <a:off x="0" y="326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Line 20"/>
            <p:cNvSpPr>
              <a:spLocks noChangeShapeType="1"/>
            </p:cNvSpPr>
            <p:nvPr userDrawn="1"/>
          </p:nvSpPr>
          <p:spPr bwMode="white">
            <a:xfrm>
              <a:off x="0" y="345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Line 21"/>
            <p:cNvSpPr>
              <a:spLocks noChangeShapeType="1"/>
            </p:cNvSpPr>
            <p:nvPr userDrawn="1"/>
          </p:nvSpPr>
          <p:spPr bwMode="white">
            <a:xfrm>
              <a:off x="0" y="364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Line 22"/>
            <p:cNvSpPr>
              <a:spLocks noChangeShapeType="1"/>
            </p:cNvSpPr>
            <p:nvPr userDrawn="1"/>
          </p:nvSpPr>
          <p:spPr bwMode="white">
            <a:xfrm>
              <a:off x="0" y="384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Line 23"/>
            <p:cNvSpPr>
              <a:spLocks noChangeShapeType="1"/>
            </p:cNvSpPr>
            <p:nvPr userDrawn="1"/>
          </p:nvSpPr>
          <p:spPr bwMode="white">
            <a:xfrm>
              <a:off x="0" y="403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Line 24"/>
            <p:cNvSpPr>
              <a:spLocks noChangeShapeType="1"/>
            </p:cNvSpPr>
            <p:nvPr userDrawn="1"/>
          </p:nvSpPr>
          <p:spPr bwMode="white">
            <a:xfrm>
              <a:off x="0" y="422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Line 25"/>
            <p:cNvSpPr>
              <a:spLocks noChangeShapeType="1"/>
            </p:cNvSpPr>
            <p:nvPr userDrawn="1"/>
          </p:nvSpPr>
          <p:spPr bwMode="white">
            <a:xfrm>
              <a:off x="19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Line 26"/>
            <p:cNvSpPr>
              <a:spLocks noChangeShapeType="1"/>
            </p:cNvSpPr>
            <p:nvPr userDrawn="1"/>
          </p:nvSpPr>
          <p:spPr bwMode="white">
            <a:xfrm>
              <a:off x="38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Line 27"/>
            <p:cNvSpPr>
              <a:spLocks noChangeShapeType="1"/>
            </p:cNvSpPr>
            <p:nvPr userDrawn="1"/>
          </p:nvSpPr>
          <p:spPr bwMode="white">
            <a:xfrm>
              <a:off x="57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Line 28"/>
            <p:cNvSpPr>
              <a:spLocks noChangeShapeType="1"/>
            </p:cNvSpPr>
            <p:nvPr userDrawn="1"/>
          </p:nvSpPr>
          <p:spPr bwMode="white">
            <a:xfrm>
              <a:off x="76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Line 29"/>
            <p:cNvSpPr>
              <a:spLocks noChangeShapeType="1"/>
            </p:cNvSpPr>
            <p:nvPr userDrawn="1"/>
          </p:nvSpPr>
          <p:spPr bwMode="white">
            <a:xfrm>
              <a:off x="96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Line 30"/>
            <p:cNvSpPr>
              <a:spLocks noChangeShapeType="1"/>
            </p:cNvSpPr>
            <p:nvPr userDrawn="1"/>
          </p:nvSpPr>
          <p:spPr bwMode="white">
            <a:xfrm>
              <a:off x="115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" name="Line 31"/>
            <p:cNvSpPr>
              <a:spLocks noChangeShapeType="1"/>
            </p:cNvSpPr>
            <p:nvPr userDrawn="1"/>
          </p:nvSpPr>
          <p:spPr bwMode="white">
            <a:xfrm>
              <a:off x="134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" name="Line 32"/>
            <p:cNvSpPr>
              <a:spLocks noChangeShapeType="1"/>
            </p:cNvSpPr>
            <p:nvPr userDrawn="1"/>
          </p:nvSpPr>
          <p:spPr bwMode="white">
            <a:xfrm>
              <a:off x="153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" name="Line 33"/>
            <p:cNvSpPr>
              <a:spLocks noChangeShapeType="1"/>
            </p:cNvSpPr>
            <p:nvPr userDrawn="1"/>
          </p:nvSpPr>
          <p:spPr bwMode="white">
            <a:xfrm>
              <a:off x="172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" name="Line 34"/>
            <p:cNvSpPr>
              <a:spLocks noChangeShapeType="1"/>
            </p:cNvSpPr>
            <p:nvPr userDrawn="1"/>
          </p:nvSpPr>
          <p:spPr bwMode="white">
            <a:xfrm>
              <a:off x="192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" name="Line 35"/>
            <p:cNvSpPr>
              <a:spLocks noChangeShapeType="1"/>
            </p:cNvSpPr>
            <p:nvPr userDrawn="1"/>
          </p:nvSpPr>
          <p:spPr bwMode="white">
            <a:xfrm>
              <a:off x="211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" name="Line 36"/>
            <p:cNvSpPr>
              <a:spLocks noChangeShapeType="1"/>
            </p:cNvSpPr>
            <p:nvPr userDrawn="1"/>
          </p:nvSpPr>
          <p:spPr bwMode="white">
            <a:xfrm>
              <a:off x="230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" name="Line 37"/>
            <p:cNvSpPr>
              <a:spLocks noChangeShapeType="1"/>
            </p:cNvSpPr>
            <p:nvPr userDrawn="1"/>
          </p:nvSpPr>
          <p:spPr bwMode="white">
            <a:xfrm>
              <a:off x="249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" name="Line 38"/>
            <p:cNvSpPr>
              <a:spLocks noChangeShapeType="1"/>
            </p:cNvSpPr>
            <p:nvPr userDrawn="1"/>
          </p:nvSpPr>
          <p:spPr bwMode="white">
            <a:xfrm>
              <a:off x="268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" name="Line 39"/>
            <p:cNvSpPr>
              <a:spLocks noChangeShapeType="1"/>
            </p:cNvSpPr>
            <p:nvPr userDrawn="1"/>
          </p:nvSpPr>
          <p:spPr bwMode="white">
            <a:xfrm>
              <a:off x="288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" name="Line 40"/>
            <p:cNvSpPr>
              <a:spLocks noChangeShapeType="1"/>
            </p:cNvSpPr>
            <p:nvPr userDrawn="1"/>
          </p:nvSpPr>
          <p:spPr bwMode="white">
            <a:xfrm>
              <a:off x="307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" name="Line 41"/>
            <p:cNvSpPr>
              <a:spLocks noChangeShapeType="1"/>
            </p:cNvSpPr>
            <p:nvPr userDrawn="1"/>
          </p:nvSpPr>
          <p:spPr bwMode="white">
            <a:xfrm>
              <a:off x="326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" name="Line 42"/>
            <p:cNvSpPr>
              <a:spLocks noChangeShapeType="1"/>
            </p:cNvSpPr>
            <p:nvPr userDrawn="1"/>
          </p:nvSpPr>
          <p:spPr bwMode="white">
            <a:xfrm>
              <a:off x="345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" name="Line 43"/>
            <p:cNvSpPr>
              <a:spLocks noChangeShapeType="1"/>
            </p:cNvSpPr>
            <p:nvPr userDrawn="1"/>
          </p:nvSpPr>
          <p:spPr bwMode="white">
            <a:xfrm>
              <a:off x="364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" name="Line 44"/>
            <p:cNvSpPr>
              <a:spLocks noChangeShapeType="1"/>
            </p:cNvSpPr>
            <p:nvPr userDrawn="1"/>
          </p:nvSpPr>
          <p:spPr bwMode="white">
            <a:xfrm>
              <a:off x="384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" name="Line 45"/>
            <p:cNvSpPr>
              <a:spLocks noChangeShapeType="1"/>
            </p:cNvSpPr>
            <p:nvPr userDrawn="1"/>
          </p:nvSpPr>
          <p:spPr bwMode="white">
            <a:xfrm>
              <a:off x="403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" name="Line 46"/>
            <p:cNvSpPr>
              <a:spLocks noChangeShapeType="1"/>
            </p:cNvSpPr>
            <p:nvPr userDrawn="1"/>
          </p:nvSpPr>
          <p:spPr bwMode="white">
            <a:xfrm>
              <a:off x="422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" name="Line 47"/>
            <p:cNvSpPr>
              <a:spLocks noChangeShapeType="1"/>
            </p:cNvSpPr>
            <p:nvPr userDrawn="1"/>
          </p:nvSpPr>
          <p:spPr bwMode="white">
            <a:xfrm>
              <a:off x="441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" name="Line 48"/>
            <p:cNvSpPr>
              <a:spLocks noChangeShapeType="1"/>
            </p:cNvSpPr>
            <p:nvPr userDrawn="1"/>
          </p:nvSpPr>
          <p:spPr bwMode="white">
            <a:xfrm>
              <a:off x="460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" name="Line 49"/>
            <p:cNvSpPr>
              <a:spLocks noChangeShapeType="1"/>
            </p:cNvSpPr>
            <p:nvPr userDrawn="1"/>
          </p:nvSpPr>
          <p:spPr bwMode="white">
            <a:xfrm>
              <a:off x="480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" name="Line 50"/>
            <p:cNvSpPr>
              <a:spLocks noChangeShapeType="1"/>
            </p:cNvSpPr>
            <p:nvPr userDrawn="1"/>
          </p:nvSpPr>
          <p:spPr bwMode="white">
            <a:xfrm>
              <a:off x="499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" name="Line 51"/>
            <p:cNvSpPr>
              <a:spLocks noChangeShapeType="1"/>
            </p:cNvSpPr>
            <p:nvPr userDrawn="1"/>
          </p:nvSpPr>
          <p:spPr bwMode="white">
            <a:xfrm>
              <a:off x="518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" name="Line 52"/>
            <p:cNvSpPr>
              <a:spLocks noChangeShapeType="1"/>
            </p:cNvSpPr>
            <p:nvPr userDrawn="1"/>
          </p:nvSpPr>
          <p:spPr bwMode="white">
            <a:xfrm>
              <a:off x="537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" name="Line 53"/>
            <p:cNvSpPr>
              <a:spLocks noChangeShapeType="1"/>
            </p:cNvSpPr>
            <p:nvPr userDrawn="1"/>
          </p:nvSpPr>
          <p:spPr bwMode="white">
            <a:xfrm>
              <a:off x="556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56" name="Line 54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7" name="Group 55"/>
          <p:cNvGrpSpPr>
            <a:grpSpLocks/>
          </p:cNvGrpSpPr>
          <p:nvPr/>
        </p:nvGrpSpPr>
        <p:grpSpPr bwMode="auto">
          <a:xfrm>
            <a:off x="4763" y="887413"/>
            <a:ext cx="6654800" cy="2851150"/>
            <a:chOff x="3" y="559"/>
            <a:chExt cx="4192" cy="1796"/>
          </a:xfrm>
        </p:grpSpPr>
        <p:sp>
          <p:nvSpPr>
            <p:cNvPr id="58" name="Line 56"/>
            <p:cNvSpPr>
              <a:spLocks noChangeShapeType="1"/>
            </p:cNvSpPr>
            <p:nvPr/>
          </p:nvSpPr>
          <p:spPr bwMode="ltGray">
            <a:xfrm>
              <a:off x="506" y="559"/>
              <a:ext cx="0" cy="17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ltGray">
            <a:xfrm flipH="1" flipV="1">
              <a:off x="3" y="1924"/>
              <a:ext cx="321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ltGray">
            <a:xfrm flipH="1" flipV="1">
              <a:off x="384" y="938"/>
              <a:ext cx="381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" name="Arc 59"/>
            <p:cNvSpPr>
              <a:spLocks/>
            </p:cNvSpPr>
            <p:nvPr/>
          </p:nvSpPr>
          <p:spPr bwMode="ltGray">
            <a:xfrm rot="16200000" flipH="1">
              <a:off x="426" y="860"/>
              <a:ext cx="156" cy="157"/>
            </a:xfrm>
            <a:custGeom>
              <a:avLst/>
              <a:gdLst>
                <a:gd name="T0" fmla="*/ 76 w 43195"/>
                <a:gd name="T1" fmla="*/ 0 h 43200"/>
                <a:gd name="T2" fmla="*/ 0 w 43195"/>
                <a:gd name="T3" fmla="*/ 80 h 43200"/>
                <a:gd name="T4" fmla="*/ 78 w 43195"/>
                <a:gd name="T5" fmla="*/ 79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2" name="Group 60"/>
          <p:cNvGrpSpPr>
            <a:grpSpLocks/>
          </p:cNvGrpSpPr>
          <p:nvPr/>
        </p:nvGrpSpPr>
        <p:grpSpPr bwMode="auto">
          <a:xfrm>
            <a:off x="2971800" y="3886200"/>
            <a:ext cx="6045200" cy="2876550"/>
            <a:chOff x="1480" y="1952"/>
            <a:chExt cx="3808" cy="1812"/>
          </a:xfrm>
        </p:grpSpPr>
        <p:sp>
          <p:nvSpPr>
            <p:cNvPr id="63" name="Line 61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" name="Arc 63"/>
            <p:cNvSpPr>
              <a:spLocks/>
            </p:cNvSpPr>
            <p:nvPr/>
          </p:nvSpPr>
          <p:spPr bwMode="ltGray">
            <a:xfrm rot="5400000">
              <a:off x="5097" y="3346"/>
              <a:ext cx="156" cy="157"/>
            </a:xfrm>
            <a:custGeom>
              <a:avLst/>
              <a:gdLst>
                <a:gd name="T0" fmla="*/ 76 w 43195"/>
                <a:gd name="T1" fmla="*/ 0 h 43200"/>
                <a:gd name="T2" fmla="*/ 0 w 43195"/>
                <a:gd name="T3" fmla="*/ 80 h 43200"/>
                <a:gd name="T4" fmla="*/ 78 w 43195"/>
                <a:gd name="T5" fmla="*/ 79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6" name="Rectangle 66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3296" name="Rectangle 64"/>
          <p:cNvSpPr>
            <a:spLocks noGrp="1" noChangeArrowheads="1"/>
          </p:cNvSpPr>
          <p:nvPr>
            <p:ph type="ctrTitle"/>
          </p:nvPr>
        </p:nvSpPr>
        <p:spPr>
          <a:xfrm>
            <a:off x="914400" y="1447800"/>
            <a:ext cx="74676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223297" name="Rectangle 6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7696200" cy="2862262"/>
          </a:xfrm>
        </p:spPr>
        <p:txBody>
          <a:bodyPr/>
          <a:lstStyle>
            <a:lvl1pPr marL="282575" indent="-282575">
              <a:tabLst>
                <a:tab pos="282575" algn="l"/>
                <a:tab pos="385763" algn="l"/>
              </a:tabLs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28717037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4955D141-7BC5-4799-8B83-E967C525DA3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0319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91300" y="533400"/>
            <a:ext cx="19431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769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FF74CDF6-B587-4B85-B64A-770A73DBE25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1575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7620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20E41645-A0B4-4259-A947-A505A57E07D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1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7620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24400" y="16764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24400" y="40005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4E1EBCAC-CDBD-41D7-A0AC-84F4268E406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17126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762000" y="533400"/>
            <a:ext cx="77724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762000" y="16764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24400" y="16764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762000" y="40005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24400" y="40005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D8E6A294-C626-48E7-9ADA-03312EFC816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19953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24400" y="16764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24400" y="40005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65866F41-ADCF-4692-BCDC-38FC433DF80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91122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C79096F9-7A26-4CBF-80C1-BE3924EAE30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9124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4CADE034-3DE8-418D-BE7C-486906BDE1C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30634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E5EC0DB7-DBDE-4173-A4F3-00CECE8CE7A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14460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69FB9844-73B6-4CB3-8741-FDE5348D48C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8889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64C1C78C-35A5-4130-8A4A-E74AAEEEB05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47193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F2DF562E-C255-4A12-9645-C7BDAB333D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94713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E307629D-C173-47D7-9226-E344D02484B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1225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7DCE1AE0-F2C0-4F1F-94D0-554D24A59AA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04547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414338" y="1416050"/>
            <a:ext cx="1784350" cy="2324100"/>
            <a:chOff x="96" y="916"/>
            <a:chExt cx="2208" cy="2876"/>
          </a:xfrm>
        </p:grpSpPr>
        <p:sp>
          <p:nvSpPr>
            <p:cNvPr id="1038" name="Line 3"/>
            <p:cNvSpPr>
              <a:spLocks noChangeShapeType="1"/>
            </p:cNvSpPr>
            <p:nvPr/>
          </p:nvSpPr>
          <p:spPr bwMode="ltGray">
            <a:xfrm flipH="1">
              <a:off x="96" y="1037"/>
              <a:ext cx="2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9" name="Line 4"/>
            <p:cNvSpPr>
              <a:spLocks noChangeShapeType="1"/>
            </p:cNvSpPr>
            <p:nvPr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0" name="Arc 5"/>
            <p:cNvSpPr>
              <a:spLocks/>
            </p:cNvSpPr>
            <p:nvPr/>
          </p:nvSpPr>
          <p:spPr bwMode="ltGray">
            <a:xfrm flipH="1">
              <a:off x="217" y="916"/>
              <a:ext cx="239" cy="239"/>
            </a:xfrm>
            <a:custGeom>
              <a:avLst/>
              <a:gdLst>
                <a:gd name="T0" fmla="*/ 117 w 43195"/>
                <a:gd name="T1" fmla="*/ 0 h 43200"/>
                <a:gd name="T2" fmla="*/ 0 w 43195"/>
                <a:gd name="T3" fmla="*/ 122 h 43200"/>
                <a:gd name="T4" fmla="*/ 119 w 43195"/>
                <a:gd name="T5" fmla="*/ 12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2221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76400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22221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-1524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b="1" baseline="0" smtClean="0"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3C1EADA1-16C2-4B6F-993E-2CACC01A356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ltGray">
          <a:xfrm>
            <a:off x="3352800" y="0"/>
            <a:ext cx="5791200" cy="228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1" name="AutoShape 11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7620000" y="6324600"/>
            <a:ext cx="420688" cy="420688"/>
          </a:xfrm>
          <a:prstGeom prst="actionButtonHom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2" name="AutoShape 12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8153400" y="6324600"/>
            <a:ext cx="403225" cy="423863"/>
          </a:xfrm>
          <a:prstGeom prst="actionButtonForwardNex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3" name="AutoShape 13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86600" y="6324600"/>
            <a:ext cx="417513" cy="417513"/>
          </a:xfrm>
          <a:prstGeom prst="actionButtonBackPreviou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1034" name="Group 14"/>
          <p:cNvGrpSpPr>
            <a:grpSpLocks/>
          </p:cNvGrpSpPr>
          <p:nvPr/>
        </p:nvGrpSpPr>
        <p:grpSpPr bwMode="auto">
          <a:xfrm>
            <a:off x="2971800" y="3886200"/>
            <a:ext cx="6045200" cy="2876550"/>
            <a:chOff x="1480" y="1952"/>
            <a:chExt cx="3808" cy="1812"/>
          </a:xfrm>
        </p:grpSpPr>
        <p:sp>
          <p:nvSpPr>
            <p:cNvPr id="1035" name="Line 15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6" name="Line 16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7" name="Arc 17"/>
            <p:cNvSpPr>
              <a:spLocks/>
            </p:cNvSpPr>
            <p:nvPr/>
          </p:nvSpPr>
          <p:spPr bwMode="ltGray">
            <a:xfrm rot="5400000">
              <a:off x="5097" y="3346"/>
              <a:ext cx="156" cy="157"/>
            </a:xfrm>
            <a:custGeom>
              <a:avLst/>
              <a:gdLst>
                <a:gd name="T0" fmla="*/ 76 w 43195"/>
                <a:gd name="T1" fmla="*/ 0 h 43200"/>
                <a:gd name="T2" fmla="*/ 0 w 43195"/>
                <a:gd name="T3" fmla="*/ 80 h 43200"/>
                <a:gd name="T4" fmla="*/ 78 w 43195"/>
                <a:gd name="T5" fmla="*/ 79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0000"/>
        <a:buFont typeface="Wingdings" panose="05000000000000000000" pitchFamily="2" charset="2"/>
        <a:buChar char="§"/>
        <a:defRPr kumimoji="1" sz="3200" kern="1200">
          <a:solidFill>
            <a:srgbClr val="090A15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800" kern="1200">
          <a:solidFill>
            <a:srgbClr val="090A15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95000"/>
        <a:buFont typeface="Wingdings" panose="05000000000000000000" pitchFamily="2" charset="2"/>
        <a:buChar char="w"/>
        <a:defRPr kumimoji="1" sz="2400" kern="1200">
          <a:solidFill>
            <a:srgbClr val="090A15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defRPr kumimoji="1" sz="2000" kern="1200">
          <a:solidFill>
            <a:srgbClr val="090A15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 kern="1200">
          <a:solidFill>
            <a:srgbClr val="090A15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  Chapter 13  </a:t>
            </a:r>
            <a:r>
              <a:rPr lang="zh-TW" altLang="en-US" smtClean="0"/>
              <a:t>排序</a:t>
            </a:r>
          </a:p>
        </p:txBody>
      </p:sp>
      <p:sp>
        <p:nvSpPr>
          <p:cNvPr id="1269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636838"/>
            <a:ext cx="7696200" cy="40322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400" smtClean="0">
                <a:solidFill>
                  <a:schemeClr val="tx1"/>
                </a:solidFill>
              </a:rPr>
              <a:t>13.1    </a:t>
            </a:r>
            <a:r>
              <a:rPr lang="zh-TW" altLang="en-US" sz="2400" smtClean="0">
                <a:solidFill>
                  <a:schemeClr val="tx1"/>
                </a:solidFill>
              </a:rPr>
              <a:t>氣泡排序</a:t>
            </a:r>
          </a:p>
          <a:p>
            <a:pPr eaLnBrk="1" hangingPunct="1">
              <a:defRPr/>
            </a:pPr>
            <a:r>
              <a:rPr lang="en-US" altLang="zh-TW" sz="2400" smtClean="0">
                <a:solidFill>
                  <a:schemeClr val="tx1"/>
                </a:solidFill>
              </a:rPr>
              <a:t>13.2    </a:t>
            </a:r>
            <a:r>
              <a:rPr lang="zh-TW" altLang="en-US" sz="2400" smtClean="0">
                <a:solidFill>
                  <a:schemeClr val="tx1"/>
                </a:solidFill>
              </a:rPr>
              <a:t>選擇排序</a:t>
            </a:r>
          </a:p>
          <a:p>
            <a:pPr eaLnBrk="1" hangingPunct="1">
              <a:defRPr/>
            </a:pPr>
            <a:r>
              <a:rPr lang="en-US" altLang="zh-TW" sz="2400" smtClean="0">
                <a:solidFill>
                  <a:schemeClr val="tx1"/>
                </a:solidFill>
              </a:rPr>
              <a:t>13.3    </a:t>
            </a:r>
            <a:r>
              <a:rPr lang="zh-TW" altLang="en-US" sz="2400" smtClean="0">
                <a:solidFill>
                  <a:schemeClr val="tx1"/>
                </a:solidFill>
              </a:rPr>
              <a:t>插入排序</a:t>
            </a:r>
          </a:p>
          <a:p>
            <a:pPr eaLnBrk="1" hangingPunct="1">
              <a:defRPr/>
            </a:pPr>
            <a:r>
              <a:rPr lang="en-US" altLang="zh-TW" sz="2400" smtClean="0">
                <a:solidFill>
                  <a:schemeClr val="tx1"/>
                </a:solidFill>
              </a:rPr>
              <a:t>13.4    </a:t>
            </a:r>
            <a:r>
              <a:rPr lang="zh-TW" altLang="en-US" sz="2400" smtClean="0">
                <a:solidFill>
                  <a:schemeClr val="tx1"/>
                </a:solidFill>
              </a:rPr>
              <a:t>合併排序</a:t>
            </a:r>
          </a:p>
          <a:p>
            <a:pPr eaLnBrk="1" hangingPunct="1">
              <a:defRPr/>
            </a:pPr>
            <a:r>
              <a:rPr lang="en-US" altLang="zh-TW" sz="2400" smtClean="0">
                <a:solidFill>
                  <a:schemeClr val="tx1"/>
                </a:solidFill>
              </a:rPr>
              <a:t>13.5    </a:t>
            </a:r>
            <a:r>
              <a:rPr lang="zh-TW" altLang="en-US" sz="2400" smtClean="0">
                <a:solidFill>
                  <a:schemeClr val="tx1"/>
                </a:solidFill>
              </a:rPr>
              <a:t>快速排序</a:t>
            </a:r>
          </a:p>
          <a:p>
            <a:pPr eaLnBrk="1" hangingPunct="1">
              <a:defRPr/>
            </a:pPr>
            <a:r>
              <a:rPr lang="en-US" altLang="zh-TW" sz="2400" smtClean="0">
                <a:solidFill>
                  <a:schemeClr val="tx1"/>
                </a:solidFill>
              </a:rPr>
              <a:t>13.6    </a:t>
            </a:r>
            <a:r>
              <a:rPr lang="zh-TW" altLang="en-US" sz="2400" smtClean="0">
                <a:solidFill>
                  <a:schemeClr val="tx1"/>
                </a:solidFill>
              </a:rPr>
              <a:t>堆積排序</a:t>
            </a:r>
          </a:p>
          <a:p>
            <a:pPr eaLnBrk="1" hangingPunct="1">
              <a:defRPr/>
            </a:pPr>
            <a:r>
              <a:rPr lang="en-US" altLang="zh-TW" sz="2400" smtClean="0">
                <a:solidFill>
                  <a:schemeClr val="tx1"/>
                </a:solidFill>
              </a:rPr>
              <a:t>13.7    </a:t>
            </a:r>
            <a:r>
              <a:rPr lang="zh-TW" altLang="en-US" sz="2400" smtClean="0">
                <a:solidFill>
                  <a:schemeClr val="tx1"/>
                </a:solidFill>
              </a:rPr>
              <a:t>謝耳排序</a:t>
            </a:r>
          </a:p>
          <a:p>
            <a:pPr eaLnBrk="1" hangingPunct="1">
              <a:defRPr/>
            </a:pPr>
            <a:r>
              <a:rPr lang="en-US" altLang="zh-TW" sz="2400" smtClean="0">
                <a:solidFill>
                  <a:schemeClr val="tx1"/>
                </a:solidFill>
              </a:rPr>
              <a:t>13.8    </a:t>
            </a:r>
            <a:r>
              <a:rPr lang="zh-TW" altLang="en-US" sz="2400" smtClean="0">
                <a:solidFill>
                  <a:schemeClr val="tx1"/>
                </a:solidFill>
              </a:rPr>
              <a:t>二元樹排序</a:t>
            </a:r>
          </a:p>
          <a:p>
            <a:pPr eaLnBrk="1" hangingPunct="1">
              <a:defRPr/>
            </a:pPr>
            <a:r>
              <a:rPr lang="en-US" altLang="zh-TW" sz="2400" smtClean="0">
                <a:solidFill>
                  <a:schemeClr val="tx1"/>
                </a:solidFill>
              </a:rPr>
              <a:t>13.9    </a:t>
            </a:r>
            <a:r>
              <a:rPr lang="zh-TW" altLang="en-US" sz="2400" smtClean="0">
                <a:solidFill>
                  <a:schemeClr val="tx1"/>
                </a:solidFill>
              </a:rPr>
              <a:t>基數排序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562F3F15-5CBB-4737-976E-9DDF7FF6300B}" type="slidenum">
              <a:rPr kumimoji="0" lang="zh-TW" altLang="en-US" sz="1400" baseline="0"/>
              <a:pPr/>
              <a:t>10</a:t>
            </a:fld>
            <a:endParaRPr kumimoji="0" lang="zh-TW" altLang="en-US" sz="1400" baseline="0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13.3  </a:t>
            </a:r>
            <a:r>
              <a:rPr lang="zh-TW" altLang="en-US" smtClean="0"/>
              <a:t>插入排序</a:t>
            </a:r>
          </a:p>
        </p:txBody>
      </p:sp>
      <p:sp>
        <p:nvSpPr>
          <p:cNvPr id="22532" name="Rectangle 10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1676400"/>
            <a:ext cx="762635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2000" baseline="0">
              <a:latin typeface="新細明體" panose="02020500000000000000" pitchFamily="18" charset="-120"/>
            </a:endParaRPr>
          </a:p>
        </p:txBody>
      </p:sp>
      <p:sp>
        <p:nvSpPr>
          <p:cNvPr id="22533" name="Rectangle 20"/>
          <p:cNvSpPr>
            <a:spLocks noChangeArrowheads="1"/>
          </p:cNvSpPr>
          <p:nvPr/>
        </p:nvSpPr>
        <p:spPr bwMode="auto">
          <a:xfrm>
            <a:off x="838200" y="1700213"/>
            <a:ext cx="7693025" cy="438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800" baseline="0"/>
              <a:t>插入排序</a:t>
            </a:r>
            <a:r>
              <a:rPr lang="en-US" altLang="zh-TW" sz="2800" baseline="0"/>
              <a:t>(insertion sort) </a:t>
            </a:r>
          </a:p>
          <a:p>
            <a:pPr lvl="1" eaLnBrk="1" hangingPunct="1"/>
            <a:r>
              <a:rPr lang="zh-TW" altLang="en-US" sz="2500" baseline="0"/>
              <a:t>將加入的資料置於適當的位置，如下圖所示：</a:t>
            </a:r>
          </a:p>
          <a:p>
            <a:pPr lvl="1" eaLnBrk="1" hangingPunct="1"/>
            <a:r>
              <a:rPr lang="zh-TW" altLang="en-US" sz="2500" baseline="0"/>
              <a:t>插入排序是</a:t>
            </a:r>
            <a:r>
              <a:rPr lang="en-US" altLang="zh-TW" sz="2500" baseline="0"/>
              <a:t>stable</a:t>
            </a:r>
            <a:r>
              <a:rPr lang="zh-TW" altLang="en-US" sz="2500" baseline="0"/>
              <a:t>，最壞時間與平均時間複雜度為</a:t>
            </a:r>
            <a:r>
              <a:rPr lang="en-US" altLang="zh-TW" sz="2500" baseline="0"/>
              <a:t>O(n2)</a:t>
            </a:r>
            <a:r>
              <a:rPr lang="zh-TW" altLang="en-US" sz="2500" baseline="0"/>
              <a:t>，所需額外空間很少 </a:t>
            </a:r>
          </a:p>
          <a:p>
            <a:pPr lvl="2" eaLnBrk="1" hangingPunct="1"/>
            <a:endParaRPr lang="en-US" altLang="zh-TW" baseline="0"/>
          </a:p>
        </p:txBody>
      </p:sp>
      <p:graphicFrame>
        <p:nvGraphicFramePr>
          <p:cNvPr id="22534" name="Object 95"/>
          <p:cNvGraphicFramePr>
            <a:graphicFrameLocks noChangeAspect="1"/>
          </p:cNvGraphicFramePr>
          <p:nvPr>
            <p:ph idx="1"/>
          </p:nvPr>
        </p:nvGraphicFramePr>
        <p:xfrm>
          <a:off x="1403350" y="3573463"/>
          <a:ext cx="5616575" cy="261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PhotoImpact" r:id="rId4" imgW="1727927" imgH="804605" progId="PI3.Image">
                  <p:embed/>
                </p:oleObj>
              </mc:Choice>
              <mc:Fallback>
                <p:oleObj name="PhotoImpact" r:id="rId4" imgW="1727927" imgH="804605" progId="PI3.Image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573463"/>
                        <a:ext cx="5616575" cy="261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5CF5843F-FA04-42D9-853C-FC9278AA3735}" type="slidenum">
              <a:rPr kumimoji="0" lang="zh-TW" altLang="en-US" sz="1400" baseline="0"/>
              <a:pPr/>
              <a:t>11</a:t>
            </a:fld>
            <a:endParaRPr kumimoji="0" lang="zh-TW" altLang="en-US" sz="1400" baseline="0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13.4  </a:t>
            </a:r>
            <a:r>
              <a:rPr lang="zh-TW" altLang="en-US" smtClean="0"/>
              <a:t>合併排序</a:t>
            </a:r>
          </a:p>
        </p:txBody>
      </p:sp>
      <p:sp>
        <p:nvSpPr>
          <p:cNvPr id="24580" name="Rectangle 10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1676400"/>
            <a:ext cx="784225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zh-TW" sz="2800" baseline="0"/>
          </a:p>
        </p:txBody>
      </p:sp>
      <p:sp>
        <p:nvSpPr>
          <p:cNvPr id="24581" name="Rectangle 26"/>
          <p:cNvSpPr>
            <a:spLocks noChangeArrowheads="1"/>
          </p:cNvSpPr>
          <p:nvPr/>
        </p:nvSpPr>
        <p:spPr bwMode="auto">
          <a:xfrm>
            <a:off x="827088" y="1628775"/>
            <a:ext cx="7693025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 baseline="0"/>
              <a:t>合併排序</a:t>
            </a:r>
            <a:r>
              <a:rPr lang="en-US" altLang="zh-TW" sz="2200" baseline="0"/>
              <a:t>(merge sort)</a:t>
            </a:r>
          </a:p>
          <a:p>
            <a:pPr lvl="1" eaLnBrk="1" hangingPunct="1"/>
            <a:r>
              <a:rPr lang="zh-TW" altLang="en-US" sz="2200" baseline="0"/>
              <a:t>將兩個或兩個以上已排序好的檔案，合併成一個大的已排序好的檔案</a:t>
            </a:r>
          </a:p>
          <a:p>
            <a:pPr eaLnBrk="1" hangingPunct="1"/>
            <a:r>
              <a:rPr lang="zh-TW" altLang="en-US" sz="2200" baseline="0"/>
              <a:t>有兩個檔案分別為甲</a:t>
            </a:r>
            <a:r>
              <a:rPr lang="en-US" altLang="zh-TW" sz="2200" baseline="0"/>
              <a:t>={2, 10, 12, 18, 25}</a:t>
            </a:r>
            <a:r>
              <a:rPr lang="zh-TW" altLang="en-US" sz="2200" baseline="0"/>
              <a:t>，乙</a:t>
            </a:r>
            <a:r>
              <a:rPr lang="en-US" altLang="zh-TW" sz="2200" baseline="0"/>
              <a:t>= {6, 16, 20, 32, 34}</a:t>
            </a:r>
            <a:r>
              <a:rPr lang="zh-TW" altLang="en-US" sz="2200" baseline="0"/>
              <a:t>；合併排序過程如下：</a:t>
            </a:r>
          </a:p>
          <a:p>
            <a:pPr lvl="1" eaLnBrk="1" hangingPunct="1"/>
            <a:r>
              <a:rPr lang="zh-TW" altLang="en-US" sz="2200" baseline="0"/>
              <a:t>甲的第一個資料是</a:t>
            </a:r>
            <a:r>
              <a:rPr lang="en-US" altLang="zh-TW" sz="2200" baseline="0"/>
              <a:t>2</a:t>
            </a:r>
            <a:r>
              <a:rPr lang="zh-TW" altLang="en-US" sz="2200" baseline="0"/>
              <a:t>，而乙的第一個資料是</a:t>
            </a:r>
            <a:r>
              <a:rPr lang="en-US" altLang="zh-TW" sz="2200" baseline="0"/>
              <a:t>6</a:t>
            </a:r>
            <a:r>
              <a:rPr lang="zh-TW" altLang="en-US" sz="2200" baseline="0"/>
              <a:t>，由於</a:t>
            </a:r>
            <a:r>
              <a:rPr lang="en-US" altLang="zh-TW" sz="2200" baseline="0"/>
              <a:t>2</a:t>
            </a:r>
            <a:r>
              <a:rPr lang="zh-TW" altLang="en-US" sz="2200" baseline="0"/>
              <a:t>小於</a:t>
            </a:r>
            <a:r>
              <a:rPr lang="en-US" altLang="zh-TW" sz="2200" baseline="0"/>
              <a:t>6</a:t>
            </a:r>
            <a:r>
              <a:rPr lang="zh-TW" altLang="en-US" sz="2200" baseline="0"/>
              <a:t>，故將</a:t>
            </a:r>
            <a:r>
              <a:rPr lang="en-US" altLang="zh-TW" sz="2200" baseline="0"/>
              <a:t>2</a:t>
            </a:r>
            <a:r>
              <a:rPr lang="zh-TW" altLang="en-US" sz="2200" baseline="0"/>
              <a:t>寫入丙的第一個資料；</a:t>
            </a:r>
          </a:p>
          <a:p>
            <a:pPr lvl="1" eaLnBrk="1" hangingPunct="1"/>
            <a:r>
              <a:rPr lang="zh-TW" altLang="en-US" sz="2200" baseline="0"/>
              <a:t>甲的第二個資料是</a:t>
            </a:r>
            <a:r>
              <a:rPr lang="en-US" altLang="zh-TW" sz="2200" baseline="0"/>
              <a:t>10</a:t>
            </a:r>
            <a:r>
              <a:rPr lang="zh-TW" altLang="en-US" sz="2200" baseline="0"/>
              <a:t>，</a:t>
            </a:r>
            <a:r>
              <a:rPr lang="en-US" altLang="zh-TW" sz="2200" baseline="0"/>
              <a:t>10</a:t>
            </a:r>
            <a:r>
              <a:rPr lang="zh-TW" altLang="en-US" sz="2200" baseline="0"/>
              <a:t>比</a:t>
            </a:r>
            <a:r>
              <a:rPr lang="en-US" altLang="zh-TW" sz="2200" baseline="0"/>
              <a:t>6</a:t>
            </a:r>
            <a:r>
              <a:rPr lang="zh-TW" altLang="en-US" sz="2200" baseline="0"/>
              <a:t>大，故</a:t>
            </a:r>
            <a:r>
              <a:rPr lang="en-US" altLang="zh-TW" sz="2200" baseline="0"/>
              <a:t>6</a:t>
            </a:r>
            <a:r>
              <a:rPr lang="zh-TW" altLang="en-US" sz="2200" baseline="0"/>
              <a:t>寫入丙的第二個資料；</a:t>
            </a:r>
          </a:p>
          <a:p>
            <a:pPr lvl="1" eaLnBrk="1" hangingPunct="1"/>
            <a:r>
              <a:rPr lang="zh-TW" altLang="en-US" sz="2200" baseline="0"/>
              <a:t>乙的第二個資料為</a:t>
            </a:r>
            <a:r>
              <a:rPr lang="en-US" altLang="zh-TW" sz="2200" baseline="0"/>
              <a:t>16</a:t>
            </a:r>
            <a:r>
              <a:rPr lang="zh-TW" altLang="en-US" sz="2200" baseline="0"/>
              <a:t>，</a:t>
            </a:r>
            <a:r>
              <a:rPr lang="en-US" altLang="zh-TW" sz="2200" baseline="0"/>
              <a:t>16</a:t>
            </a:r>
            <a:r>
              <a:rPr lang="zh-TW" altLang="en-US" sz="2200" baseline="0"/>
              <a:t>比</a:t>
            </a:r>
            <a:r>
              <a:rPr lang="en-US" altLang="zh-TW" sz="2200" baseline="0"/>
              <a:t>10</a:t>
            </a:r>
            <a:r>
              <a:rPr lang="zh-TW" altLang="en-US" sz="2200" baseline="0"/>
              <a:t>大，故</a:t>
            </a:r>
            <a:r>
              <a:rPr lang="en-US" altLang="zh-TW" sz="2200" baseline="0"/>
              <a:t>10</a:t>
            </a:r>
            <a:r>
              <a:rPr lang="zh-TW" altLang="en-US" sz="2200" baseline="0"/>
              <a:t>寫入丙的第三個資料；</a:t>
            </a:r>
          </a:p>
          <a:p>
            <a:pPr lvl="1" eaLnBrk="1" hangingPunct="1"/>
            <a:r>
              <a:rPr lang="zh-TW" altLang="en-US" sz="2200" baseline="0"/>
              <a:t>以此類推，最後丙檔案為</a:t>
            </a:r>
            <a:r>
              <a:rPr lang="en-US" altLang="zh-TW" sz="2200" baseline="0"/>
              <a:t>{2, 6, 10, 12, 16, 18, 20, 25, 32, 34}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F770B9DC-6B6B-4162-B619-80C05994D013}" type="slidenum">
              <a:rPr kumimoji="0" lang="zh-TW" altLang="en-US" sz="1400" baseline="0"/>
              <a:pPr/>
              <a:t>12</a:t>
            </a:fld>
            <a:endParaRPr kumimoji="0" lang="zh-TW" altLang="en-US" sz="1400" baseline="0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13.4  </a:t>
            </a:r>
            <a:r>
              <a:rPr lang="zh-TW" altLang="en-US" smtClean="0"/>
              <a:t>合併排序</a:t>
            </a:r>
          </a:p>
        </p:txBody>
      </p:sp>
      <p:graphicFrame>
        <p:nvGraphicFramePr>
          <p:cNvPr id="26628" name="Object 51"/>
          <p:cNvGraphicFramePr>
            <a:graphicFrameLocks noChangeAspect="1"/>
          </p:cNvGraphicFramePr>
          <p:nvPr>
            <p:ph sz="half" idx="1"/>
          </p:nvPr>
        </p:nvGraphicFramePr>
        <p:xfrm>
          <a:off x="900113" y="1700213"/>
          <a:ext cx="3816350" cy="202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PhotoImpact" r:id="rId3" imgW="1325883" imgH="703791" progId="PI3.Image">
                  <p:embed/>
                </p:oleObj>
              </mc:Choice>
              <mc:Fallback>
                <p:oleObj name="PhotoImpact" r:id="rId3" imgW="1325883" imgH="703791" progId="PI3.Image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00213"/>
                        <a:ext cx="3816350" cy="202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Rectangle 11"/>
          <p:cNvSpPr>
            <a:spLocks noChangeArrowheads="1"/>
          </p:cNvSpPr>
          <p:nvPr/>
        </p:nvSpPr>
        <p:spPr bwMode="auto">
          <a:xfrm>
            <a:off x="0" y="2166938"/>
            <a:ext cx="319088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630" name="Rectangle 12"/>
          <p:cNvSpPr>
            <a:spLocks noChangeArrowheads="1"/>
          </p:cNvSpPr>
          <p:nvPr/>
        </p:nvSpPr>
        <p:spPr bwMode="auto">
          <a:xfrm>
            <a:off x="0" y="2166938"/>
            <a:ext cx="239713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631" name="Rectangle 13"/>
          <p:cNvSpPr>
            <a:spLocks noChangeArrowheads="1"/>
          </p:cNvSpPr>
          <p:nvPr/>
        </p:nvSpPr>
        <p:spPr bwMode="auto">
          <a:xfrm>
            <a:off x="0" y="2166938"/>
            <a:ext cx="239713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632" name="Rectangle 14"/>
          <p:cNvSpPr>
            <a:spLocks noChangeArrowheads="1"/>
          </p:cNvSpPr>
          <p:nvPr/>
        </p:nvSpPr>
        <p:spPr bwMode="auto">
          <a:xfrm>
            <a:off x="0" y="2166938"/>
            <a:ext cx="239713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6633" name="Object 53"/>
          <p:cNvGraphicFramePr>
            <a:graphicFrameLocks noChangeAspect="1"/>
          </p:cNvGraphicFramePr>
          <p:nvPr>
            <p:ph sz="half" idx="2"/>
          </p:nvPr>
        </p:nvGraphicFramePr>
        <p:xfrm>
          <a:off x="3132138" y="3573463"/>
          <a:ext cx="5111750" cy="255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PhotoImpact" r:id="rId5" imgW="1749259" imgH="874408" progId="PI3.Image">
                  <p:embed/>
                </p:oleObj>
              </mc:Choice>
              <mc:Fallback>
                <p:oleObj name="PhotoImpact" r:id="rId5" imgW="1749259" imgH="874408" progId="PI3.Image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573463"/>
                        <a:ext cx="5111750" cy="255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5CF8FA6E-6C51-4CBF-A7DA-7D2A09D1929A}" type="slidenum">
              <a:rPr kumimoji="0" lang="zh-TW" altLang="en-US" sz="1400" baseline="0"/>
              <a:pPr/>
              <a:t>13</a:t>
            </a:fld>
            <a:endParaRPr kumimoji="0" lang="zh-TW" altLang="en-US" sz="1400" baseline="0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13.5  </a:t>
            </a:r>
            <a:r>
              <a:rPr lang="zh-TW" altLang="en-US" smtClean="0"/>
              <a:t>快速排序</a:t>
            </a:r>
          </a:p>
        </p:txBody>
      </p:sp>
      <p:sp>
        <p:nvSpPr>
          <p:cNvPr id="27652" name="Rectangle 8"/>
          <p:cNvSpPr>
            <a:spLocks noChangeArrowheads="1"/>
          </p:cNvSpPr>
          <p:nvPr/>
        </p:nvSpPr>
        <p:spPr bwMode="auto">
          <a:xfrm>
            <a:off x="457200" y="1628775"/>
            <a:ext cx="85344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800" baseline="0"/>
              <a:t>快速排序</a:t>
            </a:r>
            <a:r>
              <a:rPr lang="en-US" altLang="zh-TW" sz="2800" baseline="0"/>
              <a:t>(quick sort) </a:t>
            </a:r>
          </a:p>
          <a:p>
            <a:pPr lvl="1" eaLnBrk="1" hangingPunct="1"/>
            <a:r>
              <a:rPr lang="zh-TW" altLang="en-US" sz="2500" baseline="0"/>
              <a:t>又稱為劃分交換排序</a:t>
            </a:r>
            <a:r>
              <a:rPr lang="en-US" altLang="zh-TW" sz="2500" baseline="0"/>
              <a:t>(partition exchange sorting) </a:t>
            </a:r>
          </a:p>
          <a:p>
            <a:pPr lvl="1" eaLnBrk="1" hangingPunct="1"/>
            <a:r>
              <a:rPr lang="zh-TW" altLang="en-US" sz="2500" baseline="0"/>
              <a:t>平均時間而言，快速排序是所有排序中效率不錯的方法</a:t>
            </a:r>
          </a:p>
          <a:p>
            <a:pPr eaLnBrk="1" hangingPunct="1"/>
            <a:r>
              <a:rPr lang="zh-TW" altLang="en-US" sz="2800" baseline="0"/>
              <a:t>假設有 </a:t>
            </a:r>
            <a:r>
              <a:rPr lang="en-US" altLang="zh-TW" sz="2800" baseline="0"/>
              <a:t>n </a:t>
            </a:r>
            <a:r>
              <a:rPr lang="zh-TW" altLang="en-US" sz="2800" baseline="0"/>
              <a:t>個資料 </a:t>
            </a:r>
            <a:r>
              <a:rPr lang="en-US" altLang="zh-TW" sz="2800" baseline="0"/>
              <a:t>R</a:t>
            </a:r>
            <a:r>
              <a:rPr lang="en-US" altLang="zh-TW" sz="2800" baseline="-25000"/>
              <a:t>1</a:t>
            </a:r>
            <a:r>
              <a:rPr lang="en-US" altLang="zh-TW" sz="2800" baseline="0"/>
              <a:t>, R</a:t>
            </a:r>
            <a:r>
              <a:rPr lang="en-US" altLang="zh-TW" sz="2800" baseline="-25000"/>
              <a:t>2</a:t>
            </a:r>
            <a:r>
              <a:rPr lang="en-US" altLang="zh-TW" sz="2800" baseline="0"/>
              <a:t>, R</a:t>
            </a:r>
            <a:r>
              <a:rPr lang="en-US" altLang="zh-TW" sz="2800" baseline="-25000"/>
              <a:t>3</a:t>
            </a:r>
            <a:r>
              <a:rPr lang="en-US" altLang="zh-TW" sz="2800" baseline="0"/>
              <a:t>, …, R</a:t>
            </a:r>
            <a:r>
              <a:rPr lang="en-US" altLang="zh-TW" sz="2800" baseline="-25000"/>
              <a:t>n</a:t>
            </a:r>
            <a:r>
              <a:rPr lang="zh-TW" altLang="en-US" sz="2800" baseline="0"/>
              <a:t>，其鍵值為 </a:t>
            </a:r>
            <a:r>
              <a:rPr lang="en-US" altLang="zh-TW" sz="2800" baseline="0"/>
              <a:t>K</a:t>
            </a:r>
            <a:r>
              <a:rPr lang="en-US" altLang="zh-TW" sz="2800" baseline="-25000"/>
              <a:t>1</a:t>
            </a:r>
            <a:r>
              <a:rPr lang="en-US" altLang="zh-TW" sz="2800" baseline="0"/>
              <a:t>, K</a:t>
            </a:r>
            <a:r>
              <a:rPr lang="en-US" altLang="zh-TW" sz="2800" baseline="-25000"/>
              <a:t>2</a:t>
            </a:r>
            <a:r>
              <a:rPr lang="en-US" altLang="zh-TW" sz="2800" baseline="0"/>
              <a:t>, K</a:t>
            </a:r>
            <a:r>
              <a:rPr lang="en-US" altLang="zh-TW" sz="2800" baseline="-25000"/>
              <a:t>3</a:t>
            </a:r>
            <a:r>
              <a:rPr lang="en-US" altLang="zh-TW" sz="2800" baseline="0"/>
              <a:t>, …, K</a:t>
            </a:r>
            <a:r>
              <a:rPr lang="en-US" altLang="zh-TW" sz="2800" baseline="-25000"/>
              <a:t>n</a:t>
            </a:r>
            <a:r>
              <a:rPr lang="zh-TW" altLang="en-US" sz="2800" baseline="0"/>
              <a:t>。快速排序法其步驟如下：</a:t>
            </a:r>
          </a:p>
          <a:p>
            <a:pPr lvl="1" eaLnBrk="1" hangingPunct="1"/>
            <a:r>
              <a:rPr lang="zh-TW" altLang="en-US" sz="2500" baseline="0"/>
              <a:t>以第一個記錄的鍵值 </a:t>
            </a:r>
            <a:r>
              <a:rPr lang="en-US" altLang="zh-TW" sz="2500" baseline="0"/>
              <a:t>k</a:t>
            </a:r>
            <a:r>
              <a:rPr lang="en-US" altLang="zh-TW" sz="2500" baseline="-25000"/>
              <a:t>1 </a:t>
            </a:r>
            <a:r>
              <a:rPr lang="zh-TW" altLang="en-US" sz="2500" baseline="0"/>
              <a:t>做基準 </a:t>
            </a:r>
            <a:r>
              <a:rPr lang="en-US" altLang="zh-TW" sz="2500" baseline="0"/>
              <a:t>K</a:t>
            </a:r>
          </a:p>
          <a:p>
            <a:pPr lvl="1" eaLnBrk="1" hangingPunct="1"/>
            <a:r>
              <a:rPr lang="zh-TW" altLang="en-US" sz="2500" baseline="0"/>
              <a:t>由左至右 </a:t>
            </a:r>
            <a:r>
              <a:rPr lang="en-US" altLang="zh-TW" sz="2500" baseline="0"/>
              <a:t>i = 2, 3, …, n</a:t>
            </a:r>
            <a:r>
              <a:rPr lang="zh-TW" altLang="en-US" sz="2500" baseline="0"/>
              <a:t>，一直找到</a:t>
            </a:r>
            <a:r>
              <a:rPr lang="en-US" altLang="zh-TW" sz="2500" baseline="0"/>
              <a:t>k</a:t>
            </a:r>
            <a:r>
              <a:rPr lang="en-US" altLang="zh-TW" sz="2500" baseline="-25000"/>
              <a:t>i</a:t>
            </a:r>
            <a:r>
              <a:rPr lang="en-US" altLang="zh-TW" sz="2500" baseline="0"/>
              <a:t>≧K</a:t>
            </a:r>
            <a:r>
              <a:rPr lang="zh-TW" altLang="en-US" sz="2500" baseline="0"/>
              <a:t>。</a:t>
            </a:r>
          </a:p>
          <a:p>
            <a:pPr lvl="1" eaLnBrk="1" hangingPunct="1"/>
            <a:r>
              <a:rPr lang="zh-TW" altLang="en-US" sz="2500" baseline="0"/>
              <a:t>由右至左 </a:t>
            </a:r>
            <a:r>
              <a:rPr lang="en-US" altLang="zh-TW" sz="2500" baseline="0"/>
              <a:t>j = n, n–1, n–2, …, 2</a:t>
            </a:r>
            <a:r>
              <a:rPr lang="zh-TW" altLang="en-US" sz="2500" baseline="0"/>
              <a:t>，一直找到</a:t>
            </a:r>
            <a:r>
              <a:rPr lang="en-US" altLang="zh-TW" sz="2500" baseline="0"/>
              <a:t>k</a:t>
            </a:r>
            <a:r>
              <a:rPr lang="en-US" altLang="zh-TW" sz="2500" baseline="-25000"/>
              <a:t>j</a:t>
            </a:r>
            <a:r>
              <a:rPr lang="en-US" altLang="zh-TW" sz="2500" baseline="0"/>
              <a:t>≦K</a:t>
            </a:r>
            <a:r>
              <a:rPr lang="zh-TW" altLang="en-US" sz="2500" baseline="0"/>
              <a:t>。</a:t>
            </a:r>
          </a:p>
          <a:p>
            <a:pPr lvl="1" eaLnBrk="1" hangingPunct="1"/>
            <a:r>
              <a:rPr lang="zh-TW" altLang="en-US" sz="2500" baseline="0"/>
              <a:t>當</a:t>
            </a:r>
            <a:r>
              <a:rPr lang="en-US" altLang="zh-TW" sz="2500" baseline="0"/>
              <a:t>i &lt; j</a:t>
            </a:r>
            <a:r>
              <a:rPr lang="zh-TW" altLang="en-US" sz="2500" baseline="0"/>
              <a:t>時，</a:t>
            </a:r>
            <a:r>
              <a:rPr lang="en-US" altLang="zh-TW" sz="2500" baseline="0"/>
              <a:t>R</a:t>
            </a:r>
            <a:r>
              <a:rPr lang="en-US" altLang="zh-TW" sz="2500" baseline="-25000"/>
              <a:t>i</a:t>
            </a:r>
            <a:r>
              <a:rPr lang="en-US" altLang="zh-TW" sz="2500" baseline="0"/>
              <a:t> </a:t>
            </a:r>
            <a:r>
              <a:rPr lang="zh-TW" altLang="en-US" sz="2500" baseline="0"/>
              <a:t>與 </a:t>
            </a:r>
            <a:r>
              <a:rPr lang="en-US" altLang="zh-TW" sz="2500" baseline="0"/>
              <a:t>R</a:t>
            </a:r>
            <a:r>
              <a:rPr lang="en-US" altLang="zh-TW" sz="2500" baseline="-25000"/>
              <a:t>j</a:t>
            </a:r>
            <a:r>
              <a:rPr lang="en-US" altLang="zh-TW" sz="2500" baseline="0"/>
              <a:t> </a:t>
            </a:r>
            <a:r>
              <a:rPr lang="zh-TW" altLang="en-US" sz="2500" baseline="0"/>
              <a:t>互換，否則 </a:t>
            </a:r>
            <a:r>
              <a:rPr lang="en-US" altLang="zh-TW" sz="2500" baseline="0"/>
              <a:t>R</a:t>
            </a:r>
            <a:r>
              <a:rPr lang="en-US" altLang="zh-TW" sz="2500" baseline="-25000"/>
              <a:t>1 </a:t>
            </a:r>
            <a:r>
              <a:rPr lang="zh-TW" altLang="en-US" sz="2500" baseline="0"/>
              <a:t>與 </a:t>
            </a:r>
            <a:r>
              <a:rPr lang="en-US" altLang="zh-TW" sz="2500" baseline="0"/>
              <a:t>R</a:t>
            </a:r>
            <a:r>
              <a:rPr lang="en-US" altLang="zh-TW" sz="2500" baseline="-25000"/>
              <a:t>j</a:t>
            </a:r>
            <a:r>
              <a:rPr lang="en-US" altLang="zh-TW" sz="2500" baseline="0"/>
              <a:t> </a:t>
            </a:r>
            <a:r>
              <a:rPr lang="zh-TW" altLang="en-US" sz="2500" baseline="0"/>
              <a:t>互換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06FF0120-D1BC-4985-B27F-A93234D9CDDC}" type="slidenum">
              <a:rPr kumimoji="0" lang="zh-TW" altLang="en-US" sz="1400" baseline="0"/>
              <a:pPr/>
              <a:t>14</a:t>
            </a:fld>
            <a:endParaRPr kumimoji="0" lang="zh-TW" altLang="en-US" sz="1400" baseline="0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13.5  </a:t>
            </a:r>
            <a:r>
              <a:rPr lang="zh-TW" altLang="en-US" smtClean="0"/>
              <a:t>快速排序</a:t>
            </a:r>
          </a:p>
        </p:txBody>
      </p:sp>
      <p:graphicFrame>
        <p:nvGraphicFramePr>
          <p:cNvPr id="28676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827088" y="1700213"/>
          <a:ext cx="7129462" cy="421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PhotoImpact" r:id="rId3" imgW="2368100" imgH="1401845" progId="PI3.Image">
                  <p:embed/>
                </p:oleObj>
              </mc:Choice>
              <mc:Fallback>
                <p:oleObj name="PhotoImpact" r:id="rId3" imgW="2368100" imgH="1401845" progId="PI3.Image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00213"/>
                        <a:ext cx="7129462" cy="421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556FD50E-2043-4FE4-B79C-A86F2A0C5D15}" type="slidenum">
              <a:rPr kumimoji="0" lang="zh-TW" altLang="en-US" sz="1400" baseline="0"/>
              <a:pPr/>
              <a:t>15</a:t>
            </a:fld>
            <a:endParaRPr kumimoji="0" lang="zh-TW" altLang="en-US" sz="1400" baseline="0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13.6  </a:t>
            </a:r>
            <a:r>
              <a:rPr lang="zh-TW" altLang="en-US" smtClean="0"/>
              <a:t>堆積排序</a:t>
            </a:r>
          </a:p>
        </p:txBody>
      </p:sp>
      <p:sp>
        <p:nvSpPr>
          <p:cNvPr id="29700" name="Rectangle 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484313"/>
            <a:ext cx="7693025" cy="4824412"/>
          </a:xfrm>
          <a:noFill/>
        </p:spPr>
        <p:txBody>
          <a:bodyPr/>
          <a:lstStyle/>
          <a:p>
            <a:pPr eaLnBrk="1" hangingPunct="1"/>
            <a:r>
              <a:rPr lang="zh-TW" altLang="en-US" smtClean="0"/>
              <a:t>堆積的特性</a:t>
            </a:r>
          </a:p>
          <a:p>
            <a:pPr lvl="1" eaLnBrk="1" hangingPunct="1"/>
            <a:r>
              <a:rPr lang="zh-TW" altLang="en-US" smtClean="0"/>
              <a:t>父節點皆大於其子節點，而不必管左子節點和右子節點之間的大小 </a:t>
            </a:r>
          </a:p>
          <a:p>
            <a:pPr eaLnBrk="1" hangingPunct="1"/>
            <a:r>
              <a:rPr lang="zh-TW" altLang="en-US" smtClean="0"/>
              <a:t>堆積排序</a:t>
            </a:r>
          </a:p>
          <a:p>
            <a:pPr lvl="1" eaLnBrk="1" hangingPunct="1"/>
            <a:r>
              <a:rPr lang="en-US" altLang="zh-TW" smtClean="0"/>
              <a:t>unstable</a:t>
            </a:r>
            <a:r>
              <a:rPr lang="zh-TW" altLang="en-US" smtClean="0"/>
              <a:t>，平均時間與最壞時間複雜度是</a:t>
            </a:r>
            <a:r>
              <a:rPr lang="en-US" altLang="zh-TW" smtClean="0"/>
              <a:t>O(nlog</a:t>
            </a:r>
            <a:r>
              <a:rPr lang="en-US" altLang="zh-TW" baseline="-25000" smtClean="0"/>
              <a:t>2</a:t>
            </a:r>
            <a:r>
              <a:rPr lang="en-US" altLang="zh-TW" smtClean="0"/>
              <a:t>n)</a:t>
            </a:r>
            <a:r>
              <a:rPr lang="zh-TW" altLang="en-US" smtClean="0"/>
              <a:t>，所需的額外空間很少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8584857E-71AF-4271-B682-6483B2A7C5DE}" type="slidenum">
              <a:rPr kumimoji="0" lang="zh-TW" altLang="en-US" sz="1400" baseline="0"/>
              <a:pPr/>
              <a:t>16</a:t>
            </a:fld>
            <a:endParaRPr kumimoji="0" lang="zh-TW" altLang="en-US" sz="1400" baseline="0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13.6  </a:t>
            </a:r>
            <a:r>
              <a:rPr lang="zh-TW" altLang="en-US" smtClean="0"/>
              <a:t>堆積排序</a:t>
            </a:r>
          </a:p>
        </p:txBody>
      </p:sp>
      <p:sp>
        <p:nvSpPr>
          <p:cNvPr id="30724" name="Rectangle 3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7693025" cy="372427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800" smtClean="0"/>
              <a:t>假設有一棵二元樹如下：</a:t>
            </a:r>
          </a:p>
          <a:p>
            <a:pPr eaLnBrk="1" hangingPunct="1">
              <a:lnSpc>
                <a:spcPct val="90000"/>
              </a:lnSpc>
            </a:pPr>
            <a:endParaRPr lang="zh-TW" altLang="en-US" sz="2800" smtClean="0"/>
          </a:p>
          <a:p>
            <a:pPr eaLnBrk="1" hangingPunct="1">
              <a:lnSpc>
                <a:spcPct val="90000"/>
              </a:lnSpc>
            </a:pPr>
            <a:endParaRPr lang="zh-TW" altLang="en-US" sz="2800" smtClean="0"/>
          </a:p>
          <a:p>
            <a:pPr eaLnBrk="1" hangingPunct="1">
              <a:lnSpc>
                <a:spcPct val="90000"/>
              </a:lnSpc>
            </a:pPr>
            <a:endParaRPr lang="zh-TW" altLang="en-US" sz="2800" smtClean="0"/>
          </a:p>
          <a:p>
            <a:pPr eaLnBrk="1" hangingPunct="1">
              <a:lnSpc>
                <a:spcPct val="90000"/>
              </a:lnSpc>
            </a:pPr>
            <a:endParaRPr lang="zh-TW" altLang="en-US" sz="2800" smtClean="0"/>
          </a:p>
          <a:p>
            <a:pPr lvl="1" eaLnBrk="1" hangingPunct="1">
              <a:lnSpc>
                <a:spcPct val="90000"/>
              </a:lnSpc>
            </a:pPr>
            <a:endParaRPr lang="zh-TW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zh-TW" altLang="en-US" sz="2400" smtClean="0"/>
              <a:t>現在我們要將此十個資料利用堆積排序由大至小排序之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800" smtClean="0"/>
          </a:p>
        </p:txBody>
      </p:sp>
      <p:grpSp>
        <p:nvGrpSpPr>
          <p:cNvPr id="30725" name="Group 34"/>
          <p:cNvGrpSpPr>
            <a:grpSpLocks/>
          </p:cNvGrpSpPr>
          <p:nvPr/>
        </p:nvGrpSpPr>
        <p:grpSpPr bwMode="auto">
          <a:xfrm>
            <a:off x="1538288" y="2119313"/>
            <a:ext cx="3311525" cy="2017712"/>
            <a:chOff x="2579" y="1520"/>
            <a:chExt cx="4449" cy="2654"/>
          </a:xfrm>
        </p:grpSpPr>
        <p:sp>
          <p:nvSpPr>
            <p:cNvPr id="30726" name="Rectangle 35"/>
            <p:cNvSpPr>
              <a:spLocks noChangeArrowheads="1"/>
            </p:cNvSpPr>
            <p:nvPr/>
          </p:nvSpPr>
          <p:spPr bwMode="auto">
            <a:xfrm>
              <a:off x="6627" y="2734"/>
              <a:ext cx="401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7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0727" name="Oval 36"/>
            <p:cNvSpPr>
              <a:spLocks noChangeArrowheads="1"/>
            </p:cNvSpPr>
            <p:nvPr/>
          </p:nvSpPr>
          <p:spPr bwMode="auto">
            <a:xfrm>
              <a:off x="4436" y="1648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27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0728" name="Oval 37"/>
            <p:cNvSpPr>
              <a:spLocks noChangeArrowheads="1"/>
            </p:cNvSpPr>
            <p:nvPr/>
          </p:nvSpPr>
          <p:spPr bwMode="auto">
            <a:xfrm>
              <a:off x="3740" y="2379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7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0729" name="Oval 38"/>
            <p:cNvSpPr>
              <a:spLocks noChangeArrowheads="1"/>
            </p:cNvSpPr>
            <p:nvPr/>
          </p:nvSpPr>
          <p:spPr bwMode="auto">
            <a:xfrm>
              <a:off x="3202" y="3039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5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0730" name="Oval 39"/>
            <p:cNvSpPr>
              <a:spLocks noChangeArrowheads="1"/>
            </p:cNvSpPr>
            <p:nvPr/>
          </p:nvSpPr>
          <p:spPr bwMode="auto">
            <a:xfrm>
              <a:off x="5815" y="2372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80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0731" name="Oval 40"/>
            <p:cNvSpPr>
              <a:spLocks noChangeArrowheads="1"/>
            </p:cNvSpPr>
            <p:nvPr/>
          </p:nvSpPr>
          <p:spPr bwMode="auto">
            <a:xfrm>
              <a:off x="2729" y="3762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24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0732" name="Oval 41"/>
            <p:cNvSpPr>
              <a:spLocks noChangeArrowheads="1"/>
            </p:cNvSpPr>
            <p:nvPr/>
          </p:nvSpPr>
          <p:spPr bwMode="auto">
            <a:xfrm>
              <a:off x="3698" y="3777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58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0733" name="Oval 42"/>
            <p:cNvSpPr>
              <a:spLocks noChangeArrowheads="1"/>
            </p:cNvSpPr>
            <p:nvPr/>
          </p:nvSpPr>
          <p:spPr bwMode="auto">
            <a:xfrm>
              <a:off x="4411" y="3758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25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0734" name="Oval 43"/>
            <p:cNvSpPr>
              <a:spLocks noChangeArrowheads="1"/>
            </p:cNvSpPr>
            <p:nvPr/>
          </p:nvSpPr>
          <p:spPr bwMode="auto">
            <a:xfrm>
              <a:off x="4680" y="3053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67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0735" name="Oval 44"/>
            <p:cNvSpPr>
              <a:spLocks noChangeArrowheads="1"/>
            </p:cNvSpPr>
            <p:nvPr/>
          </p:nvSpPr>
          <p:spPr bwMode="auto">
            <a:xfrm>
              <a:off x="5590" y="3047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18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0736" name="Oval 45"/>
            <p:cNvSpPr>
              <a:spLocks noChangeArrowheads="1"/>
            </p:cNvSpPr>
            <p:nvPr/>
          </p:nvSpPr>
          <p:spPr bwMode="auto">
            <a:xfrm>
              <a:off x="6434" y="3024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62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0737" name="Rectangle 46"/>
            <p:cNvSpPr>
              <a:spLocks noChangeArrowheads="1"/>
            </p:cNvSpPr>
            <p:nvPr/>
          </p:nvSpPr>
          <p:spPr bwMode="auto">
            <a:xfrm>
              <a:off x="3709" y="2075"/>
              <a:ext cx="44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2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0738" name="Rectangle 47"/>
            <p:cNvSpPr>
              <a:spLocks noChangeArrowheads="1"/>
            </p:cNvSpPr>
            <p:nvPr/>
          </p:nvSpPr>
          <p:spPr bwMode="auto">
            <a:xfrm>
              <a:off x="3155" y="2776"/>
              <a:ext cx="44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4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0739" name="Rectangle 48"/>
            <p:cNvSpPr>
              <a:spLocks noChangeArrowheads="1"/>
            </p:cNvSpPr>
            <p:nvPr/>
          </p:nvSpPr>
          <p:spPr bwMode="auto">
            <a:xfrm>
              <a:off x="2579" y="3577"/>
              <a:ext cx="40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8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0740" name="Rectangle 49"/>
            <p:cNvSpPr>
              <a:spLocks noChangeArrowheads="1"/>
            </p:cNvSpPr>
            <p:nvPr/>
          </p:nvSpPr>
          <p:spPr bwMode="auto">
            <a:xfrm>
              <a:off x="4844" y="1520"/>
              <a:ext cx="551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1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0741" name="Rectangle 50"/>
            <p:cNvSpPr>
              <a:spLocks noChangeArrowheads="1"/>
            </p:cNvSpPr>
            <p:nvPr/>
          </p:nvSpPr>
          <p:spPr bwMode="auto">
            <a:xfrm>
              <a:off x="5935" y="2079"/>
              <a:ext cx="281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3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0742" name="Rectangle 51"/>
            <p:cNvSpPr>
              <a:spLocks noChangeArrowheads="1"/>
            </p:cNvSpPr>
            <p:nvPr/>
          </p:nvSpPr>
          <p:spPr bwMode="auto">
            <a:xfrm>
              <a:off x="5483" y="2859"/>
              <a:ext cx="44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6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0743" name="Rectangle 52"/>
            <p:cNvSpPr>
              <a:spLocks noChangeArrowheads="1"/>
            </p:cNvSpPr>
            <p:nvPr/>
          </p:nvSpPr>
          <p:spPr bwMode="auto">
            <a:xfrm>
              <a:off x="4925" y="2772"/>
              <a:ext cx="313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5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0744" name="Rectangle 53"/>
            <p:cNvSpPr>
              <a:spLocks noChangeArrowheads="1"/>
            </p:cNvSpPr>
            <p:nvPr/>
          </p:nvSpPr>
          <p:spPr bwMode="auto">
            <a:xfrm>
              <a:off x="3481" y="3571"/>
              <a:ext cx="400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9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0745" name="Rectangle 54"/>
            <p:cNvSpPr>
              <a:spLocks noChangeArrowheads="1"/>
            </p:cNvSpPr>
            <p:nvPr/>
          </p:nvSpPr>
          <p:spPr bwMode="auto">
            <a:xfrm>
              <a:off x="4325" y="3548"/>
              <a:ext cx="333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10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0746" name="Line 55"/>
            <p:cNvSpPr>
              <a:spLocks noChangeShapeType="1"/>
            </p:cNvSpPr>
            <p:nvPr/>
          </p:nvSpPr>
          <p:spPr bwMode="auto">
            <a:xfrm flipV="1">
              <a:off x="4097" y="1989"/>
              <a:ext cx="420" cy="4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7" name="Line 56"/>
            <p:cNvSpPr>
              <a:spLocks noChangeShapeType="1"/>
            </p:cNvSpPr>
            <p:nvPr/>
          </p:nvSpPr>
          <p:spPr bwMode="auto">
            <a:xfrm>
              <a:off x="4833" y="1884"/>
              <a:ext cx="1071" cy="5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8" name="Line 57"/>
            <p:cNvSpPr>
              <a:spLocks noChangeShapeType="1"/>
            </p:cNvSpPr>
            <p:nvPr/>
          </p:nvSpPr>
          <p:spPr bwMode="auto">
            <a:xfrm>
              <a:off x="6156" y="2703"/>
              <a:ext cx="381" cy="3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9" name="Line 58"/>
            <p:cNvSpPr>
              <a:spLocks noChangeShapeType="1"/>
            </p:cNvSpPr>
            <p:nvPr/>
          </p:nvSpPr>
          <p:spPr bwMode="auto">
            <a:xfrm flipH="1">
              <a:off x="5793" y="2742"/>
              <a:ext cx="108" cy="2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50" name="Line 59"/>
            <p:cNvSpPr>
              <a:spLocks noChangeShapeType="1"/>
            </p:cNvSpPr>
            <p:nvPr/>
          </p:nvSpPr>
          <p:spPr bwMode="auto">
            <a:xfrm>
              <a:off x="4106" y="2687"/>
              <a:ext cx="615" cy="4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51" name="Line 60"/>
            <p:cNvSpPr>
              <a:spLocks noChangeShapeType="1"/>
            </p:cNvSpPr>
            <p:nvPr/>
          </p:nvSpPr>
          <p:spPr bwMode="auto">
            <a:xfrm flipH="1">
              <a:off x="3506" y="2732"/>
              <a:ext cx="300" cy="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52" name="Line 61"/>
            <p:cNvSpPr>
              <a:spLocks noChangeShapeType="1"/>
            </p:cNvSpPr>
            <p:nvPr/>
          </p:nvSpPr>
          <p:spPr bwMode="auto">
            <a:xfrm flipH="1">
              <a:off x="4594" y="3458"/>
              <a:ext cx="214" cy="3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53" name="Line 62"/>
            <p:cNvSpPr>
              <a:spLocks noChangeShapeType="1"/>
            </p:cNvSpPr>
            <p:nvPr/>
          </p:nvSpPr>
          <p:spPr bwMode="auto">
            <a:xfrm>
              <a:off x="3551" y="3377"/>
              <a:ext cx="307" cy="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54" name="Line 63"/>
            <p:cNvSpPr>
              <a:spLocks noChangeShapeType="1"/>
            </p:cNvSpPr>
            <p:nvPr/>
          </p:nvSpPr>
          <p:spPr bwMode="auto">
            <a:xfrm flipH="1">
              <a:off x="2973" y="3384"/>
              <a:ext cx="293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EAB2F36B-B1DC-429D-8FF6-0E952E7C0630}" type="slidenum">
              <a:rPr kumimoji="0" lang="zh-TW" altLang="en-US" sz="1400" baseline="0"/>
              <a:pPr/>
              <a:t>17</a:t>
            </a:fld>
            <a:endParaRPr kumimoji="0" lang="zh-TW" altLang="en-US" sz="1400" baseline="0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13.6  </a:t>
            </a:r>
            <a:r>
              <a:rPr lang="zh-TW" altLang="en-US" smtClean="0"/>
              <a:t>堆積排序</a:t>
            </a:r>
          </a:p>
        </p:txBody>
      </p:sp>
      <p:sp>
        <p:nvSpPr>
          <p:cNvPr id="31748" name="Rectangle 4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1773238"/>
            <a:ext cx="7693025" cy="3724275"/>
          </a:xfrm>
          <a:noFill/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TW" altLang="en-US" sz="2400" smtClean="0"/>
              <a:t>首先，先將二元樹轉換成</a:t>
            </a:r>
            <a:r>
              <a:rPr lang="en-US" altLang="zh-TW" sz="2400" smtClean="0"/>
              <a:t>heap</a:t>
            </a:r>
            <a:r>
              <a:rPr lang="zh-TW" altLang="en-US" sz="2400" smtClean="0"/>
              <a:t>，如下所示：</a:t>
            </a:r>
          </a:p>
          <a:p>
            <a:pPr lvl="1" eaLnBrk="1" hangingPunct="1">
              <a:lnSpc>
                <a:spcPct val="90000"/>
              </a:lnSpc>
            </a:pPr>
            <a:endParaRPr lang="zh-TW" altLang="en-US" sz="2400" smtClean="0"/>
          </a:p>
          <a:p>
            <a:pPr lvl="1" eaLnBrk="1" hangingPunct="1">
              <a:lnSpc>
                <a:spcPct val="90000"/>
              </a:lnSpc>
            </a:pPr>
            <a:endParaRPr lang="zh-TW" altLang="en-US" sz="2400" smtClean="0"/>
          </a:p>
          <a:p>
            <a:pPr lvl="1" eaLnBrk="1" hangingPunct="1">
              <a:lnSpc>
                <a:spcPct val="90000"/>
              </a:lnSpc>
            </a:pPr>
            <a:endParaRPr lang="zh-TW" altLang="en-US" sz="2400" smtClean="0"/>
          </a:p>
          <a:p>
            <a:pPr lvl="1" eaLnBrk="1" hangingPunct="1">
              <a:lnSpc>
                <a:spcPct val="90000"/>
              </a:lnSpc>
            </a:pPr>
            <a:endParaRPr lang="zh-TW" altLang="en-US" sz="2400" smtClean="0"/>
          </a:p>
          <a:p>
            <a:pPr lvl="1" eaLnBrk="1" hangingPunct="1">
              <a:lnSpc>
                <a:spcPct val="90000"/>
              </a:lnSpc>
            </a:pPr>
            <a:endParaRPr lang="zh-TW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zh-TW" altLang="en-US" sz="2400" smtClean="0"/>
              <a:t>第</a:t>
            </a:r>
            <a:r>
              <a:rPr lang="en-US" altLang="zh-TW" sz="2400" smtClean="0"/>
              <a:t>1</a:t>
            </a:r>
            <a:r>
              <a:rPr lang="zh-TW" altLang="en-US" sz="2400" smtClean="0"/>
              <a:t>個節點資料</a:t>
            </a:r>
            <a:r>
              <a:rPr lang="en-US" altLang="zh-TW" sz="2400" smtClean="0"/>
              <a:t>80</a:t>
            </a:r>
            <a:r>
              <a:rPr lang="zh-TW" altLang="en-US" sz="2400" smtClean="0"/>
              <a:t>最大，此時</a:t>
            </a:r>
            <a:r>
              <a:rPr lang="en-US" altLang="zh-TW" sz="2400" smtClean="0"/>
              <a:t>80</a:t>
            </a:r>
            <a:r>
              <a:rPr lang="zh-TW" altLang="en-US" sz="2400" smtClean="0"/>
              <a:t>與第</a:t>
            </a:r>
            <a:r>
              <a:rPr lang="en-US" altLang="zh-TW" sz="2400" smtClean="0"/>
              <a:t>10</a:t>
            </a:r>
            <a:r>
              <a:rPr lang="zh-TW" altLang="en-US" sz="2400" smtClean="0"/>
              <a:t>個</a:t>
            </a:r>
            <a:r>
              <a:rPr lang="en-US" altLang="zh-TW" sz="2400" smtClean="0"/>
              <a:t>(</a:t>
            </a:r>
            <a:r>
              <a:rPr lang="zh-TW" altLang="en-US" sz="2400" smtClean="0"/>
              <a:t>最後一個</a:t>
            </a:r>
            <a:r>
              <a:rPr lang="en-US" altLang="zh-TW" sz="2400" smtClean="0"/>
              <a:t>)</a:t>
            </a:r>
            <a:r>
              <a:rPr lang="zh-TW" altLang="en-US" sz="2400" smtClean="0"/>
              <a:t>的鍵值資料 </a:t>
            </a:r>
            <a:r>
              <a:rPr lang="en-US" altLang="zh-TW" sz="2400" smtClean="0"/>
              <a:t>7 </a:t>
            </a:r>
            <a:r>
              <a:rPr lang="zh-TW" altLang="en-US" sz="2400" smtClean="0"/>
              <a:t>對調，對調之後，最後一個資料就固定不動，下面調整時資料量已減少</a:t>
            </a:r>
            <a:r>
              <a:rPr lang="en-US" altLang="zh-TW" sz="2400" smtClean="0"/>
              <a:t>1</a:t>
            </a:r>
            <a:r>
              <a:rPr lang="zh-TW" altLang="en-US" sz="2400" smtClean="0"/>
              <a:t>個 </a:t>
            </a:r>
          </a:p>
        </p:txBody>
      </p:sp>
      <p:grpSp>
        <p:nvGrpSpPr>
          <p:cNvPr id="31749" name="Group 42"/>
          <p:cNvGrpSpPr>
            <a:grpSpLocks/>
          </p:cNvGrpSpPr>
          <p:nvPr/>
        </p:nvGrpSpPr>
        <p:grpSpPr bwMode="auto">
          <a:xfrm>
            <a:off x="1968500" y="2192338"/>
            <a:ext cx="3240088" cy="1727200"/>
            <a:chOff x="3005" y="6150"/>
            <a:chExt cx="4573" cy="2478"/>
          </a:xfrm>
        </p:grpSpPr>
        <p:sp>
          <p:nvSpPr>
            <p:cNvPr id="31750" name="Rectangle 43"/>
            <p:cNvSpPr>
              <a:spLocks noChangeArrowheads="1"/>
            </p:cNvSpPr>
            <p:nvPr/>
          </p:nvSpPr>
          <p:spPr bwMode="auto">
            <a:xfrm>
              <a:off x="5743" y="6150"/>
              <a:ext cx="551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1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1751" name="Oval 44"/>
            <p:cNvSpPr>
              <a:spLocks noChangeArrowheads="1"/>
            </p:cNvSpPr>
            <p:nvPr/>
          </p:nvSpPr>
          <p:spPr bwMode="auto">
            <a:xfrm>
              <a:off x="5287" y="6222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80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1752" name="Oval 45"/>
            <p:cNvSpPr>
              <a:spLocks noChangeArrowheads="1"/>
            </p:cNvSpPr>
            <p:nvPr/>
          </p:nvSpPr>
          <p:spPr bwMode="auto">
            <a:xfrm>
              <a:off x="4233" y="6833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67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1753" name="Oval 46"/>
            <p:cNvSpPr>
              <a:spLocks noChangeArrowheads="1"/>
            </p:cNvSpPr>
            <p:nvPr/>
          </p:nvSpPr>
          <p:spPr bwMode="auto">
            <a:xfrm>
              <a:off x="3695" y="7493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58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1754" name="Oval 47"/>
            <p:cNvSpPr>
              <a:spLocks noChangeArrowheads="1"/>
            </p:cNvSpPr>
            <p:nvPr/>
          </p:nvSpPr>
          <p:spPr bwMode="auto">
            <a:xfrm>
              <a:off x="6437" y="6815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62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1755" name="Oval 48"/>
            <p:cNvSpPr>
              <a:spLocks noChangeArrowheads="1"/>
            </p:cNvSpPr>
            <p:nvPr/>
          </p:nvSpPr>
          <p:spPr bwMode="auto">
            <a:xfrm>
              <a:off x="3222" y="8216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5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1756" name="Oval 49"/>
            <p:cNvSpPr>
              <a:spLocks noChangeArrowheads="1"/>
            </p:cNvSpPr>
            <p:nvPr/>
          </p:nvSpPr>
          <p:spPr bwMode="auto">
            <a:xfrm>
              <a:off x="4191" y="8231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24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1757" name="Oval 50"/>
            <p:cNvSpPr>
              <a:spLocks noChangeArrowheads="1"/>
            </p:cNvSpPr>
            <p:nvPr/>
          </p:nvSpPr>
          <p:spPr bwMode="auto">
            <a:xfrm>
              <a:off x="4826" y="8212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7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1758" name="Oval 51"/>
            <p:cNvSpPr>
              <a:spLocks noChangeArrowheads="1"/>
            </p:cNvSpPr>
            <p:nvPr/>
          </p:nvSpPr>
          <p:spPr bwMode="auto">
            <a:xfrm>
              <a:off x="5173" y="7507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25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1759" name="Oval 52"/>
            <p:cNvSpPr>
              <a:spLocks noChangeArrowheads="1"/>
            </p:cNvSpPr>
            <p:nvPr/>
          </p:nvSpPr>
          <p:spPr bwMode="auto">
            <a:xfrm>
              <a:off x="6180" y="7484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18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1760" name="Oval 53"/>
            <p:cNvSpPr>
              <a:spLocks noChangeArrowheads="1"/>
            </p:cNvSpPr>
            <p:nvPr/>
          </p:nvSpPr>
          <p:spPr bwMode="auto">
            <a:xfrm>
              <a:off x="7133" y="7461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27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1761" name="Rectangle 54"/>
            <p:cNvSpPr>
              <a:spLocks noChangeArrowheads="1"/>
            </p:cNvSpPr>
            <p:nvPr/>
          </p:nvSpPr>
          <p:spPr bwMode="auto">
            <a:xfrm>
              <a:off x="4202" y="6529"/>
              <a:ext cx="44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2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1762" name="Rectangle 55"/>
            <p:cNvSpPr>
              <a:spLocks noChangeArrowheads="1"/>
            </p:cNvSpPr>
            <p:nvPr/>
          </p:nvSpPr>
          <p:spPr bwMode="auto">
            <a:xfrm>
              <a:off x="3648" y="7230"/>
              <a:ext cx="44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4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1763" name="Rectangle 56"/>
            <p:cNvSpPr>
              <a:spLocks noChangeArrowheads="1"/>
            </p:cNvSpPr>
            <p:nvPr/>
          </p:nvSpPr>
          <p:spPr bwMode="auto">
            <a:xfrm>
              <a:off x="3005" y="8156"/>
              <a:ext cx="40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8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1764" name="Rectangle 57"/>
            <p:cNvSpPr>
              <a:spLocks noChangeArrowheads="1"/>
            </p:cNvSpPr>
            <p:nvPr/>
          </p:nvSpPr>
          <p:spPr bwMode="auto">
            <a:xfrm>
              <a:off x="6869" y="6691"/>
              <a:ext cx="44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3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1765" name="Rectangle 58"/>
            <p:cNvSpPr>
              <a:spLocks noChangeArrowheads="1"/>
            </p:cNvSpPr>
            <p:nvPr/>
          </p:nvSpPr>
          <p:spPr bwMode="auto">
            <a:xfrm>
              <a:off x="7177" y="7180"/>
              <a:ext cx="401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7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1766" name="Rectangle 59"/>
            <p:cNvSpPr>
              <a:spLocks noChangeArrowheads="1"/>
            </p:cNvSpPr>
            <p:nvPr/>
          </p:nvSpPr>
          <p:spPr bwMode="auto">
            <a:xfrm>
              <a:off x="6073" y="7296"/>
              <a:ext cx="44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6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1767" name="Rectangle 60"/>
            <p:cNvSpPr>
              <a:spLocks noChangeArrowheads="1"/>
            </p:cNvSpPr>
            <p:nvPr/>
          </p:nvSpPr>
          <p:spPr bwMode="auto">
            <a:xfrm>
              <a:off x="5418" y="7226"/>
              <a:ext cx="313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400" baseline="0">
                  <a:latin typeface="Times New Roman" panose="02020603050405020304" pitchFamily="18" charset="0"/>
                </a:rPr>
                <a:t>5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1768" name="Rectangle 61"/>
            <p:cNvSpPr>
              <a:spLocks noChangeArrowheads="1"/>
            </p:cNvSpPr>
            <p:nvPr/>
          </p:nvSpPr>
          <p:spPr bwMode="auto">
            <a:xfrm>
              <a:off x="4095" y="8025"/>
              <a:ext cx="44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9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1769" name="Rectangle 62"/>
            <p:cNvSpPr>
              <a:spLocks noChangeArrowheads="1"/>
            </p:cNvSpPr>
            <p:nvPr/>
          </p:nvSpPr>
          <p:spPr bwMode="auto">
            <a:xfrm>
              <a:off x="4629" y="8002"/>
              <a:ext cx="44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10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1770" name="Line 63"/>
            <p:cNvSpPr>
              <a:spLocks noChangeShapeType="1"/>
            </p:cNvSpPr>
            <p:nvPr/>
          </p:nvSpPr>
          <p:spPr bwMode="auto">
            <a:xfrm flipV="1">
              <a:off x="4571" y="6440"/>
              <a:ext cx="723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1" name="Line 64"/>
            <p:cNvSpPr>
              <a:spLocks noChangeShapeType="1"/>
            </p:cNvSpPr>
            <p:nvPr/>
          </p:nvSpPr>
          <p:spPr bwMode="auto">
            <a:xfrm>
              <a:off x="5672" y="6484"/>
              <a:ext cx="815" cy="3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2" name="Line 65"/>
            <p:cNvSpPr>
              <a:spLocks noChangeShapeType="1"/>
            </p:cNvSpPr>
            <p:nvPr/>
          </p:nvSpPr>
          <p:spPr bwMode="auto">
            <a:xfrm>
              <a:off x="6799" y="7129"/>
              <a:ext cx="356" cy="4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3" name="Line 66"/>
            <p:cNvSpPr>
              <a:spLocks noChangeShapeType="1"/>
            </p:cNvSpPr>
            <p:nvPr/>
          </p:nvSpPr>
          <p:spPr bwMode="auto">
            <a:xfrm flipH="1">
              <a:off x="6383" y="7198"/>
              <a:ext cx="184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4" name="Line 67"/>
            <p:cNvSpPr>
              <a:spLocks noChangeShapeType="1"/>
            </p:cNvSpPr>
            <p:nvPr/>
          </p:nvSpPr>
          <p:spPr bwMode="auto">
            <a:xfrm>
              <a:off x="4599" y="7141"/>
              <a:ext cx="615" cy="4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5" name="Line 68"/>
            <p:cNvSpPr>
              <a:spLocks noChangeShapeType="1"/>
            </p:cNvSpPr>
            <p:nvPr/>
          </p:nvSpPr>
          <p:spPr bwMode="auto">
            <a:xfrm flipH="1">
              <a:off x="3999" y="7186"/>
              <a:ext cx="300" cy="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6" name="Line 69"/>
            <p:cNvSpPr>
              <a:spLocks noChangeShapeType="1"/>
            </p:cNvSpPr>
            <p:nvPr/>
          </p:nvSpPr>
          <p:spPr bwMode="auto">
            <a:xfrm flipH="1">
              <a:off x="5080" y="7891"/>
              <a:ext cx="225" cy="3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7" name="Line 70"/>
            <p:cNvSpPr>
              <a:spLocks noChangeShapeType="1"/>
            </p:cNvSpPr>
            <p:nvPr/>
          </p:nvSpPr>
          <p:spPr bwMode="auto">
            <a:xfrm>
              <a:off x="4044" y="7831"/>
              <a:ext cx="307" cy="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8" name="Line 71"/>
            <p:cNvSpPr>
              <a:spLocks noChangeShapeType="1"/>
            </p:cNvSpPr>
            <p:nvPr/>
          </p:nvSpPr>
          <p:spPr bwMode="auto">
            <a:xfrm flipH="1">
              <a:off x="3466" y="7838"/>
              <a:ext cx="293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BBE2D628-01A8-4217-BD75-2092D2ECCE21}" type="slidenum">
              <a:rPr kumimoji="0" lang="zh-TW" altLang="en-US" sz="1400" baseline="0"/>
              <a:pPr/>
              <a:t>18</a:t>
            </a:fld>
            <a:endParaRPr kumimoji="0" lang="zh-TW" altLang="en-US" sz="1400" baseline="0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13.6  </a:t>
            </a:r>
            <a:r>
              <a:rPr lang="zh-TW" altLang="en-US" smtClean="0"/>
              <a:t>堆積排序</a:t>
            </a:r>
          </a:p>
        </p:txBody>
      </p:sp>
      <p:sp>
        <p:nvSpPr>
          <p:cNvPr id="32772" name="Rectangle 5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3724275"/>
          </a:xfrm>
          <a:noFill/>
        </p:spPr>
        <p:txBody>
          <a:bodyPr/>
          <a:lstStyle/>
          <a:p>
            <a:pPr lvl="1" eaLnBrk="1" hangingPunct="1"/>
            <a:r>
              <a:rPr lang="zh-TW" altLang="en-US" smtClean="0"/>
              <a:t>因此</a:t>
            </a:r>
            <a:r>
              <a:rPr lang="en-US" altLang="zh-TW" smtClean="0"/>
              <a:t>i=1</a:t>
            </a:r>
            <a:r>
              <a:rPr lang="zh-TW" altLang="en-US" smtClean="0"/>
              <a:t>時，原先堆積變成</a:t>
            </a:r>
          </a:p>
          <a:p>
            <a:pPr lvl="1" eaLnBrk="1" hangingPunct="1"/>
            <a:endParaRPr lang="zh-TW" altLang="en-US" smtClean="0"/>
          </a:p>
          <a:p>
            <a:pPr lvl="1" eaLnBrk="1" hangingPunct="1"/>
            <a:endParaRPr lang="zh-TW" altLang="en-US" smtClean="0"/>
          </a:p>
          <a:p>
            <a:pPr lvl="1" eaLnBrk="1" hangingPunct="1"/>
            <a:endParaRPr lang="zh-TW" altLang="en-US" smtClean="0"/>
          </a:p>
          <a:p>
            <a:pPr lvl="1" eaLnBrk="1" hangingPunct="1"/>
            <a:endParaRPr lang="zh-TW" altLang="en-US" smtClean="0"/>
          </a:p>
          <a:p>
            <a:pPr lvl="1" eaLnBrk="1" hangingPunct="1"/>
            <a:endParaRPr lang="zh-TW" altLang="en-US" smtClean="0"/>
          </a:p>
          <a:p>
            <a:pPr lvl="1" eaLnBrk="1" hangingPunct="1"/>
            <a:endParaRPr lang="en-US" altLang="zh-TW" smtClean="0"/>
          </a:p>
        </p:txBody>
      </p:sp>
      <p:grpSp>
        <p:nvGrpSpPr>
          <p:cNvPr id="32773" name="Group 52"/>
          <p:cNvGrpSpPr>
            <a:grpSpLocks/>
          </p:cNvGrpSpPr>
          <p:nvPr/>
        </p:nvGrpSpPr>
        <p:grpSpPr bwMode="auto">
          <a:xfrm>
            <a:off x="1835150" y="2781300"/>
            <a:ext cx="3168650" cy="2016125"/>
            <a:chOff x="2334" y="7774"/>
            <a:chExt cx="4179" cy="3052"/>
          </a:xfrm>
        </p:grpSpPr>
        <p:sp>
          <p:nvSpPr>
            <p:cNvPr id="32775" name="Oval 53"/>
            <p:cNvSpPr>
              <a:spLocks noChangeArrowheads="1"/>
            </p:cNvSpPr>
            <p:nvPr/>
          </p:nvSpPr>
          <p:spPr bwMode="auto">
            <a:xfrm>
              <a:off x="4225" y="8076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7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2776" name="Oval 54"/>
            <p:cNvSpPr>
              <a:spLocks noChangeArrowheads="1"/>
            </p:cNvSpPr>
            <p:nvPr/>
          </p:nvSpPr>
          <p:spPr bwMode="auto">
            <a:xfrm>
              <a:off x="3345" y="9031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67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2777" name="Oval 55"/>
            <p:cNvSpPr>
              <a:spLocks noChangeArrowheads="1"/>
            </p:cNvSpPr>
            <p:nvPr/>
          </p:nvSpPr>
          <p:spPr bwMode="auto">
            <a:xfrm>
              <a:off x="2807" y="9691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58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2778" name="Oval 56"/>
            <p:cNvSpPr>
              <a:spLocks noChangeArrowheads="1"/>
            </p:cNvSpPr>
            <p:nvPr/>
          </p:nvSpPr>
          <p:spPr bwMode="auto">
            <a:xfrm>
              <a:off x="5354" y="9034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62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2779" name="Oval 57"/>
            <p:cNvSpPr>
              <a:spLocks noChangeArrowheads="1"/>
            </p:cNvSpPr>
            <p:nvPr/>
          </p:nvSpPr>
          <p:spPr bwMode="auto">
            <a:xfrm>
              <a:off x="2334" y="10414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5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2780" name="Oval 58"/>
            <p:cNvSpPr>
              <a:spLocks noChangeArrowheads="1"/>
            </p:cNvSpPr>
            <p:nvPr/>
          </p:nvSpPr>
          <p:spPr bwMode="auto">
            <a:xfrm>
              <a:off x="3303" y="10429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24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2781" name="Oval 59"/>
            <p:cNvSpPr>
              <a:spLocks noChangeArrowheads="1"/>
            </p:cNvSpPr>
            <p:nvPr/>
          </p:nvSpPr>
          <p:spPr bwMode="auto">
            <a:xfrm>
              <a:off x="4004" y="10410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80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2782" name="Oval 60"/>
            <p:cNvSpPr>
              <a:spLocks noChangeArrowheads="1"/>
            </p:cNvSpPr>
            <p:nvPr/>
          </p:nvSpPr>
          <p:spPr bwMode="auto">
            <a:xfrm>
              <a:off x="4244" y="9754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25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2783" name="Oval 61"/>
            <p:cNvSpPr>
              <a:spLocks noChangeArrowheads="1"/>
            </p:cNvSpPr>
            <p:nvPr/>
          </p:nvSpPr>
          <p:spPr bwMode="auto">
            <a:xfrm>
              <a:off x="5122" y="9719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18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2784" name="Oval 62"/>
            <p:cNvSpPr>
              <a:spLocks noChangeArrowheads="1"/>
            </p:cNvSpPr>
            <p:nvPr/>
          </p:nvSpPr>
          <p:spPr bwMode="auto">
            <a:xfrm>
              <a:off x="5955" y="9696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27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2785" name="Line 63"/>
            <p:cNvSpPr>
              <a:spLocks noChangeShapeType="1"/>
            </p:cNvSpPr>
            <p:nvPr/>
          </p:nvSpPr>
          <p:spPr bwMode="auto">
            <a:xfrm rot="21347227" flipV="1">
              <a:off x="3637" y="8427"/>
              <a:ext cx="655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6" name="Line 64"/>
            <p:cNvSpPr>
              <a:spLocks noChangeShapeType="1"/>
            </p:cNvSpPr>
            <p:nvPr/>
          </p:nvSpPr>
          <p:spPr bwMode="auto">
            <a:xfrm rot="-219058">
              <a:off x="4612" y="8368"/>
              <a:ext cx="842" cy="7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7" name="Line 65"/>
            <p:cNvSpPr>
              <a:spLocks noChangeShapeType="1"/>
            </p:cNvSpPr>
            <p:nvPr/>
          </p:nvSpPr>
          <p:spPr bwMode="auto">
            <a:xfrm>
              <a:off x="5715" y="9372"/>
              <a:ext cx="372" cy="3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8" name="Line 66"/>
            <p:cNvSpPr>
              <a:spLocks noChangeShapeType="1"/>
            </p:cNvSpPr>
            <p:nvPr/>
          </p:nvSpPr>
          <p:spPr bwMode="auto">
            <a:xfrm flipH="1">
              <a:off x="5325" y="9440"/>
              <a:ext cx="146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9" name="Line 67"/>
            <p:cNvSpPr>
              <a:spLocks noChangeShapeType="1"/>
            </p:cNvSpPr>
            <p:nvPr/>
          </p:nvSpPr>
          <p:spPr bwMode="auto">
            <a:xfrm>
              <a:off x="3630" y="9394"/>
              <a:ext cx="615" cy="4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0" name="Line 68"/>
            <p:cNvSpPr>
              <a:spLocks noChangeShapeType="1"/>
            </p:cNvSpPr>
            <p:nvPr/>
          </p:nvSpPr>
          <p:spPr bwMode="auto">
            <a:xfrm flipH="1">
              <a:off x="3111" y="9384"/>
              <a:ext cx="300" cy="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1" name="Line 69"/>
            <p:cNvSpPr>
              <a:spLocks noChangeShapeType="1"/>
            </p:cNvSpPr>
            <p:nvPr/>
          </p:nvSpPr>
          <p:spPr bwMode="auto">
            <a:xfrm flipH="1">
              <a:off x="4254" y="10111"/>
              <a:ext cx="244" cy="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2" name="Line 70"/>
            <p:cNvSpPr>
              <a:spLocks noChangeShapeType="1"/>
            </p:cNvSpPr>
            <p:nvPr/>
          </p:nvSpPr>
          <p:spPr bwMode="auto">
            <a:xfrm>
              <a:off x="3156" y="10029"/>
              <a:ext cx="307" cy="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3" name="Line 71"/>
            <p:cNvSpPr>
              <a:spLocks noChangeShapeType="1"/>
            </p:cNvSpPr>
            <p:nvPr/>
          </p:nvSpPr>
          <p:spPr bwMode="auto">
            <a:xfrm flipH="1">
              <a:off x="2578" y="10036"/>
              <a:ext cx="293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4" name="Rectangle 72"/>
            <p:cNvSpPr>
              <a:spLocks noChangeArrowheads="1"/>
            </p:cNvSpPr>
            <p:nvPr/>
          </p:nvSpPr>
          <p:spPr bwMode="auto">
            <a:xfrm>
              <a:off x="4185" y="7774"/>
              <a:ext cx="52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1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2795" name="Rectangle 73"/>
            <p:cNvSpPr>
              <a:spLocks noChangeArrowheads="1"/>
            </p:cNvSpPr>
            <p:nvPr/>
          </p:nvSpPr>
          <p:spPr bwMode="auto">
            <a:xfrm>
              <a:off x="3370" y="8756"/>
              <a:ext cx="44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2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2796" name="Rectangle 74"/>
            <p:cNvSpPr>
              <a:spLocks noChangeArrowheads="1"/>
            </p:cNvSpPr>
            <p:nvPr/>
          </p:nvSpPr>
          <p:spPr bwMode="auto">
            <a:xfrm>
              <a:off x="2829" y="9401"/>
              <a:ext cx="44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4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2797" name="Rectangle 75"/>
            <p:cNvSpPr>
              <a:spLocks noChangeArrowheads="1"/>
            </p:cNvSpPr>
            <p:nvPr/>
          </p:nvSpPr>
          <p:spPr bwMode="auto">
            <a:xfrm>
              <a:off x="2398" y="10179"/>
              <a:ext cx="40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8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2798" name="Rectangle 76"/>
            <p:cNvSpPr>
              <a:spLocks noChangeArrowheads="1"/>
            </p:cNvSpPr>
            <p:nvPr/>
          </p:nvSpPr>
          <p:spPr bwMode="auto">
            <a:xfrm>
              <a:off x="5499" y="8753"/>
              <a:ext cx="44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3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2799" name="Rectangle 77"/>
            <p:cNvSpPr>
              <a:spLocks noChangeArrowheads="1"/>
            </p:cNvSpPr>
            <p:nvPr/>
          </p:nvSpPr>
          <p:spPr bwMode="auto">
            <a:xfrm>
              <a:off x="6112" y="9401"/>
              <a:ext cx="401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7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2800" name="Rectangle 78"/>
            <p:cNvSpPr>
              <a:spLocks noChangeArrowheads="1"/>
            </p:cNvSpPr>
            <p:nvPr/>
          </p:nvSpPr>
          <p:spPr bwMode="auto">
            <a:xfrm>
              <a:off x="5056" y="9459"/>
              <a:ext cx="44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6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2801" name="Rectangle 79"/>
            <p:cNvSpPr>
              <a:spLocks noChangeArrowheads="1"/>
            </p:cNvSpPr>
            <p:nvPr/>
          </p:nvSpPr>
          <p:spPr bwMode="auto">
            <a:xfrm>
              <a:off x="4384" y="9491"/>
              <a:ext cx="313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5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2802" name="Rectangle 80"/>
            <p:cNvSpPr>
              <a:spLocks noChangeArrowheads="1"/>
            </p:cNvSpPr>
            <p:nvPr/>
          </p:nvSpPr>
          <p:spPr bwMode="auto">
            <a:xfrm>
              <a:off x="3462" y="10107"/>
              <a:ext cx="44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9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2803" name="Rectangle 81"/>
            <p:cNvSpPr>
              <a:spLocks noChangeArrowheads="1"/>
            </p:cNvSpPr>
            <p:nvPr/>
          </p:nvSpPr>
          <p:spPr bwMode="auto">
            <a:xfrm>
              <a:off x="4037" y="10084"/>
              <a:ext cx="44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10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</p:grpSp>
      <p:sp>
        <p:nvSpPr>
          <p:cNvPr id="32774" name="Rectangle 82"/>
          <p:cNvSpPr>
            <a:spLocks noChangeArrowheads="1"/>
          </p:cNvSpPr>
          <p:nvPr/>
        </p:nvSpPr>
        <p:spPr bwMode="auto">
          <a:xfrm>
            <a:off x="5219700" y="3659188"/>
            <a:ext cx="1630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aseline="0">
                <a:latin typeface="Arial" panose="020B0604020202020204" pitchFamily="34" charset="0"/>
              </a:rPr>
              <a:t> 67</a:t>
            </a:r>
            <a:r>
              <a:rPr lang="zh-TW" altLang="en-US" sz="1600" baseline="0">
                <a:latin typeface="Arial" panose="020B0604020202020204" pitchFamily="34" charset="0"/>
              </a:rPr>
              <a:t>與</a:t>
            </a:r>
            <a:r>
              <a:rPr lang="en-US" altLang="zh-TW" sz="1600" baseline="0">
                <a:latin typeface="Arial" panose="020B0604020202020204" pitchFamily="34" charset="0"/>
              </a:rPr>
              <a:t>7</a:t>
            </a:r>
            <a:r>
              <a:rPr lang="zh-TW" altLang="en-US" sz="1600" baseline="0">
                <a:latin typeface="Arial" panose="020B0604020202020204" pitchFamily="34" charset="0"/>
              </a:rPr>
              <a:t>對調</a:t>
            </a:r>
            <a:r>
              <a:rPr lang="en-US" altLang="zh-TW" sz="1600" baseline="0">
                <a:latin typeface="Arial" panose="020B0604020202020204" pitchFamily="34" charset="0"/>
              </a:rPr>
              <a:t>…</a:t>
            </a:r>
            <a:r>
              <a:rPr lang="en-US" altLang="zh-TW" sz="1600" baseline="0">
                <a:latin typeface="Arial" panose="020B0604020202020204" pitchFamily="34" charset="0"/>
                <a:sym typeface="Wingdings 3" panose="05040102010807070707" pitchFamily="18" charset="2"/>
              </a:rPr>
              <a:t></a:t>
            </a:r>
            <a:r>
              <a:rPr lang="en-US" altLang="zh-TW" sz="1600" baseline="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643D23A1-1384-4D2C-B8E1-D436CAA2980F}" type="slidenum">
              <a:rPr kumimoji="0" lang="zh-TW" altLang="en-US" sz="1400" baseline="0"/>
              <a:pPr/>
              <a:t>19</a:t>
            </a:fld>
            <a:endParaRPr kumimoji="0" lang="zh-TW" altLang="en-US" sz="1400" baseline="0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13.6  </a:t>
            </a:r>
            <a:r>
              <a:rPr lang="zh-TW" altLang="en-US" smtClean="0"/>
              <a:t>堆積排序 </a:t>
            </a:r>
            <a:r>
              <a:rPr lang="en-US" altLang="zh-TW" sz="3600" smtClean="0"/>
              <a:t>(con.t)</a:t>
            </a:r>
          </a:p>
        </p:txBody>
      </p:sp>
      <p:sp>
        <p:nvSpPr>
          <p:cNvPr id="33796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28775"/>
            <a:ext cx="7693025" cy="4457700"/>
          </a:xfrm>
          <a:noFill/>
        </p:spPr>
        <p:txBody>
          <a:bodyPr/>
          <a:lstStyle/>
          <a:p>
            <a:pPr lvl="1" eaLnBrk="1" hangingPunct="1"/>
            <a:r>
              <a:rPr lang="zh-TW" altLang="en-US" smtClean="0"/>
              <a:t>此時左、右子節點各為</a:t>
            </a:r>
            <a:r>
              <a:rPr lang="en-US" altLang="zh-TW" smtClean="0"/>
              <a:t>67</a:t>
            </a:r>
            <a:r>
              <a:rPr lang="zh-TW" altLang="en-US" smtClean="0"/>
              <a:t>和</a:t>
            </a:r>
            <a:r>
              <a:rPr lang="en-US" altLang="zh-TW" smtClean="0"/>
              <a:t>62</a:t>
            </a:r>
            <a:r>
              <a:rPr lang="zh-TW" altLang="en-US" smtClean="0"/>
              <a:t>，根據</a:t>
            </a:r>
            <a:r>
              <a:rPr lang="en-US" altLang="zh-TW" smtClean="0"/>
              <a:t>heap</a:t>
            </a:r>
            <a:r>
              <a:rPr lang="zh-TW" altLang="en-US" smtClean="0"/>
              <a:t>由上而下的方法調整之，由於</a:t>
            </a:r>
            <a:r>
              <a:rPr lang="en-US" altLang="zh-TW" smtClean="0"/>
              <a:t>67</a:t>
            </a:r>
            <a:r>
              <a:rPr lang="zh-TW" altLang="en-US" smtClean="0"/>
              <a:t>大於</a:t>
            </a:r>
            <a:r>
              <a:rPr lang="en-US" altLang="zh-TW" smtClean="0"/>
              <a:t>62</a:t>
            </a:r>
            <a:r>
              <a:rPr lang="zh-TW" altLang="en-US" smtClean="0"/>
              <a:t>，因此將</a:t>
            </a:r>
            <a:r>
              <a:rPr lang="en-US" altLang="zh-TW" smtClean="0"/>
              <a:t>67</a:t>
            </a:r>
            <a:r>
              <a:rPr lang="zh-TW" altLang="en-US" smtClean="0"/>
              <a:t>與父節點</a:t>
            </a:r>
            <a:r>
              <a:rPr lang="en-US" altLang="zh-TW" smtClean="0"/>
              <a:t>7</a:t>
            </a:r>
            <a:r>
              <a:rPr lang="zh-TW" altLang="en-US" smtClean="0"/>
              <a:t>對調，以同樣的方法只要調整左半部即可</a:t>
            </a:r>
            <a:r>
              <a:rPr lang="en-US" altLang="zh-TW" smtClean="0"/>
              <a:t>(</a:t>
            </a:r>
            <a:r>
              <a:rPr lang="zh-TW" altLang="en-US" smtClean="0"/>
              <a:t>因為</a:t>
            </a:r>
            <a:r>
              <a:rPr lang="en-US" altLang="zh-TW" smtClean="0"/>
              <a:t>67</a:t>
            </a:r>
            <a:r>
              <a:rPr lang="zh-TW" altLang="en-US" smtClean="0"/>
              <a:t>在父節點的左邊</a:t>
            </a:r>
            <a:r>
              <a:rPr lang="en-US" altLang="zh-TW" smtClean="0"/>
              <a:t>)</a:t>
            </a:r>
            <a:r>
              <a:rPr lang="zh-TW" altLang="en-US" smtClean="0"/>
              <a:t>，而右半部不必做調整（因為右半段沒更動），此時並輸出 </a:t>
            </a:r>
            <a:r>
              <a:rPr lang="en-US" altLang="zh-TW" smtClean="0"/>
              <a:t>80</a:t>
            </a:r>
          </a:p>
        </p:txBody>
      </p:sp>
      <p:grpSp>
        <p:nvGrpSpPr>
          <p:cNvPr id="33797" name="Group 6"/>
          <p:cNvGrpSpPr>
            <a:grpSpLocks/>
          </p:cNvGrpSpPr>
          <p:nvPr/>
        </p:nvGrpSpPr>
        <p:grpSpPr bwMode="auto">
          <a:xfrm>
            <a:off x="2124075" y="4221163"/>
            <a:ext cx="5472113" cy="1944687"/>
            <a:chOff x="700" y="1950"/>
            <a:chExt cx="2965" cy="1142"/>
          </a:xfrm>
        </p:grpSpPr>
        <p:grpSp>
          <p:nvGrpSpPr>
            <p:cNvPr id="33803" name="Group 7"/>
            <p:cNvGrpSpPr>
              <a:grpSpLocks/>
            </p:cNvGrpSpPr>
            <p:nvPr/>
          </p:nvGrpSpPr>
          <p:grpSpPr bwMode="auto">
            <a:xfrm>
              <a:off x="700" y="2068"/>
              <a:ext cx="1290" cy="1021"/>
              <a:chOff x="1580" y="7474"/>
              <a:chExt cx="3226" cy="2552"/>
            </a:xfrm>
          </p:grpSpPr>
          <p:sp>
            <p:nvSpPr>
              <p:cNvPr id="33834" name="Oval 8"/>
              <p:cNvSpPr>
                <a:spLocks noChangeArrowheads="1"/>
              </p:cNvSpPr>
              <p:nvPr/>
            </p:nvSpPr>
            <p:spPr bwMode="auto">
              <a:xfrm>
                <a:off x="3509" y="7474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 baseline="0">
                    <a:latin typeface="Arial Narrow" panose="020B0606020202030204" pitchFamily="34" charset="0"/>
                    <a:ea typeface="文鼎中楷" pitchFamily="49" charset="-120"/>
                  </a:rPr>
                  <a:t>67</a:t>
                </a:r>
                <a:endParaRPr lang="en-US" altLang="zh-TW" sz="14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3835" name="Oval 9"/>
              <p:cNvSpPr>
                <a:spLocks noChangeArrowheads="1"/>
              </p:cNvSpPr>
              <p:nvPr/>
            </p:nvSpPr>
            <p:spPr bwMode="auto">
              <a:xfrm>
                <a:off x="2823" y="8141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 baseline="0">
                    <a:latin typeface="Arial Narrow" panose="020B0606020202030204" pitchFamily="34" charset="0"/>
                    <a:ea typeface="文鼎中楷" pitchFamily="49" charset="-120"/>
                  </a:rPr>
                  <a:t>7</a:t>
                </a:r>
                <a:endParaRPr lang="en-US" altLang="zh-TW" sz="14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3836" name="Oval 10"/>
              <p:cNvSpPr>
                <a:spLocks noChangeArrowheads="1"/>
              </p:cNvSpPr>
              <p:nvPr/>
            </p:nvSpPr>
            <p:spPr bwMode="auto">
              <a:xfrm>
                <a:off x="2048" y="8696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 baseline="0">
                    <a:latin typeface="Arial Narrow" panose="020B0606020202030204" pitchFamily="34" charset="0"/>
                    <a:ea typeface="文鼎中楷" pitchFamily="49" charset="-120"/>
                  </a:rPr>
                  <a:t>58</a:t>
                </a:r>
                <a:endParaRPr lang="en-US" altLang="zh-TW" sz="14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3837" name="Oval 11"/>
              <p:cNvSpPr>
                <a:spLocks noChangeArrowheads="1"/>
              </p:cNvSpPr>
              <p:nvPr/>
            </p:nvSpPr>
            <p:spPr bwMode="auto">
              <a:xfrm>
                <a:off x="3899" y="8144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 baseline="0">
                    <a:latin typeface="Arial Narrow" panose="020B0606020202030204" pitchFamily="34" charset="0"/>
                    <a:ea typeface="文鼎中楷" pitchFamily="49" charset="-120"/>
                  </a:rPr>
                  <a:t>62</a:t>
                </a:r>
                <a:endParaRPr lang="en-US" altLang="zh-TW" sz="14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3838" name="Oval 12"/>
              <p:cNvSpPr>
                <a:spLocks noChangeArrowheads="1"/>
              </p:cNvSpPr>
              <p:nvPr/>
            </p:nvSpPr>
            <p:spPr bwMode="auto">
              <a:xfrm>
                <a:off x="1580" y="9588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 baseline="0">
                    <a:latin typeface="Arial Narrow" panose="020B0606020202030204" pitchFamily="34" charset="0"/>
                    <a:ea typeface="文鼎中楷" pitchFamily="49" charset="-120"/>
                  </a:rPr>
                  <a:t>5</a:t>
                </a:r>
                <a:endParaRPr lang="en-US" altLang="zh-TW" sz="14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3839" name="Oval 13"/>
              <p:cNvSpPr>
                <a:spLocks noChangeArrowheads="1"/>
              </p:cNvSpPr>
              <p:nvPr/>
            </p:nvSpPr>
            <p:spPr bwMode="auto">
              <a:xfrm>
                <a:off x="2340" y="9629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 baseline="0">
                    <a:latin typeface="Arial Narrow" panose="020B0606020202030204" pitchFamily="34" charset="0"/>
                    <a:ea typeface="文鼎中楷" pitchFamily="49" charset="-120"/>
                  </a:rPr>
                  <a:t>24</a:t>
                </a:r>
                <a:endParaRPr lang="en-US" altLang="zh-TW" sz="14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3840" name="Oval 14"/>
              <p:cNvSpPr>
                <a:spLocks noChangeArrowheads="1"/>
              </p:cNvSpPr>
              <p:nvPr/>
            </p:nvSpPr>
            <p:spPr bwMode="auto">
              <a:xfrm>
                <a:off x="2980" y="9606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 baseline="0">
                    <a:latin typeface="Arial Narrow" panose="020B0606020202030204" pitchFamily="34" charset="0"/>
                    <a:ea typeface="文鼎中楷" pitchFamily="49" charset="-120"/>
                  </a:rPr>
                  <a:t>80</a:t>
                </a:r>
                <a:endParaRPr lang="en-US" altLang="zh-TW" sz="14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3841" name="Oval 15"/>
              <p:cNvSpPr>
                <a:spLocks noChangeArrowheads="1"/>
              </p:cNvSpPr>
              <p:nvPr/>
            </p:nvSpPr>
            <p:spPr bwMode="auto">
              <a:xfrm>
                <a:off x="3115" y="8713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 baseline="0">
                    <a:latin typeface="Arial Narrow" panose="020B0606020202030204" pitchFamily="34" charset="0"/>
                    <a:ea typeface="文鼎中楷" pitchFamily="49" charset="-120"/>
                  </a:rPr>
                  <a:t>25</a:t>
                </a:r>
                <a:endParaRPr lang="en-US" altLang="zh-TW" sz="14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3842" name="Oval 16"/>
              <p:cNvSpPr>
                <a:spLocks noChangeArrowheads="1"/>
              </p:cNvSpPr>
              <p:nvPr/>
            </p:nvSpPr>
            <p:spPr bwMode="auto">
              <a:xfrm>
                <a:off x="3718" y="8736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 baseline="0">
                    <a:latin typeface="Arial Narrow" panose="020B0606020202030204" pitchFamily="34" charset="0"/>
                    <a:ea typeface="文鼎中楷" pitchFamily="49" charset="-120"/>
                  </a:rPr>
                  <a:t>18</a:t>
                </a:r>
                <a:endParaRPr lang="en-US" altLang="zh-TW" sz="14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3843" name="Oval 17"/>
              <p:cNvSpPr>
                <a:spLocks noChangeArrowheads="1"/>
              </p:cNvSpPr>
              <p:nvPr/>
            </p:nvSpPr>
            <p:spPr bwMode="auto">
              <a:xfrm>
                <a:off x="4409" y="8732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 baseline="0">
                    <a:latin typeface="Arial Narrow" panose="020B0606020202030204" pitchFamily="34" charset="0"/>
                    <a:ea typeface="文鼎中楷" pitchFamily="49" charset="-120"/>
                  </a:rPr>
                  <a:t>27</a:t>
                </a:r>
                <a:endParaRPr lang="en-US" altLang="zh-TW" sz="14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3844" name="Line 18"/>
              <p:cNvSpPr>
                <a:spLocks noChangeShapeType="1"/>
              </p:cNvSpPr>
              <p:nvPr/>
            </p:nvSpPr>
            <p:spPr bwMode="auto">
              <a:xfrm>
                <a:off x="3848" y="7815"/>
                <a:ext cx="187" cy="3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45" name="Line 19"/>
              <p:cNvSpPr>
                <a:spLocks noChangeShapeType="1"/>
              </p:cNvSpPr>
              <p:nvPr/>
            </p:nvSpPr>
            <p:spPr bwMode="auto">
              <a:xfrm>
                <a:off x="4275" y="8460"/>
                <a:ext cx="263" cy="2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46" name="Line 20"/>
              <p:cNvSpPr>
                <a:spLocks noChangeShapeType="1"/>
              </p:cNvSpPr>
              <p:nvPr/>
            </p:nvSpPr>
            <p:spPr bwMode="auto">
              <a:xfrm flipH="1">
                <a:off x="3893" y="8535"/>
                <a:ext cx="127" cy="1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47" name="Line 21"/>
              <p:cNvSpPr>
                <a:spLocks noChangeShapeType="1"/>
              </p:cNvSpPr>
              <p:nvPr/>
            </p:nvSpPr>
            <p:spPr bwMode="auto">
              <a:xfrm flipH="1">
                <a:off x="3143" y="7800"/>
                <a:ext cx="405" cy="3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48" name="Line 22"/>
              <p:cNvSpPr>
                <a:spLocks noChangeShapeType="1"/>
              </p:cNvSpPr>
              <p:nvPr/>
            </p:nvSpPr>
            <p:spPr bwMode="auto">
              <a:xfrm>
                <a:off x="3158" y="8490"/>
                <a:ext cx="127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49" name="Line 23"/>
              <p:cNvSpPr>
                <a:spLocks noChangeShapeType="1"/>
              </p:cNvSpPr>
              <p:nvPr/>
            </p:nvSpPr>
            <p:spPr bwMode="auto">
              <a:xfrm flipH="1">
                <a:off x="2363" y="8396"/>
                <a:ext cx="458" cy="3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50" name="Line 24"/>
              <p:cNvSpPr>
                <a:spLocks noChangeShapeType="1"/>
              </p:cNvSpPr>
              <p:nvPr/>
            </p:nvSpPr>
            <p:spPr bwMode="auto">
              <a:xfrm flipH="1">
                <a:off x="1811" y="9053"/>
                <a:ext cx="315" cy="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51" name="Line 25"/>
              <p:cNvSpPr>
                <a:spLocks noChangeShapeType="1"/>
              </p:cNvSpPr>
              <p:nvPr/>
            </p:nvSpPr>
            <p:spPr bwMode="auto">
              <a:xfrm>
                <a:off x="2358" y="9060"/>
                <a:ext cx="158" cy="5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52" name="Line 26"/>
              <p:cNvSpPr>
                <a:spLocks noChangeShapeType="1"/>
              </p:cNvSpPr>
              <p:nvPr/>
            </p:nvSpPr>
            <p:spPr bwMode="auto">
              <a:xfrm flipH="1">
                <a:off x="3124" y="9126"/>
                <a:ext cx="186" cy="4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53" name="Arc 27"/>
              <p:cNvSpPr>
                <a:spLocks/>
              </p:cNvSpPr>
              <p:nvPr/>
            </p:nvSpPr>
            <p:spPr bwMode="auto">
              <a:xfrm rot="-6358894">
                <a:off x="2854" y="9379"/>
                <a:ext cx="537" cy="643"/>
              </a:xfrm>
              <a:custGeom>
                <a:avLst/>
                <a:gdLst>
                  <a:gd name="T0" fmla="*/ 0 w 32214"/>
                  <a:gd name="T1" fmla="*/ 48 h 37403"/>
                  <a:gd name="T2" fmla="*/ 422 w 32214"/>
                  <a:gd name="T3" fmla="*/ 643 h 37403"/>
                  <a:gd name="T4" fmla="*/ 177 w 32214"/>
                  <a:gd name="T5" fmla="*/ 371 h 3740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2214" h="37403" fill="none" extrusionOk="0">
                    <a:moveTo>
                      <a:pt x="-1" y="2787"/>
                    </a:moveTo>
                    <a:cubicBezTo>
                      <a:pt x="3238" y="960"/>
                      <a:pt x="6894" y="0"/>
                      <a:pt x="10614" y="0"/>
                    </a:cubicBezTo>
                    <a:cubicBezTo>
                      <a:pt x="22543" y="0"/>
                      <a:pt x="32214" y="9670"/>
                      <a:pt x="32214" y="21600"/>
                    </a:cubicBezTo>
                    <a:cubicBezTo>
                      <a:pt x="32214" y="27593"/>
                      <a:pt x="29723" y="33317"/>
                      <a:pt x="25338" y="37403"/>
                    </a:cubicBezTo>
                  </a:path>
                  <a:path w="32214" h="37403" stroke="0" extrusionOk="0">
                    <a:moveTo>
                      <a:pt x="-1" y="2787"/>
                    </a:moveTo>
                    <a:cubicBezTo>
                      <a:pt x="3238" y="960"/>
                      <a:pt x="6894" y="0"/>
                      <a:pt x="10614" y="0"/>
                    </a:cubicBezTo>
                    <a:cubicBezTo>
                      <a:pt x="22543" y="0"/>
                      <a:pt x="32214" y="9670"/>
                      <a:pt x="32214" y="21600"/>
                    </a:cubicBezTo>
                    <a:cubicBezTo>
                      <a:pt x="32214" y="27593"/>
                      <a:pt x="29723" y="33317"/>
                      <a:pt x="25338" y="37403"/>
                    </a:cubicBezTo>
                    <a:lnTo>
                      <a:pt x="10614" y="21600"/>
                    </a:lnTo>
                    <a:lnTo>
                      <a:pt x="-1" y="2787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3804" name="Group 28"/>
            <p:cNvGrpSpPr>
              <a:grpSpLocks/>
            </p:cNvGrpSpPr>
            <p:nvPr/>
          </p:nvGrpSpPr>
          <p:grpSpPr bwMode="auto">
            <a:xfrm>
              <a:off x="2254" y="2070"/>
              <a:ext cx="1335" cy="1022"/>
              <a:chOff x="5465" y="7954"/>
              <a:chExt cx="3337" cy="2555"/>
            </a:xfrm>
          </p:grpSpPr>
          <p:sp>
            <p:nvSpPr>
              <p:cNvPr id="33814" name="Oval 29"/>
              <p:cNvSpPr>
                <a:spLocks noChangeArrowheads="1"/>
              </p:cNvSpPr>
              <p:nvPr/>
            </p:nvSpPr>
            <p:spPr bwMode="auto">
              <a:xfrm>
                <a:off x="7505" y="7954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 baseline="0">
                    <a:latin typeface="Arial Narrow" panose="020B0606020202030204" pitchFamily="34" charset="0"/>
                    <a:ea typeface="文鼎中楷" pitchFamily="49" charset="-120"/>
                  </a:rPr>
                  <a:t>67</a:t>
                </a:r>
                <a:endParaRPr lang="en-US" altLang="zh-TW" sz="14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3815" name="Oval 30"/>
              <p:cNvSpPr>
                <a:spLocks noChangeArrowheads="1"/>
              </p:cNvSpPr>
              <p:nvPr/>
            </p:nvSpPr>
            <p:spPr bwMode="auto">
              <a:xfrm>
                <a:off x="6819" y="8621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 baseline="0">
                    <a:latin typeface="Arial Narrow" panose="020B0606020202030204" pitchFamily="34" charset="0"/>
                    <a:ea typeface="文鼎中楷" pitchFamily="49" charset="-120"/>
                  </a:rPr>
                  <a:t>58</a:t>
                </a:r>
                <a:endParaRPr lang="en-US" altLang="zh-TW" sz="14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3816" name="Oval 31"/>
              <p:cNvSpPr>
                <a:spLocks noChangeArrowheads="1"/>
              </p:cNvSpPr>
              <p:nvPr/>
            </p:nvSpPr>
            <p:spPr bwMode="auto">
              <a:xfrm>
                <a:off x="5933" y="9179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 baseline="0">
                    <a:latin typeface="Arial Narrow" panose="020B0606020202030204" pitchFamily="34" charset="0"/>
                    <a:ea typeface="文鼎中楷" pitchFamily="49" charset="-120"/>
                  </a:rPr>
                  <a:t>24</a:t>
                </a:r>
                <a:endParaRPr lang="en-US" altLang="zh-TW" sz="14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3817" name="Oval 32"/>
              <p:cNvSpPr>
                <a:spLocks noChangeArrowheads="1"/>
              </p:cNvSpPr>
              <p:nvPr/>
            </p:nvSpPr>
            <p:spPr bwMode="auto">
              <a:xfrm>
                <a:off x="7895" y="8624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 baseline="0">
                    <a:latin typeface="Arial Narrow" panose="020B0606020202030204" pitchFamily="34" charset="0"/>
                    <a:ea typeface="文鼎中楷" pitchFamily="49" charset="-120"/>
                  </a:rPr>
                  <a:t>62</a:t>
                </a:r>
                <a:endParaRPr lang="en-US" altLang="zh-TW" sz="14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3818" name="Oval 33"/>
              <p:cNvSpPr>
                <a:spLocks noChangeArrowheads="1"/>
              </p:cNvSpPr>
              <p:nvPr/>
            </p:nvSpPr>
            <p:spPr bwMode="auto">
              <a:xfrm>
                <a:off x="5465" y="10071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 baseline="0">
                    <a:latin typeface="Arial Narrow" panose="020B0606020202030204" pitchFamily="34" charset="0"/>
                    <a:ea typeface="文鼎中楷" pitchFamily="49" charset="-120"/>
                  </a:rPr>
                  <a:t>5</a:t>
                </a:r>
                <a:endParaRPr lang="en-US" altLang="zh-TW" sz="14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3819" name="Oval 34"/>
              <p:cNvSpPr>
                <a:spLocks noChangeArrowheads="1"/>
              </p:cNvSpPr>
              <p:nvPr/>
            </p:nvSpPr>
            <p:spPr bwMode="auto">
              <a:xfrm>
                <a:off x="6225" y="10112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 baseline="0">
                    <a:latin typeface="Arial Narrow" panose="020B0606020202030204" pitchFamily="34" charset="0"/>
                    <a:ea typeface="文鼎中楷" pitchFamily="49" charset="-120"/>
                  </a:rPr>
                  <a:t>7</a:t>
                </a:r>
                <a:endParaRPr lang="en-US" altLang="zh-TW" sz="14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3820" name="Oval 35"/>
              <p:cNvSpPr>
                <a:spLocks noChangeArrowheads="1"/>
              </p:cNvSpPr>
              <p:nvPr/>
            </p:nvSpPr>
            <p:spPr bwMode="auto">
              <a:xfrm>
                <a:off x="6863" y="10067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 baseline="0">
                    <a:latin typeface="Arial Narrow" panose="020B0606020202030204" pitchFamily="34" charset="0"/>
                    <a:ea typeface="文鼎中楷" pitchFamily="49" charset="-120"/>
                  </a:rPr>
                  <a:t>80</a:t>
                </a:r>
                <a:endParaRPr lang="en-US" altLang="zh-TW" sz="14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3821" name="Oval 36"/>
              <p:cNvSpPr>
                <a:spLocks noChangeArrowheads="1"/>
              </p:cNvSpPr>
              <p:nvPr/>
            </p:nvSpPr>
            <p:spPr bwMode="auto">
              <a:xfrm>
                <a:off x="7111" y="9193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 baseline="0">
                    <a:latin typeface="Arial Narrow" panose="020B0606020202030204" pitchFamily="34" charset="0"/>
                    <a:ea typeface="文鼎中楷" pitchFamily="49" charset="-120"/>
                  </a:rPr>
                  <a:t>25</a:t>
                </a:r>
                <a:endParaRPr lang="en-US" altLang="zh-TW" sz="14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3822" name="Oval 37"/>
              <p:cNvSpPr>
                <a:spLocks noChangeArrowheads="1"/>
              </p:cNvSpPr>
              <p:nvPr/>
            </p:nvSpPr>
            <p:spPr bwMode="auto">
              <a:xfrm>
                <a:off x="7714" y="9216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 baseline="0">
                    <a:latin typeface="Arial Narrow" panose="020B0606020202030204" pitchFamily="34" charset="0"/>
                    <a:ea typeface="文鼎中楷" pitchFamily="49" charset="-120"/>
                  </a:rPr>
                  <a:t>18</a:t>
                </a:r>
                <a:endParaRPr lang="en-US" altLang="zh-TW" sz="14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3823" name="Oval 38"/>
              <p:cNvSpPr>
                <a:spLocks noChangeArrowheads="1"/>
              </p:cNvSpPr>
              <p:nvPr/>
            </p:nvSpPr>
            <p:spPr bwMode="auto">
              <a:xfrm>
                <a:off x="8405" y="9212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 baseline="0">
                    <a:latin typeface="Arial Narrow" panose="020B0606020202030204" pitchFamily="34" charset="0"/>
                    <a:ea typeface="文鼎中楷" pitchFamily="49" charset="-120"/>
                  </a:rPr>
                  <a:t>27</a:t>
                </a:r>
                <a:endParaRPr lang="en-US" altLang="zh-TW" sz="14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3824" name="Line 39"/>
              <p:cNvSpPr>
                <a:spLocks noChangeShapeType="1"/>
              </p:cNvSpPr>
              <p:nvPr/>
            </p:nvSpPr>
            <p:spPr bwMode="auto">
              <a:xfrm>
                <a:off x="7844" y="8295"/>
                <a:ext cx="187" cy="3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25" name="Line 40"/>
              <p:cNvSpPr>
                <a:spLocks noChangeShapeType="1"/>
              </p:cNvSpPr>
              <p:nvPr/>
            </p:nvSpPr>
            <p:spPr bwMode="auto">
              <a:xfrm>
                <a:off x="8271" y="8940"/>
                <a:ext cx="263" cy="2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26" name="Line 41"/>
              <p:cNvSpPr>
                <a:spLocks noChangeShapeType="1"/>
              </p:cNvSpPr>
              <p:nvPr/>
            </p:nvSpPr>
            <p:spPr bwMode="auto">
              <a:xfrm flipH="1">
                <a:off x="7889" y="9015"/>
                <a:ext cx="127" cy="1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27" name="Line 42"/>
              <p:cNvSpPr>
                <a:spLocks noChangeShapeType="1"/>
              </p:cNvSpPr>
              <p:nvPr/>
            </p:nvSpPr>
            <p:spPr bwMode="auto">
              <a:xfrm flipH="1">
                <a:off x="7139" y="8280"/>
                <a:ext cx="405" cy="3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28" name="Line 43"/>
              <p:cNvSpPr>
                <a:spLocks noChangeShapeType="1"/>
              </p:cNvSpPr>
              <p:nvPr/>
            </p:nvSpPr>
            <p:spPr bwMode="auto">
              <a:xfrm>
                <a:off x="7154" y="8970"/>
                <a:ext cx="127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29" name="Line 44"/>
              <p:cNvSpPr>
                <a:spLocks noChangeShapeType="1"/>
              </p:cNvSpPr>
              <p:nvPr/>
            </p:nvSpPr>
            <p:spPr bwMode="auto">
              <a:xfrm flipH="1">
                <a:off x="6228" y="8873"/>
                <a:ext cx="568" cy="3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30" name="Line 45"/>
              <p:cNvSpPr>
                <a:spLocks noChangeShapeType="1"/>
              </p:cNvSpPr>
              <p:nvPr/>
            </p:nvSpPr>
            <p:spPr bwMode="auto">
              <a:xfrm flipH="1">
                <a:off x="5696" y="9536"/>
                <a:ext cx="315" cy="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31" name="Line 46"/>
              <p:cNvSpPr>
                <a:spLocks noChangeShapeType="1"/>
              </p:cNvSpPr>
              <p:nvPr/>
            </p:nvSpPr>
            <p:spPr bwMode="auto">
              <a:xfrm>
                <a:off x="6243" y="9543"/>
                <a:ext cx="158" cy="5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32" name="Line 47"/>
              <p:cNvSpPr>
                <a:spLocks noChangeShapeType="1"/>
              </p:cNvSpPr>
              <p:nvPr/>
            </p:nvSpPr>
            <p:spPr bwMode="auto">
              <a:xfrm flipH="1">
                <a:off x="7107" y="9593"/>
                <a:ext cx="242" cy="4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33" name="Arc 48"/>
              <p:cNvSpPr>
                <a:spLocks/>
              </p:cNvSpPr>
              <p:nvPr/>
            </p:nvSpPr>
            <p:spPr bwMode="auto">
              <a:xfrm rot="-6358894">
                <a:off x="6739" y="9887"/>
                <a:ext cx="537" cy="643"/>
              </a:xfrm>
              <a:custGeom>
                <a:avLst/>
                <a:gdLst>
                  <a:gd name="T0" fmla="*/ 0 w 32214"/>
                  <a:gd name="T1" fmla="*/ 48 h 37403"/>
                  <a:gd name="T2" fmla="*/ 422 w 32214"/>
                  <a:gd name="T3" fmla="*/ 643 h 37403"/>
                  <a:gd name="T4" fmla="*/ 177 w 32214"/>
                  <a:gd name="T5" fmla="*/ 371 h 3740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2214" h="37403" fill="none" extrusionOk="0">
                    <a:moveTo>
                      <a:pt x="-1" y="2787"/>
                    </a:moveTo>
                    <a:cubicBezTo>
                      <a:pt x="3238" y="960"/>
                      <a:pt x="6894" y="0"/>
                      <a:pt x="10614" y="0"/>
                    </a:cubicBezTo>
                    <a:cubicBezTo>
                      <a:pt x="22543" y="0"/>
                      <a:pt x="32214" y="9670"/>
                      <a:pt x="32214" y="21600"/>
                    </a:cubicBezTo>
                    <a:cubicBezTo>
                      <a:pt x="32214" y="27593"/>
                      <a:pt x="29723" y="33317"/>
                      <a:pt x="25338" y="37403"/>
                    </a:cubicBezTo>
                  </a:path>
                  <a:path w="32214" h="37403" stroke="0" extrusionOk="0">
                    <a:moveTo>
                      <a:pt x="-1" y="2787"/>
                    </a:moveTo>
                    <a:cubicBezTo>
                      <a:pt x="3238" y="960"/>
                      <a:pt x="6894" y="0"/>
                      <a:pt x="10614" y="0"/>
                    </a:cubicBezTo>
                    <a:cubicBezTo>
                      <a:pt x="22543" y="0"/>
                      <a:pt x="32214" y="9670"/>
                      <a:pt x="32214" y="21600"/>
                    </a:cubicBezTo>
                    <a:cubicBezTo>
                      <a:pt x="32214" y="27593"/>
                      <a:pt x="29723" y="33317"/>
                      <a:pt x="25338" y="37403"/>
                    </a:cubicBezTo>
                    <a:lnTo>
                      <a:pt x="10614" y="21600"/>
                    </a:lnTo>
                    <a:lnTo>
                      <a:pt x="-1" y="2787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3805" name="Rectangle 49"/>
            <p:cNvSpPr>
              <a:spLocks noChangeArrowheads="1"/>
            </p:cNvSpPr>
            <p:nvPr/>
          </p:nvSpPr>
          <p:spPr bwMode="auto">
            <a:xfrm>
              <a:off x="3053" y="1950"/>
              <a:ext cx="210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1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3806" name="Rectangle 50"/>
            <p:cNvSpPr>
              <a:spLocks noChangeArrowheads="1"/>
            </p:cNvSpPr>
            <p:nvPr/>
          </p:nvSpPr>
          <p:spPr bwMode="auto">
            <a:xfrm>
              <a:off x="2831" y="2222"/>
              <a:ext cx="178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2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3807" name="Rectangle 51"/>
            <p:cNvSpPr>
              <a:spLocks noChangeArrowheads="1"/>
            </p:cNvSpPr>
            <p:nvPr/>
          </p:nvSpPr>
          <p:spPr bwMode="auto">
            <a:xfrm>
              <a:off x="2485" y="2431"/>
              <a:ext cx="178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4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3808" name="Rectangle 52"/>
            <p:cNvSpPr>
              <a:spLocks noChangeArrowheads="1"/>
            </p:cNvSpPr>
            <p:nvPr/>
          </p:nvSpPr>
          <p:spPr bwMode="auto">
            <a:xfrm>
              <a:off x="2287" y="2799"/>
              <a:ext cx="161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8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3809" name="Rectangle 53"/>
            <p:cNvSpPr>
              <a:spLocks noChangeArrowheads="1"/>
            </p:cNvSpPr>
            <p:nvPr/>
          </p:nvSpPr>
          <p:spPr bwMode="auto">
            <a:xfrm>
              <a:off x="3301" y="2225"/>
              <a:ext cx="178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3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3810" name="Rectangle 54"/>
            <p:cNvSpPr>
              <a:spLocks noChangeArrowheads="1"/>
            </p:cNvSpPr>
            <p:nvPr/>
          </p:nvSpPr>
          <p:spPr bwMode="auto">
            <a:xfrm>
              <a:off x="3505" y="2456"/>
              <a:ext cx="160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7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3811" name="Rectangle 55"/>
            <p:cNvSpPr>
              <a:spLocks noChangeArrowheads="1"/>
            </p:cNvSpPr>
            <p:nvPr/>
          </p:nvSpPr>
          <p:spPr bwMode="auto">
            <a:xfrm>
              <a:off x="3179" y="2462"/>
              <a:ext cx="178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6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3812" name="Rectangle 56"/>
            <p:cNvSpPr>
              <a:spLocks noChangeArrowheads="1"/>
            </p:cNvSpPr>
            <p:nvPr/>
          </p:nvSpPr>
          <p:spPr bwMode="auto">
            <a:xfrm>
              <a:off x="2999" y="2454"/>
              <a:ext cx="12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5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3813" name="Rectangle 57"/>
            <p:cNvSpPr>
              <a:spLocks noChangeArrowheads="1"/>
            </p:cNvSpPr>
            <p:nvPr/>
          </p:nvSpPr>
          <p:spPr bwMode="auto">
            <a:xfrm>
              <a:off x="2666" y="2821"/>
              <a:ext cx="177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9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</p:grpSp>
      <p:sp>
        <p:nvSpPr>
          <p:cNvPr id="33798" name="Rectangle 58"/>
          <p:cNvSpPr>
            <a:spLocks noChangeArrowheads="1"/>
          </p:cNvSpPr>
          <p:nvPr/>
        </p:nvSpPr>
        <p:spPr bwMode="auto">
          <a:xfrm>
            <a:off x="1760538" y="3268663"/>
            <a:ext cx="2825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000" baseline="0">
              <a:latin typeface="Arial Narrow" panose="020B0606020202030204" pitchFamily="34" charset="0"/>
              <a:ea typeface="文鼎中楷" pitchFamily="49" charset="-120"/>
              <a:cs typeface="Times New Roman" panose="02020603050405020304" pitchFamily="18" charset="0"/>
            </a:endParaRPr>
          </a:p>
          <a:p>
            <a:r>
              <a:rPr lang="en-US" altLang="zh-TW" sz="1000" baseline="0">
                <a:latin typeface="Arial Narrow" panose="020B0606020202030204" pitchFamily="34" charset="0"/>
                <a:ea typeface="文鼎中楷" pitchFamily="49" charset="-120"/>
                <a:cs typeface="Times New Roman" panose="02020603050405020304" pitchFamily="18" charset="0"/>
              </a:rPr>
              <a:t>2</a:t>
            </a:r>
            <a:endParaRPr lang="en-US" altLang="zh-TW" sz="1800" baseline="0">
              <a:latin typeface="Arial" panose="020B0604020202020204" pitchFamily="34" charset="0"/>
              <a:ea typeface="文鼎中楷" pitchFamily="49" charset="-120"/>
              <a:cs typeface="Times New Roman" panose="02020603050405020304" pitchFamily="18" charset="0"/>
            </a:endParaRPr>
          </a:p>
        </p:txBody>
      </p:sp>
      <p:sp>
        <p:nvSpPr>
          <p:cNvPr id="33799" name="Rectangle 59"/>
          <p:cNvSpPr>
            <a:spLocks noChangeArrowheads="1"/>
          </p:cNvSpPr>
          <p:nvPr/>
        </p:nvSpPr>
        <p:spPr bwMode="auto">
          <a:xfrm>
            <a:off x="2506663" y="3273425"/>
            <a:ext cx="2825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000" baseline="0">
                <a:latin typeface="Arial Narrow" panose="020B0606020202030204" pitchFamily="34" charset="0"/>
                <a:ea typeface="文鼎中楷" pitchFamily="49" charset="-120"/>
                <a:cs typeface="Times New Roman" panose="02020603050405020304" pitchFamily="18" charset="0"/>
              </a:rPr>
              <a:t>3</a:t>
            </a:r>
            <a:endParaRPr lang="en-US" altLang="zh-TW" sz="1800" baseline="0">
              <a:latin typeface="Arial" panose="020B0604020202020204" pitchFamily="34" charset="0"/>
              <a:ea typeface="文鼎中楷" pitchFamily="49" charset="-120"/>
              <a:cs typeface="Times New Roman" panose="02020603050405020304" pitchFamily="18" charset="0"/>
            </a:endParaRPr>
          </a:p>
        </p:txBody>
      </p:sp>
      <p:sp>
        <p:nvSpPr>
          <p:cNvPr id="33800" name="Rectangle 60"/>
          <p:cNvSpPr>
            <a:spLocks noChangeArrowheads="1"/>
          </p:cNvSpPr>
          <p:nvPr/>
        </p:nvSpPr>
        <p:spPr bwMode="auto">
          <a:xfrm>
            <a:off x="0" y="3178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01" name="Rectangle 61"/>
          <p:cNvSpPr>
            <a:spLocks noChangeArrowheads="1"/>
          </p:cNvSpPr>
          <p:nvPr/>
        </p:nvSpPr>
        <p:spPr bwMode="auto">
          <a:xfrm>
            <a:off x="4211638" y="4449763"/>
            <a:ext cx="158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600" baseline="0">
                <a:latin typeface="Arial Narrow" panose="020B0606020202030204" pitchFamily="34" charset="0"/>
                <a:ea typeface="文鼎中楷" pitchFamily="49" charset="-120"/>
              </a:rPr>
              <a:t>調整左半部</a:t>
            </a:r>
            <a:r>
              <a:rPr lang="en-US" altLang="zh-TW" sz="1600" baseline="0">
                <a:latin typeface="Arial" panose="020B0604020202020204" pitchFamily="34" charset="0"/>
                <a:ea typeface="文鼎中楷" pitchFamily="49" charset="-120"/>
              </a:rPr>
              <a:t>…</a:t>
            </a:r>
            <a:r>
              <a:rPr lang="en-US" altLang="zh-TW" sz="1600" baseline="0">
                <a:latin typeface="Arial Narrow" panose="020B0606020202030204" pitchFamily="34" charset="0"/>
                <a:sym typeface="Wingdings 3" panose="05040102010807070707" pitchFamily="18" charset="2"/>
              </a:rPr>
              <a:t></a:t>
            </a:r>
          </a:p>
        </p:txBody>
      </p:sp>
      <p:sp>
        <p:nvSpPr>
          <p:cNvPr id="33802" name="Rectangle 62"/>
          <p:cNvSpPr>
            <a:spLocks noChangeArrowheads="1"/>
          </p:cNvSpPr>
          <p:nvPr/>
        </p:nvSpPr>
        <p:spPr bwMode="auto">
          <a:xfrm>
            <a:off x="7308850" y="5819775"/>
            <a:ext cx="815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600" baseline="0">
                <a:latin typeface="Arial" panose="020B0604020202020204" pitchFamily="34" charset="0"/>
              </a:rPr>
              <a:t>輸出</a:t>
            </a:r>
            <a:r>
              <a:rPr lang="en-US" altLang="zh-TW" sz="1600" baseline="0">
                <a:latin typeface="Arial" panose="020B0604020202020204" pitchFamily="34" charset="0"/>
              </a:rPr>
              <a:t>80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7C35AA52-076B-4676-AFED-207BEFB616E6}" type="slidenum">
              <a:rPr kumimoji="0" lang="zh-TW" altLang="en-US" sz="1400" baseline="0"/>
              <a:pPr/>
              <a:t>2</a:t>
            </a:fld>
            <a:endParaRPr kumimoji="0" lang="zh-TW" altLang="en-US" sz="1400" baseline="0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TW" altLang="zh-TW" smtClean="0"/>
          </a:p>
        </p:txBody>
      </p:sp>
      <p:sp>
        <p:nvSpPr>
          <p:cNvPr id="7172" name="Rectangle 1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1557338"/>
            <a:ext cx="7693025" cy="4516437"/>
          </a:xfrm>
          <a:noFill/>
        </p:spPr>
        <p:txBody>
          <a:bodyPr/>
          <a:lstStyle/>
          <a:p>
            <a:pPr eaLnBrk="1" hangingPunct="1"/>
            <a:r>
              <a:rPr lang="zh-TW" altLang="en-US" smtClean="0"/>
              <a:t>排序</a:t>
            </a:r>
            <a:r>
              <a:rPr lang="en-US" altLang="zh-TW" smtClean="0"/>
              <a:t>(sorting)</a:t>
            </a:r>
          </a:p>
          <a:p>
            <a:pPr lvl="1" eaLnBrk="1" hangingPunct="1"/>
            <a:r>
              <a:rPr lang="zh-TW" altLang="en-US" smtClean="0"/>
              <a:t>將一堆雜亂無章的資料由小至大</a:t>
            </a:r>
            <a:r>
              <a:rPr lang="en-US" altLang="zh-TW" smtClean="0"/>
              <a:t>(Ascending)</a:t>
            </a:r>
            <a:r>
              <a:rPr lang="zh-TW" altLang="en-US" smtClean="0"/>
              <a:t>或由大至小</a:t>
            </a:r>
            <a:r>
              <a:rPr lang="en-US" altLang="zh-TW" smtClean="0"/>
              <a:t>(decending)</a:t>
            </a:r>
            <a:r>
              <a:rPr lang="zh-TW" altLang="en-US" smtClean="0"/>
              <a:t>排列之</a:t>
            </a:r>
          </a:p>
          <a:p>
            <a:pPr eaLnBrk="1" hangingPunct="1"/>
            <a:r>
              <a:rPr lang="zh-TW" altLang="en-US" smtClean="0"/>
              <a:t>排序的方法</a:t>
            </a:r>
          </a:p>
          <a:p>
            <a:pPr lvl="1" eaLnBrk="1" hangingPunct="1"/>
            <a:r>
              <a:rPr lang="zh-TW" altLang="en-US" smtClean="0"/>
              <a:t>內部排序</a:t>
            </a:r>
            <a:r>
              <a:rPr lang="en-US" altLang="zh-TW" smtClean="0"/>
              <a:t>(internal sort)</a:t>
            </a:r>
            <a:r>
              <a:rPr lang="zh-TW" altLang="en-US" smtClean="0"/>
              <a:t>：記錄是在</a:t>
            </a:r>
            <a:r>
              <a:rPr lang="zh-TW" altLang="en-US" b="1" smtClean="0"/>
              <a:t>主</a:t>
            </a:r>
            <a:r>
              <a:rPr lang="zh-TW" altLang="en-US" smtClean="0"/>
              <a:t>記憶體</a:t>
            </a:r>
            <a:r>
              <a:rPr lang="en-US" altLang="zh-TW" smtClean="0"/>
              <a:t>(main memory)</a:t>
            </a:r>
            <a:r>
              <a:rPr lang="zh-TW" altLang="en-US" smtClean="0"/>
              <a:t>中進行分類 </a:t>
            </a:r>
          </a:p>
          <a:p>
            <a:pPr lvl="1" eaLnBrk="1" hangingPunct="1"/>
            <a:r>
              <a:rPr lang="zh-TW" altLang="en-US" smtClean="0"/>
              <a:t>外部排序</a:t>
            </a:r>
            <a:r>
              <a:rPr lang="en-US" altLang="zh-TW" smtClean="0"/>
              <a:t>(external sort)</a:t>
            </a:r>
            <a:r>
              <a:rPr lang="zh-TW" altLang="en-US" smtClean="0"/>
              <a:t>：借助輔助記憶體，如磁碟或磁帶來進行分類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FC5D5B2C-6D01-495B-92E7-73FF1F714543}" type="slidenum">
              <a:rPr kumimoji="0" lang="zh-TW" altLang="en-US" sz="1400" baseline="0"/>
              <a:pPr/>
              <a:t>20</a:t>
            </a:fld>
            <a:endParaRPr kumimoji="0" lang="zh-TW" altLang="en-US" sz="1400" baseline="0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13.6  </a:t>
            </a:r>
            <a:r>
              <a:rPr lang="zh-TW" altLang="en-US" smtClean="0"/>
              <a:t>堆積排序</a:t>
            </a:r>
          </a:p>
        </p:txBody>
      </p:sp>
      <p:sp>
        <p:nvSpPr>
          <p:cNvPr id="34820" name="Rectangle 1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1844675"/>
            <a:ext cx="7910512" cy="3724275"/>
          </a:xfrm>
          <a:noFill/>
        </p:spPr>
        <p:txBody>
          <a:bodyPr/>
          <a:lstStyle/>
          <a:p>
            <a:pPr lvl="1" eaLnBrk="1" hangingPunct="1"/>
            <a:r>
              <a:rPr lang="en-US" altLang="zh-TW" smtClean="0"/>
              <a:t>[i = 2]</a:t>
            </a:r>
            <a:r>
              <a:rPr lang="zh-TW" altLang="en-US" smtClean="0"/>
              <a:t>：承</a:t>
            </a:r>
            <a:r>
              <a:rPr lang="en-US" altLang="zh-TW" smtClean="0"/>
              <a:t>i=1</a:t>
            </a:r>
            <a:r>
              <a:rPr lang="zh-TW" altLang="en-US" smtClean="0"/>
              <a:t>，先將樹根節點與</a:t>
            </a:r>
            <a:r>
              <a:rPr lang="en-US" altLang="zh-TW" smtClean="0"/>
              <a:t>A[9]</a:t>
            </a:r>
            <a:r>
              <a:rPr lang="zh-TW" altLang="en-US" smtClean="0"/>
              <a:t>對調，其情形如下：</a:t>
            </a:r>
          </a:p>
        </p:txBody>
      </p:sp>
      <p:grpSp>
        <p:nvGrpSpPr>
          <p:cNvPr id="34821" name="Group 17"/>
          <p:cNvGrpSpPr>
            <a:grpSpLocks/>
          </p:cNvGrpSpPr>
          <p:nvPr/>
        </p:nvGrpSpPr>
        <p:grpSpPr bwMode="auto">
          <a:xfrm>
            <a:off x="1681163" y="2479675"/>
            <a:ext cx="5257800" cy="2016125"/>
            <a:chOff x="1740" y="1722"/>
            <a:chExt cx="7083" cy="2884"/>
          </a:xfrm>
        </p:grpSpPr>
        <p:grpSp>
          <p:nvGrpSpPr>
            <p:cNvPr id="34824" name="Group 18"/>
            <p:cNvGrpSpPr>
              <a:grpSpLocks/>
            </p:cNvGrpSpPr>
            <p:nvPr/>
          </p:nvGrpSpPr>
          <p:grpSpPr bwMode="auto">
            <a:xfrm>
              <a:off x="1740" y="2014"/>
              <a:ext cx="6900" cy="2592"/>
              <a:chOff x="1725" y="2014"/>
              <a:chExt cx="6900" cy="2592"/>
            </a:xfrm>
          </p:grpSpPr>
          <p:sp>
            <p:nvSpPr>
              <p:cNvPr id="34833" name="Oval 19"/>
              <p:cNvSpPr>
                <a:spLocks noChangeArrowheads="1"/>
              </p:cNvSpPr>
              <p:nvPr/>
            </p:nvSpPr>
            <p:spPr bwMode="auto">
              <a:xfrm>
                <a:off x="3432" y="2054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 baseline="0">
                    <a:latin typeface="Arial Narrow" panose="020B0606020202030204" pitchFamily="34" charset="0"/>
                    <a:ea typeface="文鼎中楷" pitchFamily="49" charset="-120"/>
                  </a:rPr>
                  <a:t>7</a:t>
                </a:r>
                <a:endParaRPr lang="en-US" altLang="zh-TW" sz="14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4834" name="Oval 20"/>
              <p:cNvSpPr>
                <a:spLocks noChangeArrowheads="1"/>
              </p:cNvSpPr>
              <p:nvPr/>
            </p:nvSpPr>
            <p:spPr bwMode="auto">
              <a:xfrm>
                <a:off x="2746" y="2721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 baseline="0">
                    <a:latin typeface="Arial Narrow" panose="020B0606020202030204" pitchFamily="34" charset="0"/>
                    <a:ea typeface="文鼎中楷" pitchFamily="49" charset="-120"/>
                  </a:rPr>
                  <a:t>58</a:t>
                </a:r>
                <a:endParaRPr lang="en-US" altLang="zh-TW" sz="14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4835" name="Oval 21"/>
              <p:cNvSpPr>
                <a:spLocks noChangeArrowheads="1"/>
              </p:cNvSpPr>
              <p:nvPr/>
            </p:nvSpPr>
            <p:spPr bwMode="auto">
              <a:xfrm>
                <a:off x="2193" y="3276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 baseline="0">
                    <a:latin typeface="Arial Narrow" panose="020B0606020202030204" pitchFamily="34" charset="0"/>
                    <a:ea typeface="文鼎中楷" pitchFamily="49" charset="-120"/>
                  </a:rPr>
                  <a:t>24</a:t>
                </a:r>
                <a:endParaRPr lang="en-US" altLang="zh-TW" sz="14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4836" name="Oval 22"/>
              <p:cNvSpPr>
                <a:spLocks noChangeArrowheads="1"/>
              </p:cNvSpPr>
              <p:nvPr/>
            </p:nvSpPr>
            <p:spPr bwMode="auto">
              <a:xfrm>
                <a:off x="3822" y="2724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 baseline="0">
                    <a:latin typeface="Arial Narrow" panose="020B0606020202030204" pitchFamily="34" charset="0"/>
                    <a:ea typeface="文鼎中楷" pitchFamily="49" charset="-120"/>
                  </a:rPr>
                  <a:t>62</a:t>
                </a:r>
                <a:endParaRPr lang="en-US" altLang="zh-TW" sz="14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4837" name="Oval 23"/>
              <p:cNvSpPr>
                <a:spLocks noChangeArrowheads="1"/>
              </p:cNvSpPr>
              <p:nvPr/>
            </p:nvSpPr>
            <p:spPr bwMode="auto">
              <a:xfrm>
                <a:off x="1725" y="4168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 baseline="0">
                    <a:latin typeface="Arial Narrow" panose="020B0606020202030204" pitchFamily="34" charset="0"/>
                    <a:ea typeface="文鼎中楷" pitchFamily="49" charset="-120"/>
                  </a:rPr>
                  <a:t>5</a:t>
                </a:r>
                <a:endParaRPr lang="en-US" altLang="zh-TW" sz="14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4838" name="Oval 24"/>
              <p:cNvSpPr>
                <a:spLocks noChangeArrowheads="1"/>
              </p:cNvSpPr>
              <p:nvPr/>
            </p:nvSpPr>
            <p:spPr bwMode="auto">
              <a:xfrm>
                <a:off x="2485" y="4209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 baseline="0">
                    <a:latin typeface="Arial Narrow" panose="020B0606020202030204" pitchFamily="34" charset="0"/>
                    <a:ea typeface="文鼎中楷" pitchFamily="49" charset="-120"/>
                  </a:rPr>
                  <a:t>67</a:t>
                </a:r>
                <a:endParaRPr lang="en-US" altLang="zh-TW" sz="14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4839" name="Oval 25"/>
              <p:cNvSpPr>
                <a:spLocks noChangeArrowheads="1"/>
              </p:cNvSpPr>
              <p:nvPr/>
            </p:nvSpPr>
            <p:spPr bwMode="auto">
              <a:xfrm>
                <a:off x="2964" y="4186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 baseline="0">
                    <a:latin typeface="Arial Narrow" panose="020B0606020202030204" pitchFamily="34" charset="0"/>
                    <a:ea typeface="文鼎中楷" pitchFamily="49" charset="-120"/>
                  </a:rPr>
                  <a:t>80</a:t>
                </a:r>
                <a:endParaRPr lang="en-US" altLang="zh-TW" sz="14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4840" name="Oval 26"/>
              <p:cNvSpPr>
                <a:spLocks noChangeArrowheads="1"/>
              </p:cNvSpPr>
              <p:nvPr/>
            </p:nvSpPr>
            <p:spPr bwMode="auto">
              <a:xfrm>
                <a:off x="3038" y="3293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 baseline="0">
                    <a:latin typeface="Arial Narrow" panose="020B0606020202030204" pitchFamily="34" charset="0"/>
                    <a:ea typeface="文鼎中楷" pitchFamily="49" charset="-120"/>
                  </a:rPr>
                  <a:t>25</a:t>
                </a:r>
                <a:endParaRPr lang="en-US" altLang="zh-TW" sz="14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4841" name="Oval 27"/>
              <p:cNvSpPr>
                <a:spLocks noChangeArrowheads="1"/>
              </p:cNvSpPr>
              <p:nvPr/>
            </p:nvSpPr>
            <p:spPr bwMode="auto">
              <a:xfrm>
                <a:off x="3641" y="3316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 baseline="0">
                    <a:latin typeface="Arial Narrow" panose="020B0606020202030204" pitchFamily="34" charset="0"/>
                    <a:ea typeface="文鼎中楷" pitchFamily="49" charset="-120"/>
                  </a:rPr>
                  <a:t>18</a:t>
                </a:r>
                <a:endParaRPr lang="en-US" altLang="zh-TW" sz="14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4842" name="Oval 28"/>
              <p:cNvSpPr>
                <a:spLocks noChangeArrowheads="1"/>
              </p:cNvSpPr>
              <p:nvPr/>
            </p:nvSpPr>
            <p:spPr bwMode="auto">
              <a:xfrm>
                <a:off x="4332" y="3312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 baseline="0">
                    <a:latin typeface="Arial Narrow" panose="020B0606020202030204" pitchFamily="34" charset="0"/>
                    <a:ea typeface="文鼎中楷" pitchFamily="49" charset="-120"/>
                  </a:rPr>
                  <a:t>27</a:t>
                </a:r>
                <a:endParaRPr lang="en-US" altLang="zh-TW" sz="14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4843" name="Line 29"/>
              <p:cNvSpPr>
                <a:spLocks noChangeShapeType="1"/>
              </p:cNvSpPr>
              <p:nvPr/>
            </p:nvSpPr>
            <p:spPr bwMode="auto">
              <a:xfrm>
                <a:off x="3771" y="2395"/>
                <a:ext cx="187" cy="3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44" name="Line 30"/>
              <p:cNvSpPr>
                <a:spLocks noChangeShapeType="1"/>
              </p:cNvSpPr>
              <p:nvPr/>
            </p:nvSpPr>
            <p:spPr bwMode="auto">
              <a:xfrm>
                <a:off x="4198" y="3040"/>
                <a:ext cx="263" cy="2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45" name="Line 31"/>
              <p:cNvSpPr>
                <a:spLocks noChangeShapeType="1"/>
              </p:cNvSpPr>
              <p:nvPr/>
            </p:nvSpPr>
            <p:spPr bwMode="auto">
              <a:xfrm flipH="1">
                <a:off x="3816" y="3115"/>
                <a:ext cx="127" cy="1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46" name="Line 32"/>
              <p:cNvSpPr>
                <a:spLocks noChangeShapeType="1"/>
              </p:cNvSpPr>
              <p:nvPr/>
            </p:nvSpPr>
            <p:spPr bwMode="auto">
              <a:xfrm flipH="1">
                <a:off x="3066" y="2380"/>
                <a:ext cx="405" cy="3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47" name="Line 33"/>
              <p:cNvSpPr>
                <a:spLocks noChangeShapeType="1"/>
              </p:cNvSpPr>
              <p:nvPr/>
            </p:nvSpPr>
            <p:spPr bwMode="auto">
              <a:xfrm>
                <a:off x="3081" y="3070"/>
                <a:ext cx="127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48" name="Line 34"/>
              <p:cNvSpPr>
                <a:spLocks noChangeShapeType="1"/>
              </p:cNvSpPr>
              <p:nvPr/>
            </p:nvSpPr>
            <p:spPr bwMode="auto">
              <a:xfrm flipH="1">
                <a:off x="2488" y="3048"/>
                <a:ext cx="293" cy="2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49" name="Line 35"/>
              <p:cNvSpPr>
                <a:spLocks noChangeShapeType="1"/>
              </p:cNvSpPr>
              <p:nvPr/>
            </p:nvSpPr>
            <p:spPr bwMode="auto">
              <a:xfrm flipH="1">
                <a:off x="1956" y="3633"/>
                <a:ext cx="315" cy="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50" name="Line 36"/>
              <p:cNvSpPr>
                <a:spLocks noChangeShapeType="1"/>
              </p:cNvSpPr>
              <p:nvPr/>
            </p:nvSpPr>
            <p:spPr bwMode="auto">
              <a:xfrm>
                <a:off x="2503" y="3640"/>
                <a:ext cx="158" cy="5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51" name="Line 37"/>
              <p:cNvSpPr>
                <a:spLocks noChangeShapeType="1"/>
              </p:cNvSpPr>
              <p:nvPr/>
            </p:nvSpPr>
            <p:spPr bwMode="auto">
              <a:xfrm flipH="1">
                <a:off x="3154" y="3693"/>
                <a:ext cx="122" cy="5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52" name="Oval 38"/>
              <p:cNvSpPr>
                <a:spLocks noChangeArrowheads="1"/>
              </p:cNvSpPr>
              <p:nvPr/>
            </p:nvSpPr>
            <p:spPr bwMode="auto">
              <a:xfrm>
                <a:off x="7328" y="2014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 baseline="0">
                    <a:latin typeface="Arial Narrow" panose="020B0606020202030204" pitchFamily="34" charset="0"/>
                    <a:ea typeface="文鼎中楷" pitchFamily="49" charset="-120"/>
                  </a:rPr>
                  <a:t>62</a:t>
                </a:r>
                <a:endParaRPr lang="en-US" altLang="zh-TW" sz="14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4853" name="Oval 39"/>
              <p:cNvSpPr>
                <a:spLocks noChangeArrowheads="1"/>
              </p:cNvSpPr>
              <p:nvPr/>
            </p:nvSpPr>
            <p:spPr bwMode="auto">
              <a:xfrm>
                <a:off x="6642" y="2681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 baseline="0">
                    <a:latin typeface="Arial Narrow" panose="020B0606020202030204" pitchFamily="34" charset="0"/>
                    <a:ea typeface="文鼎中楷" pitchFamily="49" charset="-120"/>
                  </a:rPr>
                  <a:t>58</a:t>
                </a:r>
                <a:endParaRPr lang="en-US" altLang="zh-TW" sz="14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4854" name="Oval 40"/>
              <p:cNvSpPr>
                <a:spLocks noChangeArrowheads="1"/>
              </p:cNvSpPr>
              <p:nvPr/>
            </p:nvSpPr>
            <p:spPr bwMode="auto">
              <a:xfrm>
                <a:off x="6089" y="3236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 baseline="0">
                    <a:latin typeface="Arial Narrow" panose="020B0606020202030204" pitchFamily="34" charset="0"/>
                    <a:ea typeface="文鼎中楷" pitchFamily="49" charset="-120"/>
                  </a:rPr>
                  <a:t>24</a:t>
                </a:r>
                <a:endParaRPr lang="en-US" altLang="zh-TW" sz="14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4855" name="Oval 41"/>
              <p:cNvSpPr>
                <a:spLocks noChangeArrowheads="1"/>
              </p:cNvSpPr>
              <p:nvPr/>
            </p:nvSpPr>
            <p:spPr bwMode="auto">
              <a:xfrm>
                <a:off x="7718" y="2684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 baseline="0">
                    <a:latin typeface="Arial Narrow" panose="020B0606020202030204" pitchFamily="34" charset="0"/>
                    <a:ea typeface="文鼎中楷" pitchFamily="49" charset="-120"/>
                  </a:rPr>
                  <a:t>27</a:t>
                </a:r>
                <a:endParaRPr lang="en-US" altLang="zh-TW" sz="14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4856" name="Oval 42"/>
              <p:cNvSpPr>
                <a:spLocks noChangeArrowheads="1"/>
              </p:cNvSpPr>
              <p:nvPr/>
            </p:nvSpPr>
            <p:spPr bwMode="auto">
              <a:xfrm>
                <a:off x="5621" y="4128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 baseline="0">
                    <a:latin typeface="Arial Narrow" panose="020B0606020202030204" pitchFamily="34" charset="0"/>
                    <a:ea typeface="文鼎中楷" pitchFamily="49" charset="-120"/>
                  </a:rPr>
                  <a:t>5</a:t>
                </a:r>
                <a:endParaRPr lang="en-US" altLang="zh-TW" sz="14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4857" name="Oval 43"/>
              <p:cNvSpPr>
                <a:spLocks noChangeArrowheads="1"/>
              </p:cNvSpPr>
              <p:nvPr/>
            </p:nvSpPr>
            <p:spPr bwMode="auto">
              <a:xfrm>
                <a:off x="6381" y="4169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 baseline="0">
                    <a:latin typeface="Arial Narrow" panose="020B0606020202030204" pitchFamily="34" charset="0"/>
                    <a:ea typeface="文鼎中楷" pitchFamily="49" charset="-120"/>
                  </a:rPr>
                  <a:t>67</a:t>
                </a:r>
                <a:endParaRPr lang="en-US" altLang="zh-TW" sz="14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4858" name="Oval 44"/>
              <p:cNvSpPr>
                <a:spLocks noChangeArrowheads="1"/>
              </p:cNvSpPr>
              <p:nvPr/>
            </p:nvSpPr>
            <p:spPr bwMode="auto">
              <a:xfrm>
                <a:off x="6849" y="4146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 baseline="0">
                    <a:latin typeface="Arial Narrow" panose="020B0606020202030204" pitchFamily="34" charset="0"/>
                    <a:ea typeface="文鼎中楷" pitchFamily="49" charset="-120"/>
                  </a:rPr>
                  <a:t>80</a:t>
                </a:r>
                <a:endParaRPr lang="en-US" altLang="zh-TW" sz="14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4859" name="Oval 45"/>
              <p:cNvSpPr>
                <a:spLocks noChangeArrowheads="1"/>
              </p:cNvSpPr>
              <p:nvPr/>
            </p:nvSpPr>
            <p:spPr bwMode="auto">
              <a:xfrm>
                <a:off x="6934" y="3253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 baseline="0">
                    <a:latin typeface="Arial Narrow" panose="020B0606020202030204" pitchFamily="34" charset="0"/>
                    <a:ea typeface="文鼎中楷" pitchFamily="49" charset="-120"/>
                  </a:rPr>
                  <a:t>25</a:t>
                </a:r>
                <a:endParaRPr lang="en-US" altLang="zh-TW" sz="14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4860" name="Oval 46"/>
              <p:cNvSpPr>
                <a:spLocks noChangeArrowheads="1"/>
              </p:cNvSpPr>
              <p:nvPr/>
            </p:nvSpPr>
            <p:spPr bwMode="auto">
              <a:xfrm>
                <a:off x="7537" y="3276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 baseline="0">
                    <a:latin typeface="Arial Narrow" panose="020B0606020202030204" pitchFamily="34" charset="0"/>
                    <a:ea typeface="文鼎中楷" pitchFamily="49" charset="-120"/>
                  </a:rPr>
                  <a:t>18</a:t>
                </a:r>
                <a:endParaRPr lang="en-US" altLang="zh-TW" sz="14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4861" name="Oval 47"/>
              <p:cNvSpPr>
                <a:spLocks noChangeArrowheads="1"/>
              </p:cNvSpPr>
              <p:nvPr/>
            </p:nvSpPr>
            <p:spPr bwMode="auto">
              <a:xfrm>
                <a:off x="8228" y="3272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 baseline="0">
                    <a:latin typeface="Arial Narrow" panose="020B0606020202030204" pitchFamily="34" charset="0"/>
                    <a:ea typeface="文鼎中楷" pitchFamily="49" charset="-120"/>
                  </a:rPr>
                  <a:t>7</a:t>
                </a:r>
                <a:endParaRPr lang="en-US" altLang="zh-TW" sz="14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4862" name="Line 48"/>
              <p:cNvSpPr>
                <a:spLocks noChangeShapeType="1"/>
              </p:cNvSpPr>
              <p:nvPr/>
            </p:nvSpPr>
            <p:spPr bwMode="auto">
              <a:xfrm>
                <a:off x="7667" y="2355"/>
                <a:ext cx="187" cy="3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63" name="Line 49"/>
              <p:cNvSpPr>
                <a:spLocks noChangeShapeType="1"/>
              </p:cNvSpPr>
              <p:nvPr/>
            </p:nvSpPr>
            <p:spPr bwMode="auto">
              <a:xfrm>
                <a:off x="8094" y="3000"/>
                <a:ext cx="263" cy="2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64" name="Line 50"/>
              <p:cNvSpPr>
                <a:spLocks noChangeShapeType="1"/>
              </p:cNvSpPr>
              <p:nvPr/>
            </p:nvSpPr>
            <p:spPr bwMode="auto">
              <a:xfrm flipH="1">
                <a:off x="7712" y="3075"/>
                <a:ext cx="127" cy="1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65" name="Line 51"/>
              <p:cNvSpPr>
                <a:spLocks noChangeShapeType="1"/>
              </p:cNvSpPr>
              <p:nvPr/>
            </p:nvSpPr>
            <p:spPr bwMode="auto">
              <a:xfrm flipH="1">
                <a:off x="6962" y="2340"/>
                <a:ext cx="405" cy="3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66" name="Line 52"/>
              <p:cNvSpPr>
                <a:spLocks noChangeShapeType="1"/>
              </p:cNvSpPr>
              <p:nvPr/>
            </p:nvSpPr>
            <p:spPr bwMode="auto">
              <a:xfrm>
                <a:off x="6977" y="3030"/>
                <a:ext cx="127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67" name="Line 53"/>
              <p:cNvSpPr>
                <a:spLocks noChangeShapeType="1"/>
              </p:cNvSpPr>
              <p:nvPr/>
            </p:nvSpPr>
            <p:spPr bwMode="auto">
              <a:xfrm flipH="1">
                <a:off x="6384" y="3008"/>
                <a:ext cx="293" cy="2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68" name="Line 54"/>
              <p:cNvSpPr>
                <a:spLocks noChangeShapeType="1"/>
              </p:cNvSpPr>
              <p:nvPr/>
            </p:nvSpPr>
            <p:spPr bwMode="auto">
              <a:xfrm flipH="1">
                <a:off x="5852" y="3593"/>
                <a:ext cx="315" cy="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69" name="Line 55"/>
              <p:cNvSpPr>
                <a:spLocks noChangeShapeType="1"/>
              </p:cNvSpPr>
              <p:nvPr/>
            </p:nvSpPr>
            <p:spPr bwMode="auto">
              <a:xfrm>
                <a:off x="6399" y="3600"/>
                <a:ext cx="158" cy="5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70" name="Line 56"/>
              <p:cNvSpPr>
                <a:spLocks noChangeShapeType="1"/>
              </p:cNvSpPr>
              <p:nvPr/>
            </p:nvSpPr>
            <p:spPr bwMode="auto">
              <a:xfrm flipH="1">
                <a:off x="7026" y="3653"/>
                <a:ext cx="146" cy="4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71" name="Freeform 57"/>
              <p:cNvSpPr>
                <a:spLocks/>
              </p:cNvSpPr>
              <p:nvPr/>
            </p:nvSpPr>
            <p:spPr bwMode="auto">
              <a:xfrm>
                <a:off x="2187" y="3561"/>
                <a:ext cx="1983" cy="987"/>
              </a:xfrm>
              <a:custGeom>
                <a:avLst/>
                <a:gdLst>
                  <a:gd name="T0" fmla="*/ 0 w 1983"/>
                  <a:gd name="T1" fmla="*/ 987 h 987"/>
                  <a:gd name="T2" fmla="*/ 222 w 1983"/>
                  <a:gd name="T3" fmla="*/ 627 h 987"/>
                  <a:gd name="T4" fmla="*/ 666 w 1983"/>
                  <a:gd name="T5" fmla="*/ 447 h 987"/>
                  <a:gd name="T6" fmla="*/ 1488 w 1983"/>
                  <a:gd name="T7" fmla="*/ 383 h 987"/>
                  <a:gd name="T8" fmla="*/ 1833 w 1983"/>
                  <a:gd name="T9" fmla="*/ 308 h 987"/>
                  <a:gd name="T10" fmla="*/ 1983 w 1983"/>
                  <a:gd name="T11" fmla="*/ 53 h 9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83" h="987">
                    <a:moveTo>
                      <a:pt x="0" y="987"/>
                    </a:moveTo>
                    <a:cubicBezTo>
                      <a:pt x="55" y="852"/>
                      <a:pt x="111" y="717"/>
                      <a:pt x="222" y="627"/>
                    </a:cubicBezTo>
                    <a:cubicBezTo>
                      <a:pt x="333" y="537"/>
                      <a:pt x="455" y="488"/>
                      <a:pt x="666" y="447"/>
                    </a:cubicBezTo>
                    <a:cubicBezTo>
                      <a:pt x="877" y="406"/>
                      <a:pt x="1294" y="406"/>
                      <a:pt x="1488" y="383"/>
                    </a:cubicBezTo>
                    <a:cubicBezTo>
                      <a:pt x="1682" y="360"/>
                      <a:pt x="1751" y="363"/>
                      <a:pt x="1833" y="308"/>
                    </a:cubicBezTo>
                    <a:cubicBezTo>
                      <a:pt x="1915" y="253"/>
                      <a:pt x="1900" y="0"/>
                      <a:pt x="1983" y="53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72" name="Freeform 58"/>
              <p:cNvSpPr>
                <a:spLocks/>
              </p:cNvSpPr>
              <p:nvPr/>
            </p:nvSpPr>
            <p:spPr bwMode="auto">
              <a:xfrm>
                <a:off x="6108" y="3527"/>
                <a:ext cx="1983" cy="987"/>
              </a:xfrm>
              <a:custGeom>
                <a:avLst/>
                <a:gdLst>
                  <a:gd name="T0" fmla="*/ 0 w 1983"/>
                  <a:gd name="T1" fmla="*/ 987 h 987"/>
                  <a:gd name="T2" fmla="*/ 222 w 1983"/>
                  <a:gd name="T3" fmla="*/ 627 h 987"/>
                  <a:gd name="T4" fmla="*/ 666 w 1983"/>
                  <a:gd name="T5" fmla="*/ 447 h 987"/>
                  <a:gd name="T6" fmla="*/ 1488 w 1983"/>
                  <a:gd name="T7" fmla="*/ 383 h 987"/>
                  <a:gd name="T8" fmla="*/ 1833 w 1983"/>
                  <a:gd name="T9" fmla="*/ 308 h 987"/>
                  <a:gd name="T10" fmla="*/ 1983 w 1983"/>
                  <a:gd name="T11" fmla="*/ 53 h 9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83" h="987">
                    <a:moveTo>
                      <a:pt x="0" y="987"/>
                    </a:moveTo>
                    <a:cubicBezTo>
                      <a:pt x="55" y="852"/>
                      <a:pt x="111" y="717"/>
                      <a:pt x="222" y="627"/>
                    </a:cubicBezTo>
                    <a:cubicBezTo>
                      <a:pt x="333" y="537"/>
                      <a:pt x="455" y="488"/>
                      <a:pt x="666" y="447"/>
                    </a:cubicBezTo>
                    <a:cubicBezTo>
                      <a:pt x="877" y="406"/>
                      <a:pt x="1294" y="406"/>
                      <a:pt x="1488" y="383"/>
                    </a:cubicBezTo>
                    <a:cubicBezTo>
                      <a:pt x="1682" y="360"/>
                      <a:pt x="1751" y="363"/>
                      <a:pt x="1833" y="308"/>
                    </a:cubicBezTo>
                    <a:cubicBezTo>
                      <a:pt x="1915" y="253"/>
                      <a:pt x="1900" y="0"/>
                      <a:pt x="1983" y="53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4825" name="Rectangle 59"/>
            <p:cNvSpPr>
              <a:spLocks noChangeArrowheads="1"/>
            </p:cNvSpPr>
            <p:nvPr/>
          </p:nvSpPr>
          <p:spPr bwMode="auto">
            <a:xfrm>
              <a:off x="7293" y="1722"/>
              <a:ext cx="52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1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4826" name="Rectangle 60"/>
            <p:cNvSpPr>
              <a:spLocks noChangeArrowheads="1"/>
            </p:cNvSpPr>
            <p:nvPr/>
          </p:nvSpPr>
          <p:spPr bwMode="auto">
            <a:xfrm>
              <a:off x="6908" y="2404"/>
              <a:ext cx="44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2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4827" name="Rectangle 61"/>
            <p:cNvSpPr>
              <a:spLocks noChangeArrowheads="1"/>
            </p:cNvSpPr>
            <p:nvPr/>
          </p:nvSpPr>
          <p:spPr bwMode="auto">
            <a:xfrm>
              <a:off x="6251" y="2988"/>
              <a:ext cx="44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4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4828" name="Rectangle 62"/>
            <p:cNvSpPr>
              <a:spLocks noChangeArrowheads="1"/>
            </p:cNvSpPr>
            <p:nvPr/>
          </p:nvSpPr>
          <p:spPr bwMode="auto">
            <a:xfrm>
              <a:off x="5703" y="3859"/>
              <a:ext cx="40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8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4829" name="Rectangle 63"/>
            <p:cNvSpPr>
              <a:spLocks noChangeArrowheads="1"/>
            </p:cNvSpPr>
            <p:nvPr/>
          </p:nvSpPr>
          <p:spPr bwMode="auto">
            <a:xfrm>
              <a:off x="7913" y="2411"/>
              <a:ext cx="44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3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4830" name="Rectangle 64"/>
            <p:cNvSpPr>
              <a:spLocks noChangeArrowheads="1"/>
            </p:cNvSpPr>
            <p:nvPr/>
          </p:nvSpPr>
          <p:spPr bwMode="auto">
            <a:xfrm>
              <a:off x="8422" y="2988"/>
              <a:ext cx="401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7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4831" name="Rectangle 65"/>
            <p:cNvSpPr>
              <a:spLocks noChangeArrowheads="1"/>
            </p:cNvSpPr>
            <p:nvPr/>
          </p:nvSpPr>
          <p:spPr bwMode="auto">
            <a:xfrm>
              <a:off x="7583" y="3027"/>
              <a:ext cx="44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6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4832" name="Rectangle 66"/>
            <p:cNvSpPr>
              <a:spLocks noChangeArrowheads="1"/>
            </p:cNvSpPr>
            <p:nvPr/>
          </p:nvSpPr>
          <p:spPr bwMode="auto">
            <a:xfrm>
              <a:off x="7159" y="3009"/>
              <a:ext cx="313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5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</p:grpSp>
      <p:sp>
        <p:nvSpPr>
          <p:cNvPr id="34822" name="Rectangle 67"/>
          <p:cNvSpPr>
            <a:spLocks noChangeArrowheads="1"/>
          </p:cNvSpPr>
          <p:nvPr/>
        </p:nvSpPr>
        <p:spPr bwMode="auto">
          <a:xfrm>
            <a:off x="3783013" y="2498725"/>
            <a:ext cx="13541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aseline="0">
                <a:latin typeface="Arial" panose="020B0604020202020204" pitchFamily="34" charset="0"/>
              </a:rPr>
              <a:t>62</a:t>
            </a:r>
            <a:r>
              <a:rPr lang="zh-TW" altLang="en-US" sz="1600" baseline="0">
                <a:latin typeface="Arial" panose="020B0604020202020204" pitchFamily="34" charset="0"/>
              </a:rPr>
              <a:t>與</a:t>
            </a:r>
            <a:r>
              <a:rPr lang="en-US" altLang="zh-TW" sz="1600" baseline="0">
                <a:latin typeface="Arial" panose="020B0604020202020204" pitchFamily="34" charset="0"/>
              </a:rPr>
              <a:t>7</a:t>
            </a:r>
            <a:r>
              <a:rPr lang="zh-TW" altLang="en-US" sz="1600" baseline="0">
                <a:latin typeface="Arial" panose="020B0604020202020204" pitchFamily="34" charset="0"/>
              </a:rPr>
              <a:t>對調，</a:t>
            </a:r>
            <a:br>
              <a:rPr lang="zh-TW" altLang="en-US" sz="1600" baseline="0">
                <a:latin typeface="Arial" panose="020B0604020202020204" pitchFamily="34" charset="0"/>
              </a:rPr>
            </a:br>
            <a:r>
              <a:rPr lang="zh-TW" altLang="en-US" sz="1600" baseline="0">
                <a:latin typeface="Arial" panose="020B0604020202020204" pitchFamily="34" charset="0"/>
              </a:rPr>
              <a:t>然後調整右半部</a:t>
            </a:r>
            <a:r>
              <a:rPr lang="en-US" altLang="zh-TW" sz="1600" baseline="0">
                <a:latin typeface="Arial" panose="020B0604020202020204" pitchFamily="34" charset="0"/>
              </a:rPr>
              <a:t>…</a:t>
            </a:r>
            <a:r>
              <a:rPr lang="en-US" altLang="zh-TW" sz="1600" baseline="0">
                <a:latin typeface="Arial" panose="020B0604020202020204" pitchFamily="34" charset="0"/>
                <a:sym typeface="Wingdings 3" panose="05040102010807070707" pitchFamily="18" charset="2"/>
              </a:rPr>
              <a:t></a:t>
            </a:r>
          </a:p>
        </p:txBody>
      </p:sp>
      <p:sp>
        <p:nvSpPr>
          <p:cNvPr id="34823" name="Rectangle 68"/>
          <p:cNvSpPr>
            <a:spLocks noChangeArrowheads="1"/>
          </p:cNvSpPr>
          <p:nvPr/>
        </p:nvSpPr>
        <p:spPr bwMode="auto">
          <a:xfrm>
            <a:off x="6721475" y="4206875"/>
            <a:ext cx="879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600" baseline="0">
                <a:latin typeface="Arial" panose="020B0604020202020204" pitchFamily="34" charset="0"/>
              </a:rPr>
              <a:t>輸出</a:t>
            </a:r>
            <a:r>
              <a:rPr lang="en-US" altLang="zh-TW" sz="1600" baseline="0">
                <a:latin typeface="Arial" panose="020B0604020202020204" pitchFamily="34" charset="0"/>
              </a:rPr>
              <a:t>67</a:t>
            </a:r>
            <a:r>
              <a:rPr lang="en-US" altLang="zh-TW" sz="1800" baseline="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AE5671DD-62E9-4877-AF61-8FB34795C8CA}" type="slidenum">
              <a:rPr kumimoji="0" lang="zh-TW" altLang="en-US" sz="1400" baseline="0"/>
              <a:pPr/>
              <a:t>21</a:t>
            </a:fld>
            <a:endParaRPr kumimoji="0" lang="zh-TW" altLang="en-US" sz="1400" baseline="0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13.6  </a:t>
            </a:r>
            <a:r>
              <a:rPr lang="zh-TW" altLang="en-US" smtClean="0"/>
              <a:t>堆積排序</a:t>
            </a:r>
          </a:p>
        </p:txBody>
      </p:sp>
      <p:sp>
        <p:nvSpPr>
          <p:cNvPr id="35844" name="Rectangle 3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28775"/>
            <a:ext cx="8054975" cy="4457700"/>
          </a:xfrm>
          <a:noFill/>
        </p:spPr>
        <p:txBody>
          <a:bodyPr/>
          <a:lstStyle/>
          <a:p>
            <a:pPr lvl="1" eaLnBrk="1" hangingPunct="1"/>
            <a:r>
              <a:rPr lang="en-US" altLang="zh-TW" smtClean="0"/>
              <a:t>[i = 3]</a:t>
            </a:r>
            <a:r>
              <a:rPr lang="zh-TW" altLang="en-US" smtClean="0"/>
              <a:t>：承</a:t>
            </a:r>
            <a:r>
              <a:rPr lang="en-US" altLang="zh-TW" smtClean="0"/>
              <a:t>i=2</a:t>
            </a:r>
            <a:r>
              <a:rPr lang="zh-TW" altLang="en-US" smtClean="0"/>
              <a:t>，先將樹根節點與</a:t>
            </a:r>
            <a:r>
              <a:rPr lang="en-US" altLang="zh-TW" smtClean="0"/>
              <a:t>A[8]</a:t>
            </a:r>
            <a:r>
              <a:rPr lang="zh-TW" altLang="en-US" smtClean="0"/>
              <a:t>對調，其情形如下： </a:t>
            </a:r>
          </a:p>
          <a:p>
            <a:pPr lvl="1" eaLnBrk="1" hangingPunct="1"/>
            <a:endParaRPr lang="zh-TW" altLang="en-US" smtClean="0"/>
          </a:p>
          <a:p>
            <a:pPr lvl="1" eaLnBrk="1" hangingPunct="1"/>
            <a:endParaRPr lang="zh-TW" altLang="en-US" smtClean="0"/>
          </a:p>
          <a:p>
            <a:pPr lvl="1" eaLnBrk="1" hangingPunct="1"/>
            <a:endParaRPr lang="zh-TW" altLang="en-US" smtClean="0"/>
          </a:p>
          <a:p>
            <a:pPr lvl="1" eaLnBrk="1" hangingPunct="1"/>
            <a:endParaRPr lang="zh-TW" altLang="en-US" smtClean="0"/>
          </a:p>
          <a:p>
            <a:pPr lvl="1" eaLnBrk="1" hangingPunct="1"/>
            <a:endParaRPr lang="zh-TW" altLang="en-US" smtClean="0"/>
          </a:p>
          <a:p>
            <a:pPr lvl="1" eaLnBrk="1" hangingPunct="1"/>
            <a:r>
              <a:rPr lang="zh-TW" altLang="en-US" smtClean="0"/>
              <a:t>以此類推，最後的輸出結果為 </a:t>
            </a:r>
            <a:r>
              <a:rPr lang="en-US" altLang="zh-TW" smtClean="0"/>
              <a:t>80</a:t>
            </a:r>
            <a:r>
              <a:rPr lang="zh-TW" altLang="en-US" smtClean="0"/>
              <a:t>，</a:t>
            </a:r>
            <a:r>
              <a:rPr lang="en-US" altLang="zh-TW" smtClean="0"/>
              <a:t>67</a:t>
            </a:r>
            <a:r>
              <a:rPr lang="zh-TW" altLang="en-US" smtClean="0"/>
              <a:t>，</a:t>
            </a:r>
            <a:r>
              <a:rPr lang="en-US" altLang="zh-TW" smtClean="0"/>
              <a:t>62</a:t>
            </a:r>
            <a:r>
              <a:rPr lang="zh-TW" altLang="en-US" smtClean="0"/>
              <a:t>，</a:t>
            </a:r>
            <a:r>
              <a:rPr lang="en-US" altLang="zh-TW" smtClean="0"/>
              <a:t>58</a:t>
            </a:r>
            <a:r>
              <a:rPr lang="zh-TW" altLang="en-US" smtClean="0"/>
              <a:t>，</a:t>
            </a:r>
            <a:r>
              <a:rPr lang="en-US" altLang="zh-TW" smtClean="0"/>
              <a:t>27</a:t>
            </a:r>
            <a:r>
              <a:rPr lang="zh-TW" altLang="en-US" smtClean="0"/>
              <a:t>，</a:t>
            </a:r>
            <a:r>
              <a:rPr lang="en-US" altLang="zh-TW" smtClean="0"/>
              <a:t>25</a:t>
            </a:r>
            <a:r>
              <a:rPr lang="zh-TW" altLang="en-US" smtClean="0"/>
              <a:t>，</a:t>
            </a:r>
            <a:r>
              <a:rPr lang="en-US" altLang="zh-TW" smtClean="0"/>
              <a:t>24</a:t>
            </a:r>
            <a:r>
              <a:rPr lang="zh-TW" altLang="en-US" smtClean="0"/>
              <a:t>，</a:t>
            </a:r>
            <a:r>
              <a:rPr lang="en-US" altLang="zh-TW" smtClean="0"/>
              <a:t>18</a:t>
            </a:r>
            <a:r>
              <a:rPr lang="zh-TW" altLang="en-US" smtClean="0"/>
              <a:t>，</a:t>
            </a:r>
            <a:r>
              <a:rPr lang="en-US" altLang="zh-TW" smtClean="0"/>
              <a:t>7</a:t>
            </a:r>
            <a:r>
              <a:rPr lang="zh-TW" altLang="en-US" smtClean="0"/>
              <a:t>，</a:t>
            </a:r>
            <a:r>
              <a:rPr lang="en-US" altLang="zh-TW" smtClean="0"/>
              <a:t>5 </a:t>
            </a:r>
          </a:p>
        </p:txBody>
      </p:sp>
      <p:grpSp>
        <p:nvGrpSpPr>
          <p:cNvPr id="35845" name="Group 34"/>
          <p:cNvGrpSpPr>
            <a:grpSpLocks/>
          </p:cNvGrpSpPr>
          <p:nvPr/>
        </p:nvGrpSpPr>
        <p:grpSpPr bwMode="auto">
          <a:xfrm>
            <a:off x="1331913" y="2570163"/>
            <a:ext cx="5400675" cy="2154237"/>
            <a:chOff x="1540" y="5614"/>
            <a:chExt cx="7085" cy="2592"/>
          </a:xfrm>
        </p:grpSpPr>
        <p:sp>
          <p:nvSpPr>
            <p:cNvPr id="35848" name="Oval 35"/>
            <p:cNvSpPr>
              <a:spLocks noChangeArrowheads="1"/>
            </p:cNvSpPr>
            <p:nvPr/>
          </p:nvSpPr>
          <p:spPr bwMode="auto">
            <a:xfrm>
              <a:off x="3432" y="5654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5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5849" name="Oval 36"/>
            <p:cNvSpPr>
              <a:spLocks noChangeArrowheads="1"/>
            </p:cNvSpPr>
            <p:nvPr/>
          </p:nvSpPr>
          <p:spPr bwMode="auto">
            <a:xfrm>
              <a:off x="2746" y="6321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58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5850" name="Oval 37"/>
            <p:cNvSpPr>
              <a:spLocks noChangeArrowheads="1"/>
            </p:cNvSpPr>
            <p:nvPr/>
          </p:nvSpPr>
          <p:spPr bwMode="auto">
            <a:xfrm>
              <a:off x="2193" y="6876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24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5851" name="Oval 38"/>
            <p:cNvSpPr>
              <a:spLocks noChangeArrowheads="1"/>
            </p:cNvSpPr>
            <p:nvPr/>
          </p:nvSpPr>
          <p:spPr bwMode="auto">
            <a:xfrm>
              <a:off x="3822" y="6324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27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5852" name="Oval 39"/>
            <p:cNvSpPr>
              <a:spLocks noChangeArrowheads="1"/>
            </p:cNvSpPr>
            <p:nvPr/>
          </p:nvSpPr>
          <p:spPr bwMode="auto">
            <a:xfrm>
              <a:off x="1725" y="7768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62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5853" name="Oval 40"/>
            <p:cNvSpPr>
              <a:spLocks noChangeArrowheads="1"/>
            </p:cNvSpPr>
            <p:nvPr/>
          </p:nvSpPr>
          <p:spPr bwMode="auto">
            <a:xfrm>
              <a:off x="2485" y="7809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67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5854" name="Oval 41"/>
            <p:cNvSpPr>
              <a:spLocks noChangeArrowheads="1"/>
            </p:cNvSpPr>
            <p:nvPr/>
          </p:nvSpPr>
          <p:spPr bwMode="auto">
            <a:xfrm>
              <a:off x="2964" y="7786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80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5855" name="Oval 42"/>
            <p:cNvSpPr>
              <a:spLocks noChangeArrowheads="1"/>
            </p:cNvSpPr>
            <p:nvPr/>
          </p:nvSpPr>
          <p:spPr bwMode="auto">
            <a:xfrm>
              <a:off x="3038" y="6893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25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5856" name="Oval 43"/>
            <p:cNvSpPr>
              <a:spLocks noChangeArrowheads="1"/>
            </p:cNvSpPr>
            <p:nvPr/>
          </p:nvSpPr>
          <p:spPr bwMode="auto">
            <a:xfrm>
              <a:off x="3641" y="6916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7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5857" name="Oval 44"/>
            <p:cNvSpPr>
              <a:spLocks noChangeArrowheads="1"/>
            </p:cNvSpPr>
            <p:nvPr/>
          </p:nvSpPr>
          <p:spPr bwMode="auto">
            <a:xfrm>
              <a:off x="4332" y="6912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18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5858" name="Line 45"/>
            <p:cNvSpPr>
              <a:spLocks noChangeShapeType="1"/>
            </p:cNvSpPr>
            <p:nvPr/>
          </p:nvSpPr>
          <p:spPr bwMode="auto">
            <a:xfrm>
              <a:off x="3771" y="5995"/>
              <a:ext cx="187" cy="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9" name="Line 46"/>
            <p:cNvSpPr>
              <a:spLocks noChangeShapeType="1"/>
            </p:cNvSpPr>
            <p:nvPr/>
          </p:nvSpPr>
          <p:spPr bwMode="auto">
            <a:xfrm>
              <a:off x="4198" y="6640"/>
              <a:ext cx="263" cy="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0" name="Line 47"/>
            <p:cNvSpPr>
              <a:spLocks noChangeShapeType="1"/>
            </p:cNvSpPr>
            <p:nvPr/>
          </p:nvSpPr>
          <p:spPr bwMode="auto">
            <a:xfrm flipH="1">
              <a:off x="3816" y="6715"/>
              <a:ext cx="127" cy="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1" name="Line 48"/>
            <p:cNvSpPr>
              <a:spLocks noChangeShapeType="1"/>
            </p:cNvSpPr>
            <p:nvPr/>
          </p:nvSpPr>
          <p:spPr bwMode="auto">
            <a:xfrm flipH="1">
              <a:off x="3066" y="5980"/>
              <a:ext cx="405" cy="3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2" name="Line 49"/>
            <p:cNvSpPr>
              <a:spLocks noChangeShapeType="1"/>
            </p:cNvSpPr>
            <p:nvPr/>
          </p:nvSpPr>
          <p:spPr bwMode="auto">
            <a:xfrm>
              <a:off x="3081" y="6670"/>
              <a:ext cx="127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3" name="Line 50"/>
            <p:cNvSpPr>
              <a:spLocks noChangeShapeType="1"/>
            </p:cNvSpPr>
            <p:nvPr/>
          </p:nvSpPr>
          <p:spPr bwMode="auto">
            <a:xfrm flipH="1">
              <a:off x="2488" y="6648"/>
              <a:ext cx="293" cy="2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4" name="Line 51"/>
            <p:cNvSpPr>
              <a:spLocks noChangeShapeType="1"/>
            </p:cNvSpPr>
            <p:nvPr/>
          </p:nvSpPr>
          <p:spPr bwMode="auto">
            <a:xfrm flipH="1">
              <a:off x="1956" y="7233"/>
              <a:ext cx="315" cy="5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5" name="Line 52"/>
            <p:cNvSpPr>
              <a:spLocks noChangeShapeType="1"/>
            </p:cNvSpPr>
            <p:nvPr/>
          </p:nvSpPr>
          <p:spPr bwMode="auto">
            <a:xfrm>
              <a:off x="2503" y="7240"/>
              <a:ext cx="158" cy="5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6" name="Line 53"/>
            <p:cNvSpPr>
              <a:spLocks noChangeShapeType="1"/>
            </p:cNvSpPr>
            <p:nvPr/>
          </p:nvSpPr>
          <p:spPr bwMode="auto">
            <a:xfrm flipH="1">
              <a:off x="3140" y="7293"/>
              <a:ext cx="136" cy="4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7" name="Oval 54"/>
            <p:cNvSpPr>
              <a:spLocks noChangeArrowheads="1"/>
            </p:cNvSpPr>
            <p:nvPr/>
          </p:nvSpPr>
          <p:spPr bwMode="auto">
            <a:xfrm>
              <a:off x="7328" y="5614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58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5868" name="Oval 55"/>
            <p:cNvSpPr>
              <a:spLocks noChangeArrowheads="1"/>
            </p:cNvSpPr>
            <p:nvPr/>
          </p:nvSpPr>
          <p:spPr bwMode="auto">
            <a:xfrm>
              <a:off x="6642" y="6281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25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5869" name="Oval 56"/>
            <p:cNvSpPr>
              <a:spLocks noChangeArrowheads="1"/>
            </p:cNvSpPr>
            <p:nvPr/>
          </p:nvSpPr>
          <p:spPr bwMode="auto">
            <a:xfrm>
              <a:off x="6089" y="6836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24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5870" name="Oval 57"/>
            <p:cNvSpPr>
              <a:spLocks noChangeArrowheads="1"/>
            </p:cNvSpPr>
            <p:nvPr/>
          </p:nvSpPr>
          <p:spPr bwMode="auto">
            <a:xfrm>
              <a:off x="7718" y="6284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27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5871" name="Oval 58"/>
            <p:cNvSpPr>
              <a:spLocks noChangeArrowheads="1"/>
            </p:cNvSpPr>
            <p:nvPr/>
          </p:nvSpPr>
          <p:spPr bwMode="auto">
            <a:xfrm>
              <a:off x="5621" y="7728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62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5872" name="Oval 59"/>
            <p:cNvSpPr>
              <a:spLocks noChangeArrowheads="1"/>
            </p:cNvSpPr>
            <p:nvPr/>
          </p:nvSpPr>
          <p:spPr bwMode="auto">
            <a:xfrm>
              <a:off x="6381" y="7769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67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5873" name="Oval 60"/>
            <p:cNvSpPr>
              <a:spLocks noChangeArrowheads="1"/>
            </p:cNvSpPr>
            <p:nvPr/>
          </p:nvSpPr>
          <p:spPr bwMode="auto">
            <a:xfrm>
              <a:off x="6849" y="7746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80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5874" name="Oval 61"/>
            <p:cNvSpPr>
              <a:spLocks noChangeArrowheads="1"/>
            </p:cNvSpPr>
            <p:nvPr/>
          </p:nvSpPr>
          <p:spPr bwMode="auto">
            <a:xfrm>
              <a:off x="6934" y="6853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5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5875" name="Oval 62"/>
            <p:cNvSpPr>
              <a:spLocks noChangeArrowheads="1"/>
            </p:cNvSpPr>
            <p:nvPr/>
          </p:nvSpPr>
          <p:spPr bwMode="auto">
            <a:xfrm>
              <a:off x="7537" y="6876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18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5876" name="Oval 63"/>
            <p:cNvSpPr>
              <a:spLocks noChangeArrowheads="1"/>
            </p:cNvSpPr>
            <p:nvPr/>
          </p:nvSpPr>
          <p:spPr bwMode="auto">
            <a:xfrm>
              <a:off x="8228" y="6872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7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5877" name="Line 64"/>
            <p:cNvSpPr>
              <a:spLocks noChangeShapeType="1"/>
            </p:cNvSpPr>
            <p:nvPr/>
          </p:nvSpPr>
          <p:spPr bwMode="auto">
            <a:xfrm>
              <a:off x="7667" y="5955"/>
              <a:ext cx="187" cy="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78" name="Line 65"/>
            <p:cNvSpPr>
              <a:spLocks noChangeShapeType="1"/>
            </p:cNvSpPr>
            <p:nvPr/>
          </p:nvSpPr>
          <p:spPr bwMode="auto">
            <a:xfrm>
              <a:off x="8094" y="6600"/>
              <a:ext cx="263" cy="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79" name="Line 66"/>
            <p:cNvSpPr>
              <a:spLocks noChangeShapeType="1"/>
            </p:cNvSpPr>
            <p:nvPr/>
          </p:nvSpPr>
          <p:spPr bwMode="auto">
            <a:xfrm flipH="1">
              <a:off x="7712" y="6675"/>
              <a:ext cx="127" cy="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80" name="Line 67"/>
            <p:cNvSpPr>
              <a:spLocks noChangeShapeType="1"/>
            </p:cNvSpPr>
            <p:nvPr/>
          </p:nvSpPr>
          <p:spPr bwMode="auto">
            <a:xfrm flipH="1">
              <a:off x="6962" y="5940"/>
              <a:ext cx="405" cy="3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81" name="Line 68"/>
            <p:cNvSpPr>
              <a:spLocks noChangeShapeType="1"/>
            </p:cNvSpPr>
            <p:nvPr/>
          </p:nvSpPr>
          <p:spPr bwMode="auto">
            <a:xfrm>
              <a:off x="6977" y="6630"/>
              <a:ext cx="127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82" name="Line 69"/>
            <p:cNvSpPr>
              <a:spLocks noChangeShapeType="1"/>
            </p:cNvSpPr>
            <p:nvPr/>
          </p:nvSpPr>
          <p:spPr bwMode="auto">
            <a:xfrm flipH="1">
              <a:off x="6384" y="6608"/>
              <a:ext cx="293" cy="2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83" name="Line 70"/>
            <p:cNvSpPr>
              <a:spLocks noChangeShapeType="1"/>
            </p:cNvSpPr>
            <p:nvPr/>
          </p:nvSpPr>
          <p:spPr bwMode="auto">
            <a:xfrm flipH="1">
              <a:off x="5852" y="7193"/>
              <a:ext cx="315" cy="5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84" name="Line 71"/>
            <p:cNvSpPr>
              <a:spLocks noChangeShapeType="1"/>
            </p:cNvSpPr>
            <p:nvPr/>
          </p:nvSpPr>
          <p:spPr bwMode="auto">
            <a:xfrm>
              <a:off x="6399" y="7200"/>
              <a:ext cx="158" cy="5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85" name="Line 72"/>
            <p:cNvSpPr>
              <a:spLocks noChangeShapeType="1"/>
            </p:cNvSpPr>
            <p:nvPr/>
          </p:nvSpPr>
          <p:spPr bwMode="auto">
            <a:xfrm flipH="1">
              <a:off x="6969" y="7253"/>
              <a:ext cx="203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86" name="Freeform 73"/>
            <p:cNvSpPr>
              <a:spLocks/>
            </p:cNvSpPr>
            <p:nvPr/>
          </p:nvSpPr>
          <p:spPr bwMode="auto">
            <a:xfrm>
              <a:off x="1540" y="7621"/>
              <a:ext cx="2350" cy="347"/>
            </a:xfrm>
            <a:custGeom>
              <a:avLst/>
              <a:gdLst>
                <a:gd name="T0" fmla="*/ 0 w 2250"/>
                <a:gd name="T1" fmla="*/ 347 h 347"/>
                <a:gd name="T2" fmla="*/ 63 w 2250"/>
                <a:gd name="T3" fmla="*/ 143 h 347"/>
                <a:gd name="T4" fmla="*/ 240 w 2250"/>
                <a:gd name="T5" fmla="*/ 43 h 347"/>
                <a:gd name="T6" fmla="*/ 564 w 2250"/>
                <a:gd name="T7" fmla="*/ 3 h 347"/>
                <a:gd name="T8" fmla="*/ 2350 w 2250"/>
                <a:gd name="T9" fmla="*/ 23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0" h="347">
                  <a:moveTo>
                    <a:pt x="0" y="347"/>
                  </a:moveTo>
                  <a:cubicBezTo>
                    <a:pt x="11" y="270"/>
                    <a:pt x="22" y="194"/>
                    <a:pt x="60" y="143"/>
                  </a:cubicBezTo>
                  <a:cubicBezTo>
                    <a:pt x="98" y="92"/>
                    <a:pt x="150" y="66"/>
                    <a:pt x="230" y="43"/>
                  </a:cubicBezTo>
                  <a:cubicBezTo>
                    <a:pt x="310" y="20"/>
                    <a:pt x="203" y="6"/>
                    <a:pt x="540" y="3"/>
                  </a:cubicBezTo>
                  <a:cubicBezTo>
                    <a:pt x="877" y="0"/>
                    <a:pt x="1878" y="26"/>
                    <a:pt x="2250" y="2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87" name="Freeform 74"/>
            <p:cNvSpPr>
              <a:spLocks/>
            </p:cNvSpPr>
            <p:nvPr/>
          </p:nvSpPr>
          <p:spPr bwMode="auto">
            <a:xfrm>
              <a:off x="5413" y="7587"/>
              <a:ext cx="2305" cy="347"/>
            </a:xfrm>
            <a:custGeom>
              <a:avLst/>
              <a:gdLst>
                <a:gd name="T0" fmla="*/ 0 w 2250"/>
                <a:gd name="T1" fmla="*/ 347 h 347"/>
                <a:gd name="T2" fmla="*/ 61 w 2250"/>
                <a:gd name="T3" fmla="*/ 143 h 347"/>
                <a:gd name="T4" fmla="*/ 236 w 2250"/>
                <a:gd name="T5" fmla="*/ 43 h 347"/>
                <a:gd name="T6" fmla="*/ 553 w 2250"/>
                <a:gd name="T7" fmla="*/ 3 h 347"/>
                <a:gd name="T8" fmla="*/ 2305 w 2250"/>
                <a:gd name="T9" fmla="*/ 23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0" h="347">
                  <a:moveTo>
                    <a:pt x="0" y="347"/>
                  </a:moveTo>
                  <a:cubicBezTo>
                    <a:pt x="11" y="270"/>
                    <a:pt x="22" y="194"/>
                    <a:pt x="60" y="143"/>
                  </a:cubicBezTo>
                  <a:cubicBezTo>
                    <a:pt x="98" y="92"/>
                    <a:pt x="150" y="66"/>
                    <a:pt x="230" y="43"/>
                  </a:cubicBezTo>
                  <a:cubicBezTo>
                    <a:pt x="310" y="20"/>
                    <a:pt x="203" y="6"/>
                    <a:pt x="540" y="3"/>
                  </a:cubicBezTo>
                  <a:cubicBezTo>
                    <a:pt x="877" y="0"/>
                    <a:pt x="1878" y="26"/>
                    <a:pt x="2250" y="2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5846" name="Rectangle 75"/>
          <p:cNvSpPr>
            <a:spLocks noChangeArrowheads="1"/>
          </p:cNvSpPr>
          <p:nvPr/>
        </p:nvSpPr>
        <p:spPr bwMode="auto">
          <a:xfrm>
            <a:off x="6732588" y="4346575"/>
            <a:ext cx="873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600" baseline="0">
                <a:latin typeface="Arial" panose="020B0604020202020204" pitchFamily="34" charset="0"/>
              </a:rPr>
              <a:t>輸出</a:t>
            </a:r>
            <a:r>
              <a:rPr lang="en-US" altLang="zh-TW" sz="1600" baseline="0">
                <a:latin typeface="Arial" panose="020B0604020202020204" pitchFamily="34" charset="0"/>
              </a:rPr>
              <a:t>62 </a:t>
            </a:r>
          </a:p>
        </p:txBody>
      </p:sp>
      <p:sp>
        <p:nvSpPr>
          <p:cNvPr id="35847" name="Rectangle 76"/>
          <p:cNvSpPr>
            <a:spLocks noChangeArrowheads="1"/>
          </p:cNvSpPr>
          <p:nvPr/>
        </p:nvSpPr>
        <p:spPr bwMode="auto">
          <a:xfrm>
            <a:off x="3708400" y="2843213"/>
            <a:ext cx="14398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aseline="0">
                <a:latin typeface="Arial" panose="020B0604020202020204" pitchFamily="34" charset="0"/>
              </a:rPr>
              <a:t>58</a:t>
            </a:r>
            <a:r>
              <a:rPr lang="zh-TW" altLang="en-US" sz="1600" baseline="0">
                <a:latin typeface="Arial" panose="020B0604020202020204" pitchFamily="34" charset="0"/>
              </a:rPr>
              <a:t>與</a:t>
            </a:r>
            <a:r>
              <a:rPr lang="en-US" altLang="zh-TW" sz="1600" baseline="0">
                <a:latin typeface="Arial" panose="020B0604020202020204" pitchFamily="34" charset="0"/>
              </a:rPr>
              <a:t>5</a:t>
            </a:r>
            <a:r>
              <a:rPr lang="zh-TW" altLang="en-US" sz="1600" baseline="0">
                <a:latin typeface="Arial" panose="020B0604020202020204" pitchFamily="34" charset="0"/>
              </a:rPr>
              <a:t>對調，</a:t>
            </a:r>
            <a:br>
              <a:rPr lang="zh-TW" altLang="en-US" sz="1600" baseline="0">
                <a:latin typeface="Arial" panose="020B0604020202020204" pitchFamily="34" charset="0"/>
              </a:rPr>
            </a:br>
            <a:r>
              <a:rPr lang="zh-TW" altLang="en-US" sz="1600" baseline="0">
                <a:latin typeface="Arial" panose="020B0604020202020204" pitchFamily="34" charset="0"/>
              </a:rPr>
              <a:t>然後調整左半</a:t>
            </a:r>
            <a:br>
              <a:rPr lang="zh-TW" altLang="en-US" sz="1600" baseline="0">
                <a:latin typeface="Arial" panose="020B0604020202020204" pitchFamily="34" charset="0"/>
              </a:rPr>
            </a:br>
            <a:r>
              <a:rPr lang="zh-TW" altLang="en-US" sz="1600" baseline="0">
                <a:latin typeface="Arial" panose="020B0604020202020204" pitchFamily="34" charset="0"/>
              </a:rPr>
              <a:t>部</a:t>
            </a:r>
            <a:r>
              <a:rPr lang="en-US" altLang="zh-TW" sz="1600" baseline="0">
                <a:latin typeface="Arial" panose="020B0604020202020204" pitchFamily="34" charset="0"/>
              </a:rPr>
              <a:t>…</a:t>
            </a:r>
            <a:r>
              <a:rPr lang="en-US" altLang="zh-TW" sz="1600" baseline="0">
                <a:latin typeface="Arial" panose="020B0604020202020204" pitchFamily="34" charset="0"/>
                <a:sym typeface="Wingdings 3" panose="05040102010807070707" pitchFamily="18" charset="2"/>
              </a:rPr>
              <a:t>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04BD0725-E622-471A-B78D-75C208D33684}" type="slidenum">
              <a:rPr kumimoji="0" lang="zh-TW" altLang="en-US" sz="1400" baseline="0"/>
              <a:pPr/>
              <a:t>22</a:t>
            </a:fld>
            <a:endParaRPr kumimoji="0" lang="zh-TW" altLang="en-US" sz="1400" baseline="0"/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13.7  </a:t>
            </a:r>
            <a:r>
              <a:rPr lang="zh-TW" altLang="en-US" smtClean="0"/>
              <a:t>謝耳排序</a:t>
            </a:r>
          </a:p>
        </p:txBody>
      </p:sp>
      <p:sp>
        <p:nvSpPr>
          <p:cNvPr id="36868" name="Rectangle 1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TW" altLang="en-US" sz="2800" smtClean="0"/>
              <a:t>謝耳排序</a:t>
            </a:r>
            <a:r>
              <a:rPr lang="en-US" altLang="zh-TW" sz="2800" smtClean="0"/>
              <a:t>(shell sort)</a:t>
            </a:r>
            <a:r>
              <a:rPr lang="zh-TW" altLang="en-US" sz="2800" smtClean="0"/>
              <a:t>方法如下：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2500" smtClean="0"/>
              <a:t>假設有</a:t>
            </a:r>
            <a:r>
              <a:rPr lang="en-US" altLang="zh-TW" sz="2500" smtClean="0"/>
              <a:t>9</a:t>
            </a:r>
            <a:r>
              <a:rPr lang="zh-TW" altLang="en-US" sz="2500" smtClean="0"/>
              <a:t>個資料，分別是</a:t>
            </a:r>
            <a:r>
              <a:rPr lang="en-US" altLang="zh-TW" sz="2500" smtClean="0"/>
              <a:t>39, 11, 48, 5, 77, 18, 70, 25, 55 </a:t>
            </a:r>
          </a:p>
          <a:p>
            <a:pPr lvl="2" eaLnBrk="1" hangingPunct="1">
              <a:lnSpc>
                <a:spcPct val="80000"/>
              </a:lnSpc>
            </a:pPr>
            <a:r>
              <a:rPr lang="zh-TW" altLang="en-US" sz="2000" smtClean="0"/>
              <a:t>先將所有的資料分成 </a:t>
            </a:r>
            <a:r>
              <a:rPr lang="en-US" altLang="zh-TW" sz="2000" smtClean="0"/>
              <a:t>Y = (9/2)</a:t>
            </a:r>
            <a:r>
              <a:rPr lang="zh-TW" altLang="en-US" sz="2000" smtClean="0"/>
              <a:t>部份，即</a:t>
            </a:r>
            <a:r>
              <a:rPr lang="en-US" altLang="zh-TW" sz="2000" smtClean="0"/>
              <a:t>Y = 4</a:t>
            </a:r>
            <a:r>
              <a:rPr lang="zh-TW" altLang="en-US" sz="2000" smtClean="0"/>
              <a:t>，</a:t>
            </a:r>
            <a:r>
              <a:rPr lang="en-US" altLang="zh-TW" sz="2000" smtClean="0"/>
              <a:t>Y</a:t>
            </a:r>
            <a:r>
              <a:rPr lang="zh-TW" altLang="en-US" sz="2000" smtClean="0"/>
              <a:t>為劃分數，其中第</a:t>
            </a:r>
            <a:r>
              <a:rPr lang="en-US" altLang="zh-TW" sz="2000" smtClean="0"/>
              <a:t>1, 5, 9</a:t>
            </a:r>
            <a:r>
              <a:rPr lang="zh-TW" altLang="en-US" sz="2000" smtClean="0"/>
              <a:t>個數字是第一部份；第</a:t>
            </a:r>
            <a:r>
              <a:rPr lang="en-US" altLang="zh-TW" sz="2000" smtClean="0"/>
              <a:t>2, 6</a:t>
            </a:r>
            <a:r>
              <a:rPr lang="zh-TW" altLang="en-US" sz="2000" smtClean="0"/>
              <a:t>個數字是屬於第二部份；第</a:t>
            </a:r>
            <a:r>
              <a:rPr lang="en-US" altLang="zh-TW" sz="2000" smtClean="0"/>
              <a:t>3, 7</a:t>
            </a:r>
            <a:r>
              <a:rPr lang="zh-TW" altLang="en-US" sz="2000" smtClean="0"/>
              <a:t>個數字是第三部份；第</a:t>
            </a:r>
            <a:r>
              <a:rPr lang="en-US" altLang="zh-TW" sz="2000" smtClean="0"/>
              <a:t>4, 8</a:t>
            </a:r>
            <a:r>
              <a:rPr lang="zh-TW" altLang="en-US" sz="2000" smtClean="0"/>
              <a:t>個數字是第四部份。</a:t>
            </a:r>
          </a:p>
          <a:p>
            <a:pPr lvl="2" eaLnBrk="1" hangingPunct="1">
              <a:lnSpc>
                <a:spcPct val="80000"/>
              </a:lnSpc>
            </a:pPr>
            <a:r>
              <a:rPr lang="zh-TW" altLang="en-US" sz="2000" smtClean="0"/>
              <a:t>每一循環的劃分數是</a:t>
            </a:r>
            <a:r>
              <a:rPr lang="en-US" altLang="zh-TW" sz="2000" smtClean="0"/>
              <a:t>Y</a:t>
            </a:r>
            <a:r>
              <a:rPr lang="zh-TW" altLang="en-US" sz="2000" smtClean="0"/>
              <a:t>，皆是上一循環二分數除以</a:t>
            </a:r>
            <a:r>
              <a:rPr lang="en-US" altLang="zh-TW" sz="2000" smtClean="0"/>
              <a:t>2</a:t>
            </a:r>
            <a:r>
              <a:rPr lang="zh-TW" altLang="en-US" sz="2000" smtClean="0"/>
              <a:t>，即</a:t>
            </a:r>
            <a:r>
              <a:rPr lang="en-US" altLang="zh-TW" sz="2000" smtClean="0"/>
              <a:t>Yi+1 = Yi/2</a:t>
            </a:r>
            <a:r>
              <a:rPr lang="zh-TW" altLang="en-US" sz="2000" smtClean="0"/>
              <a:t>，最後一個循環的劃分數為</a:t>
            </a:r>
            <a:r>
              <a:rPr lang="en-US" altLang="zh-TW" sz="2000" smtClean="0"/>
              <a:t>1</a:t>
            </a:r>
          </a:p>
          <a:p>
            <a:pPr lvl="2" eaLnBrk="1" hangingPunct="1">
              <a:lnSpc>
                <a:spcPct val="80000"/>
              </a:lnSpc>
            </a:pPr>
            <a:r>
              <a:rPr lang="zh-TW" altLang="en-US" sz="2000" smtClean="0"/>
              <a:t>先比較每一部份的前兩個，如</a:t>
            </a:r>
            <a:r>
              <a:rPr lang="en-US" altLang="zh-TW" sz="2000" smtClean="0"/>
              <a:t>[1:5]</a:t>
            </a:r>
            <a:r>
              <a:rPr lang="zh-TW" altLang="en-US" sz="2000" smtClean="0"/>
              <a:t>，</a:t>
            </a:r>
            <a:r>
              <a:rPr lang="en-US" altLang="zh-TW" sz="2000" smtClean="0"/>
              <a:t>[2:6]</a:t>
            </a:r>
            <a:r>
              <a:rPr lang="zh-TW" altLang="en-US" sz="2000" smtClean="0"/>
              <a:t>，</a:t>
            </a:r>
            <a:r>
              <a:rPr lang="en-US" altLang="zh-TW" sz="2000" smtClean="0"/>
              <a:t>[3:7]</a:t>
            </a:r>
            <a:r>
              <a:rPr lang="zh-TW" altLang="en-US" sz="2000" smtClean="0"/>
              <a:t>，</a:t>
            </a:r>
            <a:r>
              <a:rPr lang="en-US" altLang="zh-TW" sz="2000" smtClean="0"/>
              <a:t>[4:8]</a:t>
            </a:r>
            <a:r>
              <a:rPr lang="zh-TW" altLang="en-US" sz="2000" smtClean="0"/>
              <a:t>，及</a:t>
            </a:r>
            <a:r>
              <a:rPr lang="en-US" altLang="zh-TW" sz="2000" smtClean="0"/>
              <a:t>[5:9]</a:t>
            </a:r>
          </a:p>
          <a:p>
            <a:pPr lvl="2" eaLnBrk="1" hangingPunct="1">
              <a:lnSpc>
                <a:spcPct val="80000"/>
              </a:lnSpc>
            </a:pPr>
            <a:r>
              <a:rPr lang="zh-TW" altLang="en-US" sz="2000" smtClean="0"/>
              <a:t>前兩個比較完成後，再比較每一部份的第二個和第三個，將較小的放入第二個，放入後還要和第一個相比較，若比第一個小，則需要調換。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4C070FB2-7753-485F-99EB-BAADA5C7AB45}" type="slidenum">
              <a:rPr kumimoji="0" lang="zh-TW" altLang="en-US" sz="1400" baseline="0"/>
              <a:pPr/>
              <a:t>23</a:t>
            </a:fld>
            <a:endParaRPr kumimoji="0" lang="zh-TW" altLang="en-US" sz="1400" baseline="0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13.7  </a:t>
            </a:r>
            <a:r>
              <a:rPr lang="zh-TW" altLang="en-US" smtClean="0"/>
              <a:t>謝耳排序</a:t>
            </a:r>
          </a:p>
        </p:txBody>
      </p:sp>
      <p:graphicFrame>
        <p:nvGraphicFramePr>
          <p:cNvPr id="37892" name="Object 39"/>
          <p:cNvGraphicFramePr>
            <a:graphicFrameLocks noChangeAspect="1"/>
          </p:cNvGraphicFramePr>
          <p:nvPr>
            <p:ph idx="1"/>
          </p:nvPr>
        </p:nvGraphicFramePr>
        <p:xfrm>
          <a:off x="1258888" y="1773238"/>
          <a:ext cx="6553200" cy="378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PhotoImpact" r:id="rId3" imgW="1828804" imgH="1057300" progId="PI3.Image">
                  <p:embed/>
                </p:oleObj>
              </mc:Choice>
              <mc:Fallback>
                <p:oleObj name="PhotoImpact" r:id="rId3" imgW="1828804" imgH="1057300" progId="PI3.Image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73238"/>
                        <a:ext cx="6553200" cy="378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A58EB1EB-E20A-4E58-B3F8-3E1A54F756FA}" type="slidenum">
              <a:rPr kumimoji="0" lang="zh-TW" altLang="en-US" sz="1400" baseline="0"/>
              <a:pPr/>
              <a:t>24</a:t>
            </a:fld>
            <a:endParaRPr kumimoji="0" lang="zh-TW" altLang="en-US" sz="1400" baseline="0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13.8  </a:t>
            </a:r>
            <a:r>
              <a:rPr lang="zh-TW" altLang="en-US" smtClean="0"/>
              <a:t>二元樹排序</a:t>
            </a:r>
          </a:p>
        </p:txBody>
      </p:sp>
      <p:sp>
        <p:nvSpPr>
          <p:cNvPr id="3891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4213" y="1628775"/>
            <a:ext cx="8280400" cy="4457700"/>
          </a:xfrm>
          <a:noFill/>
        </p:spPr>
        <p:txBody>
          <a:bodyPr/>
          <a:lstStyle/>
          <a:p>
            <a:pPr eaLnBrk="1" hangingPunct="1"/>
            <a:r>
              <a:rPr lang="zh-TW" altLang="en-US" sz="2800" smtClean="0"/>
              <a:t>二元樹排序</a:t>
            </a:r>
            <a:r>
              <a:rPr lang="en-US" altLang="zh-TW" sz="2800" smtClean="0"/>
              <a:t>(binary tree sort)</a:t>
            </a:r>
          </a:p>
          <a:p>
            <a:pPr lvl="1" eaLnBrk="1" hangingPunct="1"/>
            <a:r>
              <a:rPr lang="zh-TW" altLang="en-US" sz="2400" smtClean="0"/>
              <a:t>是先將所有的資料建立成二元搜尋樹，再利用中序法來追蹤，步驟如下：</a:t>
            </a:r>
          </a:p>
          <a:p>
            <a:pPr lvl="2" eaLnBrk="1" hangingPunct="1"/>
            <a:r>
              <a:rPr lang="zh-TW" altLang="en-US" sz="2000" smtClean="0"/>
              <a:t>將第一個資料放在樹根。</a:t>
            </a:r>
          </a:p>
          <a:p>
            <a:pPr lvl="2" eaLnBrk="1" hangingPunct="1"/>
            <a:r>
              <a:rPr lang="zh-TW" altLang="en-US" sz="2000" smtClean="0"/>
              <a:t>進來的資料皆與樹根相比較，若比樹根大，則置於右子樹；反之，置於左子樹。</a:t>
            </a:r>
          </a:p>
          <a:p>
            <a:pPr lvl="2" eaLnBrk="1" hangingPunct="1"/>
            <a:r>
              <a:rPr lang="zh-TW" altLang="en-US" sz="2000" smtClean="0"/>
              <a:t>二元搜尋樹建立完後，利用中序法追蹤，即可得到由小至大的排序資料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80F49089-4F3E-49B5-A67A-79D922059EA4}" type="slidenum">
              <a:rPr kumimoji="0" lang="zh-TW" altLang="en-US" sz="1400" baseline="0"/>
              <a:pPr/>
              <a:t>25</a:t>
            </a:fld>
            <a:endParaRPr kumimoji="0" lang="zh-TW" altLang="en-US" sz="1400" baseline="0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13.8  </a:t>
            </a:r>
            <a:r>
              <a:rPr lang="zh-TW" altLang="en-US" smtClean="0"/>
              <a:t>二元樹排序</a:t>
            </a:r>
          </a:p>
        </p:txBody>
      </p:sp>
      <p:graphicFrame>
        <p:nvGraphicFramePr>
          <p:cNvPr id="39940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971550" y="1773238"/>
          <a:ext cx="4968875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PhotoImpact" r:id="rId3" imgW="1563495" imgH="383756" progId="PI3.Image">
                  <p:embed/>
                </p:oleObj>
              </mc:Choice>
              <mc:Fallback>
                <p:oleObj name="PhotoImpact" r:id="rId3" imgW="1563495" imgH="383756" progId="PI3.Imag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773238"/>
                        <a:ext cx="4968875" cy="122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1042988" y="2924175"/>
          <a:ext cx="4752975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PhotoImpact" r:id="rId5" imgW="1727927" imgH="1185474" progId="PI3.Image">
                  <p:embed/>
                </p:oleObj>
              </mc:Choice>
              <mc:Fallback>
                <p:oleObj name="PhotoImpact" r:id="rId5" imgW="1727927" imgH="1185474" progId="PI3.Imag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924175"/>
                        <a:ext cx="4752975" cy="326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7B999820-50C6-47C2-A81B-7045FDB310E3}" type="slidenum">
              <a:rPr kumimoji="0" lang="zh-TW" altLang="en-US" sz="1400" baseline="0"/>
              <a:pPr/>
              <a:t>26</a:t>
            </a:fld>
            <a:endParaRPr kumimoji="0" lang="zh-TW" altLang="en-US" sz="1400" baseline="0"/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13.8  </a:t>
            </a:r>
            <a:r>
              <a:rPr lang="zh-TW" altLang="en-US" smtClean="0"/>
              <a:t>二元樹排序</a:t>
            </a:r>
          </a:p>
        </p:txBody>
      </p:sp>
      <p:graphicFrame>
        <p:nvGraphicFramePr>
          <p:cNvPr id="40964" name="Object 3"/>
          <p:cNvGraphicFramePr>
            <a:graphicFrameLocks noChangeAspect="1"/>
          </p:cNvGraphicFramePr>
          <p:nvPr>
            <p:ph idx="1"/>
          </p:nvPr>
        </p:nvGraphicFramePr>
        <p:xfrm>
          <a:off x="1116013" y="1916113"/>
          <a:ext cx="4824412" cy="382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PhotoImpact" r:id="rId3" imgW="1810516" imgH="1435368" progId="PI3.Image">
                  <p:embed/>
                </p:oleObj>
              </mc:Choice>
              <mc:Fallback>
                <p:oleObj name="PhotoImpact" r:id="rId3" imgW="1810516" imgH="1435368" progId="PI3.Imag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16113"/>
                        <a:ext cx="4824412" cy="382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590ADC17-E57D-4F9E-AC07-2383B6F1EFB9}" type="slidenum">
              <a:rPr kumimoji="0" lang="zh-TW" altLang="en-US" sz="1400" baseline="0"/>
              <a:pPr/>
              <a:t>27</a:t>
            </a:fld>
            <a:endParaRPr kumimoji="0" lang="zh-TW" altLang="en-US" sz="1400" baseline="0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13.9  </a:t>
            </a:r>
            <a:r>
              <a:rPr lang="zh-TW" altLang="en-US" smtClean="0"/>
              <a:t>基數排序</a:t>
            </a:r>
          </a:p>
        </p:txBody>
      </p:sp>
      <p:sp>
        <p:nvSpPr>
          <p:cNvPr id="4198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00213"/>
            <a:ext cx="7693025" cy="438626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800" smtClean="0"/>
              <a:t>基數排序</a:t>
            </a:r>
            <a:r>
              <a:rPr lang="en-US" altLang="zh-TW" sz="2800" smtClean="0"/>
              <a:t>(radix sort)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500" smtClean="0"/>
              <a:t>又稱為</a:t>
            </a:r>
            <a:r>
              <a:rPr lang="en-US" altLang="zh-TW" sz="2500" smtClean="0"/>
              <a:t>bucket sort</a:t>
            </a:r>
            <a:r>
              <a:rPr lang="zh-TW" altLang="en-US" sz="2500" smtClean="0"/>
              <a:t>或</a:t>
            </a:r>
            <a:r>
              <a:rPr lang="en-US" altLang="zh-TW" sz="2500" smtClean="0"/>
              <a:t>bin sort</a:t>
            </a:r>
            <a:r>
              <a:rPr lang="zh-TW" altLang="en-US" sz="2500" smtClean="0"/>
              <a:t>，它是屬於</a:t>
            </a:r>
            <a:r>
              <a:rPr lang="en-US" altLang="zh-TW" sz="2500" smtClean="0"/>
              <a:t>distribution sort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500" smtClean="0"/>
              <a:t>基數排序是依據每個記錄的鍵值劃分為若干單元，把相同的單元放置在同一箱子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500" smtClean="0"/>
              <a:t>排序的過程可採用</a:t>
            </a:r>
            <a:r>
              <a:rPr lang="en-US" altLang="zh-TW" sz="2500" smtClean="0"/>
              <a:t>LSD(Least Significant Digital)</a:t>
            </a:r>
            <a:r>
              <a:rPr lang="zh-TW" altLang="en-US" sz="2500" smtClean="0"/>
              <a:t>或</a:t>
            </a:r>
            <a:r>
              <a:rPr lang="en-US" altLang="zh-TW" sz="2500" smtClean="0"/>
              <a:t>MSD(Most Significant Digit) 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500" smtClean="0"/>
              <a:t>基數排序是 </a:t>
            </a:r>
            <a:r>
              <a:rPr lang="en-US" altLang="zh-TW" sz="2500" smtClean="0"/>
              <a:t>stable</a:t>
            </a:r>
            <a:r>
              <a:rPr lang="zh-TW" altLang="en-US" sz="2500" smtClean="0"/>
              <a:t>，所需的平均時間複雜度是 </a:t>
            </a:r>
            <a:r>
              <a:rPr lang="en-US" altLang="zh-TW" sz="2500" smtClean="0"/>
              <a:t>O (n log</a:t>
            </a:r>
            <a:r>
              <a:rPr lang="en-US" altLang="zh-TW" sz="2500" baseline="-25000" smtClean="0"/>
              <a:t>r</a:t>
            </a:r>
            <a:r>
              <a:rPr lang="en-US" altLang="zh-TW" sz="2500" smtClean="0"/>
              <a:t> m)</a:t>
            </a:r>
            <a:r>
              <a:rPr lang="zh-TW" altLang="en-US" sz="2500" smtClean="0"/>
              <a:t>，其中 </a:t>
            </a:r>
            <a:r>
              <a:rPr lang="en-US" altLang="zh-TW" sz="2500" smtClean="0"/>
              <a:t>r </a:t>
            </a:r>
            <a:r>
              <a:rPr lang="zh-TW" altLang="en-US" sz="2500" smtClean="0"/>
              <a:t>為所採用的數字系統的基底，</a:t>
            </a:r>
            <a:r>
              <a:rPr lang="en-US" altLang="zh-TW" sz="2500" smtClean="0"/>
              <a:t>m </a:t>
            </a:r>
            <a:r>
              <a:rPr lang="zh-TW" altLang="en-US" sz="2500" smtClean="0"/>
              <a:t>為堆數。在某些情況下所需時間是</a:t>
            </a:r>
            <a:r>
              <a:rPr lang="en-US" altLang="zh-TW" sz="2500" smtClean="0"/>
              <a:t>O(n)</a:t>
            </a:r>
            <a:r>
              <a:rPr lang="zh-TW" altLang="en-US" sz="2500" smtClean="0"/>
              <a:t>，所需空間很大，需要</a:t>
            </a:r>
            <a:r>
              <a:rPr lang="en-US" altLang="zh-TW" sz="2500" smtClean="0"/>
              <a:t>(n*n)</a:t>
            </a:r>
            <a:r>
              <a:rPr lang="zh-TW" altLang="en-US" sz="2500" smtClean="0"/>
              <a:t>，</a:t>
            </a:r>
            <a:r>
              <a:rPr lang="en-US" altLang="zh-TW" sz="2500" smtClean="0"/>
              <a:t>n</a:t>
            </a:r>
            <a:r>
              <a:rPr lang="zh-TW" altLang="en-US" sz="2500" smtClean="0"/>
              <a:t>為記錄數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0B9BAA7E-32A7-43AA-9639-A6BABBC5AAC4}" type="slidenum">
              <a:rPr kumimoji="0" lang="zh-TW" altLang="en-US" sz="1400" baseline="0"/>
              <a:pPr/>
              <a:t>28</a:t>
            </a:fld>
            <a:endParaRPr kumimoji="0" lang="zh-TW" altLang="en-US" sz="1400" baseline="0"/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13.9  </a:t>
            </a:r>
            <a:r>
              <a:rPr lang="zh-TW" altLang="en-US" smtClean="0"/>
              <a:t>基數排序</a:t>
            </a: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>
            <p:ph idx="1"/>
          </p:nvPr>
        </p:nvGraphicFramePr>
        <p:xfrm>
          <a:off x="900113" y="1628775"/>
          <a:ext cx="6911975" cy="439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PhotoImpact" r:id="rId3" imgW="2377445" imgH="1511683" progId="PI3.Image">
                  <p:embed/>
                </p:oleObj>
              </mc:Choice>
              <mc:Fallback>
                <p:oleObj name="PhotoImpact" r:id="rId3" imgW="2377445" imgH="1511683" progId="PI3.Imag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628775"/>
                        <a:ext cx="6911975" cy="439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CD6B8AD5-D30A-4EB3-B8C1-46C67C2FE64F}" type="slidenum">
              <a:rPr kumimoji="0" lang="zh-TW" altLang="en-US" sz="1400" baseline="0"/>
              <a:pPr/>
              <a:t>29</a:t>
            </a:fld>
            <a:endParaRPr kumimoji="0" lang="zh-TW" altLang="en-US" sz="1400" baseline="0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13.9  </a:t>
            </a:r>
            <a:r>
              <a:rPr lang="zh-TW" altLang="en-US" smtClean="0"/>
              <a:t>基數排序</a:t>
            </a: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>
            <p:ph idx="1"/>
          </p:nvPr>
        </p:nvGraphicFramePr>
        <p:xfrm>
          <a:off x="755650" y="1628775"/>
          <a:ext cx="6264275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PhotoImpact" r:id="rId3" imgW="2282763" imgH="1709642" progId="PI3.Image">
                  <p:embed/>
                </p:oleObj>
              </mc:Choice>
              <mc:Fallback>
                <p:oleObj name="PhotoImpact" r:id="rId3" imgW="2282763" imgH="1709642" progId="PI3.Imag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628775"/>
                        <a:ext cx="6264275" cy="469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1EC4123A-22D8-4F57-8D13-09B54920BE7E}" type="slidenum">
              <a:rPr kumimoji="0" lang="zh-TW" altLang="en-US" sz="1400" baseline="0"/>
              <a:pPr/>
              <a:t>3</a:t>
            </a:fld>
            <a:endParaRPr kumimoji="0" lang="zh-TW" altLang="en-US" sz="1400" baseline="0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TW" altLang="zh-TW" smtClean="0"/>
          </a:p>
        </p:txBody>
      </p:sp>
      <p:sp>
        <p:nvSpPr>
          <p:cNvPr id="9220" name="Rectangle 30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28775"/>
            <a:ext cx="7693025" cy="3724275"/>
          </a:xfrm>
          <a:noFill/>
        </p:spPr>
        <p:txBody>
          <a:bodyPr/>
          <a:lstStyle/>
          <a:p>
            <a:pPr eaLnBrk="1" hangingPunct="1"/>
            <a:r>
              <a:rPr lang="zh-TW" altLang="en-US" sz="2400" smtClean="0"/>
              <a:t>另外的排序方式</a:t>
            </a:r>
          </a:p>
          <a:p>
            <a:pPr lvl="1" eaLnBrk="1" hangingPunct="1"/>
            <a:r>
              <a:rPr lang="zh-TW" altLang="en-US" sz="2000" smtClean="0"/>
              <a:t>比較排序</a:t>
            </a:r>
            <a:r>
              <a:rPr lang="en-US" altLang="zh-TW" sz="2000" smtClean="0"/>
              <a:t>(comparative sort)</a:t>
            </a:r>
            <a:r>
              <a:rPr lang="zh-TW" altLang="en-US" sz="2000" smtClean="0"/>
              <a:t>：排序方式是比較整個鍵值</a:t>
            </a:r>
          </a:p>
          <a:p>
            <a:pPr lvl="1" eaLnBrk="1" hangingPunct="1"/>
            <a:r>
              <a:rPr lang="zh-TW" altLang="en-US" sz="2000" smtClean="0"/>
              <a:t>分配排序</a:t>
            </a:r>
            <a:r>
              <a:rPr lang="en-US" altLang="zh-TW" sz="2000" smtClean="0"/>
              <a:t>(distributive sort)</a:t>
            </a:r>
            <a:r>
              <a:rPr lang="zh-TW" altLang="en-US" sz="2000" smtClean="0"/>
              <a:t>：一次只比較鍵值的某一位數</a:t>
            </a:r>
          </a:p>
          <a:p>
            <a:pPr eaLnBrk="1" hangingPunct="1"/>
            <a:r>
              <a:rPr lang="zh-TW" altLang="en-US" sz="2400" smtClean="0"/>
              <a:t>穩定性</a:t>
            </a:r>
            <a:r>
              <a:rPr lang="en-US" altLang="zh-TW" sz="2400" smtClean="0"/>
              <a:t>(stable)</a:t>
            </a:r>
          </a:p>
          <a:p>
            <a:pPr lvl="1" eaLnBrk="1" hangingPunct="1"/>
            <a:r>
              <a:rPr lang="zh-TW" altLang="en-US" sz="2000" smtClean="0"/>
              <a:t>對於兩個相等鍵值</a:t>
            </a:r>
            <a:r>
              <a:rPr lang="en-US" altLang="zh-TW" sz="2000" smtClean="0"/>
              <a:t>k(i) = k(j)</a:t>
            </a:r>
            <a:r>
              <a:rPr lang="zh-TW" altLang="en-US" sz="2000" smtClean="0"/>
              <a:t>的記錄</a:t>
            </a:r>
            <a:r>
              <a:rPr lang="en-US" altLang="zh-TW" sz="2000" smtClean="0"/>
              <a:t>r(i)</a:t>
            </a:r>
            <a:r>
              <a:rPr lang="zh-TW" altLang="en-US" sz="2000" smtClean="0"/>
              <a:t>和</a:t>
            </a:r>
            <a:r>
              <a:rPr lang="en-US" altLang="zh-TW" sz="2000" smtClean="0"/>
              <a:t>r(j)</a:t>
            </a:r>
            <a:r>
              <a:rPr lang="zh-TW" altLang="en-US" sz="2000" smtClean="0"/>
              <a:t>，如果在原始檔案中，</a:t>
            </a:r>
            <a:r>
              <a:rPr lang="en-US" altLang="zh-TW" sz="2000" smtClean="0"/>
              <a:t>r(i)</a:t>
            </a:r>
            <a:r>
              <a:rPr lang="zh-TW" altLang="en-US" sz="2000" smtClean="0"/>
              <a:t>排在</a:t>
            </a:r>
            <a:r>
              <a:rPr lang="en-US" altLang="zh-TW" sz="2000" smtClean="0"/>
              <a:t>r(j)</a:t>
            </a:r>
            <a:r>
              <a:rPr lang="zh-TW" altLang="en-US" sz="2000" smtClean="0"/>
              <a:t>之前；而在排序後，檔案中的</a:t>
            </a:r>
            <a:r>
              <a:rPr lang="en-US" altLang="zh-TW" sz="2000" smtClean="0"/>
              <a:t>r(i)</a:t>
            </a:r>
            <a:r>
              <a:rPr lang="zh-TW" altLang="en-US" sz="2000" smtClean="0"/>
              <a:t>仍在</a:t>
            </a:r>
            <a:r>
              <a:rPr lang="en-US" altLang="zh-TW" sz="2000" smtClean="0"/>
              <a:t>r(j)</a:t>
            </a:r>
            <a:r>
              <a:rPr lang="zh-TW" altLang="en-US" sz="2000" smtClean="0"/>
              <a:t>之前</a:t>
            </a:r>
          </a:p>
          <a:p>
            <a:pPr eaLnBrk="1" hangingPunct="1"/>
            <a:r>
              <a:rPr lang="zh-TW" altLang="en-US" sz="2400" smtClean="0"/>
              <a:t>不穩定性</a:t>
            </a:r>
            <a:r>
              <a:rPr lang="en-US" altLang="zh-TW" sz="2400" smtClean="0"/>
              <a:t>(unstable)</a:t>
            </a:r>
          </a:p>
          <a:p>
            <a:pPr lvl="1" eaLnBrk="1" hangingPunct="1"/>
            <a:r>
              <a:rPr lang="en-US" altLang="zh-TW" sz="2000" smtClean="0"/>
              <a:t>r(j)</a:t>
            </a:r>
            <a:r>
              <a:rPr lang="zh-TW" altLang="en-US" sz="2000" smtClean="0"/>
              <a:t>在</a:t>
            </a:r>
            <a:r>
              <a:rPr lang="en-US" altLang="zh-TW" sz="2000" smtClean="0"/>
              <a:t>r(i)</a:t>
            </a:r>
            <a:r>
              <a:rPr lang="zh-TW" altLang="en-US" sz="2000" smtClean="0"/>
              <a:t>之前 </a:t>
            </a:r>
          </a:p>
          <a:p>
            <a:pPr lvl="1" eaLnBrk="1" hangingPunct="1"/>
            <a:endParaRPr lang="en-US" altLang="zh-TW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6BFFAEC8-B416-4AFD-9210-C09EA9C7F20E}" type="slidenum">
              <a:rPr kumimoji="0" lang="zh-TW" altLang="en-US" sz="1400" baseline="0"/>
              <a:pPr/>
              <a:t>30</a:t>
            </a:fld>
            <a:endParaRPr kumimoji="0" lang="zh-TW" altLang="en-US" sz="1400" baseline="0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13.9  </a:t>
            </a:r>
            <a:r>
              <a:rPr lang="zh-TW" altLang="en-US" smtClean="0"/>
              <a:t>基數排序</a:t>
            </a:r>
          </a:p>
        </p:txBody>
      </p:sp>
      <p:graphicFrame>
        <p:nvGraphicFramePr>
          <p:cNvPr id="45060" name="Object 3"/>
          <p:cNvGraphicFramePr>
            <a:graphicFrameLocks noChangeAspect="1"/>
          </p:cNvGraphicFramePr>
          <p:nvPr>
            <p:ph idx="1"/>
          </p:nvPr>
        </p:nvGraphicFramePr>
        <p:xfrm>
          <a:off x="900113" y="1916113"/>
          <a:ext cx="7704137" cy="361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PhotoImpact" r:id="rId3" imgW="2273813" imgH="1066712" progId="PI3.Image">
                  <p:embed/>
                </p:oleObj>
              </mc:Choice>
              <mc:Fallback>
                <p:oleObj name="PhotoImpact" r:id="rId3" imgW="2273813" imgH="1066712" progId="PI3.Imag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16113"/>
                        <a:ext cx="7704137" cy="361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0178CB58-3889-4F42-9EE9-225659787EF9}" type="slidenum">
              <a:rPr kumimoji="0" lang="zh-TW" altLang="en-US" sz="1400" baseline="0"/>
              <a:pPr/>
              <a:t>31</a:t>
            </a:fld>
            <a:endParaRPr kumimoji="0" lang="zh-TW" altLang="en-US" sz="1400" baseline="0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13.9  </a:t>
            </a:r>
            <a:r>
              <a:rPr lang="zh-TW" altLang="en-US" smtClean="0"/>
              <a:t>基數排序</a:t>
            </a:r>
          </a:p>
        </p:txBody>
      </p:sp>
      <p:graphicFrame>
        <p:nvGraphicFramePr>
          <p:cNvPr id="46084" name="Object 3"/>
          <p:cNvGraphicFramePr>
            <a:graphicFrameLocks noChangeAspect="1"/>
          </p:cNvGraphicFramePr>
          <p:nvPr>
            <p:ph idx="1"/>
          </p:nvPr>
        </p:nvGraphicFramePr>
        <p:xfrm>
          <a:off x="827088" y="2565400"/>
          <a:ext cx="7489825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PhotoImpact" r:id="rId3" imgW="2099898" imgH="475207" progId="PI3.Image">
                  <p:embed/>
                </p:oleObj>
              </mc:Choice>
              <mc:Fallback>
                <p:oleObj name="PhotoImpact" r:id="rId3" imgW="2099898" imgH="475207" progId="PI3.Imag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565400"/>
                        <a:ext cx="7489825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391C8D2E-61AE-4574-8B5F-677D150D66AB}" type="slidenum">
              <a:rPr kumimoji="0" lang="zh-TW" altLang="en-US" sz="1400" baseline="0"/>
              <a:pPr/>
              <a:t>4</a:t>
            </a:fld>
            <a:endParaRPr kumimoji="0" lang="zh-TW" altLang="en-US" sz="1400" baseline="0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13.1  </a:t>
            </a:r>
            <a:r>
              <a:rPr lang="zh-TW" altLang="en-US" smtClean="0"/>
              <a:t>氣泡排序</a:t>
            </a:r>
          </a:p>
        </p:txBody>
      </p:sp>
      <p:sp>
        <p:nvSpPr>
          <p:cNvPr id="11268" name="Rectangle 19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8054975" cy="3724275"/>
          </a:xfrm>
          <a:noFill/>
        </p:spPr>
        <p:txBody>
          <a:bodyPr/>
          <a:lstStyle/>
          <a:p>
            <a:pPr eaLnBrk="1" hangingPunct="1"/>
            <a:r>
              <a:rPr lang="zh-TW" altLang="en-US" sz="2400" smtClean="0"/>
              <a:t>氣泡排序</a:t>
            </a:r>
            <a:r>
              <a:rPr lang="en-US" altLang="zh-TW" sz="2400" smtClean="0"/>
              <a:t>(bubble sort) </a:t>
            </a:r>
          </a:p>
          <a:p>
            <a:pPr lvl="1" eaLnBrk="1" hangingPunct="1"/>
            <a:r>
              <a:rPr lang="zh-TW" altLang="en-US" sz="2000" smtClean="0"/>
              <a:t>又稱交換排序</a:t>
            </a:r>
            <a:r>
              <a:rPr lang="en-US" altLang="zh-TW" sz="2000" smtClean="0"/>
              <a:t>(interchange sort) </a:t>
            </a:r>
          </a:p>
          <a:p>
            <a:pPr lvl="1" eaLnBrk="1" hangingPunct="1"/>
            <a:r>
              <a:rPr lang="zh-TW" altLang="en-US" sz="2000" smtClean="0"/>
              <a:t>相鄰兩個相比，假使前一個比後一個大時，則互相對調 </a:t>
            </a:r>
          </a:p>
          <a:p>
            <a:pPr lvl="1" eaLnBrk="1" hangingPunct="1"/>
            <a:r>
              <a:rPr lang="zh-TW" altLang="en-US" sz="2000" smtClean="0"/>
              <a:t>通常有 </a:t>
            </a:r>
            <a:r>
              <a:rPr lang="en-US" altLang="zh-TW" sz="2000" smtClean="0"/>
              <a:t>n </a:t>
            </a:r>
            <a:r>
              <a:rPr lang="zh-TW" altLang="en-US" sz="2000" smtClean="0"/>
              <a:t>個資料時最多需要做 </a:t>
            </a:r>
            <a:r>
              <a:rPr lang="en-US" altLang="zh-TW" sz="2000" smtClean="0"/>
              <a:t>n–1 </a:t>
            </a:r>
            <a:r>
              <a:rPr lang="zh-TW" altLang="en-US" sz="2000" smtClean="0"/>
              <a:t>次掃瞄，一次掃瞄完後，資料量減少</a:t>
            </a:r>
            <a:r>
              <a:rPr lang="en-US" altLang="zh-TW" sz="2000" smtClean="0"/>
              <a:t>1</a:t>
            </a:r>
            <a:r>
              <a:rPr lang="zh-TW" altLang="en-US" sz="2000" smtClean="0"/>
              <a:t>，當沒有對調時，就表示已排序好了</a:t>
            </a:r>
          </a:p>
          <a:p>
            <a:pPr eaLnBrk="1" hangingPunct="1"/>
            <a:r>
              <a:rPr lang="zh-TW" altLang="en-US" sz="2400" smtClean="0"/>
              <a:t>氣泡排序的特性</a:t>
            </a:r>
          </a:p>
          <a:p>
            <a:pPr lvl="1" eaLnBrk="1" hangingPunct="1"/>
            <a:r>
              <a:rPr lang="zh-TW" altLang="en-US" sz="2000" smtClean="0"/>
              <a:t>氣泡排序是</a:t>
            </a:r>
            <a:r>
              <a:rPr lang="en-US" altLang="zh-TW" sz="2000" smtClean="0"/>
              <a:t>stable</a:t>
            </a:r>
          </a:p>
          <a:p>
            <a:pPr lvl="1" eaLnBrk="1" hangingPunct="1"/>
            <a:r>
              <a:rPr lang="zh-TW" altLang="en-US" sz="2000" smtClean="0"/>
              <a:t>最壞時間與平均時間複雜度均為</a:t>
            </a:r>
            <a:r>
              <a:rPr lang="en-US" altLang="zh-TW" sz="2000" smtClean="0"/>
              <a:t>O(n</a:t>
            </a:r>
            <a:r>
              <a:rPr lang="en-US" altLang="zh-TW" sz="2000" baseline="30000" smtClean="0"/>
              <a:t>2</a:t>
            </a:r>
            <a:r>
              <a:rPr lang="en-US" altLang="zh-TW" sz="2000" smtClean="0"/>
              <a:t>)</a:t>
            </a:r>
            <a:r>
              <a:rPr lang="zh-TW" altLang="en-US" sz="2000" smtClean="0"/>
              <a:t>，所需要額外空間也很少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150BBEC2-E129-4976-85C2-201EC6CFE3BC}" type="slidenum">
              <a:rPr kumimoji="0" lang="zh-TW" altLang="en-US" sz="1400" baseline="0"/>
              <a:pPr/>
              <a:t>5</a:t>
            </a:fld>
            <a:endParaRPr kumimoji="0" lang="zh-TW" altLang="en-US" sz="1400" baseline="0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13.1  </a:t>
            </a:r>
            <a:r>
              <a:rPr lang="zh-TW" altLang="en-US" smtClean="0"/>
              <a:t>氣泡排序</a:t>
            </a:r>
          </a:p>
        </p:txBody>
      </p:sp>
      <p:sp>
        <p:nvSpPr>
          <p:cNvPr id="13316" name="Rectangle 19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7693025" cy="4824412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n"/>
            </a:pPr>
            <a:r>
              <a:rPr lang="en-US" altLang="zh-TW" smtClean="0"/>
              <a:t>5</a:t>
            </a:r>
            <a:r>
              <a:rPr lang="zh-TW" altLang="en-US" smtClean="0"/>
              <a:t>個資料，分別是</a:t>
            </a:r>
            <a:r>
              <a:rPr lang="en-US" altLang="zh-TW" smtClean="0"/>
              <a:t>18, 2, 20, 34, 12 </a:t>
            </a:r>
            <a:r>
              <a:rPr lang="zh-TW" altLang="en-US" smtClean="0"/>
              <a:t>氣泡排序的步驟如下：</a:t>
            </a:r>
          </a:p>
        </p:txBody>
      </p:sp>
      <p:graphicFrame>
        <p:nvGraphicFramePr>
          <p:cNvPr id="13317" name="Object 20"/>
          <p:cNvGraphicFramePr>
            <a:graphicFrameLocks noChangeAspect="1"/>
          </p:cNvGraphicFramePr>
          <p:nvPr>
            <p:ph sz="half" idx="2"/>
          </p:nvPr>
        </p:nvGraphicFramePr>
        <p:xfrm>
          <a:off x="1547813" y="2852738"/>
          <a:ext cx="4824412" cy="333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PhotoImpact" r:id="rId3" imgW="1758551" imgH="1216051" progId="PI3.Image">
                  <p:embed/>
                </p:oleObj>
              </mc:Choice>
              <mc:Fallback>
                <p:oleObj name="PhotoImpact" r:id="rId3" imgW="1758551" imgH="1216051" progId="PI3.Image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852738"/>
                        <a:ext cx="4824412" cy="333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75306B7F-A1AF-47FF-8CBF-989E3975D9E1}" type="slidenum">
              <a:rPr kumimoji="0" lang="zh-TW" altLang="en-US" sz="1400" baseline="0"/>
              <a:pPr/>
              <a:t>6</a:t>
            </a:fld>
            <a:endParaRPr kumimoji="0" lang="zh-TW" altLang="en-US" sz="1400" baseline="0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13.1  </a:t>
            </a:r>
            <a:r>
              <a:rPr lang="zh-TW" altLang="en-US" smtClean="0"/>
              <a:t>氣泡排序</a:t>
            </a:r>
          </a:p>
        </p:txBody>
      </p:sp>
      <p:sp>
        <p:nvSpPr>
          <p:cNvPr id="14340" name="Rectangle 28"/>
          <p:cNvSpPr>
            <a:spLocks noChangeArrowheads="1"/>
          </p:cNvSpPr>
          <p:nvPr/>
        </p:nvSpPr>
        <p:spPr bwMode="auto">
          <a:xfrm>
            <a:off x="838200" y="1628775"/>
            <a:ext cx="7621588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lvl="1" eaLnBrk="1" hangingPunct="1">
              <a:lnSpc>
                <a:spcPct val="90000"/>
              </a:lnSpc>
            </a:pPr>
            <a:endParaRPr lang="zh-TW" altLang="zh-TW" sz="2200" baseline="0"/>
          </a:p>
        </p:txBody>
      </p:sp>
      <p:graphicFrame>
        <p:nvGraphicFramePr>
          <p:cNvPr id="14341" name="Object 29"/>
          <p:cNvGraphicFramePr>
            <a:graphicFrameLocks noChangeAspect="1"/>
          </p:cNvGraphicFramePr>
          <p:nvPr>
            <p:ph idx="1"/>
          </p:nvPr>
        </p:nvGraphicFramePr>
        <p:xfrm>
          <a:off x="1476375" y="1989138"/>
          <a:ext cx="5688013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PhotoImpact" r:id="rId4" imgW="1264708" imgH="722133" progId="PI3.Image">
                  <p:embed/>
                </p:oleObj>
              </mc:Choice>
              <mc:Fallback>
                <p:oleObj name="PhotoImpact" r:id="rId4" imgW="1264708" imgH="722133" progId="PI3.Image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989138"/>
                        <a:ext cx="5688013" cy="324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ABBD5039-4387-4B10-9C10-722261312FB7}" type="slidenum">
              <a:rPr kumimoji="0" lang="zh-TW" altLang="en-US" sz="1400" baseline="0"/>
              <a:pPr/>
              <a:t>7</a:t>
            </a:fld>
            <a:endParaRPr kumimoji="0" lang="zh-TW" altLang="en-US" sz="1400" baseline="0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13.1  </a:t>
            </a:r>
            <a:r>
              <a:rPr lang="zh-TW" altLang="en-US" smtClean="0"/>
              <a:t>氣泡排序</a:t>
            </a:r>
          </a:p>
        </p:txBody>
      </p:sp>
      <p:sp>
        <p:nvSpPr>
          <p:cNvPr id="16388" name="Rectangle 23"/>
          <p:cNvSpPr>
            <a:spLocks noChangeArrowheads="1"/>
          </p:cNvSpPr>
          <p:nvPr/>
        </p:nvSpPr>
        <p:spPr bwMode="auto">
          <a:xfrm>
            <a:off x="838200" y="1700213"/>
            <a:ext cx="7693025" cy="438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lvl="1" eaLnBrk="1" hangingPunct="1">
              <a:lnSpc>
                <a:spcPct val="90000"/>
              </a:lnSpc>
            </a:pPr>
            <a:r>
              <a:rPr lang="zh-TW" altLang="en-US" baseline="0"/>
              <a:t>假設鍵值是</a:t>
            </a:r>
            <a:r>
              <a:rPr lang="en-US" altLang="zh-TW" baseline="0"/>
              <a:t>12, 18, 2, 20, 34</a:t>
            </a:r>
            <a:r>
              <a:rPr lang="zh-TW" altLang="en-US" baseline="0"/>
              <a:t>，則需要幾次掃瞄呢？</a:t>
            </a:r>
            <a:endParaRPr lang="zh-TW" altLang="en-US" sz="2500" baseline="0"/>
          </a:p>
        </p:txBody>
      </p:sp>
      <p:graphicFrame>
        <p:nvGraphicFramePr>
          <p:cNvPr id="16389" name="Object 25"/>
          <p:cNvGraphicFramePr>
            <a:graphicFrameLocks noChangeAspect="1"/>
          </p:cNvGraphicFramePr>
          <p:nvPr/>
        </p:nvGraphicFramePr>
        <p:xfrm>
          <a:off x="5580063" y="1773238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方程式" r:id="rId4" imgW="152268" imgH="152268" progId="Equation.3">
                  <p:embed/>
                </p:oleObj>
              </mc:Choice>
              <mc:Fallback>
                <p:oleObj name="方程式" r:id="rId4" imgW="152268" imgH="152268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773238"/>
                        <a:ext cx="215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27"/>
          <p:cNvGraphicFramePr>
            <a:graphicFrameLocks noChangeAspect="1"/>
          </p:cNvGraphicFramePr>
          <p:nvPr/>
        </p:nvGraphicFramePr>
        <p:xfrm>
          <a:off x="7740650" y="1773238"/>
          <a:ext cx="217488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方程式" r:id="rId6" imgW="152268" imgH="152268" progId="Equation.3">
                  <p:embed/>
                </p:oleObj>
              </mc:Choice>
              <mc:Fallback>
                <p:oleObj name="方程式" r:id="rId6" imgW="152268" imgH="152268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1773238"/>
                        <a:ext cx="217488" cy="21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CF87C575-DACA-406B-9861-46B293D7C863}" type="slidenum">
              <a:rPr kumimoji="0" lang="zh-TW" altLang="en-US" sz="1400" baseline="0"/>
              <a:pPr/>
              <a:t>8</a:t>
            </a:fld>
            <a:endParaRPr kumimoji="0" lang="zh-TW" altLang="en-US" sz="1400" baseline="0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13.2  </a:t>
            </a:r>
            <a:r>
              <a:rPr lang="zh-TW" altLang="en-US" smtClean="0"/>
              <a:t>選擇排序</a:t>
            </a:r>
          </a:p>
        </p:txBody>
      </p:sp>
      <p:sp>
        <p:nvSpPr>
          <p:cNvPr id="18436" name="Rectangle 20"/>
          <p:cNvSpPr>
            <a:spLocks noChangeArrowheads="1"/>
          </p:cNvSpPr>
          <p:nvPr/>
        </p:nvSpPr>
        <p:spPr bwMode="auto">
          <a:xfrm>
            <a:off x="684213" y="1557338"/>
            <a:ext cx="7693025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baseline="0"/>
              <a:t>選擇排序</a:t>
            </a:r>
            <a:r>
              <a:rPr lang="en-US" altLang="zh-TW" baseline="0"/>
              <a:t>(selection sort)</a:t>
            </a:r>
          </a:p>
          <a:p>
            <a:pPr lvl="1" eaLnBrk="1" hangingPunct="1"/>
            <a:r>
              <a:rPr lang="zh-TW" altLang="en-US" baseline="0"/>
              <a:t>首先在所有的資料中挑選一個最小的鍵值，將其放置在第一個位置</a:t>
            </a:r>
            <a:r>
              <a:rPr lang="en-US" altLang="zh-TW" baseline="0"/>
              <a:t>(</a:t>
            </a:r>
            <a:r>
              <a:rPr lang="zh-TW" altLang="en-US" baseline="0"/>
              <a:t>因為由小到大排序</a:t>
            </a:r>
            <a:r>
              <a:rPr lang="en-US" altLang="zh-TW" baseline="0"/>
              <a:t>)</a:t>
            </a:r>
          </a:p>
          <a:p>
            <a:pPr lvl="1" eaLnBrk="1" hangingPunct="1"/>
            <a:r>
              <a:rPr lang="zh-TW" altLang="en-US" baseline="0"/>
              <a:t>之後，再從第二個開始挑選一個最小的鍵值放置於第二個位置一直下去 </a:t>
            </a:r>
          </a:p>
          <a:p>
            <a:pPr lvl="1" eaLnBrk="1" hangingPunct="1"/>
            <a:r>
              <a:rPr lang="zh-TW" altLang="en-US" baseline="0"/>
              <a:t>假設有</a:t>
            </a:r>
            <a:r>
              <a:rPr lang="en-US" altLang="zh-TW" baseline="0"/>
              <a:t>n</a:t>
            </a:r>
            <a:r>
              <a:rPr lang="zh-TW" altLang="en-US" baseline="0"/>
              <a:t>個記錄，則最多需要</a:t>
            </a:r>
            <a:r>
              <a:rPr lang="en-US" altLang="zh-TW" baseline="0"/>
              <a:t>n–1</a:t>
            </a:r>
            <a:r>
              <a:rPr lang="zh-TW" altLang="en-US" baseline="0"/>
              <a:t>次對調，以及</a:t>
            </a:r>
            <a:r>
              <a:rPr lang="en-US" altLang="zh-TW" baseline="0"/>
              <a:t>n(n–1)/2</a:t>
            </a:r>
            <a:r>
              <a:rPr lang="zh-TW" altLang="en-US" baseline="0"/>
              <a:t>次比較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7FDD64B5-631D-4FD7-A008-F97524B535EE}" type="slidenum">
              <a:rPr kumimoji="0" lang="zh-TW" altLang="en-US" sz="1400" baseline="0"/>
              <a:pPr/>
              <a:t>9</a:t>
            </a:fld>
            <a:endParaRPr kumimoji="0" lang="zh-TW" altLang="en-US" sz="1400" baseline="0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13.2  </a:t>
            </a:r>
            <a:r>
              <a:rPr lang="zh-TW" altLang="en-US" smtClean="0"/>
              <a:t>選擇排序</a:t>
            </a:r>
          </a:p>
        </p:txBody>
      </p:sp>
      <p:sp>
        <p:nvSpPr>
          <p:cNvPr id="20484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842250" cy="4495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800" smtClean="0">
              <a:solidFill>
                <a:schemeClr val="tx1"/>
              </a:solidFill>
            </a:endParaRPr>
          </a:p>
          <a:p>
            <a:pPr marL="0" indent="0" eaLnBrk="1" hangingPunct="1"/>
            <a:endParaRPr lang="en-US" altLang="zh-TW" sz="2800" smtClean="0"/>
          </a:p>
        </p:txBody>
      </p:sp>
      <p:sp>
        <p:nvSpPr>
          <p:cNvPr id="20485" name="Rectangle 23"/>
          <p:cNvSpPr>
            <a:spLocks noChangeArrowheads="1"/>
          </p:cNvSpPr>
          <p:nvPr/>
        </p:nvSpPr>
        <p:spPr bwMode="auto">
          <a:xfrm>
            <a:off x="838200" y="1773238"/>
            <a:ext cx="7693025" cy="4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lvl="1" eaLnBrk="1" hangingPunct="1"/>
            <a:r>
              <a:rPr lang="zh-TW" altLang="en-US" baseline="0"/>
              <a:t>選擇排序跟氣泡排序一樣是穩定性的，</a:t>
            </a:r>
          </a:p>
          <a:p>
            <a:pPr lvl="1" eaLnBrk="1" hangingPunct="1"/>
            <a:r>
              <a:rPr lang="zh-TW" altLang="en-US" baseline="0"/>
              <a:t>最壞時間與平均時間複雜度都是</a:t>
            </a:r>
            <a:r>
              <a:rPr lang="en-US" altLang="zh-TW" baseline="0"/>
              <a:t>O(n</a:t>
            </a:r>
            <a:r>
              <a:rPr lang="en-US" altLang="zh-TW"/>
              <a:t>2</a:t>
            </a:r>
            <a:r>
              <a:rPr lang="en-US" altLang="zh-TW" baseline="0"/>
              <a:t>)</a:t>
            </a:r>
            <a:r>
              <a:rPr lang="zh-TW" altLang="en-US" baseline="0"/>
              <a:t>，所需要的額外空間亦很少 </a:t>
            </a:r>
          </a:p>
        </p:txBody>
      </p:sp>
      <p:graphicFrame>
        <p:nvGraphicFramePr>
          <p:cNvPr id="20486" name="Object 45"/>
          <p:cNvGraphicFramePr>
            <a:graphicFrameLocks noChangeAspect="1"/>
          </p:cNvGraphicFramePr>
          <p:nvPr>
            <p:ph sz="half" idx="2"/>
          </p:nvPr>
        </p:nvGraphicFramePr>
        <p:xfrm>
          <a:off x="1763713" y="3573463"/>
          <a:ext cx="6048375" cy="237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PhotoImpact" r:id="rId4" imgW="1944299" imgH="761744" progId="PI3.Image">
                  <p:embed/>
                </p:oleObj>
              </mc:Choice>
              <mc:Fallback>
                <p:oleObj name="PhotoImpact" r:id="rId4" imgW="1944299" imgH="761744" progId="PI3.Image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573463"/>
                        <a:ext cx="6048375" cy="237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5417717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66699"/>
      </a:hlink>
      <a:folHlink>
        <a:srgbClr val="CFDBFD"/>
      </a:folHlink>
    </a:clrScheme>
    <a:fontScheme name="05417717">
      <a:majorFont>
        <a:latin typeface="Tahoma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05417717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417717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417717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417717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417717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417717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417717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417717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Data\Microsoft\Templates\05417717.pot</Template>
  <TotalTime>1909</TotalTime>
  <Words>1905</Words>
  <Application>Microsoft Office PowerPoint</Application>
  <PresentationFormat>如螢幕大小 (4:3)</PresentationFormat>
  <Paragraphs>318</Paragraphs>
  <Slides>31</Slides>
  <Notes>10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31</vt:i4>
      </vt:variant>
    </vt:vector>
  </HeadingPairs>
  <TitlesOfParts>
    <vt:vector size="42" baseType="lpstr">
      <vt:lpstr>Tahoma</vt:lpstr>
      <vt:lpstr>新細明體</vt:lpstr>
      <vt:lpstr>Arial</vt:lpstr>
      <vt:lpstr>Wingdings</vt:lpstr>
      <vt:lpstr>Times New Roman</vt:lpstr>
      <vt:lpstr>Arial Narrow</vt:lpstr>
      <vt:lpstr>文鼎中楷</vt:lpstr>
      <vt:lpstr>Wingdings 3</vt:lpstr>
      <vt:lpstr>05417717</vt:lpstr>
      <vt:lpstr>Ulead PhotoImpact Image</vt:lpstr>
      <vt:lpstr>Microsoft 方程式編輯器 3.0</vt:lpstr>
      <vt:lpstr>  Chapter 13  排序</vt:lpstr>
      <vt:lpstr>PowerPoint 簡報</vt:lpstr>
      <vt:lpstr>PowerPoint 簡報</vt:lpstr>
      <vt:lpstr>13.1  氣泡排序</vt:lpstr>
      <vt:lpstr>13.1  氣泡排序</vt:lpstr>
      <vt:lpstr>13.1  氣泡排序</vt:lpstr>
      <vt:lpstr>13.1  氣泡排序</vt:lpstr>
      <vt:lpstr>13.2  選擇排序</vt:lpstr>
      <vt:lpstr>13.2  選擇排序</vt:lpstr>
      <vt:lpstr>13.3  插入排序</vt:lpstr>
      <vt:lpstr>13.4  合併排序</vt:lpstr>
      <vt:lpstr>13.4  合併排序</vt:lpstr>
      <vt:lpstr>13.5  快速排序</vt:lpstr>
      <vt:lpstr>13.5  快速排序</vt:lpstr>
      <vt:lpstr>13.6  堆積排序</vt:lpstr>
      <vt:lpstr>13.6  堆積排序</vt:lpstr>
      <vt:lpstr>13.6  堆積排序</vt:lpstr>
      <vt:lpstr>13.6  堆積排序</vt:lpstr>
      <vt:lpstr>13.6  堆積排序 (con.t)</vt:lpstr>
      <vt:lpstr>13.6  堆積排序</vt:lpstr>
      <vt:lpstr>13.6  堆積排序</vt:lpstr>
      <vt:lpstr>13.7  謝耳排序</vt:lpstr>
      <vt:lpstr>13.7  謝耳排序</vt:lpstr>
      <vt:lpstr>13.8  二元樹排序</vt:lpstr>
      <vt:lpstr>13.8  二元樹排序</vt:lpstr>
      <vt:lpstr>13.8  二元樹排序</vt:lpstr>
      <vt:lpstr>13.9  基數排序</vt:lpstr>
      <vt:lpstr>13.9  基數排序</vt:lpstr>
      <vt:lpstr>13.9  基數排序</vt:lpstr>
      <vt:lpstr>13.9  基數排序</vt:lpstr>
      <vt:lpstr>13.9  基數排序</vt:lpstr>
    </vt:vector>
  </TitlesOfParts>
  <Company>CHWA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電腦的基本操作</dc:title>
  <dc:creator>v5</dc:creator>
  <cp:lastModifiedBy>Apple</cp:lastModifiedBy>
  <cp:revision>300</cp:revision>
  <dcterms:created xsi:type="dcterms:W3CDTF">2004-07-21T01:42:15Z</dcterms:created>
  <dcterms:modified xsi:type="dcterms:W3CDTF">2018-02-18T02:31:33Z</dcterms:modified>
</cp:coreProperties>
</file>