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6"/>
  </p:notesMasterIdLst>
  <p:handoutMasterIdLst>
    <p:handoutMasterId r:id="rId37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 baseline="300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CC"/>
    <a:srgbClr val="FFCC99"/>
    <a:srgbClr val="800080"/>
    <a:srgbClr val="990099"/>
    <a:srgbClr val="FFFFCC"/>
    <a:srgbClr val="FFFF99"/>
    <a:srgbClr val="090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 varScale="1">
        <p:scale>
          <a:sx n="76" d="100"/>
          <a:sy n="76" d="100"/>
        </p:scale>
        <p:origin x="100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64"/>
    </p:cViewPr>
  </p:sorterViewPr>
  <p:notesViewPr>
    <p:cSldViewPr>
      <p:cViewPr varScale="1">
        <p:scale>
          <a:sx n="38" d="100"/>
          <a:sy n="38" d="100"/>
        </p:scale>
        <p:origin x="-15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3235A8C-2306-4E1F-9324-941F822BE8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814D78-C3D3-4274-813A-C063B7A125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04279-5280-4DF1-AD60-89E1CC24F23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33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Line 3"/>
            <p:cNvSpPr>
              <a:spLocks noChangeShapeType="1"/>
            </p:cNvSpPr>
            <p:nvPr userDrawn="1"/>
          </p:nvSpPr>
          <p:spPr bwMode="white">
            <a:xfrm>
              <a:off x="0" y="19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" name="Line 4"/>
            <p:cNvSpPr>
              <a:spLocks noChangeShapeType="1"/>
            </p:cNvSpPr>
            <p:nvPr userDrawn="1"/>
          </p:nvSpPr>
          <p:spPr bwMode="white">
            <a:xfrm>
              <a:off x="0" y="38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 userDrawn="1"/>
          </p:nvSpPr>
          <p:spPr bwMode="white">
            <a:xfrm>
              <a:off x="0" y="57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white">
            <a:xfrm>
              <a:off x="0" y="76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 userDrawn="1"/>
          </p:nvSpPr>
          <p:spPr bwMode="white">
            <a:xfrm>
              <a:off x="0" y="96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 userDrawn="1"/>
          </p:nvSpPr>
          <p:spPr bwMode="white">
            <a:xfrm>
              <a:off x="0" y="115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 userDrawn="1"/>
          </p:nvSpPr>
          <p:spPr bwMode="white">
            <a:xfrm>
              <a:off x="0" y="134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 userDrawn="1"/>
          </p:nvSpPr>
          <p:spPr bwMode="white">
            <a:xfrm>
              <a:off x="0" y="153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 userDrawn="1"/>
          </p:nvSpPr>
          <p:spPr bwMode="white">
            <a:xfrm>
              <a:off x="0" y="172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 userDrawn="1"/>
          </p:nvSpPr>
          <p:spPr bwMode="white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 userDrawn="1"/>
          </p:nvSpPr>
          <p:spPr bwMode="white">
            <a:xfrm>
              <a:off x="0" y="211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 userDrawn="1"/>
          </p:nvSpPr>
          <p:spPr bwMode="white">
            <a:xfrm>
              <a:off x="0" y="230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 userDrawn="1"/>
          </p:nvSpPr>
          <p:spPr bwMode="white">
            <a:xfrm>
              <a:off x="0" y="249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 userDrawn="1"/>
          </p:nvSpPr>
          <p:spPr bwMode="white">
            <a:xfrm>
              <a:off x="0" y="268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 userDrawn="1"/>
          </p:nvSpPr>
          <p:spPr bwMode="white">
            <a:xfrm>
              <a:off x="0" y="288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 userDrawn="1"/>
          </p:nvSpPr>
          <p:spPr bwMode="white">
            <a:xfrm>
              <a:off x="0" y="307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9"/>
            <p:cNvSpPr>
              <a:spLocks noChangeShapeType="1"/>
            </p:cNvSpPr>
            <p:nvPr userDrawn="1"/>
          </p:nvSpPr>
          <p:spPr bwMode="white">
            <a:xfrm>
              <a:off x="0" y="326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Line 20"/>
            <p:cNvSpPr>
              <a:spLocks noChangeShapeType="1"/>
            </p:cNvSpPr>
            <p:nvPr userDrawn="1"/>
          </p:nvSpPr>
          <p:spPr bwMode="white">
            <a:xfrm>
              <a:off x="0" y="3456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Line 21"/>
            <p:cNvSpPr>
              <a:spLocks noChangeShapeType="1"/>
            </p:cNvSpPr>
            <p:nvPr userDrawn="1"/>
          </p:nvSpPr>
          <p:spPr bwMode="white">
            <a:xfrm>
              <a:off x="0" y="3648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Line 22"/>
            <p:cNvSpPr>
              <a:spLocks noChangeShapeType="1"/>
            </p:cNvSpPr>
            <p:nvPr userDrawn="1"/>
          </p:nvSpPr>
          <p:spPr bwMode="white">
            <a:xfrm>
              <a:off x="0" y="3840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Line 23"/>
            <p:cNvSpPr>
              <a:spLocks noChangeShapeType="1"/>
            </p:cNvSpPr>
            <p:nvPr userDrawn="1"/>
          </p:nvSpPr>
          <p:spPr bwMode="white">
            <a:xfrm>
              <a:off x="0" y="4032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Line 24"/>
            <p:cNvSpPr>
              <a:spLocks noChangeShapeType="1"/>
            </p:cNvSpPr>
            <p:nvPr userDrawn="1"/>
          </p:nvSpPr>
          <p:spPr bwMode="white">
            <a:xfrm>
              <a:off x="0" y="4224"/>
              <a:ext cx="5760" cy="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 userDrawn="1"/>
          </p:nvSpPr>
          <p:spPr bwMode="white">
            <a:xfrm>
              <a:off x="1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 userDrawn="1"/>
          </p:nvSpPr>
          <p:spPr bwMode="white">
            <a:xfrm>
              <a:off x="3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Line 27"/>
            <p:cNvSpPr>
              <a:spLocks noChangeShapeType="1"/>
            </p:cNvSpPr>
            <p:nvPr userDrawn="1"/>
          </p:nvSpPr>
          <p:spPr bwMode="white">
            <a:xfrm>
              <a:off x="5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Line 28"/>
            <p:cNvSpPr>
              <a:spLocks noChangeShapeType="1"/>
            </p:cNvSpPr>
            <p:nvPr userDrawn="1"/>
          </p:nvSpPr>
          <p:spPr bwMode="white">
            <a:xfrm>
              <a:off x="7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Line 29"/>
            <p:cNvSpPr>
              <a:spLocks noChangeShapeType="1"/>
            </p:cNvSpPr>
            <p:nvPr userDrawn="1"/>
          </p:nvSpPr>
          <p:spPr bwMode="white">
            <a:xfrm>
              <a:off x="96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Line 30"/>
            <p:cNvSpPr>
              <a:spLocks noChangeShapeType="1"/>
            </p:cNvSpPr>
            <p:nvPr userDrawn="1"/>
          </p:nvSpPr>
          <p:spPr bwMode="white">
            <a:xfrm>
              <a:off x="115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Line 31"/>
            <p:cNvSpPr>
              <a:spLocks noChangeShapeType="1"/>
            </p:cNvSpPr>
            <p:nvPr userDrawn="1"/>
          </p:nvSpPr>
          <p:spPr bwMode="white">
            <a:xfrm>
              <a:off x="134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2"/>
            <p:cNvSpPr>
              <a:spLocks noChangeShapeType="1"/>
            </p:cNvSpPr>
            <p:nvPr userDrawn="1"/>
          </p:nvSpPr>
          <p:spPr bwMode="white">
            <a:xfrm>
              <a:off x="153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3"/>
            <p:cNvSpPr>
              <a:spLocks noChangeShapeType="1"/>
            </p:cNvSpPr>
            <p:nvPr userDrawn="1"/>
          </p:nvSpPr>
          <p:spPr bwMode="white">
            <a:xfrm>
              <a:off x="172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Line 34"/>
            <p:cNvSpPr>
              <a:spLocks noChangeShapeType="1"/>
            </p:cNvSpPr>
            <p:nvPr userDrawn="1"/>
          </p:nvSpPr>
          <p:spPr bwMode="white">
            <a:xfrm>
              <a:off x="192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Line 35"/>
            <p:cNvSpPr>
              <a:spLocks noChangeShapeType="1"/>
            </p:cNvSpPr>
            <p:nvPr userDrawn="1"/>
          </p:nvSpPr>
          <p:spPr bwMode="white">
            <a:xfrm>
              <a:off x="211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Line 36"/>
            <p:cNvSpPr>
              <a:spLocks noChangeShapeType="1"/>
            </p:cNvSpPr>
            <p:nvPr userDrawn="1"/>
          </p:nvSpPr>
          <p:spPr bwMode="white">
            <a:xfrm>
              <a:off x="230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Line 37"/>
            <p:cNvSpPr>
              <a:spLocks noChangeShapeType="1"/>
            </p:cNvSpPr>
            <p:nvPr userDrawn="1"/>
          </p:nvSpPr>
          <p:spPr bwMode="white">
            <a:xfrm>
              <a:off x="249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Line 38"/>
            <p:cNvSpPr>
              <a:spLocks noChangeShapeType="1"/>
            </p:cNvSpPr>
            <p:nvPr userDrawn="1"/>
          </p:nvSpPr>
          <p:spPr bwMode="white">
            <a:xfrm>
              <a:off x="268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Line 39"/>
            <p:cNvSpPr>
              <a:spLocks noChangeShapeType="1"/>
            </p:cNvSpPr>
            <p:nvPr userDrawn="1"/>
          </p:nvSpPr>
          <p:spPr bwMode="white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Line 40"/>
            <p:cNvSpPr>
              <a:spLocks noChangeShapeType="1"/>
            </p:cNvSpPr>
            <p:nvPr userDrawn="1"/>
          </p:nvSpPr>
          <p:spPr bwMode="white">
            <a:xfrm>
              <a:off x="307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Line 41"/>
            <p:cNvSpPr>
              <a:spLocks noChangeShapeType="1"/>
            </p:cNvSpPr>
            <p:nvPr userDrawn="1"/>
          </p:nvSpPr>
          <p:spPr bwMode="white">
            <a:xfrm>
              <a:off x="326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Line 42"/>
            <p:cNvSpPr>
              <a:spLocks noChangeShapeType="1"/>
            </p:cNvSpPr>
            <p:nvPr userDrawn="1"/>
          </p:nvSpPr>
          <p:spPr bwMode="white">
            <a:xfrm>
              <a:off x="345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Line 43"/>
            <p:cNvSpPr>
              <a:spLocks noChangeShapeType="1"/>
            </p:cNvSpPr>
            <p:nvPr userDrawn="1"/>
          </p:nvSpPr>
          <p:spPr bwMode="white">
            <a:xfrm>
              <a:off x="364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Line 44"/>
            <p:cNvSpPr>
              <a:spLocks noChangeShapeType="1"/>
            </p:cNvSpPr>
            <p:nvPr userDrawn="1"/>
          </p:nvSpPr>
          <p:spPr bwMode="white">
            <a:xfrm>
              <a:off x="384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Line 45"/>
            <p:cNvSpPr>
              <a:spLocks noChangeShapeType="1"/>
            </p:cNvSpPr>
            <p:nvPr userDrawn="1"/>
          </p:nvSpPr>
          <p:spPr bwMode="white">
            <a:xfrm>
              <a:off x="403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Line 46"/>
            <p:cNvSpPr>
              <a:spLocks noChangeShapeType="1"/>
            </p:cNvSpPr>
            <p:nvPr userDrawn="1"/>
          </p:nvSpPr>
          <p:spPr bwMode="white">
            <a:xfrm>
              <a:off x="422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Line 47"/>
            <p:cNvSpPr>
              <a:spLocks noChangeShapeType="1"/>
            </p:cNvSpPr>
            <p:nvPr userDrawn="1"/>
          </p:nvSpPr>
          <p:spPr bwMode="white">
            <a:xfrm>
              <a:off x="441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Line 48"/>
            <p:cNvSpPr>
              <a:spLocks noChangeShapeType="1"/>
            </p:cNvSpPr>
            <p:nvPr userDrawn="1"/>
          </p:nvSpPr>
          <p:spPr bwMode="white">
            <a:xfrm>
              <a:off x="460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Line 49"/>
            <p:cNvSpPr>
              <a:spLocks noChangeShapeType="1"/>
            </p:cNvSpPr>
            <p:nvPr userDrawn="1"/>
          </p:nvSpPr>
          <p:spPr bwMode="white">
            <a:xfrm>
              <a:off x="4800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2" name="Line 50"/>
            <p:cNvSpPr>
              <a:spLocks noChangeShapeType="1"/>
            </p:cNvSpPr>
            <p:nvPr userDrawn="1"/>
          </p:nvSpPr>
          <p:spPr bwMode="white">
            <a:xfrm>
              <a:off x="4992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Line 51"/>
            <p:cNvSpPr>
              <a:spLocks noChangeShapeType="1"/>
            </p:cNvSpPr>
            <p:nvPr userDrawn="1"/>
          </p:nvSpPr>
          <p:spPr bwMode="white">
            <a:xfrm>
              <a:off x="5184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4" name="Line 52"/>
            <p:cNvSpPr>
              <a:spLocks noChangeShapeType="1"/>
            </p:cNvSpPr>
            <p:nvPr userDrawn="1"/>
          </p:nvSpPr>
          <p:spPr bwMode="white">
            <a:xfrm>
              <a:off x="5376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Line 53"/>
            <p:cNvSpPr>
              <a:spLocks noChangeShapeType="1"/>
            </p:cNvSpPr>
            <p:nvPr userDrawn="1"/>
          </p:nvSpPr>
          <p:spPr bwMode="white">
            <a:xfrm>
              <a:off x="5568" y="0"/>
              <a:ext cx="0" cy="4320"/>
            </a:xfrm>
            <a:prstGeom prst="line">
              <a:avLst/>
            </a:prstGeom>
            <a:noFill/>
            <a:ln w="9525">
              <a:pattFill prst="pct30">
                <a:fgClr>
                  <a:schemeClr val="folHlink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6" name="Line 54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7" name="Group 55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58" name="Line 56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1" name="Arc 59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62" name="Group 60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63" name="Line 61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5" name="Arc 63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6" name="Rectangle 66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23296" name="Rectangle 64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74676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23297" name="Rectangle 65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7696200" cy="2862262"/>
          </a:xfrm>
        </p:spPr>
        <p:txBody>
          <a:bodyPr/>
          <a:lstStyle>
            <a:lvl1pPr marL="282575" indent="-282575">
              <a:tabLst>
                <a:tab pos="282575" algn="l"/>
                <a:tab pos="385763" algn="l"/>
              </a:tabLs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8678999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FF956FE6-3CAC-4406-80F7-F8DB04831F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32240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505D0DCD-C484-45A9-96DE-1494B7E473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0272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D9350BED-F4A1-4736-B140-11E58587885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44594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2DC66728-5DFB-4AA0-8B20-D48970B46CF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6440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586BCEE9-E704-46E0-A46B-1304577791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535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762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6764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4000500"/>
            <a:ext cx="3810000" cy="21717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9FB4FBAA-7732-4F5C-8917-842D49AAC7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04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7E2B9D59-4C0D-46E8-8C18-0BE8FED352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2437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B84DE4F8-6261-47EC-9C23-180939012BD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7952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10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4E0700BC-51A4-4BF5-83A3-1EA751D2B1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9272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A5B0495B-4215-43B6-82E1-18A1DDB580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4165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7434BFD3-0137-44C6-BE41-AC4CDA2E4CB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094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15A184E3-953D-47B9-9E3B-571071C2C7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224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64AC320E-7706-481B-9883-EC11ABE1DE0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461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87721558-7FCA-4017-B26B-D9E925E6E95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8628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1038" name="Line 3"/>
            <p:cNvSpPr>
              <a:spLocks noChangeShapeType="1"/>
            </p:cNvSpPr>
            <p:nvPr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9" name="Line 4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40" name="Arc 5"/>
            <p:cNvSpPr>
              <a:spLocks/>
            </p:cNvSpPr>
            <p:nvPr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T0" fmla="*/ 117 w 43195"/>
                <a:gd name="T1" fmla="*/ 0 h 43200"/>
                <a:gd name="T2" fmla="*/ 0 w 43195"/>
                <a:gd name="T3" fmla="*/ 122 h 43200"/>
                <a:gd name="T4" fmla="*/ 119 w 43195"/>
                <a:gd name="T5" fmla="*/ 12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221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</p:txBody>
      </p:sp>
      <p:sp>
        <p:nvSpPr>
          <p:cNvPr id="222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-1524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1" baseline="0" smtClean="0"/>
            </a:lvl1pPr>
          </a:lstStyle>
          <a:p>
            <a:pPr>
              <a:defRPr/>
            </a:pPr>
            <a:r>
              <a:rPr lang="zh-TW" altLang="en-US"/>
              <a:t>資料結構 </a:t>
            </a:r>
            <a:r>
              <a:rPr lang="en-US" altLang="zh-TW"/>
              <a:t>- </a:t>
            </a:r>
            <a:r>
              <a:rPr lang="zh-TW" altLang="en-US"/>
              <a:t>使用 </a:t>
            </a:r>
            <a:r>
              <a:rPr lang="en-US" altLang="zh-TW"/>
              <a:t>C </a:t>
            </a:r>
            <a:r>
              <a:rPr lang="zh-TW" altLang="en-US"/>
              <a:t>語言   </a:t>
            </a:r>
            <a:fld id="{BEF64FD7-F42E-4621-ABA8-290C274BE81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ltGray">
          <a:xfrm>
            <a:off x="3352800" y="0"/>
            <a:ext cx="5791200" cy="228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1" name="AutoShape 11">
            <a:hlinkClick r:id="" action="ppaction://hlinkshowjump?jump=firstslide" highlightClick="1"/>
          </p:cNvPr>
          <p:cNvSpPr>
            <a:spLocks noChangeAspect="1" noChangeArrowheads="1"/>
          </p:cNvSpPr>
          <p:nvPr/>
        </p:nvSpPr>
        <p:spPr bwMode="auto">
          <a:xfrm>
            <a:off x="7620000" y="6324600"/>
            <a:ext cx="420688" cy="420688"/>
          </a:xfrm>
          <a:prstGeom prst="actionButtonHome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2" name="AutoShape 12">
            <a:hlinkClick r:id="" action="ppaction://hlinkshowjump?jump=nextslide" highlightClick="1"/>
          </p:cNvPr>
          <p:cNvSpPr>
            <a:spLocks noChangeAspect="1" noChangeArrowheads="1"/>
          </p:cNvSpPr>
          <p:nvPr/>
        </p:nvSpPr>
        <p:spPr bwMode="auto">
          <a:xfrm>
            <a:off x="8153400" y="6324600"/>
            <a:ext cx="403225" cy="423863"/>
          </a:xfrm>
          <a:prstGeom prst="actionButtonForwardNex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033" name="AutoShape 13">
            <a:hlinkClick r:id="" action="ppaction://hlinkshowjump?jump=previousslide" highlightClick="1"/>
          </p:cNvPr>
          <p:cNvSpPr>
            <a:spLocks noChangeAspect="1" noChangeArrowheads="1"/>
          </p:cNvSpPr>
          <p:nvPr/>
        </p:nvSpPr>
        <p:spPr bwMode="auto">
          <a:xfrm>
            <a:off x="7086600" y="6324600"/>
            <a:ext cx="417513" cy="417513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30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1034" name="Group 14"/>
          <p:cNvGrpSpPr>
            <a:grpSpLocks/>
          </p:cNvGrpSpPr>
          <p:nvPr/>
        </p:nvGrpSpPr>
        <p:grpSpPr bwMode="auto">
          <a:xfrm>
            <a:off x="2971800" y="3886200"/>
            <a:ext cx="6045200" cy="2876550"/>
            <a:chOff x="1480" y="1952"/>
            <a:chExt cx="3808" cy="1812"/>
          </a:xfrm>
        </p:grpSpPr>
        <p:sp>
          <p:nvSpPr>
            <p:cNvPr id="1035" name="Line 15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6" name="Line 16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7" name="Arc 17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T0" fmla="*/ 76 w 43195"/>
                <a:gd name="T1" fmla="*/ 0 h 43200"/>
                <a:gd name="T2" fmla="*/ 0 w 43195"/>
                <a:gd name="T3" fmla="*/ 80 h 43200"/>
                <a:gd name="T4" fmla="*/ 78 w 43195"/>
                <a:gd name="T5" fmla="*/ 79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0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199"/>
                    <a:pt x="247" y="33805"/>
                    <a:pt x="-1" y="22056"/>
                  </a:cubicBezTo>
                  <a:lnTo>
                    <a:pt x="21595" y="21600"/>
                  </a:lnTo>
                  <a:lnTo>
                    <a:pt x="21114" y="5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10000"/>
        <a:buFont typeface="Wingdings" panose="05000000000000000000" pitchFamily="2" charset="2"/>
        <a:buChar char="§"/>
        <a:defRPr kumimoji="1" sz="3200" kern="1200">
          <a:solidFill>
            <a:srgbClr val="090A1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rgbClr val="090A15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5000"/>
        <a:buFont typeface="Wingdings" panose="05000000000000000000" pitchFamily="2" charset="2"/>
        <a:buChar char="w"/>
        <a:defRPr kumimoji="1" sz="2400" kern="1200">
          <a:solidFill>
            <a:srgbClr val="090A15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rgbClr val="090A15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/>
              <a:t>Chapter </a:t>
            </a:r>
            <a:r>
              <a:rPr lang="en-US" altLang="zh-TW" smtClean="0"/>
              <a:t>14  </a:t>
            </a:r>
            <a:r>
              <a:rPr lang="zh-TW" altLang="en-US" dirty="0"/>
              <a:t>搜尋</a:t>
            </a:r>
            <a:r>
              <a:rPr lang="en-US" altLang="zh-TW" dirty="0"/>
              <a:t>(Searching)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zh-TW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15870" anchor="ctr">
            <a:spAutoFit/>
          </a:bodyPr>
          <a:lstStyle>
            <a:lvl1pPr indent="114300">
              <a:tabLst>
                <a:tab pos="5143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5143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5143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5143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5143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1435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01522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雜湊</a:t>
            </a:r>
            <a:r>
              <a:rPr lang="en-US" altLang="zh-TW"/>
              <a:t>(Hashing)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dirty="0"/>
              <a:t>在雜湊法中，資料在</a:t>
            </a:r>
            <a:r>
              <a:rPr lang="zh-TW" altLang="en-US" dirty="0">
                <a:solidFill>
                  <a:srgbClr val="A50021"/>
                </a:solidFill>
              </a:rPr>
              <a:t>記憶體的位址</a:t>
            </a:r>
            <a:r>
              <a:rPr lang="zh-TW" altLang="en-US" dirty="0"/>
              <a:t>是經由鍵值</a:t>
            </a:r>
            <a:r>
              <a:rPr lang="en-US" altLang="zh-TW" dirty="0"/>
              <a:t>(key value)</a:t>
            </a:r>
            <a:r>
              <a:rPr lang="zh-TW" altLang="en-US" dirty="0"/>
              <a:t>或識別字</a:t>
            </a:r>
            <a:r>
              <a:rPr lang="en-US" altLang="zh-TW" dirty="0"/>
              <a:t>(identifier)</a:t>
            </a:r>
            <a:r>
              <a:rPr lang="zh-TW" altLang="en-US" dirty="0"/>
              <a:t>代入函數</a:t>
            </a:r>
            <a:r>
              <a:rPr lang="en-US" altLang="zh-TW" dirty="0"/>
              <a:t>(function)</a:t>
            </a:r>
            <a:r>
              <a:rPr lang="zh-TW" altLang="en-US" dirty="0"/>
              <a:t>轉換而得的，如圖</a:t>
            </a:r>
            <a:r>
              <a:rPr lang="en-US" altLang="zh-TW" dirty="0"/>
              <a:t>13-1</a:t>
            </a:r>
            <a:r>
              <a:rPr lang="zh-TW" altLang="en-US" dirty="0"/>
              <a:t>。</a:t>
            </a:r>
          </a:p>
          <a:p>
            <a:pPr>
              <a:lnSpc>
                <a:spcPct val="90000"/>
              </a:lnSpc>
            </a:pPr>
            <a:endParaRPr lang="zh-TW" altLang="en-US" dirty="0"/>
          </a:p>
          <a:p>
            <a:pPr marL="0" indent="0">
              <a:lnSpc>
                <a:spcPct val="90000"/>
              </a:lnSpc>
              <a:buNone/>
            </a:pPr>
            <a:endParaRPr lang="zh-TW" altLang="en-US" dirty="0"/>
          </a:p>
          <a:p>
            <a:pPr>
              <a:lnSpc>
                <a:spcPct val="90000"/>
              </a:lnSpc>
            </a:pPr>
            <a:r>
              <a:rPr lang="zh-TW" altLang="en-US" dirty="0"/>
              <a:t>此種函數，一般稱之為</a:t>
            </a:r>
            <a:r>
              <a:rPr lang="zh-TW" altLang="en-US" dirty="0">
                <a:solidFill>
                  <a:srgbClr val="A50021"/>
                </a:solidFill>
              </a:rPr>
              <a:t>雜湊函數</a:t>
            </a:r>
            <a:r>
              <a:rPr lang="en-US" altLang="zh-TW" dirty="0">
                <a:solidFill>
                  <a:srgbClr val="A50021"/>
                </a:solidFill>
              </a:rPr>
              <a:t>(hashing </a:t>
            </a:r>
            <a:r>
              <a:rPr lang="en-US" altLang="zh-TW" dirty="0" err="1">
                <a:solidFill>
                  <a:srgbClr val="A50021"/>
                </a:solidFill>
              </a:rPr>
              <a:t>funciton</a:t>
            </a:r>
            <a:r>
              <a:rPr lang="en-US" altLang="zh-TW" dirty="0">
                <a:solidFill>
                  <a:srgbClr val="A50021"/>
                </a:solidFill>
              </a:rPr>
              <a:t>)</a:t>
            </a:r>
            <a:r>
              <a:rPr lang="zh-TW" altLang="en-US" dirty="0"/>
              <a:t>或鍵值對應位址轉換</a:t>
            </a:r>
            <a:r>
              <a:rPr lang="en-US" altLang="zh-TW" dirty="0"/>
              <a:t>(key to address transformation)</a:t>
            </a:r>
            <a:r>
              <a:rPr lang="zh-TW" altLang="en-US" dirty="0"/>
              <a:t>。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932113" y="3429000"/>
            <a:ext cx="2271712" cy="863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TW" sz="2000" dirty="0"/>
              <a:t>h(</a:t>
            </a:r>
            <a:r>
              <a:rPr lang="zh-TW" altLang="en-US" sz="2000" dirty="0"/>
              <a:t>位址</a:t>
            </a:r>
            <a:r>
              <a:rPr lang="en-US" altLang="zh-TW" sz="2000" dirty="0"/>
              <a:t>)</a:t>
            </a:r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>
            <a:off x="5200650" y="3865563"/>
            <a:ext cx="11001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1835150" y="3875088"/>
            <a:ext cx="1100138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454650" y="3429000"/>
            <a:ext cx="70167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96000"/>
              </a:lnSpc>
            </a:pPr>
            <a:r>
              <a:rPr lang="zh-TW" altLang="en-US" sz="2000"/>
              <a:t>位址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1930400" y="3429000"/>
            <a:ext cx="9096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96000"/>
              </a:lnSpc>
            </a:pPr>
            <a:r>
              <a:rPr lang="zh-TW" altLang="en-US" sz="2000"/>
              <a:t>鍵值</a:t>
            </a:r>
            <a:r>
              <a:rPr lang="en-US" altLang="zh-TW" sz="2000"/>
              <a:t>(k)</a:t>
            </a:r>
          </a:p>
        </p:txBody>
      </p:sp>
    </p:spTree>
    <p:extLst>
      <p:ext uri="{BB962C8B-B14F-4D97-AF65-F5344CB8AC3E}">
        <p14:creationId xmlns:p14="http://schemas.microsoft.com/office/powerpoint/2010/main" val="35728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雜湊</a:t>
            </a:r>
            <a:r>
              <a:rPr lang="en-US" altLang="zh-TW"/>
              <a:t>(Hashing)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雜湊函數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dirty="0"/>
              <a:t>一般常用的雜湊函數有下列數種方法：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平方後取中間值法</a:t>
            </a:r>
            <a:r>
              <a:rPr lang="en-US" altLang="zh-TW" dirty="0">
                <a:solidFill>
                  <a:srgbClr val="0070C0"/>
                </a:solidFill>
              </a:rPr>
              <a:t>(mid-square)</a:t>
            </a:r>
            <a:br>
              <a:rPr lang="en-US" altLang="zh-TW" dirty="0">
                <a:solidFill>
                  <a:srgbClr val="0070C0"/>
                </a:solidFill>
              </a:rPr>
            </a:br>
            <a:r>
              <a:rPr lang="zh-TW" altLang="en-US" dirty="0"/>
              <a:t>此種方法乃是將</a:t>
            </a:r>
            <a:r>
              <a:rPr lang="zh-TW" altLang="en-US" dirty="0">
                <a:solidFill>
                  <a:schemeClr val="hlink"/>
                </a:solidFill>
              </a:rPr>
              <a:t>鍵值平方</a:t>
            </a:r>
            <a:r>
              <a:rPr lang="zh-TW" altLang="en-US" dirty="0"/>
              <a:t>，然後視儲存空間的大小來決定取幾位數。</a:t>
            </a:r>
          </a:p>
          <a:p>
            <a:pPr lvl="1"/>
            <a:r>
              <a:rPr lang="zh-TW" altLang="en-US" dirty="0">
                <a:solidFill>
                  <a:srgbClr val="0070C0"/>
                </a:solidFill>
              </a:rPr>
              <a:t>除法</a:t>
            </a:r>
            <a:r>
              <a:rPr lang="en-US" altLang="zh-TW" dirty="0">
                <a:solidFill>
                  <a:srgbClr val="0070C0"/>
                </a:solidFill>
              </a:rPr>
              <a:t>(division)</a:t>
            </a:r>
            <a:br>
              <a:rPr lang="en-US" altLang="zh-TW" dirty="0">
                <a:solidFill>
                  <a:srgbClr val="0070C0"/>
                </a:solidFill>
              </a:rPr>
            </a:br>
            <a:r>
              <a:rPr lang="zh-TW" altLang="en-US" dirty="0"/>
              <a:t>此種方法將</a:t>
            </a:r>
            <a:r>
              <a:rPr lang="zh-TW" altLang="en-US" dirty="0">
                <a:solidFill>
                  <a:schemeClr val="hlink"/>
                </a:solidFill>
              </a:rPr>
              <a:t>鍵值利用模數運算</a:t>
            </a:r>
            <a:r>
              <a:rPr lang="en-US" altLang="zh-TW" dirty="0"/>
              <a:t>(mod)</a:t>
            </a:r>
            <a:r>
              <a:rPr lang="zh-TW" altLang="en-US" dirty="0"/>
              <a:t>後，其</a:t>
            </a:r>
            <a:r>
              <a:rPr lang="zh-TW" altLang="en-US" dirty="0">
                <a:solidFill>
                  <a:schemeClr val="hlink"/>
                </a:solidFill>
              </a:rPr>
              <a:t>餘數即為此鍵值所對稱的位址</a:t>
            </a:r>
            <a:r>
              <a:rPr lang="zh-TW" altLang="en-US" dirty="0"/>
              <a:t>，亦即</a:t>
            </a:r>
            <a:br>
              <a:rPr lang="zh-TW" altLang="en-US" dirty="0"/>
            </a:br>
            <a:r>
              <a:rPr lang="en-US" altLang="zh-TW" dirty="0" err="1"/>
              <a:t>F</a:t>
            </a:r>
            <a:r>
              <a:rPr lang="en-US" altLang="zh-TW" baseline="-30000" dirty="0" err="1"/>
              <a:t>d</a:t>
            </a:r>
            <a:r>
              <a:rPr lang="en-US" altLang="zh-TW" dirty="0"/>
              <a:t>(x) = x mod m </a:t>
            </a:r>
            <a:r>
              <a:rPr lang="zh-TW" altLang="en-US" dirty="0"/>
              <a:t>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11030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雜湊</a:t>
            </a:r>
            <a:r>
              <a:rPr lang="en-US" altLang="zh-TW"/>
              <a:t>(Hashing)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>
                <a:solidFill>
                  <a:srgbClr val="0070C0"/>
                </a:solidFill>
              </a:rPr>
              <a:t>數位分析法</a:t>
            </a:r>
            <a:r>
              <a:rPr lang="en-US" altLang="zh-TW" dirty="0">
                <a:solidFill>
                  <a:srgbClr val="0070C0"/>
                </a:solidFill>
              </a:rPr>
              <a:t>(digit analysis)</a:t>
            </a:r>
            <a:br>
              <a:rPr lang="en-US" altLang="zh-TW" dirty="0">
                <a:solidFill>
                  <a:srgbClr val="0070C0"/>
                </a:solidFill>
              </a:rPr>
            </a:br>
            <a:r>
              <a:rPr lang="zh-TW" altLang="en-US" dirty="0"/>
              <a:t>此種方法適合</a:t>
            </a:r>
            <a:r>
              <a:rPr lang="zh-TW" altLang="en-US" dirty="0">
                <a:solidFill>
                  <a:schemeClr val="hlink"/>
                </a:solidFill>
              </a:rPr>
              <a:t>大的靜態資料</a:t>
            </a:r>
            <a:r>
              <a:rPr lang="zh-TW" altLang="en-US" dirty="0">
                <a:solidFill>
                  <a:srgbClr val="FF00FF"/>
                </a:solidFill>
              </a:rPr>
              <a:t/>
            </a:r>
            <a:br>
              <a:rPr lang="zh-TW" altLang="en-US" dirty="0">
                <a:solidFill>
                  <a:srgbClr val="FF00FF"/>
                </a:solidFill>
              </a:rPr>
            </a:br>
            <a:r>
              <a:rPr lang="zh-TW" altLang="en-US" dirty="0">
                <a:solidFill>
                  <a:schemeClr val="hlink"/>
                </a:solidFill>
              </a:rPr>
              <a:t>所有的鍵值均事先知道</a:t>
            </a:r>
          </a:p>
          <a:p>
            <a:pPr lvl="2"/>
            <a:r>
              <a:rPr lang="zh-TW" altLang="en-US" dirty="0"/>
              <a:t>先檢查鍵值的所有數位</a:t>
            </a:r>
          </a:p>
          <a:p>
            <a:pPr lvl="2"/>
            <a:r>
              <a:rPr lang="zh-TW" altLang="en-US" dirty="0"/>
              <a:t>分析每一數位是否分佈均勻，將不均勻的數位刪除</a:t>
            </a:r>
          </a:p>
          <a:p>
            <a:pPr lvl="2"/>
            <a:r>
              <a:rPr lang="zh-TW" altLang="en-US" dirty="0"/>
              <a:t>然後根據儲存空間的大小來決定數位的數目。</a:t>
            </a:r>
          </a:p>
        </p:txBody>
      </p:sp>
    </p:spTree>
    <p:extLst>
      <p:ext uri="{BB962C8B-B14F-4D97-AF65-F5344CB8AC3E}">
        <p14:creationId xmlns:p14="http://schemas.microsoft.com/office/powerpoint/2010/main" val="3491024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雜湊</a:t>
            </a:r>
            <a:r>
              <a:rPr lang="en-US" altLang="zh-TW"/>
              <a:t>(Hashing)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3924300" y="1700213"/>
            <a:ext cx="4751388" cy="44656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數位分析法</a:t>
            </a:r>
            <a:r>
              <a:rPr lang="en-US" altLang="zh-TW" sz="2400" dirty="0">
                <a:solidFill>
                  <a:srgbClr val="0070C0"/>
                </a:solidFill>
              </a:rPr>
              <a:t>(digit analysis):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 dirty="0"/>
              <a:t>例如</a:t>
            </a:r>
            <a:r>
              <a:rPr lang="en-US" altLang="zh-TW" sz="2400" dirty="0"/>
              <a:t>: 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觀察得知在</a:t>
            </a:r>
            <a:r>
              <a:rPr lang="en-US" altLang="zh-TW" sz="2400" dirty="0"/>
              <a:t>7</a:t>
            </a:r>
            <a:r>
              <a:rPr lang="zh-TW" altLang="en-US" sz="2400" dirty="0"/>
              <a:t>個鍵值中</a:t>
            </a:r>
            <a:r>
              <a:rPr lang="en-US" altLang="zh-TW" sz="2400" dirty="0"/>
              <a:t>1</a:t>
            </a:r>
            <a:r>
              <a:rPr lang="zh-TW" altLang="en-US" sz="2400" dirty="0"/>
              <a:t>、</a:t>
            </a:r>
            <a:r>
              <a:rPr lang="en-US" altLang="zh-TW" sz="2400" dirty="0"/>
              <a:t>2</a:t>
            </a:r>
            <a:r>
              <a:rPr lang="zh-TW" altLang="en-US" sz="2400" dirty="0"/>
              <a:t>、</a:t>
            </a:r>
            <a:r>
              <a:rPr lang="en-US" altLang="zh-TW" sz="2400" dirty="0"/>
              <a:t>3</a:t>
            </a:r>
            <a:r>
              <a:rPr lang="zh-TW" altLang="en-US" sz="2400" dirty="0"/>
              <a:t>位（由左邊算起）的數值顯得太</a:t>
            </a:r>
            <a:r>
              <a:rPr lang="zh-TW" altLang="en-US" sz="2400" dirty="0">
                <a:solidFill>
                  <a:schemeClr val="hlink"/>
                </a:solidFill>
              </a:rPr>
              <a:t>不均勻</a:t>
            </a:r>
            <a:r>
              <a:rPr lang="zh-TW" altLang="en-US" sz="2400" dirty="0"/>
              <a:t>，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故刪除第</a:t>
            </a:r>
            <a:r>
              <a:rPr lang="en-US" altLang="zh-TW" sz="2400" dirty="0"/>
              <a:t>1</a:t>
            </a:r>
            <a:r>
              <a:rPr lang="zh-TW" altLang="en-US" sz="2400" dirty="0"/>
              <a:t>，</a:t>
            </a:r>
            <a:r>
              <a:rPr lang="en-US" altLang="zh-TW" sz="2400" dirty="0"/>
              <a:t>2</a:t>
            </a:r>
            <a:r>
              <a:rPr lang="zh-TW" altLang="en-US" sz="2400" dirty="0"/>
              <a:t>，</a:t>
            </a:r>
            <a:r>
              <a:rPr lang="en-US" altLang="zh-TW" sz="2400" dirty="0"/>
              <a:t>3</a:t>
            </a:r>
            <a:r>
              <a:rPr lang="zh-TW" altLang="en-US" sz="2400" dirty="0"/>
              <a:t>位數，再觀察第</a:t>
            </a:r>
            <a:r>
              <a:rPr lang="en-US" altLang="zh-TW" sz="2400" dirty="0"/>
              <a:t>8</a:t>
            </a:r>
            <a:r>
              <a:rPr lang="zh-TW" altLang="en-US" sz="2400" dirty="0"/>
              <a:t>位也太多</a:t>
            </a:r>
            <a:r>
              <a:rPr lang="en-US" altLang="zh-TW" sz="2400" dirty="0"/>
              <a:t>8</a:t>
            </a:r>
            <a:r>
              <a:rPr lang="zh-TW" altLang="en-US" sz="2400" dirty="0"/>
              <a:t>，故刪除。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假設有</a:t>
            </a:r>
            <a:r>
              <a:rPr lang="en-US" altLang="zh-TW" sz="2400" dirty="0"/>
              <a:t>1000</a:t>
            </a:r>
            <a:r>
              <a:rPr lang="zh-TW" altLang="en-US" sz="2400" dirty="0"/>
              <a:t>個儲存空間，故可挑選每一鍵值的</a:t>
            </a:r>
            <a:r>
              <a:rPr lang="en-US" altLang="zh-TW" sz="2400" dirty="0"/>
              <a:t>4</a:t>
            </a:r>
            <a:r>
              <a:rPr lang="zh-TW" altLang="en-US" sz="2400" dirty="0"/>
              <a:t>，</a:t>
            </a:r>
            <a:r>
              <a:rPr lang="en-US" altLang="zh-TW" sz="2400" dirty="0"/>
              <a:t>6</a:t>
            </a:r>
            <a:r>
              <a:rPr lang="zh-TW" altLang="en-US" sz="2400" dirty="0"/>
              <a:t>，</a:t>
            </a:r>
            <a:r>
              <a:rPr lang="en-US" altLang="zh-TW" sz="2400" dirty="0"/>
              <a:t>7</a:t>
            </a:r>
            <a:r>
              <a:rPr lang="zh-TW" altLang="en-US" sz="2400" dirty="0"/>
              <a:t>位做為再儲存的位址，分別為</a:t>
            </a:r>
            <a:r>
              <a:rPr lang="en-US" altLang="zh-TW" sz="2400" dirty="0"/>
              <a:t>523, 937, 382, 497, 616, 954, 236</a:t>
            </a:r>
            <a:r>
              <a:rPr lang="zh-TW" altLang="en-US" sz="2400" dirty="0"/>
              <a:t>。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55650" y="19494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4 8 4 – 5 2 – 2 3 5 2</a:t>
            </a:r>
            <a:r>
              <a:rPr lang="en-US" altLang="zh-TW" sz="2800"/>
              <a:t> 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755650" y="245745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4 8 4 – 9 1 – 3 7 8 9</a:t>
            </a:r>
            <a:endParaRPr lang="en-US" altLang="zh-TW" sz="2800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755650" y="28384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4 8 4 – 3 2 – 8 2 8 2</a:t>
            </a:r>
            <a:r>
              <a:rPr lang="en-US" altLang="zh-TW" sz="2800"/>
              <a:t> 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755650" y="32702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4 8 4 – 4 8 – 9 7 8 2</a:t>
            </a:r>
            <a:r>
              <a:rPr lang="en-US" altLang="zh-TW" sz="2800"/>
              <a:t> 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755650" y="37020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4 8 4 – 6 4 – 1 6 8 8</a:t>
            </a:r>
            <a:r>
              <a:rPr lang="en-US" altLang="zh-TW" sz="2800"/>
              <a:t> 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755650" y="41338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4 8 4 – 9 8 – 5 4 8 7</a:t>
            </a:r>
            <a:r>
              <a:rPr lang="en-US" altLang="zh-TW" sz="2800"/>
              <a:t> 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755650" y="4565650"/>
            <a:ext cx="308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/>
              <a:t>4 8 4 – 2 1 – 3 6 6 3</a:t>
            </a:r>
            <a:r>
              <a:rPr lang="en-US" altLang="zh-TW" sz="2800"/>
              <a:t> 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1488268" y="1773238"/>
            <a:ext cx="376237" cy="31686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2019065" y="1773238"/>
            <a:ext cx="752735" cy="31686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389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雜湊</a:t>
            </a:r>
            <a:r>
              <a:rPr lang="en-US" altLang="zh-TW"/>
              <a:t>(Hashing)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利用上述四種方法將</a:t>
            </a:r>
            <a:r>
              <a:rPr lang="zh-TW" altLang="en-US" sz="2800" dirty="0">
                <a:solidFill>
                  <a:srgbClr val="800080"/>
                </a:solidFill>
              </a:rPr>
              <a:t>鍵值</a:t>
            </a:r>
            <a:r>
              <a:rPr lang="en-US" altLang="zh-TW" sz="2800" dirty="0"/>
              <a:t>(</a:t>
            </a:r>
            <a:r>
              <a:rPr lang="zh-TW" altLang="en-US" sz="2800" dirty="0"/>
              <a:t>或識別字</a:t>
            </a:r>
            <a:r>
              <a:rPr lang="en-US" altLang="zh-TW" sz="2800" dirty="0"/>
              <a:t>)</a:t>
            </a:r>
            <a:r>
              <a:rPr lang="zh-TW" altLang="en-US" sz="2800" dirty="0"/>
              <a:t>轉換其對應的</a:t>
            </a:r>
            <a:r>
              <a:rPr lang="zh-TW" altLang="en-US" sz="2800" dirty="0">
                <a:solidFill>
                  <a:srgbClr val="800080"/>
                </a:solidFill>
              </a:rPr>
              <a:t>儲存位址</a:t>
            </a:r>
            <a:r>
              <a:rPr lang="zh-TW" altLang="en-US" sz="2800" dirty="0"/>
              <a:t>，這些儲存位址，以下列方式儲存在一稱之為</a:t>
            </a:r>
            <a:r>
              <a:rPr lang="zh-TW" altLang="en-US" sz="2800" dirty="0">
                <a:solidFill>
                  <a:srgbClr val="0070C0"/>
                </a:solidFill>
              </a:rPr>
              <a:t>雜湊表</a:t>
            </a:r>
            <a:r>
              <a:rPr lang="zh-TW" altLang="en-US" sz="2800" dirty="0"/>
              <a:t>的表中</a:t>
            </a:r>
            <a:r>
              <a:rPr lang="en-US" altLang="zh-TW" sz="2800" dirty="0"/>
              <a:t>:</a:t>
            </a:r>
          </a:p>
          <a:p>
            <a:pPr lvl="1"/>
            <a:r>
              <a:rPr lang="zh-TW" altLang="en-US" dirty="0"/>
              <a:t>將儲存空間劃分為</a:t>
            </a:r>
            <a:r>
              <a:rPr lang="en-US" altLang="zh-TW" dirty="0"/>
              <a:t>b</a:t>
            </a:r>
            <a:r>
              <a:rPr lang="zh-TW" altLang="en-US" dirty="0"/>
              <a:t>個桶</a:t>
            </a:r>
            <a:r>
              <a:rPr lang="en-US" altLang="zh-TW" dirty="0"/>
              <a:t>(bucket)</a:t>
            </a:r>
            <a:r>
              <a:rPr lang="zh-TW" altLang="en-US" dirty="0"/>
              <a:t>，分別為</a:t>
            </a:r>
            <a:r>
              <a:rPr lang="en-US" altLang="zh-TW" dirty="0"/>
              <a:t>HT(0)</a:t>
            </a:r>
            <a:r>
              <a:rPr lang="zh-TW" altLang="en-US" dirty="0"/>
              <a:t>，</a:t>
            </a:r>
            <a:r>
              <a:rPr lang="en-US" altLang="zh-TW" dirty="0"/>
              <a:t>HT(1)</a:t>
            </a:r>
            <a:r>
              <a:rPr lang="zh-TW" altLang="en-US" dirty="0"/>
              <a:t>，</a:t>
            </a:r>
            <a:r>
              <a:rPr lang="en-US" altLang="zh-TW" dirty="0"/>
              <a:t>...</a:t>
            </a:r>
            <a:r>
              <a:rPr lang="zh-TW" altLang="en-US" dirty="0"/>
              <a:t>，</a:t>
            </a:r>
            <a:r>
              <a:rPr lang="en-US" altLang="zh-TW" dirty="0"/>
              <a:t>HT(b-1) 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每個桶具</a:t>
            </a:r>
            <a:r>
              <a:rPr lang="en-US" altLang="zh-TW" dirty="0">
                <a:solidFill>
                  <a:srgbClr val="006600"/>
                </a:solidFill>
              </a:rPr>
              <a:t>S</a:t>
            </a:r>
            <a:r>
              <a:rPr lang="zh-TW" altLang="en-US" dirty="0">
                <a:solidFill>
                  <a:srgbClr val="006600"/>
                </a:solidFill>
              </a:rPr>
              <a:t>個記錄</a:t>
            </a:r>
            <a:r>
              <a:rPr lang="zh-TW" altLang="en-US" dirty="0"/>
              <a:t>，亦即由</a:t>
            </a:r>
            <a:r>
              <a:rPr lang="en-US" altLang="zh-TW" dirty="0"/>
              <a:t>S</a:t>
            </a:r>
            <a:r>
              <a:rPr lang="zh-TW" altLang="en-US" dirty="0"/>
              <a:t>個槽</a:t>
            </a:r>
            <a:r>
              <a:rPr lang="en-US" altLang="zh-TW" dirty="0"/>
              <a:t>(slot)</a:t>
            </a:r>
            <a:r>
              <a:rPr lang="zh-TW" altLang="en-US" dirty="0"/>
              <a:t>所組合而成。</a:t>
            </a:r>
          </a:p>
          <a:p>
            <a:r>
              <a:rPr lang="zh-TW" altLang="en-US" sz="2800" dirty="0"/>
              <a:t>雜湊函數是把鍵值轉換；</a:t>
            </a:r>
            <a:br>
              <a:rPr lang="zh-TW" altLang="en-US" sz="2800" dirty="0"/>
            </a:br>
            <a:r>
              <a:rPr lang="zh-TW" altLang="en-US" sz="2800" dirty="0"/>
              <a:t>對應到雜湊表的</a:t>
            </a:r>
            <a:r>
              <a:rPr lang="en-US" altLang="zh-TW" sz="2800" dirty="0"/>
              <a:t>0</a:t>
            </a:r>
            <a:r>
              <a:rPr lang="zh-TW" altLang="en-US" sz="2800" dirty="0"/>
              <a:t>至</a:t>
            </a:r>
            <a:r>
              <a:rPr lang="en-US" altLang="zh-TW" sz="2800" dirty="0"/>
              <a:t>b-1</a:t>
            </a:r>
            <a:r>
              <a:rPr lang="zh-TW" altLang="en-US" sz="2800" dirty="0"/>
              <a:t>桶中。</a:t>
            </a:r>
          </a:p>
        </p:txBody>
      </p:sp>
      <p:grpSp>
        <p:nvGrpSpPr>
          <p:cNvPr id="80900" name="Group 4"/>
          <p:cNvGrpSpPr>
            <a:grpSpLocks/>
          </p:cNvGrpSpPr>
          <p:nvPr/>
        </p:nvGrpSpPr>
        <p:grpSpPr bwMode="auto">
          <a:xfrm>
            <a:off x="7019925" y="4868863"/>
            <a:ext cx="1019175" cy="1081087"/>
            <a:chOff x="4014" y="3475"/>
            <a:chExt cx="642" cy="681"/>
          </a:xfrm>
        </p:grpSpPr>
        <p:grpSp>
          <p:nvGrpSpPr>
            <p:cNvPr id="80901" name="Group 5"/>
            <p:cNvGrpSpPr>
              <a:grpSpLocks/>
            </p:cNvGrpSpPr>
            <p:nvPr/>
          </p:nvGrpSpPr>
          <p:grpSpPr bwMode="auto">
            <a:xfrm>
              <a:off x="4014" y="3475"/>
              <a:ext cx="642" cy="681"/>
              <a:chOff x="4014" y="3475"/>
              <a:chExt cx="642" cy="681"/>
            </a:xfrm>
          </p:grpSpPr>
          <p:grpSp>
            <p:nvGrpSpPr>
              <p:cNvPr id="80902" name="Group 6"/>
              <p:cNvGrpSpPr>
                <a:grpSpLocks/>
              </p:cNvGrpSpPr>
              <p:nvPr/>
            </p:nvGrpSpPr>
            <p:grpSpPr bwMode="auto">
              <a:xfrm>
                <a:off x="4014" y="3475"/>
                <a:ext cx="642" cy="681"/>
                <a:chOff x="4014" y="3475"/>
                <a:chExt cx="642" cy="681"/>
              </a:xfrm>
            </p:grpSpPr>
            <p:sp>
              <p:nvSpPr>
                <p:cNvPr id="80903" name="Rectangle 7"/>
                <p:cNvSpPr>
                  <a:spLocks noChangeArrowheads="1"/>
                </p:cNvSpPr>
                <p:nvPr/>
              </p:nvSpPr>
              <p:spPr bwMode="auto">
                <a:xfrm>
                  <a:off x="4014" y="3475"/>
                  <a:ext cx="635" cy="681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80904" name="Line 8"/>
                <p:cNvSpPr>
                  <a:spLocks noChangeShapeType="1"/>
                </p:cNvSpPr>
                <p:nvPr/>
              </p:nvSpPr>
              <p:spPr bwMode="auto">
                <a:xfrm>
                  <a:off x="4021" y="3612"/>
                  <a:ext cx="6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TW" altLang="en-US"/>
                </a:p>
              </p:txBody>
            </p:sp>
          </p:grpSp>
          <p:sp>
            <p:nvSpPr>
              <p:cNvPr id="80905" name="Line 9"/>
              <p:cNvSpPr>
                <a:spLocks noChangeShapeType="1"/>
              </p:cNvSpPr>
              <p:nvPr/>
            </p:nvSpPr>
            <p:spPr bwMode="auto">
              <a:xfrm>
                <a:off x="4332" y="3475"/>
                <a:ext cx="0" cy="6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  <p:sp>
            <p:nvSpPr>
              <p:cNvPr id="80906" name="Line 10"/>
              <p:cNvSpPr>
                <a:spLocks noChangeShapeType="1"/>
              </p:cNvSpPr>
              <p:nvPr/>
            </p:nvSpPr>
            <p:spPr bwMode="auto">
              <a:xfrm>
                <a:off x="4014" y="4020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TW" altLang="en-US"/>
              </a:p>
            </p:txBody>
          </p:sp>
        </p:grpSp>
        <p:sp>
          <p:nvSpPr>
            <p:cNvPr id="80907" name="Line 11"/>
            <p:cNvSpPr>
              <a:spLocks noChangeShapeType="1"/>
            </p:cNvSpPr>
            <p:nvPr/>
          </p:nvSpPr>
          <p:spPr bwMode="auto">
            <a:xfrm>
              <a:off x="4014" y="374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5435600" y="5156200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FF00FF"/>
                </a:solidFill>
                <a:latin typeface="Verdana" panose="020B0604030504040204" pitchFamily="34" charset="0"/>
              </a:rPr>
              <a:t>B</a:t>
            </a:r>
            <a:r>
              <a:rPr lang="en-US" altLang="zh-TW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ucket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7280368" y="6049167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slot</a:t>
            </a:r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7812088" y="5803900"/>
            <a:ext cx="71437" cy="3587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 flipV="1">
            <a:off x="6443663" y="5011738"/>
            <a:ext cx="504825" cy="288925"/>
          </a:xfrm>
          <a:prstGeom prst="line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7019925" y="4868863"/>
            <a:ext cx="1008063" cy="2159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7524750" y="486886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7019925" y="5732463"/>
            <a:ext cx="504825" cy="2159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 flipH="1" flipV="1">
            <a:off x="7164288" y="5803900"/>
            <a:ext cx="116080" cy="3732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0022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/>
              <a:t>雜湊裝載密度</a:t>
            </a:r>
            <a:r>
              <a:rPr lang="en-US" altLang="zh-TW" sz="4000"/>
              <a:t>(</a:t>
            </a:r>
            <a:r>
              <a:rPr lang="en-US" altLang="zh-TW" sz="3600"/>
              <a:t>loading density)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假設某個程式有</a:t>
            </a:r>
            <a:r>
              <a:rPr lang="en-US" altLang="zh-TW" dirty="0"/>
              <a:t>n</a:t>
            </a:r>
            <a:r>
              <a:rPr lang="zh-TW" altLang="en-US" dirty="0"/>
              <a:t>個識別字，則稱</a:t>
            </a:r>
            <a:r>
              <a:rPr lang="en-US" altLang="zh-TW" dirty="0">
                <a:solidFill>
                  <a:srgbClr val="006600"/>
                </a:solidFill>
              </a:rPr>
              <a:t>n/T</a:t>
            </a:r>
            <a:r>
              <a:rPr lang="en-US" altLang="zh-TW" dirty="0">
                <a:solidFill>
                  <a:srgbClr val="0070C0"/>
                </a:solidFill>
              </a:rPr>
              <a:t>(C</a:t>
            </a:r>
            <a:r>
              <a:rPr lang="zh-TW" altLang="en-US" dirty="0">
                <a:solidFill>
                  <a:srgbClr val="0070C0"/>
                </a:solidFill>
              </a:rPr>
              <a:t>語言</a:t>
            </a:r>
            <a:r>
              <a:rPr lang="zh-TW" altLang="en-US" dirty="0"/>
              <a:t>中</a:t>
            </a:r>
            <a:r>
              <a:rPr lang="zh-TW" altLang="en-US" dirty="0">
                <a:solidFill>
                  <a:srgbClr val="0070C0"/>
                </a:solidFill>
              </a:rPr>
              <a:t>所有</a:t>
            </a:r>
            <a:r>
              <a:rPr lang="zh-TW" altLang="en-US" dirty="0"/>
              <a:t>合乎規定的</a:t>
            </a:r>
            <a:r>
              <a:rPr lang="zh-TW" altLang="en-US" dirty="0">
                <a:solidFill>
                  <a:srgbClr val="0070C0"/>
                </a:solidFill>
              </a:rPr>
              <a:t>變數</a:t>
            </a:r>
            <a:r>
              <a:rPr lang="zh-TW" altLang="en-US" dirty="0"/>
              <a:t>名稱</a:t>
            </a:r>
            <a:r>
              <a:rPr lang="en-US" altLang="zh-TW" dirty="0"/>
              <a:t>)</a:t>
            </a:r>
            <a:r>
              <a:rPr lang="zh-TW" altLang="en-US" dirty="0"/>
              <a:t>為</a:t>
            </a:r>
            <a:r>
              <a:rPr lang="zh-TW" altLang="en-US" dirty="0">
                <a:solidFill>
                  <a:srgbClr val="006600"/>
                </a:solidFill>
              </a:rPr>
              <a:t>識別字密度</a:t>
            </a:r>
            <a:r>
              <a:rPr lang="en-US" altLang="zh-TW" dirty="0"/>
              <a:t>(identifier density)</a:t>
            </a:r>
          </a:p>
          <a:p>
            <a:r>
              <a:rPr lang="zh-TW" altLang="en-US" dirty="0"/>
              <a:t>而稱</a:t>
            </a:r>
            <a:r>
              <a:rPr lang="en-US" altLang="zh-TW" dirty="0">
                <a:solidFill>
                  <a:schemeClr val="hlink"/>
                </a:solidFill>
              </a:rPr>
              <a:t>α= n/(</a:t>
            </a:r>
            <a:r>
              <a:rPr lang="en-US" altLang="zh-TW" dirty="0" err="1">
                <a:solidFill>
                  <a:schemeClr val="hlink"/>
                </a:solidFill>
              </a:rPr>
              <a:t>sb</a:t>
            </a:r>
            <a:r>
              <a:rPr lang="en-US" altLang="zh-TW" dirty="0">
                <a:solidFill>
                  <a:schemeClr val="hlink"/>
                </a:solidFill>
              </a:rPr>
              <a:t>)</a:t>
            </a:r>
            <a:r>
              <a:rPr lang="zh-TW" altLang="en-US" dirty="0">
                <a:solidFill>
                  <a:schemeClr val="hlink"/>
                </a:solidFill>
              </a:rPr>
              <a:t>為裝載密度</a:t>
            </a:r>
            <a:r>
              <a:rPr lang="en-US" altLang="zh-TW" dirty="0"/>
              <a:t>(loading density)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chemeClr val="hlink"/>
                </a:solidFill>
              </a:rPr>
              <a:t>裝載因子</a:t>
            </a:r>
            <a:r>
              <a:rPr lang="en-US" altLang="zh-TW" dirty="0"/>
              <a:t>(loading factor)</a:t>
            </a:r>
            <a:r>
              <a:rPr lang="zh-TW" altLang="en-US" dirty="0"/>
              <a:t>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356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/>
              <a:t>雜湊裝載密度</a:t>
            </a:r>
            <a:r>
              <a:rPr lang="en-US" altLang="zh-TW" sz="4000"/>
              <a:t>(</a:t>
            </a:r>
            <a:r>
              <a:rPr lang="en-US" altLang="zh-TW" sz="3600"/>
              <a:t>loading density)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假使有識別字</a:t>
            </a:r>
            <a:r>
              <a:rPr lang="en-US" altLang="zh-TW" sz="2800" dirty="0"/>
              <a:t>k1</a:t>
            </a:r>
            <a:r>
              <a:rPr lang="zh-TW" altLang="en-US" sz="2800" dirty="0"/>
              <a:t>和</a:t>
            </a:r>
            <a:r>
              <a:rPr lang="en-US" altLang="zh-TW" sz="2800" dirty="0"/>
              <a:t>k2</a:t>
            </a:r>
            <a:r>
              <a:rPr lang="zh-TW" altLang="en-US" sz="2800" dirty="0"/>
              <a:t>，經過雜湊函數轉換，若此二個識別字對應到</a:t>
            </a:r>
            <a:r>
              <a:rPr lang="zh-TW" altLang="en-US" sz="2800" dirty="0">
                <a:solidFill>
                  <a:srgbClr val="006600"/>
                </a:solidFill>
              </a:rPr>
              <a:t>相同的桶</a:t>
            </a:r>
            <a:r>
              <a:rPr lang="zh-TW" altLang="en-US" sz="2800" dirty="0"/>
              <a:t>中，此時稱之為</a:t>
            </a:r>
            <a:r>
              <a:rPr lang="zh-TW" altLang="en-US" sz="2800" dirty="0">
                <a:solidFill>
                  <a:srgbClr val="006600"/>
                </a:solidFill>
              </a:rPr>
              <a:t>碰撞</a:t>
            </a:r>
            <a:r>
              <a:rPr lang="en-US" altLang="zh-TW" sz="2800" dirty="0">
                <a:solidFill>
                  <a:srgbClr val="006600"/>
                </a:solidFill>
              </a:rPr>
              <a:t>(collision)</a:t>
            </a:r>
            <a:r>
              <a:rPr lang="zh-TW" altLang="en-US" sz="2800" dirty="0"/>
              <a:t>或同義字</a:t>
            </a:r>
            <a:r>
              <a:rPr lang="en-US" altLang="zh-TW" sz="2800" dirty="0"/>
              <a:t>(synonyms)</a:t>
            </a:r>
            <a:r>
              <a:rPr lang="zh-TW" altLang="en-US" sz="2800" dirty="0"/>
              <a:t>。</a:t>
            </a:r>
          </a:p>
          <a:p>
            <a:pPr lvl="1"/>
            <a:r>
              <a:rPr lang="zh-TW" altLang="en-US" dirty="0"/>
              <a:t>若桶中的</a:t>
            </a:r>
            <a:r>
              <a:rPr lang="en-US" altLang="zh-TW" dirty="0"/>
              <a:t>S</a:t>
            </a:r>
            <a:r>
              <a:rPr lang="zh-TW" altLang="en-US" dirty="0"/>
              <a:t>槽還未用完，則凡是該桶的同義字均可對應至該桶中。</a:t>
            </a:r>
          </a:p>
          <a:p>
            <a:pPr lvl="1"/>
            <a:r>
              <a:rPr lang="zh-TW" altLang="en-US" dirty="0"/>
              <a:t>如果識別字對應至一個已滿的桶中時，此稱之為</a:t>
            </a:r>
            <a:r>
              <a:rPr lang="zh-TW" altLang="en-US" dirty="0">
                <a:solidFill>
                  <a:schemeClr val="hlink"/>
                </a:solidFill>
              </a:rPr>
              <a:t>溢位</a:t>
            </a:r>
            <a:r>
              <a:rPr lang="en-US" altLang="zh-TW" dirty="0">
                <a:solidFill>
                  <a:schemeClr val="hlink"/>
                </a:solidFill>
              </a:rPr>
              <a:t>(overflow)</a:t>
            </a:r>
            <a:r>
              <a:rPr lang="zh-TW" altLang="en-US" dirty="0"/>
              <a:t>。</a:t>
            </a:r>
          </a:p>
          <a:p>
            <a:r>
              <a:rPr lang="zh-TW" altLang="en-US" sz="2800" dirty="0"/>
              <a:t>如果桶的大小</a:t>
            </a:r>
            <a:r>
              <a:rPr lang="en-US" altLang="zh-TW" sz="2800" dirty="0"/>
              <a:t>S</a:t>
            </a:r>
            <a:r>
              <a:rPr lang="zh-TW" altLang="en-US" sz="2800" dirty="0"/>
              <a:t>只有一個槽，則碰撞與溢位必然會同時發生。</a:t>
            </a:r>
          </a:p>
        </p:txBody>
      </p:sp>
    </p:spTree>
    <p:extLst>
      <p:ext uri="{BB962C8B-B14F-4D97-AF65-F5344CB8AC3E}">
        <p14:creationId xmlns:p14="http://schemas.microsoft.com/office/powerpoint/2010/main" val="2140819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雜湊</a:t>
            </a:r>
            <a:r>
              <a:rPr lang="en-US" altLang="zh-TW"/>
              <a:t>(Hashing)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假設雜湊表</a:t>
            </a:r>
            <a:r>
              <a:rPr lang="en-US" altLang="zh-TW" dirty="0"/>
              <a:t>HT </a:t>
            </a:r>
            <a:r>
              <a:rPr lang="zh-TW" altLang="en-US" dirty="0"/>
              <a:t>中</a:t>
            </a:r>
            <a:r>
              <a:rPr lang="en-US" altLang="zh-TW" dirty="0"/>
              <a:t>b = 27</a:t>
            </a:r>
            <a:r>
              <a:rPr lang="zh-TW" altLang="en-US" dirty="0"/>
              <a:t>桶，每桶有</a:t>
            </a:r>
            <a:r>
              <a:rPr lang="en-US" altLang="zh-TW" dirty="0"/>
              <a:t>2</a:t>
            </a:r>
            <a:r>
              <a:rPr lang="zh-TW" altLang="en-US" dirty="0"/>
              <a:t>個槽，即</a:t>
            </a:r>
            <a:r>
              <a:rPr lang="en-US" altLang="zh-TW" dirty="0"/>
              <a:t>S = 2</a:t>
            </a:r>
            <a:r>
              <a:rPr lang="zh-TW" altLang="en-US" dirty="0"/>
              <a:t>，而且某程式中所用的變數</a:t>
            </a:r>
            <a:r>
              <a:rPr lang="en-US" altLang="zh-TW" dirty="0"/>
              <a:t>n = 10</a:t>
            </a:r>
            <a:r>
              <a:rPr lang="zh-TW" altLang="en-US" dirty="0"/>
              <a:t>個識別字。裝載因子</a:t>
            </a:r>
            <a:r>
              <a:rPr lang="en-US" altLang="zh-TW" dirty="0"/>
              <a:t>α= n/</a:t>
            </a:r>
            <a:r>
              <a:rPr lang="en-US" altLang="zh-TW" dirty="0" err="1"/>
              <a:t>sb</a:t>
            </a:r>
            <a:r>
              <a:rPr lang="en-US" altLang="zh-TW" dirty="0"/>
              <a:t> = 10/27×2≒0.19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雜湊函數必須能夠將所有的識別字對應到</a:t>
            </a:r>
            <a:r>
              <a:rPr lang="en-US" altLang="zh-TW" dirty="0"/>
              <a:t>1-27</a:t>
            </a:r>
            <a:r>
              <a:rPr lang="zh-TW" altLang="en-US" dirty="0"/>
              <a:t>的整數中，假設以</a:t>
            </a:r>
            <a:r>
              <a:rPr lang="en-US" altLang="zh-TW" dirty="0"/>
              <a:t>1-27</a:t>
            </a:r>
            <a:r>
              <a:rPr lang="zh-TW" altLang="en-US" dirty="0"/>
              <a:t>整數來代替英文字母</a:t>
            </a:r>
            <a:r>
              <a:rPr lang="en-US" altLang="zh-TW" dirty="0"/>
              <a:t>A-Z</a:t>
            </a:r>
            <a:r>
              <a:rPr lang="zh-TW" altLang="en-US" dirty="0"/>
              <a:t>及底線</a:t>
            </a:r>
            <a:r>
              <a:rPr lang="en-US" altLang="zh-TW" dirty="0"/>
              <a:t>(_)</a:t>
            </a:r>
            <a:r>
              <a:rPr lang="zh-TW" altLang="en-US" dirty="0"/>
              <a:t>，則將</a:t>
            </a:r>
            <a:r>
              <a:rPr lang="zh-TW" altLang="en-US" dirty="0">
                <a:solidFill>
                  <a:srgbClr val="FF0000"/>
                </a:solidFill>
              </a:rPr>
              <a:t>雜湊函數定義為</a:t>
            </a:r>
            <a:r>
              <a:rPr lang="en-US" altLang="zh-TW" dirty="0">
                <a:solidFill>
                  <a:srgbClr val="FF0000"/>
                </a:solidFill>
              </a:rPr>
              <a:t>f(x) =</a:t>
            </a:r>
            <a:r>
              <a:rPr lang="zh-TW" altLang="en-US" dirty="0">
                <a:solidFill>
                  <a:srgbClr val="FF0000"/>
                </a:solidFill>
              </a:rPr>
              <a:t>識別字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的第一個字母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10063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雜湊</a:t>
            </a:r>
            <a:r>
              <a:rPr lang="en-US" altLang="zh-TW"/>
              <a:t>(Hashing)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924300" y="1700213"/>
            <a:ext cx="4751388" cy="4465637"/>
          </a:xfrm>
        </p:spPr>
        <p:txBody>
          <a:bodyPr/>
          <a:lstStyle/>
          <a:p>
            <a:r>
              <a:rPr lang="zh-TW" altLang="en-US" sz="2400"/>
              <a:t>例如</a:t>
            </a:r>
            <a:r>
              <a:rPr lang="en-US" altLang="zh-TW" sz="2400"/>
              <a:t>HD</a:t>
            </a:r>
            <a:r>
              <a:rPr lang="zh-TW" altLang="en-US" sz="2400"/>
              <a:t>、</a:t>
            </a:r>
            <a:r>
              <a:rPr lang="en-US" altLang="zh-TW" sz="2400"/>
              <a:t>E</a:t>
            </a:r>
            <a:r>
              <a:rPr lang="zh-TW" altLang="en-US" sz="2400"/>
              <a:t>、</a:t>
            </a:r>
            <a:r>
              <a:rPr lang="en-US" altLang="zh-TW" sz="2400"/>
              <a:t>K</a:t>
            </a:r>
            <a:r>
              <a:rPr lang="zh-TW" altLang="en-US" sz="2400"/>
              <a:t>、</a:t>
            </a:r>
            <a:r>
              <a:rPr lang="en-US" altLang="zh-TW" sz="2400"/>
              <a:t>H</a:t>
            </a:r>
            <a:r>
              <a:rPr lang="zh-TW" altLang="en-US" sz="2400"/>
              <a:t>、</a:t>
            </a:r>
            <a:r>
              <a:rPr lang="en-US" altLang="zh-TW" sz="2400"/>
              <a:t>J</a:t>
            </a:r>
            <a:r>
              <a:rPr lang="zh-TW" altLang="en-US" sz="2400"/>
              <a:t>、</a:t>
            </a:r>
            <a:r>
              <a:rPr lang="en-US" altLang="zh-TW" sz="2400"/>
              <a:t>B2</a:t>
            </a:r>
            <a:r>
              <a:rPr lang="zh-TW" altLang="en-US" sz="2400"/>
              <a:t>、</a:t>
            </a:r>
            <a:r>
              <a:rPr lang="en-US" altLang="zh-TW" sz="2400"/>
              <a:t>B1</a:t>
            </a:r>
            <a:r>
              <a:rPr lang="zh-TW" altLang="en-US" sz="2400"/>
              <a:t>、</a:t>
            </a:r>
            <a:r>
              <a:rPr lang="en-US" altLang="zh-TW" sz="2400"/>
              <a:t>B3</a:t>
            </a:r>
            <a:r>
              <a:rPr lang="zh-TW" altLang="en-US" sz="2400"/>
              <a:t>、</a:t>
            </a:r>
            <a:r>
              <a:rPr lang="en-US" altLang="zh-TW" sz="2400"/>
              <a:t>B5</a:t>
            </a:r>
            <a:r>
              <a:rPr lang="zh-TW" altLang="en-US" sz="2400"/>
              <a:t>與</a:t>
            </a:r>
            <a:r>
              <a:rPr lang="en-US" altLang="zh-TW" sz="2400"/>
              <a:t>M</a:t>
            </a:r>
            <a:r>
              <a:rPr lang="zh-TW" altLang="en-US" sz="2400"/>
              <a:t>分別對應到</a:t>
            </a:r>
            <a:r>
              <a:rPr lang="en-US" altLang="zh-TW" sz="2400"/>
              <a:t>8</a:t>
            </a:r>
            <a:r>
              <a:rPr lang="zh-TW" altLang="en-US" sz="2400"/>
              <a:t>、</a:t>
            </a:r>
            <a:r>
              <a:rPr lang="en-US" altLang="zh-TW" sz="2400"/>
              <a:t>5</a:t>
            </a:r>
            <a:r>
              <a:rPr lang="zh-TW" altLang="en-US" sz="2400"/>
              <a:t>、</a:t>
            </a:r>
            <a:r>
              <a:rPr lang="en-US" altLang="zh-TW" sz="2400"/>
              <a:t>11</a:t>
            </a:r>
            <a:r>
              <a:rPr lang="zh-TW" altLang="en-US" sz="2400"/>
              <a:t>、</a:t>
            </a:r>
            <a:r>
              <a:rPr lang="en-US" altLang="zh-TW" sz="2400"/>
              <a:t>8</a:t>
            </a:r>
            <a:r>
              <a:rPr lang="zh-TW" altLang="en-US" sz="2400"/>
              <a:t>、</a:t>
            </a:r>
            <a:r>
              <a:rPr lang="en-US" altLang="zh-TW" sz="2400"/>
              <a:t>10</a:t>
            </a:r>
            <a:r>
              <a:rPr lang="zh-TW" altLang="en-US" sz="2400"/>
              <a:t>、</a:t>
            </a:r>
            <a:r>
              <a:rPr lang="en-US" altLang="zh-TW" sz="2400"/>
              <a:t>2</a:t>
            </a:r>
            <a:r>
              <a:rPr lang="zh-TW" altLang="en-US" sz="2400"/>
              <a:t>、</a:t>
            </a:r>
            <a:r>
              <a:rPr lang="en-US" altLang="zh-TW" sz="2400"/>
              <a:t>2</a:t>
            </a:r>
            <a:r>
              <a:rPr lang="zh-TW" altLang="en-US" sz="2400"/>
              <a:t>、</a:t>
            </a:r>
            <a:r>
              <a:rPr lang="en-US" altLang="zh-TW" sz="2400"/>
              <a:t>2</a:t>
            </a:r>
            <a:r>
              <a:rPr lang="zh-TW" altLang="en-US" sz="2400"/>
              <a:t>、</a:t>
            </a:r>
            <a:r>
              <a:rPr lang="en-US" altLang="zh-TW" sz="2400"/>
              <a:t>2</a:t>
            </a:r>
            <a:r>
              <a:rPr lang="zh-TW" altLang="en-US" sz="2400"/>
              <a:t>、及</a:t>
            </a:r>
            <a:r>
              <a:rPr lang="en-US" altLang="zh-TW" sz="2400"/>
              <a:t>13</a:t>
            </a:r>
            <a:r>
              <a:rPr lang="zh-TW" altLang="en-US" sz="2400"/>
              <a:t>號桶中，其中</a:t>
            </a:r>
            <a:r>
              <a:rPr lang="en-US" altLang="zh-TW" sz="2400">
                <a:solidFill>
                  <a:schemeClr val="hlink"/>
                </a:solidFill>
              </a:rPr>
              <a:t>B1</a:t>
            </a:r>
            <a:r>
              <a:rPr lang="zh-TW" altLang="en-US" sz="2400">
                <a:solidFill>
                  <a:schemeClr val="hlink"/>
                </a:solidFill>
              </a:rPr>
              <a:t>、</a:t>
            </a:r>
            <a:r>
              <a:rPr lang="en-US" altLang="zh-TW" sz="2400">
                <a:solidFill>
                  <a:schemeClr val="hlink"/>
                </a:solidFill>
              </a:rPr>
              <a:t>B2</a:t>
            </a:r>
            <a:r>
              <a:rPr lang="zh-TW" altLang="en-US" sz="2400">
                <a:solidFill>
                  <a:schemeClr val="hlink"/>
                </a:solidFill>
              </a:rPr>
              <a:t>、</a:t>
            </a:r>
            <a:r>
              <a:rPr lang="en-US" altLang="zh-TW" sz="2400">
                <a:solidFill>
                  <a:schemeClr val="hlink"/>
                </a:solidFill>
              </a:rPr>
              <a:t>B3</a:t>
            </a:r>
            <a:r>
              <a:rPr lang="zh-TW" altLang="en-US" sz="2400">
                <a:solidFill>
                  <a:schemeClr val="hlink"/>
                </a:solidFill>
              </a:rPr>
              <a:t>、</a:t>
            </a:r>
            <a:r>
              <a:rPr lang="en-US" altLang="zh-TW" sz="2400">
                <a:solidFill>
                  <a:schemeClr val="hlink"/>
                </a:solidFill>
              </a:rPr>
              <a:t>B5</a:t>
            </a:r>
            <a:r>
              <a:rPr lang="zh-TW" altLang="en-US" sz="2400">
                <a:solidFill>
                  <a:schemeClr val="hlink"/>
                </a:solidFill>
              </a:rPr>
              <a:t>分別對應到</a:t>
            </a:r>
            <a:r>
              <a:rPr lang="en-US" altLang="zh-TW" sz="2400">
                <a:solidFill>
                  <a:schemeClr val="hlink"/>
                </a:solidFill>
              </a:rPr>
              <a:t>2</a:t>
            </a:r>
            <a:r>
              <a:rPr lang="zh-TW" altLang="en-US" sz="2400">
                <a:solidFill>
                  <a:schemeClr val="hlink"/>
                </a:solidFill>
              </a:rPr>
              <a:t>號桶</a:t>
            </a:r>
            <a:r>
              <a:rPr lang="zh-TW" altLang="en-US" sz="2400"/>
              <a:t>中，是同義字亦即產生碰撞。</a:t>
            </a:r>
            <a:r>
              <a:rPr lang="en-US" altLang="zh-TW" sz="2400"/>
              <a:t>HD</a:t>
            </a:r>
            <a:r>
              <a:rPr lang="zh-TW" altLang="en-US" sz="2400"/>
              <a:t>與</a:t>
            </a:r>
            <a:r>
              <a:rPr lang="en-US" altLang="zh-TW" sz="2400"/>
              <a:t>H</a:t>
            </a:r>
            <a:r>
              <a:rPr lang="zh-TW" altLang="en-US" sz="2400"/>
              <a:t>亦是同義字，其對應到</a:t>
            </a:r>
            <a:r>
              <a:rPr lang="en-US" altLang="zh-TW" sz="2400"/>
              <a:t>8</a:t>
            </a:r>
            <a:r>
              <a:rPr lang="zh-TW" altLang="en-US" sz="2400"/>
              <a:t>號桶中，</a:t>
            </a:r>
          </a:p>
          <a:p>
            <a:r>
              <a:rPr lang="zh-TW" altLang="en-US" sz="2400"/>
              <a:t>圖</a:t>
            </a:r>
            <a:r>
              <a:rPr lang="en-US" altLang="zh-TW" sz="2400"/>
              <a:t>14-2</a:t>
            </a:r>
            <a:r>
              <a:rPr lang="zh-TW" altLang="en-US" sz="2400"/>
              <a:t>是</a:t>
            </a:r>
            <a:r>
              <a:rPr lang="en-US" altLang="zh-TW" sz="2400"/>
              <a:t>HD</a:t>
            </a:r>
            <a:r>
              <a:rPr lang="zh-TW" altLang="en-US" sz="2400"/>
              <a:t>、</a:t>
            </a:r>
            <a:r>
              <a:rPr lang="en-US" altLang="zh-TW" sz="2400"/>
              <a:t>E</a:t>
            </a:r>
            <a:r>
              <a:rPr lang="zh-TW" altLang="en-US" sz="2400"/>
              <a:t>、</a:t>
            </a:r>
            <a:r>
              <a:rPr lang="en-US" altLang="zh-TW" sz="2400"/>
              <a:t>K</a:t>
            </a:r>
            <a:r>
              <a:rPr lang="zh-TW" altLang="en-US" sz="2400"/>
              <a:t>、</a:t>
            </a:r>
            <a:r>
              <a:rPr lang="en-US" altLang="zh-TW" sz="2400"/>
              <a:t>H</a:t>
            </a:r>
            <a:r>
              <a:rPr lang="zh-TW" altLang="en-US" sz="2400"/>
              <a:t>、</a:t>
            </a:r>
            <a:r>
              <a:rPr lang="en-US" altLang="zh-TW" sz="2400"/>
              <a:t>J</a:t>
            </a:r>
            <a:r>
              <a:rPr lang="zh-TW" altLang="en-US" sz="2400"/>
              <a:t>、</a:t>
            </a:r>
            <a:r>
              <a:rPr lang="en-US" altLang="zh-TW" sz="2400"/>
              <a:t>B2</a:t>
            </a:r>
            <a:r>
              <a:rPr lang="zh-TW" altLang="en-US" sz="2400"/>
              <a:t>與</a:t>
            </a:r>
            <a:r>
              <a:rPr lang="en-US" altLang="zh-TW" sz="2400"/>
              <a:t>B1</a:t>
            </a:r>
            <a:r>
              <a:rPr lang="zh-TW" altLang="en-US" sz="2400"/>
              <a:t>對應到雜湊表的情形。</a:t>
            </a:r>
          </a:p>
        </p:txBody>
      </p:sp>
      <p:grpSp>
        <p:nvGrpSpPr>
          <p:cNvPr id="85029" name="Group 37"/>
          <p:cNvGrpSpPr>
            <a:grpSpLocks/>
          </p:cNvGrpSpPr>
          <p:nvPr/>
        </p:nvGrpSpPr>
        <p:grpSpPr bwMode="auto">
          <a:xfrm>
            <a:off x="755650" y="1628775"/>
            <a:ext cx="2828925" cy="4538663"/>
            <a:chOff x="476" y="1026"/>
            <a:chExt cx="1782" cy="2859"/>
          </a:xfrm>
        </p:grpSpPr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806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806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B2</a:t>
              </a:r>
            </a:p>
          </p:txBody>
        </p:sp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1532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1532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B1</a:t>
              </a:r>
            </a:p>
          </p:txBody>
        </p:sp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806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806" y="184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1532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05" name="Rectangle 13"/>
            <p:cNvSpPr>
              <a:spLocks noChangeArrowheads="1"/>
            </p:cNvSpPr>
            <p:nvPr/>
          </p:nvSpPr>
          <p:spPr bwMode="auto">
            <a:xfrm>
              <a:off x="1532" y="1850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06" name="Rectangle 14"/>
            <p:cNvSpPr>
              <a:spLocks noChangeArrowheads="1"/>
            </p:cNvSpPr>
            <p:nvPr/>
          </p:nvSpPr>
          <p:spPr bwMode="auto">
            <a:xfrm>
              <a:off x="806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E</a:t>
              </a:r>
            </a:p>
          </p:txBody>
        </p:sp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806" y="221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1532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1532" y="221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806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11" name="Rectangle 19"/>
            <p:cNvSpPr>
              <a:spLocks noChangeArrowheads="1"/>
            </p:cNvSpPr>
            <p:nvPr/>
          </p:nvSpPr>
          <p:spPr bwMode="auto">
            <a:xfrm>
              <a:off x="806" y="257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HD</a:t>
              </a:r>
            </a:p>
          </p:txBody>
        </p:sp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1532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1532" y="2576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H</a:t>
              </a:r>
            </a:p>
          </p:txBody>
        </p:sp>
        <p:sp>
          <p:nvSpPr>
            <p:cNvPr id="85014" name="Rectangle 22"/>
            <p:cNvSpPr>
              <a:spLocks noChangeArrowheads="1"/>
            </p:cNvSpPr>
            <p:nvPr/>
          </p:nvSpPr>
          <p:spPr bwMode="auto">
            <a:xfrm>
              <a:off x="806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5015" name="Rectangle 23"/>
            <p:cNvSpPr>
              <a:spLocks noChangeArrowheads="1"/>
            </p:cNvSpPr>
            <p:nvPr/>
          </p:nvSpPr>
          <p:spPr bwMode="auto">
            <a:xfrm>
              <a:off x="806" y="293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J</a:t>
              </a:r>
            </a:p>
          </p:txBody>
        </p:sp>
        <p:sp>
          <p:nvSpPr>
            <p:cNvPr id="85016" name="Rectangle 24"/>
            <p:cNvSpPr>
              <a:spLocks noChangeArrowheads="1"/>
            </p:cNvSpPr>
            <p:nvPr/>
          </p:nvSpPr>
          <p:spPr bwMode="auto">
            <a:xfrm>
              <a:off x="1532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5017" name="Rectangle 25"/>
            <p:cNvSpPr>
              <a:spLocks noChangeArrowheads="1"/>
            </p:cNvSpPr>
            <p:nvPr/>
          </p:nvSpPr>
          <p:spPr bwMode="auto">
            <a:xfrm>
              <a:off x="1532" y="293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18" name="Rectangle 26"/>
            <p:cNvSpPr>
              <a:spLocks noChangeArrowheads="1"/>
            </p:cNvSpPr>
            <p:nvPr/>
          </p:nvSpPr>
          <p:spPr bwMode="auto">
            <a:xfrm>
              <a:off x="806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K</a:t>
              </a:r>
            </a:p>
          </p:txBody>
        </p:sp>
        <p:sp>
          <p:nvSpPr>
            <p:cNvPr id="85019" name="Rectangle 27"/>
            <p:cNvSpPr>
              <a:spLocks noChangeArrowheads="1"/>
            </p:cNvSpPr>
            <p:nvPr/>
          </p:nvSpPr>
          <p:spPr bwMode="auto">
            <a:xfrm>
              <a:off x="806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5020" name="Rectangle 28"/>
            <p:cNvSpPr>
              <a:spLocks noChangeArrowheads="1"/>
            </p:cNvSpPr>
            <p:nvPr/>
          </p:nvSpPr>
          <p:spPr bwMode="auto">
            <a:xfrm>
              <a:off x="1532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1532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806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5023" name="Rectangle 31"/>
            <p:cNvSpPr>
              <a:spLocks noChangeArrowheads="1"/>
            </p:cNvSpPr>
            <p:nvPr/>
          </p:nvSpPr>
          <p:spPr bwMode="auto">
            <a:xfrm>
              <a:off x="806" y="366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1532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1532" y="366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1033" y="1026"/>
              <a:ext cx="10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/>
                <a:t>槽</a:t>
              </a:r>
              <a:r>
                <a:rPr lang="en-US" altLang="zh-TW" sz="2000"/>
                <a:t>1         </a:t>
              </a:r>
              <a:r>
                <a:rPr lang="zh-TW" altLang="en-US" sz="2000"/>
                <a:t>槽</a:t>
              </a:r>
              <a:r>
                <a:rPr lang="en-US" altLang="zh-TW" sz="2000"/>
                <a:t>2</a:t>
              </a:r>
            </a:p>
          </p:txBody>
        </p:sp>
        <p:sp>
          <p:nvSpPr>
            <p:cNvPr id="85027" name="Text Box 35"/>
            <p:cNvSpPr txBox="1">
              <a:spLocks noChangeArrowheads="1"/>
            </p:cNvSpPr>
            <p:nvPr/>
          </p:nvSpPr>
          <p:spPr bwMode="auto">
            <a:xfrm>
              <a:off x="476" y="1279"/>
              <a:ext cx="282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00"/>
                <a:t> 1</a:t>
              </a:r>
            </a:p>
            <a:p>
              <a:r>
                <a:rPr lang="en-US" altLang="zh-TW" sz="1900"/>
                <a:t> 2</a:t>
              </a:r>
            </a:p>
            <a:p>
              <a:r>
                <a:rPr lang="en-US" altLang="zh-TW" sz="1900"/>
                <a:t> 3</a:t>
              </a:r>
            </a:p>
            <a:p>
              <a:r>
                <a:rPr lang="en-US" altLang="zh-TW" sz="1900"/>
                <a:t> 4</a:t>
              </a:r>
            </a:p>
            <a:p>
              <a:r>
                <a:rPr lang="en-US" altLang="zh-TW" sz="1900"/>
                <a:t> 5</a:t>
              </a:r>
            </a:p>
            <a:p>
              <a:r>
                <a:rPr lang="en-US" altLang="zh-TW" sz="1900"/>
                <a:t> 6</a:t>
              </a:r>
            </a:p>
            <a:p>
              <a:r>
                <a:rPr lang="en-US" altLang="zh-TW" sz="1900"/>
                <a:t> 7</a:t>
              </a:r>
            </a:p>
            <a:p>
              <a:r>
                <a:rPr lang="en-US" altLang="zh-TW" sz="1900"/>
                <a:t> 8</a:t>
              </a:r>
            </a:p>
            <a:p>
              <a:r>
                <a:rPr lang="en-US" altLang="zh-TW" sz="1900"/>
                <a:t> 9</a:t>
              </a:r>
            </a:p>
            <a:p>
              <a:r>
                <a:rPr lang="en-US" altLang="zh-TW" sz="1900"/>
                <a:t>10</a:t>
              </a:r>
            </a:p>
            <a:p>
              <a:r>
                <a:rPr lang="en-US" altLang="zh-TW" sz="1900"/>
                <a:t>11</a:t>
              </a:r>
            </a:p>
            <a:p>
              <a:r>
                <a:rPr lang="en-US" altLang="zh-TW" sz="1900"/>
                <a:t> :</a:t>
              </a:r>
            </a:p>
            <a:p>
              <a:r>
                <a:rPr lang="en-US" altLang="zh-TW" sz="1900"/>
                <a:t> :</a:t>
              </a:r>
            </a:p>
            <a:p>
              <a:r>
                <a:rPr lang="en-US" altLang="zh-TW" sz="190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005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雜湊</a:t>
            </a:r>
            <a:r>
              <a:rPr lang="en-US" altLang="zh-TW"/>
              <a:t>(Hashing)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924300" y="1700213"/>
            <a:ext cx="4751388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rgbClr val="000066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r>
              <a:rPr lang="zh-TW" altLang="en-US" sz="3600" dirty="0">
                <a:solidFill>
                  <a:srgbClr val="090A15"/>
                </a:solidFill>
                <a:latin typeface="+mn-lt"/>
                <a:ea typeface="+mn-ea"/>
              </a:rPr>
              <a:t>當</a:t>
            </a:r>
            <a:r>
              <a:rPr lang="en-US" altLang="zh-TW" sz="3600" dirty="0">
                <a:solidFill>
                  <a:srgbClr val="090A15"/>
                </a:solidFill>
                <a:latin typeface="+mn-lt"/>
                <a:ea typeface="+mn-ea"/>
              </a:rPr>
              <a:t>B3</a:t>
            </a:r>
            <a:r>
              <a:rPr lang="zh-TW" altLang="en-US" sz="3600" dirty="0">
                <a:solidFill>
                  <a:srgbClr val="090A15"/>
                </a:solidFill>
                <a:latin typeface="+mn-lt"/>
                <a:ea typeface="+mn-ea"/>
              </a:rPr>
              <a:t>再進入雜湊表時，就發生溢位。</a:t>
            </a:r>
          </a:p>
          <a:p>
            <a:r>
              <a:rPr lang="zh-TW" altLang="en-US" sz="3600" dirty="0">
                <a:solidFill>
                  <a:srgbClr val="090A15"/>
                </a:solidFill>
                <a:latin typeface="+mn-lt"/>
                <a:ea typeface="+mn-ea"/>
              </a:rPr>
              <a:t>假使每個桶中只有一個槽，則產生的溢位的機率就增加了。</a:t>
            </a:r>
          </a:p>
        </p:txBody>
      </p:sp>
      <p:grpSp>
        <p:nvGrpSpPr>
          <p:cNvPr id="86052" name="Group 36"/>
          <p:cNvGrpSpPr>
            <a:grpSpLocks/>
          </p:cNvGrpSpPr>
          <p:nvPr/>
        </p:nvGrpSpPr>
        <p:grpSpPr bwMode="auto">
          <a:xfrm>
            <a:off x="755650" y="1628775"/>
            <a:ext cx="2828925" cy="4538663"/>
            <a:chOff x="476" y="1026"/>
            <a:chExt cx="1782" cy="2859"/>
          </a:xfrm>
        </p:grpSpPr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806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54" name="Rectangle 38"/>
            <p:cNvSpPr>
              <a:spLocks noChangeArrowheads="1"/>
            </p:cNvSpPr>
            <p:nvPr/>
          </p:nvSpPr>
          <p:spPr bwMode="auto">
            <a:xfrm>
              <a:off x="806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B2</a:t>
              </a:r>
            </a:p>
          </p:txBody>
        </p:sp>
        <p:sp>
          <p:nvSpPr>
            <p:cNvPr id="86055" name="Rectangle 39"/>
            <p:cNvSpPr>
              <a:spLocks noChangeArrowheads="1"/>
            </p:cNvSpPr>
            <p:nvPr/>
          </p:nvSpPr>
          <p:spPr bwMode="auto">
            <a:xfrm>
              <a:off x="1532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56" name="Rectangle 40"/>
            <p:cNvSpPr>
              <a:spLocks noChangeArrowheads="1"/>
            </p:cNvSpPr>
            <p:nvPr/>
          </p:nvSpPr>
          <p:spPr bwMode="auto">
            <a:xfrm>
              <a:off x="1532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B1</a:t>
              </a:r>
            </a:p>
          </p:txBody>
        </p:sp>
        <p:sp>
          <p:nvSpPr>
            <p:cNvPr id="86057" name="Rectangle 41"/>
            <p:cNvSpPr>
              <a:spLocks noChangeArrowheads="1"/>
            </p:cNvSpPr>
            <p:nvPr/>
          </p:nvSpPr>
          <p:spPr bwMode="auto">
            <a:xfrm>
              <a:off x="806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58" name="Rectangle 42"/>
            <p:cNvSpPr>
              <a:spLocks noChangeArrowheads="1"/>
            </p:cNvSpPr>
            <p:nvPr/>
          </p:nvSpPr>
          <p:spPr bwMode="auto">
            <a:xfrm>
              <a:off x="806" y="184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59" name="Rectangle 43"/>
            <p:cNvSpPr>
              <a:spLocks noChangeArrowheads="1"/>
            </p:cNvSpPr>
            <p:nvPr/>
          </p:nvSpPr>
          <p:spPr bwMode="auto">
            <a:xfrm>
              <a:off x="1532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60" name="Rectangle 44"/>
            <p:cNvSpPr>
              <a:spLocks noChangeArrowheads="1"/>
            </p:cNvSpPr>
            <p:nvPr/>
          </p:nvSpPr>
          <p:spPr bwMode="auto">
            <a:xfrm>
              <a:off x="1532" y="1850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61" name="Rectangle 45"/>
            <p:cNvSpPr>
              <a:spLocks noChangeArrowheads="1"/>
            </p:cNvSpPr>
            <p:nvPr/>
          </p:nvSpPr>
          <p:spPr bwMode="auto">
            <a:xfrm>
              <a:off x="806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E</a:t>
              </a:r>
            </a:p>
          </p:txBody>
        </p:sp>
        <p:sp>
          <p:nvSpPr>
            <p:cNvPr id="86062" name="Rectangle 46"/>
            <p:cNvSpPr>
              <a:spLocks noChangeArrowheads="1"/>
            </p:cNvSpPr>
            <p:nvPr/>
          </p:nvSpPr>
          <p:spPr bwMode="auto">
            <a:xfrm>
              <a:off x="806" y="221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63" name="Rectangle 47"/>
            <p:cNvSpPr>
              <a:spLocks noChangeArrowheads="1"/>
            </p:cNvSpPr>
            <p:nvPr/>
          </p:nvSpPr>
          <p:spPr bwMode="auto">
            <a:xfrm>
              <a:off x="1532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64" name="Rectangle 48"/>
            <p:cNvSpPr>
              <a:spLocks noChangeArrowheads="1"/>
            </p:cNvSpPr>
            <p:nvPr/>
          </p:nvSpPr>
          <p:spPr bwMode="auto">
            <a:xfrm>
              <a:off x="1532" y="221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806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66" name="Rectangle 50"/>
            <p:cNvSpPr>
              <a:spLocks noChangeArrowheads="1"/>
            </p:cNvSpPr>
            <p:nvPr/>
          </p:nvSpPr>
          <p:spPr bwMode="auto">
            <a:xfrm>
              <a:off x="806" y="257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HD</a:t>
              </a:r>
            </a:p>
          </p:txBody>
        </p:sp>
        <p:sp>
          <p:nvSpPr>
            <p:cNvPr id="86067" name="Rectangle 51"/>
            <p:cNvSpPr>
              <a:spLocks noChangeArrowheads="1"/>
            </p:cNvSpPr>
            <p:nvPr/>
          </p:nvSpPr>
          <p:spPr bwMode="auto">
            <a:xfrm>
              <a:off x="1532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68" name="Rectangle 52"/>
            <p:cNvSpPr>
              <a:spLocks noChangeArrowheads="1"/>
            </p:cNvSpPr>
            <p:nvPr/>
          </p:nvSpPr>
          <p:spPr bwMode="auto">
            <a:xfrm>
              <a:off x="1532" y="2576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H</a:t>
              </a:r>
            </a:p>
          </p:txBody>
        </p:sp>
        <p:sp>
          <p:nvSpPr>
            <p:cNvPr id="86069" name="Rectangle 53"/>
            <p:cNvSpPr>
              <a:spLocks noChangeArrowheads="1"/>
            </p:cNvSpPr>
            <p:nvPr/>
          </p:nvSpPr>
          <p:spPr bwMode="auto">
            <a:xfrm>
              <a:off x="806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6070" name="Rectangle 54"/>
            <p:cNvSpPr>
              <a:spLocks noChangeArrowheads="1"/>
            </p:cNvSpPr>
            <p:nvPr/>
          </p:nvSpPr>
          <p:spPr bwMode="auto">
            <a:xfrm>
              <a:off x="806" y="293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J</a:t>
              </a:r>
            </a:p>
          </p:txBody>
        </p:sp>
        <p:sp>
          <p:nvSpPr>
            <p:cNvPr id="86071" name="Rectangle 55"/>
            <p:cNvSpPr>
              <a:spLocks noChangeArrowheads="1"/>
            </p:cNvSpPr>
            <p:nvPr/>
          </p:nvSpPr>
          <p:spPr bwMode="auto">
            <a:xfrm>
              <a:off x="1532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6072" name="Rectangle 56"/>
            <p:cNvSpPr>
              <a:spLocks noChangeArrowheads="1"/>
            </p:cNvSpPr>
            <p:nvPr/>
          </p:nvSpPr>
          <p:spPr bwMode="auto">
            <a:xfrm>
              <a:off x="1532" y="293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73" name="Rectangle 57"/>
            <p:cNvSpPr>
              <a:spLocks noChangeArrowheads="1"/>
            </p:cNvSpPr>
            <p:nvPr/>
          </p:nvSpPr>
          <p:spPr bwMode="auto">
            <a:xfrm>
              <a:off x="806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K</a:t>
              </a:r>
            </a:p>
          </p:txBody>
        </p:sp>
        <p:sp>
          <p:nvSpPr>
            <p:cNvPr id="86074" name="Rectangle 58"/>
            <p:cNvSpPr>
              <a:spLocks noChangeArrowheads="1"/>
            </p:cNvSpPr>
            <p:nvPr/>
          </p:nvSpPr>
          <p:spPr bwMode="auto">
            <a:xfrm>
              <a:off x="806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6075" name="Rectangle 59"/>
            <p:cNvSpPr>
              <a:spLocks noChangeArrowheads="1"/>
            </p:cNvSpPr>
            <p:nvPr/>
          </p:nvSpPr>
          <p:spPr bwMode="auto">
            <a:xfrm>
              <a:off x="1532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76" name="Rectangle 60"/>
            <p:cNvSpPr>
              <a:spLocks noChangeArrowheads="1"/>
            </p:cNvSpPr>
            <p:nvPr/>
          </p:nvSpPr>
          <p:spPr bwMode="auto">
            <a:xfrm>
              <a:off x="1532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6077" name="Rectangle 61"/>
            <p:cNvSpPr>
              <a:spLocks noChangeArrowheads="1"/>
            </p:cNvSpPr>
            <p:nvPr/>
          </p:nvSpPr>
          <p:spPr bwMode="auto">
            <a:xfrm>
              <a:off x="806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6078" name="Rectangle 62"/>
            <p:cNvSpPr>
              <a:spLocks noChangeArrowheads="1"/>
            </p:cNvSpPr>
            <p:nvPr/>
          </p:nvSpPr>
          <p:spPr bwMode="auto">
            <a:xfrm>
              <a:off x="806" y="366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79" name="Rectangle 63"/>
            <p:cNvSpPr>
              <a:spLocks noChangeArrowheads="1"/>
            </p:cNvSpPr>
            <p:nvPr/>
          </p:nvSpPr>
          <p:spPr bwMode="auto">
            <a:xfrm>
              <a:off x="1532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80" name="Rectangle 64"/>
            <p:cNvSpPr>
              <a:spLocks noChangeArrowheads="1"/>
            </p:cNvSpPr>
            <p:nvPr/>
          </p:nvSpPr>
          <p:spPr bwMode="auto">
            <a:xfrm>
              <a:off x="1532" y="366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TW" altLang="zh-TW" sz="2000"/>
            </a:p>
          </p:txBody>
        </p:sp>
        <p:sp>
          <p:nvSpPr>
            <p:cNvPr id="86081" name="Text Box 65"/>
            <p:cNvSpPr txBox="1">
              <a:spLocks noChangeArrowheads="1"/>
            </p:cNvSpPr>
            <p:nvPr/>
          </p:nvSpPr>
          <p:spPr bwMode="auto">
            <a:xfrm>
              <a:off x="1033" y="1026"/>
              <a:ext cx="10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/>
                <a:t>槽</a:t>
              </a:r>
              <a:r>
                <a:rPr lang="en-US" altLang="zh-TW" sz="2000"/>
                <a:t>1         </a:t>
              </a:r>
              <a:r>
                <a:rPr lang="zh-TW" altLang="en-US" sz="2000"/>
                <a:t>槽</a:t>
              </a:r>
              <a:r>
                <a:rPr lang="en-US" altLang="zh-TW" sz="2000"/>
                <a:t>2</a:t>
              </a:r>
            </a:p>
          </p:txBody>
        </p:sp>
        <p:sp>
          <p:nvSpPr>
            <p:cNvPr id="86082" name="Text Box 66"/>
            <p:cNvSpPr txBox="1">
              <a:spLocks noChangeArrowheads="1"/>
            </p:cNvSpPr>
            <p:nvPr/>
          </p:nvSpPr>
          <p:spPr bwMode="auto">
            <a:xfrm>
              <a:off x="476" y="1279"/>
              <a:ext cx="282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00"/>
                <a:t> 1</a:t>
              </a:r>
            </a:p>
            <a:p>
              <a:r>
                <a:rPr lang="en-US" altLang="zh-TW" sz="1900"/>
                <a:t> 2</a:t>
              </a:r>
            </a:p>
            <a:p>
              <a:r>
                <a:rPr lang="en-US" altLang="zh-TW" sz="1900"/>
                <a:t> 3</a:t>
              </a:r>
            </a:p>
            <a:p>
              <a:r>
                <a:rPr lang="en-US" altLang="zh-TW" sz="1900"/>
                <a:t> 4</a:t>
              </a:r>
            </a:p>
            <a:p>
              <a:r>
                <a:rPr lang="en-US" altLang="zh-TW" sz="1900"/>
                <a:t> 5</a:t>
              </a:r>
            </a:p>
            <a:p>
              <a:r>
                <a:rPr lang="en-US" altLang="zh-TW" sz="1900"/>
                <a:t> 6</a:t>
              </a:r>
            </a:p>
            <a:p>
              <a:r>
                <a:rPr lang="en-US" altLang="zh-TW" sz="1900"/>
                <a:t> 7</a:t>
              </a:r>
            </a:p>
            <a:p>
              <a:r>
                <a:rPr lang="en-US" altLang="zh-TW" sz="1900"/>
                <a:t> 8</a:t>
              </a:r>
            </a:p>
            <a:p>
              <a:r>
                <a:rPr lang="en-US" altLang="zh-TW" sz="1900"/>
                <a:t> 9</a:t>
              </a:r>
            </a:p>
            <a:p>
              <a:r>
                <a:rPr lang="en-US" altLang="zh-TW" sz="1900"/>
                <a:t>10</a:t>
              </a:r>
            </a:p>
            <a:p>
              <a:r>
                <a:rPr lang="en-US" altLang="zh-TW" sz="1900"/>
                <a:t>11</a:t>
              </a:r>
            </a:p>
            <a:p>
              <a:r>
                <a:rPr lang="en-US" altLang="zh-TW" sz="1900"/>
                <a:t> :</a:t>
              </a:r>
            </a:p>
            <a:p>
              <a:r>
                <a:rPr lang="en-US" altLang="zh-TW" sz="1900"/>
                <a:t> :</a:t>
              </a:r>
            </a:p>
            <a:p>
              <a:r>
                <a:rPr lang="en-US" altLang="zh-TW" sz="190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93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搜尋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搜尋的方式</a:t>
            </a:r>
          </a:p>
          <a:p>
            <a:pPr lvl="1"/>
            <a:r>
              <a:rPr lang="zh-TW" altLang="en-US" dirty="0"/>
              <a:t>內部搜尋：直接存放在主記憶體找尋 </a:t>
            </a:r>
          </a:p>
          <a:p>
            <a:pPr lvl="1"/>
            <a:r>
              <a:rPr lang="zh-TW" altLang="en-US" dirty="0"/>
              <a:t>外部搜尋：藉助輔助記憶體才能找尋時 </a:t>
            </a:r>
          </a:p>
          <a:p>
            <a:r>
              <a:rPr lang="zh-TW" altLang="en-US" dirty="0"/>
              <a:t>搜尋技巧</a:t>
            </a:r>
          </a:p>
          <a:p>
            <a:pPr lvl="1"/>
            <a:r>
              <a:rPr lang="zh-TW" altLang="en-US" dirty="0"/>
              <a:t>順序搜尋</a:t>
            </a:r>
            <a:r>
              <a:rPr lang="en-US" altLang="zh-TW" dirty="0"/>
              <a:t>(sequential search)</a:t>
            </a:r>
          </a:p>
          <a:p>
            <a:pPr lvl="1"/>
            <a:r>
              <a:rPr lang="zh-TW" altLang="en-US" b="1" dirty="0"/>
              <a:t>二</a:t>
            </a:r>
            <a:r>
              <a:rPr lang="zh-TW" altLang="en-US" dirty="0"/>
              <a:t>元搜尋</a:t>
            </a:r>
            <a:r>
              <a:rPr lang="en-US" altLang="zh-TW" dirty="0"/>
              <a:t>(binary search)</a:t>
            </a:r>
          </a:p>
          <a:p>
            <a:pPr lvl="1"/>
            <a:r>
              <a:rPr lang="zh-TW" altLang="en-US" dirty="0"/>
              <a:t>插補法搜尋</a:t>
            </a:r>
            <a:r>
              <a:rPr lang="en-US" altLang="zh-TW" dirty="0"/>
              <a:t>(interpolation search)</a:t>
            </a:r>
          </a:p>
          <a:p>
            <a:pPr lvl="1"/>
            <a:r>
              <a:rPr lang="zh-TW" altLang="en-US" dirty="0"/>
              <a:t>雜湊函數</a:t>
            </a:r>
            <a:r>
              <a:rPr lang="en-US" altLang="zh-TW" dirty="0"/>
              <a:t>(Hashing function)</a:t>
            </a:r>
          </a:p>
        </p:txBody>
      </p:sp>
    </p:spTree>
    <p:extLst>
      <p:ext uri="{BB962C8B-B14F-4D97-AF65-F5344CB8AC3E}">
        <p14:creationId xmlns:p14="http://schemas.microsoft.com/office/powerpoint/2010/main" val="86854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13688" cy="762000"/>
          </a:xfrm>
        </p:spPr>
        <p:txBody>
          <a:bodyPr/>
          <a:lstStyle/>
          <a:p>
            <a:r>
              <a:rPr lang="zh-TW" altLang="en-US" sz="4000" dirty="0"/>
              <a:t>解決溢位的方法</a:t>
            </a:r>
            <a:r>
              <a:rPr lang="en-US" altLang="zh-TW" sz="3200" dirty="0"/>
              <a:t>(overflow handling)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3276600" y="1700213"/>
            <a:ext cx="5399088" cy="44656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>
                <a:solidFill>
                  <a:srgbClr val="0070C0"/>
                </a:solidFill>
              </a:rPr>
              <a:t>線性探測</a:t>
            </a:r>
            <a:r>
              <a:rPr lang="en-US" altLang="zh-TW" sz="2400" dirty="0">
                <a:solidFill>
                  <a:srgbClr val="0070C0"/>
                </a:solidFill>
              </a:rPr>
              <a:t>(linear probing)</a:t>
            </a:r>
            <a:r>
              <a:rPr lang="zh-TW" altLang="en-US" sz="2400" dirty="0"/>
              <a:t>：是把雜湊位址視為環狀的空間，當溢位發生時，以</a:t>
            </a:r>
            <a:r>
              <a:rPr lang="zh-TW" altLang="en-US" sz="2400" dirty="0">
                <a:solidFill>
                  <a:srgbClr val="800080"/>
                </a:solidFill>
              </a:rPr>
              <a:t>線性方式從下一號桶開始探測，</a:t>
            </a:r>
            <a:r>
              <a:rPr lang="zh-TW" altLang="en-US" sz="2400" dirty="0"/>
              <a:t>找尋一個空的儲存位址將資料存入。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線性探測又稱為</a:t>
            </a:r>
            <a:r>
              <a:rPr lang="zh-TW" altLang="en-US" sz="2400" dirty="0">
                <a:solidFill>
                  <a:schemeClr val="hlink"/>
                </a:solidFill>
              </a:rPr>
              <a:t>線性開放位址</a:t>
            </a:r>
            <a:r>
              <a:rPr lang="en-US" altLang="zh-TW" sz="2400" dirty="0"/>
              <a:t>(</a:t>
            </a:r>
            <a:r>
              <a:rPr lang="en-US" altLang="zh-TW" sz="2400" dirty="0" err="1"/>
              <a:t>inear</a:t>
            </a:r>
            <a:r>
              <a:rPr lang="en-US" altLang="zh-TW" sz="2400" dirty="0"/>
              <a:t> open addressing)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若找完一個循環還沒有找到空間，則表示位置已滿。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如將</a:t>
            </a:r>
            <a:r>
              <a:rPr lang="en-US" altLang="zh-TW" sz="2400" dirty="0"/>
              <a:t>HD</a:t>
            </a:r>
            <a:r>
              <a:rPr lang="zh-TW" altLang="en-US" sz="2400" dirty="0"/>
              <a:t>、</a:t>
            </a:r>
            <a:r>
              <a:rPr lang="en-US" altLang="zh-TW" sz="2400" dirty="0"/>
              <a:t>E</a:t>
            </a:r>
            <a:r>
              <a:rPr lang="zh-TW" altLang="en-US" sz="2400" dirty="0"/>
              <a:t>、</a:t>
            </a:r>
            <a:r>
              <a:rPr lang="en-US" altLang="zh-TW" sz="2400" dirty="0"/>
              <a:t>H</a:t>
            </a:r>
            <a:r>
              <a:rPr lang="zh-TW" altLang="en-US" sz="2400" dirty="0"/>
              <a:t>、</a:t>
            </a:r>
            <a:r>
              <a:rPr lang="en-US" altLang="zh-TW" sz="2400" dirty="0"/>
              <a:t>B2</a:t>
            </a:r>
            <a:r>
              <a:rPr lang="zh-TW" altLang="en-US" sz="2400" dirty="0"/>
              <a:t>、</a:t>
            </a:r>
            <a:r>
              <a:rPr lang="en-US" altLang="zh-TW" sz="2400" dirty="0"/>
              <a:t>B1</a:t>
            </a:r>
            <a:r>
              <a:rPr lang="zh-TW" altLang="en-US" sz="2400" dirty="0"/>
              <a:t>、</a:t>
            </a:r>
            <a:r>
              <a:rPr lang="en-US" altLang="zh-TW" sz="2400" dirty="0"/>
              <a:t>B3</a:t>
            </a:r>
            <a:r>
              <a:rPr lang="zh-TW" altLang="en-US" sz="2400" dirty="0"/>
              <a:t>、</a:t>
            </a:r>
            <a:r>
              <a:rPr lang="en-US" altLang="zh-TW" sz="2400" dirty="0"/>
              <a:t>B5</a:t>
            </a:r>
            <a:r>
              <a:rPr lang="zh-TW" altLang="en-US" sz="2400" dirty="0"/>
              <a:t>、</a:t>
            </a:r>
            <a:r>
              <a:rPr lang="en-US" altLang="zh-TW" sz="2400" dirty="0"/>
              <a:t>K</a:t>
            </a:r>
            <a:r>
              <a:rPr lang="zh-TW" altLang="en-US" sz="2400" dirty="0"/>
              <a:t>、</a:t>
            </a:r>
            <a:r>
              <a:rPr lang="en-US" altLang="zh-TW" sz="2400" dirty="0"/>
              <a:t>A</a:t>
            </a:r>
            <a:r>
              <a:rPr lang="zh-TW" altLang="en-US" sz="2400" dirty="0"/>
              <a:t>、</a:t>
            </a:r>
            <a:r>
              <a:rPr lang="en-US" altLang="zh-TW" sz="2400" dirty="0"/>
              <a:t>Z</a:t>
            </a:r>
            <a:r>
              <a:rPr lang="zh-TW" altLang="en-US" sz="2400" dirty="0"/>
              <a:t>與</a:t>
            </a:r>
            <a:r>
              <a:rPr lang="en-US" altLang="zh-TW" sz="2400" dirty="0"/>
              <a:t>ZB</a:t>
            </a:r>
            <a:r>
              <a:rPr lang="zh-TW" altLang="en-US" sz="2400" dirty="0"/>
              <a:t>，放入具有每一桶只有一個槽的雜湊表中，其結果如圖所示：</a:t>
            </a:r>
          </a:p>
        </p:txBody>
      </p:sp>
      <p:grpSp>
        <p:nvGrpSpPr>
          <p:cNvPr id="88083" name="Group 19"/>
          <p:cNvGrpSpPr>
            <a:grpSpLocks/>
          </p:cNvGrpSpPr>
          <p:nvPr/>
        </p:nvGrpSpPr>
        <p:grpSpPr bwMode="auto">
          <a:xfrm>
            <a:off x="755650" y="2060575"/>
            <a:ext cx="1676400" cy="4137025"/>
            <a:chOff x="476" y="1279"/>
            <a:chExt cx="1056" cy="2606"/>
          </a:xfrm>
        </p:grpSpPr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806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A</a:t>
              </a:r>
            </a:p>
          </p:txBody>
        </p:sp>
        <p:sp>
          <p:nvSpPr>
            <p:cNvPr id="88069" name="Rectangle 5"/>
            <p:cNvSpPr>
              <a:spLocks noChangeArrowheads="1"/>
            </p:cNvSpPr>
            <p:nvPr/>
          </p:nvSpPr>
          <p:spPr bwMode="auto">
            <a:xfrm>
              <a:off x="806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B2</a:t>
              </a:r>
            </a:p>
          </p:txBody>
        </p:sp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806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B1</a:t>
              </a:r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806" y="184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B3</a:t>
              </a:r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806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E</a:t>
              </a:r>
            </a:p>
          </p:txBody>
        </p:sp>
        <p:sp>
          <p:nvSpPr>
            <p:cNvPr id="88073" name="Rectangle 9"/>
            <p:cNvSpPr>
              <a:spLocks noChangeArrowheads="1"/>
            </p:cNvSpPr>
            <p:nvPr/>
          </p:nvSpPr>
          <p:spPr bwMode="auto">
            <a:xfrm>
              <a:off x="806" y="221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B5</a:t>
              </a:r>
            </a:p>
          </p:txBody>
        </p:sp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806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ZB</a:t>
              </a:r>
            </a:p>
          </p:txBody>
        </p:sp>
        <p:sp>
          <p:nvSpPr>
            <p:cNvPr id="88075" name="Rectangle 11"/>
            <p:cNvSpPr>
              <a:spLocks noChangeArrowheads="1"/>
            </p:cNvSpPr>
            <p:nvPr/>
          </p:nvSpPr>
          <p:spPr bwMode="auto">
            <a:xfrm>
              <a:off x="806" y="257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HD</a:t>
              </a:r>
            </a:p>
          </p:txBody>
        </p:sp>
        <p:sp>
          <p:nvSpPr>
            <p:cNvPr id="88076" name="Rectangle 12"/>
            <p:cNvSpPr>
              <a:spLocks noChangeArrowheads="1"/>
            </p:cNvSpPr>
            <p:nvPr/>
          </p:nvSpPr>
          <p:spPr bwMode="auto">
            <a:xfrm>
              <a:off x="806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H</a:t>
              </a:r>
            </a:p>
          </p:txBody>
        </p:sp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806" y="293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J</a:t>
              </a:r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806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K</a:t>
              </a:r>
            </a:p>
          </p:txBody>
        </p:sp>
        <p:sp>
          <p:nvSpPr>
            <p:cNvPr id="88079" name="Rectangle 15"/>
            <p:cNvSpPr>
              <a:spLocks noChangeArrowheads="1"/>
            </p:cNvSpPr>
            <p:nvPr/>
          </p:nvSpPr>
          <p:spPr bwMode="auto">
            <a:xfrm>
              <a:off x="806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806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Z</a:t>
              </a:r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806" y="366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_I</a:t>
              </a:r>
            </a:p>
          </p:txBody>
        </p:sp>
        <p:sp>
          <p:nvSpPr>
            <p:cNvPr id="88082" name="Text Box 18"/>
            <p:cNvSpPr txBox="1">
              <a:spLocks noChangeArrowheads="1"/>
            </p:cNvSpPr>
            <p:nvPr/>
          </p:nvSpPr>
          <p:spPr bwMode="auto">
            <a:xfrm>
              <a:off x="476" y="1279"/>
              <a:ext cx="282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00"/>
                <a:t> 1</a:t>
              </a:r>
            </a:p>
            <a:p>
              <a:r>
                <a:rPr lang="en-US" altLang="zh-TW" sz="1900"/>
                <a:t> 2</a:t>
              </a:r>
            </a:p>
            <a:p>
              <a:r>
                <a:rPr lang="en-US" altLang="zh-TW" sz="1900"/>
                <a:t> 3</a:t>
              </a:r>
            </a:p>
            <a:p>
              <a:r>
                <a:rPr lang="en-US" altLang="zh-TW" sz="1900"/>
                <a:t> 4</a:t>
              </a:r>
            </a:p>
            <a:p>
              <a:r>
                <a:rPr lang="en-US" altLang="zh-TW" sz="1900"/>
                <a:t> 5</a:t>
              </a:r>
            </a:p>
            <a:p>
              <a:r>
                <a:rPr lang="en-US" altLang="zh-TW" sz="1900"/>
                <a:t> 6</a:t>
              </a:r>
            </a:p>
            <a:p>
              <a:r>
                <a:rPr lang="en-US" altLang="zh-TW" sz="1900"/>
                <a:t> 7</a:t>
              </a:r>
            </a:p>
            <a:p>
              <a:r>
                <a:rPr lang="en-US" altLang="zh-TW" sz="1900"/>
                <a:t> 8</a:t>
              </a:r>
            </a:p>
            <a:p>
              <a:r>
                <a:rPr lang="en-US" altLang="zh-TW" sz="1900"/>
                <a:t> 9</a:t>
              </a:r>
            </a:p>
            <a:p>
              <a:r>
                <a:rPr lang="en-US" altLang="zh-TW" sz="1900"/>
                <a:t>10</a:t>
              </a:r>
            </a:p>
            <a:p>
              <a:r>
                <a:rPr lang="en-US" altLang="zh-TW" sz="1900"/>
                <a:t>11</a:t>
              </a:r>
            </a:p>
            <a:p>
              <a:r>
                <a:rPr lang="en-US" altLang="zh-TW" sz="1900"/>
                <a:t> :</a:t>
              </a:r>
            </a:p>
            <a:p>
              <a:r>
                <a:rPr lang="en-US" altLang="zh-TW" sz="1900"/>
                <a:t>26</a:t>
              </a:r>
            </a:p>
            <a:p>
              <a:r>
                <a:rPr lang="en-US" altLang="zh-TW" sz="190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2557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13688" cy="762000"/>
          </a:xfrm>
        </p:spPr>
        <p:txBody>
          <a:bodyPr/>
          <a:lstStyle/>
          <a:p>
            <a:r>
              <a:rPr lang="zh-TW" altLang="en-US" sz="4000" dirty="0"/>
              <a:t>解決溢位的方法</a:t>
            </a:r>
            <a:r>
              <a:rPr lang="en-US" altLang="zh-TW" sz="3200" dirty="0"/>
              <a:t>(overflow handling)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3276600" y="1700213"/>
            <a:ext cx="5399088" cy="4465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dirty="0"/>
              <a:t>由於</a:t>
            </a:r>
            <a:r>
              <a:rPr lang="en-US" altLang="zh-TW" sz="2800" dirty="0"/>
              <a:t>f(x) = X</a:t>
            </a:r>
            <a:r>
              <a:rPr lang="zh-TW" altLang="en-US" sz="2800" dirty="0"/>
              <a:t>的第一字母，所以</a:t>
            </a:r>
            <a:r>
              <a:rPr lang="en-US" altLang="zh-TW" sz="2800" dirty="0"/>
              <a:t>f(HD) = 8</a:t>
            </a:r>
            <a:r>
              <a:rPr lang="zh-TW" altLang="en-US" sz="2800" dirty="0"/>
              <a:t>，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f(E) = 5</a:t>
            </a:r>
            <a:r>
              <a:rPr lang="zh-TW" altLang="en-US" sz="2800" dirty="0"/>
              <a:t>，亦即</a:t>
            </a:r>
            <a:r>
              <a:rPr lang="en-US" altLang="zh-TW" sz="2800" dirty="0"/>
              <a:t>HD</a:t>
            </a:r>
            <a:r>
              <a:rPr lang="zh-TW" altLang="en-US" sz="2800" dirty="0"/>
              <a:t>、</a:t>
            </a:r>
            <a:r>
              <a:rPr lang="en-US" altLang="zh-TW" sz="2800" dirty="0"/>
              <a:t>E</a:t>
            </a:r>
            <a:r>
              <a:rPr lang="zh-TW" altLang="en-US" sz="2800" dirty="0"/>
              <a:t>分別放在雜湊表中第</a:t>
            </a:r>
            <a:r>
              <a:rPr lang="en-US" altLang="zh-TW" sz="2800" dirty="0"/>
              <a:t>8</a:t>
            </a:r>
            <a:r>
              <a:rPr lang="zh-TW" altLang="en-US" sz="2800" dirty="0"/>
              <a:t>號與第</a:t>
            </a:r>
            <a:r>
              <a:rPr lang="en-US" altLang="zh-TW" sz="2800" dirty="0"/>
              <a:t>5</a:t>
            </a:r>
            <a:r>
              <a:rPr lang="zh-TW" altLang="en-US" sz="2800" dirty="0"/>
              <a:t>號桶中，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f(H) = 8</a:t>
            </a:r>
            <a:r>
              <a:rPr lang="zh-TW" altLang="en-US" sz="2800" dirty="0"/>
              <a:t>，此時</a:t>
            </a:r>
            <a:r>
              <a:rPr lang="en-US" altLang="zh-TW" sz="2800" dirty="0"/>
              <a:t>8</a:t>
            </a:r>
            <a:r>
              <a:rPr lang="zh-TW" altLang="en-US" sz="2800" dirty="0"/>
              <a:t>號桶已有</a:t>
            </a:r>
            <a:r>
              <a:rPr lang="en-US" altLang="zh-TW" sz="2800" dirty="0"/>
              <a:t>HD</a:t>
            </a:r>
            <a:r>
              <a:rPr lang="zh-TW" altLang="en-US" sz="2800" dirty="0"/>
              <a:t>，故發生碰撞及溢位，</a:t>
            </a:r>
          </a:p>
          <a:p>
            <a:pPr>
              <a:lnSpc>
                <a:spcPct val="90000"/>
              </a:lnSpc>
            </a:pPr>
            <a:r>
              <a:rPr lang="zh-TW" altLang="en-US" sz="2800" dirty="0"/>
              <a:t>利用線性探測即往</a:t>
            </a:r>
            <a:r>
              <a:rPr lang="en-US" altLang="zh-TW" sz="2800" dirty="0"/>
              <a:t>8</a:t>
            </a:r>
            <a:r>
              <a:rPr lang="zh-TW" altLang="en-US" sz="2800" dirty="0"/>
              <a:t>號桶下找一空白的桶號，發現</a:t>
            </a:r>
            <a:r>
              <a:rPr lang="en-US" altLang="zh-TW" sz="2800" dirty="0"/>
              <a:t>9</a:t>
            </a:r>
            <a:r>
              <a:rPr lang="zh-TW" altLang="en-US" sz="2800" dirty="0"/>
              <a:t>號是空的，所以</a:t>
            </a:r>
            <a:r>
              <a:rPr lang="en-US" altLang="zh-TW" sz="2800" dirty="0"/>
              <a:t>9</a:t>
            </a:r>
            <a:r>
              <a:rPr lang="zh-TW" altLang="en-US" sz="2800" dirty="0"/>
              <a:t>號桶為</a:t>
            </a:r>
            <a:r>
              <a:rPr lang="en-US" altLang="zh-TW" sz="2800" dirty="0"/>
              <a:t>H</a:t>
            </a:r>
            <a:r>
              <a:rPr lang="zh-TW" altLang="en-US" sz="2800" dirty="0"/>
              <a:t>。</a:t>
            </a:r>
          </a:p>
        </p:txBody>
      </p:sp>
      <p:grpSp>
        <p:nvGrpSpPr>
          <p:cNvPr id="90132" name="Group 20"/>
          <p:cNvGrpSpPr>
            <a:grpSpLocks/>
          </p:cNvGrpSpPr>
          <p:nvPr/>
        </p:nvGrpSpPr>
        <p:grpSpPr bwMode="auto">
          <a:xfrm>
            <a:off x="755650" y="2060575"/>
            <a:ext cx="1676400" cy="4137025"/>
            <a:chOff x="476" y="1298"/>
            <a:chExt cx="1056" cy="2606"/>
          </a:xfrm>
        </p:grpSpPr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806" y="132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A</a:t>
              </a:r>
            </a:p>
          </p:txBody>
        </p:sp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806" y="1506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B2</a:t>
              </a:r>
            </a:p>
          </p:txBody>
        </p:sp>
        <p:sp>
          <p:nvSpPr>
            <p:cNvPr id="90119" name="Rectangle 7"/>
            <p:cNvSpPr>
              <a:spLocks noChangeArrowheads="1"/>
            </p:cNvSpPr>
            <p:nvPr/>
          </p:nvSpPr>
          <p:spPr bwMode="auto">
            <a:xfrm>
              <a:off x="806" y="16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B1</a:t>
              </a:r>
            </a:p>
          </p:txBody>
        </p:sp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806" y="186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B3</a:t>
              </a:r>
            </a:p>
          </p:txBody>
        </p:sp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806" y="2050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90122" name="Rectangle 10"/>
            <p:cNvSpPr>
              <a:spLocks noChangeArrowheads="1"/>
            </p:cNvSpPr>
            <p:nvPr/>
          </p:nvSpPr>
          <p:spPr bwMode="auto">
            <a:xfrm>
              <a:off x="806" y="22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B5</a:t>
              </a:r>
            </a:p>
          </p:txBody>
        </p:sp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806" y="241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ZB</a:t>
              </a:r>
            </a:p>
          </p:txBody>
        </p:sp>
        <p:sp>
          <p:nvSpPr>
            <p:cNvPr id="90124" name="Rectangle 12"/>
            <p:cNvSpPr>
              <a:spLocks noChangeArrowheads="1"/>
            </p:cNvSpPr>
            <p:nvPr/>
          </p:nvSpPr>
          <p:spPr bwMode="auto">
            <a:xfrm>
              <a:off x="806" y="25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chemeClr val="hlink"/>
                  </a:solidFill>
                </a:rPr>
                <a:t>HD</a:t>
              </a:r>
            </a:p>
          </p:txBody>
        </p:sp>
        <p:sp>
          <p:nvSpPr>
            <p:cNvPr id="90125" name="Rectangle 13"/>
            <p:cNvSpPr>
              <a:spLocks noChangeArrowheads="1"/>
            </p:cNvSpPr>
            <p:nvPr/>
          </p:nvSpPr>
          <p:spPr bwMode="auto">
            <a:xfrm>
              <a:off x="806" y="2776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90126" name="Rectangle 14"/>
            <p:cNvSpPr>
              <a:spLocks noChangeArrowheads="1"/>
            </p:cNvSpPr>
            <p:nvPr/>
          </p:nvSpPr>
          <p:spPr bwMode="auto">
            <a:xfrm>
              <a:off x="806" y="2956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J</a:t>
              </a:r>
            </a:p>
          </p:txBody>
        </p:sp>
        <p:sp>
          <p:nvSpPr>
            <p:cNvPr id="90127" name="Rectangle 15"/>
            <p:cNvSpPr>
              <a:spLocks noChangeArrowheads="1"/>
            </p:cNvSpPr>
            <p:nvPr/>
          </p:nvSpPr>
          <p:spPr bwMode="auto">
            <a:xfrm>
              <a:off x="806" y="313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K</a:t>
              </a:r>
            </a:p>
          </p:txBody>
        </p:sp>
        <p:sp>
          <p:nvSpPr>
            <p:cNvPr id="90128" name="Rectangle 16"/>
            <p:cNvSpPr>
              <a:spLocks noChangeArrowheads="1"/>
            </p:cNvSpPr>
            <p:nvPr/>
          </p:nvSpPr>
          <p:spPr bwMode="auto">
            <a:xfrm>
              <a:off x="806" y="3320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90129" name="Rectangle 17"/>
            <p:cNvSpPr>
              <a:spLocks noChangeArrowheads="1"/>
            </p:cNvSpPr>
            <p:nvPr/>
          </p:nvSpPr>
          <p:spPr bwMode="auto">
            <a:xfrm>
              <a:off x="806" y="35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Z</a:t>
              </a:r>
            </a:p>
          </p:txBody>
        </p:sp>
        <p:sp>
          <p:nvSpPr>
            <p:cNvPr id="90130" name="Rectangle 18"/>
            <p:cNvSpPr>
              <a:spLocks noChangeArrowheads="1"/>
            </p:cNvSpPr>
            <p:nvPr/>
          </p:nvSpPr>
          <p:spPr bwMode="auto">
            <a:xfrm>
              <a:off x="806" y="36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_I</a:t>
              </a:r>
            </a:p>
          </p:txBody>
        </p:sp>
        <p:sp>
          <p:nvSpPr>
            <p:cNvPr id="90131" name="Text Box 19"/>
            <p:cNvSpPr txBox="1">
              <a:spLocks noChangeArrowheads="1"/>
            </p:cNvSpPr>
            <p:nvPr/>
          </p:nvSpPr>
          <p:spPr bwMode="auto">
            <a:xfrm>
              <a:off x="476" y="1298"/>
              <a:ext cx="282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00"/>
                <a:t> 1</a:t>
              </a:r>
            </a:p>
            <a:p>
              <a:r>
                <a:rPr lang="en-US" altLang="zh-TW" sz="1900"/>
                <a:t> 2</a:t>
              </a:r>
            </a:p>
            <a:p>
              <a:r>
                <a:rPr lang="en-US" altLang="zh-TW" sz="1900"/>
                <a:t> 3</a:t>
              </a:r>
            </a:p>
            <a:p>
              <a:r>
                <a:rPr lang="en-US" altLang="zh-TW" sz="1900"/>
                <a:t> 4</a:t>
              </a:r>
            </a:p>
            <a:p>
              <a:r>
                <a:rPr lang="en-US" altLang="zh-TW" sz="1900"/>
                <a:t> 5</a:t>
              </a:r>
            </a:p>
            <a:p>
              <a:r>
                <a:rPr lang="en-US" altLang="zh-TW" sz="1900"/>
                <a:t> 6</a:t>
              </a:r>
            </a:p>
            <a:p>
              <a:r>
                <a:rPr lang="en-US" altLang="zh-TW" sz="1900"/>
                <a:t> 7</a:t>
              </a:r>
            </a:p>
            <a:p>
              <a:r>
                <a:rPr lang="en-US" altLang="zh-TW" sz="1900"/>
                <a:t> 8</a:t>
              </a:r>
            </a:p>
            <a:p>
              <a:r>
                <a:rPr lang="en-US" altLang="zh-TW" sz="1900"/>
                <a:t> 9</a:t>
              </a:r>
            </a:p>
            <a:p>
              <a:r>
                <a:rPr lang="en-US" altLang="zh-TW" sz="1900"/>
                <a:t>10</a:t>
              </a:r>
            </a:p>
            <a:p>
              <a:r>
                <a:rPr lang="en-US" altLang="zh-TW" sz="1900"/>
                <a:t>11</a:t>
              </a:r>
            </a:p>
            <a:p>
              <a:r>
                <a:rPr lang="en-US" altLang="zh-TW" sz="1900"/>
                <a:t> :</a:t>
              </a:r>
            </a:p>
            <a:p>
              <a:r>
                <a:rPr lang="en-US" altLang="zh-TW" sz="1900"/>
                <a:t>26</a:t>
              </a:r>
            </a:p>
            <a:p>
              <a:r>
                <a:rPr lang="en-US" altLang="zh-TW" sz="190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1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13688" cy="762000"/>
          </a:xfrm>
        </p:spPr>
        <p:txBody>
          <a:bodyPr/>
          <a:lstStyle/>
          <a:p>
            <a:r>
              <a:rPr lang="zh-TW" altLang="en-US" sz="4000" dirty="0"/>
              <a:t>解決溢位的方法</a:t>
            </a:r>
            <a:r>
              <a:rPr lang="en-US" altLang="zh-TW" sz="3200" dirty="0"/>
              <a:t>(overflow handling)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3276600" y="1700213"/>
            <a:ext cx="5399088" cy="4465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f(B2) = 2</a:t>
            </a:r>
            <a:r>
              <a:rPr lang="zh-TW" altLang="en-US" sz="2400" dirty="0"/>
              <a:t>放入</a:t>
            </a:r>
            <a:r>
              <a:rPr lang="en-US" altLang="zh-TW" sz="2400" dirty="0"/>
              <a:t>2</a:t>
            </a:r>
            <a:r>
              <a:rPr lang="zh-TW" altLang="en-US" sz="2400" dirty="0"/>
              <a:t>號桶，</a:t>
            </a:r>
            <a:r>
              <a:rPr lang="en-US" altLang="zh-TW" sz="2400" dirty="0"/>
              <a:t>f(B1)</a:t>
            </a:r>
            <a:r>
              <a:rPr lang="zh-TW" altLang="en-US" sz="2400" dirty="0"/>
              <a:t>與</a:t>
            </a:r>
            <a:r>
              <a:rPr lang="en-US" altLang="zh-TW" sz="2400" dirty="0"/>
              <a:t>f(B3) = 2</a:t>
            </a:r>
            <a:r>
              <a:rPr lang="zh-TW" altLang="en-US" sz="2400" dirty="0"/>
              <a:t>，由於</a:t>
            </a:r>
            <a:r>
              <a:rPr lang="en-US" altLang="zh-TW" sz="2400" dirty="0"/>
              <a:t>2</a:t>
            </a:r>
            <a:r>
              <a:rPr lang="zh-TW" altLang="en-US" sz="2400" dirty="0"/>
              <a:t>號桶已存</a:t>
            </a:r>
            <a:r>
              <a:rPr lang="en-US" altLang="zh-TW" sz="2400" dirty="0"/>
              <a:t>B2</a:t>
            </a:r>
            <a:r>
              <a:rPr lang="zh-TW" altLang="en-US" sz="2400" dirty="0"/>
              <a:t>，故往下找各別存於</a:t>
            </a:r>
            <a:r>
              <a:rPr lang="en-US" altLang="zh-TW" sz="2400" dirty="0"/>
              <a:t>3</a:t>
            </a:r>
            <a:r>
              <a:rPr lang="zh-TW" altLang="en-US" sz="2400" dirty="0"/>
              <a:t>與</a:t>
            </a:r>
            <a:r>
              <a:rPr lang="en-US" altLang="zh-TW" sz="2400" dirty="0"/>
              <a:t>4</a:t>
            </a:r>
            <a:r>
              <a:rPr lang="zh-TW" altLang="en-US" sz="2400" dirty="0"/>
              <a:t>號桶。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當</a:t>
            </a:r>
            <a:r>
              <a:rPr lang="en-US" altLang="zh-TW" sz="2400" dirty="0"/>
              <a:t>B5</a:t>
            </a:r>
            <a:r>
              <a:rPr lang="zh-TW" altLang="en-US" sz="2400" dirty="0"/>
              <a:t>再轉進來時就存於</a:t>
            </a:r>
            <a:r>
              <a:rPr lang="en-US" altLang="zh-TW" sz="2400" dirty="0"/>
              <a:t>6</a:t>
            </a:r>
            <a:r>
              <a:rPr lang="zh-TW" altLang="en-US" sz="2400" dirty="0"/>
              <a:t>號桶。</a:t>
            </a:r>
            <a:r>
              <a:rPr lang="en-US" altLang="zh-TW" sz="2400" dirty="0"/>
              <a:t>f(K) = 11</a:t>
            </a:r>
            <a:r>
              <a:rPr lang="zh-TW" altLang="en-US" sz="2400" dirty="0"/>
              <a:t>放入</a:t>
            </a:r>
            <a:r>
              <a:rPr lang="en-US" altLang="zh-TW" sz="2400" dirty="0"/>
              <a:t>11</a:t>
            </a:r>
            <a:r>
              <a:rPr lang="zh-TW" altLang="en-US" sz="2400" dirty="0"/>
              <a:t>號桶。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f(A) = 1</a:t>
            </a:r>
            <a:r>
              <a:rPr lang="zh-TW" altLang="en-US" sz="2400" dirty="0"/>
              <a:t>放入</a:t>
            </a:r>
            <a:r>
              <a:rPr lang="en-US" altLang="zh-TW" sz="2400" dirty="0"/>
              <a:t>1</a:t>
            </a:r>
            <a:r>
              <a:rPr lang="zh-TW" altLang="en-US" sz="2400" dirty="0"/>
              <a:t>號桶。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f(Z) = 26</a:t>
            </a:r>
            <a:r>
              <a:rPr lang="zh-TW" altLang="en-US" sz="2400" dirty="0"/>
              <a:t>放入</a:t>
            </a:r>
            <a:r>
              <a:rPr lang="en-US" altLang="zh-TW" sz="2400" dirty="0"/>
              <a:t>26</a:t>
            </a:r>
            <a:r>
              <a:rPr lang="zh-TW" altLang="en-US" sz="2400" dirty="0"/>
              <a:t>號桶。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f(ZB)</a:t>
            </a:r>
            <a:r>
              <a:rPr lang="zh-TW" altLang="en-US" sz="2400" dirty="0"/>
              <a:t>亦是</a:t>
            </a:r>
            <a:r>
              <a:rPr lang="en-US" altLang="zh-TW" sz="2400" dirty="0"/>
              <a:t>26</a:t>
            </a:r>
            <a:r>
              <a:rPr lang="zh-TW" altLang="en-US" sz="2400" dirty="0"/>
              <a:t>只好從</a:t>
            </a:r>
            <a:r>
              <a:rPr lang="en-US" altLang="zh-TW" sz="2400" dirty="0"/>
              <a:t>1</a:t>
            </a:r>
            <a:r>
              <a:rPr lang="zh-TW" altLang="en-US" sz="2400" dirty="0"/>
              <a:t>號桶往下找一空間放入</a:t>
            </a:r>
            <a:r>
              <a:rPr lang="en-US" altLang="zh-TW" sz="2400" dirty="0"/>
              <a:t>7</a:t>
            </a:r>
            <a:r>
              <a:rPr lang="zh-TW" altLang="en-US" sz="2400" dirty="0"/>
              <a:t>號。</a:t>
            </a:r>
          </a:p>
        </p:txBody>
      </p:sp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755650" y="2060575"/>
            <a:ext cx="1676400" cy="4137025"/>
            <a:chOff x="476" y="1279"/>
            <a:chExt cx="1056" cy="2606"/>
          </a:xfrm>
        </p:grpSpPr>
        <p:sp>
          <p:nvSpPr>
            <p:cNvPr id="92165" name="Rectangle 5"/>
            <p:cNvSpPr>
              <a:spLocks noChangeArrowheads="1"/>
            </p:cNvSpPr>
            <p:nvPr/>
          </p:nvSpPr>
          <p:spPr bwMode="auto">
            <a:xfrm>
              <a:off x="806" y="130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A</a:t>
              </a:r>
            </a:p>
          </p:txBody>
        </p:sp>
        <p:sp>
          <p:nvSpPr>
            <p:cNvPr id="92166" name="Rectangle 6"/>
            <p:cNvSpPr>
              <a:spLocks noChangeArrowheads="1"/>
            </p:cNvSpPr>
            <p:nvPr/>
          </p:nvSpPr>
          <p:spPr bwMode="auto">
            <a:xfrm>
              <a:off x="806" y="148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B2</a:t>
              </a:r>
            </a:p>
          </p:txBody>
        </p:sp>
        <p:sp>
          <p:nvSpPr>
            <p:cNvPr id="92167" name="Rectangle 7"/>
            <p:cNvSpPr>
              <a:spLocks noChangeArrowheads="1"/>
            </p:cNvSpPr>
            <p:nvPr/>
          </p:nvSpPr>
          <p:spPr bwMode="auto">
            <a:xfrm>
              <a:off x="806" y="1668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B1</a:t>
              </a:r>
            </a:p>
          </p:txBody>
        </p:sp>
        <p:sp>
          <p:nvSpPr>
            <p:cNvPr id="92168" name="Rectangle 8"/>
            <p:cNvSpPr>
              <a:spLocks noChangeArrowheads="1"/>
            </p:cNvSpPr>
            <p:nvPr/>
          </p:nvSpPr>
          <p:spPr bwMode="auto">
            <a:xfrm>
              <a:off x="806" y="184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B3</a:t>
              </a:r>
            </a:p>
          </p:txBody>
        </p:sp>
        <p:sp>
          <p:nvSpPr>
            <p:cNvPr id="92169" name="Rectangle 9"/>
            <p:cNvSpPr>
              <a:spLocks noChangeArrowheads="1"/>
            </p:cNvSpPr>
            <p:nvPr/>
          </p:nvSpPr>
          <p:spPr bwMode="auto">
            <a:xfrm>
              <a:off x="806" y="203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E</a:t>
              </a:r>
            </a:p>
          </p:txBody>
        </p:sp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806" y="221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B5</a:t>
              </a:r>
            </a:p>
          </p:txBody>
        </p:sp>
        <p:sp>
          <p:nvSpPr>
            <p:cNvPr id="92171" name="Rectangle 11"/>
            <p:cNvSpPr>
              <a:spLocks noChangeArrowheads="1"/>
            </p:cNvSpPr>
            <p:nvPr/>
          </p:nvSpPr>
          <p:spPr bwMode="auto">
            <a:xfrm>
              <a:off x="806" y="2394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ZB</a:t>
              </a:r>
            </a:p>
          </p:txBody>
        </p:sp>
        <p:sp>
          <p:nvSpPr>
            <p:cNvPr id="92172" name="Rectangle 12"/>
            <p:cNvSpPr>
              <a:spLocks noChangeArrowheads="1"/>
            </p:cNvSpPr>
            <p:nvPr/>
          </p:nvSpPr>
          <p:spPr bwMode="auto">
            <a:xfrm>
              <a:off x="806" y="2575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HD</a:t>
              </a:r>
            </a:p>
          </p:txBody>
        </p:sp>
        <p:sp>
          <p:nvSpPr>
            <p:cNvPr id="92173" name="Rectangle 13"/>
            <p:cNvSpPr>
              <a:spLocks noChangeArrowheads="1"/>
            </p:cNvSpPr>
            <p:nvPr/>
          </p:nvSpPr>
          <p:spPr bwMode="auto">
            <a:xfrm>
              <a:off x="806" y="275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H</a:t>
              </a:r>
            </a:p>
          </p:txBody>
        </p:sp>
        <p:sp>
          <p:nvSpPr>
            <p:cNvPr id="92174" name="Rectangle 14"/>
            <p:cNvSpPr>
              <a:spLocks noChangeArrowheads="1"/>
            </p:cNvSpPr>
            <p:nvPr/>
          </p:nvSpPr>
          <p:spPr bwMode="auto">
            <a:xfrm>
              <a:off x="806" y="2937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J</a:t>
              </a:r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806" y="3119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K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806" y="3301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:</a:t>
              </a:r>
            </a:p>
          </p:txBody>
        </p:sp>
        <p:sp>
          <p:nvSpPr>
            <p:cNvPr id="92177" name="Rectangle 17"/>
            <p:cNvSpPr>
              <a:spLocks noChangeArrowheads="1"/>
            </p:cNvSpPr>
            <p:nvPr/>
          </p:nvSpPr>
          <p:spPr bwMode="auto">
            <a:xfrm>
              <a:off x="806" y="3482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Z</a:t>
              </a:r>
            </a:p>
          </p:txBody>
        </p:sp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806" y="3663"/>
              <a:ext cx="726" cy="181"/>
            </a:xfrm>
            <a:prstGeom prst="rect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_I</a:t>
              </a:r>
            </a:p>
          </p:txBody>
        </p: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476" y="1279"/>
              <a:ext cx="282" cy="2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00"/>
                <a:t> 1</a:t>
              </a:r>
            </a:p>
            <a:p>
              <a:r>
                <a:rPr lang="en-US" altLang="zh-TW" sz="1900"/>
                <a:t> 2</a:t>
              </a:r>
            </a:p>
            <a:p>
              <a:r>
                <a:rPr lang="en-US" altLang="zh-TW" sz="1900"/>
                <a:t> 3</a:t>
              </a:r>
            </a:p>
            <a:p>
              <a:r>
                <a:rPr lang="en-US" altLang="zh-TW" sz="1900"/>
                <a:t> 4</a:t>
              </a:r>
            </a:p>
            <a:p>
              <a:r>
                <a:rPr lang="en-US" altLang="zh-TW" sz="1900"/>
                <a:t> 5</a:t>
              </a:r>
            </a:p>
            <a:p>
              <a:r>
                <a:rPr lang="en-US" altLang="zh-TW" sz="1900"/>
                <a:t> 6</a:t>
              </a:r>
            </a:p>
            <a:p>
              <a:r>
                <a:rPr lang="en-US" altLang="zh-TW" sz="1900"/>
                <a:t> 7</a:t>
              </a:r>
            </a:p>
            <a:p>
              <a:r>
                <a:rPr lang="en-US" altLang="zh-TW" sz="1900"/>
                <a:t> 8</a:t>
              </a:r>
            </a:p>
            <a:p>
              <a:r>
                <a:rPr lang="en-US" altLang="zh-TW" sz="1900"/>
                <a:t> 9</a:t>
              </a:r>
            </a:p>
            <a:p>
              <a:r>
                <a:rPr lang="en-US" altLang="zh-TW" sz="1900"/>
                <a:t>10</a:t>
              </a:r>
            </a:p>
            <a:p>
              <a:r>
                <a:rPr lang="en-US" altLang="zh-TW" sz="1900"/>
                <a:t>11</a:t>
              </a:r>
            </a:p>
            <a:p>
              <a:r>
                <a:rPr lang="en-US" altLang="zh-TW" sz="1900"/>
                <a:t> :</a:t>
              </a:r>
            </a:p>
            <a:p>
              <a:r>
                <a:rPr lang="en-US" altLang="zh-TW" sz="1900"/>
                <a:t>26</a:t>
              </a:r>
            </a:p>
            <a:p>
              <a:r>
                <a:rPr lang="en-US" altLang="zh-TW" sz="1900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84606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/>
              <a:t>解決溢位的方法</a:t>
            </a:r>
            <a:r>
              <a:rPr lang="en-US" altLang="zh-TW" sz="3200"/>
              <a:t>(overflow handling)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利用線性探測以解決溢位間題</a:t>
            </a:r>
            <a:r>
              <a:rPr lang="zh-TW" altLang="en-US" dirty="0">
                <a:solidFill>
                  <a:srgbClr val="0070C0"/>
                </a:solidFill>
              </a:rPr>
              <a:t>，極易造成鍵值聚集在一塊，增加搜尋的時間，</a:t>
            </a:r>
            <a:r>
              <a:rPr lang="zh-TW" altLang="en-US" dirty="0"/>
              <a:t>如欲尋找</a:t>
            </a:r>
            <a:r>
              <a:rPr lang="en-US" altLang="zh-TW" dirty="0"/>
              <a:t>ZB</a:t>
            </a:r>
            <a:r>
              <a:rPr lang="zh-TW" altLang="en-US" dirty="0"/>
              <a:t>則必須尋找</a:t>
            </a:r>
            <a:r>
              <a:rPr lang="en-US" altLang="zh-TW" dirty="0"/>
              <a:t>HT(26)</a:t>
            </a:r>
            <a:r>
              <a:rPr lang="zh-TW" altLang="en-US" dirty="0"/>
              <a:t>、</a:t>
            </a:r>
            <a:r>
              <a:rPr lang="en-US" altLang="zh-TW" dirty="0"/>
              <a:t>HT(1)</a:t>
            </a:r>
            <a:r>
              <a:rPr lang="zh-TW" altLang="en-US" dirty="0"/>
              <a:t>、</a:t>
            </a:r>
            <a:r>
              <a:rPr lang="en-US" altLang="zh-TW" dirty="0"/>
              <a:t>...</a:t>
            </a:r>
            <a:r>
              <a:rPr lang="zh-TW" altLang="en-US" dirty="0"/>
              <a:t>、</a:t>
            </a:r>
            <a:r>
              <a:rPr lang="en-US" altLang="zh-TW" dirty="0"/>
              <a:t>HT(7)</a:t>
            </a:r>
            <a:r>
              <a:rPr lang="zh-TW" altLang="en-US" dirty="0"/>
              <a:t>，共須</a:t>
            </a:r>
            <a:r>
              <a:rPr lang="en-US" altLang="zh-TW" dirty="0">
                <a:solidFill>
                  <a:schemeClr val="hlink"/>
                </a:solidFill>
              </a:rPr>
              <a:t>8</a:t>
            </a:r>
            <a:r>
              <a:rPr lang="zh-TW" altLang="en-US" dirty="0"/>
              <a:t>次比較。</a:t>
            </a:r>
          </a:p>
        </p:txBody>
      </p:sp>
    </p:spTree>
    <p:extLst>
      <p:ext uri="{BB962C8B-B14F-4D97-AF65-F5344CB8AC3E}">
        <p14:creationId xmlns:p14="http://schemas.microsoft.com/office/powerpoint/2010/main" val="22156955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14456" cy="762000"/>
          </a:xfrm>
        </p:spPr>
        <p:txBody>
          <a:bodyPr/>
          <a:lstStyle/>
          <a:p>
            <a:r>
              <a:rPr lang="zh-TW" altLang="en-US" sz="4000" dirty="0"/>
              <a:t>解決溢位的方法</a:t>
            </a:r>
            <a:r>
              <a:rPr lang="en-US" altLang="zh-TW" sz="3200" dirty="0"/>
              <a:t>(overflow handling)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重覆雜湊</a:t>
            </a:r>
            <a:r>
              <a:rPr lang="en-US" altLang="zh-TW" dirty="0">
                <a:solidFill>
                  <a:srgbClr val="0070C0"/>
                </a:solidFill>
              </a:rPr>
              <a:t>(rehashing)</a:t>
            </a:r>
            <a:r>
              <a:rPr lang="zh-TW" altLang="en-US" dirty="0"/>
              <a:t>：乃是先設計好一套的雜湊函數</a:t>
            </a:r>
            <a:r>
              <a:rPr lang="en-US" altLang="zh-TW" dirty="0"/>
              <a:t>f</a:t>
            </a:r>
            <a:r>
              <a:rPr lang="en-US" altLang="zh-TW" baseline="-30000" dirty="0"/>
              <a:t>1</a:t>
            </a:r>
            <a:r>
              <a:rPr lang="zh-TW" altLang="en-US" dirty="0"/>
              <a:t>，</a:t>
            </a:r>
            <a:r>
              <a:rPr lang="en-US" altLang="zh-TW" dirty="0"/>
              <a:t>f</a:t>
            </a:r>
            <a:r>
              <a:rPr lang="en-US" altLang="zh-TW" baseline="-30000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f</a:t>
            </a:r>
            <a:r>
              <a:rPr lang="en-US" altLang="zh-TW" baseline="-30000" dirty="0"/>
              <a:t>3</a:t>
            </a:r>
            <a:r>
              <a:rPr lang="zh-TW" altLang="en-US" dirty="0"/>
              <a:t>，</a:t>
            </a:r>
            <a:r>
              <a:rPr lang="en-US" altLang="zh-TW" dirty="0"/>
              <a:t>...</a:t>
            </a:r>
            <a:r>
              <a:rPr lang="zh-TW" altLang="en-US" dirty="0"/>
              <a:t>，</a:t>
            </a:r>
            <a:r>
              <a:rPr lang="en-US" altLang="zh-TW" dirty="0" err="1"/>
              <a:t>f</a:t>
            </a:r>
            <a:r>
              <a:rPr lang="en-US" altLang="zh-TW" baseline="-30000" dirty="0" err="1"/>
              <a:t>m</a:t>
            </a:r>
            <a:r>
              <a:rPr lang="zh-TW" altLang="en-US" dirty="0"/>
              <a:t>，當溢位發生時先使用</a:t>
            </a:r>
            <a:r>
              <a:rPr lang="en-US" altLang="zh-TW" dirty="0"/>
              <a:t>f</a:t>
            </a:r>
            <a:r>
              <a:rPr lang="en-US" altLang="zh-TW" baseline="-30000" dirty="0"/>
              <a:t>1</a:t>
            </a:r>
            <a:r>
              <a:rPr lang="zh-TW" altLang="en-US" dirty="0"/>
              <a:t>，若再發生溢位則使用</a:t>
            </a:r>
            <a:r>
              <a:rPr lang="en-US" altLang="zh-TW" dirty="0"/>
              <a:t>f</a:t>
            </a:r>
            <a:r>
              <a:rPr lang="en-US" altLang="zh-TW" baseline="-30000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.....</a:t>
            </a:r>
            <a:r>
              <a:rPr lang="zh-TW" altLang="en-US" dirty="0"/>
              <a:t>一直到沒有溢位發生。</a:t>
            </a:r>
          </a:p>
        </p:txBody>
      </p:sp>
    </p:spTree>
    <p:extLst>
      <p:ext uri="{BB962C8B-B14F-4D97-AF65-F5344CB8AC3E}">
        <p14:creationId xmlns:p14="http://schemas.microsoft.com/office/powerpoint/2010/main" val="243874180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202488" cy="762000"/>
          </a:xfrm>
        </p:spPr>
        <p:txBody>
          <a:bodyPr/>
          <a:lstStyle/>
          <a:p>
            <a:r>
              <a:rPr lang="zh-TW" altLang="en-US" sz="4000" dirty="0"/>
              <a:t>解決溢位的方法</a:t>
            </a:r>
            <a:r>
              <a:rPr lang="en-US" altLang="zh-TW" sz="3200" dirty="0"/>
              <a:t>(overflow handling)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平方探測</a:t>
            </a:r>
            <a:r>
              <a:rPr lang="en-US" altLang="zh-TW" dirty="0">
                <a:solidFill>
                  <a:srgbClr val="0070C0"/>
                </a:solidFill>
              </a:rPr>
              <a:t>(quadratic probing)</a:t>
            </a:r>
            <a:r>
              <a:rPr lang="zh-TW" altLang="en-US" dirty="0">
                <a:solidFill>
                  <a:srgbClr val="0070C0"/>
                </a:solidFill>
              </a:rPr>
              <a:t>：</a:t>
            </a:r>
            <a:r>
              <a:rPr lang="zh-TW" altLang="en-US" dirty="0"/>
              <a:t>此法是用來改善線性探測之缺失，避免相近的鍵值聚集在一塊。當</a:t>
            </a:r>
            <a:r>
              <a:rPr lang="en-US" altLang="zh-TW" dirty="0"/>
              <a:t>f(x)</a:t>
            </a:r>
            <a:r>
              <a:rPr lang="zh-TW" altLang="en-US" dirty="0"/>
              <a:t>的位址發生溢位時，下一次是探測</a:t>
            </a:r>
            <a:r>
              <a:rPr lang="en-US" altLang="zh-TW" dirty="0"/>
              <a:t>(f(x) + i2) mod b</a:t>
            </a:r>
            <a:r>
              <a:rPr lang="zh-TW" altLang="en-US" dirty="0"/>
              <a:t>，及</a:t>
            </a:r>
            <a:r>
              <a:rPr lang="en-US" altLang="zh-TW" dirty="0"/>
              <a:t>(f(x) + i2) mod b</a:t>
            </a:r>
            <a:r>
              <a:rPr lang="zh-TW" altLang="en-US" dirty="0"/>
              <a:t>其中</a:t>
            </a:r>
            <a:r>
              <a:rPr lang="en-US" altLang="zh-TW" dirty="0"/>
              <a:t>1≦i≦(b-1)/2</a:t>
            </a:r>
            <a:r>
              <a:rPr lang="zh-TW" altLang="en-US" dirty="0"/>
              <a:t>，</a:t>
            </a:r>
            <a:r>
              <a:rPr lang="en-US" altLang="zh-TW" dirty="0"/>
              <a:t>b</a:t>
            </a:r>
            <a:r>
              <a:rPr lang="zh-TW" altLang="en-US" dirty="0"/>
              <a:t>是具有</a:t>
            </a:r>
            <a:r>
              <a:rPr lang="en-US" altLang="zh-TW" dirty="0"/>
              <a:t>4j+3</a:t>
            </a:r>
            <a:r>
              <a:rPr lang="zh-TW" altLang="en-US" dirty="0"/>
              <a:t>型式的質數。</a:t>
            </a:r>
          </a:p>
        </p:txBody>
      </p:sp>
    </p:spTree>
    <p:extLst>
      <p:ext uri="{BB962C8B-B14F-4D97-AF65-F5344CB8AC3E}">
        <p14:creationId xmlns:p14="http://schemas.microsoft.com/office/powerpoint/2010/main" val="21719851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58472" cy="762000"/>
          </a:xfrm>
        </p:spPr>
        <p:txBody>
          <a:bodyPr/>
          <a:lstStyle/>
          <a:p>
            <a:r>
              <a:rPr lang="zh-TW" altLang="en-US" sz="4000" dirty="0"/>
              <a:t>解決溢位的方法</a:t>
            </a:r>
            <a:r>
              <a:rPr lang="en-US" altLang="zh-TW" sz="3200" dirty="0"/>
              <a:t>(overflow handling)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70C0"/>
                </a:solidFill>
              </a:rPr>
              <a:t>鏈結串列（</a:t>
            </a:r>
            <a:r>
              <a:rPr lang="en-US" altLang="zh-TW" dirty="0">
                <a:solidFill>
                  <a:srgbClr val="0070C0"/>
                </a:solidFill>
              </a:rPr>
              <a:t>chaining</a:t>
            </a:r>
            <a:r>
              <a:rPr lang="zh-TW" altLang="en-US" dirty="0">
                <a:solidFill>
                  <a:srgbClr val="0070C0"/>
                </a:solidFill>
              </a:rPr>
              <a:t>）：</a:t>
            </a:r>
            <a:r>
              <a:rPr lang="zh-TW" altLang="en-US" dirty="0"/>
              <a:t>是將雜湊空間建立成</a:t>
            </a:r>
            <a:r>
              <a:rPr lang="en-US" altLang="zh-TW" dirty="0"/>
              <a:t>b</a:t>
            </a:r>
            <a:r>
              <a:rPr lang="zh-TW" altLang="en-US" dirty="0"/>
              <a:t>個串列，起初只有</a:t>
            </a:r>
            <a:r>
              <a:rPr lang="en-US" altLang="zh-TW" dirty="0"/>
              <a:t>b</a:t>
            </a:r>
            <a:r>
              <a:rPr lang="zh-TW" altLang="en-US" dirty="0"/>
              <a:t>個串列首，故放起始位址，並不存放資料，</a:t>
            </a:r>
            <a:r>
              <a:rPr lang="zh-TW" altLang="en-US" dirty="0">
                <a:solidFill>
                  <a:schemeClr val="hlink"/>
                </a:solidFill>
              </a:rPr>
              <a:t>相同位址的鍵值，將形成一個鍵值結串列</a:t>
            </a:r>
            <a:r>
              <a:rPr lang="en-US" altLang="zh-TW" dirty="0">
                <a:solidFill>
                  <a:schemeClr val="hlink"/>
                </a:solidFill>
              </a:rPr>
              <a:t>,</a:t>
            </a:r>
            <a:r>
              <a:rPr lang="en-US" altLang="zh-TW" dirty="0">
                <a:solidFill>
                  <a:srgbClr val="FF3399"/>
                </a:solidFill>
              </a:rPr>
              <a:t> </a:t>
            </a:r>
            <a:r>
              <a:rPr lang="zh-TW" altLang="en-US" dirty="0"/>
              <a:t>如圖</a:t>
            </a:r>
            <a:r>
              <a:rPr lang="en-US" altLang="zh-TW" dirty="0"/>
              <a:t>14-4</a:t>
            </a:r>
            <a:r>
              <a:rPr lang="zh-TW" altLang="en-US" dirty="0"/>
              <a:t>所示。</a:t>
            </a:r>
            <a:r>
              <a:rPr lang="en-US" altLang="zh-TW" dirty="0"/>
              <a:t>B5</a:t>
            </a:r>
            <a:r>
              <a:rPr lang="zh-TW" altLang="en-US" dirty="0"/>
              <a:t>，</a:t>
            </a:r>
            <a:r>
              <a:rPr lang="en-US" altLang="zh-TW" dirty="0"/>
              <a:t>B3</a:t>
            </a:r>
            <a:r>
              <a:rPr lang="zh-TW" altLang="en-US" dirty="0"/>
              <a:t>，</a:t>
            </a:r>
            <a:r>
              <a:rPr lang="en-US" altLang="zh-TW" dirty="0"/>
              <a:t>B1</a:t>
            </a:r>
            <a:r>
              <a:rPr lang="zh-TW" altLang="en-US" dirty="0"/>
              <a:t>，</a:t>
            </a:r>
            <a:r>
              <a:rPr lang="en-US" altLang="zh-TW" dirty="0"/>
              <a:t>B2</a:t>
            </a:r>
            <a:r>
              <a:rPr lang="zh-TW" altLang="en-US" dirty="0"/>
              <a:t>放在第</a:t>
            </a:r>
            <a:r>
              <a:rPr lang="en-US" altLang="zh-TW" dirty="0"/>
              <a:t>2</a:t>
            </a:r>
            <a:r>
              <a:rPr lang="zh-TW" altLang="en-US" dirty="0"/>
              <a:t>個串列，</a:t>
            </a:r>
            <a:r>
              <a:rPr lang="en-US" altLang="zh-TW" dirty="0"/>
              <a:t>H</a:t>
            </a:r>
            <a:r>
              <a:rPr lang="zh-TW" altLang="en-US" dirty="0"/>
              <a:t>與</a:t>
            </a:r>
            <a:r>
              <a:rPr lang="en-US" altLang="zh-TW" dirty="0"/>
              <a:t>HD</a:t>
            </a:r>
            <a:r>
              <a:rPr lang="zh-TW" altLang="en-US" dirty="0"/>
              <a:t>收在第</a:t>
            </a:r>
            <a:r>
              <a:rPr lang="en-US" altLang="zh-TW" dirty="0"/>
              <a:t>8</a:t>
            </a:r>
            <a:r>
              <a:rPr lang="zh-TW" altLang="en-US" dirty="0"/>
              <a:t>個串列，以及</a:t>
            </a:r>
            <a:r>
              <a:rPr lang="en-US" altLang="zh-TW" dirty="0"/>
              <a:t>ZB</a:t>
            </a:r>
            <a:r>
              <a:rPr lang="zh-TW" altLang="en-US" dirty="0"/>
              <a:t>與</a:t>
            </a:r>
            <a:r>
              <a:rPr lang="en-US" altLang="zh-TW" dirty="0"/>
              <a:t>Z</a:t>
            </a:r>
            <a:r>
              <a:rPr lang="zh-TW" altLang="en-US" dirty="0"/>
              <a:t>放在第</a:t>
            </a:r>
            <a:r>
              <a:rPr lang="en-US" altLang="zh-TW" dirty="0"/>
              <a:t>26</a:t>
            </a:r>
            <a:r>
              <a:rPr lang="zh-TW" altLang="en-US" dirty="0"/>
              <a:t>個串列上。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48105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 sz="4000"/>
              <a:t>解決溢位的方法</a:t>
            </a:r>
            <a:r>
              <a:rPr lang="en-US" altLang="zh-TW" sz="3200"/>
              <a:t>(overflow handling)</a:t>
            </a:r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1547813" y="1700213"/>
            <a:ext cx="3587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12" name="Rectangle 32"/>
          <p:cNvSpPr>
            <a:spLocks noChangeArrowheads="1"/>
          </p:cNvSpPr>
          <p:nvPr/>
        </p:nvSpPr>
        <p:spPr bwMode="auto">
          <a:xfrm>
            <a:off x="1549400" y="2420938"/>
            <a:ext cx="3587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0</a:t>
            </a: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1547813" y="2060575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1547813" y="4221163"/>
            <a:ext cx="3587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15" name="Rectangle 35"/>
          <p:cNvSpPr>
            <a:spLocks noChangeArrowheads="1"/>
          </p:cNvSpPr>
          <p:nvPr/>
        </p:nvSpPr>
        <p:spPr bwMode="auto">
          <a:xfrm>
            <a:off x="1547813" y="3140075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7316" name="Rectangle 36"/>
          <p:cNvSpPr>
            <a:spLocks noChangeArrowheads="1"/>
          </p:cNvSpPr>
          <p:nvPr/>
        </p:nvSpPr>
        <p:spPr bwMode="auto">
          <a:xfrm>
            <a:off x="1547813" y="2781300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0</a:t>
            </a:r>
          </a:p>
        </p:txBody>
      </p:sp>
      <p:sp>
        <p:nvSpPr>
          <p:cNvPr id="97317" name="Rectangle 37"/>
          <p:cNvSpPr>
            <a:spLocks noChangeArrowheads="1"/>
          </p:cNvSpPr>
          <p:nvPr/>
        </p:nvSpPr>
        <p:spPr bwMode="auto">
          <a:xfrm>
            <a:off x="1547813" y="3500438"/>
            <a:ext cx="3587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0</a:t>
            </a:r>
          </a:p>
        </p:txBody>
      </p:sp>
      <p:sp>
        <p:nvSpPr>
          <p:cNvPr id="97318" name="Rectangle 38"/>
          <p:cNvSpPr>
            <a:spLocks noChangeArrowheads="1"/>
          </p:cNvSpPr>
          <p:nvPr/>
        </p:nvSpPr>
        <p:spPr bwMode="auto">
          <a:xfrm>
            <a:off x="1547813" y="3860800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0</a:t>
            </a:r>
          </a:p>
        </p:txBody>
      </p:sp>
      <p:sp>
        <p:nvSpPr>
          <p:cNvPr id="97319" name="Rectangle 39"/>
          <p:cNvSpPr>
            <a:spLocks noChangeArrowheads="1"/>
          </p:cNvSpPr>
          <p:nvPr/>
        </p:nvSpPr>
        <p:spPr bwMode="auto">
          <a:xfrm>
            <a:off x="1547813" y="4581525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0</a:t>
            </a:r>
          </a:p>
        </p:txBody>
      </p:sp>
      <p:sp>
        <p:nvSpPr>
          <p:cNvPr id="97320" name="Rectangle 40"/>
          <p:cNvSpPr>
            <a:spLocks noChangeArrowheads="1"/>
          </p:cNvSpPr>
          <p:nvPr/>
        </p:nvSpPr>
        <p:spPr bwMode="auto">
          <a:xfrm>
            <a:off x="1549400" y="4940300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000"/>
              <a:t>0</a:t>
            </a:r>
          </a:p>
        </p:txBody>
      </p:sp>
      <p:sp>
        <p:nvSpPr>
          <p:cNvPr id="97321" name="Rectangle 41"/>
          <p:cNvSpPr>
            <a:spLocks noChangeArrowheads="1"/>
          </p:cNvSpPr>
          <p:nvPr/>
        </p:nvSpPr>
        <p:spPr bwMode="auto">
          <a:xfrm>
            <a:off x="1547813" y="5300663"/>
            <a:ext cx="35877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000"/>
          </a:p>
        </p:txBody>
      </p:sp>
      <p:sp>
        <p:nvSpPr>
          <p:cNvPr id="97322" name="Rectangle 42"/>
          <p:cNvSpPr>
            <a:spLocks noChangeArrowheads="1"/>
          </p:cNvSpPr>
          <p:nvPr/>
        </p:nvSpPr>
        <p:spPr bwMode="auto">
          <a:xfrm>
            <a:off x="1547813" y="6092825"/>
            <a:ext cx="35877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000"/>
          </a:p>
        </p:txBody>
      </p:sp>
      <p:grpSp>
        <p:nvGrpSpPr>
          <p:cNvPr id="97335" name="Group 55"/>
          <p:cNvGrpSpPr>
            <a:grpSpLocks/>
          </p:cNvGrpSpPr>
          <p:nvPr/>
        </p:nvGrpSpPr>
        <p:grpSpPr bwMode="auto">
          <a:xfrm>
            <a:off x="971550" y="1700213"/>
            <a:ext cx="360363" cy="4752975"/>
            <a:chOff x="612" y="1071"/>
            <a:chExt cx="227" cy="2994"/>
          </a:xfrm>
        </p:grpSpPr>
        <p:sp>
          <p:nvSpPr>
            <p:cNvPr id="97323" name="Rectangle 43"/>
            <p:cNvSpPr>
              <a:spLocks noChangeArrowheads="1"/>
            </p:cNvSpPr>
            <p:nvPr/>
          </p:nvSpPr>
          <p:spPr bwMode="auto">
            <a:xfrm>
              <a:off x="612" y="1071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1</a:t>
              </a:r>
            </a:p>
          </p:txBody>
        </p:sp>
        <p:sp>
          <p:nvSpPr>
            <p:cNvPr id="97324" name="Rectangle 44"/>
            <p:cNvSpPr>
              <a:spLocks noChangeArrowheads="1"/>
            </p:cNvSpPr>
            <p:nvPr/>
          </p:nvSpPr>
          <p:spPr bwMode="auto">
            <a:xfrm>
              <a:off x="613" y="1525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3</a:t>
              </a:r>
            </a:p>
          </p:txBody>
        </p:sp>
        <p:sp>
          <p:nvSpPr>
            <p:cNvPr id="97325" name="Rectangle 45"/>
            <p:cNvSpPr>
              <a:spLocks noChangeArrowheads="1"/>
            </p:cNvSpPr>
            <p:nvPr/>
          </p:nvSpPr>
          <p:spPr bwMode="auto">
            <a:xfrm>
              <a:off x="612" y="1298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2</a:t>
              </a:r>
            </a:p>
          </p:txBody>
        </p:sp>
        <p:sp>
          <p:nvSpPr>
            <p:cNvPr id="97326" name="Rectangle 46"/>
            <p:cNvSpPr>
              <a:spLocks noChangeArrowheads="1"/>
            </p:cNvSpPr>
            <p:nvPr/>
          </p:nvSpPr>
          <p:spPr bwMode="auto">
            <a:xfrm>
              <a:off x="612" y="2659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8</a:t>
              </a:r>
            </a:p>
          </p:txBody>
        </p:sp>
        <p:sp>
          <p:nvSpPr>
            <p:cNvPr id="97327" name="Rectangle 47"/>
            <p:cNvSpPr>
              <a:spLocks noChangeArrowheads="1"/>
            </p:cNvSpPr>
            <p:nvPr/>
          </p:nvSpPr>
          <p:spPr bwMode="auto">
            <a:xfrm>
              <a:off x="612" y="1978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5</a:t>
              </a:r>
            </a:p>
          </p:txBody>
        </p:sp>
        <p:sp>
          <p:nvSpPr>
            <p:cNvPr id="97328" name="Rectangle 48"/>
            <p:cNvSpPr>
              <a:spLocks noChangeArrowheads="1"/>
            </p:cNvSpPr>
            <p:nvPr/>
          </p:nvSpPr>
          <p:spPr bwMode="auto">
            <a:xfrm>
              <a:off x="612" y="1752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4</a:t>
              </a:r>
            </a:p>
          </p:txBody>
        </p:sp>
        <p:sp>
          <p:nvSpPr>
            <p:cNvPr id="97329" name="Rectangle 49"/>
            <p:cNvSpPr>
              <a:spLocks noChangeArrowheads="1"/>
            </p:cNvSpPr>
            <p:nvPr/>
          </p:nvSpPr>
          <p:spPr bwMode="auto">
            <a:xfrm>
              <a:off x="612" y="2205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6</a:t>
              </a:r>
            </a:p>
          </p:txBody>
        </p:sp>
        <p:sp>
          <p:nvSpPr>
            <p:cNvPr id="97330" name="Rectangle 50"/>
            <p:cNvSpPr>
              <a:spLocks noChangeArrowheads="1"/>
            </p:cNvSpPr>
            <p:nvPr/>
          </p:nvSpPr>
          <p:spPr bwMode="auto">
            <a:xfrm>
              <a:off x="612" y="2432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7</a:t>
              </a:r>
            </a:p>
          </p:txBody>
        </p:sp>
        <p:sp>
          <p:nvSpPr>
            <p:cNvPr id="97331" name="Rectangle 51"/>
            <p:cNvSpPr>
              <a:spLocks noChangeArrowheads="1"/>
            </p:cNvSpPr>
            <p:nvPr/>
          </p:nvSpPr>
          <p:spPr bwMode="auto">
            <a:xfrm>
              <a:off x="612" y="2886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9</a:t>
              </a:r>
            </a:p>
          </p:txBody>
        </p:sp>
        <p:sp>
          <p:nvSpPr>
            <p:cNvPr id="97332" name="Rectangle 52"/>
            <p:cNvSpPr>
              <a:spLocks noChangeArrowheads="1"/>
            </p:cNvSpPr>
            <p:nvPr/>
          </p:nvSpPr>
          <p:spPr bwMode="auto">
            <a:xfrm>
              <a:off x="613" y="3112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10</a:t>
              </a:r>
            </a:p>
          </p:txBody>
        </p:sp>
        <p:sp>
          <p:nvSpPr>
            <p:cNvPr id="97333" name="Rectangle 53"/>
            <p:cNvSpPr>
              <a:spLocks noChangeArrowheads="1"/>
            </p:cNvSpPr>
            <p:nvPr/>
          </p:nvSpPr>
          <p:spPr bwMode="auto">
            <a:xfrm>
              <a:off x="612" y="3339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11</a:t>
              </a:r>
            </a:p>
          </p:txBody>
        </p:sp>
        <p:sp>
          <p:nvSpPr>
            <p:cNvPr id="97334" name="Rectangle 54"/>
            <p:cNvSpPr>
              <a:spLocks noChangeArrowheads="1"/>
            </p:cNvSpPr>
            <p:nvPr/>
          </p:nvSpPr>
          <p:spPr bwMode="auto">
            <a:xfrm>
              <a:off x="612" y="3838"/>
              <a:ext cx="22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000"/>
                <a:t>26</a:t>
              </a:r>
            </a:p>
          </p:txBody>
        </p:sp>
      </p:grpSp>
      <p:grpSp>
        <p:nvGrpSpPr>
          <p:cNvPr id="97339" name="Group 59"/>
          <p:cNvGrpSpPr>
            <a:grpSpLocks/>
          </p:cNvGrpSpPr>
          <p:nvPr/>
        </p:nvGrpSpPr>
        <p:grpSpPr bwMode="auto">
          <a:xfrm>
            <a:off x="2339975" y="1700213"/>
            <a:ext cx="1295400" cy="288925"/>
            <a:chOff x="1519" y="1071"/>
            <a:chExt cx="816" cy="182"/>
          </a:xfrm>
        </p:grpSpPr>
        <p:sp>
          <p:nvSpPr>
            <p:cNvPr id="97337" name="Rectangle 57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A</a:t>
              </a:r>
            </a:p>
          </p:txBody>
        </p:sp>
        <p:sp>
          <p:nvSpPr>
            <p:cNvPr id="97338" name="Rectangle 58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</p:grpSp>
      <p:grpSp>
        <p:nvGrpSpPr>
          <p:cNvPr id="97340" name="Group 60"/>
          <p:cNvGrpSpPr>
            <a:grpSpLocks/>
          </p:cNvGrpSpPr>
          <p:nvPr/>
        </p:nvGrpSpPr>
        <p:grpSpPr bwMode="auto">
          <a:xfrm>
            <a:off x="2339975" y="2060575"/>
            <a:ext cx="1295400" cy="288925"/>
            <a:chOff x="1519" y="1071"/>
            <a:chExt cx="816" cy="182"/>
          </a:xfrm>
        </p:grpSpPr>
        <p:sp>
          <p:nvSpPr>
            <p:cNvPr id="97341" name="Rectangle 61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B5</a:t>
              </a:r>
            </a:p>
          </p:txBody>
        </p:sp>
        <p:sp>
          <p:nvSpPr>
            <p:cNvPr id="97342" name="Rectangle 62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7343" name="Group 63"/>
          <p:cNvGrpSpPr>
            <a:grpSpLocks/>
          </p:cNvGrpSpPr>
          <p:nvPr/>
        </p:nvGrpSpPr>
        <p:grpSpPr bwMode="auto">
          <a:xfrm>
            <a:off x="4068763" y="2060575"/>
            <a:ext cx="1295400" cy="288925"/>
            <a:chOff x="1519" y="1071"/>
            <a:chExt cx="816" cy="182"/>
          </a:xfrm>
        </p:grpSpPr>
        <p:sp>
          <p:nvSpPr>
            <p:cNvPr id="97344" name="Rectangle 64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B3</a:t>
              </a:r>
            </a:p>
          </p:txBody>
        </p:sp>
        <p:sp>
          <p:nvSpPr>
            <p:cNvPr id="97345" name="Rectangle 65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7346" name="Group 66"/>
          <p:cNvGrpSpPr>
            <a:grpSpLocks/>
          </p:cNvGrpSpPr>
          <p:nvPr/>
        </p:nvGrpSpPr>
        <p:grpSpPr bwMode="auto">
          <a:xfrm>
            <a:off x="5795963" y="2060575"/>
            <a:ext cx="1295400" cy="288925"/>
            <a:chOff x="1519" y="1071"/>
            <a:chExt cx="816" cy="182"/>
          </a:xfrm>
        </p:grpSpPr>
        <p:sp>
          <p:nvSpPr>
            <p:cNvPr id="97347" name="Rectangle 67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B1</a:t>
              </a:r>
            </a:p>
          </p:txBody>
        </p:sp>
        <p:sp>
          <p:nvSpPr>
            <p:cNvPr id="97348" name="Rectangle 68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7349" name="Group 69"/>
          <p:cNvGrpSpPr>
            <a:grpSpLocks/>
          </p:cNvGrpSpPr>
          <p:nvPr/>
        </p:nvGrpSpPr>
        <p:grpSpPr bwMode="auto">
          <a:xfrm>
            <a:off x="7524750" y="2060575"/>
            <a:ext cx="1295400" cy="288925"/>
            <a:chOff x="1519" y="1071"/>
            <a:chExt cx="816" cy="182"/>
          </a:xfrm>
        </p:grpSpPr>
        <p:sp>
          <p:nvSpPr>
            <p:cNvPr id="97350" name="Rectangle 70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B2</a:t>
              </a:r>
            </a:p>
          </p:txBody>
        </p:sp>
        <p:sp>
          <p:nvSpPr>
            <p:cNvPr id="97351" name="Rectangle 71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</p:grpSp>
      <p:grpSp>
        <p:nvGrpSpPr>
          <p:cNvPr id="97352" name="Group 72"/>
          <p:cNvGrpSpPr>
            <a:grpSpLocks/>
          </p:cNvGrpSpPr>
          <p:nvPr/>
        </p:nvGrpSpPr>
        <p:grpSpPr bwMode="auto">
          <a:xfrm>
            <a:off x="2339975" y="3140075"/>
            <a:ext cx="1295400" cy="288925"/>
            <a:chOff x="1519" y="1071"/>
            <a:chExt cx="816" cy="182"/>
          </a:xfrm>
        </p:grpSpPr>
        <p:sp>
          <p:nvSpPr>
            <p:cNvPr id="97353" name="Rectangle 73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E</a:t>
              </a:r>
            </a:p>
          </p:txBody>
        </p:sp>
        <p:sp>
          <p:nvSpPr>
            <p:cNvPr id="97354" name="Rectangle 74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</p:grpSp>
      <p:grpSp>
        <p:nvGrpSpPr>
          <p:cNvPr id="97355" name="Group 75"/>
          <p:cNvGrpSpPr>
            <a:grpSpLocks/>
          </p:cNvGrpSpPr>
          <p:nvPr/>
        </p:nvGrpSpPr>
        <p:grpSpPr bwMode="auto">
          <a:xfrm>
            <a:off x="2339975" y="4219575"/>
            <a:ext cx="1295400" cy="288925"/>
            <a:chOff x="1519" y="1071"/>
            <a:chExt cx="816" cy="182"/>
          </a:xfrm>
        </p:grpSpPr>
        <p:sp>
          <p:nvSpPr>
            <p:cNvPr id="97356" name="Rectangle 76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H</a:t>
              </a:r>
            </a:p>
          </p:txBody>
        </p:sp>
        <p:sp>
          <p:nvSpPr>
            <p:cNvPr id="97357" name="Rectangle 77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7358" name="Group 78"/>
          <p:cNvGrpSpPr>
            <a:grpSpLocks/>
          </p:cNvGrpSpPr>
          <p:nvPr/>
        </p:nvGrpSpPr>
        <p:grpSpPr bwMode="auto">
          <a:xfrm>
            <a:off x="4068763" y="4219575"/>
            <a:ext cx="1295400" cy="288925"/>
            <a:chOff x="1519" y="1071"/>
            <a:chExt cx="816" cy="182"/>
          </a:xfrm>
        </p:grpSpPr>
        <p:sp>
          <p:nvSpPr>
            <p:cNvPr id="97359" name="Rectangle 79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HD</a:t>
              </a:r>
            </a:p>
          </p:txBody>
        </p:sp>
        <p:sp>
          <p:nvSpPr>
            <p:cNvPr id="97360" name="Rectangle 80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</p:grpSp>
      <p:grpSp>
        <p:nvGrpSpPr>
          <p:cNvPr id="97361" name="Group 81"/>
          <p:cNvGrpSpPr>
            <a:grpSpLocks/>
          </p:cNvGrpSpPr>
          <p:nvPr/>
        </p:nvGrpSpPr>
        <p:grpSpPr bwMode="auto">
          <a:xfrm>
            <a:off x="2339975" y="5300663"/>
            <a:ext cx="1295400" cy="288925"/>
            <a:chOff x="1519" y="1071"/>
            <a:chExt cx="816" cy="182"/>
          </a:xfrm>
        </p:grpSpPr>
        <p:sp>
          <p:nvSpPr>
            <p:cNvPr id="97362" name="Rectangle 82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K</a:t>
              </a:r>
            </a:p>
          </p:txBody>
        </p:sp>
        <p:sp>
          <p:nvSpPr>
            <p:cNvPr id="97363" name="Rectangle 83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</p:grpSp>
      <p:grpSp>
        <p:nvGrpSpPr>
          <p:cNvPr id="97364" name="Group 84"/>
          <p:cNvGrpSpPr>
            <a:grpSpLocks/>
          </p:cNvGrpSpPr>
          <p:nvPr/>
        </p:nvGrpSpPr>
        <p:grpSpPr bwMode="auto">
          <a:xfrm>
            <a:off x="2339975" y="6092825"/>
            <a:ext cx="1295400" cy="288925"/>
            <a:chOff x="1519" y="1071"/>
            <a:chExt cx="816" cy="182"/>
          </a:xfrm>
        </p:grpSpPr>
        <p:sp>
          <p:nvSpPr>
            <p:cNvPr id="97365" name="Rectangle 85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dirty="0"/>
                <a:t>ZB</a:t>
              </a:r>
            </a:p>
          </p:txBody>
        </p:sp>
        <p:sp>
          <p:nvSpPr>
            <p:cNvPr id="97366" name="Rectangle 86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7367" name="Group 87"/>
          <p:cNvGrpSpPr>
            <a:grpSpLocks/>
          </p:cNvGrpSpPr>
          <p:nvPr/>
        </p:nvGrpSpPr>
        <p:grpSpPr bwMode="auto">
          <a:xfrm>
            <a:off x="4067175" y="6092825"/>
            <a:ext cx="1295400" cy="288925"/>
            <a:chOff x="1519" y="1071"/>
            <a:chExt cx="816" cy="182"/>
          </a:xfrm>
        </p:grpSpPr>
        <p:sp>
          <p:nvSpPr>
            <p:cNvPr id="97368" name="Rectangle 88"/>
            <p:cNvSpPr>
              <a:spLocks noChangeArrowheads="1"/>
            </p:cNvSpPr>
            <p:nvPr/>
          </p:nvSpPr>
          <p:spPr bwMode="auto">
            <a:xfrm>
              <a:off x="1519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Z</a:t>
              </a:r>
            </a:p>
          </p:txBody>
        </p:sp>
        <p:sp>
          <p:nvSpPr>
            <p:cNvPr id="97369" name="Rectangle 89"/>
            <p:cNvSpPr>
              <a:spLocks noChangeArrowheads="1"/>
            </p:cNvSpPr>
            <p:nvPr/>
          </p:nvSpPr>
          <p:spPr bwMode="auto">
            <a:xfrm>
              <a:off x="1927" y="1071"/>
              <a:ext cx="408" cy="18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/>
                <a:t>0</a:t>
              </a:r>
            </a:p>
          </p:txBody>
        </p:sp>
      </p:grpSp>
      <p:sp>
        <p:nvSpPr>
          <p:cNvPr id="97370" name="Line 90"/>
          <p:cNvSpPr>
            <a:spLocks noChangeShapeType="1"/>
          </p:cNvSpPr>
          <p:nvPr/>
        </p:nvSpPr>
        <p:spPr bwMode="auto">
          <a:xfrm>
            <a:off x="1908175" y="184467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371" name="Line 91"/>
          <p:cNvSpPr>
            <a:spLocks noChangeShapeType="1"/>
          </p:cNvSpPr>
          <p:nvPr/>
        </p:nvSpPr>
        <p:spPr bwMode="auto">
          <a:xfrm>
            <a:off x="1908175" y="22050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372" name="Line 92"/>
          <p:cNvSpPr>
            <a:spLocks noChangeShapeType="1"/>
          </p:cNvSpPr>
          <p:nvPr/>
        </p:nvSpPr>
        <p:spPr bwMode="auto">
          <a:xfrm>
            <a:off x="7092950" y="22050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373" name="Line 93"/>
          <p:cNvSpPr>
            <a:spLocks noChangeShapeType="1"/>
          </p:cNvSpPr>
          <p:nvPr/>
        </p:nvSpPr>
        <p:spPr bwMode="auto">
          <a:xfrm>
            <a:off x="3635375" y="22050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374" name="Line 94"/>
          <p:cNvSpPr>
            <a:spLocks noChangeShapeType="1"/>
          </p:cNvSpPr>
          <p:nvPr/>
        </p:nvSpPr>
        <p:spPr bwMode="auto">
          <a:xfrm>
            <a:off x="5364163" y="22050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375" name="Line 95"/>
          <p:cNvSpPr>
            <a:spLocks noChangeShapeType="1"/>
          </p:cNvSpPr>
          <p:nvPr/>
        </p:nvSpPr>
        <p:spPr bwMode="auto">
          <a:xfrm>
            <a:off x="1908175" y="328453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376" name="Line 96"/>
          <p:cNvSpPr>
            <a:spLocks noChangeShapeType="1"/>
          </p:cNvSpPr>
          <p:nvPr/>
        </p:nvSpPr>
        <p:spPr bwMode="auto">
          <a:xfrm>
            <a:off x="3635375" y="43656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377" name="Line 97"/>
          <p:cNvSpPr>
            <a:spLocks noChangeShapeType="1"/>
          </p:cNvSpPr>
          <p:nvPr/>
        </p:nvSpPr>
        <p:spPr bwMode="auto">
          <a:xfrm>
            <a:off x="1908175" y="43656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378" name="Line 98"/>
          <p:cNvSpPr>
            <a:spLocks noChangeShapeType="1"/>
          </p:cNvSpPr>
          <p:nvPr/>
        </p:nvSpPr>
        <p:spPr bwMode="auto">
          <a:xfrm>
            <a:off x="1908175" y="54451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379" name="Line 99"/>
          <p:cNvSpPr>
            <a:spLocks noChangeShapeType="1"/>
          </p:cNvSpPr>
          <p:nvPr/>
        </p:nvSpPr>
        <p:spPr bwMode="auto">
          <a:xfrm>
            <a:off x="1908175" y="62372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7380" name="Line 100"/>
          <p:cNvSpPr>
            <a:spLocks noChangeShapeType="1"/>
          </p:cNvSpPr>
          <p:nvPr/>
        </p:nvSpPr>
        <p:spPr bwMode="auto">
          <a:xfrm>
            <a:off x="3635375" y="62372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1733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err="1"/>
              <a:t>Trie</a:t>
            </a:r>
            <a:r>
              <a:rPr lang="zh-TW" altLang="zh-TW" dirty="0"/>
              <a:t>是一種索引</a:t>
            </a:r>
            <a:r>
              <a:rPr lang="en-US" altLang="zh-TW" dirty="0"/>
              <a:t>(index)</a:t>
            </a:r>
            <a:r>
              <a:rPr lang="zh-TW" altLang="zh-TW" dirty="0"/>
              <a:t>的結構，它適用於當鍵值是不一樣長度時，在此一結構中包含兩種節點的型態，一為元素節點</a:t>
            </a:r>
            <a:r>
              <a:rPr lang="en-US" altLang="zh-TW" dirty="0"/>
              <a:t>(element node)</a:t>
            </a:r>
            <a:r>
              <a:rPr lang="zh-TW" altLang="zh-TW" dirty="0"/>
              <a:t>；另一為分支節點</a:t>
            </a:r>
            <a:r>
              <a:rPr lang="en-US" altLang="zh-TW" dirty="0"/>
              <a:t>(branch node)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algn="just"/>
            <a:r>
              <a:rPr lang="zh-TW" altLang="zh-TW" dirty="0" smtClean="0"/>
              <a:t>元素</a:t>
            </a:r>
            <a:r>
              <a:rPr lang="zh-TW" altLang="zh-TW" dirty="0"/>
              <a:t>節點裡面是資料內容，而分支節點則為一指向子樹</a:t>
            </a:r>
            <a:r>
              <a:rPr lang="en-US" altLang="zh-TW" dirty="0"/>
              <a:t>(subtrees)</a:t>
            </a:r>
            <a:r>
              <a:rPr lang="zh-TW" altLang="zh-TW" dirty="0"/>
              <a:t>的指標。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 </a:t>
            </a:r>
            <a:r>
              <a:rPr lang="en-US" altLang="zh-TW" smtClean="0"/>
              <a:t>- </a:t>
            </a:r>
            <a:r>
              <a:rPr lang="zh-TW" altLang="en-US" smtClean="0"/>
              <a:t>使用 </a:t>
            </a:r>
            <a:r>
              <a:rPr lang="en-US" altLang="zh-TW" smtClean="0"/>
              <a:t>C </a:t>
            </a:r>
            <a:r>
              <a:rPr lang="zh-TW" altLang="en-US" smtClean="0"/>
              <a:t>語言   </a:t>
            </a:r>
            <a:fld id="{7E2B9D59-4C0D-46E8-8C18-0BE8FED352AF}" type="slidenum">
              <a:rPr lang="zh-TW" altLang="en-US" smtClean="0"/>
              <a:pPr>
                <a:defRPr/>
              </a:pPr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0640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zh-TW" sz="2400" dirty="0"/>
              <a:t>假設有</a:t>
            </a:r>
            <a:r>
              <a:rPr lang="en-US" altLang="zh-TW" sz="2400" dirty="0"/>
              <a:t>small</a:t>
            </a:r>
            <a:r>
              <a:rPr lang="zh-TW" altLang="zh-TW" sz="2400" dirty="0"/>
              <a:t>，</a:t>
            </a:r>
            <a:r>
              <a:rPr lang="en-US" altLang="zh-TW" sz="2400" dirty="0"/>
              <a:t>smart</a:t>
            </a:r>
            <a:r>
              <a:rPr lang="zh-TW" altLang="zh-TW" sz="2400" dirty="0"/>
              <a:t>，</a:t>
            </a:r>
            <a:r>
              <a:rPr lang="en-US" altLang="zh-TW" sz="2400" dirty="0"/>
              <a:t>zoo</a:t>
            </a:r>
            <a:r>
              <a:rPr lang="zh-TW" altLang="zh-TW" sz="2400" dirty="0"/>
              <a:t>，</a:t>
            </a:r>
            <a:r>
              <a:rPr lang="en-US" altLang="zh-TW" sz="2400" dirty="0"/>
              <a:t>goat</a:t>
            </a:r>
            <a:r>
              <a:rPr lang="zh-TW" altLang="zh-TW" sz="2400" dirty="0"/>
              <a:t>，</a:t>
            </a:r>
            <a:r>
              <a:rPr lang="en-US" altLang="zh-TW" sz="2400" dirty="0"/>
              <a:t>golf</a:t>
            </a:r>
            <a:r>
              <a:rPr lang="zh-TW" altLang="zh-TW" sz="2400" dirty="0"/>
              <a:t>，</a:t>
            </a:r>
            <a:r>
              <a:rPr lang="en-US" altLang="zh-TW" sz="2400" dirty="0"/>
              <a:t>gulf</a:t>
            </a:r>
            <a:r>
              <a:rPr lang="zh-TW" altLang="zh-TW" sz="2400" dirty="0"/>
              <a:t>，</a:t>
            </a:r>
            <a:r>
              <a:rPr lang="en-US" altLang="zh-TW" sz="2400" dirty="0"/>
              <a:t>bright</a:t>
            </a:r>
            <a:r>
              <a:rPr lang="zh-TW" altLang="zh-TW" sz="2400" dirty="0"/>
              <a:t>，</a:t>
            </a:r>
            <a:r>
              <a:rPr lang="en-US" altLang="zh-TW" sz="2400" dirty="0"/>
              <a:t>penguin</a:t>
            </a:r>
            <a:r>
              <a:rPr lang="zh-TW" altLang="zh-TW" sz="2400" dirty="0"/>
              <a:t>，</a:t>
            </a:r>
            <a:r>
              <a:rPr lang="en-US" altLang="zh-TW" sz="2400" dirty="0"/>
              <a:t>park</a:t>
            </a:r>
            <a:r>
              <a:rPr lang="zh-TW" altLang="zh-TW" sz="2400" dirty="0"/>
              <a:t>，其</a:t>
            </a:r>
            <a:r>
              <a:rPr lang="en-US" altLang="zh-TW" sz="2400" dirty="0" err="1"/>
              <a:t>Trie</a:t>
            </a:r>
            <a:r>
              <a:rPr lang="zh-TW" altLang="zh-TW" sz="2400" dirty="0"/>
              <a:t>的結構如下：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 </a:t>
            </a:r>
            <a:r>
              <a:rPr lang="en-US" altLang="zh-TW" smtClean="0"/>
              <a:t>- </a:t>
            </a:r>
            <a:r>
              <a:rPr lang="zh-TW" altLang="en-US" smtClean="0"/>
              <a:t>使用 </a:t>
            </a:r>
            <a:r>
              <a:rPr lang="en-US" altLang="zh-TW" smtClean="0"/>
              <a:t>C </a:t>
            </a:r>
            <a:r>
              <a:rPr lang="zh-TW" altLang="en-US" smtClean="0"/>
              <a:t>語言   </a:t>
            </a:r>
            <a:fld id="{7E2B9D59-4C0D-46E8-8C18-0BE8FED352AF}" type="slidenum">
              <a:rPr lang="zh-TW" altLang="en-US" smtClean="0"/>
              <a:pPr>
                <a:defRPr/>
              </a:pPr>
              <a:t>29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81" y="2564904"/>
            <a:ext cx="8114754" cy="32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399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86464" cy="762000"/>
          </a:xfrm>
        </p:spPr>
        <p:txBody>
          <a:bodyPr/>
          <a:lstStyle/>
          <a:p>
            <a:r>
              <a:rPr lang="zh-TW" altLang="en-US" dirty="0"/>
              <a:t>循序搜尋</a:t>
            </a:r>
            <a:r>
              <a:rPr lang="en-US" altLang="zh-TW" dirty="0"/>
              <a:t>(sequential search)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循序搜尋</a:t>
            </a:r>
            <a:r>
              <a:rPr lang="en-US" altLang="zh-TW"/>
              <a:t>(sequential search)</a:t>
            </a:r>
          </a:p>
          <a:p>
            <a:pPr lvl="1"/>
            <a:r>
              <a:rPr lang="zh-TW" altLang="en-US"/>
              <a:t>又稱為線性搜尋</a:t>
            </a:r>
            <a:r>
              <a:rPr lang="en-US" altLang="zh-TW"/>
              <a:t>(linear search)</a:t>
            </a:r>
            <a:r>
              <a:rPr lang="zh-TW" altLang="en-US"/>
              <a:t>，它適用於小檔案。這是一種最簡單的搜尋方法，從頭開始找，一直到找到或檔案結束（表示找不到）為止</a:t>
            </a:r>
          </a:p>
          <a:p>
            <a:pPr lvl="1"/>
            <a:r>
              <a:rPr lang="zh-TW" altLang="en-US"/>
              <a:t>順序搜尋的</a:t>
            </a:r>
            <a:r>
              <a:rPr lang="en-US" altLang="zh-TW"/>
              <a:t>Big-O</a:t>
            </a:r>
            <a:r>
              <a:rPr lang="zh-TW" altLang="en-US"/>
              <a:t>為</a:t>
            </a:r>
            <a:r>
              <a:rPr lang="en-US" altLang="zh-TW"/>
              <a:t>O(n) 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63431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en-US" altLang="zh-CN" dirty="0" smtClean="0"/>
              <a:t> — </a:t>
            </a:r>
            <a:r>
              <a:rPr lang="zh-CN" altLang="en-US" dirty="0" smtClean="0"/>
              <a:t>加入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zh-TW" dirty="0"/>
              <a:t>當加入</a:t>
            </a:r>
            <a:r>
              <a:rPr lang="en-US" altLang="zh-TW" dirty="0"/>
              <a:t>brisk</a:t>
            </a:r>
            <a:r>
              <a:rPr lang="zh-TW" altLang="zh-TW" dirty="0"/>
              <a:t>時，</a:t>
            </a:r>
            <a:r>
              <a:rPr lang="en-US" altLang="zh-TW" dirty="0"/>
              <a:t>b</a:t>
            </a:r>
            <a:r>
              <a:rPr lang="zh-TW" altLang="zh-TW" dirty="0"/>
              <a:t>之下的結構將改變</a:t>
            </a:r>
            <a:r>
              <a:rPr lang="zh-TW" altLang="zh-TW" dirty="0" smtClean="0"/>
              <a:t>為</a:t>
            </a:r>
            <a:r>
              <a:rPr lang="zh-CN" altLang="en-US" dirty="0" smtClean="0"/>
              <a:t>：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 </a:t>
            </a:r>
            <a:r>
              <a:rPr lang="en-US" altLang="zh-TW" smtClean="0"/>
              <a:t>- </a:t>
            </a:r>
            <a:r>
              <a:rPr lang="zh-TW" altLang="en-US" smtClean="0"/>
              <a:t>使用 </a:t>
            </a:r>
            <a:r>
              <a:rPr lang="en-US" altLang="zh-TW" smtClean="0"/>
              <a:t>C </a:t>
            </a:r>
            <a:r>
              <a:rPr lang="zh-TW" altLang="en-US" smtClean="0"/>
              <a:t>語言   </a:t>
            </a:r>
            <a:fld id="{7E2B9D59-4C0D-46E8-8C18-0BE8FED352AF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8398809" cy="33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9028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en-US" altLang="zh-CN" dirty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/>
              <a:t>加入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zh-TW" dirty="0"/>
              <a:t>再加入</a:t>
            </a:r>
            <a:r>
              <a:rPr lang="en-US" altLang="zh-TW" dirty="0"/>
              <a:t>browser</a:t>
            </a:r>
            <a:r>
              <a:rPr lang="zh-TW" altLang="zh-TW" dirty="0"/>
              <a:t>時，</a:t>
            </a:r>
            <a:r>
              <a:rPr lang="en-US" altLang="zh-TW" dirty="0" err="1"/>
              <a:t>Trie</a:t>
            </a:r>
            <a:r>
              <a:rPr lang="zh-TW" altLang="zh-TW" dirty="0"/>
              <a:t>的結構則變為</a:t>
            </a:r>
            <a:r>
              <a:rPr lang="zh-CN" altLang="en-US" dirty="0" smtClean="0"/>
              <a:t>：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 </a:t>
            </a:r>
            <a:r>
              <a:rPr lang="en-US" altLang="zh-TW" smtClean="0"/>
              <a:t>- </a:t>
            </a:r>
            <a:r>
              <a:rPr lang="zh-TW" altLang="en-US" smtClean="0"/>
              <a:t>使用 </a:t>
            </a:r>
            <a:r>
              <a:rPr lang="en-US" altLang="zh-TW" smtClean="0"/>
              <a:t>C </a:t>
            </a:r>
            <a:r>
              <a:rPr lang="zh-TW" altLang="en-US" smtClean="0"/>
              <a:t>語言   </a:t>
            </a:r>
            <a:fld id="{7E2B9D59-4C0D-46E8-8C18-0BE8FED352AF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8157324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519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en-US" altLang="zh-CN" dirty="0" smtClean="0"/>
              <a:t> — </a:t>
            </a:r>
            <a:r>
              <a:rPr lang="zh-CN" altLang="en-US" dirty="0" smtClean="0"/>
              <a:t>加入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zh-TW" dirty="0"/>
              <a:t>再加入</a:t>
            </a:r>
            <a:r>
              <a:rPr lang="en-US" altLang="zh-TW" dirty="0"/>
              <a:t>brush</a:t>
            </a:r>
            <a:r>
              <a:rPr lang="zh-TW" altLang="zh-TW" dirty="0"/>
              <a:t>時，則</a:t>
            </a:r>
            <a:r>
              <a:rPr lang="en-US" altLang="zh-TW" dirty="0" err="1"/>
              <a:t>Trie</a:t>
            </a:r>
            <a:r>
              <a:rPr lang="zh-TW" altLang="zh-TW" dirty="0"/>
              <a:t>又變為</a:t>
            </a:r>
            <a:r>
              <a:rPr lang="zh-CN" altLang="en-US" dirty="0" smtClean="0"/>
              <a:t>：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 </a:t>
            </a:r>
            <a:r>
              <a:rPr lang="en-US" altLang="zh-TW" smtClean="0"/>
              <a:t>- </a:t>
            </a:r>
            <a:r>
              <a:rPr lang="zh-TW" altLang="en-US" smtClean="0"/>
              <a:t>使用 </a:t>
            </a:r>
            <a:r>
              <a:rPr lang="en-US" altLang="zh-TW" smtClean="0"/>
              <a:t>C </a:t>
            </a:r>
            <a:r>
              <a:rPr lang="zh-TW" altLang="en-US" smtClean="0"/>
              <a:t>語言   </a:t>
            </a:r>
            <a:fld id="{7E2B9D59-4C0D-46E8-8C18-0BE8FED352AF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8132207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7982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en-US" altLang="zh-CN" dirty="0" smtClean="0"/>
              <a:t> </a:t>
            </a:r>
            <a:r>
              <a:rPr lang="en-US" altLang="zh-CN" dirty="0"/>
              <a:t>—</a:t>
            </a:r>
            <a:r>
              <a:rPr lang="en-US" altLang="zh-CN" dirty="0" smtClean="0"/>
              <a:t> </a:t>
            </a:r>
            <a:r>
              <a:rPr lang="zh-CN" altLang="en-US" dirty="0" smtClean="0"/>
              <a:t>刪除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zh-TW" sz="2400" dirty="0"/>
              <a:t>當刪除</a:t>
            </a:r>
            <a:r>
              <a:rPr lang="en-US" altLang="zh-TW" sz="2400" dirty="0"/>
              <a:t>brush</a:t>
            </a:r>
            <a:r>
              <a:rPr lang="zh-TW" altLang="zh-TW" sz="2400" dirty="0"/>
              <a:t>時，則只要直接刪除即可，此時</a:t>
            </a:r>
            <a:r>
              <a:rPr lang="en-US" altLang="zh-TW" sz="2400" dirty="0" err="1"/>
              <a:t>Trie</a:t>
            </a:r>
            <a:r>
              <a:rPr lang="zh-TW" altLang="zh-TW" sz="2400" dirty="0"/>
              <a:t>並不會被更動到。如下圖所示：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 </a:t>
            </a:r>
            <a:r>
              <a:rPr lang="en-US" altLang="zh-TW" smtClean="0"/>
              <a:t>- </a:t>
            </a:r>
            <a:r>
              <a:rPr lang="zh-TW" altLang="en-US" smtClean="0"/>
              <a:t>使用 </a:t>
            </a:r>
            <a:r>
              <a:rPr lang="en-US" altLang="zh-TW" smtClean="0"/>
              <a:t>C </a:t>
            </a:r>
            <a:r>
              <a:rPr lang="zh-TW" altLang="en-US" smtClean="0"/>
              <a:t>語言   </a:t>
            </a:r>
            <a:fld id="{7E2B9D59-4C0D-46E8-8C18-0BE8FED352AF}" type="slidenum">
              <a:rPr lang="zh-TW" altLang="en-US" smtClean="0"/>
              <a:pPr>
                <a:defRPr/>
              </a:pPr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564904"/>
            <a:ext cx="8097765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0371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Trie</a:t>
            </a:r>
            <a:r>
              <a:rPr lang="en-US" altLang="zh-CN" dirty="0" smtClean="0"/>
              <a:t> </a:t>
            </a:r>
            <a:r>
              <a:rPr lang="en-US" altLang="zh-CN" dirty="0"/>
              <a:t>—</a:t>
            </a:r>
            <a:r>
              <a:rPr lang="en-US" altLang="zh-CN" dirty="0" smtClean="0"/>
              <a:t> </a:t>
            </a:r>
            <a:r>
              <a:rPr lang="zh-CN" altLang="en-US" dirty="0" smtClean="0"/>
              <a:t>刪除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zh-TW" sz="2400" dirty="0"/>
              <a:t>當再刪除</a:t>
            </a:r>
            <a:r>
              <a:rPr lang="en-US" altLang="zh-TW" sz="2400" dirty="0"/>
              <a:t>brisk</a:t>
            </a:r>
            <a:r>
              <a:rPr lang="zh-TW" altLang="zh-TW" sz="2400" dirty="0"/>
              <a:t>時，則此時的</a:t>
            </a:r>
            <a:r>
              <a:rPr lang="en-US" altLang="zh-TW" sz="2400" dirty="0" err="1"/>
              <a:t>Trie</a:t>
            </a:r>
            <a:r>
              <a:rPr lang="zh-TW" altLang="zh-TW" sz="2400" dirty="0"/>
              <a:t>就會被更動到，如下圖所示</a:t>
            </a:r>
            <a:r>
              <a:rPr lang="zh-TW" altLang="zh-TW" sz="2400" dirty="0" smtClean="0"/>
              <a:t>：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資料結構 </a:t>
            </a:r>
            <a:r>
              <a:rPr lang="en-US" altLang="zh-TW" smtClean="0"/>
              <a:t>- </a:t>
            </a:r>
            <a:r>
              <a:rPr lang="zh-TW" altLang="en-US" smtClean="0"/>
              <a:t>使用 </a:t>
            </a:r>
            <a:r>
              <a:rPr lang="en-US" altLang="zh-TW" smtClean="0"/>
              <a:t>C </a:t>
            </a:r>
            <a:r>
              <a:rPr lang="zh-TW" altLang="en-US" smtClean="0"/>
              <a:t>語言   </a:t>
            </a:r>
            <a:fld id="{7E2B9D59-4C0D-46E8-8C18-0BE8FED352AF}" type="slidenum">
              <a:rPr lang="zh-TW" altLang="en-US" smtClean="0"/>
              <a:pPr>
                <a:defRPr/>
              </a:pPr>
              <a:t>34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82" y="2564904"/>
            <a:ext cx="7926235" cy="307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242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914456" cy="762000"/>
          </a:xfrm>
        </p:spPr>
        <p:txBody>
          <a:bodyPr/>
          <a:lstStyle/>
          <a:p>
            <a:r>
              <a:rPr lang="zh-TW" altLang="en-US" dirty="0"/>
              <a:t>循序搜尋</a:t>
            </a:r>
            <a:r>
              <a:rPr lang="en-US" altLang="zh-TW" dirty="0"/>
              <a:t>(sequential search)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for(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 = 0; 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 &lt; 10; 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++)  </a:t>
            </a:r>
            <a:r>
              <a:rPr lang="en-US" altLang="zh-TW" sz="2400" dirty="0">
                <a:solidFill>
                  <a:srgbClr val="080808"/>
                </a:solidFill>
              </a:rPr>
              <a:t>/* </a:t>
            </a:r>
            <a:r>
              <a:rPr lang="zh-TW" altLang="en-US" sz="2400" dirty="0">
                <a:solidFill>
                  <a:srgbClr val="080808"/>
                </a:solidFill>
              </a:rPr>
              <a:t>依序搜尋資料 *</a:t>
            </a:r>
            <a:r>
              <a:rPr lang="en-US" altLang="zh-TW" sz="2400" dirty="0">
                <a:solidFill>
                  <a:srgbClr val="080808"/>
                </a:solidFill>
              </a:rPr>
              <a:t>/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	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	  </a:t>
            </a:r>
            <a:r>
              <a:rPr lang="en-US" altLang="zh-TW" sz="2400" dirty="0" err="1">
                <a:solidFill>
                  <a:srgbClr val="080808"/>
                </a:solidFill>
              </a:rPr>
              <a:t>printf</a:t>
            </a:r>
            <a:r>
              <a:rPr lang="en-US" altLang="zh-TW" sz="2400" dirty="0">
                <a:solidFill>
                  <a:srgbClr val="080808"/>
                </a:solidFill>
              </a:rPr>
              <a:t> (</a:t>
            </a:r>
            <a:r>
              <a:rPr lang="en-US" altLang="zh-TW" sz="2400" dirty="0">
                <a:solidFill>
                  <a:srgbClr val="080808"/>
                </a:solidFill>
                <a:latin typeface="標楷體" panose="03000509000000000000" pitchFamily="65" charset="-120"/>
              </a:rPr>
              <a:t>“</a:t>
            </a:r>
            <a:r>
              <a:rPr lang="en-US" altLang="zh-TW" sz="2400" dirty="0">
                <a:solidFill>
                  <a:srgbClr val="080808"/>
                </a:solidFill>
              </a:rPr>
              <a:t>    </a:t>
            </a:r>
            <a:r>
              <a:rPr lang="en-US" altLang="zh-TW" sz="2400" dirty="0">
                <a:solidFill>
                  <a:srgbClr val="080808"/>
                </a:solidFill>
                <a:latin typeface="標楷體" panose="03000509000000000000" pitchFamily="65" charset="-120"/>
              </a:rPr>
              <a:t>“</a:t>
            </a:r>
            <a:r>
              <a:rPr lang="en-US" altLang="zh-TW" sz="2400" dirty="0">
                <a:solidFill>
                  <a:srgbClr val="080808"/>
                </a:solidFill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	  </a:t>
            </a:r>
            <a:r>
              <a:rPr lang="en-US" altLang="zh-TW" sz="2400" dirty="0">
                <a:solidFill>
                  <a:srgbClr val="0070C0"/>
                </a:solidFill>
              </a:rPr>
              <a:t>if(input == data[</a:t>
            </a:r>
            <a:r>
              <a:rPr lang="en-US" altLang="zh-TW" sz="2400" dirty="0" err="1">
                <a:solidFill>
                  <a:srgbClr val="0070C0"/>
                </a:solidFill>
              </a:rPr>
              <a:t>i</a:t>
            </a:r>
            <a:r>
              <a:rPr lang="en-US" altLang="zh-TW" sz="2400" dirty="0">
                <a:solidFill>
                  <a:srgbClr val="0070C0"/>
                </a:solidFill>
              </a:rPr>
              <a:t>]) break</a:t>
            </a:r>
            <a:r>
              <a:rPr lang="en-US" altLang="zh-TW" sz="2400" dirty="0">
                <a:solidFill>
                  <a:srgbClr val="080808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	if(</a:t>
            </a:r>
            <a:r>
              <a:rPr lang="en-US" altLang="zh-TW" sz="2400" dirty="0" err="1">
                <a:solidFill>
                  <a:srgbClr val="080808"/>
                </a:solidFill>
              </a:rPr>
              <a:t>i</a:t>
            </a:r>
            <a:r>
              <a:rPr lang="en-US" altLang="zh-TW" sz="2400" dirty="0">
                <a:solidFill>
                  <a:srgbClr val="080808"/>
                </a:solidFill>
              </a:rPr>
              <a:t> == 10)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	  </a:t>
            </a:r>
            <a:r>
              <a:rPr lang="en-US" altLang="zh-TW" sz="2400" dirty="0" err="1">
                <a:solidFill>
                  <a:srgbClr val="080808"/>
                </a:solidFill>
              </a:rPr>
              <a:t>printf</a:t>
            </a:r>
            <a:r>
              <a:rPr lang="en-US" altLang="zh-TW" sz="2400" dirty="0">
                <a:solidFill>
                  <a:srgbClr val="080808"/>
                </a:solidFill>
              </a:rPr>
              <a:t>("\n\</a:t>
            </a:r>
            <a:r>
              <a:rPr lang="en-US" altLang="zh-TW" sz="2400" dirty="0" err="1">
                <a:solidFill>
                  <a:srgbClr val="080808"/>
                </a:solidFill>
              </a:rPr>
              <a:t>nSorry</a:t>
            </a:r>
            <a:r>
              <a:rPr lang="en-US" altLang="zh-TW" sz="2400" dirty="0">
                <a:solidFill>
                  <a:srgbClr val="080808"/>
                </a:solidFill>
              </a:rPr>
              <a:t>, %d not found !", input);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	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	  </a:t>
            </a:r>
            <a:r>
              <a:rPr lang="en-US" altLang="zh-TW" sz="2400" dirty="0" err="1">
                <a:solidFill>
                  <a:srgbClr val="080808"/>
                </a:solidFill>
              </a:rPr>
              <a:t>printf</a:t>
            </a:r>
            <a:r>
              <a:rPr lang="en-US" altLang="zh-TW" sz="2400" dirty="0">
                <a:solidFill>
                  <a:srgbClr val="080808"/>
                </a:solidFill>
              </a:rPr>
              <a:t>("\n\n");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solidFill>
                  <a:srgbClr val="080808"/>
                </a:solidFill>
              </a:rPr>
              <a:t>}</a:t>
            </a:r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80792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</a:t>
            </a:r>
            <a:r>
              <a:rPr lang="en-US" altLang="zh-TW"/>
              <a:t>(binary search)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二元搜尋</a:t>
            </a:r>
          </a:p>
          <a:p>
            <a:pPr lvl="1"/>
            <a:r>
              <a:rPr lang="zh-TW" altLang="en-US"/>
              <a:t>從一個已排序的檔案中找尋資料 </a:t>
            </a:r>
          </a:p>
          <a:p>
            <a:pPr lvl="1"/>
            <a:r>
              <a:rPr lang="zh-TW" altLang="en-US"/>
              <a:t>二元搜尋的觀念與二元搜尋樹十分類似</a:t>
            </a:r>
          </a:p>
          <a:p>
            <a:pPr lvl="1"/>
            <a:r>
              <a:rPr lang="zh-TW" altLang="en-US"/>
              <a:t>其比較是從所有記錄的中間 </a:t>
            </a:r>
            <a:r>
              <a:rPr lang="en-US" altLang="zh-TW"/>
              <a:t>M </a:t>
            </a:r>
            <a:r>
              <a:rPr lang="zh-TW" altLang="en-US"/>
              <a:t>開始，若欲搜尋的鍵值小於 </a:t>
            </a:r>
            <a:r>
              <a:rPr lang="en-US" altLang="zh-TW"/>
              <a:t>M</a:t>
            </a:r>
            <a:r>
              <a:rPr lang="zh-TW" altLang="en-US"/>
              <a:t>，則從 </a:t>
            </a:r>
            <a:r>
              <a:rPr lang="en-US" altLang="zh-TW"/>
              <a:t>M </a:t>
            </a:r>
            <a:r>
              <a:rPr lang="zh-TW" altLang="en-US"/>
              <a:t>之前的記錄繼續搜尋，否則搜尋 </a:t>
            </a:r>
            <a:r>
              <a:rPr lang="en-US" altLang="zh-TW"/>
              <a:t>M </a:t>
            </a:r>
            <a:r>
              <a:rPr lang="zh-TW" altLang="en-US"/>
              <a:t>以後的記錄，如此反覆進行，直到要找尋資料的鍵值被找到為止。 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5550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</a:t>
            </a:r>
            <a:r>
              <a:rPr lang="en-US" altLang="zh-TW"/>
              <a:t>(binary search)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700213"/>
            <a:ext cx="7775575" cy="2305050"/>
          </a:xfrm>
        </p:spPr>
        <p:txBody>
          <a:bodyPr/>
          <a:lstStyle/>
          <a:p>
            <a:r>
              <a:rPr lang="zh-TW" altLang="en-US" dirty="0"/>
              <a:t>舉例來說，假設在已排序數列</a:t>
            </a:r>
            <a:r>
              <a:rPr lang="en-US" altLang="zh-TW" dirty="0"/>
              <a:t>12, 23, 29, 38, 44, 57, 64, 75, 82, 98</a:t>
            </a:r>
            <a:r>
              <a:rPr lang="zh-TW" altLang="en-US" dirty="0"/>
              <a:t>，若欲以二元搜尋法找尋</a:t>
            </a:r>
            <a:r>
              <a:rPr lang="en-US" altLang="zh-TW" dirty="0">
                <a:solidFill>
                  <a:srgbClr val="0070C0"/>
                </a:solidFill>
              </a:rPr>
              <a:t>82</a:t>
            </a:r>
            <a:r>
              <a:rPr lang="zh-TW" altLang="en-US" dirty="0"/>
              <a:t>，則先從數列的中間點</a:t>
            </a:r>
            <a:br>
              <a:rPr lang="zh-TW" altLang="en-US" dirty="0"/>
            </a:br>
            <a:r>
              <a:rPr lang="en-US" altLang="zh-TW" dirty="0"/>
              <a:t>M = ( </a:t>
            </a:r>
            <a:r>
              <a:rPr lang="en-US" altLang="zh-TW" dirty="0" err="1">
                <a:solidFill>
                  <a:srgbClr val="006600"/>
                </a:solidFill>
              </a:rPr>
              <a:t>low</a:t>
            </a:r>
            <a:r>
              <a:rPr lang="en-US" altLang="zh-TW" dirty="0" err="1"/>
              <a:t>+</a:t>
            </a:r>
            <a:r>
              <a:rPr lang="en-US" altLang="zh-TW" dirty="0" err="1">
                <a:solidFill>
                  <a:srgbClr val="800080"/>
                </a:solidFill>
              </a:rPr>
              <a:t>upper</a:t>
            </a:r>
            <a:r>
              <a:rPr lang="en-US" altLang="zh-TW" dirty="0">
                <a:solidFill>
                  <a:srgbClr val="800080"/>
                </a:solidFill>
              </a:rPr>
              <a:t> </a:t>
            </a:r>
            <a:r>
              <a:rPr lang="en-US" altLang="zh-TW" dirty="0"/>
              <a:t>) / 2  = ( 1+10 ) / 2 = 5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第</a:t>
            </a:r>
            <a:r>
              <a:rPr lang="en-US" altLang="zh-TW" dirty="0"/>
              <a:t>5</a:t>
            </a:r>
            <a:r>
              <a:rPr lang="zh-TW" altLang="en-US" dirty="0"/>
              <a:t>筆記錄</a:t>
            </a:r>
            <a:r>
              <a:rPr lang="en-US" altLang="zh-TW" dirty="0"/>
              <a:t>)</a:t>
            </a:r>
            <a:r>
              <a:rPr lang="zh-TW" altLang="en-US" dirty="0"/>
              <a:t>開始比對，如下所示：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258887" y="4357688"/>
            <a:ext cx="69959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66"/>
                </a:solidFill>
              </a:rPr>
              <a:t>12 </a:t>
            </a:r>
            <a:r>
              <a:rPr lang="en-US" altLang="zh-TW" sz="2400" dirty="0" smtClean="0">
                <a:solidFill>
                  <a:srgbClr val="000066"/>
                </a:solidFill>
              </a:rPr>
              <a:t>      </a:t>
            </a:r>
            <a:r>
              <a:rPr lang="en-US" altLang="zh-TW" sz="2400" dirty="0">
                <a:solidFill>
                  <a:srgbClr val="000066"/>
                </a:solidFill>
              </a:rPr>
              <a:t>23  </a:t>
            </a:r>
            <a:r>
              <a:rPr lang="en-US" altLang="zh-TW" sz="2400" dirty="0" smtClean="0">
                <a:solidFill>
                  <a:srgbClr val="000066"/>
                </a:solidFill>
              </a:rPr>
              <a:t>     </a:t>
            </a:r>
            <a:r>
              <a:rPr lang="en-US" altLang="zh-TW" sz="2400" dirty="0">
                <a:solidFill>
                  <a:srgbClr val="000066"/>
                </a:solidFill>
              </a:rPr>
              <a:t>29   </a:t>
            </a:r>
            <a:r>
              <a:rPr lang="en-US" altLang="zh-TW" sz="2400" dirty="0" smtClean="0">
                <a:solidFill>
                  <a:srgbClr val="000066"/>
                </a:solidFill>
              </a:rPr>
              <a:t>    38      44       </a:t>
            </a:r>
            <a:r>
              <a:rPr lang="en-US" altLang="zh-TW" sz="2400" dirty="0">
                <a:solidFill>
                  <a:srgbClr val="000066"/>
                </a:solidFill>
              </a:rPr>
              <a:t>57 </a:t>
            </a:r>
            <a:r>
              <a:rPr lang="en-US" altLang="zh-TW" sz="2400" dirty="0" smtClean="0">
                <a:solidFill>
                  <a:srgbClr val="000066"/>
                </a:solidFill>
              </a:rPr>
              <a:t>      </a:t>
            </a:r>
            <a:r>
              <a:rPr lang="en-US" altLang="zh-TW" sz="2400" dirty="0">
                <a:solidFill>
                  <a:srgbClr val="000066"/>
                </a:solidFill>
              </a:rPr>
              <a:t>64   </a:t>
            </a:r>
            <a:r>
              <a:rPr lang="en-US" altLang="zh-TW" sz="2400" dirty="0" smtClean="0">
                <a:solidFill>
                  <a:srgbClr val="000066"/>
                </a:solidFill>
              </a:rPr>
              <a:t>    75       </a:t>
            </a:r>
            <a:r>
              <a:rPr lang="en-US" altLang="zh-TW" sz="2400" dirty="0">
                <a:solidFill>
                  <a:srgbClr val="000066"/>
                </a:solidFill>
              </a:rPr>
              <a:t>82   </a:t>
            </a:r>
            <a:r>
              <a:rPr lang="en-US" altLang="zh-TW" sz="2400" dirty="0" smtClean="0">
                <a:solidFill>
                  <a:srgbClr val="000066"/>
                </a:solidFill>
              </a:rPr>
              <a:t>    98</a:t>
            </a:r>
            <a:endParaRPr lang="en-US" altLang="zh-TW" sz="2400" dirty="0">
              <a:solidFill>
                <a:srgbClr val="000066"/>
              </a:solidFill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187450" y="5419725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low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948264" y="5447818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upper</a:t>
            </a: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 flipV="1">
            <a:off x="7381651" y="4797424"/>
            <a:ext cx="0" cy="6757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852863" y="5445125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M</a:t>
            </a:r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V="1">
            <a:off x="4067175" y="47974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 flipV="1">
            <a:off x="1547813" y="47974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579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</a:t>
            </a:r>
            <a:r>
              <a:rPr lang="en-US" altLang="zh-TW"/>
              <a:t>(binary search)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339752" y="1796547"/>
            <a:ext cx="73090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000066"/>
                </a:solidFill>
              </a:rPr>
              <a:t>12   23   29   38   44   57   64   75   82   98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4211638" y="28019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low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924324" y="2794576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upper</a:t>
            </a:r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V="1">
            <a:off x="6278129" y="2150051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5251591" y="2827338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M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5427946" y="2150051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V="1">
            <a:off x="4572000" y="21796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39" name="AutoShape 11"/>
          <p:cNvSpPr>
            <a:spLocks/>
          </p:cNvSpPr>
          <p:nvPr/>
        </p:nvSpPr>
        <p:spPr bwMode="auto">
          <a:xfrm>
            <a:off x="4356100" y="1773238"/>
            <a:ext cx="71438" cy="431800"/>
          </a:xfrm>
          <a:prstGeom prst="leftBracket">
            <a:avLst>
              <a:gd name="adj" fmla="val 50370"/>
            </a:avLst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0" name="AutoShape 12"/>
          <p:cNvSpPr>
            <a:spLocks/>
          </p:cNvSpPr>
          <p:nvPr/>
        </p:nvSpPr>
        <p:spPr bwMode="auto">
          <a:xfrm>
            <a:off x="6445250" y="1724025"/>
            <a:ext cx="71438" cy="431800"/>
          </a:xfrm>
          <a:prstGeom prst="rightBracket">
            <a:avLst>
              <a:gd name="adj" fmla="val 5037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2431824" y="4114493"/>
            <a:ext cx="698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000066"/>
                </a:solidFill>
              </a:rPr>
              <a:t>12   23   29   38   44   57   64   75   82   98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5563962" y="5075593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low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961480" y="5070143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/>
              <a:t>upper</a:t>
            </a:r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V="1">
            <a:off x="6394867" y="444784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5754828" y="3394993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/>
              <a:t>M</a:t>
            </a:r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5924324" y="3648993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V="1">
            <a:off x="5924324" y="4453293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3748" name="AutoShape 20"/>
          <p:cNvSpPr>
            <a:spLocks/>
          </p:cNvSpPr>
          <p:nvPr/>
        </p:nvSpPr>
        <p:spPr bwMode="auto">
          <a:xfrm>
            <a:off x="5754828" y="3976775"/>
            <a:ext cx="71438" cy="431800"/>
          </a:xfrm>
          <a:prstGeom prst="leftBracket">
            <a:avLst>
              <a:gd name="adj" fmla="val 50370"/>
            </a:avLst>
          </a:prstGeom>
          <a:noFill/>
          <a:ln w="381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749" name="AutoShape 21"/>
          <p:cNvSpPr>
            <a:spLocks/>
          </p:cNvSpPr>
          <p:nvPr/>
        </p:nvSpPr>
        <p:spPr bwMode="auto">
          <a:xfrm>
            <a:off x="6586539" y="3976775"/>
            <a:ext cx="71438" cy="431800"/>
          </a:xfrm>
          <a:prstGeom prst="rightBracket">
            <a:avLst>
              <a:gd name="adj" fmla="val 50370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154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</a:t>
            </a:r>
            <a:r>
              <a:rPr lang="en-US" altLang="zh-TW"/>
              <a:t>(binary search)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628775"/>
            <a:ext cx="7775575" cy="4465638"/>
          </a:xfrm>
        </p:spPr>
        <p:txBody>
          <a:bodyPr/>
          <a:lstStyle/>
          <a:p>
            <a:r>
              <a:rPr lang="zh-TW" altLang="en-US"/>
              <a:t>二元搜尋</a:t>
            </a:r>
            <a:r>
              <a:rPr lang="zh-TW" altLang="en-US">
                <a:solidFill>
                  <a:schemeClr val="hlink"/>
                </a:solidFill>
              </a:rPr>
              <a:t>每一次比較，檔案皆縮小一半</a:t>
            </a:r>
            <a:r>
              <a:rPr lang="zh-TW" altLang="en-US"/>
              <a:t>，從</a:t>
            </a:r>
            <a:r>
              <a:rPr lang="en-US" altLang="zh-TW"/>
              <a:t>1/2</a:t>
            </a:r>
            <a:r>
              <a:rPr lang="zh-TW" altLang="en-US"/>
              <a:t>，</a:t>
            </a:r>
            <a:r>
              <a:rPr lang="en-US" altLang="zh-TW"/>
              <a:t>1/4</a:t>
            </a:r>
            <a:r>
              <a:rPr lang="zh-TW" altLang="en-US"/>
              <a:t>，</a:t>
            </a:r>
            <a:r>
              <a:rPr lang="en-US" altLang="zh-TW"/>
              <a:t>1/8</a:t>
            </a:r>
            <a:r>
              <a:rPr lang="zh-TW" altLang="en-US"/>
              <a:t>，</a:t>
            </a:r>
            <a:r>
              <a:rPr lang="en-US" altLang="zh-TW"/>
              <a:t>1/16</a:t>
            </a:r>
            <a:r>
              <a:rPr lang="zh-TW" altLang="en-US"/>
              <a:t>，</a:t>
            </a:r>
            <a:r>
              <a:rPr lang="en-US" altLang="zh-TW"/>
              <a:t>...</a:t>
            </a:r>
          </a:p>
          <a:p>
            <a:r>
              <a:rPr lang="zh-TW" altLang="en-US"/>
              <a:t>在第</a:t>
            </a:r>
            <a:r>
              <a:rPr lang="zh-TW" altLang="en-US">
                <a:solidFill>
                  <a:srgbClr val="006600"/>
                </a:solidFill>
              </a:rPr>
              <a:t> </a:t>
            </a:r>
            <a:r>
              <a:rPr lang="en-US" altLang="zh-TW">
                <a:solidFill>
                  <a:srgbClr val="006600"/>
                </a:solidFill>
              </a:rPr>
              <a:t>k </a:t>
            </a:r>
            <a:r>
              <a:rPr lang="zh-TW" altLang="en-US"/>
              <a:t>次比較時，</a:t>
            </a:r>
            <a:r>
              <a:rPr lang="zh-TW" altLang="en-US">
                <a:solidFill>
                  <a:srgbClr val="006600"/>
                </a:solidFill>
              </a:rPr>
              <a:t>最多只剩下</a:t>
            </a:r>
            <a:r>
              <a:rPr lang="en-US" altLang="zh-TW">
                <a:solidFill>
                  <a:srgbClr val="006600"/>
                </a:solidFill>
              </a:rPr>
              <a:t>[n/2</a:t>
            </a:r>
            <a:r>
              <a:rPr lang="en-US" altLang="zh-TW" baseline="30000">
                <a:solidFill>
                  <a:srgbClr val="006600"/>
                </a:solidFill>
              </a:rPr>
              <a:t>k</a:t>
            </a:r>
            <a:r>
              <a:rPr lang="en-US" altLang="zh-TW">
                <a:solidFill>
                  <a:srgbClr val="006600"/>
                </a:solidFill>
              </a:rPr>
              <a:t>]</a:t>
            </a:r>
            <a:r>
              <a:rPr lang="en-US" altLang="zh-TW"/>
              <a:t> </a:t>
            </a:r>
            <a:r>
              <a:rPr lang="zh-TW" altLang="en-US"/>
              <a:t>。</a:t>
            </a:r>
          </a:p>
          <a:p>
            <a:r>
              <a:rPr lang="zh-TW" altLang="en-US"/>
              <a:t>最壞的情況是搜尋到最後只剩下一個記錄</a:t>
            </a:r>
            <a:r>
              <a:rPr lang="en-US" altLang="zh-TW"/>
              <a:t>n/2</a:t>
            </a:r>
            <a:r>
              <a:rPr lang="en-US" altLang="zh-TW" baseline="30000"/>
              <a:t>k</a:t>
            </a:r>
            <a:r>
              <a:rPr lang="en-US" altLang="zh-TW"/>
              <a:t> = 1</a:t>
            </a:r>
            <a:r>
              <a:rPr lang="zh-TW" altLang="en-US"/>
              <a:t>，所以 </a:t>
            </a:r>
            <a:r>
              <a:rPr lang="en-US" altLang="zh-TW"/>
              <a:t>K = log</a:t>
            </a:r>
            <a:r>
              <a:rPr lang="en-US" altLang="zh-TW" baseline="-30000"/>
              <a:t>2</a:t>
            </a:r>
            <a:r>
              <a:rPr lang="en-US" altLang="zh-TW"/>
              <a:t>n</a:t>
            </a:r>
            <a:r>
              <a:rPr lang="zh-TW" altLang="en-US"/>
              <a:t>，即最多的比較次數是</a:t>
            </a:r>
            <a:r>
              <a:rPr lang="en-US" altLang="zh-TW"/>
              <a:t>log</a:t>
            </a:r>
            <a:r>
              <a:rPr lang="en-US" altLang="zh-TW" baseline="-30000"/>
              <a:t>2</a:t>
            </a:r>
            <a:r>
              <a:rPr lang="en-US" altLang="zh-TW"/>
              <a:t>n</a:t>
            </a:r>
            <a:r>
              <a:rPr lang="zh-TW" altLang="en-US"/>
              <a:t>。</a:t>
            </a:r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7065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</a:t>
            </a:r>
            <a:r>
              <a:rPr lang="en-US" altLang="zh-TW"/>
              <a:t>(binary search)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604250" cy="446563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rgbClr val="FF3300"/>
                </a:solidFill>
              </a:rPr>
              <a:t>m = (l + n)/2;     </a:t>
            </a:r>
            <a:r>
              <a:rPr lang="en-US" altLang="zh-TW" sz="2000" dirty="0">
                <a:solidFill>
                  <a:schemeClr val="tx1"/>
                </a:solidFill>
              </a:rPr>
              <a:t>/* </a:t>
            </a:r>
            <a:r>
              <a:rPr lang="zh-TW" altLang="en-US" sz="2000" dirty="0">
                <a:solidFill>
                  <a:schemeClr val="tx1"/>
                </a:solidFill>
              </a:rPr>
              <a:t>鍵值在第</a:t>
            </a:r>
            <a:r>
              <a:rPr lang="en-US" altLang="zh-TW" sz="2000" dirty="0">
                <a:solidFill>
                  <a:schemeClr val="tx1"/>
                </a:solidFill>
              </a:rPr>
              <a:t>M</a:t>
            </a:r>
            <a:r>
              <a:rPr lang="zh-TW" altLang="en-US" sz="2000" dirty="0">
                <a:solidFill>
                  <a:schemeClr val="tx1"/>
                </a:solidFill>
              </a:rPr>
              <a:t>筆 *</a:t>
            </a:r>
            <a:r>
              <a:rPr lang="en-US" altLang="zh-TW" sz="20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while </a:t>
            </a:r>
            <a:r>
              <a:rPr lang="en-US" altLang="zh-TW" sz="2000" dirty="0">
                <a:solidFill>
                  <a:schemeClr val="hlink"/>
                </a:solidFill>
              </a:rPr>
              <a:t>(l &lt;= n &amp;&amp; ok == 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rgbClr val="CC0099"/>
                </a:solidFill>
              </a:rPr>
              <a:t>{</a:t>
            </a:r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endParaRPr lang="en-US" altLang="zh-TW" sz="20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</a:rPr>
              <a:t>     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</a:rPr>
              <a:t>("\n");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    </a:t>
            </a:r>
            <a:r>
              <a:rPr lang="en-US" altLang="zh-TW" sz="2000" dirty="0">
                <a:solidFill>
                  <a:srgbClr val="006600"/>
                </a:solidFill>
              </a:rPr>
              <a:t>if(data[m] &gt; input)</a:t>
            </a:r>
            <a:r>
              <a:rPr lang="en-US" altLang="zh-TW" sz="2000" dirty="0">
                <a:solidFill>
                  <a:schemeClr val="tx1"/>
                </a:solidFill>
              </a:rPr>
              <a:t> /* </a:t>
            </a:r>
            <a:r>
              <a:rPr lang="zh-TW" altLang="en-US" sz="2000" dirty="0">
                <a:solidFill>
                  <a:schemeClr val="tx1"/>
                </a:solidFill>
              </a:rPr>
              <a:t>欲搜尋的資料小於鍵值，則資料在鍵值的前面 *</a:t>
            </a:r>
            <a:r>
              <a:rPr lang="en-US" altLang="zh-TW" sz="20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     { </a:t>
            </a:r>
            <a:r>
              <a:rPr lang="en-US" altLang="zh-TW" sz="2000" dirty="0">
                <a:solidFill>
                  <a:srgbClr val="006600"/>
                </a:solidFill>
              </a:rPr>
              <a:t>n = m - 1;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        </a:t>
            </a:r>
            <a:r>
              <a:rPr lang="en-US" altLang="zh-TW" sz="2000" dirty="0" err="1">
                <a:solidFill>
                  <a:schemeClr val="tx1"/>
                </a:solidFill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</a:rPr>
              <a:t>(" ---&gt; Choice number is smaller than %d", data[m]);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    else                /* </a:t>
            </a:r>
            <a:r>
              <a:rPr lang="zh-TW" altLang="en-US" sz="2000" dirty="0">
                <a:solidFill>
                  <a:schemeClr val="tx1"/>
                </a:solidFill>
              </a:rPr>
              <a:t>否則資料在鍵值的後面 *</a:t>
            </a:r>
            <a:r>
              <a:rPr lang="en-US" altLang="zh-TW" sz="2000" dirty="0">
                <a:solidFill>
                  <a:schemeClr val="tx1"/>
                </a:solidFill>
              </a:rPr>
              <a:t>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</a:t>
            </a:r>
            <a:r>
              <a:rPr lang="en-US" altLang="zh-TW" sz="2000" dirty="0">
                <a:solidFill>
                  <a:srgbClr val="800080"/>
                </a:solidFill>
              </a:rPr>
              <a:t>if(data[m] &lt; input)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{   </a:t>
            </a:r>
            <a:r>
              <a:rPr lang="en-US" altLang="zh-TW" sz="2000" dirty="0">
                <a:solidFill>
                  <a:srgbClr val="800080"/>
                </a:solidFill>
              </a:rPr>
              <a:t>l = m + 1;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     </a:t>
            </a:r>
            <a:r>
              <a:rPr lang="en-US" altLang="zh-TW" sz="2000" dirty="0" err="1">
                <a:solidFill>
                  <a:schemeClr val="tx1"/>
                </a:solidFill>
              </a:rPr>
              <a:t>printf</a:t>
            </a:r>
            <a:r>
              <a:rPr lang="en-US" altLang="zh-TW" sz="2000" dirty="0">
                <a:solidFill>
                  <a:schemeClr val="tx1"/>
                </a:solidFill>
              </a:rPr>
              <a:t>(" ---&gt; Choice number is bigger than %d", data[m]);}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       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	   { </a:t>
            </a:r>
            <a:r>
              <a:rPr lang="en-US" altLang="zh-TW" sz="2000" dirty="0" err="1">
                <a:solidFill>
                  <a:srgbClr val="000099"/>
                </a:solidFill>
              </a:rPr>
              <a:t>printf</a:t>
            </a:r>
            <a:r>
              <a:rPr lang="en-US" altLang="zh-TW" sz="2000" dirty="0">
                <a:solidFill>
                  <a:srgbClr val="000099"/>
                </a:solidFill>
              </a:rPr>
              <a:t>("\n\</a:t>
            </a:r>
            <a:r>
              <a:rPr lang="en-US" altLang="zh-TW" sz="2000" dirty="0" err="1">
                <a:solidFill>
                  <a:srgbClr val="000099"/>
                </a:solidFill>
              </a:rPr>
              <a:t>nFound</a:t>
            </a:r>
            <a:r>
              <a:rPr lang="en-US" altLang="zh-TW" sz="2000" dirty="0">
                <a:solidFill>
                  <a:srgbClr val="000099"/>
                </a:solidFill>
              </a:rPr>
              <a:t>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                ok = 1;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                </a:t>
            </a:r>
            <a:r>
              <a:rPr lang="en-US" altLang="zh-TW" sz="2000" dirty="0">
                <a:solidFill>
                  <a:srgbClr val="FF3300"/>
                </a:solidFill>
              </a:rPr>
              <a:t>m = (l + n)/2;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dirty="0">
                <a:solidFill>
                  <a:schemeClr val="tx1"/>
                </a:solidFill>
              </a:rPr>
              <a:t>   </a:t>
            </a:r>
            <a:r>
              <a:rPr lang="en-US" altLang="zh-TW" sz="2000" dirty="0">
                <a:solidFill>
                  <a:srgbClr val="CC0099"/>
                </a:solidFill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523860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417717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66699"/>
      </a:hlink>
      <a:folHlink>
        <a:srgbClr val="CFDBFD"/>
      </a:folHlink>
    </a:clrScheme>
    <a:fontScheme name="0541771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05417717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417717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417717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Data\Microsoft\Templates\05417717.pot</Template>
  <TotalTime>6693</TotalTime>
  <Words>2391</Words>
  <Application>Microsoft Office PowerPoint</Application>
  <PresentationFormat>如螢幕大小 (4:3)</PresentationFormat>
  <Paragraphs>342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新細明體</vt:lpstr>
      <vt:lpstr>標楷體</vt:lpstr>
      <vt:lpstr>Arial</vt:lpstr>
      <vt:lpstr>Tahoma</vt:lpstr>
      <vt:lpstr>Times New Roman</vt:lpstr>
      <vt:lpstr>Verdana</vt:lpstr>
      <vt:lpstr>Wingdings</vt:lpstr>
      <vt:lpstr>05417717</vt:lpstr>
      <vt:lpstr>Chapter 14  搜尋(Searching)</vt:lpstr>
      <vt:lpstr>搜尋</vt:lpstr>
      <vt:lpstr>循序搜尋(sequential search)</vt:lpstr>
      <vt:lpstr>循序搜尋(sequential search)</vt:lpstr>
      <vt:lpstr>二元搜尋(binary search)</vt:lpstr>
      <vt:lpstr>二元搜尋(binary search)</vt:lpstr>
      <vt:lpstr>二元搜尋(binary search)</vt:lpstr>
      <vt:lpstr>二元搜尋(binary search)</vt:lpstr>
      <vt:lpstr>二元搜尋(binary search)</vt:lpstr>
      <vt:lpstr>雜湊(Hashing)</vt:lpstr>
      <vt:lpstr>雜湊(Hashing)</vt:lpstr>
      <vt:lpstr>雜湊(Hashing)</vt:lpstr>
      <vt:lpstr>雜湊(Hashing)</vt:lpstr>
      <vt:lpstr>雜湊(Hashing)</vt:lpstr>
      <vt:lpstr>雜湊裝載密度(loading density)</vt:lpstr>
      <vt:lpstr>雜湊裝載密度(loading density)</vt:lpstr>
      <vt:lpstr>雜湊(Hashing)</vt:lpstr>
      <vt:lpstr>雜湊(Hashing)</vt:lpstr>
      <vt:lpstr>雜湊(Hashing)</vt:lpstr>
      <vt:lpstr>解決溢位的方法(overflow handling)</vt:lpstr>
      <vt:lpstr>解決溢位的方法(overflow handling)</vt:lpstr>
      <vt:lpstr>解決溢位的方法(overflow handling)</vt:lpstr>
      <vt:lpstr>解決溢位的方法(overflow handling)</vt:lpstr>
      <vt:lpstr>解決溢位的方法(overflow handling)</vt:lpstr>
      <vt:lpstr>解決溢位的方法(overflow handling)</vt:lpstr>
      <vt:lpstr>解決溢位的方法(overflow handling)</vt:lpstr>
      <vt:lpstr>解決溢位的方法(overflow handling)</vt:lpstr>
      <vt:lpstr>Trie</vt:lpstr>
      <vt:lpstr>Trie</vt:lpstr>
      <vt:lpstr>Trie — 加入</vt:lpstr>
      <vt:lpstr>Trie — 加入</vt:lpstr>
      <vt:lpstr>Trie — 加入</vt:lpstr>
      <vt:lpstr>Trie — 刪除</vt:lpstr>
      <vt:lpstr>Trie — 刪除</vt:lpstr>
    </vt:vector>
  </TitlesOfParts>
  <Company>CHWA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電腦的基本操作</dc:title>
  <dc:creator>v5</dc:creator>
  <cp:lastModifiedBy>Apple</cp:lastModifiedBy>
  <cp:revision>307</cp:revision>
  <dcterms:created xsi:type="dcterms:W3CDTF">2004-07-21T01:42:15Z</dcterms:created>
  <dcterms:modified xsi:type="dcterms:W3CDTF">2018-02-18T02:30:46Z</dcterms:modified>
</cp:coreProperties>
</file>