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729AFA-596B-4527-8712-DA36E271AA82}">
  <a:tblStyle styleId="{D8729AFA-596B-4527-8712-DA36E271AA82}" styleName="Table_0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fill>
          <a:solidFill>
            <a:srgbClr val="CFD2EB"/>
          </a:solidFill>
        </a:fill>
      </a:tcStyle>
    </a:band1H>
    <a:band2H>
      <a:tcTxStyle/>
    </a:band2H>
    <a:band1V>
      <a:tcTxStyle/>
      <a:tcStyle>
        <a:fill>
          <a:solidFill>
            <a:srgbClr val="CFD2E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A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AF5"/>
          </a:solidFill>
        </a:fill>
      </a:tcStyle>
    </a:firstRow>
    <a:neCell>
      <a:tcTxStyle/>
    </a:neCell>
    <a:nwCell>
      <a:tcTxStyle/>
    </a:nwCell>
  </a:tblStyle>
  <a:tblStyle styleId="{16B3D824-30BC-4091-A686-4CBEF7B776E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C86DE5-2714-4529-A16D-BD83FEDCDC6B}" styleName="Table_2">
    <a:wholeTbl>
      <a:tcTxStyle b="off" i="off">
        <a:font>
          <a:latin typeface="微軟正黑體"/>
          <a:ea typeface="微軟正黑體"/>
          <a:cs typeface="微軟正黑體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>
  <p:cSld name="標題及內容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-2970" y="272449"/>
            <a:ext cx="647700" cy="520701"/>
          </a:xfrm>
          <a:prstGeom prst="rect">
            <a:avLst/>
          </a:prstGeom>
          <a:gradFill>
            <a:gsLst>
              <a:gs pos="0">
                <a:srgbClr val="36D1DC"/>
              </a:gs>
              <a:gs pos="100000">
                <a:srgbClr val="7A9DEA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只有標題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2970" y="272449"/>
            <a:ext cx="647700" cy="520701"/>
          </a:xfrm>
          <a:prstGeom prst="rect">
            <a:avLst/>
          </a:prstGeom>
          <a:gradFill>
            <a:gsLst>
              <a:gs pos="0">
                <a:srgbClr val="36D1DC"/>
              </a:gs>
              <a:gs pos="100000">
                <a:srgbClr val="7A9DEA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B0C4F2"/>
              </a:gs>
              <a:gs pos="100000">
                <a:srgbClr val="8CDDF0"/>
              </a:gs>
            </a:gsLst>
            <a:lin ang="13500000" scaled="0"/>
          </a:gra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>
  <p:cSld name="標題及內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226" y="272448"/>
            <a:ext cx="647700" cy="520701"/>
          </a:xfrm>
          <a:prstGeom prst="rect">
            <a:avLst/>
          </a:prstGeom>
          <a:gradFill>
            <a:gsLst>
              <a:gs pos="0">
                <a:srgbClr val="B8C3E9"/>
              </a:gs>
              <a:gs pos="100000">
                <a:srgbClr val="60CEB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及內容">
  <p:cSld name="1_標題及內容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27"/>
          <p:cNvSpPr/>
          <p:nvPr/>
        </p:nvSpPr>
        <p:spPr>
          <a:xfrm>
            <a:off x="0" y="272449"/>
            <a:ext cx="647700" cy="520701"/>
          </a:xfrm>
          <a:prstGeom prst="rect">
            <a:avLst/>
          </a:prstGeom>
          <a:gradFill>
            <a:gsLst>
              <a:gs pos="0">
                <a:srgbClr val="FFE259"/>
              </a:gs>
              <a:gs pos="100000">
                <a:srgbClr val="FFA75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只有標題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226" y="272448"/>
            <a:ext cx="647700" cy="520701"/>
          </a:xfrm>
          <a:prstGeom prst="rect">
            <a:avLst/>
          </a:prstGeom>
          <a:gradFill>
            <a:gsLst>
              <a:gs pos="0">
                <a:srgbClr val="B8C3E9"/>
              </a:gs>
              <a:gs pos="100000">
                <a:srgbClr val="60CEB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splash.com/" TargetMode="External"/><Relationship Id="rId4" Type="http://schemas.openxmlformats.org/officeDocument/2006/relationships/hyperlink" Target="http://unsplash.i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pen.io/ceh/pen/BrNayq?editors=110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pen.io/ceh/pen/eKpQY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7C1E8"/>
            </a:gs>
            <a:gs pos="100000">
              <a:schemeClr val="accent4"/>
            </a:gs>
          </a:gsLst>
          <a:lin ang="135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ctrTitle"/>
          </p:nvPr>
        </p:nvSpPr>
        <p:spPr>
          <a:xfrm>
            <a:off x="0" y="3314406"/>
            <a:ext cx="12192000" cy="1330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HTML&amp;CSS快速入門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523998" y="5176500"/>
            <a:ext cx="9144000" cy="46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Lecturer: 謝青恩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4803256" y="909202"/>
            <a:ext cx="2585485" cy="2405204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909581" y="808390"/>
            <a:ext cx="2585485" cy="2405204"/>
          </a:xfrm>
          <a:prstGeom prst="rect">
            <a:avLst/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882927" y="1336050"/>
            <a:ext cx="250581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800" u="none" cap="none" strike="noStrike">
                <a:solidFill>
                  <a:srgbClr val="053565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1" i="1" sz="8800" u="none" cap="none" strike="noStrike">
              <a:solidFill>
                <a:srgbClr val="0535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838200" y="2286000"/>
            <a:ext cx="10889974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僅定義width或height可以等比例縮放到指定的寬跟高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src="logo.png" width="200" alt="logo"&gt;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常用的圖片服務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unsplash.com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或 </a:t>
            </a: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unsplash.it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https://picsum.photos/寬度/高度/?image=編號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https://picsum.photos/寬度/高度/?blur&amp;image=編號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561667" y="1102973"/>
            <a:ext cx="7068666" cy="7649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en-US" sz="33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src="網址" alt="替代文字"&gt;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超連結</a:t>
            </a:r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357985" y="2159516"/>
            <a:ext cx="7741282" cy="7649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en-US" sz="33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href="https://網址"&gt;連結名稱&lt;/a&gt;</a:t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2802047" y="3429000"/>
            <a:ext cx="6853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將網頁串連在一起，用超連結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檔案路徑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593804" y="2339012"/>
            <a:ext cx="8598195" cy="293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當前位置的向下一層連結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src="/style/images/sushi.png" alt="Sushi"&gt;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當前位置的上一層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../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28" y="2339012"/>
            <a:ext cx="2719263" cy="253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表格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610064" y="1484763"/>
            <a:ext cx="3613361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row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—&gt; tr</a:t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4223425" y="1484763"/>
            <a:ext cx="57566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表格橫排叫做row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&lt;tr&gt;裡面要放td&lt;/tr&gt;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610064" y="3358209"/>
            <a:ext cx="3613361" cy="1200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data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—&gt; td</a:t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4223426" y="3358209"/>
            <a:ext cx="45627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row中的格子是data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&lt;td&gt;資料&lt;/td&gt;</a:t>
            </a:r>
            <a:endParaRPr/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3085549" y="5241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{16B3D824-30BC-4091-A686-4CBEF7B776ED}</a:tableStyleId>
              </a:tblPr>
              <a:tblGrid>
                <a:gridCol w="1959850"/>
                <a:gridCol w="1959850"/>
                <a:gridCol w="1959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87" name="Google Shape;287;p40"/>
          <p:cNvSpPr/>
          <p:nvPr/>
        </p:nvSpPr>
        <p:spPr>
          <a:xfrm>
            <a:off x="8965096" y="1234426"/>
            <a:ext cx="226280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40"/>
          <p:cNvGraphicFramePr/>
          <p:nvPr/>
        </p:nvGraphicFramePr>
        <p:xfrm>
          <a:off x="3085549" y="5241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{25C86DE5-2714-4529-A16D-BD83FEDCDC6B}</a:tableStyleId>
              </a:tblPr>
              <a:tblGrid>
                <a:gridCol w="1959850"/>
                <a:gridCol w="1959850"/>
                <a:gridCol w="1959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R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rgbClr val="F14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表格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1299176" y="1834530"/>
            <a:ext cx="3613361" cy="5909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colspan=" "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5353376" y="1806829"/>
            <a:ext cx="57566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左右合在一起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4684412" y="5113812"/>
            <a:ext cx="28231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表格範例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1299176" y="3382370"/>
            <a:ext cx="3613361" cy="5909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rowspan=" "</a:t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5353375" y="3382370"/>
            <a:ext cx="57566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上下合在一起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00" y="1460964"/>
            <a:ext cx="8137599" cy="442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小試身手-表格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與使用者互動的介面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文字輸入框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單選複選題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下拉選單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按鈕等…</a:t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</a:t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1291638" y="1721225"/>
            <a:ext cx="10070400" cy="224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"form_action.php"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帳號: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/&gt;&lt;/p&gt;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密碼: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/&gt;&lt;/p&gt;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/&gt;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1786972" y="4330828"/>
            <a:ext cx="90797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接收資料做處理的程式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發送資料給後端的方法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input標籤的type屬性可以決定輸入內容的格式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45"/>
          <p:cNvGraphicFramePr/>
          <p:nvPr/>
        </p:nvGraphicFramePr>
        <p:xfrm>
          <a:off x="1399116" y="135636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{16B3D824-30BC-4091-A686-4CBEF7B776ED}</a:tableStyleId>
              </a:tblPr>
              <a:tblGrid>
                <a:gridCol w="4776950"/>
                <a:gridCol w="4776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型態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type="text"&gt;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單行文字輸入框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type="radio"&gt;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單選選項按鈕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type="checkbox"&gt;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複選選取方塊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type="email"&gt;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信箱格式輸入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type="file"&gt;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上傳檔案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type="password"&gt;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密碼輸入框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&lt;input type="submit"&gt;</a:t>
                      </a:r>
                      <a:endParaRPr i="0" sz="2800"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送出表單按鈕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45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 input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756" y="1254535"/>
            <a:ext cx="5574488" cy="51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小試身手-表單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網站的基本構成</a:t>
            </a:r>
            <a:endParaRPr/>
          </a:p>
        </p:txBody>
      </p:sp>
      <p:pic>
        <p:nvPicPr>
          <p:cNvPr descr="load a tablelistjs html list" id="195" name="Google Shape;19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427" y="1724861"/>
            <a:ext cx="6531345" cy="40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167699" y="6393650"/>
            <a:ext cx="653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FACF3"/>
                </a:solidFill>
                <a:latin typeface="Arial"/>
                <a:ea typeface="Arial"/>
                <a:cs typeface="Arial"/>
                <a:sym typeface="Arial"/>
              </a:rPr>
              <a:t>Image Source: https://sweetcode.io/scrollable-selectable-html-table/</a:t>
            </a:r>
            <a:endParaRPr sz="1600">
              <a:solidFill>
                <a:srgbClr val="4FAC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831850" y="3543300"/>
            <a:ext cx="10515600" cy="1019175"/>
          </a:xfrm>
          <a:prstGeom prst="rect">
            <a:avLst/>
          </a:prstGeom>
          <a:gradFill>
            <a:gsLst>
              <a:gs pos="0">
                <a:srgbClr val="8FDDC9"/>
              </a:gs>
              <a:gs pos="100000">
                <a:srgbClr val="B8C3E9"/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CSS基礎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CSS簡介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&lt;!-- 第一個CSS --&gt;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&lt;link rel="stylesheet" type="text/css" href="style1.css"&gt;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&lt;!-- 第二個CSS --&gt;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&lt;link rel="stylesheet" type="text/css" href="style2.css"&gt;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&lt;/head&gt;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CSS檔放置順序會影響外觀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CSS設定方式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623094" y="1574799"/>
            <a:ext cx="7730706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選擇器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屬性名稱1: 值;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屬性名稱2: 值;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CSS設定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543300" y="1447801"/>
            <a:ext cx="7810500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.title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color: yellow;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font-size: 20px;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font-family: '微軟正黑體’;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.title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color: red;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font-size: 32px;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超連結&lt;a&gt;&lt;/a&gt;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51"/>
          <p:cNvGraphicFramePr/>
          <p:nvPr/>
        </p:nvGraphicFramePr>
        <p:xfrm>
          <a:off x="838200" y="2133600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{16B3D824-30BC-4091-A686-4CBEF7B776ED}</a:tableStyleId>
              </a:tblPr>
              <a:tblGrid>
                <a:gridCol w="3111500"/>
                <a:gridCol w="7404100"/>
              </a:tblGrid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虛擬類別名</a:t>
                      </a:r>
                      <a:endParaRPr b="1"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表現狀態</a:t>
                      </a:r>
                      <a:endParaRPr b="1"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a:link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連結原始的樣式（點擊之前)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a:visited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滑鼠連結之後出現的樣式（點擊之後）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a:hover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滑鼠移到連結上時出現的樣式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a:active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已選擇的連結的樣式（正被點擊）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FDD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Box的組成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→ padding → border → margin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(內容)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(留白)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 (框線)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 (邊界)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範例</a:t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Padding設定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20px;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四邊都有20px留白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20px 40px;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上下留白20px、左右留白40px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留白個別設定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上 右 下 左留白值;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Padding設定</a:t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padding單獨設定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padding-top: 值;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padding-bottom: 值;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padding-left: 值;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padding-right: 值;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Border設定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 框線一次設定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 粗細 樣式 顏色;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 2px solid red;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838200" y="1342417"/>
            <a:ext cx="10515600" cy="483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讓區塊置中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 一個數字 auto;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749300" y="3736542"/>
            <a:ext cx="2332567" cy="182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749300" y="1382929"/>
            <a:ext cx="2332567" cy="182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網站的分類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3465267" y="1506896"/>
            <a:ext cx="80046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以HTML, CSS, JavaScript組成的網頁，呈現的內容在完工時皆已固定，未與資料庫連結，不易進行更動。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885335" y="43318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動態網站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885334" y="197416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靜態網站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3465267" y="3685212"/>
            <a:ext cx="83312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與資料庫有連結。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透過伺服器端的程式處理商業邏輯。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應用包含CRUD、用戶註冊登入、購物車、發文等。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2169042" y="4253023"/>
            <a:ext cx="8910084" cy="1871330"/>
          </a:xfrm>
          <a:prstGeom prst="rect">
            <a:avLst/>
          </a:prstGeom>
          <a:solidFill>
            <a:srgbClr val="DCF5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2169042" y="2381693"/>
            <a:ext cx="8910084" cy="1871330"/>
          </a:xfrm>
          <a:prstGeom prst="rect">
            <a:avLst/>
          </a:prstGeom>
          <a:solidFill>
            <a:srgbClr val="DBE0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基本網頁組成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1780477" y="1133053"/>
            <a:ext cx="67677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EC5F67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b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&lt;/head&gt;</a:t>
            </a:r>
            <a:b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4000">
                <a:solidFill>
                  <a:srgbClr val="34AC8B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br>
              <a:rPr lang="en-US" sz="4000">
                <a:solidFill>
                  <a:srgbClr val="34AC8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solidFill>
                  <a:srgbClr val="34AC8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34AC8B"/>
                </a:solidFill>
                <a:latin typeface="Arial"/>
                <a:ea typeface="Arial"/>
                <a:cs typeface="Arial"/>
                <a:sym typeface="Arial"/>
              </a:rPr>
              <a:t>	&lt;/body&gt;</a:t>
            </a:r>
            <a:br>
              <a:rPr lang="en-US" sz="4000">
                <a:solidFill>
                  <a:srgbClr val="34AC8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EC5F67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253024" y="2901859"/>
            <a:ext cx="74321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提供網頁的相關設定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程式碼、樣式、關鍵字是不會顯示出來的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253024" y="4957855"/>
            <a:ext cx="3608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整個網頁要顯示的內容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&lt;head&gt;&lt;/head&gt;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257135" y="1619820"/>
            <a:ext cx="7677728" cy="4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&lt;head&gt;&lt;/head&gt;裡面可以包含的標籤</a:t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678143" y="2364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{D8729AFA-596B-4527-8712-DA36E271AA82}</a:tableStyleId>
              </a:tblPr>
              <a:tblGrid>
                <a:gridCol w="1337550"/>
                <a:gridCol w="4615950"/>
                <a:gridCol w="4882225"/>
              </a:tblGrid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標籤</a:t>
                      </a:r>
                      <a:endParaRPr b="1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用途</a:t>
                      </a:r>
                      <a:endParaRPr b="1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範例</a:t>
                      </a:r>
                      <a:endParaRPr b="1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提供頁面顯示的額外資訊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&lt;meta charset="utf-8"&gt;</a:t>
                      </a:r>
                      <a:endParaRPr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網頁分頁標籤標題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&lt;title&gt;My Website&lt;/title&gt;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定義頁面所需執行的程式碼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&lt;script src=""&gt;&lt;/script&gt;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連結到外部CSS樣式表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&lt;link rel="stylesheet" href=""&gt;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2"/>
          <p:cNvSpPr/>
          <p:nvPr/>
        </p:nvSpPr>
        <p:spPr>
          <a:xfrm>
            <a:off x="2257136" y="4755499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979228" y="1427676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網頁由各種不同用途的標籤構成。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979226" y="2824240"/>
            <a:ext cx="2154737" cy="8971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區塊元素</a:t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979227" y="4623211"/>
            <a:ext cx="2154737" cy="8971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行內元素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516073" y="2734200"/>
            <a:ext cx="6243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佔據一行的空間。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div, p, h1, section, ul, li……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3477999" y="4533175"/>
            <a:ext cx="596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左右排列不會自動換行。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img, input, span, label……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1350925" y="1472018"/>
            <a:ext cx="9312349" cy="7549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標籤名稱 屬性名稱 = "值"&gt;標籤內容&lt;/標籤名稱&gt;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1603744" y="2846572"/>
            <a:ext cx="9209567" cy="28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替標籤分類，使用 class 屬性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class="product-intro"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&gt;內容&lt;/div&gt;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替標籤加上在網頁中獨特的id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class="product-intro"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id= "iphone8"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&gt;內容&lt;/div&gt;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749300" y="125800"/>
            <a:ext cx="10515600" cy="8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網頁由標籤構成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網頁頁面結構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838200" y="1794034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{16B3D824-30BC-4091-A686-4CBEF7B776ED}</a:tableStyleId>
              </a:tblPr>
              <a:tblGrid>
                <a:gridCol w="2489200"/>
                <a:gridCol w="80264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標籤名稱</a:t>
                      </a:r>
                      <a:endParaRPr b="1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用途</a:t>
                      </a:r>
                      <a:endParaRPr b="1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5EF"/>
                    </a:solidFill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網頁主圖、大標題或主要資訊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網頁的選單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網頁的側選單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作為一個獨立完整的文章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作為章節或一個區塊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置底，通常放置聯絡資訊與著作權聲明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838200" y="136525"/>
            <a:ext cx="10515600" cy="99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註解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2561667" y="1867964"/>
            <a:ext cx="7068666" cy="7649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我是一個HTML註解 --&gt;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3150322" y="3372509"/>
            <a:ext cx="58913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規劃你的程式碼區塊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為你的程式碼寫下說明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佈景主題">
  <a:themeElements>
    <a:clrScheme name="氣流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氣流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