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3C76AE3-4779-43E6-87E8-575DC3925214}">
  <a:tblStyle styleId="{F3C76AE3-4779-43E6-87E8-575DC3925214}" styleName="Table_0">
    <a:wholeTbl>
      <a:tcTxStyle b="off" i="off">
        <a:font>
          <a:latin typeface="微軟正黑體"/>
          <a:ea typeface="微軟正黑體"/>
          <a:cs typeface="微軟正黑體"/>
        </a:font>
        <a:schemeClr val="dk1"/>
      </a:tcTxStyle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微軟正黑體"/>
          <a:ea typeface="微軟正黑體"/>
          <a:cs typeface="微軟正黑體"/>
        </a:font>
        <a:schemeClr val="lt1"/>
      </a:tcTxStyle>
      <a:tcStyle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內容">
  <p:cSld name="標題及內容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1226" y="272448"/>
            <a:ext cx="647700" cy="520701"/>
          </a:xfrm>
          <a:prstGeom prst="rect">
            <a:avLst/>
          </a:prstGeom>
          <a:gradFill>
            <a:gsLst>
              <a:gs pos="0">
                <a:srgbClr val="B8C3E9"/>
              </a:gs>
              <a:gs pos="100000">
                <a:srgbClr val="60CEB1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342417"/>
            <a:ext cx="10515600" cy="4834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1850" y="3543300"/>
            <a:ext cx="10515600" cy="1019175"/>
          </a:xfrm>
          <a:prstGeom prst="rect">
            <a:avLst/>
          </a:prstGeom>
          <a:gradFill>
            <a:gsLst>
              <a:gs pos="0">
                <a:srgbClr val="8FDDC9"/>
              </a:gs>
              <a:gs pos="100000">
                <a:srgbClr val="B8C3E9"/>
              </a:gs>
            </a:gsLst>
            <a:lin ang="2700000" scaled="0"/>
          </a:gradFill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只有標題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-1226" y="272448"/>
            <a:ext cx="647700" cy="520701"/>
          </a:xfrm>
          <a:prstGeom prst="rect">
            <a:avLst/>
          </a:prstGeom>
          <a:gradFill>
            <a:gsLst>
              <a:gs pos="0">
                <a:srgbClr val="B8C3E9"/>
              </a:gs>
              <a:gs pos="100000">
                <a:srgbClr val="60CEB1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個內容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>
  <p:cSld name="只有標題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B7C1E8"/>
            </a:gs>
            <a:gs pos="100000">
              <a:schemeClr val="accent4"/>
            </a:gs>
          </a:gsLst>
          <a:lin ang="13500000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0" y="3314406"/>
            <a:ext cx="12192000" cy="13302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基礎語法</a:t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1523998" y="5176500"/>
            <a:ext cx="9144000" cy="46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Lecturer: 謝青恩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803256" y="909202"/>
            <a:ext cx="2585485" cy="2405204"/>
          </a:xfrm>
          <a:prstGeom prst="rect">
            <a:avLst/>
          </a:prstGeom>
          <a:solidFill>
            <a:schemeClr val="lt1">
              <a:alpha val="6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4909581" y="808390"/>
            <a:ext cx="2585485" cy="2405204"/>
          </a:xfrm>
          <a:prstGeom prst="rect">
            <a:avLst/>
          </a:prstGeom>
          <a:noFill/>
          <a:ln cap="flat" cmpd="sng" w="1587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4882927" y="1336050"/>
            <a:ext cx="2505814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800" u="none" cap="none" strike="noStrike">
                <a:solidFill>
                  <a:srgbClr val="053565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endParaRPr b="1" i="1" sz="8800" u="none" cap="none" strike="noStrike">
              <a:solidFill>
                <a:srgbClr val="05356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變數宣告與呼叫</a:t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4782980" y="1563468"/>
            <a:ext cx="262604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寫成PHP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2252099" y="3217650"/>
            <a:ext cx="7687800" cy="92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5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5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54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"Harry Potter"</a:t>
            </a:r>
            <a:r>
              <a:rPr lang="en-US" sz="5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sz="5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印到瀏覽器上面看看</a:t>
            </a: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3048000" y="2151727"/>
            <a:ext cx="6096000" cy="25545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$name</a:t>
            </a: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40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"Harry Potter"</a:t>
            </a: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echo</a:t>
            </a: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$name</a:t>
            </a: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 b="0"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838200" y="1342417"/>
            <a:ext cx="10515600" cy="4834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以$開頭加上變數名稱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變數名稱必須以</a:t>
            </a:r>
            <a:r>
              <a:rPr b="1" i="0" lang="en-US" sz="3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英文字母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或「</a:t>
            </a:r>
            <a:r>
              <a:rPr b="1" i="0" lang="en-US" sz="3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」底線符號開頭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變數名稱只能包含英文字母、數字和底線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不能包含空格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變數名稱有區分大小寫$name和$Name代表不同東西</a:t>
            </a:r>
            <a:endParaRPr/>
          </a:p>
        </p:txBody>
      </p:sp>
      <p:sp>
        <p:nvSpPr>
          <p:cNvPr id="176" name="Google Shape;176;p25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變數命名規則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831850" y="3543300"/>
            <a:ext cx="10515600" cy="1019175"/>
          </a:xfrm>
          <a:prstGeom prst="rect">
            <a:avLst/>
          </a:prstGeom>
          <a:gradFill>
            <a:gsLst>
              <a:gs pos="0">
                <a:srgbClr val="8FDDC9"/>
              </a:gs>
              <a:gs pos="100000">
                <a:srgbClr val="B8C3E9"/>
              </a:gs>
            </a:gsLst>
            <a:lin ang="270000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基本資料型態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整數、浮點數、字串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838200" y="1328468"/>
            <a:ext cx="10515600" cy="3847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整數Integer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浮點數Float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文字 String</a:t>
            </a:r>
            <a:endParaRPr/>
          </a:p>
        </p:txBody>
      </p:sp>
      <p:sp>
        <p:nvSpPr>
          <p:cNvPr id="188" name="Google Shape;188;p27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資料型態有哪些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838200" y="1342417"/>
            <a:ext cx="10515600" cy="4834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PHP中資料是有型態的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但變數使用不須先指定型態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$a = "1";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$b = 1;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請問 $a 與 $b 的型態為何?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8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資料型態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gettype檢查型態</a:t>
            </a:r>
            <a:endParaRPr/>
          </a:p>
        </p:txBody>
      </p:sp>
      <p:sp>
        <p:nvSpPr>
          <p:cNvPr id="200" name="Google Shape;200;p29"/>
          <p:cNvSpPr/>
          <p:nvPr/>
        </p:nvSpPr>
        <p:spPr>
          <a:xfrm>
            <a:off x="838200" y="2033300"/>
            <a:ext cx="10515600" cy="310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$a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8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"1"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$b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800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$c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8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$a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 </a:t>
            </a:r>
            <a:r>
              <a:rPr lang="en-US" sz="28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$b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2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//字串相加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$d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8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$a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28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$b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2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//數字相加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echo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'$a的型態是:'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 </a:t>
            </a:r>
            <a:r>
              <a:rPr lang="en-US" sz="28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gettype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$a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. </a:t>
            </a:r>
            <a:r>
              <a:rPr lang="en-US" sz="28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'&lt;br&gt;$b的型態是:'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 </a:t>
            </a:r>
            <a:r>
              <a:rPr lang="en-US" sz="28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gettype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$b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 b="0"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var_dump直接印出變數型態與內容</a:t>
            </a:r>
            <a:endParaRPr/>
          </a:p>
        </p:txBody>
      </p:sp>
      <p:sp>
        <p:nvSpPr>
          <p:cNvPr id="206" name="Google Shape;206;p30"/>
          <p:cNvSpPr/>
          <p:nvPr/>
        </p:nvSpPr>
        <p:spPr>
          <a:xfrm>
            <a:off x="3048000" y="1720840"/>
            <a:ext cx="6096000" cy="34163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$a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36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"1"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$b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3600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$c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36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$a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36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$b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var_dump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6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$c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 b="0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資料型態</a:t>
            </a:r>
            <a:endParaRPr/>
          </a:p>
        </p:txBody>
      </p:sp>
      <p:sp>
        <p:nvSpPr>
          <p:cNvPr id="212" name="Google Shape;212;p31"/>
          <p:cNvSpPr/>
          <p:nvPr/>
        </p:nvSpPr>
        <p:spPr>
          <a:xfrm>
            <a:off x="2530415" y="2274838"/>
            <a:ext cx="7924800" cy="23083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$a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36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"1"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echo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'$a的型態是:'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 </a:t>
            </a:r>
            <a:r>
              <a:rPr lang="en-US" sz="36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gettype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6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$a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$a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3600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echo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'&lt;br&gt;$a的型態是:'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 </a:t>
            </a:r>
            <a:r>
              <a:rPr lang="en-US" sz="36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gettype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6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$a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161" y="4894410"/>
            <a:ext cx="4547678" cy="159844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/>
          <p:nvPr/>
        </p:nvSpPr>
        <p:spPr>
          <a:xfrm>
            <a:off x="2641240" y="1191444"/>
            <a:ext cx="69095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PHP中變數是可以隨時改變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838200" y="1756485"/>
            <a:ext cx="10515600" cy="14007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字串：包含一個字元以上的文字。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使用雙引號或單引號包住字串。</a:t>
            </a:r>
            <a:endParaRPr/>
          </a:p>
        </p:txBody>
      </p:sp>
      <p:sp>
        <p:nvSpPr>
          <p:cNvPr id="220" name="Google Shape;220;p32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文字型態資料</a:t>
            </a:r>
            <a:endParaRPr/>
          </a:p>
        </p:txBody>
      </p:sp>
      <p:sp>
        <p:nvSpPr>
          <p:cNvPr id="221" name="Google Shape;221;p32"/>
          <p:cNvSpPr/>
          <p:nvPr/>
        </p:nvSpPr>
        <p:spPr>
          <a:xfrm>
            <a:off x="3353025" y="3538425"/>
            <a:ext cx="5615100" cy="769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4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str</a:t>
            </a:r>
            <a:r>
              <a:rPr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44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"Hello World"</a:t>
            </a:r>
            <a:r>
              <a:rPr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838200" y="1342417"/>
            <a:ext cx="10515600" cy="1435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PHP程式可以放在文件中任何位置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以&lt;?php開始，以?&gt;結束</a:t>
            </a:r>
            <a:endParaRPr/>
          </a:p>
        </p:txBody>
      </p:sp>
      <p:sp>
        <p:nvSpPr>
          <p:cNvPr id="106" name="Google Shape;106;p15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如何開始撰寫PHP程式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3048000" y="3429000"/>
            <a:ext cx="6096000" cy="19389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//開始撰寫你的PHP程式碼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 b="0"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838200" y="1670221"/>
            <a:ext cx="10515600" cy="1141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數值：不用雙引號括住的數字</a:t>
            </a:r>
            <a:endParaRPr/>
          </a:p>
        </p:txBody>
      </p:sp>
      <p:sp>
        <p:nvSpPr>
          <p:cNvPr id="227" name="Google Shape;227;p33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數值資料型態</a:t>
            </a:r>
            <a:endParaRPr/>
          </a:p>
        </p:txBody>
      </p:sp>
      <p:sp>
        <p:nvSpPr>
          <p:cNvPr id="228" name="Google Shape;228;p33"/>
          <p:cNvSpPr/>
          <p:nvPr/>
        </p:nvSpPr>
        <p:spPr>
          <a:xfrm>
            <a:off x="2375139" y="3034462"/>
            <a:ext cx="7441721" cy="14465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4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number1</a:t>
            </a:r>
            <a:r>
              <a:rPr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4400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13.3</a:t>
            </a:r>
            <a:r>
              <a:rPr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4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//浮點數</a:t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4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number2</a:t>
            </a:r>
            <a:r>
              <a:rPr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4400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r>
              <a:rPr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4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//整數</a:t>
            </a:r>
            <a:endParaRPr b="0"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雙引號與單引號的差異</a:t>
            </a:r>
            <a:endParaRPr/>
          </a:p>
        </p:txBody>
      </p:sp>
      <p:sp>
        <p:nvSpPr>
          <p:cNvPr id="234" name="Google Shape;234;p34"/>
          <p:cNvSpPr/>
          <p:nvPr/>
        </p:nvSpPr>
        <p:spPr>
          <a:xfrm>
            <a:off x="2959100" y="1671921"/>
            <a:ext cx="6096000" cy="37856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$a</a:t>
            </a: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40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"你好"</a:t>
            </a: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echo</a:t>
            </a: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40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$a</a:t>
            </a:r>
            <a:r>
              <a:rPr lang="en-US" sz="40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 很高興認識你"</a:t>
            </a: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echo</a:t>
            </a: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echo</a:t>
            </a: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'$a 很高興認識你'</a:t>
            </a: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 b="0"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跳脫字元</a:t>
            </a:r>
            <a:endParaRPr/>
          </a:p>
        </p:txBody>
      </p:sp>
      <p:sp>
        <p:nvSpPr>
          <p:cNvPr id="240" name="Google Shape;240;p35"/>
          <p:cNvSpPr/>
          <p:nvPr/>
        </p:nvSpPr>
        <p:spPr>
          <a:xfrm>
            <a:off x="969034" y="2013115"/>
            <a:ext cx="5871714" cy="45243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echo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'I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\'</a:t>
            </a:r>
            <a:r>
              <a:rPr lang="en-US" sz="32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m happy!'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echo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echo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"I'm happy!"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echo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echo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'I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\'</a:t>
            </a:r>
            <a:r>
              <a:rPr lang="en-US" sz="32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m learning "PHP"!'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echo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echo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"I'm learning 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\"</a:t>
            </a:r>
            <a:r>
              <a:rPr lang="en-US" sz="32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\"</a:t>
            </a:r>
            <a:r>
              <a:rPr lang="en-US" sz="32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!"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 b="0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5"/>
          <p:cNvSpPr txBox="1"/>
          <p:nvPr/>
        </p:nvSpPr>
        <p:spPr>
          <a:xfrm>
            <a:off x="1245811" y="1175312"/>
            <a:ext cx="1001908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如果想要呈現某些符號在螢幕上，但是與PHP語法衝突</a:t>
            </a:r>
            <a:endParaRPr/>
          </a:p>
        </p:txBody>
      </p:sp>
      <p:pic>
        <p:nvPicPr>
          <p:cNvPr id="242" name="Google Shape;24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1590" y="2889312"/>
            <a:ext cx="4191811" cy="2406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838200" y="1342417"/>
            <a:ext cx="10515600" cy="4834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定義</a:t>
            </a:r>
            <a:r>
              <a:rPr b="1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變數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並運用串接運算子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在瀏覽器上印出來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例如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我的名字是</a:t>
            </a:r>
            <a:r>
              <a:rPr b="1" i="0" lang="en-US" sz="3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Elsa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今年</a:t>
            </a:r>
            <a:r>
              <a:rPr b="1" i="0" lang="en-US" sz="3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20歲</a:t>
            </a:r>
            <a:endParaRPr b="1" i="0" sz="3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我正在學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"PHP"</a:t>
            </a:r>
            <a:endParaRPr b="1" i="0" sz="3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6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小試身手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831850" y="3543300"/>
            <a:ext cx="10515600" cy="1019175"/>
          </a:xfrm>
          <a:prstGeom prst="rect">
            <a:avLst/>
          </a:prstGeom>
          <a:gradFill>
            <a:gsLst>
              <a:gs pos="0">
                <a:srgbClr val="8FDDC9"/>
              </a:gs>
              <a:gs pos="100000">
                <a:srgbClr val="B8C3E9"/>
              </a:gs>
            </a:gsLst>
            <a:lin ang="270000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常數</a:t>
            </a:r>
            <a:endParaRPr/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idx="1" type="body"/>
          </p:nvPr>
        </p:nvSpPr>
        <p:spPr>
          <a:xfrm>
            <a:off x="838200" y="1088983"/>
            <a:ext cx="10515600" cy="3084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常數的值被定義之後，在程式碼中任何地方都不能被改變。</a:t>
            </a: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名稱由英文字母、底線或數字組成，但是常數名字不需要加$。</a:t>
            </a: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可用來定義資料庫的使用者帳號與密碼、網站URL或特定名稱等</a:t>
            </a: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8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常數 Constant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8"/>
          <p:cNvSpPr/>
          <p:nvPr/>
        </p:nvSpPr>
        <p:spPr>
          <a:xfrm>
            <a:off x="3660813" y="4272192"/>
            <a:ext cx="5408400" cy="230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define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6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"PI"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600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3.14159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echo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 b="0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>
            <p:ph type="title"/>
          </p:nvPr>
        </p:nvSpPr>
        <p:spPr>
          <a:xfrm>
            <a:off x="831850" y="3543300"/>
            <a:ext cx="10515600" cy="1019175"/>
          </a:xfrm>
          <a:prstGeom prst="rect">
            <a:avLst/>
          </a:prstGeom>
          <a:gradFill>
            <a:gsLst>
              <a:gs pos="0">
                <a:srgbClr val="8FDDC9"/>
              </a:gs>
              <a:gs pos="100000">
                <a:srgbClr val="B8C3E9"/>
              </a:gs>
            </a:gsLst>
            <a:lin ang="270000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運算子</a:t>
            </a:r>
            <a:endParaRPr/>
          </a:p>
        </p:txBody>
      </p:sp>
      <p:sp>
        <p:nvSpPr>
          <p:cNvPr id="267" name="Google Shape;267;p3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算數運算子</a:t>
            </a:r>
            <a:endParaRPr/>
          </a:p>
        </p:txBody>
      </p:sp>
      <p:graphicFrame>
        <p:nvGraphicFramePr>
          <p:cNvPr id="273" name="Google Shape;273;p40"/>
          <p:cNvGraphicFramePr/>
          <p:nvPr/>
        </p:nvGraphicFramePr>
        <p:xfrm>
          <a:off x="1985663" y="1354980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{F3C76AE3-4779-43E6-87E8-575DC3925214}</a:tableStyleId>
              </a:tblPr>
              <a:tblGrid>
                <a:gridCol w="2680950"/>
                <a:gridCol w="2680950"/>
                <a:gridCol w="2680950"/>
              </a:tblGrid>
              <a:tr h="55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Operator</a:t>
                      </a:r>
                      <a:endParaRPr sz="4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3500" marB="43500" marR="38050" marL="380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名稱</a:t>
                      </a:r>
                      <a:endParaRPr sz="4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3500" marB="43500" marR="38050" marL="380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Example</a:t>
                      </a:r>
                      <a:endParaRPr sz="4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3500" marB="43500" marR="38050" marL="38050"/>
                </a:tc>
              </a:tr>
              <a:tr h="524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+</a:t>
                      </a:r>
                      <a:endParaRPr sz="4000" u="none" cap="none" strike="noStrike">
                        <a:solidFill>
                          <a:srgbClr val="484848"/>
                        </a:solidFill>
                      </a:endParaRPr>
                    </a:p>
                  </a:txBody>
                  <a:tcPr marT="27175" marB="27175" marR="38050" marL="380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加</a:t>
                      </a:r>
                      <a:endParaRPr sz="4000" u="none" cap="none" strike="noStrike">
                        <a:solidFill>
                          <a:srgbClr val="484848"/>
                        </a:solidFill>
                      </a:endParaRPr>
                    </a:p>
                  </a:txBody>
                  <a:tcPr marT="27175" marB="27175" marR="38050" marL="380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$x + $y</a:t>
                      </a:r>
                      <a:endParaRPr sz="4000" u="none" cap="none" strike="noStrike">
                        <a:solidFill>
                          <a:srgbClr val="484848"/>
                        </a:solidFill>
                      </a:endParaRPr>
                    </a:p>
                  </a:txBody>
                  <a:tcPr marT="27175" marB="27175" marR="38050" marL="38050"/>
                </a:tc>
              </a:tr>
              <a:tr h="75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-</a:t>
                      </a:r>
                      <a:endParaRPr sz="4000" u="none" cap="none" strike="noStrike">
                        <a:solidFill>
                          <a:srgbClr val="484848"/>
                        </a:solidFill>
                      </a:endParaRPr>
                    </a:p>
                  </a:txBody>
                  <a:tcPr marT="27175" marB="27175" marR="38050" marL="380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減</a:t>
                      </a:r>
                      <a:endParaRPr sz="4000" u="none" cap="none" strike="noStrike">
                        <a:solidFill>
                          <a:srgbClr val="484848"/>
                        </a:solidFill>
                      </a:endParaRPr>
                    </a:p>
                  </a:txBody>
                  <a:tcPr marT="27175" marB="27175" marR="38050" marL="380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$x - $y</a:t>
                      </a:r>
                      <a:endParaRPr sz="4000" u="none" cap="none" strike="noStrike">
                        <a:solidFill>
                          <a:srgbClr val="484848"/>
                        </a:solidFill>
                      </a:endParaRPr>
                    </a:p>
                  </a:txBody>
                  <a:tcPr marT="27175" marB="27175" marR="38050" marL="38050"/>
                </a:tc>
              </a:tr>
              <a:tr h="75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*</a:t>
                      </a:r>
                      <a:endParaRPr sz="4000" u="none" cap="none" strike="noStrike">
                        <a:solidFill>
                          <a:srgbClr val="484848"/>
                        </a:solidFill>
                      </a:endParaRPr>
                    </a:p>
                  </a:txBody>
                  <a:tcPr marT="27175" marB="27175" marR="38050" marL="380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乘</a:t>
                      </a:r>
                      <a:endParaRPr sz="4000" u="none" cap="none" strike="noStrike">
                        <a:solidFill>
                          <a:srgbClr val="484848"/>
                        </a:solidFill>
                      </a:endParaRPr>
                    </a:p>
                  </a:txBody>
                  <a:tcPr marT="27175" marB="27175" marR="38050" marL="380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$x * $y</a:t>
                      </a:r>
                      <a:endParaRPr sz="4000" u="none" cap="none" strike="noStrike">
                        <a:solidFill>
                          <a:srgbClr val="484848"/>
                        </a:solidFill>
                      </a:endParaRPr>
                    </a:p>
                  </a:txBody>
                  <a:tcPr marT="27175" marB="27175" marR="38050" marL="38050"/>
                </a:tc>
              </a:tr>
              <a:tr h="75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/</a:t>
                      </a:r>
                      <a:endParaRPr sz="4000" u="none" cap="none" strike="noStrike">
                        <a:solidFill>
                          <a:srgbClr val="484848"/>
                        </a:solidFill>
                      </a:endParaRPr>
                    </a:p>
                  </a:txBody>
                  <a:tcPr marT="27175" marB="27175" marR="38050" marL="380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除</a:t>
                      </a:r>
                      <a:endParaRPr sz="4000" u="none" cap="none" strike="noStrike">
                        <a:solidFill>
                          <a:srgbClr val="484848"/>
                        </a:solidFill>
                      </a:endParaRPr>
                    </a:p>
                  </a:txBody>
                  <a:tcPr marT="27175" marB="27175" marR="38050" marL="380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$x / $y</a:t>
                      </a:r>
                      <a:endParaRPr sz="4000" u="none" cap="none" strike="noStrike">
                        <a:solidFill>
                          <a:srgbClr val="484848"/>
                        </a:solidFill>
                      </a:endParaRPr>
                    </a:p>
                  </a:txBody>
                  <a:tcPr marT="27175" marB="27175" marR="38050" marL="38050"/>
                </a:tc>
              </a:tr>
              <a:tr h="80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%</a:t>
                      </a:r>
                      <a:endParaRPr sz="4000" u="none" cap="none" strike="noStrike">
                        <a:solidFill>
                          <a:srgbClr val="484848"/>
                        </a:solidFill>
                      </a:endParaRPr>
                    </a:p>
                  </a:txBody>
                  <a:tcPr marT="27175" marB="27175" marR="38050" marL="380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取餘數</a:t>
                      </a:r>
                      <a:endParaRPr sz="4000" u="none" cap="none" strike="noStrike">
                        <a:solidFill>
                          <a:srgbClr val="484848"/>
                        </a:solidFill>
                      </a:endParaRPr>
                    </a:p>
                  </a:txBody>
                  <a:tcPr marT="27175" marB="27175" marR="38050" marL="380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$x % $y</a:t>
                      </a:r>
                      <a:endParaRPr sz="4000" u="none" cap="none" strike="noStrike">
                        <a:solidFill>
                          <a:srgbClr val="484848"/>
                        </a:solidFill>
                      </a:endParaRPr>
                    </a:p>
                  </a:txBody>
                  <a:tcPr marT="27175" marB="27175" marR="38050" marL="3805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賦值運算子</a:t>
            </a:r>
            <a:endParaRPr/>
          </a:p>
        </p:txBody>
      </p:sp>
      <p:graphicFrame>
        <p:nvGraphicFramePr>
          <p:cNvPr id="279" name="Google Shape;279;p41"/>
          <p:cNvGraphicFramePr/>
          <p:nvPr/>
        </p:nvGraphicFramePr>
        <p:xfrm>
          <a:off x="2074563" y="1130693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{F3C76AE3-4779-43E6-87E8-575DC3925214}</a:tableStyleId>
              </a:tblPr>
              <a:tblGrid>
                <a:gridCol w="2680950"/>
                <a:gridCol w="2680950"/>
                <a:gridCol w="2680950"/>
              </a:tblGrid>
              <a:tr h="65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Operator</a:t>
                      </a:r>
                      <a:endParaRPr sz="2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3500" marB="43500" marR="38050" marL="380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原始寫法</a:t>
                      </a:r>
                      <a:endParaRPr sz="2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3500" marB="43500" marR="38050" marL="380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描述</a:t>
                      </a:r>
                      <a:endParaRPr sz="2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3500" marB="43500" marR="38050" marL="38050"/>
                </a:tc>
              </a:tr>
              <a:tr h="65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$x </a:t>
                      </a:r>
                      <a:r>
                        <a:rPr b="1" lang="en-US" sz="28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+=</a:t>
                      </a: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$y</a:t>
                      </a:r>
                      <a:endParaRPr/>
                    </a:p>
                  </a:txBody>
                  <a:tcPr marT="44450" marB="44450" marR="31750" marL="3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$x = $x + $y</a:t>
                      </a:r>
                      <a:endParaRPr/>
                    </a:p>
                  </a:txBody>
                  <a:tcPr marT="44450" marB="44450" marR="31750" marL="3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加</a:t>
                      </a:r>
                      <a:endParaRPr/>
                    </a:p>
                  </a:txBody>
                  <a:tcPr marT="44450" marB="44450" marR="31750" marL="31750"/>
                </a:tc>
              </a:tr>
              <a:tr h="65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$x </a:t>
                      </a:r>
                      <a:r>
                        <a:rPr b="1" lang="en-US" sz="28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-=</a:t>
                      </a: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$y</a:t>
                      </a:r>
                      <a:endParaRPr/>
                    </a:p>
                  </a:txBody>
                  <a:tcPr marT="44450" marB="44450" marR="31750" marL="3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$x = $x - $y</a:t>
                      </a:r>
                      <a:endParaRPr/>
                    </a:p>
                  </a:txBody>
                  <a:tcPr marT="44450" marB="44450" marR="31750" marL="3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减</a:t>
                      </a:r>
                      <a:endParaRPr/>
                    </a:p>
                  </a:txBody>
                  <a:tcPr marT="44450" marB="44450" marR="31750" marL="31750"/>
                </a:tc>
              </a:tr>
              <a:tr h="65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$x </a:t>
                      </a:r>
                      <a:r>
                        <a:rPr b="1" lang="en-US" sz="28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*=</a:t>
                      </a: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$y</a:t>
                      </a:r>
                      <a:endParaRPr/>
                    </a:p>
                  </a:txBody>
                  <a:tcPr marT="44450" marB="44450" marR="31750" marL="3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$x = $x * $y</a:t>
                      </a:r>
                      <a:endParaRPr/>
                    </a:p>
                  </a:txBody>
                  <a:tcPr marT="44450" marB="44450" marR="31750" marL="3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乘</a:t>
                      </a:r>
                      <a:endParaRPr/>
                    </a:p>
                  </a:txBody>
                  <a:tcPr marT="44450" marB="44450" marR="31750" marL="31750"/>
                </a:tc>
              </a:tr>
              <a:tr h="65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$x </a:t>
                      </a:r>
                      <a:r>
                        <a:rPr b="1" lang="en-US" sz="28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/=</a:t>
                      </a: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$y</a:t>
                      </a:r>
                      <a:endParaRPr/>
                    </a:p>
                  </a:txBody>
                  <a:tcPr marT="44450" marB="44450" marR="31750" marL="3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$x = $x / $y</a:t>
                      </a:r>
                      <a:endParaRPr/>
                    </a:p>
                  </a:txBody>
                  <a:tcPr marT="44450" marB="44450" marR="31750" marL="3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除</a:t>
                      </a:r>
                      <a:endParaRPr/>
                    </a:p>
                  </a:txBody>
                  <a:tcPr marT="44450" marB="44450" marR="31750" marL="31750"/>
                </a:tc>
              </a:tr>
              <a:tr h="65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$x </a:t>
                      </a:r>
                      <a:r>
                        <a:rPr b="1" lang="en-US" sz="28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%=</a:t>
                      </a: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$y</a:t>
                      </a:r>
                      <a:endParaRPr/>
                    </a:p>
                  </a:txBody>
                  <a:tcPr marT="44450" marB="44450" marR="31750" marL="3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$x = $x % $y</a:t>
                      </a:r>
                      <a:endParaRPr/>
                    </a:p>
                  </a:txBody>
                  <a:tcPr marT="44450" marB="44450" marR="31750" marL="3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餘數</a:t>
                      </a:r>
                      <a:endParaRPr/>
                    </a:p>
                  </a:txBody>
                  <a:tcPr marT="44450" marB="44450" marR="31750" marL="31750"/>
                </a:tc>
              </a:tr>
              <a:tr h="65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$a </a:t>
                      </a:r>
                      <a:r>
                        <a:rPr b="1" lang="en-US" sz="28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.=</a:t>
                      </a: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$b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450" marB="44450" marR="31750" marL="3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$a = $a . $b</a:t>
                      </a:r>
                      <a:endParaRPr/>
                    </a:p>
                  </a:txBody>
                  <a:tcPr marT="44450" marB="44450" marR="31750" marL="3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串接</a:t>
                      </a:r>
                      <a:endParaRPr/>
                    </a:p>
                  </a:txBody>
                  <a:tcPr marT="44450" marB="44450" marR="31750" marL="3175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遞增/遞減運算子</a:t>
            </a:r>
            <a:endParaRPr/>
          </a:p>
        </p:txBody>
      </p:sp>
      <p:sp>
        <p:nvSpPr>
          <p:cNvPr id="285" name="Google Shape;285;p42"/>
          <p:cNvSpPr txBox="1"/>
          <p:nvPr/>
        </p:nvSpPr>
        <p:spPr>
          <a:xfrm>
            <a:off x="2804605" y="1225379"/>
            <a:ext cx="5799985" cy="2185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++ 遞增運算子(每次加1)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$x++;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++$x;</a:t>
            </a:r>
            <a:endParaRPr/>
          </a:p>
        </p:txBody>
      </p:sp>
      <p:sp>
        <p:nvSpPr>
          <p:cNvPr id="286" name="Google Shape;286;p42"/>
          <p:cNvSpPr txBox="1"/>
          <p:nvPr/>
        </p:nvSpPr>
        <p:spPr>
          <a:xfrm>
            <a:off x="2961701" y="3885005"/>
            <a:ext cx="5485796" cy="2185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遞減運算子(每次減1)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$x--;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--$x;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838200" y="1342417"/>
            <a:ext cx="10515600" cy="4834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一段程式碼等於一個動作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結尾請用分號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7C8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4E67C8"/>
                </a:solidFill>
                <a:latin typeface="Arial"/>
                <a:ea typeface="Arial"/>
                <a:cs typeface="Arial"/>
                <a:sym typeface="Arial"/>
              </a:rPr>
              <a:t>$number = 5;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宣告一個變數叫做number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指定值為5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分號代表指令結束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程式碼結尾請用分號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擺放位置的差別</a:t>
            </a:r>
            <a:endParaRPr/>
          </a:p>
        </p:txBody>
      </p:sp>
      <p:sp>
        <p:nvSpPr>
          <p:cNvPr id="292" name="Google Shape;292;p43"/>
          <p:cNvSpPr/>
          <p:nvPr/>
        </p:nvSpPr>
        <p:spPr>
          <a:xfrm>
            <a:off x="3913238" y="2491997"/>
            <a:ext cx="4365523" cy="39703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$x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3600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echo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$x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++; </a:t>
            </a:r>
            <a:r>
              <a:rPr lang="en-US" sz="36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//印出1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echo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$x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36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//印出2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$x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3600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echo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++</a:t>
            </a:r>
            <a:r>
              <a:rPr lang="en-US" sz="36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$x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36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//印出2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echo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$x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36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//印出2</a:t>
            </a:r>
            <a:endParaRPr b="0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3"/>
          <p:cNvSpPr txBox="1"/>
          <p:nvPr/>
        </p:nvSpPr>
        <p:spPr>
          <a:xfrm>
            <a:off x="2925899" y="1702187"/>
            <a:ext cx="63401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放前面會先執行加減，回傳新的值</a:t>
            </a:r>
            <a:endParaRPr/>
          </a:p>
        </p:txBody>
      </p:sp>
      <p:sp>
        <p:nvSpPr>
          <p:cNvPr id="294" name="Google Shape;294;p43"/>
          <p:cNvSpPr txBox="1"/>
          <p:nvPr/>
        </p:nvSpPr>
        <p:spPr>
          <a:xfrm>
            <a:off x="2925900" y="1099401"/>
            <a:ext cx="63401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放後面會先回傳原本的值，再加減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擺放位置的差別</a:t>
            </a:r>
            <a:endParaRPr/>
          </a:p>
        </p:txBody>
      </p:sp>
      <p:sp>
        <p:nvSpPr>
          <p:cNvPr id="300" name="Google Shape;300;p44"/>
          <p:cNvSpPr/>
          <p:nvPr/>
        </p:nvSpPr>
        <p:spPr>
          <a:xfrm>
            <a:off x="2349950" y="1396300"/>
            <a:ext cx="3245400" cy="1889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$x</a:t>
            </a: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4800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$y</a:t>
            </a: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48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$x</a:t>
            </a: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++;</a:t>
            </a:r>
            <a:endParaRPr b="0"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4"/>
          <p:cNvSpPr/>
          <p:nvPr/>
        </p:nvSpPr>
        <p:spPr>
          <a:xfrm>
            <a:off x="2349950" y="4154300"/>
            <a:ext cx="3245400" cy="1889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$x</a:t>
            </a: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4800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$y</a:t>
            </a: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++</a:t>
            </a:r>
            <a:r>
              <a:rPr lang="en-US" sz="48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$x</a:t>
            </a: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4"/>
          <p:cNvSpPr txBox="1"/>
          <p:nvPr/>
        </p:nvSpPr>
        <p:spPr>
          <a:xfrm>
            <a:off x="7049729" y="2573754"/>
            <a:ext cx="2646878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兩種情況下的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echo $x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echo $y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分別是多少?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/>
          <p:nvPr>
            <p:ph idx="1" type="body"/>
          </p:nvPr>
        </p:nvSpPr>
        <p:spPr>
          <a:xfrm>
            <a:off x="838200" y="1342417"/>
            <a:ext cx="10515600" cy="2086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宣告</a:t>
            </a:r>
            <a:r>
              <a:rPr b="1" i="0" lang="en-US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國文</a:t>
            </a: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b="1" i="0" lang="en-US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英文</a:t>
            </a: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b="1" i="0" lang="en-US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數學</a:t>
            </a: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三科的成績變數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計算出</a:t>
            </a:r>
            <a:r>
              <a:rPr b="1" i="0" lang="en-US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總分</a:t>
            </a: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以及</a:t>
            </a:r>
            <a:r>
              <a:rPr b="1" i="0" lang="en-US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平均</a:t>
            </a:r>
            <a:endParaRPr b="1" i="0" sz="4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顯示於瀏覽器上面</a:t>
            </a:r>
            <a:endParaRPr/>
          </a:p>
        </p:txBody>
      </p:sp>
      <p:sp>
        <p:nvSpPr>
          <p:cNvPr id="308" name="Google Shape;308;p45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小試身手</a:t>
            </a:r>
            <a:endParaRPr/>
          </a:p>
        </p:txBody>
      </p:sp>
      <p:pic>
        <p:nvPicPr>
          <p:cNvPr id="309" name="Google Shape;30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6790" y="3725063"/>
            <a:ext cx="3078419" cy="2732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比較運算子</a:t>
            </a:r>
            <a:endParaRPr/>
          </a:p>
        </p:txBody>
      </p:sp>
      <p:graphicFrame>
        <p:nvGraphicFramePr>
          <p:cNvPr id="315" name="Google Shape;315;p46"/>
          <p:cNvGraphicFramePr/>
          <p:nvPr/>
        </p:nvGraphicFramePr>
        <p:xfrm>
          <a:off x="1231295" y="1206933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{F3C76AE3-4779-43E6-87E8-575DC3925214}</a:tableStyleId>
              </a:tblPr>
              <a:tblGrid>
                <a:gridCol w="2628225"/>
                <a:gridCol w="4338525"/>
                <a:gridCol w="2762650"/>
              </a:tblGrid>
              <a:tr h="50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運算子</a:t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350" marB="17350" marR="15175" marL="1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名稱</a:t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350" marB="17350" marR="15175" marL="1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範例</a:t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350" marB="17350" marR="15175" marL="15175"/>
                </a:tc>
              </a:tr>
              <a:tr h="3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==</a:t>
                      </a:r>
                      <a:endParaRPr sz="2800" u="none" cap="none" strike="noStrike">
                        <a:solidFill>
                          <a:srgbClr val="48484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50" marB="10850" marR="15175" marL="1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相等</a:t>
                      </a:r>
                      <a:endParaRPr sz="2800" u="none" cap="none" strike="noStrike">
                        <a:solidFill>
                          <a:srgbClr val="48484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50" marB="10850" marR="15175" marL="1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$x == $y</a:t>
                      </a:r>
                      <a:endParaRPr sz="2800" u="none" cap="none" strike="noStrike">
                        <a:solidFill>
                          <a:srgbClr val="48484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50" marB="10850" marR="15175" marL="15175"/>
                </a:tc>
              </a:tr>
              <a:tr h="49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===</a:t>
                      </a:r>
                      <a:endParaRPr sz="2800" u="none" cap="none" strike="noStrike">
                        <a:solidFill>
                          <a:srgbClr val="48484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50" marB="10850" marR="15175" marL="1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48484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全等(檢查資料型態)</a:t>
                      </a:r>
                      <a:endParaRPr sz="2800" u="none" cap="none" strike="noStrike">
                        <a:solidFill>
                          <a:srgbClr val="48484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50" marB="10850" marR="15175" marL="1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$x === $y</a:t>
                      </a:r>
                      <a:endParaRPr sz="2800" u="none" cap="none" strike="noStrike">
                        <a:solidFill>
                          <a:srgbClr val="48484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50" marB="10850" marR="15175" marL="15175"/>
                </a:tc>
              </a:tr>
              <a:tr h="302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!=</a:t>
                      </a:r>
                      <a:endParaRPr sz="2800" u="none" cap="none" strike="noStrike">
                        <a:solidFill>
                          <a:srgbClr val="48484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50" marB="10850" marR="15175" marL="1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48484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不相等</a:t>
                      </a:r>
                      <a:endParaRPr sz="2800" u="none" cap="none" strike="noStrike">
                        <a:solidFill>
                          <a:srgbClr val="48484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50" marB="10850" marR="15175" marL="1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$x != $y</a:t>
                      </a:r>
                      <a:endParaRPr sz="2800" u="none" cap="none" strike="noStrike">
                        <a:solidFill>
                          <a:srgbClr val="48484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50" marB="10850" marR="15175" marL="15175"/>
                </a:tc>
              </a:tr>
              <a:tr h="58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!==</a:t>
                      </a:r>
                      <a:endParaRPr sz="2800" u="none" cap="none" strike="noStrike">
                        <a:solidFill>
                          <a:srgbClr val="48484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50" marB="10850" marR="15175" marL="1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嚴格不相等</a:t>
                      </a:r>
                      <a:r>
                        <a:rPr lang="en-US" sz="2800" u="none" cap="none" strike="noStrike">
                          <a:solidFill>
                            <a:srgbClr val="48484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(檢查資料型態)</a:t>
                      </a:r>
                      <a:endParaRPr sz="2800" u="none" cap="none" strike="noStrike">
                        <a:solidFill>
                          <a:srgbClr val="48484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50" marB="10850" marR="15175" marL="1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$x !== $y</a:t>
                      </a:r>
                      <a:endParaRPr sz="2800" u="none" cap="none" strike="noStrike">
                        <a:solidFill>
                          <a:srgbClr val="48484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50" marB="10850" marR="15175" marL="15175"/>
                </a:tc>
              </a:tr>
              <a:tr h="302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endParaRPr sz="2800" u="none" cap="none" strike="noStrike">
                        <a:solidFill>
                          <a:srgbClr val="48484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50" marB="10850" marR="15175" marL="1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小於</a:t>
                      </a:r>
                      <a:endParaRPr sz="2800" u="none" cap="none" strike="noStrike">
                        <a:solidFill>
                          <a:srgbClr val="48484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50" marB="10850" marR="15175" marL="1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$x &lt; $y</a:t>
                      </a:r>
                      <a:endParaRPr sz="2800" u="none" cap="none" strike="noStrike">
                        <a:solidFill>
                          <a:srgbClr val="48484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50" marB="10850" marR="15175" marL="15175"/>
                </a:tc>
              </a:tr>
              <a:tr h="302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2800" u="none" cap="none" strike="noStrike">
                        <a:solidFill>
                          <a:srgbClr val="48484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50" marB="10850" marR="15175" marL="1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48484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大於</a:t>
                      </a:r>
                      <a:endParaRPr sz="2800" u="none" cap="none" strike="noStrike">
                        <a:solidFill>
                          <a:srgbClr val="48484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50" marB="10850" marR="15175" marL="1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$x &gt; $y</a:t>
                      </a:r>
                      <a:endParaRPr sz="2800" u="none" cap="none" strike="noStrike">
                        <a:solidFill>
                          <a:srgbClr val="48484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50" marB="10850" marR="15175" marL="15175"/>
                </a:tc>
              </a:tr>
              <a:tr h="58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&gt;=</a:t>
                      </a:r>
                      <a:endParaRPr sz="2800" u="none" cap="none" strike="noStrike">
                        <a:solidFill>
                          <a:srgbClr val="48484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50" marB="10850" marR="15175" marL="1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48484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大於等於</a:t>
                      </a:r>
                      <a:endParaRPr sz="2800" u="none" cap="none" strike="noStrike">
                        <a:solidFill>
                          <a:srgbClr val="48484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50" marB="10850" marR="15175" marL="1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$x &gt;= $y</a:t>
                      </a:r>
                      <a:endParaRPr sz="2800" u="none" cap="none" strike="noStrike">
                        <a:solidFill>
                          <a:srgbClr val="48484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50" marB="10850" marR="15175" marL="15175"/>
                </a:tc>
              </a:tr>
              <a:tr h="49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&lt;=</a:t>
                      </a:r>
                      <a:endParaRPr sz="2800" u="none" cap="none" strike="noStrike">
                        <a:solidFill>
                          <a:srgbClr val="48484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50" marB="10850" marR="15175" marL="1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小於等於</a:t>
                      </a:r>
                      <a:endParaRPr sz="2800" u="none" cap="none" strike="noStrike">
                        <a:solidFill>
                          <a:srgbClr val="48484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50" marB="10850" marR="15175" marL="1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$x &lt;= $y</a:t>
                      </a:r>
                      <a:endParaRPr sz="2800" u="none" cap="none" strike="noStrike">
                        <a:solidFill>
                          <a:srgbClr val="48484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50" marB="10850" marR="15175" marL="15175"/>
                </a:tc>
              </a:tr>
            </a:tbl>
          </a:graphicData>
        </a:graphic>
      </p:graphicFrame>
      <p:sp>
        <p:nvSpPr>
          <p:cNvPr id="316" name="Google Shape;316;p46"/>
          <p:cNvSpPr/>
          <p:nvPr/>
        </p:nvSpPr>
        <p:spPr>
          <a:xfrm>
            <a:off x="3913800" y="6005775"/>
            <a:ext cx="4364400" cy="584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var_dump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2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$x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== </a:t>
            </a:r>
            <a:r>
              <a:rPr lang="en-US" sz="32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$y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邏輯運算子</a:t>
            </a:r>
            <a:endParaRPr/>
          </a:p>
        </p:txBody>
      </p:sp>
      <p:graphicFrame>
        <p:nvGraphicFramePr>
          <p:cNvPr id="322" name="Google Shape;322;p47"/>
          <p:cNvGraphicFramePr/>
          <p:nvPr/>
        </p:nvGraphicFramePr>
        <p:xfrm>
          <a:off x="1231295" y="3117013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{F3C76AE3-4779-43E6-87E8-575DC3925214}</a:tableStyleId>
              </a:tblPr>
              <a:tblGrid>
                <a:gridCol w="1720200"/>
                <a:gridCol w="1639750"/>
                <a:gridCol w="4739025"/>
                <a:gridCol w="1630450"/>
              </a:tblGrid>
              <a:tr h="50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運算子</a:t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350" marB="17350" marR="15175" marL="1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名稱</a:t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350" marB="17350" marR="15175" marL="1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範例</a:t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350" marB="17350" marR="15175" marL="1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350" marB="17350" marR="15175" marL="15175"/>
                </a:tc>
              </a:tr>
              <a:tr h="3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48484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&amp;&amp; (and)</a:t>
                      </a:r>
                      <a:endParaRPr/>
                    </a:p>
                  </a:txBody>
                  <a:tcPr marT="10850" marB="10850" marR="15175" marL="1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48484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與</a:t>
                      </a:r>
                      <a:endParaRPr sz="2800" u="none" cap="none" strike="noStrike">
                        <a:solidFill>
                          <a:srgbClr val="48484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50" marB="10850" marR="15175" marL="1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$x == 3 &amp;&amp; $y == 10</a:t>
                      </a:r>
                      <a:endParaRPr sz="2800" u="none" cap="none" strike="noStrike">
                        <a:solidFill>
                          <a:srgbClr val="48484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50" marB="10850" marR="15175" marL="1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48484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T="10850" marB="10850" marR="15175" marL="15175"/>
                </a:tc>
              </a:tr>
              <a:tr h="49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48484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|| (or)</a:t>
                      </a:r>
                      <a:endParaRPr/>
                    </a:p>
                  </a:txBody>
                  <a:tcPr marT="10850" marB="10850" marR="15175" marL="1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48484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或</a:t>
                      </a:r>
                      <a:endParaRPr sz="2800" u="none" cap="none" strike="noStrike">
                        <a:solidFill>
                          <a:srgbClr val="48484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50" marB="10850" marR="15175" marL="1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$x == 3 || $y == 10</a:t>
                      </a:r>
                      <a:endParaRPr sz="2800" u="none" cap="none" strike="noStrike">
                        <a:solidFill>
                          <a:srgbClr val="48484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50" marB="10850" marR="15175" marL="1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48484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T="10850" marB="10850" marR="15175" marL="15175"/>
                </a:tc>
              </a:tr>
              <a:tr h="302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48484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</a:t>
                      </a:r>
                      <a:endParaRPr/>
                    </a:p>
                  </a:txBody>
                  <a:tcPr marT="10850" marB="10850" marR="15175" marL="1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48484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不是</a:t>
                      </a:r>
                      <a:endParaRPr sz="2800" u="none" cap="none" strike="noStrike">
                        <a:solidFill>
                          <a:srgbClr val="48484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50" marB="10850" marR="15175" marL="1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!($y &lt; 5)</a:t>
                      </a:r>
                      <a:endParaRPr sz="2800" u="none" cap="none" strike="noStrike">
                        <a:solidFill>
                          <a:srgbClr val="48484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50" marB="10850" marR="15175" marL="1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48484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T="10850" marB="10850" marR="15175" marL="15175"/>
                </a:tc>
              </a:tr>
            </a:tbl>
          </a:graphicData>
        </a:graphic>
      </p:graphicFrame>
      <p:sp>
        <p:nvSpPr>
          <p:cNvPr id="323" name="Google Shape;323;p47"/>
          <p:cNvSpPr/>
          <p:nvPr/>
        </p:nvSpPr>
        <p:spPr>
          <a:xfrm>
            <a:off x="5099640" y="1042349"/>
            <a:ext cx="181491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假設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$x = 5;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$y = 10;</a:t>
            </a:r>
            <a:endParaRPr sz="3200">
              <a:solidFill>
                <a:srgbClr val="48484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註解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838200" y="1342417"/>
            <a:ext cx="10515600" cy="4834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不是程式碼的部分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用於說明的文字稱為註解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HTML：&lt;!-- 多行註解 --&gt;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CSS：/* 多行註解 */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PHP：/* 多行 */ 與 // 單行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831850" y="3543300"/>
            <a:ext cx="10515600" cy="1019175"/>
          </a:xfrm>
          <a:prstGeom prst="rect">
            <a:avLst/>
          </a:prstGeom>
          <a:gradFill>
            <a:gsLst>
              <a:gs pos="0">
                <a:srgbClr val="8FDDC9"/>
              </a:gs>
              <a:gs pos="100000">
                <a:srgbClr val="B8C3E9"/>
              </a:gs>
            </a:gsLst>
            <a:lin ang="270000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變數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變數宣告與呼叫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3156331" y="2795553"/>
            <a:ext cx="847200" cy="842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4193319" y="2767328"/>
            <a:ext cx="11664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5,</a:t>
            </a:r>
            <a:endParaRPr sz="4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5523681" y="2809666"/>
            <a:ext cx="847200" cy="842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6484456" y="2781453"/>
            <a:ext cx="24378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+ 10 = ?</a:t>
            </a:r>
            <a:endParaRPr sz="4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變數宣告與呼叫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2835900" y="1756024"/>
            <a:ext cx="6520200" cy="16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腦中會被要求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2835900" y="3515049"/>
            <a:ext cx="6520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把方塊換成5，然後 +10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變數宣告與呼叫</a:t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3156331" y="2795553"/>
            <a:ext cx="847200" cy="842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$x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4193319" y="2767328"/>
            <a:ext cx="11664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5,</a:t>
            </a:r>
            <a:endParaRPr sz="4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5523681" y="2809666"/>
            <a:ext cx="847200" cy="842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$x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6484456" y="2781453"/>
            <a:ext cx="24378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+ 10 = ?</a:t>
            </a:r>
            <a:endParaRPr sz="4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變數宣告與呼叫</a:t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3169461" y="2074752"/>
            <a:ext cx="585307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人名 是 Harry Potter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2835900" y="3429000"/>
            <a:ext cx="6520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0" i="0" lang="en-US" sz="4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name is </a:t>
            </a:r>
            <a:r>
              <a:rPr b="0" i="0" lang="en-US" sz="4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Harry Potter</a:t>
            </a:r>
            <a:endParaRPr b="0" i="0" sz="4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氣流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