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0" r:id="rId2"/>
  </p:sldMasterIdLst>
  <p:notesMasterIdLst>
    <p:notesMasterId r:id="rId151"/>
  </p:notesMasterIdLst>
  <p:handoutMasterIdLst>
    <p:handoutMasterId r:id="rId152"/>
  </p:handoutMasterIdLst>
  <p:sldIdLst>
    <p:sldId id="256" r:id="rId3"/>
    <p:sldId id="257" r:id="rId4"/>
    <p:sldId id="258" r:id="rId5"/>
    <p:sldId id="259" r:id="rId6"/>
    <p:sldId id="260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262" r:id="rId17"/>
    <p:sldId id="261" r:id="rId18"/>
    <p:sldId id="279" r:id="rId19"/>
    <p:sldId id="280" r:id="rId20"/>
    <p:sldId id="281" r:id="rId21"/>
    <p:sldId id="282" r:id="rId22"/>
    <p:sldId id="283" r:id="rId23"/>
    <p:sldId id="284" r:id="rId24"/>
    <p:sldId id="263" r:id="rId25"/>
    <p:sldId id="285" r:id="rId26"/>
    <p:sldId id="264" r:id="rId27"/>
    <p:sldId id="265" r:id="rId28"/>
    <p:sldId id="266" r:id="rId29"/>
    <p:sldId id="267" r:id="rId30"/>
    <p:sldId id="286" r:id="rId31"/>
    <p:sldId id="268" r:id="rId32"/>
    <p:sldId id="269" r:id="rId33"/>
    <p:sldId id="287" r:id="rId34"/>
    <p:sldId id="270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71" r:id="rId45"/>
    <p:sldId id="297" r:id="rId46"/>
    <p:sldId id="298" r:id="rId47"/>
    <p:sldId id="299" r:id="rId48"/>
    <p:sldId id="272" r:id="rId49"/>
    <p:sldId id="273" r:id="rId50"/>
    <p:sldId id="274" r:id="rId51"/>
    <p:sldId id="275" r:id="rId52"/>
    <p:sldId id="276" r:id="rId53"/>
    <p:sldId id="300" r:id="rId54"/>
    <p:sldId id="301" r:id="rId55"/>
    <p:sldId id="302" r:id="rId56"/>
    <p:sldId id="303" r:id="rId57"/>
    <p:sldId id="277" r:id="rId58"/>
    <p:sldId id="278" r:id="rId59"/>
    <p:sldId id="304" r:id="rId60"/>
    <p:sldId id="305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13" r:id="rId69"/>
    <p:sldId id="314" r:id="rId70"/>
    <p:sldId id="315" r:id="rId71"/>
    <p:sldId id="316" r:id="rId72"/>
    <p:sldId id="317" r:id="rId73"/>
    <p:sldId id="318" r:id="rId74"/>
    <p:sldId id="319" r:id="rId75"/>
    <p:sldId id="336" r:id="rId76"/>
    <p:sldId id="337" r:id="rId77"/>
    <p:sldId id="338" r:id="rId78"/>
    <p:sldId id="339" r:id="rId79"/>
    <p:sldId id="320" r:id="rId80"/>
    <p:sldId id="321" r:id="rId81"/>
    <p:sldId id="322" r:id="rId82"/>
    <p:sldId id="323" r:id="rId83"/>
    <p:sldId id="340" r:id="rId84"/>
    <p:sldId id="341" r:id="rId85"/>
    <p:sldId id="342" r:id="rId86"/>
    <p:sldId id="343" r:id="rId87"/>
    <p:sldId id="344" r:id="rId88"/>
    <p:sldId id="324" r:id="rId89"/>
    <p:sldId id="325" r:id="rId90"/>
    <p:sldId id="345" r:id="rId91"/>
    <p:sldId id="346" r:id="rId92"/>
    <p:sldId id="347" r:id="rId93"/>
    <p:sldId id="326" r:id="rId94"/>
    <p:sldId id="327" r:id="rId95"/>
    <p:sldId id="328" r:id="rId96"/>
    <p:sldId id="329" r:id="rId97"/>
    <p:sldId id="331" r:id="rId98"/>
    <p:sldId id="330" r:id="rId99"/>
    <p:sldId id="332" r:id="rId100"/>
    <p:sldId id="333" r:id="rId101"/>
    <p:sldId id="334" r:id="rId102"/>
    <p:sldId id="348" r:id="rId103"/>
    <p:sldId id="349" r:id="rId104"/>
    <p:sldId id="350" r:id="rId105"/>
    <p:sldId id="351" r:id="rId106"/>
    <p:sldId id="352" r:id="rId107"/>
    <p:sldId id="353" r:id="rId108"/>
    <p:sldId id="354" r:id="rId109"/>
    <p:sldId id="355" r:id="rId110"/>
    <p:sldId id="356" r:id="rId111"/>
    <p:sldId id="357" r:id="rId112"/>
    <p:sldId id="358" r:id="rId113"/>
    <p:sldId id="359" r:id="rId114"/>
    <p:sldId id="360" r:id="rId115"/>
    <p:sldId id="361" r:id="rId116"/>
    <p:sldId id="362" r:id="rId117"/>
    <p:sldId id="363" r:id="rId118"/>
    <p:sldId id="364" r:id="rId119"/>
    <p:sldId id="365" r:id="rId120"/>
    <p:sldId id="366" r:id="rId121"/>
    <p:sldId id="367" r:id="rId122"/>
    <p:sldId id="368" r:id="rId123"/>
    <p:sldId id="369" r:id="rId124"/>
    <p:sldId id="370" r:id="rId125"/>
    <p:sldId id="405" r:id="rId126"/>
    <p:sldId id="371" r:id="rId127"/>
    <p:sldId id="372" r:id="rId128"/>
    <p:sldId id="373" r:id="rId129"/>
    <p:sldId id="374" r:id="rId130"/>
    <p:sldId id="375" r:id="rId131"/>
    <p:sldId id="376" r:id="rId132"/>
    <p:sldId id="377" r:id="rId133"/>
    <p:sldId id="378" r:id="rId134"/>
    <p:sldId id="379" r:id="rId135"/>
    <p:sldId id="380" r:id="rId136"/>
    <p:sldId id="381" r:id="rId137"/>
    <p:sldId id="382" r:id="rId138"/>
    <p:sldId id="383" r:id="rId139"/>
    <p:sldId id="384" r:id="rId140"/>
    <p:sldId id="385" r:id="rId141"/>
    <p:sldId id="386" r:id="rId142"/>
    <p:sldId id="388" r:id="rId143"/>
    <p:sldId id="389" r:id="rId144"/>
    <p:sldId id="390" r:id="rId145"/>
    <p:sldId id="391" r:id="rId146"/>
    <p:sldId id="392" r:id="rId147"/>
    <p:sldId id="393" r:id="rId148"/>
    <p:sldId id="394" r:id="rId149"/>
    <p:sldId id="395" r:id="rId1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25" d="100"/>
          <a:sy n="125" d="100"/>
        </p:scale>
        <p:origin x="1560" y="9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55" Type="http://schemas.openxmlformats.org/officeDocument/2006/relationships/viewProps" Target="viewProps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notesMaster" Target="notesMasters/notesMaster1.xml"/><Relationship Id="rId156" Type="http://schemas.openxmlformats.org/officeDocument/2006/relationships/theme" Target="theme/theme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commentAuthors" Target="commentAuthor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presProps" Target="presProps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3-15T00:15:04.48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DFE88-AB15-4D60-8F3E-8F304D657905}" type="datetimeFigureOut">
              <a:rPr lang="zh-TW" altLang="en-US" smtClean="0"/>
              <a:t>2018/3/21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C73E2-909A-494E-AD9D-518BD1FD3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829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3842907C-D0AA-4C58-9F94-58B40AD65B29}" type="datetimeFigureOut">
              <a:pPr/>
              <a:t>2018/3/21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1D76769E-C829-4283-B80E-CB90D995C291}" type="slidenum"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zh-TW" smtClean="0"/>
              <a:pPr/>
              <a:t>1</a:t>
            </a:fld>
            <a:endParaRPr 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573016"/>
            <a:ext cx="9144000" cy="306895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ctr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r">
              <a:buNone/>
              <a:defRPr sz="28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6E13C79-1C97-4B32-B2AE-1A69C169643E}" type="datetime2">
              <a:rPr lang="zh-TW" altLang="en-US" smtClean="0"/>
              <a:pPr/>
              <a:t>2018年3月21日</a:t>
            </a:fld>
            <a:endParaRPr lang="zh-TW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292C34-3E5E-4BA5-AF54-F1601B144FB0}" type="slidenum">
              <a:rPr lang="en-US" altLang="zh-TW" smtClean="0"/>
              <a:pPr/>
              <a:t>‹#›</a:t>
            </a:fld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91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D10E14BF-C004-4398-9186-5EE680724D95}" type="datetime2">
              <a:rPr lang="zh-TW" altLang="en-US" smtClean="0"/>
              <a:pPr algn="ctr"/>
              <a:t>2018年3月21日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zh-TW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3068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fld id="{D10E14BF-C004-4398-9186-5EE680724D95}" type="datetime2">
              <a:rPr lang="zh-TW" altLang="en-US" smtClean="0"/>
              <a:pPr algn="ctr"/>
              <a:t>2018年3月21日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292C34-3E5E-4BA5-AF54-F1601B144FB0}" type="slidenum">
              <a:rPr lang="zh-TW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0683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44824"/>
            <a:ext cx="7989752" cy="39997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5932338"/>
            <a:ext cx="2056668" cy="8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3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ctr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fld id="{D10E14BF-C004-4398-9186-5EE680724D95}" type="datetime2">
              <a:rPr lang="zh-TW" altLang="en-US" smtClean="0"/>
              <a:pPr algn="ctr"/>
              <a:t>2018年3月21日</a:t>
            </a:fld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algn="r"/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292C34-3E5E-4BA5-AF54-F1601B144FB0}" type="slidenum">
              <a:rPr lang="zh-TW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TW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8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D10E14BF-C004-4398-9186-5EE680724D95}" type="datetime2">
              <a:rPr lang="zh-TW" altLang="en-US" smtClean="0"/>
              <a:pPr algn="ctr"/>
              <a:t>2018年3月21日</a:t>
            </a:fld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zh-TW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TW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47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D10E14BF-C004-4398-9186-5EE680724D95}" type="datetime2">
              <a:rPr lang="zh-TW" altLang="en-US" smtClean="0"/>
              <a:pPr algn="ctr"/>
              <a:t>2018年3月21日</a:t>
            </a:fld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zh-TW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TW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30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27A3-B249-4F87-AB1A-1E06AC1AA2A4}" type="datetime2">
              <a:rPr lang="zh-TW" altLang="en-US" smtClean="0"/>
              <a:pPr/>
              <a:t>2018年3月21日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14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5932338"/>
            <a:ext cx="2056668" cy="8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4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86C4691-4882-40A8-AF62-8CF6A18D40B2}" type="datetime2">
              <a:rPr lang="zh-TW" altLang="en-US" smtClean="0"/>
              <a:pPr/>
              <a:t>2018年3月21日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410EEA-824F-4D46-AFE7-60426C8C06B0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21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776A-4DEC-47EE-8A49-2C150ECB5465}" type="datetime2">
              <a:rPr lang="zh-TW" altLang="en-US" smtClean="0"/>
              <a:pPr/>
              <a:t>2018年3月21日</a:t>
            </a:fld>
            <a:endParaRPr lang="zh-TW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TW" smtClean="0"/>
              <a:pPr/>
              <a:t>‹#›</a:t>
            </a:fld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7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algn="ctr"/>
            <a:fld id="{D10E14BF-C004-4398-9186-5EE680724D95}" type="datetime2">
              <a:rPr lang="zh-TW" altLang="en-US" smtClean="0"/>
              <a:pPr algn="ctr"/>
              <a:t>2018年3月21日</a:t>
            </a:fld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algn="r"/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5292C34-3E5E-4BA5-AF54-F1601B144FB0}" type="slidenum">
              <a:rPr lang="zh-TW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TW" sz="1000" b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388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kern="1200" cap="all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4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7.wmf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68.wmf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69.wmf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3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4.emf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Algorithms</a:t>
            </a:r>
            <a:br>
              <a:rPr lang="en-US" altLang="zh-TW" dirty="0"/>
            </a:br>
            <a:r>
              <a:rPr lang="zh-TW" altLang="en-US" dirty="0"/>
              <a:t>演算法</a:t>
            </a:r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sz="2800" dirty="0"/>
              <a:t>陳建良</a:t>
            </a:r>
            <a:endParaRPr lang="zh-TW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764704"/>
            <a:ext cx="7989752" cy="507988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TW" altLang="en-US" dirty="0">
                <a:latin typeface="Rockwell Condensed" panose="02060603050405020104" pitchFamily="18" charset="0"/>
                <a:ea typeface="MS PGothic" panose="020B0600070205080204" pitchFamily="34" charset="-128"/>
              </a:rPr>
              <a:t>你的上司因為你的強辯，很不情願地再給你一段時間去証實你說的話。</a:t>
            </a: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TW" altLang="en-US" dirty="0">
                <a:latin typeface="Rockwell Condensed" panose="02060603050405020104" pitchFamily="18" charset="0"/>
                <a:ea typeface="MS PGothic" panose="020B0600070205080204" pitchFamily="34" charset="-128"/>
              </a:rPr>
              <a:t>結果，你又試了很長的一段時間，還是失敗了</a:t>
            </a:r>
            <a:r>
              <a:rPr lang="en-US" altLang="zh-TW" dirty="0">
                <a:latin typeface="Rockwell Condensed" panose="02060603050405020104" pitchFamily="18" charset="0"/>
                <a:ea typeface="MS PGothic" panose="020B0600070205080204" pitchFamily="34" charset="-128"/>
              </a:rPr>
              <a:t>!!</a:t>
            </a:r>
            <a:r>
              <a:rPr lang="zh-TW" altLang="en-US" dirty="0">
                <a:latin typeface="Rockwell Condensed" panose="02060603050405020104" pitchFamily="18" charset="0"/>
                <a:ea typeface="MS PGothic" panose="020B0600070205080204" pitchFamily="34" charset="-128"/>
              </a:rPr>
              <a:t>此刻的你既無法找出一個有效率的演算法，又無法証明這樣的演算法是不存在的</a:t>
            </a:r>
            <a:r>
              <a:rPr lang="en-US" altLang="zh-TW" dirty="0">
                <a:latin typeface="Rockwell Condensed" panose="02060603050405020104" pitchFamily="18" charset="0"/>
                <a:ea typeface="MS PGothic" panose="020B0600070205080204" pitchFamily="34" charset="-128"/>
              </a:rPr>
              <a:t>…</a:t>
            </a:r>
          </a:p>
          <a:p>
            <a:pPr marL="0" indent="0" algn="ctr">
              <a:buNone/>
            </a:pPr>
            <a:r>
              <a:rPr lang="zh-TW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anose="02060603050405020104" pitchFamily="18" charset="0"/>
                <a:ea typeface="MS PGothic" panose="020B0600070205080204" pitchFamily="34" charset="-128"/>
              </a:rPr>
              <a:t>你快要被開除了</a:t>
            </a:r>
          </a:p>
        </p:txBody>
      </p:sp>
    </p:spTree>
    <p:extLst>
      <p:ext uri="{BB962C8B-B14F-4D97-AF65-F5344CB8AC3E}">
        <p14:creationId xmlns:p14="http://schemas.microsoft.com/office/powerpoint/2010/main" val="127635921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620713"/>
            <a:ext cx="4491038" cy="583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123728" y="6445528"/>
            <a:ext cx="51700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dirty="0">
                <a:latin typeface="Berlin Sans FB" panose="020E0602020502020306" pitchFamily="34" charset="0"/>
              </a:rPr>
              <a:t>Growth rates of some common complexity functions </a:t>
            </a:r>
          </a:p>
        </p:txBody>
      </p:sp>
    </p:spTree>
    <p:extLst>
      <p:ext uri="{BB962C8B-B14F-4D97-AF65-F5344CB8AC3E}">
        <p14:creationId xmlns:p14="http://schemas.microsoft.com/office/powerpoint/2010/main" val="102246663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041400"/>
            <a:ext cx="8642350" cy="534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84416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研究演算法是為了</a:t>
            </a:r>
            <a:r>
              <a:rPr lang="zh-TW" altLang="en-US" dirty="0">
                <a:solidFill>
                  <a:srgbClr val="FF0000"/>
                </a:solidFill>
              </a:rPr>
              <a:t>正確有效率</a:t>
            </a:r>
            <a:r>
              <a:rPr lang="zh-TW" altLang="en-US" dirty="0"/>
              <a:t>地解決問題。</a:t>
            </a:r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617114457"/>
              </p:ext>
            </p:extLst>
          </p:nvPr>
        </p:nvGraphicFramePr>
        <p:xfrm>
          <a:off x="1672976" y="2225898"/>
          <a:ext cx="5911850" cy="285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點陣圖影像" r:id="rId3" imgW="6304762" imgH="3019048" progId="Paint.Picture">
                  <p:embed/>
                </p:oleObj>
              </mc:Choice>
              <mc:Fallback>
                <p:oleObj name="點陣圖影像" r:id="rId3" imgW="6304762" imgH="3019048" progId="Paint.Picture">
                  <p:embed/>
                  <p:pic>
                    <p:nvPicPr>
                      <p:cNvPr id="5765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2976" y="2225898"/>
                        <a:ext cx="5911850" cy="2859087"/>
                      </a:xfrm>
                      <a:prstGeom prst="rect">
                        <a:avLst/>
                      </a:prstGeom>
                      <a:noFill/>
                      <a:ln w="57150" cap="flat" cmpd="thickThin" algn="ctr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880814" y="4276948"/>
            <a:ext cx="7546975" cy="15875"/>
          </a:xfrm>
          <a:prstGeom prst="line">
            <a:avLst/>
          </a:prstGeom>
          <a:noFill/>
          <a:ln w="38100">
            <a:solidFill>
              <a:srgbClr val="008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061789" y="3211735"/>
            <a:ext cx="485775" cy="976313"/>
          </a:xfrm>
          <a:prstGeom prst="up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703889" y="436426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49014" y="2845023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TW" altLang="en-US" b="1">
                <a:solidFill>
                  <a:srgbClr val="0000FF"/>
                </a:solidFill>
              </a:rPr>
              <a:t>尚可接受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649914" y="5294535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TW" altLang="en-US" b="1">
                <a:solidFill>
                  <a:srgbClr val="0000FF"/>
                </a:solidFill>
              </a:rPr>
              <a:t>需要改進</a:t>
            </a:r>
          </a:p>
        </p:txBody>
      </p:sp>
    </p:spTree>
    <p:extLst>
      <p:ext uri="{BB962C8B-B14F-4D97-AF65-F5344CB8AC3E}">
        <p14:creationId xmlns:p14="http://schemas.microsoft.com/office/powerpoint/2010/main" val="12162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An Intuitive Introduction to Order 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844824"/>
            <a:ext cx="7989752" cy="4824536"/>
          </a:xfrm>
        </p:spPr>
        <p:txBody>
          <a:bodyPr>
            <a:normAutofit/>
          </a:bodyPr>
          <a:lstStyle/>
          <a:p>
            <a:pPr marL="365125" indent="-365125">
              <a:lnSpc>
                <a:spcPct val="90000"/>
              </a:lnSpc>
            </a:pPr>
            <a:r>
              <a:rPr lang="en-US" altLang="zh-TW" dirty="0"/>
              <a:t>Functions such as:</a:t>
            </a:r>
          </a:p>
          <a:p>
            <a:pPr marL="815975" lvl="1">
              <a:lnSpc>
                <a:spcPct val="90000"/>
              </a:lnSpc>
            </a:pPr>
            <a:r>
              <a:rPr lang="en-US" altLang="zh-TW" dirty="0"/>
              <a:t>5n</a:t>
            </a:r>
            <a:r>
              <a:rPr lang="en-US" altLang="zh-TW" baseline="30000" dirty="0"/>
              <a:t>2</a:t>
            </a:r>
          </a:p>
          <a:p>
            <a:pPr marL="815975" lvl="1">
              <a:lnSpc>
                <a:spcPct val="90000"/>
              </a:lnSpc>
            </a:pPr>
            <a:r>
              <a:rPr lang="en-US" altLang="zh-TW" dirty="0"/>
              <a:t>5n</a:t>
            </a:r>
            <a:r>
              <a:rPr lang="en-US" altLang="zh-TW" baseline="30000" dirty="0"/>
              <a:t>2</a:t>
            </a:r>
            <a:r>
              <a:rPr lang="en-US" altLang="zh-TW" dirty="0"/>
              <a:t> + 100 </a:t>
            </a:r>
          </a:p>
          <a:p>
            <a:pPr marL="815975" lvl="1">
              <a:lnSpc>
                <a:spcPct val="90000"/>
              </a:lnSpc>
            </a:pPr>
            <a:r>
              <a:rPr lang="en-US" altLang="zh-TW" dirty="0"/>
              <a:t>0.1n</a:t>
            </a:r>
            <a:r>
              <a:rPr lang="en-US" altLang="zh-TW" baseline="30000" dirty="0"/>
              <a:t>2</a:t>
            </a:r>
            <a:r>
              <a:rPr lang="en-US" altLang="zh-TW" dirty="0"/>
              <a:t> + n + 100 </a:t>
            </a:r>
          </a:p>
          <a:p>
            <a:pPr marL="365125" indent="-36512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Wingdings 3" panose="05040102010807070707" pitchFamily="18" charset="2"/>
              </a:rPr>
              <a:t></a:t>
            </a:r>
            <a:r>
              <a:rPr lang="en-US" altLang="zh-TW" dirty="0"/>
              <a:t>eventually the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quadratic term</a:t>
            </a:r>
            <a:r>
              <a:rPr lang="en-US" altLang="zh-TW" dirty="0"/>
              <a:t> dominates this function. </a:t>
            </a:r>
          </a:p>
          <a:p>
            <a:pPr marL="365125" indent="-365125">
              <a:lnSpc>
                <a:spcPct val="90000"/>
              </a:lnSpc>
            </a:pPr>
            <a:r>
              <a:rPr lang="en-US" altLang="zh-TW" dirty="0"/>
              <a:t>When an algorithm's time complexity is in </a:t>
            </a:r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</a:t>
            </a:r>
            <a:r>
              <a:rPr lang="en-US" altLang="zh-TW" dirty="0"/>
              <a:t>(n</a:t>
            </a:r>
            <a:r>
              <a:rPr lang="en-US" altLang="zh-TW" baseline="30000" dirty="0"/>
              <a:t>2</a:t>
            </a:r>
            <a:r>
              <a:rPr lang="en-US" altLang="zh-TW" dirty="0"/>
              <a:t>), the algorithm is called a 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quadratic-time algorithm</a:t>
            </a:r>
            <a:r>
              <a:rPr lang="en-US" altLang="zh-TW" dirty="0"/>
              <a:t>, a </a:t>
            </a:r>
            <a:r>
              <a:rPr lang="en-US" altLang="zh-TW" b="1" dirty="0">
                <a:solidFill>
                  <a:srgbClr val="008000"/>
                </a:solidFill>
                <a:sym typeface="Symbol" panose="05050102010706020507" pitchFamily="18" charset="2"/>
              </a:rPr>
              <a:t></a:t>
            </a:r>
            <a:r>
              <a:rPr lang="en-US" altLang="zh-TW" b="1" dirty="0">
                <a:solidFill>
                  <a:srgbClr val="008000"/>
                </a:solidFill>
              </a:rPr>
              <a:t>(n</a:t>
            </a:r>
            <a:r>
              <a:rPr lang="en-US" altLang="zh-TW" b="1" baseline="30000" dirty="0">
                <a:solidFill>
                  <a:srgbClr val="008000"/>
                </a:solidFill>
              </a:rPr>
              <a:t>2</a:t>
            </a:r>
            <a:r>
              <a:rPr lang="en-US" altLang="zh-TW" b="1" dirty="0">
                <a:solidFill>
                  <a:srgbClr val="008000"/>
                </a:solidFill>
              </a:rPr>
              <a:t>) algorithm</a:t>
            </a:r>
            <a:r>
              <a:rPr lang="en-US" altLang="zh-TW" dirty="0"/>
              <a:t>, or 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algorithm is 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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(n</a:t>
            </a:r>
            <a:r>
              <a:rPr lang="en-US" altLang="zh-TW" b="1" baseline="30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TW" dirty="0"/>
              <a:t>.</a:t>
            </a:r>
          </a:p>
          <a:p>
            <a:pPr marL="365125" indent="-365125">
              <a:lnSpc>
                <a:spcPct val="90000"/>
              </a:lnSpc>
            </a:pPr>
            <a:r>
              <a:rPr lang="en-US" altLang="zh-TW" dirty="0"/>
              <a:t>Ordinarily an algorithm has to be </a:t>
            </a:r>
            <a:r>
              <a:rPr lang="en-US" altLang="zh-TW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</a:t>
            </a:r>
            <a:r>
              <a:rPr lang="en-US" altLang="zh-TW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TW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TW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lg</a:t>
            </a:r>
            <a:r>
              <a:rPr lang="en-US" altLang="zh-TW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TW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TW" dirty="0"/>
              <a:t> or better for us to assume that </a:t>
            </a:r>
            <a:r>
              <a:rPr lang="en-US" altLang="zh-TW" u="sng" dirty="0"/>
              <a:t>it can process extremely large instances in tolerable amounts of time</a:t>
            </a:r>
            <a:r>
              <a:rPr lang="en-US" altLang="zh-TW" dirty="0"/>
              <a:t>. </a:t>
            </a:r>
          </a:p>
          <a:p>
            <a:endParaRPr lang="zh-TW" altLang="en-US" dirty="0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3419872" y="2442592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780234" y="2658492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983559" y="2671192"/>
            <a:ext cx="976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(n</a:t>
            </a:r>
            <a:r>
              <a:rPr lang="en-US" altLang="zh-TW" sz="24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2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>
            <a:off x="5650309" y="1937767"/>
            <a:ext cx="2665413" cy="754063"/>
          </a:xfrm>
          <a:prstGeom prst="accentCallout2">
            <a:avLst>
              <a:gd name="adj1" fmla="val 15157"/>
              <a:gd name="adj2" fmla="val -2861"/>
              <a:gd name="adj3" fmla="val 15157"/>
              <a:gd name="adj4" fmla="val -5718"/>
              <a:gd name="adj5" fmla="val 110106"/>
              <a:gd name="adj6" fmla="val -1602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ym typeface="Symbol" panose="05050102010706020507" pitchFamily="18" charset="2"/>
              </a:rPr>
              <a:t> </a:t>
            </a:r>
            <a:r>
              <a:rPr lang="zh-TW" altLang="en-US"/>
              <a:t>僅表示某一個演算法分析方式的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表示符號</a:t>
            </a:r>
          </a:p>
        </p:txBody>
      </p:sp>
    </p:spTree>
    <p:extLst>
      <p:ext uri="{BB962C8B-B14F-4D97-AF65-F5344CB8AC3E}">
        <p14:creationId xmlns:p14="http://schemas.microsoft.com/office/powerpoint/2010/main" val="150465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73238"/>
            <a:ext cx="7883525" cy="376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63750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An Rigorous Introduction to Order 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共有五種漸近式表示方法：</a:t>
            </a:r>
          </a:p>
          <a:p>
            <a:pPr lvl="1"/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Big-O (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lvl="1"/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Omega (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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lvl="1"/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Theta (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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lvl="1"/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Small-O (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o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lvl="1"/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Small-Omega (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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80701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</a:t>
            </a:r>
            <a:r>
              <a:rPr lang="en-US" altLang="zh-TW" cap="none" dirty="0"/>
              <a:t>ig</a:t>
            </a:r>
            <a:r>
              <a:rPr lang="en-US" altLang="zh-TW" dirty="0"/>
              <a:t>-O (O)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844824"/>
            <a:ext cx="7989752" cy="4896544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Upper bound</a:t>
            </a:r>
            <a:r>
              <a:rPr lang="en-US" altLang="zh-TW" dirty="0"/>
              <a:t> of f(n).</a:t>
            </a:r>
          </a:p>
          <a:p>
            <a:pPr lvl="1"/>
            <a:r>
              <a:rPr lang="zh-TW" altLang="en-US" dirty="0"/>
              <a:t>在一個多項式中，取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最大項</a:t>
            </a:r>
            <a:r>
              <a:rPr lang="zh-TW" altLang="en-US" dirty="0"/>
              <a:t>當成是理論上限，即程式執行時</a:t>
            </a: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花費時間的成長率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執行次數</a:t>
            </a:r>
            <a:r>
              <a:rPr lang="en-US" altLang="zh-TW" dirty="0"/>
              <a:t>T(n)</a:t>
            </a:r>
            <a:r>
              <a:rPr lang="zh-TW" altLang="en-US" dirty="0"/>
              <a:t>可透過下列步驟轉換成</a:t>
            </a:r>
            <a:r>
              <a:rPr lang="en-US" altLang="zh-TW" dirty="0"/>
              <a:t>Big-O </a:t>
            </a:r>
            <a:r>
              <a:rPr lang="zh-TW" altLang="en-US" dirty="0"/>
              <a:t>表示法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先將多項式中的所有常數改寫成 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TW" dirty="0"/>
              <a:t>.</a:t>
            </a:r>
          </a:p>
          <a:p>
            <a:pPr lvl="1"/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保留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最高變數項</a:t>
            </a: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，其它的變數項將之刪除</a:t>
            </a:r>
            <a:r>
              <a:rPr lang="en-US" altLang="zh-TW" dirty="0"/>
              <a:t>.</a:t>
            </a:r>
          </a:p>
          <a:p>
            <a:pPr lvl="1"/>
            <a:r>
              <a:rPr lang="zh-TW" altLang="en-US" dirty="0"/>
              <a:t>例：</a:t>
            </a:r>
          </a:p>
          <a:p>
            <a:pPr lvl="2"/>
            <a:r>
              <a:rPr lang="en-US" altLang="zh-TW" dirty="0"/>
              <a:t>f(n) = 3n+2, </a:t>
            </a:r>
            <a:r>
              <a:rPr lang="zh-TW" altLang="en-US" dirty="0"/>
              <a:t>則 </a:t>
            </a:r>
            <a:r>
              <a:rPr lang="en-US" altLang="zh-TW" dirty="0"/>
              <a:t>f(n) = O(n).</a:t>
            </a:r>
          </a:p>
          <a:p>
            <a:pPr lvl="2"/>
            <a:r>
              <a:rPr lang="en-US" altLang="zh-TW" dirty="0"/>
              <a:t>f(n) = 5n</a:t>
            </a:r>
            <a:r>
              <a:rPr lang="en-US" altLang="zh-TW" baseline="30000" dirty="0"/>
              <a:t>2</a:t>
            </a:r>
            <a:r>
              <a:rPr lang="en-US" altLang="zh-TW" dirty="0"/>
              <a:t>+3n+2, </a:t>
            </a:r>
            <a:r>
              <a:rPr lang="zh-TW" altLang="en-US" dirty="0"/>
              <a:t>則 </a:t>
            </a:r>
            <a:r>
              <a:rPr lang="en-US" altLang="zh-TW" dirty="0"/>
              <a:t>f(n) = O(n</a:t>
            </a:r>
            <a:r>
              <a:rPr lang="en-US" altLang="zh-TW" baseline="30000" dirty="0"/>
              <a:t>2</a:t>
            </a:r>
            <a:r>
              <a:rPr lang="en-US" altLang="zh-TW" dirty="0"/>
              <a:t>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116952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692696"/>
            <a:ext cx="7989752" cy="5151893"/>
          </a:xfrm>
        </p:spPr>
        <p:txBody>
          <a:bodyPr/>
          <a:lstStyle/>
          <a:p>
            <a:r>
              <a:rPr lang="en-US" altLang="zh-TW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Definition:</a:t>
            </a:r>
            <a:endParaRPr lang="en-US" altLang="zh-TW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f(n) = O(g(n)) if and only if </a:t>
            </a:r>
            <a:r>
              <a:rPr lang="zh-TW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存在兩正數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TW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TW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TW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使得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f(n) ≤ </a:t>
            </a:r>
            <a:r>
              <a:rPr lang="en-US" altLang="zh-TW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TW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</a:t>
            </a:r>
            <a:r>
              <a:rPr lang="en-US" altLang="zh-TW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(n), for all n ≥ n</a:t>
            </a:r>
            <a:r>
              <a:rPr lang="en-US" altLang="zh-TW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992688" y="2652663"/>
            <a:ext cx="4043362" cy="1512888"/>
          </a:xfrm>
          <a:prstGeom prst="rect">
            <a:avLst/>
          </a:prstGeom>
          <a:solidFill>
            <a:srgbClr val="7E9CE8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u"/>
              <a:defRPr kumimoji="1" sz="28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1pPr>
            <a:lvl2pPr marL="723900" indent="-271463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2pPr>
            <a:lvl3pPr marL="1160463" indent="-25717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¡"/>
              <a:defRPr kumimoji="1" sz="20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3pPr>
            <a:lvl4pPr marL="1609725" indent="-26987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4pPr>
            <a:lvl5pPr marL="2060575" indent="-27146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6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5pPr>
            <a:lvl6pPr marL="2517775" indent="-27146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6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6pPr>
            <a:lvl7pPr marL="2974975" indent="-27146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6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7pPr>
            <a:lvl8pPr marL="3432175" indent="-27146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6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8pPr>
            <a:lvl9pPr marL="3889375" indent="-27146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6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9pPr>
          </a:lstStyle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TW" sz="1900" dirty="0">
                <a:ea typeface="標楷體" panose="03000509000000000000" pitchFamily="65" charset="-120"/>
              </a:rPr>
              <a:t>n</a:t>
            </a:r>
            <a:r>
              <a:rPr lang="zh-TW" altLang="en-US" sz="1900" dirty="0">
                <a:ea typeface="標楷體" panose="03000509000000000000" pitchFamily="65" charset="-120"/>
              </a:rPr>
              <a:t>：輸入資料量大小。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TW" sz="1900" dirty="0">
                <a:ea typeface="標楷體" panose="03000509000000000000" pitchFamily="65" charset="-120"/>
              </a:rPr>
              <a:t>f(n)</a:t>
            </a:r>
            <a:r>
              <a:rPr lang="zh-TW" altLang="en-US" sz="1900" dirty="0">
                <a:ea typeface="標楷體" panose="03000509000000000000" pitchFamily="65" charset="-120"/>
              </a:rPr>
              <a:t>：在理想狀況下，程式在電腦中的</a:t>
            </a:r>
            <a:r>
              <a:rPr lang="zh-TW" altLang="en-US" sz="1900" b="1" dirty="0">
                <a:solidFill>
                  <a:srgbClr val="FF0000"/>
                </a:solidFill>
                <a:ea typeface="標楷體" panose="03000509000000000000" pitchFamily="65" charset="-120"/>
              </a:rPr>
              <a:t>指令實際執行次數</a:t>
            </a:r>
            <a:r>
              <a:rPr lang="zh-TW" altLang="en-US" sz="1900" dirty="0">
                <a:ea typeface="標楷體" panose="03000509000000000000" pitchFamily="65" charset="-120"/>
              </a:rPr>
              <a:t>。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TW" sz="1900" dirty="0">
                <a:ea typeface="標楷體" panose="03000509000000000000" pitchFamily="65" charset="-120"/>
              </a:rPr>
              <a:t>g(n)</a:t>
            </a:r>
            <a:r>
              <a:rPr lang="zh-TW" altLang="en-US" sz="1900" dirty="0">
                <a:ea typeface="標楷體" panose="03000509000000000000" pitchFamily="65" charset="-120"/>
              </a:rPr>
              <a:t>：執行時間的</a:t>
            </a:r>
            <a:r>
              <a:rPr lang="zh-TW" altLang="en-US" sz="1900" b="1" dirty="0">
                <a:solidFill>
                  <a:srgbClr val="FF0000"/>
                </a:solidFill>
                <a:ea typeface="標楷體" panose="03000509000000000000" pitchFamily="65" charset="-120"/>
              </a:rPr>
              <a:t>成長率</a:t>
            </a:r>
            <a:r>
              <a:rPr lang="zh-TW" altLang="en-US" sz="1900" dirty="0"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673301"/>
            <a:ext cx="4411662" cy="277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7950" y="2420888"/>
            <a:ext cx="1997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TW" altLang="en-US" sz="2000" b="1">
                <a:latin typeface="Berlin Sans FB" panose="020E0602020502020306" pitchFamily="34" charset="0"/>
                <a:ea typeface="標楷體" panose="03000509000000000000" pitchFamily="65" charset="-120"/>
              </a:rPr>
              <a:t>時間 </a:t>
            </a:r>
            <a:r>
              <a:rPr kumimoji="0" lang="en-US" altLang="zh-TW" sz="2000" b="1">
                <a:latin typeface="Berlin Sans FB" panose="020E0602020502020306" pitchFamily="34" charset="0"/>
                <a:ea typeface="標楷體" panose="03000509000000000000" pitchFamily="65" charset="-120"/>
              </a:rPr>
              <a:t>(</a:t>
            </a:r>
            <a:r>
              <a:rPr kumimoji="0" lang="zh-TW" altLang="en-US" sz="2000" b="1">
                <a:latin typeface="Berlin Sans FB" panose="020E0602020502020306" pitchFamily="34" charset="0"/>
                <a:ea typeface="標楷體" panose="03000509000000000000" pitchFamily="65" charset="-120"/>
              </a:rPr>
              <a:t>執行次數</a:t>
            </a:r>
            <a:r>
              <a:rPr kumimoji="0" lang="en-US" altLang="zh-TW" sz="2000" b="1">
                <a:latin typeface="Berlin Sans FB" panose="020E0602020502020306" pitchFamily="34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404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692696"/>
            <a:ext cx="7989752" cy="515189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 dirty="0"/>
              <a:t>Definition</a:t>
            </a:r>
            <a:r>
              <a:rPr lang="zh-TW" altLang="en-US" dirty="0"/>
              <a:t>說明</a:t>
            </a:r>
            <a:r>
              <a:rPr lang="en-US" altLang="zh-TW" dirty="0"/>
              <a:t>:</a:t>
            </a:r>
          </a:p>
          <a:p>
            <a:pPr lvl="1">
              <a:lnSpc>
                <a:spcPct val="120000"/>
              </a:lnSpc>
            </a:pPr>
            <a:r>
              <a:rPr lang="zh-TW" altLang="en-US" dirty="0"/>
              <a:t>只要</a:t>
            </a:r>
            <a:r>
              <a:rPr lang="en-US" altLang="zh-TW" dirty="0"/>
              <a:t>n</a:t>
            </a:r>
            <a:r>
              <a:rPr lang="zh-TW" altLang="en-US" dirty="0"/>
              <a:t>大到某一個程度 </a:t>
            </a:r>
            <a:r>
              <a:rPr lang="en-US" altLang="zh-TW" dirty="0"/>
              <a:t>(</a:t>
            </a:r>
            <a:r>
              <a:rPr lang="zh-TW" altLang="en-US" dirty="0"/>
              <a:t>大過</a:t>
            </a:r>
            <a:r>
              <a:rPr lang="en-US" altLang="zh-TW" dirty="0"/>
              <a:t>n</a:t>
            </a:r>
            <a:r>
              <a:rPr lang="en-US" altLang="zh-TW" baseline="-25000" dirty="0"/>
              <a:t>0</a:t>
            </a:r>
            <a:r>
              <a:rPr lang="zh-TW" altLang="en-US" dirty="0"/>
              <a:t>，通常假設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無窮大</a:t>
            </a:r>
            <a:r>
              <a:rPr lang="en-US" altLang="zh-TW" dirty="0"/>
              <a:t>)</a:t>
            </a:r>
            <a:r>
              <a:rPr lang="zh-TW" altLang="en-US" dirty="0"/>
              <a:t>，就保証 </a:t>
            </a:r>
            <a:r>
              <a:rPr lang="en-US" altLang="zh-TW" dirty="0"/>
              <a:t>f(n) </a:t>
            </a:r>
            <a:r>
              <a:rPr lang="zh-TW" altLang="en-US" dirty="0"/>
              <a:t>函數的數值一定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小於等於</a:t>
            </a:r>
            <a:r>
              <a:rPr lang="zh-TW" altLang="en-US" dirty="0"/>
              <a:t> </a:t>
            </a:r>
            <a:r>
              <a:rPr lang="en-US" altLang="zh-TW" dirty="0"/>
              <a:t>g(n) </a:t>
            </a:r>
            <a:r>
              <a:rPr lang="zh-TW" altLang="en-US" dirty="0"/>
              <a:t>函數以及其常數倍。</a:t>
            </a:r>
          </a:p>
          <a:p>
            <a:pPr lvl="1">
              <a:lnSpc>
                <a:spcPct val="120000"/>
              </a:lnSpc>
            </a:pPr>
            <a:r>
              <a:rPr lang="zh-TW" altLang="en-US" dirty="0"/>
              <a:t>亦即在</a:t>
            </a:r>
            <a:r>
              <a:rPr lang="zh-TW" altLang="en-US" u="sng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最壞 </a:t>
            </a:r>
            <a:r>
              <a:rPr lang="en-US" altLang="zh-TW" u="sng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(worst case) </a:t>
            </a:r>
            <a:r>
              <a:rPr lang="zh-TW" altLang="en-US" u="sng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的情況</a:t>
            </a:r>
            <a:r>
              <a:rPr lang="zh-TW" altLang="en-US" dirty="0"/>
              <a:t>下，</a:t>
            </a:r>
            <a:r>
              <a:rPr lang="en-US" altLang="zh-TW" dirty="0"/>
              <a:t>f(n)</a:t>
            </a:r>
            <a:r>
              <a:rPr lang="zh-TW" altLang="en-US" dirty="0"/>
              <a:t>函數的成長最多到達</a:t>
            </a:r>
            <a:r>
              <a:rPr lang="en-US" altLang="zh-TW" dirty="0"/>
              <a:t>g(n)</a:t>
            </a:r>
            <a:r>
              <a:rPr lang="zh-TW" altLang="en-US" dirty="0"/>
              <a:t>，而不會超過它</a:t>
            </a:r>
            <a:r>
              <a:rPr lang="en-US" altLang="zh-TW" dirty="0"/>
              <a:t>!!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557523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以定義來說明範例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844824"/>
            <a:ext cx="7989752" cy="48245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5000"/>
              </a:lnSpc>
            </a:pPr>
            <a:r>
              <a:rPr lang="en-US" altLang="zh-TW" dirty="0"/>
              <a:t>f(n) = 3n+2, </a:t>
            </a:r>
            <a:r>
              <a:rPr lang="zh-TW" altLang="en-US" dirty="0"/>
              <a:t>則 </a:t>
            </a:r>
            <a:r>
              <a:rPr lang="en-US" altLang="zh-TW" dirty="0"/>
              <a:t>f(n) = O(n).</a:t>
            </a:r>
          </a:p>
          <a:p>
            <a:pPr lvl="1">
              <a:lnSpc>
                <a:spcPct val="105000"/>
              </a:lnSpc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f(n) = O(n) if and only if 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存在兩正數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 =</a:t>
            </a:r>
            <a:r>
              <a:rPr lang="en-US" altLang="zh-TW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4 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TW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 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TW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2 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使得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f(n) ≤ </a:t>
            </a:r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</a:t>
            </a:r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(n)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for all n ≥ n</a:t>
            </a:r>
            <a:r>
              <a:rPr lang="en-US" altLang="zh-TW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altLang="zh-TW" dirty="0"/>
              <a:t>.</a:t>
            </a:r>
          </a:p>
          <a:p>
            <a:pPr lvl="1">
              <a:lnSpc>
                <a:spcPct val="105000"/>
              </a:lnSpc>
            </a:pPr>
            <a:r>
              <a:rPr lang="zh-TW" altLang="en-US" dirty="0"/>
              <a:t>先決定</a:t>
            </a:r>
            <a:r>
              <a:rPr lang="en-US" altLang="zh-TW" dirty="0"/>
              <a:t>c</a:t>
            </a:r>
            <a:r>
              <a:rPr lang="zh-TW" altLang="en-US" dirty="0"/>
              <a:t>的值，鎖定</a:t>
            </a:r>
            <a:r>
              <a:rPr lang="en-US" altLang="zh-TW" dirty="0"/>
              <a:t>f(n)</a:t>
            </a:r>
            <a:r>
              <a:rPr lang="zh-TW" altLang="en-US" dirty="0"/>
              <a:t>中的最大項之值</a:t>
            </a:r>
            <a:r>
              <a:rPr lang="en-US" altLang="zh-TW" dirty="0"/>
              <a:t>(</a:t>
            </a:r>
            <a:r>
              <a:rPr lang="zh-TW" altLang="en-US" dirty="0"/>
              <a:t>即</a:t>
            </a:r>
            <a:r>
              <a:rPr lang="en-US" altLang="zh-TW" dirty="0"/>
              <a:t>: 3n)</a:t>
            </a:r>
            <a:r>
              <a:rPr lang="zh-TW" altLang="en-US" dirty="0"/>
              <a:t>，</a:t>
            </a:r>
            <a:r>
              <a:rPr lang="en-US" altLang="zh-TW" dirty="0"/>
              <a:t>c</a:t>
            </a:r>
            <a:r>
              <a:rPr lang="zh-TW" altLang="en-US" dirty="0"/>
              <a:t>只要</a:t>
            </a:r>
            <a:r>
              <a:rPr lang="zh-TW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比該項的常數值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大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TW" altLang="en-US" dirty="0"/>
              <a:t>即可</a:t>
            </a:r>
            <a:r>
              <a:rPr lang="en-US" altLang="zh-TW" dirty="0"/>
              <a:t>!!</a:t>
            </a:r>
            <a:r>
              <a:rPr lang="zh-TW" altLang="en-US" dirty="0"/>
              <a:t>再由</a:t>
            </a:r>
            <a:r>
              <a:rPr lang="en-US" altLang="zh-TW" dirty="0"/>
              <a:t>c</a:t>
            </a:r>
            <a:r>
              <a:rPr lang="zh-TW" altLang="en-US" dirty="0"/>
              <a:t>去推</a:t>
            </a:r>
            <a:r>
              <a:rPr lang="en-US" altLang="zh-TW" dirty="0"/>
              <a:t>n</a:t>
            </a:r>
            <a:r>
              <a:rPr lang="en-US" altLang="zh-TW" baseline="-25000" dirty="0"/>
              <a:t>o</a:t>
            </a:r>
            <a:r>
              <a:rPr lang="zh-TW" altLang="en-US" dirty="0"/>
              <a:t>。</a:t>
            </a:r>
          </a:p>
          <a:p>
            <a:pPr lvl="1">
              <a:lnSpc>
                <a:spcPct val="105000"/>
              </a:lnSpc>
            </a:pPr>
            <a:r>
              <a:rPr lang="en-US" altLang="zh-TW" dirty="0"/>
              <a:t>3n+2 ≤ 4n </a:t>
            </a:r>
            <a:r>
              <a:rPr lang="en-US" altLang="zh-TW" dirty="0">
                <a:sym typeface="Wingdings 3" panose="05040102010807070707" pitchFamily="18" charset="2"/>
              </a:rPr>
              <a:t> n ≥ 2</a:t>
            </a:r>
            <a:r>
              <a:rPr lang="zh-TW" altLang="en-US" dirty="0">
                <a:sym typeface="Wingdings 3" panose="05040102010807070707" pitchFamily="18" charset="2"/>
              </a:rPr>
              <a:t>。</a:t>
            </a:r>
          </a:p>
          <a:p>
            <a:pPr>
              <a:lnSpc>
                <a:spcPct val="105000"/>
              </a:lnSpc>
            </a:pPr>
            <a:r>
              <a:rPr lang="en-US" altLang="zh-TW" dirty="0"/>
              <a:t>f(n) = 5n</a:t>
            </a:r>
            <a:r>
              <a:rPr lang="en-US" altLang="zh-TW" baseline="30000" dirty="0"/>
              <a:t>2</a:t>
            </a:r>
            <a:r>
              <a:rPr lang="en-US" altLang="zh-TW" dirty="0"/>
              <a:t>+3n+2, </a:t>
            </a:r>
            <a:r>
              <a:rPr lang="zh-TW" altLang="en-US" dirty="0"/>
              <a:t>則 </a:t>
            </a:r>
            <a:r>
              <a:rPr lang="en-US" altLang="zh-TW" dirty="0"/>
              <a:t>f(n) = O(n</a:t>
            </a:r>
            <a:r>
              <a:rPr lang="en-US" altLang="zh-TW" baseline="30000" dirty="0"/>
              <a:t>2</a:t>
            </a:r>
            <a:r>
              <a:rPr lang="en-US" altLang="zh-TW" dirty="0"/>
              <a:t>).</a:t>
            </a:r>
          </a:p>
          <a:p>
            <a:pPr lvl="1">
              <a:lnSpc>
                <a:spcPct val="105000"/>
              </a:lnSpc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f(n) = O(n</a:t>
            </a:r>
            <a:r>
              <a:rPr lang="en-US" altLang="zh-TW" baseline="30000" dirty="0"/>
              <a:t>2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 if and only if 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存在兩正數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 =</a:t>
            </a:r>
            <a:r>
              <a:rPr lang="en-US" altLang="zh-TW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6 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TW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 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TW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4 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使得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f(n) ≤ </a:t>
            </a:r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</a:t>
            </a:r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(n)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for all n ≥ n</a:t>
            </a:r>
            <a:r>
              <a:rPr lang="en-US" altLang="zh-TW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altLang="zh-TW" dirty="0"/>
              <a:t>.</a:t>
            </a:r>
          </a:p>
          <a:p>
            <a:pPr lvl="1">
              <a:lnSpc>
                <a:spcPct val="105000"/>
              </a:lnSpc>
            </a:pPr>
            <a:r>
              <a:rPr lang="zh-TW" altLang="en-US" dirty="0"/>
              <a:t>先決定</a:t>
            </a:r>
            <a:r>
              <a:rPr lang="en-US" altLang="zh-TW" dirty="0"/>
              <a:t>c</a:t>
            </a:r>
            <a:r>
              <a:rPr lang="zh-TW" altLang="en-US" dirty="0"/>
              <a:t>的值，鎖定</a:t>
            </a:r>
            <a:r>
              <a:rPr lang="en-US" altLang="zh-TW" dirty="0"/>
              <a:t>f(n)</a:t>
            </a:r>
            <a:r>
              <a:rPr lang="zh-TW" altLang="en-US" dirty="0"/>
              <a:t>中的最大項之值</a:t>
            </a:r>
            <a:r>
              <a:rPr lang="en-US" altLang="zh-TW" dirty="0"/>
              <a:t>(</a:t>
            </a:r>
            <a:r>
              <a:rPr lang="zh-TW" altLang="en-US" dirty="0"/>
              <a:t>即</a:t>
            </a:r>
            <a:r>
              <a:rPr lang="en-US" altLang="zh-TW" dirty="0"/>
              <a:t>: 5n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en-US" altLang="zh-TW" dirty="0"/>
              <a:t>c</a:t>
            </a:r>
            <a:r>
              <a:rPr lang="zh-TW" altLang="en-US" dirty="0"/>
              <a:t>只要</a:t>
            </a:r>
            <a:r>
              <a:rPr lang="zh-TW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比該項的常數值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大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TW" altLang="en-US" dirty="0"/>
              <a:t>即可</a:t>
            </a:r>
            <a:r>
              <a:rPr lang="en-US" altLang="zh-TW" dirty="0"/>
              <a:t>!!</a:t>
            </a:r>
            <a:r>
              <a:rPr lang="zh-TW" altLang="en-US" dirty="0"/>
              <a:t>再由</a:t>
            </a:r>
            <a:r>
              <a:rPr lang="en-US" altLang="zh-TW" dirty="0"/>
              <a:t>c</a:t>
            </a:r>
            <a:r>
              <a:rPr lang="zh-TW" altLang="en-US" dirty="0"/>
              <a:t>去推</a:t>
            </a:r>
            <a:r>
              <a:rPr lang="en-US" altLang="zh-TW" dirty="0"/>
              <a:t>n</a:t>
            </a:r>
            <a:r>
              <a:rPr lang="en-US" altLang="zh-TW" baseline="-25000" dirty="0"/>
              <a:t>o</a:t>
            </a:r>
            <a:r>
              <a:rPr lang="zh-TW" altLang="en-US" dirty="0"/>
              <a:t>。</a:t>
            </a:r>
          </a:p>
          <a:p>
            <a:pPr lvl="1">
              <a:lnSpc>
                <a:spcPct val="105000"/>
              </a:lnSpc>
            </a:pPr>
            <a:r>
              <a:rPr lang="en-US" altLang="zh-TW" dirty="0"/>
              <a:t>5n</a:t>
            </a:r>
            <a:r>
              <a:rPr lang="en-US" altLang="zh-TW" baseline="30000" dirty="0"/>
              <a:t>2</a:t>
            </a:r>
            <a:r>
              <a:rPr lang="en-US" altLang="zh-TW" dirty="0"/>
              <a:t>+3n+2 ≤ 6n</a:t>
            </a:r>
            <a:r>
              <a:rPr lang="en-US" altLang="zh-TW" baseline="30000" dirty="0"/>
              <a:t>2</a:t>
            </a:r>
            <a:r>
              <a:rPr lang="en-US" altLang="zh-TW" dirty="0"/>
              <a:t> </a:t>
            </a:r>
            <a:r>
              <a:rPr lang="en-US" altLang="zh-TW" dirty="0">
                <a:sym typeface="Wingdings 3" panose="05040102010807070707" pitchFamily="18" charset="2"/>
              </a:rPr>
              <a:t> </a:t>
            </a:r>
            <a:r>
              <a:rPr lang="en-US" altLang="zh-TW" dirty="0"/>
              <a:t>3n+2 ≤ n</a:t>
            </a:r>
            <a:r>
              <a:rPr lang="en-US" altLang="zh-TW" baseline="30000" dirty="0"/>
              <a:t>2</a:t>
            </a:r>
            <a:r>
              <a:rPr lang="en-US" altLang="zh-TW" dirty="0"/>
              <a:t> </a:t>
            </a:r>
            <a:r>
              <a:rPr lang="en-US" altLang="zh-TW" dirty="0">
                <a:sym typeface="Wingdings 3" panose="05040102010807070707" pitchFamily="18" charset="2"/>
              </a:rPr>
              <a:t> </a:t>
            </a:r>
            <a:r>
              <a:rPr lang="zh-TW" altLang="en-US" dirty="0">
                <a:sym typeface="Wingdings 3" panose="05040102010807070707" pitchFamily="18" charset="2"/>
              </a:rPr>
              <a:t>取 </a:t>
            </a:r>
            <a:r>
              <a:rPr lang="en-US" altLang="zh-TW" dirty="0"/>
              <a:t>n</a:t>
            </a:r>
            <a:r>
              <a:rPr lang="en-US" altLang="zh-TW" baseline="-25000" dirty="0"/>
              <a:t>o</a:t>
            </a:r>
            <a:r>
              <a:rPr lang="en-US" altLang="zh-TW" dirty="0">
                <a:sym typeface="Wingdings 3" panose="05040102010807070707" pitchFamily="18" charset="2"/>
              </a:rPr>
              <a:t> = 4</a:t>
            </a:r>
            <a:r>
              <a:rPr lang="zh-TW" altLang="en-US" dirty="0">
                <a:sym typeface="Wingdings 3" panose="05040102010807070707" pitchFamily="18" charset="2"/>
              </a:rPr>
              <a:t>。</a:t>
            </a:r>
          </a:p>
          <a:p>
            <a:endParaRPr lang="zh-TW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206479" y="2332112"/>
            <a:ext cx="301625" cy="288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70575" y="2347987"/>
            <a:ext cx="301625" cy="288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252120" y="4629150"/>
            <a:ext cx="301625" cy="288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156176" y="4629150"/>
            <a:ext cx="301625" cy="288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67544" y="2939866"/>
            <a:ext cx="8280920" cy="11521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8" name="手繪多邊形: 圖案 17"/>
          <p:cNvSpPr/>
          <p:nvPr/>
        </p:nvSpPr>
        <p:spPr>
          <a:xfrm>
            <a:off x="626012" y="5205046"/>
            <a:ext cx="7941213" cy="1266092"/>
          </a:xfrm>
          <a:custGeom>
            <a:avLst/>
            <a:gdLst>
              <a:gd name="connsiteX0" fmla="*/ 0 w 7941213"/>
              <a:gd name="connsiteY0" fmla="*/ 0 h 1266092"/>
              <a:gd name="connsiteX1" fmla="*/ 7941213 w 7941213"/>
              <a:gd name="connsiteY1" fmla="*/ 0 h 1266092"/>
              <a:gd name="connsiteX2" fmla="*/ 7941213 w 7941213"/>
              <a:gd name="connsiteY2" fmla="*/ 633046 h 1266092"/>
              <a:gd name="connsiteX3" fmla="*/ 5430130 w 7941213"/>
              <a:gd name="connsiteY3" fmla="*/ 633046 h 1266092"/>
              <a:gd name="connsiteX4" fmla="*/ 5430130 w 7941213"/>
              <a:gd name="connsiteY4" fmla="*/ 1266092 h 1266092"/>
              <a:gd name="connsiteX5" fmla="*/ 98474 w 7941213"/>
              <a:gd name="connsiteY5" fmla="*/ 1266092 h 1266092"/>
              <a:gd name="connsiteX6" fmla="*/ 98474 w 7941213"/>
              <a:gd name="connsiteY6" fmla="*/ 0 h 1266092"/>
              <a:gd name="connsiteX7" fmla="*/ 126610 w 7941213"/>
              <a:gd name="connsiteY7" fmla="*/ 0 h 1266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41213" h="1266092">
                <a:moveTo>
                  <a:pt x="0" y="0"/>
                </a:moveTo>
                <a:lnTo>
                  <a:pt x="7941213" y="0"/>
                </a:lnTo>
                <a:lnTo>
                  <a:pt x="7941213" y="633046"/>
                </a:lnTo>
                <a:lnTo>
                  <a:pt x="5430130" y="633046"/>
                </a:lnTo>
                <a:lnTo>
                  <a:pt x="5430130" y="1266092"/>
                </a:lnTo>
                <a:lnTo>
                  <a:pt x="98474" y="1266092"/>
                </a:lnTo>
                <a:lnTo>
                  <a:pt x="98474" y="0"/>
                </a:lnTo>
                <a:lnTo>
                  <a:pt x="126610" y="0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92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692696"/>
            <a:ext cx="7989752" cy="5151893"/>
          </a:xfrm>
        </p:spPr>
        <p:txBody>
          <a:bodyPr/>
          <a:lstStyle/>
          <a:p>
            <a:r>
              <a:rPr lang="zh-TW" altLang="en-US" dirty="0">
                <a:latin typeface="Rockwell Condensed" panose="02060603050405020104" pitchFamily="18" charset="0"/>
                <a:ea typeface="MS PGothic" panose="020B0600070205080204" pitchFamily="34" charset="-128"/>
              </a:rPr>
              <a:t>此時，你突然想起在上演算法課程時，老師所說過的一段話：</a:t>
            </a:r>
          </a:p>
          <a:p>
            <a:endParaRPr lang="en-US" altLang="zh-TW" dirty="0"/>
          </a:p>
          <a:p>
            <a:pPr marL="0" indent="0" algn="ctr">
              <a:buNone/>
            </a:pPr>
            <a:r>
              <a:rPr lang="zh-TW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anose="02060603050405020104" pitchFamily="18" charset="0"/>
                <a:ea typeface="標楷體" panose="03000509000000000000" pitchFamily="65" charset="-120"/>
              </a:rPr>
              <a:t>世界上很多的電腦科學家正在為旅行推銷員問題</a:t>
            </a:r>
            <a:r>
              <a:rPr lang="en-US" altLang="zh-TW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anose="02060603050405020104" pitchFamily="18" charset="0"/>
                <a:ea typeface="標楷體" panose="03000509000000000000" pitchFamily="65" charset="-120"/>
              </a:rPr>
              <a:t>(TSP)</a:t>
            </a:r>
            <a:r>
              <a:rPr lang="zh-TW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anose="02060603050405020104" pitchFamily="18" charset="0"/>
                <a:ea typeface="標楷體" panose="03000509000000000000" pitchFamily="65" charset="-120"/>
              </a:rPr>
              <a:t>找尋一個較有效率的演算法。但是，到目前為止卻沒有人能發展出一個</a:t>
            </a:r>
            <a:r>
              <a:rPr lang="zh-TW" altLang="en-US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anose="02060603050405020104" pitchFamily="18" charset="0"/>
                <a:ea typeface="標楷體" panose="03000509000000000000" pitchFamily="65" charset="-120"/>
              </a:rPr>
              <a:t>在最差情況下，時間複雜度比指數複雜度要來得好</a:t>
            </a:r>
            <a:r>
              <a:rPr lang="zh-TW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anose="020606030504050201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anose="02060603050405020104" pitchFamily="18" charset="0"/>
                <a:ea typeface="標楷體" panose="03000509000000000000" pitchFamily="65" charset="-120"/>
              </a:rPr>
              <a:t>TSP</a:t>
            </a:r>
            <a:r>
              <a:rPr lang="zh-TW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anose="02060603050405020104" pitchFamily="18" charset="0"/>
                <a:ea typeface="標楷體" panose="03000509000000000000" pitchFamily="65" charset="-120"/>
              </a:rPr>
              <a:t>演算法。不過，</a:t>
            </a:r>
            <a:r>
              <a:rPr lang="zh-TW" altLang="en-US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anose="02060603050405020104" pitchFamily="18" charset="0"/>
                <a:ea typeface="標楷體" panose="03000509000000000000" pitchFamily="65" charset="-120"/>
              </a:rPr>
              <a:t>也沒有人証明出找到這種演算法是不可能的</a:t>
            </a:r>
            <a:r>
              <a:rPr lang="en-US" altLang="zh-TW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endParaRPr lang="en-US" altLang="zh-TW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Condensed" panose="02060603050405020104" pitchFamily="18" charset="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357581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692696"/>
            <a:ext cx="7989752" cy="59766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前面所提例子中的</a:t>
            </a:r>
            <a:r>
              <a:rPr lang="en-US" altLang="zh-TW" dirty="0"/>
              <a:t>f(n) = 3n+2, </a:t>
            </a:r>
            <a:r>
              <a:rPr lang="zh-TW" altLang="en-US" dirty="0"/>
              <a:t>其</a:t>
            </a:r>
            <a:r>
              <a:rPr lang="en-US" altLang="zh-TW" dirty="0"/>
              <a:t>Big-O</a:t>
            </a:r>
            <a:r>
              <a:rPr lang="zh-TW" altLang="en-US" dirty="0"/>
              <a:t>為 </a:t>
            </a:r>
            <a:r>
              <a:rPr lang="en-US" altLang="zh-TW" dirty="0"/>
              <a:t>O(n), </a:t>
            </a:r>
            <a:r>
              <a:rPr lang="zh-TW" altLang="en-US" dirty="0"/>
              <a:t>然而</a:t>
            </a:r>
            <a:r>
              <a:rPr lang="en-US" altLang="zh-TW" dirty="0"/>
              <a:t>, O(n</a:t>
            </a:r>
            <a:r>
              <a:rPr lang="en-US" altLang="zh-TW" baseline="30000" dirty="0"/>
              <a:t>2</a:t>
            </a:r>
            <a:r>
              <a:rPr lang="en-US" altLang="zh-TW" dirty="0"/>
              <a:t>), O(n</a:t>
            </a:r>
            <a:r>
              <a:rPr lang="en-US" altLang="zh-TW" baseline="30000" dirty="0"/>
              <a:t>3</a:t>
            </a:r>
            <a:r>
              <a:rPr lang="en-US" altLang="zh-TW" dirty="0"/>
              <a:t>), </a:t>
            </a:r>
            <a:r>
              <a:rPr lang="zh-TW" altLang="en-US" dirty="0"/>
              <a:t>乃至</a:t>
            </a:r>
            <a:r>
              <a:rPr lang="en-US" altLang="zh-TW" dirty="0"/>
              <a:t>O(2</a:t>
            </a:r>
            <a:r>
              <a:rPr lang="en-US" altLang="zh-TW" baseline="30000" dirty="0"/>
              <a:t>n</a:t>
            </a:r>
            <a:r>
              <a:rPr lang="en-US" altLang="zh-TW" dirty="0"/>
              <a:t>)</a:t>
            </a:r>
            <a:r>
              <a:rPr lang="zh-TW" altLang="en-US" dirty="0"/>
              <a:t>也都是</a:t>
            </a:r>
            <a:r>
              <a:rPr lang="en-US" altLang="zh-TW" dirty="0"/>
              <a:t>3n+2</a:t>
            </a:r>
            <a:r>
              <a:rPr lang="zh-TW" altLang="en-US" dirty="0"/>
              <a:t>的上限值</a:t>
            </a:r>
            <a:r>
              <a:rPr lang="en-US" altLang="zh-TW" dirty="0"/>
              <a:t>; 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同理</a:t>
            </a:r>
            <a:r>
              <a:rPr lang="en-US" altLang="zh-TW" dirty="0"/>
              <a:t>, f(n) = 5n</a:t>
            </a:r>
            <a:r>
              <a:rPr lang="en-US" altLang="zh-TW" baseline="30000" dirty="0"/>
              <a:t>2</a:t>
            </a:r>
            <a:r>
              <a:rPr lang="en-US" altLang="zh-TW" dirty="0"/>
              <a:t>+3n+2 </a:t>
            </a:r>
            <a:r>
              <a:rPr lang="zh-TW" altLang="en-US" dirty="0"/>
              <a:t>的</a:t>
            </a:r>
            <a:r>
              <a:rPr lang="en-US" altLang="zh-TW" dirty="0"/>
              <a:t>Big-O </a:t>
            </a:r>
            <a:r>
              <a:rPr lang="zh-TW" altLang="en-US" dirty="0"/>
              <a:t>為 </a:t>
            </a:r>
            <a:r>
              <a:rPr lang="en-US" altLang="zh-TW" dirty="0"/>
              <a:t>O(n</a:t>
            </a:r>
            <a:r>
              <a:rPr lang="en-US" altLang="zh-TW" baseline="30000" dirty="0"/>
              <a:t>2</a:t>
            </a:r>
            <a:r>
              <a:rPr lang="en-US" altLang="zh-TW" dirty="0"/>
              <a:t>), </a:t>
            </a:r>
            <a:r>
              <a:rPr lang="zh-TW" altLang="en-US" dirty="0"/>
              <a:t>也可以為</a:t>
            </a:r>
            <a:r>
              <a:rPr lang="en-US" altLang="zh-TW" dirty="0"/>
              <a:t>O(n</a:t>
            </a:r>
            <a:r>
              <a:rPr lang="en-US" altLang="zh-TW" baseline="30000" dirty="0"/>
              <a:t>3</a:t>
            </a:r>
            <a:r>
              <a:rPr lang="en-US" altLang="zh-TW" dirty="0"/>
              <a:t>), </a:t>
            </a:r>
            <a:r>
              <a:rPr lang="zh-TW" altLang="en-US" dirty="0"/>
              <a:t>乃至</a:t>
            </a:r>
            <a:r>
              <a:rPr lang="en-US" altLang="zh-TW" dirty="0"/>
              <a:t>O(2</a:t>
            </a:r>
            <a:r>
              <a:rPr lang="en-US" altLang="zh-TW" baseline="30000" dirty="0"/>
              <a:t>n</a:t>
            </a:r>
            <a:r>
              <a:rPr lang="en-US" altLang="zh-TW" dirty="0"/>
              <a:t>).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原因</a:t>
            </a:r>
            <a:r>
              <a:rPr lang="en-US" altLang="zh-TW" dirty="0"/>
              <a:t>: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altLang="zh-TW" dirty="0"/>
              <a:t>f(n) = O(g(n))</a:t>
            </a:r>
            <a:r>
              <a:rPr lang="zh-TW" altLang="en-US" dirty="0"/>
              <a:t>這個式子只說明了當</a:t>
            </a:r>
            <a:r>
              <a:rPr lang="en-US" altLang="zh-TW" dirty="0"/>
              <a:t>n </a:t>
            </a:r>
            <a:r>
              <a:rPr lang="en-US" altLang="zh-TW" dirty="0">
                <a:sym typeface="Symbol" panose="05050102010706020507" pitchFamily="18" charset="2"/>
              </a:rPr>
              <a:t> n</a:t>
            </a:r>
            <a:r>
              <a:rPr lang="en-US" altLang="zh-TW" baseline="-25000" dirty="0">
                <a:sym typeface="Symbol" panose="05050102010706020507" pitchFamily="18" charset="2"/>
              </a:rPr>
              <a:t>0</a:t>
            </a:r>
            <a:r>
              <a:rPr lang="zh-TW" altLang="en-US" dirty="0">
                <a:sym typeface="Symbol" panose="05050102010706020507" pitchFamily="18" charset="2"/>
              </a:rPr>
              <a:t>時</a:t>
            </a:r>
            <a:r>
              <a:rPr lang="en-US" altLang="zh-TW" dirty="0">
                <a:sym typeface="Symbol" panose="05050102010706020507" pitchFamily="18" charset="2"/>
              </a:rPr>
              <a:t>, </a:t>
            </a:r>
            <a:r>
              <a:rPr lang="zh-TW" altLang="en-US" dirty="0">
                <a:sym typeface="Symbol" panose="05050102010706020507" pitchFamily="18" charset="2"/>
              </a:rPr>
              <a:t>若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f(n) ≤ </a:t>
            </a:r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</a:t>
            </a:r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(n)</a:t>
            </a:r>
            <a:r>
              <a:rPr lang="en-US" altLang="zh-TW" dirty="0"/>
              <a:t>, </a:t>
            </a:r>
            <a:r>
              <a:rPr lang="zh-TW" altLang="en-US" dirty="0"/>
              <a:t>則</a:t>
            </a:r>
            <a:r>
              <a:rPr lang="en-US" altLang="zh-TW" dirty="0"/>
              <a:t>g(n)</a:t>
            </a:r>
            <a:r>
              <a:rPr lang="zh-TW" altLang="en-US" dirty="0"/>
              <a:t>的常數倍數是</a:t>
            </a:r>
            <a:r>
              <a:rPr lang="en-US" altLang="zh-TW" dirty="0"/>
              <a:t>f(n)</a:t>
            </a:r>
            <a:r>
              <a:rPr lang="zh-TW" altLang="en-US" dirty="0"/>
              <a:t>的上限值，但</a:t>
            </a:r>
            <a:r>
              <a:rPr lang="zh-TW" altLang="en-US" u="sng" dirty="0"/>
              <a:t>並不能看出該上限值是多高</a:t>
            </a:r>
            <a:r>
              <a:rPr lang="en-US" altLang="zh-TW" dirty="0"/>
              <a:t>!! 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但是</a:t>
            </a:r>
            <a:r>
              <a:rPr lang="en-US" altLang="zh-TW" dirty="0"/>
              <a:t>, </a:t>
            </a:r>
            <a:r>
              <a:rPr lang="zh-TW" altLang="en-US" dirty="0"/>
              <a:t>在實際應用上為了要使</a:t>
            </a:r>
            <a:r>
              <a:rPr lang="en-US" altLang="zh-TW" dirty="0"/>
              <a:t>f(n) = O(g(n))</a:t>
            </a:r>
            <a:r>
              <a:rPr lang="zh-TW" altLang="en-US" dirty="0"/>
              <a:t>這個式子更有意義</a:t>
            </a:r>
            <a:r>
              <a:rPr lang="en-US" altLang="zh-TW" dirty="0"/>
              <a:t>, g(n)</a:t>
            </a:r>
            <a:r>
              <a:rPr lang="zh-TW" altLang="en-US" dirty="0"/>
              <a:t>必須</a:t>
            </a:r>
            <a:r>
              <a:rPr lang="zh-TW" altLang="en-US" u="sng" dirty="0"/>
              <a:t>要儘量</a:t>
            </a:r>
            <a:r>
              <a:rPr lang="zh-TW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小</a:t>
            </a:r>
            <a:r>
              <a:rPr lang="zh-TW" altLang="en-US" dirty="0"/>
              <a:t>。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所以</a:t>
            </a:r>
            <a:r>
              <a:rPr lang="en-US" altLang="zh-TW" dirty="0"/>
              <a:t>, 3n+2</a:t>
            </a:r>
            <a:r>
              <a:rPr lang="zh-TW" altLang="en-US" dirty="0"/>
              <a:t>的</a:t>
            </a:r>
            <a:r>
              <a:rPr lang="en-US" altLang="zh-TW" dirty="0"/>
              <a:t>Big-O</a:t>
            </a:r>
            <a:r>
              <a:rPr lang="zh-TW" altLang="en-US" dirty="0"/>
              <a:t>應為 </a:t>
            </a:r>
            <a:r>
              <a:rPr lang="en-US" altLang="zh-TW" dirty="0"/>
              <a:t>O(n), </a:t>
            </a:r>
            <a:r>
              <a:rPr lang="zh-TW" altLang="en-US" dirty="0"/>
              <a:t>不說 </a:t>
            </a:r>
            <a:r>
              <a:rPr lang="en-US" altLang="zh-TW" dirty="0"/>
              <a:t>3n+2 = O(n</a:t>
            </a:r>
            <a:r>
              <a:rPr lang="en-US" altLang="zh-TW" baseline="30000" dirty="0"/>
              <a:t>3</a:t>
            </a:r>
            <a:r>
              <a:rPr lang="en-US" altLang="zh-TW" dirty="0"/>
              <a:t>)…, </a:t>
            </a:r>
            <a:r>
              <a:rPr lang="zh-TW" altLang="en-US" dirty="0"/>
              <a:t>即使這些式子也是對的。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939901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</a:t>
            </a:r>
            <a:r>
              <a:rPr lang="en-US" altLang="zh-TW" cap="none" dirty="0"/>
              <a:t>mega</a:t>
            </a:r>
            <a:r>
              <a:rPr lang="en-US" altLang="zh-TW" dirty="0"/>
              <a:t> (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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Lower bound</a:t>
            </a:r>
            <a:r>
              <a:rPr lang="en-US" altLang="zh-TW" dirty="0"/>
              <a:t> of f(n).</a:t>
            </a:r>
          </a:p>
          <a:p>
            <a:pPr>
              <a:lnSpc>
                <a:spcPct val="120000"/>
              </a:lnSpc>
            </a:pPr>
            <a:r>
              <a:rPr lang="en-US" altLang="zh-TW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Definition:</a:t>
            </a:r>
            <a:endParaRPr lang="en-US" altLang="zh-TW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120000"/>
              </a:lnSpc>
            </a:pP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f(n) = 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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(g(n)) if and only if </a:t>
            </a:r>
            <a:r>
              <a:rPr lang="zh-TW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存在兩正數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TW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TW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TW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使得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f(n)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≥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TW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</a:t>
            </a:r>
            <a:r>
              <a:rPr lang="en-US" altLang="zh-TW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(n), for all n ≥ n</a:t>
            </a:r>
            <a:r>
              <a:rPr lang="en-US" altLang="zh-TW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712" y="3645024"/>
            <a:ext cx="3414712" cy="309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48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692696"/>
            <a:ext cx="7989752" cy="515189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 dirty="0"/>
              <a:t>Definition</a:t>
            </a:r>
            <a:r>
              <a:rPr lang="zh-TW" altLang="en-US" dirty="0"/>
              <a:t>說明</a:t>
            </a:r>
            <a:r>
              <a:rPr lang="en-US" altLang="zh-TW" dirty="0"/>
              <a:t>:</a:t>
            </a:r>
          </a:p>
          <a:p>
            <a:pPr lvl="1">
              <a:lnSpc>
                <a:spcPct val="120000"/>
              </a:lnSpc>
            </a:pPr>
            <a:r>
              <a:rPr lang="zh-TW" altLang="en-US" dirty="0"/>
              <a:t>只要</a:t>
            </a:r>
            <a:r>
              <a:rPr lang="en-US" altLang="zh-TW" dirty="0"/>
              <a:t>n</a:t>
            </a:r>
            <a:r>
              <a:rPr lang="zh-TW" altLang="en-US" dirty="0"/>
              <a:t>大到某一個程度 </a:t>
            </a:r>
            <a:r>
              <a:rPr lang="en-US" altLang="zh-TW" dirty="0"/>
              <a:t>(</a:t>
            </a:r>
            <a:r>
              <a:rPr lang="zh-TW" altLang="en-US" dirty="0"/>
              <a:t>大過</a:t>
            </a:r>
            <a:r>
              <a:rPr lang="en-US" altLang="zh-TW" dirty="0"/>
              <a:t>n</a:t>
            </a:r>
            <a:r>
              <a:rPr lang="en-US" altLang="zh-TW" baseline="-25000" dirty="0"/>
              <a:t>0</a:t>
            </a:r>
            <a:r>
              <a:rPr lang="zh-TW" altLang="en-US" dirty="0"/>
              <a:t>，通常假設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無窮大</a:t>
            </a:r>
            <a:r>
              <a:rPr lang="en-US" altLang="zh-TW" dirty="0"/>
              <a:t>)</a:t>
            </a:r>
            <a:r>
              <a:rPr lang="zh-TW" altLang="en-US" dirty="0"/>
              <a:t>，就保証 </a:t>
            </a:r>
            <a:r>
              <a:rPr lang="en-US" altLang="zh-TW" dirty="0"/>
              <a:t>f(n) </a:t>
            </a:r>
            <a:r>
              <a:rPr lang="zh-TW" altLang="en-US" dirty="0"/>
              <a:t>函數的數值一定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大於等於</a:t>
            </a:r>
            <a:r>
              <a:rPr lang="zh-TW" altLang="en-US" dirty="0"/>
              <a:t> </a:t>
            </a:r>
            <a:r>
              <a:rPr lang="en-US" altLang="zh-TW" dirty="0"/>
              <a:t>g(n) </a:t>
            </a:r>
            <a:r>
              <a:rPr lang="zh-TW" altLang="en-US" dirty="0"/>
              <a:t>函數以及其常數倍。</a:t>
            </a:r>
          </a:p>
          <a:p>
            <a:pPr lvl="1">
              <a:lnSpc>
                <a:spcPct val="120000"/>
              </a:lnSpc>
            </a:pPr>
            <a:r>
              <a:rPr lang="zh-TW" altLang="en-US" dirty="0"/>
              <a:t>亦即在</a:t>
            </a:r>
            <a:r>
              <a:rPr lang="zh-TW" altLang="en-US" u="sng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最好 </a:t>
            </a:r>
            <a:r>
              <a:rPr lang="en-US" altLang="zh-TW" u="sng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(best case) </a:t>
            </a:r>
            <a:r>
              <a:rPr lang="zh-TW" altLang="en-US" u="sng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的情況</a:t>
            </a:r>
            <a:r>
              <a:rPr lang="zh-TW" altLang="en-US" dirty="0"/>
              <a:t>下，</a:t>
            </a:r>
            <a:r>
              <a:rPr lang="en-US" altLang="zh-TW" dirty="0"/>
              <a:t>f(n)</a:t>
            </a:r>
            <a:r>
              <a:rPr lang="zh-TW" altLang="en-US" dirty="0"/>
              <a:t>函數的成長只能到達</a:t>
            </a:r>
            <a:r>
              <a:rPr lang="en-US" altLang="zh-TW" dirty="0"/>
              <a:t>g(n)!!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665919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以定義來說明範例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844824"/>
            <a:ext cx="7989752" cy="475252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f(n) = 3n+2, </a:t>
            </a:r>
            <a:r>
              <a:rPr lang="zh-TW" altLang="en-US" dirty="0"/>
              <a:t>則 </a:t>
            </a:r>
            <a:r>
              <a:rPr lang="en-US" altLang="zh-TW" dirty="0"/>
              <a:t>f(n) = </a:t>
            </a:r>
            <a:r>
              <a:rPr lang="en-US" altLang="zh-TW" dirty="0">
                <a:sym typeface="Symbol" panose="05050102010706020507" pitchFamily="18" charset="2"/>
              </a:rPr>
              <a:t></a:t>
            </a:r>
            <a:r>
              <a:rPr lang="en-US" altLang="zh-TW" dirty="0"/>
              <a:t>(n).</a:t>
            </a:r>
          </a:p>
          <a:p>
            <a:pPr lvl="1"/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f(n) = </a:t>
            </a:r>
            <a:r>
              <a:rPr lang="en-US" altLang="zh-TW" dirty="0">
                <a:sym typeface="Symbol" panose="05050102010706020507" pitchFamily="18" charset="2"/>
              </a:rPr>
              <a:t>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(n) if and only if 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存在兩正數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 =</a:t>
            </a:r>
            <a:r>
              <a:rPr lang="en-US" altLang="zh-TW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3 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TW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 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TW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1 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使得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f(n) ≥ </a:t>
            </a:r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</a:t>
            </a:r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(n)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for all n ≥ n</a:t>
            </a:r>
            <a:r>
              <a:rPr lang="en-US" altLang="zh-TW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altLang="zh-TW" dirty="0"/>
              <a:t>.</a:t>
            </a:r>
          </a:p>
          <a:p>
            <a:pPr lvl="1"/>
            <a:r>
              <a:rPr lang="zh-TW" altLang="en-US" dirty="0"/>
              <a:t>先決定</a:t>
            </a:r>
            <a:r>
              <a:rPr lang="en-US" altLang="zh-TW" dirty="0"/>
              <a:t>c</a:t>
            </a:r>
            <a:r>
              <a:rPr lang="zh-TW" altLang="en-US" dirty="0"/>
              <a:t>的值，鎖定</a:t>
            </a:r>
            <a:r>
              <a:rPr lang="en-US" altLang="zh-TW" dirty="0"/>
              <a:t>f(n)</a:t>
            </a:r>
            <a:r>
              <a:rPr lang="zh-TW" altLang="en-US" dirty="0"/>
              <a:t>中的最大項之值</a:t>
            </a:r>
            <a:r>
              <a:rPr lang="en-US" altLang="zh-TW" dirty="0"/>
              <a:t>(</a:t>
            </a:r>
            <a:r>
              <a:rPr lang="zh-TW" altLang="en-US" dirty="0"/>
              <a:t>即</a:t>
            </a:r>
            <a:r>
              <a:rPr lang="en-US" altLang="zh-TW" dirty="0"/>
              <a:t>: 3n)</a:t>
            </a:r>
            <a:r>
              <a:rPr lang="zh-TW" altLang="en-US" dirty="0"/>
              <a:t>，</a:t>
            </a:r>
            <a:r>
              <a:rPr lang="en-US" altLang="zh-TW" dirty="0"/>
              <a:t>c</a:t>
            </a:r>
            <a:r>
              <a:rPr lang="zh-TW" altLang="en-US" dirty="0"/>
              <a:t>只要</a:t>
            </a:r>
            <a:r>
              <a:rPr lang="zh-TW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與該項的常數值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相同</a:t>
            </a:r>
            <a:r>
              <a:rPr lang="zh-TW" altLang="en-US" dirty="0"/>
              <a:t>即可</a:t>
            </a:r>
            <a:r>
              <a:rPr lang="en-US" altLang="zh-TW" dirty="0"/>
              <a:t>!!</a:t>
            </a:r>
            <a:r>
              <a:rPr lang="zh-TW" altLang="en-US" dirty="0"/>
              <a:t>再由</a:t>
            </a:r>
            <a:r>
              <a:rPr lang="en-US" altLang="zh-TW" dirty="0"/>
              <a:t>c</a:t>
            </a:r>
            <a:r>
              <a:rPr lang="zh-TW" altLang="en-US" dirty="0"/>
              <a:t>去推</a:t>
            </a:r>
            <a:r>
              <a:rPr lang="en-US" altLang="zh-TW" dirty="0"/>
              <a:t>n</a:t>
            </a:r>
            <a:r>
              <a:rPr lang="en-US" altLang="zh-TW" baseline="-25000" dirty="0"/>
              <a:t>o</a:t>
            </a:r>
            <a:r>
              <a:rPr lang="zh-TW" altLang="en-US" dirty="0"/>
              <a:t>。</a:t>
            </a:r>
          </a:p>
          <a:p>
            <a:pPr lvl="1"/>
            <a:r>
              <a:rPr lang="en-US" altLang="zh-TW" dirty="0"/>
              <a:t>3n+2 ≥ 3n </a:t>
            </a:r>
            <a:r>
              <a:rPr lang="en-US" altLang="zh-TW" dirty="0">
                <a:sym typeface="Wingdings 3" panose="05040102010807070707" pitchFamily="18" charset="2"/>
              </a:rPr>
              <a:t> 2 ≥ 0 (</a:t>
            </a:r>
            <a:r>
              <a:rPr lang="zh-TW" altLang="en-US" dirty="0">
                <a:sym typeface="Wingdings 3" panose="05040102010807070707" pitchFamily="18" charset="2"/>
              </a:rPr>
              <a:t>恒真，故</a:t>
            </a:r>
            <a:r>
              <a:rPr lang="en-US" altLang="zh-TW" dirty="0"/>
              <a:t>n</a:t>
            </a:r>
            <a:r>
              <a:rPr lang="en-US" altLang="zh-TW" baseline="-25000" dirty="0"/>
              <a:t>o</a:t>
            </a:r>
            <a:r>
              <a:rPr lang="zh-TW" altLang="en-US" dirty="0">
                <a:sym typeface="Wingdings 3" panose="05040102010807070707" pitchFamily="18" charset="2"/>
              </a:rPr>
              <a:t>可任取</a:t>
            </a:r>
            <a:r>
              <a:rPr lang="en-US" altLang="zh-TW" dirty="0">
                <a:sym typeface="Wingdings 3" panose="05040102010807070707" pitchFamily="18" charset="2"/>
              </a:rPr>
              <a:t>!)</a:t>
            </a:r>
            <a:r>
              <a:rPr lang="zh-TW" altLang="en-US" dirty="0">
                <a:sym typeface="Wingdings 3" panose="05040102010807070707" pitchFamily="18" charset="2"/>
              </a:rPr>
              <a:t>。</a:t>
            </a:r>
          </a:p>
          <a:p>
            <a:r>
              <a:rPr lang="en-US" altLang="zh-TW" dirty="0"/>
              <a:t>f(n) = 5n</a:t>
            </a:r>
            <a:r>
              <a:rPr lang="en-US" altLang="zh-TW" baseline="30000" dirty="0"/>
              <a:t>2</a:t>
            </a:r>
            <a:r>
              <a:rPr lang="en-US" altLang="zh-TW" dirty="0"/>
              <a:t>+3n-2, </a:t>
            </a:r>
            <a:r>
              <a:rPr lang="zh-TW" altLang="en-US" dirty="0"/>
              <a:t>則 </a:t>
            </a:r>
            <a:r>
              <a:rPr lang="en-US" altLang="zh-TW" dirty="0"/>
              <a:t>f(n) = </a:t>
            </a:r>
            <a:r>
              <a:rPr lang="en-US" altLang="zh-TW" dirty="0">
                <a:sym typeface="Symbol" panose="05050102010706020507" pitchFamily="18" charset="2"/>
              </a:rPr>
              <a:t></a:t>
            </a:r>
            <a:r>
              <a:rPr lang="en-US" altLang="zh-TW" dirty="0"/>
              <a:t>(n</a:t>
            </a:r>
            <a:r>
              <a:rPr lang="en-US" altLang="zh-TW" baseline="30000" dirty="0"/>
              <a:t>2</a:t>
            </a:r>
            <a:r>
              <a:rPr lang="en-US" altLang="zh-TW" dirty="0"/>
              <a:t>).</a:t>
            </a:r>
          </a:p>
          <a:p>
            <a:pPr lvl="1"/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f(n) = </a:t>
            </a:r>
            <a:r>
              <a:rPr lang="en-US" altLang="zh-TW" dirty="0">
                <a:sym typeface="Symbol" panose="05050102010706020507" pitchFamily="18" charset="2"/>
              </a:rPr>
              <a:t>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(n</a:t>
            </a:r>
            <a:r>
              <a:rPr lang="en-US" altLang="zh-TW" baseline="30000" dirty="0"/>
              <a:t>2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 if and only if 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存在兩正數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 =</a:t>
            </a:r>
            <a:r>
              <a:rPr lang="en-US" altLang="zh-TW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5 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TW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 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TW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2/3 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使得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f(n) ≥ </a:t>
            </a:r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</a:t>
            </a:r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(n)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for all n ≥ n</a:t>
            </a:r>
            <a:r>
              <a:rPr lang="en-US" altLang="zh-TW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altLang="zh-TW" dirty="0"/>
              <a:t>.</a:t>
            </a:r>
          </a:p>
          <a:p>
            <a:pPr lvl="1"/>
            <a:r>
              <a:rPr lang="zh-TW" altLang="en-US" dirty="0"/>
              <a:t>先決定</a:t>
            </a:r>
            <a:r>
              <a:rPr lang="en-US" altLang="zh-TW" dirty="0"/>
              <a:t>c</a:t>
            </a:r>
            <a:r>
              <a:rPr lang="zh-TW" altLang="en-US" dirty="0"/>
              <a:t>的值，鎖定</a:t>
            </a:r>
            <a:r>
              <a:rPr lang="en-US" altLang="zh-TW" dirty="0"/>
              <a:t>f(n)</a:t>
            </a:r>
            <a:r>
              <a:rPr lang="zh-TW" altLang="en-US" dirty="0"/>
              <a:t>中的最大項之值</a:t>
            </a:r>
            <a:r>
              <a:rPr lang="en-US" altLang="zh-TW" dirty="0"/>
              <a:t>(</a:t>
            </a:r>
            <a:r>
              <a:rPr lang="zh-TW" altLang="en-US" dirty="0"/>
              <a:t>即</a:t>
            </a:r>
            <a:r>
              <a:rPr lang="en-US" altLang="zh-TW" dirty="0"/>
              <a:t>: 5n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en-US" altLang="zh-TW" dirty="0"/>
              <a:t>c</a:t>
            </a:r>
            <a:r>
              <a:rPr lang="zh-TW" altLang="en-US" dirty="0"/>
              <a:t>只要</a:t>
            </a:r>
            <a:r>
              <a:rPr lang="zh-TW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與該項的常數值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相同</a:t>
            </a:r>
            <a:r>
              <a:rPr lang="zh-TW" altLang="en-US" dirty="0"/>
              <a:t>即可</a:t>
            </a:r>
            <a:r>
              <a:rPr lang="en-US" altLang="zh-TW" dirty="0"/>
              <a:t>!!</a:t>
            </a:r>
            <a:r>
              <a:rPr lang="zh-TW" altLang="en-US" dirty="0"/>
              <a:t>再由</a:t>
            </a:r>
            <a:r>
              <a:rPr lang="en-US" altLang="zh-TW" dirty="0"/>
              <a:t>c</a:t>
            </a:r>
            <a:r>
              <a:rPr lang="zh-TW" altLang="en-US" dirty="0"/>
              <a:t>去推</a:t>
            </a:r>
            <a:r>
              <a:rPr lang="en-US" altLang="zh-TW" dirty="0"/>
              <a:t>n</a:t>
            </a:r>
            <a:r>
              <a:rPr lang="en-US" altLang="zh-TW" baseline="-25000" dirty="0"/>
              <a:t>o</a:t>
            </a:r>
            <a:r>
              <a:rPr lang="zh-TW" altLang="en-US" dirty="0"/>
              <a:t>。</a:t>
            </a:r>
          </a:p>
          <a:p>
            <a:pPr lvl="1"/>
            <a:r>
              <a:rPr lang="en-US" altLang="zh-TW" dirty="0"/>
              <a:t>5n</a:t>
            </a:r>
            <a:r>
              <a:rPr lang="en-US" altLang="zh-TW" baseline="30000" dirty="0"/>
              <a:t>2</a:t>
            </a:r>
            <a:r>
              <a:rPr lang="en-US" altLang="zh-TW" dirty="0"/>
              <a:t>+3n-2 ≥ 5n</a:t>
            </a:r>
            <a:r>
              <a:rPr lang="en-US" altLang="zh-TW" baseline="30000" dirty="0"/>
              <a:t>2</a:t>
            </a:r>
            <a:r>
              <a:rPr lang="en-US" altLang="zh-TW" dirty="0"/>
              <a:t> </a:t>
            </a:r>
            <a:r>
              <a:rPr lang="en-US" altLang="zh-TW" dirty="0">
                <a:sym typeface="Wingdings 3" panose="05040102010807070707" pitchFamily="18" charset="2"/>
              </a:rPr>
              <a:t> </a:t>
            </a:r>
            <a:r>
              <a:rPr lang="en-US" altLang="zh-TW" dirty="0"/>
              <a:t>3n-2 ≥ 0 </a:t>
            </a:r>
            <a:r>
              <a:rPr lang="en-US" altLang="zh-TW" dirty="0">
                <a:sym typeface="Wingdings 3" panose="05040102010807070707" pitchFamily="18" charset="2"/>
              </a:rPr>
              <a:t> </a:t>
            </a:r>
            <a:r>
              <a:rPr lang="zh-TW" altLang="en-US" dirty="0">
                <a:sym typeface="Wingdings 3" panose="05040102010807070707" pitchFamily="18" charset="2"/>
              </a:rPr>
              <a:t>取 </a:t>
            </a:r>
            <a:r>
              <a:rPr lang="en-US" altLang="zh-TW" dirty="0"/>
              <a:t>n</a:t>
            </a:r>
            <a:r>
              <a:rPr lang="en-US" altLang="zh-TW" baseline="-25000" dirty="0"/>
              <a:t>o</a:t>
            </a:r>
            <a:r>
              <a:rPr lang="en-US" altLang="zh-TW" dirty="0">
                <a:sym typeface="Wingdings 3" panose="05040102010807070707" pitchFamily="18" charset="2"/>
              </a:rPr>
              <a:t> = 2/3</a:t>
            </a:r>
            <a:r>
              <a:rPr lang="zh-TW" altLang="en-US" dirty="0">
                <a:sym typeface="Wingdings 3" panose="05040102010807070707" pitchFamily="18" charset="2"/>
              </a:rPr>
              <a:t>。</a:t>
            </a:r>
            <a:endParaRPr lang="zh-TW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436096" y="4580235"/>
            <a:ext cx="288925" cy="288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444208" y="4564360"/>
            <a:ext cx="431800" cy="288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436840" y="2347987"/>
            <a:ext cx="288925" cy="288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325716" y="2347987"/>
            <a:ext cx="190500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67544" y="2939866"/>
            <a:ext cx="8280920" cy="11521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7" name="手繪多邊形: 圖案 16"/>
          <p:cNvSpPr/>
          <p:nvPr/>
        </p:nvSpPr>
        <p:spPr>
          <a:xfrm>
            <a:off x="583809" y="5205046"/>
            <a:ext cx="7906043" cy="1266092"/>
          </a:xfrm>
          <a:custGeom>
            <a:avLst/>
            <a:gdLst>
              <a:gd name="connsiteX0" fmla="*/ 0 w 7906043"/>
              <a:gd name="connsiteY0" fmla="*/ 0 h 1266092"/>
              <a:gd name="connsiteX1" fmla="*/ 7906043 w 7906043"/>
              <a:gd name="connsiteY1" fmla="*/ 0 h 1266092"/>
              <a:gd name="connsiteX2" fmla="*/ 7906043 w 7906043"/>
              <a:gd name="connsiteY2" fmla="*/ 98474 h 1266092"/>
              <a:gd name="connsiteX3" fmla="*/ 7906043 w 7906043"/>
              <a:gd name="connsiteY3" fmla="*/ 562708 h 1266092"/>
              <a:gd name="connsiteX4" fmla="*/ 5303520 w 7906043"/>
              <a:gd name="connsiteY4" fmla="*/ 562708 h 1266092"/>
              <a:gd name="connsiteX5" fmla="*/ 5303520 w 7906043"/>
              <a:gd name="connsiteY5" fmla="*/ 1266092 h 1266092"/>
              <a:gd name="connsiteX6" fmla="*/ 21102 w 7906043"/>
              <a:gd name="connsiteY6" fmla="*/ 1266092 h 1266092"/>
              <a:gd name="connsiteX7" fmla="*/ 0 w 7906043"/>
              <a:gd name="connsiteY7" fmla="*/ 0 h 1266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06043" h="1266092">
                <a:moveTo>
                  <a:pt x="0" y="0"/>
                </a:moveTo>
                <a:lnTo>
                  <a:pt x="7906043" y="0"/>
                </a:lnTo>
                <a:lnTo>
                  <a:pt x="7906043" y="98474"/>
                </a:lnTo>
                <a:lnTo>
                  <a:pt x="7906043" y="562708"/>
                </a:lnTo>
                <a:lnTo>
                  <a:pt x="5303520" y="562708"/>
                </a:lnTo>
                <a:lnTo>
                  <a:pt x="5303520" y="1266092"/>
                </a:lnTo>
                <a:lnTo>
                  <a:pt x="21102" y="126609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9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692696"/>
            <a:ext cx="7989752" cy="59766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前面所提例子中的</a:t>
            </a:r>
            <a:r>
              <a:rPr lang="en-US" altLang="zh-TW" dirty="0"/>
              <a:t>f(n) = 3n+2, </a:t>
            </a:r>
            <a:r>
              <a:rPr lang="zh-TW" altLang="en-US" dirty="0"/>
              <a:t>其</a:t>
            </a:r>
            <a:r>
              <a:rPr lang="en-US" altLang="zh-TW" dirty="0"/>
              <a:t>Omega</a:t>
            </a:r>
            <a:r>
              <a:rPr lang="zh-TW" altLang="en-US" dirty="0"/>
              <a:t>為 </a:t>
            </a:r>
            <a:r>
              <a:rPr lang="zh-TW" altLang="en-US" dirty="0">
                <a:sym typeface="Symbol" panose="05050102010706020507" pitchFamily="18" charset="2"/>
              </a:rPr>
              <a:t></a:t>
            </a:r>
            <a:r>
              <a:rPr lang="en-US" altLang="zh-TW" dirty="0"/>
              <a:t>(n), </a:t>
            </a:r>
            <a:r>
              <a:rPr lang="zh-TW" altLang="en-US" dirty="0"/>
              <a:t>然而</a:t>
            </a:r>
            <a:r>
              <a:rPr lang="en-US" altLang="zh-TW" dirty="0"/>
              <a:t>, </a:t>
            </a:r>
            <a:r>
              <a:rPr lang="en-US" altLang="zh-TW" dirty="0">
                <a:sym typeface="Symbol" panose="05050102010706020507" pitchFamily="18" charset="2"/>
              </a:rPr>
              <a:t></a:t>
            </a:r>
            <a:r>
              <a:rPr lang="en-US" altLang="zh-TW" dirty="0"/>
              <a:t>(1)</a:t>
            </a:r>
            <a:r>
              <a:rPr lang="zh-TW" altLang="en-US" dirty="0"/>
              <a:t>也是</a:t>
            </a:r>
            <a:r>
              <a:rPr lang="en-US" altLang="zh-TW" dirty="0"/>
              <a:t>3n+2</a:t>
            </a:r>
            <a:r>
              <a:rPr lang="zh-TW" altLang="en-US" dirty="0"/>
              <a:t>的下限值</a:t>
            </a:r>
            <a:r>
              <a:rPr lang="en-US" altLang="zh-TW" dirty="0"/>
              <a:t>; 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同理</a:t>
            </a:r>
            <a:r>
              <a:rPr lang="en-US" altLang="zh-TW" dirty="0"/>
              <a:t>, f(n) = 5n</a:t>
            </a:r>
            <a:r>
              <a:rPr lang="en-US" altLang="zh-TW" baseline="30000" dirty="0"/>
              <a:t>2</a:t>
            </a:r>
            <a:r>
              <a:rPr lang="en-US" altLang="zh-TW" dirty="0"/>
              <a:t>+3n+2 </a:t>
            </a:r>
            <a:r>
              <a:rPr lang="zh-TW" altLang="en-US" dirty="0"/>
              <a:t>的</a:t>
            </a:r>
            <a:r>
              <a:rPr lang="en-US" altLang="zh-TW" dirty="0"/>
              <a:t>Omega </a:t>
            </a:r>
            <a:r>
              <a:rPr lang="zh-TW" altLang="en-US" dirty="0"/>
              <a:t>為 </a:t>
            </a:r>
            <a:r>
              <a:rPr lang="zh-TW" altLang="en-US" dirty="0">
                <a:sym typeface="Symbol" panose="05050102010706020507" pitchFamily="18" charset="2"/>
              </a:rPr>
              <a:t></a:t>
            </a:r>
            <a:r>
              <a:rPr lang="en-US" altLang="zh-TW" dirty="0"/>
              <a:t>(n</a:t>
            </a:r>
            <a:r>
              <a:rPr lang="en-US" altLang="zh-TW" baseline="30000" dirty="0"/>
              <a:t>2</a:t>
            </a:r>
            <a:r>
              <a:rPr lang="en-US" altLang="zh-TW" dirty="0"/>
              <a:t>), </a:t>
            </a:r>
            <a:r>
              <a:rPr lang="zh-TW" altLang="en-US" dirty="0"/>
              <a:t>也可以為</a:t>
            </a:r>
            <a:r>
              <a:rPr lang="zh-TW" altLang="en-US" dirty="0">
                <a:sym typeface="Symbol" panose="05050102010706020507" pitchFamily="18" charset="2"/>
              </a:rPr>
              <a:t></a:t>
            </a:r>
            <a:r>
              <a:rPr lang="en-US" altLang="zh-TW" dirty="0"/>
              <a:t>(n), </a:t>
            </a:r>
            <a:r>
              <a:rPr lang="zh-TW" altLang="en-US" dirty="0"/>
              <a:t>乃至</a:t>
            </a:r>
            <a:r>
              <a:rPr lang="zh-TW" altLang="en-US" dirty="0">
                <a:sym typeface="Symbol" panose="05050102010706020507" pitchFamily="18" charset="2"/>
              </a:rPr>
              <a:t></a:t>
            </a:r>
            <a:r>
              <a:rPr lang="en-US" altLang="zh-TW" dirty="0"/>
              <a:t>(1). 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原因</a:t>
            </a:r>
            <a:r>
              <a:rPr lang="en-US" altLang="zh-TW" dirty="0"/>
              <a:t>: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altLang="zh-TW" dirty="0"/>
              <a:t>f(n) = </a:t>
            </a:r>
            <a:r>
              <a:rPr lang="en-US" altLang="zh-TW" dirty="0">
                <a:sym typeface="Symbol" panose="05050102010706020507" pitchFamily="18" charset="2"/>
              </a:rPr>
              <a:t></a:t>
            </a:r>
            <a:r>
              <a:rPr lang="en-US" altLang="zh-TW" dirty="0"/>
              <a:t>(g(n))</a:t>
            </a:r>
            <a:r>
              <a:rPr lang="zh-TW" altLang="en-US" dirty="0"/>
              <a:t>這個式子只說明了當</a:t>
            </a:r>
            <a:r>
              <a:rPr lang="en-US" altLang="zh-TW" dirty="0"/>
              <a:t>n </a:t>
            </a:r>
            <a:r>
              <a:rPr lang="en-US" altLang="zh-TW" dirty="0">
                <a:sym typeface="Symbol" panose="05050102010706020507" pitchFamily="18" charset="2"/>
              </a:rPr>
              <a:t> n</a:t>
            </a:r>
            <a:r>
              <a:rPr lang="en-US" altLang="zh-TW" baseline="-25000" dirty="0">
                <a:sym typeface="Symbol" panose="05050102010706020507" pitchFamily="18" charset="2"/>
              </a:rPr>
              <a:t>0</a:t>
            </a:r>
            <a:r>
              <a:rPr lang="zh-TW" altLang="en-US" dirty="0">
                <a:sym typeface="Symbol" panose="05050102010706020507" pitchFamily="18" charset="2"/>
              </a:rPr>
              <a:t>時</a:t>
            </a:r>
            <a:r>
              <a:rPr lang="en-US" altLang="zh-TW" dirty="0">
                <a:sym typeface="Symbol" panose="05050102010706020507" pitchFamily="18" charset="2"/>
              </a:rPr>
              <a:t>, </a:t>
            </a:r>
            <a:r>
              <a:rPr lang="zh-TW" altLang="en-US" dirty="0">
                <a:sym typeface="Symbol" panose="05050102010706020507" pitchFamily="18" charset="2"/>
              </a:rPr>
              <a:t>若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f(n)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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</a:t>
            </a:r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(n)</a:t>
            </a:r>
            <a:r>
              <a:rPr lang="en-US" altLang="zh-TW" dirty="0"/>
              <a:t>, </a:t>
            </a:r>
            <a:r>
              <a:rPr lang="zh-TW" altLang="en-US" dirty="0"/>
              <a:t>則</a:t>
            </a:r>
            <a:r>
              <a:rPr lang="en-US" altLang="zh-TW" dirty="0"/>
              <a:t>g(n)</a:t>
            </a:r>
            <a:r>
              <a:rPr lang="zh-TW" altLang="en-US" dirty="0"/>
              <a:t>的常數倍數是</a:t>
            </a:r>
            <a:r>
              <a:rPr lang="en-US" altLang="zh-TW" dirty="0"/>
              <a:t>f(n)</a:t>
            </a:r>
            <a:r>
              <a:rPr lang="zh-TW" altLang="en-US" dirty="0"/>
              <a:t>的下限值，但</a:t>
            </a:r>
            <a:r>
              <a:rPr lang="zh-TW" altLang="en-US" u="sng" dirty="0"/>
              <a:t>並不能看出該下限值是多低</a:t>
            </a:r>
            <a:r>
              <a:rPr lang="en-US" altLang="zh-TW" dirty="0"/>
              <a:t>!! 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但是</a:t>
            </a:r>
            <a:r>
              <a:rPr lang="en-US" altLang="zh-TW" dirty="0"/>
              <a:t>, </a:t>
            </a:r>
            <a:r>
              <a:rPr lang="zh-TW" altLang="en-US" dirty="0"/>
              <a:t>在實際應用上為了要使</a:t>
            </a:r>
            <a:r>
              <a:rPr lang="en-US" altLang="zh-TW" dirty="0"/>
              <a:t>f(n) = </a:t>
            </a:r>
            <a:r>
              <a:rPr lang="en-US" altLang="zh-TW" dirty="0">
                <a:sym typeface="Symbol" panose="05050102010706020507" pitchFamily="18" charset="2"/>
              </a:rPr>
              <a:t></a:t>
            </a:r>
            <a:r>
              <a:rPr lang="en-US" altLang="zh-TW" dirty="0"/>
              <a:t>(g(n))</a:t>
            </a:r>
            <a:r>
              <a:rPr lang="zh-TW" altLang="en-US" dirty="0"/>
              <a:t>這個式子更有意義</a:t>
            </a:r>
            <a:r>
              <a:rPr lang="en-US" altLang="zh-TW" dirty="0"/>
              <a:t>, g(n)</a:t>
            </a:r>
            <a:r>
              <a:rPr lang="zh-TW" altLang="en-US" dirty="0"/>
              <a:t>必須要儘量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大</a:t>
            </a:r>
            <a:r>
              <a:rPr lang="zh-TW" altLang="en-US" dirty="0"/>
              <a:t>。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所以</a:t>
            </a:r>
            <a:r>
              <a:rPr lang="en-US" altLang="zh-TW" dirty="0"/>
              <a:t>, 3n+2</a:t>
            </a:r>
            <a:r>
              <a:rPr lang="zh-TW" altLang="en-US" dirty="0"/>
              <a:t>的</a:t>
            </a:r>
            <a:r>
              <a:rPr lang="en-US" altLang="zh-TW" dirty="0"/>
              <a:t>Omega</a:t>
            </a:r>
            <a:r>
              <a:rPr lang="zh-TW" altLang="en-US" dirty="0"/>
              <a:t>應為 </a:t>
            </a:r>
            <a:r>
              <a:rPr lang="zh-TW" altLang="en-US" dirty="0">
                <a:sym typeface="Symbol" panose="05050102010706020507" pitchFamily="18" charset="2"/>
              </a:rPr>
              <a:t></a:t>
            </a:r>
            <a:r>
              <a:rPr lang="en-US" altLang="zh-TW" dirty="0"/>
              <a:t>(n), </a:t>
            </a:r>
            <a:r>
              <a:rPr lang="zh-TW" altLang="en-US" dirty="0"/>
              <a:t>不說 </a:t>
            </a:r>
            <a:r>
              <a:rPr lang="en-US" altLang="zh-TW" dirty="0"/>
              <a:t>3n+2 = </a:t>
            </a:r>
            <a:r>
              <a:rPr lang="en-US" altLang="zh-TW" dirty="0">
                <a:sym typeface="Symbol" panose="05050102010706020507" pitchFamily="18" charset="2"/>
              </a:rPr>
              <a:t></a:t>
            </a:r>
            <a:r>
              <a:rPr lang="en-US" altLang="zh-TW" dirty="0"/>
              <a:t>(1)…, </a:t>
            </a:r>
            <a:r>
              <a:rPr lang="zh-TW" altLang="en-US" dirty="0"/>
              <a:t>即使這個式子也是對的。 </a:t>
            </a:r>
          </a:p>
        </p:txBody>
      </p:sp>
    </p:spTree>
    <p:extLst>
      <p:ext uri="{BB962C8B-B14F-4D97-AF65-F5344CB8AC3E}">
        <p14:creationId xmlns:p14="http://schemas.microsoft.com/office/powerpoint/2010/main" val="92144811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Theta</a:t>
            </a:r>
            <a:r>
              <a:rPr lang="en-US" altLang="zh-TW" dirty="0"/>
              <a:t> (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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較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 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與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</a:t>
            </a:r>
            <a:r>
              <a:rPr lang="zh-TW" altLang="en-US" dirty="0"/>
              <a:t> 精確</a:t>
            </a:r>
            <a:r>
              <a:rPr lang="en-US" altLang="zh-TW" dirty="0"/>
              <a:t>.</a:t>
            </a:r>
            <a:endParaRPr lang="en-US" altLang="zh-TW" b="1" u="sng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altLang="zh-TW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Definition:</a:t>
            </a:r>
            <a:endParaRPr lang="en-US" altLang="zh-TW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f(n) = 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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(g(n)) if and only if </a:t>
            </a:r>
            <a:r>
              <a:rPr lang="zh-TW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存在三正數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TW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c</a:t>
            </a:r>
            <a:r>
              <a:rPr lang="en-US" altLang="zh-TW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TW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TW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TW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使得</a:t>
            </a:r>
          </a:p>
          <a:p>
            <a:pPr lvl="1" algn="ctr"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TW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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g(n) ≤ f(n) ≤ c</a:t>
            </a:r>
            <a:r>
              <a:rPr lang="en-US" altLang="zh-TW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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g(n),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for all n ≥ n</a:t>
            </a:r>
            <a:r>
              <a:rPr lang="en-US" altLang="zh-TW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32385" y="3317505"/>
            <a:ext cx="1871663" cy="504825"/>
          </a:xfrm>
          <a:prstGeom prst="rect">
            <a:avLst/>
          </a:prstGeom>
          <a:solidFill>
            <a:srgbClr val="008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498950" y="3317505"/>
            <a:ext cx="1873250" cy="504825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021" y="4036643"/>
            <a:ext cx="3414712" cy="280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68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764704"/>
            <a:ext cx="7989752" cy="507988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 dirty="0"/>
              <a:t>Definition</a:t>
            </a:r>
            <a:r>
              <a:rPr lang="zh-TW" altLang="en-US" dirty="0"/>
              <a:t>說明</a:t>
            </a:r>
            <a:r>
              <a:rPr lang="en-US" altLang="zh-TW" dirty="0"/>
              <a:t>:</a:t>
            </a:r>
          </a:p>
          <a:p>
            <a:pPr lvl="1">
              <a:lnSpc>
                <a:spcPct val="120000"/>
              </a:lnSpc>
            </a:pPr>
            <a:r>
              <a:rPr lang="zh-TW" altLang="en-US" dirty="0"/>
              <a:t>在夠大的</a:t>
            </a:r>
            <a:r>
              <a:rPr lang="en-US" altLang="zh-TW" dirty="0"/>
              <a:t>n</a:t>
            </a:r>
            <a:r>
              <a:rPr lang="zh-TW" altLang="en-US" dirty="0"/>
              <a:t>值時</a:t>
            </a:r>
            <a:r>
              <a:rPr lang="en-US" altLang="zh-TW" dirty="0"/>
              <a:t>(</a:t>
            </a:r>
            <a:r>
              <a:rPr lang="zh-TW" altLang="en-US" dirty="0"/>
              <a:t>大過</a:t>
            </a:r>
            <a:r>
              <a:rPr lang="en-US" altLang="zh-TW" dirty="0"/>
              <a:t>n</a:t>
            </a:r>
            <a:r>
              <a:rPr lang="en-US" altLang="zh-TW" baseline="-25000" dirty="0"/>
              <a:t>0</a:t>
            </a:r>
            <a:r>
              <a:rPr lang="zh-TW" altLang="en-US" dirty="0"/>
              <a:t>，通常假設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無窮大</a:t>
            </a:r>
            <a:r>
              <a:rPr lang="en-US" altLang="zh-TW" dirty="0"/>
              <a:t>) </a:t>
            </a:r>
            <a:r>
              <a:rPr lang="zh-TW" altLang="en-US" dirty="0"/>
              <a:t>，如果存在有正的常數</a:t>
            </a:r>
            <a:r>
              <a:rPr lang="en-US" altLang="zh-TW" dirty="0"/>
              <a:t>c</a:t>
            </a:r>
            <a:r>
              <a:rPr lang="en-US" altLang="zh-TW" baseline="-25000" dirty="0"/>
              <a:t>1</a:t>
            </a:r>
            <a:r>
              <a:rPr lang="zh-TW" altLang="en-US" dirty="0"/>
              <a:t>與</a:t>
            </a:r>
            <a:r>
              <a:rPr lang="en-US" altLang="zh-TW" dirty="0"/>
              <a:t>c</a:t>
            </a:r>
            <a:r>
              <a:rPr lang="en-US" altLang="zh-TW" baseline="-25000" dirty="0"/>
              <a:t>2</a:t>
            </a:r>
            <a:r>
              <a:rPr lang="zh-TW" altLang="en-US" dirty="0"/>
              <a:t>，來讓</a:t>
            </a:r>
            <a:r>
              <a:rPr lang="en-US" altLang="zh-TW" dirty="0"/>
              <a:t>f(n)</a:t>
            </a:r>
            <a:r>
              <a:rPr lang="zh-TW" altLang="en-US" dirty="0"/>
              <a:t>夾於</a:t>
            </a:r>
            <a:r>
              <a:rPr lang="en-US" altLang="zh-TW" dirty="0"/>
              <a:t>c</a:t>
            </a:r>
            <a:r>
              <a:rPr lang="en-US" altLang="zh-TW" baseline="-25000" dirty="0"/>
              <a:t>1</a:t>
            </a:r>
            <a:r>
              <a:rPr lang="en-US" altLang="zh-TW" dirty="0"/>
              <a:t> g(n)</a:t>
            </a:r>
            <a:r>
              <a:rPr lang="zh-TW" altLang="en-US" dirty="0"/>
              <a:t>與</a:t>
            </a:r>
            <a:r>
              <a:rPr lang="en-US" altLang="zh-TW" dirty="0"/>
              <a:t>c</a:t>
            </a:r>
            <a:r>
              <a:rPr lang="en-US" altLang="zh-TW" baseline="-25000" dirty="0"/>
              <a:t>2</a:t>
            </a:r>
            <a:r>
              <a:rPr lang="en-US" altLang="zh-TW" dirty="0"/>
              <a:t> g(n)</a:t>
            </a:r>
            <a:r>
              <a:rPr lang="zh-TW" altLang="en-US" dirty="0"/>
              <a:t>之間，則</a:t>
            </a:r>
            <a:r>
              <a:rPr lang="en-US" altLang="zh-TW" dirty="0"/>
              <a:t>f(n)</a:t>
            </a:r>
            <a:r>
              <a:rPr lang="zh-TW" altLang="en-US" dirty="0"/>
              <a:t>即屬於</a:t>
            </a:r>
            <a:r>
              <a:rPr lang="zh-TW" altLang="en-US" dirty="0">
                <a:sym typeface="Symbol" panose="05050102010706020507" pitchFamily="18" charset="2"/>
              </a:rPr>
              <a:t></a:t>
            </a:r>
            <a:r>
              <a:rPr lang="en-US" altLang="zh-TW" dirty="0"/>
              <a:t>(g(n)) </a:t>
            </a:r>
            <a:r>
              <a:rPr lang="zh-TW" altLang="en-US" dirty="0"/>
              <a:t>之集合。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706538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以定義來說明範例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844824"/>
            <a:ext cx="7989752" cy="482453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 dirty="0"/>
              <a:t>f(n) = 3n+2, </a:t>
            </a:r>
            <a:r>
              <a:rPr lang="zh-TW" altLang="en-US" dirty="0"/>
              <a:t>則 </a:t>
            </a:r>
            <a:r>
              <a:rPr lang="en-US" altLang="zh-TW" dirty="0"/>
              <a:t>f(n) = </a:t>
            </a:r>
            <a:r>
              <a:rPr lang="en-US" altLang="zh-TW" dirty="0">
                <a:sym typeface="Symbol" panose="05050102010706020507" pitchFamily="18" charset="2"/>
              </a:rPr>
              <a:t></a:t>
            </a:r>
            <a:r>
              <a:rPr lang="en-US" altLang="zh-TW" dirty="0"/>
              <a:t>(n).</a:t>
            </a:r>
          </a:p>
          <a:p>
            <a:pPr lvl="1">
              <a:lnSpc>
                <a:spcPct val="120000"/>
              </a:lnSpc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f(n) = O(n) if and only if 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存在三正數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TW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</a:t>
            </a:r>
            <a:r>
              <a:rPr lang="en-US" altLang="zh-TW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3 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c</a:t>
            </a:r>
            <a:r>
              <a:rPr lang="en-US" altLang="zh-TW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</a:t>
            </a:r>
            <a:r>
              <a:rPr lang="en-US" altLang="zh-TW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4 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TW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 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TW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2 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使得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TW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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g(n) ≤ f(n) ≤ c</a:t>
            </a:r>
            <a:r>
              <a:rPr lang="en-US" altLang="zh-TW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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g(n)</a:t>
            </a:r>
            <a:r>
              <a:rPr lang="en-US" altLang="zh-TW" dirty="0"/>
              <a:t>,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for all n ≥ n</a:t>
            </a:r>
            <a:r>
              <a:rPr lang="en-US" altLang="zh-TW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altLang="zh-TW" dirty="0"/>
              <a:t>.</a:t>
            </a:r>
          </a:p>
          <a:p>
            <a:pPr lvl="1">
              <a:lnSpc>
                <a:spcPct val="120000"/>
              </a:lnSpc>
            </a:pPr>
            <a:r>
              <a:rPr lang="zh-TW" altLang="en-US" dirty="0"/>
              <a:t>用先前決定</a:t>
            </a:r>
            <a:r>
              <a:rPr lang="en-US" altLang="zh-TW" dirty="0">
                <a:solidFill>
                  <a:srgbClr val="FF0000"/>
                </a:solidFill>
              </a:rPr>
              <a:t>O 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</a:t>
            </a:r>
            <a:r>
              <a:rPr lang="zh-TW" altLang="en-US" dirty="0"/>
              <a:t>中</a:t>
            </a:r>
            <a:r>
              <a:rPr lang="en-US" altLang="zh-TW" dirty="0"/>
              <a:t>c</a:t>
            </a:r>
            <a:r>
              <a:rPr lang="zh-TW" altLang="en-US" dirty="0"/>
              <a:t>值的方式分別得到</a:t>
            </a:r>
            <a:r>
              <a:rPr lang="en-US" altLang="zh-TW" dirty="0"/>
              <a:t>c</a:t>
            </a:r>
            <a:r>
              <a:rPr lang="en-US" altLang="zh-TW" baseline="-25000" dirty="0"/>
              <a:t>1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dirty="0"/>
              <a:t>c</a:t>
            </a:r>
            <a:r>
              <a:rPr lang="en-US" altLang="zh-TW" baseline="-25000" dirty="0"/>
              <a:t>2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TW" altLang="en-US" dirty="0"/>
              <a:t>即可</a:t>
            </a:r>
            <a:r>
              <a:rPr lang="en-US" altLang="zh-TW" dirty="0"/>
              <a:t>!!</a:t>
            </a:r>
            <a:r>
              <a:rPr lang="zh-TW" altLang="en-US" dirty="0"/>
              <a:t>再由</a:t>
            </a:r>
            <a:r>
              <a:rPr lang="en-US" altLang="zh-TW" dirty="0"/>
              <a:t>c</a:t>
            </a:r>
            <a:r>
              <a:rPr lang="en-US" altLang="zh-TW" baseline="-25000" dirty="0"/>
              <a:t>1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dirty="0"/>
              <a:t>c</a:t>
            </a:r>
            <a:r>
              <a:rPr lang="en-US" altLang="zh-TW" baseline="-25000" dirty="0"/>
              <a:t>2</a:t>
            </a:r>
            <a:r>
              <a:rPr lang="zh-TW" altLang="en-US" dirty="0"/>
              <a:t>去推</a:t>
            </a:r>
            <a:r>
              <a:rPr lang="en-US" altLang="zh-TW" dirty="0"/>
              <a:t>n</a:t>
            </a:r>
            <a:r>
              <a:rPr lang="en-US" altLang="zh-TW" baseline="-25000" dirty="0"/>
              <a:t>o</a:t>
            </a:r>
            <a:r>
              <a:rPr lang="zh-TW" altLang="en-US" dirty="0"/>
              <a:t>。</a:t>
            </a:r>
          </a:p>
          <a:p>
            <a:pPr lvl="1">
              <a:lnSpc>
                <a:spcPct val="120000"/>
              </a:lnSpc>
            </a:pPr>
            <a:r>
              <a:rPr lang="en-US" altLang="zh-TW" dirty="0"/>
              <a:t>3n+2 ≤ 4n </a:t>
            </a:r>
            <a:r>
              <a:rPr lang="en-US" altLang="zh-TW" dirty="0">
                <a:sym typeface="Wingdings 3" panose="05040102010807070707" pitchFamily="18" charset="2"/>
              </a:rPr>
              <a:t>(</a:t>
            </a:r>
            <a:r>
              <a:rPr lang="zh-TW" altLang="en-US" dirty="0">
                <a:sym typeface="Wingdings 3" panose="05040102010807070707" pitchFamily="18" charset="2"/>
              </a:rPr>
              <a:t>用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f(n) ≤ c</a:t>
            </a:r>
            <a:r>
              <a:rPr lang="en-US" altLang="zh-TW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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g(n)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來找</a:t>
            </a:r>
            <a:r>
              <a:rPr lang="en-US" altLang="zh-TW" dirty="0">
                <a:sym typeface="Wingdings 3" panose="05040102010807070707" pitchFamily="18" charset="2"/>
              </a:rPr>
              <a:t>)</a:t>
            </a:r>
            <a:r>
              <a:rPr lang="en-US" altLang="zh-TW" dirty="0"/>
              <a:t> </a:t>
            </a:r>
            <a:r>
              <a:rPr lang="en-US" altLang="zh-TW" dirty="0">
                <a:sym typeface="Wingdings 3" panose="05040102010807070707" pitchFamily="18" charset="2"/>
              </a:rPr>
              <a:t> n ≥ 2 </a:t>
            </a:r>
            <a:r>
              <a:rPr lang="zh-TW" altLang="en-US" dirty="0">
                <a:sym typeface="Wingdings 3" panose="05040102010807070707" pitchFamily="18" charset="2"/>
              </a:rPr>
              <a:t>。</a:t>
            </a:r>
            <a:endParaRPr lang="zh-TW" altLang="en-US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anose="05020102010507070707" pitchFamily="18" charset="2"/>
              </a:rPr>
              <a:t></a:t>
            </a:r>
            <a:r>
              <a:rPr lang="zh-TW" altLang="en-US" dirty="0">
                <a:sym typeface="Wingdings 2" panose="05020102010507070707" pitchFamily="18" charset="2"/>
              </a:rPr>
              <a:t> </a:t>
            </a:r>
            <a:r>
              <a:rPr lang="en-US" altLang="zh-TW" dirty="0"/>
              <a:t>If </a:t>
            </a:r>
            <a:r>
              <a:rPr lang="en-US" altLang="zh-TW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f(n) = </a:t>
            </a:r>
            <a:r>
              <a:rPr lang="en-US" altLang="zh-TW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O</a:t>
            </a:r>
            <a:r>
              <a:rPr lang="en-US" altLang="zh-TW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(g(n))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且</a:t>
            </a:r>
            <a:r>
              <a:rPr lang="en-US" altLang="zh-TW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f(n) = </a:t>
            </a:r>
            <a:r>
              <a:rPr lang="en-US" altLang="zh-TW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</a:t>
            </a:r>
            <a:r>
              <a:rPr lang="en-US" altLang="zh-TW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(g(n))</a:t>
            </a:r>
            <a:r>
              <a:rPr lang="en-US" altLang="zh-TW" dirty="0"/>
              <a:t>, </a:t>
            </a:r>
            <a:r>
              <a:rPr lang="zh-TW" altLang="en-US" dirty="0"/>
              <a:t>則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f(n) =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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(g(n))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35608" y="3356992"/>
            <a:ext cx="8240848" cy="1440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08104" y="2492896"/>
            <a:ext cx="2160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300192" y="2492896"/>
            <a:ext cx="2160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255548" y="2492896"/>
            <a:ext cx="2160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一張含有 文字 的圖片&#10;&#10;描述是以高可信度產生">
            <a:extLst>
              <a:ext uri="{FF2B5EF4-FFF2-40B4-BE49-F238E27FC236}">
                <a16:creationId xmlns:a16="http://schemas.microsoft.com/office/drawing/2014/main" id="{B0BEA732-360E-419A-8BD1-37B1EA540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172" y="660181"/>
            <a:ext cx="2875279" cy="176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0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</a:t>
            </a:r>
            <a:r>
              <a:rPr lang="en-US" altLang="zh-TW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ig</a:t>
            </a:r>
            <a:r>
              <a:rPr lang="en-US" altLang="zh-TW" dirty="0"/>
              <a:t>-O, </a:t>
            </a:r>
            <a:r>
              <a:rPr lang="en-US" altLang="zh-TW" cap="none" dirty="0"/>
              <a:t>Omega</a:t>
            </a:r>
            <a:r>
              <a:rPr lang="zh-TW" altLang="en-US" dirty="0"/>
              <a:t>與</a:t>
            </a:r>
            <a:r>
              <a:rPr lang="en-US" altLang="zh-TW" cap="none" dirty="0"/>
              <a:t>Theta</a:t>
            </a:r>
            <a:r>
              <a:rPr lang="zh-TW" altLang="en-US" dirty="0"/>
              <a:t>的關係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/>
              <a:t>f(n) = 3n+2 </a:t>
            </a:r>
            <a:r>
              <a:rPr lang="zh-TW" altLang="en-US" dirty="0"/>
              <a:t>與 </a:t>
            </a:r>
            <a:r>
              <a:rPr lang="en-US" altLang="zh-TW" dirty="0"/>
              <a:t>f(n) = 5n</a:t>
            </a:r>
            <a:r>
              <a:rPr lang="en-US" altLang="zh-TW" baseline="30000" dirty="0"/>
              <a:t>2</a:t>
            </a:r>
            <a:r>
              <a:rPr lang="en-US" altLang="zh-TW" dirty="0"/>
              <a:t>+3n+2</a:t>
            </a:r>
            <a:r>
              <a:rPr lang="zh-TW" altLang="en-US" dirty="0"/>
              <a:t>為例</a:t>
            </a:r>
            <a:r>
              <a:rPr lang="en-US" altLang="zh-TW" dirty="0"/>
              <a:t>: </a:t>
            </a:r>
          </a:p>
          <a:p>
            <a:pPr lvl="1"/>
            <a:r>
              <a:rPr lang="en-US" altLang="zh-TW" dirty="0"/>
              <a:t>3n+2: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5n</a:t>
            </a:r>
            <a:r>
              <a:rPr lang="en-US" altLang="zh-TW" baseline="30000" dirty="0"/>
              <a:t>2</a:t>
            </a:r>
            <a:r>
              <a:rPr lang="en-US" altLang="zh-TW" dirty="0"/>
              <a:t>+3n+2:</a:t>
            </a:r>
          </a:p>
          <a:p>
            <a:endParaRPr lang="zh-TW" alt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51720" y="2465090"/>
            <a:ext cx="2074862" cy="18256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000" u="sng">
                <a:solidFill>
                  <a:srgbClr val="0033CC"/>
                </a:solidFill>
                <a:latin typeface="Arial Black" panose="020B0A04020102020204" pitchFamily="34" charset="0"/>
              </a:rPr>
              <a:t>Big-O</a:t>
            </a:r>
          </a:p>
          <a:p>
            <a:pPr algn="ctr"/>
            <a:endParaRPr lang="en-US" altLang="zh-TW" sz="2000" u="sng">
              <a:latin typeface="Arial Black" panose="020B0A04020102020204" pitchFamily="34" charset="0"/>
            </a:endParaRPr>
          </a:p>
          <a:p>
            <a:pPr algn="ctr"/>
            <a:endParaRPr lang="en-US" altLang="zh-TW" sz="2000" u="sng">
              <a:latin typeface="Arial Black" panose="020B0A04020102020204" pitchFamily="34" charset="0"/>
            </a:endParaRPr>
          </a:p>
          <a:p>
            <a:pPr algn="ctr"/>
            <a:endParaRPr lang="en-US" altLang="zh-TW" sz="2000">
              <a:latin typeface="Arial Black" panose="020B0A04020102020204" pitchFamily="34" charset="0"/>
            </a:endParaRPr>
          </a:p>
        </p:txBody>
      </p:sp>
      <p:graphicFrame>
        <p:nvGraphicFramePr>
          <p:cNvPr id="5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03074"/>
              </p:ext>
            </p:extLst>
          </p:nvPr>
        </p:nvGraphicFramePr>
        <p:xfrm>
          <a:off x="2326357" y="3041352"/>
          <a:ext cx="2016125" cy="1079500"/>
        </p:xfrm>
        <a:graphic>
          <a:graphicData uri="http://schemas.openxmlformats.org/drawingml/2006/table">
            <a:tbl>
              <a:tblPr/>
              <a:tblGrid>
                <a:gridCol w="671513">
                  <a:extLst>
                    <a:ext uri="{9D8B030D-6E8A-4147-A177-3AD203B41FA5}">
                      <a16:colId xmlns:a16="http://schemas.microsoft.com/office/drawing/2014/main" val="1924797296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7038148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3800095962"/>
                    </a:ext>
                  </a:extLst>
                </a:gridCol>
              </a:tblGrid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3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n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386019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1" lang="en-US" altLang="zh-TW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n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4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851088"/>
                  </a:ext>
                </a:extLst>
              </a:tr>
            </a:tbl>
          </a:graphicData>
        </a:graphic>
      </p:graphicFrame>
      <p:sp>
        <p:nvSpPr>
          <p:cNvPr id="6" name="Oval 20"/>
          <p:cNvSpPr>
            <a:spLocks noChangeArrowheads="1"/>
          </p:cNvSpPr>
          <p:nvPr/>
        </p:nvSpPr>
        <p:spPr bwMode="auto">
          <a:xfrm>
            <a:off x="4990182" y="2465090"/>
            <a:ext cx="2074863" cy="1825625"/>
          </a:xfrm>
          <a:prstGeom prst="ellipse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TW" sz="2000" u="sng">
                <a:solidFill>
                  <a:srgbClr val="0033CC"/>
                </a:solidFill>
                <a:latin typeface="Arial Black" panose="020B0A04020102020204" pitchFamily="34" charset="0"/>
              </a:rPr>
              <a:t>Omega</a:t>
            </a:r>
          </a:p>
          <a:p>
            <a:pPr algn="ctr"/>
            <a:endParaRPr lang="en-US" altLang="zh-TW" sz="2000" u="sng">
              <a:solidFill>
                <a:srgbClr val="0033CC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zh-TW" sz="2000" u="sng">
              <a:solidFill>
                <a:srgbClr val="0033CC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zh-TW" sz="2000" u="sng">
              <a:solidFill>
                <a:srgbClr val="0033CC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7" name="Group 6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0277905"/>
              </p:ext>
            </p:extLst>
          </p:nvPr>
        </p:nvGraphicFramePr>
        <p:xfrm>
          <a:off x="5214020" y="3376315"/>
          <a:ext cx="1649412" cy="45720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705605440"/>
                    </a:ext>
                  </a:extLst>
                </a:gridCol>
                <a:gridCol w="849312">
                  <a:extLst>
                    <a:ext uri="{9D8B030D-6E8A-4147-A177-3AD203B41FA5}">
                      <a16:colId xmlns:a16="http://schemas.microsoft.com/office/drawing/2014/main" val="104958011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2919318"/>
                  </a:ext>
                </a:extLst>
              </a:tr>
            </a:tbl>
          </a:graphicData>
        </a:graphic>
      </p:graphicFrame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3550320" y="2466677"/>
            <a:ext cx="2016125" cy="1825625"/>
          </a:xfrm>
          <a:prstGeom prst="ellipse">
            <a:avLst/>
          </a:prstGeom>
          <a:solidFill>
            <a:srgbClr val="FF0000">
              <a:alpha val="39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TW" sz="2000" u="sng">
                <a:solidFill>
                  <a:srgbClr val="0033CC"/>
                </a:solidFill>
                <a:latin typeface="Arial Black" panose="020B0A04020102020204" pitchFamily="34" charset="0"/>
              </a:rPr>
              <a:t>Theta</a:t>
            </a:r>
          </a:p>
          <a:p>
            <a:pPr algn="ctr"/>
            <a:endParaRPr lang="en-US" altLang="zh-TW" sz="2000" u="sng">
              <a:solidFill>
                <a:srgbClr val="0033CC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zh-TW" sz="2000" u="sng">
              <a:solidFill>
                <a:srgbClr val="0033CC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zh-TW" sz="2000" u="sng">
              <a:solidFill>
                <a:srgbClr val="0033CC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Oval 31"/>
          <p:cNvSpPr>
            <a:spLocks noChangeArrowheads="1"/>
          </p:cNvSpPr>
          <p:nvPr/>
        </p:nvSpPr>
        <p:spPr bwMode="auto">
          <a:xfrm>
            <a:off x="2110457" y="4752677"/>
            <a:ext cx="2016125" cy="18256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000" u="sng">
                <a:solidFill>
                  <a:srgbClr val="0033CC"/>
                </a:solidFill>
                <a:latin typeface="Arial Black" panose="020B0A04020102020204" pitchFamily="34" charset="0"/>
              </a:rPr>
              <a:t>Big-O</a:t>
            </a:r>
          </a:p>
          <a:p>
            <a:pPr algn="ctr"/>
            <a:endParaRPr lang="en-US" altLang="zh-TW" sz="2000" u="sng">
              <a:latin typeface="Arial Black" panose="020B0A04020102020204" pitchFamily="34" charset="0"/>
            </a:endParaRPr>
          </a:p>
          <a:p>
            <a:pPr algn="ctr"/>
            <a:endParaRPr lang="en-US" altLang="zh-TW" sz="2000" u="sng">
              <a:latin typeface="Arial Black" panose="020B0A04020102020204" pitchFamily="34" charset="0"/>
            </a:endParaRPr>
          </a:p>
          <a:p>
            <a:pPr algn="ctr"/>
            <a:endParaRPr lang="en-US" altLang="zh-TW" sz="2000">
              <a:latin typeface="Arial Black" panose="020B0A04020102020204" pitchFamily="34" charset="0"/>
            </a:endParaRPr>
          </a:p>
        </p:txBody>
      </p:sp>
      <p:graphicFrame>
        <p:nvGraphicFramePr>
          <p:cNvPr id="1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569525"/>
              </p:ext>
            </p:extLst>
          </p:nvPr>
        </p:nvGraphicFramePr>
        <p:xfrm>
          <a:off x="2326357" y="5252740"/>
          <a:ext cx="2017713" cy="1128713"/>
        </p:xfrm>
        <a:graphic>
          <a:graphicData uri="http://schemas.openxmlformats.org/drawingml/2006/table">
            <a:tbl>
              <a:tblPr/>
              <a:tblGrid>
                <a:gridCol w="671513">
                  <a:extLst>
                    <a:ext uri="{9D8B030D-6E8A-4147-A177-3AD203B41FA5}">
                      <a16:colId xmlns:a16="http://schemas.microsoft.com/office/drawing/2014/main" val="412522615"/>
                    </a:ext>
                  </a:extLst>
                </a:gridCol>
                <a:gridCol w="674687">
                  <a:extLst>
                    <a:ext uri="{9D8B030D-6E8A-4147-A177-3AD203B41FA5}">
                      <a16:colId xmlns:a16="http://schemas.microsoft.com/office/drawing/2014/main" val="2549566822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3380767242"/>
                    </a:ext>
                  </a:extLst>
                </a:gridCol>
              </a:tblGrid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3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4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397428"/>
                  </a:ext>
                </a:extLst>
              </a:tr>
              <a:tr h="563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1" lang="en-US" altLang="zh-TW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n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3315"/>
                  </a:ext>
                </a:extLst>
              </a:tr>
            </a:tbl>
          </a:graphicData>
        </a:graphic>
      </p:graphicFrame>
      <p:sp>
        <p:nvSpPr>
          <p:cNvPr id="11" name="Oval 47"/>
          <p:cNvSpPr>
            <a:spLocks noChangeArrowheads="1"/>
          </p:cNvSpPr>
          <p:nvPr/>
        </p:nvSpPr>
        <p:spPr bwMode="auto">
          <a:xfrm>
            <a:off x="4990182" y="4771727"/>
            <a:ext cx="2087563" cy="1825625"/>
          </a:xfrm>
          <a:prstGeom prst="ellipse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TW" sz="2000" u="sng">
                <a:solidFill>
                  <a:srgbClr val="0033CC"/>
                </a:solidFill>
                <a:latin typeface="Arial Black" panose="020B0A04020102020204" pitchFamily="34" charset="0"/>
              </a:rPr>
              <a:t>Omega</a:t>
            </a:r>
          </a:p>
          <a:p>
            <a:pPr algn="ctr"/>
            <a:endParaRPr lang="en-US" altLang="zh-TW" sz="2000" u="sng">
              <a:solidFill>
                <a:srgbClr val="0033CC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zh-TW" sz="2000" u="sng">
              <a:solidFill>
                <a:srgbClr val="0033CC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zh-TW" sz="2000" u="sng">
              <a:solidFill>
                <a:srgbClr val="0033CC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12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602125"/>
              </p:ext>
            </p:extLst>
          </p:nvPr>
        </p:nvGraphicFramePr>
        <p:xfrm>
          <a:off x="5134645" y="5589290"/>
          <a:ext cx="1800225" cy="457200"/>
        </p:xfrm>
        <a:graphic>
          <a:graphicData uri="http://schemas.openxmlformats.org/drawingml/2006/table">
            <a:tbl>
              <a:tblPr/>
              <a:tblGrid>
                <a:gridCol w="657225">
                  <a:extLst>
                    <a:ext uri="{9D8B030D-6E8A-4147-A177-3AD203B41FA5}">
                      <a16:colId xmlns:a16="http://schemas.microsoft.com/office/drawing/2014/main" val="222033965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4201921542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20669577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n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100132"/>
                  </a:ext>
                </a:extLst>
              </a:tr>
            </a:tbl>
          </a:graphicData>
        </a:graphic>
      </p:graphicFrame>
      <p:sp>
        <p:nvSpPr>
          <p:cNvPr id="13" name="Oval 60"/>
          <p:cNvSpPr>
            <a:spLocks noChangeArrowheads="1"/>
          </p:cNvSpPr>
          <p:nvPr/>
        </p:nvSpPr>
        <p:spPr bwMode="auto">
          <a:xfrm>
            <a:off x="3537620" y="4771727"/>
            <a:ext cx="2028825" cy="1825625"/>
          </a:xfrm>
          <a:prstGeom prst="ellipse">
            <a:avLst/>
          </a:prstGeom>
          <a:solidFill>
            <a:srgbClr val="FF0000">
              <a:alpha val="39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TW" sz="2000" u="sng">
                <a:solidFill>
                  <a:srgbClr val="0033CC"/>
                </a:solidFill>
                <a:latin typeface="Arial Black" panose="020B0A04020102020204" pitchFamily="34" charset="0"/>
              </a:rPr>
              <a:t>Theta</a:t>
            </a:r>
          </a:p>
          <a:p>
            <a:pPr algn="ctr"/>
            <a:endParaRPr lang="en-US" altLang="zh-TW" sz="2000" u="sng">
              <a:solidFill>
                <a:srgbClr val="0033CC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zh-TW" sz="2000" u="sng">
              <a:solidFill>
                <a:srgbClr val="0033CC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zh-TW" sz="2000" u="sng">
              <a:solidFill>
                <a:srgbClr val="0033CC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20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1" grpId="0" animBg="1"/>
      <p:bldP spid="13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</a:t>
            </a:r>
            <a:r>
              <a:rPr lang="en-US" altLang="zh-TW" cap="none" dirty="0"/>
              <a:t>mall</a:t>
            </a:r>
            <a:r>
              <a:rPr lang="en-US" altLang="zh-TW" dirty="0"/>
              <a:t>-O (o)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844824"/>
            <a:ext cx="7989752" cy="48245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TW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Definition:</a:t>
            </a:r>
            <a:endParaRPr lang="en-US" altLang="zh-TW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120000"/>
              </a:lnSpc>
            </a:pP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f(n) = o(g(n)) if and only if </a:t>
            </a:r>
            <a:r>
              <a:rPr lang="zh-TW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對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任何正數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TW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，會存在一個正數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TW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TW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使得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f(n)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TW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</a:t>
            </a:r>
            <a:r>
              <a:rPr lang="en-US" altLang="zh-TW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(n), for all n ≥ n</a:t>
            </a:r>
            <a:r>
              <a:rPr lang="en-US" altLang="zh-TW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altLang="zh-TW" dirty="0"/>
              <a:t>.</a:t>
            </a:r>
            <a:endParaRPr lang="en-US" altLang="zh-TW" b="1" u="sng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zh-TW" altLang="en-US" dirty="0"/>
              <a:t>與</a:t>
            </a:r>
            <a:r>
              <a:rPr lang="en-US" altLang="zh-TW" dirty="0"/>
              <a:t>Big-O</a:t>
            </a:r>
            <a:r>
              <a:rPr lang="zh-TW" altLang="en-US" dirty="0"/>
              <a:t>的比較</a:t>
            </a:r>
            <a:r>
              <a:rPr lang="en-US" altLang="zh-TW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f(n) = O(g(n)) if and only if 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存在兩正數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TW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使得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f(n)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≤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TW" dirty="0" err="1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</a:t>
            </a:r>
            <a:r>
              <a:rPr lang="en-US" altLang="zh-TW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(n), for all n ≥ n</a:t>
            </a:r>
            <a:r>
              <a:rPr lang="en-US" altLang="zh-TW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altLang="zh-TW" dirty="0"/>
              <a:t>.</a:t>
            </a:r>
          </a:p>
          <a:p>
            <a:pPr lvl="1"/>
            <a:r>
              <a:rPr lang="zh-TW" altLang="en-US" dirty="0"/>
              <a:t>例如</a:t>
            </a:r>
            <a:r>
              <a:rPr lang="en-US" altLang="zh-TW" dirty="0"/>
              <a:t>: </a:t>
            </a:r>
          </a:p>
          <a:p>
            <a:pPr lvl="2"/>
            <a:r>
              <a:rPr lang="en-US" altLang="zh-TW" dirty="0"/>
              <a:t>2n = o(n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2n</a:t>
            </a:r>
            <a:r>
              <a:rPr lang="en-US" altLang="zh-TW" baseline="30000" dirty="0"/>
              <a:t>2</a:t>
            </a:r>
            <a:r>
              <a:rPr lang="en-US" altLang="zh-TW" dirty="0"/>
              <a:t> ≠ o(n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  <a:r>
              <a:rPr lang="zh-TW" altLang="en-US" dirty="0"/>
              <a:t>，但是</a:t>
            </a:r>
            <a:r>
              <a:rPr lang="en-US" altLang="zh-TW" dirty="0"/>
              <a:t>2n</a:t>
            </a:r>
            <a:r>
              <a:rPr lang="en-US" altLang="zh-TW" baseline="30000" dirty="0"/>
              <a:t>2</a:t>
            </a:r>
            <a:r>
              <a:rPr lang="en-US" altLang="zh-TW" dirty="0"/>
              <a:t> = O(n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9061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764704"/>
            <a:ext cx="7989752" cy="507988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TW" altLang="en-US" dirty="0">
                <a:latin typeface="Rockwell Condensed" panose="02060603050405020104" pitchFamily="18" charset="0"/>
                <a:ea typeface="MS PGothic" panose="020B0600070205080204" pitchFamily="34" charset="-128"/>
              </a:rPr>
              <a:t>你找到了一線生機</a:t>
            </a:r>
            <a:r>
              <a:rPr lang="en-US" altLang="zh-TW" dirty="0">
                <a:latin typeface="Rockwell Condensed" panose="02060603050405020104" pitchFamily="18" charset="0"/>
                <a:ea typeface="MS PGothic" panose="020B0600070205080204" pitchFamily="34" charset="-128"/>
              </a:rPr>
              <a:t>!! </a:t>
            </a:r>
            <a:r>
              <a:rPr lang="zh-TW" altLang="en-US" dirty="0">
                <a:latin typeface="Rockwell Condensed" panose="02060603050405020104" pitchFamily="18" charset="0"/>
                <a:ea typeface="MS PGothic" panose="020B0600070205080204" pitchFamily="34" charset="-128"/>
              </a:rPr>
              <a:t>因為，你只要能証明</a:t>
            </a:r>
            <a:r>
              <a:rPr lang="zh-TW" altLang="en-US" u="sng" dirty="0">
                <a:solidFill>
                  <a:schemeClr val="hlink"/>
                </a:solidFill>
                <a:latin typeface="Rockwell Condensed" panose="02060603050405020104" pitchFamily="18" charset="0"/>
                <a:ea typeface="MS PGothic" panose="020B0600070205080204" pitchFamily="34" charset="-128"/>
              </a:rPr>
              <a:t>找出公司問題之有效率演算法的難度</a:t>
            </a:r>
            <a:r>
              <a:rPr lang="zh-TW" altLang="en-US" dirty="0">
                <a:latin typeface="Rockwell Condensed" panose="02060603050405020104" pitchFamily="18" charset="0"/>
                <a:ea typeface="MS PGothic" panose="020B0600070205080204" pitchFamily="34" charset="-128"/>
              </a:rPr>
              <a:t>和</a:t>
            </a:r>
            <a:r>
              <a:rPr lang="zh-TW" altLang="en-US" u="sng" dirty="0">
                <a:solidFill>
                  <a:schemeClr val="hlink"/>
                </a:solidFill>
                <a:latin typeface="Rockwell Condensed" panose="02060603050405020104" pitchFamily="18" charset="0"/>
                <a:ea typeface="MS PGothic" panose="020B0600070205080204" pitchFamily="34" charset="-128"/>
              </a:rPr>
              <a:t>找出旅行推銷員問題的有效率演算法</a:t>
            </a:r>
            <a:r>
              <a:rPr lang="zh-TW" altLang="en-US" dirty="0">
                <a:latin typeface="Rockwell Condensed" panose="02060603050405020104" pitchFamily="18" charset="0"/>
                <a:ea typeface="MS PGothic" panose="020B0600070205080204" pitchFamily="34" charset="-128"/>
              </a:rPr>
              <a:t>是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Rockwell Condensed" panose="02060603050405020104" pitchFamily="18" charset="0"/>
                <a:ea typeface="MS PGothic" panose="020B0600070205080204" pitchFamily="34" charset="-128"/>
              </a:rPr>
              <a:t>一樣難</a:t>
            </a:r>
            <a:r>
              <a:rPr lang="zh-TW" altLang="en-US" dirty="0">
                <a:latin typeface="Rockwell Condensed" panose="02060603050405020104" pitchFamily="18" charset="0"/>
                <a:ea typeface="MS PGothic" panose="020B0600070205080204" pitchFamily="34" charset="-128"/>
              </a:rPr>
              <a:t>的 </a:t>
            </a:r>
            <a:r>
              <a:rPr lang="en-US" altLang="zh-TW" dirty="0">
                <a:latin typeface="Rockwell Condensed" panose="02060603050405020104" pitchFamily="18" charset="0"/>
                <a:ea typeface="MS PGothic" panose="020B0600070205080204" pitchFamily="34" charset="-128"/>
              </a:rPr>
              <a:t>(</a:t>
            </a:r>
            <a:r>
              <a:rPr lang="zh-TW" altLang="en-US" dirty="0">
                <a:latin typeface="Rockwell Condensed" panose="02060603050405020104" pitchFamily="18" charset="0"/>
                <a:ea typeface="MS PGothic" panose="020B0600070205080204" pitchFamily="34" charset="-128"/>
              </a:rPr>
              <a:t>亦即：</a:t>
            </a:r>
            <a:r>
              <a:rPr lang="zh-TW" altLang="en-US" u="sng" dirty="0">
                <a:solidFill>
                  <a:srgbClr val="0000FF"/>
                </a:solidFill>
                <a:latin typeface="Rockwell Condensed" panose="02060603050405020104" pitchFamily="18" charset="0"/>
                <a:ea typeface="MS PGothic" panose="020B0600070205080204" pitchFamily="34" charset="-128"/>
              </a:rPr>
              <a:t>兩者是同一類的問題</a:t>
            </a:r>
            <a:r>
              <a:rPr lang="en-US" altLang="zh-TW" dirty="0">
                <a:latin typeface="Rockwell Condensed" panose="02060603050405020104" pitchFamily="18" charset="0"/>
                <a:ea typeface="MS PGothic" panose="020B0600070205080204" pitchFamily="34" charset="-128"/>
              </a:rPr>
              <a:t>)</a:t>
            </a:r>
            <a:r>
              <a:rPr lang="zh-TW" altLang="en-US" dirty="0">
                <a:latin typeface="Rockwell Condensed" panose="02060603050405020104" pitchFamily="18" charset="0"/>
                <a:ea typeface="MS PGothic" panose="020B0600070205080204" pitchFamily="34" charset="-128"/>
              </a:rPr>
              <a:t>，代表著上司要求你解決的問題也曾難倒很多電腦科學家。 </a:t>
            </a:r>
            <a:r>
              <a:rPr lang="en-US" altLang="zh-TW" sz="1800" dirty="0">
                <a:solidFill>
                  <a:srgbClr val="FF0000"/>
                </a:solidFill>
                <a:latin typeface="Rockwell Condensed" panose="02060603050405020104" pitchFamily="18" charset="0"/>
                <a:ea typeface="MS PGothic" panose="020B0600070205080204" pitchFamily="34" charset="-128"/>
              </a:rPr>
              <a:t>(</a:t>
            </a:r>
            <a:r>
              <a:rPr lang="zh-TW" altLang="en-US" sz="1800" dirty="0">
                <a:solidFill>
                  <a:srgbClr val="FF0000"/>
                </a:solidFill>
                <a:latin typeface="Rockwell Condensed" panose="02060603050405020104" pitchFamily="18" charset="0"/>
                <a:ea typeface="MS PGothic" panose="020B0600070205080204" pitchFamily="34" charset="-128"/>
              </a:rPr>
              <a:t>你很慶幸有好好上演算法</a:t>
            </a:r>
            <a:r>
              <a:rPr lang="en-US" altLang="zh-TW" sz="1800" dirty="0">
                <a:solidFill>
                  <a:srgbClr val="FF0000"/>
                </a:solidFill>
                <a:latin typeface="Rockwell Condensed" panose="02060603050405020104" pitchFamily="18" charset="0"/>
                <a:ea typeface="MS PGothic" panose="020B0600070205080204" pitchFamily="34" charset="-128"/>
              </a:rPr>
              <a:t>)</a:t>
            </a: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TW" altLang="en-US" dirty="0">
                <a:latin typeface="Rockwell Condensed" panose="02060603050405020104" pitchFamily="18" charset="0"/>
                <a:ea typeface="MS PGothic" panose="020B0600070205080204" pitchFamily="34" charset="-128"/>
              </a:rPr>
              <a:t>你終於証明出來公司的問題和旅行推銷員問題是同一等級的</a:t>
            </a:r>
            <a:r>
              <a:rPr lang="en-US" altLang="zh-TW" dirty="0">
                <a:latin typeface="MS PGothic" panose="020B0600070205080204" pitchFamily="34" charset="-128"/>
                <a:ea typeface="MS PGothic" panose="020B0600070205080204" pitchFamily="34" charset="-128"/>
              </a:rPr>
              <a:t>…</a:t>
            </a:r>
            <a:endParaRPr lang="en-US" altLang="zh-TW" dirty="0">
              <a:latin typeface="Rockwell Condensed" panose="02060603050405020104" pitchFamily="18" charset="0"/>
              <a:ea typeface="MS PGothic" panose="020B0600070205080204" pitchFamily="34" charset="-128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240560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</a:t>
            </a:r>
            <a:r>
              <a:rPr lang="en-US" altLang="zh-TW" cap="none" dirty="0"/>
              <a:t>mall</a:t>
            </a:r>
            <a:r>
              <a:rPr lang="en-US" altLang="zh-TW" dirty="0"/>
              <a:t>-O</a:t>
            </a:r>
            <a:r>
              <a:rPr lang="en-US" altLang="zh-TW" cap="none" dirty="0"/>
              <a:t>mega</a:t>
            </a:r>
            <a:r>
              <a:rPr lang="en-US" altLang="zh-TW" dirty="0"/>
              <a:t> (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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844824"/>
            <a:ext cx="7989752" cy="48245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TW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Definition:</a:t>
            </a:r>
            <a:endParaRPr lang="en-US" altLang="zh-TW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120000"/>
              </a:lnSpc>
            </a:pP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f(n) = 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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(g(n)) if and only if</a:t>
            </a:r>
            <a:r>
              <a:rPr lang="zh-TW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對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任何正數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TW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，會存在一個正數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TW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TW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使得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f(n)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&gt;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TW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</a:t>
            </a:r>
            <a:r>
              <a:rPr lang="en-US" altLang="zh-TW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(n), for all n ≥ n</a:t>
            </a:r>
            <a:r>
              <a:rPr lang="en-US" altLang="zh-TW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altLang="zh-TW" dirty="0"/>
              <a:t>.</a:t>
            </a:r>
          </a:p>
          <a:p>
            <a:pPr>
              <a:lnSpc>
                <a:spcPct val="120000"/>
              </a:lnSpc>
            </a:pPr>
            <a:r>
              <a:rPr lang="zh-TW" altLang="en-US" dirty="0"/>
              <a:t>與</a:t>
            </a:r>
            <a:r>
              <a:rPr lang="en-US" altLang="zh-TW" dirty="0"/>
              <a:t>Omega</a:t>
            </a:r>
            <a:r>
              <a:rPr lang="zh-TW" altLang="en-US" dirty="0"/>
              <a:t>的比較</a:t>
            </a:r>
            <a:r>
              <a:rPr lang="en-US" altLang="zh-TW" dirty="0"/>
              <a:t>:</a:t>
            </a:r>
            <a:endParaRPr lang="en-US" altLang="zh-TW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120000"/>
              </a:lnSpc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f(n) = 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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(g(n)) if and only if 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存在兩正數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TW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使得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f(n)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≥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TW" dirty="0" err="1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</a:t>
            </a:r>
            <a:r>
              <a:rPr lang="en-US" altLang="zh-TW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(n), for all n ≥ n</a:t>
            </a:r>
            <a:r>
              <a:rPr lang="en-US" altLang="zh-TW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altLang="zh-TW" dirty="0"/>
              <a:t>.</a:t>
            </a:r>
          </a:p>
          <a:p>
            <a:pPr lvl="1"/>
            <a:r>
              <a:rPr lang="zh-TW" altLang="en-US" dirty="0"/>
              <a:t>例如</a:t>
            </a:r>
            <a:r>
              <a:rPr lang="en-US" altLang="zh-TW" dirty="0"/>
              <a:t>: </a:t>
            </a:r>
          </a:p>
          <a:p>
            <a:pPr lvl="2"/>
            <a:r>
              <a:rPr lang="en-US" altLang="zh-TW" dirty="0"/>
              <a:t>5n</a:t>
            </a:r>
            <a:r>
              <a:rPr lang="en-US" altLang="zh-TW" baseline="30000" dirty="0"/>
              <a:t>2</a:t>
            </a:r>
            <a:r>
              <a:rPr lang="en-US" altLang="zh-TW" dirty="0"/>
              <a:t>+3n+2 = </a:t>
            </a:r>
            <a:r>
              <a:rPr lang="en-US" altLang="zh-TW" dirty="0">
                <a:sym typeface="Symbol" panose="05050102010706020507" pitchFamily="18" charset="2"/>
              </a:rPr>
              <a:t></a:t>
            </a:r>
            <a:r>
              <a:rPr lang="en-US" altLang="zh-TW" dirty="0"/>
              <a:t>(n)</a:t>
            </a:r>
          </a:p>
          <a:p>
            <a:pPr lvl="2"/>
            <a:r>
              <a:rPr lang="en-US" altLang="zh-TW" dirty="0"/>
              <a:t>5n</a:t>
            </a:r>
            <a:r>
              <a:rPr lang="en-US" altLang="zh-TW" baseline="30000" dirty="0"/>
              <a:t>2</a:t>
            </a:r>
            <a:r>
              <a:rPr lang="en-US" altLang="zh-TW" dirty="0"/>
              <a:t>+3n+2 ≠ </a:t>
            </a:r>
            <a:r>
              <a:rPr lang="en-US" altLang="zh-TW" dirty="0">
                <a:sym typeface="Symbol" panose="05050102010706020507" pitchFamily="18" charset="2"/>
              </a:rPr>
              <a:t></a:t>
            </a:r>
            <a:r>
              <a:rPr lang="en-US" altLang="zh-TW" dirty="0"/>
              <a:t>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  <a:r>
              <a:rPr lang="zh-TW" altLang="en-US" dirty="0"/>
              <a:t>，但是</a:t>
            </a:r>
            <a:r>
              <a:rPr lang="en-US" altLang="zh-TW" dirty="0"/>
              <a:t>5n</a:t>
            </a:r>
            <a:r>
              <a:rPr lang="en-US" altLang="zh-TW" baseline="30000" dirty="0"/>
              <a:t>2</a:t>
            </a:r>
            <a:r>
              <a:rPr lang="en-US" altLang="zh-TW" dirty="0"/>
              <a:t>+3n+2 = </a:t>
            </a:r>
            <a:r>
              <a:rPr lang="en-US" altLang="zh-TW" dirty="0">
                <a:sym typeface="Symbol" panose="05050102010706020507" pitchFamily="18" charset="2"/>
              </a:rPr>
              <a:t></a:t>
            </a:r>
            <a:r>
              <a:rPr lang="en-US" altLang="zh-TW" dirty="0"/>
              <a:t>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113696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32138" y="1989038"/>
            <a:ext cx="2881312" cy="3240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419475" y="2131913"/>
            <a:ext cx="2305050" cy="1800225"/>
          </a:xfrm>
          <a:prstGeom prst="ellipse">
            <a:avLst/>
          </a:prstGeom>
          <a:solidFill>
            <a:srgbClr val="CCCC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Big-O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492500" y="3284438"/>
            <a:ext cx="2303463" cy="1798638"/>
          </a:xfrm>
          <a:prstGeom prst="ellipse">
            <a:avLst/>
          </a:prstGeom>
          <a:solidFill>
            <a:srgbClr val="0000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Omega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192588" y="3422551"/>
            <a:ext cx="811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</a:rPr>
              <a:t>Theta</a:t>
            </a: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684213" y="2133501"/>
            <a:ext cx="2305050" cy="1800225"/>
          </a:xfrm>
          <a:prstGeom prst="ellipse">
            <a:avLst/>
          </a:prstGeom>
          <a:solidFill>
            <a:srgbClr val="CCCC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b="1">
              <a:effectLst>
                <a:outerShdw blurRad="38100" dist="38100" dir="2700000" algn="tl">
                  <a:srgbClr val="FFFFFF"/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757238" y="3286026"/>
            <a:ext cx="2303462" cy="1798637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b="1">
              <a:effectLst>
                <a:outerShdw blurRad="38100" dist="38100" dir="2700000" algn="tl">
                  <a:srgbClr val="C0C0C0"/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331913" y="2636738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Small-O</a:t>
            </a:r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6229350" y="3284438"/>
            <a:ext cx="2303463" cy="1798638"/>
          </a:xfrm>
          <a:prstGeom prst="ellipse">
            <a:avLst/>
          </a:prstGeom>
          <a:solidFill>
            <a:srgbClr val="0000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b="1">
              <a:effectLst>
                <a:outerShdw blurRad="38100" dist="38100" dir="2700000" algn="tl">
                  <a:srgbClr val="FFFFFF"/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6156325" y="2131913"/>
            <a:ext cx="2305050" cy="1800225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b="1">
              <a:effectLst>
                <a:outerShdw blurRad="38100" dist="38100" dir="2700000" algn="tl">
                  <a:srgbClr val="C0C0C0"/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6589713" y="4221063"/>
            <a:ext cx="151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Small-Omega</a:t>
            </a:r>
          </a:p>
        </p:txBody>
      </p:sp>
      <p:sp>
        <p:nvSpPr>
          <p:cNvPr id="14" name="AutoShape 21"/>
          <p:cNvSpPr>
            <a:spLocks noChangeArrowheads="1"/>
          </p:cNvSpPr>
          <p:nvPr/>
        </p:nvSpPr>
        <p:spPr bwMode="auto">
          <a:xfrm>
            <a:off x="3348038" y="1412776"/>
            <a:ext cx="814387" cy="866775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4211638" y="1433413"/>
            <a:ext cx="417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dirty="0">
                <a:latin typeface="+mn-ea"/>
              </a:rPr>
              <a:t>太奇怪而無法比較的函數 </a:t>
            </a:r>
            <a:r>
              <a:rPr lang="en-US" altLang="zh-TW" dirty="0">
                <a:latin typeface="+mn-ea"/>
              </a:rPr>
              <a:t>(</a:t>
            </a:r>
            <a:r>
              <a:rPr lang="zh-TW" altLang="en-US" dirty="0">
                <a:latin typeface="+mn-ea"/>
              </a:rPr>
              <a:t>如</a:t>
            </a:r>
            <a:r>
              <a:rPr lang="en-US" altLang="zh-TW" dirty="0">
                <a:latin typeface="+mn-ea"/>
              </a:rPr>
              <a:t>: </a:t>
            </a:r>
            <a:r>
              <a:rPr lang="zh-TW" altLang="en-US" dirty="0">
                <a:latin typeface="+mn-ea"/>
              </a:rPr>
              <a:t>週期函數</a:t>
            </a:r>
            <a:r>
              <a:rPr lang="en-US" altLang="zh-TW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329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5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Using a Limit to Determine Order 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若我們想利用極限的方式証明</a:t>
            </a:r>
            <a:r>
              <a:rPr lang="en-US" altLang="zh-TW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f(n) = </a:t>
            </a:r>
            <a:r>
              <a:rPr lang="en-US" altLang="zh-TW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(g(n))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TW" sz="18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( </a:t>
            </a:r>
            <a:r>
              <a:rPr lang="zh-TW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僅表示</a:t>
            </a:r>
            <a:r>
              <a:rPr lang="zh-TW" altLang="en-US" sz="18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某一個演算法分析方式的</a:t>
            </a:r>
            <a:r>
              <a:rPr lang="zh-TW" altLang="en-US" sz="1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表示符號</a:t>
            </a:r>
            <a:r>
              <a:rPr lang="en-US" altLang="zh-TW" sz="18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)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，則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:</a:t>
            </a:r>
          </a:p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852738"/>
            <a:ext cx="7956550" cy="2903537"/>
          </a:xfrm>
          <a:prstGeom prst="rect">
            <a:avLst/>
          </a:prstGeom>
          <a:noFill/>
          <a:ln w="57150" cmpd="thickThin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0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5017740"/>
            <a:ext cx="8229600" cy="790575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80728"/>
            <a:ext cx="8104188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300788" y="1704628"/>
            <a:ext cx="287337" cy="287337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300788" y="3073053"/>
            <a:ext cx="287337" cy="287337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300788" y="2352328"/>
            <a:ext cx="503237" cy="287337"/>
          </a:xfrm>
          <a:prstGeom prst="leftRightArrow">
            <a:avLst>
              <a:gd name="adj1" fmla="val 50000"/>
              <a:gd name="adj2" fmla="val 350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300788" y="3720753"/>
            <a:ext cx="503237" cy="287337"/>
          </a:xfrm>
          <a:prstGeom prst="leftRightArrow">
            <a:avLst>
              <a:gd name="adj1" fmla="val 50000"/>
              <a:gd name="adj2" fmla="val 350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6300788" y="4441478"/>
            <a:ext cx="503237" cy="287337"/>
          </a:xfrm>
          <a:prstGeom prst="leftRightArrow">
            <a:avLst>
              <a:gd name="adj1" fmla="val 50000"/>
              <a:gd name="adj2" fmla="val 350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98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邏必達法則 </a:t>
            </a:r>
            <a:r>
              <a:rPr lang="en-US" altLang="zh-TW" dirty="0"/>
              <a:t>(L’ Hospital Rule)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276872"/>
            <a:ext cx="61055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1524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Ex: </a:t>
            </a:r>
            <a:r>
              <a:rPr lang="en-US" altLang="zh-TW" cap="none" dirty="0"/>
              <a:t>Determine</a:t>
            </a:r>
            <a:r>
              <a:rPr lang="en-US" altLang="zh-TW" dirty="0"/>
              <a:t> </a:t>
            </a:r>
            <a:r>
              <a:rPr lang="en-US" altLang="zh-TW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en-US" altLang="zh-TW" dirty="0"/>
              <a:t> </a:t>
            </a:r>
            <a:r>
              <a:rPr lang="en-US" altLang="zh-TW" cap="none" dirty="0"/>
              <a:t>f</a:t>
            </a:r>
            <a:r>
              <a:rPr lang="en-US" altLang="zh-TW" dirty="0"/>
              <a:t>(</a:t>
            </a:r>
            <a:r>
              <a:rPr lang="en-US" altLang="zh-TW" cap="none" dirty="0"/>
              <a:t>n</a:t>
            </a:r>
            <a:r>
              <a:rPr lang="en-US" altLang="zh-TW" dirty="0"/>
              <a:t>) =     (</a:t>
            </a:r>
            <a:r>
              <a:rPr lang="en-US" altLang="zh-TW" cap="none" dirty="0"/>
              <a:t>g</a:t>
            </a:r>
            <a:r>
              <a:rPr lang="en-US" altLang="zh-TW" dirty="0"/>
              <a:t>(</a:t>
            </a:r>
            <a:r>
              <a:rPr lang="en-US" altLang="zh-TW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altLang="zh-TW" dirty="0"/>
              <a:t>)) </a:t>
            </a:r>
            <a:r>
              <a:rPr lang="en-US" altLang="zh-TW" cap="none" dirty="0"/>
              <a:t>or neither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2425" indent="-352425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dirty="0"/>
              <a:t>f(n) = log</a:t>
            </a:r>
            <a:r>
              <a:rPr lang="en-US" altLang="zh-TW" baseline="-25000" dirty="0"/>
              <a:t>5</a:t>
            </a:r>
            <a:r>
              <a:rPr lang="en-US" altLang="zh-TW" dirty="0"/>
              <a:t>4n, g(n) = log</a:t>
            </a:r>
            <a:r>
              <a:rPr lang="en-US" altLang="zh-TW" baseline="-25000" dirty="0"/>
              <a:t>4</a:t>
            </a:r>
            <a:r>
              <a:rPr lang="en-US" altLang="zh-TW" dirty="0"/>
              <a:t>5n</a:t>
            </a:r>
          </a:p>
          <a:p>
            <a:pPr marL="352425" indent="-352425">
              <a:buFont typeface="Wingdings" panose="05000000000000000000" pitchFamily="2" charset="2"/>
              <a:buNone/>
            </a:pPr>
            <a:r>
              <a:rPr lang="en-US" altLang="zh-TW" dirty="0"/>
              <a:t>Sol:</a:t>
            </a:r>
          </a:p>
          <a:p>
            <a:endParaRPr lang="zh-TW" alt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576068" y="725900"/>
            <a:ext cx="381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000" b="1" dirty="0">
                <a:latin typeface="Berlin Sans FB Demi" panose="020E0802020502020306" pitchFamily="34" charset="0"/>
                <a:sym typeface="Symbol" panose="05050102010706020507" pitchFamily="18" charset="2"/>
              </a:rPr>
              <a:t></a:t>
            </a:r>
          </a:p>
          <a:p>
            <a:pPr algn="ctr"/>
            <a:r>
              <a:rPr lang="en-US" altLang="zh-TW" sz="2000" b="1" dirty="0">
                <a:latin typeface="Berlin Sans FB Demi" panose="020E0802020502020306" pitchFamily="34" charset="0"/>
                <a:sym typeface="Symbol" panose="05050102010706020507" pitchFamily="18" charset="2"/>
              </a:rPr>
              <a:t></a:t>
            </a:r>
          </a:p>
          <a:p>
            <a:pPr algn="ctr"/>
            <a:r>
              <a:rPr lang="en-US" altLang="zh-TW" sz="2000" b="1" dirty="0">
                <a:latin typeface="Berlin Sans FB Demi" panose="020E0802020502020306" pitchFamily="34" charset="0"/>
                <a:sym typeface="Symbol" panose="05050102010706020507" pitchFamily="18" charset="2"/>
              </a:rPr>
              <a:t>O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37" y="2924944"/>
            <a:ext cx="8424862" cy="318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95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692696"/>
            <a:ext cx="7989752" cy="5151893"/>
          </a:xfrm>
        </p:spPr>
        <p:txBody>
          <a:bodyPr/>
          <a:lstStyle/>
          <a:p>
            <a:pPr marL="449263" indent="-449263">
              <a:buClr>
                <a:schemeClr val="tx1"/>
              </a:buClr>
              <a:buSzTx/>
              <a:buFont typeface="Wingdings" panose="05000000000000000000" pitchFamily="2" charset="2"/>
              <a:buAutoNum type="arabicPeriod" startAt="2"/>
            </a:pPr>
            <a:r>
              <a:rPr lang="en-US" altLang="zh-TW" dirty="0"/>
              <a:t>f(n) = 1.1</a:t>
            </a:r>
            <a:r>
              <a:rPr lang="en-US" altLang="zh-TW" baseline="30000" dirty="0"/>
              <a:t>0.1n</a:t>
            </a:r>
            <a:r>
              <a:rPr lang="en-US" altLang="zh-TW" dirty="0"/>
              <a:t>, g(n) = n</a:t>
            </a:r>
            <a:r>
              <a:rPr lang="en-US" altLang="zh-TW" baseline="30000" dirty="0"/>
              <a:t>3</a:t>
            </a:r>
          </a:p>
          <a:p>
            <a:pPr marL="449263" indent="-449263">
              <a:buFont typeface="Wingdings" panose="05000000000000000000" pitchFamily="2" charset="2"/>
              <a:buNone/>
            </a:pPr>
            <a:r>
              <a:rPr lang="en-US" altLang="zh-TW" dirty="0"/>
              <a:t>Sol:</a:t>
            </a:r>
          </a:p>
          <a:p>
            <a:endParaRPr lang="zh-TW" altLang="en-US" dirty="0"/>
          </a:p>
        </p:txBody>
      </p:sp>
      <p:pic>
        <p:nvPicPr>
          <p:cNvPr id="4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30" y="2060848"/>
            <a:ext cx="7559675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721837"/>
            <a:ext cx="1973122" cy="92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3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764704"/>
            <a:ext cx="7989752" cy="5079885"/>
          </a:xfrm>
        </p:spPr>
        <p:txBody>
          <a:bodyPr/>
          <a:lstStyle/>
          <a:p>
            <a:pPr marL="533400" indent="-533400">
              <a:buClr>
                <a:schemeClr val="tx1"/>
              </a:buClr>
              <a:buSzTx/>
              <a:buFont typeface="Wingdings" panose="05000000000000000000" pitchFamily="2" charset="2"/>
              <a:buAutoNum type="arabicPeriod" startAt="3"/>
            </a:pPr>
            <a:r>
              <a:rPr lang="en-US" altLang="zh-TW" dirty="0"/>
              <a:t>f(n) = n cot(n), g(n) = n tan(n)</a:t>
            </a:r>
            <a:endParaRPr lang="en-US" altLang="zh-TW" baseline="30000" dirty="0"/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zh-TW" dirty="0"/>
              <a:t>Sol:</a:t>
            </a:r>
          </a:p>
          <a:p>
            <a:endParaRPr lang="zh-TW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781300"/>
            <a:ext cx="8280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47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692696"/>
            <a:ext cx="7989752" cy="6048672"/>
          </a:xfrm>
        </p:spPr>
        <p:txBody>
          <a:bodyPr>
            <a:normAutofit/>
          </a:bodyPr>
          <a:lstStyle/>
          <a:p>
            <a:pPr marL="381000" indent="-381000">
              <a:lnSpc>
                <a:spcPct val="11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dirty="0">
                <a:sym typeface="Symbol" panose="05050102010706020507" pitchFamily="18" charset="2"/>
              </a:rPr>
              <a:t>Log</a:t>
            </a:r>
            <a:r>
              <a:rPr lang="zh-TW" altLang="en-US" dirty="0">
                <a:sym typeface="Symbol" panose="05050102010706020507" pitchFamily="18" charset="2"/>
              </a:rPr>
              <a:t>的底和</a:t>
            </a:r>
            <a:r>
              <a:rPr lang="en-US" altLang="zh-TW" dirty="0">
                <a:sym typeface="Symbol" panose="05050102010706020507" pitchFamily="18" charset="2"/>
              </a:rPr>
              <a:t>Complexity</a:t>
            </a:r>
            <a:r>
              <a:rPr lang="zh-TW" altLang="en-US" dirty="0">
                <a:sym typeface="Symbol" panose="05050102010706020507" pitchFamily="18" charset="2"/>
              </a:rPr>
              <a:t>無關</a:t>
            </a:r>
          </a:p>
          <a:p>
            <a:pPr marL="381000" indent="-381000">
              <a:lnSpc>
                <a:spcPct val="11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dirty="0">
                <a:sym typeface="Symbol" panose="05050102010706020507" pitchFamily="18" charset="2"/>
              </a:rPr>
              <a:t>a. </a:t>
            </a:r>
            <a:r>
              <a:rPr lang="zh-TW" altLang="en-US" dirty="0">
                <a:sym typeface="Symbol" panose="05050102010706020507" pitchFamily="18" charset="2"/>
              </a:rPr>
              <a:t>若</a:t>
            </a:r>
            <a:r>
              <a:rPr lang="en-US" altLang="zh-TW" dirty="0">
                <a:sym typeface="Symbol" panose="05050102010706020507" pitchFamily="18" charset="2"/>
              </a:rPr>
              <a:t>log f(n) = o(log g(n))</a:t>
            </a:r>
            <a:r>
              <a:rPr lang="zh-TW" altLang="en-US" dirty="0">
                <a:sym typeface="Symbol" panose="05050102010706020507" pitchFamily="18" charset="2"/>
              </a:rPr>
              <a:t>，</a:t>
            </a: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可保証</a:t>
            </a:r>
            <a:r>
              <a:rPr lang="en-US" altLang="zh-TW" dirty="0">
                <a:sym typeface="Symbol" panose="05050102010706020507" pitchFamily="18" charset="2"/>
              </a:rPr>
              <a:t>f(n) = o(g(n))</a:t>
            </a:r>
          </a:p>
          <a:p>
            <a:pPr marL="381000" indent="-381000">
              <a:lnSpc>
                <a:spcPct val="110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     b. </a:t>
            </a:r>
            <a:r>
              <a:rPr lang="zh-TW" altLang="en-US" dirty="0">
                <a:sym typeface="Symbol" panose="05050102010706020507" pitchFamily="18" charset="2"/>
              </a:rPr>
              <a:t>若</a:t>
            </a:r>
            <a:r>
              <a:rPr lang="en-US" altLang="zh-TW" dirty="0">
                <a:sym typeface="Symbol" panose="05050102010706020507" pitchFamily="18" charset="2"/>
              </a:rPr>
              <a:t>log f(n) = </a:t>
            </a:r>
            <a:r>
              <a:rPr lang="en-US" altLang="zh-TW" i="1" dirty="0">
                <a:sym typeface="Symbol" panose="05050102010706020507" pitchFamily="18" charset="2"/>
              </a:rPr>
              <a:t></a:t>
            </a:r>
            <a:r>
              <a:rPr lang="en-US" altLang="zh-TW" dirty="0">
                <a:sym typeface="Symbol" panose="05050102010706020507" pitchFamily="18" charset="2"/>
              </a:rPr>
              <a:t>(log g(n))</a:t>
            </a:r>
            <a:r>
              <a:rPr lang="zh-TW" altLang="en-US" dirty="0">
                <a:sym typeface="Symbol" panose="05050102010706020507" pitchFamily="18" charset="2"/>
              </a:rPr>
              <a:t>，</a:t>
            </a: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可保証</a:t>
            </a:r>
            <a:r>
              <a:rPr lang="en-US" altLang="zh-TW" dirty="0">
                <a:sym typeface="Symbol" panose="05050102010706020507" pitchFamily="18" charset="2"/>
              </a:rPr>
              <a:t>f(n) = </a:t>
            </a:r>
            <a:r>
              <a:rPr lang="en-US" altLang="zh-TW" i="1" dirty="0">
                <a:sym typeface="Symbol" panose="05050102010706020507" pitchFamily="18" charset="2"/>
              </a:rPr>
              <a:t></a:t>
            </a:r>
            <a:r>
              <a:rPr lang="en-US" altLang="zh-TW" dirty="0">
                <a:sym typeface="Symbol" panose="05050102010706020507" pitchFamily="18" charset="2"/>
              </a:rPr>
              <a:t>(g(n))</a:t>
            </a:r>
          </a:p>
          <a:p>
            <a:pPr marL="381000" indent="-381000">
              <a:lnSpc>
                <a:spcPct val="110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     c. </a:t>
            </a:r>
            <a:r>
              <a:rPr lang="zh-TW" altLang="en-US" dirty="0">
                <a:sym typeface="Symbol" panose="05050102010706020507" pitchFamily="18" charset="2"/>
              </a:rPr>
              <a:t>若</a:t>
            </a:r>
            <a:r>
              <a:rPr lang="en-US" altLang="zh-TW" dirty="0">
                <a:sym typeface="Symbol" panose="05050102010706020507" pitchFamily="18" charset="2"/>
              </a:rPr>
              <a:t>log f(n) = (log g(n))</a:t>
            </a:r>
            <a:r>
              <a:rPr lang="zh-TW" altLang="en-US" dirty="0">
                <a:sym typeface="Symbol" panose="05050102010706020507" pitchFamily="18" charset="2"/>
              </a:rPr>
              <a:t>，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不可保証</a:t>
            </a:r>
            <a:r>
              <a:rPr lang="en-US" altLang="zh-TW" dirty="0">
                <a:sym typeface="Symbol" panose="05050102010706020507" pitchFamily="18" charset="2"/>
              </a:rPr>
              <a:t>f(n) = (g(n))</a:t>
            </a:r>
          </a:p>
          <a:p>
            <a:pPr marL="381000" indent="-381000">
              <a:lnSpc>
                <a:spcPct val="11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 startAt="3"/>
            </a:pPr>
            <a:r>
              <a:rPr lang="zh-TW" altLang="en-US" dirty="0">
                <a:sym typeface="Symbol" panose="05050102010706020507" pitchFamily="18" charset="2"/>
              </a:rPr>
              <a:t>兩函數的</a:t>
            </a:r>
            <a:r>
              <a:rPr lang="en-US" altLang="zh-TW" dirty="0">
                <a:sym typeface="Symbol" panose="05050102010706020507" pitchFamily="18" charset="2"/>
              </a:rPr>
              <a:t>Complexity</a:t>
            </a:r>
            <a:r>
              <a:rPr lang="zh-TW" altLang="en-US" dirty="0">
                <a:sym typeface="Symbol" panose="05050102010706020507" pitchFamily="18" charset="2"/>
              </a:rPr>
              <a:t>有可能無法比較 </a:t>
            </a:r>
            <a:r>
              <a:rPr lang="en-US" altLang="zh-TW" dirty="0">
                <a:sym typeface="Symbol" panose="05050102010706020507" pitchFamily="18" charset="2"/>
              </a:rPr>
              <a:t>(Ex: </a:t>
            </a:r>
            <a:r>
              <a:rPr lang="zh-TW" altLang="en-US" dirty="0">
                <a:sym typeface="Symbol" panose="05050102010706020507" pitchFamily="18" charset="2"/>
              </a:rPr>
              <a:t>週期函數</a:t>
            </a:r>
            <a:r>
              <a:rPr lang="en-US" altLang="zh-TW" dirty="0">
                <a:sym typeface="Symbol" panose="05050102010706020507" pitchFamily="18" charset="2"/>
              </a:rPr>
              <a:t>)</a:t>
            </a:r>
          </a:p>
          <a:p>
            <a:pPr marL="381000" indent="-381000">
              <a:lnSpc>
                <a:spcPct val="110000"/>
              </a:lnSpc>
              <a:buClr>
                <a:schemeClr val="tx2"/>
              </a:buClr>
              <a:buSzTx/>
            </a:pPr>
            <a:r>
              <a:rPr lang="en-US" altLang="zh-TW" dirty="0">
                <a:sym typeface="Symbol" panose="05050102010706020507" pitchFamily="18" charset="2"/>
              </a:rPr>
              <a:t>Note 2</a:t>
            </a:r>
            <a:r>
              <a:rPr lang="zh-TW" altLang="en-US" dirty="0">
                <a:sym typeface="Symbol" panose="05050102010706020507" pitchFamily="18" charset="2"/>
              </a:rPr>
              <a:t>說明 </a:t>
            </a:r>
            <a:r>
              <a:rPr lang="en-US" altLang="zh-TW" dirty="0">
                <a:sym typeface="Symbol" panose="05050102010706020507" pitchFamily="18" charset="2"/>
              </a:rPr>
              <a:t>(</a:t>
            </a:r>
            <a:r>
              <a:rPr lang="zh-TW" altLang="en-US" dirty="0">
                <a:sym typeface="Symbol" panose="05050102010706020507" pitchFamily="18" charset="2"/>
              </a:rPr>
              <a:t>反例</a:t>
            </a:r>
            <a:r>
              <a:rPr lang="en-US" altLang="zh-TW" dirty="0">
                <a:sym typeface="Symbol" panose="05050102010706020507" pitchFamily="18" charset="2"/>
              </a:rPr>
              <a:t>)</a:t>
            </a:r>
          </a:p>
          <a:p>
            <a:pPr marL="898525" lvl="1" indent="-338138">
              <a:lnSpc>
                <a:spcPct val="110000"/>
              </a:lnSpc>
              <a:buClr>
                <a:schemeClr val="tx2"/>
              </a:buClr>
              <a:buSzTx/>
            </a:pPr>
            <a:r>
              <a:rPr lang="en-US" altLang="zh-TW" dirty="0">
                <a:sym typeface="Symbol" panose="05050102010706020507" pitchFamily="18" charset="2"/>
              </a:rPr>
              <a:t>f(n) = 2</a:t>
            </a:r>
            <a:r>
              <a:rPr lang="en-US" altLang="zh-TW" baseline="30000" dirty="0">
                <a:sym typeface="Symbol" panose="05050102010706020507" pitchFamily="18" charset="2"/>
              </a:rPr>
              <a:t>lg n</a:t>
            </a:r>
            <a:r>
              <a:rPr lang="en-US" altLang="zh-TW" dirty="0">
                <a:sym typeface="Symbol" panose="05050102010706020507" pitchFamily="18" charset="2"/>
              </a:rPr>
              <a:t>, g(n) = n</a:t>
            </a:r>
            <a:r>
              <a:rPr lang="en-US" altLang="zh-TW" baseline="30000" dirty="0">
                <a:sym typeface="Symbol" panose="05050102010706020507" pitchFamily="18" charset="2"/>
              </a:rPr>
              <a:t>2     </a:t>
            </a:r>
            <a:r>
              <a:rPr lang="en-US" altLang="zh-TW" dirty="0">
                <a:sym typeface="Symbol" panose="05050102010706020507" pitchFamily="18" charset="2"/>
              </a:rPr>
              <a:t> (</a:t>
            </a:r>
            <a:r>
              <a:rPr lang="en-US" altLang="zh-TW" dirty="0" err="1">
                <a:sym typeface="Symbol" panose="05050102010706020507" pitchFamily="18" charset="2"/>
              </a:rPr>
              <a:t>lg</a:t>
            </a:r>
            <a:r>
              <a:rPr lang="en-US" altLang="zh-TW" dirty="0">
                <a:sym typeface="Symbol" panose="05050102010706020507" pitchFamily="18" charset="2"/>
              </a:rPr>
              <a:t> = log</a:t>
            </a:r>
            <a:r>
              <a:rPr lang="en-US" altLang="zh-TW" baseline="-25000" dirty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)</a:t>
            </a:r>
          </a:p>
          <a:p>
            <a:pPr marL="898525" lvl="1" indent="-338138">
              <a:lnSpc>
                <a:spcPct val="110000"/>
              </a:lnSpc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Sol:</a:t>
            </a:r>
          </a:p>
          <a:p>
            <a:pPr marL="898525" lvl="1" indent="-338138">
              <a:lnSpc>
                <a:spcPct val="110000"/>
              </a:lnSpc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      </a:t>
            </a:r>
            <a:r>
              <a:rPr lang="en-US" altLang="zh-TW" dirty="0" err="1">
                <a:sym typeface="Symbol" panose="05050102010706020507" pitchFamily="18" charset="2"/>
              </a:rPr>
              <a:t>lg</a:t>
            </a:r>
            <a:r>
              <a:rPr lang="en-US" altLang="zh-TW" dirty="0">
                <a:sym typeface="Symbol" panose="05050102010706020507" pitchFamily="18" charset="2"/>
              </a:rPr>
              <a:t> f(n) = </a:t>
            </a:r>
            <a:r>
              <a:rPr lang="en-US" altLang="zh-TW" dirty="0" err="1">
                <a:sym typeface="Symbol" panose="05050102010706020507" pitchFamily="18" charset="2"/>
              </a:rPr>
              <a:t>lg</a:t>
            </a:r>
            <a:r>
              <a:rPr lang="en-US" altLang="zh-TW" dirty="0">
                <a:sym typeface="Symbol" panose="05050102010706020507" pitchFamily="18" charset="2"/>
              </a:rPr>
              <a:t> n  </a:t>
            </a:r>
            <a:r>
              <a:rPr lang="en-US" altLang="zh-TW" dirty="0" err="1">
                <a:sym typeface="Symbol" panose="05050102010706020507" pitchFamily="18" charset="2"/>
              </a:rPr>
              <a:t>lg</a:t>
            </a:r>
            <a:r>
              <a:rPr lang="en-US" altLang="zh-TW" dirty="0">
                <a:sym typeface="Symbol" panose="05050102010706020507" pitchFamily="18" charset="2"/>
              </a:rPr>
              <a:t> 2</a:t>
            </a:r>
          </a:p>
          <a:p>
            <a:pPr marL="898525" lvl="1" indent="-338138">
              <a:lnSpc>
                <a:spcPct val="110000"/>
              </a:lnSpc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      </a:t>
            </a:r>
            <a:r>
              <a:rPr lang="en-US" altLang="zh-TW" dirty="0" err="1">
                <a:sym typeface="Symbol" panose="05050102010706020507" pitchFamily="18" charset="2"/>
              </a:rPr>
              <a:t>lg</a:t>
            </a:r>
            <a:r>
              <a:rPr lang="en-US" altLang="zh-TW" dirty="0">
                <a:sym typeface="Symbol" panose="05050102010706020507" pitchFamily="18" charset="2"/>
              </a:rPr>
              <a:t> g(n) = 2 </a:t>
            </a:r>
            <a:r>
              <a:rPr lang="en-US" altLang="zh-TW" dirty="0" err="1">
                <a:sym typeface="Symbol" panose="05050102010706020507" pitchFamily="18" charset="2"/>
              </a:rPr>
              <a:t>lg</a:t>
            </a:r>
            <a:r>
              <a:rPr lang="en-US" altLang="zh-TW" dirty="0">
                <a:sym typeface="Symbol" panose="05050102010706020507" pitchFamily="18" charset="2"/>
              </a:rPr>
              <a:t> n</a:t>
            </a:r>
          </a:p>
          <a:p>
            <a:pPr marL="898525" lvl="1" indent="-338138">
              <a:lnSpc>
                <a:spcPct val="110000"/>
              </a:lnSpc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       </a:t>
            </a:r>
            <a:r>
              <a:rPr lang="en-US" altLang="zh-TW" dirty="0" err="1">
                <a:sym typeface="Symbol" panose="05050102010706020507" pitchFamily="18" charset="2"/>
              </a:rPr>
              <a:t>lg</a:t>
            </a:r>
            <a:r>
              <a:rPr lang="en-US" altLang="zh-TW" dirty="0">
                <a:sym typeface="Symbol" panose="05050102010706020507" pitchFamily="18" charset="2"/>
              </a:rPr>
              <a:t> f(n) = (</a:t>
            </a:r>
            <a:r>
              <a:rPr lang="en-US" altLang="zh-TW" dirty="0" err="1">
                <a:sym typeface="Symbol" panose="05050102010706020507" pitchFamily="18" charset="2"/>
              </a:rPr>
              <a:t>lg</a:t>
            </a:r>
            <a:r>
              <a:rPr lang="en-US" altLang="zh-TW" dirty="0">
                <a:sym typeface="Symbol" panose="05050102010706020507" pitchFamily="18" charset="2"/>
              </a:rPr>
              <a:t> g(n))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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u="sng" dirty="0">
                <a:sym typeface="Symbol" panose="05050102010706020507" pitchFamily="18" charset="2"/>
              </a:rPr>
              <a:t>f(n) = (g(n))</a:t>
            </a:r>
            <a:r>
              <a:rPr lang="en-US" altLang="zh-TW" dirty="0">
                <a:sym typeface="Symbol" panose="05050102010706020507" pitchFamily="18" charset="2"/>
              </a:rPr>
              <a:t>  </a:t>
            </a:r>
            <a:r>
              <a:rPr lang="en-US" altLang="zh-TW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)</a:t>
            </a:r>
            <a:endParaRPr lang="en-US" alt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5724128" y="4871141"/>
            <a:ext cx="1933575" cy="71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Berlin Sans FB" panose="020E0602020502020306" pitchFamily="34" charset="0"/>
                <a:sym typeface="Symbol" panose="05050102010706020507" pitchFamily="18" charset="2"/>
              </a:rPr>
              <a:t>∵f(n) = 2</a:t>
            </a:r>
            <a:r>
              <a:rPr lang="en-US" altLang="zh-TW" sz="2000" baseline="30000" dirty="0">
                <a:latin typeface="Berlin Sans FB" panose="020E0602020502020306" pitchFamily="34" charset="0"/>
                <a:sym typeface="Symbol" panose="05050102010706020507" pitchFamily="18" charset="2"/>
              </a:rPr>
              <a:t>lg n</a:t>
            </a:r>
            <a:r>
              <a:rPr lang="en-US" altLang="zh-TW" sz="2000" dirty="0">
                <a:latin typeface="Berlin Sans FB" panose="020E0602020502020306" pitchFamily="34" charset="0"/>
                <a:sym typeface="Symbol" panose="05050102010706020507" pitchFamily="18" charset="2"/>
              </a:rPr>
              <a:t> = n, </a:t>
            </a:r>
          </a:p>
          <a:p>
            <a:r>
              <a:rPr lang="en-US" altLang="zh-TW" sz="2000" dirty="0">
                <a:latin typeface="Berlin Sans FB" panose="020E0602020502020306" pitchFamily="34" charset="0"/>
                <a:sym typeface="Symbol" panose="05050102010706020507" pitchFamily="18" charset="2"/>
              </a:rPr>
              <a:t>    g(n) = n</a:t>
            </a:r>
            <a:r>
              <a:rPr lang="en-US" altLang="zh-TW" sz="2000" baseline="30000" dirty="0">
                <a:latin typeface="Berlin Sans FB" panose="020E0602020502020306" pitchFamily="34" charset="0"/>
                <a:sym typeface="Symbol" panose="05050102010706020507" pitchFamily="18" charset="2"/>
              </a:rPr>
              <a:t>2</a:t>
            </a:r>
            <a:endParaRPr lang="en-US" altLang="zh-TW" sz="2000" dirty="0">
              <a:latin typeface="Berlin Sans FB" panose="020E0602020502020306" pitchFamily="34" charset="0"/>
              <a:sym typeface="Symbol" panose="05050102010706020507" pitchFamily="18" charset="2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5580112" y="5877272"/>
            <a:ext cx="360040" cy="4248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717033" y="6230640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???</a:t>
            </a:r>
          </a:p>
        </p:txBody>
      </p:sp>
      <p:sp>
        <p:nvSpPr>
          <p:cNvPr id="8" name="語音泡泡: 橢圓形 7"/>
          <p:cNvSpPr/>
          <p:nvPr/>
        </p:nvSpPr>
        <p:spPr>
          <a:xfrm>
            <a:off x="6469319" y="476672"/>
            <a:ext cx="2664296" cy="720080"/>
          </a:xfrm>
          <a:prstGeom prst="wedgeEllipseCallout">
            <a:avLst>
              <a:gd name="adj1" fmla="val -32580"/>
              <a:gd name="adj2" fmla="val 69263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在極限定理之下</a:t>
            </a:r>
          </a:p>
        </p:txBody>
      </p:sp>
    </p:spTree>
    <p:extLst>
      <p:ext uri="{BB962C8B-B14F-4D97-AF65-F5344CB8AC3E}">
        <p14:creationId xmlns:p14="http://schemas.microsoft.com/office/powerpoint/2010/main" val="45772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補    充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647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692696"/>
            <a:ext cx="7989752" cy="5151893"/>
          </a:xfrm>
        </p:spPr>
        <p:txBody>
          <a:bodyPr/>
          <a:lstStyle/>
          <a:p>
            <a:r>
              <a:rPr lang="zh-TW" altLang="en-US" dirty="0">
                <a:latin typeface="Rockwell Condensed" panose="02060603050405020104" pitchFamily="18" charset="0"/>
                <a:ea typeface="MS PGothic" panose="020B0600070205080204" pitchFamily="34" charset="-128"/>
              </a:rPr>
              <a:t>你被加薪了，因為你讓公司節省了許多經費。</a:t>
            </a:r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50" y="1535906"/>
            <a:ext cx="5710238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81100" y="4910931"/>
            <a:ext cx="6781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TW" altLang="en-US" sz="2400" b="0">
                <a:ea typeface="MS PGothic" panose="020B0600070205080204" pitchFamily="34" charset="-128"/>
              </a:rPr>
              <a:t>我想不出好方法，</a:t>
            </a:r>
            <a:br>
              <a:rPr lang="zh-TW" altLang="en-US" sz="2400" b="0">
                <a:ea typeface="MS PGothic" panose="020B0600070205080204" pitchFamily="34" charset="-128"/>
              </a:rPr>
            </a:br>
            <a:r>
              <a:rPr lang="zh-TW" altLang="en-US" sz="2400" b="0">
                <a:ea typeface="MS PGothic" panose="020B0600070205080204" pitchFamily="34" charset="-128"/>
              </a:rPr>
              <a:t>因為這些名人專家也不會！</a:t>
            </a:r>
          </a:p>
        </p:txBody>
      </p:sp>
    </p:spTree>
    <p:extLst>
      <p:ext uri="{BB962C8B-B14F-4D97-AF65-F5344CB8AC3E}">
        <p14:creationId xmlns:p14="http://schemas.microsoft.com/office/powerpoint/2010/main" val="252974144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 </a:t>
            </a:r>
            <a:r>
              <a:rPr lang="en-US" altLang="zh-TW" dirty="0"/>
              <a:t>1: </a:t>
            </a:r>
            <a:r>
              <a:rPr lang="en-US" altLang="zh-TW" cap="none" dirty="0"/>
              <a:t>Time Complexity </a:t>
            </a:r>
            <a:r>
              <a:rPr lang="zh-TW" altLang="en-US" dirty="0"/>
              <a:t>相關議題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計算某一指令 </a:t>
            </a:r>
            <a:r>
              <a:rPr lang="en-US" altLang="zh-TW" dirty="0"/>
              <a:t>(ex: x=x+1) </a:t>
            </a:r>
            <a:r>
              <a:rPr lang="zh-TW" altLang="en-US" dirty="0"/>
              <a:t>的執行次數或</a:t>
            </a:r>
            <a:r>
              <a:rPr lang="en-US" altLang="zh-TW" dirty="0"/>
              <a:t>Big-O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68714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給程式片段，統計</a:t>
            </a:r>
            <a:r>
              <a:rPr lang="en-US" altLang="zh-TW" cap="none" dirty="0"/>
              <a:t>loop</a:t>
            </a:r>
            <a:r>
              <a:rPr lang="zh-TW" altLang="en-US" dirty="0"/>
              <a:t>內執行次數與</a:t>
            </a:r>
            <a:r>
              <a:rPr lang="en-US" altLang="zh-TW" dirty="0"/>
              <a:t>B</a:t>
            </a:r>
            <a:r>
              <a:rPr lang="en-US" altLang="zh-TW" cap="none" dirty="0"/>
              <a:t>ig</a:t>
            </a:r>
            <a:r>
              <a:rPr lang="en-US" altLang="zh-TW" dirty="0"/>
              <a:t>-O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例 </a:t>
            </a:r>
            <a:r>
              <a:rPr lang="en-US" altLang="zh-TW" dirty="0"/>
              <a:t>1:</a:t>
            </a:r>
          </a:p>
          <a:p>
            <a:pPr lvl="1"/>
            <a:endParaRPr lang="en-US" altLang="zh-TW" sz="2800" dirty="0"/>
          </a:p>
          <a:p>
            <a:pPr lvl="1"/>
            <a:endParaRPr lang="en-US" altLang="zh-TW" sz="2800" dirty="0"/>
          </a:p>
          <a:p>
            <a:pPr lvl="1"/>
            <a:endParaRPr lang="en-US" altLang="zh-TW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    </a:t>
            </a:r>
            <a:r>
              <a:rPr lang="zh-TW" altLang="en-US" dirty="0"/>
              <a:t>求</a:t>
            </a:r>
            <a:r>
              <a:rPr lang="en-US" altLang="zh-TW" dirty="0"/>
              <a:t>x=x+1</a:t>
            </a:r>
            <a:r>
              <a:rPr lang="zh-TW" altLang="en-US" dirty="0"/>
              <a:t>之執行次數與</a:t>
            </a:r>
            <a:r>
              <a:rPr lang="en-US" altLang="zh-TW" dirty="0"/>
              <a:t>Big-O.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Sol: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>
                <a:sym typeface="Wingdings 3" panose="05040102010807070707" pitchFamily="18" charset="2"/>
              </a:rPr>
              <a:t></a:t>
            </a:r>
            <a:r>
              <a:rPr lang="zh-TW" altLang="en-US" dirty="0">
                <a:sym typeface="Wingdings 3" panose="05040102010807070707" pitchFamily="18" charset="2"/>
              </a:rPr>
              <a:t>執行次數</a:t>
            </a:r>
            <a:r>
              <a:rPr lang="en-US" altLang="zh-TW" dirty="0">
                <a:sym typeface="Wingdings 3" panose="05040102010807070707" pitchFamily="18" charset="2"/>
              </a:rPr>
              <a:t>:</a:t>
            </a:r>
            <a:endParaRPr lang="zh-TW" altLang="en-US" dirty="0"/>
          </a:p>
        </p:txBody>
      </p:sp>
      <p:graphicFrame>
        <p:nvGraphicFramePr>
          <p:cNvPr id="9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255373"/>
              </p:ext>
            </p:extLst>
          </p:nvPr>
        </p:nvGraphicFramePr>
        <p:xfrm>
          <a:off x="1413395" y="3956075"/>
          <a:ext cx="6394450" cy="1371600"/>
        </p:xfrm>
        <a:graphic>
          <a:graphicData uri="http://schemas.openxmlformats.org/drawingml/2006/table">
            <a:tbl>
              <a:tblPr/>
              <a:tblGrid>
                <a:gridCol w="1293813">
                  <a:extLst>
                    <a:ext uri="{9D8B030D-6E8A-4147-A177-3AD203B41FA5}">
                      <a16:colId xmlns:a16="http://schemas.microsoft.com/office/drawing/2014/main" val="476404611"/>
                    </a:ext>
                  </a:extLst>
                </a:gridCol>
                <a:gridCol w="1458912">
                  <a:extLst>
                    <a:ext uri="{9D8B030D-6E8A-4147-A177-3AD203B41FA5}">
                      <a16:colId xmlns:a16="http://schemas.microsoft.com/office/drawing/2014/main" val="1675517509"/>
                    </a:ext>
                  </a:extLst>
                </a:gridCol>
                <a:gridCol w="1538288">
                  <a:extLst>
                    <a:ext uri="{9D8B030D-6E8A-4147-A177-3AD203B41FA5}">
                      <a16:colId xmlns:a16="http://schemas.microsoft.com/office/drawing/2014/main" val="1461171693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633652166"/>
                    </a:ext>
                  </a:extLst>
                </a:gridCol>
                <a:gridCol w="1698625">
                  <a:extLst>
                    <a:ext uri="{9D8B030D-6E8A-4147-A177-3AD203B41FA5}">
                      <a16:colId xmlns:a16="http://schemas.microsoft.com/office/drawing/2014/main" val="1298376762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值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i 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i 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i =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258459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j</a:t>
                      </a: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值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j = 1 to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j = 1 to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j = 1 to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613665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x=x+1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執行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執行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執行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n</a:t>
                      </a: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970973"/>
                  </a:ext>
                </a:extLst>
              </a:tr>
            </a:tbl>
          </a:graphicData>
        </a:graphic>
      </p:graphicFrame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3177108" y="1628800"/>
            <a:ext cx="2690812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Arial Black" panose="020B0A04020102020204" pitchFamily="34" charset="0"/>
              </a:rPr>
              <a:t>For </a:t>
            </a:r>
            <a:r>
              <a:rPr lang="en-US" altLang="zh-TW" sz="2000" dirty="0" err="1">
                <a:solidFill>
                  <a:srgbClr val="FF0000"/>
                </a:solidFill>
                <a:latin typeface="Arial Black" panose="020B0A04020102020204" pitchFamily="34" charset="0"/>
              </a:rPr>
              <a:t>i</a:t>
            </a:r>
            <a:r>
              <a:rPr lang="en-US" altLang="zh-TW" sz="2000" dirty="0">
                <a:solidFill>
                  <a:srgbClr val="FF0000"/>
                </a:solidFill>
                <a:latin typeface="Arial Black" panose="020B0A04020102020204" pitchFamily="34" charset="0"/>
              </a:rPr>
              <a:t> = 1 to n do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Arial Black" panose="020B0A04020102020204" pitchFamily="34" charset="0"/>
              </a:rPr>
              <a:t>     For j = 1 to </a:t>
            </a:r>
            <a:r>
              <a:rPr lang="en-US" altLang="zh-TW" sz="2000" dirty="0" err="1">
                <a:solidFill>
                  <a:srgbClr val="FF0000"/>
                </a:solidFill>
                <a:latin typeface="Arial Black" panose="020B0A04020102020204" pitchFamily="34" charset="0"/>
              </a:rPr>
              <a:t>i</a:t>
            </a:r>
            <a:r>
              <a:rPr lang="en-US" altLang="zh-TW" sz="2000" dirty="0">
                <a:solidFill>
                  <a:srgbClr val="FF0000"/>
                </a:solidFill>
                <a:latin typeface="Arial Black" panose="020B0A04020102020204" pitchFamily="34" charset="0"/>
              </a:rPr>
              <a:t> do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Arial Black" panose="020B0A04020102020204" pitchFamily="34" charset="0"/>
              </a:rPr>
              <a:t>         x = x+1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Arial Black" panose="020B0A04020102020204" pitchFamily="34" charset="0"/>
              </a:rPr>
              <a:t>     end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Arial Black" panose="020B0A04020102020204" pitchFamily="34" charset="0"/>
              </a:rPr>
              <a:t>end</a:t>
            </a:r>
          </a:p>
        </p:txBody>
      </p:sp>
      <p:graphicFrame>
        <p:nvGraphicFramePr>
          <p:cNvPr id="1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14282"/>
              </p:ext>
            </p:extLst>
          </p:nvPr>
        </p:nvGraphicFramePr>
        <p:xfrm>
          <a:off x="2513533" y="5786462"/>
          <a:ext cx="3455987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方程式" r:id="rId3" imgW="1752480" imgH="431640" progId="Equation.3">
                  <p:embed/>
                </p:oleObj>
              </mc:Choice>
              <mc:Fallback>
                <p:oleObj name="方程式" r:id="rId3" imgW="1752480" imgH="431640" progId="Equation.3">
                  <p:embed/>
                  <p:pic>
                    <p:nvPicPr>
                      <p:cNvPr id="52739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533" y="5786462"/>
                        <a:ext cx="3455987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6636270" y="5965850"/>
            <a:ext cx="1608138" cy="5191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chemeClr val="bg1"/>
                </a:solidFill>
                <a:latin typeface="Arial Black" panose="020B0A04020102020204" pitchFamily="34" charset="0"/>
                <a:sym typeface="Wingdings 3" panose="05040102010807070707" pitchFamily="18" charset="2"/>
              </a:rPr>
              <a:t> O(</a:t>
            </a:r>
            <a:r>
              <a:rPr lang="en-US" altLang="zh-TW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sym typeface="Wingdings 3" panose="05040102010807070707" pitchFamily="18" charset="2"/>
              </a:rPr>
              <a:t>n</a:t>
            </a:r>
            <a:r>
              <a:rPr lang="en-US" altLang="zh-TW" sz="2800" baseline="30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sym typeface="Wingdings 3" panose="05040102010807070707" pitchFamily="18" charset="2"/>
              </a:rPr>
              <a:t>2</a:t>
            </a:r>
            <a:r>
              <a:rPr lang="en-US" altLang="zh-TW" sz="2800">
                <a:solidFill>
                  <a:schemeClr val="bg1"/>
                </a:solidFill>
                <a:latin typeface="Arial Black" panose="020B0A04020102020204" pitchFamily="34" charset="0"/>
                <a:sym typeface="Wingdings 3" panose="050401020108070707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244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764704"/>
            <a:ext cx="7989752" cy="59046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dirty="0"/>
              <a:t>例 </a:t>
            </a:r>
            <a:r>
              <a:rPr lang="en-US" altLang="zh-TW" dirty="0"/>
              <a:t>2:</a:t>
            </a:r>
          </a:p>
          <a:p>
            <a:pPr lvl="1">
              <a:lnSpc>
                <a:spcPct val="90000"/>
              </a:lnSpc>
            </a:pPr>
            <a:endParaRPr lang="en-US" altLang="zh-TW" sz="2800" dirty="0"/>
          </a:p>
          <a:p>
            <a:pPr lvl="1">
              <a:lnSpc>
                <a:spcPct val="90000"/>
              </a:lnSpc>
            </a:pPr>
            <a:endParaRPr lang="en-US" altLang="zh-TW" sz="2800" dirty="0"/>
          </a:p>
          <a:p>
            <a:pPr lvl="1">
              <a:lnSpc>
                <a:spcPct val="90000"/>
              </a:lnSpc>
            </a:pPr>
            <a:endParaRPr lang="en-US" altLang="zh-TW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    </a:t>
            </a:r>
            <a:r>
              <a:rPr lang="zh-TW" altLang="en-US" dirty="0"/>
              <a:t>求</a:t>
            </a:r>
            <a:r>
              <a:rPr lang="en-US" altLang="zh-TW" dirty="0"/>
              <a:t>x=x+1</a:t>
            </a:r>
            <a:r>
              <a:rPr lang="zh-TW" altLang="en-US" dirty="0"/>
              <a:t>之執行次數與</a:t>
            </a:r>
            <a:r>
              <a:rPr lang="en-US" altLang="zh-TW" dirty="0"/>
              <a:t>Big-O.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Sol: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 err="1"/>
              <a:t>i</a:t>
            </a:r>
            <a:r>
              <a:rPr lang="en-US" altLang="zh-TW" dirty="0"/>
              <a:t> = 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  = n/2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  = n/4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  = …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  = n/2</a:t>
            </a:r>
            <a:r>
              <a:rPr lang="en-US" altLang="zh-TW" baseline="30000" dirty="0"/>
              <a:t>k</a:t>
            </a:r>
            <a:r>
              <a:rPr lang="en-US" altLang="zh-TW" dirty="0"/>
              <a:t> = 1 </a:t>
            </a:r>
            <a:r>
              <a:rPr lang="en-US" altLang="zh-TW" dirty="0">
                <a:sym typeface="Wingdings 3" panose="05040102010807070707" pitchFamily="18" charset="2"/>
              </a:rPr>
              <a:t> 2</a:t>
            </a:r>
            <a:r>
              <a:rPr lang="en-US" altLang="zh-TW" baseline="30000" dirty="0">
                <a:sym typeface="Wingdings 3" panose="05040102010807070707" pitchFamily="18" charset="2"/>
              </a:rPr>
              <a:t>k</a:t>
            </a:r>
            <a:r>
              <a:rPr lang="en-US" altLang="zh-TW" dirty="0">
                <a:sym typeface="Wingdings 3" panose="05040102010807070707" pitchFamily="18" charset="2"/>
              </a:rPr>
              <a:t> = n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Wingdings 3" panose="05040102010807070707" pitchFamily="18" charset="2"/>
              </a:rPr>
              <a:t></a:t>
            </a:r>
            <a:r>
              <a:rPr lang="zh-TW" altLang="en-US" dirty="0">
                <a:sym typeface="Wingdings 3" panose="05040102010807070707" pitchFamily="18" charset="2"/>
              </a:rPr>
              <a:t>執行次數</a:t>
            </a:r>
            <a:r>
              <a:rPr lang="en-US" altLang="zh-TW" dirty="0">
                <a:sym typeface="Wingdings 3" panose="05040102010807070707" pitchFamily="18" charset="2"/>
              </a:rPr>
              <a:t>: </a:t>
            </a:r>
            <a:r>
              <a:rPr lang="en-US" altLang="zh-TW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log</a:t>
            </a:r>
            <a:r>
              <a:rPr lang="en-US" altLang="zh-TW" baseline="-25000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2</a:t>
            </a:r>
            <a:r>
              <a:rPr lang="en-US" altLang="zh-TW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n</a:t>
            </a:r>
            <a:endParaRPr lang="zh-TW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788196" y="1235670"/>
            <a:ext cx="214312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FF0000"/>
                </a:solidFill>
                <a:latin typeface="Arial Black" panose="020B0A04020102020204" pitchFamily="34" charset="0"/>
              </a:rPr>
              <a:t>i = n; (n&gt;0)</a:t>
            </a:r>
          </a:p>
          <a:p>
            <a:r>
              <a:rPr lang="en-US" altLang="zh-TW" sz="2000">
                <a:solidFill>
                  <a:srgbClr val="FF0000"/>
                </a:solidFill>
                <a:latin typeface="Arial Black" panose="020B0A04020102020204" pitchFamily="34" charset="0"/>
              </a:rPr>
              <a:t>while (i &gt;0) do</a:t>
            </a:r>
          </a:p>
          <a:p>
            <a:r>
              <a:rPr lang="en-US" altLang="zh-TW" sz="2000">
                <a:solidFill>
                  <a:srgbClr val="FF0000"/>
                </a:solidFill>
                <a:latin typeface="Arial Black" panose="020B0A04020102020204" pitchFamily="34" charset="0"/>
              </a:rPr>
              <a:t>       x = x+1;</a:t>
            </a:r>
          </a:p>
          <a:p>
            <a:r>
              <a:rPr lang="en-US" altLang="zh-TW" sz="2000">
                <a:solidFill>
                  <a:srgbClr val="FF0000"/>
                </a:solidFill>
                <a:latin typeface="Arial Black" panose="020B0A04020102020204" pitchFamily="34" charset="0"/>
              </a:rPr>
              <a:t>        i = i/2;</a:t>
            </a:r>
          </a:p>
          <a:p>
            <a:r>
              <a:rPr lang="en-US" altLang="zh-TW" sz="2000">
                <a:solidFill>
                  <a:srgbClr val="FF0000"/>
                </a:solidFill>
                <a:latin typeface="Arial Black" panose="020B0A04020102020204" pitchFamily="34" charset="0"/>
              </a:rPr>
              <a:t>end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507584" y="5790207"/>
            <a:ext cx="2200275" cy="5191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chemeClr val="bg1"/>
                </a:solidFill>
                <a:latin typeface="Arial Black" panose="020B0A04020102020204" pitchFamily="34" charset="0"/>
                <a:sym typeface="Wingdings 3" panose="05040102010807070707" pitchFamily="18" charset="2"/>
              </a:rPr>
              <a:t> O(</a:t>
            </a:r>
            <a:r>
              <a:rPr lang="en-US" altLang="zh-TW" sz="2800">
                <a:solidFill>
                  <a:schemeClr val="bg1"/>
                </a:solidFill>
                <a:latin typeface="Arial Black" panose="020B0A04020102020204" pitchFamily="34" charset="0"/>
                <a:sym typeface="Symbol" panose="05050102010706020507" pitchFamily="18" charset="2"/>
              </a:rPr>
              <a:t>log</a:t>
            </a:r>
            <a:r>
              <a:rPr lang="en-US" altLang="zh-TW" sz="2800" baseline="-25000">
                <a:solidFill>
                  <a:schemeClr val="bg1"/>
                </a:solidFill>
                <a:latin typeface="Arial Black" panose="020B0A04020102020204" pitchFamily="34" charset="0"/>
                <a:sym typeface="Symbol" panose="05050102010706020507" pitchFamily="18" charset="2"/>
              </a:rPr>
              <a:t>2</a:t>
            </a:r>
            <a:r>
              <a:rPr lang="en-US" altLang="zh-TW" sz="2800">
                <a:solidFill>
                  <a:schemeClr val="bg1"/>
                </a:solidFill>
                <a:latin typeface="Arial Black" panose="020B0A04020102020204" pitchFamily="34" charset="0"/>
                <a:sym typeface="Symbol" panose="05050102010706020507" pitchFamily="18" charset="2"/>
              </a:rPr>
              <a:t>n</a:t>
            </a:r>
            <a:r>
              <a:rPr lang="en-US" altLang="zh-TW" sz="2800">
                <a:solidFill>
                  <a:schemeClr val="bg1"/>
                </a:solidFill>
                <a:latin typeface="Arial Black" panose="020B0A04020102020204" pitchFamily="34" charset="0"/>
                <a:sym typeface="Wingdings 3" panose="05040102010807070707" pitchFamily="18" charset="2"/>
              </a:rPr>
              <a:t>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35696" y="4096345"/>
            <a:ext cx="1152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FF0000"/>
                </a:solidFill>
                <a:latin typeface="Berlin Sans FB" panose="020E0602020502020306" pitchFamily="34" charset="0"/>
                <a:sym typeface="Symbol" panose="05050102010706020507" pitchFamily="18" charset="2"/>
              </a:rPr>
              <a:t> n/2</a:t>
            </a:r>
            <a:r>
              <a:rPr lang="en-US" altLang="zh-TW" sz="2800" baseline="30000">
                <a:solidFill>
                  <a:srgbClr val="FF0000"/>
                </a:solidFill>
                <a:latin typeface="Berlin Sans FB" panose="020E0602020502020306" pitchFamily="34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835696" y="4493220"/>
            <a:ext cx="12017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FF0000"/>
                </a:solidFill>
                <a:latin typeface="Berlin Sans FB" panose="020E0602020502020306" pitchFamily="34" charset="0"/>
                <a:sym typeface="Symbol" panose="05050102010706020507" pitchFamily="18" charset="2"/>
              </a:rPr>
              <a:t> n/2</a:t>
            </a:r>
            <a:r>
              <a:rPr lang="en-US" altLang="zh-TW" sz="2800" baseline="30000">
                <a:solidFill>
                  <a:srgbClr val="FF0000"/>
                </a:solidFill>
                <a:latin typeface="Berlin Sans FB" panose="020E0602020502020306" pitchFamily="34" charset="0"/>
                <a:sym typeface="Symbol" panose="05050102010706020507" pitchFamily="18" charset="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3434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692696"/>
            <a:ext cx="7989752" cy="5151893"/>
          </a:xfrm>
        </p:spPr>
        <p:txBody>
          <a:bodyPr/>
          <a:lstStyle/>
          <a:p>
            <a:r>
              <a:rPr lang="zh-TW" altLang="en-US" dirty="0"/>
              <a:t>例 </a:t>
            </a:r>
            <a:r>
              <a:rPr lang="en-US" altLang="zh-TW" dirty="0"/>
              <a:t>3: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求</a:t>
            </a:r>
            <a:r>
              <a:rPr lang="en-US" altLang="zh-TW" dirty="0"/>
              <a:t>x=x+1</a:t>
            </a:r>
            <a:r>
              <a:rPr lang="zh-TW" altLang="en-US" dirty="0"/>
              <a:t>之執行次數與</a:t>
            </a:r>
            <a:r>
              <a:rPr lang="en-US" altLang="zh-TW" dirty="0"/>
              <a:t>Big-O.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843808" y="1556792"/>
            <a:ext cx="3197225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Arial Black" panose="020B0A04020102020204" pitchFamily="34" charset="0"/>
              </a:rPr>
              <a:t>For </a:t>
            </a:r>
            <a:r>
              <a:rPr lang="en-US" altLang="zh-TW" sz="2000" dirty="0" err="1">
                <a:solidFill>
                  <a:srgbClr val="FF0000"/>
                </a:solidFill>
                <a:latin typeface="Arial Black" panose="020B0A04020102020204" pitchFamily="34" charset="0"/>
              </a:rPr>
              <a:t>i</a:t>
            </a:r>
            <a:r>
              <a:rPr lang="en-US" altLang="zh-TW" sz="2000" dirty="0">
                <a:solidFill>
                  <a:srgbClr val="FF0000"/>
                </a:solidFill>
                <a:latin typeface="Arial Black" panose="020B0A04020102020204" pitchFamily="34" charset="0"/>
              </a:rPr>
              <a:t> = 1 to n do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Arial Black" panose="020B0A04020102020204" pitchFamily="34" charset="0"/>
              </a:rPr>
              <a:t>     For j = 1 to </a:t>
            </a:r>
            <a:r>
              <a:rPr lang="en-US" altLang="zh-TW" sz="2000" dirty="0" err="1">
                <a:solidFill>
                  <a:srgbClr val="FF0000"/>
                </a:solidFill>
                <a:latin typeface="Arial Black" panose="020B0A04020102020204" pitchFamily="34" charset="0"/>
              </a:rPr>
              <a:t>i</a:t>
            </a:r>
            <a:r>
              <a:rPr lang="en-US" altLang="zh-TW" sz="2000" dirty="0">
                <a:solidFill>
                  <a:srgbClr val="FF0000"/>
                </a:solidFill>
                <a:latin typeface="Arial Black" panose="020B0A04020102020204" pitchFamily="34" charset="0"/>
              </a:rPr>
              <a:t> do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Arial Black" panose="020B0A04020102020204" pitchFamily="34" charset="0"/>
              </a:rPr>
              <a:t>          For k = 1 to j do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Arial Black" panose="020B0A04020102020204" pitchFamily="34" charset="0"/>
              </a:rPr>
              <a:t>               x = x+1;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Arial Black" panose="020B0A04020102020204" pitchFamily="34" charset="0"/>
              </a:rPr>
              <a:t>          end;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Arial Black" panose="020B0A04020102020204" pitchFamily="34" charset="0"/>
              </a:rPr>
              <a:t>     end;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Arial Black" panose="020B0A0402010202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8540382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39573" y="568223"/>
            <a:ext cx="8156575" cy="511175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Sol: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>
                <a:sym typeface="Wingdings 3" panose="05040102010807070707" pitchFamily="18" charset="2"/>
              </a:rPr>
              <a:t></a:t>
            </a:r>
            <a:r>
              <a:rPr lang="zh-TW" altLang="en-US" dirty="0">
                <a:sym typeface="Wingdings 3" panose="05040102010807070707" pitchFamily="18" charset="2"/>
              </a:rPr>
              <a:t>執行次數</a:t>
            </a:r>
            <a:r>
              <a:rPr lang="en-US" altLang="zh-TW" dirty="0">
                <a:sym typeface="Wingdings 3" panose="05040102010807070707" pitchFamily="18" charset="2"/>
              </a:rPr>
              <a:t>: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930328585"/>
              </p:ext>
            </p:extLst>
          </p:nvPr>
        </p:nvGraphicFramePr>
        <p:xfrm>
          <a:off x="323850" y="1124744"/>
          <a:ext cx="8496300" cy="2011680"/>
        </p:xfrm>
        <a:graphic>
          <a:graphicData uri="http://schemas.openxmlformats.org/drawingml/2006/table">
            <a:tbl>
              <a:tblPr/>
              <a:tblGrid>
                <a:gridCol w="747713">
                  <a:extLst>
                    <a:ext uri="{9D8B030D-6E8A-4147-A177-3AD203B41FA5}">
                      <a16:colId xmlns:a16="http://schemas.microsoft.com/office/drawing/2014/main" val="2289980125"/>
                    </a:ext>
                  </a:extLst>
                </a:gridCol>
                <a:gridCol w="1119187">
                  <a:extLst>
                    <a:ext uri="{9D8B030D-6E8A-4147-A177-3AD203B41FA5}">
                      <a16:colId xmlns:a16="http://schemas.microsoft.com/office/drawing/2014/main" val="3696453308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137662458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40629777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365765933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3701453164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val="157605153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925614476"/>
                    </a:ext>
                  </a:extLst>
                </a:gridCol>
                <a:gridCol w="738187">
                  <a:extLst>
                    <a:ext uri="{9D8B030D-6E8A-4147-A177-3AD203B41FA5}">
                      <a16:colId xmlns:a16="http://schemas.microsoft.com/office/drawing/2014/main" val="1962678025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27570642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3978435564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402957338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值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i 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i 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i =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i =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61314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j</a:t>
                      </a: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值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j = 1 to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j = 1 to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j = 1 to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j = 1 to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271884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k</a:t>
                      </a: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值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k = 1 to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k = 1 to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k = 1 to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k = 1 to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k = 1 to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k = 1 to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k = 1 to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k = 1 to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k = 1 to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39985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x=x+1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執行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執行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執行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執行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執行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執行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3</a:t>
                      </a: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執行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執行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執行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n</a:t>
                      </a: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198006"/>
                  </a:ext>
                </a:extLst>
              </a:tr>
            </a:tbl>
          </a:graphicData>
        </a:graphic>
      </p:graphicFrame>
      <p:graphicFrame>
        <p:nvGraphicFramePr>
          <p:cNvPr id="6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283931"/>
              </p:ext>
            </p:extLst>
          </p:nvPr>
        </p:nvGraphicFramePr>
        <p:xfrm>
          <a:off x="2627313" y="4483894"/>
          <a:ext cx="5224462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方程式" r:id="rId3" imgW="2705040" imgH="457200" progId="Equation.3">
                  <p:embed/>
                </p:oleObj>
              </mc:Choice>
              <mc:Fallback>
                <p:oleObj name="方程式" r:id="rId3" imgW="2705040" imgH="457200" progId="Equation.3">
                  <p:embed/>
                  <p:pic>
                    <p:nvPicPr>
                      <p:cNvPr id="530494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483894"/>
                        <a:ext cx="5224462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3"/>
          <p:cNvSpPr txBox="1">
            <a:spLocks noChangeArrowheads="1"/>
          </p:cNvSpPr>
          <p:nvPr/>
        </p:nvSpPr>
        <p:spPr bwMode="auto">
          <a:xfrm>
            <a:off x="7092950" y="5511006"/>
            <a:ext cx="1608138" cy="5191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chemeClr val="bg1"/>
                </a:solidFill>
                <a:latin typeface="Arial Black" panose="020B0A04020102020204" pitchFamily="34" charset="0"/>
                <a:sym typeface="Wingdings 3" panose="05040102010807070707" pitchFamily="18" charset="2"/>
              </a:rPr>
              <a:t> O(</a:t>
            </a:r>
            <a:r>
              <a:rPr lang="en-US" altLang="zh-TW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sym typeface="Wingdings 3" panose="05040102010807070707" pitchFamily="18" charset="2"/>
              </a:rPr>
              <a:t>n</a:t>
            </a:r>
            <a:r>
              <a:rPr lang="en-US" altLang="zh-TW" sz="2800" baseline="30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sym typeface="Wingdings 3" panose="05040102010807070707" pitchFamily="18" charset="2"/>
              </a:rPr>
              <a:t>3</a:t>
            </a:r>
            <a:r>
              <a:rPr lang="en-US" altLang="zh-TW" sz="2800">
                <a:solidFill>
                  <a:schemeClr val="bg1"/>
                </a:solidFill>
                <a:latin typeface="Arial Black" panose="020B0A04020102020204" pitchFamily="34" charset="0"/>
                <a:sym typeface="Wingdings 3" panose="05040102010807070707" pitchFamily="18" charset="2"/>
              </a:rPr>
              <a:t>)</a:t>
            </a:r>
          </a:p>
        </p:txBody>
      </p:sp>
      <p:sp>
        <p:nvSpPr>
          <p:cNvPr id="8" name="AutoShape 64"/>
          <p:cNvSpPr>
            <a:spLocks/>
          </p:cNvSpPr>
          <p:nvPr/>
        </p:nvSpPr>
        <p:spPr bwMode="auto">
          <a:xfrm rot="16200000">
            <a:off x="2807494" y="2595563"/>
            <a:ext cx="215900" cy="1439862"/>
          </a:xfrm>
          <a:prstGeom prst="leftBrace">
            <a:avLst>
              <a:gd name="adj1" fmla="val 55576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9" name="Text Box 65"/>
          <p:cNvSpPr txBox="1">
            <a:spLocks noChangeArrowheads="1"/>
          </p:cNvSpPr>
          <p:nvPr/>
        </p:nvSpPr>
        <p:spPr bwMode="auto">
          <a:xfrm>
            <a:off x="2422525" y="3398044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共</a:t>
            </a:r>
            <a:r>
              <a:rPr lang="en-US" altLang="zh-TW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3</a:t>
            </a:r>
            <a:r>
              <a:rPr lang="zh-TW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次</a:t>
            </a:r>
          </a:p>
        </p:txBody>
      </p:sp>
      <p:sp>
        <p:nvSpPr>
          <p:cNvPr id="10" name="AutoShape 66"/>
          <p:cNvSpPr>
            <a:spLocks/>
          </p:cNvSpPr>
          <p:nvPr/>
        </p:nvSpPr>
        <p:spPr bwMode="auto">
          <a:xfrm rot="16200000">
            <a:off x="4679950" y="2235994"/>
            <a:ext cx="215900" cy="2159000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1" name="Text Box 67"/>
          <p:cNvSpPr txBox="1">
            <a:spLocks noChangeArrowheads="1"/>
          </p:cNvSpPr>
          <p:nvPr/>
        </p:nvSpPr>
        <p:spPr bwMode="auto">
          <a:xfrm>
            <a:off x="4295775" y="3398044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共</a:t>
            </a:r>
            <a:r>
              <a:rPr lang="en-US" altLang="zh-TW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6</a:t>
            </a:r>
            <a:r>
              <a:rPr lang="zh-TW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次</a:t>
            </a:r>
          </a:p>
        </p:txBody>
      </p:sp>
      <p:sp>
        <p:nvSpPr>
          <p:cNvPr id="12" name="AutoShape 68"/>
          <p:cNvSpPr>
            <a:spLocks/>
          </p:cNvSpPr>
          <p:nvPr/>
        </p:nvSpPr>
        <p:spPr bwMode="auto">
          <a:xfrm rot="16200000">
            <a:off x="7452519" y="2127250"/>
            <a:ext cx="215900" cy="2376488"/>
          </a:xfrm>
          <a:prstGeom prst="leftBrace">
            <a:avLst>
              <a:gd name="adj1" fmla="val 91728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3" name="Text Box 69"/>
          <p:cNvSpPr txBox="1">
            <a:spLocks noChangeArrowheads="1"/>
          </p:cNvSpPr>
          <p:nvPr/>
        </p:nvSpPr>
        <p:spPr bwMode="auto">
          <a:xfrm>
            <a:off x="6227763" y="3398044"/>
            <a:ext cx="25511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共</a:t>
            </a:r>
            <a:r>
              <a:rPr lang="en-US" altLang="zh-TW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(1+2+…+n)</a:t>
            </a:r>
            <a:r>
              <a:rPr lang="zh-TW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次</a:t>
            </a:r>
          </a:p>
          <a:p>
            <a:r>
              <a:rPr lang="zh-TW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sym typeface="Wingdings 3" panose="05040102010807070707" pitchFamily="18" charset="2"/>
              </a:rPr>
              <a:t></a:t>
            </a:r>
            <a:r>
              <a:rPr lang="en-US" altLang="zh-TW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sym typeface="Wingdings 3" panose="05040102010807070707" pitchFamily="18" charset="2"/>
              </a:rPr>
              <a:t>n(n+1)/2</a:t>
            </a:r>
          </a:p>
        </p:txBody>
      </p:sp>
      <p:sp>
        <p:nvSpPr>
          <p:cNvPr id="14" name="AutoShape 70"/>
          <p:cNvSpPr>
            <a:spLocks/>
          </p:cNvSpPr>
          <p:nvPr/>
        </p:nvSpPr>
        <p:spPr bwMode="auto">
          <a:xfrm rot="16200000">
            <a:off x="1512094" y="2811463"/>
            <a:ext cx="215900" cy="1008062"/>
          </a:xfrm>
          <a:prstGeom prst="leftBrace">
            <a:avLst>
              <a:gd name="adj1" fmla="val 38909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5" name="Text Box 71"/>
          <p:cNvSpPr txBox="1">
            <a:spLocks noChangeArrowheads="1"/>
          </p:cNvSpPr>
          <p:nvPr/>
        </p:nvSpPr>
        <p:spPr bwMode="auto">
          <a:xfrm>
            <a:off x="1116013" y="3398044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共</a:t>
            </a:r>
            <a:r>
              <a:rPr lang="en-US" altLang="zh-TW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1</a:t>
            </a:r>
            <a:r>
              <a:rPr lang="zh-TW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158591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  <p:bldP spid="7" grpId="0" animBg="1" autoUpdateAnimBg="0"/>
      <p:bldP spid="9" grpId="0" autoUpdateAnimBg="0"/>
      <p:bldP spid="11" grpId="0" autoUpdateAnimBg="0"/>
      <p:bldP spid="13" grpId="0" autoUpdateAnimBg="0"/>
      <p:bldP spid="15" grpId="0" autoUpdateAnimBg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692696"/>
            <a:ext cx="7989752" cy="5616624"/>
          </a:xfrm>
        </p:spPr>
        <p:txBody>
          <a:bodyPr/>
          <a:lstStyle/>
          <a:p>
            <a:r>
              <a:rPr lang="zh-TW" altLang="en-US" dirty="0"/>
              <a:t>例 </a:t>
            </a:r>
            <a:r>
              <a:rPr lang="en-US" altLang="zh-TW" dirty="0"/>
              <a:t>4:</a:t>
            </a:r>
          </a:p>
          <a:p>
            <a:pPr lvl="1"/>
            <a:endParaRPr lang="en-US" altLang="zh-TW" sz="2800" dirty="0"/>
          </a:p>
          <a:p>
            <a:pPr lvl="1"/>
            <a:endParaRPr lang="en-US" altLang="zh-TW" sz="2800" dirty="0"/>
          </a:p>
          <a:p>
            <a:pPr lvl="1"/>
            <a:endParaRPr lang="en-US" altLang="zh-TW" sz="2800" dirty="0"/>
          </a:p>
          <a:p>
            <a:pPr lvl="1"/>
            <a:endParaRPr lang="en-US" altLang="zh-TW" sz="2800" dirty="0"/>
          </a:p>
          <a:p>
            <a:pPr lvl="1"/>
            <a:endParaRPr lang="en-US" altLang="zh-TW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    </a:t>
            </a:r>
            <a:r>
              <a:rPr lang="zh-TW" altLang="en-US" dirty="0"/>
              <a:t>求</a:t>
            </a:r>
            <a:r>
              <a:rPr lang="en-US" altLang="zh-TW" dirty="0"/>
              <a:t>x=x+1</a:t>
            </a:r>
            <a:r>
              <a:rPr lang="zh-TW" altLang="en-US" dirty="0"/>
              <a:t>之執行次數與</a:t>
            </a:r>
            <a:r>
              <a:rPr lang="en-US" altLang="zh-TW" dirty="0"/>
              <a:t>Big-O.</a:t>
            </a:r>
          </a:p>
          <a:p>
            <a:pPr algn="r">
              <a:buFont typeface="Wingdings" panose="05000000000000000000" pitchFamily="2" charset="2"/>
              <a:buNone/>
            </a:pPr>
            <a:r>
              <a:rPr lang="en-US" altLang="zh-TW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(Hint: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k</a:t>
            </a:r>
            <a:r>
              <a:rPr lang="en-US" altLang="zh-TW" sz="20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(</a:t>
            </a:r>
            <a:r>
              <a:rPr lang="en-US" altLang="zh-TW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j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的次數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TW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00350" y="1838797"/>
            <a:ext cx="3887788" cy="15113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411413" y="1484784"/>
            <a:ext cx="4221162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FF0000"/>
                </a:solidFill>
                <a:latin typeface="Arial Black" panose="020B0A04020102020204" pitchFamily="34" charset="0"/>
              </a:rPr>
              <a:t>For k = 1 to n do</a:t>
            </a:r>
          </a:p>
          <a:p>
            <a:r>
              <a:rPr lang="en-US" altLang="zh-TW" sz="2000">
                <a:solidFill>
                  <a:srgbClr val="FF0000"/>
                </a:solidFill>
                <a:latin typeface="Arial Black" panose="020B0A04020102020204" pitchFamily="34" charset="0"/>
              </a:rPr>
              <a:t>     For i = 1 to k do</a:t>
            </a:r>
          </a:p>
          <a:p>
            <a:r>
              <a:rPr lang="en-US" altLang="zh-TW" sz="2000">
                <a:solidFill>
                  <a:srgbClr val="FF0000"/>
                </a:solidFill>
                <a:latin typeface="Arial Black" panose="020B0A04020102020204" pitchFamily="34" charset="0"/>
              </a:rPr>
              <a:t>          For j = 1 to k do</a:t>
            </a:r>
          </a:p>
          <a:p>
            <a:r>
              <a:rPr lang="en-US" altLang="zh-TW" sz="2000">
                <a:solidFill>
                  <a:srgbClr val="FF0000"/>
                </a:solidFill>
                <a:latin typeface="Arial Black" panose="020B0A04020102020204" pitchFamily="34" charset="0"/>
              </a:rPr>
              <a:t>               if (i </a:t>
            </a:r>
            <a:r>
              <a:rPr lang="en-US" altLang="zh-TW" sz="2000">
                <a:solidFill>
                  <a:srgbClr val="FF0000"/>
                </a:solidFill>
                <a:latin typeface="Berlin Sans FB" panose="020E0602020502020306" pitchFamily="34" charset="0"/>
              </a:rPr>
              <a:t>≠</a:t>
            </a:r>
            <a:r>
              <a:rPr lang="en-US" altLang="zh-TW" sz="2000">
                <a:solidFill>
                  <a:srgbClr val="FF0000"/>
                </a:solidFill>
                <a:latin typeface="Arial Black" panose="020B0A04020102020204" pitchFamily="34" charset="0"/>
              </a:rPr>
              <a:t> j) then x=x+1;</a:t>
            </a:r>
          </a:p>
          <a:p>
            <a:r>
              <a:rPr lang="en-US" altLang="zh-TW" sz="2000">
                <a:solidFill>
                  <a:srgbClr val="FF0000"/>
                </a:solidFill>
                <a:latin typeface="Arial Black" panose="020B0A04020102020204" pitchFamily="34" charset="0"/>
              </a:rPr>
              <a:t>          end;</a:t>
            </a:r>
          </a:p>
          <a:p>
            <a:r>
              <a:rPr lang="en-US" altLang="zh-TW" sz="2000">
                <a:solidFill>
                  <a:srgbClr val="FF0000"/>
                </a:solidFill>
                <a:latin typeface="Arial Black" panose="020B0A04020102020204" pitchFamily="34" charset="0"/>
              </a:rPr>
              <a:t>     end;</a:t>
            </a:r>
          </a:p>
          <a:p>
            <a:r>
              <a:rPr lang="en-US" altLang="zh-TW" sz="2000">
                <a:solidFill>
                  <a:srgbClr val="FF0000"/>
                </a:solidFill>
                <a:latin typeface="Arial Black" panose="020B0A0402010202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3347358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692696"/>
            <a:ext cx="8156575" cy="511175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TW"/>
              <a:t>Sol: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sym typeface="Wingdings 3" panose="05040102010807070707" pitchFamily="18" charset="2"/>
              </a:rPr>
              <a:t></a:t>
            </a:r>
            <a:r>
              <a:rPr lang="zh-TW" altLang="en-US">
                <a:sym typeface="Wingdings 3" panose="05040102010807070707" pitchFamily="18" charset="2"/>
              </a:rPr>
              <a:t>執行次數</a:t>
            </a:r>
            <a:r>
              <a:rPr lang="en-US" altLang="zh-TW">
                <a:sym typeface="Wingdings 3" panose="05040102010807070707" pitchFamily="18" charset="2"/>
              </a:rPr>
              <a:t>: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764465"/>
              </p:ext>
            </p:extLst>
          </p:nvPr>
        </p:nvGraphicFramePr>
        <p:xfrm>
          <a:off x="1638300" y="2238921"/>
          <a:ext cx="6029325" cy="311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方程式" r:id="rId3" imgW="2412720" imgH="1244520" progId="Equation.3">
                  <p:embed/>
                </p:oleObj>
              </mc:Choice>
              <mc:Fallback>
                <p:oleObj name="方程式" r:id="rId3" imgW="2412720" imgH="1244520" progId="Equation.3">
                  <p:embed/>
                  <p:pic>
                    <p:nvPicPr>
                      <p:cNvPr id="532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2238921"/>
                        <a:ext cx="6029325" cy="311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092950" y="5156746"/>
            <a:ext cx="1608138" cy="5191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chemeClr val="bg1"/>
                </a:solidFill>
                <a:latin typeface="Arial Black" panose="020B0A04020102020204" pitchFamily="34" charset="0"/>
                <a:sym typeface="Wingdings 3" panose="05040102010807070707" pitchFamily="18" charset="2"/>
              </a:rPr>
              <a:t> O(</a:t>
            </a:r>
            <a:r>
              <a:rPr lang="en-US" altLang="zh-TW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sym typeface="Wingdings 3" panose="05040102010807070707" pitchFamily="18" charset="2"/>
              </a:rPr>
              <a:t>n</a:t>
            </a:r>
            <a:r>
              <a:rPr lang="en-US" altLang="zh-TW" sz="2800" baseline="30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sym typeface="Wingdings 3" panose="05040102010807070707" pitchFamily="18" charset="2"/>
              </a:rPr>
              <a:t>3</a:t>
            </a:r>
            <a:r>
              <a:rPr lang="en-US" altLang="zh-TW" sz="2800">
                <a:solidFill>
                  <a:schemeClr val="bg1"/>
                </a:solidFill>
                <a:latin typeface="Arial Black" panose="020B0A04020102020204" pitchFamily="34" charset="0"/>
                <a:sym typeface="Wingdings 3" panose="05040102010807070707" pitchFamily="18" charset="2"/>
              </a:rPr>
              <a:t>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916238" y="2527846"/>
            <a:ext cx="287337" cy="431800"/>
          </a:xfrm>
          <a:prstGeom prst="rect">
            <a:avLst/>
          </a:prstGeom>
          <a:solidFill>
            <a:srgbClr val="008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649538" y="1796009"/>
            <a:ext cx="9445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i = j </a:t>
            </a:r>
            <a:r>
              <a:rPr lang="zh-TW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的</a:t>
            </a:r>
          </a:p>
          <a:p>
            <a:pPr algn="ctr"/>
            <a:r>
              <a:rPr lang="zh-TW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情況</a:t>
            </a:r>
          </a:p>
        </p:txBody>
      </p:sp>
    </p:spTree>
    <p:extLst>
      <p:ext uri="{BB962C8B-B14F-4D97-AF65-F5344CB8AC3E}">
        <p14:creationId xmlns:p14="http://schemas.microsoft.com/office/powerpoint/2010/main" val="264588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animBg="1"/>
      <p:bldP spid="8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 </a:t>
            </a:r>
            <a:r>
              <a:rPr lang="en-US" altLang="zh-TW" dirty="0"/>
              <a:t>2: </a:t>
            </a:r>
            <a:r>
              <a:rPr lang="zh-TW" altLang="en-US" dirty="0"/>
              <a:t>常用的數學式子</a:t>
            </a:r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01446"/>
            <a:ext cx="7527336" cy="378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6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692696"/>
            <a:ext cx="7989752" cy="5151893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Tx/>
              <a:buAutoNum type="circleNumWdWhitePlain"/>
            </a:pPr>
            <a:r>
              <a:rPr lang="en-US" altLang="zh-TW" dirty="0"/>
              <a:t>log </a:t>
            </a:r>
            <a:r>
              <a:rPr lang="en-US" altLang="zh-TW" dirty="0" err="1"/>
              <a:t>log</a:t>
            </a:r>
            <a:r>
              <a:rPr lang="en-US" altLang="zh-TW" dirty="0"/>
              <a:t> n = log (log n)</a:t>
            </a:r>
          </a:p>
          <a:p>
            <a:pPr marL="457200" indent="-457200">
              <a:lnSpc>
                <a:spcPct val="90000"/>
              </a:lnSpc>
              <a:buFontTx/>
              <a:buAutoNum type="circleNumWdWhitePlain"/>
            </a:pPr>
            <a:r>
              <a:rPr lang="en-US" altLang="zh-TW" dirty="0" err="1"/>
              <a:t>log</a:t>
            </a:r>
            <a:r>
              <a:rPr lang="en-US" altLang="zh-TW" baseline="30000" dirty="0" err="1"/>
              <a:t>k</a:t>
            </a:r>
            <a:r>
              <a:rPr lang="en-US" altLang="zh-TW" dirty="0" err="1"/>
              <a:t>n</a:t>
            </a:r>
            <a:r>
              <a:rPr lang="en-US" altLang="zh-TW" dirty="0"/>
              <a:t> = (log n)</a:t>
            </a:r>
            <a:r>
              <a:rPr lang="en-US" altLang="zh-TW" baseline="30000" dirty="0"/>
              <a:t>k</a:t>
            </a:r>
          </a:p>
          <a:p>
            <a:pPr marL="457200" indent="-457200">
              <a:lnSpc>
                <a:spcPct val="90000"/>
              </a:lnSpc>
              <a:buFontTx/>
              <a:buAutoNum type="circleNumWdWhitePlain"/>
            </a:pPr>
            <a:r>
              <a:rPr lang="en-US" altLang="zh-TW" dirty="0"/>
              <a:t>a = </a:t>
            </a:r>
            <a:r>
              <a:rPr lang="en-US" altLang="zh-TW" dirty="0" err="1"/>
              <a:t>b</a:t>
            </a:r>
            <a:r>
              <a:rPr lang="en-US" altLang="zh-TW" baseline="30000" dirty="0" err="1"/>
              <a:t>log</a:t>
            </a:r>
            <a:r>
              <a:rPr lang="en-US" altLang="zh-TW" sz="1800" baseline="12000" dirty="0" err="1"/>
              <a:t>b</a:t>
            </a:r>
            <a:r>
              <a:rPr lang="en-US" altLang="zh-TW" baseline="30000" dirty="0" err="1"/>
              <a:t>a</a:t>
            </a:r>
            <a:endParaRPr lang="en-US" altLang="zh-TW" baseline="30000" dirty="0"/>
          </a:p>
          <a:p>
            <a:pPr marL="457200" indent="-457200">
              <a:lnSpc>
                <a:spcPct val="90000"/>
              </a:lnSpc>
              <a:buFontTx/>
              <a:buAutoNum type="circleNumWdWhitePlain"/>
            </a:pPr>
            <a:r>
              <a:rPr lang="en-US" altLang="zh-TW" dirty="0" err="1"/>
              <a:t>log</a:t>
            </a:r>
            <a:r>
              <a:rPr lang="en-US" altLang="zh-TW" baseline="-25000" dirty="0" err="1"/>
              <a:t>c</a:t>
            </a:r>
            <a:r>
              <a:rPr lang="en-US" altLang="zh-TW" dirty="0" err="1"/>
              <a:t>ab</a:t>
            </a:r>
            <a:r>
              <a:rPr lang="en-US" altLang="zh-TW" dirty="0"/>
              <a:t> = </a:t>
            </a:r>
            <a:r>
              <a:rPr lang="en-US" altLang="zh-TW" dirty="0" err="1"/>
              <a:t>log</a:t>
            </a:r>
            <a:r>
              <a:rPr lang="en-US" altLang="zh-TW" baseline="-25000" dirty="0" err="1"/>
              <a:t>c</a:t>
            </a:r>
            <a:r>
              <a:rPr lang="en-US" altLang="zh-TW" dirty="0" err="1"/>
              <a:t>a</a:t>
            </a:r>
            <a:r>
              <a:rPr lang="en-US" altLang="zh-TW" dirty="0"/>
              <a:t>+ </a:t>
            </a:r>
            <a:r>
              <a:rPr lang="en-US" altLang="zh-TW" dirty="0" err="1"/>
              <a:t>log</a:t>
            </a:r>
            <a:r>
              <a:rPr lang="en-US" altLang="zh-TW" baseline="-25000" dirty="0" err="1"/>
              <a:t>c</a:t>
            </a:r>
            <a:r>
              <a:rPr lang="en-US" altLang="zh-TW" dirty="0" err="1"/>
              <a:t>b</a:t>
            </a:r>
            <a:endParaRPr lang="en-US" altLang="zh-TW" dirty="0"/>
          </a:p>
          <a:p>
            <a:pPr marL="457200" indent="-457200">
              <a:lnSpc>
                <a:spcPct val="90000"/>
              </a:lnSpc>
              <a:buFontTx/>
              <a:buAutoNum type="circleNumWdWhitePlain"/>
            </a:pPr>
            <a:r>
              <a:rPr lang="en-US" altLang="zh-TW" dirty="0" err="1"/>
              <a:t>Log</a:t>
            </a:r>
            <a:r>
              <a:rPr lang="en-US" altLang="zh-TW" baseline="-25000" dirty="0" err="1"/>
              <a:t>c</a:t>
            </a:r>
            <a:r>
              <a:rPr lang="en-US" altLang="zh-TW" dirty="0" err="1"/>
              <a:t>a</a:t>
            </a:r>
            <a:r>
              <a:rPr lang="en-US" altLang="zh-TW" dirty="0"/>
              <a:t>/b = </a:t>
            </a:r>
            <a:r>
              <a:rPr lang="en-US" altLang="zh-TW" dirty="0" err="1"/>
              <a:t>log</a:t>
            </a:r>
            <a:r>
              <a:rPr lang="en-US" altLang="zh-TW" baseline="-25000" dirty="0" err="1"/>
              <a:t>c</a:t>
            </a:r>
            <a:r>
              <a:rPr lang="en-US" altLang="zh-TW" dirty="0" err="1"/>
              <a:t>a</a:t>
            </a:r>
            <a:r>
              <a:rPr lang="en-US" altLang="zh-TW" dirty="0"/>
              <a:t>- </a:t>
            </a:r>
            <a:r>
              <a:rPr lang="en-US" altLang="zh-TW" dirty="0" err="1"/>
              <a:t>log</a:t>
            </a:r>
            <a:r>
              <a:rPr lang="en-US" altLang="zh-TW" baseline="-25000" dirty="0" err="1"/>
              <a:t>c</a:t>
            </a:r>
            <a:r>
              <a:rPr lang="en-US" altLang="zh-TW" dirty="0" err="1"/>
              <a:t>b</a:t>
            </a:r>
            <a:endParaRPr lang="en-US" altLang="zh-TW" dirty="0"/>
          </a:p>
          <a:p>
            <a:pPr marL="457200" indent="-457200">
              <a:lnSpc>
                <a:spcPct val="90000"/>
              </a:lnSpc>
              <a:buFontTx/>
              <a:buAutoNum type="circleNumWdWhitePlain"/>
            </a:pPr>
            <a:r>
              <a:rPr lang="en-US" altLang="zh-TW" dirty="0" err="1"/>
              <a:t>log</a:t>
            </a:r>
            <a:r>
              <a:rPr lang="en-US" altLang="zh-TW" baseline="-25000" dirty="0" err="1"/>
              <a:t>b</a:t>
            </a:r>
            <a:r>
              <a:rPr lang="en-US" altLang="zh-TW" dirty="0" err="1"/>
              <a:t>a</a:t>
            </a:r>
            <a:r>
              <a:rPr lang="en-US" altLang="zh-TW" baseline="30000" dirty="0" err="1"/>
              <a:t>n</a:t>
            </a:r>
            <a:r>
              <a:rPr lang="en-US" altLang="zh-TW" dirty="0"/>
              <a:t> = n </a:t>
            </a:r>
            <a:r>
              <a:rPr lang="en-US" altLang="zh-TW" dirty="0" err="1"/>
              <a:t>log</a:t>
            </a:r>
            <a:r>
              <a:rPr lang="en-US" altLang="zh-TW" baseline="-25000" dirty="0" err="1"/>
              <a:t>b</a:t>
            </a:r>
            <a:r>
              <a:rPr lang="en-US" altLang="zh-TW" dirty="0" err="1"/>
              <a:t>a</a:t>
            </a:r>
            <a:endParaRPr lang="en-US" altLang="zh-TW" dirty="0"/>
          </a:p>
          <a:p>
            <a:pPr marL="457200" indent="-457200">
              <a:lnSpc>
                <a:spcPct val="90000"/>
              </a:lnSpc>
              <a:buFontTx/>
              <a:buAutoNum type="circleNumWdWhitePlain"/>
            </a:pPr>
            <a:r>
              <a:rPr lang="en-US" altLang="zh-TW" dirty="0" err="1"/>
              <a:t>log</a:t>
            </a:r>
            <a:r>
              <a:rPr lang="en-US" altLang="zh-TW" baseline="-25000" dirty="0" err="1"/>
              <a:t>b</a:t>
            </a:r>
            <a:r>
              <a:rPr lang="en-US" altLang="zh-TW" dirty="0" err="1"/>
              <a:t>a</a:t>
            </a:r>
            <a:r>
              <a:rPr lang="en-US" altLang="zh-TW" dirty="0"/>
              <a:t> = </a:t>
            </a:r>
            <a:r>
              <a:rPr lang="en-US" altLang="zh-TW" dirty="0" err="1"/>
              <a:t>log</a:t>
            </a:r>
            <a:r>
              <a:rPr lang="en-US" altLang="zh-TW" baseline="-25000" dirty="0" err="1"/>
              <a:t>c</a:t>
            </a:r>
            <a:r>
              <a:rPr lang="en-US" altLang="zh-TW" dirty="0" err="1"/>
              <a:t>a</a:t>
            </a:r>
            <a:r>
              <a:rPr lang="en-US" altLang="zh-TW" dirty="0"/>
              <a:t>/ </a:t>
            </a:r>
            <a:r>
              <a:rPr lang="en-US" altLang="zh-TW" dirty="0" err="1"/>
              <a:t>log</a:t>
            </a:r>
            <a:r>
              <a:rPr lang="en-US" altLang="zh-TW" baseline="-25000" dirty="0" err="1"/>
              <a:t>c</a:t>
            </a:r>
            <a:r>
              <a:rPr lang="en-US" altLang="zh-TW" dirty="0" err="1"/>
              <a:t>b</a:t>
            </a:r>
            <a:endParaRPr lang="en-US" altLang="zh-TW" dirty="0"/>
          </a:p>
          <a:p>
            <a:pPr marL="457200" indent="-457200">
              <a:lnSpc>
                <a:spcPct val="90000"/>
              </a:lnSpc>
              <a:buFontTx/>
              <a:buAutoNum type="circleNumWdWhitePlain"/>
            </a:pPr>
            <a:r>
              <a:rPr lang="en-US" altLang="zh-TW" dirty="0" err="1"/>
              <a:t>log</a:t>
            </a:r>
            <a:r>
              <a:rPr lang="en-US" altLang="zh-TW" baseline="-25000" dirty="0" err="1"/>
              <a:t>b</a:t>
            </a:r>
            <a:r>
              <a:rPr lang="en-US" altLang="zh-TW" dirty="0" err="1"/>
              <a:t>a</a:t>
            </a:r>
            <a:r>
              <a:rPr lang="en-US" altLang="zh-TW" dirty="0"/>
              <a:t> = 1/ </a:t>
            </a:r>
            <a:r>
              <a:rPr lang="en-US" altLang="zh-TW" dirty="0" err="1"/>
              <a:t>log</a:t>
            </a:r>
            <a:r>
              <a:rPr lang="en-US" altLang="zh-TW" baseline="-25000" dirty="0" err="1"/>
              <a:t>a</a:t>
            </a:r>
            <a:r>
              <a:rPr lang="en-US" altLang="zh-TW" dirty="0" err="1"/>
              <a:t>b</a:t>
            </a:r>
            <a:endParaRPr lang="en-US" altLang="zh-TW" dirty="0"/>
          </a:p>
          <a:p>
            <a:pPr marL="457200" indent="-457200">
              <a:lnSpc>
                <a:spcPct val="90000"/>
              </a:lnSpc>
              <a:buFontTx/>
              <a:buAutoNum type="circleNumWdWhitePlain"/>
            </a:pPr>
            <a:r>
              <a:rPr lang="en-US" altLang="zh-TW" dirty="0" err="1"/>
              <a:t>log</a:t>
            </a:r>
            <a:r>
              <a:rPr lang="en-US" altLang="zh-TW" baseline="-25000" dirty="0" err="1"/>
              <a:t>b</a:t>
            </a:r>
            <a:r>
              <a:rPr lang="en-US" altLang="zh-TW" dirty="0"/>
              <a:t>(1/a) = log</a:t>
            </a:r>
            <a:r>
              <a:rPr lang="en-US" altLang="zh-TW" baseline="-25000" dirty="0"/>
              <a:t>b</a:t>
            </a:r>
            <a:r>
              <a:rPr lang="en-US" altLang="zh-TW" dirty="0"/>
              <a:t>a</a:t>
            </a:r>
            <a:r>
              <a:rPr lang="en-US" altLang="zh-TW" baseline="30000" dirty="0"/>
              <a:t>-1</a:t>
            </a:r>
            <a:r>
              <a:rPr lang="en-US" altLang="zh-TW" dirty="0"/>
              <a:t> = -</a:t>
            </a:r>
            <a:r>
              <a:rPr lang="en-US" altLang="zh-TW" dirty="0" err="1"/>
              <a:t>log</a:t>
            </a:r>
            <a:r>
              <a:rPr lang="en-US" altLang="zh-TW" baseline="-25000" dirty="0" err="1"/>
              <a:t>b</a:t>
            </a:r>
            <a:r>
              <a:rPr lang="en-US" altLang="zh-TW" dirty="0" err="1"/>
              <a:t>a</a:t>
            </a:r>
            <a:endParaRPr lang="en-US" altLang="zh-TW" dirty="0"/>
          </a:p>
          <a:p>
            <a:pPr marL="457200" indent="-457200">
              <a:lnSpc>
                <a:spcPct val="90000"/>
              </a:lnSpc>
              <a:buFontTx/>
              <a:buAutoNum type="circleNumWdWhitePlain"/>
            </a:pPr>
            <a:r>
              <a:rPr lang="en-US" altLang="zh-TW" dirty="0"/>
              <a:t>a </a:t>
            </a:r>
            <a:r>
              <a:rPr lang="en-US" altLang="zh-TW" baseline="30000" dirty="0" err="1"/>
              <a:t>log</a:t>
            </a:r>
            <a:r>
              <a:rPr lang="en-US" altLang="zh-TW" baseline="12000" dirty="0" err="1"/>
              <a:t>b</a:t>
            </a:r>
            <a:r>
              <a:rPr lang="en-US" altLang="zh-TW" baseline="30000" dirty="0" err="1"/>
              <a:t>c</a:t>
            </a:r>
            <a:r>
              <a:rPr lang="en-US" altLang="zh-TW" dirty="0"/>
              <a:t>= c </a:t>
            </a:r>
            <a:r>
              <a:rPr lang="en-US" altLang="zh-TW" baseline="30000" dirty="0" err="1"/>
              <a:t>log</a:t>
            </a:r>
            <a:r>
              <a:rPr lang="en-US" altLang="zh-TW" baseline="12000" dirty="0" err="1"/>
              <a:t>b</a:t>
            </a:r>
            <a:r>
              <a:rPr lang="en-US" altLang="zh-TW" baseline="30000" dirty="0" err="1"/>
              <a:t>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148289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 </a:t>
            </a:r>
            <a:r>
              <a:rPr lang="en-US" altLang="zh-TW" dirty="0"/>
              <a:t>3: </a:t>
            </a:r>
            <a:r>
              <a:rPr lang="zh-TW" altLang="en-US" dirty="0"/>
              <a:t>補充考題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 1: Show the following equality is incorrect </a:t>
            </a:r>
            <a:r>
              <a:rPr lang="en-US" altLang="zh-TW" sz="1800" dirty="0"/>
              <a:t>(91</a:t>
            </a:r>
            <a:r>
              <a:rPr lang="zh-TW" altLang="en-US" sz="1800" dirty="0"/>
              <a:t>交大</a:t>
            </a:r>
            <a:r>
              <a:rPr lang="en-US" altLang="zh-TW" sz="1800" dirty="0"/>
              <a:t>)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TW" dirty="0"/>
              <a:t>n</a:t>
            </a:r>
            <a:r>
              <a:rPr lang="en-US" altLang="zh-TW" baseline="30000" dirty="0"/>
              <a:t>2</a:t>
            </a:r>
            <a:r>
              <a:rPr lang="en-US" altLang="zh-TW" dirty="0"/>
              <a:t>/log n = </a:t>
            </a:r>
            <a:r>
              <a:rPr lang="en-US" altLang="zh-TW" dirty="0">
                <a:sym typeface="Symbol" panose="05050102010706020507" pitchFamily="18" charset="2"/>
              </a:rPr>
              <a:t>(</a:t>
            </a:r>
            <a:r>
              <a:rPr lang="en-US" altLang="zh-TW" dirty="0"/>
              <a:t>n</a:t>
            </a:r>
            <a:r>
              <a:rPr lang="en-US" altLang="zh-TW" baseline="30000" dirty="0"/>
              <a:t>2</a:t>
            </a:r>
            <a:r>
              <a:rPr lang="en-US" altLang="zh-TW" dirty="0">
                <a:sym typeface="Symbol" panose="05050102010706020507" pitchFamily="18" charset="2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Sol 1:</a:t>
            </a:r>
            <a:r>
              <a:rPr lang="en-US" altLang="zh-TW" sz="20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以極限來做</a:t>
            </a:r>
            <a:r>
              <a:rPr lang="en-US" altLang="zh-TW" sz="1600" dirty="0"/>
              <a:t>)</a:t>
            </a:r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429000"/>
            <a:ext cx="5256212" cy="251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67544" y="2852936"/>
            <a:ext cx="230425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52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836712"/>
            <a:ext cx="7989752" cy="5007877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TW" altLang="en-US" dirty="0"/>
              <a:t>思考：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en-US" altLang="zh-TW" dirty="0"/>
              <a:t>Computer Science</a:t>
            </a:r>
            <a:r>
              <a:rPr lang="zh-TW" altLang="en-US" dirty="0"/>
              <a:t>對於電腦所處理之問題的</a:t>
            </a:r>
            <a:r>
              <a:rPr lang="zh-TW" altLang="en-US" dirty="0">
                <a:solidFill>
                  <a:srgbClr val="FF0000"/>
                </a:solidFill>
              </a:rPr>
              <a:t>難易區分標準</a:t>
            </a:r>
            <a:r>
              <a:rPr lang="zh-TW" altLang="en-US" dirty="0"/>
              <a:t>為何？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zh-TW" altLang="en-US" dirty="0"/>
              <a:t>將一個問題</a:t>
            </a:r>
            <a:r>
              <a:rPr lang="zh-TW" altLang="en-US" dirty="0">
                <a:solidFill>
                  <a:srgbClr val="FF0000"/>
                </a:solidFill>
              </a:rPr>
              <a:t>歸類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轉化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/>
              <a:t>為某一個已知問題的概念與作法為何？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zh-TW" altLang="en-US" dirty="0"/>
              <a:t>証明一些問題很難為何這麼重要？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926521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620688"/>
            <a:ext cx="7989752" cy="5904656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Sol 2: </a:t>
            </a:r>
            <a:r>
              <a:rPr lang="en-US" altLang="zh-TW" sz="1800" dirty="0"/>
              <a:t>(</a:t>
            </a:r>
            <a:r>
              <a:rPr lang="zh-TW" altLang="en-US" sz="1800" dirty="0"/>
              <a:t>以定義來做</a:t>
            </a:r>
            <a:r>
              <a:rPr lang="en-US" altLang="zh-TW" sz="18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zh-TW" dirty="0">
                <a:sym typeface="Symbol" panose="05050102010706020507" pitchFamily="18" charset="2"/>
              </a:rPr>
              <a:t></a:t>
            </a:r>
            <a:r>
              <a:rPr lang="zh-TW" altLang="en-US" dirty="0">
                <a:sym typeface="Symbol" panose="05050102010706020507" pitchFamily="18" charset="2"/>
              </a:rPr>
              <a:t>需同時符合</a:t>
            </a:r>
            <a:r>
              <a:rPr lang="en-US" altLang="zh-TW" u="sng" dirty="0"/>
              <a:t>n</a:t>
            </a:r>
            <a:r>
              <a:rPr lang="en-US" altLang="zh-TW" u="sng" baseline="30000" dirty="0"/>
              <a:t>2</a:t>
            </a:r>
            <a:r>
              <a:rPr lang="en-US" altLang="zh-TW" u="sng" dirty="0"/>
              <a:t>/log n = </a:t>
            </a:r>
            <a:r>
              <a:rPr lang="en-US" altLang="zh-TW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O(</a:t>
            </a:r>
            <a:r>
              <a:rPr lang="en-US" altLang="zh-TW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TW" b="1" u="sng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TW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)</a:t>
            </a:r>
            <a:r>
              <a:rPr lang="zh-TW" altLang="en-US" dirty="0">
                <a:sym typeface="Symbol" panose="05050102010706020507" pitchFamily="18" charset="2"/>
              </a:rPr>
              <a:t>和</a:t>
            </a:r>
            <a:r>
              <a:rPr lang="en-US" altLang="zh-TW" u="sng" dirty="0"/>
              <a:t>n</a:t>
            </a:r>
            <a:r>
              <a:rPr lang="en-US" altLang="zh-TW" u="sng" baseline="30000" dirty="0"/>
              <a:t>2</a:t>
            </a:r>
            <a:r>
              <a:rPr lang="en-US" altLang="zh-TW" u="sng" dirty="0"/>
              <a:t>/log n = </a:t>
            </a:r>
            <a:r>
              <a:rPr lang="en-US" altLang="zh-TW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(</a:t>
            </a:r>
            <a:r>
              <a:rPr lang="en-US" altLang="zh-TW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TW" b="1" u="sng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TW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)</a:t>
            </a:r>
            <a:r>
              <a:rPr lang="zh-TW" altLang="en-US" dirty="0">
                <a:sym typeface="Symbol" panose="05050102010706020507" pitchFamily="18" charset="2"/>
              </a:rPr>
              <a:t>。</a:t>
            </a:r>
            <a:r>
              <a:rPr lang="en-US" altLang="zh-TW" dirty="0">
                <a:sym typeface="Symbol" panose="05050102010706020507" pitchFamily="18" charset="2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夾擠法</a:t>
            </a:r>
            <a:r>
              <a:rPr lang="en-US" altLang="zh-TW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zh-TW" dirty="0"/>
              <a:t>n</a:t>
            </a:r>
            <a:r>
              <a:rPr lang="en-US" altLang="zh-TW" baseline="30000" dirty="0"/>
              <a:t>2</a:t>
            </a:r>
            <a:r>
              <a:rPr lang="en-US" altLang="zh-TW" dirty="0"/>
              <a:t>/log n = </a:t>
            </a:r>
            <a:r>
              <a:rPr lang="en-US" altLang="zh-TW" dirty="0">
                <a:sym typeface="Symbol" panose="05050102010706020507" pitchFamily="18" charset="2"/>
              </a:rPr>
              <a:t>O(</a:t>
            </a:r>
            <a:r>
              <a:rPr lang="en-US" altLang="zh-TW" dirty="0"/>
              <a:t>n</a:t>
            </a:r>
            <a:r>
              <a:rPr lang="en-US" altLang="zh-TW" baseline="30000" dirty="0"/>
              <a:t>2</a:t>
            </a:r>
            <a:r>
              <a:rPr lang="en-US" altLang="zh-TW" dirty="0">
                <a:sym typeface="Symbol" panose="05050102010706020507" pitchFamily="18" charset="2"/>
              </a:rPr>
              <a:t>)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成立</a:t>
            </a:r>
            <a:r>
              <a:rPr lang="zh-TW" altLang="en-US" dirty="0">
                <a:sym typeface="Symbol" panose="05050102010706020507" pitchFamily="18" charset="2"/>
              </a:rPr>
              <a:t>，証明方式請依下面過程自行練習。</a:t>
            </a:r>
          </a:p>
          <a:p>
            <a:pPr lvl="1">
              <a:lnSpc>
                <a:spcPct val="120000"/>
              </a:lnSpc>
            </a:pPr>
            <a:r>
              <a:rPr lang="zh-TW" altLang="en-US" dirty="0">
                <a:sym typeface="Symbol" panose="05050102010706020507" pitchFamily="18" charset="2"/>
              </a:rPr>
              <a:t>假設</a:t>
            </a:r>
            <a:r>
              <a:rPr lang="en-US" altLang="zh-TW" dirty="0"/>
              <a:t>n</a:t>
            </a:r>
            <a:r>
              <a:rPr lang="en-US" altLang="zh-TW" baseline="30000" dirty="0"/>
              <a:t>2</a:t>
            </a:r>
            <a:r>
              <a:rPr lang="en-US" altLang="zh-TW" dirty="0"/>
              <a:t>/log n = </a:t>
            </a:r>
            <a:r>
              <a:rPr lang="en-US" altLang="zh-TW" dirty="0">
                <a:sym typeface="Symbol" panose="05050102010706020507" pitchFamily="18" charset="2"/>
              </a:rPr>
              <a:t>(</a:t>
            </a:r>
            <a:r>
              <a:rPr lang="en-US" altLang="zh-TW" dirty="0"/>
              <a:t>n</a:t>
            </a:r>
            <a:r>
              <a:rPr lang="en-US" altLang="zh-TW" baseline="30000" dirty="0"/>
              <a:t>2</a:t>
            </a:r>
            <a:r>
              <a:rPr lang="en-US" altLang="zh-TW" dirty="0">
                <a:sym typeface="Symbol" panose="05050102010706020507" pitchFamily="18" charset="2"/>
              </a:rPr>
              <a:t>)</a:t>
            </a:r>
            <a:r>
              <a:rPr lang="zh-TW" altLang="en-US" dirty="0">
                <a:sym typeface="Symbol" panose="05050102010706020507" pitchFamily="18" charset="2"/>
              </a:rPr>
              <a:t>為真，則</a:t>
            </a:r>
            <a:r>
              <a:rPr lang="en-US" altLang="zh-TW" dirty="0">
                <a:sym typeface="Symbol" panose="05050102010706020507" pitchFamily="18" charset="2"/>
              </a:rPr>
              <a:t>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    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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c&gt;0</a:t>
            </a: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與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n</a:t>
            </a:r>
            <a:r>
              <a:rPr lang="en-US" altLang="zh-TW" b="1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0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&gt;0,  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TW" b="1" baseline="30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/log n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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c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TW" b="1" baseline="30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, n  n</a:t>
            </a:r>
            <a:r>
              <a:rPr lang="en-US" altLang="zh-TW" b="1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0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    </a:t>
            </a:r>
            <a:r>
              <a:rPr lang="en-US" altLang="zh-TW" dirty="0">
                <a:sym typeface="Wingdings 3" panose="05040102010807070707" pitchFamily="18" charset="2"/>
              </a:rPr>
              <a:t></a:t>
            </a:r>
            <a:r>
              <a:rPr lang="en-US" altLang="zh-TW" dirty="0"/>
              <a:t>1/log n </a:t>
            </a:r>
            <a:r>
              <a:rPr lang="en-US" altLang="zh-TW" dirty="0">
                <a:sym typeface="Symbol" panose="05050102010706020507" pitchFamily="18" charset="2"/>
              </a:rPr>
              <a:t> c, n  n</a:t>
            </a:r>
            <a:r>
              <a:rPr lang="en-US" altLang="zh-TW" baseline="-25000" dirty="0">
                <a:sym typeface="Symbol" panose="05050102010706020507" pitchFamily="18" charset="2"/>
              </a:rPr>
              <a:t>0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baseline="-25000" dirty="0">
                <a:sym typeface="Symbol" panose="05050102010706020507" pitchFamily="18" charset="2"/>
              </a:rPr>
              <a:t>            </a:t>
            </a:r>
            <a:r>
              <a:rPr lang="zh-TW" altLang="en-US" dirty="0">
                <a:sym typeface="Symbol" panose="05050102010706020507" pitchFamily="18" charset="2"/>
              </a:rPr>
              <a:t>但是，當</a:t>
            </a:r>
            <a:r>
              <a:rPr lang="en-US" altLang="zh-TW" dirty="0">
                <a:sym typeface="Symbol" panose="05050102010706020507" pitchFamily="18" charset="2"/>
              </a:rPr>
              <a:t>n</a:t>
            </a:r>
            <a:r>
              <a:rPr lang="zh-TW" altLang="en-US" dirty="0">
                <a:sym typeface="Symbol" panose="05050102010706020507" pitchFamily="18" charset="2"/>
              </a:rPr>
              <a:t>時， </a:t>
            </a:r>
            <a:r>
              <a:rPr lang="en-US" altLang="zh-TW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1/log n </a:t>
            </a:r>
            <a:r>
              <a:rPr lang="en-US" altLang="zh-TW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0</a:t>
            </a:r>
            <a:r>
              <a:rPr lang="zh-TW" altLang="en-US" dirty="0">
                <a:sym typeface="Symbol" panose="05050102010706020507" pitchFamily="18" charset="2"/>
              </a:rPr>
              <a:t>。然而</a:t>
            </a:r>
            <a:r>
              <a:rPr lang="en-US" altLang="zh-TW" dirty="0">
                <a:sym typeface="Symbol" panose="05050102010706020507" pitchFamily="18" charset="2"/>
              </a:rPr>
              <a:t>c</a:t>
            </a:r>
            <a:r>
              <a:rPr lang="zh-TW" altLang="en-US" dirty="0">
                <a:sym typeface="Symbol" panose="05050102010706020507" pitchFamily="18" charset="2"/>
              </a:rPr>
              <a:t>是一個</a:t>
            </a: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大於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0</a:t>
            </a: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的正數</a:t>
            </a:r>
            <a:r>
              <a:rPr lang="zh-TW" altLang="en-US" dirty="0">
                <a:sym typeface="Symbol" panose="05050102010706020507" pitchFamily="18" charset="2"/>
              </a:rPr>
              <a:t>，我們找不到一個 </a:t>
            </a:r>
            <a:r>
              <a:rPr lang="en-US" altLang="zh-TW" dirty="0">
                <a:sym typeface="Symbol" panose="05050102010706020507" pitchFamily="18" charset="2"/>
              </a:rPr>
              <a:t>c &gt; 0</a:t>
            </a:r>
            <a:r>
              <a:rPr lang="zh-TW" altLang="en-US" dirty="0">
                <a:sym typeface="Symbol" panose="05050102010706020507" pitchFamily="18" charset="2"/>
              </a:rPr>
              <a:t>。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矛盾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   </a:t>
            </a:r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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TW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/log n ≠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(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TW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zh-TW" dirty="0"/>
              <a:t>n</a:t>
            </a:r>
            <a:r>
              <a:rPr lang="en-US" altLang="zh-TW" baseline="30000" dirty="0"/>
              <a:t>2</a:t>
            </a:r>
            <a:r>
              <a:rPr lang="en-US" altLang="zh-TW" dirty="0"/>
              <a:t>/log n = </a:t>
            </a:r>
            <a:r>
              <a:rPr lang="en-US" altLang="zh-TW" dirty="0">
                <a:sym typeface="Symbol" panose="05050102010706020507" pitchFamily="18" charset="2"/>
              </a:rPr>
              <a:t>(</a:t>
            </a:r>
            <a:r>
              <a:rPr lang="en-US" altLang="zh-TW" dirty="0"/>
              <a:t>n</a:t>
            </a:r>
            <a:r>
              <a:rPr lang="en-US" altLang="zh-TW" baseline="30000" dirty="0"/>
              <a:t>2</a:t>
            </a:r>
            <a:r>
              <a:rPr lang="en-US" altLang="zh-TW" dirty="0">
                <a:sym typeface="Symbol" panose="05050102010706020507" pitchFamily="18" charset="2"/>
              </a:rPr>
              <a:t>)</a:t>
            </a:r>
            <a:r>
              <a:rPr lang="zh-TW" altLang="en-US" dirty="0">
                <a:sym typeface="Symbol" panose="05050102010706020507" pitchFamily="18" charset="2"/>
              </a:rPr>
              <a:t>不成立</a:t>
            </a:r>
            <a:r>
              <a:rPr lang="en-US" altLang="zh-TW" dirty="0">
                <a:sym typeface="Symbol" panose="05050102010706020507" pitchFamily="18" charset="2"/>
              </a:rPr>
              <a:t>!!!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923418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練習題</a:t>
            </a:r>
            <a:r>
              <a:rPr lang="en-US" altLang="zh-TW" dirty="0"/>
              <a:t>1.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564904"/>
            <a:ext cx="7989888" cy="102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9373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62" y="719476"/>
            <a:ext cx="7590476" cy="5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3726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練習題</a:t>
            </a:r>
            <a:r>
              <a:rPr lang="en-US" altLang="zh-TW" dirty="0"/>
              <a:t>2.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185694"/>
            <a:ext cx="7989888" cy="331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7642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19" y="1500428"/>
            <a:ext cx="8304762" cy="3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1346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練習題</a:t>
            </a:r>
            <a:r>
              <a:rPr lang="en-US" altLang="zh-TW" dirty="0"/>
              <a:t>3.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771406"/>
            <a:ext cx="7989888" cy="214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500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9144000" cy="68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1320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練習題</a:t>
            </a:r>
            <a:r>
              <a:rPr lang="en-US" altLang="zh-TW" dirty="0"/>
              <a:t>4.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752507"/>
            <a:ext cx="5832696" cy="40005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244" y="4365104"/>
            <a:ext cx="4932040" cy="129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3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24744"/>
            <a:ext cx="3161021" cy="431331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605" y="2564904"/>
            <a:ext cx="5004048" cy="165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4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資料結構概念基礎複習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055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資料結構 </a:t>
            </a:r>
            <a:r>
              <a:rPr lang="en-US" altLang="zh-TW" dirty="0" err="1"/>
              <a:t>v.s</a:t>
            </a:r>
            <a:r>
              <a:rPr lang="en-US" altLang="zh-TW" dirty="0"/>
              <a:t>. </a:t>
            </a:r>
            <a:r>
              <a:rPr lang="zh-TW" altLang="en-US" dirty="0"/>
              <a:t>演算法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59" y="5722516"/>
            <a:ext cx="8516937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29084" y="1772816"/>
            <a:ext cx="5327650" cy="2357438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>
                <a:latin typeface="Arial Black" panose="020B0A04020102020204" pitchFamily="34" charset="0"/>
              </a:rPr>
              <a:t>     </a:t>
            </a:r>
            <a:r>
              <a:rPr lang="zh-TW" altLang="en-US" sz="2800" u="sng">
                <a:latin typeface="Arial Black" panose="020B0A04020102020204" pitchFamily="34" charset="0"/>
              </a:rPr>
              <a:t>資料結構</a:t>
            </a:r>
          </a:p>
          <a:p>
            <a:pPr>
              <a:buClr>
                <a:srgbClr val="996633"/>
              </a:buClr>
              <a:buFont typeface="Wingdings" panose="05000000000000000000" pitchFamily="2" charset="2"/>
              <a:buChar char="n"/>
            </a:pPr>
            <a:r>
              <a:rPr lang="zh-TW" altLang="en-US" sz="2000">
                <a:solidFill>
                  <a:srgbClr val="003399"/>
                </a:solidFill>
                <a:latin typeface="Berlin Sans FB Demi" panose="020E0802020502020306" pitchFamily="34" charset="0"/>
              </a:rPr>
              <a:t> </a:t>
            </a:r>
            <a:r>
              <a:rPr lang="en-US" altLang="zh-TW" sz="2000">
                <a:solidFill>
                  <a:srgbClr val="003399"/>
                </a:solidFill>
                <a:latin typeface="Berlin Sans FB Demi" panose="020E0802020502020306" pitchFamily="34" charset="0"/>
              </a:rPr>
              <a:t>Array</a:t>
            </a:r>
          </a:p>
          <a:p>
            <a:pPr>
              <a:buClr>
                <a:srgbClr val="996633"/>
              </a:buClr>
              <a:buFont typeface="Wingdings" panose="05000000000000000000" pitchFamily="2" charset="2"/>
              <a:buChar char="n"/>
            </a:pPr>
            <a:r>
              <a:rPr lang="en-US" altLang="zh-TW" sz="2000">
                <a:solidFill>
                  <a:srgbClr val="003399"/>
                </a:solidFill>
                <a:latin typeface="Berlin Sans FB Demi" panose="020E0802020502020306" pitchFamily="34" charset="0"/>
              </a:rPr>
              <a:t> Linked List</a:t>
            </a:r>
          </a:p>
          <a:p>
            <a:pPr>
              <a:buClr>
                <a:srgbClr val="996633"/>
              </a:buClr>
              <a:buFont typeface="Wingdings" panose="05000000000000000000" pitchFamily="2" charset="2"/>
              <a:buChar char="n"/>
            </a:pPr>
            <a:r>
              <a:rPr lang="en-US" altLang="zh-TW" sz="2000">
                <a:solidFill>
                  <a:srgbClr val="003399"/>
                </a:solidFill>
                <a:latin typeface="Berlin Sans FB Demi" panose="020E0802020502020306" pitchFamily="34" charset="0"/>
              </a:rPr>
              <a:t> Stack</a:t>
            </a:r>
          </a:p>
          <a:p>
            <a:pPr>
              <a:buClr>
                <a:srgbClr val="996633"/>
              </a:buClr>
              <a:buFont typeface="Wingdings" panose="05000000000000000000" pitchFamily="2" charset="2"/>
              <a:buChar char="n"/>
            </a:pPr>
            <a:r>
              <a:rPr lang="en-US" altLang="zh-TW" sz="2000">
                <a:solidFill>
                  <a:srgbClr val="003399"/>
                </a:solidFill>
                <a:latin typeface="Berlin Sans FB Demi" panose="020E0802020502020306" pitchFamily="34" charset="0"/>
              </a:rPr>
              <a:t> Queue</a:t>
            </a:r>
          </a:p>
          <a:p>
            <a:pPr>
              <a:buClr>
                <a:srgbClr val="996633"/>
              </a:buClr>
              <a:buFont typeface="Wingdings" panose="05000000000000000000" pitchFamily="2" charset="2"/>
              <a:buChar char="n"/>
            </a:pPr>
            <a:r>
              <a:rPr lang="en-US" altLang="zh-TW" sz="2000">
                <a:solidFill>
                  <a:srgbClr val="003399"/>
                </a:solidFill>
                <a:latin typeface="Berlin Sans FB Demi" panose="020E0802020502020306" pitchFamily="34" charset="0"/>
              </a:rPr>
              <a:t> Tree</a:t>
            </a:r>
          </a:p>
          <a:p>
            <a:pPr>
              <a:buClr>
                <a:srgbClr val="996633"/>
              </a:buClr>
              <a:buFont typeface="Wingdings" panose="05000000000000000000" pitchFamily="2" charset="2"/>
              <a:buChar char="n"/>
            </a:pPr>
            <a:r>
              <a:rPr lang="en-US" altLang="zh-TW" sz="2000">
                <a:solidFill>
                  <a:srgbClr val="003399"/>
                </a:solidFill>
                <a:latin typeface="Berlin Sans FB Demi" panose="020E0802020502020306" pitchFamily="34" charset="0"/>
              </a:rPr>
              <a:t> Graph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624709" y="1772816"/>
            <a:ext cx="5400675" cy="2354263"/>
          </a:xfrm>
          <a:prstGeom prst="rect">
            <a:avLst/>
          </a:prstGeom>
          <a:solidFill>
            <a:srgbClr val="003399">
              <a:alpha val="30000"/>
            </a:srgbClr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47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34925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36718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3851275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403066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44878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49450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5402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58594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TW" sz="2800">
                <a:latin typeface="Arial Black" panose="020B0A04020102020204" pitchFamily="34" charset="0"/>
              </a:rPr>
              <a:t>        </a:t>
            </a:r>
            <a:r>
              <a:rPr lang="zh-TW" altLang="en-US" sz="2800" u="sng">
                <a:latin typeface="Arial Black" panose="020B0A04020102020204" pitchFamily="34" charset="0"/>
              </a:rPr>
              <a:t>演算法</a:t>
            </a:r>
          </a:p>
          <a:p>
            <a:pPr>
              <a:spcBef>
                <a:spcPct val="20000"/>
              </a:spcBef>
              <a:buClr>
                <a:srgbClr val="996633"/>
              </a:buClr>
              <a:buFont typeface="Wingdings" panose="05000000000000000000" pitchFamily="2" charset="2"/>
              <a:buChar char="n"/>
            </a:pPr>
            <a:r>
              <a:rPr lang="zh-TW" altLang="en-US" sz="2000">
                <a:solidFill>
                  <a:srgbClr val="003399"/>
                </a:solidFill>
                <a:latin typeface="Berlin Sans FB Demi" panose="020E0802020502020306" pitchFamily="34" charset="0"/>
              </a:rPr>
              <a:t> </a:t>
            </a:r>
            <a:r>
              <a:rPr lang="en-US" altLang="zh-TW" sz="2000">
                <a:solidFill>
                  <a:srgbClr val="003399"/>
                </a:solidFill>
                <a:latin typeface="Berlin Sans FB Demi" panose="020E0802020502020306" pitchFamily="34" charset="0"/>
              </a:rPr>
              <a:t>Divide-and-Conquer</a:t>
            </a:r>
            <a:r>
              <a:rPr lang="en-US" altLang="zh-TW" sz="2000" b="0">
                <a:solidFill>
                  <a:srgbClr val="003399"/>
                </a:solidFill>
                <a:latin typeface="Arial Black" panose="020B0A04020102020204" pitchFamily="34" charset="0"/>
              </a:rPr>
              <a:t> </a:t>
            </a:r>
            <a:endParaRPr lang="en-US" altLang="zh-TW" sz="2000">
              <a:solidFill>
                <a:srgbClr val="003399"/>
              </a:solidFill>
              <a:latin typeface="Berlin Sans FB Demi" panose="020E0802020502020306" pitchFamily="34" charset="0"/>
            </a:endParaRPr>
          </a:p>
          <a:p>
            <a:pPr>
              <a:spcBef>
                <a:spcPct val="20000"/>
              </a:spcBef>
              <a:buClr>
                <a:srgbClr val="996633"/>
              </a:buClr>
              <a:buFont typeface="Wingdings" panose="05000000000000000000" pitchFamily="2" charset="2"/>
              <a:buChar char="n"/>
            </a:pPr>
            <a:r>
              <a:rPr lang="en-US" altLang="zh-TW" sz="2000">
                <a:solidFill>
                  <a:srgbClr val="003399"/>
                </a:solidFill>
                <a:latin typeface="Berlin Sans FB Demi" panose="020E0802020502020306" pitchFamily="34" charset="0"/>
              </a:rPr>
              <a:t> Dynamic Programming</a:t>
            </a:r>
            <a:r>
              <a:rPr lang="en-US" altLang="zh-TW" sz="2000" b="0">
                <a:solidFill>
                  <a:srgbClr val="003399"/>
                </a:solidFill>
                <a:latin typeface="Arial Black" panose="020B0A04020102020204" pitchFamily="34" charset="0"/>
              </a:rPr>
              <a:t> </a:t>
            </a:r>
            <a:endParaRPr lang="en-US" altLang="zh-TW" sz="2000">
              <a:solidFill>
                <a:srgbClr val="003399"/>
              </a:solidFill>
              <a:latin typeface="Berlin Sans FB Demi" panose="020E0802020502020306" pitchFamily="34" charset="0"/>
            </a:endParaRPr>
          </a:p>
          <a:p>
            <a:pPr>
              <a:spcBef>
                <a:spcPct val="20000"/>
              </a:spcBef>
              <a:buClr>
                <a:srgbClr val="996633"/>
              </a:buClr>
              <a:buFont typeface="Wingdings" panose="05000000000000000000" pitchFamily="2" charset="2"/>
              <a:buChar char="n"/>
            </a:pPr>
            <a:r>
              <a:rPr lang="en-US" altLang="zh-TW" sz="2000">
                <a:solidFill>
                  <a:srgbClr val="003399"/>
                </a:solidFill>
                <a:latin typeface="Berlin Sans FB Demi" panose="020E0802020502020306" pitchFamily="34" charset="0"/>
              </a:rPr>
              <a:t> The Greedy Approach</a:t>
            </a:r>
            <a:endParaRPr lang="en-US" altLang="zh-TW" sz="2000" b="0">
              <a:solidFill>
                <a:srgbClr val="003399"/>
              </a:solidFill>
              <a:latin typeface="Arial Black" panose="020B0A04020102020204" pitchFamily="34" charset="0"/>
            </a:endParaRPr>
          </a:p>
          <a:p>
            <a:pPr>
              <a:spcBef>
                <a:spcPct val="20000"/>
              </a:spcBef>
              <a:buClr>
                <a:srgbClr val="996633"/>
              </a:buClr>
              <a:buFont typeface="Wingdings" panose="05000000000000000000" pitchFamily="2" charset="2"/>
              <a:buChar char="n"/>
            </a:pPr>
            <a:r>
              <a:rPr lang="en-US" altLang="zh-TW" sz="2000" b="0">
                <a:solidFill>
                  <a:srgbClr val="003399"/>
                </a:solidFill>
                <a:latin typeface="Arial Black" panose="020B0A04020102020204" pitchFamily="34" charset="0"/>
              </a:rPr>
              <a:t> </a:t>
            </a:r>
            <a:r>
              <a:rPr lang="en-US" altLang="zh-TW" sz="2000">
                <a:solidFill>
                  <a:srgbClr val="003399"/>
                </a:solidFill>
                <a:latin typeface="Berlin Sans FB Demi" panose="020E0802020502020306" pitchFamily="34" charset="0"/>
              </a:rPr>
              <a:t>Backtracking</a:t>
            </a:r>
          </a:p>
          <a:p>
            <a:pPr>
              <a:spcBef>
                <a:spcPct val="20000"/>
              </a:spcBef>
              <a:buClr>
                <a:srgbClr val="996633"/>
              </a:buClr>
              <a:buFont typeface="Wingdings" panose="05000000000000000000" pitchFamily="2" charset="2"/>
              <a:buChar char="n"/>
            </a:pPr>
            <a:r>
              <a:rPr lang="en-US" altLang="zh-TW" sz="2000">
                <a:solidFill>
                  <a:srgbClr val="003399"/>
                </a:solidFill>
                <a:latin typeface="Arial Black" panose="020B0A04020102020204" pitchFamily="34" charset="0"/>
              </a:rPr>
              <a:t> </a:t>
            </a:r>
            <a:r>
              <a:rPr lang="en-US" altLang="zh-TW" sz="2000">
                <a:solidFill>
                  <a:srgbClr val="003399"/>
                </a:solidFill>
                <a:latin typeface="Berlin Sans FB Demi" panose="020E0802020502020306" pitchFamily="34" charset="0"/>
              </a:rPr>
              <a:t>Branch-and-Bound</a:t>
            </a:r>
            <a:r>
              <a:rPr lang="en-US" altLang="zh-TW" sz="2000" b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615184" y="2063329"/>
            <a:ext cx="2170112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4638" indent="-2746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1077913" indent="-457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714500" indent="-457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2351088" indent="-457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987675" indent="-457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3444875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902075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4359275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4816475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Tx/>
              <a:buChar char="•"/>
            </a:pPr>
            <a:r>
              <a:rPr lang="zh-TW" altLang="en-US">
                <a:solidFill>
                  <a:srgbClr val="008000"/>
                </a:solidFill>
                <a:latin typeface="Impact" panose="020B0806030902050204" pitchFamily="34" charset="0"/>
              </a:rPr>
              <a:t>複雜度分析</a:t>
            </a:r>
          </a:p>
          <a:p>
            <a:pPr>
              <a:buFontTx/>
              <a:buChar char="•"/>
            </a:pPr>
            <a:r>
              <a:rPr lang="zh-TW" altLang="en-US">
                <a:solidFill>
                  <a:srgbClr val="008000"/>
                </a:solidFill>
                <a:latin typeface="Impact" panose="020B0806030902050204" pitchFamily="34" charset="0"/>
              </a:rPr>
              <a:t>搜尋 </a:t>
            </a:r>
          </a:p>
          <a:p>
            <a:r>
              <a:rPr lang="zh-TW" altLang="en-US">
                <a:solidFill>
                  <a:srgbClr val="008000"/>
                </a:solidFill>
                <a:latin typeface="Impact" panose="020B0806030902050204" pitchFamily="34" charset="0"/>
              </a:rPr>
              <a:t>       </a:t>
            </a:r>
            <a:r>
              <a:rPr lang="en-US" altLang="zh-TW">
                <a:solidFill>
                  <a:srgbClr val="008000"/>
                </a:solidFill>
                <a:latin typeface="Impact" panose="020B0806030902050204" pitchFamily="34" charset="0"/>
              </a:rPr>
              <a:t>(Search)</a:t>
            </a:r>
          </a:p>
          <a:p>
            <a:pPr>
              <a:buFontTx/>
              <a:buChar char="•"/>
            </a:pPr>
            <a:r>
              <a:rPr lang="zh-TW" altLang="en-US">
                <a:solidFill>
                  <a:srgbClr val="008000"/>
                </a:solidFill>
                <a:latin typeface="Impact" panose="020B0806030902050204" pitchFamily="34" charset="0"/>
              </a:rPr>
              <a:t>排序 </a:t>
            </a:r>
          </a:p>
          <a:p>
            <a:r>
              <a:rPr lang="zh-TW" altLang="en-US">
                <a:solidFill>
                  <a:srgbClr val="008000"/>
                </a:solidFill>
                <a:latin typeface="Impact" panose="020B0806030902050204" pitchFamily="34" charset="0"/>
              </a:rPr>
              <a:t>       </a:t>
            </a:r>
            <a:r>
              <a:rPr lang="en-US" altLang="zh-TW">
                <a:solidFill>
                  <a:srgbClr val="008000"/>
                </a:solidFill>
                <a:latin typeface="Impact" panose="020B0806030902050204" pitchFamily="34" charset="0"/>
              </a:rPr>
              <a:t>(Sort)</a:t>
            </a:r>
          </a:p>
          <a:p>
            <a:pPr>
              <a:buFontTx/>
              <a:buChar char="•"/>
            </a:pPr>
            <a:r>
              <a:rPr lang="zh-TW" altLang="en-US">
                <a:solidFill>
                  <a:srgbClr val="008000"/>
                </a:solidFill>
                <a:latin typeface="Impact" panose="020B0806030902050204" pitchFamily="34" charset="0"/>
              </a:rPr>
              <a:t>高等樹 </a:t>
            </a:r>
          </a:p>
          <a:p>
            <a:r>
              <a:rPr lang="zh-TW" altLang="en-US">
                <a:solidFill>
                  <a:srgbClr val="008000"/>
                </a:solidFill>
                <a:latin typeface="Impact" panose="020B0806030902050204" pitchFamily="34" charset="0"/>
              </a:rPr>
              <a:t>       </a:t>
            </a:r>
            <a:r>
              <a:rPr lang="en-US" altLang="zh-TW">
                <a:solidFill>
                  <a:srgbClr val="008000"/>
                </a:solidFill>
                <a:latin typeface="Impact" panose="020B0806030902050204" pitchFamily="34" charset="0"/>
              </a:rPr>
              <a:t>(Advanced Tree)</a:t>
            </a:r>
          </a:p>
        </p:txBody>
      </p:sp>
      <p:graphicFrame>
        <p:nvGraphicFramePr>
          <p:cNvPr id="8" name="Group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0563016"/>
              </p:ext>
            </p:extLst>
          </p:nvPr>
        </p:nvGraphicFramePr>
        <p:xfrm>
          <a:off x="5856734" y="4106441"/>
          <a:ext cx="3168650" cy="2609850"/>
        </p:xfrm>
        <a:graphic>
          <a:graphicData uri="http://schemas.openxmlformats.org/drawingml/2006/table">
            <a:tbl>
              <a:tblPr/>
              <a:tblGrid>
                <a:gridCol w="3168650">
                  <a:extLst>
                    <a:ext uri="{9D8B030D-6E8A-4147-A177-3AD203B41FA5}">
                      <a16:colId xmlns:a16="http://schemas.microsoft.com/office/drawing/2014/main" val="3551529350"/>
                    </a:ext>
                  </a:extLst>
                </a:gridCol>
              </a:tblGrid>
              <a:tr h="2609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856644"/>
                  </a:ext>
                </a:extLst>
              </a:tr>
            </a:tbl>
          </a:graphicData>
        </a:graphic>
      </p:graphicFrame>
      <p:graphicFrame>
        <p:nvGraphicFramePr>
          <p:cNvPr id="9" name="Group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2368818"/>
              </p:ext>
            </p:extLst>
          </p:nvPr>
        </p:nvGraphicFramePr>
        <p:xfrm>
          <a:off x="529084" y="4149304"/>
          <a:ext cx="3095625" cy="2549525"/>
        </p:xfrm>
        <a:graphic>
          <a:graphicData uri="http://schemas.openxmlformats.org/drawingml/2006/table">
            <a:tbl>
              <a:tblPr/>
              <a:tblGrid>
                <a:gridCol w="3095625">
                  <a:extLst>
                    <a:ext uri="{9D8B030D-6E8A-4147-A177-3AD203B41FA5}">
                      <a16:colId xmlns:a16="http://schemas.microsoft.com/office/drawing/2014/main" val="3929542753"/>
                    </a:ext>
                  </a:extLst>
                </a:gridCol>
              </a:tblGrid>
              <a:tr h="2549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245707"/>
                  </a:ext>
                </a:extLst>
              </a:tr>
            </a:tbl>
          </a:graphicData>
        </a:graphic>
      </p:graphicFrame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479996" y="4709691"/>
            <a:ext cx="993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0">
                <a:solidFill>
                  <a:srgbClr val="FF0000"/>
                </a:solidFill>
                <a:latin typeface="Arial Black" panose="020B0A04020102020204" pitchFamily="34" charset="0"/>
              </a:rPr>
              <a:t>ADT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5856734" y="4220741"/>
            <a:ext cx="31496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79388" indent="-1793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539750" indent="-180975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000" b="0">
                <a:solidFill>
                  <a:srgbClr val="FF0000"/>
                </a:solidFill>
                <a:latin typeface="Arial Black" panose="020B0A04020102020204" pitchFamily="34" charset="0"/>
              </a:rPr>
              <a:t>Theory of NP:</a:t>
            </a:r>
          </a:p>
          <a:p>
            <a:pPr lvl="1">
              <a:buFontTx/>
              <a:buChar char="•"/>
            </a:pPr>
            <a:r>
              <a:rPr lang="en-US" altLang="zh-TW" sz="1600" b="0">
                <a:solidFill>
                  <a:srgbClr val="008000"/>
                </a:solidFill>
                <a:latin typeface="Arial Black" panose="020B0A04020102020204" pitchFamily="34" charset="0"/>
              </a:rPr>
              <a:t>P Problem</a:t>
            </a:r>
          </a:p>
          <a:p>
            <a:pPr lvl="1">
              <a:buFontTx/>
              <a:buChar char="•"/>
            </a:pPr>
            <a:r>
              <a:rPr lang="en-US" altLang="zh-TW" sz="1600" b="0">
                <a:solidFill>
                  <a:srgbClr val="008000"/>
                </a:solidFill>
                <a:latin typeface="Arial Black" panose="020B0A04020102020204" pitchFamily="34" charset="0"/>
              </a:rPr>
              <a:t>NP Problem</a:t>
            </a:r>
          </a:p>
          <a:p>
            <a:pPr lvl="1">
              <a:buFontTx/>
              <a:buChar char="•"/>
            </a:pPr>
            <a:r>
              <a:rPr lang="en-US" altLang="zh-TW" sz="1600" b="0">
                <a:solidFill>
                  <a:srgbClr val="008000"/>
                </a:solidFill>
                <a:latin typeface="Arial Black" panose="020B0A04020102020204" pitchFamily="34" charset="0"/>
              </a:rPr>
              <a:t>NP Complete Problem</a:t>
            </a:r>
          </a:p>
          <a:p>
            <a:pPr lvl="1">
              <a:buFontTx/>
              <a:buChar char="•"/>
            </a:pPr>
            <a:r>
              <a:rPr lang="en-US" altLang="zh-TW" sz="1600" b="0">
                <a:solidFill>
                  <a:srgbClr val="008000"/>
                </a:solidFill>
                <a:latin typeface="Arial Black" panose="020B0A04020102020204" pitchFamily="34" charset="0"/>
              </a:rPr>
              <a:t>NP Hard Problem</a:t>
            </a:r>
          </a:p>
        </p:txBody>
      </p:sp>
      <p:sp>
        <p:nvSpPr>
          <p:cNvPr id="12" name="AutoShape 21"/>
          <p:cNvSpPr>
            <a:spLocks/>
          </p:cNvSpPr>
          <p:nvPr/>
        </p:nvSpPr>
        <p:spPr bwMode="auto">
          <a:xfrm>
            <a:off x="2338834" y="2303041"/>
            <a:ext cx="144462" cy="503238"/>
          </a:xfrm>
          <a:prstGeom prst="rightBrace">
            <a:avLst>
              <a:gd name="adj1" fmla="val 2902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2483296" y="2396704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基礎</a:t>
            </a:r>
          </a:p>
        </p:txBody>
      </p:sp>
      <p:sp>
        <p:nvSpPr>
          <p:cNvPr id="14" name="AutoShape 23"/>
          <p:cNvSpPr>
            <a:spLocks/>
          </p:cNvSpPr>
          <p:nvPr/>
        </p:nvSpPr>
        <p:spPr bwMode="auto">
          <a:xfrm>
            <a:off x="2338834" y="2950741"/>
            <a:ext cx="144462" cy="1079500"/>
          </a:xfrm>
          <a:prstGeom prst="rightBrace">
            <a:avLst>
              <a:gd name="adj1" fmla="val 6227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2483296" y="3311104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高階</a:t>
            </a:r>
          </a:p>
        </p:txBody>
      </p:sp>
    </p:spTree>
    <p:extLst>
      <p:ext uri="{BB962C8B-B14F-4D97-AF65-F5344CB8AC3E}">
        <p14:creationId xmlns:p14="http://schemas.microsoft.com/office/powerpoint/2010/main" val="271980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Data Type And Abstract Data Type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844824"/>
            <a:ext cx="7989752" cy="496855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Data Type</a:t>
            </a:r>
          </a:p>
          <a:p>
            <a:pPr lvl="1"/>
            <a:r>
              <a:rPr lang="en-US" altLang="zh-TW" dirty="0"/>
              <a:t>Def: A data type consists of two parts</a:t>
            </a:r>
          </a:p>
          <a:p>
            <a:pPr lvl="2"/>
            <a:r>
              <a:rPr lang="en-US" altLang="zh-TW" dirty="0"/>
              <a:t>a set of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  <a:r>
              <a:rPr lang="en-US" altLang="zh-TW" dirty="0"/>
              <a:t> </a:t>
            </a:r>
          </a:p>
          <a:p>
            <a:pPr lvl="2"/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operations</a:t>
            </a:r>
            <a:r>
              <a:rPr lang="en-US" altLang="zh-TW" dirty="0"/>
              <a:t> that can be performed on the data.</a:t>
            </a:r>
          </a:p>
          <a:p>
            <a:r>
              <a:rPr lang="en-US" altLang="zh-TW" dirty="0"/>
              <a:t>For example:</a:t>
            </a:r>
          </a:p>
          <a:p>
            <a:pPr lvl="1"/>
            <a:r>
              <a:rPr lang="en-US" altLang="zh-TW" dirty="0"/>
              <a:t>Integer</a:t>
            </a:r>
          </a:p>
          <a:p>
            <a:pPr lvl="2"/>
            <a:r>
              <a:rPr lang="en-US" altLang="zh-TW" dirty="0"/>
              <a:t>Data: -∞, …, -2, -1, 0, 1, …, ∞ (</a:t>
            </a:r>
            <a:r>
              <a:rPr lang="zh-TW" altLang="en-US" dirty="0"/>
              <a:t>沒有小數的數值集合</a:t>
            </a:r>
            <a:r>
              <a:rPr lang="en-US" altLang="zh-TW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zh-TW" dirty="0"/>
              <a:t>Operations: +, -, </a:t>
            </a:r>
            <a:r>
              <a:rPr lang="en-US" altLang="zh-TW" dirty="0">
                <a:sym typeface="Symbol" panose="05050102010706020507" pitchFamily="18" charset="2"/>
              </a:rPr>
              <a:t>, , %, , , ==, !=, ++, --, …</a:t>
            </a:r>
          </a:p>
          <a:p>
            <a:pPr lvl="1"/>
            <a:r>
              <a:rPr lang="en-US" altLang="zh-TW" dirty="0"/>
              <a:t>Floating point</a:t>
            </a:r>
          </a:p>
          <a:p>
            <a:pPr lvl="2"/>
            <a:r>
              <a:rPr lang="en-US" altLang="zh-TW" dirty="0"/>
              <a:t>Data: -∞, …, -1.9, …, 0.0, …, ∞ </a:t>
            </a:r>
          </a:p>
          <a:p>
            <a:pPr lvl="2">
              <a:lnSpc>
                <a:spcPct val="90000"/>
              </a:lnSpc>
            </a:pPr>
            <a:r>
              <a:rPr lang="en-US" altLang="zh-TW" dirty="0"/>
              <a:t>Operations: +, -, </a:t>
            </a:r>
            <a:r>
              <a:rPr lang="en-US" altLang="zh-TW" dirty="0">
                <a:sym typeface="Symbol" panose="05050102010706020507" pitchFamily="18" charset="2"/>
              </a:rPr>
              <a:t>, , %, , , ==, !=, …</a:t>
            </a:r>
          </a:p>
          <a:p>
            <a:pPr lvl="1"/>
            <a:r>
              <a:rPr lang="en-US" altLang="zh-TW" dirty="0"/>
              <a:t>Character</a:t>
            </a:r>
          </a:p>
          <a:p>
            <a:pPr lvl="2"/>
            <a:r>
              <a:rPr lang="en-US" altLang="zh-TW" dirty="0"/>
              <a:t>Data: ‘A’, ‘B’, …, ‘a’, ‘b’, … </a:t>
            </a:r>
          </a:p>
          <a:p>
            <a:pPr lvl="2"/>
            <a:r>
              <a:rPr lang="en-US" altLang="zh-TW" dirty="0"/>
              <a:t>Operations: &lt;, &gt;, …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8536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ADT (Abstract Data Type; </a:t>
            </a:r>
            <a:r>
              <a:rPr lang="zh-TW" altLang="en-US" dirty="0"/>
              <a:t>抽象資料型態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定義</a:t>
            </a:r>
            <a:r>
              <a:rPr lang="en-US" altLang="zh-TW" dirty="0"/>
              <a:t>:ADT</a:t>
            </a:r>
            <a:r>
              <a:rPr lang="zh-TW" altLang="en-US" dirty="0"/>
              <a:t>是一種</a:t>
            </a:r>
            <a:r>
              <a:rPr lang="en-US" altLang="zh-TW" dirty="0"/>
              <a:t>Data Type</a:t>
            </a:r>
            <a:r>
              <a:rPr lang="zh-TW" altLang="en-US" dirty="0"/>
              <a:t>，且要滿足：</a:t>
            </a:r>
            <a:r>
              <a:rPr lang="en-US" altLang="zh-TW" dirty="0"/>
              <a:t>”</a:t>
            </a:r>
            <a:r>
              <a:rPr lang="zh-TW" altLang="en-US" dirty="0">
                <a:solidFill>
                  <a:srgbClr val="FF0000"/>
                </a:solidFill>
              </a:rPr>
              <a:t>資料的規格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rgbClr val="FF0000"/>
                </a:solidFill>
              </a:rPr>
              <a:t>操作的規格</a:t>
            </a:r>
            <a:r>
              <a:rPr lang="en-US" altLang="zh-TW" dirty="0"/>
              <a:t>”</a:t>
            </a:r>
            <a:r>
              <a:rPr lang="zh-TW" altLang="en-US" dirty="0"/>
              <a:t> 獨立於 </a:t>
            </a:r>
            <a:r>
              <a:rPr lang="en-US" altLang="zh-TW" dirty="0"/>
              <a:t>“</a:t>
            </a:r>
            <a:r>
              <a:rPr lang="zh-TW" altLang="en-US" dirty="0">
                <a:solidFill>
                  <a:srgbClr val="FF0000"/>
                </a:solidFill>
              </a:rPr>
              <a:t>資料的實際表示方式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rgbClr val="FF0000"/>
                </a:solidFill>
              </a:rPr>
              <a:t>操作的實際製作方式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/>
              <a:t>”</a:t>
            </a:r>
          </a:p>
          <a:p>
            <a:endParaRPr lang="zh-TW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99592" y="3790379"/>
            <a:ext cx="1798637" cy="165576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2617" y="3356992"/>
            <a:ext cx="1635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TW" sz="20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 Demi" panose="020E0802020502020306" pitchFamily="34" charset="0"/>
              </a:rPr>
              <a:t>User Request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9442" y="3896742"/>
            <a:ext cx="1651000" cy="7016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 sz="200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 Demi" panose="020E0802020502020306" pitchFamily="34" charset="0"/>
              </a:rPr>
              <a:t>Spec. of </a:t>
            </a:r>
          </a:p>
          <a:p>
            <a:r>
              <a:rPr kumimoji="0" lang="en-US" altLang="zh-TW" sz="200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 Demi" panose="020E0802020502020306" pitchFamily="34" charset="0"/>
              </a:rPr>
              <a:t>Data Objects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74204" y="4673029"/>
            <a:ext cx="1655763" cy="7016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TW" sz="200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 Demi" panose="020E0802020502020306" pitchFamily="34" charset="0"/>
              </a:rPr>
              <a:t>Spec. of </a:t>
            </a:r>
          </a:p>
          <a:p>
            <a:r>
              <a:rPr kumimoji="0" lang="en-US" altLang="zh-TW" sz="200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 Demi" panose="020E0802020502020306" pitchFamily="34" charset="0"/>
              </a:rPr>
              <a:t>Operations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93629" y="3790379"/>
            <a:ext cx="2520950" cy="223202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641329" y="3356992"/>
            <a:ext cx="1165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TW" sz="20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 Demi" panose="020E0802020502020306" pitchFamily="34" charset="0"/>
              </a:rPr>
              <a:t>Designer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066654" y="3861817"/>
            <a:ext cx="2376488" cy="10064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TW" sz="200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 Demi" panose="020E0802020502020306" pitchFamily="34" charset="0"/>
              </a:rPr>
              <a:t>Representation of</a:t>
            </a:r>
          </a:p>
          <a:p>
            <a:r>
              <a:rPr kumimoji="0" lang="en-US" altLang="zh-TW" sz="200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 Demi" panose="020E0802020502020306" pitchFamily="34" charset="0"/>
              </a:rPr>
              <a:t>Data</a:t>
            </a:r>
          </a:p>
          <a:p>
            <a:r>
              <a:rPr kumimoji="0" lang="en-US" altLang="zh-TW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 Demi" panose="020E0802020502020306" pitchFamily="34" charset="0"/>
              </a:rPr>
              <a:t>Ex: a. b. c. …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066654" y="4960367"/>
            <a:ext cx="2376488" cy="1006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TW" sz="200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 Demi" panose="020E0802020502020306" pitchFamily="34" charset="0"/>
              </a:rPr>
              <a:t>Implementation of</a:t>
            </a:r>
          </a:p>
          <a:p>
            <a:r>
              <a:rPr kumimoji="0" lang="en-US" altLang="zh-TW" sz="200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 Demi" panose="020E0802020502020306" pitchFamily="34" charset="0"/>
              </a:rPr>
              <a:t>Operations</a:t>
            </a:r>
          </a:p>
          <a:p>
            <a:r>
              <a:rPr kumimoji="0" lang="en-US" altLang="zh-TW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 Demi" panose="020E0802020502020306" pitchFamily="34" charset="0"/>
              </a:rPr>
              <a:t>Ex: 1. 2. 3. …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2842692" y="4438079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3274492" y="3356992"/>
            <a:ext cx="0" cy="2808287"/>
          </a:xfrm>
          <a:prstGeom prst="line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390254" y="6068442"/>
            <a:ext cx="2106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TW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 Demi" panose="020E0802020502020306" pitchFamily="34" charset="0"/>
              </a:rPr>
              <a:t>Hidden (</a:t>
            </a:r>
            <a:r>
              <a:rPr kumimoji="0" lang="zh-TW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 Demi" panose="020E0802020502020306" pitchFamily="34" charset="0"/>
              </a:rPr>
              <a:t>隱藏</a:t>
            </a:r>
            <a:r>
              <a:rPr kumimoji="0" lang="en-US" altLang="zh-TW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 Demi" panose="020E0802020502020306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992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9" grpId="0"/>
      <p:bldP spid="10" grpId="0" animBg="1"/>
      <p:bldP spid="11" grpId="0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此定義隱含了兩個意義：</a:t>
            </a:r>
          </a:p>
          <a:p>
            <a:pPr lvl="1"/>
            <a:r>
              <a:rPr lang="en-US" altLang="zh-TW" dirty="0"/>
              <a:t>Spec.</a:t>
            </a:r>
            <a:r>
              <a:rPr lang="zh-TW" altLang="en-US" dirty="0"/>
              <a:t>不會和</a:t>
            </a:r>
            <a:r>
              <a:rPr lang="en-US" altLang="zh-TW" dirty="0"/>
              <a:t>Implementation</a:t>
            </a:r>
            <a:r>
              <a:rPr lang="zh-TW" altLang="en-US" dirty="0"/>
              <a:t>挷在一起</a:t>
            </a:r>
          </a:p>
          <a:p>
            <a:pPr lvl="1"/>
            <a:r>
              <a:rPr lang="zh-TW" altLang="en-US" dirty="0"/>
              <a:t>任何</a:t>
            </a:r>
            <a:r>
              <a:rPr lang="en-US" altLang="zh-TW" dirty="0"/>
              <a:t>Implementation</a:t>
            </a:r>
            <a:r>
              <a:rPr lang="zh-TW" altLang="en-US" dirty="0"/>
              <a:t>的改變，都不會影響到該</a:t>
            </a:r>
            <a:r>
              <a:rPr lang="en-US" altLang="zh-TW" dirty="0"/>
              <a:t>ADT</a:t>
            </a:r>
            <a:r>
              <a:rPr lang="zh-TW" altLang="en-US" dirty="0"/>
              <a:t>的定義和外界</a:t>
            </a:r>
            <a:r>
              <a:rPr lang="en-US" altLang="zh-TW" dirty="0"/>
              <a:t>User</a:t>
            </a:r>
            <a:r>
              <a:rPr lang="zh-TW" altLang="en-US" dirty="0"/>
              <a:t>對它的使用方式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673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了解本課程授課重點、目標及課程設計</a:t>
            </a:r>
          </a:p>
          <a:p>
            <a:r>
              <a:rPr lang="zh-TW" altLang="en-US" dirty="0"/>
              <a:t>了解本課程評分標準</a:t>
            </a:r>
          </a:p>
          <a:p>
            <a:r>
              <a:rPr lang="zh-TW" altLang="en-US" dirty="0"/>
              <a:t>課前重點</a:t>
            </a:r>
          </a:p>
          <a:p>
            <a:r>
              <a:rPr lang="zh-TW" altLang="en-US" dirty="0"/>
              <a:t>資料結構 </a:t>
            </a:r>
            <a:r>
              <a:rPr lang="en-US" altLang="zh-TW" dirty="0" err="1"/>
              <a:t>v.s</a:t>
            </a:r>
            <a:r>
              <a:rPr lang="en-US" altLang="zh-TW" dirty="0"/>
              <a:t>. </a:t>
            </a:r>
            <a:r>
              <a:rPr lang="zh-TW" altLang="en-US" dirty="0"/>
              <a:t>演算法</a:t>
            </a:r>
          </a:p>
          <a:p>
            <a:r>
              <a:rPr lang="zh-TW" altLang="en-US" dirty="0"/>
              <a:t>資料結構概念基礎複習</a:t>
            </a:r>
          </a:p>
        </p:txBody>
      </p:sp>
    </p:spTree>
    <p:extLst>
      <p:ext uri="{BB962C8B-B14F-4D97-AF65-F5344CB8AC3E}">
        <p14:creationId xmlns:p14="http://schemas.microsoft.com/office/powerpoint/2010/main" val="3369785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例：</a:t>
            </a:r>
            <a:r>
              <a:rPr lang="en-US" altLang="zh-TW" cap="none" dirty="0"/>
              <a:t>Stack</a:t>
            </a:r>
            <a:r>
              <a:rPr lang="en-US" altLang="zh-TW" dirty="0"/>
              <a:t> (</a:t>
            </a:r>
            <a:r>
              <a:rPr lang="zh-TW" altLang="en-US" dirty="0"/>
              <a:t>堆疊</a:t>
            </a:r>
            <a:r>
              <a:rPr lang="en-US" altLang="zh-TW" dirty="0"/>
              <a:t>)</a:t>
            </a:r>
            <a:r>
              <a:rPr lang="zh-TW" altLang="en-US" dirty="0"/>
              <a:t>的</a:t>
            </a:r>
            <a:r>
              <a:rPr lang="en-US" altLang="zh-TW" dirty="0"/>
              <a:t>ADT</a:t>
            </a:r>
            <a:endParaRPr lang="zh-TW" altLang="en-US" dirty="0"/>
          </a:p>
        </p:txBody>
      </p:sp>
      <p:graphicFrame>
        <p:nvGraphicFramePr>
          <p:cNvPr id="5" name="Group 3"/>
          <p:cNvGraphicFramePr>
            <a:graphicFrameLocks/>
          </p:cNvGraphicFramePr>
          <p:nvPr/>
        </p:nvGraphicFramePr>
        <p:xfrm>
          <a:off x="469900" y="2339975"/>
          <a:ext cx="8158480" cy="4267200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1096198651"/>
                    </a:ext>
                  </a:extLst>
                </a:gridCol>
                <a:gridCol w="3246438">
                  <a:extLst>
                    <a:ext uri="{9D8B030D-6E8A-4147-A177-3AD203B41FA5}">
                      <a16:colId xmlns:a16="http://schemas.microsoft.com/office/drawing/2014/main" val="24298560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7172773"/>
                    </a:ext>
                  </a:extLst>
                </a:gridCol>
                <a:gridCol w="3119437">
                  <a:extLst>
                    <a:ext uri="{9D8B030D-6E8A-4147-A177-3AD203B41FA5}">
                      <a16:colId xmlns:a16="http://schemas.microsoft.com/office/drawing/2014/main" val="2806747289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Spec.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Representations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768685"/>
                  </a:ext>
                </a:extLst>
              </a:tr>
              <a:tr h="1344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Data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A set of items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Size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Top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用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Array</a:t>
                      </a: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表示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set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用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Link list</a:t>
                      </a: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表示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set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150167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Spec.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Implementations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438784"/>
                  </a:ext>
                </a:extLst>
              </a:tr>
              <a:tr h="184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Operations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Create(S)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Wingdings 3" panose="05040102010807070707" pitchFamily="18" charset="2"/>
                        </a:rPr>
                        <a:t></a:t>
                      </a: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Wingdings 3" panose="05040102010807070707" pitchFamily="18" charset="2"/>
                        </a:rPr>
                        <a:t>建新的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Wingdings 3" panose="05040102010807070707" pitchFamily="18" charset="2"/>
                        </a:rPr>
                        <a:t>Stack 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Wingdings 3" panose="05040102010807070707" pitchFamily="18" charset="2"/>
                        </a:rPr>
                        <a:t>Push(item, S) S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Wingdings 3" panose="05040102010807070707" pitchFamily="18" charset="2"/>
                        </a:rPr>
                        <a:t>Pop(S) item, 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Wingdings 3" panose="05040102010807070707" pitchFamily="18" charset="2"/>
                        </a:rPr>
                        <a:t>Isempty(S) Boolean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Wingdings 3" panose="05040102010807070707" pitchFamily="18" charset="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  <a:sym typeface="Wingdings 3" panose="050401020108070707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用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Array</a:t>
                      </a: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製作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用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Link list</a:t>
                      </a: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製作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685030"/>
                  </a:ext>
                </a:extLst>
              </a:tr>
            </a:tbl>
          </a:graphicData>
        </a:graphic>
      </p:graphicFrame>
      <p:sp>
        <p:nvSpPr>
          <p:cNvPr id="6" name="AutoShape 42"/>
          <p:cNvSpPr>
            <a:spLocks noChangeArrowheads="1"/>
          </p:cNvSpPr>
          <p:nvPr/>
        </p:nvSpPr>
        <p:spPr bwMode="auto">
          <a:xfrm>
            <a:off x="7669213" y="4011613"/>
            <a:ext cx="720725" cy="1146175"/>
          </a:xfrm>
          <a:prstGeom prst="downArrow">
            <a:avLst>
              <a:gd name="adj1" fmla="val 50000"/>
              <a:gd name="adj2" fmla="val 39758"/>
            </a:avLst>
          </a:prstGeom>
          <a:solidFill>
            <a:srgbClr val="FFFF66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TW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 Black" panose="020B0A04020102020204" pitchFamily="34" charset="0"/>
              </a:rPr>
              <a:t>會影響</a:t>
            </a:r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4933950" y="1628775"/>
            <a:ext cx="976313" cy="831850"/>
            <a:chOff x="3061" y="572"/>
            <a:chExt cx="615" cy="615"/>
          </a:xfrm>
        </p:grpSpPr>
        <p:sp>
          <p:nvSpPr>
            <p:cNvPr id="8" name="AutoShape 44"/>
            <p:cNvSpPr>
              <a:spLocks noChangeArrowheads="1"/>
            </p:cNvSpPr>
            <p:nvPr/>
          </p:nvSpPr>
          <p:spPr bwMode="auto">
            <a:xfrm>
              <a:off x="3061" y="572"/>
              <a:ext cx="615" cy="615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800 w 21600"/>
                <a:gd name="T5" fmla="*/ 0 h 21600"/>
                <a:gd name="T6" fmla="*/ 2700 w 21600"/>
                <a:gd name="T7" fmla="*/ 10799 h 21600"/>
                <a:gd name="T8" fmla="*/ 10800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799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9" name="AutoShape 45"/>
            <p:cNvSpPr>
              <a:spLocks noChangeArrowheads="1"/>
            </p:cNvSpPr>
            <p:nvPr/>
          </p:nvSpPr>
          <p:spPr bwMode="auto">
            <a:xfrm flipH="1">
              <a:off x="3061" y="572"/>
              <a:ext cx="615" cy="615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800 w 21600"/>
                <a:gd name="T5" fmla="*/ 0 h 21600"/>
                <a:gd name="T6" fmla="*/ 2700 w 21600"/>
                <a:gd name="T7" fmla="*/ 10799 h 21600"/>
                <a:gd name="T8" fmla="*/ 10800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799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10" name="Rectangle 46"/>
          <p:cNvSpPr>
            <a:spLocks noChangeArrowheads="1"/>
          </p:cNvSpPr>
          <p:nvPr/>
        </p:nvSpPr>
        <p:spPr bwMode="auto">
          <a:xfrm>
            <a:off x="2125663" y="2852738"/>
            <a:ext cx="266541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1" name="Rectangle 47"/>
          <p:cNvSpPr>
            <a:spLocks noChangeArrowheads="1"/>
          </p:cNvSpPr>
          <p:nvPr/>
        </p:nvSpPr>
        <p:spPr bwMode="auto">
          <a:xfrm>
            <a:off x="2125663" y="2852738"/>
            <a:ext cx="2016125" cy="1368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2" name="Rectangle 48"/>
          <p:cNvSpPr>
            <a:spLocks noChangeArrowheads="1"/>
          </p:cNvSpPr>
          <p:nvPr/>
        </p:nvSpPr>
        <p:spPr bwMode="auto">
          <a:xfrm>
            <a:off x="2125663" y="4797425"/>
            <a:ext cx="3025775" cy="17287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3" name="Rectangle 49"/>
          <p:cNvSpPr>
            <a:spLocks noChangeArrowheads="1"/>
          </p:cNvSpPr>
          <p:nvPr/>
        </p:nvSpPr>
        <p:spPr bwMode="auto">
          <a:xfrm>
            <a:off x="5510213" y="2852738"/>
            <a:ext cx="2232025" cy="1368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4" name="Rectangle 50"/>
          <p:cNvSpPr>
            <a:spLocks noChangeArrowheads="1"/>
          </p:cNvSpPr>
          <p:nvPr/>
        </p:nvSpPr>
        <p:spPr bwMode="auto">
          <a:xfrm>
            <a:off x="5510213" y="4797425"/>
            <a:ext cx="2016125" cy="1368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5" name="Text Box 51"/>
          <p:cNvSpPr txBox="1">
            <a:spLocks noChangeArrowheads="1"/>
          </p:cNvSpPr>
          <p:nvPr/>
        </p:nvSpPr>
        <p:spPr bwMode="auto">
          <a:xfrm>
            <a:off x="5799138" y="1557338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彼此獨立</a:t>
            </a:r>
          </a:p>
        </p:txBody>
      </p:sp>
    </p:spTree>
    <p:extLst>
      <p:ext uri="{BB962C8B-B14F-4D97-AF65-F5344CB8AC3E}">
        <p14:creationId xmlns:p14="http://schemas.microsoft.com/office/powerpoint/2010/main" val="264084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A Model for ADT</a:t>
            </a:r>
            <a:endParaRPr lang="zh-TW" altLang="en-US" cap="none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1680"/>
            <a:ext cx="7410450" cy="511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1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高階資料結構的製作方式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844824"/>
            <a:ext cx="7989752" cy="4680520"/>
          </a:xfrm>
        </p:spPr>
        <p:txBody>
          <a:bodyPr>
            <a:normAutofit/>
          </a:bodyPr>
          <a:lstStyle/>
          <a:p>
            <a:r>
              <a:rPr lang="zh-TW" altLang="en-US" dirty="0"/>
              <a:t>有兩個方式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用</a:t>
            </a:r>
            <a:r>
              <a:rPr lang="en-US" altLang="zh-TW" dirty="0"/>
              <a:t>Linked List</a:t>
            </a:r>
          </a:p>
          <a:p>
            <a:pPr lvl="1"/>
            <a:r>
              <a:rPr lang="zh-TW" altLang="en-US" dirty="0"/>
              <a:t>用</a:t>
            </a:r>
            <a:r>
              <a:rPr lang="en-US" altLang="zh-TW" dirty="0"/>
              <a:t>Array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當然，我們也可以用</a:t>
            </a:r>
            <a:r>
              <a:rPr lang="en-US" altLang="zh-TW" dirty="0"/>
              <a:t>Stack</a:t>
            </a:r>
            <a:r>
              <a:rPr lang="zh-TW" altLang="en-US" dirty="0"/>
              <a:t>實作出</a:t>
            </a:r>
            <a:r>
              <a:rPr lang="en-US" altLang="zh-TW" dirty="0"/>
              <a:t>Queue</a:t>
            </a:r>
            <a:r>
              <a:rPr lang="zh-TW" altLang="en-US" dirty="0"/>
              <a:t>，或用</a:t>
            </a:r>
            <a:r>
              <a:rPr lang="en-US" altLang="zh-TW" dirty="0"/>
              <a:t>Queue</a:t>
            </a:r>
            <a:r>
              <a:rPr lang="zh-TW" altLang="en-US" dirty="0"/>
              <a:t>實作出</a:t>
            </a:r>
            <a:r>
              <a:rPr lang="en-US" altLang="zh-TW" dirty="0"/>
              <a:t>Stack</a:t>
            </a:r>
            <a:r>
              <a:rPr lang="zh-TW" altLang="en-US" dirty="0"/>
              <a:t>，但這是另一層次的問題了</a:t>
            </a:r>
            <a:r>
              <a:rPr lang="en-US" altLang="zh-TW" dirty="0"/>
              <a:t>!!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89300" y="2885654"/>
            <a:ext cx="4175125" cy="1296987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 sz="2800" b="0">
                <a:solidFill>
                  <a:srgbClr val="FF0000"/>
                </a:solidFill>
                <a:latin typeface="Arial Black" panose="020B0A04020102020204" pitchFamily="34" charset="0"/>
              </a:rPr>
              <a:t>ADT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982963" y="3461916"/>
            <a:ext cx="914400" cy="5762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</a:rPr>
              <a:t>Stack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991025" y="3461916"/>
            <a:ext cx="914400" cy="5762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</a:rPr>
              <a:t>Queue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999088" y="3461916"/>
            <a:ext cx="914400" cy="5762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</a:rPr>
              <a:t>Tree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007150" y="3461916"/>
            <a:ext cx="914400" cy="5762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</a:rPr>
              <a:t>Graph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081888" y="4109616"/>
            <a:ext cx="185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TW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</a:rPr>
              <a:t>怎麼實作 </a:t>
            </a:r>
            <a:r>
              <a:rPr lang="en-US" altLang="zh-TW" sz="2800"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</a:rPr>
              <a:t>?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887713" y="4614441"/>
            <a:ext cx="1238250" cy="5286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0">
                <a:solidFill>
                  <a:srgbClr val="008000"/>
                </a:solidFill>
                <a:latin typeface="Arial Black" panose="020B0A04020102020204" pitchFamily="34" charset="0"/>
              </a:rPr>
              <a:t>Array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719688" y="4614441"/>
            <a:ext cx="2344737" cy="5286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0">
                <a:solidFill>
                  <a:srgbClr val="008000"/>
                </a:solidFill>
                <a:latin typeface="Arial Black" panose="020B0A04020102020204" pitchFamily="34" charset="0"/>
              </a:rPr>
              <a:t>Linked List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971600" y="4325516"/>
            <a:ext cx="1749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TW" altLang="en-US" sz="2000" b="0">
                <a:solidFill>
                  <a:srgbClr val="008000"/>
                </a:solidFill>
                <a:latin typeface="Arial Black" panose="020B0A04020102020204" pitchFamily="34" charset="0"/>
                <a:sym typeface="Wingdings 3" panose="05040102010807070707" pitchFamily="18" charset="2"/>
              </a:rPr>
              <a:t>較基礎的</a:t>
            </a:r>
            <a:r>
              <a:rPr lang="en-US" altLang="zh-TW" sz="2000" b="0">
                <a:solidFill>
                  <a:srgbClr val="008000"/>
                </a:solidFill>
                <a:latin typeface="Arial Black" panose="020B0A04020102020204" pitchFamily="34" charset="0"/>
                <a:sym typeface="Wingdings 3" panose="05040102010807070707" pitchFamily="18" charset="2"/>
              </a:rPr>
              <a:t>D.S.</a:t>
            </a:r>
          </a:p>
          <a:p>
            <a:pPr algn="ctr"/>
            <a:r>
              <a:rPr lang="en-US" altLang="zh-TW" sz="2000" b="0">
                <a:solidFill>
                  <a:srgbClr val="0033CC"/>
                </a:solidFill>
                <a:latin typeface="Arial Black" panose="020B0A04020102020204" pitchFamily="34" charset="0"/>
                <a:sym typeface="Wingdings 3" panose="05040102010807070707" pitchFamily="18" charset="2"/>
              </a:rPr>
              <a:t>(</a:t>
            </a:r>
            <a:r>
              <a:rPr lang="zh-TW" altLang="en-US" sz="2000" b="0">
                <a:solidFill>
                  <a:srgbClr val="0033CC"/>
                </a:solidFill>
                <a:latin typeface="Arial Black" panose="020B0A04020102020204" pitchFamily="34" charset="0"/>
                <a:sym typeface="Wingdings 3" panose="05040102010807070707" pitchFamily="18" charset="2"/>
              </a:rPr>
              <a:t>層次較低</a:t>
            </a:r>
            <a:r>
              <a:rPr lang="en-US" altLang="zh-TW" sz="2000" b="0">
                <a:solidFill>
                  <a:srgbClr val="0033CC"/>
                </a:solidFill>
                <a:latin typeface="Arial Black" panose="020B0A04020102020204" pitchFamily="34" charset="0"/>
                <a:sym typeface="Wingdings 3" panose="05040102010807070707" pitchFamily="18" charset="2"/>
              </a:rPr>
              <a:t>) 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3465563" y="4181054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5840463" y="4181054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4068813" y="2125241"/>
            <a:ext cx="1727200" cy="687388"/>
          </a:xfrm>
          <a:prstGeom prst="upArrow">
            <a:avLst>
              <a:gd name="adj1" fmla="val 50000"/>
              <a:gd name="adj2" fmla="val 25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應用於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422700" y="1772816"/>
            <a:ext cx="302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000" b="0">
                <a:solidFill>
                  <a:srgbClr val="FF0000"/>
                </a:solidFill>
                <a:latin typeface="Arial Black" panose="020B0A04020102020204" pitchFamily="34" charset="0"/>
              </a:rPr>
              <a:t>Application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220119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5" grpId="0" animBg="1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定義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為表示有序的線性串列之一種方式</a:t>
            </a:r>
          </a:p>
          <a:p>
            <a:pPr lvl="1"/>
            <a:r>
              <a:rPr lang="zh-TW" altLang="en-US" dirty="0"/>
              <a:t>其佔用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連續性</a:t>
            </a:r>
            <a:r>
              <a:rPr lang="zh-TW" altLang="en-US" dirty="0"/>
              <a:t>的記憶體空間</a:t>
            </a:r>
          </a:p>
          <a:p>
            <a:pPr lvl="1"/>
            <a:r>
              <a:rPr lang="zh-TW" altLang="en-US" dirty="0"/>
              <a:t>各元素型態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皆需相同 </a:t>
            </a:r>
            <a:r>
              <a:rPr lang="en-US" altLang="zh-TW" dirty="0"/>
              <a:t>(</a:t>
            </a:r>
            <a:r>
              <a:rPr lang="zh-TW" altLang="en-US" dirty="0"/>
              <a:t>一致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支援</a:t>
            </a:r>
            <a:r>
              <a:rPr lang="en-US" altLang="zh-TW" dirty="0"/>
              <a:t>Sequential</a:t>
            </a:r>
            <a:r>
              <a:rPr lang="zh-TW" altLang="en-US" dirty="0"/>
              <a:t>及</a:t>
            </a:r>
            <a:r>
              <a:rPr lang="en-US" altLang="zh-TW" dirty="0"/>
              <a:t>Random Access</a:t>
            </a:r>
          </a:p>
          <a:p>
            <a:pPr lvl="1"/>
            <a:r>
              <a:rPr lang="zh-TW" altLang="en-US" dirty="0"/>
              <a:t>插入、刪除元素較為麻煩</a:t>
            </a:r>
          </a:p>
          <a:p>
            <a:pPr lvl="2"/>
            <a:r>
              <a:rPr lang="zh-TW" altLang="en-US" dirty="0"/>
              <a:t>∵需</a:t>
            </a:r>
            <a:r>
              <a:rPr lang="zh-TW" alt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挪移其它元素</a:t>
            </a:r>
          </a:p>
          <a:p>
            <a:pPr lvl="2"/>
            <a:r>
              <a:rPr lang="zh-TW" altLang="en-US" dirty="0">
                <a:latin typeface="Helvetica Neue"/>
                <a:sym typeface="Symbol" panose="05050102010706020507" pitchFamily="18" charset="2"/>
              </a:rPr>
              <a:t></a:t>
            </a:r>
            <a:r>
              <a:rPr lang="zh-TW" altLang="en-US" dirty="0"/>
              <a:t>不易動態增刪空間大小</a:t>
            </a:r>
            <a:endParaRPr lang="en-US" altLang="zh-TW" dirty="0"/>
          </a:p>
          <a:p>
            <a:pPr lvl="2"/>
            <a:r>
              <a:rPr lang="en-US" altLang="zh-TW" dirty="0">
                <a:latin typeface="Helvetica Neue"/>
                <a:sym typeface="Symbol" panose="05050102010706020507" pitchFamily="18" charset="2"/>
              </a:rPr>
              <a:t>Time = O(n)</a:t>
            </a:r>
          </a:p>
        </p:txBody>
      </p:sp>
    </p:spTree>
    <p:extLst>
      <p:ext uri="{BB962C8B-B14F-4D97-AF65-F5344CB8AC3E}">
        <p14:creationId xmlns:p14="http://schemas.microsoft.com/office/powerpoint/2010/main" val="3160485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844824"/>
            <a:ext cx="7989752" cy="4608512"/>
          </a:xfrm>
        </p:spPr>
        <p:txBody>
          <a:bodyPr>
            <a:normAutofit fontScale="92500"/>
          </a:bodyPr>
          <a:lstStyle/>
          <a:p>
            <a:r>
              <a:rPr lang="zh-TW" altLang="en-US" dirty="0"/>
              <a:t>以插入一元素為例。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TW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TW" altLang="en-US" dirty="0">
                <a:sym typeface="Symbol" panose="05050102010706020507" pitchFamily="18" charset="2"/>
              </a:rPr>
              <a:t>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平均挪移次數</a:t>
            </a:r>
            <a:r>
              <a:rPr lang="zh-TW" altLang="en-US" dirty="0"/>
              <a:t> </a:t>
            </a:r>
            <a:r>
              <a:rPr lang="en-US" altLang="zh-TW" dirty="0"/>
              <a:t>= (n+(n-1)+(n-2)+(n-3)+…+1)/n = n(n-1)/2 </a:t>
            </a:r>
            <a:r>
              <a:rPr lang="en-US" altLang="zh-TW" dirty="0">
                <a:sym typeface="Symbol" panose="05050102010706020507" pitchFamily="18" charset="2"/>
              </a:rPr>
              <a:t> 1/n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                             = (n+1)/2 = </a:t>
            </a:r>
            <a:r>
              <a:rPr lang="en-US" altLang="zh-TW" b="1" dirty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O(n)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4" name="Group 7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701524"/>
              </p:ext>
            </p:extLst>
          </p:nvPr>
        </p:nvGraphicFramePr>
        <p:xfrm>
          <a:off x="611560" y="2472292"/>
          <a:ext cx="7791450" cy="2180844"/>
        </p:xfrm>
        <a:graphic>
          <a:graphicData uri="http://schemas.openxmlformats.org/drawingml/2006/table">
            <a:tbl>
              <a:tblPr/>
              <a:tblGrid>
                <a:gridCol w="2132012">
                  <a:extLst>
                    <a:ext uri="{9D8B030D-6E8A-4147-A177-3AD203B41FA5}">
                      <a16:colId xmlns:a16="http://schemas.microsoft.com/office/drawing/2014/main" val="327912210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633540230"/>
                    </a:ext>
                  </a:extLst>
                </a:gridCol>
                <a:gridCol w="944563">
                  <a:extLst>
                    <a:ext uri="{9D8B030D-6E8A-4147-A177-3AD203B41FA5}">
                      <a16:colId xmlns:a16="http://schemas.microsoft.com/office/drawing/2014/main" val="4195492310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211682212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3412784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395629432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3750010280"/>
                    </a:ext>
                  </a:extLst>
                </a:gridCol>
              </a:tblGrid>
              <a:tr h="1809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需挪移的格數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: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n</a:t>
                      </a: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格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n-1</a:t>
                      </a: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格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n-2</a:t>
                      </a: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格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n-3</a:t>
                      </a: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格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格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400859"/>
                  </a:ext>
                </a:extLst>
              </a:tr>
              <a:tr h="4191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n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888661"/>
                  </a:ext>
                </a:extLst>
              </a:tr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989188"/>
                  </a:ext>
                </a:extLst>
              </a:tr>
              <a:tr h="614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所欲插入的位置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: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第一格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第二格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第三格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第四格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第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n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格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865028"/>
                  </a:ext>
                </a:extLst>
              </a:tr>
            </a:tbl>
          </a:graphicData>
        </a:graphic>
      </p:graphicFrame>
      <p:sp>
        <p:nvSpPr>
          <p:cNvPr id="5" name="Line 60"/>
          <p:cNvSpPr>
            <a:spLocks noChangeShapeType="1"/>
          </p:cNvSpPr>
          <p:nvPr/>
        </p:nvSpPr>
        <p:spPr bwMode="auto">
          <a:xfrm flipV="1">
            <a:off x="3278560" y="3988355"/>
            <a:ext cx="0" cy="288925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6" name="Rectangle 61"/>
          <p:cNvSpPr>
            <a:spLocks noChangeArrowheads="1"/>
          </p:cNvSpPr>
          <p:nvPr/>
        </p:nvSpPr>
        <p:spPr bwMode="auto">
          <a:xfrm>
            <a:off x="2916610" y="2561192"/>
            <a:ext cx="576262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7" name="Rectangle 62"/>
          <p:cNvSpPr>
            <a:spLocks noChangeArrowheads="1"/>
          </p:cNvSpPr>
          <p:nvPr/>
        </p:nvSpPr>
        <p:spPr bwMode="auto">
          <a:xfrm>
            <a:off x="2843585" y="4289980"/>
            <a:ext cx="865187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8" name="Rectangle 63"/>
          <p:cNvSpPr>
            <a:spLocks noChangeArrowheads="1"/>
          </p:cNvSpPr>
          <p:nvPr/>
        </p:nvSpPr>
        <p:spPr bwMode="auto">
          <a:xfrm>
            <a:off x="4716835" y="2561192"/>
            <a:ext cx="792162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9" name="Rectangle 64"/>
          <p:cNvSpPr>
            <a:spLocks noChangeArrowheads="1"/>
          </p:cNvSpPr>
          <p:nvPr/>
        </p:nvSpPr>
        <p:spPr bwMode="auto">
          <a:xfrm>
            <a:off x="4716835" y="4289980"/>
            <a:ext cx="792162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0" name="Rectangle 65"/>
          <p:cNvSpPr>
            <a:spLocks noChangeArrowheads="1"/>
          </p:cNvSpPr>
          <p:nvPr/>
        </p:nvSpPr>
        <p:spPr bwMode="auto">
          <a:xfrm>
            <a:off x="5651872" y="2561192"/>
            <a:ext cx="792163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1" name="Rectangle 66"/>
          <p:cNvSpPr>
            <a:spLocks noChangeArrowheads="1"/>
          </p:cNvSpPr>
          <p:nvPr/>
        </p:nvSpPr>
        <p:spPr bwMode="auto">
          <a:xfrm>
            <a:off x="5651872" y="4289980"/>
            <a:ext cx="720725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2" name="Rectangle 67"/>
          <p:cNvSpPr>
            <a:spLocks noChangeArrowheads="1"/>
          </p:cNvSpPr>
          <p:nvPr/>
        </p:nvSpPr>
        <p:spPr bwMode="auto">
          <a:xfrm>
            <a:off x="7525122" y="2561192"/>
            <a:ext cx="647700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3" name="Rectangle 68"/>
          <p:cNvSpPr>
            <a:spLocks noChangeArrowheads="1"/>
          </p:cNvSpPr>
          <p:nvPr/>
        </p:nvSpPr>
        <p:spPr bwMode="auto">
          <a:xfrm>
            <a:off x="7525122" y="4289980"/>
            <a:ext cx="790575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4" name="Rectangle 69"/>
          <p:cNvSpPr>
            <a:spLocks noChangeArrowheads="1"/>
          </p:cNvSpPr>
          <p:nvPr/>
        </p:nvSpPr>
        <p:spPr bwMode="auto">
          <a:xfrm>
            <a:off x="3780210" y="2561192"/>
            <a:ext cx="720725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5" name="Rectangle 70"/>
          <p:cNvSpPr>
            <a:spLocks noChangeArrowheads="1"/>
          </p:cNvSpPr>
          <p:nvPr/>
        </p:nvSpPr>
        <p:spPr bwMode="auto">
          <a:xfrm>
            <a:off x="3780210" y="4289980"/>
            <a:ext cx="792162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6" name="Line 71"/>
          <p:cNvSpPr>
            <a:spLocks noChangeShapeType="1"/>
          </p:cNvSpPr>
          <p:nvPr/>
        </p:nvSpPr>
        <p:spPr bwMode="auto">
          <a:xfrm flipV="1">
            <a:off x="4213597" y="4001055"/>
            <a:ext cx="0" cy="288925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17" name="Line 72"/>
          <p:cNvSpPr>
            <a:spLocks noChangeShapeType="1"/>
          </p:cNvSpPr>
          <p:nvPr/>
        </p:nvSpPr>
        <p:spPr bwMode="auto">
          <a:xfrm flipV="1">
            <a:off x="5150222" y="4001055"/>
            <a:ext cx="0" cy="288925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18" name="Line 73"/>
          <p:cNvSpPr>
            <a:spLocks noChangeShapeType="1"/>
          </p:cNvSpPr>
          <p:nvPr/>
        </p:nvSpPr>
        <p:spPr bwMode="auto">
          <a:xfrm flipV="1">
            <a:off x="6085260" y="4001055"/>
            <a:ext cx="0" cy="288925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19" name="Line 74"/>
          <p:cNvSpPr>
            <a:spLocks noChangeShapeType="1"/>
          </p:cNvSpPr>
          <p:nvPr/>
        </p:nvSpPr>
        <p:spPr bwMode="auto">
          <a:xfrm flipV="1">
            <a:off x="7885485" y="4001055"/>
            <a:ext cx="0" cy="288925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18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Array</a:t>
            </a:r>
            <a:r>
              <a:rPr lang="zh-TW" altLang="en-US" dirty="0"/>
              <a:t>種類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一維陣列</a:t>
            </a:r>
          </a:p>
          <a:p>
            <a:r>
              <a:rPr lang="zh-TW" altLang="en-US" dirty="0"/>
              <a:t>二維陣列</a:t>
            </a:r>
          </a:p>
          <a:p>
            <a:r>
              <a:rPr lang="zh-TW" altLang="en-US" dirty="0"/>
              <a:t>三維陣列</a:t>
            </a:r>
          </a:p>
          <a:p>
            <a:r>
              <a:rPr lang="en-US" altLang="zh-TW" dirty="0"/>
              <a:t>N</a:t>
            </a:r>
            <a:r>
              <a:rPr lang="zh-TW" altLang="en-US" dirty="0"/>
              <a:t>維陣列</a:t>
            </a:r>
          </a:p>
        </p:txBody>
      </p:sp>
    </p:spTree>
    <p:extLst>
      <p:ext uri="{BB962C8B-B14F-4D97-AF65-F5344CB8AC3E}">
        <p14:creationId xmlns:p14="http://schemas.microsoft.com/office/powerpoint/2010/main" val="2566180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Linked List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定義</a:t>
            </a:r>
            <a:r>
              <a:rPr lang="en-US" altLang="zh-TW" dirty="0"/>
              <a:t>: </a:t>
            </a:r>
            <a:r>
              <a:rPr lang="zh-TW" altLang="en-US" dirty="0"/>
              <a:t>由一組</a:t>
            </a:r>
            <a:r>
              <a:rPr lang="zh-TW" altLang="en-US" dirty="0">
                <a:solidFill>
                  <a:srgbClr val="FF0000"/>
                </a:solidFill>
              </a:rPr>
              <a:t>節點 </a:t>
            </a:r>
            <a:r>
              <a:rPr lang="en-US" altLang="zh-TW" dirty="0">
                <a:solidFill>
                  <a:srgbClr val="FF0000"/>
                </a:solidFill>
              </a:rPr>
              <a:t>(Node)</a:t>
            </a:r>
            <a:r>
              <a:rPr lang="zh-TW" altLang="en-US" dirty="0"/>
              <a:t>所組成的</a:t>
            </a:r>
            <a:r>
              <a:rPr lang="zh-TW" altLang="en-US" dirty="0">
                <a:solidFill>
                  <a:srgbClr val="FF0000"/>
                </a:solidFill>
              </a:rPr>
              <a:t>有序串列</a:t>
            </a:r>
            <a:r>
              <a:rPr lang="zh-TW" altLang="en-US" dirty="0"/>
              <a:t>，各</a:t>
            </a:r>
            <a:r>
              <a:rPr lang="en-US" altLang="zh-TW" dirty="0"/>
              <a:t>Node</a:t>
            </a:r>
            <a:r>
              <a:rPr lang="zh-TW" altLang="en-US" dirty="0"/>
              <a:t>除了</a:t>
            </a:r>
            <a:r>
              <a:rPr lang="en-US" altLang="zh-TW" dirty="0"/>
              <a:t>Data</a:t>
            </a:r>
            <a:r>
              <a:rPr lang="zh-TW" altLang="en-US" dirty="0"/>
              <a:t>欄之外，另外有 ≥ </a:t>
            </a:r>
            <a:r>
              <a:rPr lang="en-US" altLang="zh-TW" dirty="0"/>
              <a:t>1 </a:t>
            </a:r>
            <a:r>
              <a:rPr lang="zh-TW" altLang="en-US" dirty="0"/>
              <a:t>個</a:t>
            </a:r>
            <a:r>
              <a:rPr lang="en-US" altLang="zh-TW" dirty="0"/>
              <a:t>Link</a:t>
            </a:r>
            <a:r>
              <a:rPr lang="zh-TW" altLang="en-US" dirty="0"/>
              <a:t>欄 </a:t>
            </a:r>
            <a:r>
              <a:rPr lang="en-US" altLang="zh-TW" dirty="0"/>
              <a:t>(</a:t>
            </a:r>
            <a:r>
              <a:rPr lang="zh-TW" altLang="en-US" dirty="0"/>
              <a:t>或稱 </a:t>
            </a:r>
            <a:r>
              <a:rPr lang="en-US" altLang="zh-TW" dirty="0"/>
              <a:t>Pointer)</a:t>
            </a:r>
            <a:r>
              <a:rPr lang="zh-TW" altLang="en-US" dirty="0"/>
              <a:t>，用以指向其它</a:t>
            </a:r>
            <a:r>
              <a:rPr lang="en-US" altLang="zh-TW" dirty="0"/>
              <a:t>Node</a:t>
            </a:r>
            <a:r>
              <a:rPr lang="zh-TW" altLang="en-US" dirty="0"/>
              <a:t>之位址。</a:t>
            </a:r>
          </a:p>
          <a:p>
            <a:r>
              <a:rPr lang="zh-TW" altLang="en-US" dirty="0"/>
              <a:t>有一個指標變數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Pointer variable</a:t>
            </a:r>
            <a:r>
              <a:rPr lang="en-US" altLang="zh-TW" dirty="0"/>
              <a:t>) </a:t>
            </a:r>
            <a:r>
              <a:rPr lang="zh-TW" altLang="en-US" dirty="0"/>
              <a:t>用來指出鏈結串列中的第一個節點之所在。指標變數的名字可用來做為其所指向之鏈結串列的名字。</a:t>
            </a:r>
          </a:p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37112"/>
            <a:ext cx="5701829" cy="188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78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r>
              <a:rPr lang="zh-TW" altLang="en-US" dirty="0"/>
              <a:t>的特質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各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Node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不一定要佔用連續的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Memory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空間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各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Node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之型態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(Data Type) 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不一定要相同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僅支援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Sequential Access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Insert/Delete Node 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容易</a:t>
            </a:r>
          </a:p>
        </p:txBody>
      </p:sp>
    </p:spTree>
    <p:extLst>
      <p:ext uri="{BB962C8B-B14F-4D97-AF65-F5344CB8AC3E}">
        <p14:creationId xmlns:p14="http://schemas.microsoft.com/office/powerpoint/2010/main" val="996410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846263" y="3429000"/>
            <a:ext cx="5102225" cy="792163"/>
            <a:chOff x="982" y="1616"/>
            <a:chExt cx="3214" cy="499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1474" y="1807"/>
              <a:ext cx="491" cy="272"/>
              <a:chOff x="703" y="1344"/>
              <a:chExt cx="680" cy="317"/>
            </a:xfrm>
          </p:grpSpPr>
          <p:sp>
            <p:nvSpPr>
              <p:cNvPr id="25" name="Rectangle 6"/>
              <p:cNvSpPr>
                <a:spLocks noChangeArrowheads="1"/>
              </p:cNvSpPr>
              <p:nvPr/>
            </p:nvSpPr>
            <p:spPr bwMode="auto">
              <a:xfrm>
                <a:off x="703" y="1344"/>
                <a:ext cx="453" cy="31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6" name="Rectangle 7"/>
              <p:cNvSpPr>
                <a:spLocks noChangeArrowheads="1"/>
              </p:cNvSpPr>
              <p:nvPr/>
            </p:nvSpPr>
            <p:spPr bwMode="auto">
              <a:xfrm>
                <a:off x="1156" y="1344"/>
                <a:ext cx="227" cy="317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1875" y="1943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TW" altLang="en-US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1210" y="1979"/>
              <a:ext cx="26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TW" altLang="en-US"/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982" y="1788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>
                  <a:latin typeface="Arial Black" panose="020B0A04020102020204" pitchFamily="34" charset="0"/>
                </a:rPr>
                <a:t>C</a:t>
              </a:r>
            </a:p>
          </p:txBody>
        </p:sp>
        <p:grpSp>
          <p:nvGrpSpPr>
            <p:cNvPr id="9" name="Group 11"/>
            <p:cNvGrpSpPr>
              <a:grpSpLocks/>
            </p:cNvGrpSpPr>
            <p:nvPr/>
          </p:nvGrpSpPr>
          <p:grpSpPr bwMode="auto">
            <a:xfrm>
              <a:off x="2155" y="1807"/>
              <a:ext cx="491" cy="272"/>
              <a:chOff x="703" y="1344"/>
              <a:chExt cx="680" cy="317"/>
            </a:xfrm>
          </p:grpSpPr>
          <p:sp>
            <p:nvSpPr>
              <p:cNvPr id="23" name="Rectangle 12"/>
              <p:cNvSpPr>
                <a:spLocks noChangeArrowheads="1"/>
              </p:cNvSpPr>
              <p:nvPr/>
            </p:nvSpPr>
            <p:spPr bwMode="auto">
              <a:xfrm>
                <a:off x="703" y="1344"/>
                <a:ext cx="453" cy="31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4" name="Rectangle 13"/>
              <p:cNvSpPr>
                <a:spLocks noChangeArrowheads="1"/>
              </p:cNvSpPr>
              <p:nvPr/>
            </p:nvSpPr>
            <p:spPr bwMode="auto">
              <a:xfrm>
                <a:off x="1156" y="1344"/>
                <a:ext cx="227" cy="317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2556" y="1943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TW" altLang="en-US"/>
            </a:p>
          </p:txBody>
        </p:sp>
        <p:grpSp>
          <p:nvGrpSpPr>
            <p:cNvPr id="11" name="Group 15"/>
            <p:cNvGrpSpPr>
              <a:grpSpLocks/>
            </p:cNvGrpSpPr>
            <p:nvPr/>
          </p:nvGrpSpPr>
          <p:grpSpPr bwMode="auto">
            <a:xfrm>
              <a:off x="2835" y="1807"/>
              <a:ext cx="491" cy="272"/>
              <a:chOff x="703" y="1344"/>
              <a:chExt cx="680" cy="317"/>
            </a:xfrm>
          </p:grpSpPr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703" y="1344"/>
                <a:ext cx="453" cy="31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2" name="Rectangle 17"/>
              <p:cNvSpPr>
                <a:spLocks noChangeArrowheads="1"/>
              </p:cNvSpPr>
              <p:nvPr/>
            </p:nvSpPr>
            <p:spPr bwMode="auto">
              <a:xfrm>
                <a:off x="1156" y="1344"/>
                <a:ext cx="227" cy="317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3236" y="1943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TW" altLang="en-US"/>
            </a:p>
          </p:txBody>
        </p:sp>
        <p:grpSp>
          <p:nvGrpSpPr>
            <p:cNvPr id="13" name="Group 19"/>
            <p:cNvGrpSpPr>
              <a:grpSpLocks/>
            </p:cNvGrpSpPr>
            <p:nvPr/>
          </p:nvGrpSpPr>
          <p:grpSpPr bwMode="auto">
            <a:xfrm>
              <a:off x="3515" y="1807"/>
              <a:ext cx="491" cy="272"/>
              <a:chOff x="703" y="1344"/>
              <a:chExt cx="680" cy="317"/>
            </a:xfrm>
          </p:grpSpPr>
          <p:sp>
            <p:nvSpPr>
              <p:cNvPr id="19" name="Rectangle 20"/>
              <p:cNvSpPr>
                <a:spLocks noChangeArrowheads="1"/>
              </p:cNvSpPr>
              <p:nvPr/>
            </p:nvSpPr>
            <p:spPr bwMode="auto">
              <a:xfrm>
                <a:off x="703" y="1344"/>
                <a:ext cx="453" cy="31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auto">
              <a:xfrm>
                <a:off x="1156" y="1344"/>
                <a:ext cx="227" cy="317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3916" y="1943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TW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 flipV="1">
              <a:off x="4195" y="1616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 flipH="1">
              <a:off x="1338" y="1616"/>
              <a:ext cx="28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>
              <a:off x="1338" y="1616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>
              <a:off x="1338" y="1842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1692275" y="5229225"/>
            <a:ext cx="5832475" cy="431800"/>
            <a:chOff x="839" y="2296"/>
            <a:chExt cx="3674" cy="272"/>
          </a:xfrm>
        </p:grpSpPr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202" y="2296"/>
              <a:ext cx="499" cy="27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1338" y="2296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1565" y="2296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2018" y="2296"/>
              <a:ext cx="499" cy="27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2154" y="2296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2381" y="2296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2835" y="2296"/>
              <a:ext cx="499" cy="27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2971" y="2296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3198" y="2296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3651" y="2296"/>
              <a:ext cx="499" cy="27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3787" y="2296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4014" y="2296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1655" y="2387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 flipH="1">
              <a:off x="1701" y="2478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2471" y="2387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H="1">
              <a:off x="2517" y="2478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3287" y="2387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 flipH="1">
              <a:off x="3333" y="2478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4104" y="2387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 flipH="1">
              <a:off x="4150" y="2478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839" y="2387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 flipH="1">
              <a:off x="885" y="2478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50" name="Group 69"/>
          <p:cNvGrpSpPr>
            <a:grpSpLocks/>
          </p:cNvGrpSpPr>
          <p:nvPr/>
        </p:nvGrpSpPr>
        <p:grpSpPr bwMode="auto">
          <a:xfrm>
            <a:off x="827088" y="1825625"/>
            <a:ext cx="7991475" cy="523875"/>
            <a:chOff x="521" y="1071"/>
            <a:chExt cx="5034" cy="330"/>
          </a:xfrm>
        </p:grpSpPr>
        <p:grpSp>
          <p:nvGrpSpPr>
            <p:cNvPr id="51" name="Group 50"/>
            <p:cNvGrpSpPr>
              <a:grpSpLocks/>
            </p:cNvGrpSpPr>
            <p:nvPr/>
          </p:nvGrpSpPr>
          <p:grpSpPr bwMode="auto">
            <a:xfrm>
              <a:off x="1194" y="1084"/>
              <a:ext cx="680" cy="317"/>
              <a:chOff x="703" y="1344"/>
              <a:chExt cx="680" cy="317"/>
            </a:xfrm>
          </p:grpSpPr>
          <p:sp>
            <p:nvSpPr>
              <p:cNvPr id="68" name="Rectangle 51"/>
              <p:cNvSpPr>
                <a:spLocks noChangeArrowheads="1"/>
              </p:cNvSpPr>
              <p:nvPr/>
            </p:nvSpPr>
            <p:spPr bwMode="auto">
              <a:xfrm>
                <a:off x="703" y="1344"/>
                <a:ext cx="453" cy="31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69" name="Rectangle 52"/>
              <p:cNvSpPr>
                <a:spLocks noChangeArrowheads="1"/>
              </p:cNvSpPr>
              <p:nvPr/>
            </p:nvSpPr>
            <p:spPr bwMode="auto">
              <a:xfrm>
                <a:off x="1156" y="1344"/>
                <a:ext cx="227" cy="317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TW" altLang="en-US"/>
              </a:p>
            </p:txBody>
          </p:sp>
        </p:grpSp>
        <p:grpSp>
          <p:nvGrpSpPr>
            <p:cNvPr id="52" name="Group 53"/>
            <p:cNvGrpSpPr>
              <a:grpSpLocks/>
            </p:cNvGrpSpPr>
            <p:nvPr/>
          </p:nvGrpSpPr>
          <p:grpSpPr bwMode="auto">
            <a:xfrm>
              <a:off x="4188" y="1084"/>
              <a:ext cx="680" cy="317"/>
              <a:chOff x="703" y="1344"/>
              <a:chExt cx="680" cy="317"/>
            </a:xfrm>
          </p:grpSpPr>
          <p:sp>
            <p:nvSpPr>
              <p:cNvPr id="66" name="Rectangle 54"/>
              <p:cNvSpPr>
                <a:spLocks noChangeArrowheads="1"/>
              </p:cNvSpPr>
              <p:nvPr/>
            </p:nvSpPr>
            <p:spPr bwMode="auto">
              <a:xfrm>
                <a:off x="703" y="1344"/>
                <a:ext cx="453" cy="31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67" name="Rectangle 55"/>
              <p:cNvSpPr>
                <a:spLocks noChangeArrowheads="1"/>
              </p:cNvSpPr>
              <p:nvPr/>
            </p:nvSpPr>
            <p:spPr bwMode="auto">
              <a:xfrm>
                <a:off x="1156" y="1344"/>
                <a:ext cx="227" cy="317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TW" altLang="en-US"/>
              </a:p>
            </p:txBody>
          </p:sp>
        </p:grpSp>
        <p:grpSp>
          <p:nvGrpSpPr>
            <p:cNvPr id="53" name="Group 56"/>
            <p:cNvGrpSpPr>
              <a:grpSpLocks/>
            </p:cNvGrpSpPr>
            <p:nvPr/>
          </p:nvGrpSpPr>
          <p:grpSpPr bwMode="auto">
            <a:xfrm>
              <a:off x="3190" y="1084"/>
              <a:ext cx="680" cy="317"/>
              <a:chOff x="703" y="1344"/>
              <a:chExt cx="680" cy="317"/>
            </a:xfrm>
          </p:grpSpPr>
          <p:sp>
            <p:nvSpPr>
              <p:cNvPr id="64" name="Rectangle 57"/>
              <p:cNvSpPr>
                <a:spLocks noChangeArrowheads="1"/>
              </p:cNvSpPr>
              <p:nvPr/>
            </p:nvSpPr>
            <p:spPr bwMode="auto">
              <a:xfrm>
                <a:off x="703" y="1344"/>
                <a:ext cx="453" cy="31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65" name="Rectangle 58"/>
              <p:cNvSpPr>
                <a:spLocks noChangeArrowheads="1"/>
              </p:cNvSpPr>
              <p:nvPr/>
            </p:nvSpPr>
            <p:spPr bwMode="auto">
              <a:xfrm>
                <a:off x="1156" y="1344"/>
                <a:ext cx="227" cy="317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TW" altLang="en-US"/>
              </a:p>
            </p:txBody>
          </p:sp>
        </p:grpSp>
        <p:grpSp>
          <p:nvGrpSpPr>
            <p:cNvPr id="54" name="Group 59"/>
            <p:cNvGrpSpPr>
              <a:grpSpLocks/>
            </p:cNvGrpSpPr>
            <p:nvPr/>
          </p:nvGrpSpPr>
          <p:grpSpPr bwMode="auto">
            <a:xfrm>
              <a:off x="2192" y="1084"/>
              <a:ext cx="680" cy="317"/>
              <a:chOff x="703" y="1344"/>
              <a:chExt cx="680" cy="317"/>
            </a:xfrm>
          </p:grpSpPr>
          <p:sp>
            <p:nvSpPr>
              <p:cNvPr id="62" name="Rectangle 60"/>
              <p:cNvSpPr>
                <a:spLocks noChangeArrowheads="1"/>
              </p:cNvSpPr>
              <p:nvPr/>
            </p:nvSpPr>
            <p:spPr bwMode="auto">
              <a:xfrm>
                <a:off x="703" y="1344"/>
                <a:ext cx="453" cy="31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63" name="Rectangle 61"/>
              <p:cNvSpPr>
                <a:spLocks noChangeArrowheads="1"/>
              </p:cNvSpPr>
              <p:nvPr/>
            </p:nvSpPr>
            <p:spPr bwMode="auto">
              <a:xfrm>
                <a:off x="1156" y="1344"/>
                <a:ext cx="227" cy="317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55" name="Line 62"/>
            <p:cNvSpPr>
              <a:spLocks noChangeShapeType="1"/>
            </p:cNvSpPr>
            <p:nvPr/>
          </p:nvSpPr>
          <p:spPr bwMode="auto">
            <a:xfrm>
              <a:off x="1784" y="1265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56" name="Line 63"/>
            <p:cNvSpPr>
              <a:spLocks noChangeShapeType="1"/>
            </p:cNvSpPr>
            <p:nvPr/>
          </p:nvSpPr>
          <p:spPr bwMode="auto">
            <a:xfrm>
              <a:off x="2782" y="1265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57" name="Line 64"/>
            <p:cNvSpPr>
              <a:spLocks noChangeShapeType="1"/>
            </p:cNvSpPr>
            <p:nvPr/>
          </p:nvSpPr>
          <p:spPr bwMode="auto">
            <a:xfrm>
              <a:off x="3779" y="1265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58" name="Line 65"/>
            <p:cNvSpPr>
              <a:spLocks noChangeShapeType="1"/>
            </p:cNvSpPr>
            <p:nvPr/>
          </p:nvSpPr>
          <p:spPr bwMode="auto">
            <a:xfrm>
              <a:off x="4778" y="1265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59" name="Text Box 66"/>
            <p:cNvSpPr txBox="1">
              <a:spLocks noChangeArrowheads="1"/>
            </p:cNvSpPr>
            <p:nvPr/>
          </p:nvSpPr>
          <p:spPr bwMode="auto">
            <a:xfrm>
              <a:off x="5140" y="1071"/>
              <a:ext cx="4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>
                  <a:latin typeface="Arial Black" panose="020B0A04020102020204" pitchFamily="34" charset="0"/>
                </a:rPr>
                <a:t>nil</a:t>
              </a:r>
            </a:p>
          </p:txBody>
        </p:sp>
        <p:sp>
          <p:nvSpPr>
            <p:cNvPr id="60" name="Line 67"/>
            <p:cNvSpPr>
              <a:spLocks noChangeShapeType="1"/>
            </p:cNvSpPr>
            <p:nvPr/>
          </p:nvSpPr>
          <p:spPr bwMode="auto">
            <a:xfrm>
              <a:off x="786" y="1265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61" name="Text Box 68"/>
            <p:cNvSpPr txBox="1">
              <a:spLocks noChangeArrowheads="1"/>
            </p:cNvSpPr>
            <p:nvPr/>
          </p:nvSpPr>
          <p:spPr bwMode="auto">
            <a:xfrm>
              <a:off x="521" y="1074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>
                  <a:latin typeface="Arial Black" panose="020B0A0402010202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297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Array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cap="none" dirty="0"/>
              <a:t>Linked List </a:t>
            </a:r>
            <a:r>
              <a:rPr lang="zh-TW" altLang="en-US" dirty="0"/>
              <a:t>的比較</a:t>
            </a: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6163448"/>
              </p:ext>
            </p:extLst>
          </p:nvPr>
        </p:nvGraphicFramePr>
        <p:xfrm>
          <a:off x="288354" y="1563831"/>
          <a:ext cx="8820150" cy="5249545"/>
        </p:xfrm>
        <a:graphic>
          <a:graphicData uri="http://schemas.openxmlformats.org/drawingml/2006/table">
            <a:tbl>
              <a:tblPr/>
              <a:tblGrid>
                <a:gridCol w="474662">
                  <a:extLst>
                    <a:ext uri="{9D8B030D-6E8A-4147-A177-3AD203B41FA5}">
                      <a16:colId xmlns:a16="http://schemas.microsoft.com/office/drawing/2014/main" val="3110634769"/>
                    </a:ext>
                  </a:extLst>
                </a:gridCol>
                <a:gridCol w="3973513">
                  <a:extLst>
                    <a:ext uri="{9D8B030D-6E8A-4147-A177-3AD203B41FA5}">
                      <a16:colId xmlns:a16="http://schemas.microsoft.com/office/drawing/2014/main" val="4186381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5112974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39813477"/>
                    </a:ext>
                  </a:extLst>
                </a:gridCol>
              </a:tblGrid>
              <a:tr h="133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Link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917316"/>
                  </a:ext>
                </a:extLst>
              </a:tr>
              <a:tr h="0">
                <a:tc row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優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269875" indent="-2698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269875" marR="0" lvl="0" indent="-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元素佔用非連續性的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Memory 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69875" indent="-2698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269875" marR="0" lvl="0" indent="-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佔用連續性的空間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9793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69875" indent="-2698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269875" marR="0" lvl="0" indent="-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各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node</a:t>
                      </a: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之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data type</a:t>
                      </a: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不一定相同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69875" indent="-2698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269875" marR="0" lvl="0" indent="-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各元素型態皆須一致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9268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69875" indent="-2698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269875" marR="0" lvl="0" indent="-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使用之前無須事先宣告大小，可任意增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/</a:t>
                      </a: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刪空間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69875" indent="-2698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269875" marR="0" lvl="0" indent="-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大小必須事先宣告，無法任意增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/</a:t>
                      </a: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刪空間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6015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69875" indent="-2698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269875" marR="0" lvl="0" indent="-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Insert/Delete</a:t>
                      </a: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元素較易，花費 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O(1) (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新細明體" panose="02020500000000000000" pitchFamily="18" charset="-120"/>
                        </a:rPr>
                        <a:t>∵</a:t>
                      </a: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新細明體" panose="02020500000000000000" pitchFamily="18" charset="-120"/>
                        </a:rPr>
                        <a:t>只更改指標即可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69875" indent="-2698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269875" marR="0" lvl="0" indent="-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較難，花費 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O(n) (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新細明體" panose="02020500000000000000" pitchFamily="18" charset="-120"/>
                        </a:rPr>
                        <a:t>∵</a:t>
                      </a: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新細明體" panose="02020500000000000000" pitchFamily="18" charset="-120"/>
                        </a:rPr>
                        <a:t>須挪移元素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07074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69875" indent="-2698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269875" marR="0" lvl="0" indent="-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資料共享易達成 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指標指到相同位址即可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69875" indent="-2698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269875" marR="0" lvl="0" indent="-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不易達成 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只能複製資料到另一個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Array)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6088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69875" indent="-2698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269875" marR="0" lvl="0" indent="-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串列分裂、合併容易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69875" indent="-2698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269875" marR="0" lvl="0" indent="-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較難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828409"/>
                  </a:ext>
                </a:extLst>
              </a:tr>
              <a:tr h="166688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269875" indent="-2698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269875" marR="0" lvl="0" indent="-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僅支援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Sequential Access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69875" indent="-2698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269875" marR="0" lvl="0" indent="-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可支援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Random</a:t>
                      </a: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與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Sequential Access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優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773707"/>
                  </a:ext>
                </a:extLst>
              </a:tr>
              <a:tr h="1555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69875" indent="-2698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630238" indent="-1730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269875" marR="0" lvl="0" indent="-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Wingdings 3" panose="05040102010807070707" pitchFamily="18" charset="2"/>
                        </a:rPr>
                        <a:t>循序讀取慢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Wingdings 3" panose="05040102010807070707" pitchFamily="18" charset="2"/>
                        </a:rPr>
                        <a:t>(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新細明體" panose="02020500000000000000" pitchFamily="18" charset="-120"/>
                          <a:sym typeface="Wingdings 3" panose="05040102010807070707" pitchFamily="18" charset="2"/>
                        </a:rPr>
                        <a:t>∵</a:t>
                      </a: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新細明體" panose="02020500000000000000" pitchFamily="18" charset="-120"/>
                          <a:sym typeface="Wingdings 3" panose="05040102010807070707" pitchFamily="18" charset="2"/>
                        </a:rPr>
                        <a:t>要先讀取指標，才能取出下一個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新細明體" panose="02020500000000000000" pitchFamily="18" charset="-120"/>
                          <a:sym typeface="Wingdings 3" panose="05040102010807070707" pitchFamily="18" charset="2"/>
                        </a:rPr>
                        <a:t>node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Wingdings 3" panose="05040102010807070707" pitchFamily="18" charset="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69875" indent="-2698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269875" marR="0" lvl="0" indent="-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6880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69875" indent="-2698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630238" indent="-1730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269875" marR="0" lvl="0" indent="-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Wingdings 3" panose="05040102010807070707" pitchFamily="18" charset="2"/>
                        </a:rPr>
                        <a:t>需要額外的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Wingdings 3" panose="05040102010807070707" pitchFamily="18" charset="2"/>
                        </a:rPr>
                        <a:t>Link</a:t>
                      </a: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Wingdings 3" panose="05040102010807070707" pitchFamily="18" charset="2"/>
                        </a:rPr>
                        <a:t>空間需求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69875" indent="-2698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269875" marR="0" lvl="0" indent="-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沒有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179308"/>
                  </a:ext>
                </a:extLst>
              </a:tr>
              <a:tr h="4032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69875" indent="-2698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630238" indent="-1730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269875" marR="0" lvl="0" indent="-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Wingdings 3" panose="05040102010807070707" pitchFamily="18" charset="2"/>
                        </a:rPr>
                        <a:t>可靠度低 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Wingdings 3" panose="05040102010807070707" pitchFamily="18" charset="2"/>
                        </a:rPr>
                        <a:t>(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新細明體" panose="02020500000000000000" pitchFamily="18" charset="-120"/>
                          <a:sym typeface="Wingdings 3" panose="05040102010807070707" pitchFamily="18" charset="2"/>
                        </a:rPr>
                        <a:t>∵point</a:t>
                      </a: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新細明體" panose="02020500000000000000" pitchFamily="18" charset="-120"/>
                          <a:sym typeface="Wingdings 3" panose="05040102010807070707" pitchFamily="18" charset="2"/>
                        </a:rPr>
                        <a:t>斷裂，資料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ea typeface="新細明體" panose="02020500000000000000" pitchFamily="18" charset="-120"/>
                          <a:sym typeface="Wingdings 3" panose="05040102010807070707" pitchFamily="18" charset="2"/>
                        </a:rPr>
                        <a:t>lost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Wingdings 3" panose="05040102010807070707" pitchFamily="18" charset="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69875" indent="-269875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269875" marR="0" lvl="0" indent="-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48740"/>
                  </a:ext>
                </a:extLst>
              </a:tr>
            </a:tbl>
          </a:graphicData>
        </a:graphic>
      </p:graphicFrame>
      <p:sp>
        <p:nvSpPr>
          <p:cNvPr id="6" name="Rectangle 49"/>
          <p:cNvSpPr>
            <a:spLocks noChangeArrowheads="1"/>
          </p:cNvSpPr>
          <p:nvPr/>
        </p:nvSpPr>
        <p:spPr bwMode="auto">
          <a:xfrm>
            <a:off x="1080516" y="2068656"/>
            <a:ext cx="3529013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7" name="Rectangle 50"/>
          <p:cNvSpPr>
            <a:spLocks noChangeArrowheads="1"/>
          </p:cNvSpPr>
          <p:nvPr/>
        </p:nvSpPr>
        <p:spPr bwMode="auto">
          <a:xfrm>
            <a:off x="5041329" y="2068656"/>
            <a:ext cx="1944687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8" name="Rectangle 51"/>
          <p:cNvSpPr>
            <a:spLocks noChangeArrowheads="1"/>
          </p:cNvSpPr>
          <p:nvPr/>
        </p:nvSpPr>
        <p:spPr bwMode="auto">
          <a:xfrm>
            <a:off x="1080516" y="2427431"/>
            <a:ext cx="3168650" cy="288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9" name="Rectangle 52"/>
          <p:cNvSpPr>
            <a:spLocks noChangeArrowheads="1"/>
          </p:cNvSpPr>
          <p:nvPr/>
        </p:nvSpPr>
        <p:spPr bwMode="auto">
          <a:xfrm>
            <a:off x="5041329" y="2427431"/>
            <a:ext cx="2160587" cy="288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0" name="Rectangle 53"/>
          <p:cNvSpPr>
            <a:spLocks noChangeArrowheads="1"/>
          </p:cNvSpPr>
          <p:nvPr/>
        </p:nvSpPr>
        <p:spPr bwMode="auto">
          <a:xfrm>
            <a:off x="1080516" y="2787794"/>
            <a:ext cx="3529013" cy="576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1" name="Rectangle 54"/>
          <p:cNvSpPr>
            <a:spLocks noChangeArrowheads="1"/>
          </p:cNvSpPr>
          <p:nvPr/>
        </p:nvSpPr>
        <p:spPr bwMode="auto">
          <a:xfrm>
            <a:off x="5041329" y="2787794"/>
            <a:ext cx="3455987" cy="576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2" name="Rectangle 55"/>
          <p:cNvSpPr>
            <a:spLocks noChangeArrowheads="1"/>
          </p:cNvSpPr>
          <p:nvPr/>
        </p:nvSpPr>
        <p:spPr bwMode="auto">
          <a:xfrm>
            <a:off x="1080516" y="3437081"/>
            <a:ext cx="3384550" cy="574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3" name="Rectangle 56"/>
          <p:cNvSpPr>
            <a:spLocks noChangeArrowheads="1"/>
          </p:cNvSpPr>
          <p:nvPr/>
        </p:nvSpPr>
        <p:spPr bwMode="auto">
          <a:xfrm>
            <a:off x="5041329" y="3435494"/>
            <a:ext cx="3384550" cy="504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4" name="Rectangle 57"/>
          <p:cNvSpPr>
            <a:spLocks noChangeArrowheads="1"/>
          </p:cNvSpPr>
          <p:nvPr/>
        </p:nvSpPr>
        <p:spPr bwMode="auto">
          <a:xfrm>
            <a:off x="1080516" y="4053031"/>
            <a:ext cx="3384550" cy="576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5" name="Rectangle 58"/>
          <p:cNvSpPr>
            <a:spLocks noChangeArrowheads="1"/>
          </p:cNvSpPr>
          <p:nvPr/>
        </p:nvSpPr>
        <p:spPr bwMode="auto">
          <a:xfrm>
            <a:off x="5041329" y="4053031"/>
            <a:ext cx="3527425" cy="576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6" name="Rectangle 59"/>
          <p:cNvSpPr>
            <a:spLocks noChangeArrowheads="1"/>
          </p:cNvSpPr>
          <p:nvPr/>
        </p:nvSpPr>
        <p:spPr bwMode="auto">
          <a:xfrm>
            <a:off x="5041329" y="4732481"/>
            <a:ext cx="1582737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7" name="Rectangle 60"/>
          <p:cNvSpPr>
            <a:spLocks noChangeArrowheads="1"/>
          </p:cNvSpPr>
          <p:nvPr/>
        </p:nvSpPr>
        <p:spPr bwMode="auto">
          <a:xfrm>
            <a:off x="1080516" y="4732481"/>
            <a:ext cx="3167063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8" name="Rectangle 61"/>
          <p:cNvSpPr>
            <a:spLocks noChangeArrowheads="1"/>
          </p:cNvSpPr>
          <p:nvPr/>
        </p:nvSpPr>
        <p:spPr bwMode="auto">
          <a:xfrm>
            <a:off x="5041329" y="5092844"/>
            <a:ext cx="3455987" cy="287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9" name="Rectangle 62"/>
          <p:cNvSpPr>
            <a:spLocks noChangeArrowheads="1"/>
          </p:cNvSpPr>
          <p:nvPr/>
        </p:nvSpPr>
        <p:spPr bwMode="auto">
          <a:xfrm>
            <a:off x="1080516" y="5092844"/>
            <a:ext cx="3167063" cy="287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0" name="Rectangle 63"/>
          <p:cNvSpPr>
            <a:spLocks noChangeArrowheads="1"/>
          </p:cNvSpPr>
          <p:nvPr/>
        </p:nvSpPr>
        <p:spPr bwMode="auto">
          <a:xfrm>
            <a:off x="5041329" y="5453206"/>
            <a:ext cx="1582737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1" name="Rectangle 64"/>
          <p:cNvSpPr>
            <a:spLocks noChangeArrowheads="1"/>
          </p:cNvSpPr>
          <p:nvPr/>
        </p:nvSpPr>
        <p:spPr bwMode="auto">
          <a:xfrm>
            <a:off x="1080516" y="5438919"/>
            <a:ext cx="3600450" cy="574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2" name="Rectangle 65"/>
          <p:cNvSpPr>
            <a:spLocks noChangeArrowheads="1"/>
          </p:cNvSpPr>
          <p:nvPr/>
        </p:nvSpPr>
        <p:spPr bwMode="auto">
          <a:xfrm>
            <a:off x="5041329" y="6100906"/>
            <a:ext cx="1582737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3" name="Rectangle 66"/>
          <p:cNvSpPr>
            <a:spLocks noChangeArrowheads="1"/>
          </p:cNvSpPr>
          <p:nvPr/>
        </p:nvSpPr>
        <p:spPr bwMode="auto">
          <a:xfrm>
            <a:off x="1080516" y="6100906"/>
            <a:ext cx="3167063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4" name="Rectangle 67"/>
          <p:cNvSpPr>
            <a:spLocks noChangeArrowheads="1"/>
          </p:cNvSpPr>
          <p:nvPr/>
        </p:nvSpPr>
        <p:spPr bwMode="auto">
          <a:xfrm>
            <a:off x="5041329" y="6461269"/>
            <a:ext cx="1582737" cy="287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5" name="Rectangle 68"/>
          <p:cNvSpPr>
            <a:spLocks noChangeArrowheads="1"/>
          </p:cNvSpPr>
          <p:nvPr/>
        </p:nvSpPr>
        <p:spPr bwMode="auto">
          <a:xfrm>
            <a:off x="1080516" y="6461269"/>
            <a:ext cx="3455988" cy="287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16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教材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Text Book</a:t>
            </a:r>
          </a:p>
          <a:p>
            <a:pPr lvl="1"/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演算法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虛擬碼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第五版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，基峰出版社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dirty="0"/>
              <a:t>講義下載處</a:t>
            </a:r>
            <a:r>
              <a:rPr lang="en-US" altLang="zh-TW" dirty="0"/>
              <a:t>: https://ilms.au.edu.tw</a:t>
            </a:r>
          </a:p>
          <a:p>
            <a:r>
              <a:rPr lang="en-US" altLang="zh-TW" dirty="0"/>
              <a:t>Reference Book</a:t>
            </a:r>
          </a:p>
          <a:p>
            <a:pPr lvl="1"/>
            <a:r>
              <a:rPr lang="en-US" altLang="zh-TW" dirty="0"/>
              <a:t>Introduction to Algorithms, 2rd Edition (MIT Press).</a:t>
            </a:r>
          </a:p>
          <a:p>
            <a:pPr lvl="1"/>
            <a:r>
              <a:rPr lang="en-US" altLang="zh-TW" dirty="0"/>
              <a:t>R. E. Neapolitan and K. </a:t>
            </a:r>
            <a:r>
              <a:rPr lang="en-US" altLang="zh-TW" dirty="0" err="1"/>
              <a:t>Naimipour</a:t>
            </a:r>
            <a:r>
              <a:rPr lang="en-US" altLang="zh-TW" dirty="0"/>
              <a:t>, Foundations of Algorithms: Using C++ Pseudocode, 4/e, Jones, 2004. (Textbook</a:t>
            </a:r>
            <a:r>
              <a:rPr lang="zh-TW" altLang="en-US" dirty="0"/>
              <a:t>原文本</a:t>
            </a:r>
            <a:r>
              <a:rPr lang="en-US" altLang="zh-TW" dirty="0"/>
              <a:t>) </a:t>
            </a:r>
          </a:p>
          <a:p>
            <a:pPr lvl="1"/>
            <a:r>
              <a:rPr lang="zh-TW" altLang="en-US" dirty="0"/>
              <a:t>洪逸</a:t>
            </a:r>
            <a:r>
              <a:rPr lang="en-US" altLang="zh-TW" dirty="0"/>
              <a:t>, </a:t>
            </a:r>
            <a:r>
              <a:rPr lang="zh-TW" altLang="en-US" dirty="0"/>
              <a:t>洪捷</a:t>
            </a:r>
            <a:r>
              <a:rPr lang="en-US" altLang="zh-TW" dirty="0"/>
              <a:t>, </a:t>
            </a:r>
            <a:r>
              <a:rPr lang="zh-TW" altLang="en-US" dirty="0"/>
              <a:t>演算法</a:t>
            </a:r>
            <a:r>
              <a:rPr lang="en-US" altLang="zh-TW" dirty="0"/>
              <a:t>-</a:t>
            </a:r>
            <a:r>
              <a:rPr lang="zh-TW" altLang="en-US" dirty="0"/>
              <a:t>名校攻略密笈</a:t>
            </a:r>
            <a:r>
              <a:rPr lang="en-US" altLang="zh-TW" dirty="0"/>
              <a:t>, </a:t>
            </a:r>
            <a:r>
              <a:rPr lang="zh-TW" altLang="en-US" dirty="0"/>
              <a:t>鼎茂圖書</a:t>
            </a:r>
            <a:r>
              <a:rPr lang="en-US" altLang="zh-TW" dirty="0"/>
              <a:t>. </a:t>
            </a:r>
          </a:p>
          <a:p>
            <a:pPr lvl="1"/>
            <a:r>
              <a:rPr lang="zh-TW" altLang="en-US" dirty="0"/>
              <a:t>洪逸</a:t>
            </a:r>
            <a:r>
              <a:rPr lang="en-US" altLang="zh-TW" dirty="0"/>
              <a:t>, </a:t>
            </a:r>
            <a:r>
              <a:rPr lang="zh-TW" altLang="en-US" dirty="0"/>
              <a:t>資料結構</a:t>
            </a:r>
            <a:r>
              <a:rPr lang="en-US" altLang="zh-TW" dirty="0"/>
              <a:t>(</a:t>
            </a:r>
            <a:r>
              <a:rPr lang="zh-TW" altLang="en-US" dirty="0"/>
              <a:t>含精選試題</a:t>
            </a:r>
            <a:r>
              <a:rPr lang="en-US" altLang="zh-TW" dirty="0"/>
              <a:t>), </a:t>
            </a:r>
            <a:r>
              <a:rPr lang="zh-TW" altLang="en-US" dirty="0"/>
              <a:t>鼎茂圖書</a:t>
            </a:r>
            <a:r>
              <a:rPr lang="en-US" altLang="zh-TW" dirty="0"/>
              <a:t>. </a:t>
            </a:r>
            <a:endParaRPr lang="zh-TW" altLang="en-US" dirty="0"/>
          </a:p>
        </p:txBody>
      </p:sp>
      <p:pic>
        <p:nvPicPr>
          <p:cNvPr id="1028" name="Picture 4" descr="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294" y="2492896"/>
            <a:ext cx="1377650" cy="160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演算法：使用C++虛擬碼(第五版)">
            <a:extLst>
              <a:ext uri="{FF2B5EF4-FFF2-40B4-BE49-F238E27FC236}">
                <a16:creationId xmlns:a16="http://schemas.microsoft.com/office/drawing/2014/main" id="{2AF38D43-CF78-4444-A4C1-5B819B2D9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719509"/>
            <a:ext cx="1661672" cy="166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518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Stack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定義</a:t>
            </a:r>
            <a:r>
              <a:rPr lang="en-US" altLang="zh-TW" dirty="0"/>
              <a:t>:</a:t>
            </a:r>
            <a:r>
              <a:rPr lang="zh-TW" altLang="en-US" dirty="0"/>
              <a:t>具有</a:t>
            </a:r>
            <a:r>
              <a:rPr lang="en-US" altLang="zh-TW" dirty="0">
                <a:solidFill>
                  <a:srgbClr val="FF0000"/>
                </a:solidFill>
              </a:rPr>
              <a:t>LIFO (last in-first out)</a:t>
            </a:r>
            <a:r>
              <a:rPr lang="zh-TW" altLang="en-US" dirty="0"/>
              <a:t>或</a:t>
            </a:r>
            <a:r>
              <a:rPr lang="en-US" altLang="zh-TW" dirty="0">
                <a:solidFill>
                  <a:srgbClr val="FF0000"/>
                </a:solidFill>
              </a:rPr>
              <a:t>FILO (first in-last out)</a:t>
            </a:r>
            <a:r>
              <a:rPr lang="en-US" altLang="zh-TW" dirty="0"/>
              <a:t> </a:t>
            </a:r>
            <a:r>
              <a:rPr lang="zh-TW" altLang="en-US" dirty="0"/>
              <a:t>性質的有序串列。</a:t>
            </a:r>
          </a:p>
          <a:p>
            <a:pPr lvl="1"/>
            <a:r>
              <a:rPr lang="zh-TW" altLang="en-US" dirty="0"/>
              <a:t>插入元素的動作稱為</a:t>
            </a:r>
            <a:r>
              <a:rPr lang="en-US" altLang="zh-TW" dirty="0">
                <a:solidFill>
                  <a:srgbClr val="FF0000"/>
                </a:solidFill>
              </a:rPr>
              <a:t>Push</a:t>
            </a:r>
            <a:r>
              <a:rPr lang="en-US" altLang="zh-TW" dirty="0"/>
              <a:t>, </a:t>
            </a:r>
            <a:r>
              <a:rPr lang="zh-TW" altLang="en-US" dirty="0"/>
              <a:t>刪除元素的動作稱為</a:t>
            </a:r>
            <a:r>
              <a:rPr lang="en-US" altLang="zh-TW" dirty="0">
                <a:solidFill>
                  <a:srgbClr val="FF0000"/>
                </a:solidFill>
              </a:rPr>
              <a:t>Pop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Push/Pop</a:t>
            </a:r>
            <a:r>
              <a:rPr lang="zh-TW" altLang="en-US" dirty="0"/>
              <a:t>的動作皆發生在同一端，此端稱為</a:t>
            </a:r>
            <a:r>
              <a:rPr lang="en-US" altLang="zh-TW" dirty="0">
                <a:solidFill>
                  <a:srgbClr val="FF0000"/>
                </a:solidFill>
              </a:rPr>
              <a:t>Top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8488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Queue</a:t>
            </a:r>
            <a:r>
              <a:rPr lang="en-US" altLang="zh-TW" dirty="0"/>
              <a:t> (</a:t>
            </a:r>
            <a:r>
              <a:rPr lang="zh-TW" altLang="en-US" dirty="0"/>
              <a:t>佇列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定義</a:t>
            </a:r>
            <a:r>
              <a:rPr lang="en-US" altLang="zh-TW" dirty="0"/>
              <a:t>:</a:t>
            </a:r>
            <a:r>
              <a:rPr lang="zh-TW" altLang="en-US" dirty="0"/>
              <a:t>具有</a:t>
            </a:r>
            <a:r>
              <a:rPr lang="en-US" altLang="zh-TW" dirty="0">
                <a:solidFill>
                  <a:srgbClr val="FF0000"/>
                </a:solidFill>
              </a:rPr>
              <a:t>FIFO (first in-first out) </a:t>
            </a:r>
            <a:r>
              <a:rPr lang="zh-TW" altLang="en-US" dirty="0">
                <a:solidFill>
                  <a:srgbClr val="FF0000"/>
                </a:solidFill>
              </a:rPr>
              <a:t>性質</a:t>
            </a:r>
            <a:r>
              <a:rPr lang="zh-TW" altLang="en-US" dirty="0"/>
              <a:t>的有序串列。其插入元素的動作稱為發生在</a:t>
            </a:r>
            <a:r>
              <a:rPr lang="en-US" altLang="zh-TW" dirty="0">
                <a:solidFill>
                  <a:srgbClr val="FF0000"/>
                </a:solidFill>
              </a:rPr>
              <a:t>Rear (</a:t>
            </a:r>
            <a:r>
              <a:rPr lang="zh-TW" altLang="en-US" dirty="0">
                <a:solidFill>
                  <a:srgbClr val="FF0000"/>
                </a:solidFill>
              </a:rPr>
              <a:t>尾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>
                <a:solidFill>
                  <a:srgbClr val="FF0000"/>
                </a:solidFill>
              </a:rPr>
              <a:t>端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</a:t>
            </a:r>
            <a:r>
              <a:rPr lang="zh-TW" altLang="en-US" dirty="0"/>
              <a:t>刪除元素的動作發生在</a:t>
            </a:r>
            <a:r>
              <a:rPr lang="en-US" altLang="zh-TW" dirty="0">
                <a:solidFill>
                  <a:srgbClr val="FF0000"/>
                </a:solidFill>
              </a:rPr>
              <a:t>Front (</a:t>
            </a:r>
            <a:r>
              <a:rPr lang="zh-TW" altLang="en-US" dirty="0">
                <a:solidFill>
                  <a:srgbClr val="FF0000"/>
                </a:solidFill>
              </a:rPr>
              <a:t>前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>
                <a:solidFill>
                  <a:srgbClr val="FF0000"/>
                </a:solidFill>
              </a:rPr>
              <a:t>端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846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1947863"/>
            <a:ext cx="8683625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208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Tree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定義</a:t>
            </a:r>
            <a:r>
              <a:rPr lang="en-US" altLang="zh-TW" dirty="0"/>
              <a:t>:Tree</a:t>
            </a:r>
            <a:r>
              <a:rPr lang="zh-TW" altLang="en-US" dirty="0"/>
              <a:t>是由</a:t>
            </a:r>
            <a:r>
              <a:rPr lang="en-US" altLang="zh-TW" u="sng" dirty="0"/>
              <a:t>1</a:t>
            </a:r>
            <a:r>
              <a:rPr lang="zh-TW" altLang="en-US" u="sng" dirty="0"/>
              <a:t>個以上的</a:t>
            </a:r>
            <a:r>
              <a:rPr lang="en-US" altLang="zh-TW" u="sng" dirty="0"/>
              <a:t>Nodes</a:t>
            </a:r>
            <a:r>
              <a:rPr lang="zh-TW" altLang="en-US" dirty="0"/>
              <a:t>所組成的有限集合，滿足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至少有一個</a:t>
            </a:r>
            <a:r>
              <a:rPr lang="en-US" altLang="zh-TW" dirty="0"/>
              <a:t>Node</a:t>
            </a:r>
            <a:r>
              <a:rPr lang="zh-TW" altLang="en-US" dirty="0"/>
              <a:t>，稱為</a:t>
            </a:r>
            <a:r>
              <a:rPr lang="en-US" altLang="zh-TW" dirty="0"/>
              <a:t>Root</a:t>
            </a:r>
          </a:p>
          <a:p>
            <a:r>
              <a:rPr lang="zh-TW" altLang="en-US" dirty="0"/>
              <a:t>其餘的</a:t>
            </a:r>
            <a:r>
              <a:rPr lang="en-US" altLang="zh-TW" dirty="0"/>
              <a:t>Nodes</a:t>
            </a:r>
            <a:r>
              <a:rPr lang="zh-TW" altLang="en-US" dirty="0"/>
              <a:t>分成</a:t>
            </a:r>
            <a:r>
              <a:rPr lang="en-US" altLang="zh-TW" dirty="0"/>
              <a:t>T</a:t>
            </a:r>
            <a:r>
              <a:rPr lang="en-US" altLang="zh-TW" baseline="-25000" dirty="0"/>
              <a:t>1</a:t>
            </a:r>
            <a:r>
              <a:rPr lang="en-US" altLang="zh-TW" dirty="0"/>
              <a:t>, T</a:t>
            </a:r>
            <a:r>
              <a:rPr lang="en-US" altLang="zh-TW" baseline="-25000" dirty="0"/>
              <a:t>2</a:t>
            </a:r>
            <a:r>
              <a:rPr lang="en-US" altLang="zh-TW" dirty="0"/>
              <a:t>, …, </a:t>
            </a:r>
            <a:r>
              <a:rPr lang="en-US" altLang="zh-TW" dirty="0" err="1"/>
              <a:t>T</a:t>
            </a:r>
            <a:r>
              <a:rPr lang="en-US" altLang="zh-TW" baseline="-25000" dirty="0" err="1"/>
              <a:t>n</a:t>
            </a:r>
            <a:r>
              <a:rPr lang="zh-TW" altLang="en-US" dirty="0"/>
              <a:t>個互斥集合，稱為</a:t>
            </a:r>
            <a:r>
              <a:rPr lang="en-US" altLang="zh-TW" dirty="0"/>
              <a:t>Subtree</a:t>
            </a:r>
          </a:p>
          <a:p>
            <a:r>
              <a:rPr lang="zh-TW" altLang="en-US" dirty="0"/>
              <a:t>上述定義隱含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Tree </a:t>
            </a:r>
            <a:r>
              <a:rPr lang="zh-TW" altLang="en-US" dirty="0"/>
              <a:t>不可為空</a:t>
            </a:r>
          </a:p>
          <a:p>
            <a:pPr lvl="1"/>
            <a:r>
              <a:rPr lang="zh-TW" altLang="en-US" dirty="0"/>
              <a:t>子集合</a:t>
            </a:r>
            <a:r>
              <a:rPr lang="en-US" altLang="zh-TW" dirty="0"/>
              <a:t>(</a:t>
            </a:r>
            <a:r>
              <a:rPr lang="zh-TW" altLang="en-US" dirty="0"/>
              <a:t>子樹</a:t>
            </a:r>
            <a:r>
              <a:rPr lang="en-US" altLang="zh-TW" dirty="0"/>
              <a:t>)</a:t>
            </a:r>
            <a:r>
              <a:rPr lang="zh-TW" altLang="en-US" dirty="0"/>
              <a:t>間沒有交集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729" y="3573016"/>
            <a:ext cx="4930775" cy="210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62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相關術語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Degree (</a:t>
            </a:r>
            <a:r>
              <a:rPr lang="zh-TW" altLang="en-US" dirty="0"/>
              <a:t>分支度</a:t>
            </a:r>
            <a:r>
              <a:rPr lang="en-US" altLang="zh-TW" dirty="0"/>
              <a:t>):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每個節點的</a:t>
            </a:r>
            <a:r>
              <a:rPr lang="zh-TW" altLang="en-US" u="sng" dirty="0">
                <a:solidFill>
                  <a:srgbClr val="FF0000"/>
                </a:solidFill>
              </a:rPr>
              <a:t>子樹個數</a:t>
            </a:r>
          </a:p>
          <a:p>
            <a:pPr lvl="2"/>
            <a:r>
              <a:rPr lang="en-US" altLang="zh-TW" dirty="0"/>
              <a:t>Degree of A = 3</a:t>
            </a:r>
          </a:p>
          <a:p>
            <a:pPr lvl="2"/>
            <a:r>
              <a:rPr lang="en-US" altLang="zh-TW" dirty="0"/>
              <a:t>Degree of B = 2</a:t>
            </a:r>
          </a:p>
          <a:p>
            <a:pPr lvl="2"/>
            <a:r>
              <a:rPr lang="en-US" altLang="zh-TW" dirty="0"/>
              <a:t>Degree of E = 0</a:t>
            </a:r>
          </a:p>
          <a:p>
            <a:pPr lvl="2"/>
            <a:r>
              <a:rPr lang="en-US" altLang="zh-TW" dirty="0"/>
              <a:t>Degree of F = 3</a:t>
            </a:r>
          </a:p>
          <a:p>
            <a:pPr lvl="2"/>
            <a:r>
              <a:rPr lang="en-US" altLang="zh-TW" dirty="0"/>
              <a:t>Degrees of C, D, G, H, I are all 0</a:t>
            </a:r>
          </a:p>
          <a:p>
            <a:pPr lvl="1"/>
            <a:r>
              <a:rPr lang="en-US" altLang="zh-TW" dirty="0"/>
              <a:t>Degree of a tree:</a:t>
            </a:r>
          </a:p>
          <a:p>
            <a:pPr lvl="2"/>
            <a:r>
              <a:rPr lang="en-US" altLang="zh-TW" dirty="0"/>
              <a:t>Max{</a:t>
            </a:r>
            <a:r>
              <a:rPr lang="zh-TW" altLang="en-US" dirty="0"/>
              <a:t>各</a:t>
            </a:r>
            <a:r>
              <a:rPr lang="en-US" altLang="zh-TW" dirty="0"/>
              <a:t>Node</a:t>
            </a:r>
            <a:r>
              <a:rPr lang="zh-TW" altLang="en-US" dirty="0"/>
              <a:t>之</a:t>
            </a:r>
            <a:r>
              <a:rPr lang="en-US" altLang="zh-TW" dirty="0"/>
              <a:t>degree}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376488"/>
            <a:ext cx="4826000" cy="206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7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836712"/>
            <a:ext cx="7989752" cy="500787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spcBef>
                <a:spcPct val="30000"/>
              </a:spcBef>
              <a:tabLst>
                <a:tab pos="987425" algn="l"/>
              </a:tabLst>
            </a:pP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Leaf (</a:t>
            </a:r>
            <a:r>
              <a:rPr lang="zh-TW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葉子</a:t>
            </a: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) </a:t>
            </a:r>
            <a:r>
              <a:rPr lang="zh-TW" altLang="en-US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或</a:t>
            </a:r>
            <a:r>
              <a:rPr lang="zh-TW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Terminal Node (</a:t>
            </a:r>
            <a:r>
              <a:rPr lang="zh-TW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終端節點</a:t>
            </a: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)</a:t>
            </a:r>
          </a:p>
          <a:p>
            <a:pPr marL="742950" lvl="1" indent="-285750">
              <a:lnSpc>
                <a:spcPct val="120000"/>
              </a:lnSpc>
              <a:spcBef>
                <a:spcPct val="30000"/>
              </a:spcBef>
              <a:tabLst>
                <a:tab pos="987425" algn="l"/>
              </a:tabLst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Degree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為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0</a:t>
            </a:r>
            <a:r>
              <a:rPr lang="zh-TW" altLang="en-US" dirty="0">
                <a:sym typeface="Symbol" panose="05050102010706020507" pitchFamily="18" charset="2"/>
              </a:rPr>
              <a:t>之</a:t>
            </a:r>
            <a:r>
              <a:rPr lang="en-US" altLang="zh-TW" dirty="0">
                <a:sym typeface="Symbol" panose="05050102010706020507" pitchFamily="18" charset="2"/>
              </a:rPr>
              <a:t>Node. </a:t>
            </a: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tabLst>
                <a:tab pos="987425" algn="l"/>
              </a:tabLst>
            </a:pP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Non-leaf Node</a:t>
            </a:r>
            <a:r>
              <a:rPr lang="zh-TW" altLang="en-US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或 </a:t>
            </a: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Non-terminal Node</a:t>
            </a:r>
          </a:p>
          <a:p>
            <a:pPr marL="742950" lvl="1" indent="-285750">
              <a:lnSpc>
                <a:spcPct val="120000"/>
              </a:lnSpc>
              <a:spcBef>
                <a:spcPct val="30000"/>
              </a:spcBef>
              <a:tabLst>
                <a:tab pos="987425" algn="l"/>
              </a:tabLst>
            </a:pPr>
            <a:r>
              <a:rPr lang="en-US" altLang="zh-TW" dirty="0">
                <a:sym typeface="Symbol" panose="05050102010706020507" pitchFamily="18" charset="2"/>
              </a:rPr>
              <a:t>A node that is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not a leaf</a:t>
            </a:r>
            <a:r>
              <a:rPr lang="en-US" altLang="zh-TW" dirty="0">
                <a:sym typeface="Symbol" panose="05050102010706020507" pitchFamily="18" charset="2"/>
              </a:rPr>
              <a:t>.</a:t>
            </a: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tabLst>
                <a:tab pos="987425" algn="l"/>
              </a:tabLst>
            </a:pP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Internal Node (</a:t>
            </a:r>
            <a:r>
              <a:rPr lang="zh-TW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內部節點</a:t>
            </a: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)</a:t>
            </a:r>
          </a:p>
          <a:p>
            <a:pPr marL="742950" lvl="1" indent="-285750">
              <a:lnSpc>
                <a:spcPct val="120000"/>
              </a:lnSpc>
              <a:spcBef>
                <a:spcPct val="30000"/>
              </a:spcBef>
              <a:tabLst>
                <a:tab pos="987425" algn="l"/>
              </a:tabLst>
            </a:pPr>
            <a:r>
              <a:rPr lang="en-US" altLang="zh-TW" dirty="0">
                <a:sym typeface="Symbol" panose="05050102010706020507" pitchFamily="18" charset="2"/>
              </a:rPr>
              <a:t>A node that is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not a root or a leaf</a:t>
            </a:r>
            <a:r>
              <a:rPr lang="en-US" altLang="zh-TW" dirty="0">
                <a:sym typeface="Symbol" panose="05050102010706020507" pitchFamily="18" charset="2"/>
              </a:rPr>
              <a:t>.</a:t>
            </a: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tabLst>
                <a:tab pos="987425" algn="l"/>
              </a:tabLst>
            </a:pP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Parent Node (</a:t>
            </a:r>
            <a:r>
              <a:rPr lang="zh-TW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父節點</a:t>
            </a: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) and Child Node (</a:t>
            </a:r>
            <a:r>
              <a:rPr lang="zh-TW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子節點</a:t>
            </a: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)</a:t>
            </a:r>
          </a:p>
          <a:p>
            <a:pPr marL="742950" lvl="1" indent="-285750">
              <a:lnSpc>
                <a:spcPct val="120000"/>
              </a:lnSpc>
              <a:spcBef>
                <a:spcPct val="30000"/>
              </a:spcBef>
              <a:tabLst>
                <a:tab pos="987425" algn="l"/>
              </a:tabLst>
            </a:pPr>
            <a:r>
              <a:rPr lang="zh-TW" altLang="en-US" dirty="0">
                <a:sym typeface="Symbol" panose="05050102010706020507" pitchFamily="18" charset="2"/>
              </a:rPr>
              <a:t>某節點所有子樹的樹根皆為該節點的</a:t>
            </a:r>
            <a:r>
              <a:rPr lang="en-US" altLang="zh-TW" dirty="0">
                <a:sym typeface="Symbol" panose="05050102010706020507" pitchFamily="18" charset="2"/>
              </a:rPr>
              <a:t>Child; </a:t>
            </a:r>
            <a:r>
              <a:rPr lang="zh-TW" altLang="en-US" dirty="0">
                <a:sym typeface="Symbol" panose="05050102010706020507" pitchFamily="18" charset="2"/>
              </a:rPr>
              <a:t>而該節點為這些樹根的</a:t>
            </a:r>
            <a:r>
              <a:rPr lang="en-US" altLang="zh-TW" dirty="0">
                <a:sym typeface="Symbol" panose="05050102010706020507" pitchFamily="18" charset="2"/>
              </a:rPr>
              <a:t>Parent.</a:t>
            </a:r>
          </a:p>
        </p:txBody>
      </p:sp>
    </p:spTree>
    <p:extLst>
      <p:ext uri="{BB962C8B-B14F-4D97-AF65-F5344CB8AC3E}">
        <p14:creationId xmlns:p14="http://schemas.microsoft.com/office/powerpoint/2010/main" val="21063515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764704"/>
            <a:ext cx="7989752" cy="507988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Sibling (</a:t>
            </a:r>
            <a:r>
              <a:rPr lang="zh-TW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兄弟</a:t>
            </a: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zh-TW" altLang="en-US" dirty="0"/>
              <a:t>具有相同父節點的</a:t>
            </a:r>
            <a:r>
              <a:rPr lang="en-US" altLang="zh-TW" dirty="0"/>
              <a:t>node</a:t>
            </a:r>
            <a:r>
              <a:rPr lang="zh-TW" altLang="en-US" dirty="0"/>
              <a:t>稱之</a:t>
            </a:r>
          </a:p>
          <a:p>
            <a:pPr>
              <a:lnSpc>
                <a:spcPct val="110000"/>
              </a:lnSpc>
            </a:pP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Ancestor (</a:t>
            </a:r>
            <a:r>
              <a:rPr lang="zh-TW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袓先</a:t>
            </a: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zh-TW" dirty="0"/>
              <a:t>An ancestor is 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any node in the path from the root to the node</a:t>
            </a:r>
            <a:r>
              <a:rPr lang="en-US" altLang="zh-TW" dirty="0"/>
              <a:t>.</a:t>
            </a:r>
          </a:p>
          <a:p>
            <a:pPr lvl="1">
              <a:lnSpc>
                <a:spcPct val="110000"/>
              </a:lnSpc>
            </a:pPr>
            <a:r>
              <a:rPr lang="zh-TW" altLang="en-US" dirty="0"/>
              <a:t>通常為一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集合</a:t>
            </a:r>
          </a:p>
          <a:p>
            <a:pPr lvl="1">
              <a:lnSpc>
                <a:spcPct val="110000"/>
              </a:lnSpc>
            </a:pPr>
            <a:r>
              <a:rPr lang="en-US" altLang="zh-TW" dirty="0"/>
              <a:t>Ancestors of C: {A, B}</a:t>
            </a:r>
          </a:p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304646"/>
            <a:ext cx="4714875" cy="201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63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764704"/>
            <a:ext cx="7989752" cy="507988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Descendent (</a:t>
            </a:r>
            <a:r>
              <a:rPr lang="zh-TW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子孫</a:t>
            </a: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zh-TW" dirty="0"/>
              <a:t>An descendent is 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any node in any path below the parent node</a:t>
            </a:r>
            <a:r>
              <a:rPr lang="en-US" altLang="zh-TW" dirty="0"/>
              <a:t>.</a:t>
            </a:r>
          </a:p>
          <a:p>
            <a:pPr lvl="1">
              <a:lnSpc>
                <a:spcPct val="110000"/>
              </a:lnSpc>
            </a:pPr>
            <a:r>
              <a:rPr lang="zh-TW" altLang="en-US" dirty="0"/>
              <a:t>通常為一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集合</a:t>
            </a:r>
          </a:p>
          <a:p>
            <a:pPr lvl="1">
              <a:lnSpc>
                <a:spcPct val="110000"/>
              </a:lnSpc>
            </a:pPr>
            <a:r>
              <a:rPr lang="en-US" altLang="zh-TW" dirty="0" err="1"/>
              <a:t>Descendents</a:t>
            </a:r>
            <a:r>
              <a:rPr lang="en-US" altLang="zh-TW" dirty="0"/>
              <a:t> of F: {G, H, I, E}</a:t>
            </a:r>
          </a:p>
          <a:p>
            <a:pPr>
              <a:lnSpc>
                <a:spcPct val="110000"/>
              </a:lnSpc>
            </a:pP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Path (</a:t>
            </a:r>
            <a:r>
              <a:rPr lang="zh-TW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路徑</a:t>
            </a: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zh-TW" dirty="0"/>
              <a:t>A path is a sequence of nodes in which 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each node is adjacent to the next one</a:t>
            </a:r>
            <a:r>
              <a:rPr lang="en-US" altLang="zh-TW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zh-TW" dirty="0"/>
              <a:t>Path from root to the leaf I: AFI</a:t>
            </a:r>
          </a:p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175" y="3933056"/>
            <a:ext cx="2916237" cy="174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5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692696"/>
            <a:ext cx="7989752" cy="515189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Level (</a:t>
            </a:r>
            <a:r>
              <a:rPr lang="zh-TW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階度</a:t>
            </a: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TW" dirty="0"/>
              <a:t>: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altLang="zh-TW" b="1" u="sng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Root</a:t>
            </a:r>
            <a:r>
              <a:rPr lang="zh-TW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所在的</a:t>
            </a:r>
            <a:r>
              <a:rPr lang="en-US" altLang="zh-TW" b="1" u="sng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level</a:t>
            </a:r>
            <a:r>
              <a:rPr lang="zh-TW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值為</a:t>
            </a:r>
            <a:r>
              <a:rPr lang="en-US" altLang="zh-TW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1</a:t>
            </a:r>
            <a:r>
              <a:rPr lang="zh-TW" altLang="en-US" dirty="0">
                <a:sym typeface="Symbol" panose="05050102010706020507" pitchFamily="18" charset="2"/>
              </a:rPr>
              <a:t>，若父點的</a:t>
            </a:r>
            <a:r>
              <a:rPr lang="en-US" altLang="zh-TW" dirty="0">
                <a:sym typeface="Symbol" panose="05050102010706020507" pitchFamily="18" charset="2"/>
              </a:rPr>
              <a:t>level</a:t>
            </a:r>
            <a:r>
              <a:rPr lang="zh-TW" altLang="en-US" dirty="0">
                <a:sym typeface="Symbol" panose="05050102010706020507" pitchFamily="18" charset="2"/>
              </a:rPr>
              <a:t>值為</a:t>
            </a:r>
            <a:r>
              <a:rPr lang="en-US" altLang="zh-TW" dirty="0" err="1">
                <a:sym typeface="Symbol" panose="05050102010706020507" pitchFamily="18" charset="2"/>
              </a:rPr>
              <a:t>i</a:t>
            </a:r>
            <a:r>
              <a:rPr lang="zh-TW" altLang="en-US" dirty="0">
                <a:sym typeface="Symbol" panose="05050102010706020507" pitchFamily="18" charset="2"/>
              </a:rPr>
              <a:t>，則子點的</a:t>
            </a:r>
            <a:r>
              <a:rPr lang="en-US" altLang="zh-TW" dirty="0">
                <a:sym typeface="Symbol" panose="05050102010706020507" pitchFamily="18" charset="2"/>
              </a:rPr>
              <a:t>level</a:t>
            </a:r>
            <a:r>
              <a:rPr lang="zh-TW" altLang="en-US" dirty="0">
                <a:sym typeface="Symbol" panose="05050102010706020507" pitchFamily="18" charset="2"/>
              </a:rPr>
              <a:t>值為</a:t>
            </a:r>
            <a:r>
              <a:rPr lang="en-US" altLang="zh-TW" dirty="0">
                <a:sym typeface="Symbol" panose="05050102010706020507" pitchFamily="18" charset="2"/>
              </a:rPr>
              <a:t>i+1.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Height (</a:t>
            </a:r>
            <a:r>
              <a:rPr lang="zh-TW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或稱</a:t>
            </a: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Depth)</a:t>
            </a:r>
            <a:r>
              <a:rPr lang="en-US" altLang="zh-TW" dirty="0"/>
              <a:t>: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各</a:t>
            </a:r>
            <a:r>
              <a:rPr lang="en-US" altLang="zh-TW" dirty="0"/>
              <a:t>level</a:t>
            </a:r>
            <a:r>
              <a:rPr lang="zh-TW" altLang="en-US" dirty="0"/>
              <a:t>值當中的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最大值</a:t>
            </a:r>
          </a:p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57" y="2636912"/>
            <a:ext cx="3887787" cy="232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14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692696"/>
            <a:ext cx="7989752" cy="5151893"/>
          </a:xfrm>
        </p:spPr>
        <p:txBody>
          <a:bodyPr/>
          <a:lstStyle/>
          <a:p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Forest (</a:t>
            </a:r>
            <a:r>
              <a:rPr lang="zh-TW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森林</a:t>
            </a: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>
                <a:sym typeface="Symbol" panose="05050102010706020507" pitchFamily="18" charset="2"/>
              </a:rPr>
              <a:t>具有 </a:t>
            </a:r>
            <a:r>
              <a:rPr lang="en-US" altLang="zh-TW" dirty="0">
                <a:sym typeface="Symbol" panose="05050102010706020507" pitchFamily="18" charset="2"/>
              </a:rPr>
              <a:t>0</a:t>
            </a:r>
            <a:r>
              <a:rPr lang="zh-TW" altLang="en-US" dirty="0">
                <a:sym typeface="Symbol" panose="05050102010706020507" pitchFamily="18" charset="2"/>
              </a:rPr>
              <a:t>個互斥樹所形成的集合</a:t>
            </a:r>
          </a:p>
          <a:p>
            <a:pPr lvl="1"/>
            <a:r>
              <a:rPr lang="zh-TW" altLang="en-US" dirty="0">
                <a:sym typeface="Symbol" panose="05050102010706020507" pitchFamily="18" charset="2"/>
              </a:rPr>
              <a:t>可以為空</a:t>
            </a:r>
          </a:p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55" y="2708920"/>
            <a:ext cx="8099425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12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評分標準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期中考：</a:t>
            </a:r>
            <a:r>
              <a:rPr lang="en-US" altLang="zh-TW" dirty="0"/>
              <a:t>30% </a:t>
            </a:r>
          </a:p>
          <a:p>
            <a:r>
              <a:rPr lang="zh-TW" altLang="en-US" dirty="0"/>
              <a:t>期末考：</a:t>
            </a:r>
            <a:r>
              <a:rPr lang="en-US" altLang="zh-TW" dirty="0"/>
              <a:t>30%</a:t>
            </a:r>
          </a:p>
          <a:p>
            <a:r>
              <a:rPr lang="zh-TW" altLang="en-US" dirty="0"/>
              <a:t>平時考：</a:t>
            </a:r>
            <a:r>
              <a:rPr lang="en-US" altLang="zh-TW" dirty="0"/>
              <a:t>10%</a:t>
            </a:r>
          </a:p>
          <a:p>
            <a:r>
              <a:rPr lang="zh-TW" altLang="en-US" dirty="0"/>
              <a:t>作業：</a:t>
            </a:r>
            <a:r>
              <a:rPr lang="en-US" altLang="zh-TW" dirty="0"/>
              <a:t>10%</a:t>
            </a:r>
          </a:p>
          <a:p>
            <a:r>
              <a:rPr lang="zh-TW" altLang="en-US" dirty="0"/>
              <a:t>出席</a:t>
            </a:r>
            <a:r>
              <a:rPr lang="en-US" altLang="zh-TW" dirty="0"/>
              <a:t>+</a:t>
            </a:r>
            <a:r>
              <a:rPr lang="zh-TW" altLang="en-US" dirty="0"/>
              <a:t>上課表現：</a:t>
            </a:r>
            <a:r>
              <a:rPr lang="en-US" altLang="zh-TW" dirty="0"/>
              <a:t>5%</a:t>
            </a:r>
          </a:p>
          <a:p>
            <a:r>
              <a:rPr lang="zh-TW" altLang="en-US" dirty="0"/>
              <a:t>實習課成績：</a:t>
            </a:r>
            <a:r>
              <a:rPr lang="en-US" altLang="zh-TW" dirty="0"/>
              <a:t>15%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9523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Berlin Sans FB" panose="020E0602020502020306" pitchFamily="34" charset="0"/>
              </a:rPr>
              <a:t>Tree </a:t>
            </a:r>
            <a:r>
              <a:rPr lang="zh-TW" alt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之表示方式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TW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做法</a:t>
            </a: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TW" dirty="0"/>
              <a:t>: </a:t>
            </a:r>
            <a:r>
              <a:rPr lang="zh-TW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直接用</a:t>
            </a:r>
            <a:r>
              <a:rPr lang="en-US" altLang="zh-TW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Link list</a:t>
            </a:r>
            <a:r>
              <a:rPr lang="zh-TW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表示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假設</a:t>
            </a:r>
            <a:r>
              <a:rPr lang="en-US" altLang="zh-TW" dirty="0"/>
              <a:t>Tree</a:t>
            </a:r>
            <a:r>
              <a:rPr lang="zh-TW" altLang="en-US" dirty="0"/>
              <a:t>有</a:t>
            </a:r>
            <a:r>
              <a:rPr lang="en-US" altLang="zh-TW" dirty="0"/>
              <a:t>n</a:t>
            </a:r>
            <a:r>
              <a:rPr lang="zh-TW" altLang="en-US" dirty="0"/>
              <a:t>個</a:t>
            </a:r>
            <a:r>
              <a:rPr lang="en-US" altLang="zh-TW" dirty="0"/>
              <a:t>node</a:t>
            </a:r>
            <a:r>
              <a:rPr lang="zh-TW" altLang="en-US" dirty="0"/>
              <a:t>，</a:t>
            </a:r>
            <a:r>
              <a:rPr lang="en-US" altLang="zh-TW" dirty="0"/>
              <a:t>degree</a:t>
            </a:r>
            <a:r>
              <a:rPr lang="zh-TW" altLang="en-US" dirty="0"/>
              <a:t>為</a:t>
            </a:r>
            <a:r>
              <a:rPr lang="en-US" altLang="zh-TW" dirty="0"/>
              <a:t>k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altLang="zh-TW" dirty="0"/>
              <a:t>Node structure</a:t>
            </a:r>
            <a:r>
              <a:rPr lang="zh-TW" altLang="en-US" dirty="0"/>
              <a:t>設計如下</a:t>
            </a:r>
            <a:r>
              <a:rPr lang="en-US" altLang="zh-TW" dirty="0"/>
              <a:t>: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endParaRPr lang="en-US" altLang="zh-TW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endParaRPr lang="en-US" altLang="zh-TW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其中</a:t>
            </a:r>
            <a:r>
              <a:rPr lang="en-US" altLang="zh-TW" dirty="0"/>
              <a:t>:</a:t>
            </a:r>
          </a:p>
          <a:p>
            <a:pPr lvl="2">
              <a:lnSpc>
                <a:spcPct val="120000"/>
              </a:lnSpc>
              <a:spcBef>
                <a:spcPct val="30000"/>
              </a:spcBef>
            </a:pPr>
            <a:r>
              <a:rPr lang="en-US" altLang="zh-TW" dirty="0"/>
              <a:t>k: </a:t>
            </a:r>
            <a:r>
              <a:rPr lang="zh-TW" altLang="en-US" dirty="0"/>
              <a:t>表示</a:t>
            </a:r>
            <a:r>
              <a:rPr lang="en-US" altLang="zh-TW" dirty="0"/>
              <a:t>Tree degree</a:t>
            </a:r>
          </a:p>
          <a:p>
            <a:pPr lvl="2">
              <a:lnSpc>
                <a:spcPct val="120000"/>
              </a:lnSpc>
              <a:spcBef>
                <a:spcPct val="30000"/>
              </a:spcBef>
            </a:pPr>
            <a:r>
              <a:rPr lang="en-US" altLang="zh-TW" dirty="0"/>
              <a:t>Data: </a:t>
            </a:r>
            <a:r>
              <a:rPr lang="zh-TW" altLang="en-US" dirty="0"/>
              <a:t>存</a:t>
            </a:r>
            <a:r>
              <a:rPr lang="en-US" altLang="zh-TW" dirty="0"/>
              <a:t>node</a:t>
            </a:r>
            <a:r>
              <a:rPr lang="zh-TW" altLang="en-US" dirty="0"/>
              <a:t>的資料值</a:t>
            </a:r>
          </a:p>
          <a:p>
            <a:pPr lvl="2">
              <a:lnSpc>
                <a:spcPct val="120000"/>
              </a:lnSpc>
              <a:spcBef>
                <a:spcPct val="30000"/>
              </a:spcBef>
            </a:pPr>
            <a:r>
              <a:rPr lang="en-US" altLang="zh-TW" dirty="0"/>
              <a:t>Link i: </a:t>
            </a:r>
            <a:r>
              <a:rPr lang="zh-TW" altLang="en-US" dirty="0"/>
              <a:t>指標指向 </a:t>
            </a:r>
            <a:r>
              <a:rPr lang="en-US" altLang="zh-TW" dirty="0" err="1"/>
              <a:t>ith</a:t>
            </a:r>
            <a:r>
              <a:rPr lang="en-US" altLang="zh-TW" dirty="0"/>
              <a:t> </a:t>
            </a:r>
            <a:r>
              <a:rPr lang="zh-TW" altLang="en-US" dirty="0"/>
              <a:t>子樹之</a:t>
            </a:r>
            <a:r>
              <a:rPr lang="en-US" altLang="zh-TW" dirty="0"/>
              <a:t>Root Node (1 ≤ </a:t>
            </a:r>
            <a:r>
              <a:rPr lang="en-US" altLang="zh-TW" dirty="0" err="1"/>
              <a:t>i</a:t>
            </a:r>
            <a:r>
              <a:rPr lang="en-US" altLang="zh-TW" dirty="0"/>
              <a:t> ≤ k)</a:t>
            </a:r>
          </a:p>
          <a:p>
            <a:endParaRPr lang="zh-TW" altLang="en-US" dirty="0"/>
          </a:p>
        </p:txBody>
      </p:sp>
      <p:graphicFrame>
        <p:nvGraphicFramePr>
          <p:cNvPr id="4" name="Group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8274905"/>
              </p:ext>
            </p:extLst>
          </p:nvPr>
        </p:nvGraphicFramePr>
        <p:xfrm>
          <a:off x="1835696" y="3448466"/>
          <a:ext cx="4630738" cy="396240"/>
        </p:xfrm>
        <a:graphic>
          <a:graphicData uri="http://schemas.openxmlformats.org/drawingml/2006/table">
            <a:tbl>
              <a:tblPr/>
              <a:tblGrid>
                <a:gridCol w="925513">
                  <a:extLst>
                    <a:ext uri="{9D8B030D-6E8A-4147-A177-3AD203B41FA5}">
                      <a16:colId xmlns:a16="http://schemas.microsoft.com/office/drawing/2014/main" val="393966717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1391635851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val="895279655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384089170"/>
                    </a:ext>
                  </a:extLst>
                </a:gridCol>
                <a:gridCol w="925513">
                  <a:extLst>
                    <a:ext uri="{9D8B030D-6E8A-4147-A177-3AD203B41FA5}">
                      <a16:colId xmlns:a16="http://schemas.microsoft.com/office/drawing/2014/main" val="1171054641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Link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Link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Link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707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05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692696"/>
            <a:ext cx="7989752" cy="5151893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6058" y="720179"/>
            <a:ext cx="8156575" cy="544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TW" altLang="en-US" dirty="0"/>
              <a:t>例如</a:t>
            </a:r>
            <a:r>
              <a:rPr lang="en-US" altLang="zh-TW" dirty="0"/>
              <a:t>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問題</a:t>
            </a:r>
            <a:r>
              <a:rPr lang="en-US" altLang="zh-TW" dirty="0"/>
              <a:t>: Link</a:t>
            </a:r>
            <a:r>
              <a:rPr lang="zh-TW" altLang="en-US" dirty="0"/>
              <a:t>空間浪費甚巨 </a:t>
            </a:r>
            <a:r>
              <a:rPr lang="en-US" altLang="zh-TW" dirty="0"/>
              <a:t>(</a:t>
            </a:r>
            <a:r>
              <a:rPr lang="en-US" altLang="zh-TW" dirty="0">
                <a:latin typeface="Helvetica Neue"/>
              </a:rPr>
              <a:t>∵</a:t>
            </a:r>
            <a:r>
              <a:rPr lang="zh-TW" altLang="en-US" dirty="0">
                <a:latin typeface="Helvetica Neue"/>
              </a:rPr>
              <a:t>空</a:t>
            </a:r>
            <a:r>
              <a:rPr lang="en-US" altLang="zh-TW" dirty="0">
                <a:latin typeface="Helvetica Neue"/>
              </a:rPr>
              <a:t>Link</a:t>
            </a:r>
            <a:r>
              <a:rPr lang="zh-TW" altLang="en-US" dirty="0">
                <a:latin typeface="Helvetica Neue"/>
              </a:rPr>
              <a:t>數目太多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分析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假設</a:t>
            </a:r>
            <a:r>
              <a:rPr lang="en-US" altLang="zh-TW" dirty="0"/>
              <a:t>tree</a:t>
            </a:r>
            <a:r>
              <a:rPr lang="zh-TW" altLang="en-US" dirty="0"/>
              <a:t>有</a:t>
            </a: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TW" altLang="en-US" dirty="0"/>
              <a:t>個</a:t>
            </a:r>
            <a:r>
              <a:rPr lang="en-US" altLang="zh-TW" dirty="0"/>
              <a:t>nodes</a:t>
            </a:r>
            <a:r>
              <a:rPr lang="zh-TW" altLang="en-US" dirty="0"/>
              <a:t>，</a:t>
            </a:r>
            <a:r>
              <a:rPr lang="en-US" altLang="zh-TW" dirty="0"/>
              <a:t>tree degree</a:t>
            </a:r>
            <a:r>
              <a:rPr lang="zh-TW" altLang="en-US" dirty="0"/>
              <a:t>為</a:t>
            </a: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</a:p>
          <a:p>
            <a:pPr lvl="1"/>
            <a:r>
              <a:rPr lang="zh-TW" altLang="en-US" dirty="0"/>
              <a:t>總共的</a:t>
            </a:r>
            <a:r>
              <a:rPr lang="en-US" altLang="zh-TW" dirty="0"/>
              <a:t>link</a:t>
            </a:r>
            <a:r>
              <a:rPr lang="zh-TW" altLang="en-US" dirty="0"/>
              <a:t>空間為</a:t>
            </a:r>
            <a:r>
              <a:rPr lang="en-US" altLang="zh-TW" dirty="0"/>
              <a:t>: </a:t>
            </a:r>
            <a:r>
              <a:rPr lang="en-US" altLang="zh-TW" u="sng" dirty="0" err="1"/>
              <a:t>n</a:t>
            </a:r>
            <a:r>
              <a:rPr lang="en-US" altLang="zh-TW" u="sng" dirty="0" err="1">
                <a:sym typeface="Symbol" panose="05050102010706020507" pitchFamily="18" charset="2"/>
              </a:rPr>
              <a:t>k</a:t>
            </a:r>
            <a:endParaRPr lang="en-US" altLang="zh-TW" u="sng" dirty="0">
              <a:sym typeface="Symbol" panose="05050102010706020507" pitchFamily="18" charset="2"/>
            </a:endParaRPr>
          </a:p>
          <a:p>
            <a:pPr lvl="1"/>
            <a:r>
              <a:rPr lang="zh-TW" altLang="en-US" dirty="0">
                <a:sym typeface="Symbol" panose="05050102010706020507" pitchFamily="18" charset="2"/>
              </a:rPr>
              <a:t>有用的</a:t>
            </a:r>
            <a:r>
              <a:rPr lang="en-US" altLang="zh-TW" dirty="0">
                <a:sym typeface="Symbol" panose="05050102010706020507" pitchFamily="18" charset="2"/>
              </a:rPr>
              <a:t>link</a:t>
            </a:r>
            <a:r>
              <a:rPr lang="zh-TW" altLang="en-US" dirty="0">
                <a:sym typeface="Symbol" panose="05050102010706020507" pitchFamily="18" charset="2"/>
              </a:rPr>
              <a:t>數目為</a:t>
            </a:r>
            <a:r>
              <a:rPr lang="en-US" altLang="zh-TW" dirty="0">
                <a:sym typeface="Symbol" panose="05050102010706020507" pitchFamily="18" charset="2"/>
              </a:rPr>
              <a:t>: </a:t>
            </a:r>
            <a:r>
              <a:rPr lang="en-US" altLang="zh-TW" u="sng" dirty="0">
                <a:sym typeface="Symbol" panose="05050102010706020507" pitchFamily="18" charset="2"/>
              </a:rPr>
              <a:t>n-1</a:t>
            </a:r>
            <a:r>
              <a:rPr lang="en-US" altLang="zh-TW" dirty="0">
                <a:sym typeface="Symbol" panose="05050102010706020507" pitchFamily="18" charset="2"/>
              </a:rPr>
              <a:t> (</a:t>
            </a:r>
            <a:r>
              <a:rPr lang="zh-TW" altLang="en-US" dirty="0">
                <a:sym typeface="Symbol" panose="05050102010706020507" pitchFamily="18" charset="2"/>
              </a:rPr>
              <a:t>即</a:t>
            </a:r>
            <a:r>
              <a:rPr lang="en-US" altLang="zh-TW" dirty="0">
                <a:sym typeface="Symbol" panose="05050102010706020507" pitchFamily="18" charset="2"/>
              </a:rPr>
              <a:t>link ≠nil)</a:t>
            </a:r>
          </a:p>
          <a:p>
            <a:pPr lvl="1"/>
            <a:r>
              <a:rPr lang="zh-TW" altLang="en-US" dirty="0">
                <a:sym typeface="Symbol" panose="05050102010706020507" pitchFamily="18" charset="2"/>
              </a:rPr>
              <a:t>浪費數目</a:t>
            </a:r>
            <a:r>
              <a:rPr lang="en-US" altLang="zh-TW" dirty="0">
                <a:sym typeface="Symbol" panose="05050102010706020507" pitchFamily="18" charset="2"/>
              </a:rPr>
              <a:t>(</a:t>
            </a:r>
            <a:r>
              <a:rPr lang="zh-TW" altLang="en-US" dirty="0">
                <a:sym typeface="Symbol" panose="05050102010706020507" pitchFamily="18" charset="2"/>
              </a:rPr>
              <a:t>即</a:t>
            </a:r>
            <a:r>
              <a:rPr lang="en-US" altLang="zh-TW" dirty="0">
                <a:sym typeface="Symbol" panose="05050102010706020507" pitchFamily="18" charset="2"/>
              </a:rPr>
              <a:t>: </a:t>
            </a:r>
            <a:r>
              <a:rPr lang="zh-TW" altLang="en-US" dirty="0">
                <a:sym typeface="Symbol" panose="05050102010706020507" pitchFamily="18" charset="2"/>
              </a:rPr>
              <a:t>空</a:t>
            </a:r>
            <a:r>
              <a:rPr lang="en-US" altLang="zh-TW" dirty="0">
                <a:sym typeface="Symbol" panose="05050102010706020507" pitchFamily="18" charset="2"/>
              </a:rPr>
              <a:t>link): </a:t>
            </a:r>
            <a:r>
              <a:rPr lang="en-US" altLang="zh-TW" u="sng" dirty="0" err="1">
                <a:sym typeface="Symbol" panose="05050102010706020507" pitchFamily="18" charset="2"/>
              </a:rPr>
              <a:t>nk</a:t>
            </a:r>
            <a:r>
              <a:rPr lang="en-US" altLang="zh-TW" u="sng" dirty="0">
                <a:sym typeface="Symbol" panose="05050102010706020507" pitchFamily="18" charset="2"/>
              </a:rPr>
              <a:t> – (n-1)</a:t>
            </a:r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浪費比例</a:t>
            </a:r>
            <a:r>
              <a:rPr lang="en-US" altLang="zh-TW" dirty="0"/>
              <a:t>: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08" y="1512342"/>
            <a:ext cx="2808288" cy="102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4642296" y="1151979"/>
            <a:ext cx="4148137" cy="1662113"/>
            <a:chOff x="2925" y="1026"/>
            <a:chExt cx="2613" cy="1047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412" y="1026"/>
              <a:ext cx="19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TW" altLang="zh-TW" sz="2000" b="0">
                <a:solidFill>
                  <a:srgbClr val="0033CC"/>
                </a:solidFill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220" y="1026"/>
              <a:ext cx="19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TW" altLang="zh-TW" sz="2000" b="0">
                <a:solidFill>
                  <a:srgbClr val="0033CC"/>
                </a:solidFill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028" y="1026"/>
              <a:ext cx="19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TW" altLang="zh-TW" sz="2000" b="0">
                <a:solidFill>
                  <a:srgbClr val="0033CC"/>
                </a:solidFill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836" y="1026"/>
              <a:ext cx="19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sz="2000" b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836" y="1026"/>
              <a:ext cx="7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836" y="1275"/>
              <a:ext cx="7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836" y="1026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4028" y="1026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220" y="1026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4412" y="1026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4604" y="1026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503" y="1525"/>
              <a:ext cx="19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TW" altLang="zh-TW" sz="2000" b="0">
                <a:solidFill>
                  <a:srgbClr val="0033CC"/>
                </a:solidFill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310" y="1525"/>
              <a:ext cx="19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TW" altLang="zh-TW" sz="2000" b="0">
                <a:solidFill>
                  <a:srgbClr val="0033CC"/>
                </a:solidFill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118" y="1525"/>
              <a:ext cx="19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TW" altLang="zh-TW" sz="2000" b="0">
                <a:solidFill>
                  <a:srgbClr val="0033CC"/>
                </a:solidFill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925" y="1525"/>
              <a:ext cx="19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sz="2000" b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2925" y="1525"/>
              <a:ext cx="77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925" y="1774"/>
              <a:ext cx="77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925" y="1525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118" y="1525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3310" y="1525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3503" y="1525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3696" y="1525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4411" y="1525"/>
              <a:ext cx="19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TW" altLang="zh-TW" sz="2000" b="0">
                <a:solidFill>
                  <a:srgbClr val="0033CC"/>
                </a:solidFill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4218" y="1525"/>
              <a:ext cx="19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TW" altLang="zh-TW" sz="2000" b="0">
                <a:solidFill>
                  <a:srgbClr val="0033CC"/>
                </a:solidFill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4025" y="1525"/>
              <a:ext cx="19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TW" altLang="zh-TW" sz="2000" b="0">
                <a:solidFill>
                  <a:srgbClr val="0033CC"/>
                </a:solidFill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3832" y="1525"/>
              <a:ext cx="19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sz="2000" b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3832" y="1525"/>
              <a:ext cx="7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3832" y="1774"/>
              <a:ext cx="7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3832" y="1525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4025" y="1525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4218" y="1525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4411" y="1525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4604" y="1525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5318" y="1525"/>
              <a:ext cx="19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TW" altLang="zh-TW" sz="2000" b="0">
                <a:solidFill>
                  <a:srgbClr val="0033CC"/>
                </a:solidFill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5126" y="1525"/>
              <a:ext cx="19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TW" altLang="zh-TW" sz="2000" b="0">
                <a:solidFill>
                  <a:srgbClr val="0033CC"/>
                </a:solidFill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4933" y="1525"/>
              <a:ext cx="19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TW" altLang="zh-TW" sz="2000" b="0">
                <a:solidFill>
                  <a:srgbClr val="0033CC"/>
                </a:solidFill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4740" y="1525"/>
              <a:ext cx="19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sz="2000" b="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4740" y="1525"/>
              <a:ext cx="77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4740" y="1774"/>
              <a:ext cx="77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4740" y="1525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4933" y="1525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5126" y="1525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>
              <a:off x="5318" y="1525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5511" y="1525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 flipH="1">
              <a:off x="3288" y="1207"/>
              <a:ext cx="81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4286" y="1207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4513" y="1207"/>
              <a:ext cx="59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3198" y="1706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" name="Text Box 53"/>
            <p:cNvSpPr txBox="1">
              <a:spLocks noChangeArrowheads="1"/>
            </p:cNvSpPr>
            <p:nvPr/>
          </p:nvSpPr>
          <p:spPr bwMode="auto">
            <a:xfrm>
              <a:off x="3061" y="1842"/>
              <a:ext cx="2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</a:rPr>
                <a:t>nil</a:t>
              </a:r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3425" y="1706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" name="Text Box 55"/>
            <p:cNvSpPr txBox="1">
              <a:spLocks noChangeArrowheads="1"/>
            </p:cNvSpPr>
            <p:nvPr/>
          </p:nvSpPr>
          <p:spPr bwMode="auto">
            <a:xfrm>
              <a:off x="3288" y="1842"/>
              <a:ext cx="2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</a:rPr>
                <a:t>nil</a:t>
              </a:r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>
              <a:off x="3625" y="1706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" name="Text Box 57"/>
            <p:cNvSpPr txBox="1">
              <a:spLocks noChangeArrowheads="1"/>
            </p:cNvSpPr>
            <p:nvPr/>
          </p:nvSpPr>
          <p:spPr bwMode="auto">
            <a:xfrm>
              <a:off x="3488" y="1842"/>
              <a:ext cx="2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</a:rPr>
                <a:t>nil</a:t>
              </a:r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auto">
            <a:xfrm>
              <a:off x="4124" y="1706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" name="Text Box 59"/>
            <p:cNvSpPr txBox="1">
              <a:spLocks noChangeArrowheads="1"/>
            </p:cNvSpPr>
            <p:nvPr/>
          </p:nvSpPr>
          <p:spPr bwMode="auto">
            <a:xfrm>
              <a:off x="3987" y="1842"/>
              <a:ext cx="2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</a:rPr>
                <a:t>nil</a:t>
              </a:r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>
              <a:off x="4351" y="1706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4214" y="1842"/>
              <a:ext cx="2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</a:rPr>
                <a:t>nil</a:t>
              </a:r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auto">
            <a:xfrm>
              <a:off x="4532" y="1706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" name="Text Box 63"/>
            <p:cNvSpPr txBox="1">
              <a:spLocks noChangeArrowheads="1"/>
            </p:cNvSpPr>
            <p:nvPr/>
          </p:nvSpPr>
          <p:spPr bwMode="auto">
            <a:xfrm>
              <a:off x="4395" y="1842"/>
              <a:ext cx="2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</a:rPr>
                <a:t>nil</a:t>
              </a:r>
            </a:p>
          </p:txBody>
        </p: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>
              <a:off x="5013" y="1706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" name="Text Box 65"/>
            <p:cNvSpPr txBox="1">
              <a:spLocks noChangeArrowheads="1"/>
            </p:cNvSpPr>
            <p:nvPr/>
          </p:nvSpPr>
          <p:spPr bwMode="auto">
            <a:xfrm>
              <a:off x="4876" y="1842"/>
              <a:ext cx="2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</a:rPr>
                <a:t>nil</a:t>
              </a:r>
            </a:p>
          </p:txBody>
        </p:sp>
        <p:sp>
          <p:nvSpPr>
            <p:cNvPr id="68" name="Line 66"/>
            <p:cNvSpPr>
              <a:spLocks noChangeShapeType="1"/>
            </p:cNvSpPr>
            <p:nvPr/>
          </p:nvSpPr>
          <p:spPr bwMode="auto">
            <a:xfrm>
              <a:off x="5240" y="1706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" name="Text Box 67"/>
            <p:cNvSpPr txBox="1">
              <a:spLocks noChangeArrowheads="1"/>
            </p:cNvSpPr>
            <p:nvPr/>
          </p:nvSpPr>
          <p:spPr bwMode="auto">
            <a:xfrm>
              <a:off x="5103" y="1842"/>
              <a:ext cx="2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</a:rPr>
                <a:t>nil</a:t>
              </a:r>
            </a:p>
          </p:txBody>
        </p:sp>
        <p:sp>
          <p:nvSpPr>
            <p:cNvPr id="70" name="Line 68"/>
            <p:cNvSpPr>
              <a:spLocks noChangeShapeType="1"/>
            </p:cNvSpPr>
            <p:nvPr/>
          </p:nvSpPr>
          <p:spPr bwMode="auto">
            <a:xfrm>
              <a:off x="5421" y="1706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" name="Text Box 69"/>
            <p:cNvSpPr txBox="1">
              <a:spLocks noChangeArrowheads="1"/>
            </p:cNvSpPr>
            <p:nvPr/>
          </p:nvSpPr>
          <p:spPr bwMode="auto">
            <a:xfrm>
              <a:off x="5284" y="1842"/>
              <a:ext cx="2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</a:rPr>
                <a:t>nil</a:t>
              </a:r>
            </a:p>
          </p:txBody>
        </p:sp>
      </p:grpSp>
      <p:sp>
        <p:nvSpPr>
          <p:cNvPr id="72" name="AutoShape 70"/>
          <p:cNvSpPr>
            <a:spLocks noChangeArrowheads="1"/>
          </p:cNvSpPr>
          <p:nvPr/>
        </p:nvSpPr>
        <p:spPr bwMode="auto">
          <a:xfrm>
            <a:off x="3850133" y="1583779"/>
            <a:ext cx="576263" cy="485775"/>
          </a:xfrm>
          <a:prstGeom prst="rightArrow">
            <a:avLst>
              <a:gd name="adj1" fmla="val 50000"/>
              <a:gd name="adj2" fmla="val 2965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73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547136"/>
              </p:ext>
            </p:extLst>
          </p:nvPr>
        </p:nvGraphicFramePr>
        <p:xfrm>
          <a:off x="2411760" y="5373216"/>
          <a:ext cx="33067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方程式" r:id="rId4" imgW="1981080" imgH="393480" progId="Equation.3">
                  <p:embed/>
                </p:oleObj>
              </mc:Choice>
              <mc:Fallback>
                <p:oleObj name="方程式" r:id="rId4" imgW="1981080" imgH="393480" progId="Equation.3">
                  <p:embed/>
                  <p:pic>
                    <p:nvPicPr>
                      <p:cNvPr id="437319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5373216"/>
                        <a:ext cx="330676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AutoShape 72"/>
          <p:cNvSpPr>
            <a:spLocks/>
          </p:cNvSpPr>
          <p:nvPr/>
        </p:nvSpPr>
        <p:spPr bwMode="auto">
          <a:xfrm>
            <a:off x="6083746" y="3528467"/>
            <a:ext cx="2952750" cy="2376487"/>
          </a:xfrm>
          <a:prstGeom prst="accentBorderCallout1">
            <a:avLst>
              <a:gd name="adj1" fmla="val 4810"/>
              <a:gd name="adj2" fmla="val -2579"/>
              <a:gd name="adj3" fmla="val 80963"/>
              <a:gd name="adj4" fmla="val -4284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74625" indent="-174625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449263" indent="-952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636713" indent="-457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2273300" indent="-457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909888" indent="-457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3367088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824288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4281488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4738688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Tx/>
              <a:buAutoNum type="arabicPeriod"/>
            </a:pPr>
            <a:r>
              <a:rPr lang="en-US" altLang="zh-TW" b="0">
                <a:latin typeface="Berlin Sans FB" panose="020E0602020502020306" pitchFamily="34" charset="0"/>
              </a:rPr>
              <a:t>k</a:t>
            </a:r>
            <a:r>
              <a:rPr lang="zh-TW" altLang="en-US" b="0">
                <a:latin typeface="Berlin Sans FB" panose="020E0602020502020306" pitchFamily="34" charset="0"/>
              </a:rPr>
              <a:t>愈多，</a:t>
            </a:r>
            <a:r>
              <a:rPr lang="zh-TW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浪費比例</a:t>
            </a:r>
            <a:r>
              <a:rPr lang="zh-TW" altLang="en-US" b="0">
                <a:latin typeface="Berlin Sans FB" panose="020E0602020502020306" pitchFamily="34" charset="0"/>
              </a:rPr>
              <a:t>愈高</a:t>
            </a:r>
            <a:r>
              <a:rPr lang="en-US" altLang="zh-TW" b="0">
                <a:latin typeface="Berlin Sans FB" panose="020E0602020502020306" pitchFamily="34" charset="0"/>
              </a:rPr>
              <a:t>!!</a:t>
            </a:r>
          </a:p>
          <a:p>
            <a:pPr lvl="1">
              <a:buFontTx/>
              <a:buChar char="•"/>
            </a:pPr>
            <a:r>
              <a:rPr lang="zh-TW" altLang="en-US" b="0">
                <a:latin typeface="Berlin Sans FB" panose="020E0602020502020306" pitchFamily="34" charset="0"/>
              </a:rPr>
              <a:t>若</a:t>
            </a:r>
            <a:r>
              <a:rPr lang="en-US" altLang="zh-TW" b="0">
                <a:latin typeface="Berlin Sans FB" panose="020E0602020502020306" pitchFamily="34" charset="0"/>
              </a:rPr>
              <a:t>k=100</a:t>
            </a:r>
            <a:r>
              <a:rPr lang="zh-TW" altLang="en-US" b="0">
                <a:latin typeface="Berlin Sans FB" panose="020E0602020502020306" pitchFamily="34" charset="0"/>
              </a:rPr>
              <a:t>，則浪費比例高達</a:t>
            </a:r>
            <a:r>
              <a:rPr lang="en-US" altLang="zh-TW" b="0">
                <a:latin typeface="Berlin Sans FB" panose="020E0602020502020306" pitchFamily="34" charset="0"/>
              </a:rPr>
              <a:t>99%!!</a:t>
            </a:r>
          </a:p>
          <a:p>
            <a:pPr>
              <a:buFontTx/>
              <a:buAutoNum type="arabicPeriod"/>
            </a:pPr>
            <a:r>
              <a:rPr lang="zh-TW" altLang="en-US" b="0">
                <a:latin typeface="Berlin Sans FB" panose="020E0602020502020306" pitchFamily="34" charset="0"/>
              </a:rPr>
              <a:t>為避免上述問題，則</a:t>
            </a:r>
            <a:r>
              <a:rPr lang="en-US" altLang="zh-TW" b="0">
                <a:latin typeface="Berlin Sans FB" panose="020E0602020502020306" pitchFamily="34" charset="0"/>
              </a:rPr>
              <a:t>k</a:t>
            </a:r>
            <a:r>
              <a:rPr lang="zh-TW" altLang="en-US" b="0">
                <a:latin typeface="Berlin Sans FB" panose="020E0602020502020306" pitchFamily="34" charset="0"/>
              </a:rPr>
              <a:t>應</a:t>
            </a:r>
            <a:r>
              <a:rPr lang="zh-TW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愈小愈好</a:t>
            </a:r>
            <a:r>
              <a:rPr lang="zh-TW" altLang="en-US" b="0">
                <a:latin typeface="Berlin Sans FB" panose="020E0602020502020306" pitchFamily="34" charset="0"/>
              </a:rPr>
              <a:t>。若</a:t>
            </a:r>
            <a:r>
              <a:rPr lang="en-US" altLang="zh-TW" b="0">
                <a:latin typeface="Berlin Sans FB" panose="020E0602020502020306" pitchFamily="34" charset="0"/>
              </a:rPr>
              <a:t>:</a:t>
            </a:r>
          </a:p>
          <a:p>
            <a:pPr lvl="1">
              <a:buFontTx/>
              <a:buChar char="•"/>
            </a:pPr>
            <a:r>
              <a:rPr lang="en-US" altLang="zh-TW" b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k=1</a:t>
            </a:r>
            <a:r>
              <a:rPr lang="en-US" altLang="zh-TW" b="0">
                <a:latin typeface="Berlin Sans FB" panose="020E0602020502020306" pitchFamily="34" charset="0"/>
              </a:rPr>
              <a:t> </a:t>
            </a:r>
            <a:r>
              <a:rPr lang="en-US" altLang="zh-TW" b="0">
                <a:latin typeface="Berlin Sans FB" panose="020E0602020502020306" pitchFamily="34" charset="0"/>
                <a:sym typeface="Wingdings 3" panose="05040102010807070707" pitchFamily="18" charset="2"/>
              </a:rPr>
              <a:t></a:t>
            </a:r>
            <a:r>
              <a:rPr lang="zh-TW" altLang="en-US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Wingdings 3" panose="05040102010807070707" pitchFamily="18" charset="2"/>
              </a:rPr>
              <a:t>鏈結串列</a:t>
            </a:r>
            <a:r>
              <a:rPr lang="zh-TW" altLang="en-US" b="0">
                <a:latin typeface="Berlin Sans FB" panose="020E0602020502020306" pitchFamily="34" charset="0"/>
                <a:sym typeface="Wingdings 3" panose="05040102010807070707" pitchFamily="18" charset="2"/>
              </a:rPr>
              <a:t> </a:t>
            </a:r>
            <a:r>
              <a:rPr lang="en-US" altLang="zh-TW" b="0">
                <a:latin typeface="Berlin Sans FB" panose="020E0602020502020306" pitchFamily="34" charset="0"/>
                <a:sym typeface="Wingdings 3" panose="05040102010807070707" pitchFamily="18" charset="2"/>
              </a:rPr>
              <a:t>(</a:t>
            </a:r>
            <a:r>
              <a:rPr lang="en-US" altLang="zh-TW" b="0">
                <a:latin typeface="Helvetica Neue"/>
                <a:sym typeface="Wingdings 3" panose="05040102010807070707" pitchFamily="18" charset="2"/>
              </a:rPr>
              <a:t>∵</a:t>
            </a:r>
            <a:r>
              <a:rPr lang="zh-TW" altLang="en-US" b="0">
                <a:latin typeface="Helvetica Neue"/>
                <a:sym typeface="Wingdings 3" panose="05040102010807070707" pitchFamily="18" charset="2"/>
              </a:rPr>
              <a:t>不是</a:t>
            </a:r>
            <a:r>
              <a:rPr lang="en-US" altLang="zh-TW" b="0">
                <a:latin typeface="Helvetica Neue"/>
                <a:sym typeface="Wingdings 3" panose="05040102010807070707" pitchFamily="18" charset="2"/>
              </a:rPr>
              <a:t>tree</a:t>
            </a:r>
            <a:r>
              <a:rPr lang="zh-TW" altLang="en-US" b="0">
                <a:latin typeface="Helvetica Neue"/>
                <a:sym typeface="Wingdings 3" panose="05040102010807070707" pitchFamily="18" charset="2"/>
              </a:rPr>
              <a:t>，</a:t>
            </a:r>
            <a:r>
              <a:rPr lang="zh-TW" altLang="en-US" b="0">
                <a:latin typeface="Helvetica Neue"/>
                <a:sym typeface="Symbol" panose="05050102010706020507" pitchFamily="18" charset="2"/>
              </a:rPr>
              <a:t></a:t>
            </a:r>
            <a:r>
              <a:rPr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Helvetica Neue"/>
                <a:sym typeface="Symbol" panose="05050102010706020507" pitchFamily="18" charset="2"/>
              </a:rPr>
              <a:t>不予討論</a:t>
            </a:r>
            <a:r>
              <a:rPr lang="en-US" altLang="zh-TW" b="0">
                <a:latin typeface="Berlin Sans FB" panose="020E0602020502020306" pitchFamily="34" charset="0"/>
                <a:sym typeface="Wingdings 3" panose="05040102010807070707" pitchFamily="18" charset="2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zh-TW" b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  <a:sym typeface="Wingdings 3" panose="05040102010807070707" pitchFamily="18" charset="2"/>
              </a:rPr>
              <a:t>k=2 </a:t>
            </a:r>
            <a:r>
              <a:rPr lang="en-US" altLang="zh-TW" b="0">
                <a:latin typeface="Berlin Sans FB" panose="020E0602020502020306" pitchFamily="34" charset="0"/>
                <a:sym typeface="Wingdings 3" panose="05040102010807070707" pitchFamily="18" charset="2"/>
              </a:rPr>
              <a:t> </a:t>
            </a:r>
            <a:r>
              <a:rPr lang="zh-TW" altLang="en-US" b="0">
                <a:latin typeface="Berlin Sans FB" panose="020E0602020502020306" pitchFamily="34" charset="0"/>
                <a:sym typeface="Wingdings 3" panose="05040102010807070707" pitchFamily="18" charset="2"/>
              </a:rPr>
              <a:t>浪費比例</a:t>
            </a:r>
            <a:r>
              <a:rPr lang="zh-TW" altLang="en-US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Wingdings 3" panose="05040102010807070707" pitchFamily="18" charset="2"/>
              </a:rPr>
              <a:t>最低</a:t>
            </a:r>
          </a:p>
        </p:txBody>
      </p:sp>
      <p:sp>
        <p:nvSpPr>
          <p:cNvPr id="75" name="Rectangle 73"/>
          <p:cNvSpPr>
            <a:spLocks noChangeArrowheads="1"/>
          </p:cNvSpPr>
          <p:nvPr/>
        </p:nvSpPr>
        <p:spPr bwMode="auto">
          <a:xfrm>
            <a:off x="3019486" y="4149204"/>
            <a:ext cx="503238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6" name="Rectangle 74"/>
          <p:cNvSpPr>
            <a:spLocks noChangeArrowheads="1"/>
          </p:cNvSpPr>
          <p:nvPr/>
        </p:nvSpPr>
        <p:spPr bwMode="auto">
          <a:xfrm>
            <a:off x="2989089" y="4509244"/>
            <a:ext cx="358775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7" name="Rectangle 75"/>
          <p:cNvSpPr>
            <a:spLocks noChangeArrowheads="1"/>
          </p:cNvSpPr>
          <p:nvPr/>
        </p:nvSpPr>
        <p:spPr bwMode="auto">
          <a:xfrm>
            <a:off x="3271105" y="4814563"/>
            <a:ext cx="1081087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53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764704"/>
            <a:ext cx="8239280" cy="5079885"/>
          </a:xfrm>
        </p:spPr>
        <p:txBody>
          <a:bodyPr/>
          <a:lstStyle/>
          <a:p>
            <a:pPr marL="0" indent="0"/>
            <a:r>
              <a:rPr lang="zh-TW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做法</a:t>
            </a: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TW" dirty="0"/>
              <a:t>: </a:t>
            </a:r>
            <a:r>
              <a:rPr lang="zh-TW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將</a:t>
            </a:r>
            <a:r>
              <a:rPr lang="en-US" altLang="zh-TW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Tree</a:t>
            </a:r>
            <a:r>
              <a:rPr lang="zh-TW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化成</a:t>
            </a:r>
            <a:r>
              <a:rPr lang="en-US" altLang="zh-TW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Binary Tree</a:t>
            </a:r>
            <a:r>
              <a:rPr lang="zh-TW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後再存</a:t>
            </a:r>
            <a:r>
              <a:rPr lang="en-US" altLang="zh-TW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!</a:t>
            </a:r>
          </a:p>
          <a:p>
            <a:pPr marL="0" indent="0"/>
            <a:endParaRPr lang="en-US" altLang="zh-TW" b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/>
            <a:endParaRPr lang="en-US" altLang="zh-TW" dirty="0"/>
          </a:p>
          <a:p>
            <a:pPr marL="0" indent="0"/>
            <a:endParaRPr lang="en-US" altLang="zh-TW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 Demi" panose="020E0802020502020306" pitchFamily="34" charset="0"/>
                <a:ea typeface="標楷體" panose="03000509000000000000" pitchFamily="65" charset="-120"/>
                <a:sym typeface="Symbol" panose="05050102010706020507" pitchFamily="18" charset="2"/>
              </a:rPr>
              <a:t></a:t>
            </a:r>
            <a:r>
              <a:rPr lang="en-US" altLang="zh-TW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Tree</a:t>
            </a:r>
            <a:r>
              <a:rPr lang="zh-TW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化成</a:t>
            </a:r>
            <a:r>
              <a:rPr lang="en-US" altLang="zh-TW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Binary Tree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是資料結構中的一個很重要的議題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!!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75766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Binary Tree </a:t>
            </a:r>
            <a:r>
              <a:rPr lang="en-US" altLang="zh-TW" dirty="0"/>
              <a:t>(</a:t>
            </a:r>
            <a:r>
              <a:rPr lang="zh-TW" altLang="en-US" dirty="0"/>
              <a:t>二元樹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定義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每個節點最多有兩個子樹的樹結構。通常子樹被稱作「左子樹」（</a:t>
            </a:r>
            <a:r>
              <a:rPr lang="en-US" altLang="zh-TW" dirty="0"/>
              <a:t>left subtree</a:t>
            </a:r>
            <a:r>
              <a:rPr lang="zh-TW" altLang="en-US" dirty="0"/>
              <a:t>）和「右子樹」（</a:t>
            </a:r>
            <a:r>
              <a:rPr lang="en-US" altLang="zh-TW" dirty="0"/>
              <a:t>right subtree</a:t>
            </a:r>
            <a:r>
              <a:rPr lang="zh-TW" altLang="en-US" dirty="0"/>
              <a:t>）。</a:t>
            </a:r>
            <a:endParaRPr lang="en-US" altLang="zh-TW" dirty="0"/>
          </a:p>
          <a:p>
            <a:pPr lvl="2"/>
            <a:r>
              <a:rPr lang="en-US" altLang="zh-TW" dirty="0"/>
              <a:t>Binary Tree</a:t>
            </a:r>
            <a:r>
              <a:rPr lang="zh-TW" altLang="en-US" dirty="0"/>
              <a:t>可以為</a:t>
            </a:r>
            <a:r>
              <a:rPr lang="zh-TW" altLang="en-US" dirty="0">
                <a:solidFill>
                  <a:srgbClr val="FF0000"/>
                </a:solidFill>
              </a:rPr>
              <a:t>空的樹</a:t>
            </a:r>
            <a:r>
              <a:rPr lang="zh-TW" altLang="en-US" dirty="0"/>
              <a:t>。</a:t>
            </a:r>
          </a:p>
          <a:p>
            <a:pPr lvl="2"/>
            <a:r>
              <a:rPr lang="zh-TW" altLang="en-US" dirty="0"/>
              <a:t>若不為空的樹，則具有</a:t>
            </a:r>
            <a:r>
              <a:rPr lang="en-US" altLang="zh-TW" dirty="0"/>
              <a:t>Root</a:t>
            </a:r>
            <a:r>
              <a:rPr lang="zh-TW" altLang="en-US" dirty="0"/>
              <a:t>及左</a:t>
            </a:r>
            <a:r>
              <a:rPr lang="en-US" altLang="zh-TW" dirty="0"/>
              <a:t>, </a:t>
            </a:r>
            <a:r>
              <a:rPr lang="zh-TW" altLang="en-US" dirty="0"/>
              <a:t>右子樹，且左</a:t>
            </a:r>
            <a:r>
              <a:rPr lang="en-US" altLang="zh-TW" dirty="0"/>
              <a:t>, </a:t>
            </a:r>
            <a:r>
              <a:rPr lang="zh-TW" altLang="en-US" dirty="0"/>
              <a:t>右子樹亦是</a:t>
            </a:r>
            <a:r>
              <a:rPr lang="en-US" altLang="zh-TW" dirty="0"/>
              <a:t>Binary Tree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61048"/>
            <a:ext cx="5545138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108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692696"/>
            <a:ext cx="7989752" cy="515189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表示各</a:t>
            </a:r>
            <a:r>
              <a:rPr lang="en-US" altLang="zh-TW" dirty="0"/>
              <a:t>node</a:t>
            </a:r>
            <a:r>
              <a:rPr lang="zh-TW" altLang="en-US" dirty="0"/>
              <a:t>之</a:t>
            </a:r>
            <a:r>
              <a:rPr lang="en-US" altLang="zh-TW" dirty="0"/>
              <a:t>degree</a:t>
            </a:r>
            <a:r>
              <a:rPr lang="zh-TW" altLang="en-US" dirty="0"/>
              <a:t>介於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與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TW" altLang="en-US" dirty="0"/>
              <a:t>之間。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左</a:t>
            </a:r>
            <a:r>
              <a:rPr lang="en-US" altLang="zh-TW" dirty="0"/>
              <a:t>, </a:t>
            </a:r>
            <a:r>
              <a:rPr lang="zh-TW" altLang="en-US" dirty="0"/>
              <a:t>右子樹有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次序</a:t>
            </a:r>
            <a:r>
              <a:rPr lang="zh-TW" altLang="en-US" dirty="0"/>
              <a:t>之分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故又稱</a:t>
            </a: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Order Tree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endParaRPr lang="en-US" altLang="zh-TW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endParaRPr lang="en-US" altLang="zh-TW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endParaRPr lang="en-US" altLang="zh-TW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一般樹的子樹不會去區分是左子樹、中子樹還是右子樹，</a:t>
            </a:r>
            <a:r>
              <a:rPr lang="zh-TW" altLang="en-US" dirty="0">
                <a:latin typeface="Helvetica Neue"/>
              </a:rPr>
              <a:t>∵可能的子樹型態很多</a:t>
            </a:r>
            <a:r>
              <a:rPr lang="en-US" altLang="zh-TW" dirty="0">
                <a:latin typeface="Helvetica Neue"/>
              </a:rPr>
              <a:t>!!</a:t>
            </a:r>
          </a:p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769865"/>
            <a:ext cx="1655762" cy="97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2769865"/>
            <a:ext cx="170815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067175" y="298576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≠</a:t>
            </a:r>
          </a:p>
        </p:txBody>
      </p:sp>
    </p:spTree>
    <p:extLst>
      <p:ext uri="{BB962C8B-B14F-4D97-AF65-F5344CB8AC3E}">
        <p14:creationId xmlns:p14="http://schemas.microsoft.com/office/powerpoint/2010/main" val="361816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6570662" cy="530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767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764704"/>
            <a:ext cx="7989752" cy="5079885"/>
          </a:xfrm>
        </p:spPr>
        <p:txBody>
          <a:bodyPr/>
          <a:lstStyle/>
          <a:p>
            <a:r>
              <a:rPr lang="en-US" altLang="zh-TW" dirty="0"/>
              <a:t>Tree</a:t>
            </a:r>
            <a:r>
              <a:rPr lang="zh-TW" altLang="en-US" dirty="0"/>
              <a:t>與</a:t>
            </a:r>
            <a:r>
              <a:rPr lang="en-US" altLang="zh-TW" dirty="0"/>
              <a:t>Binary Tree</a:t>
            </a:r>
            <a:r>
              <a:rPr lang="zh-TW" altLang="en-US" dirty="0"/>
              <a:t>之差異</a:t>
            </a:r>
            <a:r>
              <a:rPr lang="en-US" altLang="zh-TW" dirty="0"/>
              <a:t>:</a:t>
            </a:r>
            <a:endParaRPr lang="en-US" altLang="zh-TW" dirty="0">
              <a:solidFill>
                <a:srgbClr val="008000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7583917"/>
              </p:ext>
            </p:extLst>
          </p:nvPr>
        </p:nvGraphicFramePr>
        <p:xfrm>
          <a:off x="896938" y="1916832"/>
          <a:ext cx="7570787" cy="1828800"/>
        </p:xfrm>
        <a:graphic>
          <a:graphicData uri="http://schemas.openxmlformats.org/drawingml/2006/table">
            <a:tbl>
              <a:tblPr/>
              <a:tblGrid>
                <a:gridCol w="3787775">
                  <a:extLst>
                    <a:ext uri="{9D8B030D-6E8A-4147-A177-3AD203B41FA5}">
                      <a16:colId xmlns:a16="http://schemas.microsoft.com/office/drawing/2014/main" val="694380717"/>
                    </a:ext>
                  </a:extLst>
                </a:gridCol>
                <a:gridCol w="3783012">
                  <a:extLst>
                    <a:ext uri="{9D8B030D-6E8A-4147-A177-3AD203B41FA5}">
                      <a16:colId xmlns:a16="http://schemas.microsoft.com/office/drawing/2014/main" val="80220041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Tree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Binary Tree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997738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不可以為空樹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可以為空樹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859486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各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Node</a:t>
                      </a: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之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Degree ≥ 0</a:t>
                      </a: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即可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0 ≤ Node Degree ≤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61760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子樹之間無次序之分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Char char="u"/>
                        <a:tabLst/>
                      </a:pP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左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, </a:t>
                      </a: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右子樹有次序之分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096553"/>
                  </a:ext>
                </a:extLst>
              </a:tr>
            </a:tbl>
          </a:graphicData>
        </a:graphic>
      </p:graphicFrame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1187450" y="2420565"/>
            <a:ext cx="1873250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4989513" y="2420565"/>
            <a:ext cx="1873250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1187450" y="2879601"/>
            <a:ext cx="3313113" cy="333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4975225" y="2879601"/>
            <a:ext cx="2736850" cy="333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1187450" y="3356992"/>
            <a:ext cx="2808288" cy="320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4975225" y="3378894"/>
            <a:ext cx="2952750" cy="3381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74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二元樹之三個基本定理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[</a:t>
            </a:r>
            <a:r>
              <a:rPr lang="zh-TW" altLang="en-US" dirty="0">
                <a:solidFill>
                  <a:srgbClr val="FF0000"/>
                </a:solidFill>
              </a:rPr>
              <a:t>定理一</a:t>
            </a:r>
            <a:r>
              <a:rPr lang="en-US" altLang="zh-TW" dirty="0">
                <a:solidFill>
                  <a:srgbClr val="FF0000"/>
                </a:solidFill>
              </a:rPr>
              <a:t>]: </a:t>
            </a:r>
            <a:r>
              <a:rPr lang="zh-TW" altLang="en-US" dirty="0"/>
              <a:t>二元樹中，第</a:t>
            </a:r>
            <a:r>
              <a:rPr lang="en-US" altLang="zh-TW" dirty="0" err="1"/>
              <a:t>i</a:t>
            </a:r>
            <a:r>
              <a:rPr lang="zh-TW" altLang="en-US" dirty="0"/>
              <a:t>個</a:t>
            </a:r>
            <a:r>
              <a:rPr lang="en-US" altLang="zh-TW" dirty="0"/>
              <a:t>level</a:t>
            </a:r>
            <a:r>
              <a:rPr lang="zh-TW" altLang="en-US" dirty="0"/>
              <a:t>的</a:t>
            </a:r>
            <a:r>
              <a:rPr lang="en-US" altLang="zh-TW" dirty="0"/>
              <a:t>node</a:t>
            </a:r>
            <a:r>
              <a:rPr lang="zh-TW" altLang="en-US" dirty="0"/>
              <a:t>個數最多有 </a:t>
            </a:r>
            <a:r>
              <a:rPr lang="en-US" altLang="zh-TW" dirty="0"/>
              <a:t>2</a:t>
            </a:r>
            <a:r>
              <a:rPr lang="en-US" altLang="zh-TW" baseline="30000" dirty="0"/>
              <a:t>i-1</a:t>
            </a:r>
            <a:r>
              <a:rPr lang="en-US" altLang="zh-TW" dirty="0"/>
              <a:t> </a:t>
            </a:r>
            <a:r>
              <a:rPr lang="zh-TW" altLang="en-US" dirty="0"/>
              <a:t>個。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[</a:t>
            </a:r>
            <a:r>
              <a:rPr lang="zh-TW" altLang="en-US" dirty="0">
                <a:solidFill>
                  <a:srgbClr val="FF0000"/>
                </a:solidFill>
              </a:rPr>
              <a:t>定理二</a:t>
            </a:r>
            <a:r>
              <a:rPr lang="en-US" altLang="zh-TW" dirty="0">
                <a:solidFill>
                  <a:srgbClr val="FF0000"/>
                </a:solidFill>
              </a:rPr>
              <a:t>]: </a:t>
            </a:r>
            <a:r>
              <a:rPr lang="zh-TW" altLang="en-US" dirty="0"/>
              <a:t>高 </a:t>
            </a:r>
            <a:r>
              <a:rPr lang="en-US" altLang="zh-TW" dirty="0"/>
              <a:t>(</a:t>
            </a:r>
            <a:r>
              <a:rPr lang="zh-TW" altLang="en-US" dirty="0"/>
              <a:t>深</a:t>
            </a:r>
            <a:r>
              <a:rPr lang="en-US" altLang="zh-TW" dirty="0"/>
              <a:t>) </a:t>
            </a:r>
            <a:r>
              <a:rPr lang="zh-TW" altLang="en-US" dirty="0"/>
              <a:t>度為</a:t>
            </a:r>
            <a:r>
              <a:rPr lang="en-US" altLang="zh-TW" dirty="0"/>
              <a:t>k</a:t>
            </a:r>
            <a:r>
              <a:rPr lang="zh-TW" altLang="en-US" dirty="0"/>
              <a:t>的二元樹，其</a:t>
            </a:r>
            <a:r>
              <a:rPr lang="en-US" altLang="zh-TW" dirty="0"/>
              <a:t>node</a:t>
            </a:r>
            <a:r>
              <a:rPr lang="zh-TW" altLang="en-US" dirty="0"/>
              <a:t>個數最多有 </a:t>
            </a:r>
            <a:r>
              <a:rPr lang="en-US" altLang="zh-TW" dirty="0"/>
              <a:t>2</a:t>
            </a:r>
            <a:r>
              <a:rPr lang="en-US" altLang="zh-TW" baseline="30000" dirty="0"/>
              <a:t>k</a:t>
            </a:r>
            <a:r>
              <a:rPr lang="en-US" altLang="zh-TW" dirty="0"/>
              <a:t>-1 </a:t>
            </a:r>
            <a:r>
              <a:rPr lang="zh-TW" altLang="en-US" dirty="0"/>
              <a:t>個。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[</a:t>
            </a:r>
            <a:r>
              <a:rPr lang="zh-TW" altLang="en-US" dirty="0">
                <a:solidFill>
                  <a:srgbClr val="FF0000"/>
                </a:solidFill>
              </a:rPr>
              <a:t>定理三</a:t>
            </a:r>
            <a:r>
              <a:rPr lang="en-US" altLang="zh-TW" dirty="0">
                <a:solidFill>
                  <a:srgbClr val="FF0000"/>
                </a:solidFill>
              </a:rPr>
              <a:t>]: </a:t>
            </a:r>
            <a:r>
              <a:rPr lang="zh-TW" altLang="en-US" dirty="0"/>
              <a:t>非空二元樹若</a:t>
            </a:r>
            <a:r>
              <a:rPr lang="en-US" altLang="zh-TW" dirty="0"/>
              <a:t>leaf</a:t>
            </a:r>
            <a:r>
              <a:rPr lang="zh-TW" altLang="en-US" dirty="0"/>
              <a:t>個數為 </a:t>
            </a:r>
            <a:r>
              <a:rPr lang="en-US" altLang="zh-TW" dirty="0"/>
              <a:t>n</a:t>
            </a:r>
            <a:r>
              <a:rPr lang="en-US" altLang="zh-TW" baseline="-25000" dirty="0"/>
              <a:t>0</a:t>
            </a:r>
            <a:r>
              <a:rPr lang="en-US" altLang="zh-TW" dirty="0"/>
              <a:t> </a:t>
            </a:r>
            <a:r>
              <a:rPr lang="zh-TW" altLang="en-US" dirty="0"/>
              <a:t>個，</a:t>
            </a:r>
            <a:r>
              <a:rPr lang="en-US" altLang="zh-TW" dirty="0"/>
              <a:t>degree</a:t>
            </a:r>
            <a:r>
              <a:rPr lang="zh-TW" altLang="en-US" dirty="0"/>
              <a:t>為</a:t>
            </a:r>
            <a:r>
              <a:rPr lang="en-US" altLang="zh-TW" dirty="0"/>
              <a:t>2</a:t>
            </a:r>
            <a:r>
              <a:rPr lang="zh-TW" altLang="en-US" dirty="0"/>
              <a:t>的</a:t>
            </a:r>
            <a:r>
              <a:rPr lang="en-US" altLang="zh-TW" dirty="0"/>
              <a:t>node</a:t>
            </a:r>
            <a:r>
              <a:rPr lang="zh-TW" altLang="en-US" dirty="0"/>
              <a:t>個數為</a:t>
            </a:r>
            <a:r>
              <a:rPr lang="en-US" altLang="zh-TW" dirty="0"/>
              <a:t>n</a:t>
            </a:r>
            <a:r>
              <a:rPr lang="en-US" altLang="zh-TW" baseline="-25000" dirty="0"/>
              <a:t>2</a:t>
            </a:r>
            <a:r>
              <a:rPr lang="zh-TW" altLang="en-US" dirty="0"/>
              <a:t>個，則 </a:t>
            </a:r>
            <a:r>
              <a:rPr lang="en-US" altLang="zh-TW" dirty="0"/>
              <a:t>n</a:t>
            </a:r>
            <a:r>
              <a:rPr lang="en-US" altLang="zh-TW" baseline="-25000" dirty="0"/>
              <a:t>0</a:t>
            </a:r>
            <a:r>
              <a:rPr lang="en-US" altLang="zh-TW" dirty="0"/>
              <a:t> = n</a:t>
            </a:r>
            <a:r>
              <a:rPr lang="en-US" altLang="zh-TW" baseline="-25000" dirty="0"/>
              <a:t>2</a:t>
            </a:r>
            <a:r>
              <a:rPr lang="en-US" altLang="zh-TW" dirty="0"/>
              <a:t>+1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825090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二元樹的種類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Skewed Binary Tree</a:t>
            </a:r>
          </a:p>
          <a:p>
            <a:r>
              <a:rPr lang="en-US" altLang="zh-TW" dirty="0"/>
              <a:t>Full Binary Tree</a:t>
            </a:r>
          </a:p>
          <a:p>
            <a:r>
              <a:rPr lang="en-US" altLang="zh-TW" dirty="0"/>
              <a:t>Complete Binary Tree</a:t>
            </a:r>
          </a:p>
        </p:txBody>
      </p:sp>
    </p:spTree>
    <p:extLst>
      <p:ext uri="{BB962C8B-B14F-4D97-AF65-F5344CB8AC3E}">
        <p14:creationId xmlns:p14="http://schemas.microsoft.com/office/powerpoint/2010/main" val="35677782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Skewed Binary Tree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定義</a:t>
            </a:r>
            <a:r>
              <a:rPr lang="en-US" altLang="zh-TW" dirty="0"/>
              <a:t>:</a:t>
            </a:r>
            <a:r>
              <a:rPr lang="zh-TW" altLang="en-US" dirty="0"/>
              <a:t>可分為</a:t>
            </a:r>
          </a:p>
          <a:p>
            <a:pPr lvl="1"/>
            <a:r>
              <a:rPr lang="en-US" altLang="zh-TW" dirty="0"/>
              <a:t>Left-Skewed Binary Tree: </a:t>
            </a:r>
            <a:r>
              <a:rPr lang="zh-TW" altLang="en-US" dirty="0"/>
              <a:t>每個</a:t>
            </a:r>
            <a:r>
              <a:rPr lang="en-US" altLang="zh-TW" dirty="0"/>
              <a:t>non-leaf node</a:t>
            </a:r>
            <a:r>
              <a:rPr lang="zh-TW" altLang="en-US" dirty="0"/>
              <a:t>皆只有左子集</a:t>
            </a:r>
          </a:p>
          <a:p>
            <a:pPr lvl="1"/>
            <a:r>
              <a:rPr lang="en-US" altLang="zh-TW" dirty="0"/>
              <a:t>Right-Skewed Binary Tree: </a:t>
            </a:r>
            <a:r>
              <a:rPr lang="zh-TW" altLang="en-US" dirty="0"/>
              <a:t>每個</a:t>
            </a:r>
            <a:r>
              <a:rPr lang="en-US" altLang="zh-TW" dirty="0"/>
              <a:t>non-leaf node</a:t>
            </a:r>
            <a:r>
              <a:rPr lang="zh-TW" altLang="en-US" dirty="0"/>
              <a:t>皆只有右子集</a:t>
            </a:r>
          </a:p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732213"/>
            <a:ext cx="7135813" cy="178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58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課程重點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844824"/>
            <a:ext cx="7989752" cy="4680520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前置觀念</a:t>
            </a:r>
          </a:p>
          <a:p>
            <a:pPr lvl="1"/>
            <a:r>
              <a:rPr lang="zh-TW" altLang="en-US" dirty="0"/>
              <a:t>演算法：效率，分析與量級 </a:t>
            </a:r>
            <a:r>
              <a:rPr lang="en-US" altLang="zh-TW" dirty="0"/>
              <a:t>(Algorithms: Efficiency, Analysis, and Order)</a:t>
            </a:r>
          </a:p>
          <a:p>
            <a:pPr lvl="1"/>
            <a:r>
              <a:rPr lang="zh-TW" altLang="en-US" dirty="0"/>
              <a:t>遞迴 </a:t>
            </a:r>
            <a:r>
              <a:rPr lang="en-US" altLang="zh-TW" dirty="0"/>
              <a:t>(Recursion)</a:t>
            </a:r>
          </a:p>
          <a:p>
            <a:pPr lvl="1"/>
            <a:r>
              <a:rPr lang="zh-TW" altLang="en-US" dirty="0"/>
              <a:t>排序 </a:t>
            </a:r>
            <a:r>
              <a:rPr lang="en-US" altLang="zh-TW" dirty="0"/>
              <a:t>(Sort) </a:t>
            </a:r>
          </a:p>
          <a:p>
            <a:pPr lvl="1"/>
            <a:r>
              <a:rPr lang="zh-TW" altLang="en-US" dirty="0"/>
              <a:t>搜尋 </a:t>
            </a:r>
            <a:r>
              <a:rPr lang="en-US" altLang="zh-TW" dirty="0"/>
              <a:t>(Search)</a:t>
            </a:r>
          </a:p>
          <a:p>
            <a:r>
              <a:rPr lang="zh-TW" altLang="en-US" dirty="0"/>
              <a:t>解題策略</a:t>
            </a:r>
          </a:p>
          <a:p>
            <a:pPr lvl="1"/>
            <a:r>
              <a:rPr lang="en-US" altLang="zh-TW" dirty="0"/>
              <a:t>Divide-and-Conquer (</a:t>
            </a:r>
            <a:r>
              <a:rPr lang="zh-TW" altLang="en-US" dirty="0"/>
              <a:t>切割與征服</a:t>
            </a:r>
            <a:r>
              <a:rPr lang="en-US" altLang="zh-TW" dirty="0"/>
              <a:t>) </a:t>
            </a:r>
          </a:p>
          <a:p>
            <a:pPr lvl="1"/>
            <a:r>
              <a:rPr lang="en-US" altLang="zh-TW" dirty="0"/>
              <a:t>Dynamic Programming (</a:t>
            </a:r>
            <a:r>
              <a:rPr lang="zh-TW" altLang="en-US" dirty="0"/>
              <a:t>動態規劃</a:t>
            </a:r>
            <a:r>
              <a:rPr lang="en-US" altLang="zh-TW" dirty="0"/>
              <a:t>) </a:t>
            </a:r>
          </a:p>
          <a:p>
            <a:pPr lvl="1"/>
            <a:r>
              <a:rPr lang="en-US" altLang="zh-TW" dirty="0"/>
              <a:t>The Greedy Approach (</a:t>
            </a:r>
            <a:r>
              <a:rPr lang="zh-TW" altLang="en-US" dirty="0"/>
              <a:t>貪婪法則</a:t>
            </a:r>
            <a:r>
              <a:rPr lang="en-US" altLang="zh-TW" dirty="0"/>
              <a:t>) </a:t>
            </a:r>
          </a:p>
          <a:p>
            <a:pPr lvl="1"/>
            <a:r>
              <a:rPr lang="en-US" altLang="zh-TW" dirty="0"/>
              <a:t>Backtracking (</a:t>
            </a:r>
            <a:r>
              <a:rPr lang="zh-TW" altLang="en-US" dirty="0"/>
              <a:t>回溯</a:t>
            </a:r>
            <a:r>
              <a:rPr lang="en-US" altLang="zh-TW" dirty="0"/>
              <a:t>) </a:t>
            </a:r>
          </a:p>
          <a:p>
            <a:pPr lvl="1"/>
            <a:r>
              <a:rPr lang="en-US" altLang="zh-TW" dirty="0"/>
              <a:t>Branch-and-Bound (</a:t>
            </a:r>
            <a:r>
              <a:rPr lang="zh-TW" altLang="en-US" dirty="0"/>
              <a:t>分枝與限制</a:t>
            </a:r>
            <a:r>
              <a:rPr lang="en-US" altLang="zh-TW" dirty="0"/>
              <a:t>) </a:t>
            </a:r>
          </a:p>
          <a:p>
            <a:r>
              <a:rPr lang="en-US" altLang="zh-TW" dirty="0"/>
              <a:t>NP</a:t>
            </a:r>
            <a:r>
              <a:rPr lang="zh-TW" altLang="en-US" dirty="0"/>
              <a:t>問題 </a:t>
            </a:r>
          </a:p>
          <a:p>
            <a:pPr lvl="1"/>
            <a:r>
              <a:rPr lang="en-US" altLang="zh-TW" dirty="0"/>
              <a:t>An Introduction to the Theory of NP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90794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Full Binary Tree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定義</a:t>
            </a:r>
            <a:r>
              <a:rPr lang="en-US" altLang="zh-TW" dirty="0"/>
              <a:t>:</a:t>
            </a:r>
            <a:r>
              <a:rPr lang="zh-TW" altLang="en-US" dirty="0"/>
              <a:t>具有</a:t>
            </a:r>
            <a:r>
              <a:rPr lang="zh-TW" altLang="en-US" dirty="0">
                <a:solidFill>
                  <a:srgbClr val="FF0000"/>
                </a:solidFill>
              </a:rPr>
              <a:t>最多</a:t>
            </a:r>
            <a:r>
              <a:rPr lang="en-US" altLang="zh-TW" dirty="0">
                <a:solidFill>
                  <a:srgbClr val="FF0000"/>
                </a:solidFill>
              </a:rPr>
              <a:t>Node</a:t>
            </a:r>
            <a:r>
              <a:rPr lang="zh-TW" altLang="en-US" dirty="0">
                <a:solidFill>
                  <a:srgbClr val="FF0000"/>
                </a:solidFill>
              </a:rPr>
              <a:t>個數</a:t>
            </a:r>
            <a:r>
              <a:rPr lang="zh-TW" altLang="en-US" dirty="0"/>
              <a:t>的二元樹</a:t>
            </a:r>
          </a:p>
          <a:p>
            <a:pPr lvl="2"/>
            <a:r>
              <a:rPr lang="zh-TW" altLang="en-US" dirty="0"/>
              <a:t>所有內部節點都有兩個子節點</a:t>
            </a:r>
          </a:p>
          <a:p>
            <a:pPr lvl="2"/>
            <a:r>
              <a:rPr lang="zh-TW" altLang="en-US" dirty="0"/>
              <a:t>即</a:t>
            </a:r>
            <a:r>
              <a:rPr lang="en-US" altLang="zh-TW" dirty="0"/>
              <a:t>: </a:t>
            </a:r>
            <a:r>
              <a:rPr lang="zh-TW" altLang="en-US" dirty="0"/>
              <a:t>高度為</a:t>
            </a:r>
            <a:r>
              <a:rPr lang="en-US" altLang="zh-TW" dirty="0"/>
              <a:t>d</a:t>
            </a:r>
            <a:r>
              <a:rPr lang="zh-TW" altLang="en-US" dirty="0"/>
              <a:t>，其</a:t>
            </a:r>
            <a:r>
              <a:rPr lang="en-US" altLang="zh-TW" dirty="0"/>
              <a:t>node</a:t>
            </a:r>
            <a:r>
              <a:rPr lang="zh-TW" altLang="en-US" dirty="0"/>
              <a:t>個數必為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baseline="30000" dirty="0">
                <a:solidFill>
                  <a:srgbClr val="FF0000"/>
                </a:solidFill>
              </a:rPr>
              <a:t>d</a:t>
            </a:r>
            <a:r>
              <a:rPr lang="en-US" altLang="zh-TW" dirty="0">
                <a:solidFill>
                  <a:srgbClr val="FF0000"/>
                </a:solidFill>
              </a:rPr>
              <a:t>-1</a:t>
            </a:r>
          </a:p>
          <a:p>
            <a:pPr lvl="2"/>
            <a:r>
              <a:rPr lang="zh-TW" altLang="en-US" dirty="0"/>
              <a:t>具有</a:t>
            </a:r>
            <a:r>
              <a:rPr lang="en-US" altLang="zh-TW" dirty="0"/>
              <a:t>n</a:t>
            </a:r>
            <a:r>
              <a:rPr lang="zh-TW" altLang="en-US" dirty="0"/>
              <a:t>個</a:t>
            </a:r>
            <a:r>
              <a:rPr lang="en-US" altLang="zh-TW" dirty="0"/>
              <a:t>nodes</a:t>
            </a:r>
            <a:r>
              <a:rPr lang="zh-TW" altLang="en-US" dirty="0"/>
              <a:t>的</a:t>
            </a:r>
            <a:r>
              <a:rPr lang="en-US" altLang="zh-TW" dirty="0"/>
              <a:t>Full B.T. </a:t>
            </a:r>
            <a:r>
              <a:rPr lang="zh-TW" altLang="en-US" dirty="0"/>
              <a:t>，其高度必為</a:t>
            </a:r>
            <a:r>
              <a:rPr lang="en-US" altLang="zh-TW" dirty="0"/>
              <a:t>: 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693" y="3140968"/>
            <a:ext cx="1485563" cy="3796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24" y="3912840"/>
            <a:ext cx="8243888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42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Complete Binary Tree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Def: </a:t>
            </a:r>
          </a:p>
          <a:p>
            <a:pPr lvl="1"/>
            <a:r>
              <a:rPr lang="zh-TW" altLang="en-US" dirty="0"/>
              <a:t>若二元樹高度為</a:t>
            </a:r>
            <a:r>
              <a:rPr lang="en-US" altLang="zh-TW" dirty="0"/>
              <a:t>d</a:t>
            </a:r>
            <a:r>
              <a:rPr lang="zh-TW" altLang="en-US" dirty="0"/>
              <a:t>，</a:t>
            </a:r>
            <a:r>
              <a:rPr lang="en-US" altLang="zh-TW" dirty="0"/>
              <a:t>node</a:t>
            </a:r>
            <a:r>
              <a:rPr lang="zh-TW" altLang="en-US" dirty="0"/>
              <a:t>個數為</a:t>
            </a:r>
            <a:r>
              <a:rPr lang="en-US" altLang="zh-TW" dirty="0"/>
              <a:t>n</a:t>
            </a:r>
            <a:r>
              <a:rPr lang="zh-TW" altLang="en-US" dirty="0"/>
              <a:t>，則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altLang="zh-TW" baseline="300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d-1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-1 &lt; n &lt; 2</a:t>
            </a:r>
            <a:r>
              <a:rPr lang="en-US" altLang="zh-TW" baseline="300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-1</a:t>
            </a:r>
          </a:p>
          <a:p>
            <a:pPr lvl="2"/>
            <a:r>
              <a:rPr lang="en-US" altLang="zh-TW" dirty="0"/>
              <a:t>n</a:t>
            </a:r>
            <a:r>
              <a:rPr lang="zh-TW" altLang="en-US" dirty="0"/>
              <a:t>個</a:t>
            </a:r>
            <a:r>
              <a:rPr lang="en-US" altLang="zh-TW" dirty="0"/>
              <a:t>node</a:t>
            </a:r>
            <a:r>
              <a:rPr lang="zh-TW" altLang="en-US" dirty="0"/>
              <a:t>之編號與高度</a:t>
            </a:r>
            <a:r>
              <a:rPr lang="en-US" altLang="zh-TW" dirty="0"/>
              <a:t>d</a:t>
            </a:r>
            <a:r>
              <a:rPr lang="zh-TW" altLang="en-US" dirty="0"/>
              <a:t>的</a:t>
            </a:r>
            <a:r>
              <a:rPr lang="en-US" altLang="zh-TW" dirty="0"/>
              <a:t>full binary tree</a:t>
            </a:r>
            <a:r>
              <a:rPr lang="zh-TW" altLang="en-US" dirty="0"/>
              <a:t>之前的</a:t>
            </a:r>
            <a:r>
              <a:rPr lang="en-US" altLang="zh-TW" dirty="0"/>
              <a:t>n</a:t>
            </a:r>
            <a:r>
              <a:rPr lang="zh-TW" altLang="en-US" dirty="0"/>
              <a:t>個</a:t>
            </a:r>
            <a:r>
              <a:rPr lang="en-US" altLang="zh-TW" dirty="0"/>
              <a:t>node</a:t>
            </a:r>
            <a:r>
              <a:rPr lang="zh-TW" altLang="en-US" dirty="0"/>
              <a:t>編號一一對應，不能跳號。</a:t>
            </a:r>
            <a:endParaRPr lang="en-US" altLang="zh-TW" dirty="0"/>
          </a:p>
          <a:p>
            <a:pPr lvl="2"/>
            <a:r>
              <a:rPr lang="zh-TW" altLang="en-US" dirty="0"/>
              <a:t>除了最後一階層之外的階層都必須填滿，而最後一階層的節點必須由左至右填入</a:t>
            </a:r>
          </a:p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531643"/>
            <a:ext cx="6948488" cy="141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Binary Tree Structure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有兩種實作方法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利用</a:t>
            </a:r>
            <a:r>
              <a:rPr lang="en-US" altLang="zh-TW" dirty="0"/>
              <a:t>Link List</a:t>
            </a:r>
          </a:p>
          <a:p>
            <a:pPr lvl="1"/>
            <a:r>
              <a:rPr lang="zh-TW" altLang="en-US" dirty="0"/>
              <a:t>利用</a:t>
            </a:r>
            <a:r>
              <a:rPr lang="en-US" altLang="zh-TW" dirty="0"/>
              <a:t>Array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64778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cap="none" dirty="0"/>
              <a:t>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TW" altLang="en-US" dirty="0"/>
              <a:t>作法</a:t>
            </a:r>
            <a:r>
              <a:rPr lang="en-US" altLang="zh-TW" dirty="0"/>
              <a:t>:</a:t>
            </a:r>
          </a:p>
          <a:p>
            <a:pPr lvl="1">
              <a:lnSpc>
                <a:spcPct val="110000"/>
              </a:lnSpc>
            </a:pPr>
            <a:r>
              <a:rPr lang="zh-TW" altLang="en-US" dirty="0"/>
              <a:t>假設此二元樹的高度為</a:t>
            </a:r>
            <a:r>
              <a:rPr lang="en-US" altLang="zh-TW" dirty="0"/>
              <a:t>k</a:t>
            </a:r>
            <a:r>
              <a:rPr lang="zh-TW" altLang="en-US" dirty="0"/>
              <a:t>，則準備一個</a:t>
            </a:r>
            <a:r>
              <a:rPr lang="zh-TW" altLang="en-US" u="sng" dirty="0"/>
              <a:t>大小為</a:t>
            </a:r>
            <a:r>
              <a:rPr lang="en-US" altLang="zh-TW" b="1" u="sng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TW" b="1" u="sng" baseline="30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en-US" altLang="zh-TW" b="1" u="sng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  <a:r>
              <a:rPr lang="zh-TW" altLang="en-US" u="sng" dirty="0"/>
              <a:t>的一維陣列 </a:t>
            </a:r>
            <a:r>
              <a:rPr lang="en-US" altLang="zh-TW" u="sng" dirty="0"/>
              <a:t>A[1 … 2</a:t>
            </a:r>
            <a:r>
              <a:rPr lang="en-US" altLang="zh-TW" u="sng" baseline="30000" dirty="0"/>
              <a:t>k</a:t>
            </a:r>
            <a:r>
              <a:rPr lang="en-US" altLang="zh-TW" u="sng" dirty="0"/>
              <a:t>-1]</a:t>
            </a:r>
            <a:r>
              <a:rPr lang="zh-TW" altLang="en-US" dirty="0"/>
              <a:t>，以相對於</a:t>
            </a:r>
            <a:r>
              <a:rPr lang="en-US" altLang="zh-TW" dirty="0"/>
              <a:t>Full B.T.</a:t>
            </a:r>
            <a:r>
              <a:rPr lang="zh-TW" altLang="en-US" dirty="0"/>
              <a:t>之節點編號，並將之一一對應填入。</a:t>
            </a:r>
          </a:p>
          <a:p>
            <a:pPr lvl="1">
              <a:lnSpc>
                <a:spcPct val="110000"/>
              </a:lnSpc>
            </a:pPr>
            <a:r>
              <a:rPr lang="zh-TW" altLang="en-US" dirty="0"/>
              <a:t>例</a:t>
            </a:r>
            <a:r>
              <a:rPr lang="en-US" altLang="zh-TW" dirty="0"/>
              <a:t>: </a:t>
            </a:r>
            <a:r>
              <a:rPr lang="zh-TW" altLang="en-US" dirty="0"/>
              <a:t>此二元樹的高度為</a:t>
            </a:r>
            <a:r>
              <a:rPr lang="en-US" altLang="zh-TW" dirty="0"/>
              <a:t>3</a:t>
            </a:r>
            <a:r>
              <a:rPr lang="zh-TW" altLang="en-US" dirty="0"/>
              <a:t>，則準備一個大小為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TW" b="1" baseline="30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-1 = 7</a:t>
            </a:r>
            <a:r>
              <a:rPr lang="zh-TW" altLang="en-US" dirty="0"/>
              <a:t>的一維陣列 </a:t>
            </a:r>
          </a:p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3933056"/>
            <a:ext cx="3024187" cy="205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Group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5382965"/>
              </p:ext>
            </p:extLst>
          </p:nvPr>
        </p:nvGraphicFramePr>
        <p:xfrm>
          <a:off x="4660900" y="4436293"/>
          <a:ext cx="4027488" cy="914400"/>
        </p:xfrm>
        <a:graphic>
          <a:graphicData uri="http://schemas.openxmlformats.org/drawingml/2006/table">
            <a:tbl>
              <a:tblPr/>
              <a:tblGrid>
                <a:gridCol w="574675">
                  <a:extLst>
                    <a:ext uri="{9D8B030D-6E8A-4147-A177-3AD203B41FA5}">
                      <a16:colId xmlns:a16="http://schemas.microsoft.com/office/drawing/2014/main" val="141923379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1253204582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3646478846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3752226505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3881746759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1611793245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88240233"/>
                    </a:ext>
                  </a:extLst>
                </a:gridCol>
              </a:tblGrid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131363"/>
                  </a:ext>
                </a:extLst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070780"/>
                  </a:ext>
                </a:extLst>
              </a:tr>
            </a:tbl>
          </a:graphicData>
        </a:graphic>
      </p:graphicFrame>
      <p:sp>
        <p:nvSpPr>
          <p:cNvPr id="6" name="AutoShape 39"/>
          <p:cNvSpPr>
            <a:spLocks noChangeArrowheads="1"/>
          </p:cNvSpPr>
          <p:nvPr/>
        </p:nvSpPr>
        <p:spPr bwMode="auto">
          <a:xfrm>
            <a:off x="3900488" y="4617268"/>
            <a:ext cx="615950" cy="485775"/>
          </a:xfrm>
          <a:prstGeom prst="rightArrow">
            <a:avLst>
              <a:gd name="adj1" fmla="val 50000"/>
              <a:gd name="adj2" fmla="val 316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4787900" y="4920481"/>
            <a:ext cx="287338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Rectangle 41"/>
          <p:cNvSpPr>
            <a:spLocks noChangeArrowheads="1"/>
          </p:cNvSpPr>
          <p:nvPr/>
        </p:nvSpPr>
        <p:spPr bwMode="auto">
          <a:xfrm>
            <a:off x="5364163" y="4920481"/>
            <a:ext cx="287337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5940425" y="4920481"/>
            <a:ext cx="287338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Rectangle 43"/>
          <p:cNvSpPr>
            <a:spLocks noChangeArrowheads="1"/>
          </p:cNvSpPr>
          <p:nvPr/>
        </p:nvSpPr>
        <p:spPr bwMode="auto">
          <a:xfrm>
            <a:off x="6516688" y="4920481"/>
            <a:ext cx="287337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8245475" y="4920481"/>
            <a:ext cx="287338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08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692696"/>
            <a:ext cx="7989752" cy="5151893"/>
          </a:xfrm>
        </p:spPr>
        <p:txBody>
          <a:bodyPr/>
          <a:lstStyle/>
          <a:p>
            <a:r>
              <a:rPr lang="zh-TW" altLang="en-US" dirty="0"/>
              <a:t>優點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>
                <a:sym typeface="Wingdings 3" panose="05040102010807070707" pitchFamily="18" charset="2"/>
              </a:rPr>
              <a:t>對於</a:t>
            </a:r>
            <a:r>
              <a:rPr lang="en-US" altLang="zh-TW" dirty="0">
                <a:sym typeface="Wingdings 3" panose="05040102010807070707" pitchFamily="18" charset="2"/>
              </a:rPr>
              <a:t>Full B.T.</a:t>
            </a:r>
            <a:r>
              <a:rPr lang="zh-TW" altLang="en-US" dirty="0">
                <a:sym typeface="Wingdings 3" panose="05040102010807070707" pitchFamily="18" charset="2"/>
              </a:rPr>
              <a:t>之儲存，完全沒有浪費空間</a:t>
            </a:r>
          </a:p>
          <a:p>
            <a:pPr lvl="1"/>
            <a:r>
              <a:rPr lang="zh-TW" altLang="en-US" u="sng" dirty="0">
                <a:sym typeface="Wingdings 3" panose="05040102010807070707" pitchFamily="18" charset="2"/>
              </a:rPr>
              <a:t>易於取得某</a:t>
            </a:r>
            <a:r>
              <a:rPr lang="en-US" altLang="zh-TW" u="sng" dirty="0">
                <a:sym typeface="Wingdings 3" panose="05040102010807070707" pitchFamily="18" charset="2"/>
              </a:rPr>
              <a:t>node</a:t>
            </a:r>
            <a:r>
              <a:rPr lang="zh-TW" altLang="en-US" u="sng" dirty="0">
                <a:sym typeface="Wingdings 3" panose="05040102010807070707" pitchFamily="18" charset="2"/>
              </a:rPr>
              <a:t>之左、右及父節點之資料</a:t>
            </a:r>
          </a:p>
          <a:p>
            <a:pPr lvl="2"/>
            <a:r>
              <a:rPr lang="zh-TW" altLang="en-US" dirty="0">
                <a:sym typeface="Wingdings 3" panose="05040102010807070707" pitchFamily="18" charset="2"/>
              </a:rPr>
              <a:t>當某個節點其編號為 </a:t>
            </a:r>
            <a:r>
              <a:rPr lang="en-US" altLang="zh-TW" dirty="0" err="1">
                <a:sym typeface="Wingdings 3" panose="05040102010807070707" pitchFamily="18" charset="2"/>
              </a:rPr>
              <a:t>i</a:t>
            </a:r>
            <a:r>
              <a:rPr lang="zh-TW" altLang="en-US" dirty="0">
                <a:sym typeface="Wingdings 3" panose="05040102010807070707" pitchFamily="18" charset="2"/>
              </a:rPr>
              <a:t>，則</a:t>
            </a:r>
            <a:r>
              <a:rPr lang="en-US" altLang="zh-TW" dirty="0">
                <a:sym typeface="Wingdings 3" panose="05040102010807070707" pitchFamily="18" charset="2"/>
              </a:rPr>
              <a:t>:</a:t>
            </a:r>
          </a:p>
          <a:p>
            <a:pPr lvl="3"/>
            <a:r>
              <a:rPr lang="zh-TW" altLang="en-US" dirty="0">
                <a:sym typeface="Wingdings 3" panose="05040102010807070707" pitchFamily="18" charset="2"/>
              </a:rPr>
              <a:t>其左兒子編號為</a:t>
            </a:r>
            <a:r>
              <a:rPr lang="en-US" altLang="zh-TW" dirty="0">
                <a:sym typeface="Wingdings 3" panose="05040102010807070707" pitchFamily="18" charset="2"/>
              </a:rPr>
              <a:t>2i</a:t>
            </a:r>
            <a:r>
              <a:rPr lang="zh-TW" altLang="en-US" dirty="0">
                <a:sym typeface="Wingdings 3" panose="05040102010807070707" pitchFamily="18" charset="2"/>
              </a:rPr>
              <a:t>，若 </a:t>
            </a:r>
            <a:r>
              <a:rPr lang="en-US" altLang="zh-TW" dirty="0">
                <a:sym typeface="Wingdings 3" panose="05040102010807070707" pitchFamily="18" charset="2"/>
              </a:rPr>
              <a:t>2i &gt; n</a:t>
            </a:r>
            <a:r>
              <a:rPr lang="zh-TW" altLang="en-US" dirty="0">
                <a:sym typeface="Wingdings 3" panose="05040102010807070707" pitchFamily="18" charset="2"/>
              </a:rPr>
              <a:t>，則左兒子不存在</a:t>
            </a:r>
          </a:p>
          <a:p>
            <a:pPr lvl="3"/>
            <a:r>
              <a:rPr lang="zh-TW" altLang="en-US" dirty="0">
                <a:sym typeface="Wingdings 3" panose="05040102010807070707" pitchFamily="18" charset="2"/>
              </a:rPr>
              <a:t>其右兒子編號為</a:t>
            </a:r>
            <a:r>
              <a:rPr lang="en-US" altLang="zh-TW" dirty="0">
                <a:sym typeface="Wingdings 3" panose="05040102010807070707" pitchFamily="18" charset="2"/>
              </a:rPr>
              <a:t>2i+1</a:t>
            </a:r>
            <a:r>
              <a:rPr lang="zh-TW" altLang="en-US" dirty="0">
                <a:sym typeface="Wingdings 3" panose="05040102010807070707" pitchFamily="18" charset="2"/>
              </a:rPr>
              <a:t>，若 </a:t>
            </a:r>
            <a:r>
              <a:rPr lang="en-US" altLang="zh-TW" dirty="0">
                <a:sym typeface="Wingdings 3" panose="05040102010807070707" pitchFamily="18" charset="2"/>
              </a:rPr>
              <a:t>2i+1 &gt; n</a:t>
            </a:r>
            <a:r>
              <a:rPr lang="zh-TW" altLang="en-US" dirty="0">
                <a:sym typeface="Wingdings 3" panose="05040102010807070707" pitchFamily="18" charset="2"/>
              </a:rPr>
              <a:t>，則右兒子不存在</a:t>
            </a:r>
          </a:p>
          <a:p>
            <a:pPr lvl="3"/>
            <a:r>
              <a:rPr lang="zh-TW" altLang="en-US" dirty="0">
                <a:sym typeface="Wingdings 3" panose="05040102010807070707" pitchFamily="18" charset="2"/>
              </a:rPr>
              <a:t>其父點編號為</a:t>
            </a:r>
            <a:r>
              <a:rPr lang="en-US" altLang="zh-TW" dirty="0">
                <a:sym typeface="Wingdings 3" panose="05040102010807070707" pitchFamily="18" charset="2"/>
              </a:rPr>
              <a:t>[</a:t>
            </a:r>
            <a:r>
              <a:rPr lang="en-US" altLang="zh-TW" dirty="0" err="1">
                <a:sym typeface="Wingdings 3" panose="05040102010807070707" pitchFamily="18" charset="2"/>
              </a:rPr>
              <a:t>i</a:t>
            </a:r>
            <a:r>
              <a:rPr lang="en-US" altLang="zh-TW" dirty="0">
                <a:sym typeface="Wingdings 3" panose="05040102010807070707" pitchFamily="18" charset="2"/>
              </a:rPr>
              <a:t>/2] ([ ]: </a:t>
            </a:r>
            <a:r>
              <a:rPr lang="zh-TW" altLang="en-US" dirty="0">
                <a:sym typeface="Wingdings 3" panose="05040102010807070707" pitchFamily="18" charset="2"/>
              </a:rPr>
              <a:t>無條件捨位取整數</a:t>
            </a:r>
            <a:r>
              <a:rPr lang="en-US" altLang="zh-TW" dirty="0">
                <a:sym typeface="Wingdings 3" panose="05040102010807070707" pitchFamily="18" charset="2"/>
              </a:rPr>
              <a:t>)</a:t>
            </a:r>
            <a:r>
              <a:rPr lang="zh-TW" altLang="en-US" dirty="0">
                <a:sym typeface="Wingdings 3" panose="05040102010807070707" pitchFamily="18" charset="2"/>
              </a:rPr>
              <a:t>，若 </a:t>
            </a:r>
            <a:r>
              <a:rPr lang="en-US" altLang="zh-TW" dirty="0">
                <a:sym typeface="Wingdings 3" panose="05040102010807070707" pitchFamily="18" charset="2"/>
              </a:rPr>
              <a:t>[</a:t>
            </a:r>
            <a:r>
              <a:rPr lang="en-US" altLang="zh-TW" dirty="0" err="1">
                <a:sym typeface="Wingdings 3" panose="05040102010807070707" pitchFamily="18" charset="2"/>
              </a:rPr>
              <a:t>i</a:t>
            </a:r>
            <a:r>
              <a:rPr lang="en-US" altLang="zh-TW" dirty="0">
                <a:sym typeface="Wingdings 3" panose="05040102010807070707" pitchFamily="18" charset="2"/>
              </a:rPr>
              <a:t>/2] &lt; 1</a:t>
            </a:r>
            <a:r>
              <a:rPr lang="zh-TW" altLang="en-US" dirty="0">
                <a:sym typeface="Wingdings 3" panose="05040102010807070707" pitchFamily="18" charset="2"/>
              </a:rPr>
              <a:t>，則父節點不存在</a:t>
            </a:r>
          </a:p>
          <a:p>
            <a:r>
              <a:rPr lang="zh-TW" altLang="en-US" dirty="0">
                <a:sym typeface="Wingdings 3" panose="05040102010807070707" pitchFamily="18" charset="2"/>
              </a:rPr>
              <a:t>缺點</a:t>
            </a:r>
            <a:r>
              <a:rPr lang="en-US" altLang="zh-TW" dirty="0">
                <a:sym typeface="Wingdings 3" panose="05040102010807070707" pitchFamily="18" charset="2"/>
              </a:rPr>
              <a:t>:</a:t>
            </a:r>
          </a:p>
          <a:p>
            <a:pPr lvl="1"/>
            <a:r>
              <a:rPr lang="zh-TW" altLang="en-US" dirty="0">
                <a:sym typeface="Wingdings 3" panose="05040102010807070707" pitchFamily="18" charset="2"/>
              </a:rPr>
              <a:t>節點增刪不易</a:t>
            </a:r>
          </a:p>
          <a:p>
            <a:pPr lvl="2"/>
            <a:r>
              <a:rPr lang="zh-TW" altLang="en-US" dirty="0">
                <a:sym typeface="Wingdings 3" panose="05040102010807070707" pitchFamily="18" charset="2"/>
              </a:rPr>
              <a:t>∵空間要費力移動，若空間不夠用時，需重新宣告</a:t>
            </a:r>
            <a:r>
              <a:rPr lang="en-US" altLang="zh-TW" dirty="0">
                <a:sym typeface="Wingdings 3" panose="05040102010807070707" pitchFamily="18" charset="2"/>
              </a:rPr>
              <a:t>Array</a:t>
            </a:r>
          </a:p>
          <a:p>
            <a:pPr lvl="1"/>
            <a:r>
              <a:rPr lang="zh-TW" altLang="en-US" dirty="0">
                <a:sym typeface="Wingdings 3" panose="05040102010807070707" pitchFamily="18" charset="2"/>
              </a:rPr>
              <a:t>對於</a:t>
            </a:r>
            <a:r>
              <a:rPr lang="en-US" altLang="zh-TW" dirty="0">
                <a:sym typeface="Wingdings 3" panose="05040102010807070707" pitchFamily="18" charset="2"/>
              </a:rPr>
              <a:t>Skewed B.T.</a:t>
            </a:r>
            <a:r>
              <a:rPr lang="zh-TW" altLang="en-US" dirty="0">
                <a:sym typeface="Wingdings 3" panose="05040102010807070707" pitchFamily="18" charset="2"/>
              </a:rPr>
              <a:t>之儲存，極度浪費空間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22583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cap="none" dirty="0"/>
              <a:t>Link List</a:t>
            </a:r>
            <a:endParaRPr lang="zh-TW" altLang="en-US" dirty="0"/>
          </a:p>
        </p:txBody>
      </p:sp>
      <p:graphicFrame>
        <p:nvGraphicFramePr>
          <p:cNvPr id="4" name="Group 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9796020"/>
              </p:ext>
            </p:extLst>
          </p:nvPr>
        </p:nvGraphicFramePr>
        <p:xfrm>
          <a:off x="2502074" y="2205038"/>
          <a:ext cx="3959225" cy="504825"/>
        </p:xfrm>
        <a:graphic>
          <a:graphicData uri="http://schemas.openxmlformats.org/drawingml/2006/table">
            <a:tbl>
              <a:tblPr/>
              <a:tblGrid>
                <a:gridCol w="1322388">
                  <a:extLst>
                    <a:ext uri="{9D8B030D-6E8A-4147-A177-3AD203B41FA5}">
                      <a16:colId xmlns:a16="http://schemas.microsoft.com/office/drawing/2014/main" val="377397071"/>
                    </a:ext>
                  </a:extLst>
                </a:gridCol>
                <a:gridCol w="1319212">
                  <a:extLst>
                    <a:ext uri="{9D8B030D-6E8A-4147-A177-3AD203B41FA5}">
                      <a16:colId xmlns:a16="http://schemas.microsoft.com/office/drawing/2014/main" val="1656272348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960120632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Lchild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Rchild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336914"/>
                  </a:ext>
                </a:extLst>
              </a:tr>
            </a:tbl>
          </a:graphicData>
        </a:graphic>
      </p:graphicFrame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149725"/>
            <a:ext cx="26193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5489749" y="3860800"/>
            <a:ext cx="2628900" cy="1800225"/>
            <a:chOff x="3549" y="2976"/>
            <a:chExt cx="1656" cy="1134"/>
          </a:xfrm>
        </p:grpSpPr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4441" y="2976"/>
              <a:ext cx="20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4226" y="2976"/>
              <a:ext cx="21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/>
                <a:t>A</a:t>
              </a:r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4014" y="2976"/>
              <a:ext cx="21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4014" y="2976"/>
              <a:ext cx="63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auto">
            <a:xfrm>
              <a:off x="4014" y="3263"/>
              <a:ext cx="63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>
              <a:off x="4014" y="2976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Line 22"/>
            <p:cNvSpPr>
              <a:spLocks noChangeShapeType="1"/>
            </p:cNvSpPr>
            <p:nvPr/>
          </p:nvSpPr>
          <p:spPr bwMode="auto">
            <a:xfrm>
              <a:off x="4226" y="2976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Line 23"/>
            <p:cNvSpPr>
              <a:spLocks noChangeShapeType="1"/>
            </p:cNvSpPr>
            <p:nvPr/>
          </p:nvSpPr>
          <p:spPr bwMode="auto">
            <a:xfrm>
              <a:off x="4441" y="2976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auto">
            <a:xfrm>
              <a:off x="4649" y="2976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Rectangle 25"/>
            <p:cNvSpPr>
              <a:spLocks noChangeArrowheads="1"/>
            </p:cNvSpPr>
            <p:nvPr/>
          </p:nvSpPr>
          <p:spPr bwMode="auto">
            <a:xfrm>
              <a:off x="4033" y="3475"/>
              <a:ext cx="20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17" name="Rectangle 26"/>
            <p:cNvSpPr>
              <a:spLocks noChangeArrowheads="1"/>
            </p:cNvSpPr>
            <p:nvPr/>
          </p:nvSpPr>
          <p:spPr bwMode="auto">
            <a:xfrm>
              <a:off x="3818" y="3475"/>
              <a:ext cx="21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/>
                <a:t>B</a:t>
              </a:r>
            </a:p>
          </p:txBody>
        </p:sp>
        <p:sp>
          <p:nvSpPr>
            <p:cNvPr id="18" name="Rectangle 27"/>
            <p:cNvSpPr>
              <a:spLocks noChangeArrowheads="1"/>
            </p:cNvSpPr>
            <p:nvPr/>
          </p:nvSpPr>
          <p:spPr bwMode="auto">
            <a:xfrm>
              <a:off x="3606" y="3475"/>
              <a:ext cx="21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19" name="Line 28"/>
            <p:cNvSpPr>
              <a:spLocks noChangeShapeType="1"/>
            </p:cNvSpPr>
            <p:nvPr/>
          </p:nvSpPr>
          <p:spPr bwMode="auto">
            <a:xfrm>
              <a:off x="3606" y="3475"/>
              <a:ext cx="63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29"/>
            <p:cNvSpPr>
              <a:spLocks noChangeShapeType="1"/>
            </p:cNvSpPr>
            <p:nvPr/>
          </p:nvSpPr>
          <p:spPr bwMode="auto">
            <a:xfrm>
              <a:off x="3606" y="3762"/>
              <a:ext cx="63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30"/>
            <p:cNvSpPr>
              <a:spLocks noChangeShapeType="1"/>
            </p:cNvSpPr>
            <p:nvPr/>
          </p:nvSpPr>
          <p:spPr bwMode="auto">
            <a:xfrm>
              <a:off x="3606" y="3475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Line 31"/>
            <p:cNvSpPr>
              <a:spLocks noChangeShapeType="1"/>
            </p:cNvSpPr>
            <p:nvPr/>
          </p:nvSpPr>
          <p:spPr bwMode="auto">
            <a:xfrm>
              <a:off x="3818" y="3475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Line 32"/>
            <p:cNvSpPr>
              <a:spLocks noChangeShapeType="1"/>
            </p:cNvSpPr>
            <p:nvPr/>
          </p:nvSpPr>
          <p:spPr bwMode="auto">
            <a:xfrm>
              <a:off x="4033" y="3475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Line 33"/>
            <p:cNvSpPr>
              <a:spLocks noChangeShapeType="1"/>
            </p:cNvSpPr>
            <p:nvPr/>
          </p:nvSpPr>
          <p:spPr bwMode="auto">
            <a:xfrm>
              <a:off x="4241" y="3475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" name="Rectangle 34"/>
            <p:cNvSpPr>
              <a:spLocks noChangeArrowheads="1"/>
            </p:cNvSpPr>
            <p:nvPr/>
          </p:nvSpPr>
          <p:spPr bwMode="auto">
            <a:xfrm>
              <a:off x="4895" y="3475"/>
              <a:ext cx="20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4680" y="3475"/>
              <a:ext cx="21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/>
                <a:t>C</a:t>
              </a:r>
            </a:p>
          </p:txBody>
        </p:sp>
        <p:sp>
          <p:nvSpPr>
            <p:cNvPr id="27" name="Rectangle 36"/>
            <p:cNvSpPr>
              <a:spLocks noChangeArrowheads="1"/>
            </p:cNvSpPr>
            <p:nvPr/>
          </p:nvSpPr>
          <p:spPr bwMode="auto">
            <a:xfrm>
              <a:off x="4468" y="3475"/>
              <a:ext cx="21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28" name="Line 37"/>
            <p:cNvSpPr>
              <a:spLocks noChangeShapeType="1"/>
            </p:cNvSpPr>
            <p:nvPr/>
          </p:nvSpPr>
          <p:spPr bwMode="auto">
            <a:xfrm>
              <a:off x="4468" y="3475"/>
              <a:ext cx="63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" name="Line 38"/>
            <p:cNvSpPr>
              <a:spLocks noChangeShapeType="1"/>
            </p:cNvSpPr>
            <p:nvPr/>
          </p:nvSpPr>
          <p:spPr bwMode="auto">
            <a:xfrm>
              <a:off x="4468" y="3762"/>
              <a:ext cx="63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" name="Line 39"/>
            <p:cNvSpPr>
              <a:spLocks noChangeShapeType="1"/>
            </p:cNvSpPr>
            <p:nvPr/>
          </p:nvSpPr>
          <p:spPr bwMode="auto">
            <a:xfrm>
              <a:off x="4468" y="3475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" name="Line 40"/>
            <p:cNvSpPr>
              <a:spLocks noChangeShapeType="1"/>
            </p:cNvSpPr>
            <p:nvPr/>
          </p:nvSpPr>
          <p:spPr bwMode="auto">
            <a:xfrm>
              <a:off x="4680" y="3475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" name="Line 41"/>
            <p:cNvSpPr>
              <a:spLocks noChangeShapeType="1"/>
            </p:cNvSpPr>
            <p:nvPr/>
          </p:nvSpPr>
          <p:spPr bwMode="auto">
            <a:xfrm>
              <a:off x="4895" y="3475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" name="Line 42"/>
            <p:cNvSpPr>
              <a:spLocks noChangeShapeType="1"/>
            </p:cNvSpPr>
            <p:nvPr/>
          </p:nvSpPr>
          <p:spPr bwMode="auto">
            <a:xfrm>
              <a:off x="5103" y="3475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" name="Line 43"/>
            <p:cNvSpPr>
              <a:spLocks noChangeShapeType="1"/>
            </p:cNvSpPr>
            <p:nvPr/>
          </p:nvSpPr>
          <p:spPr bwMode="auto">
            <a:xfrm flipH="1">
              <a:off x="3923" y="3158"/>
              <a:ext cx="18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" name="Line 44"/>
            <p:cNvSpPr>
              <a:spLocks noChangeShapeType="1"/>
            </p:cNvSpPr>
            <p:nvPr/>
          </p:nvSpPr>
          <p:spPr bwMode="auto">
            <a:xfrm>
              <a:off x="4558" y="3158"/>
              <a:ext cx="22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" name="Line 45"/>
            <p:cNvSpPr>
              <a:spLocks noChangeShapeType="1"/>
            </p:cNvSpPr>
            <p:nvPr/>
          </p:nvSpPr>
          <p:spPr bwMode="auto">
            <a:xfrm>
              <a:off x="3696" y="365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" name="Line 46"/>
            <p:cNvSpPr>
              <a:spLocks noChangeShapeType="1"/>
            </p:cNvSpPr>
            <p:nvPr/>
          </p:nvSpPr>
          <p:spPr bwMode="auto">
            <a:xfrm>
              <a:off x="4150" y="365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" name="Line 47"/>
            <p:cNvSpPr>
              <a:spLocks noChangeShapeType="1"/>
            </p:cNvSpPr>
            <p:nvPr/>
          </p:nvSpPr>
          <p:spPr bwMode="auto">
            <a:xfrm>
              <a:off x="4558" y="365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" name="Line 48"/>
            <p:cNvSpPr>
              <a:spLocks noChangeShapeType="1"/>
            </p:cNvSpPr>
            <p:nvPr/>
          </p:nvSpPr>
          <p:spPr bwMode="auto">
            <a:xfrm>
              <a:off x="5012" y="365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" name="Text Box 49"/>
            <p:cNvSpPr txBox="1">
              <a:spLocks noChangeArrowheads="1"/>
            </p:cNvSpPr>
            <p:nvPr/>
          </p:nvSpPr>
          <p:spPr bwMode="auto">
            <a:xfrm>
              <a:off x="3549" y="3860"/>
              <a:ext cx="3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000" b="0">
                  <a:latin typeface="Arial Black" panose="020B0A04020102020204" pitchFamily="34" charset="0"/>
                </a:rPr>
                <a:t>nil</a:t>
              </a:r>
            </a:p>
          </p:txBody>
        </p:sp>
        <p:sp>
          <p:nvSpPr>
            <p:cNvPr id="41" name="Text Box 50"/>
            <p:cNvSpPr txBox="1">
              <a:spLocks noChangeArrowheads="1"/>
            </p:cNvSpPr>
            <p:nvPr/>
          </p:nvSpPr>
          <p:spPr bwMode="auto">
            <a:xfrm>
              <a:off x="4003" y="3860"/>
              <a:ext cx="3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000" b="0">
                  <a:latin typeface="Arial Black" panose="020B0A04020102020204" pitchFamily="34" charset="0"/>
                </a:rPr>
                <a:t>nil</a:t>
              </a:r>
            </a:p>
          </p:txBody>
        </p:sp>
        <p:sp>
          <p:nvSpPr>
            <p:cNvPr id="42" name="Text Box 51"/>
            <p:cNvSpPr txBox="1">
              <a:spLocks noChangeArrowheads="1"/>
            </p:cNvSpPr>
            <p:nvPr/>
          </p:nvSpPr>
          <p:spPr bwMode="auto">
            <a:xfrm>
              <a:off x="4422" y="3860"/>
              <a:ext cx="3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000" b="0">
                  <a:latin typeface="Arial Black" panose="020B0A04020102020204" pitchFamily="34" charset="0"/>
                </a:rPr>
                <a:t>nil</a:t>
              </a:r>
            </a:p>
          </p:txBody>
        </p:sp>
        <p:sp>
          <p:nvSpPr>
            <p:cNvPr id="43" name="Text Box 52"/>
            <p:cNvSpPr txBox="1">
              <a:spLocks noChangeArrowheads="1"/>
            </p:cNvSpPr>
            <p:nvPr/>
          </p:nvSpPr>
          <p:spPr bwMode="auto">
            <a:xfrm>
              <a:off x="4876" y="3860"/>
              <a:ext cx="3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000" b="0">
                  <a:latin typeface="Arial Black" panose="020B0A04020102020204" pitchFamily="34" charset="0"/>
                </a:rPr>
                <a:t>nil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23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Graph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Def: </a:t>
            </a:r>
          </a:p>
          <a:p>
            <a:pPr lvl="1"/>
            <a:r>
              <a:rPr lang="en-US" altLang="zh-TW" dirty="0"/>
              <a:t>A Graph is </a:t>
            </a:r>
            <a:r>
              <a:rPr lang="en-US" altLang="zh-TW" u="sng" dirty="0"/>
              <a:t>a collection of nodes, called </a:t>
            </a:r>
            <a:r>
              <a:rPr lang="en-US" altLang="zh-TW" u="sng" dirty="0">
                <a:solidFill>
                  <a:srgbClr val="FF0000"/>
                </a:solidFill>
              </a:rPr>
              <a:t>vertices</a:t>
            </a:r>
            <a:r>
              <a:rPr lang="en-US" altLang="zh-TW" dirty="0"/>
              <a:t>, and </a:t>
            </a:r>
            <a:r>
              <a:rPr lang="en-US" altLang="zh-TW" u="sng" dirty="0"/>
              <a:t>a collection of line segments, called </a:t>
            </a:r>
            <a:r>
              <a:rPr lang="en-US" altLang="zh-TW" u="sng" dirty="0">
                <a:solidFill>
                  <a:srgbClr val="FF0000"/>
                </a:solidFill>
              </a:rPr>
              <a:t>edges</a:t>
            </a:r>
            <a:r>
              <a:rPr lang="en-US" altLang="zh-TW" dirty="0"/>
              <a:t>, that connecting pairs of vertices.</a:t>
            </a:r>
          </a:p>
          <a:p>
            <a:pPr lvl="1"/>
            <a:r>
              <a:rPr lang="en-US" altLang="zh-TW" dirty="0"/>
              <a:t>In other words, a graph consists of two sets</a:t>
            </a:r>
          </a:p>
          <a:p>
            <a:pPr lvl="2"/>
            <a:r>
              <a:rPr lang="en-US" altLang="zh-TW" dirty="0"/>
              <a:t>a set of vertices </a:t>
            </a:r>
          </a:p>
          <a:p>
            <a:pPr lvl="2"/>
            <a:r>
              <a:rPr lang="en-US" altLang="zh-TW" dirty="0"/>
              <a:t>a set of lines.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44654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67544" y="908720"/>
            <a:ext cx="8208912" cy="2304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>
                <a:latin typeface="+mn-ea"/>
              </a:rPr>
              <a:t>Graph may be either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directed</a:t>
            </a:r>
            <a:r>
              <a:rPr lang="en-US" altLang="zh-TW" dirty="0">
                <a:latin typeface="+mn-ea"/>
              </a:rPr>
              <a:t> or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undirected</a:t>
            </a:r>
            <a:r>
              <a:rPr lang="en-US" altLang="zh-TW" dirty="0">
                <a:latin typeface="+mn-ea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TW" dirty="0">
                <a:latin typeface="+mn-ea"/>
              </a:rPr>
              <a:t>Directed graph (</a:t>
            </a:r>
            <a:r>
              <a:rPr lang="zh-TW" altLang="en-US" dirty="0">
                <a:latin typeface="+mn-ea"/>
              </a:rPr>
              <a:t>或稱 </a:t>
            </a:r>
            <a:r>
              <a:rPr lang="en-US" altLang="zh-TW" dirty="0">
                <a:latin typeface="+mn-ea"/>
              </a:rPr>
              <a:t>Digraph)</a:t>
            </a:r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en-US" altLang="zh-TW" dirty="0">
                <a:latin typeface="+mn-ea"/>
              </a:rPr>
              <a:t>Each line has a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direction</a:t>
            </a:r>
            <a:r>
              <a:rPr lang="en-US" altLang="zh-TW" dirty="0">
                <a:latin typeface="+mn-ea"/>
              </a:rPr>
              <a:t> to its successor.</a:t>
            </a:r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en-US" altLang="zh-TW" dirty="0">
                <a:latin typeface="+mn-ea"/>
              </a:rPr>
              <a:t>G = (V, E), </a:t>
            </a:r>
            <a:r>
              <a:rPr lang="zh-TW" altLang="en-US" dirty="0">
                <a:latin typeface="+mn-ea"/>
              </a:rPr>
              <a:t>其中</a:t>
            </a:r>
            <a:r>
              <a:rPr lang="en-US" altLang="zh-TW" dirty="0">
                <a:latin typeface="+mn-ea"/>
              </a:rPr>
              <a:t>V</a:t>
            </a:r>
            <a:r>
              <a:rPr lang="zh-TW" altLang="en-US" dirty="0">
                <a:latin typeface="+mn-ea"/>
              </a:rPr>
              <a:t>為頂點集合，</a:t>
            </a:r>
            <a:r>
              <a:rPr lang="en-US" altLang="zh-TW" dirty="0">
                <a:latin typeface="+mn-ea"/>
              </a:rPr>
              <a:t>E</a:t>
            </a:r>
            <a:r>
              <a:rPr lang="zh-TW" altLang="en-US" dirty="0">
                <a:latin typeface="+mn-ea"/>
              </a:rPr>
              <a:t>為邊集合。</a:t>
            </a:r>
            <a:r>
              <a:rPr lang="en-US" altLang="zh-TW" dirty="0">
                <a:latin typeface="+mn-ea"/>
              </a:rPr>
              <a:t>&lt;v</a:t>
            </a:r>
            <a:r>
              <a:rPr lang="en-US" altLang="zh-TW" baseline="-25000" dirty="0">
                <a:latin typeface="+mn-ea"/>
              </a:rPr>
              <a:t>i</a:t>
            </a:r>
            <a:r>
              <a:rPr lang="en-US" altLang="zh-TW" dirty="0">
                <a:latin typeface="+mn-ea"/>
              </a:rPr>
              <a:t>, </a:t>
            </a:r>
            <a:r>
              <a:rPr lang="en-US" altLang="zh-TW" dirty="0" err="1">
                <a:latin typeface="+mn-ea"/>
              </a:rPr>
              <a:t>v</a:t>
            </a:r>
            <a:r>
              <a:rPr lang="en-US" altLang="zh-TW" baseline="-25000" dirty="0" err="1">
                <a:latin typeface="+mn-ea"/>
              </a:rPr>
              <a:t>j</a:t>
            </a:r>
            <a:r>
              <a:rPr lang="en-US" altLang="zh-TW" dirty="0">
                <a:latin typeface="+mn-ea"/>
              </a:rPr>
              <a:t>&gt; ≠ &lt;</a:t>
            </a:r>
            <a:r>
              <a:rPr lang="en-US" altLang="zh-TW" dirty="0" err="1">
                <a:latin typeface="+mn-ea"/>
              </a:rPr>
              <a:t>v</a:t>
            </a:r>
            <a:r>
              <a:rPr lang="en-US" altLang="zh-TW" baseline="-25000" dirty="0" err="1">
                <a:latin typeface="+mn-ea"/>
              </a:rPr>
              <a:t>j</a:t>
            </a:r>
            <a:r>
              <a:rPr lang="en-US" altLang="zh-TW" dirty="0">
                <a:latin typeface="+mn-ea"/>
              </a:rPr>
              <a:t>, v</a:t>
            </a:r>
            <a:r>
              <a:rPr lang="en-US" altLang="zh-TW" baseline="-25000" dirty="0">
                <a:latin typeface="+mn-ea"/>
              </a:rPr>
              <a:t>i</a:t>
            </a:r>
            <a:r>
              <a:rPr lang="en-US" altLang="zh-TW" dirty="0">
                <a:latin typeface="+mn-ea"/>
              </a:rPr>
              <a:t>&gt;</a:t>
            </a:r>
            <a:r>
              <a:rPr lang="zh-TW" altLang="en-US" dirty="0">
                <a:latin typeface="+mn-ea"/>
              </a:rPr>
              <a:t>。</a:t>
            </a: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TW" dirty="0">
                <a:latin typeface="+mn-ea"/>
              </a:rPr>
              <a:t>Undirected graph</a:t>
            </a:r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en-US" altLang="zh-TW" dirty="0">
                <a:latin typeface="+mn-ea"/>
              </a:rPr>
              <a:t>Each line has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no direction</a:t>
            </a:r>
            <a:r>
              <a:rPr lang="en-US" altLang="zh-TW" dirty="0">
                <a:latin typeface="+mn-ea"/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en-US" altLang="zh-TW" dirty="0">
                <a:latin typeface="+mn-ea"/>
              </a:rPr>
              <a:t>G = (V, E), </a:t>
            </a:r>
            <a:r>
              <a:rPr lang="zh-TW" altLang="en-US" dirty="0">
                <a:latin typeface="+mn-ea"/>
              </a:rPr>
              <a:t>其中</a:t>
            </a:r>
            <a:r>
              <a:rPr lang="en-US" altLang="zh-TW" dirty="0">
                <a:latin typeface="+mn-ea"/>
              </a:rPr>
              <a:t>V</a:t>
            </a:r>
            <a:r>
              <a:rPr lang="zh-TW" altLang="en-US" dirty="0">
                <a:latin typeface="+mn-ea"/>
              </a:rPr>
              <a:t>為頂點集合，</a:t>
            </a:r>
            <a:r>
              <a:rPr lang="en-US" altLang="zh-TW" dirty="0">
                <a:latin typeface="+mn-ea"/>
              </a:rPr>
              <a:t>E</a:t>
            </a:r>
            <a:r>
              <a:rPr lang="zh-TW" altLang="en-US" dirty="0">
                <a:latin typeface="+mn-ea"/>
              </a:rPr>
              <a:t>為邊集合。</a:t>
            </a:r>
            <a:r>
              <a:rPr lang="en-US" altLang="zh-TW" dirty="0">
                <a:latin typeface="+mn-ea"/>
              </a:rPr>
              <a:t>&lt;v</a:t>
            </a:r>
            <a:r>
              <a:rPr lang="en-US" altLang="zh-TW" baseline="-25000" dirty="0">
                <a:latin typeface="+mn-ea"/>
              </a:rPr>
              <a:t>i</a:t>
            </a:r>
            <a:r>
              <a:rPr lang="en-US" altLang="zh-TW" dirty="0">
                <a:latin typeface="+mn-ea"/>
              </a:rPr>
              <a:t>, </a:t>
            </a:r>
            <a:r>
              <a:rPr lang="en-US" altLang="zh-TW" dirty="0" err="1">
                <a:latin typeface="+mn-ea"/>
              </a:rPr>
              <a:t>v</a:t>
            </a:r>
            <a:r>
              <a:rPr lang="en-US" altLang="zh-TW" baseline="-25000" dirty="0" err="1">
                <a:latin typeface="+mn-ea"/>
              </a:rPr>
              <a:t>j</a:t>
            </a:r>
            <a:r>
              <a:rPr lang="en-US" altLang="zh-TW" dirty="0">
                <a:latin typeface="+mn-ea"/>
              </a:rPr>
              <a:t>&gt; = &lt;</a:t>
            </a:r>
            <a:r>
              <a:rPr lang="en-US" altLang="zh-TW" dirty="0" err="1">
                <a:latin typeface="+mn-ea"/>
              </a:rPr>
              <a:t>v</a:t>
            </a:r>
            <a:r>
              <a:rPr lang="en-US" altLang="zh-TW" baseline="-25000" dirty="0" err="1">
                <a:latin typeface="+mn-ea"/>
              </a:rPr>
              <a:t>j</a:t>
            </a:r>
            <a:r>
              <a:rPr lang="en-US" altLang="zh-TW" dirty="0">
                <a:latin typeface="+mn-ea"/>
              </a:rPr>
              <a:t>, v</a:t>
            </a:r>
            <a:r>
              <a:rPr lang="en-US" altLang="zh-TW" baseline="-25000" dirty="0">
                <a:latin typeface="+mn-ea"/>
              </a:rPr>
              <a:t>i</a:t>
            </a:r>
            <a:r>
              <a:rPr lang="en-US" altLang="zh-TW" dirty="0">
                <a:latin typeface="+mn-ea"/>
              </a:rPr>
              <a:t>&gt;</a:t>
            </a:r>
            <a:r>
              <a:rPr lang="zh-TW" altLang="en-US" dirty="0">
                <a:latin typeface="+mn-ea"/>
              </a:rPr>
              <a:t>。</a:t>
            </a:r>
          </a:p>
          <a:p>
            <a:endParaRPr lang="zh-TW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429000"/>
            <a:ext cx="5113337" cy="219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35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相關術語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844824"/>
            <a:ext cx="7989752" cy="453650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Path (</a:t>
            </a:r>
            <a:r>
              <a:rPr lang="zh-TW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路徑</a:t>
            </a: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TW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altLang="zh-TW" dirty="0">
                <a:sym typeface="Symbol" panose="05050102010706020507" pitchFamily="18" charset="2"/>
              </a:rPr>
              <a:t>A path is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 sequence of vertices</a:t>
            </a:r>
            <a:r>
              <a:rPr lang="en-US" altLang="zh-TW" dirty="0">
                <a:sym typeface="Symbol" panose="05050102010706020507" pitchFamily="18" charset="2"/>
              </a:rPr>
              <a:t> in which each vertex is adjacent to the next one.</a:t>
            </a:r>
          </a:p>
          <a:p>
            <a:pPr lvl="2">
              <a:lnSpc>
                <a:spcPct val="110000"/>
              </a:lnSpc>
            </a:pPr>
            <a:r>
              <a:rPr lang="en-US" altLang="zh-TW" dirty="0">
                <a:sym typeface="Symbol" panose="05050102010706020507" pitchFamily="18" charset="2"/>
              </a:rPr>
              <a:t>In the following figure, {A, B, C, E} is one path and {A, B, E, F} is another.</a:t>
            </a:r>
          </a:p>
          <a:p>
            <a:pPr lvl="1">
              <a:lnSpc>
                <a:spcPct val="110000"/>
              </a:lnSpc>
            </a:pPr>
            <a:endParaRPr lang="en-US" altLang="zh-TW" dirty="0"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endParaRPr lang="en-US" altLang="zh-TW" dirty="0"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endParaRPr lang="en-US" altLang="zh-TW" dirty="0"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endParaRPr lang="en-US" altLang="zh-TW" dirty="0"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endParaRPr lang="en-US" altLang="zh-TW" dirty="0"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altLang="zh-TW" dirty="0">
                <a:sym typeface="Symbol" panose="05050102010706020507" pitchFamily="18" charset="2"/>
              </a:rPr>
              <a:t>In an undirected graph, you may travel in either direction.</a:t>
            </a:r>
          </a:p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645024"/>
            <a:ext cx="4752181" cy="204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149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692696"/>
            <a:ext cx="7989752" cy="5151893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5000"/>
              </a:lnSpc>
              <a:tabLst>
                <a:tab pos="987425" algn="l"/>
              </a:tabLst>
            </a:pP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Cycle</a:t>
            </a:r>
          </a:p>
          <a:p>
            <a:pPr marL="742950" lvl="1" indent="-285750">
              <a:lnSpc>
                <a:spcPct val="105000"/>
              </a:lnSpc>
              <a:tabLst>
                <a:tab pos="987425" algn="l"/>
              </a:tabLst>
            </a:pPr>
            <a:r>
              <a:rPr lang="en-US" altLang="zh-TW" dirty="0">
                <a:sym typeface="Symbol" panose="05050102010706020507" pitchFamily="18" charset="2"/>
              </a:rPr>
              <a:t>A cycle is a path consisting of at least three vertices that </a:t>
            </a:r>
            <a:r>
              <a:rPr lang="en-US" altLang="zh-TW" b="1" i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starts and ends with the 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same vertex</a:t>
            </a:r>
            <a:r>
              <a:rPr lang="en-US" altLang="zh-TW" dirty="0">
                <a:sym typeface="Symbol" panose="05050102010706020507" pitchFamily="18" charset="2"/>
              </a:rPr>
              <a:t>.</a:t>
            </a:r>
          </a:p>
          <a:p>
            <a:pPr marL="1143000" lvl="2" indent="-228600">
              <a:lnSpc>
                <a:spcPct val="105000"/>
              </a:lnSpc>
              <a:tabLst>
                <a:tab pos="987425" algn="l"/>
              </a:tabLst>
            </a:pPr>
            <a:r>
              <a:rPr lang="en-US" altLang="zh-TW" dirty="0">
                <a:sym typeface="Symbol" panose="05050102010706020507" pitchFamily="18" charset="2"/>
              </a:rPr>
              <a:t>In the following subfigure (b), B, C, D, E, B is a cycle.</a:t>
            </a:r>
          </a:p>
          <a:p>
            <a:pPr marL="1143000" lvl="2" indent="-228600">
              <a:lnSpc>
                <a:spcPct val="105000"/>
              </a:lnSpc>
              <a:tabLst>
                <a:tab pos="987425" algn="l"/>
              </a:tabLst>
            </a:pPr>
            <a:endParaRPr lang="en-US" altLang="zh-TW" dirty="0">
              <a:sym typeface="Symbol" panose="05050102010706020507" pitchFamily="18" charset="2"/>
            </a:endParaRPr>
          </a:p>
          <a:p>
            <a:pPr marL="1143000" lvl="2" indent="-228600">
              <a:lnSpc>
                <a:spcPct val="105000"/>
              </a:lnSpc>
              <a:tabLst>
                <a:tab pos="987425" algn="l"/>
              </a:tabLst>
            </a:pPr>
            <a:endParaRPr lang="en-US" altLang="zh-TW" dirty="0">
              <a:sym typeface="Symbol" panose="05050102010706020507" pitchFamily="18" charset="2"/>
            </a:endParaRPr>
          </a:p>
          <a:p>
            <a:pPr marL="1143000" lvl="2" indent="-228600">
              <a:lnSpc>
                <a:spcPct val="105000"/>
              </a:lnSpc>
              <a:tabLst>
                <a:tab pos="987425" algn="l"/>
              </a:tabLst>
            </a:pPr>
            <a:endParaRPr lang="en-US" altLang="zh-TW" dirty="0">
              <a:sym typeface="Symbol" panose="05050102010706020507" pitchFamily="18" charset="2"/>
            </a:endParaRPr>
          </a:p>
          <a:p>
            <a:pPr marL="1143000" lvl="2" indent="-228600">
              <a:lnSpc>
                <a:spcPct val="105000"/>
              </a:lnSpc>
              <a:tabLst>
                <a:tab pos="987425" algn="l"/>
              </a:tabLst>
            </a:pPr>
            <a:endParaRPr lang="en-US" altLang="zh-TW" dirty="0">
              <a:sym typeface="Symbol" panose="05050102010706020507" pitchFamily="18" charset="2"/>
            </a:endParaRPr>
          </a:p>
          <a:p>
            <a:pPr marL="1143000" lvl="2" indent="-228600">
              <a:lnSpc>
                <a:spcPct val="105000"/>
              </a:lnSpc>
              <a:tabLst>
                <a:tab pos="987425" algn="l"/>
              </a:tabLst>
            </a:pPr>
            <a:endParaRPr lang="en-US" altLang="zh-TW" dirty="0">
              <a:sym typeface="Symbol" panose="05050102010706020507" pitchFamily="18" charset="2"/>
            </a:endParaRPr>
          </a:p>
          <a:p>
            <a:pPr marL="1143000" lvl="2" indent="-228600">
              <a:lnSpc>
                <a:spcPct val="105000"/>
              </a:lnSpc>
              <a:tabLst>
                <a:tab pos="987425" algn="l"/>
              </a:tabLst>
            </a:pPr>
            <a:endParaRPr lang="en-US" altLang="zh-TW" dirty="0">
              <a:sym typeface="Symbol" panose="05050102010706020507" pitchFamily="18" charset="2"/>
            </a:endParaRPr>
          </a:p>
          <a:p>
            <a:pPr marL="1143000" lvl="2" indent="-228600">
              <a:lnSpc>
                <a:spcPct val="105000"/>
              </a:lnSpc>
              <a:tabLst>
                <a:tab pos="987425" algn="l"/>
              </a:tabLst>
            </a:pPr>
            <a:r>
              <a:rPr lang="en-US" altLang="zh-TW" dirty="0">
                <a:sym typeface="Symbol" panose="05050102010706020507" pitchFamily="18" charset="2"/>
              </a:rPr>
              <a:t>In a digraph, a path can only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follow the direction</a:t>
            </a:r>
            <a:r>
              <a:rPr lang="en-US" altLang="zh-TW" dirty="0">
                <a:sym typeface="Symbol" panose="05050102010706020507" pitchFamily="18" charset="2"/>
              </a:rPr>
              <a:t> of the edges</a:t>
            </a:r>
          </a:p>
          <a:p>
            <a:pPr marL="1143000" lvl="2" indent="-228600">
              <a:lnSpc>
                <a:spcPct val="105000"/>
              </a:lnSpc>
              <a:tabLst>
                <a:tab pos="987425" algn="l"/>
              </a:tabLst>
            </a:pPr>
            <a:r>
              <a:rPr lang="en-US" altLang="zh-TW" dirty="0">
                <a:sym typeface="Symbol" panose="05050102010706020507" pitchFamily="18" charset="2"/>
              </a:rPr>
              <a:t>In an undirected graph, a path can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move in either direction</a:t>
            </a:r>
            <a:r>
              <a:rPr lang="en-US" altLang="zh-TW" dirty="0">
                <a:sym typeface="Symbol" panose="05050102010706020507" pitchFamily="18" charset="2"/>
              </a:rPr>
              <a:t> along the edge</a:t>
            </a:r>
          </a:p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474" y="2348880"/>
            <a:ext cx="5183187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65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564904"/>
            <a:ext cx="7989752" cy="3279685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TW" b="1" u="sng" dirty="0">
                <a:solidFill>
                  <a:srgbClr val="FF0000"/>
                </a:solidFill>
              </a:rPr>
              <a:t>P</a:t>
            </a:r>
            <a:r>
              <a:rPr lang="en-US" altLang="zh-TW" dirty="0"/>
              <a:t>: the class of problems which can be solved by a deterministic </a:t>
            </a:r>
            <a:r>
              <a:rPr lang="en-US" altLang="zh-TW" u="sng" dirty="0">
                <a:solidFill>
                  <a:srgbClr val="FF0000"/>
                </a:solidFill>
              </a:rPr>
              <a:t>p</a:t>
            </a:r>
            <a:r>
              <a:rPr lang="en-US" altLang="zh-TW" dirty="0"/>
              <a:t>olynomial algorithm.</a:t>
            </a:r>
          </a:p>
          <a:p>
            <a:pPr algn="just">
              <a:lnSpc>
                <a:spcPct val="90000"/>
              </a:lnSpc>
            </a:pPr>
            <a:r>
              <a:rPr lang="en-US" altLang="zh-TW" b="1" u="sng" dirty="0">
                <a:solidFill>
                  <a:srgbClr val="FF0000"/>
                </a:solidFill>
              </a:rPr>
              <a:t>NP</a:t>
            </a:r>
            <a:r>
              <a:rPr lang="en-US" altLang="zh-TW" b="1" dirty="0">
                <a:latin typeface="Times New Roman" panose="02020603050405020304" pitchFamily="18" charset="0"/>
              </a:rPr>
              <a:t> </a:t>
            </a:r>
            <a:r>
              <a:rPr lang="en-US" altLang="zh-TW" dirty="0"/>
              <a:t>: the class of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problem</a:t>
            </a:r>
            <a:r>
              <a:rPr lang="en-US" altLang="zh-TW" dirty="0"/>
              <a:t> which can be solved by a </a:t>
            </a:r>
            <a:r>
              <a:rPr lang="en-US" altLang="zh-TW" u="sng" dirty="0">
                <a:solidFill>
                  <a:srgbClr val="FF0000"/>
                </a:solidFill>
              </a:rPr>
              <a:t>n</a:t>
            </a:r>
            <a:r>
              <a:rPr lang="en-US" altLang="zh-TW" dirty="0"/>
              <a:t>on-deterministic </a:t>
            </a:r>
            <a:r>
              <a:rPr lang="en-US" altLang="zh-TW" u="sng" dirty="0">
                <a:solidFill>
                  <a:srgbClr val="FF0000"/>
                </a:solidFill>
              </a:rPr>
              <a:t>p</a:t>
            </a:r>
            <a:r>
              <a:rPr lang="en-US" altLang="zh-TW" dirty="0"/>
              <a:t>olynomial algorithm.</a:t>
            </a:r>
          </a:p>
          <a:p>
            <a:pPr algn="just">
              <a:lnSpc>
                <a:spcPct val="90000"/>
              </a:lnSpc>
            </a:pPr>
            <a:r>
              <a:rPr lang="en-US" altLang="zh-TW" b="1" u="sng" dirty="0">
                <a:solidFill>
                  <a:srgbClr val="FF0000"/>
                </a:solidFill>
              </a:rPr>
              <a:t>NP-hard</a:t>
            </a:r>
            <a:r>
              <a:rPr lang="en-US" altLang="zh-TW" dirty="0"/>
              <a:t>: the class of problems to which every NP problem reduces.</a:t>
            </a:r>
            <a:endParaRPr lang="en-US" altLang="zh-TW" u="sng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b="1" u="sng" dirty="0">
                <a:solidFill>
                  <a:srgbClr val="FF0000"/>
                </a:solidFill>
              </a:rPr>
              <a:t>NP-complete (NPC)</a:t>
            </a:r>
            <a:r>
              <a:rPr lang="en-US" altLang="zh-TW" dirty="0"/>
              <a:t>: the class of problems which are NP-hard and belong to NP.</a:t>
            </a:r>
          </a:p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620688"/>
            <a:ext cx="4038600" cy="203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884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692696"/>
            <a:ext cx="7989752" cy="515189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Connected (</a:t>
            </a:r>
            <a:r>
              <a:rPr lang="zh-TW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連通</a:t>
            </a: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</a:t>
            </a:r>
            <a:r>
              <a:rPr lang="en-US" altLang="zh-TW" sz="2000" dirty="0"/>
              <a:t>[</a:t>
            </a:r>
            <a:r>
              <a:rPr lang="zh-TW" altLang="en-US" sz="2000" dirty="0"/>
              <a:t>對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無向圖</a:t>
            </a:r>
            <a:r>
              <a:rPr lang="zh-TW" altLang="en-US" sz="2000" dirty="0"/>
              <a:t>而言</a:t>
            </a:r>
            <a:r>
              <a:rPr lang="en-US" altLang="zh-TW" sz="2000" dirty="0"/>
              <a:t>]</a:t>
            </a:r>
          </a:p>
          <a:p>
            <a:pPr lvl="1">
              <a:lnSpc>
                <a:spcPct val="110000"/>
              </a:lnSpc>
            </a:pPr>
            <a:r>
              <a:rPr lang="en-US" altLang="zh-TW" dirty="0"/>
              <a:t>Def: </a:t>
            </a:r>
            <a:r>
              <a:rPr lang="zh-TW" altLang="en-US" dirty="0"/>
              <a:t>在一</a:t>
            </a:r>
            <a:r>
              <a:rPr lang="en-US" altLang="zh-TW" dirty="0"/>
              <a:t>undirected graph</a:t>
            </a:r>
            <a:r>
              <a:rPr lang="zh-TW" altLang="en-US" dirty="0"/>
              <a:t>中，任何成對頂點之間皆有路徑存在。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75" y="2754933"/>
            <a:ext cx="2243137" cy="175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87" y="2754933"/>
            <a:ext cx="2236788" cy="174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238525" y="2610470"/>
            <a:ext cx="1260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Connected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876950" y="2610470"/>
            <a:ext cx="1503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Unconnected</a:t>
            </a:r>
          </a:p>
        </p:txBody>
      </p:sp>
    </p:spTree>
    <p:extLst>
      <p:ext uri="{BB962C8B-B14F-4D97-AF65-F5344CB8AC3E}">
        <p14:creationId xmlns:p14="http://schemas.microsoft.com/office/powerpoint/2010/main" val="168516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692696"/>
            <a:ext cx="7989752" cy="515189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Connected </a:t>
            </a:r>
            <a:r>
              <a:rPr lang="en-US" altLang="zh-TW" sz="1800" dirty="0"/>
              <a:t>[</a:t>
            </a:r>
            <a:r>
              <a:rPr lang="zh-TW" altLang="en-US" sz="1800" dirty="0"/>
              <a:t>對</a:t>
            </a:r>
            <a:r>
              <a:rPr lang="zh-TW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有向圖</a:t>
            </a:r>
            <a:r>
              <a:rPr lang="zh-TW" altLang="en-US" sz="1800" dirty="0"/>
              <a:t>而言</a:t>
            </a:r>
            <a:r>
              <a:rPr lang="en-US" altLang="zh-TW" sz="1800" dirty="0"/>
              <a:t>]</a:t>
            </a:r>
            <a:endParaRPr lang="en-US" altLang="zh-TW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Strongly connected (</a:t>
            </a: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強連通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zh-TW" dirty="0"/>
              <a:t>A directed graph is strongly connected if </a:t>
            </a:r>
            <a:r>
              <a:rPr lang="en-US" altLang="zh-TW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there is 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path</a:t>
            </a:r>
            <a:r>
              <a:rPr lang="en-US" altLang="zh-TW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from each vertex to every other vertex</a:t>
            </a:r>
            <a:r>
              <a:rPr lang="en-US" altLang="zh-TW" dirty="0"/>
              <a:t> in the digraph.</a:t>
            </a:r>
            <a:endParaRPr lang="en-US" altLang="zh-TW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Weakly connected (</a:t>
            </a: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弱連通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zh-TW" dirty="0"/>
              <a:t>A directed graph is weakly connected if </a:t>
            </a:r>
            <a:r>
              <a:rPr lang="en-US" altLang="zh-TW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at least two vertices are 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 connected</a:t>
            </a:r>
            <a:r>
              <a:rPr lang="en-US" altLang="zh-TW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Disjoint (</a:t>
            </a: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不相連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zh-TW" dirty="0"/>
              <a:t>A graph is disjoint if it is not connected.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612" y="4101876"/>
            <a:ext cx="2597150" cy="169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174901"/>
            <a:ext cx="2289175" cy="163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50" y="4101876"/>
            <a:ext cx="2449512" cy="169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57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692696"/>
            <a:ext cx="7989752" cy="515189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Degree (</a:t>
            </a:r>
            <a:r>
              <a:rPr lang="zh-TW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分枝度</a:t>
            </a: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TW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altLang="zh-TW" dirty="0">
                <a:sym typeface="Symbol" panose="05050102010706020507" pitchFamily="18" charset="2"/>
              </a:rPr>
              <a:t>(</a:t>
            </a:r>
            <a:r>
              <a:rPr lang="zh-TW" altLang="en-US" dirty="0">
                <a:sym typeface="Symbol" panose="05050102010706020507" pitchFamily="18" charset="2"/>
              </a:rPr>
              <a:t>無向圖</a:t>
            </a:r>
            <a:r>
              <a:rPr lang="en-US" altLang="zh-TW" dirty="0">
                <a:sym typeface="Symbol" panose="05050102010706020507" pitchFamily="18" charset="2"/>
              </a:rPr>
              <a:t>) The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degree</a:t>
            </a:r>
            <a:r>
              <a:rPr lang="en-US" altLang="zh-TW" dirty="0">
                <a:sym typeface="Symbol" panose="05050102010706020507" pitchFamily="18" charset="2"/>
              </a:rPr>
              <a:t> of a vertex is the number of lines incident to it.</a:t>
            </a:r>
          </a:p>
          <a:p>
            <a:pPr lvl="2">
              <a:lnSpc>
                <a:spcPct val="110000"/>
              </a:lnSpc>
            </a:pPr>
            <a:r>
              <a:rPr lang="zh-TW" altLang="en-US" dirty="0">
                <a:sym typeface="Symbol" panose="05050102010706020507" pitchFamily="18" charset="2"/>
              </a:rPr>
              <a:t>範例</a:t>
            </a:r>
            <a:r>
              <a:rPr lang="en-US" altLang="zh-TW" dirty="0">
                <a:sym typeface="Symbol" panose="05050102010706020507" pitchFamily="18" charset="2"/>
              </a:rPr>
              <a:t>:</a:t>
            </a:r>
          </a:p>
          <a:p>
            <a:pPr lvl="2">
              <a:lnSpc>
                <a:spcPct val="110000"/>
              </a:lnSpc>
            </a:pPr>
            <a:endParaRPr lang="en-US" altLang="zh-TW" dirty="0">
              <a:sym typeface="Symbol" panose="05050102010706020507" pitchFamily="18" charset="2"/>
            </a:endParaRPr>
          </a:p>
          <a:p>
            <a:pPr lvl="2">
              <a:lnSpc>
                <a:spcPct val="110000"/>
              </a:lnSpc>
            </a:pPr>
            <a:endParaRPr lang="en-US" altLang="zh-TW" dirty="0">
              <a:sym typeface="Symbol" panose="05050102010706020507" pitchFamily="18" charset="2"/>
            </a:endParaRPr>
          </a:p>
          <a:p>
            <a:pPr lvl="2">
              <a:lnSpc>
                <a:spcPct val="110000"/>
              </a:lnSpc>
            </a:pPr>
            <a:endParaRPr lang="en-US" altLang="zh-TW" dirty="0">
              <a:sym typeface="Symbol" panose="05050102010706020507" pitchFamily="18" charset="2"/>
            </a:endParaRPr>
          </a:p>
          <a:p>
            <a:pPr lvl="2">
              <a:lnSpc>
                <a:spcPct val="110000"/>
              </a:lnSpc>
            </a:pPr>
            <a:endParaRPr lang="en-US" altLang="zh-TW" dirty="0">
              <a:sym typeface="Symbol" panose="05050102010706020507" pitchFamily="18" charset="2"/>
            </a:endParaRPr>
          </a:p>
          <a:p>
            <a:pPr lvl="2">
              <a:lnSpc>
                <a:spcPct val="110000"/>
              </a:lnSpc>
            </a:pPr>
            <a:endParaRPr lang="en-US" altLang="zh-TW" dirty="0">
              <a:sym typeface="Symbol" panose="05050102010706020507" pitchFamily="18" charset="2"/>
            </a:endParaRPr>
          </a:p>
          <a:p>
            <a:pPr lvl="2">
              <a:lnSpc>
                <a:spcPct val="110000"/>
              </a:lnSpc>
            </a:pPr>
            <a:endParaRPr lang="en-US" altLang="zh-TW" dirty="0">
              <a:sym typeface="Symbol" panose="05050102010706020507" pitchFamily="18" charset="2"/>
            </a:endParaRPr>
          </a:p>
          <a:p>
            <a:pPr lvl="2">
              <a:lnSpc>
                <a:spcPct val="110000"/>
              </a:lnSpc>
            </a:pPr>
            <a:r>
              <a:rPr lang="en-US" altLang="zh-TW" dirty="0">
                <a:sym typeface="Symbol" panose="05050102010706020507" pitchFamily="18" charset="2"/>
              </a:rPr>
              <a:t>The degrees of the nodes A, C, D, F = 1</a:t>
            </a:r>
          </a:p>
          <a:p>
            <a:pPr lvl="2">
              <a:lnSpc>
                <a:spcPct val="110000"/>
              </a:lnSpc>
            </a:pPr>
            <a:r>
              <a:rPr lang="en-US" altLang="zh-TW" dirty="0">
                <a:sym typeface="Symbol" panose="05050102010706020507" pitchFamily="18" charset="2"/>
              </a:rPr>
              <a:t>The degrees of the nodes B, E = 3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88840"/>
            <a:ext cx="3087688" cy="240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17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692696"/>
            <a:ext cx="7989752" cy="5151893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altLang="zh-TW" dirty="0">
                <a:sym typeface="Symbol" panose="05050102010706020507" pitchFamily="18" charset="2"/>
              </a:rPr>
              <a:t>(</a:t>
            </a:r>
            <a:r>
              <a:rPr lang="zh-TW" altLang="en-US" dirty="0">
                <a:sym typeface="Symbol" panose="05050102010706020507" pitchFamily="18" charset="2"/>
              </a:rPr>
              <a:t>有向圖</a:t>
            </a:r>
            <a:r>
              <a:rPr lang="en-US" altLang="zh-TW" dirty="0">
                <a:sym typeface="Symbol" panose="05050102010706020507" pitchFamily="18" charset="2"/>
              </a:rPr>
              <a:t>) The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degree</a:t>
            </a:r>
            <a:r>
              <a:rPr lang="en-US" altLang="zh-TW" dirty="0">
                <a:sym typeface="Symbol" panose="05050102010706020507" pitchFamily="18" charset="2"/>
              </a:rPr>
              <a:t> of a vertex is the</a:t>
            </a:r>
            <a:r>
              <a:rPr lang="en-US" altLang="zh-TW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TW" b="1" u="sng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sum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of the </a:t>
            </a:r>
            <a:r>
              <a:rPr lang="en-US" altLang="zh-TW" b="1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indegree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and </a:t>
            </a:r>
            <a:r>
              <a:rPr lang="en-US" altLang="zh-TW" b="1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outdegree</a:t>
            </a:r>
            <a:r>
              <a:rPr lang="en-US" altLang="zh-TW" dirty="0">
                <a:sym typeface="Symbol" panose="05050102010706020507" pitchFamily="18" charset="2"/>
              </a:rPr>
              <a:t> of lines incident to it.</a:t>
            </a:r>
          </a:p>
          <a:p>
            <a:pPr lvl="2">
              <a:lnSpc>
                <a:spcPct val="90000"/>
              </a:lnSpc>
              <a:spcBef>
                <a:spcPct val="25000"/>
              </a:spcBef>
            </a:pPr>
            <a:r>
              <a:rPr lang="en-US" altLang="zh-TW" dirty="0">
                <a:sym typeface="Symbol" panose="05050102010706020507" pitchFamily="18" charset="2"/>
              </a:rPr>
              <a:t>The 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outdegree</a:t>
            </a:r>
            <a:r>
              <a:rPr lang="en-US" altLang="zh-TW" dirty="0">
                <a:sym typeface="Symbol" panose="05050102010706020507" pitchFamily="18" charset="2"/>
              </a:rPr>
              <a:t> of a vertex in a digraph is </a:t>
            </a:r>
            <a:r>
              <a:rPr lang="en-US" altLang="zh-TW" b="1" i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the number of edges </a:t>
            </a:r>
            <a:r>
              <a:rPr lang="en-US" altLang="zh-TW" b="1" i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leaving</a:t>
            </a:r>
            <a:r>
              <a:rPr lang="en-US" altLang="zh-TW" b="1" i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the vertex</a:t>
            </a:r>
            <a:r>
              <a:rPr lang="en-US" altLang="zh-TW" dirty="0">
                <a:sym typeface="Symbol" panose="05050102010706020507" pitchFamily="18" charset="2"/>
              </a:rPr>
              <a:t>.</a:t>
            </a:r>
          </a:p>
          <a:p>
            <a:pPr lvl="2">
              <a:lnSpc>
                <a:spcPct val="90000"/>
              </a:lnSpc>
              <a:spcBef>
                <a:spcPct val="25000"/>
              </a:spcBef>
            </a:pPr>
            <a:r>
              <a:rPr lang="en-US" altLang="zh-TW" dirty="0">
                <a:sym typeface="Symbol" panose="05050102010706020507" pitchFamily="18" charset="2"/>
              </a:rPr>
              <a:t>The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indegree</a:t>
            </a:r>
            <a:r>
              <a:rPr lang="en-US" altLang="zh-TW" dirty="0">
                <a:sym typeface="Symbol" panose="05050102010706020507" pitchFamily="18" charset="2"/>
              </a:rPr>
              <a:t> is </a:t>
            </a:r>
            <a:r>
              <a:rPr lang="en-US" altLang="zh-TW" b="1" i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the number of edges </a:t>
            </a:r>
            <a:r>
              <a:rPr lang="en-US" altLang="zh-TW" b="1" i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entering</a:t>
            </a:r>
            <a:r>
              <a:rPr lang="en-US" altLang="zh-TW" b="1" i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the vertex</a:t>
            </a:r>
            <a:r>
              <a:rPr lang="en-US" altLang="zh-TW" dirty="0">
                <a:sym typeface="Symbol" panose="05050102010706020507" pitchFamily="18" charset="2"/>
              </a:rPr>
              <a:t>.</a:t>
            </a:r>
          </a:p>
          <a:p>
            <a:pPr lvl="2">
              <a:lnSpc>
                <a:spcPct val="90000"/>
              </a:lnSpc>
              <a:spcBef>
                <a:spcPct val="25000"/>
              </a:spcBef>
            </a:pPr>
            <a:r>
              <a:rPr lang="zh-TW" altLang="en-US" dirty="0">
                <a:sym typeface="Symbol" panose="05050102010706020507" pitchFamily="18" charset="2"/>
              </a:rPr>
              <a:t>範例</a:t>
            </a:r>
            <a:r>
              <a:rPr lang="en-US" altLang="zh-TW" dirty="0">
                <a:sym typeface="Symbol" panose="05050102010706020507" pitchFamily="18" charset="2"/>
              </a:rPr>
              <a:t>:</a:t>
            </a:r>
          </a:p>
          <a:p>
            <a:pPr lvl="2">
              <a:lnSpc>
                <a:spcPct val="90000"/>
              </a:lnSpc>
              <a:spcBef>
                <a:spcPct val="25000"/>
              </a:spcBef>
            </a:pPr>
            <a:endParaRPr lang="en-US" altLang="zh-TW" dirty="0"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  <a:spcBef>
                <a:spcPct val="25000"/>
              </a:spcBef>
            </a:pPr>
            <a:endParaRPr lang="en-US" altLang="zh-TW" dirty="0"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  <a:spcBef>
                <a:spcPct val="25000"/>
              </a:spcBef>
            </a:pPr>
            <a:endParaRPr lang="en-US" altLang="zh-TW" dirty="0"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  <a:spcBef>
                <a:spcPct val="25000"/>
              </a:spcBef>
            </a:pPr>
            <a:endParaRPr lang="en-US" altLang="zh-TW" dirty="0"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  <a:spcBef>
                <a:spcPct val="25000"/>
              </a:spcBef>
            </a:pPr>
            <a:endParaRPr lang="en-US" altLang="zh-TW" dirty="0"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  <a:spcBef>
                <a:spcPct val="25000"/>
              </a:spcBef>
            </a:pPr>
            <a:r>
              <a:rPr lang="en-US" altLang="zh-TW" dirty="0">
                <a:sym typeface="Symbol" panose="05050102010706020507" pitchFamily="18" charset="2"/>
              </a:rPr>
              <a:t>The </a:t>
            </a:r>
            <a:r>
              <a:rPr lang="en-US" altLang="zh-TW" dirty="0" err="1">
                <a:sym typeface="Symbol" panose="05050102010706020507" pitchFamily="18" charset="2"/>
              </a:rPr>
              <a:t>indegree</a:t>
            </a:r>
            <a:r>
              <a:rPr lang="en-US" altLang="zh-TW" dirty="0">
                <a:sym typeface="Symbol" panose="05050102010706020507" pitchFamily="18" charset="2"/>
              </a:rPr>
              <a:t> of vertex B is 1 and its </a:t>
            </a:r>
            <a:r>
              <a:rPr lang="en-US" altLang="zh-TW" dirty="0" err="1">
                <a:sym typeface="Symbol" panose="05050102010706020507" pitchFamily="18" charset="2"/>
              </a:rPr>
              <a:t>outdegree</a:t>
            </a:r>
            <a:r>
              <a:rPr lang="en-US" altLang="zh-TW" dirty="0">
                <a:sym typeface="Symbol" panose="05050102010706020507" pitchFamily="18" charset="2"/>
              </a:rPr>
              <a:t> is 2; the degree of B is 3</a:t>
            </a:r>
          </a:p>
          <a:p>
            <a:pPr lvl="2">
              <a:lnSpc>
                <a:spcPct val="90000"/>
              </a:lnSpc>
              <a:spcBef>
                <a:spcPct val="25000"/>
              </a:spcBef>
            </a:pPr>
            <a:r>
              <a:rPr lang="en-US" altLang="zh-TW" dirty="0">
                <a:sym typeface="Symbol" panose="05050102010706020507" pitchFamily="18" charset="2"/>
              </a:rPr>
              <a:t>The </a:t>
            </a:r>
            <a:r>
              <a:rPr lang="en-US" altLang="zh-TW" dirty="0" err="1">
                <a:sym typeface="Symbol" panose="05050102010706020507" pitchFamily="18" charset="2"/>
              </a:rPr>
              <a:t>indegree</a:t>
            </a:r>
            <a:r>
              <a:rPr lang="en-US" altLang="zh-TW" dirty="0">
                <a:sym typeface="Symbol" panose="05050102010706020507" pitchFamily="18" charset="2"/>
              </a:rPr>
              <a:t> of vertex E is 2 and its </a:t>
            </a:r>
            <a:r>
              <a:rPr lang="en-US" altLang="zh-TW" dirty="0" err="1">
                <a:sym typeface="Symbol" panose="05050102010706020507" pitchFamily="18" charset="2"/>
              </a:rPr>
              <a:t>outdegree</a:t>
            </a:r>
            <a:r>
              <a:rPr lang="en-US" altLang="zh-TW" dirty="0">
                <a:sym typeface="Symbol" panose="05050102010706020507" pitchFamily="18" charset="2"/>
              </a:rPr>
              <a:t> is 2; the degree of E is 4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780928"/>
            <a:ext cx="3076575" cy="1766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83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Graph Storage Structures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represent a graph we need to store two set: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vertices</a:t>
            </a:r>
            <a:endParaRPr lang="en-US" altLang="zh-TW" dirty="0"/>
          </a:p>
          <a:p>
            <a:pPr lvl="1"/>
            <a:r>
              <a:rPr lang="en-US" altLang="zh-TW" dirty="0"/>
              <a:t>The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edges</a:t>
            </a:r>
          </a:p>
          <a:p>
            <a:r>
              <a:rPr lang="en-US" altLang="zh-TW" dirty="0"/>
              <a:t>The two most common structures used to store these sets are</a:t>
            </a:r>
          </a:p>
          <a:p>
            <a:pPr lvl="1"/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Array </a:t>
            </a:r>
            <a:r>
              <a:rPr lang="en-US" altLang="zh-TW" dirty="0"/>
              <a:t>(Adjacency Matrix; </a:t>
            </a:r>
            <a:r>
              <a:rPr lang="zh-TW" altLang="en-US" dirty="0"/>
              <a:t>相鄰矩陣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Linked lists</a:t>
            </a:r>
            <a:r>
              <a:rPr lang="en-US" altLang="zh-TW" dirty="0"/>
              <a:t> (Adjacency List; </a:t>
            </a:r>
            <a:r>
              <a:rPr lang="zh-TW" altLang="en-US" dirty="0"/>
              <a:t>相鄰串列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12985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Adjacency Matrix </a:t>
            </a:r>
            <a:r>
              <a:rPr lang="en-US" altLang="zh-TW" dirty="0"/>
              <a:t>(</a:t>
            </a:r>
            <a:r>
              <a:rPr lang="zh-TW" altLang="en-US" dirty="0"/>
              <a:t>相鄰矩陣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70803"/>
            <a:ext cx="4464496" cy="4780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903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Adjacency List </a:t>
            </a:r>
            <a:r>
              <a:rPr lang="en-US" altLang="zh-TW" dirty="0"/>
              <a:t>(</a:t>
            </a:r>
            <a:r>
              <a:rPr lang="zh-TW" altLang="en-US" dirty="0"/>
              <a:t>相鄰串列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331913" y="3011488"/>
            <a:ext cx="1447800" cy="1447800"/>
            <a:chOff x="703" y="2003"/>
            <a:chExt cx="912" cy="912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039" y="2003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6020202030204" pitchFamily="34" charset="0"/>
                </a:rPr>
                <a:t>A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703" y="2387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Arial Narrow" panose="020B0606020202030204" pitchFamily="34" charset="0"/>
                </a:rPr>
                <a:t>B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423" y="2387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Arial Narrow" panose="020B0606020202030204" pitchFamily="34" charset="0"/>
                </a:rPr>
                <a:t>C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039" y="2723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Arial Narrow" panose="020B0606020202030204" pitchFamily="34" charset="0"/>
                </a:rPr>
                <a:t>D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895" y="2483"/>
              <a:ext cx="5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135" y="2195"/>
              <a:ext cx="0" cy="5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847" y="2147"/>
              <a:ext cx="192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231" y="2147"/>
              <a:ext cx="24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799" y="2579"/>
              <a:ext cx="24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3406775" y="2997200"/>
            <a:ext cx="4549775" cy="1558925"/>
            <a:chOff x="2010" y="1842"/>
            <a:chExt cx="2866" cy="982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260" y="1864"/>
              <a:ext cx="336" cy="960"/>
            </a:xfrm>
            <a:prstGeom prst="rect">
              <a:avLst/>
            </a:prstGeom>
            <a:solidFill>
              <a:srgbClr val="96969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2260" y="2104"/>
              <a:ext cx="3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260" y="2344"/>
              <a:ext cx="3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260" y="2584"/>
              <a:ext cx="3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452" y="1960"/>
              <a:ext cx="3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oval" w="sm" len="sm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452" y="2200"/>
              <a:ext cx="3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oval" w="sm" len="sm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452" y="2440"/>
              <a:ext cx="3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oval" w="sm" len="sm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452" y="2680"/>
              <a:ext cx="3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oval" w="sm" len="sm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788" y="1912"/>
              <a:ext cx="576" cy="14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508" y="1912"/>
              <a:ext cx="576" cy="14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228" y="1912"/>
              <a:ext cx="576" cy="14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788" y="2152"/>
              <a:ext cx="576" cy="14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508" y="2152"/>
              <a:ext cx="576" cy="14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228" y="2152"/>
              <a:ext cx="576" cy="14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788" y="2392"/>
              <a:ext cx="576" cy="14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3508" y="2392"/>
              <a:ext cx="576" cy="14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788" y="2632"/>
              <a:ext cx="576" cy="14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3508" y="2632"/>
              <a:ext cx="576" cy="14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3172" y="1960"/>
              <a:ext cx="3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oval" w="sm" len="sm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3028" y="1912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3748" y="1912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468" y="1912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028" y="2152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3892" y="1960"/>
              <a:ext cx="3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oval" w="sm" len="sm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172" y="2248"/>
              <a:ext cx="3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oval" w="sm" len="sm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892" y="2248"/>
              <a:ext cx="3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oval" w="sm" len="sm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3172" y="2488"/>
              <a:ext cx="3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oval" w="sm" len="sm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3172" y="2728"/>
              <a:ext cx="3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oval" w="sm" len="sm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3748" y="2152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4468" y="2152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3028" y="2392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3748" y="2392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3028" y="2632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3748" y="2632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4420" y="1892"/>
              <a:ext cx="4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b="0"/>
                <a:t>NULL</a:t>
              </a:r>
            </a:p>
          </p:txBody>
        </p:sp>
        <p:sp>
          <p:nvSpPr>
            <p:cNvPr id="50" name="Text Box 49"/>
            <p:cNvSpPr txBox="1">
              <a:spLocks noChangeArrowheads="1"/>
            </p:cNvSpPr>
            <p:nvPr/>
          </p:nvSpPr>
          <p:spPr bwMode="auto">
            <a:xfrm>
              <a:off x="4420" y="2132"/>
              <a:ext cx="4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b="0"/>
                <a:t>NULL</a:t>
              </a:r>
            </a:p>
          </p:txBody>
        </p:sp>
        <p:sp>
          <p:nvSpPr>
            <p:cNvPr id="51" name="Text Box 50"/>
            <p:cNvSpPr txBox="1">
              <a:spLocks noChangeArrowheads="1"/>
            </p:cNvSpPr>
            <p:nvPr/>
          </p:nvSpPr>
          <p:spPr bwMode="auto">
            <a:xfrm>
              <a:off x="3696" y="2612"/>
              <a:ext cx="4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b="0"/>
                <a:t>NULL</a:t>
              </a:r>
            </a:p>
          </p:txBody>
        </p:sp>
        <p:sp>
          <p:nvSpPr>
            <p:cNvPr id="52" name="Text Box 51"/>
            <p:cNvSpPr txBox="1">
              <a:spLocks noChangeArrowheads="1"/>
            </p:cNvSpPr>
            <p:nvPr/>
          </p:nvSpPr>
          <p:spPr bwMode="auto">
            <a:xfrm>
              <a:off x="2826" y="1892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/>
                <a:t>B</a:t>
              </a:r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3520" y="1892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/>
                <a:t>C</a:t>
              </a:r>
            </a:p>
          </p:txBody>
        </p:sp>
        <p:sp>
          <p:nvSpPr>
            <p:cNvPr id="54" name="Text Box 53"/>
            <p:cNvSpPr txBox="1">
              <a:spLocks noChangeArrowheads="1"/>
            </p:cNvSpPr>
            <p:nvPr/>
          </p:nvSpPr>
          <p:spPr bwMode="auto">
            <a:xfrm>
              <a:off x="4240" y="1892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/>
                <a:t>D</a:t>
              </a:r>
            </a:p>
          </p:txBody>
        </p:sp>
        <p:sp>
          <p:nvSpPr>
            <p:cNvPr id="55" name="Text Box 54"/>
            <p:cNvSpPr txBox="1">
              <a:spLocks noChangeArrowheads="1"/>
            </p:cNvSpPr>
            <p:nvPr/>
          </p:nvSpPr>
          <p:spPr bwMode="auto">
            <a:xfrm>
              <a:off x="2836" y="2132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/>
                <a:t>A</a:t>
              </a:r>
            </a:p>
          </p:txBody>
        </p:sp>
        <p:sp>
          <p:nvSpPr>
            <p:cNvPr id="56" name="Text Box 55"/>
            <p:cNvSpPr txBox="1">
              <a:spLocks noChangeArrowheads="1"/>
            </p:cNvSpPr>
            <p:nvPr/>
          </p:nvSpPr>
          <p:spPr bwMode="auto">
            <a:xfrm>
              <a:off x="2010" y="1842"/>
              <a:ext cx="255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b="0"/>
                <a:t>A</a:t>
              </a:r>
            </a:p>
            <a:p>
              <a:r>
                <a:rPr lang="en-US" altLang="zh-TW" sz="2400" b="0"/>
                <a:t>B</a:t>
              </a:r>
            </a:p>
            <a:p>
              <a:r>
                <a:rPr lang="en-US" altLang="zh-TW" sz="2400" b="0"/>
                <a:t>C</a:t>
              </a:r>
            </a:p>
            <a:p>
              <a:r>
                <a:rPr lang="en-US" altLang="zh-TW" sz="2400" b="0"/>
                <a:t>D</a:t>
              </a:r>
            </a:p>
          </p:txBody>
        </p:sp>
        <p:sp>
          <p:nvSpPr>
            <p:cNvPr id="57" name="Text Box 56"/>
            <p:cNvSpPr txBox="1">
              <a:spLocks noChangeArrowheads="1"/>
            </p:cNvSpPr>
            <p:nvPr/>
          </p:nvSpPr>
          <p:spPr bwMode="auto">
            <a:xfrm>
              <a:off x="3520" y="2132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/>
                <a:t>C</a:t>
              </a:r>
            </a:p>
          </p:txBody>
        </p:sp>
        <p:sp>
          <p:nvSpPr>
            <p:cNvPr id="58" name="Text Box 57"/>
            <p:cNvSpPr txBox="1">
              <a:spLocks noChangeArrowheads="1"/>
            </p:cNvSpPr>
            <p:nvPr/>
          </p:nvSpPr>
          <p:spPr bwMode="auto">
            <a:xfrm>
              <a:off x="4240" y="2132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/>
                <a:t>D</a:t>
              </a:r>
            </a:p>
          </p:txBody>
        </p:sp>
        <p:sp>
          <p:nvSpPr>
            <p:cNvPr id="59" name="Text Box 58"/>
            <p:cNvSpPr txBox="1">
              <a:spLocks noChangeArrowheads="1"/>
            </p:cNvSpPr>
            <p:nvPr/>
          </p:nvSpPr>
          <p:spPr bwMode="auto">
            <a:xfrm>
              <a:off x="2836" y="234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/>
                <a:t>A</a:t>
              </a:r>
            </a:p>
          </p:txBody>
        </p:sp>
        <p:sp>
          <p:nvSpPr>
            <p:cNvPr id="60" name="Text Box 59"/>
            <p:cNvSpPr txBox="1">
              <a:spLocks noChangeArrowheads="1"/>
            </p:cNvSpPr>
            <p:nvPr/>
          </p:nvSpPr>
          <p:spPr bwMode="auto">
            <a:xfrm>
              <a:off x="2836" y="2612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/>
                <a:t>A</a:t>
              </a:r>
            </a:p>
          </p:txBody>
        </p:sp>
        <p:sp>
          <p:nvSpPr>
            <p:cNvPr id="61" name="Text Box 60"/>
            <p:cNvSpPr txBox="1">
              <a:spLocks noChangeArrowheads="1"/>
            </p:cNvSpPr>
            <p:nvPr/>
          </p:nvSpPr>
          <p:spPr bwMode="auto">
            <a:xfrm>
              <a:off x="3520" y="2372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/>
                <a:t>B</a:t>
              </a:r>
            </a:p>
          </p:txBody>
        </p:sp>
        <p:sp>
          <p:nvSpPr>
            <p:cNvPr id="62" name="Text Box 61"/>
            <p:cNvSpPr txBox="1">
              <a:spLocks noChangeArrowheads="1"/>
            </p:cNvSpPr>
            <p:nvPr/>
          </p:nvSpPr>
          <p:spPr bwMode="auto">
            <a:xfrm>
              <a:off x="3520" y="2612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/>
                <a:t>B</a:t>
              </a:r>
            </a:p>
          </p:txBody>
        </p:sp>
        <p:sp>
          <p:nvSpPr>
            <p:cNvPr id="63" name="Text Box 62"/>
            <p:cNvSpPr txBox="1">
              <a:spLocks noChangeArrowheads="1"/>
            </p:cNvSpPr>
            <p:nvPr/>
          </p:nvSpPr>
          <p:spPr bwMode="auto">
            <a:xfrm>
              <a:off x="3696" y="2356"/>
              <a:ext cx="4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b="0"/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933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8239280" cy="1504844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+mn-ea"/>
                <a:ea typeface="+mn-ea"/>
              </a:rPr>
              <a:t>演算法</a:t>
            </a:r>
            <a:r>
              <a:rPr lang="en-US" altLang="zh-TW" dirty="0">
                <a:latin typeface="+mn-ea"/>
                <a:ea typeface="+mn-ea"/>
              </a:rPr>
              <a:t>:</a:t>
            </a:r>
            <a:r>
              <a:rPr lang="zh-TW" altLang="en-US" dirty="0">
                <a:latin typeface="+mn-ea"/>
                <a:ea typeface="+mn-ea"/>
              </a:rPr>
              <a:t>效率、分析與量級</a:t>
            </a:r>
            <a:b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r>
              <a:rPr lang="en-US" altLang="zh-TW" cap="none" dirty="0">
                <a:latin typeface="+mn-ea"/>
                <a:ea typeface="+mn-ea"/>
              </a:rPr>
              <a:t>Algorithms</a:t>
            </a:r>
            <a:r>
              <a:rPr lang="en-US" altLang="zh-TW" dirty="0">
                <a:latin typeface="+mn-ea"/>
                <a:ea typeface="+mn-ea"/>
              </a:rPr>
              <a:t>: </a:t>
            </a:r>
            <a:r>
              <a:rPr lang="en-US" altLang="zh-TW" cap="none" dirty="0">
                <a:latin typeface="+mn-ea"/>
                <a:ea typeface="+mn-ea"/>
              </a:rPr>
              <a:t>Efficiency</a:t>
            </a:r>
            <a:r>
              <a:rPr lang="en-US" altLang="zh-TW" dirty="0">
                <a:latin typeface="+mn-ea"/>
                <a:ea typeface="+mn-ea"/>
              </a:rPr>
              <a:t>, </a:t>
            </a:r>
            <a:r>
              <a:rPr lang="en-US" altLang="zh-TW" cap="none" dirty="0">
                <a:latin typeface="+mn-ea"/>
                <a:ea typeface="+mn-ea"/>
              </a:rPr>
              <a:t>Analysis</a:t>
            </a:r>
            <a:r>
              <a:rPr lang="zh-TW" altLang="en-US" dirty="0">
                <a:latin typeface="+mn-ea"/>
                <a:ea typeface="+mn-ea"/>
              </a:rPr>
              <a:t> </a:t>
            </a:r>
            <a:r>
              <a:rPr lang="en-US" altLang="zh-TW" cap="none" dirty="0">
                <a:latin typeface="+mn-ea"/>
                <a:ea typeface="+mn-ea"/>
              </a:rPr>
              <a:t>and</a:t>
            </a:r>
            <a:r>
              <a:rPr lang="en-US" altLang="zh-TW" dirty="0">
                <a:latin typeface="+mn-ea"/>
                <a:ea typeface="+mn-ea"/>
              </a:rPr>
              <a:t> </a:t>
            </a:r>
            <a:r>
              <a:rPr lang="en-US" altLang="zh-TW" cap="none" dirty="0">
                <a:latin typeface="+mn-ea"/>
                <a:ea typeface="+mn-ea"/>
              </a:rPr>
              <a:t>Order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5051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Outlines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844824"/>
            <a:ext cx="7989752" cy="48245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Algorithm</a:t>
            </a:r>
          </a:p>
          <a:p>
            <a:pPr lvl="1"/>
            <a:r>
              <a:rPr lang="zh-TW" altLang="en-US" dirty="0"/>
              <a:t>定義與</a:t>
            </a:r>
            <a:r>
              <a:rPr lang="en-US" altLang="zh-TW" dirty="0"/>
              <a:t>5</a:t>
            </a:r>
            <a:r>
              <a:rPr lang="zh-TW" altLang="en-US" dirty="0"/>
              <a:t>個性質</a:t>
            </a:r>
          </a:p>
          <a:p>
            <a:pPr lvl="1"/>
            <a:r>
              <a:rPr lang="en-US" altLang="zh-TW" dirty="0"/>
              <a:t>Pseudocode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虛擬碼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The Importance of Developing Efficient Algorithms </a:t>
            </a:r>
          </a:p>
          <a:p>
            <a:r>
              <a:rPr lang="en-US" altLang="zh-TW" dirty="0"/>
              <a:t>Analysis of Algorithms </a:t>
            </a:r>
          </a:p>
          <a:p>
            <a:pPr lvl="1"/>
            <a:r>
              <a:rPr lang="en-US" altLang="zh-TW" dirty="0"/>
              <a:t>Space complexity</a:t>
            </a:r>
          </a:p>
          <a:p>
            <a:pPr lvl="1"/>
            <a:r>
              <a:rPr lang="en-US" altLang="zh-TW" dirty="0"/>
              <a:t>Time complexity</a:t>
            </a:r>
          </a:p>
          <a:p>
            <a:r>
              <a:rPr lang="en-US" altLang="zh-TW" dirty="0"/>
              <a:t>Asymptotic Notation (</a:t>
            </a:r>
            <a:r>
              <a:rPr lang="zh-TW" altLang="en-US" dirty="0"/>
              <a:t>漸近式表示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Order</a:t>
            </a:r>
          </a:p>
          <a:p>
            <a:pPr lvl="2"/>
            <a:r>
              <a:rPr lang="en-US" altLang="zh-TW" dirty="0">
                <a:sym typeface="Symbol" panose="05050102010706020507" pitchFamily="18" charset="2"/>
              </a:rPr>
              <a:t>, , , o, </a:t>
            </a:r>
          </a:p>
          <a:p>
            <a:r>
              <a:rPr lang="en-US" altLang="zh-TW" dirty="0"/>
              <a:t>Using a Limit to Determine Order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24361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844824"/>
            <a:ext cx="7989752" cy="460851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30000"/>
              </a:spcBef>
            </a:pPr>
            <a:r>
              <a:rPr lang="zh-TW" altLang="en-US" dirty="0"/>
              <a:t>通常在針對某一問題開發程式時，都會經過下列步驟：</a:t>
            </a:r>
          </a:p>
          <a:p>
            <a:pPr lvl="2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TW" sz="2400" dirty="0"/>
              <a:t>Step 1: </a:t>
            </a:r>
            <a:r>
              <a:rPr lang="zh-TW" altLang="en-US" sz="2400" dirty="0"/>
              <a:t>明確</a:t>
            </a:r>
            <a:r>
              <a:rPr lang="zh-TW" alt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定義問題</a:t>
            </a:r>
            <a:endParaRPr lang="zh-TW" altLang="en-US" sz="2400" dirty="0"/>
          </a:p>
          <a:p>
            <a:pPr lvl="2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TW" sz="2400" dirty="0"/>
              <a:t>Step 2:</a:t>
            </a:r>
            <a:r>
              <a:rPr lang="en-US" altLang="zh-TW" sz="2400" b="1" i="1" u="sng" dirty="0"/>
              <a:t> </a:t>
            </a:r>
            <a:r>
              <a:rPr lang="zh-TW" altLang="en-US" sz="2400" b="1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設計</a:t>
            </a:r>
            <a:r>
              <a:rPr lang="zh-TW" altLang="en-US" sz="2400" b="1" i="1" u="sng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演算法</a:t>
            </a:r>
            <a:r>
              <a:rPr lang="zh-TW" altLang="en-US" sz="2400" b="1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，並評估其執行效率</a:t>
            </a:r>
            <a:endParaRPr lang="zh-TW" altLang="en-US" sz="2400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TW" sz="2400" dirty="0"/>
              <a:t>Step 3: </a:t>
            </a:r>
            <a:r>
              <a:rPr lang="zh-TW" altLang="en-US" sz="2400" dirty="0"/>
              <a:t>撰寫</a:t>
            </a:r>
            <a:r>
              <a:rPr lang="zh-TW" alt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程式</a:t>
            </a:r>
            <a:r>
              <a:rPr lang="zh-TW" altLang="en-US" sz="2400" dirty="0"/>
              <a:t>，並加以測試</a:t>
            </a:r>
          </a:p>
          <a:p>
            <a:pPr>
              <a:spcBef>
                <a:spcPct val="30000"/>
              </a:spcBef>
            </a:pPr>
            <a:r>
              <a:rPr lang="en-US" altLang="zh-TW" dirty="0"/>
              <a:t>Example: </a:t>
            </a:r>
            <a:r>
              <a:rPr lang="zh-TW" altLang="en-US" dirty="0"/>
              <a:t>計算大學入學考試中，某一單科分數之高標</a:t>
            </a:r>
          </a:p>
          <a:p>
            <a:pPr lvl="1">
              <a:spcBef>
                <a:spcPct val="30000"/>
              </a:spcBef>
            </a:pP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明確定義</a:t>
            </a:r>
            <a:r>
              <a:rPr lang="zh-TW" altLang="en-US" dirty="0"/>
              <a:t>：計算所有考生在該科中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前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25%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成績</a:t>
            </a:r>
            <a:r>
              <a:rPr lang="zh-TW" altLang="zh-TW" dirty="0"/>
              <a:t>之平均</a:t>
            </a:r>
            <a:r>
              <a:rPr lang="zh-TW" altLang="en-US" dirty="0"/>
              <a:t>。</a:t>
            </a:r>
            <a:endParaRPr lang="zh-TW" altLang="zh-TW" dirty="0"/>
          </a:p>
          <a:p>
            <a:pPr lvl="1">
              <a:spcBef>
                <a:spcPct val="30000"/>
              </a:spcBef>
            </a:pPr>
            <a:r>
              <a:rPr lang="zh-TW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演算法</a:t>
            </a:r>
            <a:r>
              <a:rPr lang="zh-TW" altLang="zh-TW" dirty="0"/>
              <a:t>：</a:t>
            </a:r>
          </a:p>
          <a:p>
            <a:pPr lvl="2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TW" dirty="0"/>
              <a:t>Step 1: </a:t>
            </a:r>
            <a:r>
              <a:rPr lang="zh-TW" altLang="en-US" dirty="0"/>
              <a:t>將所有考生英文成績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排序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由高至低</a:t>
            </a:r>
            <a:r>
              <a:rPr lang="en-US" altLang="zh-TW" dirty="0"/>
              <a:t>)</a:t>
            </a:r>
          </a:p>
          <a:p>
            <a:pPr lvl="2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TW" dirty="0"/>
              <a:t>Step 2: </a:t>
            </a:r>
            <a:r>
              <a:rPr lang="zh-TW" altLang="en-US" dirty="0"/>
              <a:t>將排名在前面</a:t>
            </a:r>
            <a:r>
              <a:rPr lang="en-US" altLang="zh-TW" dirty="0"/>
              <a:t>1/4</a:t>
            </a:r>
            <a:r>
              <a:rPr lang="zh-TW" altLang="en-US" dirty="0"/>
              <a:t>的成績</a:t>
            </a:r>
            <a:r>
              <a:rPr lang="zh-TW" altLang="zh-TW" dirty="0"/>
              <a:t>資料相加後，再除以</a:t>
            </a:r>
            <a:r>
              <a:rPr lang="en-US" altLang="zh-TW" dirty="0"/>
              <a:t>1/4</a:t>
            </a:r>
            <a:r>
              <a:rPr lang="zh-TW" altLang="en-US" dirty="0"/>
              <a:t>的人數</a:t>
            </a:r>
          </a:p>
          <a:p>
            <a:pPr lvl="1">
              <a:spcBef>
                <a:spcPct val="30000"/>
              </a:spcBef>
            </a:pP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撰寫程式</a:t>
            </a:r>
            <a:r>
              <a:rPr lang="zh-TW" altLang="en-US" dirty="0"/>
              <a:t>：</a:t>
            </a:r>
            <a:r>
              <a:rPr lang="en-US" altLang="zh-TW" dirty="0"/>
              <a:t>...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881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Polynomial Time </a:t>
            </a:r>
            <a:r>
              <a:rPr lang="en-US" altLang="zh-TW" dirty="0"/>
              <a:t>(</a:t>
            </a:r>
            <a:r>
              <a:rPr lang="zh-TW" altLang="en-US" dirty="0"/>
              <a:t>多項式時間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什麼是 “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多項式時間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(Polynomial Time)</a:t>
            </a:r>
            <a:r>
              <a:rPr lang="en-US" altLang="zh-TW" dirty="0"/>
              <a:t>”?</a:t>
            </a:r>
          </a:p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56" y="2634778"/>
            <a:ext cx="5400675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1980556" y="4579466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 flipV="1">
            <a:off x="2339331" y="3139603"/>
            <a:ext cx="1587" cy="1368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043931" y="3577753"/>
            <a:ext cx="128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lang="en-US" altLang="zh-TW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Polynomial</a:t>
            </a:r>
          </a:p>
          <a:p>
            <a:r>
              <a:rPr lang="en-US" altLang="zh-TW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Time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2483793" y="4652491"/>
            <a:ext cx="1588" cy="7191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83568" y="4658841"/>
            <a:ext cx="1771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lang="en-US" altLang="zh-TW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Non-Polynomial</a:t>
            </a:r>
          </a:p>
          <a:p>
            <a:r>
              <a:rPr lang="en-US" altLang="zh-TW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3284450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692696"/>
            <a:ext cx="7989752" cy="604867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TW" altLang="en-US" dirty="0">
                <a:latin typeface="MS PGothic" panose="020B0600070205080204" pitchFamily="34" charset="-128"/>
              </a:rPr>
              <a:t>當我們使用某種技巧解決一個問題時，會產生一種</a:t>
            </a:r>
            <a:r>
              <a:rPr lang="zh-TW" altLang="en-US" b="1" u="sng" dirty="0">
                <a:latin typeface="MS PGothic" panose="020B0600070205080204" pitchFamily="34" charset="-128"/>
              </a:rPr>
              <a:t>逐步執行的程序</a:t>
            </a:r>
            <a:r>
              <a:rPr lang="en-US" altLang="zh-TW" dirty="0">
                <a:latin typeface="MS PGothic" panose="020B0600070205080204" pitchFamily="34" charset="-128"/>
              </a:rPr>
              <a:t>(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step-by-step procedure</a:t>
            </a:r>
            <a:r>
              <a:rPr lang="en-US" altLang="zh-TW" dirty="0">
                <a:latin typeface="MS PGothic" panose="020B0600070205080204" pitchFamily="34" charset="-128"/>
              </a:rPr>
              <a:t>)</a:t>
            </a:r>
            <a:r>
              <a:rPr lang="zh-TW" altLang="en-US" dirty="0">
                <a:latin typeface="MS PGothic" panose="020B0600070205080204" pitchFamily="34" charset="-128"/>
              </a:rPr>
              <a:t>來解決問題，該種逐步執行的程序即稱為解決這個問題的</a:t>
            </a: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S PGothic" panose="020B0600070205080204" pitchFamily="34" charset="-128"/>
              </a:rPr>
              <a:t>演算法</a:t>
            </a:r>
            <a:r>
              <a:rPr lang="zh-TW" altLang="en-US" dirty="0">
                <a:latin typeface="MS PGothic" panose="020B0600070205080204" pitchFamily="34" charset="-128"/>
              </a:rPr>
              <a:t>。</a:t>
            </a:r>
          </a:p>
          <a:p>
            <a:pPr>
              <a:lnSpc>
                <a:spcPct val="110000"/>
              </a:lnSpc>
            </a:pPr>
            <a:r>
              <a:rPr lang="zh-TW" altLang="en-US" dirty="0">
                <a:latin typeface="MS PGothic" panose="020B0600070205080204" pitchFamily="34" charset="-128"/>
              </a:rPr>
              <a:t>定義</a:t>
            </a:r>
            <a:r>
              <a:rPr lang="en-US" altLang="zh-TW" dirty="0">
                <a:latin typeface="MS PGothic" panose="020B0600070205080204" pitchFamily="34" charset="-128"/>
              </a:rPr>
              <a:t>: </a:t>
            </a:r>
          </a:p>
          <a:p>
            <a:pPr lvl="1">
              <a:lnSpc>
                <a:spcPct val="110000"/>
              </a:lnSpc>
            </a:pPr>
            <a:r>
              <a:rPr lang="zh-TW" altLang="en-US" dirty="0">
                <a:latin typeface="MS PGothic" panose="020B0600070205080204" pitchFamily="34" charset="-128"/>
              </a:rPr>
              <a:t>完成特定功能之有限個指令之集合。</a:t>
            </a:r>
          </a:p>
          <a:p>
            <a:pPr lvl="1">
              <a:lnSpc>
                <a:spcPct val="110000"/>
              </a:lnSpc>
            </a:pPr>
            <a:r>
              <a:rPr lang="zh-TW" altLang="en-US" dirty="0">
                <a:latin typeface="MS PGothic" panose="020B0600070205080204" pitchFamily="34" charset="-128"/>
              </a:rPr>
              <a:t>需滿足下列</a:t>
            </a:r>
            <a:r>
              <a:rPr lang="en-US" altLang="zh-TW" dirty="0">
                <a:latin typeface="MS PGothic" panose="020B0600070205080204" pitchFamily="34" charset="-128"/>
              </a:rPr>
              <a:t>5</a:t>
            </a:r>
            <a:r>
              <a:rPr lang="zh-TW" altLang="en-US" dirty="0">
                <a:latin typeface="MS PGothic" panose="020B0600070205080204" pitchFamily="34" charset="-128"/>
              </a:rPr>
              <a:t>個性質：</a:t>
            </a:r>
          </a:p>
          <a:p>
            <a:pPr lvl="2">
              <a:lnSpc>
                <a:spcPct val="110000"/>
              </a:lnSpc>
            </a:pPr>
            <a:r>
              <a:rPr lang="en-US" altLang="zh-TW" b="1" dirty="0">
                <a:solidFill>
                  <a:srgbClr val="FF0000"/>
                </a:solidFill>
                <a:latin typeface="MS PGothic" panose="020B0600070205080204" pitchFamily="34" charset="-128"/>
              </a:rPr>
              <a:t>Input</a:t>
            </a:r>
            <a:r>
              <a:rPr lang="en-US" altLang="zh-TW" dirty="0">
                <a:latin typeface="MS PGothic" panose="020B0600070205080204" pitchFamily="34" charset="-128"/>
              </a:rPr>
              <a:t>: </a:t>
            </a:r>
            <a:r>
              <a:rPr lang="zh-TW" altLang="en-US" dirty="0">
                <a:latin typeface="MS PGothic" panose="020B0600070205080204" pitchFamily="34" charset="-128"/>
              </a:rPr>
              <a:t>外界至少提供</a:t>
            </a:r>
            <a:r>
              <a:rPr lang="zh-TW" altLang="en-US" dirty="0">
                <a:latin typeface="MS PGothic" panose="020B0600070205080204" pitchFamily="34" charset="-128"/>
                <a:sym typeface="Symbol" panose="05050102010706020507" pitchFamily="18" charset="2"/>
              </a:rPr>
              <a:t></a:t>
            </a:r>
            <a:r>
              <a:rPr lang="en-US" altLang="zh-TW" dirty="0">
                <a:latin typeface="MS PGothic" panose="020B0600070205080204" pitchFamily="34" charset="-128"/>
                <a:sym typeface="Symbol" panose="05050102010706020507" pitchFamily="18" charset="2"/>
              </a:rPr>
              <a:t>0</a:t>
            </a:r>
            <a:r>
              <a:rPr lang="zh-TW" altLang="en-US" dirty="0">
                <a:latin typeface="MS PGothic" panose="020B0600070205080204" pitchFamily="34" charset="-128"/>
                <a:sym typeface="Symbol" panose="05050102010706020507" pitchFamily="18" charset="2"/>
              </a:rPr>
              <a:t>個輸入</a:t>
            </a:r>
          </a:p>
          <a:p>
            <a:pPr lvl="2">
              <a:lnSpc>
                <a:spcPct val="110000"/>
              </a:lnSpc>
            </a:pPr>
            <a:r>
              <a:rPr lang="en-US" altLang="zh-TW" b="1" dirty="0">
                <a:solidFill>
                  <a:srgbClr val="FF0000"/>
                </a:solidFill>
                <a:latin typeface="MS PGothic" panose="020B0600070205080204" pitchFamily="34" charset="-128"/>
                <a:sym typeface="Symbol" panose="05050102010706020507" pitchFamily="18" charset="2"/>
              </a:rPr>
              <a:t>Output</a:t>
            </a:r>
            <a:r>
              <a:rPr lang="en-US" altLang="zh-TW" dirty="0">
                <a:latin typeface="MS PGothic" panose="020B0600070205080204" pitchFamily="34" charset="-128"/>
                <a:sym typeface="Symbol" panose="05050102010706020507" pitchFamily="18" charset="2"/>
              </a:rPr>
              <a:t>: Algorithm</a:t>
            </a:r>
            <a:r>
              <a:rPr lang="zh-TW" altLang="en-US" dirty="0">
                <a:latin typeface="MS PGothic" panose="020B0600070205080204" pitchFamily="34" charset="-128"/>
                <a:sym typeface="Symbol" panose="05050102010706020507" pitchFamily="18" charset="2"/>
              </a:rPr>
              <a:t>至少產生</a:t>
            </a:r>
            <a:r>
              <a:rPr lang="en-US" altLang="zh-TW" dirty="0">
                <a:latin typeface="MS PGothic" panose="020B0600070205080204" pitchFamily="34" charset="-128"/>
                <a:sym typeface="Symbol" panose="05050102010706020507" pitchFamily="18" charset="2"/>
              </a:rPr>
              <a:t>1</a:t>
            </a:r>
            <a:r>
              <a:rPr lang="zh-TW" altLang="en-US" dirty="0">
                <a:latin typeface="MS PGothic" panose="020B0600070205080204" pitchFamily="34" charset="-128"/>
                <a:sym typeface="Symbol" panose="05050102010706020507" pitchFamily="18" charset="2"/>
              </a:rPr>
              <a:t>個輸出結果</a:t>
            </a:r>
          </a:p>
          <a:p>
            <a:pPr lvl="2">
              <a:lnSpc>
                <a:spcPct val="110000"/>
              </a:lnSpc>
            </a:pPr>
            <a:r>
              <a:rPr lang="en-US" altLang="zh-TW" b="1" dirty="0">
                <a:solidFill>
                  <a:srgbClr val="FF0000"/>
                </a:solidFill>
                <a:latin typeface="MS PGothic" panose="020B0600070205080204" pitchFamily="34" charset="-128"/>
                <a:sym typeface="Symbol" panose="05050102010706020507" pitchFamily="18" charset="2"/>
              </a:rPr>
              <a:t>Definiteness</a:t>
            </a:r>
            <a:r>
              <a:rPr lang="en-US" altLang="zh-TW" dirty="0">
                <a:latin typeface="MS PGothic" panose="020B0600070205080204" pitchFamily="34" charset="-128"/>
                <a:sym typeface="Symbol" panose="05050102010706020507" pitchFamily="18" charset="2"/>
              </a:rPr>
              <a:t> (</a:t>
            </a:r>
            <a:r>
              <a:rPr lang="zh-TW" altLang="en-US" dirty="0">
                <a:latin typeface="MS PGothic" panose="020B0600070205080204" pitchFamily="34" charset="-128"/>
                <a:sym typeface="Symbol" panose="05050102010706020507" pitchFamily="18" charset="2"/>
              </a:rPr>
              <a:t>明確</a:t>
            </a:r>
            <a:r>
              <a:rPr lang="en-US" altLang="zh-TW" dirty="0">
                <a:latin typeface="MS PGothic" panose="020B0600070205080204" pitchFamily="34" charset="-128"/>
                <a:sym typeface="Symbol" panose="05050102010706020507" pitchFamily="18" charset="2"/>
              </a:rPr>
              <a:t>): </a:t>
            </a:r>
            <a:r>
              <a:rPr lang="zh-TW" altLang="en-US" dirty="0">
                <a:latin typeface="MS PGothic" panose="020B0600070205080204" pitchFamily="34" charset="-128"/>
                <a:sym typeface="Symbol" panose="05050102010706020507" pitchFamily="18" charset="2"/>
              </a:rPr>
              <a:t>每個指令必須是</a:t>
            </a:r>
            <a:r>
              <a:rPr lang="en-US" altLang="zh-TW" dirty="0">
                <a:latin typeface="MS PGothic" panose="020B0600070205080204" pitchFamily="34" charset="-128"/>
                <a:sym typeface="Symbol" panose="05050102010706020507" pitchFamily="18" charset="2"/>
              </a:rPr>
              <a:t>Clear and Unambiguous</a:t>
            </a:r>
          </a:p>
          <a:p>
            <a:pPr lvl="2">
              <a:lnSpc>
                <a:spcPct val="110000"/>
              </a:lnSpc>
            </a:pPr>
            <a:r>
              <a:rPr lang="en-US" altLang="zh-TW" b="1" dirty="0">
                <a:solidFill>
                  <a:srgbClr val="FF0000"/>
                </a:solidFill>
                <a:latin typeface="MS PGothic" panose="020B0600070205080204" pitchFamily="34" charset="-128"/>
                <a:sym typeface="Symbol" panose="05050102010706020507" pitchFamily="18" charset="2"/>
              </a:rPr>
              <a:t>Finiteness</a:t>
            </a:r>
            <a:r>
              <a:rPr lang="en-US" altLang="zh-TW" dirty="0">
                <a:solidFill>
                  <a:srgbClr val="FF0000"/>
                </a:solidFill>
                <a:latin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TW" dirty="0">
                <a:latin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zh-TW" altLang="en-US" dirty="0">
                <a:latin typeface="MS PGothic" panose="020B0600070205080204" pitchFamily="34" charset="-128"/>
                <a:sym typeface="Symbol" panose="05050102010706020507" pitchFamily="18" charset="2"/>
              </a:rPr>
              <a:t>有限性</a:t>
            </a:r>
            <a:r>
              <a:rPr lang="en-US" altLang="zh-TW" dirty="0">
                <a:latin typeface="MS PGothic" panose="020B0600070205080204" pitchFamily="34" charset="-128"/>
                <a:sym typeface="Symbol" panose="05050102010706020507" pitchFamily="18" charset="2"/>
              </a:rPr>
              <a:t>): Algorithm</a:t>
            </a:r>
            <a:r>
              <a:rPr lang="zh-TW" altLang="en-US" dirty="0">
                <a:latin typeface="MS PGothic" panose="020B0600070205080204" pitchFamily="34" charset="-128"/>
                <a:sym typeface="Symbol" panose="05050102010706020507" pitchFamily="18" charset="2"/>
              </a:rPr>
              <a:t>在執行有限個步驟後，必定終止</a:t>
            </a:r>
          </a:p>
          <a:p>
            <a:pPr lvl="2">
              <a:lnSpc>
                <a:spcPct val="110000"/>
              </a:lnSpc>
            </a:pPr>
            <a:r>
              <a:rPr lang="en-US" altLang="zh-TW" b="1" dirty="0">
                <a:solidFill>
                  <a:srgbClr val="FF0000"/>
                </a:solidFill>
                <a:latin typeface="MS PGothic" panose="020B0600070205080204" pitchFamily="34" charset="-128"/>
                <a:sym typeface="Symbol" panose="05050102010706020507" pitchFamily="18" charset="2"/>
              </a:rPr>
              <a:t>Effectiveness</a:t>
            </a:r>
            <a:r>
              <a:rPr lang="en-US" altLang="zh-TW" dirty="0">
                <a:latin typeface="MS PGothic" panose="020B0600070205080204" pitchFamily="34" charset="-128"/>
                <a:sym typeface="Symbol" panose="05050102010706020507" pitchFamily="18" charset="2"/>
              </a:rPr>
              <a:t> (</a:t>
            </a:r>
            <a:r>
              <a:rPr lang="zh-TW" altLang="en-US" dirty="0">
                <a:latin typeface="MS PGothic" panose="020B0600070205080204" pitchFamily="34" charset="-128"/>
                <a:sym typeface="Symbol" panose="05050102010706020507" pitchFamily="18" charset="2"/>
              </a:rPr>
              <a:t>有效性</a:t>
            </a:r>
            <a:r>
              <a:rPr lang="en-US" altLang="zh-TW" dirty="0">
                <a:latin typeface="MS PGothic" panose="020B0600070205080204" pitchFamily="34" charset="-128"/>
                <a:sym typeface="Symbol" panose="05050102010706020507" pitchFamily="18" charset="2"/>
              </a:rPr>
              <a:t>): </a:t>
            </a:r>
            <a:r>
              <a:rPr lang="zh-TW" altLang="en-US" dirty="0">
                <a:latin typeface="MS PGothic" panose="020B0600070205080204" pitchFamily="34" charset="-128"/>
                <a:sym typeface="Symbol" panose="05050102010706020507" pitchFamily="18" charset="2"/>
              </a:rPr>
              <a:t>用紙跟筆即可追蹤</a:t>
            </a:r>
            <a:r>
              <a:rPr lang="en-US" altLang="zh-TW" dirty="0">
                <a:latin typeface="MS PGothic" panose="020B0600070205080204" pitchFamily="34" charset="-128"/>
                <a:sym typeface="Symbol" panose="05050102010706020507" pitchFamily="18" charset="2"/>
              </a:rPr>
              <a:t>Algorithm</a:t>
            </a:r>
            <a:r>
              <a:rPr lang="zh-TW" altLang="en-US" dirty="0">
                <a:latin typeface="MS PGothic" panose="020B0600070205080204" pitchFamily="34" charset="-128"/>
                <a:sym typeface="Symbol" panose="05050102010706020507" pitchFamily="18" charset="2"/>
              </a:rPr>
              <a:t>中執行的過程及結果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37502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Pseudocode</a:t>
            </a:r>
            <a:r>
              <a:rPr lang="en-US" altLang="zh-TW" dirty="0"/>
              <a:t> (</a:t>
            </a:r>
            <a:r>
              <a:rPr lang="zh-TW" altLang="en-US" dirty="0"/>
              <a:t>虛擬碼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1188" y="3059113"/>
            <a:ext cx="8153400" cy="2098675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700"/>
              </a:spcBef>
              <a:spcAft>
                <a:spcPts val="650"/>
              </a:spcAft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  <a:latin typeface="Helvetica Neue"/>
              </a:rPr>
              <a:t>One of the most common tools for</a:t>
            </a:r>
            <a:r>
              <a:rPr kumimoji="0" lang="en-US" altLang="zh-TW" sz="32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/>
              </a:rPr>
              <a:t> </a:t>
            </a: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  <a:latin typeface="Helvetica Neue"/>
              </a:rPr>
              <a:t>defining algorithms is</a:t>
            </a:r>
            <a:r>
              <a:rPr kumimoji="0" lang="en-US" altLang="zh-TW" sz="32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/>
              </a:rPr>
              <a:t> </a:t>
            </a:r>
            <a:r>
              <a:rPr kumimoji="0" lang="en-US" altLang="zh-TW" sz="3200" b="1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/>
              </a:rPr>
              <a:t>pseudocode</a:t>
            </a:r>
            <a:r>
              <a:rPr kumimoji="0" lang="en-US" altLang="zh-TW" sz="32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/>
              </a:rPr>
              <a:t>, </a:t>
            </a: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  <a:latin typeface="Helvetica Neue"/>
              </a:rPr>
              <a:t>which is part</a:t>
            </a:r>
            <a:r>
              <a:rPr kumimoji="0" lang="en-US" altLang="zh-TW" sz="32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/>
              </a:rPr>
              <a:t> </a:t>
            </a:r>
            <a:r>
              <a:rPr kumimoji="0" lang="en-US" altLang="zh-TW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/>
              </a:rPr>
              <a:t>English</a:t>
            </a: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  <a:latin typeface="Helvetica Neue"/>
              </a:rPr>
              <a:t>, part</a:t>
            </a:r>
            <a:r>
              <a:rPr kumimoji="0" lang="en-US" altLang="zh-TW" sz="32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/>
              </a:rPr>
              <a:t> </a:t>
            </a:r>
            <a:r>
              <a:rPr kumimoji="0" lang="en-US" altLang="zh-TW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/>
              </a:rPr>
              <a:t>Structured Code</a:t>
            </a:r>
            <a:r>
              <a:rPr kumimoji="0" lang="en-US" altLang="zh-TW" sz="32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/>
              </a:rPr>
              <a:t>.</a:t>
            </a:r>
            <a:r>
              <a:rPr kumimoji="0" lang="en-US" altLang="zh-TW" sz="32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 Neue"/>
              </a:rPr>
              <a:t> </a:t>
            </a:r>
          </a:p>
        </p:txBody>
      </p:sp>
      <p:sp>
        <p:nvSpPr>
          <p:cNvPr id="5" name="PubRRectCallout"/>
          <p:cNvSpPr>
            <a:spLocks noEditPoints="1" noChangeArrowheads="1"/>
          </p:cNvSpPr>
          <p:nvPr/>
        </p:nvSpPr>
        <p:spPr bwMode="auto">
          <a:xfrm>
            <a:off x="1220788" y="1854200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16188" y="2006600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Note: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1931988"/>
            <a:ext cx="322263" cy="76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3340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Example of Pseudocode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  <a:r>
              <a:rPr lang="en-US" altLang="zh-TW" dirty="0"/>
              <a:t>1: </a:t>
            </a:r>
            <a:r>
              <a:rPr lang="zh-TW" altLang="en-US" dirty="0"/>
              <a:t>搜尋問題</a:t>
            </a:r>
          </a:p>
          <a:p>
            <a:endParaRPr lang="zh-TW" altLang="en-US" dirty="0"/>
          </a:p>
          <a:p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  <a:p>
            <a:r>
              <a:rPr lang="zh-TW" altLang="en-US" dirty="0"/>
              <a:t>範例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15" y="4509120"/>
            <a:ext cx="3889375" cy="137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15" y="2564904"/>
            <a:ext cx="7921625" cy="121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28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問題演算法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43302"/>
            <a:ext cx="7200800" cy="40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03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836712"/>
            <a:ext cx="7989752" cy="5007877"/>
          </a:xfrm>
        </p:spPr>
        <p:txBody>
          <a:bodyPr/>
          <a:lstStyle/>
          <a:p>
            <a:pPr marL="342900" indent="-342900"/>
            <a:r>
              <a:rPr lang="zh-TW" altLang="en-US" dirty="0"/>
              <a:t>問題</a:t>
            </a:r>
            <a:r>
              <a:rPr lang="en-US" altLang="zh-TW" dirty="0"/>
              <a:t>2: </a:t>
            </a:r>
            <a:r>
              <a:rPr lang="zh-TW" altLang="en-US" dirty="0"/>
              <a:t>字串完全匹配問題 </a:t>
            </a:r>
            <a:r>
              <a:rPr lang="en-US" altLang="zh-TW" dirty="0"/>
              <a:t>(The Exact String Matching Problem)</a:t>
            </a:r>
          </a:p>
          <a:p>
            <a:pPr marL="342900" indent="-342900"/>
            <a:r>
              <a:rPr lang="en-US" altLang="zh-TW" dirty="0"/>
              <a:t>Input</a:t>
            </a:r>
          </a:p>
          <a:p>
            <a:pPr marL="742950" lvl="1" indent="-285750"/>
            <a:r>
              <a:rPr lang="zh-TW" altLang="en-US" dirty="0"/>
              <a:t>字串 </a:t>
            </a:r>
            <a:r>
              <a:rPr lang="en-US" altLang="zh-TW" i="1" dirty="0"/>
              <a:t>P</a:t>
            </a:r>
            <a:r>
              <a:rPr lang="en-US" altLang="zh-TW" dirty="0"/>
              <a:t> –– the pattern</a:t>
            </a:r>
          </a:p>
          <a:p>
            <a:pPr marL="742950" lvl="1" indent="-285750"/>
            <a:r>
              <a:rPr lang="zh-TW" altLang="en-US" dirty="0"/>
              <a:t>字串 </a:t>
            </a:r>
            <a:r>
              <a:rPr lang="en-US" altLang="zh-TW" i="1" dirty="0"/>
              <a:t>T</a:t>
            </a:r>
            <a:r>
              <a:rPr lang="en-US" altLang="zh-TW" dirty="0"/>
              <a:t> –– the text</a:t>
            </a:r>
          </a:p>
          <a:p>
            <a:pPr marL="342900" indent="-342900"/>
            <a:r>
              <a:rPr lang="en-US" altLang="zh-TW" dirty="0"/>
              <a:t>Output</a:t>
            </a:r>
          </a:p>
          <a:p>
            <a:pPr marL="742950" lvl="1" indent="-285750"/>
            <a:r>
              <a:rPr lang="zh-TW" altLang="en-US" dirty="0"/>
              <a:t>將位於字串</a:t>
            </a:r>
            <a:r>
              <a:rPr lang="en-US" altLang="zh-TW" dirty="0"/>
              <a:t>T</a:t>
            </a:r>
            <a:r>
              <a:rPr lang="zh-TW" altLang="en-US" dirty="0"/>
              <a:t>中，與字串 </a:t>
            </a:r>
            <a:r>
              <a:rPr lang="en-US" altLang="zh-TW" i="1" dirty="0"/>
              <a:t>P</a:t>
            </a:r>
            <a:r>
              <a:rPr lang="en-US" altLang="zh-TW" dirty="0"/>
              <a:t> </a:t>
            </a:r>
            <a:r>
              <a:rPr lang="zh-TW" altLang="en-US" dirty="0"/>
              <a:t>完全匹配的位置找出來。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4422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altLang="zh-TW" dirty="0"/>
              <a:t>Text string T = AGCTTGATT</a:t>
            </a:r>
          </a:p>
          <a:p>
            <a:pPr lvl="1"/>
            <a:r>
              <a:rPr lang="en-US" altLang="zh-TW" dirty="0"/>
              <a:t>Pattern string P = GATT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Output: 6 (</a:t>
            </a:r>
            <a:r>
              <a:rPr lang="zh-TW" altLang="en-US" dirty="0"/>
              <a:t>比到第</a:t>
            </a:r>
            <a:r>
              <a:rPr lang="en-US" altLang="zh-TW" dirty="0"/>
              <a:t>6</a:t>
            </a:r>
            <a:r>
              <a:rPr lang="zh-TW" altLang="en-US" dirty="0"/>
              <a:t>次</a:t>
            </a:r>
            <a:r>
              <a:rPr lang="en-US" altLang="zh-TW" dirty="0"/>
              <a:t>)</a:t>
            </a:r>
            <a:endParaRPr lang="en-US" altLang="zh-TW" u="sng" dirty="0"/>
          </a:p>
          <a:p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27538" y="3180408"/>
            <a:ext cx="1728787" cy="420687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5" name="Group 1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8030342"/>
              </p:ext>
            </p:extLst>
          </p:nvPr>
        </p:nvGraphicFramePr>
        <p:xfrm>
          <a:off x="2268538" y="2708920"/>
          <a:ext cx="3887787" cy="9144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44514783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102514799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365401789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56935008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3458825534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39066527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301567585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5880323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1740694979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394535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052123"/>
                  </a:ext>
                </a:extLst>
              </a:tr>
            </a:tbl>
          </a:graphicData>
        </a:graphic>
      </p:graphicFrame>
      <p:graphicFrame>
        <p:nvGraphicFramePr>
          <p:cNvPr id="6" name="Group 6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615871"/>
              </p:ext>
            </p:extLst>
          </p:nvPr>
        </p:nvGraphicFramePr>
        <p:xfrm>
          <a:off x="2268538" y="4436120"/>
          <a:ext cx="1798637" cy="469900"/>
        </p:xfrm>
        <a:graphic>
          <a:graphicData uri="http://schemas.openxmlformats.org/drawingml/2006/table">
            <a:tbl>
              <a:tblPr/>
              <a:tblGrid>
                <a:gridCol w="450850">
                  <a:extLst>
                    <a:ext uri="{9D8B030D-6E8A-4147-A177-3AD203B41FA5}">
                      <a16:colId xmlns:a16="http://schemas.microsoft.com/office/drawing/2014/main" val="1569021799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4090775469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259702320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3130730880"/>
                    </a:ext>
                  </a:extLst>
                </a:gridCol>
              </a:tblGrid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28452"/>
                  </a:ext>
                </a:extLst>
              </a:tr>
            </a:tbl>
          </a:graphicData>
        </a:graphic>
      </p:graphicFrame>
      <p:sp>
        <p:nvSpPr>
          <p:cNvPr id="7" name="Line 39"/>
          <p:cNvSpPr>
            <a:spLocks noChangeShapeType="1"/>
          </p:cNvSpPr>
          <p:nvPr/>
        </p:nvSpPr>
        <p:spPr bwMode="auto">
          <a:xfrm>
            <a:off x="2484438" y="3643958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Line 40"/>
          <p:cNvSpPr>
            <a:spLocks noChangeShapeType="1"/>
          </p:cNvSpPr>
          <p:nvPr/>
        </p:nvSpPr>
        <p:spPr bwMode="auto">
          <a:xfrm>
            <a:off x="2916238" y="3643958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Line 41"/>
          <p:cNvSpPr>
            <a:spLocks noChangeShapeType="1"/>
          </p:cNvSpPr>
          <p:nvPr/>
        </p:nvSpPr>
        <p:spPr bwMode="auto">
          <a:xfrm>
            <a:off x="3348038" y="3643958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Line 42"/>
          <p:cNvSpPr>
            <a:spLocks noChangeShapeType="1"/>
          </p:cNvSpPr>
          <p:nvPr/>
        </p:nvSpPr>
        <p:spPr bwMode="auto">
          <a:xfrm>
            <a:off x="3779838" y="3643958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Line 43"/>
          <p:cNvSpPr>
            <a:spLocks noChangeShapeType="1"/>
          </p:cNvSpPr>
          <p:nvPr/>
        </p:nvSpPr>
        <p:spPr bwMode="auto">
          <a:xfrm>
            <a:off x="2916238" y="3643958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Line 44"/>
          <p:cNvSpPr>
            <a:spLocks noChangeShapeType="1"/>
          </p:cNvSpPr>
          <p:nvPr/>
        </p:nvSpPr>
        <p:spPr bwMode="auto">
          <a:xfrm>
            <a:off x="3348038" y="3643958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Line 45"/>
          <p:cNvSpPr>
            <a:spLocks noChangeShapeType="1"/>
          </p:cNvSpPr>
          <p:nvPr/>
        </p:nvSpPr>
        <p:spPr bwMode="auto">
          <a:xfrm>
            <a:off x="3779838" y="3643958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4211638" y="3643958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Line 47"/>
          <p:cNvSpPr>
            <a:spLocks noChangeShapeType="1"/>
          </p:cNvSpPr>
          <p:nvPr/>
        </p:nvSpPr>
        <p:spPr bwMode="auto">
          <a:xfrm>
            <a:off x="3348038" y="3643958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Line 48"/>
          <p:cNvSpPr>
            <a:spLocks noChangeShapeType="1"/>
          </p:cNvSpPr>
          <p:nvPr/>
        </p:nvSpPr>
        <p:spPr bwMode="auto">
          <a:xfrm>
            <a:off x="3779838" y="3643958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Line 49"/>
          <p:cNvSpPr>
            <a:spLocks noChangeShapeType="1"/>
          </p:cNvSpPr>
          <p:nvPr/>
        </p:nvSpPr>
        <p:spPr bwMode="auto">
          <a:xfrm>
            <a:off x="4211638" y="3643958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Line 50"/>
          <p:cNvSpPr>
            <a:spLocks noChangeShapeType="1"/>
          </p:cNvSpPr>
          <p:nvPr/>
        </p:nvSpPr>
        <p:spPr bwMode="auto">
          <a:xfrm>
            <a:off x="4643438" y="3643958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Line 51"/>
          <p:cNvSpPr>
            <a:spLocks noChangeShapeType="1"/>
          </p:cNvSpPr>
          <p:nvPr/>
        </p:nvSpPr>
        <p:spPr bwMode="auto">
          <a:xfrm>
            <a:off x="3781425" y="3643958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Line 52"/>
          <p:cNvSpPr>
            <a:spLocks noChangeShapeType="1"/>
          </p:cNvSpPr>
          <p:nvPr/>
        </p:nvSpPr>
        <p:spPr bwMode="auto">
          <a:xfrm>
            <a:off x="4213225" y="3643958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Line 53"/>
          <p:cNvSpPr>
            <a:spLocks noChangeShapeType="1"/>
          </p:cNvSpPr>
          <p:nvPr/>
        </p:nvSpPr>
        <p:spPr bwMode="auto">
          <a:xfrm>
            <a:off x="4645025" y="3643958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Line 54"/>
          <p:cNvSpPr>
            <a:spLocks noChangeShapeType="1"/>
          </p:cNvSpPr>
          <p:nvPr/>
        </p:nvSpPr>
        <p:spPr bwMode="auto">
          <a:xfrm>
            <a:off x="5076825" y="3643958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Line 55"/>
          <p:cNvSpPr>
            <a:spLocks noChangeShapeType="1"/>
          </p:cNvSpPr>
          <p:nvPr/>
        </p:nvSpPr>
        <p:spPr bwMode="auto">
          <a:xfrm>
            <a:off x="4213225" y="3643958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Line 56"/>
          <p:cNvSpPr>
            <a:spLocks noChangeShapeType="1"/>
          </p:cNvSpPr>
          <p:nvPr/>
        </p:nvSpPr>
        <p:spPr bwMode="auto">
          <a:xfrm>
            <a:off x="4645025" y="3643958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Line 57"/>
          <p:cNvSpPr>
            <a:spLocks noChangeShapeType="1"/>
          </p:cNvSpPr>
          <p:nvPr/>
        </p:nvSpPr>
        <p:spPr bwMode="auto">
          <a:xfrm>
            <a:off x="5076825" y="3643958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Line 58"/>
          <p:cNvSpPr>
            <a:spLocks noChangeShapeType="1"/>
          </p:cNvSpPr>
          <p:nvPr/>
        </p:nvSpPr>
        <p:spPr bwMode="auto">
          <a:xfrm>
            <a:off x="5508625" y="3643958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Line 59"/>
          <p:cNvSpPr>
            <a:spLocks noChangeShapeType="1"/>
          </p:cNvSpPr>
          <p:nvPr/>
        </p:nvSpPr>
        <p:spPr bwMode="auto">
          <a:xfrm>
            <a:off x="4645025" y="3643958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" name="Line 60"/>
          <p:cNvSpPr>
            <a:spLocks noChangeShapeType="1"/>
          </p:cNvSpPr>
          <p:nvPr/>
        </p:nvSpPr>
        <p:spPr bwMode="auto">
          <a:xfrm>
            <a:off x="5076825" y="3643958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Line 61"/>
          <p:cNvSpPr>
            <a:spLocks noChangeShapeType="1"/>
          </p:cNvSpPr>
          <p:nvPr/>
        </p:nvSpPr>
        <p:spPr bwMode="auto">
          <a:xfrm>
            <a:off x="5508625" y="3643958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" name="Line 62"/>
          <p:cNvSpPr>
            <a:spLocks noChangeShapeType="1"/>
          </p:cNvSpPr>
          <p:nvPr/>
        </p:nvSpPr>
        <p:spPr bwMode="auto">
          <a:xfrm>
            <a:off x="5940425" y="3643958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14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0.04636 0.00231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36 0.00231 L 0.09237 0.00185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500"/>
                            </p:stCondLst>
                            <p:childTnLst>
                              <p:par>
                                <p:cTn id="8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000"/>
                            </p:stCondLst>
                            <p:childTnLst>
                              <p:par>
                                <p:cTn id="9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37 0.00185 L 0.1375 0.00139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500"/>
                            </p:stCondLst>
                            <p:childTnLst>
                              <p:par>
                                <p:cTn id="12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00"/>
                            </p:stCondLst>
                            <p:childTnLst>
                              <p:par>
                                <p:cTn id="12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5 0.00139 L 0.18178 0.00139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0"/>
                            </p:stCondLst>
                            <p:childTnLst>
                              <p:par>
                                <p:cTn id="14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000"/>
                            </p:stCondLst>
                            <p:childTnLst>
                              <p:par>
                                <p:cTn id="15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500"/>
                            </p:stCondLst>
                            <p:childTnLst>
                              <p:par>
                                <p:cTn id="15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000"/>
                            </p:stCondLst>
                            <p:childTnLst>
                              <p:par>
                                <p:cTn id="15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78 0.00139 L 0.2349 0.00092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500"/>
                            </p:stCondLst>
                            <p:childTnLst>
                              <p:par>
                                <p:cTn id="17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3000"/>
                            </p:stCondLst>
                            <p:childTnLst>
                              <p:par>
                                <p:cTn id="18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3500"/>
                            </p:stCondLst>
                            <p:childTnLst>
                              <p:par>
                                <p:cTn id="18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000"/>
                            </p:stCondLst>
                            <p:childTnLst>
                              <p:par>
                                <p:cTn id="19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45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118636"/>
              </p:ext>
            </p:extLst>
          </p:nvPr>
        </p:nvGraphicFramePr>
        <p:xfrm>
          <a:off x="2267744" y="1124744"/>
          <a:ext cx="4464050" cy="499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點陣圖影像" r:id="rId3" imgW="3685714" imgH="3561905" progId="Paint.Picture">
                  <p:embed/>
                </p:oleObj>
              </mc:Choice>
              <mc:Fallback>
                <p:oleObj name="點陣圖影像" r:id="rId3" imgW="3685714" imgH="3561905" progId="Paint.Picture">
                  <p:embed/>
                  <p:pic>
                    <p:nvPicPr>
                      <p:cNvPr id="545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124744"/>
                        <a:ext cx="4464050" cy="499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171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468313" y="1328738"/>
          <a:ext cx="8316912" cy="404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點陣圖影像" r:id="rId3" imgW="5761905" imgH="2828571" progId="Paint.Picture">
                  <p:embed/>
                </p:oleObj>
              </mc:Choice>
              <mc:Fallback>
                <p:oleObj name="點陣圖影像" r:id="rId3" imgW="5761905" imgH="2828571" progId="Paint.Picture">
                  <p:embed/>
                  <p:pic>
                    <p:nvPicPr>
                      <p:cNvPr id="546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28738"/>
                        <a:ext cx="8316912" cy="404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295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TW" sz="4800" b="1" i="1" dirty="0">
                <a:solidFill>
                  <a:srgbClr val="FF0000"/>
                </a:solidFill>
              </a:rPr>
              <a:t>No standard for pseudocode</a:t>
            </a:r>
          </a:p>
          <a:p>
            <a:pPr lvl="1"/>
            <a:r>
              <a:rPr lang="zh-TW" altLang="en-US" dirty="0"/>
              <a:t>可以寫得很像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英文敘述</a:t>
            </a:r>
          </a:p>
          <a:p>
            <a:pPr lvl="1"/>
            <a:r>
              <a:rPr lang="zh-TW" altLang="en-US" dirty="0"/>
              <a:t>也可以寫得很像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程式語句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78592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發展有效率演算法的重要性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844824"/>
            <a:ext cx="7989752" cy="48245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TW" altLang="en-US" dirty="0"/>
              <a:t>不管電腦變得多快，記憶體變得多便宜，效率</a:t>
            </a:r>
            <a:r>
              <a:rPr lang="en-US" altLang="zh-TW" dirty="0"/>
              <a:t>(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Efficiency</a:t>
            </a:r>
            <a:r>
              <a:rPr lang="en-US" altLang="zh-TW" dirty="0"/>
              <a:t>)</a:t>
            </a:r>
            <a:r>
              <a:rPr lang="zh-TW" altLang="en-US" dirty="0"/>
              <a:t>仍然是設計演算法時最重要的考量</a:t>
            </a:r>
            <a:r>
              <a:rPr lang="en-US" altLang="zh-TW" dirty="0"/>
              <a:t>. </a:t>
            </a:r>
          </a:p>
          <a:p>
            <a:pPr>
              <a:lnSpc>
                <a:spcPct val="110000"/>
              </a:lnSpc>
            </a:pP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排序問題 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(Sorting problem)</a:t>
            </a:r>
            <a:r>
              <a:rPr lang="en-US" altLang="zh-TW" dirty="0"/>
              <a:t>:</a:t>
            </a:r>
          </a:p>
          <a:p>
            <a:pPr lvl="1">
              <a:lnSpc>
                <a:spcPct val="110000"/>
              </a:lnSpc>
            </a:pPr>
            <a:r>
              <a:rPr lang="zh-TW" altLang="en-US" dirty="0"/>
              <a:t>將一組資料以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遞增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(increasing)</a:t>
            </a:r>
            <a:r>
              <a:rPr lang="en-US" altLang="zh-TW" dirty="0"/>
              <a:t> </a:t>
            </a:r>
            <a:r>
              <a:rPr lang="zh-TW" altLang="en-US" dirty="0"/>
              <a:t>或以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遞減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(decreasing)</a:t>
            </a:r>
            <a:r>
              <a:rPr lang="zh-TW" altLang="en-US" dirty="0"/>
              <a:t>的順序加以排列</a:t>
            </a:r>
            <a:r>
              <a:rPr lang="en-US" altLang="zh-TW" dirty="0"/>
              <a:t>.</a:t>
            </a:r>
          </a:p>
          <a:p>
            <a:pPr lvl="1" algn="ctr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11, 7, 14, 1, 5, 9, 10</a:t>
            </a:r>
          </a:p>
          <a:p>
            <a:pPr algn="ctr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    </a:t>
            </a:r>
            <a:r>
              <a:rPr lang="en-US" altLang="zh-TW" dirty="0">
                <a:solidFill>
                  <a:srgbClr val="FF0000"/>
                </a:solidFill>
              </a:rPr>
              <a:t>↓sort</a:t>
            </a:r>
          </a:p>
          <a:p>
            <a:pPr algn="ctr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     1, 5, 7, 9, 10, 11, 14 </a:t>
            </a:r>
          </a:p>
          <a:p>
            <a:pPr lvl="1">
              <a:lnSpc>
                <a:spcPct val="110000"/>
              </a:lnSpc>
            </a:pPr>
            <a:r>
              <a:rPr lang="zh-TW" altLang="en-US" dirty="0"/>
              <a:t>欲比較的兩個演算法</a:t>
            </a:r>
            <a:r>
              <a:rPr lang="en-US" altLang="zh-TW" dirty="0"/>
              <a:t>:</a:t>
            </a:r>
          </a:p>
          <a:p>
            <a:pPr lvl="2">
              <a:lnSpc>
                <a:spcPct val="110000"/>
              </a:lnSpc>
            </a:pP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Insertion sort (</a:t>
            </a: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插入排序法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TW" dirty="0"/>
              <a:t>: O(n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</a:p>
          <a:p>
            <a:pPr lvl="2">
              <a:lnSpc>
                <a:spcPct val="110000"/>
              </a:lnSpc>
            </a:pP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Quick sort (</a:t>
            </a: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快速排序法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TW" dirty="0"/>
              <a:t>: O(n log 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805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The Theory of </a:t>
            </a:r>
            <a:r>
              <a:rPr lang="en-US" altLang="zh-TW" dirty="0"/>
              <a:t>NP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Rockwell Condensed" panose="02060603050405020104" pitchFamily="18" charset="0"/>
                <a:ea typeface="MS PGothic" panose="020B0600070205080204" pitchFamily="34" charset="-128"/>
              </a:rPr>
              <a:t>假設你在一個公司上班。有一天，上司叫你去為某個對公司很重要的問題找出有效率的演算法。</a:t>
            </a:r>
          </a:p>
          <a:p>
            <a:r>
              <a:rPr lang="zh-TW" altLang="en-US" dirty="0">
                <a:latin typeface="Rockwell Condensed" panose="02060603050405020104" pitchFamily="18" charset="0"/>
                <a:ea typeface="MS PGothic" panose="020B0600070205080204" pitchFamily="34" charset="-128"/>
              </a:rPr>
              <a:t>結果，你研究了很長的一段時間，沒有任何進展，你去找你的上司</a:t>
            </a:r>
            <a:r>
              <a:rPr lang="en-US" altLang="zh-TW" dirty="0">
                <a:latin typeface="Rockwell Condensed" panose="02060603050405020104" pitchFamily="18" charset="0"/>
                <a:ea typeface="MS PGothic" panose="020B0600070205080204" pitchFamily="34" charset="-128"/>
              </a:rPr>
              <a:t>…</a:t>
            </a:r>
          </a:p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02" y="3619772"/>
            <a:ext cx="5989638" cy="271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9552" y="6212160"/>
            <a:ext cx="624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TW" altLang="en-US" sz="2400" b="0">
                <a:latin typeface="Rockwell Condensed" panose="02060603050405020104" pitchFamily="18" charset="0"/>
                <a:ea typeface="MS PGothic" panose="020B0600070205080204" pitchFamily="34" charset="-128"/>
              </a:rPr>
              <a:t>我想不出好方法，我可能太笨了！</a:t>
            </a:r>
          </a:p>
        </p:txBody>
      </p:sp>
    </p:spTree>
    <p:extLst>
      <p:ext uri="{BB962C8B-B14F-4D97-AF65-F5344CB8AC3E}">
        <p14:creationId xmlns:p14="http://schemas.microsoft.com/office/powerpoint/2010/main" val="35509897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692696"/>
            <a:ext cx="7989752" cy="5151893"/>
          </a:xfrm>
        </p:spPr>
        <p:txBody>
          <a:bodyPr/>
          <a:lstStyle/>
          <a:p>
            <a:pPr lvl="1"/>
            <a:r>
              <a:rPr lang="zh-TW" altLang="en-US" dirty="0"/>
              <a:t>兩個演算法所安裝之系統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Quick Sort: 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IBM PC/XT</a:t>
            </a:r>
            <a:r>
              <a:rPr lang="en-US" altLang="zh-TW" dirty="0"/>
              <a:t> (1983</a:t>
            </a:r>
            <a:r>
              <a:rPr lang="zh-TW" altLang="en-US" dirty="0"/>
              <a:t>年產品，以 </a:t>
            </a:r>
            <a:r>
              <a:rPr lang="en-US" altLang="zh-TW" dirty="0"/>
              <a:t>Intel 8088 CPU</a:t>
            </a:r>
            <a:r>
              <a:rPr lang="zh-TW" altLang="en-US" dirty="0"/>
              <a:t>為核心 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Insertion Sort: 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VAX8800 </a:t>
            </a:r>
            <a:r>
              <a:rPr lang="en-US" altLang="zh-TW" dirty="0"/>
              <a:t>(DEC</a:t>
            </a:r>
            <a:r>
              <a:rPr lang="zh-TW" altLang="en-US" dirty="0"/>
              <a:t>超級迷你電腦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762313"/>
              </p:ext>
            </p:extLst>
          </p:nvPr>
        </p:nvGraphicFramePr>
        <p:xfrm>
          <a:off x="1516162" y="2204864"/>
          <a:ext cx="6119812" cy="410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Chart" r:id="rId3" imgW="7445056" imgH="4998960" progId="MSGraph.Chart.8">
                  <p:embed/>
                </p:oleObj>
              </mc:Choice>
              <mc:Fallback>
                <p:oleObj name="Chart" r:id="rId3" imgW="7445056" imgH="4998960" progId="MSGraph.Chart.8">
                  <p:embed/>
                  <p:pic>
                    <p:nvPicPr>
                      <p:cNvPr id="540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162" y="2204864"/>
                        <a:ext cx="6119812" cy="410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986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演算法的分析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TW" altLang="en-US" dirty="0"/>
              <a:t>若要得知一個演算法解決一個問題有效率的程度，我們必須分析</a:t>
            </a:r>
            <a:r>
              <a:rPr lang="en-US" altLang="zh-TW" dirty="0"/>
              <a:t>(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Analyze</a:t>
            </a:r>
            <a:r>
              <a:rPr lang="en-US" altLang="zh-TW" dirty="0"/>
              <a:t>)</a:t>
            </a:r>
            <a:r>
              <a:rPr lang="zh-TW" altLang="en-US" dirty="0"/>
              <a:t>該演算法。</a:t>
            </a:r>
          </a:p>
          <a:p>
            <a:pPr>
              <a:lnSpc>
                <a:spcPct val="120000"/>
              </a:lnSpc>
            </a:pPr>
            <a:r>
              <a:rPr lang="zh-TW" altLang="en-US" dirty="0"/>
              <a:t>一個</a:t>
            </a:r>
            <a:r>
              <a:rPr lang="en-US" altLang="zh-TW" dirty="0"/>
              <a:t>Algorithm</a:t>
            </a:r>
            <a:r>
              <a:rPr lang="zh-TW" altLang="en-US" dirty="0"/>
              <a:t>的好壞，通常有兩個評估因子：</a:t>
            </a:r>
          </a:p>
          <a:p>
            <a:pPr lvl="1">
              <a:lnSpc>
                <a:spcPct val="120000"/>
              </a:lnSpc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Space (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空間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TW" dirty="0"/>
              <a:t>: Space Complexity</a:t>
            </a:r>
          </a:p>
          <a:p>
            <a:pPr lvl="2">
              <a:lnSpc>
                <a:spcPct val="120000"/>
              </a:lnSpc>
            </a:pPr>
            <a:r>
              <a:rPr lang="zh-TW" altLang="en-US" dirty="0"/>
              <a:t>記憶體複雜度 </a:t>
            </a:r>
            <a:r>
              <a:rPr lang="en-US" altLang="zh-TW" dirty="0"/>
              <a:t>(Memory Complexity)</a:t>
            </a:r>
          </a:p>
          <a:p>
            <a:pPr lvl="1">
              <a:lnSpc>
                <a:spcPct val="120000"/>
              </a:lnSpc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Time (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時間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TW" dirty="0"/>
              <a:t>: Time Complexity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37251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Space Complexity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844823"/>
            <a:ext cx="7989752" cy="490022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一個程式</a:t>
            </a: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zh-TW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</a:t>
            </a: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空間複雜度</a:t>
            </a:r>
            <a:r>
              <a:rPr lang="en-US" altLang="zh-TW" dirty="0"/>
              <a:t>(</a:t>
            </a: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S(P)</a:t>
            </a:r>
            <a:r>
              <a:rPr lang="en-US" altLang="zh-TW" dirty="0"/>
              <a:t>)</a:t>
            </a:r>
            <a:r>
              <a:rPr lang="zh-TW" altLang="en-US" dirty="0"/>
              <a:t>通常來自於兩方面：</a:t>
            </a:r>
          </a:p>
          <a:p>
            <a:pPr lvl="1">
              <a:lnSpc>
                <a:spcPct val="110000"/>
              </a:lnSpc>
            </a:pPr>
            <a:r>
              <a:rPr lang="en-US" altLang="zh-TW" b="1" u="sng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Fixed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Space Requirement</a:t>
            </a:r>
            <a:r>
              <a:rPr lang="en-US" altLang="zh-TW" dirty="0"/>
              <a:t>: </a:t>
            </a: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</a:p>
          <a:p>
            <a:pPr lvl="2">
              <a:lnSpc>
                <a:spcPct val="110000"/>
              </a:lnSpc>
            </a:pPr>
            <a:r>
              <a:rPr lang="en-US" altLang="zh-TW" dirty="0"/>
              <a:t>Instruction Space (</a:t>
            </a:r>
            <a:r>
              <a:rPr lang="zh-TW" altLang="en-US" dirty="0"/>
              <a:t>即：程式碼大小</a:t>
            </a:r>
            <a:r>
              <a:rPr lang="en-US" altLang="zh-TW" dirty="0"/>
              <a:t>)</a:t>
            </a:r>
          </a:p>
          <a:p>
            <a:pPr lvl="2">
              <a:lnSpc>
                <a:spcPct val="110000"/>
              </a:lnSpc>
            </a:pPr>
            <a:r>
              <a:rPr lang="zh-TW" altLang="en-US" dirty="0"/>
              <a:t>變數 </a:t>
            </a:r>
            <a:r>
              <a:rPr lang="en-US" altLang="zh-TW" dirty="0"/>
              <a:t>(</a:t>
            </a: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Simple variables</a:t>
            </a:r>
            <a:r>
              <a:rPr lang="en-US" altLang="zh-TW" dirty="0"/>
              <a:t>, </a:t>
            </a:r>
            <a:r>
              <a:rPr lang="zh-TW" altLang="en-US" dirty="0"/>
              <a:t>如：</a:t>
            </a:r>
            <a:r>
              <a:rPr lang="en-US" altLang="zh-TW" dirty="0" err="1"/>
              <a:t>int</a:t>
            </a:r>
            <a:r>
              <a:rPr lang="en-US" altLang="zh-TW" dirty="0"/>
              <a:t>, float, …)</a:t>
            </a:r>
          </a:p>
          <a:p>
            <a:pPr lvl="2">
              <a:lnSpc>
                <a:spcPct val="110000"/>
              </a:lnSpc>
            </a:pPr>
            <a:r>
              <a:rPr lang="en-US" altLang="zh-TW" dirty="0"/>
              <a:t>Constant </a:t>
            </a:r>
          </a:p>
          <a:p>
            <a:pPr lvl="2">
              <a:lnSpc>
                <a:spcPct val="110000"/>
              </a:lnSpc>
            </a:pPr>
            <a:r>
              <a:rPr lang="en-US" altLang="zh-TW" dirty="0"/>
              <a:t>Fixed size </a:t>
            </a: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structure variables</a:t>
            </a:r>
            <a:r>
              <a:rPr lang="en-US" altLang="zh-TW" dirty="0"/>
              <a:t> (</a:t>
            </a:r>
            <a:r>
              <a:rPr lang="zh-TW" altLang="en-US" dirty="0"/>
              <a:t>如：陣列、紀錄</a:t>
            </a:r>
            <a:r>
              <a:rPr lang="en-US" altLang="zh-TW" dirty="0"/>
              <a:t>…</a:t>
            </a:r>
            <a:r>
              <a:rPr lang="zh-TW" altLang="en-US" dirty="0"/>
              <a:t>等，用</a:t>
            </a:r>
            <a:r>
              <a:rPr lang="en-US" altLang="zh-TW" b="1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struct</a:t>
            </a:r>
            <a:r>
              <a:rPr lang="zh-TW" altLang="en-US" dirty="0"/>
              <a:t>或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class</a:t>
            </a:r>
            <a:r>
              <a:rPr lang="zh-TW" altLang="en-US" dirty="0"/>
              <a:t>來宣告</a:t>
            </a:r>
            <a:r>
              <a:rPr lang="en-US" altLang="zh-TW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zh-TW" b="1" u="sng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Variable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Space Requirement</a:t>
            </a:r>
            <a:r>
              <a:rPr lang="en-US" altLang="zh-TW" dirty="0"/>
              <a:t>: </a:t>
            </a: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SP(I) </a:t>
            </a:r>
          </a:p>
          <a:p>
            <a:pPr lvl="2">
              <a:lnSpc>
                <a:spcPct val="110000"/>
              </a:lnSpc>
            </a:pPr>
            <a:r>
              <a:rPr lang="zh-TW" altLang="en-US" dirty="0"/>
              <a:t>參數</a:t>
            </a:r>
            <a:r>
              <a:rPr lang="en-US" altLang="zh-TW" dirty="0"/>
              <a:t>: </a:t>
            </a:r>
            <a:r>
              <a:rPr lang="zh-TW" altLang="en-US" dirty="0"/>
              <a:t>若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structure variables</a:t>
            </a:r>
            <a:r>
              <a:rPr lang="zh-TW" altLang="en-US" dirty="0"/>
              <a:t>是以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call by value</a:t>
            </a:r>
            <a:r>
              <a:rPr lang="zh-TW" altLang="en-US" dirty="0"/>
              <a:t>為主的之參數傳遞方式 </a:t>
            </a:r>
            <a:r>
              <a:rPr lang="en-US" altLang="zh-TW" dirty="0"/>
              <a:t>(</a:t>
            </a:r>
            <a:r>
              <a:rPr lang="zh-TW" altLang="en-US" dirty="0"/>
              <a:t>如：陣列</a:t>
            </a:r>
            <a:r>
              <a:rPr lang="en-US" altLang="zh-TW" dirty="0"/>
              <a:t>…)</a:t>
            </a:r>
          </a:p>
          <a:p>
            <a:pPr lvl="2">
              <a:lnSpc>
                <a:spcPct val="110000"/>
              </a:lnSpc>
            </a:pPr>
            <a:r>
              <a:rPr lang="zh-TW" altLang="en-US" dirty="0"/>
              <a:t>由於</a:t>
            </a:r>
            <a:r>
              <a:rPr lang="en-US" altLang="zh-TW" dirty="0"/>
              <a:t>Recursive Call</a:t>
            </a:r>
            <a:r>
              <a:rPr lang="zh-TW" altLang="en-US" dirty="0"/>
              <a:t>所需要的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Stack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空間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Wingdings 3" panose="05040102010807070707" pitchFamily="18" charset="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TW" altLang="en-US" dirty="0">
                <a:sym typeface="Wingdings 3" panose="05040102010807070707" pitchFamily="18" charset="2"/>
              </a:rPr>
              <a:t>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S(P) = C + SP(I) </a:t>
            </a:r>
            <a:r>
              <a:rPr lang="en-US" altLang="zh-TW" sz="2000" dirty="0">
                <a:solidFill>
                  <a:srgbClr val="0033CC"/>
                </a:solidFill>
                <a:sym typeface="Wingdings 3" panose="05040102010807070707" pitchFamily="18" charset="2"/>
              </a:rPr>
              <a:t>[</a:t>
            </a:r>
            <a:r>
              <a:rPr lang="en-US" altLang="zh-TW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C</a:t>
            </a:r>
            <a:r>
              <a:rPr lang="zh-TW" altLang="en-US" sz="2000" dirty="0">
                <a:solidFill>
                  <a:srgbClr val="0033CC"/>
                </a:solidFill>
                <a:sym typeface="Wingdings 3" panose="05040102010807070707" pitchFamily="18" charset="2"/>
              </a:rPr>
              <a:t>是</a:t>
            </a:r>
            <a:r>
              <a:rPr lang="zh-TW" altLang="en-US" sz="2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固定常數</a:t>
            </a:r>
            <a:r>
              <a:rPr lang="zh-TW" altLang="en-US" sz="2000" dirty="0">
                <a:solidFill>
                  <a:srgbClr val="0033CC"/>
                </a:solidFill>
                <a:sym typeface="Wingdings 3" panose="05040102010807070707" pitchFamily="18" charset="2"/>
              </a:rPr>
              <a:t>，</a:t>
            </a:r>
            <a:r>
              <a:rPr lang="en-US" altLang="zh-TW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SP(I)</a:t>
            </a:r>
            <a:r>
              <a:rPr lang="zh-TW" altLang="en-US" sz="2000" dirty="0">
                <a:solidFill>
                  <a:srgbClr val="0033CC"/>
                </a:solidFill>
                <a:sym typeface="Wingdings 3" panose="05040102010807070707" pitchFamily="18" charset="2"/>
              </a:rPr>
              <a:t>是</a:t>
            </a:r>
            <a:r>
              <a:rPr lang="zh-TW" altLang="en-US" sz="2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會變動的變數</a:t>
            </a:r>
            <a:r>
              <a:rPr lang="en-US" altLang="zh-TW" sz="2000" dirty="0">
                <a:solidFill>
                  <a:srgbClr val="0033CC"/>
                </a:solidFill>
                <a:sym typeface="Wingdings 3" panose="05040102010807070707" pitchFamily="18" charset="2"/>
              </a:rPr>
              <a:t>]</a:t>
            </a:r>
          </a:p>
          <a:p>
            <a:endParaRPr lang="zh-TW" altLang="en-US" dirty="0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6012160" y="2852415"/>
            <a:ext cx="2089150" cy="936625"/>
          </a:xfrm>
          <a:prstGeom prst="borderCallout2">
            <a:avLst>
              <a:gd name="adj1" fmla="val 12204"/>
              <a:gd name="adj2" fmla="val -3648"/>
              <a:gd name="adj3" fmla="val 12204"/>
              <a:gd name="adj4" fmla="val -12310"/>
              <a:gd name="adj5" fmla="val 192713"/>
              <a:gd name="adj6" fmla="val -43542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TW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主要考量</a:t>
            </a:r>
          </a:p>
          <a:p>
            <a:r>
              <a:rPr lang="en-US" altLang="zh-TW" sz="1600">
                <a:latin typeface="Arial Black" panose="020B0A04020102020204" pitchFamily="34" charset="0"/>
              </a:rPr>
              <a:t>(</a:t>
            </a:r>
            <a:r>
              <a:rPr lang="en-US" altLang="zh-TW" sz="1600">
                <a:latin typeface="新細明體" panose="02020500000000000000" pitchFamily="18" charset="-120"/>
              </a:rPr>
              <a:t>∵</a:t>
            </a:r>
            <a:r>
              <a:rPr lang="en-US" altLang="zh-TW" sz="1600">
                <a:latin typeface="Arial Black" panose="020B0A04020102020204" pitchFamily="34" charset="0"/>
              </a:rPr>
              <a:t>S(P)</a:t>
            </a:r>
            <a:r>
              <a:rPr lang="zh-TW" altLang="en-US" sz="1600">
                <a:latin typeface="Arial Black" panose="020B0A04020102020204" pitchFamily="34" charset="0"/>
              </a:rPr>
              <a:t>會與</a:t>
            </a:r>
            <a:r>
              <a:rPr lang="en-US" altLang="zh-TW" sz="1600">
                <a:latin typeface="Arial Black" panose="020B0A04020102020204" pitchFamily="34" charset="0"/>
              </a:rPr>
              <a:t>SP(I)</a:t>
            </a:r>
            <a:r>
              <a:rPr lang="zh-TW" altLang="en-US" sz="1600">
                <a:latin typeface="Arial Black" panose="020B0A04020102020204" pitchFamily="34" charset="0"/>
              </a:rPr>
              <a:t>呈線性關係</a:t>
            </a:r>
            <a:r>
              <a:rPr lang="en-US" altLang="zh-TW" sz="1600"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5" name="AutoShape 5"/>
          <p:cNvSpPr>
            <a:spLocks/>
          </p:cNvSpPr>
          <p:nvPr/>
        </p:nvSpPr>
        <p:spPr bwMode="auto">
          <a:xfrm>
            <a:off x="5998041" y="900207"/>
            <a:ext cx="2089150" cy="936625"/>
          </a:xfrm>
          <a:prstGeom prst="borderCallout2">
            <a:avLst>
              <a:gd name="adj1" fmla="val 12204"/>
              <a:gd name="adj2" fmla="val -3648"/>
              <a:gd name="adj3" fmla="val 12204"/>
              <a:gd name="adj4" fmla="val -18162"/>
              <a:gd name="adj5" fmla="val 154884"/>
              <a:gd name="adj6" fmla="val -73671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非主要考量</a:t>
            </a:r>
          </a:p>
          <a:p>
            <a:r>
              <a:rPr lang="en-US" altLang="zh-TW" sz="1600" dirty="0">
                <a:latin typeface="Arial Black" panose="020B0A04020102020204" pitchFamily="34" charset="0"/>
              </a:rPr>
              <a:t>(</a:t>
            </a:r>
            <a:r>
              <a:rPr lang="en-US" altLang="zh-TW" sz="1600" dirty="0">
                <a:latin typeface="新細明體" panose="02020500000000000000" pitchFamily="18" charset="-120"/>
              </a:rPr>
              <a:t>∵</a:t>
            </a:r>
            <a:r>
              <a:rPr lang="en-US" altLang="zh-TW" sz="1600" dirty="0">
                <a:latin typeface="Arial Black" panose="020B0A04020102020204" pitchFamily="34" charset="0"/>
              </a:rPr>
              <a:t>C</a:t>
            </a:r>
            <a:r>
              <a:rPr lang="zh-TW" altLang="en-US" sz="1600" dirty="0">
                <a:latin typeface="Arial Black" panose="020B0A04020102020204" pitchFamily="34" charset="0"/>
              </a:rPr>
              <a:t>這個值在程式設計完成後就固定了</a:t>
            </a:r>
            <a:r>
              <a:rPr lang="en-US" altLang="zh-TW" sz="1600" dirty="0">
                <a:latin typeface="Arial Black" panose="020B0A040201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288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836712"/>
            <a:ext cx="6737350" cy="532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53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 </a:t>
            </a:r>
            <a:r>
              <a:rPr lang="en-US" altLang="zh-TW" dirty="0"/>
              <a:t>1.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sym typeface="Symbol" panose="05050102010706020507" pitchFamily="18" charset="2"/>
              </a:rPr>
              <a:t>SP(I) = 0 (∵</a:t>
            </a:r>
            <a:r>
              <a:rPr lang="zh-TW" altLang="en-US" dirty="0">
                <a:sym typeface="Symbol" panose="05050102010706020507" pitchFamily="18" charset="2"/>
              </a:rPr>
              <a:t>沒有</a:t>
            </a:r>
            <a:r>
              <a:rPr lang="en-US" altLang="zh-TW" dirty="0">
                <a:sym typeface="Symbol" panose="05050102010706020507" pitchFamily="18" charset="2"/>
              </a:rPr>
              <a:t>structure variable, </a:t>
            </a:r>
            <a:r>
              <a:rPr lang="zh-TW" altLang="en-US" dirty="0">
                <a:sym typeface="Symbol" panose="05050102010706020507" pitchFamily="18" charset="2"/>
              </a:rPr>
              <a:t>也沒有</a:t>
            </a:r>
            <a:r>
              <a:rPr lang="en-US" altLang="zh-TW" dirty="0">
                <a:sym typeface="Symbol" panose="05050102010706020507" pitchFamily="18" charset="2"/>
              </a:rPr>
              <a:t>Recursive Call)</a:t>
            </a:r>
          </a:p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81883"/>
            <a:ext cx="5759450" cy="202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285530" y="1964358"/>
            <a:ext cx="294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Simple variables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57216" y="2481883"/>
            <a:ext cx="1008062" cy="431800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08153" y="2481883"/>
            <a:ext cx="1008063" cy="431800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33253" y="2481883"/>
            <a:ext cx="1008063" cy="431800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8666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 </a:t>
            </a:r>
            <a:r>
              <a:rPr lang="en-US" altLang="zh-TW" dirty="0"/>
              <a:t>2.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844824"/>
            <a:ext cx="7989752" cy="4680520"/>
          </a:xfrm>
        </p:spPr>
        <p:txBody>
          <a:bodyPr>
            <a:normAutofit lnSpcReduction="10000"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SP(I):</a:t>
            </a:r>
          </a:p>
          <a:p>
            <a:pPr lvl="1">
              <a:lnSpc>
                <a:spcPct val="110000"/>
              </a:lnSpc>
            </a:pPr>
            <a:r>
              <a:rPr lang="zh-TW" altLang="en-US" dirty="0"/>
              <a:t>有無</a:t>
            </a:r>
            <a:r>
              <a:rPr lang="en-US" altLang="zh-TW" dirty="0"/>
              <a:t>Stack</a:t>
            </a:r>
            <a:r>
              <a:rPr lang="zh-TW" altLang="en-US" dirty="0"/>
              <a:t>空間花費 </a:t>
            </a:r>
            <a:r>
              <a:rPr lang="zh-TW" altLang="en-US" dirty="0">
                <a:sym typeface="Wingdings 3" panose="05040102010807070707" pitchFamily="18" charset="2"/>
              </a:rPr>
              <a:t>沒有 </a:t>
            </a:r>
            <a:r>
              <a:rPr lang="en-US" altLang="zh-TW" dirty="0">
                <a:sym typeface="Wingdings 3" panose="05040102010807070707" pitchFamily="18" charset="2"/>
              </a:rPr>
              <a:t>(∵</a:t>
            </a:r>
            <a:r>
              <a:rPr lang="zh-TW" altLang="en-US" dirty="0">
                <a:sym typeface="Wingdings 3" panose="05040102010807070707" pitchFamily="18" charset="2"/>
              </a:rPr>
              <a:t>沒有</a:t>
            </a:r>
            <a:r>
              <a:rPr lang="en-US" altLang="zh-TW" dirty="0">
                <a:sym typeface="Wingdings 3" panose="05040102010807070707" pitchFamily="18" charset="2"/>
              </a:rPr>
              <a:t>Recursive Call)</a:t>
            </a:r>
          </a:p>
          <a:p>
            <a:pPr lvl="1">
              <a:lnSpc>
                <a:spcPct val="110000"/>
              </a:lnSpc>
            </a:pPr>
            <a:r>
              <a:rPr lang="zh-TW" altLang="en-US" dirty="0">
                <a:sym typeface="Symbol" panose="05050102010706020507" pitchFamily="18" charset="2"/>
              </a:rPr>
              <a:t>有</a:t>
            </a:r>
            <a:r>
              <a:rPr lang="en-US" altLang="zh-TW" dirty="0">
                <a:sym typeface="Symbol" panose="05050102010706020507" pitchFamily="18" charset="2"/>
              </a:rPr>
              <a:t>structure variable</a:t>
            </a:r>
            <a:r>
              <a:rPr lang="zh-TW" altLang="en-US" dirty="0">
                <a:sym typeface="Symbol" panose="05050102010706020507" pitchFamily="18" charset="2"/>
              </a:rPr>
              <a:t>，考量</a:t>
            </a:r>
            <a:r>
              <a:rPr lang="zh-TW" altLang="en-US" dirty="0"/>
              <a:t>參數傳遞是不是</a:t>
            </a:r>
            <a:r>
              <a:rPr lang="en-US" altLang="zh-TW" dirty="0"/>
              <a:t>call by value:</a:t>
            </a:r>
            <a:endParaRPr lang="en-US" altLang="zh-TW" dirty="0">
              <a:sym typeface="Symbol" panose="05050102010706020507" pitchFamily="18" charset="2"/>
            </a:endParaRPr>
          </a:p>
          <a:p>
            <a:pPr lvl="2">
              <a:lnSpc>
                <a:spcPct val="110000"/>
              </a:lnSpc>
            </a:pPr>
            <a:r>
              <a:rPr lang="en-US" altLang="zh-TW" dirty="0">
                <a:sym typeface="Symbol" panose="05050102010706020507" pitchFamily="18" charset="2"/>
              </a:rPr>
              <a:t>= 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4n</a:t>
            </a:r>
            <a:r>
              <a:rPr lang="en-US" altLang="zh-TW" dirty="0">
                <a:sym typeface="Symbol" panose="05050102010706020507" pitchFamily="18" charset="2"/>
              </a:rPr>
              <a:t>, list[ ]</a:t>
            </a:r>
            <a:r>
              <a:rPr lang="zh-TW" altLang="en-US" dirty="0">
                <a:sym typeface="Symbol" panose="05050102010706020507" pitchFamily="18" charset="2"/>
              </a:rPr>
              <a:t>若為</a:t>
            </a:r>
            <a:r>
              <a:rPr lang="en-US" altLang="zh-TW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call by value</a:t>
            </a:r>
            <a:r>
              <a:rPr lang="en-US" altLang="zh-TW" u="sng" dirty="0">
                <a:sym typeface="Symbol" panose="05050102010706020507" pitchFamily="18" charset="2"/>
              </a:rPr>
              <a:t> </a:t>
            </a:r>
            <a:r>
              <a:rPr lang="zh-TW" altLang="en-US" u="sng" dirty="0">
                <a:sym typeface="Symbol" panose="05050102010706020507" pitchFamily="18" charset="2"/>
              </a:rPr>
              <a:t>傳遞</a:t>
            </a:r>
            <a:r>
              <a:rPr lang="zh-TW" altLang="en-US" dirty="0">
                <a:sym typeface="Symbol" panose="05050102010706020507" pitchFamily="18" charset="2"/>
              </a:rPr>
              <a:t> </a:t>
            </a:r>
            <a:r>
              <a:rPr lang="en-US" altLang="zh-TW" sz="1600" dirty="0">
                <a:sym typeface="Symbol" panose="05050102010706020507" pitchFamily="18" charset="2"/>
              </a:rPr>
              <a:t>(</a:t>
            </a:r>
            <a:r>
              <a:rPr lang="zh-TW" altLang="en-US" sz="1600" dirty="0">
                <a:sym typeface="Symbol" panose="05050102010706020507" pitchFamily="18" charset="2"/>
              </a:rPr>
              <a:t>根據主程式所傳來的</a:t>
            </a:r>
            <a:r>
              <a:rPr lang="zh-TW" alt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數值型態</a:t>
            </a:r>
            <a:r>
              <a:rPr lang="zh-TW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與</a:t>
            </a:r>
            <a:r>
              <a:rPr lang="zh-TW" alt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數值多寡</a:t>
            </a:r>
            <a:r>
              <a:rPr lang="en-US" altLang="zh-TW" sz="1600" dirty="0">
                <a:sym typeface="Symbol" panose="05050102010706020507" pitchFamily="18" charset="2"/>
              </a:rPr>
              <a:t>)</a:t>
            </a:r>
          </a:p>
          <a:p>
            <a:pPr lvl="2">
              <a:lnSpc>
                <a:spcPct val="110000"/>
              </a:lnSpc>
            </a:pPr>
            <a:r>
              <a:rPr lang="en-US" altLang="zh-TW" dirty="0">
                <a:sym typeface="Symbol" panose="05050102010706020507" pitchFamily="18" charset="2"/>
              </a:rPr>
              <a:t>= 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0</a:t>
            </a: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(</a:t>
            </a:r>
            <a:r>
              <a:rPr lang="zh-TW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或一</a:t>
            </a: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常數</a:t>
            </a:r>
            <a:r>
              <a:rPr lang="zh-TW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，即</a:t>
            </a:r>
            <a:r>
              <a:rPr lang="zh-TW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起始位址值</a:t>
            </a: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)</a:t>
            </a:r>
            <a:r>
              <a:rPr lang="en-US" altLang="zh-TW" dirty="0">
                <a:sym typeface="Symbol" panose="05050102010706020507" pitchFamily="18" charset="2"/>
              </a:rPr>
              <a:t>, list[ ]</a:t>
            </a:r>
            <a:r>
              <a:rPr lang="zh-TW" altLang="en-US" dirty="0">
                <a:sym typeface="Symbol" panose="05050102010706020507" pitchFamily="18" charset="2"/>
              </a:rPr>
              <a:t>若為</a:t>
            </a:r>
            <a:r>
              <a:rPr lang="en-US" altLang="zh-TW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call by address</a:t>
            </a:r>
            <a:r>
              <a:rPr lang="en-US" altLang="zh-TW" u="sng" dirty="0">
                <a:sym typeface="Symbol" panose="05050102010706020507" pitchFamily="18" charset="2"/>
              </a:rPr>
              <a:t> </a:t>
            </a:r>
            <a:r>
              <a:rPr lang="zh-TW" altLang="en-US" u="sng" dirty="0">
                <a:sym typeface="Symbol" panose="05050102010706020507" pitchFamily="18" charset="2"/>
              </a:rPr>
              <a:t>傳遞</a:t>
            </a:r>
            <a:r>
              <a:rPr lang="zh-TW" altLang="en-US" dirty="0">
                <a:sym typeface="Symbol" panose="05050102010706020507" pitchFamily="18" charset="2"/>
              </a:rPr>
              <a:t> </a:t>
            </a:r>
            <a:r>
              <a:rPr lang="en-US" altLang="zh-TW" sz="1600" dirty="0">
                <a:sym typeface="Symbol" panose="05050102010706020507" pitchFamily="18" charset="2"/>
              </a:rPr>
              <a:t>(</a:t>
            </a:r>
            <a:r>
              <a:rPr lang="en-US" altLang="zh-TW" sz="1600" dirty="0">
                <a:latin typeface="新細明體" panose="02020500000000000000" pitchFamily="18" charset="-120"/>
                <a:sym typeface="Symbol" panose="05050102010706020507" pitchFamily="18" charset="2"/>
              </a:rPr>
              <a:t>∵</a:t>
            </a:r>
            <a:r>
              <a:rPr lang="zh-TW" altLang="en-US" sz="1600" dirty="0">
                <a:latin typeface="新細明體" panose="02020500000000000000" pitchFamily="18" charset="-120"/>
                <a:sym typeface="Symbol" panose="05050102010706020507" pitchFamily="18" charset="2"/>
              </a:rPr>
              <a:t>主程式只傳陣列的</a:t>
            </a:r>
            <a:r>
              <a:rPr lang="zh-TW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新細明體" panose="02020500000000000000" pitchFamily="18" charset="-120"/>
                <a:sym typeface="Symbol" panose="05050102010706020507" pitchFamily="18" charset="2"/>
              </a:rPr>
              <a:t>起始位址</a:t>
            </a:r>
            <a:r>
              <a:rPr lang="zh-TW" altLang="en-US" sz="1600" dirty="0">
                <a:latin typeface="新細明體" panose="02020500000000000000" pitchFamily="18" charset="-120"/>
                <a:sym typeface="Symbol" panose="05050102010706020507" pitchFamily="18" charset="2"/>
              </a:rPr>
              <a:t>，沒有變動空間需求</a:t>
            </a:r>
            <a:r>
              <a:rPr lang="en-US" altLang="zh-TW" sz="1600" dirty="0">
                <a:sym typeface="Symbol" panose="05050102010706020507" pitchFamily="18" charset="2"/>
              </a:rPr>
              <a:t>)</a:t>
            </a:r>
          </a:p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052736"/>
            <a:ext cx="4968875" cy="288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03577" y="1052736"/>
            <a:ext cx="576262" cy="360362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636739" y="1052736"/>
            <a:ext cx="1223963" cy="360362"/>
          </a:xfrm>
          <a:prstGeom prst="rect">
            <a:avLst/>
          </a:prstGeom>
          <a:solidFill>
            <a:srgbClr val="008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3216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 </a:t>
            </a:r>
            <a:r>
              <a:rPr lang="en-US" altLang="zh-TW" dirty="0"/>
              <a:t>3.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3356992"/>
            <a:ext cx="7989752" cy="350100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zh-TW" altLang="en-US" dirty="0"/>
              <a:t>假設</a:t>
            </a:r>
            <a:r>
              <a:rPr lang="en-US" altLang="zh-TW" dirty="0"/>
              <a:t>: </a:t>
            </a:r>
            <a:r>
              <a:rPr lang="en-US" altLang="zh-TW" dirty="0" err="1"/>
              <a:t>int</a:t>
            </a:r>
            <a:r>
              <a:rPr lang="zh-TW" altLang="en-US" dirty="0"/>
              <a:t>佔</a:t>
            </a:r>
            <a:r>
              <a:rPr lang="en-US" altLang="zh-TW" dirty="0"/>
              <a:t>4 bytes, float</a:t>
            </a:r>
            <a:r>
              <a:rPr lang="zh-TW" altLang="en-US" dirty="0"/>
              <a:t>佔</a:t>
            </a:r>
            <a:r>
              <a:rPr lang="en-US" altLang="zh-TW" dirty="0"/>
              <a:t>4 bytes, Address</a:t>
            </a:r>
            <a:r>
              <a:rPr lang="zh-TW" altLang="en-US" dirty="0"/>
              <a:t>佔</a:t>
            </a:r>
            <a:r>
              <a:rPr lang="en-US" altLang="zh-TW" dirty="0"/>
              <a:t>2 bytes, list[ ]</a:t>
            </a:r>
            <a:r>
              <a:rPr lang="zh-TW" altLang="en-US" dirty="0"/>
              <a:t>以</a:t>
            </a:r>
            <a:r>
              <a:rPr lang="en-US" altLang="zh-TW" dirty="0"/>
              <a:t>call by address</a:t>
            </a:r>
            <a:r>
              <a:rPr lang="zh-TW" altLang="en-US" dirty="0"/>
              <a:t>傳遞</a:t>
            </a:r>
          </a:p>
          <a:p>
            <a:pPr>
              <a:lnSpc>
                <a:spcPct val="80000"/>
              </a:lnSpc>
            </a:pPr>
            <a:r>
              <a:rPr lang="en-US" altLang="zh-TW" dirty="0"/>
              <a:t>SP(I):</a:t>
            </a:r>
          </a:p>
          <a:p>
            <a:pPr lvl="1">
              <a:lnSpc>
                <a:spcPct val="80000"/>
              </a:lnSpc>
            </a:pPr>
            <a:r>
              <a:rPr lang="zh-TW" altLang="en-US" dirty="0"/>
              <a:t>有</a:t>
            </a:r>
            <a:r>
              <a:rPr lang="en-US" altLang="zh-TW" dirty="0">
                <a:sym typeface="Symbol" panose="05050102010706020507" pitchFamily="18" charset="2"/>
              </a:rPr>
              <a:t>structure variable</a:t>
            </a:r>
            <a:r>
              <a:rPr lang="zh-TW" altLang="en-US" dirty="0">
                <a:sym typeface="Symbol" panose="05050102010706020507" pitchFamily="18" charset="2"/>
              </a:rPr>
              <a:t>，但</a:t>
            </a:r>
            <a:r>
              <a:rPr lang="zh-TW" altLang="en-US" dirty="0"/>
              <a:t>參數傳遞方式不是</a:t>
            </a:r>
            <a:r>
              <a:rPr lang="en-US" altLang="zh-TW" dirty="0"/>
              <a:t>call by value </a:t>
            </a:r>
            <a:r>
              <a:rPr lang="en-US" altLang="zh-TW" dirty="0">
                <a:sym typeface="Wingdings 3" panose="05040102010807070707" pitchFamily="18" charset="2"/>
              </a:rPr>
              <a:t></a:t>
            </a:r>
            <a:r>
              <a:rPr lang="en-US" altLang="zh-TW" dirty="0">
                <a:sym typeface="Symbol" panose="05050102010706020507" pitchFamily="18" charset="2"/>
              </a:rPr>
              <a:t></a:t>
            </a:r>
            <a:r>
              <a:rPr lang="zh-TW" altLang="en-US" dirty="0">
                <a:sym typeface="Wingdings 3" panose="05040102010807070707" pitchFamily="18" charset="2"/>
              </a:rPr>
              <a:t>沒有變動空間需求</a:t>
            </a:r>
            <a:endParaRPr lang="zh-TW" altLang="en-US" dirty="0"/>
          </a:p>
          <a:p>
            <a:pPr lvl="1">
              <a:lnSpc>
                <a:spcPct val="80000"/>
              </a:lnSpc>
            </a:pPr>
            <a:r>
              <a:rPr lang="zh-TW" altLang="en-US" dirty="0"/>
              <a:t>有無</a:t>
            </a:r>
            <a:r>
              <a:rPr lang="en-US" altLang="zh-TW" dirty="0"/>
              <a:t>Stack</a:t>
            </a:r>
            <a:r>
              <a:rPr lang="zh-TW" altLang="en-US" dirty="0"/>
              <a:t>空間花費 </a:t>
            </a:r>
            <a:r>
              <a:rPr lang="zh-TW" altLang="en-US" dirty="0">
                <a:sym typeface="Wingdings 3" panose="05040102010807070707" pitchFamily="18" charset="2"/>
              </a:rPr>
              <a:t>有 </a:t>
            </a:r>
            <a:r>
              <a:rPr lang="en-US" altLang="zh-TW" dirty="0">
                <a:sym typeface="Wingdings 3" panose="05040102010807070707" pitchFamily="18" charset="2"/>
              </a:rPr>
              <a:t>(∵</a:t>
            </a:r>
            <a:r>
              <a:rPr lang="zh-TW" altLang="en-US" dirty="0">
                <a:sym typeface="Wingdings 3" panose="05040102010807070707" pitchFamily="18" charset="2"/>
              </a:rPr>
              <a:t>有</a:t>
            </a:r>
            <a:r>
              <a:rPr lang="en-US" altLang="zh-TW" dirty="0">
                <a:sym typeface="Wingdings 3" panose="05040102010807070707" pitchFamily="18" charset="2"/>
              </a:rPr>
              <a:t>Recursive Call)</a:t>
            </a:r>
          </a:p>
          <a:p>
            <a:pPr>
              <a:lnSpc>
                <a:spcPct val="80000"/>
              </a:lnSpc>
            </a:pPr>
            <a:r>
              <a:rPr lang="zh-TW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發生</a:t>
            </a: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一次遞迴</a:t>
            </a:r>
            <a:r>
              <a:rPr lang="zh-TW" altLang="en-US" dirty="0"/>
              <a:t>所須的</a:t>
            </a:r>
            <a:r>
              <a:rPr lang="en-US" altLang="zh-TW" dirty="0"/>
              <a:t>Stack</a:t>
            </a:r>
            <a:r>
              <a:rPr lang="zh-TW" altLang="en-US" dirty="0"/>
              <a:t>空間為</a:t>
            </a:r>
            <a:r>
              <a:rPr lang="en-US" altLang="zh-TW" dirty="0"/>
              <a:t>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SP(I)=(</a:t>
            </a:r>
            <a:r>
              <a:rPr lang="zh-TW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參數”</a:t>
            </a: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list”</a:t>
            </a:r>
            <a:r>
              <a:rPr lang="zh-TW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之起始位址</a:t>
            </a: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zh-TW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參數“</a:t>
            </a: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n”)+</a:t>
            </a:r>
            <a:r>
              <a:rPr lang="zh-TW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返回位址 </a:t>
            </a:r>
            <a:r>
              <a:rPr lang="en-US" altLang="zh-TW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(2+4)+2 = 8 bytes</a:t>
            </a:r>
          </a:p>
          <a:p>
            <a:pPr>
              <a:lnSpc>
                <a:spcPct val="110000"/>
              </a:lnSpc>
            </a:pPr>
            <a:r>
              <a:rPr lang="zh-TW" altLang="en-US" dirty="0"/>
              <a:t>共有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次</a:t>
            </a:r>
            <a:r>
              <a:rPr lang="en-US" altLang="zh-TW" dirty="0"/>
              <a:t>Recursive call </a:t>
            </a:r>
            <a:r>
              <a:rPr lang="en-US" altLang="zh-TW" dirty="0">
                <a:sym typeface="Wingdings 3" panose="05040102010807070707" pitchFamily="18" charset="2"/>
              </a:rPr>
              <a:t> </a:t>
            </a:r>
            <a:r>
              <a:rPr lang="en-US" altLang="zh-TW" dirty="0">
                <a:sym typeface="Symbol" panose="05050102010706020507" pitchFamily="18" charset="2"/>
              </a:rPr>
              <a:t> SP(I) =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8n bytes</a:t>
            </a:r>
            <a:r>
              <a:rPr lang="en-US" altLang="zh-TW" dirty="0">
                <a:sym typeface="Symbol" panose="05050102010706020507" pitchFamily="18" charset="2"/>
              </a:rPr>
              <a:t>.</a:t>
            </a:r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052736"/>
            <a:ext cx="5472113" cy="198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509097" y="1051148"/>
            <a:ext cx="647700" cy="360363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069234" y="1051148"/>
            <a:ext cx="1295400" cy="360363"/>
          </a:xfrm>
          <a:prstGeom prst="rect">
            <a:avLst/>
          </a:prstGeom>
          <a:solidFill>
            <a:srgbClr val="008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2417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時間複雜度 </a:t>
            </a:r>
            <a:r>
              <a:rPr lang="en-US" altLang="zh-TW" dirty="0"/>
              <a:t>(</a:t>
            </a:r>
            <a:r>
              <a:rPr lang="en-US" altLang="zh-TW" cap="none" dirty="0"/>
              <a:t>Time Complexity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844824"/>
            <a:ext cx="7989752" cy="468052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TW" altLang="en-US" dirty="0"/>
              <a:t>一般來說，對一個演算法進行時間複雜度分析就是求得：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zh-TW" altLang="en-US" dirty="0"/>
              <a:t>在每個不同的</a:t>
            </a:r>
            <a:r>
              <a:rPr lang="zh-TW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輸入大小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size of the input</a:t>
            </a:r>
            <a:r>
              <a:rPr lang="en-US" altLang="zh-TW" dirty="0"/>
              <a:t>)</a:t>
            </a:r>
            <a:r>
              <a:rPr lang="zh-TW" altLang="en-US" dirty="0"/>
              <a:t>之下，該演算法所執行的</a:t>
            </a:r>
            <a:r>
              <a:rPr lang="zh-TW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基本運算次數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how many times some </a:t>
            </a:r>
            <a:r>
              <a:rPr lang="en-US" altLang="zh-TW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basic operation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is done</a:t>
            </a:r>
            <a:r>
              <a:rPr lang="en-US" altLang="zh-TW" dirty="0"/>
              <a:t>)</a:t>
            </a:r>
            <a:r>
              <a:rPr lang="zh-TW" altLang="en-US" dirty="0"/>
              <a:t>。 </a:t>
            </a: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TW" altLang="en-US" dirty="0"/>
              <a:t>分析方式：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zh-TW" altLang="en-US" dirty="0"/>
              <a:t>我們要分析一個演算法的效率，是將該演算法在每個不同的</a:t>
            </a:r>
            <a:r>
              <a:rPr lang="zh-TW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輸入大小</a:t>
            </a:r>
            <a:r>
              <a:rPr lang="zh-TW" altLang="en-US" dirty="0"/>
              <a:t> 之下，所執行的</a:t>
            </a:r>
            <a:r>
              <a:rPr lang="zh-TW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基本運算次數</a:t>
            </a:r>
            <a:r>
              <a:rPr lang="zh-TW" altLang="en-US" dirty="0"/>
              <a:t> 設定成一個</a:t>
            </a: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函數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Function</a:t>
            </a:r>
            <a:r>
              <a:rPr lang="en-US" altLang="zh-TW" dirty="0"/>
              <a:t> ; </a:t>
            </a:r>
            <a:r>
              <a:rPr lang="zh-TW" altLang="en-US" dirty="0"/>
              <a:t>或稱</a:t>
            </a:r>
            <a:r>
              <a:rPr lang="en-US" altLang="zh-TW" dirty="0"/>
              <a:t>Time function, Complexity function</a:t>
            </a:r>
            <a:r>
              <a:rPr lang="zh-TW" altLang="en-US" dirty="0"/>
              <a:t>亦可</a:t>
            </a:r>
            <a:r>
              <a:rPr lang="en-US" altLang="zh-TW" dirty="0"/>
              <a:t>) </a:t>
            </a:r>
            <a:r>
              <a:rPr lang="en-US" altLang="zh-TW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T(n)</a:t>
            </a:r>
            <a:r>
              <a:rPr lang="zh-TW" altLang="en-US" dirty="0"/>
              <a:t>。</a:t>
            </a:r>
          </a:p>
          <a:p>
            <a:pPr lvl="2">
              <a:lnSpc>
                <a:spcPct val="130000"/>
              </a:lnSpc>
              <a:spcBef>
                <a:spcPct val="30000"/>
              </a:spcBef>
            </a:pPr>
            <a:r>
              <a:rPr lang="en-US" altLang="zh-TW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T(n)</a:t>
            </a:r>
            <a:r>
              <a:rPr lang="en-US" altLang="zh-TW" dirty="0"/>
              <a:t> </a:t>
            </a:r>
            <a:r>
              <a:rPr lang="zh-TW" altLang="en-US" dirty="0"/>
              <a:t>被定義為</a:t>
            </a:r>
            <a:r>
              <a:rPr lang="zh-TW" altLang="en-US" i="1" dirty="0"/>
              <a:t>在大小為</a:t>
            </a:r>
            <a:r>
              <a:rPr lang="en-US" altLang="zh-TW" i="1" dirty="0"/>
              <a:t>n</a:t>
            </a:r>
            <a:r>
              <a:rPr lang="zh-TW" altLang="en-US" i="1" dirty="0"/>
              <a:t>的輸入範例下</a:t>
            </a:r>
            <a:r>
              <a:rPr lang="zh-TW" altLang="en-US" dirty="0"/>
              <a:t>，某一個演算法所執行的基本運算次數。</a:t>
            </a:r>
            <a:r>
              <a:rPr lang="en-US" altLang="zh-TW" dirty="0"/>
              <a:t>(</a:t>
            </a:r>
            <a:r>
              <a:rPr lang="en-US" altLang="zh-TW" u="sng" dirty="0"/>
              <a:t>the number of times the algorithm does the basic operation</a:t>
            </a:r>
            <a:r>
              <a:rPr lang="en-US" altLang="zh-TW" dirty="0"/>
              <a:t> for </a:t>
            </a:r>
            <a:r>
              <a:rPr lang="en-US" altLang="zh-TW" i="1" dirty="0"/>
              <a:t>an instance of size n</a:t>
            </a:r>
            <a:r>
              <a:rPr lang="en-US" altLang="zh-TW" dirty="0"/>
              <a:t>.) </a:t>
            </a:r>
          </a:p>
        </p:txBody>
      </p:sp>
    </p:spTree>
    <p:extLst>
      <p:ext uri="{BB962C8B-B14F-4D97-AF65-F5344CB8AC3E}">
        <p14:creationId xmlns:p14="http://schemas.microsoft.com/office/powerpoint/2010/main" val="347980330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/>
              <a:t>1</a:t>
            </a:r>
            <a:endParaRPr lang="zh-TW" altLang="en-US" dirty="0"/>
          </a:p>
        </p:txBody>
      </p:sp>
      <p:graphicFrame>
        <p:nvGraphicFramePr>
          <p:cNvPr id="17" name="Group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7956712"/>
              </p:ext>
            </p:extLst>
          </p:nvPr>
        </p:nvGraphicFramePr>
        <p:xfrm>
          <a:off x="468313" y="1677496"/>
          <a:ext cx="5759450" cy="5135880"/>
        </p:xfrm>
        <a:graphic>
          <a:graphicData uri="http://schemas.openxmlformats.org/drawingml/2006/table">
            <a:tbl>
              <a:tblPr/>
              <a:tblGrid>
                <a:gridCol w="2617787">
                  <a:extLst>
                    <a:ext uri="{9D8B030D-6E8A-4147-A177-3AD203B41FA5}">
                      <a16:colId xmlns:a16="http://schemas.microsoft.com/office/drawing/2014/main" val="1812971855"/>
                    </a:ext>
                  </a:extLst>
                </a:gridCol>
                <a:gridCol w="3141663">
                  <a:extLst>
                    <a:ext uri="{9D8B030D-6E8A-4147-A177-3AD203B41FA5}">
                      <a16:colId xmlns:a16="http://schemas.microsoft.com/office/drawing/2014/main" val="4112126657"/>
                    </a:ext>
                  </a:extLst>
                </a:gridCol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Demi" panose="020B0703020102020204" pitchFamily="34" charset="0"/>
                          <a:ea typeface="MS PGothic" panose="020B0600070205080204" pitchFamily="34" charset="-128"/>
                        </a:rPr>
                        <a:t>每行指令的執行次數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Demi" panose="020B0703020102020204" pitchFamily="34" charset="0"/>
                          <a:ea typeface="MS PGothic" panose="020B0600070205080204" pitchFamily="34" charset="-128"/>
                        </a:rPr>
                        <a:t>程式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890978"/>
                  </a:ext>
                </a:extLst>
              </a:tr>
              <a:tr h="3240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Demi" panose="020B0703020102020204" pitchFamily="34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Demi" panose="020B0703020102020204" pitchFamily="34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Demi" panose="020B07030201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Demi" panose="020B07030201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Demi" panose="020B0703020102020204" pitchFamily="34" charset="0"/>
                          <a:ea typeface="MS PGothic" panose="020B0600070205080204" pitchFamily="34" charset="-128"/>
                        </a:rPr>
                        <a:t>n+1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Demi" panose="020B0703020102020204" pitchFamily="34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Demi" panose="020B0703020102020204" pitchFamily="34" charset="0"/>
                          <a:ea typeface="MS PGothic" panose="020B0600070205080204" pitchFamily="34" charset="-128"/>
                        </a:rPr>
                        <a:t>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Demi" panose="020B0703020102020204" pitchFamily="34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Demi" panose="020B07030201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Demi" panose="020B0703020102020204" pitchFamily="34" charset="0"/>
                          <a:ea typeface="MS PGothic" panose="020B0600070205080204" pitchFamily="34" charset="-128"/>
                        </a:rPr>
                        <a:t>float sum(float list[ ], int 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Demi" panose="020B0703020102020204" pitchFamily="34" charset="0"/>
                          <a:ea typeface="MS PGothic" panose="020B0600070205080204" pitchFamily="34" charset="-128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Demi" panose="020B0703020102020204" pitchFamily="34" charset="0"/>
                          <a:ea typeface="MS PGothic" panose="020B0600070205080204" pitchFamily="34" charset="-128"/>
                        </a:rPr>
                        <a:t> int i;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Demi" panose="020B0703020102020204" pitchFamily="34" charset="0"/>
                          <a:ea typeface="MS PGothic" panose="020B0600070205080204" pitchFamily="34" charset="-128"/>
                        </a:rPr>
                        <a:t> float tempsum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Demi" panose="020B0703020102020204" pitchFamily="34" charset="0"/>
                          <a:ea typeface="MS PGothic" panose="020B0600070205080204" pitchFamily="34" charset="-128"/>
                        </a:rPr>
                        <a:t> for (i=0; i&lt;n; i++)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Demi" panose="020B0703020102020204" pitchFamily="34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Demi" panose="020B0703020102020204" pitchFamily="34" charset="0"/>
                          <a:ea typeface="MS PGothic" panose="020B0600070205080204" pitchFamily="34" charset="-128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Demi" panose="020B0703020102020204" pitchFamily="34" charset="0"/>
                          <a:ea typeface="MS PGothic" panose="020B0600070205080204" pitchFamily="34" charset="-128"/>
                        </a:rPr>
                        <a:t>  tempsum += list[i];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Demi" panose="020B0703020102020204" pitchFamily="34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Demi" panose="020B0703020102020204" pitchFamily="34" charset="0"/>
                          <a:ea typeface="MS PGothic" panose="020B0600070205080204" pitchFamily="34" charset="-128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Demi" panose="020B0703020102020204" pitchFamily="34" charset="0"/>
                          <a:ea typeface="MS PGothic" panose="020B0600070205080204" pitchFamily="34" charset="-128"/>
                        </a:rPr>
                        <a:t> return tempsum;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Demi" panose="020B0703020102020204" pitchFamily="34" charset="0"/>
                          <a:ea typeface="MS PGothic" panose="020B0600070205080204" pitchFamily="34" charset="-128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CC3399"/>
                        </a:solidFill>
                        <a:effectLst/>
                        <a:latin typeface="Franklin Gothic Demi" panose="020B0703020102020204" pitchFamily="34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038935"/>
                  </a:ext>
                </a:extLst>
              </a:tr>
              <a:tr h="68580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Demi" panose="020B0703020102020204" pitchFamily="34" charset="0"/>
                          <a:ea typeface="MS PGothic" panose="020B0600070205080204" pitchFamily="34" charset="-128"/>
                          <a:sym typeface="Wingdings 3" panose="05040102010807070707" pitchFamily="18" charset="2"/>
                        </a:rPr>
                        <a:t> 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Demi" panose="020B0703020102020204" pitchFamily="34" charset="0"/>
                          <a:ea typeface="MS PGothic" panose="020B0600070205080204" pitchFamily="34" charset="-128"/>
                        </a:rPr>
                        <a:t>T(n) = 1+2n+1+1 = </a:t>
                      </a: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Franklin Gothic Demi" panose="020B0703020102020204" pitchFamily="34" charset="0"/>
                          <a:ea typeface="MS PGothic" panose="020B0600070205080204" pitchFamily="34" charset="-128"/>
                        </a:rPr>
                        <a:t>2n+3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Demi" panose="020B0703020102020204" pitchFamily="34" charset="0"/>
                          <a:ea typeface="MS PGothic" panose="020B0600070205080204" pitchFamily="34" charset="-128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377667"/>
                  </a:ext>
                </a:extLst>
              </a:tr>
            </a:tbl>
          </a:graphicData>
        </a:graphic>
      </p:graphicFrame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2124075" y="2907808"/>
            <a:ext cx="976313" cy="287338"/>
          </a:xfrm>
          <a:prstGeom prst="leftArrow">
            <a:avLst>
              <a:gd name="adj1" fmla="val 50000"/>
              <a:gd name="adj2" fmla="val 84945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1476375" y="2763346"/>
            <a:ext cx="503238" cy="4318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1476375" y="3195146"/>
            <a:ext cx="503238" cy="4318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476375" y="3626946"/>
            <a:ext cx="503238" cy="4318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476375" y="4276233"/>
            <a:ext cx="503238" cy="4318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1476375" y="5068396"/>
            <a:ext cx="503238" cy="4318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468313" y="6219333"/>
            <a:ext cx="3887787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5" name="AutoShape 25"/>
          <p:cNvSpPr>
            <a:spLocks noChangeArrowheads="1"/>
          </p:cNvSpPr>
          <p:nvPr/>
        </p:nvSpPr>
        <p:spPr bwMode="auto">
          <a:xfrm>
            <a:off x="2124075" y="3266583"/>
            <a:ext cx="976313" cy="288925"/>
          </a:xfrm>
          <a:prstGeom prst="leftArrow">
            <a:avLst>
              <a:gd name="adj1" fmla="val 50000"/>
              <a:gd name="adj2" fmla="val 84478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6" name="AutoShape 26"/>
          <p:cNvSpPr>
            <a:spLocks noChangeArrowheads="1"/>
          </p:cNvSpPr>
          <p:nvPr/>
        </p:nvSpPr>
        <p:spPr bwMode="auto">
          <a:xfrm>
            <a:off x="2124075" y="4347671"/>
            <a:ext cx="976313" cy="287337"/>
          </a:xfrm>
          <a:prstGeom prst="leftArrow">
            <a:avLst>
              <a:gd name="adj1" fmla="val 50000"/>
              <a:gd name="adj2" fmla="val 84945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7" name="AutoShape 27"/>
          <p:cNvSpPr>
            <a:spLocks noChangeArrowheads="1"/>
          </p:cNvSpPr>
          <p:nvPr/>
        </p:nvSpPr>
        <p:spPr bwMode="auto">
          <a:xfrm>
            <a:off x="2124075" y="3626946"/>
            <a:ext cx="976313" cy="288925"/>
          </a:xfrm>
          <a:prstGeom prst="leftArrow">
            <a:avLst>
              <a:gd name="adj1" fmla="val 50000"/>
              <a:gd name="adj2" fmla="val 84478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8" name="AutoShape 28"/>
          <p:cNvSpPr>
            <a:spLocks noChangeArrowheads="1"/>
          </p:cNvSpPr>
          <p:nvPr/>
        </p:nvSpPr>
        <p:spPr bwMode="auto">
          <a:xfrm>
            <a:off x="2124075" y="5066808"/>
            <a:ext cx="976313" cy="288925"/>
          </a:xfrm>
          <a:prstGeom prst="leftArrow">
            <a:avLst>
              <a:gd name="adj1" fmla="val 50000"/>
              <a:gd name="adj2" fmla="val 84478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9" name="AutoShape 29"/>
          <p:cNvSpPr>
            <a:spLocks/>
          </p:cNvSpPr>
          <p:nvPr/>
        </p:nvSpPr>
        <p:spPr bwMode="auto">
          <a:xfrm>
            <a:off x="6156325" y="1548908"/>
            <a:ext cx="2881313" cy="2295525"/>
          </a:xfrm>
          <a:prstGeom prst="borderCallout2">
            <a:avLst>
              <a:gd name="adj1" fmla="val 4981"/>
              <a:gd name="adj2" fmla="val -2644"/>
              <a:gd name="adj3" fmla="val 4981"/>
              <a:gd name="adj4" fmla="val -21380"/>
              <a:gd name="adj5" fmla="val 54773"/>
              <a:gd name="adj6" fmla="val -88981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dist">
              <a:lnSpc>
                <a:spcPct val="110000"/>
              </a:lnSpc>
            </a:pP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不可執行</a:t>
            </a:r>
            <a:r>
              <a:rPr lang="en-US" altLang="zh-TW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!!</a:t>
            </a:r>
            <a:r>
              <a:rPr lang="en-US" altLang="zh-TW" sz="1600" b="1">
                <a:latin typeface="Berlin Sans FB" panose="020E0602020502020306" pitchFamily="34" charset="0"/>
              </a:rPr>
              <a:t>∵</a:t>
            </a:r>
            <a:r>
              <a:rPr lang="zh-TW" altLang="en-US" sz="1600" b="1">
                <a:latin typeface="Berlin Sans FB" panose="020E0602020502020306" pitchFamily="34" charset="0"/>
              </a:rPr>
              <a:t>就系統執行的角度而言，變數宣告只是在</a:t>
            </a:r>
            <a:r>
              <a:rPr lang="en-US" altLang="zh-TW" sz="1600" b="1">
                <a:latin typeface="Berlin Sans FB" panose="020E0602020502020306" pitchFamily="34" charset="0"/>
              </a:rPr>
              <a:t>Compile</a:t>
            </a:r>
            <a:r>
              <a:rPr lang="zh-TW" altLang="en-US" sz="1600" b="1">
                <a:latin typeface="Berlin Sans FB" panose="020E0602020502020306" pitchFamily="34" charset="0"/>
              </a:rPr>
              <a:t>時，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在</a:t>
            </a:r>
            <a:r>
              <a:rPr lang="en-US" altLang="zh-TW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M.M.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中建立一個空間</a:t>
            </a:r>
            <a:r>
              <a:rPr lang="zh-TW" altLang="en-US" sz="1600" b="1">
                <a:latin typeface="Berlin Sans FB" panose="020E0602020502020306" pitchFamily="34" charset="0"/>
              </a:rPr>
              <a:t>，但不會產生相對應的執行碼</a:t>
            </a:r>
            <a:r>
              <a:rPr lang="en-US" altLang="zh-TW" sz="1600" b="1">
                <a:latin typeface="Berlin Sans FB" panose="020E0602020502020306" pitchFamily="34" charset="0"/>
              </a:rPr>
              <a:t>!!</a:t>
            </a:r>
            <a:r>
              <a:rPr lang="zh-TW" altLang="en-US" sz="1600" b="1">
                <a:latin typeface="Berlin Sans FB" panose="020E0602020502020306" pitchFamily="34" charset="0"/>
              </a:rPr>
              <a:t>除非在宣告的同時有</a:t>
            </a: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指派一個初始值</a:t>
            </a:r>
            <a:r>
              <a:rPr lang="zh-TW" altLang="en-US" sz="1600" b="1">
                <a:latin typeface="Berlin Sans FB" panose="020E0602020502020306" pitchFamily="34" charset="0"/>
              </a:rPr>
              <a:t>，指派的動作就會有相對應的執行碼產生以供程式執行時使用。</a:t>
            </a:r>
          </a:p>
        </p:txBody>
      </p:sp>
    </p:spTree>
    <p:extLst>
      <p:ext uri="{BB962C8B-B14F-4D97-AF65-F5344CB8AC3E}">
        <p14:creationId xmlns:p14="http://schemas.microsoft.com/office/powerpoint/2010/main" val="162772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/>
              <a:t>2</a:t>
            </a:r>
            <a:endParaRPr lang="zh-TW" altLang="en-US" dirty="0"/>
          </a:p>
        </p:txBody>
      </p:sp>
      <p:graphicFrame>
        <p:nvGraphicFramePr>
          <p:cNvPr id="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957955"/>
              </p:ext>
            </p:extLst>
          </p:nvPr>
        </p:nvGraphicFramePr>
        <p:xfrm>
          <a:off x="683568" y="1848767"/>
          <a:ext cx="6264275" cy="4100513"/>
        </p:xfrm>
        <a:graphic>
          <a:graphicData uri="http://schemas.openxmlformats.org/drawingml/2006/table">
            <a:tbl>
              <a:tblPr/>
              <a:tblGrid>
                <a:gridCol w="2847975">
                  <a:extLst>
                    <a:ext uri="{9D8B030D-6E8A-4147-A177-3AD203B41FA5}">
                      <a16:colId xmlns:a16="http://schemas.microsoft.com/office/drawing/2014/main" val="481098130"/>
                    </a:ext>
                  </a:extLst>
                </a:gridCol>
                <a:gridCol w="3416300">
                  <a:extLst>
                    <a:ext uri="{9D8B030D-6E8A-4147-A177-3AD203B41FA5}">
                      <a16:colId xmlns:a16="http://schemas.microsoft.com/office/drawing/2014/main" val="720886034"/>
                    </a:ext>
                  </a:extLst>
                </a:gridCol>
              </a:tblGrid>
              <a:tr h="392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每行指令的執行次數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程式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49941"/>
                  </a:ext>
                </a:extLst>
              </a:tr>
              <a:tr h="284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n+1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float rsum(float list[ ], int 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 if (n&gt;0)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  return rsum(list, n-1)+ list[n-1];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 return list[0];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}</a:t>
                      </a: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CC3399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585748"/>
                  </a:ext>
                </a:extLst>
              </a:tr>
              <a:tr h="747713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Wingdings 3" panose="05040102010807070707" pitchFamily="18" charset="2"/>
                        </a:rPr>
                        <a:t> 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T(n) = (n+1)+n+1 = </a:t>
                      </a: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2n+2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166558"/>
                  </a:ext>
                </a:extLst>
              </a:tr>
            </a:tbl>
          </a:graphicData>
        </a:graphic>
      </p:graphicFrame>
      <p:sp>
        <p:nvSpPr>
          <p:cNvPr id="4" name="AutoShape 18"/>
          <p:cNvSpPr>
            <a:spLocks noChangeArrowheads="1"/>
          </p:cNvSpPr>
          <p:nvPr/>
        </p:nvSpPr>
        <p:spPr bwMode="auto">
          <a:xfrm>
            <a:off x="2626668" y="3067967"/>
            <a:ext cx="976312" cy="287338"/>
          </a:xfrm>
          <a:prstGeom prst="leftArrow">
            <a:avLst>
              <a:gd name="adj1" fmla="val 50000"/>
              <a:gd name="adj2" fmla="val 84945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1834505" y="2996530"/>
            <a:ext cx="503238" cy="4318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1834505" y="3715667"/>
            <a:ext cx="503238" cy="4318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1834505" y="4436392"/>
            <a:ext cx="503238" cy="4318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683568" y="5228555"/>
            <a:ext cx="3382962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2626668" y="3787105"/>
            <a:ext cx="976312" cy="288925"/>
          </a:xfrm>
          <a:prstGeom prst="leftArrow">
            <a:avLst>
              <a:gd name="adj1" fmla="val 50000"/>
              <a:gd name="adj2" fmla="val 84478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2626668" y="4507830"/>
            <a:ext cx="976312" cy="288925"/>
          </a:xfrm>
          <a:prstGeom prst="leftArrow">
            <a:avLst>
              <a:gd name="adj1" fmla="val 50000"/>
              <a:gd name="adj2" fmla="val 84478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1" name="AutoShape 25"/>
          <p:cNvSpPr>
            <a:spLocks/>
          </p:cNvSpPr>
          <p:nvPr/>
        </p:nvSpPr>
        <p:spPr bwMode="auto">
          <a:xfrm>
            <a:off x="6012805" y="4791992"/>
            <a:ext cx="2879725" cy="935038"/>
          </a:xfrm>
          <a:prstGeom prst="borderCallout2">
            <a:avLst>
              <a:gd name="adj1" fmla="val 12222"/>
              <a:gd name="adj2" fmla="val -2648"/>
              <a:gd name="adj3" fmla="val 12222"/>
              <a:gd name="adj4" fmla="val -9593"/>
              <a:gd name="adj5" fmla="val -75894"/>
              <a:gd name="adj6" fmla="val -3478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TW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遞迴運算</a:t>
            </a:r>
            <a:r>
              <a:rPr lang="en-US" altLang="zh-TW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!!</a:t>
            </a:r>
            <a:r>
              <a:rPr lang="en-US" altLang="zh-TW" sz="1600" b="1">
                <a:latin typeface="Berlin Sans FB" panose="020E0602020502020306" pitchFamily="34" charset="0"/>
              </a:rPr>
              <a:t>∵</a:t>
            </a:r>
            <a:r>
              <a:rPr lang="zh-TW" altLang="en-US" sz="1600" b="1">
                <a:latin typeface="Berlin Sans FB" panose="020E0602020502020306" pitchFamily="34" charset="0"/>
              </a:rPr>
              <a:t>本題是針對</a:t>
            </a:r>
            <a:r>
              <a:rPr lang="en-US" altLang="zh-TW" sz="1600" b="1">
                <a:latin typeface="Berlin Sans FB" panose="020E0602020502020306" pitchFamily="34" charset="0"/>
              </a:rPr>
              <a:t>list[ ]</a:t>
            </a:r>
            <a:r>
              <a:rPr lang="zh-TW" altLang="en-US" sz="1600" b="1">
                <a:latin typeface="Berlin Sans FB" panose="020E0602020502020306" pitchFamily="34" charset="0"/>
              </a:rPr>
              <a:t>做累加的計算，即：</a:t>
            </a:r>
            <a:r>
              <a:rPr lang="en-US" altLang="zh-TW" sz="1600" b="1">
                <a:latin typeface="Berlin Sans FB" panose="020E0602020502020306" pitchFamily="34" charset="0"/>
              </a:rPr>
              <a:t>list[n]+ list[n-1]+…+list[0]</a:t>
            </a:r>
            <a:r>
              <a:rPr lang="zh-TW" altLang="en-US" sz="1600" b="1">
                <a:latin typeface="Berlin Sans FB" panose="020E0602020502020306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4640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836712"/>
            <a:ext cx="7989752" cy="5007877"/>
          </a:xfrm>
        </p:spPr>
        <p:txBody>
          <a:bodyPr/>
          <a:lstStyle/>
          <a:p>
            <a:r>
              <a:rPr lang="zh-TW" altLang="en-US" dirty="0">
                <a:latin typeface="Rockwell Condensed" panose="02060603050405020104" pitchFamily="18" charset="0"/>
                <a:ea typeface="MS PGothic" panose="020B0600070205080204" pitchFamily="34" charset="-128"/>
              </a:rPr>
              <a:t>結果，你的上司說要開除掉你這個豬頭，並由一個演算法設計專家來取代你。此時，你很不爽地對他說</a:t>
            </a:r>
            <a:r>
              <a:rPr lang="en-US" altLang="zh-TW" dirty="0">
                <a:latin typeface="Rockwell Condensed" panose="02060603050405020104" pitchFamily="18" charset="0"/>
                <a:ea typeface="MS PGothic" panose="020B0600070205080204" pitchFamily="34" charset="-128"/>
              </a:rPr>
              <a:t>…</a:t>
            </a:r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54001"/>
            <a:ext cx="5951537" cy="288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72208" y="4982939"/>
            <a:ext cx="6324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TW" altLang="en-US" sz="2400" b="0">
                <a:latin typeface="Rockwell Condensed" panose="02060603050405020104" pitchFamily="18" charset="0"/>
                <a:ea typeface="MS PGothic" panose="020B0600070205080204" pitchFamily="34" charset="-128"/>
              </a:rPr>
              <a:t>我想不出好方法，</a:t>
            </a:r>
            <a:br>
              <a:rPr lang="zh-TW" altLang="en-US" sz="2400" b="0">
                <a:latin typeface="Rockwell Condensed" panose="02060603050405020104" pitchFamily="18" charset="0"/>
                <a:ea typeface="MS PGothic" panose="020B0600070205080204" pitchFamily="34" charset="-128"/>
              </a:rPr>
            </a:br>
            <a:r>
              <a:rPr lang="zh-TW" altLang="en-US" sz="2400" b="0">
                <a:latin typeface="Rockwell Condensed" panose="02060603050405020104" pitchFamily="18" charset="0"/>
                <a:ea typeface="MS PGothic" panose="020B0600070205080204" pitchFamily="34" charset="-128"/>
              </a:rPr>
              <a:t>因為不可能有這種好方法！</a:t>
            </a:r>
          </a:p>
        </p:txBody>
      </p:sp>
    </p:spTree>
    <p:extLst>
      <p:ext uri="{BB962C8B-B14F-4D97-AF65-F5344CB8AC3E}">
        <p14:creationId xmlns:p14="http://schemas.microsoft.com/office/powerpoint/2010/main" val="359807375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Logarithmic Loops</a:t>
            </a:r>
            <a:endParaRPr lang="zh-TW" altLang="en-US" cap="none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468313" y="1917700"/>
            <a:ext cx="2808287" cy="22320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4716463" y="1917700"/>
            <a:ext cx="2808287" cy="22320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8" name="Rectangle 5"/>
          <p:cNvSpPr txBox="1">
            <a:spLocks noChangeArrowheads="1"/>
          </p:cNvSpPr>
          <p:nvPr/>
        </p:nvSpPr>
        <p:spPr>
          <a:xfrm>
            <a:off x="457200" y="1412875"/>
            <a:ext cx="4037013" cy="51117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Multiply Loops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i =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loop (i &lt; n)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   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basic operation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   i = i </a:t>
            </a:r>
            <a:r>
              <a:rPr lang="en-US" altLang="zh-TW">
                <a:sym typeface="Symbol" panose="05050102010706020507" pitchFamily="18" charset="2"/>
              </a:rPr>
              <a:t> </a:t>
            </a:r>
            <a:r>
              <a:rPr lang="en-US" altLang="zh-TW"/>
              <a:t>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end loop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latin typeface="Helvetica Neue"/>
              </a:rPr>
              <a:t>∵i </a:t>
            </a:r>
            <a:r>
              <a:rPr lang="en-US" altLang="zh-TW">
                <a:latin typeface="Helvetica Neue"/>
                <a:sym typeface="Wingdings 3" panose="05040102010807070707" pitchFamily="18" charset="2"/>
              </a:rPr>
              <a:t> 1, 2, 4, 8, 16,</a:t>
            </a:r>
            <a:r>
              <a:rPr lang="en-US" altLang="zh-TW">
                <a:sym typeface="Wingdings 3" panose="05040102010807070707" pitchFamily="18" charset="2"/>
              </a:rPr>
              <a:t>…</a:t>
            </a:r>
            <a:r>
              <a:rPr lang="en-US" altLang="zh-TW">
                <a:latin typeface="Helvetica Neue"/>
                <a:sym typeface="Wingdings 3" panose="05040102010807070707" pitchFamily="18" charset="2"/>
              </a:rPr>
              <a:t>, 2</a:t>
            </a:r>
            <a:r>
              <a:rPr lang="en-US" altLang="zh-TW" baseline="30000">
                <a:latin typeface="Helvetica Neue"/>
                <a:sym typeface="Wingdings 3" panose="05040102010807070707" pitchFamily="18" charset="2"/>
              </a:rPr>
              <a:t>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latin typeface="Helvetica Neue"/>
                <a:sym typeface="Symbol" panose="05050102010706020507" pitchFamily="18" charset="2"/>
              </a:rPr>
              <a:t> </a:t>
            </a:r>
            <a:r>
              <a:rPr lang="en-US" altLang="zh-TW">
                <a:latin typeface="Helvetica Neue"/>
                <a:sym typeface="Wingdings 3" panose="05040102010807070707" pitchFamily="18" charset="2"/>
              </a:rPr>
              <a:t>2</a:t>
            </a:r>
            <a:r>
              <a:rPr lang="en-US" altLang="zh-TW" baseline="30000">
                <a:latin typeface="Helvetica Neue"/>
                <a:sym typeface="Wingdings 3" panose="05040102010807070707" pitchFamily="18" charset="2"/>
              </a:rPr>
              <a:t>k </a:t>
            </a:r>
            <a:r>
              <a:rPr lang="en-US" altLang="zh-TW">
                <a:latin typeface="Helvetica Neue"/>
                <a:sym typeface="Wingdings 3" panose="05040102010807070707" pitchFamily="18" charset="2"/>
              </a:rPr>
              <a:t>&lt; n  k &lt; log</a:t>
            </a:r>
            <a:r>
              <a:rPr lang="en-US" altLang="zh-TW" baseline="-25000">
                <a:latin typeface="Helvetica Neue"/>
                <a:sym typeface="Wingdings 3" panose="05040102010807070707" pitchFamily="18" charset="2"/>
              </a:rPr>
              <a:t>2</a:t>
            </a:r>
            <a:r>
              <a:rPr lang="en-US" altLang="zh-TW">
                <a:latin typeface="Helvetica Neue"/>
                <a:sym typeface="Wingdings 3" panose="05040102010807070707" pitchFamily="18" charset="2"/>
              </a:rPr>
              <a:t>n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sym typeface="Wingdings 2" panose="05020102010507070707" pitchFamily="18" charset="2"/>
              </a:rPr>
              <a:t> </a:t>
            </a:r>
            <a:r>
              <a:rPr lang="en-US" altLang="zh-TW"/>
              <a:t>T</a:t>
            </a:r>
            <a:r>
              <a:rPr lang="en-US" altLang="zh-TW">
                <a:sym typeface="Wingdings 2" panose="05020102010507070707" pitchFamily="18" charset="2"/>
              </a:rPr>
              <a:t>(n) = log</a:t>
            </a:r>
            <a:r>
              <a:rPr lang="en-US" altLang="zh-TW" baseline="-25000">
                <a:sym typeface="Wingdings 2" panose="05020102010507070707" pitchFamily="18" charset="2"/>
              </a:rPr>
              <a:t>2</a:t>
            </a:r>
            <a:r>
              <a:rPr lang="en-US" altLang="zh-TW">
                <a:sym typeface="Wingdings 2" panose="05020102010507070707" pitchFamily="18" charset="2"/>
              </a:rPr>
              <a:t>n</a:t>
            </a:r>
          </a:p>
        </p:txBody>
      </p:sp>
      <p:sp>
        <p:nvSpPr>
          <p:cNvPr id="19" name="Rectangle 6"/>
          <p:cNvSpPr txBox="1">
            <a:spLocks noChangeArrowheads="1"/>
          </p:cNvSpPr>
          <p:nvPr/>
        </p:nvSpPr>
        <p:spPr>
          <a:xfrm>
            <a:off x="4649788" y="1340768"/>
            <a:ext cx="4037012" cy="511175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Divide Loops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 err="1"/>
              <a:t>i</a:t>
            </a:r>
            <a:r>
              <a:rPr lang="en-US" altLang="zh-TW" dirty="0"/>
              <a:t> = 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loop (</a:t>
            </a:r>
            <a:r>
              <a:rPr lang="en-US" altLang="zh-TW" dirty="0" err="1"/>
              <a:t>i</a:t>
            </a:r>
            <a:r>
              <a:rPr lang="en-US" altLang="zh-TW" dirty="0"/>
              <a:t> &gt;= 1)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      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basic operation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i</a:t>
            </a:r>
            <a:r>
              <a:rPr lang="en-US" altLang="zh-TW" dirty="0"/>
              <a:t> =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/ </a:t>
            </a:r>
            <a:r>
              <a:rPr lang="en-US" altLang="zh-TW" dirty="0"/>
              <a:t>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end loop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>
                <a:latin typeface="Helvetica Neue"/>
              </a:rPr>
              <a:t>∵</a:t>
            </a:r>
            <a:r>
              <a:rPr lang="en-US" altLang="zh-TW" dirty="0" err="1">
                <a:latin typeface="Helvetica Neue"/>
              </a:rPr>
              <a:t>i</a:t>
            </a:r>
            <a:r>
              <a:rPr lang="en-US" altLang="zh-TW" dirty="0">
                <a:latin typeface="Helvetica Neue"/>
              </a:rPr>
              <a:t> </a:t>
            </a:r>
            <a:r>
              <a:rPr lang="en-US" altLang="zh-TW" dirty="0">
                <a:latin typeface="Helvetica Neue"/>
                <a:sym typeface="Wingdings 3" panose="05040102010807070707" pitchFamily="18" charset="2"/>
              </a:rPr>
              <a:t> n/2, n/4, n/8,</a:t>
            </a:r>
            <a:r>
              <a:rPr lang="en-US" altLang="zh-TW" dirty="0">
                <a:sym typeface="Wingdings 3" panose="05040102010807070707" pitchFamily="18" charset="2"/>
              </a:rPr>
              <a:t>…</a:t>
            </a:r>
            <a:r>
              <a:rPr lang="en-US" altLang="zh-TW" dirty="0">
                <a:latin typeface="Helvetica Neue"/>
                <a:sym typeface="Wingdings 3" panose="05040102010807070707" pitchFamily="18" charset="2"/>
              </a:rPr>
              <a:t>, n/2</a:t>
            </a:r>
            <a:r>
              <a:rPr lang="en-US" altLang="zh-TW" baseline="30000" dirty="0">
                <a:latin typeface="Helvetica Neue"/>
                <a:sym typeface="Wingdings 3" panose="05040102010807070707" pitchFamily="18" charset="2"/>
              </a:rPr>
              <a:t>k</a:t>
            </a:r>
          </a:p>
          <a:p>
            <a:pPr>
              <a:buFont typeface="Symbol" panose="05050102010706020507" pitchFamily="18" charset="2"/>
              <a:buChar char="\"/>
            </a:pPr>
            <a:r>
              <a:rPr lang="en-US" altLang="zh-TW" dirty="0">
                <a:latin typeface="Helvetica Neue"/>
                <a:sym typeface="Wingdings 3" panose="05040102010807070707" pitchFamily="18" charset="2"/>
              </a:rPr>
              <a:t>n/2</a:t>
            </a:r>
            <a:r>
              <a:rPr lang="en-US" altLang="zh-TW" baseline="30000" dirty="0">
                <a:latin typeface="Helvetica Neue"/>
                <a:sym typeface="Wingdings 3" panose="05040102010807070707" pitchFamily="18" charset="2"/>
              </a:rPr>
              <a:t>k </a:t>
            </a:r>
            <a:r>
              <a:rPr lang="en-US" altLang="zh-TW" dirty="0">
                <a:latin typeface="Helvetica Neue"/>
                <a:sym typeface="Wingdings 3" panose="05040102010807070707" pitchFamily="18" charset="2"/>
              </a:rPr>
              <a:t>&gt;=1  n &gt;= 2</a:t>
            </a:r>
            <a:r>
              <a:rPr lang="en-US" altLang="zh-TW" baseline="30000" dirty="0">
                <a:latin typeface="Helvetica Neue"/>
                <a:sym typeface="Wingdings 3" panose="05040102010807070707" pitchFamily="18" charset="2"/>
              </a:rPr>
              <a:t>k</a:t>
            </a:r>
            <a:endParaRPr lang="en-US" altLang="zh-TW" dirty="0">
              <a:latin typeface="Helvetica Neue"/>
              <a:sym typeface="Wingdings 3" panose="05040102010807070707" pitchFamily="18" charset="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zh-TW" dirty="0">
                <a:latin typeface="Helvetica Neue"/>
                <a:sym typeface="Wingdings 3" panose="05040102010807070707" pitchFamily="18" charset="2"/>
              </a:rPr>
              <a:t>                    log</a:t>
            </a:r>
            <a:r>
              <a:rPr lang="en-US" altLang="zh-TW" baseline="-25000" dirty="0">
                <a:latin typeface="Helvetica Neue"/>
                <a:sym typeface="Wingdings 3" panose="05040102010807070707" pitchFamily="18" charset="2"/>
              </a:rPr>
              <a:t>2</a:t>
            </a:r>
            <a:r>
              <a:rPr lang="en-US" altLang="zh-TW" dirty="0">
                <a:latin typeface="Helvetica Neue"/>
                <a:sym typeface="Wingdings 3" panose="05040102010807070707" pitchFamily="18" charset="2"/>
              </a:rPr>
              <a:t>n &gt;= k</a:t>
            </a:r>
            <a:endParaRPr lang="en-US" altLang="zh-TW" dirty="0"/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dirty="0">
                <a:sym typeface="Wingdings 2" panose="05020102010507070707" pitchFamily="18" charset="2"/>
              </a:rPr>
              <a:t> </a:t>
            </a:r>
            <a:r>
              <a:rPr lang="en-US" altLang="zh-TW" dirty="0"/>
              <a:t>T</a:t>
            </a:r>
            <a:r>
              <a:rPr lang="en-US" altLang="zh-TW" dirty="0">
                <a:sym typeface="Wingdings 2" panose="05020102010507070707" pitchFamily="18" charset="2"/>
              </a:rPr>
              <a:t>(n) = log</a:t>
            </a:r>
            <a:r>
              <a:rPr lang="en-US" altLang="zh-TW" baseline="-25000" dirty="0">
                <a:sym typeface="Wingdings 2" panose="05020102010507070707" pitchFamily="18" charset="2"/>
              </a:rPr>
              <a:t>2</a:t>
            </a:r>
            <a:r>
              <a:rPr lang="en-US" altLang="zh-TW" dirty="0">
                <a:sym typeface="Wingdings 2" panose="05020102010507070707" pitchFamily="18" charset="2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99027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9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Nested Loops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468313" y="1630188"/>
            <a:ext cx="3671887" cy="5111750"/>
          </a:xfrm>
          <a:prstGeom prst="rect">
            <a:avLst/>
          </a:prstGeom>
          <a:noFill/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lnSpc>
                <a:spcPct val="90000"/>
              </a:lnSpc>
            </a:pPr>
            <a:r>
              <a:rPr lang="en-US" altLang="zh-TW"/>
              <a:t>Dependent Quadratic</a:t>
            </a:r>
          </a:p>
          <a:p>
            <a:pPr marL="174625" indent="-17462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i = 1</a:t>
            </a:r>
          </a:p>
          <a:p>
            <a:pPr marL="174625" indent="-17462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loop (i &lt;= n)</a:t>
            </a:r>
          </a:p>
          <a:p>
            <a:pPr marL="174625" indent="-17462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      j = 1</a:t>
            </a:r>
          </a:p>
          <a:p>
            <a:pPr marL="174625" indent="-17462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     loop (j &lt;= i)</a:t>
            </a:r>
          </a:p>
          <a:p>
            <a:pPr marL="174625" indent="-17462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             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basic operation</a:t>
            </a:r>
          </a:p>
          <a:p>
            <a:pPr marL="174625" indent="-17462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             j = j </a:t>
            </a:r>
            <a:r>
              <a:rPr lang="en-US" altLang="zh-TW">
                <a:sym typeface="Symbol" panose="05050102010706020507" pitchFamily="18" charset="2"/>
              </a:rPr>
              <a:t>+ </a:t>
            </a:r>
            <a:r>
              <a:rPr lang="en-US" altLang="zh-TW"/>
              <a:t>1</a:t>
            </a:r>
          </a:p>
          <a:p>
            <a:pPr marL="174625" indent="-17462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      end loop</a:t>
            </a:r>
          </a:p>
          <a:p>
            <a:pPr marL="174625" indent="-17462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      i = i + 1</a:t>
            </a:r>
          </a:p>
          <a:p>
            <a:pPr marL="174625" indent="-17462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end loop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95288" y="2501726"/>
            <a:ext cx="3313112" cy="3416320"/>
          </a:xfrm>
          <a:prstGeom prst="rect">
            <a:avLst/>
          </a:prstGeom>
          <a:solidFill>
            <a:srgbClr val="FFFF00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zh-TW" sz="2400" dirty="0">
              <a:solidFill>
                <a:srgbClr val="FF0000"/>
              </a:solidFill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zh-TW" sz="2400" dirty="0">
              <a:solidFill>
                <a:srgbClr val="FF0000"/>
              </a:solidFill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zh-TW" sz="2400" dirty="0">
              <a:solidFill>
                <a:srgbClr val="FF0000"/>
              </a:solidFill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zh-TW" sz="2400" dirty="0">
              <a:solidFill>
                <a:srgbClr val="FF0000"/>
              </a:solidFill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zh-TW" sz="2400" dirty="0">
              <a:solidFill>
                <a:srgbClr val="FF0000"/>
              </a:solidFill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zh-TW" sz="2400" dirty="0">
              <a:solidFill>
                <a:srgbClr val="FF0000"/>
              </a:solidFill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zh-TW" sz="2400" dirty="0">
              <a:solidFill>
                <a:srgbClr val="FF0000"/>
              </a:solidFill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zh-TW" sz="2400" dirty="0">
              <a:solidFill>
                <a:srgbClr val="FF0000"/>
              </a:solidFill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zh-TW" sz="2400" dirty="0">
                <a:latin typeface="Arial Black" panose="020B0A04020102020204" pitchFamily="34" charset="0"/>
                <a:sym typeface="Wingdings" panose="05000000000000000000" pitchFamily="2" charset="2"/>
              </a:rPr>
              <a:t>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95288" y="3017540"/>
            <a:ext cx="3313112" cy="2000548"/>
          </a:xfrm>
          <a:prstGeom prst="rect">
            <a:avLst/>
          </a:prstGeom>
          <a:solidFill>
            <a:srgbClr val="0033CC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2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</a:p>
          <a:p>
            <a:endParaRPr lang="en-US" altLang="zh-TW" sz="2000" dirty="0">
              <a:solidFill>
                <a:srgbClr val="FF0000"/>
              </a:solidFill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zh-TW" sz="2000" dirty="0">
              <a:solidFill>
                <a:srgbClr val="FF0000"/>
              </a:solidFill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zh-TW" sz="2000" dirty="0">
              <a:solidFill>
                <a:srgbClr val="FF0000"/>
              </a:solidFill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zh-TW" sz="20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zh-TW" sz="2000" dirty="0">
                <a:latin typeface="Arial Black" panose="020B0A04020102020204" pitchFamily="34" charset="0"/>
                <a:sym typeface="Wingdings" panose="05000000000000000000" pitchFamily="2" charset="2"/>
              </a:rPr>
              <a:t>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4716463" y="1701626"/>
            <a:ext cx="396736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74625" indent="-174625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¡"/>
              <a:defRPr kumimoji="1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p"/>
              <a:defRPr kumimoji="1" sz="16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T(n) = 1+2+3+4+…+</a:t>
            </a:r>
            <a:r>
              <a:rPr lang="en-US" altLang="zh-TW" dirty="0" err="1"/>
              <a:t>n+n</a:t>
            </a:r>
            <a:endParaRPr lang="en-US" altLang="zh-TW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        =(n</a:t>
            </a:r>
            <a:r>
              <a:rPr lang="en-US" altLang="zh-TW" baseline="30000" dirty="0"/>
              <a:t>2</a:t>
            </a:r>
            <a:r>
              <a:rPr lang="en-US" altLang="zh-TW" dirty="0"/>
              <a:t>+3n)/2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Wingdings 3" panose="05040102010807070707" pitchFamily="18" charset="2"/>
              </a:rPr>
              <a:t></a:t>
            </a:r>
            <a:r>
              <a:rPr lang="en-US" altLang="zh-TW" dirty="0">
                <a:sym typeface="Wingdings" panose="05000000000000000000" pitchFamily="2" charset="2"/>
              </a:rPr>
              <a:t> </a:t>
            </a:r>
            <a:r>
              <a:rPr lang="en-US" altLang="zh-TW" dirty="0"/>
              <a:t>T</a:t>
            </a:r>
            <a:r>
              <a:rPr lang="en-US" altLang="zh-TW" dirty="0">
                <a:sym typeface="Wingdings" panose="05000000000000000000" pitchFamily="2" charset="2"/>
              </a:rPr>
              <a:t>(n</a:t>
            </a:r>
            <a:r>
              <a:rPr lang="en-US" altLang="zh-TW" baseline="-25000" dirty="0">
                <a:sym typeface="Wingdings" panose="05000000000000000000" pitchFamily="2" charset="2"/>
              </a:rPr>
              <a:t>1</a:t>
            </a:r>
            <a:r>
              <a:rPr lang="en-US" altLang="zh-TW" dirty="0">
                <a:sym typeface="Wingdings" panose="05000000000000000000" pitchFamily="2" charset="2"/>
              </a:rPr>
              <a:t>) = 1+1+….+1+1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Wingdings 3" panose="05040102010807070707" pitchFamily="18" charset="2"/>
              </a:rPr>
              <a:t></a:t>
            </a:r>
            <a:r>
              <a:rPr lang="en-US" altLang="zh-TW" dirty="0">
                <a:sym typeface="Wingdings" panose="05000000000000000000" pitchFamily="2" charset="2"/>
              </a:rPr>
              <a:t> </a:t>
            </a:r>
            <a:r>
              <a:rPr lang="en-US" altLang="zh-TW" dirty="0"/>
              <a:t>T</a:t>
            </a:r>
            <a:r>
              <a:rPr lang="en-US" altLang="zh-TW" dirty="0">
                <a:sym typeface="Wingdings" panose="05000000000000000000" pitchFamily="2" charset="2"/>
              </a:rPr>
              <a:t>(n</a:t>
            </a:r>
            <a:r>
              <a:rPr lang="en-US" altLang="zh-TW" baseline="-25000" dirty="0">
                <a:sym typeface="Wingdings" panose="05000000000000000000" pitchFamily="2" charset="2"/>
              </a:rPr>
              <a:t>2</a:t>
            </a:r>
            <a:r>
              <a:rPr lang="en-US" altLang="zh-TW" dirty="0">
                <a:sym typeface="Wingdings" panose="05000000000000000000" pitchFamily="2" charset="2"/>
              </a:rPr>
              <a:t>) = </a:t>
            </a:r>
            <a:r>
              <a:rPr lang="en-US" altLang="zh-TW" dirty="0"/>
              <a:t>1+2+…+(n-1)+n</a:t>
            </a:r>
            <a:endParaRPr lang="en-US" altLang="zh-TW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8620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  <p:bldP spid="6" grpId="0" uiExpand="1" animBg="1"/>
      <p:bldP spid="7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581192" y="764704"/>
            <a:ext cx="7989752" cy="590465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TW" altLang="en-US" dirty="0"/>
              <a:t>有許多被設計出來的演算法，當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輸入資料的情況不同</a:t>
            </a:r>
            <a:r>
              <a:rPr lang="zh-TW" altLang="en-US" dirty="0"/>
              <a:t>時，所分析出來的執行次數也有所不同。</a:t>
            </a:r>
          </a:p>
          <a:p>
            <a:pPr>
              <a:lnSpc>
                <a:spcPct val="110000"/>
              </a:lnSpc>
            </a:pPr>
            <a:r>
              <a:rPr lang="zh-TW" altLang="en-US" dirty="0"/>
              <a:t>因此，在分析這些演算法的執行次數時，可依據</a:t>
            </a:r>
            <a:r>
              <a:rPr lang="zh-TW" altLang="en-US" b="1" u="sng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輸入資料的不同情況</a:t>
            </a:r>
            <a:r>
              <a:rPr lang="zh-TW" altLang="en-US" dirty="0"/>
              <a:t>區分成三個</a:t>
            </a:r>
            <a:r>
              <a:rPr lang="en-US" altLang="zh-TW" dirty="0"/>
              <a:t>Case</a:t>
            </a:r>
            <a:r>
              <a:rPr lang="zh-TW" altLang="en-US" dirty="0"/>
              <a:t>來加以分析</a:t>
            </a:r>
            <a:r>
              <a:rPr lang="en-US" altLang="zh-TW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altLang="zh-TW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worst case (</a:t>
            </a: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最差情況</a:t>
            </a:r>
            <a:r>
              <a:rPr lang="en-US" altLang="zh-TW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lvl="2">
              <a:lnSpc>
                <a:spcPct val="110000"/>
              </a:lnSpc>
            </a:pPr>
            <a:r>
              <a:rPr lang="zh-TW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輸入大小為</a:t>
            </a:r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TW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的情況下，演算法執行基本運算次數的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最大值</a:t>
            </a:r>
            <a:r>
              <a:rPr lang="zh-TW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。 </a:t>
            </a: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lvl="2">
              <a:lnSpc>
                <a:spcPct val="110000"/>
              </a:lnSpc>
            </a:pPr>
            <a:r>
              <a:rPr lang="en-US" altLang="zh-TW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W(n)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worst-case time complexity</a:t>
            </a:r>
            <a:r>
              <a:rPr lang="en-US" altLang="zh-TW" dirty="0"/>
              <a:t> </a:t>
            </a:r>
            <a:endParaRPr lang="en-US" altLang="zh-TW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110000"/>
              </a:lnSpc>
            </a:pPr>
            <a:r>
              <a:rPr lang="en-US" altLang="zh-TW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best case (</a:t>
            </a: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最佳情況</a:t>
            </a:r>
            <a:r>
              <a:rPr lang="en-US" altLang="zh-TW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lvl="2">
              <a:lnSpc>
                <a:spcPct val="110000"/>
              </a:lnSpc>
            </a:pPr>
            <a:r>
              <a:rPr lang="zh-TW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輸入大小為</a:t>
            </a:r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TW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的情況下，演算法執行基本運算次數的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最小值</a:t>
            </a:r>
            <a:r>
              <a:rPr lang="zh-TW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endParaRPr lang="zh-TW" altLang="en-US" dirty="0"/>
          </a:p>
          <a:p>
            <a:pPr lvl="2">
              <a:lnSpc>
                <a:spcPct val="110000"/>
              </a:lnSpc>
            </a:pPr>
            <a:r>
              <a:rPr lang="en-US" altLang="zh-TW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B(n)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best-case time complexity</a:t>
            </a:r>
            <a:r>
              <a:rPr lang="en-US" altLang="zh-TW" dirty="0"/>
              <a:t> </a:t>
            </a:r>
            <a:endParaRPr lang="en-US" altLang="zh-TW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110000"/>
              </a:lnSpc>
            </a:pPr>
            <a:r>
              <a:rPr lang="en-US" altLang="zh-TW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average case (</a:t>
            </a: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平均情況</a:t>
            </a:r>
            <a:r>
              <a:rPr lang="en-US" altLang="zh-TW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lvl="2">
              <a:lnSpc>
                <a:spcPct val="110000"/>
              </a:lnSpc>
            </a:pPr>
            <a:r>
              <a:rPr lang="zh-TW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輸入大小為</a:t>
            </a:r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TW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的情況下，演算法執行基本運算次數的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平均值</a:t>
            </a:r>
            <a:r>
              <a:rPr lang="zh-TW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endParaRPr lang="zh-TW" altLang="en-US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>
              <a:lnSpc>
                <a:spcPct val="110000"/>
              </a:lnSpc>
            </a:pPr>
            <a:r>
              <a:rPr lang="en-US" altLang="zh-TW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A(n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):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average-case time complexity</a:t>
            </a:r>
            <a:r>
              <a:rPr lang="en-US" altLang="zh-TW" dirty="0"/>
              <a:t>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32289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Worst-case Time Complexity Analysis 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TW" altLang="en-US" dirty="0"/>
              <a:t>例：循序搜尋法 </a:t>
            </a:r>
            <a:r>
              <a:rPr lang="en-US" altLang="zh-TW" dirty="0"/>
              <a:t>(Sequential Search)</a:t>
            </a:r>
          </a:p>
          <a:p>
            <a:pPr lvl="1">
              <a:lnSpc>
                <a:spcPct val="120000"/>
              </a:lnSpc>
            </a:pPr>
            <a:r>
              <a:rPr lang="zh-TW" altLang="en-US" dirty="0"/>
              <a:t>假設</a:t>
            </a:r>
            <a:r>
              <a:rPr lang="zh-TW" altLang="en-US" u="sng" dirty="0"/>
              <a:t>一定會搜尋到</a:t>
            </a:r>
            <a:r>
              <a:rPr lang="zh-TW" altLang="en-US" dirty="0"/>
              <a:t>所要求的</a:t>
            </a:r>
            <a:r>
              <a:rPr lang="en-US" altLang="zh-TW" dirty="0"/>
              <a:t>item</a:t>
            </a:r>
            <a:endParaRPr lang="en-US" altLang="zh-TW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3124175"/>
            <a:ext cx="882015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20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Best-case Time Complexity Analysis 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假設</a:t>
            </a:r>
            <a:r>
              <a:rPr lang="zh-TW" altLang="en-US" u="sng" dirty="0"/>
              <a:t>一定會搜尋到</a:t>
            </a:r>
            <a:r>
              <a:rPr lang="zh-TW" altLang="en-US" dirty="0"/>
              <a:t>所要求的</a:t>
            </a:r>
            <a:r>
              <a:rPr lang="en-US" altLang="zh-TW" dirty="0"/>
              <a:t>item</a:t>
            </a:r>
          </a:p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560811"/>
            <a:ext cx="8820150" cy="209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51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Average-case Time Complexity Analysis 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假設</a:t>
            </a:r>
            <a:r>
              <a:rPr lang="zh-TW" altLang="en-US" u="sng" dirty="0"/>
              <a:t>一定會搜尋到</a:t>
            </a:r>
            <a:r>
              <a:rPr lang="zh-TW" altLang="en-US" dirty="0"/>
              <a:t>所要求的</a:t>
            </a:r>
            <a:r>
              <a:rPr lang="en-US" altLang="zh-TW" dirty="0"/>
              <a:t>item</a:t>
            </a:r>
          </a:p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500535"/>
            <a:ext cx="8893175" cy="316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692696"/>
            <a:ext cx="7989752" cy="576064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en-US" altLang="zh-TW" i="1" dirty="0"/>
              <a:t>T(n)</a:t>
            </a:r>
            <a:r>
              <a:rPr lang="en-US" altLang="zh-TW" dirty="0"/>
              <a:t> </a:t>
            </a:r>
            <a:r>
              <a:rPr lang="zh-TW" altLang="en-US" dirty="0"/>
              <a:t>被稱為所有情況時間複雜度 </a:t>
            </a:r>
            <a:r>
              <a:rPr lang="en-US" altLang="zh-TW" dirty="0"/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Every-case time complexity</a:t>
            </a:r>
            <a:r>
              <a:rPr lang="en-US" altLang="zh-TW" dirty="0"/>
              <a:t>)</a:t>
            </a:r>
            <a:r>
              <a:rPr lang="zh-TW" altLang="en-US" dirty="0"/>
              <a:t>，這是因為：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zh-TW" altLang="en-US" dirty="0"/>
              <a:t>對大小為</a:t>
            </a:r>
            <a:r>
              <a:rPr lang="en-US" altLang="zh-TW" dirty="0"/>
              <a:t>n</a:t>
            </a:r>
            <a:r>
              <a:rPr lang="zh-TW" altLang="en-US" dirty="0"/>
              <a:t>的所有輸入範例，其</a:t>
            </a:r>
            <a:r>
              <a:rPr lang="zh-TW" altLang="en-US" u="sng" dirty="0"/>
              <a:t>基本運算都是執行</a:t>
            </a:r>
            <a:r>
              <a:rPr lang="zh-TW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同樣的次數</a:t>
            </a:r>
            <a:r>
              <a:rPr lang="zh-TW" altLang="en-US" dirty="0"/>
              <a:t>。也就是說，此時間複雜度的計算</a:t>
            </a:r>
            <a:r>
              <a:rPr lang="zh-TW" altLang="en-US" u="sng" dirty="0"/>
              <a:t>並不考慮輸入資料的各種不同情況</a:t>
            </a:r>
            <a:r>
              <a:rPr lang="zh-TW" altLang="en-US" dirty="0"/>
              <a:t>，僅以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資料量</a:t>
            </a:r>
            <a:r>
              <a:rPr lang="zh-TW" altLang="en-US" dirty="0"/>
              <a:t>為主要考量依據。</a:t>
            </a: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TW" altLang="en-US" dirty="0"/>
              <a:t>求得 </a:t>
            </a:r>
            <a:r>
              <a:rPr lang="en-US" altLang="zh-TW" i="1" dirty="0"/>
              <a:t>T(n)</a:t>
            </a:r>
            <a:r>
              <a:rPr lang="en-US" altLang="zh-TW" dirty="0"/>
              <a:t> </a:t>
            </a:r>
            <a:r>
              <a:rPr lang="zh-TW" altLang="en-US" dirty="0"/>
              <a:t>的過程稱為</a:t>
            </a: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所有情況時間複雜度分析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b="1" dirty="0">
                <a:solidFill>
                  <a:srgbClr val="0000CC"/>
                </a:solidFill>
              </a:rPr>
              <a:t>Every-case time complexity analysis</a:t>
            </a:r>
            <a:r>
              <a:rPr lang="en-US" altLang="zh-TW" dirty="0"/>
              <a:t>)</a:t>
            </a:r>
            <a:r>
              <a:rPr lang="zh-TW" altLang="en-US" dirty="0"/>
              <a:t>。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431864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692696"/>
            <a:ext cx="7989752" cy="583264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對於上述時間複雜度分析，我們較常進行最差情況與平均情況的分析，而不是最佳情況分析。</a:t>
            </a:r>
          </a:p>
          <a:p>
            <a:pPr lvl="1">
              <a:lnSpc>
                <a:spcPct val="120000"/>
              </a:lnSpc>
            </a:pP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平均情況</a:t>
            </a:r>
            <a:r>
              <a:rPr lang="zh-TW" altLang="en-US" dirty="0"/>
              <a:t>分析是很有用的，這是因為它告訴我們：一個演算法在有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許多不同的輸入狀況時，</a:t>
            </a:r>
            <a:r>
              <a:rPr lang="zh-TW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總共所花費的時間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為何</a:t>
            </a:r>
            <a:r>
              <a:rPr lang="zh-TW" altLang="en-US" dirty="0"/>
              <a:t>。</a:t>
            </a:r>
          </a:p>
          <a:p>
            <a:pPr lvl="2">
              <a:lnSpc>
                <a:spcPct val="120000"/>
              </a:lnSpc>
            </a:pPr>
            <a:r>
              <a:rPr lang="en-US" altLang="zh-TW" dirty="0"/>
              <a:t>Ex: A </a:t>
            </a:r>
            <a:r>
              <a:rPr lang="en-US" altLang="zh-TW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sorting algorithm</a:t>
            </a:r>
            <a:r>
              <a:rPr lang="en-US" altLang="zh-TW" dirty="0"/>
              <a:t> that was used repeatedly to sort </a:t>
            </a:r>
            <a:r>
              <a:rPr lang="en-US" altLang="zh-TW" u="sng" dirty="0"/>
              <a:t>all possible inputs</a:t>
            </a:r>
            <a:r>
              <a:rPr lang="en-US" altLang="zh-TW" dirty="0"/>
              <a:t>. </a:t>
            </a:r>
          </a:p>
          <a:p>
            <a:pPr lvl="1">
              <a:lnSpc>
                <a:spcPct val="120000"/>
              </a:lnSpc>
            </a:pPr>
            <a:r>
              <a:rPr lang="zh-TW" altLang="en-US" b="1" dirty="0">
                <a:solidFill>
                  <a:srgbClr val="0000FF"/>
                </a:solidFill>
              </a:rPr>
              <a:t>最差情況</a:t>
            </a:r>
            <a:r>
              <a:rPr lang="zh-TW" altLang="en-US" dirty="0"/>
              <a:t>分析是很有用的，這是因為它告訴我們：一個演算法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執行時間的</a:t>
            </a:r>
            <a:r>
              <a:rPr lang="zh-TW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上限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為何</a:t>
            </a:r>
            <a:r>
              <a:rPr lang="zh-TW" altLang="en-US" dirty="0"/>
              <a:t>。</a:t>
            </a:r>
          </a:p>
          <a:p>
            <a:pPr lvl="1">
              <a:lnSpc>
                <a:spcPct val="120000"/>
              </a:lnSpc>
            </a:pPr>
            <a:r>
              <a:rPr lang="zh-TW" altLang="en-US" dirty="0"/>
              <a:t>相對來說，最佳情況分析的用處實在不大。</a:t>
            </a:r>
          </a:p>
          <a:p>
            <a:pPr>
              <a:lnSpc>
                <a:spcPct val="120000"/>
              </a:lnSpc>
            </a:pPr>
            <a:r>
              <a:rPr lang="zh-TW" altLang="en-US" dirty="0"/>
              <a:t>通常，平均情況比最差情況要難分析。 </a:t>
            </a:r>
            <a:r>
              <a:rPr lang="en-US" altLang="zh-TW" dirty="0"/>
              <a:t>(</a:t>
            </a:r>
            <a:r>
              <a:rPr lang="en-US" altLang="zh-TW" dirty="0">
                <a:sym typeface="Symbol" panose="05050102010706020507" pitchFamily="18" charset="2"/>
              </a:rPr>
              <a:t>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Worst Case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最常被討論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028338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量級 </a:t>
            </a:r>
            <a:r>
              <a:rPr lang="en-US" altLang="zh-TW" dirty="0"/>
              <a:t>(</a:t>
            </a:r>
            <a:r>
              <a:rPr lang="en-US" altLang="zh-TW" cap="none" dirty="0"/>
              <a:t>Order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844824"/>
            <a:ext cx="7989752" cy="4752528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前面所提到之基本運算的執行次數，可利用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漸近式符號</a:t>
            </a:r>
            <a:r>
              <a:rPr lang="en-US" altLang="zh-TW" dirty="0"/>
              <a:t>(</a:t>
            </a:r>
            <a:r>
              <a:rPr lang="zh-TW" altLang="en-US" dirty="0"/>
              <a:t>或稱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量級</a:t>
            </a:r>
            <a:r>
              <a:rPr lang="en-US" altLang="zh-TW" dirty="0"/>
              <a:t>,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Order</a:t>
            </a:r>
            <a:r>
              <a:rPr lang="en-US" altLang="zh-TW" dirty="0"/>
              <a:t>)</a:t>
            </a:r>
            <a:r>
              <a:rPr lang="zh-TW" altLang="en-US" dirty="0"/>
              <a:t>予以表示。</a:t>
            </a:r>
          </a:p>
          <a:p>
            <a:r>
              <a:rPr lang="zh-TW" altLang="en-US" dirty="0"/>
              <a:t>主要原因：</a:t>
            </a:r>
          </a:p>
          <a:p>
            <a:pPr lvl="1"/>
            <a:r>
              <a:rPr lang="zh-TW" altLang="en-US" dirty="0"/>
              <a:t>有些程式間</a:t>
            </a: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實際執行次數看似不同，但是在電腦上執行的效能卻差不多</a:t>
            </a:r>
            <a:r>
              <a:rPr lang="zh-TW" altLang="en-US" dirty="0"/>
              <a:t>。</a:t>
            </a:r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指令有的簡單，有的複雜</a:t>
            </a:r>
            <a:r>
              <a:rPr lang="zh-TW" altLang="en-US" dirty="0"/>
              <a:t>。如</a:t>
            </a:r>
            <a:r>
              <a:rPr lang="en-US" altLang="zh-TW" dirty="0"/>
              <a:t>: </a:t>
            </a:r>
          </a:p>
          <a:p>
            <a:pPr lvl="2"/>
            <a:r>
              <a:rPr lang="zh-TW" altLang="en-US" dirty="0"/>
              <a:t>浮點數運算比整數運算難</a:t>
            </a:r>
          </a:p>
          <a:p>
            <a:pPr lvl="2"/>
            <a:r>
              <a:rPr lang="zh-TW" altLang="en-US" dirty="0"/>
              <a:t>除法和加法運算的複雜性不同</a:t>
            </a:r>
          </a:p>
        </p:txBody>
      </p:sp>
      <p:graphicFrame>
        <p:nvGraphicFramePr>
          <p:cNvPr id="4" name="Group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0909563"/>
              </p:ext>
            </p:extLst>
          </p:nvPr>
        </p:nvGraphicFramePr>
        <p:xfrm>
          <a:off x="1475656" y="3651225"/>
          <a:ext cx="4041775" cy="1524000"/>
        </p:xfrm>
        <a:graphic>
          <a:graphicData uri="http://schemas.openxmlformats.org/drawingml/2006/table">
            <a:tbl>
              <a:tblPr/>
              <a:tblGrid>
                <a:gridCol w="2020888">
                  <a:extLst>
                    <a:ext uri="{9D8B030D-6E8A-4147-A177-3AD203B41FA5}">
                      <a16:colId xmlns:a16="http://schemas.microsoft.com/office/drawing/2014/main" val="199089141"/>
                    </a:ext>
                  </a:extLst>
                </a:gridCol>
                <a:gridCol w="2020887">
                  <a:extLst>
                    <a:ext uri="{9D8B030D-6E8A-4147-A177-3AD203B41FA5}">
                      <a16:colId xmlns:a16="http://schemas.microsoft.com/office/drawing/2014/main" val="1851142982"/>
                    </a:ext>
                  </a:extLst>
                </a:gridCol>
              </a:tblGrid>
              <a:tr h="168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Demi" panose="020B0703020102020204" pitchFamily="34" charset="0"/>
                          <a:ea typeface="MS PGothic" panose="020B0600070205080204" pitchFamily="34" charset="-128"/>
                        </a:rPr>
                        <a:t>for i=1 to n do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Demi" panose="020B0703020102020204" pitchFamily="34" charset="0"/>
                          <a:ea typeface="MS PGothic" panose="020B0600070205080204" pitchFamily="34" charset="-128"/>
                        </a:rPr>
                        <a:t>  a=(b+c)/d+e;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4C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Demi" panose="020B0703020102020204" pitchFamily="34" charset="0"/>
                          <a:ea typeface="MS PGothic" panose="020B0600070205080204" pitchFamily="34" charset="-128"/>
                        </a:rPr>
                        <a:t>for </a:t>
                      </a: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Demi" panose="020B0703020102020204" pitchFamily="34" charset="0"/>
                          <a:ea typeface="MS PGothic" panose="020B0600070205080204" pitchFamily="34" charset="-128"/>
                        </a:rPr>
                        <a:t>i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Demi" panose="020B0703020102020204" pitchFamily="34" charset="0"/>
                          <a:ea typeface="MS PGothic" panose="020B0600070205080204" pitchFamily="34" charset="-128"/>
                        </a:rPr>
                        <a:t>=1 to n do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Demi" panose="020B0703020102020204" pitchFamily="34" charset="0"/>
                          <a:ea typeface="MS PGothic" panose="020B0600070205080204" pitchFamily="34" charset="-128"/>
                        </a:rPr>
                        <a:t>  T1=</a:t>
                      </a: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Demi" panose="020B0703020102020204" pitchFamily="34" charset="0"/>
                          <a:ea typeface="MS PGothic" panose="020B0600070205080204" pitchFamily="34" charset="-128"/>
                        </a:rPr>
                        <a:t>b+c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Demi" panose="020B0703020102020204" pitchFamily="34" charset="0"/>
                          <a:ea typeface="MS PGothic" panose="020B0600070205080204" pitchFamily="34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Demi" panose="020B0703020102020204" pitchFamily="34" charset="0"/>
                          <a:ea typeface="MS PGothic" panose="020B0600070205080204" pitchFamily="34" charset="-128"/>
                        </a:rPr>
                        <a:t>  T2=T1/d;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Demi" panose="020B0703020102020204" pitchFamily="34" charset="0"/>
                          <a:ea typeface="MS PGothic" panose="020B0600070205080204" pitchFamily="34" charset="-128"/>
                        </a:rPr>
                        <a:t>  a=T2+e;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2093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Demi" panose="020B0703020102020204" pitchFamily="34" charset="0"/>
                          <a:ea typeface="MS PGothic" panose="020B0600070205080204" pitchFamily="34" charset="-128"/>
                          <a:sym typeface="Wingdings 3" panose="05040102010807070707" pitchFamily="18" charset="2"/>
                        </a:rPr>
                        <a:t>T(n)=n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Franklin Gothic Demi" panose="020B07030201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Demi" panose="020B0703020102020204" pitchFamily="34" charset="0"/>
                          <a:ea typeface="MS PGothic" panose="020B0600070205080204" pitchFamily="34" charset="-128"/>
                          <a:sym typeface="Wingdings 3" panose="05040102010807070707" pitchFamily="18" charset="2"/>
                        </a:rPr>
                        <a:t>T(n)=3n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362442"/>
                  </a:ext>
                </a:extLst>
              </a:tr>
            </a:tbl>
          </a:graphicData>
        </a:graphic>
      </p:graphicFrame>
      <p:sp>
        <p:nvSpPr>
          <p:cNvPr id="5" name="AutoShape 16"/>
          <p:cNvSpPr>
            <a:spLocks noChangeArrowheads="1"/>
          </p:cNvSpPr>
          <p:nvPr/>
        </p:nvSpPr>
        <p:spPr bwMode="auto">
          <a:xfrm>
            <a:off x="5660306" y="4743425"/>
            <a:ext cx="2160588" cy="4857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7965356" y="46910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</a:rPr>
              <a:t>n</a:t>
            </a: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5588869" y="4406875"/>
            <a:ext cx="201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/>
              <a:t>都落到</a:t>
            </a:r>
            <a:r>
              <a:rPr lang="zh-TW" altLang="en-US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相同的範圍</a:t>
            </a:r>
          </a:p>
        </p:txBody>
      </p:sp>
    </p:spTree>
    <p:extLst>
      <p:ext uri="{BB962C8B-B14F-4D97-AF65-F5344CB8AC3E}">
        <p14:creationId xmlns:p14="http://schemas.microsoft.com/office/powerpoint/2010/main" val="155824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692696"/>
            <a:ext cx="7989752" cy="5904656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TW" altLang="en-US" sz="2000" dirty="0"/>
              <a:t>因此，分析一個演算法的執行次數或時間複雜度，常使用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Order</a:t>
            </a:r>
            <a:r>
              <a:rPr lang="en-US" altLang="zh-TW" sz="2000" dirty="0"/>
              <a:t> (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量級</a:t>
            </a:r>
            <a:r>
              <a:rPr lang="zh-TW" altLang="en-US" sz="2000" dirty="0"/>
              <a:t>，或稱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等級</a:t>
            </a:r>
            <a:r>
              <a:rPr lang="en-US" altLang="zh-TW" sz="2000" dirty="0"/>
              <a:t>)</a:t>
            </a:r>
            <a:r>
              <a:rPr lang="zh-TW" altLang="en-US" sz="2000" dirty="0"/>
              <a:t>的觀念。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zh-TW" altLang="en-US" sz="1800" dirty="0"/>
              <a:t>將</a:t>
            </a:r>
            <a:r>
              <a:rPr lang="zh-TW" altLang="en-US" sz="1800" u="sng" dirty="0"/>
              <a:t>具有</a:t>
            </a:r>
            <a:r>
              <a:rPr lang="zh-TW" altLang="en-US" sz="18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不同</a:t>
            </a:r>
            <a:r>
              <a:rPr lang="zh-TW" altLang="en-US" sz="1800" u="sng" dirty="0"/>
              <a:t>但</a:t>
            </a:r>
            <a:r>
              <a:rPr lang="zh-TW" altLang="en-US" sz="18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近似</a:t>
            </a:r>
            <a:r>
              <a:rPr lang="zh-TW" altLang="en-US" sz="1800" u="sng" dirty="0"/>
              <a:t>之執行次數的一些演算法</a:t>
            </a:r>
            <a:r>
              <a:rPr lang="zh-TW" altLang="en-US" sz="1800" dirty="0"/>
              <a:t>歸納到</a:t>
            </a:r>
            <a:r>
              <a:rPr lang="zh-TW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相同的時間等級</a:t>
            </a:r>
            <a:r>
              <a:rPr lang="zh-TW" altLang="en-US" sz="1800" dirty="0"/>
              <a:t>之中。</a:t>
            </a: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TW" altLang="en-US" sz="2100" dirty="0"/>
              <a:t>一般演算法分析常見的</a:t>
            </a:r>
            <a:r>
              <a:rPr lang="en-US" altLang="zh-TW" sz="2100" dirty="0"/>
              <a:t>Order </a:t>
            </a:r>
            <a:r>
              <a:rPr lang="zh-TW" altLang="en-US" sz="2100" dirty="0"/>
              <a:t>大小排序如下：</a:t>
            </a:r>
          </a:p>
          <a:p>
            <a:pPr algn="ctr">
              <a:spcBef>
                <a:spcPct val="10000"/>
              </a:spcBef>
              <a:buFont typeface="Wingdings" panose="05000000000000000000" pitchFamily="2" charset="2"/>
              <a:buNone/>
            </a:pPr>
            <a:endParaRPr lang="zh-TW" altLang="en-US" sz="2000" b="1" dirty="0"/>
          </a:p>
          <a:p>
            <a:pPr algn="ctr">
              <a:lnSpc>
                <a:spcPct val="13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TW" sz="2000" b="1" dirty="0"/>
              <a:t>1(</a:t>
            </a:r>
            <a:r>
              <a:rPr lang="zh-TW" altLang="en-US" sz="2000" b="1" dirty="0"/>
              <a:t>或</a:t>
            </a:r>
            <a:r>
              <a:rPr lang="zh-TW" altLang="en-US" sz="2000" b="1" dirty="0">
                <a:solidFill>
                  <a:srgbClr val="008000"/>
                </a:solidFill>
              </a:rPr>
              <a:t>常數</a:t>
            </a:r>
            <a:r>
              <a:rPr lang="en-US" altLang="zh-TW" sz="2000" b="1" dirty="0"/>
              <a:t>) &lt; log n &lt; n &lt; n log n &lt; n</a:t>
            </a:r>
            <a:r>
              <a:rPr lang="en-US" altLang="zh-TW" sz="2000" b="1" baseline="30000" dirty="0"/>
              <a:t>2</a:t>
            </a:r>
            <a:r>
              <a:rPr lang="en-US" altLang="zh-TW" sz="2000" b="1" dirty="0"/>
              <a:t> &lt; n</a:t>
            </a:r>
            <a:r>
              <a:rPr lang="en-US" altLang="zh-TW" sz="2000" b="1" baseline="30000" dirty="0"/>
              <a:t>3</a:t>
            </a:r>
            <a:r>
              <a:rPr lang="en-US" altLang="zh-TW" sz="2000" b="1" dirty="0"/>
              <a:t> &lt; 2</a:t>
            </a:r>
            <a:r>
              <a:rPr lang="en-US" altLang="zh-TW" sz="2000" b="1" baseline="30000" dirty="0"/>
              <a:t>n </a:t>
            </a:r>
            <a:r>
              <a:rPr lang="en-US" altLang="zh-TW" sz="2000" b="1" dirty="0"/>
              <a:t>&lt;</a:t>
            </a:r>
            <a:r>
              <a:rPr lang="en-US" altLang="zh-TW" sz="2000" b="1" baseline="30000" dirty="0"/>
              <a:t> </a:t>
            </a:r>
            <a:r>
              <a:rPr lang="en-US" altLang="zh-TW" sz="2000" b="1" dirty="0"/>
              <a:t>3</a:t>
            </a:r>
            <a:r>
              <a:rPr lang="en-US" altLang="zh-TW" sz="2000" b="1" baseline="30000" dirty="0"/>
              <a:t>n </a:t>
            </a:r>
            <a:r>
              <a:rPr lang="en-US" altLang="zh-TW" sz="2000" b="1" dirty="0"/>
              <a:t>&lt; </a:t>
            </a:r>
            <a:r>
              <a:rPr lang="en-US" altLang="zh-TW" sz="2000" b="1" dirty="0">
                <a:solidFill>
                  <a:srgbClr val="0000FF"/>
                </a:solidFill>
              </a:rPr>
              <a:t>(n/2)</a:t>
            </a:r>
            <a:r>
              <a:rPr lang="en-US" altLang="zh-TW" sz="2000" b="1" baseline="30000" dirty="0">
                <a:solidFill>
                  <a:srgbClr val="0000FF"/>
                </a:solidFill>
              </a:rPr>
              <a:t>n/2</a:t>
            </a:r>
            <a:r>
              <a:rPr lang="en-US" altLang="zh-TW" sz="2000" b="1" baseline="30000" dirty="0"/>
              <a:t>  </a:t>
            </a:r>
            <a:r>
              <a:rPr lang="en-US" altLang="zh-TW" sz="2000" b="1" dirty="0">
                <a:sym typeface="Symbol" panose="05050102010706020507" pitchFamily="18" charset="2"/>
              </a:rPr>
              <a:t></a:t>
            </a:r>
            <a:r>
              <a:rPr lang="en-US" altLang="zh-TW" sz="2000" b="1" dirty="0"/>
              <a:t> n! </a:t>
            </a:r>
          </a:p>
          <a:p>
            <a:pPr algn="ctr"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zh-TW" sz="2000" b="1" dirty="0"/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en-US" altLang="zh-TW" sz="1800" b="1" dirty="0"/>
              <a:t>1: </a:t>
            </a:r>
            <a:r>
              <a:rPr lang="zh-TW" altLang="en-US" sz="1800" b="1" dirty="0"/>
              <a:t>表示敘述的基本運算的次數是</a:t>
            </a:r>
            <a:r>
              <a:rPr lang="zh-TW" altLang="en-US" sz="1800" b="1" dirty="0">
                <a:solidFill>
                  <a:srgbClr val="008000"/>
                </a:solidFill>
              </a:rPr>
              <a:t>固定的</a:t>
            </a:r>
            <a:r>
              <a:rPr lang="en-US" altLang="zh-TW" sz="1800" b="1" dirty="0">
                <a:solidFill>
                  <a:srgbClr val="008000"/>
                </a:solidFill>
              </a:rPr>
              <a:t>(constant)</a:t>
            </a:r>
            <a:r>
              <a:rPr lang="zh-TW" altLang="en-US" sz="1800" b="1" dirty="0"/>
              <a:t>，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en-US" altLang="zh-TW" sz="1800" b="1" dirty="0"/>
              <a:t>n: </a:t>
            </a:r>
            <a:r>
              <a:rPr lang="zh-TW" altLang="en-US" sz="1800" b="1" dirty="0"/>
              <a:t>表示敘述運算次數之</a:t>
            </a:r>
            <a:r>
              <a:rPr lang="en-US" altLang="zh-TW" sz="1800" b="1" dirty="0"/>
              <a:t>Order</a:t>
            </a:r>
            <a:r>
              <a:rPr lang="zh-TW" altLang="en-US" sz="1800" b="1" dirty="0"/>
              <a:t>呈</a:t>
            </a:r>
            <a:r>
              <a:rPr lang="zh-TW" altLang="en-US" sz="1800" b="1" dirty="0">
                <a:solidFill>
                  <a:srgbClr val="008000"/>
                </a:solidFill>
              </a:rPr>
              <a:t>線性成長</a:t>
            </a:r>
            <a:r>
              <a:rPr lang="zh-TW" altLang="en-US" sz="1800" b="1" dirty="0"/>
              <a:t>。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en-US" altLang="zh-TW" sz="1800" b="1" dirty="0"/>
              <a:t>n</a:t>
            </a:r>
            <a:r>
              <a:rPr lang="en-US" altLang="zh-TW" sz="1800" b="1" baseline="30000" dirty="0"/>
              <a:t>2</a:t>
            </a:r>
            <a:r>
              <a:rPr lang="en-US" altLang="zh-TW" sz="1800" b="1" dirty="0"/>
              <a:t>: </a:t>
            </a:r>
            <a:r>
              <a:rPr lang="zh-TW" altLang="en-US" sz="1800" b="1" dirty="0"/>
              <a:t>表示敘述運算次數之</a:t>
            </a:r>
            <a:r>
              <a:rPr lang="en-US" altLang="zh-TW" sz="1800" b="1" dirty="0"/>
              <a:t>Order</a:t>
            </a:r>
            <a:r>
              <a:rPr lang="zh-TW" altLang="en-US" sz="1800" b="1" dirty="0"/>
              <a:t>呈</a:t>
            </a:r>
            <a:r>
              <a:rPr lang="zh-TW" altLang="en-US" sz="1800" b="1" dirty="0">
                <a:solidFill>
                  <a:srgbClr val="008000"/>
                </a:solidFill>
              </a:rPr>
              <a:t>二次多項式曲線成長</a:t>
            </a:r>
            <a:r>
              <a:rPr lang="zh-TW" altLang="en-US" sz="1800" b="1" dirty="0"/>
              <a:t>。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en-US" altLang="zh-TW" sz="1800" b="1" dirty="0"/>
              <a:t>n</a:t>
            </a:r>
            <a:r>
              <a:rPr lang="en-US" altLang="zh-TW" sz="1800" b="1" baseline="30000" dirty="0"/>
              <a:t>3</a:t>
            </a:r>
            <a:r>
              <a:rPr lang="en-US" altLang="zh-TW" sz="1800" b="1" dirty="0"/>
              <a:t>: </a:t>
            </a:r>
            <a:r>
              <a:rPr lang="zh-TW" altLang="en-US" sz="1800" b="1" dirty="0"/>
              <a:t>表示敘述運算次數之</a:t>
            </a:r>
            <a:r>
              <a:rPr lang="en-US" altLang="zh-TW" sz="1800" b="1" dirty="0"/>
              <a:t>Order</a:t>
            </a:r>
            <a:r>
              <a:rPr lang="zh-TW" altLang="en-US" sz="1800" b="1" dirty="0"/>
              <a:t>呈</a:t>
            </a:r>
            <a:r>
              <a:rPr lang="zh-TW" altLang="en-US" sz="1800" b="1" dirty="0">
                <a:solidFill>
                  <a:srgbClr val="008000"/>
                </a:solidFill>
              </a:rPr>
              <a:t>三次多項式曲線成長</a:t>
            </a:r>
            <a:r>
              <a:rPr lang="zh-TW" altLang="en-US" sz="1800" b="1" dirty="0"/>
              <a:t>。</a:t>
            </a: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TW" altLang="en-US" sz="2000" b="1" dirty="0"/>
              <a:t>課本上的 </a:t>
            </a:r>
            <a:r>
              <a:rPr lang="en-US" altLang="zh-TW" sz="2000" b="1" dirty="0" err="1"/>
              <a:t>lg</a:t>
            </a:r>
            <a:r>
              <a:rPr lang="en-US" altLang="zh-TW" sz="2000" b="1" dirty="0"/>
              <a:t> n = </a:t>
            </a:r>
            <a:r>
              <a:rPr lang="en-US" altLang="zh-TW" sz="2000" b="1" dirty="0">
                <a:solidFill>
                  <a:srgbClr val="FF0000"/>
                </a:solidFill>
              </a:rPr>
              <a:t>log</a:t>
            </a:r>
            <a:r>
              <a:rPr lang="en-US" altLang="zh-TW" sz="2000" b="1" baseline="-25000" dirty="0">
                <a:solidFill>
                  <a:srgbClr val="FF0000"/>
                </a:solidFill>
              </a:rPr>
              <a:t>2</a:t>
            </a:r>
            <a:r>
              <a:rPr lang="en-US" altLang="zh-TW" sz="2000" b="1" dirty="0">
                <a:solidFill>
                  <a:srgbClr val="FF0000"/>
                </a:solidFill>
              </a:rPr>
              <a:t>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9664037"/>
      </p:ext>
    </p:extLst>
  </p:cSld>
  <p:clrMapOvr>
    <a:masterClrMapping/>
  </p:clrMapOvr>
</p:sld>
</file>

<file path=ppt/theme/theme1.xml><?xml version="1.0" encoding="utf-8"?>
<a:theme xmlns:a="http://schemas.openxmlformats.org/drawingml/2006/main" name="紅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678D26-14AE-40FE-9D3C-4EB5125579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TM03457464[[fn=紅利]]</Template>
  <TotalTime>0</TotalTime>
  <Words>9139</Words>
  <Application>Microsoft Office PowerPoint</Application>
  <PresentationFormat>如螢幕大小 (4:3)</PresentationFormat>
  <Paragraphs>1202</Paragraphs>
  <Slides>148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19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148</vt:i4>
      </vt:variant>
    </vt:vector>
  </HeadingPairs>
  <TitlesOfParts>
    <vt:vector size="171" baseType="lpstr">
      <vt:lpstr>Helvetica Neue</vt:lpstr>
      <vt:lpstr>MS PGothic</vt:lpstr>
      <vt:lpstr>微軟正黑體</vt:lpstr>
      <vt:lpstr>新細明體</vt:lpstr>
      <vt:lpstr>標楷體</vt:lpstr>
      <vt:lpstr>Arial Black</vt:lpstr>
      <vt:lpstr>Arial Narrow</vt:lpstr>
      <vt:lpstr>Berlin Sans FB</vt:lpstr>
      <vt:lpstr>Berlin Sans FB Demi</vt:lpstr>
      <vt:lpstr>Calibri</vt:lpstr>
      <vt:lpstr>Franklin Gothic Demi</vt:lpstr>
      <vt:lpstr>Gill Sans MT</vt:lpstr>
      <vt:lpstr>Impact</vt:lpstr>
      <vt:lpstr>Rockwell Condensed</vt:lpstr>
      <vt:lpstr>Symbol</vt:lpstr>
      <vt:lpstr>Times New Roman</vt:lpstr>
      <vt:lpstr>Wingdings</vt:lpstr>
      <vt:lpstr>Wingdings 2</vt:lpstr>
      <vt:lpstr>Wingdings 3</vt:lpstr>
      <vt:lpstr>紅利</vt:lpstr>
      <vt:lpstr>方程式</vt:lpstr>
      <vt:lpstr>點陣圖影像</vt:lpstr>
      <vt:lpstr>Chart</vt:lpstr>
      <vt:lpstr>Algorithms 演算法</vt:lpstr>
      <vt:lpstr>Outline</vt:lpstr>
      <vt:lpstr>教材</vt:lpstr>
      <vt:lpstr>評分標準</vt:lpstr>
      <vt:lpstr>課程重點</vt:lpstr>
      <vt:lpstr>PowerPoint 簡報</vt:lpstr>
      <vt:lpstr>Polynomial Time (多項式時間)</vt:lpstr>
      <vt:lpstr>The Theory of NP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資料結構概念基礎複習</vt:lpstr>
      <vt:lpstr>資料結構 v.s. 演算法</vt:lpstr>
      <vt:lpstr>Data Type And Abstract Data Type</vt:lpstr>
      <vt:lpstr>ADT (Abstract Data Type; 抽象資料型態)</vt:lpstr>
      <vt:lpstr>PowerPoint 簡報</vt:lpstr>
      <vt:lpstr>例：Stack (堆疊)的ADT</vt:lpstr>
      <vt:lpstr>A Model for ADT</vt:lpstr>
      <vt:lpstr>高階資料結構的製作方式</vt:lpstr>
      <vt:lpstr>Array</vt:lpstr>
      <vt:lpstr>說明</vt:lpstr>
      <vt:lpstr>Array種類</vt:lpstr>
      <vt:lpstr>Linked List</vt:lpstr>
      <vt:lpstr>PowerPoint 簡報</vt:lpstr>
      <vt:lpstr>PowerPoint 簡報</vt:lpstr>
      <vt:lpstr>Array 與 Linked List 的比較</vt:lpstr>
      <vt:lpstr>Stack</vt:lpstr>
      <vt:lpstr>Queue (佇列)</vt:lpstr>
      <vt:lpstr>PowerPoint 簡報</vt:lpstr>
      <vt:lpstr>Tree</vt:lpstr>
      <vt:lpstr>相關術語</vt:lpstr>
      <vt:lpstr>PowerPoint 簡報</vt:lpstr>
      <vt:lpstr>PowerPoint 簡報</vt:lpstr>
      <vt:lpstr>PowerPoint 簡報</vt:lpstr>
      <vt:lpstr>PowerPoint 簡報</vt:lpstr>
      <vt:lpstr>PowerPoint 簡報</vt:lpstr>
      <vt:lpstr>Tree 之表示方式</vt:lpstr>
      <vt:lpstr>PowerPoint 簡報</vt:lpstr>
      <vt:lpstr>PowerPoint 簡報</vt:lpstr>
      <vt:lpstr>Binary Tree (二元樹)</vt:lpstr>
      <vt:lpstr>PowerPoint 簡報</vt:lpstr>
      <vt:lpstr>PowerPoint 簡報</vt:lpstr>
      <vt:lpstr>PowerPoint 簡報</vt:lpstr>
      <vt:lpstr>二元樹之三個基本定理</vt:lpstr>
      <vt:lpstr>二元樹的種類</vt:lpstr>
      <vt:lpstr>Skewed Binary Tree</vt:lpstr>
      <vt:lpstr>Full Binary Tree</vt:lpstr>
      <vt:lpstr>Complete Binary Tree</vt:lpstr>
      <vt:lpstr>Binary Tree Structure</vt:lpstr>
      <vt:lpstr>利用Array</vt:lpstr>
      <vt:lpstr>PowerPoint 簡報</vt:lpstr>
      <vt:lpstr>利用Link List</vt:lpstr>
      <vt:lpstr>Graph</vt:lpstr>
      <vt:lpstr>PowerPoint 簡報</vt:lpstr>
      <vt:lpstr>相關術語</vt:lpstr>
      <vt:lpstr>PowerPoint 簡報</vt:lpstr>
      <vt:lpstr>PowerPoint 簡報</vt:lpstr>
      <vt:lpstr>PowerPoint 簡報</vt:lpstr>
      <vt:lpstr>PowerPoint 簡報</vt:lpstr>
      <vt:lpstr>PowerPoint 簡報</vt:lpstr>
      <vt:lpstr>Graph Storage Structures</vt:lpstr>
      <vt:lpstr>Adjacency Matrix (相鄰矩陣)</vt:lpstr>
      <vt:lpstr>Adjacency List (相鄰串列)</vt:lpstr>
      <vt:lpstr>演算法:效率、分析與量級 Algorithms: Efficiency, Analysis and Order</vt:lpstr>
      <vt:lpstr>Outlines</vt:lpstr>
      <vt:lpstr>Algorithm</vt:lpstr>
      <vt:lpstr>PowerPoint 簡報</vt:lpstr>
      <vt:lpstr>Pseudocode (虛擬碼)</vt:lpstr>
      <vt:lpstr>Example of Pseudocode</vt:lpstr>
      <vt:lpstr>問題演算法:</vt:lpstr>
      <vt:lpstr>PowerPoint 簡報</vt:lpstr>
      <vt:lpstr>範例:</vt:lpstr>
      <vt:lpstr>PowerPoint 簡報</vt:lpstr>
      <vt:lpstr>PowerPoint 簡報</vt:lpstr>
      <vt:lpstr>PowerPoint 簡報</vt:lpstr>
      <vt:lpstr>發展有效率演算法的重要性 </vt:lpstr>
      <vt:lpstr>PowerPoint 簡報</vt:lpstr>
      <vt:lpstr>演算法的分析 </vt:lpstr>
      <vt:lpstr>Space Complexity</vt:lpstr>
      <vt:lpstr>PowerPoint 簡報</vt:lpstr>
      <vt:lpstr>例 1.</vt:lpstr>
      <vt:lpstr>例 2.</vt:lpstr>
      <vt:lpstr>例 3.</vt:lpstr>
      <vt:lpstr>時間複雜度 (Time Complexity)</vt:lpstr>
      <vt:lpstr>範例1</vt:lpstr>
      <vt:lpstr>範例2</vt:lpstr>
      <vt:lpstr>Logarithmic Loops</vt:lpstr>
      <vt:lpstr>Nested Loops</vt:lpstr>
      <vt:lpstr>PowerPoint 簡報</vt:lpstr>
      <vt:lpstr>Worst-case Time Complexity Analysis </vt:lpstr>
      <vt:lpstr>Best-case Time Complexity Analysis </vt:lpstr>
      <vt:lpstr>Average-case Time Complexity Analysis </vt:lpstr>
      <vt:lpstr>PowerPoint 簡報</vt:lpstr>
      <vt:lpstr>PowerPoint 簡報</vt:lpstr>
      <vt:lpstr>量級 (Order)</vt:lpstr>
      <vt:lpstr>PowerPoint 簡報</vt:lpstr>
      <vt:lpstr>PowerPoint 簡報</vt:lpstr>
      <vt:lpstr>PowerPoint 簡報</vt:lpstr>
      <vt:lpstr>研究演算法是為了正確有效率地解決問題。</vt:lpstr>
      <vt:lpstr>An Intuitive Introduction to Order </vt:lpstr>
      <vt:lpstr>PowerPoint 簡報</vt:lpstr>
      <vt:lpstr>An Rigorous Introduction to Order </vt:lpstr>
      <vt:lpstr>Big-O (O)</vt:lpstr>
      <vt:lpstr>PowerPoint 簡報</vt:lpstr>
      <vt:lpstr>PowerPoint 簡報</vt:lpstr>
      <vt:lpstr>以定義來說明範例</vt:lpstr>
      <vt:lpstr>PowerPoint 簡報</vt:lpstr>
      <vt:lpstr>Omega ()</vt:lpstr>
      <vt:lpstr>PowerPoint 簡報</vt:lpstr>
      <vt:lpstr>以定義來說明範例</vt:lpstr>
      <vt:lpstr>PowerPoint 簡報</vt:lpstr>
      <vt:lpstr>Theta ()</vt:lpstr>
      <vt:lpstr>PowerPoint 簡報</vt:lpstr>
      <vt:lpstr>以定義來說明範例</vt:lpstr>
      <vt:lpstr>Big-O, Omega與Theta的關係</vt:lpstr>
      <vt:lpstr>Small-O (o)</vt:lpstr>
      <vt:lpstr>Small-Omega ()</vt:lpstr>
      <vt:lpstr>PowerPoint 簡報</vt:lpstr>
      <vt:lpstr>Using a Limit to Determine Order </vt:lpstr>
      <vt:lpstr>PowerPoint 簡報</vt:lpstr>
      <vt:lpstr>邏必達法則 (L’ Hospital Rule)</vt:lpstr>
      <vt:lpstr>Ex: Determine if f(n) =     (g(n)) or neither</vt:lpstr>
      <vt:lpstr>PowerPoint 簡報</vt:lpstr>
      <vt:lpstr>PowerPoint 簡報</vt:lpstr>
      <vt:lpstr>PowerPoint 簡報</vt:lpstr>
      <vt:lpstr>補    充</vt:lpstr>
      <vt:lpstr>補 1: Time Complexity 相關議題</vt:lpstr>
      <vt:lpstr>給程式片段，統計loop內執行次數與Big-O</vt:lpstr>
      <vt:lpstr>PowerPoint 簡報</vt:lpstr>
      <vt:lpstr>PowerPoint 簡報</vt:lpstr>
      <vt:lpstr>PowerPoint 簡報</vt:lpstr>
      <vt:lpstr>PowerPoint 簡報</vt:lpstr>
      <vt:lpstr>PowerPoint 簡報</vt:lpstr>
      <vt:lpstr>補 2: 常用的數學式子</vt:lpstr>
      <vt:lpstr>PowerPoint 簡報</vt:lpstr>
      <vt:lpstr>補 3: 補充考題</vt:lpstr>
      <vt:lpstr>PowerPoint 簡報</vt:lpstr>
      <vt:lpstr>練習題1.</vt:lpstr>
      <vt:lpstr>PowerPoint 簡報</vt:lpstr>
      <vt:lpstr>練習題2.</vt:lpstr>
      <vt:lpstr>PowerPoint 簡報</vt:lpstr>
      <vt:lpstr>練習題3.</vt:lpstr>
      <vt:lpstr>PowerPoint 簡報</vt:lpstr>
      <vt:lpstr>練習題4.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2016-06-25T12:48:12Z</dcterms:created>
  <dcterms:modified xsi:type="dcterms:W3CDTF">2018-03-21T05:22:45Z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