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0" r:id="rId2"/>
  </p:sldMasterIdLst>
  <p:notesMasterIdLst>
    <p:notesMasterId r:id="rId70"/>
  </p:notesMasterIdLst>
  <p:handoutMasterIdLst>
    <p:handoutMasterId r:id="rId7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20" r:id="rId51"/>
    <p:sldId id="321" r:id="rId52"/>
    <p:sldId id="309" r:id="rId53"/>
    <p:sldId id="310" r:id="rId54"/>
    <p:sldId id="322" r:id="rId55"/>
    <p:sldId id="283" r:id="rId56"/>
    <p:sldId id="284" r:id="rId57"/>
    <p:sldId id="285" r:id="rId58"/>
    <p:sldId id="286" r:id="rId59"/>
    <p:sldId id="287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135" d="100"/>
          <a:sy n="135" d="100"/>
        </p:scale>
        <p:origin x="1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DFE88-AB15-4D60-8F3E-8F304D657905}" type="datetimeFigureOut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C73E2-909A-494E-AD9D-518BD1FD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829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3842907C-D0AA-4C58-9F94-58B40AD65B29}" type="datetimeFigureOut">
              <a:pPr/>
              <a:t>2017/3/15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D76769E-C829-4283-B80E-CB90D995C291}" type="slidenum"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73016"/>
            <a:ext cx="9144000" cy="306895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ctr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E13C79-1C97-4B32-B2AE-1A69C169643E}" type="datetime2">
              <a:rPr lang="zh-TW" altLang="en-US" smtClean="0"/>
              <a:pPr/>
              <a:t>2017年3月15日</a:t>
            </a:fld>
            <a:endParaRPr lang="zh-TW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292C34-3E5E-4BA5-AF54-F1601B144FB0}" type="slidenum">
              <a:rPr lang="en-US" altLang="zh-TW" smtClean="0"/>
              <a:pPr/>
              <a:t>‹#›</a:t>
            </a:fld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1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TW" altLang="en-US" smtClean="0"/>
              <a:pPr algn="ctr"/>
              <a:t>2017年3月15日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3068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D10E14BF-C004-4398-9186-5EE680724D95}" type="datetime2">
              <a:rPr lang="zh-TW" altLang="en-US" smtClean="0"/>
              <a:pPr algn="ctr"/>
              <a:t>2017年3月15日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0683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000" dirty="0">
              <a:solidFill>
                <a:schemeClr val="tx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932338"/>
            <a:ext cx="2056668" cy="8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3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ctr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D10E14BF-C004-4398-9186-5EE680724D95}" type="datetime2">
              <a:rPr lang="zh-TW" altLang="en-US" smtClean="0"/>
              <a:pPr algn="ctr"/>
              <a:t>2017年3月15日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8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TW" altLang="en-US" smtClean="0"/>
              <a:pPr algn="ctr"/>
              <a:t>2017年3月15日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7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TW" altLang="en-US" smtClean="0"/>
              <a:pPr algn="ctr"/>
              <a:t>2017年3月15日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zh-TW" altLang="en-US" smtClean="0"/>
              <a:pPr/>
              <a:t>2017年3月15日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14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zh-TW" altLang="en-US" smtClean="0"/>
              <a:pPr/>
              <a:t>2017年3月15日</a:t>
            </a:fld>
            <a:endParaRPr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7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6C4691-4882-40A8-AF62-8CF6A18D40B2}" type="datetime2">
              <a:rPr lang="zh-TW" altLang="en-US" smtClean="0"/>
              <a:pPr/>
              <a:t>2017年3月15日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21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776A-4DEC-47EE-8A49-2C150ECB5465}" type="datetime2">
              <a:rPr lang="zh-TW" altLang="en-US" smtClean="0"/>
              <a:pPr/>
              <a:t>2017年3月15日</a:t>
            </a:fld>
            <a:endParaRPr lang="zh-TW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7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algn="ctr"/>
            <a:fld id="{D10E14BF-C004-4398-9186-5EE680724D95}" type="datetime2">
              <a:rPr lang="zh-TW" altLang="en-US" smtClean="0"/>
              <a:pPr algn="ctr"/>
              <a:t>2017年3月15日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388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kern="1200" cap="all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9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7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40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3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遞迴</a:t>
            </a:r>
            <a:br>
              <a:rPr lang="zh-TW" altLang="en-US" dirty="0"/>
            </a:br>
            <a:r>
              <a:rPr lang="en-US" altLang="zh-TW" cap="none" dirty="0"/>
              <a:t>Recursion</a:t>
            </a:r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sz="2800" dirty="0"/>
              <a:t>陳建良</a:t>
            </a:r>
            <a:endParaRPr 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Write a program in </a:t>
            </a:r>
            <a:r>
              <a:rPr lang="en-US" altLang="zh-TW" dirty="0"/>
              <a:t>C++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Factorial(</a:t>
            </a:r>
            <a:r>
              <a:rPr lang="en-US" altLang="zh-TW" dirty="0" err="1"/>
              <a:t>int</a:t>
            </a:r>
            <a:r>
              <a:rPr lang="en-US" altLang="zh-TW" dirty="0"/>
              <a:t> 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if (</a:t>
            </a:r>
            <a:r>
              <a:rPr lang="en-US" altLang="zh-TW" dirty="0">
                <a:solidFill>
                  <a:srgbClr val="0000FF"/>
                </a:solidFill>
              </a:rPr>
              <a:t>n==0</a:t>
            </a:r>
            <a:r>
              <a:rPr lang="en-US" altLang="zh-TW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  return (1);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  </a:t>
            </a:r>
            <a:r>
              <a:rPr lang="en-US" altLang="zh-TW" dirty="0">
                <a:solidFill>
                  <a:srgbClr val="0000FF"/>
                </a:solidFill>
              </a:rPr>
              <a:t>return (n*Factorial(n-1));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990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Iterative Factorial Algorithm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225333"/>
          </a:xfrm>
        </p:spPr>
        <p:txBody>
          <a:bodyPr>
            <a:normAutofit fontScale="85000" lnSpcReduction="20000"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TW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inputs</a:t>
            </a:r>
            <a:r>
              <a:rPr lang="en-US" altLang="zh-TW" sz="2800" dirty="0">
                <a:solidFill>
                  <a:srgbClr val="008000"/>
                </a:solidFill>
              </a:rPr>
              <a:t>: n is the number being raised factorially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outputs</a:t>
            </a:r>
            <a:r>
              <a:rPr lang="en-US" altLang="zh-TW" sz="2800" dirty="0">
                <a:solidFill>
                  <a:srgbClr val="008000"/>
                </a:solidFill>
              </a:rPr>
              <a:t>: n! is returned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800" dirty="0"/>
              <a:t>void </a:t>
            </a:r>
            <a:r>
              <a:rPr lang="en-US" altLang="zh-TW" sz="2800" dirty="0">
                <a:solidFill>
                  <a:srgbClr val="FF0000"/>
                </a:solidFill>
              </a:rPr>
              <a:t>Factorial</a:t>
            </a:r>
            <a:r>
              <a:rPr lang="en-US" altLang="zh-TW" sz="2800" dirty="0"/>
              <a:t>(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n)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800" dirty="0"/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800" dirty="0"/>
              <a:t>     </a:t>
            </a:r>
            <a:r>
              <a:rPr lang="en-US" altLang="zh-TW" sz="2800" dirty="0" err="1"/>
              <a:t>factN</a:t>
            </a:r>
            <a:r>
              <a:rPr lang="en-US" altLang="zh-TW" sz="2800" dirty="0"/>
              <a:t> = 1;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for (</a:t>
            </a:r>
            <a:r>
              <a:rPr lang="en-US" altLang="zh-TW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=1, </a:t>
            </a:r>
            <a:r>
              <a:rPr lang="en-US" altLang="zh-TW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≤ n, </a:t>
            </a:r>
            <a:r>
              <a:rPr lang="en-US" altLang="zh-TW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++)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en-US" altLang="zh-TW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factN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zh-TW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factN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* </a:t>
            </a:r>
            <a:r>
              <a:rPr lang="en-US" altLang="zh-TW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800" dirty="0"/>
              <a:t>     return </a:t>
            </a:r>
            <a:r>
              <a:rPr lang="en-US" altLang="zh-TW" sz="2800" dirty="0" err="1"/>
              <a:t>factN</a:t>
            </a:r>
            <a:r>
              <a:rPr lang="en-US" altLang="zh-TW" sz="2800" dirty="0"/>
              <a:t>;</a:t>
            </a:r>
            <a:endParaRPr lang="en-US" altLang="zh-TW" sz="2800" dirty="0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800" dirty="0">
                <a:sym typeface="Symbol" panose="05050102010706020507" pitchFamily="18" charset="2"/>
              </a:rPr>
              <a:t>}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761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費氏數 </a:t>
            </a:r>
            <a:r>
              <a:rPr lang="en-US" altLang="zh-TW" dirty="0"/>
              <a:t>(</a:t>
            </a:r>
            <a:r>
              <a:rPr lang="en-US" altLang="zh-TW" cap="none" dirty="0"/>
              <a:t>Fibonacci Number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15332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Ex: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觀念</a:t>
            </a:r>
            <a:r>
              <a:rPr lang="en-US" altLang="zh-TW" dirty="0"/>
              <a:t>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F</a:t>
            </a:r>
            <a:r>
              <a:rPr lang="en-US" altLang="zh-TW" baseline="-25000" dirty="0"/>
              <a:t>0</a:t>
            </a:r>
            <a:r>
              <a:rPr lang="en-US" altLang="zh-TW" dirty="0"/>
              <a:t> + F</a:t>
            </a:r>
            <a:r>
              <a:rPr lang="en-US" altLang="zh-TW" baseline="-25000" dirty="0"/>
              <a:t>1</a:t>
            </a:r>
            <a:r>
              <a:rPr lang="en-US" altLang="zh-TW" dirty="0"/>
              <a:t> </a:t>
            </a:r>
            <a:r>
              <a:rPr lang="en-US" altLang="zh-TW" dirty="0">
                <a:sym typeface="Wingdings 3" panose="05040102010807070707" pitchFamily="18" charset="2"/>
              </a:rPr>
              <a:t> F</a:t>
            </a:r>
            <a:r>
              <a:rPr lang="en-US" altLang="zh-TW" baseline="-25000" dirty="0">
                <a:sym typeface="Wingdings 3" panose="05040102010807070707" pitchFamily="18" charset="2"/>
              </a:rPr>
              <a:t>2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       F</a:t>
            </a:r>
            <a:r>
              <a:rPr lang="en-US" altLang="zh-TW" baseline="-25000" dirty="0"/>
              <a:t>1</a:t>
            </a:r>
            <a:r>
              <a:rPr lang="en-US" altLang="zh-TW" dirty="0"/>
              <a:t>  +  F</a:t>
            </a:r>
            <a:r>
              <a:rPr lang="en-US" altLang="zh-TW" baseline="-25000" dirty="0"/>
              <a:t>2</a:t>
            </a:r>
            <a:r>
              <a:rPr lang="en-US" altLang="zh-TW" dirty="0"/>
              <a:t> </a:t>
            </a:r>
            <a:r>
              <a:rPr lang="en-US" altLang="zh-TW" dirty="0">
                <a:sym typeface="Wingdings 3" panose="05040102010807070707" pitchFamily="18" charset="2"/>
              </a:rPr>
              <a:t> F</a:t>
            </a:r>
            <a:r>
              <a:rPr lang="en-US" altLang="zh-TW" baseline="-25000" dirty="0">
                <a:sym typeface="Wingdings 3" panose="05040102010807070707" pitchFamily="18" charset="2"/>
              </a:rPr>
              <a:t>3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                F</a:t>
            </a:r>
            <a:r>
              <a:rPr lang="en-US" altLang="zh-TW" baseline="-25000" dirty="0"/>
              <a:t>2</a:t>
            </a:r>
            <a:r>
              <a:rPr lang="en-US" altLang="zh-TW" dirty="0"/>
              <a:t>  +  F</a:t>
            </a:r>
            <a:r>
              <a:rPr lang="en-US" altLang="zh-TW" baseline="-25000" dirty="0"/>
              <a:t>3</a:t>
            </a:r>
            <a:r>
              <a:rPr lang="en-US" altLang="zh-TW" dirty="0"/>
              <a:t> </a:t>
            </a:r>
            <a:r>
              <a:rPr lang="en-US" altLang="zh-TW" dirty="0">
                <a:sym typeface="Wingdings 3" panose="05040102010807070707" pitchFamily="18" charset="2"/>
              </a:rPr>
              <a:t> F</a:t>
            </a:r>
            <a:r>
              <a:rPr lang="en-US" altLang="zh-TW" baseline="-25000" dirty="0">
                <a:sym typeface="Wingdings 3" panose="05040102010807070707" pitchFamily="18" charset="2"/>
              </a:rPr>
              <a:t>4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                         F</a:t>
            </a:r>
            <a:r>
              <a:rPr lang="en-US" altLang="zh-TW" baseline="-25000" dirty="0"/>
              <a:t>3</a:t>
            </a:r>
            <a:r>
              <a:rPr lang="en-US" altLang="zh-TW" dirty="0"/>
              <a:t>  +  F</a:t>
            </a:r>
            <a:r>
              <a:rPr lang="en-US" altLang="zh-TW" baseline="-25000" dirty="0"/>
              <a:t>4</a:t>
            </a:r>
            <a:r>
              <a:rPr lang="en-US" altLang="zh-TW" dirty="0"/>
              <a:t> </a:t>
            </a:r>
            <a:r>
              <a:rPr lang="en-US" altLang="zh-TW" dirty="0">
                <a:sym typeface="Wingdings 3" panose="05040102010807070707" pitchFamily="18" charset="2"/>
              </a:rPr>
              <a:t> F</a:t>
            </a:r>
            <a:r>
              <a:rPr lang="en-US" altLang="zh-TW" baseline="-25000" dirty="0">
                <a:sym typeface="Wingdings 3" panose="05040102010807070707" pitchFamily="18" charset="2"/>
              </a:rPr>
              <a:t>5</a:t>
            </a:r>
            <a:endParaRPr lang="en-US" altLang="zh-TW" dirty="0">
              <a:sym typeface="Wingdings 3" panose="05040102010807070707" pitchFamily="18" charset="2"/>
            </a:endParaRPr>
          </a:p>
          <a:p>
            <a:endParaRPr lang="zh-TW" altLang="en-US" dirty="0"/>
          </a:p>
        </p:txBody>
      </p:sp>
      <p:graphicFrame>
        <p:nvGraphicFramePr>
          <p:cNvPr id="14" name="Group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115363"/>
              </p:ext>
            </p:extLst>
          </p:nvPr>
        </p:nvGraphicFramePr>
        <p:xfrm>
          <a:off x="984250" y="2636788"/>
          <a:ext cx="7408863" cy="91440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842016124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1580824352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406890447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971627387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55393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46526159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1668025720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3454791019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974371382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640411273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3614117152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67185103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358850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F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12628"/>
                  </a:ext>
                </a:extLst>
              </a:tr>
            </a:tbl>
          </a:graphicData>
        </a:graphic>
      </p:graphicFrame>
      <p:sp>
        <p:nvSpPr>
          <p:cNvPr id="15" name="Line 45"/>
          <p:cNvSpPr>
            <a:spLocks noChangeShapeType="1"/>
          </p:cNvSpPr>
          <p:nvPr/>
        </p:nvSpPr>
        <p:spPr bwMode="auto">
          <a:xfrm>
            <a:off x="2051050" y="4509120"/>
            <a:ext cx="0" cy="2159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2699792" y="4509120"/>
            <a:ext cx="0" cy="2159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7" name="Line 47"/>
          <p:cNvSpPr>
            <a:spLocks noChangeShapeType="1"/>
          </p:cNvSpPr>
          <p:nvPr/>
        </p:nvSpPr>
        <p:spPr bwMode="auto">
          <a:xfrm>
            <a:off x="2771800" y="5085184"/>
            <a:ext cx="0" cy="2159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491880" y="5085184"/>
            <a:ext cx="0" cy="2159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3491880" y="5661248"/>
            <a:ext cx="0" cy="2159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0" name="Line 50"/>
          <p:cNvSpPr>
            <a:spLocks noChangeShapeType="1"/>
          </p:cNvSpPr>
          <p:nvPr/>
        </p:nvSpPr>
        <p:spPr bwMode="auto">
          <a:xfrm>
            <a:off x="4283968" y="5661248"/>
            <a:ext cx="0" cy="2159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1" name="Line 51"/>
          <p:cNvSpPr>
            <a:spLocks noChangeShapeType="1"/>
          </p:cNvSpPr>
          <p:nvPr/>
        </p:nvSpPr>
        <p:spPr bwMode="auto">
          <a:xfrm>
            <a:off x="4283968" y="6237312"/>
            <a:ext cx="0" cy="503237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2" name="Line 52"/>
          <p:cNvSpPr>
            <a:spLocks noChangeShapeType="1"/>
          </p:cNvSpPr>
          <p:nvPr/>
        </p:nvSpPr>
        <p:spPr bwMode="auto">
          <a:xfrm>
            <a:off x="5076130" y="6237312"/>
            <a:ext cx="0" cy="503237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3" name="Text Box 53"/>
          <p:cNvSpPr txBox="1">
            <a:spLocks noChangeArrowheads="1"/>
          </p:cNvSpPr>
          <p:nvPr/>
        </p:nvSpPr>
        <p:spPr bwMode="auto">
          <a:xfrm>
            <a:off x="5868144" y="4941168"/>
            <a:ext cx="2538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sym typeface="Wingdings 3" panose="05040102010807070707" pitchFamily="18" charset="2"/>
              </a:rPr>
              <a:t></a:t>
            </a:r>
            <a:r>
              <a:rPr lang="en-US" altLang="zh-TW" sz="2800" dirty="0">
                <a:latin typeface="Arial Black" panose="020B0A04020102020204" pitchFamily="34" charset="0"/>
                <a:sym typeface="Wingdings 3" panose="05040102010807070707" pitchFamily="18" charset="2"/>
              </a:rPr>
              <a:t> </a:t>
            </a:r>
            <a:r>
              <a:rPr lang="en-US" altLang="zh-TW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F</a:t>
            </a:r>
            <a:r>
              <a:rPr lang="en-US" altLang="zh-TW" sz="2800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a</a:t>
            </a:r>
            <a:r>
              <a:rPr lang="en-US" altLang="zh-TW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 + F</a:t>
            </a:r>
            <a:r>
              <a:rPr lang="en-US" altLang="zh-TW" sz="2800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b</a:t>
            </a:r>
            <a:r>
              <a:rPr lang="en-US" altLang="zh-TW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  F</a:t>
            </a:r>
            <a:r>
              <a:rPr lang="en-US" altLang="zh-TW" sz="2800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4041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Recursive Algorithm Definition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87450" y="2852738"/>
          <a:ext cx="4751388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方程式" r:id="rId3" imgW="1866600" imgH="711000" progId="Equation.3">
                  <p:embed/>
                </p:oleObj>
              </mc:Choice>
              <mc:Fallback>
                <p:oleObj name="方程式" r:id="rId3" imgW="1866600" imgH="711000" progId="Equation.3">
                  <p:embed/>
                  <p:pic>
                    <p:nvPicPr>
                      <p:cNvPr id="493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52738"/>
                        <a:ext cx="4751388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"/>
          <p:cNvSpPr>
            <a:spLocks/>
          </p:cNvSpPr>
          <p:nvPr/>
        </p:nvSpPr>
        <p:spPr bwMode="auto">
          <a:xfrm>
            <a:off x="6732588" y="2349500"/>
            <a:ext cx="1368425" cy="503238"/>
          </a:xfrm>
          <a:prstGeom prst="borderCallout2">
            <a:avLst>
              <a:gd name="adj1" fmla="val 22713"/>
              <a:gd name="adj2" fmla="val -5569"/>
              <a:gd name="adj3" fmla="val 22713"/>
              <a:gd name="adj4" fmla="val -81324"/>
              <a:gd name="adj5" fmla="val 111986"/>
              <a:gd name="adj6" fmla="val -11775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終止條件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95513" y="2955925"/>
            <a:ext cx="3816350" cy="977900"/>
          </a:xfrm>
          <a:prstGeom prst="rect">
            <a:avLst/>
          </a:prstGeom>
          <a:solidFill>
            <a:srgbClr val="FFFF00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95513" y="4076700"/>
            <a:ext cx="3816350" cy="504825"/>
          </a:xfrm>
          <a:prstGeom prst="rect">
            <a:avLst/>
          </a:prstGeom>
          <a:solidFill>
            <a:srgbClr val="CCFFFF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5867400" y="4724400"/>
            <a:ext cx="1368425" cy="504825"/>
          </a:xfrm>
          <a:prstGeom prst="borderCallout2">
            <a:avLst>
              <a:gd name="adj1" fmla="val 22644"/>
              <a:gd name="adj2" fmla="val -5569"/>
              <a:gd name="adj3" fmla="val 22644"/>
              <a:gd name="adj4" fmla="val -73667"/>
              <a:gd name="adj5" fmla="val -13838"/>
              <a:gd name="adj6" fmla="val -80278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遞迴關係</a:t>
            </a:r>
          </a:p>
        </p:txBody>
      </p:sp>
    </p:spTree>
    <p:extLst>
      <p:ext uri="{BB962C8B-B14F-4D97-AF65-F5344CB8AC3E}">
        <p14:creationId xmlns:p14="http://schemas.microsoft.com/office/powerpoint/2010/main" val="125319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Recursive Fibonacci Algorithm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441357"/>
          </a:xfrm>
        </p:spPr>
        <p:txBody>
          <a:bodyPr>
            <a:normAutofit lnSpcReduction="10000"/>
          </a:bodyPr>
          <a:lstStyle/>
          <a:p>
            <a:pPr marL="1219200" indent="-1219200"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inputs</a:t>
            </a:r>
            <a:r>
              <a:rPr lang="en-US" altLang="zh-TW" dirty="0">
                <a:solidFill>
                  <a:srgbClr val="008000"/>
                </a:solidFill>
              </a:rPr>
              <a:t>: </a:t>
            </a:r>
            <a:r>
              <a:rPr lang="en-US" altLang="zh-TW" dirty="0" err="1">
                <a:solidFill>
                  <a:srgbClr val="008000"/>
                </a:solidFill>
              </a:rPr>
              <a:t>num</a:t>
            </a:r>
            <a:r>
              <a:rPr lang="en-US" altLang="zh-TW" dirty="0">
                <a:solidFill>
                  <a:srgbClr val="008000"/>
                </a:solidFill>
              </a:rPr>
              <a:t> identified the ordinal of the Fibonacci number</a:t>
            </a:r>
          </a:p>
          <a:p>
            <a:pPr marL="1219200" indent="-1219200"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outputs</a:t>
            </a:r>
            <a:r>
              <a:rPr lang="en-US" altLang="zh-TW" dirty="0">
                <a:solidFill>
                  <a:srgbClr val="008000"/>
                </a:solidFill>
              </a:rPr>
              <a:t>: returns the nth Fibonacci number</a:t>
            </a:r>
          </a:p>
          <a:p>
            <a:pPr marL="1219200" indent="-1219200">
              <a:buFont typeface="Wingdings" panose="05000000000000000000" pitchFamily="2" charset="2"/>
              <a:buNone/>
            </a:pPr>
            <a:r>
              <a:rPr lang="en-US" altLang="zh-TW" dirty="0"/>
              <a:t>void </a:t>
            </a:r>
            <a:r>
              <a:rPr lang="en-US" altLang="zh-TW" dirty="0">
                <a:solidFill>
                  <a:srgbClr val="FF0000"/>
                </a:solidFill>
              </a:rPr>
              <a:t>Fib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)</a:t>
            </a:r>
          </a:p>
          <a:p>
            <a:pPr marL="1219200" indent="-1219200">
              <a:buFont typeface="Wingdings" panose="05000000000000000000" pitchFamily="2" charset="2"/>
              <a:buNone/>
            </a:pPr>
            <a:r>
              <a:rPr lang="en-US" altLang="zh-TW" dirty="0"/>
              <a:t>{</a:t>
            </a:r>
          </a:p>
          <a:p>
            <a:pPr marL="1219200" indent="-1219200">
              <a:buFont typeface="Wingdings" panose="05000000000000000000" pitchFamily="2" charset="2"/>
              <a:buNone/>
            </a:pPr>
            <a:r>
              <a:rPr lang="en-US" altLang="zh-TW" dirty="0"/>
              <a:t>     if (</a:t>
            </a:r>
            <a:r>
              <a:rPr lang="en-US" altLang="zh-TW" dirty="0" err="1">
                <a:solidFill>
                  <a:srgbClr val="0000FF"/>
                </a:solidFill>
              </a:rPr>
              <a:t>num</a:t>
            </a:r>
            <a:r>
              <a:rPr lang="en-US" altLang="zh-TW" dirty="0">
                <a:solidFill>
                  <a:srgbClr val="0000FF"/>
                </a:solidFill>
              </a:rPr>
              <a:t> is 0 OR </a:t>
            </a:r>
            <a:r>
              <a:rPr lang="en-US" altLang="zh-TW" dirty="0" err="1">
                <a:solidFill>
                  <a:srgbClr val="0000FF"/>
                </a:solidFill>
              </a:rPr>
              <a:t>num</a:t>
            </a:r>
            <a:r>
              <a:rPr lang="en-US" altLang="zh-TW" dirty="0">
                <a:solidFill>
                  <a:srgbClr val="0000FF"/>
                </a:solidFill>
              </a:rPr>
              <a:t> is 1</a:t>
            </a:r>
            <a:r>
              <a:rPr lang="en-US" altLang="zh-TW" dirty="0"/>
              <a:t>)</a:t>
            </a:r>
            <a:endParaRPr lang="en-US" altLang="zh-TW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19200" indent="-1219200">
              <a:buFont typeface="Wingdings" panose="05000000000000000000" pitchFamily="2" charset="2"/>
              <a:buNone/>
            </a:pPr>
            <a:r>
              <a:rPr lang="en-US" altLang="zh-TW" dirty="0"/>
              <a:t>         return </a:t>
            </a:r>
            <a:r>
              <a:rPr lang="en-US" altLang="zh-TW" dirty="0" err="1"/>
              <a:t>num</a:t>
            </a:r>
            <a:r>
              <a:rPr lang="en-US" altLang="zh-TW" dirty="0"/>
              <a:t>;</a:t>
            </a:r>
          </a:p>
          <a:p>
            <a:pPr marL="1219200" indent="-1219200">
              <a:buFont typeface="Wingdings" panose="05000000000000000000" pitchFamily="2" charset="2"/>
              <a:buNone/>
            </a:pPr>
            <a:r>
              <a:rPr lang="en-US" altLang="zh-TW" dirty="0"/>
              <a:t>     else</a:t>
            </a:r>
          </a:p>
          <a:p>
            <a:pPr marL="1219200" indent="-1219200">
              <a:buFont typeface="Wingdings" panose="05000000000000000000" pitchFamily="2" charset="2"/>
              <a:buNone/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0000FF"/>
                </a:solidFill>
              </a:rPr>
              <a:t>return (Fib(num-1) + Fib(num-2));</a:t>
            </a:r>
            <a:endParaRPr lang="en-US" altLang="zh-TW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1219200" indent="-1219200"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}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647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2982696" cy="5094094"/>
          </a:xfrm>
        </p:spPr>
        <p:txBody>
          <a:bodyPr/>
          <a:lstStyle/>
          <a:p>
            <a:r>
              <a:rPr lang="en-US" altLang="zh-TW" dirty="0"/>
              <a:t>Based on recursive function, </a:t>
            </a:r>
            <a:r>
              <a:rPr lang="zh-TW" altLang="en-US" dirty="0"/>
              <a:t>求</a:t>
            </a:r>
            <a:r>
              <a:rPr lang="en-US" altLang="zh-TW" dirty="0"/>
              <a:t>Fib (4) </a:t>
            </a:r>
            <a:r>
              <a:rPr lang="zh-TW" altLang="en-US" dirty="0"/>
              <a:t>共呼叫此函數幾次</a:t>
            </a:r>
            <a:r>
              <a:rPr lang="en-US" altLang="zh-TW" dirty="0"/>
              <a:t>? (</a:t>
            </a:r>
            <a:r>
              <a:rPr lang="zh-TW" altLang="en-US" dirty="0"/>
              <a:t>含</a:t>
            </a:r>
            <a:r>
              <a:rPr lang="en-US" altLang="zh-TW" dirty="0"/>
              <a:t>Fib(4))</a:t>
            </a:r>
          </a:p>
          <a:p>
            <a:endParaRPr lang="en-US" altLang="zh-TW" dirty="0"/>
          </a:p>
          <a:p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 Ans: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9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次</a:t>
            </a: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764704"/>
            <a:ext cx="552767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9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Iterative Fibonacci Number Algorithm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628801"/>
            <a:ext cx="7989752" cy="50405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inputs</a:t>
            </a:r>
            <a:r>
              <a:rPr lang="en-US" altLang="zh-TW" dirty="0">
                <a:solidFill>
                  <a:srgbClr val="008000"/>
                </a:solidFill>
              </a:rPr>
              <a:t>: </a:t>
            </a:r>
            <a:r>
              <a:rPr lang="en-US" altLang="zh-TW" dirty="0" err="1">
                <a:solidFill>
                  <a:srgbClr val="008000"/>
                </a:solidFill>
              </a:rPr>
              <a:t>num</a:t>
            </a:r>
            <a:r>
              <a:rPr lang="en-US" altLang="zh-TW" dirty="0">
                <a:solidFill>
                  <a:srgbClr val="008000"/>
                </a:solidFill>
              </a:rPr>
              <a:t> identified the ordinal of the Fibonacci number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outputs</a:t>
            </a:r>
            <a:r>
              <a:rPr lang="en-US" altLang="zh-TW" dirty="0">
                <a:solidFill>
                  <a:srgbClr val="008000"/>
                </a:solidFill>
              </a:rPr>
              <a:t>: returns the nth Fibonacci number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void </a:t>
            </a:r>
            <a:r>
              <a:rPr lang="en-US" altLang="zh-TW" dirty="0">
                <a:solidFill>
                  <a:srgbClr val="FF0000"/>
                </a:solidFill>
              </a:rPr>
              <a:t>Fib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if (</a:t>
            </a:r>
            <a:r>
              <a:rPr lang="en-US" altLang="zh-TW" dirty="0" err="1"/>
              <a:t>num</a:t>
            </a:r>
            <a:r>
              <a:rPr lang="en-US" altLang="zh-TW" dirty="0"/>
              <a:t> is 0 OR </a:t>
            </a:r>
            <a:r>
              <a:rPr lang="en-US" altLang="zh-TW" dirty="0" err="1"/>
              <a:t>num</a:t>
            </a:r>
            <a:r>
              <a:rPr lang="en-US" altLang="zh-TW" dirty="0"/>
              <a:t> is 1)</a:t>
            </a:r>
            <a:endParaRPr lang="en-US" altLang="zh-TW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 return </a:t>
            </a:r>
            <a:r>
              <a:rPr lang="en-US" altLang="zh-TW" dirty="0" err="1"/>
              <a:t>num</a:t>
            </a:r>
            <a:r>
              <a:rPr lang="en-US" altLang="zh-TW" dirty="0"/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else </a:t>
            </a: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F</a:t>
            </a:r>
            <a:r>
              <a:rPr lang="en-US" altLang="zh-TW" baseline="-25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0, F</a:t>
            </a:r>
            <a:r>
              <a:rPr lang="en-US" altLang="zh-TW" baseline="-25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     </a:t>
            </a:r>
            <a:r>
              <a:rPr lang="en-US" altLang="zh-TW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for(</a:t>
            </a:r>
            <a:r>
              <a:rPr lang="en-US" altLang="zh-TW" dirty="0" err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TW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2, </a:t>
            </a:r>
            <a:r>
              <a:rPr lang="en-US" altLang="zh-TW" dirty="0" err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TW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&lt;=</a:t>
            </a:r>
            <a:r>
              <a:rPr lang="en-US" altLang="zh-TW" dirty="0" err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</a:t>
            </a:r>
            <a:r>
              <a:rPr lang="en-US" altLang="zh-TW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TW" dirty="0" err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TW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F</a:t>
            </a:r>
            <a:r>
              <a:rPr lang="en-US" altLang="zh-TW" baseline="-250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F</a:t>
            </a:r>
            <a:r>
              <a:rPr lang="en-US" altLang="zh-TW" baseline="-250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TW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F</a:t>
            </a:r>
            <a:r>
              <a:rPr lang="en-US" altLang="zh-TW" baseline="-250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TW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F</a:t>
            </a:r>
            <a:r>
              <a:rPr lang="en-US" altLang="zh-TW" baseline="-250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TW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F</a:t>
            </a:r>
            <a:r>
              <a:rPr lang="en-US" altLang="zh-TW" baseline="-250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F</a:t>
            </a:r>
            <a:r>
              <a:rPr lang="en-US" altLang="zh-TW" baseline="-250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TW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F</a:t>
            </a:r>
            <a:r>
              <a:rPr lang="en-US" altLang="zh-TW" baseline="-250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end for;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    </a:t>
            </a: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 F</a:t>
            </a:r>
            <a:r>
              <a:rPr lang="en-US" altLang="zh-TW" baseline="-25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endParaRPr lang="en-US" altLang="zh-TW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      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}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43438" y="2205038"/>
            <a:ext cx="4392612" cy="4573587"/>
          </a:xfrm>
          <a:prstGeom prst="rect">
            <a:avLst/>
          </a:prstGeom>
          <a:solidFill>
            <a:srgbClr val="FFFF99"/>
          </a:solidFill>
          <a:ln w="57150" cmpd="thickThin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TW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C++ Program: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latin typeface="Arial Black" panose="020B0A04020102020204" pitchFamily="34" charset="0"/>
              </a:rPr>
              <a:t>int </a:t>
            </a:r>
            <a:r>
              <a:rPr lang="en-US" altLang="zh-TW" sz="2000">
                <a:solidFill>
                  <a:srgbClr val="FF0000"/>
                </a:solidFill>
                <a:latin typeface="Arial Black" panose="020B0A04020102020204" pitchFamily="34" charset="0"/>
              </a:rPr>
              <a:t>Fib</a:t>
            </a:r>
            <a:r>
              <a:rPr lang="en-US" altLang="zh-TW" sz="2000">
                <a:latin typeface="Arial Black" panose="020B0A04020102020204" pitchFamily="34" charset="0"/>
              </a:rPr>
              <a:t>(int n)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latin typeface="Arial Black" panose="020B0A040201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latin typeface="Arial Black" panose="020B0A04020102020204" pitchFamily="34" charset="0"/>
              </a:rPr>
              <a:t>   if (n &lt;= 1)</a:t>
            </a:r>
            <a:endParaRPr lang="en-US" altLang="zh-TW" sz="2000" b="1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anose="020B0A040201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000">
                <a:latin typeface="Arial Black" panose="020B0A04020102020204" pitchFamily="34" charset="0"/>
              </a:rPr>
              <a:t>       return n;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latin typeface="Arial Black" panose="020B0A04020102020204" pitchFamily="34" charset="0"/>
              </a:rPr>
              <a:t>   else </a:t>
            </a:r>
            <a:r>
              <a:rPr lang="en-US" altLang="zh-TW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             int Fa=0, Fb=1, Fc, i;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latin typeface="Arial Black" panose="020B0A04020102020204" pitchFamily="34" charset="0"/>
              </a:rPr>
              <a:t>             </a:t>
            </a:r>
            <a:r>
              <a:rPr lang="en-US" altLang="zh-TW" sz="20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for(i=2; i&lt;=n; i++)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                   { 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                     Fc = Fa + Fb;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                     Fa = Fb;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                     Fb = Fc;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                   };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latin typeface="Arial Black" panose="020B0A04020102020204" pitchFamily="34" charset="0"/>
              </a:rPr>
              <a:t>             </a:t>
            </a:r>
            <a:r>
              <a:rPr lang="en-US" altLang="zh-TW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return Fc;</a:t>
            </a:r>
            <a:endParaRPr lang="en-US" altLang="zh-TW" sz="200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anose="020B0A0402010202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TW" sz="2000">
                <a:latin typeface="Arial Black" panose="020B0A04020102020204" pitchFamily="34" charset="0"/>
                <a:sym typeface="Symbol" panose="05050102010706020507" pitchFamily="18" charset="2"/>
              </a:rPr>
              <a:t>          </a:t>
            </a:r>
            <a:r>
              <a:rPr lang="en-US" altLang="zh-TW" sz="2000"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  <a:sym typeface="Symbol" panose="05050102010706020507" pitchFamily="18" charset="2"/>
              </a:rPr>
              <a:t>  </a:t>
            </a:r>
            <a:r>
              <a:rPr lang="en-US" altLang="zh-TW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sym typeface="Symbol" panose="05050102010706020507" pitchFamily="18" charset="2"/>
              </a:rPr>
              <a:t>}</a:t>
            </a:r>
            <a:r>
              <a:rPr lang="en-US" altLang="zh-TW" sz="2000">
                <a:latin typeface="Arial Black" panose="020B0A04020102020204" pitchFamily="34" charset="0"/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latin typeface="Arial Black" panose="020B0A04020102020204" pitchFamily="34" charset="0"/>
                <a:sym typeface="Symbol" panose="05050102010706020507" pitchFamily="18" charset="2"/>
              </a:rPr>
              <a:t>}</a:t>
            </a:r>
            <a:endParaRPr lang="en-US" altLang="zh-TW" sz="200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61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二項式係數 </a:t>
            </a:r>
            <a:r>
              <a:rPr lang="en-US" altLang="zh-TW" cap="none" dirty="0"/>
              <a:t>Binomial Coefficient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770803"/>
            <a:ext cx="7989752" cy="4087995"/>
          </a:xfrm>
        </p:spPr>
        <p:txBody>
          <a:bodyPr/>
          <a:lstStyle/>
          <a:p>
            <a:r>
              <a:rPr lang="zh-TW" altLang="en-US" dirty="0"/>
              <a:t>或稱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組合問題</a:t>
            </a:r>
            <a:r>
              <a:rPr lang="zh-TW" altLang="en-US" dirty="0"/>
              <a:t> </a:t>
            </a:r>
            <a:r>
              <a:rPr lang="en-US" altLang="zh-TW" dirty="0"/>
              <a:t>(Combination of n objects)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Recursive Algorithm Definition</a:t>
            </a: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989240"/>
              </p:ext>
            </p:extLst>
          </p:nvPr>
        </p:nvGraphicFramePr>
        <p:xfrm>
          <a:off x="2073275" y="2420888"/>
          <a:ext cx="404177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方程式" r:id="rId3" imgW="1434960" imgH="457200" progId="Equation.3">
                  <p:embed/>
                </p:oleObj>
              </mc:Choice>
              <mc:Fallback>
                <p:oleObj name="方程式" r:id="rId3" imgW="1434960" imgH="457200" progId="Equation.3">
                  <p:embed/>
                  <p:pic>
                    <p:nvPicPr>
                      <p:cNvPr id="4997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2420888"/>
                        <a:ext cx="4041775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45802"/>
              </p:ext>
            </p:extLst>
          </p:nvPr>
        </p:nvGraphicFramePr>
        <p:xfrm>
          <a:off x="1331913" y="4808488"/>
          <a:ext cx="647065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方程式" r:id="rId5" imgW="2869920" imgH="660240" progId="Equation.3">
                  <p:embed/>
                </p:oleObj>
              </mc:Choice>
              <mc:Fallback>
                <p:oleObj name="方程式" r:id="rId5" imgW="2869920" imgH="660240" progId="Equation.3">
                  <p:embed/>
                  <p:pic>
                    <p:nvPicPr>
                      <p:cNvPr id="4997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08488"/>
                        <a:ext cx="647065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6"/>
          <p:cNvSpPr>
            <a:spLocks/>
          </p:cNvSpPr>
          <p:nvPr/>
        </p:nvSpPr>
        <p:spPr bwMode="auto">
          <a:xfrm>
            <a:off x="7596188" y="4016326"/>
            <a:ext cx="1368425" cy="433387"/>
          </a:xfrm>
          <a:prstGeom prst="borderCallout2">
            <a:avLst>
              <a:gd name="adj1" fmla="val 26375"/>
              <a:gd name="adj2" fmla="val -5569"/>
              <a:gd name="adj3" fmla="val 26375"/>
              <a:gd name="adj4" fmla="val -130162"/>
              <a:gd name="adj5" fmla="val 179486"/>
              <a:gd name="adj6" fmla="val -19013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終止條件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68538" y="4808488"/>
            <a:ext cx="5256212" cy="403225"/>
          </a:xfrm>
          <a:prstGeom prst="rect">
            <a:avLst/>
          </a:prstGeom>
          <a:solidFill>
            <a:srgbClr val="FFFF00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268538" y="5241876"/>
            <a:ext cx="5256212" cy="863600"/>
          </a:xfrm>
          <a:prstGeom prst="rect">
            <a:avLst/>
          </a:prstGeom>
          <a:solidFill>
            <a:srgbClr val="CCFFFF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6516688" y="6176913"/>
            <a:ext cx="1368425" cy="504825"/>
          </a:xfrm>
          <a:prstGeom prst="borderCallout2">
            <a:avLst>
              <a:gd name="adj1" fmla="val 22644"/>
              <a:gd name="adj2" fmla="val -5569"/>
              <a:gd name="adj3" fmla="val 22644"/>
              <a:gd name="adj4" fmla="val -115199"/>
              <a:gd name="adj5" fmla="val -13838"/>
              <a:gd name="adj6" fmla="val -125870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遞迴關係</a:t>
            </a:r>
          </a:p>
        </p:txBody>
      </p:sp>
    </p:spTree>
    <p:extLst>
      <p:ext uri="{BB962C8B-B14F-4D97-AF65-F5344CB8AC3E}">
        <p14:creationId xmlns:p14="http://schemas.microsoft.com/office/powerpoint/2010/main" val="405764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511175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Find the result of Bin(5,3) and how many invocation of Bin? (including Bin(5,3))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1484858"/>
            <a:ext cx="44481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362450" y="2189708"/>
            <a:ext cx="0" cy="287338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498850" y="3142208"/>
            <a:ext cx="647700" cy="360363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651375" y="3142208"/>
            <a:ext cx="647700" cy="4318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5083175" y="4078833"/>
            <a:ext cx="431800" cy="287338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019800" y="4078833"/>
            <a:ext cx="431800" cy="287338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282950" y="4078833"/>
            <a:ext cx="0" cy="287338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5370513" y="4942433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6307138" y="4942433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498850" y="5013871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997325" y="1484858"/>
            <a:ext cx="720725" cy="649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908425" y="2467521"/>
            <a:ext cx="936625" cy="676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484438" y="3356521"/>
            <a:ext cx="1008062" cy="676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332413" y="3356521"/>
            <a:ext cx="1008062" cy="676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700338" y="4364583"/>
            <a:ext cx="4464050" cy="676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916238" y="5301208"/>
            <a:ext cx="4464050" cy="687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424613" y="1665833"/>
            <a:ext cx="2024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Berlin Sans FB" panose="020E0602020502020306" pitchFamily="34" charset="0"/>
                <a:sym typeface="Wingdings 3" panose="05040102010807070707" pitchFamily="18" charset="2"/>
              </a:rPr>
              <a:t></a:t>
            </a:r>
            <a:r>
              <a:rPr lang="zh-TW" altLang="en-US" sz="2800" dirty="0">
                <a:latin typeface="Berlin Sans FB" panose="020E0602020502020306" pitchFamily="34" charset="0"/>
                <a:sym typeface="Wingdings 3" panose="05040102010807070707" pitchFamily="18" charset="2"/>
              </a:rPr>
              <a:t>呼叫 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19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次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2771775" y="486940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4645025" y="486940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6661150" y="486940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2555875" y="396770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6443663" y="2261146"/>
            <a:ext cx="2046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Berlin Sans FB" panose="020E0602020502020306" pitchFamily="34" charset="0"/>
                <a:sym typeface="Wingdings 3" panose="05040102010807070707" pitchFamily="18" charset="2"/>
              </a:rPr>
              <a:t></a:t>
            </a:r>
            <a:r>
              <a:rPr lang="zh-TW" altLang="en-US" sz="2800" dirty="0">
                <a:latin typeface="Berlin Sans FB" panose="020E0602020502020306" pitchFamily="34" charset="0"/>
                <a:sym typeface="Wingdings 3" panose="05040102010807070707" pitchFamily="18" charset="2"/>
              </a:rPr>
              <a:t>結果為 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4159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Recursive Binomial Coefficient Algorithm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44135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inputs</a:t>
            </a:r>
            <a:r>
              <a:rPr lang="en-US" altLang="zh-TW" dirty="0">
                <a:solidFill>
                  <a:srgbClr val="008000"/>
                </a:solidFill>
              </a:rPr>
              <a:t>: </a:t>
            </a:r>
            <a:r>
              <a:rPr lang="zh-TW" altLang="en-US" dirty="0">
                <a:solidFill>
                  <a:srgbClr val="008000"/>
                </a:solidFill>
              </a:rPr>
              <a:t>輸入二項式的</a:t>
            </a:r>
            <a:r>
              <a:rPr lang="en-US" altLang="zh-TW" dirty="0">
                <a:solidFill>
                  <a:srgbClr val="008000"/>
                </a:solidFill>
              </a:rPr>
              <a:t>n</a:t>
            </a:r>
            <a:r>
              <a:rPr lang="zh-TW" altLang="en-US" dirty="0">
                <a:solidFill>
                  <a:srgbClr val="008000"/>
                </a:solidFill>
              </a:rPr>
              <a:t>與</a:t>
            </a:r>
            <a:r>
              <a:rPr lang="en-US" altLang="zh-TW" dirty="0">
                <a:solidFill>
                  <a:srgbClr val="008000"/>
                </a:solidFill>
              </a:rPr>
              <a:t>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outputs</a:t>
            </a:r>
            <a:r>
              <a:rPr lang="en-US" altLang="zh-TW" dirty="0">
                <a:solidFill>
                  <a:srgbClr val="008000"/>
                </a:solidFill>
              </a:rPr>
              <a:t>: </a:t>
            </a:r>
            <a:r>
              <a:rPr lang="zh-TW" altLang="en-US" dirty="0">
                <a:solidFill>
                  <a:srgbClr val="008000"/>
                </a:solidFill>
              </a:rPr>
              <a:t>傳回二項式計算結果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void </a:t>
            </a:r>
            <a:r>
              <a:rPr lang="en-US" altLang="zh-TW" dirty="0">
                <a:solidFill>
                  <a:srgbClr val="FF0000"/>
                </a:solidFill>
              </a:rPr>
              <a:t>Bin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n, </a:t>
            </a:r>
            <a:r>
              <a:rPr lang="en-US" altLang="zh-TW" dirty="0" err="1"/>
              <a:t>int</a:t>
            </a:r>
            <a:r>
              <a:rPr lang="en-US" altLang="zh-TW" dirty="0"/>
              <a:t> m)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  if (</a:t>
            </a:r>
            <a:r>
              <a:rPr lang="en-US" altLang="zh-TW" dirty="0">
                <a:solidFill>
                  <a:srgbClr val="0000FF"/>
                </a:solidFill>
              </a:rPr>
              <a:t>n=m or m=0</a:t>
            </a:r>
            <a:r>
              <a:rPr lang="en-US" altLang="zh-TW" dirty="0"/>
              <a:t>)</a:t>
            </a:r>
            <a:endParaRPr lang="en-US" altLang="zh-TW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      return 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  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0000FF"/>
                </a:solidFill>
              </a:rPr>
              <a:t>return (Bin(n-1, m) + Bin(n-1, m-1));</a:t>
            </a:r>
            <a:endParaRPr lang="en-US" altLang="zh-TW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}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274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Outlines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TW" altLang="en-US" dirty="0"/>
              <a:t>本章重點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Def.</a:t>
            </a:r>
            <a:r>
              <a:rPr lang="zh-TW" altLang="en-US" dirty="0"/>
              <a:t>與種類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Recursion</a:t>
            </a:r>
            <a:r>
              <a:rPr lang="zh-TW" altLang="en-US" dirty="0"/>
              <a:t>與</a:t>
            </a:r>
            <a:r>
              <a:rPr lang="en-US" altLang="zh-TW" dirty="0"/>
              <a:t>Non-recursion</a:t>
            </a:r>
            <a:r>
              <a:rPr lang="zh-TW" altLang="en-US" dirty="0"/>
              <a:t>的比較</a:t>
            </a:r>
          </a:p>
          <a:p>
            <a:pPr lvl="1">
              <a:lnSpc>
                <a:spcPct val="110000"/>
              </a:lnSpc>
            </a:pPr>
            <a:r>
              <a:rPr lang="zh-TW" altLang="en-US" dirty="0"/>
              <a:t>設計方式</a:t>
            </a:r>
          </a:p>
          <a:p>
            <a:pPr lvl="1">
              <a:lnSpc>
                <a:spcPct val="110000"/>
              </a:lnSpc>
            </a:pPr>
            <a:r>
              <a:rPr lang="zh-TW" altLang="en-US" dirty="0">
                <a:sym typeface="Symbol" panose="05050102010706020507" pitchFamily="18" charset="2"/>
              </a:rPr>
              <a:t>遞迴演算法則的複雜度分析</a:t>
            </a:r>
          </a:p>
          <a:p>
            <a:pPr lvl="2">
              <a:lnSpc>
                <a:spcPct val="110000"/>
              </a:lnSpc>
            </a:pP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數學解法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(Mathematics-based method)</a:t>
            </a:r>
          </a:p>
          <a:p>
            <a:pPr lvl="2">
              <a:lnSpc>
                <a:spcPct val="110000"/>
              </a:lnSpc>
            </a:pP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替代法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(Substitution method)</a:t>
            </a:r>
          </a:p>
          <a:p>
            <a:pPr lvl="2">
              <a:lnSpc>
                <a:spcPct val="110000"/>
              </a:lnSpc>
            </a:pP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遞迴樹法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(Recursion tree method)</a:t>
            </a:r>
          </a:p>
          <a:p>
            <a:pPr lvl="2">
              <a:lnSpc>
                <a:spcPct val="110000"/>
              </a:lnSpc>
            </a:pP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支配定理法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(Master theorem method)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48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482513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Recursion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cap="none" dirty="0"/>
              <a:t>Non-recursion</a:t>
            </a:r>
            <a:r>
              <a:rPr lang="en-US" altLang="zh-TW" dirty="0"/>
              <a:t> </a:t>
            </a:r>
            <a:r>
              <a:rPr lang="zh-TW" altLang="en-US" dirty="0"/>
              <a:t>的比較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/>
        </p:nvGraphicFramePr>
        <p:xfrm>
          <a:off x="531813" y="1412875"/>
          <a:ext cx="8156575" cy="5357813"/>
        </p:xfrm>
        <a:graphic>
          <a:graphicData uri="http://schemas.openxmlformats.org/drawingml/2006/table">
            <a:tbl>
              <a:tblPr/>
              <a:tblGrid>
                <a:gridCol w="439737">
                  <a:extLst>
                    <a:ext uri="{9D8B030D-6E8A-4147-A177-3AD203B41FA5}">
                      <a16:colId xmlns:a16="http://schemas.microsoft.com/office/drawing/2014/main" val="3676796706"/>
                    </a:ext>
                  </a:extLst>
                </a:gridCol>
                <a:gridCol w="3675063">
                  <a:extLst>
                    <a:ext uri="{9D8B030D-6E8A-4147-A177-3AD203B41FA5}">
                      <a16:colId xmlns:a16="http://schemas.microsoft.com/office/drawing/2014/main" val="3358626088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338425493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87586254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Recursion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Non-recursion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226813"/>
                  </a:ext>
                </a:extLst>
              </a:tr>
              <a:tr h="180975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優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程式較精簡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冗長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24829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區域變數極少使用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較多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423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節省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Storage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空間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浪費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Storage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827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表達力強，易於理解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表達力差，不易理解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043643"/>
                  </a:ext>
                </a:extLst>
              </a:tr>
              <a:tr h="6302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需要額外的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Dynamic Stack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空間支援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不需要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56385"/>
                  </a:ext>
                </a:extLst>
              </a:tr>
              <a:tr h="13858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630238" indent="-1730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執行效益較差。 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∵需要花費額外時間做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:</a:t>
                      </a:r>
                    </a:p>
                    <a:p>
                      <a:pPr marL="630238" marR="0" lvl="1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Push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參數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, 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區域變數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, 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返回位址 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in to stack</a:t>
                      </a:r>
                    </a:p>
                    <a:p>
                      <a:pPr marL="630238" marR="0" lvl="1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控制權轉移</a:t>
                      </a:r>
                    </a:p>
                    <a:p>
                      <a:pPr marL="630238" marR="0" lvl="1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Pop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較優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970435"/>
                  </a:ext>
                </a:extLst>
              </a:tr>
            </a:tbl>
          </a:graphicData>
        </a:graphic>
      </p:graphicFrame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331913" y="1933575"/>
            <a:ext cx="1582737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5003800" y="1917700"/>
            <a:ext cx="1582738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1331913" y="2406650"/>
            <a:ext cx="2447925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5005388" y="2390775"/>
            <a:ext cx="1582737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0" name="Rectangle 41"/>
          <p:cNvSpPr>
            <a:spLocks noChangeArrowheads="1"/>
          </p:cNvSpPr>
          <p:nvPr/>
        </p:nvSpPr>
        <p:spPr bwMode="auto">
          <a:xfrm>
            <a:off x="1331913" y="2854325"/>
            <a:ext cx="2232025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5005388" y="2854325"/>
            <a:ext cx="1727200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1331913" y="3302000"/>
            <a:ext cx="2735262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3" name="Rectangle 44"/>
          <p:cNvSpPr>
            <a:spLocks noChangeArrowheads="1"/>
          </p:cNvSpPr>
          <p:nvPr/>
        </p:nvSpPr>
        <p:spPr bwMode="auto">
          <a:xfrm>
            <a:off x="5003800" y="3286125"/>
            <a:ext cx="2808288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4" name="Rectangle 45"/>
          <p:cNvSpPr>
            <a:spLocks noChangeArrowheads="1"/>
          </p:cNvSpPr>
          <p:nvPr/>
        </p:nvSpPr>
        <p:spPr bwMode="auto">
          <a:xfrm>
            <a:off x="1331913" y="3773488"/>
            <a:ext cx="2663825" cy="719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5" name="Rectangle 46"/>
          <p:cNvSpPr>
            <a:spLocks noChangeArrowheads="1"/>
          </p:cNvSpPr>
          <p:nvPr/>
        </p:nvSpPr>
        <p:spPr bwMode="auto">
          <a:xfrm>
            <a:off x="5003800" y="3790950"/>
            <a:ext cx="1582738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6" name="Rectangle 47"/>
          <p:cNvSpPr>
            <a:spLocks noChangeArrowheads="1"/>
          </p:cNvSpPr>
          <p:nvPr/>
        </p:nvSpPr>
        <p:spPr bwMode="auto">
          <a:xfrm>
            <a:off x="4932363" y="4583113"/>
            <a:ext cx="1582737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7" name="Rectangle 48"/>
          <p:cNvSpPr>
            <a:spLocks noChangeArrowheads="1"/>
          </p:cNvSpPr>
          <p:nvPr/>
        </p:nvSpPr>
        <p:spPr bwMode="auto">
          <a:xfrm>
            <a:off x="1333500" y="4652963"/>
            <a:ext cx="3167063" cy="2087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8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How Recursion Works</a:t>
            </a:r>
            <a:endParaRPr lang="zh-TW" altLang="en-US" cap="none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142234" y="1655018"/>
            <a:ext cx="2879725" cy="2376488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000">
                <a:latin typeface="Berlin Sans FB Demi" panose="020E0802020502020306" pitchFamily="34" charset="0"/>
              </a:rPr>
              <a:t>void Function2(void)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Berlin Sans FB Demi" panose="020E0802020502020306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Berlin Sans FB" panose="020E0602020502020306" pitchFamily="34" charset="0"/>
              </a:rPr>
              <a:t>……..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Berlin Sans FB" panose="020E0602020502020306" pitchFamily="34" charset="0"/>
              </a:rPr>
              <a:t>…….. 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Berlin Sans FB Demi" panose="020E0802020502020306" pitchFamily="34" charset="0"/>
              </a:rPr>
              <a:t>End;</a:t>
            </a:r>
            <a:endParaRPr lang="en-US" altLang="zh-TW" sz="2000">
              <a:latin typeface="Berlin Sans FB" panose="020E0602020502020306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Berlin Sans FB Demi" panose="020E0802020502020306" pitchFamily="34" charset="0"/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1784" y="1655018"/>
            <a:ext cx="2879725" cy="2376488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000">
                <a:latin typeface="Berlin Sans FB Demi" panose="020E0802020502020306" pitchFamily="34" charset="0"/>
              </a:rPr>
              <a:t>void Function1(void)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Berlin Sans FB Demi" panose="020E0802020502020306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Berlin Sans FB" panose="020E0602020502020306" pitchFamily="34" charset="0"/>
              </a:rPr>
              <a:t>……..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Berlin Sans FB Demi" panose="020E0802020502020306" pitchFamily="34" charset="0"/>
              </a:rPr>
              <a:t>Function2( );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Berlin Sans FB" panose="020E0602020502020306" pitchFamily="34" charset="0"/>
              </a:rPr>
              <a:t>……..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Berlin Sans FB Demi" panose="020E0802020502020306" pitchFamily="34" charset="0"/>
              </a:rPr>
              <a:t>}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97546" y="2950418"/>
            <a:ext cx="1439863" cy="0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637409" y="1870918"/>
            <a:ext cx="0" cy="1081088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638996" y="1869331"/>
            <a:ext cx="503238" cy="1587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726559" y="3239343"/>
            <a:ext cx="0" cy="863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2629346" y="4102943"/>
            <a:ext cx="3095625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1478409" y="2086818"/>
            <a:ext cx="0" cy="720725"/>
          </a:xfrm>
          <a:prstGeom prst="line">
            <a:avLst/>
          </a:prstGeom>
          <a:noFill/>
          <a:ln w="38100">
            <a:solidFill>
              <a:srgbClr val="0033CC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Group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280067"/>
              </p:ext>
            </p:extLst>
          </p:nvPr>
        </p:nvGraphicFramePr>
        <p:xfrm>
          <a:off x="7144196" y="4912568"/>
          <a:ext cx="1395413" cy="1828800"/>
        </p:xfrm>
        <a:graphic>
          <a:graphicData uri="http://schemas.openxmlformats.org/drawingml/2006/table">
            <a:tbl>
              <a:tblPr/>
              <a:tblGrid>
                <a:gridCol w="1395413">
                  <a:extLst>
                    <a:ext uri="{9D8B030D-6E8A-4147-A177-3AD203B41FA5}">
                      <a16:colId xmlns:a16="http://schemas.microsoft.com/office/drawing/2014/main" val="4159359864"/>
                    </a:ext>
                  </a:extLst>
                </a:gridCol>
              </a:tblGrid>
              <a:tr h="341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45905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參數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21036"/>
                  </a:ext>
                </a:extLst>
              </a:tr>
              <a:tr h="341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變數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2151"/>
                  </a:ext>
                </a:extLst>
              </a:tr>
              <a:tr h="341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位址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41065"/>
                  </a:ext>
                </a:extLst>
              </a:tr>
            </a:tbl>
          </a:graphicData>
        </a:graphic>
      </p:graphicFrame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6086921" y="6069856"/>
            <a:ext cx="1038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latin typeface="Berlin Sans FB Demi" panose="020E0802020502020306" pitchFamily="34" charset="0"/>
              </a:rPr>
              <a:t>Stack</a:t>
            </a: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7455346" y="5444901"/>
            <a:ext cx="863600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7455346" y="5876949"/>
            <a:ext cx="863600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7455346" y="6308997"/>
            <a:ext cx="863600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1549846" y="2231281"/>
            <a:ext cx="41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Arial Black" panose="020B0A04020102020204" pitchFamily="34" charset="0"/>
                <a:sym typeface="Wingdings" panose="05000000000000000000" pitchFamily="2" charset="2"/>
              </a:rPr>
              <a:t></a:t>
            </a:r>
          </a:p>
        </p:txBody>
      </p:sp>
      <p:sp>
        <p:nvSpPr>
          <p:cNvPr id="17" name="AutoShape 28"/>
          <p:cNvSpPr>
            <a:spLocks noChangeArrowheads="1"/>
          </p:cNvSpPr>
          <p:nvPr/>
        </p:nvSpPr>
        <p:spPr bwMode="auto">
          <a:xfrm>
            <a:off x="7166421" y="3955306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6461571" y="4171206"/>
            <a:ext cx="849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Narrow" panose="020B0606020202030204" pitchFamily="34" charset="0"/>
              </a:rPr>
              <a:t>Push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3637409" y="2231281"/>
            <a:ext cx="41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Arial Black" panose="020B0A04020102020204" pitchFamily="34" charset="0"/>
                <a:sym typeface="Wingdings" panose="05000000000000000000" pitchFamily="2" charset="2"/>
              </a:rPr>
              <a:t>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3637409" y="4102943"/>
            <a:ext cx="41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Arial Black" panose="020B0A04020102020204" pitchFamily="34" charset="0"/>
                <a:sym typeface="Wingdings" panose="05000000000000000000" pitchFamily="2" charset="2"/>
              </a:rPr>
              <a:t></a:t>
            </a:r>
          </a:p>
        </p:txBody>
      </p:sp>
      <p:sp>
        <p:nvSpPr>
          <p:cNvPr id="21" name="AutoShape 32"/>
          <p:cNvSpPr>
            <a:spLocks noChangeArrowheads="1"/>
          </p:cNvSpPr>
          <p:nvPr/>
        </p:nvSpPr>
        <p:spPr bwMode="auto">
          <a:xfrm>
            <a:off x="7958584" y="3955306"/>
            <a:ext cx="485775" cy="976312"/>
          </a:xfrm>
          <a:prstGeom prst="upArrow">
            <a:avLst>
              <a:gd name="adj1" fmla="val 50000"/>
              <a:gd name="adj2" fmla="val 50245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8333234" y="4171206"/>
            <a:ext cx="703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0033CC"/>
                </a:solidFill>
                <a:latin typeface="Arial Narrow" panose="020B0606020202030204" pitchFamily="34" charset="0"/>
              </a:rPr>
              <a:t>Pop</a:t>
            </a: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 flipH="1">
            <a:off x="4861371" y="3239343"/>
            <a:ext cx="865188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 flipV="1">
            <a:off x="2629346" y="3239343"/>
            <a:ext cx="0" cy="863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 flipH="1" flipV="1">
            <a:off x="1837184" y="3239343"/>
            <a:ext cx="792162" cy="158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98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/>
      <p:bldP spid="16" grpId="0"/>
      <p:bldP spid="18" grpId="0"/>
      <p:bldP spid="19" grpId="0"/>
      <p:bldP spid="20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81192" y="764704"/>
            <a:ext cx="7989752" cy="5904656"/>
          </a:xfrm>
        </p:spPr>
        <p:txBody>
          <a:bodyPr/>
          <a:lstStyle/>
          <a:p>
            <a:pPr marL="360363" indent="-360363">
              <a:buFontTx/>
              <a:buAutoNum type="circleNumWdWhitePlain"/>
            </a:pPr>
            <a:r>
              <a:rPr lang="zh-TW" altLang="en-US" sz="2800" dirty="0"/>
              <a:t>要</a:t>
            </a:r>
            <a:r>
              <a:rPr lang="zh-TW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保存</a:t>
            </a:r>
            <a:r>
              <a:rPr lang="en-US" altLang="zh-TW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Function1</a:t>
            </a:r>
            <a:r>
              <a:rPr lang="zh-TW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當時執行的狀況</a:t>
            </a:r>
            <a:r>
              <a:rPr lang="zh-TW" altLang="en-US" sz="2800" dirty="0"/>
              <a:t>，即</a:t>
            </a:r>
            <a:r>
              <a:rPr lang="en-US" altLang="zh-TW" sz="2800" dirty="0"/>
              <a:t>Push</a:t>
            </a:r>
            <a:r>
              <a:rPr lang="zh-TW" altLang="en-US" sz="2800" dirty="0"/>
              <a:t>下列資料到</a:t>
            </a:r>
            <a:r>
              <a:rPr lang="en-US" altLang="zh-TW" sz="2800" dirty="0"/>
              <a:t>Stack</a:t>
            </a:r>
            <a:r>
              <a:rPr lang="zh-TW" altLang="en-US" sz="2800" dirty="0"/>
              <a:t>中。</a:t>
            </a:r>
          </a:p>
          <a:p>
            <a:pPr marL="803275" lvl="1" indent="-263525"/>
            <a:r>
              <a:rPr lang="zh-TW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參數值 </a:t>
            </a:r>
            <a:r>
              <a:rPr lang="en-US" altLang="zh-TW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(Parameter)</a:t>
            </a:r>
          </a:p>
          <a:p>
            <a:pPr marL="803275" lvl="1" indent="-263525"/>
            <a:r>
              <a:rPr lang="zh-TW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區域</a:t>
            </a:r>
            <a:r>
              <a:rPr lang="en-US" altLang="zh-TW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TW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暫存變數值 </a:t>
            </a:r>
            <a:r>
              <a:rPr lang="en-US" altLang="zh-TW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(Local Variable)</a:t>
            </a:r>
          </a:p>
          <a:p>
            <a:pPr marL="803275" lvl="1" indent="-263525"/>
            <a:r>
              <a:rPr lang="zh-TW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返回位址 </a:t>
            </a:r>
            <a:r>
              <a:rPr lang="en-US" altLang="zh-TW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(Return Address)</a:t>
            </a:r>
          </a:p>
          <a:p>
            <a:pPr marL="360363" indent="-360363">
              <a:buFontTx/>
              <a:buAutoNum type="circleNumWdWhitePlain"/>
            </a:pPr>
            <a:r>
              <a:rPr lang="zh-TW" altLang="en-US" sz="2800" dirty="0"/>
              <a:t>要做</a:t>
            </a:r>
            <a:r>
              <a:rPr lang="zh-TW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控制權轉移</a:t>
            </a:r>
            <a:r>
              <a:rPr lang="zh-TW" altLang="en-US" sz="2800" dirty="0"/>
              <a:t> </a:t>
            </a:r>
            <a:r>
              <a:rPr lang="en-US" altLang="zh-TW" sz="2800" dirty="0"/>
              <a:t>(Jump to Function2)</a:t>
            </a:r>
          </a:p>
          <a:p>
            <a:pPr marL="360363" indent="-360363">
              <a:buFontTx/>
              <a:buAutoNum type="circleNumWdWhitePlain"/>
            </a:pPr>
            <a:r>
              <a:rPr lang="en-US" altLang="zh-TW" sz="2800" dirty="0"/>
              <a:t>Recursion</a:t>
            </a:r>
            <a:r>
              <a:rPr lang="zh-TW" altLang="en-US" sz="2800" dirty="0"/>
              <a:t>動作結束時，要</a:t>
            </a:r>
            <a:r>
              <a:rPr lang="en-US" altLang="zh-TW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Pop Stack</a:t>
            </a:r>
            <a:r>
              <a:rPr lang="zh-TW" altLang="en-US" sz="2800" dirty="0"/>
              <a:t>，以取出參數、區域</a:t>
            </a:r>
            <a:r>
              <a:rPr lang="en-US" altLang="zh-TW" sz="2800" dirty="0"/>
              <a:t>/</a:t>
            </a:r>
            <a:r>
              <a:rPr lang="zh-TW" altLang="en-US" sz="2800" dirty="0"/>
              <a:t>暫存變數值及返回位址 ，</a:t>
            </a:r>
            <a:r>
              <a:rPr lang="en-US" altLang="zh-TW" sz="2800" dirty="0"/>
              <a:t>then </a:t>
            </a:r>
            <a:r>
              <a:rPr lang="en-US" altLang="zh-TW" sz="2800" dirty="0" err="1"/>
              <a:t>goto</a:t>
            </a:r>
            <a:r>
              <a:rPr lang="en-US" altLang="zh-TW" sz="2800" dirty="0"/>
              <a:t> “Return Address”</a:t>
            </a:r>
            <a:r>
              <a:rPr lang="zh-TW" altLang="en-US" sz="2800" dirty="0"/>
              <a:t>。</a:t>
            </a:r>
          </a:p>
          <a:p>
            <a:pPr marL="360363" indent="-360363">
              <a:buFont typeface="Wingdings" panose="05000000000000000000" pitchFamily="2" charset="2"/>
              <a:buNone/>
            </a:pPr>
            <a:r>
              <a:rPr lang="zh-TW" altLang="en-US" sz="2800" dirty="0">
                <a:sym typeface="Wingdings 3" panose="05040102010807070707" pitchFamily="18" charset="2"/>
              </a:rPr>
              <a:t></a:t>
            </a:r>
            <a:r>
              <a:rPr lang="en-US" altLang="zh-TW" sz="2800" dirty="0">
                <a:sym typeface="Wingdings 3" panose="05040102010807070707" pitchFamily="18" charset="2"/>
              </a:rPr>
              <a:t>Push, Jump, Pop</a:t>
            </a:r>
            <a:r>
              <a:rPr lang="zh-TW" altLang="en-US" sz="2800" dirty="0">
                <a:sym typeface="Wingdings 3" panose="05040102010807070707" pitchFamily="18" charset="2"/>
              </a:rPr>
              <a:t>皆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耗時</a:t>
            </a:r>
            <a:r>
              <a:rPr lang="zh-TW" altLang="en-US" sz="2800" dirty="0">
                <a:sym typeface="Wingdings 3" panose="05040102010807070707" pitchFamily="18" charset="2"/>
              </a:rPr>
              <a:t>，</a:t>
            </a:r>
            <a:r>
              <a:rPr lang="zh-TW" altLang="en-US" sz="2800" dirty="0">
                <a:sym typeface="Symbol" panose="05050102010706020507" pitchFamily="18" charset="2"/>
              </a:rPr>
              <a:t>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效率差</a:t>
            </a:r>
          </a:p>
          <a:p>
            <a:pPr marL="360363" indent="-360363"/>
            <a:r>
              <a:rPr lang="en-US" altLang="zh-TW" sz="2800" dirty="0"/>
              <a:t>Recursion</a:t>
            </a:r>
            <a:r>
              <a:rPr lang="zh-TW" altLang="en-US" sz="2800" dirty="0"/>
              <a:t>與</a:t>
            </a:r>
            <a:r>
              <a:rPr lang="en-US" altLang="zh-TW" sz="2800" dirty="0"/>
              <a:t>Non-recursion</a:t>
            </a:r>
            <a:r>
              <a:rPr lang="zh-TW" altLang="en-US" sz="2800" dirty="0"/>
              <a:t>的程式可以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互相改寫</a:t>
            </a:r>
            <a:r>
              <a:rPr lang="en-US" altLang="zh-TW" sz="2800" dirty="0"/>
              <a:t>!!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7069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7"/>
            <a:ext cx="7989752" cy="516610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750" y="1969616"/>
            <a:ext cx="8153400" cy="37782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1000125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636713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2273300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909888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3367088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824288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4281488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738688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spcAft>
                <a:spcPts val="650"/>
              </a:spcAft>
            </a:pPr>
            <a:r>
              <a:rPr kumimoji="0" lang="zh-TW" alt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可自行回答下列問題，若有一個回答為“</a:t>
            </a:r>
            <a:r>
              <a:rPr kumimoji="0" lang="en-US" altLang="zh-TW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no”</a:t>
            </a:r>
            <a:r>
              <a:rPr kumimoji="0" lang="zh-TW" alt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，則你不應使用遞迴來設計演算法</a:t>
            </a:r>
            <a:r>
              <a:rPr kumimoji="0" lang="en-US" altLang="zh-TW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:</a:t>
            </a:r>
          </a:p>
          <a:p>
            <a:pPr lvl="1">
              <a:spcBef>
                <a:spcPts val="200"/>
              </a:spcBef>
              <a:spcAft>
                <a:spcPts val="700"/>
              </a:spcAft>
              <a:buFontTx/>
              <a:buAutoNum type="arabicPeriod"/>
            </a:pPr>
            <a:r>
              <a:rPr kumimoji="0" lang="zh-TW" altLang="en-US" sz="2000" b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演算法所處理的問題</a:t>
            </a:r>
            <a:r>
              <a:rPr kumimoji="0" lang="zh-TW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或是</a:t>
            </a:r>
            <a:r>
              <a:rPr kumimoji="0" lang="zh-TW" altLang="en-US" sz="2000" b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資料結構本身</a:t>
            </a:r>
            <a:r>
              <a:rPr kumimoji="0" lang="zh-TW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合乎遞迴的特性嗎 </a:t>
            </a:r>
            <a:r>
              <a:rPr kumimoji="0" lang="en-US" altLang="zh-TW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(Is the algorithm or data structure </a:t>
            </a:r>
            <a:r>
              <a:rPr kumimoji="0"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naturally suited to recursion</a:t>
            </a:r>
            <a:r>
              <a:rPr kumimoji="0" lang="en-US" altLang="zh-TW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)?</a:t>
            </a:r>
          </a:p>
          <a:p>
            <a:pPr lvl="1">
              <a:spcBef>
                <a:spcPts val="200"/>
              </a:spcBef>
              <a:spcAft>
                <a:spcPts val="700"/>
              </a:spcAft>
              <a:buFontTx/>
              <a:buAutoNum type="arabicPeriod"/>
            </a:pPr>
            <a:r>
              <a:rPr kumimoji="0" lang="zh-TW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若用了遞迴是否可使結果</a:t>
            </a:r>
            <a:r>
              <a:rPr kumimoji="0" lang="zh-TW" altLang="en-US" sz="2000" b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更小</a:t>
            </a:r>
            <a:r>
              <a:rPr kumimoji="0" lang="zh-TW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及</a:t>
            </a:r>
            <a:r>
              <a:rPr kumimoji="0" lang="zh-TW" altLang="en-US" sz="2000" b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更易了解</a:t>
            </a:r>
            <a:r>
              <a:rPr kumimoji="0" lang="zh-TW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 </a:t>
            </a:r>
            <a:r>
              <a:rPr kumimoji="0" lang="en-US" altLang="zh-TW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(Is the recursive solution </a:t>
            </a:r>
            <a:r>
              <a:rPr kumimoji="0"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shorter</a:t>
            </a:r>
            <a:r>
              <a:rPr kumimoji="0" lang="en-US" altLang="zh-TW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 and </a:t>
            </a:r>
            <a:r>
              <a:rPr kumimoji="0"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more understandable</a:t>
            </a:r>
            <a:r>
              <a:rPr kumimoji="0" lang="en-US" altLang="zh-TW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)?</a:t>
            </a:r>
          </a:p>
          <a:p>
            <a:pPr lvl="1">
              <a:spcBef>
                <a:spcPts val="200"/>
              </a:spcBef>
              <a:spcAft>
                <a:spcPts val="700"/>
              </a:spcAft>
              <a:buFontTx/>
              <a:buAutoNum type="arabicPeriod"/>
            </a:pPr>
            <a:r>
              <a:rPr kumimoji="0" lang="zh-TW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這個遞迴結果的執行是在可接受的</a:t>
            </a:r>
            <a:r>
              <a:rPr kumimoji="0" lang="zh-TW" altLang="en-US" sz="2000" b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執行時間和空間限制</a:t>
            </a:r>
            <a:r>
              <a:rPr kumimoji="0" lang="zh-TW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嗎 </a:t>
            </a:r>
            <a:r>
              <a:rPr kumimoji="0" lang="en-US" altLang="zh-TW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(Does the recursive solution run in </a:t>
            </a:r>
            <a:r>
              <a:rPr kumimoji="0"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acceptable time</a:t>
            </a:r>
            <a:r>
              <a:rPr kumimoji="0" lang="en-US" altLang="zh-TW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 and </a:t>
            </a:r>
            <a:r>
              <a:rPr kumimoji="0"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space limits</a:t>
            </a:r>
            <a:r>
              <a:rPr kumimoji="0" lang="en-US" altLang="zh-TW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)?</a:t>
            </a:r>
          </a:p>
        </p:txBody>
      </p:sp>
      <p:sp>
        <p:nvSpPr>
          <p:cNvPr id="5" name="PubRRectCallout"/>
          <p:cNvSpPr>
            <a:spLocks noEditPoints="1" noChangeArrowheads="1"/>
          </p:cNvSpPr>
          <p:nvPr/>
        </p:nvSpPr>
        <p:spPr bwMode="auto">
          <a:xfrm>
            <a:off x="1149350" y="764704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44750" y="917104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Note: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842491"/>
            <a:ext cx="322262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46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遞迴演算法則的複雜度分析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44135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sz="2800" dirty="0"/>
              <a:t>遞迴演算法的分析比</a:t>
            </a:r>
            <a:r>
              <a:rPr lang="en-US" altLang="zh-TW" sz="2800" dirty="0"/>
              <a:t>iterative algorithm</a:t>
            </a:r>
            <a:r>
              <a:rPr lang="zh-TW" altLang="en-US" sz="2800" dirty="0"/>
              <a:t>的分析要來得困難。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sz="2800" dirty="0"/>
              <a:t>分析步驟</a:t>
            </a:r>
            <a:r>
              <a:rPr lang="en-US" altLang="zh-TW" sz="2800" dirty="0"/>
              <a:t>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sz="2400" dirty="0"/>
              <a:t>我們找出遞迴演算法的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遞迴方程式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T(n) (recurrence equation, </a:t>
            </a:r>
            <a:r>
              <a:rPr lang="zh-TW" altLang="en-US" sz="2400" dirty="0"/>
              <a:t>或通稱為</a:t>
            </a:r>
            <a:r>
              <a:rPr lang="en-US" altLang="zh-TW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 function, Complexity function</a:t>
            </a:r>
            <a:r>
              <a:rPr lang="zh-TW" altLang="en-US" sz="2400" dirty="0"/>
              <a:t>亦可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zh-TW" altLang="en-US" sz="2400" dirty="0"/>
              <a:t>來表達該演算法的執行次數。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sz="2400" dirty="0"/>
              <a:t>接著，解這個遞迴方程式來求出該演算法的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時間複雜度</a:t>
            </a:r>
            <a:r>
              <a:rPr lang="zh-TW" altLang="en-US" sz="2400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755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遞迴演算法的遞迴方程式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5"/>
            <a:ext cx="7989752" cy="4013974"/>
          </a:xfrm>
        </p:spPr>
        <p:txBody>
          <a:bodyPr/>
          <a:lstStyle/>
          <a:p>
            <a:r>
              <a:rPr lang="zh-TW" altLang="en-US" dirty="0"/>
              <a:t>以 “</a:t>
            </a:r>
            <a:r>
              <a:rPr lang="en-US" altLang="zh-TW" dirty="0"/>
              <a:t>Factorial” </a:t>
            </a:r>
            <a:r>
              <a:rPr lang="zh-TW" altLang="en-US" dirty="0"/>
              <a:t>為例，透過對遞迴關係與終止條件的分析，我們可以得知</a:t>
            </a:r>
            <a:r>
              <a:rPr lang="en-US" altLang="zh-TW" dirty="0"/>
              <a:t>Factorial</a:t>
            </a:r>
            <a:r>
              <a:rPr lang="zh-TW" altLang="en-US" dirty="0"/>
              <a:t>遞迴演算法的遞迴方程式 </a:t>
            </a:r>
            <a:r>
              <a:rPr lang="en-US" altLang="zh-TW" dirty="0"/>
              <a:t>(</a:t>
            </a:r>
            <a:r>
              <a:rPr lang="zh-TW" altLang="en-US" dirty="0"/>
              <a:t>時間函數</a:t>
            </a:r>
            <a:r>
              <a:rPr lang="en-US" altLang="zh-TW" dirty="0"/>
              <a:t>) </a:t>
            </a:r>
            <a:r>
              <a:rPr lang="zh-TW" altLang="en-US" dirty="0"/>
              <a:t>如下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T(n) =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T(n-1)</a:t>
            </a:r>
            <a:r>
              <a:rPr lang="en-US" altLang="zh-TW" dirty="0"/>
              <a:t> + 1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635896" y="3789040"/>
            <a:ext cx="1655762" cy="720725"/>
          </a:xfrm>
          <a:prstGeom prst="wedgeRectCallout">
            <a:avLst>
              <a:gd name="adj1" fmla="val 12991"/>
              <a:gd name="adj2" fmla="val -7995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sz="2000" dirty="0">
                <a:latin typeface="Berlin Sans FB" panose="020E0602020502020306" pitchFamily="34" charset="0"/>
              </a:rPr>
              <a:t>前 </a:t>
            </a:r>
            <a:r>
              <a:rPr lang="en-US" altLang="zh-TW" sz="2000" dirty="0">
                <a:latin typeface="Berlin Sans FB" panose="020E0602020502020306" pitchFamily="34" charset="0"/>
              </a:rPr>
              <a:t>n-1 </a:t>
            </a:r>
            <a:r>
              <a:rPr lang="zh-TW" altLang="en-US" sz="2000" dirty="0">
                <a:latin typeface="Berlin Sans FB" panose="020E0602020502020306" pitchFamily="34" charset="0"/>
              </a:rPr>
              <a:t>次遞迴呼叫次數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436121" y="3789040"/>
            <a:ext cx="3095625" cy="1295400"/>
          </a:xfrm>
          <a:prstGeom prst="wedgeRectCallout">
            <a:avLst>
              <a:gd name="adj1" fmla="val -42102"/>
              <a:gd name="adj2" fmla="val -7095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</a:pPr>
            <a:r>
              <a:rPr lang="zh-TW" altLang="en-US" sz="2000">
                <a:latin typeface="Berlin Sans FB" panose="020E0602020502020306" pitchFamily="34" charset="0"/>
              </a:rPr>
              <a:t>第 </a:t>
            </a:r>
            <a:r>
              <a:rPr lang="en-US" altLang="zh-TW" sz="2000">
                <a:latin typeface="Berlin Sans FB" panose="020E0602020502020306" pitchFamily="34" charset="0"/>
              </a:rPr>
              <a:t>n </a:t>
            </a:r>
            <a:r>
              <a:rPr lang="zh-TW" altLang="en-US" sz="2000">
                <a:latin typeface="Berlin Sans FB" panose="020E0602020502020306" pitchFamily="34" charset="0"/>
              </a:rPr>
              <a:t>次乘法的執行次數</a:t>
            </a:r>
          </a:p>
          <a:p>
            <a:pPr algn="r"/>
            <a:r>
              <a:rPr lang="en-US" altLang="zh-TW">
                <a:latin typeface="Berlin Sans FB" panose="020E0602020502020306" pitchFamily="34" charset="0"/>
              </a:rPr>
              <a:t>(</a:t>
            </a:r>
            <a:r>
              <a:rPr lang="zh-TW" altLang="en-US">
                <a:latin typeface="Berlin Sans FB" panose="020E0602020502020306" pitchFamily="34" charset="0"/>
              </a:rPr>
              <a:t>也可寫成 </a:t>
            </a:r>
            <a:r>
              <a:rPr lang="en-US" altLang="zh-TW">
                <a:latin typeface="Berlin Sans FB" panose="020E0602020502020306" pitchFamily="34" charset="0"/>
              </a:rPr>
              <a:t>c </a:t>
            </a:r>
            <a:r>
              <a:rPr lang="zh-TW" altLang="en-US">
                <a:latin typeface="Berlin Sans FB" panose="020E0602020502020306" pitchFamily="34" charset="0"/>
              </a:rPr>
              <a:t>表示某一常數</a:t>
            </a:r>
            <a:r>
              <a:rPr lang="en-US" altLang="zh-TW">
                <a:latin typeface="Berlin Sans FB" panose="020E0602020502020306" pitchFamily="34" charset="0"/>
              </a:rPr>
              <a:t>)</a:t>
            </a:r>
            <a:endParaRPr lang="en-US" altLang="zh-TW" sz="2000">
              <a:latin typeface="Berlin Sans FB" panose="020E0602020502020306" pitchFamily="34" charset="0"/>
            </a:endParaRPr>
          </a:p>
          <a:p>
            <a:pPr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</a:pPr>
            <a:r>
              <a:rPr lang="zh-TW" altLang="en-US" sz="2000">
                <a:latin typeface="Berlin Sans FB" panose="020E0602020502020306" pitchFamily="34" charset="0"/>
              </a:rPr>
              <a:t>每一次遞迴呼叫時所會花費的成本</a:t>
            </a:r>
          </a:p>
        </p:txBody>
      </p:sp>
    </p:spTree>
    <p:extLst>
      <p:ext uri="{BB962C8B-B14F-4D97-AF65-F5344CB8AC3E}">
        <p14:creationId xmlns:p14="http://schemas.microsoft.com/office/powerpoint/2010/main" val="363199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以 “</a:t>
            </a:r>
            <a:r>
              <a:rPr lang="en-US" altLang="zh-TW" dirty="0"/>
              <a:t>Fibonacci” </a:t>
            </a:r>
            <a:r>
              <a:rPr lang="zh-TW" altLang="en-US" dirty="0"/>
              <a:t>為例，透過對遞迴關係與終止條件的分析，我們可以得知</a:t>
            </a:r>
            <a:r>
              <a:rPr lang="en-US" altLang="zh-TW" dirty="0"/>
              <a:t>Fibonacci</a:t>
            </a:r>
            <a:r>
              <a:rPr lang="zh-TW" altLang="en-US" dirty="0"/>
              <a:t>遞迴演算法的遞迴方程式 </a:t>
            </a:r>
            <a:r>
              <a:rPr lang="en-US" altLang="zh-TW" dirty="0"/>
              <a:t>(</a:t>
            </a:r>
            <a:r>
              <a:rPr lang="zh-TW" altLang="en-US" dirty="0"/>
              <a:t>時間函數</a:t>
            </a:r>
            <a:r>
              <a:rPr lang="en-US" altLang="zh-TW" dirty="0"/>
              <a:t>) </a:t>
            </a:r>
            <a:r>
              <a:rPr lang="zh-TW" altLang="en-US" dirty="0"/>
              <a:t>如下</a:t>
            </a:r>
            <a:r>
              <a:rPr lang="en-US" altLang="zh-TW" dirty="0"/>
              <a:t>:</a:t>
            </a:r>
          </a:p>
          <a:p>
            <a:pPr algn="ctr">
              <a:lnSpc>
                <a:spcPct val="120000"/>
              </a:lnSpc>
              <a:spcBef>
                <a:spcPct val="30000"/>
              </a:spcBef>
              <a:buFont typeface="Wingdings 3" panose="05040102010807070707" pitchFamily="18" charset="2"/>
              <a:buNone/>
            </a:pPr>
            <a:endParaRPr lang="en-US" altLang="zh-TW" dirty="0"/>
          </a:p>
          <a:p>
            <a:pPr algn="ctr">
              <a:lnSpc>
                <a:spcPct val="120000"/>
              </a:lnSpc>
              <a:spcBef>
                <a:spcPct val="30000"/>
              </a:spcBef>
              <a:buFont typeface="Wingdings 3" panose="05040102010807070707" pitchFamily="18" charset="2"/>
              <a:buNone/>
            </a:pPr>
            <a:r>
              <a:rPr lang="en-US" altLang="zh-TW" dirty="0"/>
              <a:t>T(n) = </a:t>
            </a:r>
            <a:r>
              <a:rPr lang="en-US" altLang="zh-TW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T(n-1)</a:t>
            </a:r>
            <a:r>
              <a:rPr lang="en-US" altLang="zh-TW" u="sng" dirty="0"/>
              <a:t> + T(n-2)</a:t>
            </a:r>
            <a:r>
              <a:rPr lang="en-US" altLang="zh-TW" dirty="0"/>
              <a:t> + 1 </a:t>
            </a:r>
          </a:p>
          <a:p>
            <a:endParaRPr lang="zh-TW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023939" y="3644454"/>
            <a:ext cx="1871662" cy="720725"/>
          </a:xfrm>
          <a:prstGeom prst="wedgeRectCallout">
            <a:avLst>
              <a:gd name="adj1" fmla="val 38296"/>
              <a:gd name="adj2" fmla="val -8876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sz="2000">
                <a:latin typeface="Berlin Sans FB" panose="020E0602020502020306" pitchFamily="34" charset="0"/>
              </a:rPr>
              <a:t>兩個不同遞迴呼叫的次數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040064" y="3573016"/>
            <a:ext cx="3708400" cy="1295400"/>
          </a:xfrm>
          <a:prstGeom prst="wedgeRectCallout">
            <a:avLst>
              <a:gd name="adj1" fmla="val -22046"/>
              <a:gd name="adj2" fmla="val -6727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Berlin Sans FB" panose="020E0602020502020306" pitchFamily="34" charset="0"/>
              </a:rPr>
              <a:t>最頂層 一 次加法的執行次數</a:t>
            </a:r>
          </a:p>
          <a:p>
            <a:pPr algn="r"/>
            <a:r>
              <a:rPr lang="en-US" altLang="zh-TW" dirty="0">
                <a:latin typeface="Berlin Sans FB" panose="020E0602020502020306" pitchFamily="34" charset="0"/>
              </a:rPr>
              <a:t>(</a:t>
            </a:r>
            <a:r>
              <a:rPr lang="zh-TW" altLang="en-US" dirty="0">
                <a:latin typeface="Berlin Sans FB" panose="020E0602020502020306" pitchFamily="34" charset="0"/>
              </a:rPr>
              <a:t>也可寫成 </a:t>
            </a:r>
            <a:r>
              <a:rPr lang="en-US" altLang="zh-TW" dirty="0">
                <a:latin typeface="Berlin Sans FB" panose="020E0602020502020306" pitchFamily="34" charset="0"/>
              </a:rPr>
              <a:t>c </a:t>
            </a:r>
            <a:r>
              <a:rPr lang="zh-TW" altLang="en-US" dirty="0">
                <a:latin typeface="Berlin Sans FB" panose="020E0602020502020306" pitchFamily="34" charset="0"/>
              </a:rPr>
              <a:t>表示某一常數</a:t>
            </a:r>
            <a:r>
              <a:rPr lang="en-US" altLang="zh-TW" dirty="0">
                <a:latin typeface="Berlin Sans FB" panose="020E0602020502020306" pitchFamily="34" charset="0"/>
              </a:rPr>
              <a:t>)</a:t>
            </a:r>
          </a:p>
          <a:p>
            <a:pPr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</a:rPr>
              <a:t>每一次遞迴呼叫時所會花費的成本</a:t>
            </a:r>
          </a:p>
          <a:p>
            <a:pPr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</a:pPr>
            <a:endParaRPr lang="en-US" altLang="zh-TW" sz="2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4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7"/>
            <a:ext cx="7989752" cy="516610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通常在討論遞迴演算法時，我們常會一起將這些演算法的遞迴方程式列出。因此，本單元假設遞迴方程式已給定，主要議題則設定在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如何解遞迴方程式</a:t>
            </a:r>
            <a:r>
              <a:rPr lang="zh-TW" altLang="en-US" dirty="0"/>
              <a:t>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遞迴方程式的解法與使用時機</a:t>
            </a:r>
            <a:r>
              <a:rPr lang="en-US" altLang="zh-TW" dirty="0"/>
              <a:t>: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Wingdings 3" panose="05040102010807070707" pitchFamily="18" charset="2"/>
            </a:endParaRPr>
          </a:p>
          <a:p>
            <a:endParaRPr lang="zh-TW" altLang="en-US" dirty="0"/>
          </a:p>
        </p:txBody>
      </p:sp>
      <p:graphicFrame>
        <p:nvGraphicFramePr>
          <p:cNvPr id="4" name="Group 8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639498"/>
              </p:ext>
            </p:extLst>
          </p:nvPr>
        </p:nvGraphicFramePr>
        <p:xfrm>
          <a:off x="323850" y="2996952"/>
          <a:ext cx="8353425" cy="2225040"/>
        </p:xfrm>
        <a:graphic>
          <a:graphicData uri="http://schemas.openxmlformats.org/drawingml/2006/table">
            <a:tbl>
              <a:tblPr/>
              <a:tblGrid>
                <a:gridCol w="4824413">
                  <a:extLst>
                    <a:ext uri="{9D8B030D-6E8A-4147-A177-3AD203B41FA5}">
                      <a16:colId xmlns:a16="http://schemas.microsoft.com/office/drawing/2014/main" val="88223983"/>
                    </a:ext>
                  </a:extLst>
                </a:gridCol>
                <a:gridCol w="3529012">
                  <a:extLst>
                    <a:ext uri="{9D8B030D-6E8A-4147-A177-3AD203B41FA5}">
                      <a16:colId xmlns:a16="http://schemas.microsoft.com/office/drawing/2014/main" val="144733282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解法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使用時機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64746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替代法 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(Substitution Method)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已知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Answer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89563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遞迴樹法 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(Recursion-tree Method)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母問題由多個子問題所構成時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07519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支配理論 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(Master Theorem Method)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遞迴方程式為特定型式時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182616"/>
                  </a:ext>
                </a:extLst>
              </a:tr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數學解法 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(Mathematics-based Method)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逼不得已時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44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40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替代法 </a:t>
            </a:r>
            <a:r>
              <a:rPr lang="en-US" altLang="zh-TW" dirty="0"/>
              <a:t>(</a:t>
            </a:r>
            <a:r>
              <a:rPr lang="en-US" altLang="zh-TW" cap="none" dirty="0"/>
              <a:t>Substitution Method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225333"/>
          </a:xfrm>
        </p:spPr>
        <p:txBody>
          <a:bodyPr>
            <a:normAutofit fontScale="92500" lnSpcReduction="10000"/>
          </a:bodyPr>
          <a:lstStyle/>
          <a:p>
            <a:pPr marL="352425" indent="-352425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適用於</a:t>
            </a: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檢驗</a:t>
            </a:r>
            <a:r>
              <a:rPr lang="zh-TW" altLang="en-US" u="sng" dirty="0"/>
              <a:t>某個候選解答是否為此遞迴演算法的正確解</a:t>
            </a:r>
            <a:r>
              <a:rPr lang="zh-TW" altLang="en-US" dirty="0"/>
              <a:t>，而不適用於求遞迴方程式的解答。</a:t>
            </a:r>
          </a:p>
          <a:p>
            <a:pPr marL="352425" indent="-352425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使用步驟</a:t>
            </a:r>
            <a:r>
              <a:rPr lang="en-US" altLang="zh-TW" dirty="0"/>
              <a:t>:</a:t>
            </a:r>
          </a:p>
          <a:p>
            <a:pPr marL="898525" lvl="1" indent="-366713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利用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猜測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觀察</a:t>
            </a:r>
            <a:r>
              <a:rPr lang="zh-TW" altLang="en-US" dirty="0"/>
              <a:t>或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匯整</a:t>
            </a:r>
            <a:r>
              <a:rPr lang="zh-TW" altLang="en-US" dirty="0"/>
              <a:t>的方式，找出遞迴方程式的解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最難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!!)</a:t>
            </a:r>
          </a:p>
          <a:p>
            <a:pPr marL="898525" lvl="1" indent="-366713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利用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數學歸納法</a:t>
            </a:r>
            <a:r>
              <a:rPr lang="zh-TW" altLang="en-US" dirty="0"/>
              <a:t>証明此解是正確的</a:t>
            </a:r>
          </a:p>
          <a:p>
            <a:pPr marL="352425" indent="-352425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由於利用此方法求解遞迴方程式，最難的地方就是</a:t>
            </a:r>
            <a:r>
              <a:rPr lang="zh-TW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如何去猜出、觀察出或匯整出遞迴方程式的解</a:t>
            </a:r>
            <a:r>
              <a:rPr lang="zh-TW" altLang="en-US" dirty="0"/>
              <a:t>。所以一般只適合當已有候選解時，用來驗証該解是否正確，也就是為了避開第一個步驟。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277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7214"/>
          </a:xfrm>
        </p:spPr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5288" y="1412875"/>
            <a:ext cx="8351837" cy="53292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>
              <a:lnSpc>
                <a:spcPct val="110000"/>
              </a:lnSpc>
            </a:pPr>
            <a:r>
              <a:rPr lang="zh-TW" altLang="en-US"/>
              <a:t>請利用替代法找出 “</a:t>
            </a:r>
            <a:r>
              <a:rPr lang="en-US" altLang="zh-TW"/>
              <a:t>Factorial” </a:t>
            </a:r>
            <a:r>
              <a:rPr lang="zh-TW" altLang="en-US"/>
              <a:t>的時間複雜度。</a:t>
            </a:r>
            <a:r>
              <a:rPr lang="en-US" altLang="zh-TW"/>
              <a:t>Factorial</a:t>
            </a:r>
            <a:r>
              <a:rPr lang="zh-TW" altLang="en-US"/>
              <a:t>的遞迴方程式 </a:t>
            </a:r>
            <a:r>
              <a:rPr lang="en-US" altLang="zh-TW"/>
              <a:t>(</a:t>
            </a:r>
            <a:r>
              <a:rPr lang="zh-TW" altLang="en-US"/>
              <a:t>時間函數</a:t>
            </a:r>
            <a:r>
              <a:rPr lang="en-US" altLang="zh-TW"/>
              <a:t>) </a:t>
            </a:r>
            <a:r>
              <a:rPr lang="zh-TW" altLang="en-US"/>
              <a:t>如下</a:t>
            </a:r>
            <a:r>
              <a:rPr lang="en-US" altLang="zh-TW"/>
              <a:t>:</a:t>
            </a:r>
          </a:p>
          <a:p>
            <a:pPr marL="352425" indent="-352425">
              <a:lnSpc>
                <a:spcPct val="110000"/>
              </a:lnSpc>
              <a:buFont typeface="Wingdings 3" panose="05040102010807070707" pitchFamily="18" charset="2"/>
              <a:buNone/>
            </a:pPr>
            <a:r>
              <a:rPr lang="en-US" altLang="zh-TW"/>
              <a:t>                                       T(n) = 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T(n-1)</a:t>
            </a:r>
            <a:r>
              <a:rPr lang="en-US" altLang="zh-TW"/>
              <a:t> + 1 </a:t>
            </a:r>
          </a:p>
          <a:p>
            <a:pPr marL="352425" indent="-352425">
              <a:lnSpc>
                <a:spcPct val="110000"/>
              </a:lnSpc>
              <a:buFont typeface="Wingdings 3" panose="05040102010807070707" pitchFamily="18" charset="2"/>
              <a:buNone/>
            </a:pPr>
            <a:r>
              <a:rPr lang="en-US" altLang="zh-TW"/>
              <a:t>                                       T(0) = 0</a:t>
            </a:r>
          </a:p>
          <a:p>
            <a:pPr marL="352425" indent="-352425">
              <a:lnSpc>
                <a:spcPct val="110000"/>
              </a:lnSpc>
              <a:buFont typeface="Wingdings 3" panose="05040102010807070707" pitchFamily="18" charset="2"/>
              <a:buNone/>
            </a:pPr>
            <a:r>
              <a:rPr lang="en-US" altLang="zh-TW"/>
              <a:t>Sol:</a:t>
            </a:r>
          </a:p>
          <a:p>
            <a:pPr marL="898525" lvl="1" indent="-366713">
              <a:lnSpc>
                <a:spcPct val="110000"/>
              </a:lnSpc>
              <a:buClr>
                <a:schemeClr val="tx1"/>
              </a:buClr>
              <a:buSzTx/>
              <a:buFont typeface="Wingdings 3" panose="05040102010807070707" pitchFamily="18" charset="2"/>
              <a:buAutoNum type="circleNumWdWhitePlain"/>
            </a:pPr>
            <a:r>
              <a:rPr lang="zh-TW" altLang="en-US"/>
              <a:t>利用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猜測</a:t>
            </a:r>
            <a:r>
              <a:rPr lang="zh-TW" altLang="en-US"/>
              <a:t>、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觀察</a:t>
            </a:r>
            <a:r>
              <a:rPr lang="zh-TW" altLang="en-US"/>
              <a:t>或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匯整</a:t>
            </a:r>
            <a:r>
              <a:rPr lang="zh-TW" altLang="en-US"/>
              <a:t>的方式，找出遞迴方程式的解</a:t>
            </a:r>
          </a:p>
          <a:p>
            <a:pPr marL="898525" lvl="1" indent="-366713">
              <a:lnSpc>
                <a:spcPct val="110000"/>
              </a:lnSpc>
              <a:buClr>
                <a:schemeClr val="tx1"/>
              </a:buClr>
              <a:buSzTx/>
              <a:buFont typeface="Wingdings 3" panose="05040102010807070707" pitchFamily="18" charset="2"/>
              <a:buNone/>
            </a:pPr>
            <a:r>
              <a:rPr lang="zh-TW" altLang="en-US"/>
              <a:t>      已知終止條件為</a:t>
            </a:r>
            <a:r>
              <a:rPr lang="en-US" altLang="zh-TW"/>
              <a:t>T(0) = 0</a:t>
            </a:r>
            <a:r>
              <a:rPr lang="zh-TW" altLang="en-US"/>
              <a:t>，我們可以嘗試匯整</a:t>
            </a:r>
            <a:r>
              <a:rPr lang="en-US" altLang="zh-TW"/>
              <a:t>T(n)</a:t>
            </a:r>
            <a:r>
              <a:rPr lang="zh-TW" altLang="en-US"/>
              <a:t>如下</a:t>
            </a:r>
            <a:r>
              <a:rPr lang="en-US" altLang="zh-TW"/>
              <a:t>:</a:t>
            </a:r>
          </a:p>
          <a:p>
            <a:pPr marL="898525" lvl="1" indent="-366713">
              <a:lnSpc>
                <a:spcPct val="110000"/>
              </a:lnSpc>
              <a:buClr>
                <a:schemeClr val="tx1"/>
              </a:buClr>
              <a:buSzTx/>
              <a:buFont typeface="Wingdings 3" panose="05040102010807070707" pitchFamily="18" charset="2"/>
              <a:buNone/>
            </a:pPr>
            <a:r>
              <a:rPr lang="en-US" altLang="zh-TW"/>
              <a:t>                             T(1) = T(1-1) + 1 = T(0) + 1 = 1</a:t>
            </a:r>
          </a:p>
          <a:p>
            <a:pPr marL="898525" lvl="1" indent="-366713">
              <a:lnSpc>
                <a:spcPct val="110000"/>
              </a:lnSpc>
              <a:buClr>
                <a:schemeClr val="tx1"/>
              </a:buClr>
              <a:buSzTx/>
              <a:buFont typeface="Wingdings 3" panose="05040102010807070707" pitchFamily="18" charset="2"/>
              <a:buNone/>
            </a:pPr>
            <a:r>
              <a:rPr lang="en-US" altLang="zh-TW"/>
              <a:t>                             T(2) = T(2-1) + 1 = T(1) + 1 = 2</a:t>
            </a:r>
          </a:p>
          <a:p>
            <a:pPr marL="898525" lvl="1" indent="-366713">
              <a:lnSpc>
                <a:spcPct val="110000"/>
              </a:lnSpc>
              <a:buClr>
                <a:schemeClr val="tx1"/>
              </a:buClr>
              <a:buSzTx/>
              <a:buFont typeface="Wingdings 3" panose="05040102010807070707" pitchFamily="18" charset="2"/>
              <a:buNone/>
            </a:pPr>
            <a:r>
              <a:rPr lang="en-US" altLang="zh-TW"/>
              <a:t>                             T(3) = T(3-1) + 1 = T(2) + 1 = 3</a:t>
            </a:r>
          </a:p>
          <a:p>
            <a:pPr marL="898525" lvl="1" indent="-366713">
              <a:lnSpc>
                <a:spcPct val="110000"/>
              </a:lnSpc>
              <a:buClr>
                <a:schemeClr val="tx1"/>
              </a:buClr>
              <a:buSzTx/>
              <a:buFont typeface="Wingdings 3" panose="05040102010807070707" pitchFamily="18" charset="2"/>
              <a:buNone/>
            </a:pPr>
            <a:r>
              <a:rPr lang="en-US" altLang="zh-TW"/>
              <a:t>                                                  …</a:t>
            </a:r>
          </a:p>
          <a:p>
            <a:pPr marL="898525" lvl="1" indent="-366713">
              <a:lnSpc>
                <a:spcPct val="110000"/>
              </a:lnSpc>
              <a:buClr>
                <a:schemeClr val="tx1"/>
              </a:buClr>
              <a:buSzTx/>
              <a:buFont typeface="Wingdings 3" panose="05040102010807070707" pitchFamily="18" charset="2"/>
              <a:buNone/>
            </a:pPr>
            <a:r>
              <a:rPr lang="en-US" altLang="zh-TW"/>
              <a:t>                             T(n) = 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114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Recursion Algorithm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一般來說，有兩種方式可以撰寫具有重覆執行 </a:t>
            </a:r>
            <a:r>
              <a:rPr lang="en-US" altLang="zh-TW" dirty="0"/>
              <a:t>(Repetitive)</a:t>
            </a:r>
            <a:r>
              <a:rPr lang="zh-TW" altLang="en-US" dirty="0"/>
              <a:t>特性的演算法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Iteration (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迴圈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Recursion (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遞迴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</a:t>
            </a:r>
            <a:r>
              <a:rPr lang="en-US" altLang="zh-TW" dirty="0"/>
              <a:t>: algorithm </a:t>
            </a:r>
            <a:r>
              <a:rPr lang="zh-TW" altLang="en-US" dirty="0"/>
              <a:t>中含有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self-calling</a:t>
            </a:r>
            <a:r>
              <a:rPr lang="en-US" altLang="zh-TW" dirty="0"/>
              <a:t> (</a:t>
            </a:r>
            <a:r>
              <a:rPr lang="zh-TW" altLang="en-US" dirty="0"/>
              <a:t>自我呼叫</a:t>
            </a:r>
            <a:r>
              <a:rPr lang="en-US" altLang="zh-TW" dirty="0"/>
              <a:t>)</a:t>
            </a:r>
            <a:r>
              <a:rPr lang="zh-TW" altLang="en-US" dirty="0"/>
              <a:t>敘述存在。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4196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750" y="764705"/>
            <a:ext cx="8207375" cy="5832946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8525" lvl="1" indent="-366713">
              <a:lnSpc>
                <a:spcPct val="110000"/>
              </a:lnSpc>
              <a:buClr>
                <a:schemeClr val="tx1"/>
              </a:buClr>
              <a:buSzTx/>
              <a:buFont typeface="Wingdings 3" panose="05040102010807070707" pitchFamily="18" charset="2"/>
              <a:buAutoNum type="circleNumWdWhitePlain" startAt="2"/>
            </a:pPr>
            <a:r>
              <a:rPr lang="zh-TW" altLang="en-US" dirty="0"/>
              <a:t>利用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數學歸納法</a:t>
            </a:r>
            <a:r>
              <a:rPr lang="zh-TW" altLang="en-US" dirty="0"/>
              <a:t>証明 </a:t>
            </a:r>
            <a:r>
              <a:rPr lang="en-US" altLang="zh-TW" dirty="0"/>
              <a:t>T(n) = n </a:t>
            </a:r>
            <a:r>
              <a:rPr lang="zh-TW" altLang="en-US" dirty="0"/>
              <a:t>是正確的</a:t>
            </a:r>
          </a:p>
          <a:p>
            <a:pPr marL="898525" lvl="1" indent="-366713">
              <a:lnSpc>
                <a:spcPct val="170000"/>
              </a:lnSpc>
              <a:buClr>
                <a:schemeClr val="tx1"/>
              </a:buClr>
              <a:buSzTx/>
              <a:buFont typeface="Wingdings 3" panose="05040102010807070707" pitchFamily="18" charset="2"/>
              <a:buNone/>
            </a:pPr>
            <a:r>
              <a:rPr lang="zh-TW" altLang="en-US" dirty="0"/>
              <a:t>      數學歸納法的步驟</a:t>
            </a:r>
            <a:r>
              <a:rPr lang="en-US" altLang="zh-TW" dirty="0"/>
              <a:t>:</a:t>
            </a:r>
          </a:p>
          <a:p>
            <a:pPr marL="1646238" lvl="2" indent="-3810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zh-TW" altLang="en-US" dirty="0"/>
              <a:t>找出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歸納基底</a:t>
            </a:r>
            <a:r>
              <a:rPr lang="en-US" altLang="zh-TW" dirty="0"/>
              <a:t>: </a:t>
            </a:r>
            <a:r>
              <a:rPr lang="zh-TW" altLang="en-US" dirty="0"/>
              <a:t>對於</a:t>
            </a:r>
            <a:r>
              <a:rPr lang="en-US" altLang="zh-TW" dirty="0"/>
              <a:t>n=1,</a:t>
            </a:r>
          </a:p>
          <a:p>
            <a:pPr marL="1646238" lvl="2" indent="-3810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zh-TW" dirty="0"/>
              <a:t>       T(1) = T(1-1)+1=1</a:t>
            </a:r>
          </a:p>
          <a:p>
            <a:pPr marL="1646238" lvl="2" indent="-3810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lphaLcParenR" startAt="2"/>
            </a:pPr>
            <a:r>
              <a:rPr lang="zh-TW" altLang="en-US" dirty="0"/>
              <a:t>做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歸納假設</a:t>
            </a:r>
            <a:r>
              <a:rPr lang="en-US" altLang="zh-TW" dirty="0"/>
              <a:t>: </a:t>
            </a:r>
            <a:r>
              <a:rPr lang="zh-TW" altLang="en-US" dirty="0"/>
              <a:t>假設對於任意正整數</a:t>
            </a:r>
            <a:r>
              <a:rPr lang="en-US" altLang="zh-TW" dirty="0"/>
              <a:t>n</a:t>
            </a:r>
            <a:r>
              <a:rPr lang="zh-TW" altLang="en-US" dirty="0"/>
              <a:t>，下列的式子成立</a:t>
            </a:r>
            <a:r>
              <a:rPr lang="en-US" altLang="zh-TW" dirty="0"/>
              <a:t>:</a:t>
            </a:r>
          </a:p>
          <a:p>
            <a:pPr marL="1646238" lvl="2" indent="-3810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zh-TW" dirty="0"/>
              <a:t>       T(n) = n</a:t>
            </a:r>
          </a:p>
          <a:p>
            <a:pPr marL="1646238" lvl="2" indent="-3810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lphaLcParenR" startAt="3"/>
            </a:pPr>
            <a:r>
              <a:rPr lang="zh-TW" altLang="en-US" dirty="0">
                <a:sym typeface="Symbol" panose="05050102010706020507" pitchFamily="18" charset="2"/>
              </a:rPr>
              <a:t>找出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歸納步驟</a:t>
            </a:r>
            <a:r>
              <a:rPr lang="en-US" altLang="zh-TW" dirty="0">
                <a:sym typeface="Symbol" panose="05050102010706020507" pitchFamily="18" charset="2"/>
              </a:rPr>
              <a:t>: </a:t>
            </a:r>
            <a:r>
              <a:rPr lang="zh-TW" altLang="en-US" dirty="0">
                <a:sym typeface="Symbol" panose="05050102010706020507" pitchFamily="18" charset="2"/>
              </a:rPr>
              <a:t>我們必須証明</a:t>
            </a:r>
          </a:p>
          <a:p>
            <a:pPr marL="1646238" lvl="2" indent="-3810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zh-TW" altLang="en-US" dirty="0">
                <a:sym typeface="Symbol" panose="05050102010706020507" pitchFamily="18" charset="2"/>
              </a:rPr>
              <a:t>       </a:t>
            </a:r>
            <a:r>
              <a:rPr lang="en-US" altLang="zh-TW" dirty="0">
                <a:sym typeface="Symbol" panose="05050102010706020507" pitchFamily="18" charset="2"/>
              </a:rPr>
              <a:t>T(n+1) = n + 1</a:t>
            </a:r>
          </a:p>
          <a:p>
            <a:pPr marL="1646238" lvl="2" indent="-3810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 Proof:</a:t>
            </a:r>
          </a:p>
          <a:p>
            <a:pPr marL="1646238" lvl="2" indent="-3810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  T(n+1) = T(n+1-1) + 1 = T(n) +1 = n + 1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292725" y="2419325"/>
            <a:ext cx="630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(  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50075" y="5294536"/>
            <a:ext cx="630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(  )</a:t>
            </a:r>
          </a:p>
        </p:txBody>
      </p:sp>
    </p:spTree>
    <p:extLst>
      <p:ext uri="{BB962C8B-B14F-4D97-AF65-F5344CB8AC3E}">
        <p14:creationId xmlns:p14="http://schemas.microsoft.com/office/powerpoint/2010/main" val="279790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1192" y="1628800"/>
            <a:ext cx="7989752" cy="442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indent="-352425">
              <a:lnSpc>
                <a:spcPct val="110000"/>
              </a:lnSpc>
            </a:pPr>
            <a:r>
              <a:rPr lang="zh-TW" altLang="en-US" sz="2400" dirty="0"/>
              <a:t>請利用替代法找出下列遞迴方程式的時間複雜度。                                                    </a:t>
            </a:r>
          </a:p>
          <a:p>
            <a:pPr marL="352425" indent="-35242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TW" altLang="en-US" sz="2400" dirty="0"/>
              <a:t>                 </a:t>
            </a:r>
            <a:r>
              <a:rPr lang="en-US" altLang="zh-TW" sz="2400" dirty="0"/>
              <a:t>T(n) = 2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T(n/2)</a:t>
            </a:r>
            <a:r>
              <a:rPr lang="en-US" altLang="zh-TW" sz="2400" dirty="0"/>
              <a:t> + n – 1,     for n &gt; 1, n: a power of 2 </a:t>
            </a:r>
          </a:p>
          <a:p>
            <a:pPr marL="352425" indent="-352425">
              <a:lnSpc>
                <a:spcPct val="110000"/>
              </a:lnSpc>
              <a:buFont typeface="Wingdings 3" panose="05040102010807070707" pitchFamily="18" charset="2"/>
              <a:buNone/>
            </a:pPr>
            <a:r>
              <a:rPr lang="en-US" altLang="zh-TW" sz="2400" dirty="0"/>
              <a:t>                 T(1) = 0</a:t>
            </a:r>
          </a:p>
          <a:p>
            <a:pPr marL="352425" indent="-352425">
              <a:lnSpc>
                <a:spcPct val="110000"/>
              </a:lnSpc>
              <a:buFont typeface="Wingdings 3" panose="05040102010807070707" pitchFamily="18" charset="2"/>
              <a:buNone/>
            </a:pPr>
            <a:r>
              <a:rPr lang="en-US" altLang="zh-TW" sz="2400" dirty="0"/>
              <a:t>Sol:</a:t>
            </a:r>
          </a:p>
          <a:p>
            <a:pPr marL="898525" lvl="1" indent="-366713">
              <a:lnSpc>
                <a:spcPct val="110000"/>
              </a:lnSpc>
              <a:buClr>
                <a:schemeClr val="tx1"/>
              </a:buClr>
              <a:buSzTx/>
              <a:buFont typeface="Wingdings 3" panose="05040102010807070707" pitchFamily="18" charset="2"/>
              <a:buAutoNum type="circleNumWdWhitePlain"/>
            </a:pPr>
            <a:r>
              <a:rPr lang="zh-TW" altLang="en-US" sz="2000" dirty="0"/>
              <a:t>利用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猜測</a:t>
            </a:r>
            <a:r>
              <a:rPr lang="zh-TW" altLang="en-US" sz="2000" dirty="0"/>
              <a:t>、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觀察</a:t>
            </a:r>
            <a:r>
              <a:rPr lang="zh-TW" altLang="en-US" sz="2000" dirty="0"/>
              <a:t>或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匯整</a:t>
            </a:r>
            <a:r>
              <a:rPr lang="zh-TW" altLang="en-US" sz="2000" dirty="0"/>
              <a:t>的方式，找出遞迴方程式的解</a:t>
            </a:r>
          </a:p>
          <a:p>
            <a:pPr marL="898525" lvl="1" indent="-366713">
              <a:lnSpc>
                <a:spcPct val="110000"/>
              </a:lnSpc>
              <a:buClr>
                <a:schemeClr val="tx1"/>
              </a:buClr>
              <a:buSzTx/>
              <a:buFont typeface="Wingdings 3" panose="05040102010807070707" pitchFamily="18" charset="2"/>
              <a:buNone/>
            </a:pPr>
            <a:r>
              <a:rPr lang="zh-TW" altLang="en-US" sz="2000" dirty="0"/>
              <a:t>      已知終止條件為</a:t>
            </a:r>
            <a:r>
              <a:rPr lang="en-US" altLang="zh-TW" sz="2000" dirty="0"/>
              <a:t>T(1) = 0</a:t>
            </a:r>
            <a:r>
              <a:rPr lang="zh-TW" altLang="en-US" sz="2000" dirty="0"/>
              <a:t>，我們嘗試匯整</a:t>
            </a:r>
            <a:r>
              <a:rPr lang="en-US" altLang="zh-TW" sz="2000" dirty="0"/>
              <a:t>T(n)</a:t>
            </a:r>
            <a:r>
              <a:rPr lang="zh-TW" altLang="en-US" sz="2000" dirty="0"/>
              <a:t>如下</a:t>
            </a:r>
            <a:r>
              <a:rPr lang="en-US" altLang="zh-TW" sz="2000" dirty="0"/>
              <a:t>:</a:t>
            </a:r>
          </a:p>
          <a:p>
            <a:pPr marL="898525" lvl="1" indent="-366713">
              <a:lnSpc>
                <a:spcPct val="110000"/>
              </a:lnSpc>
              <a:buClr>
                <a:schemeClr val="tx1"/>
              </a:buClr>
              <a:buSzTx/>
              <a:buFont typeface="Wingdings 3" panose="05040102010807070707" pitchFamily="18" charset="2"/>
              <a:buNone/>
            </a:pPr>
            <a:r>
              <a:rPr lang="en-US" altLang="zh-TW" sz="2000" dirty="0"/>
              <a:t>                             T(2) = 2T(2/2) + 2 - 1 = 2T(1) + 1 = 1</a:t>
            </a:r>
          </a:p>
          <a:p>
            <a:pPr marL="898525" lvl="1" indent="-366713">
              <a:lnSpc>
                <a:spcPct val="110000"/>
              </a:lnSpc>
              <a:buClr>
                <a:schemeClr val="tx1"/>
              </a:buClr>
              <a:buSzTx/>
              <a:buFont typeface="Wingdings 3" panose="05040102010807070707" pitchFamily="18" charset="2"/>
              <a:buNone/>
            </a:pPr>
            <a:r>
              <a:rPr lang="en-US" altLang="zh-TW" sz="2000" dirty="0"/>
              <a:t>                             T(4) = 2T(4/2) + 4 - 1 = 2T(2) + 3 = 5</a:t>
            </a:r>
          </a:p>
          <a:p>
            <a:pPr marL="898525" lvl="1" indent="-366713">
              <a:lnSpc>
                <a:spcPct val="110000"/>
              </a:lnSpc>
              <a:buClr>
                <a:schemeClr val="tx1"/>
              </a:buClr>
              <a:buSzTx/>
              <a:buFont typeface="Wingdings 3" panose="05040102010807070707" pitchFamily="18" charset="2"/>
              <a:buNone/>
            </a:pPr>
            <a:r>
              <a:rPr lang="en-US" altLang="zh-TW" sz="2000" dirty="0"/>
              <a:t>                             T(8) = 2T(8/2) + 8 - 1 = 2T(4) + 7 = 17</a:t>
            </a:r>
          </a:p>
          <a:p>
            <a:pPr marL="898525" lvl="1" indent="-366713">
              <a:lnSpc>
                <a:spcPct val="110000"/>
              </a:lnSpc>
              <a:buClr>
                <a:schemeClr val="tx1"/>
              </a:buClr>
              <a:buSzTx/>
              <a:buFont typeface="Wingdings 3" panose="05040102010807070707" pitchFamily="18" charset="2"/>
              <a:buNone/>
            </a:pPr>
            <a:r>
              <a:rPr lang="en-US" altLang="zh-TW" sz="2000" dirty="0"/>
              <a:t>                             T(16) = 2T(16/2) + 16 - 1 = 2T(8) + 15 = 49</a:t>
            </a:r>
          </a:p>
          <a:p>
            <a:pPr marL="898525" lvl="1" indent="-366713">
              <a:lnSpc>
                <a:spcPct val="110000"/>
              </a:lnSpc>
              <a:buClr>
                <a:schemeClr val="tx1"/>
              </a:buClr>
              <a:buSzTx/>
              <a:buFont typeface="Wingdings 3" panose="05040102010807070707" pitchFamily="18" charset="2"/>
              <a:buNone/>
            </a:pPr>
            <a:r>
              <a:rPr lang="en-US" altLang="zh-TW" sz="2000" dirty="0"/>
              <a:t>                                                  …</a:t>
            </a:r>
          </a:p>
          <a:p>
            <a:pPr marL="898525" lvl="1" indent="-366713">
              <a:lnSpc>
                <a:spcPct val="110000"/>
              </a:lnSpc>
              <a:buClr>
                <a:schemeClr val="tx1"/>
              </a:buClr>
              <a:buSzTx/>
              <a:buFont typeface="Wingdings 3" panose="05040102010807070707" pitchFamily="18" charset="2"/>
              <a:buNone/>
            </a:pPr>
            <a:r>
              <a:rPr lang="en-US" altLang="zh-TW" sz="2000" dirty="0"/>
              <a:t>                             T(n) =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???</a:t>
            </a:r>
            <a:r>
              <a:rPr lang="en-US" altLang="zh-TW" sz="2000" dirty="0"/>
              <a:t>  (</a:t>
            </a:r>
            <a:r>
              <a:rPr lang="zh-TW" altLang="en-US" sz="2000" dirty="0"/>
              <a:t>難匯整</a:t>
            </a:r>
            <a:r>
              <a:rPr lang="en-US" altLang="zh-TW" sz="2000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45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 the recurrence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068960"/>
            <a:ext cx="55682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7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36712"/>
            <a:ext cx="4752530" cy="23042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645024"/>
            <a:ext cx="2520280" cy="112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9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467544" y="1124744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We use induction to prove that this is correct.</a:t>
            </a:r>
          </a:p>
          <a:p>
            <a:r>
              <a:rPr lang="en-US" altLang="zh-TW" sz="2000" dirty="0"/>
              <a:t>Induction base: For n = 1,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467544" y="2492896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Induction hypothesis: Assume, for an arbitrary </a:t>
            </a:r>
            <a:r>
              <a:rPr lang="en-US" altLang="zh-TW" sz="2000" i="1" dirty="0"/>
              <a:t>n</a:t>
            </a:r>
            <a:r>
              <a:rPr lang="en-US" altLang="zh-TW" sz="2000" dirty="0"/>
              <a:t> &gt; 0 and </a:t>
            </a:r>
            <a:r>
              <a:rPr lang="en-US" altLang="zh-TW" sz="2000" i="1" dirty="0"/>
              <a:t>n</a:t>
            </a:r>
            <a:r>
              <a:rPr lang="en-US" altLang="zh-TW" sz="2000" dirty="0"/>
              <a:t> a power of 2, that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67544" y="3501008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Induction step: Because the recurrence is only for power of 2, the next value to consider after </a:t>
            </a:r>
            <a:r>
              <a:rPr lang="en-US" altLang="zh-TW" sz="2000" i="1" dirty="0"/>
              <a:t>n</a:t>
            </a:r>
            <a:r>
              <a:rPr lang="en-US" altLang="zh-TW" sz="2000" dirty="0"/>
              <a:t> is 2</a:t>
            </a:r>
            <a:r>
              <a:rPr lang="en-US" altLang="zh-TW" sz="2000" i="1" dirty="0"/>
              <a:t>n</a:t>
            </a:r>
            <a:r>
              <a:rPr lang="en-US" altLang="zh-TW" sz="2000" dirty="0"/>
              <a:t>. Therefore, we need to show that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16832"/>
            <a:ext cx="2239829" cy="53466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96952"/>
            <a:ext cx="1800200" cy="51005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07" y="4149080"/>
            <a:ext cx="2304256" cy="646809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560804" y="4725144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If we insert 2</a:t>
            </a:r>
            <a:r>
              <a:rPr lang="en-US" altLang="zh-TW" sz="2000" i="1" dirty="0"/>
              <a:t>n</a:t>
            </a:r>
            <a:r>
              <a:rPr lang="en-US" altLang="zh-TW" sz="2000" dirty="0"/>
              <a:t> in the recurrence, we get</a:t>
            </a:r>
            <a:endParaRPr lang="zh-TW" altLang="en-US" sz="20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5157192"/>
            <a:ext cx="4464496" cy="1235135"/>
          </a:xfrm>
          <a:prstGeom prst="rect">
            <a:avLst/>
          </a:prstGeom>
        </p:spPr>
      </p:pic>
      <p:sp>
        <p:nvSpPr>
          <p:cNvPr id="24" name="語音泡泡: 矩形 23"/>
          <p:cNvSpPr/>
          <p:nvPr/>
        </p:nvSpPr>
        <p:spPr>
          <a:xfrm>
            <a:off x="5622124" y="4546841"/>
            <a:ext cx="1800200" cy="756716"/>
          </a:xfrm>
          <a:prstGeom prst="wedgeRectCallout">
            <a:avLst>
              <a:gd name="adj1" fmla="val -251658"/>
              <a:gd name="adj2" fmla="val 57911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738" y="4712950"/>
            <a:ext cx="1636219" cy="40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7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 the recurrence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212976"/>
            <a:ext cx="551449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28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59"/>
            <a:ext cx="3888432" cy="2703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437112"/>
            <a:ext cx="2304256" cy="12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5536" y="836712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We use induction to prove that this is correct.</a:t>
            </a:r>
          </a:p>
          <a:p>
            <a:r>
              <a:rPr lang="en-US" altLang="zh-TW" sz="2000" dirty="0"/>
              <a:t>Induction base: For </a:t>
            </a:r>
            <a:r>
              <a:rPr lang="en-US" altLang="zh-TW" sz="2000" i="1" dirty="0"/>
              <a:t>n</a:t>
            </a:r>
            <a:r>
              <a:rPr lang="en-US" altLang="zh-TW" sz="2000" dirty="0"/>
              <a:t> = 1,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95757" y="242088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Induction hypothesis: Assume, for an arbitrary </a:t>
            </a:r>
            <a:r>
              <a:rPr lang="en-US" altLang="zh-TW" sz="2000" i="1" dirty="0"/>
              <a:t>n</a:t>
            </a:r>
            <a:r>
              <a:rPr lang="en-US" altLang="zh-TW" sz="2000" dirty="0"/>
              <a:t> &gt; 0 and </a:t>
            </a:r>
            <a:r>
              <a:rPr lang="en-US" altLang="zh-TW" sz="2000" i="1" dirty="0"/>
              <a:t>n</a:t>
            </a:r>
            <a:r>
              <a:rPr lang="en-US" altLang="zh-TW" sz="2000" dirty="0"/>
              <a:t> a power of 2, that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95536" y="3824753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Induction step: We need to show that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95536" y="5373216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If we insert 2n in the recurrence, we get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95518"/>
            <a:ext cx="2495956" cy="5935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92" y="3000289"/>
            <a:ext cx="1563070" cy="6742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485775"/>
            <a:ext cx="1739430" cy="68064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92" y="5839743"/>
            <a:ext cx="7459734" cy="95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5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遞迴樹法 </a:t>
            </a:r>
            <a:r>
              <a:rPr lang="en-US" altLang="zh-TW" dirty="0"/>
              <a:t>(</a:t>
            </a:r>
            <a:r>
              <a:rPr lang="en-US" altLang="zh-TW" cap="none" dirty="0"/>
              <a:t>Recursion-tree Method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4413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適用於母問題由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多個子問題</a:t>
            </a:r>
            <a:r>
              <a:rPr lang="zh-TW" altLang="en-US" dirty="0"/>
              <a:t>所構成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使用一個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樹狀結構</a:t>
            </a:r>
            <a:r>
              <a:rPr lang="zh-TW" altLang="en-US" dirty="0"/>
              <a:t>表示遞迴演算法則在執行過程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被遞迴呼叫</a:t>
            </a:r>
            <a:r>
              <a:rPr lang="zh-TW" altLang="en-US" dirty="0"/>
              <a:t>的情況，這個樹狀結構稱為遞迴樹。其中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Node</a:t>
            </a:r>
            <a:r>
              <a:rPr lang="en-US" altLang="zh-TW" dirty="0"/>
              <a:t>: </a:t>
            </a:r>
            <a:r>
              <a:rPr lang="zh-TW" altLang="en-US" dirty="0"/>
              <a:t>存放遞迴關係式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所相對應之子問題的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Degree</a:t>
            </a:r>
            <a:r>
              <a:rPr lang="en-US" altLang="zh-TW" dirty="0"/>
              <a:t>: </a:t>
            </a:r>
            <a:r>
              <a:rPr lang="zh-TW" altLang="en-US" dirty="0"/>
              <a:t>子問題的數目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遞迴樹法的三個步驟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按照遞迴方程式展開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對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每一層的所有子問題</a:t>
            </a:r>
            <a:r>
              <a:rPr lang="zh-TW" altLang="en-US" dirty="0"/>
              <a:t>之</a:t>
            </a:r>
            <a:r>
              <a:rPr lang="en-US" altLang="zh-TW" dirty="0"/>
              <a:t>cost</a:t>
            </a:r>
            <a:r>
              <a:rPr lang="zh-TW" altLang="en-US" dirty="0"/>
              <a:t>加總，得到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每一層之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cost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加總每一層的</a:t>
            </a:r>
            <a:r>
              <a:rPr lang="en-US" altLang="zh-TW" dirty="0"/>
              <a:t>cost</a:t>
            </a:r>
            <a:r>
              <a:rPr lang="zh-TW" altLang="en-US" dirty="0"/>
              <a:t>，以得到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total cost</a:t>
            </a:r>
            <a:r>
              <a:rPr lang="zh-TW" altLang="en-US" dirty="0"/>
              <a:t>，即為答案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通常只能求出</a:t>
            </a:r>
            <a:r>
              <a:rPr lang="en-US" altLang="zh-TW" dirty="0"/>
              <a:t>Big-O</a:t>
            </a:r>
            <a:r>
              <a:rPr lang="zh-TW" altLang="en-US" dirty="0"/>
              <a:t>或</a:t>
            </a:r>
            <a:r>
              <a:rPr lang="zh-TW" altLang="en-US" dirty="0">
                <a:sym typeface="Symbol" panose="05050102010706020507" pitchFamily="18" charset="2"/>
              </a:rPr>
              <a:t>，若要計算 </a:t>
            </a:r>
            <a:r>
              <a:rPr lang="el-GR" altLang="zh-TW" dirty="0">
                <a:latin typeface="新細明體" panose="02020500000000000000" pitchFamily="18" charset="-120"/>
                <a:sym typeface="Symbol" panose="05050102010706020507" pitchFamily="18" charset="2"/>
              </a:rPr>
              <a:t></a:t>
            </a:r>
            <a:r>
              <a:rPr lang="zh-TW" altLang="en-US" dirty="0">
                <a:latin typeface="新細明體" panose="02020500000000000000" pitchFamily="18" charset="-120"/>
                <a:sym typeface="Symbol" panose="05050102010706020507" pitchFamily="18" charset="2"/>
              </a:rPr>
              <a:t> 得用“夾擠”法</a:t>
            </a:r>
            <a:endParaRPr lang="zh-TW" altLang="el-GR" dirty="0">
              <a:latin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5645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484313"/>
            <a:ext cx="8351837" cy="460851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TW" altLang="en-US" dirty="0"/>
              <a:t>若遞迴式</a:t>
            </a:r>
            <a:r>
              <a:rPr lang="en-US" altLang="zh-TW" dirty="0"/>
              <a:t>T(n) = </a:t>
            </a:r>
            <a:r>
              <a:rPr lang="en-US" altLang="zh-TW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T(n/2)</a:t>
            </a:r>
            <a:r>
              <a:rPr lang="en-US" altLang="zh-TW" u="sng" dirty="0"/>
              <a:t> + T(n/4) + T(n/8)</a:t>
            </a:r>
            <a:r>
              <a:rPr lang="en-US" altLang="zh-TW" dirty="0"/>
              <a:t> + n</a:t>
            </a:r>
            <a:r>
              <a:rPr lang="zh-TW" altLang="en-US" dirty="0"/>
              <a:t>，試求</a:t>
            </a:r>
            <a:r>
              <a:rPr lang="en-US" altLang="zh-TW" dirty="0"/>
              <a:t>T(n) = </a:t>
            </a:r>
            <a:r>
              <a:rPr lang="el-GR" altLang="zh-TW" dirty="0">
                <a:sym typeface="Symbol" panose="05050102010706020507" pitchFamily="18" charset="2"/>
              </a:rPr>
              <a:t></a:t>
            </a:r>
            <a:r>
              <a:rPr lang="en-US" altLang="zh-TW" dirty="0"/>
              <a:t>(n)</a:t>
            </a:r>
            <a:r>
              <a:rPr lang="zh-TW" altLang="en-US" dirty="0"/>
              <a:t>。</a:t>
            </a:r>
            <a:r>
              <a:rPr lang="en-US" altLang="zh-TW" dirty="0"/>
              <a:t>Sol: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</a:t>
            </a:r>
            <a:r>
              <a:rPr lang="zh-TW" altLang="en-US" dirty="0">
                <a:sym typeface="Symbol" panose="05050102010706020507" pitchFamily="18" charset="2"/>
              </a:rPr>
              <a:t>若要計算 </a:t>
            </a:r>
            <a:r>
              <a:rPr lang="el-GR" altLang="zh-TW" dirty="0">
                <a:sym typeface="Symbol" panose="05050102010706020507" pitchFamily="18" charset="2"/>
              </a:rPr>
              <a:t></a:t>
            </a:r>
            <a:r>
              <a:rPr lang="zh-TW" altLang="en-US" dirty="0">
                <a:sym typeface="Symbol" panose="05050102010706020507" pitchFamily="18" charset="2"/>
              </a:rPr>
              <a:t> 得用“夾擠法”，分別計算</a:t>
            </a:r>
            <a:r>
              <a:rPr lang="en-US" altLang="zh-TW" dirty="0">
                <a:sym typeface="Symbol" panose="05050102010706020507" pitchFamily="18" charset="2"/>
              </a:rPr>
              <a:t>O</a:t>
            </a:r>
            <a:r>
              <a:rPr lang="zh-TW" altLang="en-US" dirty="0">
                <a:sym typeface="Symbol" panose="05050102010706020507" pitchFamily="18" charset="2"/>
              </a:rPr>
              <a:t>和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(1) </a:t>
            </a:r>
            <a:r>
              <a:rPr lang="zh-TW" altLang="en-US" dirty="0">
                <a:sym typeface="Symbol" panose="05050102010706020507" pitchFamily="18" charset="2"/>
              </a:rPr>
              <a:t>先求</a:t>
            </a:r>
            <a:r>
              <a:rPr lang="en-US" altLang="zh-TW" dirty="0">
                <a:sym typeface="Symbol" panose="05050102010706020507" pitchFamily="18" charset="2"/>
              </a:rPr>
              <a:t>Big-O (</a:t>
            </a:r>
            <a:r>
              <a:rPr lang="zh-TW" altLang="en-US" dirty="0">
                <a:sym typeface="Symbol" panose="05050102010706020507" pitchFamily="18" charset="2"/>
              </a:rPr>
              <a:t>即</a:t>
            </a:r>
            <a:r>
              <a:rPr lang="en-US" altLang="zh-TW" dirty="0">
                <a:sym typeface="Symbol" panose="05050102010706020507" pitchFamily="18" charset="2"/>
              </a:rPr>
              <a:t>: </a:t>
            </a:r>
            <a:r>
              <a:rPr lang="zh-TW" altLang="en-US" dirty="0">
                <a:sym typeface="Symbol" panose="05050102010706020507" pitchFamily="18" charset="2"/>
              </a:rPr>
              <a:t>求</a:t>
            </a:r>
            <a:r>
              <a:rPr lang="en-US" altLang="zh-TW" dirty="0">
                <a:sym typeface="Symbol" panose="05050102010706020507" pitchFamily="18" charset="2"/>
              </a:rPr>
              <a:t>Upper bound)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      </a:t>
            </a:r>
            <a:r>
              <a:rPr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Step 1</a:t>
            </a:r>
            <a:r>
              <a:rPr lang="en-US" altLang="zh-TW" sz="2000" dirty="0">
                <a:sym typeface="Symbol" panose="05050102010706020507" pitchFamily="18" charset="2"/>
              </a:rPr>
              <a:t>: (</a:t>
            </a:r>
            <a:r>
              <a:rPr lang="zh-TW" altLang="en-US" sz="2000" dirty="0"/>
              <a:t>按照遞迴式展開</a:t>
            </a:r>
            <a:r>
              <a:rPr lang="en-US" altLang="zh-TW" sz="2000" dirty="0">
                <a:sym typeface="Symbol" panose="05050102010706020507" pitchFamily="18" charset="2"/>
              </a:rPr>
              <a:t>)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TW" dirty="0"/>
              <a:t>        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4383088"/>
            <a:ext cx="882015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275856" y="851192"/>
            <a:ext cx="1655763" cy="647700"/>
          </a:xfrm>
          <a:prstGeom prst="wedgeRectCallout">
            <a:avLst>
              <a:gd name="adj1" fmla="val -17068"/>
              <a:gd name="adj2" fmla="val 5963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dirty="0">
                <a:latin typeface="Berlin Sans FB" panose="020E0602020502020306" pitchFamily="34" charset="0"/>
              </a:rPr>
              <a:t>三個不同的遞迴呼叫次數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855602" y="68264"/>
            <a:ext cx="1979613" cy="1439863"/>
          </a:xfrm>
          <a:prstGeom prst="wedgeRectCallout">
            <a:avLst>
              <a:gd name="adj1" fmla="val -76639"/>
              <a:gd name="adj2" fmla="val 60662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</a:pPr>
            <a:r>
              <a:rPr lang="zh-TW" altLang="en-US" dirty="0">
                <a:latin typeface="Berlin Sans FB" panose="020E0602020502020306" pitchFamily="34" charset="0"/>
              </a:rPr>
              <a:t>最頂層工作的執行次數</a:t>
            </a:r>
          </a:p>
          <a:p>
            <a:pPr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</a:pPr>
            <a:r>
              <a:rPr lang="zh-TW" altLang="en-US" dirty="0">
                <a:latin typeface="Berlin Sans FB" panose="020E0602020502020306" pitchFamily="34" charset="0"/>
              </a:rPr>
              <a:t>每一次遞迴呼叫時所會花費的成本</a:t>
            </a:r>
          </a:p>
        </p:txBody>
      </p:sp>
    </p:spTree>
    <p:extLst>
      <p:ext uri="{BB962C8B-B14F-4D97-AF65-F5344CB8AC3E}">
        <p14:creationId xmlns:p14="http://schemas.microsoft.com/office/powerpoint/2010/main" val="359962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r>
              <a:rPr lang="zh-TW" altLang="en-US" dirty="0"/>
              <a:t>遞迴的種類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直接遞迴 </a:t>
            </a:r>
            <a:r>
              <a:rPr lang="en-US" altLang="zh-TW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(Direct Recursion):</a:t>
            </a:r>
          </a:p>
          <a:p>
            <a:pPr lvl="2"/>
            <a:r>
              <a:rPr lang="zh-TW" altLang="en-US" dirty="0"/>
              <a:t>函式或程序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直接呼叫本身</a:t>
            </a:r>
            <a:r>
              <a:rPr lang="zh-TW" altLang="en-US" dirty="0"/>
              <a:t>時稱之。</a:t>
            </a:r>
          </a:p>
          <a:p>
            <a:pPr lvl="2"/>
            <a:endParaRPr lang="zh-TW" altLang="en-US" dirty="0"/>
          </a:p>
          <a:p>
            <a:pPr lvl="2"/>
            <a:endParaRPr lang="zh-TW" altLang="en-US" dirty="0"/>
          </a:p>
          <a:p>
            <a:pPr lvl="1"/>
            <a:r>
              <a:rPr lang="zh-TW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間接遞迴 </a:t>
            </a:r>
            <a:r>
              <a:rPr lang="en-US" altLang="zh-TW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(Indirect Recursion):</a:t>
            </a:r>
          </a:p>
          <a:p>
            <a:pPr lvl="2"/>
            <a:r>
              <a:rPr lang="zh-TW" altLang="en-US" dirty="0"/>
              <a:t>函式或程序先呼叫另外的函式，再從另外函式呼叫原來的函式稱之。</a:t>
            </a:r>
          </a:p>
          <a:p>
            <a:endParaRPr lang="zh-TW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29350" y="909538"/>
            <a:ext cx="2303463" cy="20891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>
                <a:latin typeface="Berlin Sans FB Demi" panose="020E0802020502020306" pitchFamily="34" charset="0"/>
              </a:rPr>
              <a:t>void Function2(void)</a:t>
            </a: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 Demi" panose="020E0802020502020306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" panose="020E0602020502020306" pitchFamily="34" charset="0"/>
              </a:rPr>
              <a:t>……..</a:t>
            </a: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 Demi" panose="020E0802020502020306" pitchFamily="34" charset="0"/>
              </a:rPr>
              <a:t>Function2( );</a:t>
            </a: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" panose="020E0602020502020306" pitchFamily="34" charset="0"/>
              </a:rPr>
              <a:t>……..</a:t>
            </a: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 Demi" panose="020E0802020502020306" pitchFamily="34" charset="0"/>
              </a:rPr>
              <a:t>}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7164388" y="1414363"/>
            <a:ext cx="0" cy="504825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7740650" y="2135088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8027988" y="1269900"/>
            <a:ext cx="0" cy="865188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4800" y="3860700"/>
            <a:ext cx="2303463" cy="20891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>
                <a:latin typeface="Berlin Sans FB Demi" panose="020E0802020502020306" pitchFamily="34" charset="0"/>
              </a:rPr>
              <a:t>void Function1(void)</a:t>
            </a: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 Demi" panose="020E0802020502020306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" panose="020E0602020502020306" pitchFamily="34" charset="0"/>
              </a:rPr>
              <a:t>……..</a:t>
            </a: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 Demi" panose="020E0802020502020306" pitchFamily="34" charset="0"/>
              </a:rPr>
              <a:t>Function2( );</a:t>
            </a: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" panose="020E0602020502020306" pitchFamily="34" charset="0"/>
              </a:rPr>
              <a:t>……..</a:t>
            </a: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 Demi" panose="020E0802020502020306" pitchFamily="34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4888" y="3860700"/>
            <a:ext cx="2303462" cy="20891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>
                <a:latin typeface="Berlin Sans FB Demi" panose="020E0802020502020306" pitchFamily="34" charset="0"/>
              </a:rPr>
              <a:t>void Function2(void)</a:t>
            </a: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 Demi" panose="020E0802020502020306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" panose="020E0602020502020306" pitchFamily="34" charset="0"/>
              </a:rPr>
              <a:t>……..</a:t>
            </a: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 Demi" panose="020E0802020502020306" pitchFamily="34" charset="0"/>
              </a:rPr>
              <a:t>Function1( );</a:t>
            </a: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" panose="020E0602020502020306" pitchFamily="34" charset="0"/>
              </a:rPr>
              <a:t>……..</a:t>
            </a: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 Demi" panose="020E0802020502020306" pitchFamily="34" charset="0"/>
              </a:rPr>
              <a:t>}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429125" y="5086250"/>
            <a:ext cx="1079500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5508625" y="4149625"/>
            <a:ext cx="0" cy="936625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508625" y="4149625"/>
            <a:ext cx="576263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021513" y="5157688"/>
            <a:ext cx="0" cy="863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2413000" y="6021288"/>
            <a:ext cx="460851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2413000" y="4005163"/>
            <a:ext cx="0" cy="2016125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13000" y="4005163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61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93354"/>
            <a:ext cx="5761038" cy="30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/>
          <p:cNvSpPr txBox="1">
            <a:spLocks noChangeArrowheads="1"/>
          </p:cNvSpPr>
          <p:nvPr/>
        </p:nvSpPr>
        <p:spPr>
          <a:xfrm>
            <a:off x="323850" y="4654079"/>
            <a:ext cx="8569325" cy="1439863"/>
          </a:xfrm>
          <a:prstGeom prst="rect">
            <a:avLst/>
          </a:prstGeom>
          <a:noFill/>
          <a:ln/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Step 3</a:t>
            </a:r>
            <a:r>
              <a:rPr lang="en-US" altLang="zh-TW" sz="2000" dirty="0">
                <a:sym typeface="Symbol" panose="05050102010706020507" pitchFamily="18" charset="2"/>
              </a:rPr>
              <a:t>:  Total cost = n + 7/8n + 49/64n + … + leaf </a:t>
            </a:r>
            <a:r>
              <a:rPr lang="en-US" altLang="zh-TW" sz="1800" dirty="0">
                <a:sym typeface="Symbol" panose="05050102010706020507" pitchFamily="18" charset="2"/>
              </a:rPr>
              <a:t>(</a:t>
            </a:r>
            <a:r>
              <a:rPr lang="zh-TW" altLang="en-US" sz="1800" dirty="0">
                <a:sym typeface="Symbol" panose="05050102010706020507" pitchFamily="18" charset="2"/>
              </a:rPr>
              <a:t>公比小於</a:t>
            </a:r>
            <a:r>
              <a:rPr lang="en-US" altLang="zh-TW" sz="1800" dirty="0">
                <a:sym typeface="Symbol" panose="05050102010706020507" pitchFamily="18" charset="2"/>
              </a:rPr>
              <a:t>1</a:t>
            </a:r>
            <a:r>
              <a:rPr lang="zh-TW" altLang="en-US" sz="1800" dirty="0">
                <a:sym typeface="Symbol" panose="05050102010706020507" pitchFamily="18" charset="2"/>
              </a:rPr>
              <a:t>，用</a:t>
            </a:r>
            <a:r>
              <a:rPr lang="zh-TW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無窮等比級數</a:t>
            </a:r>
            <a:r>
              <a:rPr lang="zh-TW" altLang="en-US" sz="1800" dirty="0">
                <a:sym typeface="Symbol" panose="05050102010706020507" pitchFamily="18" charset="2"/>
              </a:rPr>
              <a:t>求</a:t>
            </a:r>
            <a:r>
              <a:rPr lang="en-US" altLang="zh-TW" sz="1800" dirty="0">
                <a:sym typeface="Symbol" panose="05050102010706020507" pitchFamily="18" charset="2"/>
              </a:rPr>
              <a:t>!!)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                            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≤ </a:t>
            </a:r>
            <a:r>
              <a:rPr lang="en-US" altLang="zh-TW" sz="2000" dirty="0">
                <a:sym typeface="Symbol" panose="05050102010706020507" pitchFamily="18" charset="2"/>
              </a:rPr>
              <a:t>n + 7/8n + 49/64n + …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                    = n/(1-7/8)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T(n) =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O(n)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403350" y="764704"/>
            <a:ext cx="7129463" cy="3771900"/>
            <a:chOff x="884" y="890"/>
            <a:chExt cx="4491" cy="2376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884" y="890"/>
              <a:ext cx="4491" cy="2376"/>
              <a:chOff x="884" y="890"/>
              <a:chExt cx="4491" cy="2376"/>
            </a:xfrm>
          </p:grpSpPr>
          <p:sp>
            <p:nvSpPr>
              <p:cNvPr id="8" name="Text Box 9"/>
              <p:cNvSpPr txBox="1">
                <a:spLocks noChangeArrowheads="1"/>
              </p:cNvSpPr>
              <p:nvPr/>
            </p:nvSpPr>
            <p:spPr bwMode="auto">
              <a:xfrm>
                <a:off x="3411" y="890"/>
                <a:ext cx="1964" cy="23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TW" sz="20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Berlin Sans FB" panose="020E0602020502020306" pitchFamily="34" charset="0"/>
                  </a:rPr>
                  <a:t>Step 2</a:t>
                </a:r>
                <a:r>
                  <a:rPr lang="en-US" altLang="zh-TW" sz="2000">
                    <a:latin typeface="Berlin Sans FB" panose="020E0602020502020306" pitchFamily="34" charset="0"/>
                  </a:rPr>
                  <a:t>:  (</a:t>
                </a:r>
                <a:r>
                  <a:rPr lang="zh-TW" altLang="en-US" sz="2000">
                    <a:latin typeface="Berlin Sans FB" panose="020E0602020502020306" pitchFamily="34" charset="0"/>
                  </a:rPr>
                  <a:t>計算每一層之</a:t>
                </a:r>
                <a:r>
                  <a:rPr lang="en-US" altLang="zh-TW" sz="2000">
                    <a:latin typeface="Berlin Sans FB" panose="020E0602020502020306" pitchFamily="34" charset="0"/>
                  </a:rPr>
                  <a:t>cost)</a:t>
                </a:r>
              </a:p>
              <a:p>
                <a:pPr algn="ctr"/>
                <a:endParaRPr lang="en-US" altLang="zh-TW" sz="2000">
                  <a:latin typeface="Berlin Sans FB" panose="020E0602020502020306" pitchFamily="34" charset="0"/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altLang="zh-TW" sz="2000">
                    <a:latin typeface="Berlin Sans FB" panose="020E0602020502020306" pitchFamily="34" charset="0"/>
                  </a:rPr>
                  <a:t>n</a:t>
                </a:r>
              </a:p>
              <a:p>
                <a:pPr algn="ctr">
                  <a:lnSpc>
                    <a:spcPct val="70000"/>
                  </a:lnSpc>
                </a:pPr>
                <a:endParaRPr lang="en-US" altLang="zh-TW" sz="2000">
                  <a:latin typeface="Berlin Sans FB" panose="020E0602020502020306" pitchFamily="34" charset="0"/>
                </a:endParaRPr>
              </a:p>
              <a:p>
                <a:pPr algn="ctr">
                  <a:lnSpc>
                    <a:spcPct val="70000"/>
                  </a:lnSpc>
                </a:pPr>
                <a:endParaRPr lang="en-US" altLang="zh-TW" sz="2000">
                  <a:latin typeface="Berlin Sans FB" panose="020E0602020502020306" pitchFamily="34" charset="0"/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altLang="zh-TW" sz="2000">
                    <a:latin typeface="Berlin Sans FB" panose="020E0602020502020306" pitchFamily="34" charset="0"/>
                  </a:rPr>
                  <a:t>7/8n</a:t>
                </a:r>
              </a:p>
              <a:p>
                <a:pPr algn="ctr">
                  <a:lnSpc>
                    <a:spcPct val="70000"/>
                  </a:lnSpc>
                </a:pPr>
                <a:endParaRPr lang="en-US" altLang="zh-TW" sz="2000">
                  <a:latin typeface="Berlin Sans FB" panose="020E0602020502020306" pitchFamily="34" charset="0"/>
                </a:endParaRPr>
              </a:p>
              <a:p>
                <a:pPr algn="ctr">
                  <a:lnSpc>
                    <a:spcPct val="70000"/>
                  </a:lnSpc>
                </a:pPr>
                <a:endParaRPr lang="en-US" altLang="zh-TW" sz="2000">
                  <a:latin typeface="Berlin Sans FB" panose="020E0602020502020306" pitchFamily="34" charset="0"/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altLang="zh-TW" sz="2000">
                    <a:latin typeface="Berlin Sans FB" panose="020E0602020502020306" pitchFamily="34" charset="0"/>
                  </a:rPr>
                  <a:t>49/64n</a:t>
                </a:r>
              </a:p>
              <a:p>
                <a:pPr algn="ctr">
                  <a:lnSpc>
                    <a:spcPct val="70000"/>
                  </a:lnSpc>
                </a:pPr>
                <a:endParaRPr lang="en-US" altLang="zh-TW" sz="2000">
                  <a:latin typeface="Berlin Sans FB" panose="020E0602020502020306" pitchFamily="34" charset="0"/>
                </a:endParaRPr>
              </a:p>
              <a:p>
                <a:pPr algn="ctr">
                  <a:lnSpc>
                    <a:spcPct val="70000"/>
                  </a:lnSpc>
                </a:pPr>
                <a:endParaRPr lang="en-US" altLang="zh-TW" sz="2000">
                  <a:latin typeface="Berlin Sans FB" panose="020E0602020502020306" pitchFamily="34" charset="0"/>
                </a:endParaRPr>
              </a:p>
              <a:p>
                <a:pPr algn="ctr">
                  <a:lnSpc>
                    <a:spcPct val="70000"/>
                  </a:lnSpc>
                </a:pPr>
                <a:endParaRPr lang="en-US" altLang="zh-TW" sz="2000">
                  <a:latin typeface="Berlin Sans FB" panose="020E0602020502020306" pitchFamily="34" charset="0"/>
                </a:endParaRPr>
              </a:p>
              <a:p>
                <a:pPr algn="ctr">
                  <a:lnSpc>
                    <a:spcPct val="70000"/>
                  </a:lnSpc>
                </a:pPr>
                <a:endParaRPr lang="en-US" altLang="zh-TW" sz="2000">
                  <a:latin typeface="Berlin Sans FB" panose="020E0602020502020306" pitchFamily="34" charset="0"/>
                </a:endParaRPr>
              </a:p>
              <a:p>
                <a:pPr algn="ctr">
                  <a:lnSpc>
                    <a:spcPct val="70000"/>
                  </a:lnSpc>
                </a:pPr>
                <a:endParaRPr lang="en-US" altLang="zh-TW" sz="2000">
                  <a:latin typeface="Berlin Sans FB" panose="020E0602020502020306" pitchFamily="34" charset="0"/>
                </a:endParaRPr>
              </a:p>
              <a:p>
                <a:pPr algn="ctr">
                  <a:lnSpc>
                    <a:spcPct val="70000"/>
                  </a:lnSpc>
                </a:pPr>
                <a:endParaRPr lang="en-US" altLang="zh-TW" sz="2000">
                  <a:latin typeface="Berlin Sans FB" panose="020E0602020502020306" pitchFamily="34" charset="0"/>
                </a:endParaRPr>
              </a:p>
              <a:p>
                <a:pPr algn="ctr"/>
                <a:r>
                  <a:rPr lang="en-US" altLang="zh-TW" sz="2000">
                    <a:latin typeface="Berlin Sans FB" panose="020E0602020502020306" pitchFamily="34" charset="0"/>
                  </a:rPr>
                  <a:t>leaf</a:t>
                </a: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2426" y="1389"/>
                <a:ext cx="1769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3334" y="1752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3606" y="216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" name="Line 13"/>
              <p:cNvSpPr>
                <a:spLocks noChangeShapeType="1"/>
              </p:cNvSpPr>
              <p:nvPr/>
            </p:nvSpPr>
            <p:spPr bwMode="auto">
              <a:xfrm>
                <a:off x="884" y="3158"/>
                <a:ext cx="326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4377" y="243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6588125" y="5229200"/>
            <a:ext cx="237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1+r</a:t>
            </a:r>
            <a:r>
              <a:rPr lang="en-US" altLang="zh-TW" baseline="30000" dirty="0"/>
              <a:t>1</a:t>
            </a:r>
            <a:r>
              <a:rPr lang="en-US" altLang="zh-TW" dirty="0"/>
              <a:t>+r</a:t>
            </a:r>
            <a:r>
              <a:rPr lang="en-US" altLang="zh-TW" baseline="30000" dirty="0"/>
              <a:t>2</a:t>
            </a:r>
            <a:r>
              <a:rPr lang="en-US" altLang="zh-TW" dirty="0"/>
              <a:t>+r</a:t>
            </a:r>
            <a:r>
              <a:rPr lang="en-US" altLang="zh-TW" baseline="30000" dirty="0"/>
              <a:t>3</a:t>
            </a:r>
            <a:r>
              <a:rPr lang="en-US" altLang="zh-TW" dirty="0"/>
              <a:t>+..+</a:t>
            </a:r>
            <a:r>
              <a:rPr lang="en-US" altLang="zh-TW" dirty="0" err="1"/>
              <a:t>r</a:t>
            </a:r>
            <a:r>
              <a:rPr lang="en-US" altLang="zh-TW" baseline="30000" dirty="0" err="1"/>
              <a:t>n</a:t>
            </a:r>
            <a:r>
              <a:rPr lang="en-US" altLang="zh-TW" dirty="0"/>
              <a:t>+…</a:t>
            </a:r>
          </a:p>
          <a:p>
            <a:r>
              <a:rPr lang="en-US" altLang="zh-TW" dirty="0"/>
              <a:t>S=1/(1-r)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591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8313" y="836513"/>
            <a:ext cx="8278812" cy="518477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(2) </a:t>
            </a:r>
            <a:r>
              <a:rPr lang="zh-TW" altLang="en-US">
                <a:sym typeface="Symbol" panose="05050102010706020507" pitchFamily="18" charset="2"/>
              </a:rPr>
              <a:t>再求 </a:t>
            </a:r>
            <a:r>
              <a:rPr lang="en-US" altLang="zh-TW">
                <a:sym typeface="Symbol" panose="05050102010706020507" pitchFamily="18" charset="2"/>
              </a:rPr>
              <a:t>(</a:t>
            </a:r>
            <a:r>
              <a:rPr lang="zh-TW" altLang="en-US">
                <a:sym typeface="Symbol" panose="05050102010706020507" pitchFamily="18" charset="2"/>
              </a:rPr>
              <a:t>即</a:t>
            </a:r>
            <a:r>
              <a:rPr lang="en-US" altLang="zh-TW">
                <a:sym typeface="Symbol" panose="05050102010706020507" pitchFamily="18" charset="2"/>
              </a:rPr>
              <a:t>: </a:t>
            </a:r>
            <a:r>
              <a:rPr lang="zh-TW" altLang="en-US">
                <a:sym typeface="Symbol" panose="05050102010706020507" pitchFamily="18" charset="2"/>
              </a:rPr>
              <a:t>求</a:t>
            </a:r>
            <a:r>
              <a:rPr lang="en-US" altLang="zh-TW">
                <a:sym typeface="Symbol" panose="05050102010706020507" pitchFamily="18" charset="2"/>
              </a:rPr>
              <a:t>Lower bound)</a:t>
            </a:r>
            <a:r>
              <a:rPr lang="en-US" altLang="zh-TW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/>
              <a:t>       (</a:t>
            </a:r>
            <a:r>
              <a:rPr lang="en-US" altLang="zh-TW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Step 1</a:t>
            </a:r>
            <a:r>
              <a:rPr lang="zh-TW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與</a:t>
            </a:r>
            <a:r>
              <a:rPr lang="en-US" altLang="zh-TW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Step 2</a:t>
            </a:r>
            <a:r>
              <a:rPr lang="zh-TW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同前，故不再求</a:t>
            </a:r>
            <a:r>
              <a:rPr lang="en-US" altLang="zh-TW" sz="2000"/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       Step 3</a:t>
            </a:r>
            <a:r>
              <a:rPr lang="en-US" altLang="zh-TW" sz="2000">
                <a:sym typeface="Symbol" panose="05050102010706020507" pitchFamily="18" charset="2"/>
              </a:rPr>
              <a:t>:  Total cost = n + 7/8n + 49/64n + … + leaf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                                       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TW" sz="2000">
                <a:sym typeface="Symbol" panose="05050102010706020507" pitchFamily="18" charset="2"/>
              </a:rPr>
              <a:t>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         T(n) = </a:t>
            </a:r>
            <a:r>
              <a:rPr lang="en-US" altLang="zh-TW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(n)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</a:t>
            </a:r>
            <a:r>
              <a:rPr lang="en-US" altLang="zh-TW" u="sng">
                <a:sym typeface="Symbol" panose="05050102010706020507" pitchFamily="18" charset="2"/>
              </a:rPr>
              <a:t>(1) + (2) </a:t>
            </a:r>
            <a:r>
              <a:rPr lang="en-US" altLang="zh-TW" u="sng">
                <a:sym typeface="Wingdings 3" panose="05040102010807070707" pitchFamily="18" charset="2"/>
              </a:rPr>
              <a:t> T(n) = </a:t>
            </a:r>
            <a:r>
              <a:rPr lang="en-US" altLang="zh-TW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(n)</a:t>
            </a:r>
            <a:endParaRPr lang="en-US" altLang="zh-TW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241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484313"/>
            <a:ext cx="8351837" cy="460851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若遞迴式</a:t>
            </a:r>
            <a:r>
              <a:rPr lang="en-US" altLang="zh-TW" dirty="0"/>
              <a:t>T(n) =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T(n/3)</a:t>
            </a:r>
            <a:r>
              <a:rPr lang="en-US" altLang="zh-TW" dirty="0"/>
              <a:t> + T(2n/3) + n</a:t>
            </a:r>
            <a:r>
              <a:rPr lang="zh-TW" altLang="en-US" dirty="0"/>
              <a:t>，試求</a:t>
            </a:r>
            <a:r>
              <a:rPr lang="en-US" altLang="zh-TW" dirty="0"/>
              <a:t>T(n) = </a:t>
            </a:r>
            <a:r>
              <a:rPr lang="el-GR" altLang="zh-TW" dirty="0">
                <a:sym typeface="Symbol" panose="05050102010706020507" pitchFamily="18" charset="2"/>
              </a:rPr>
              <a:t></a:t>
            </a:r>
            <a:r>
              <a:rPr lang="en-US" altLang="zh-TW" dirty="0"/>
              <a:t>(?)</a:t>
            </a:r>
            <a:r>
              <a:rPr lang="zh-TW" altLang="en-US" dirty="0"/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Sol: </a:t>
            </a:r>
            <a:r>
              <a:rPr lang="en-US" altLang="zh-TW" sz="2000" dirty="0"/>
              <a:t>(</a:t>
            </a:r>
            <a:r>
              <a:rPr lang="zh-TW" altLang="en-US" sz="2000" dirty="0">
                <a:sym typeface="Symbol" panose="05050102010706020507" pitchFamily="18" charset="2"/>
              </a:rPr>
              <a:t>若要計算 </a:t>
            </a:r>
            <a:r>
              <a:rPr lang="el-GR" altLang="zh-TW" sz="2000" dirty="0">
                <a:sym typeface="Symbol" panose="05050102010706020507" pitchFamily="18" charset="2"/>
              </a:rPr>
              <a:t></a:t>
            </a:r>
            <a:r>
              <a:rPr lang="zh-TW" altLang="en-US" sz="2000" dirty="0">
                <a:sym typeface="Symbol" panose="05050102010706020507" pitchFamily="18" charset="2"/>
              </a:rPr>
              <a:t> 得用“夾擠法”，分別計算</a:t>
            </a:r>
            <a:r>
              <a:rPr lang="en-US" altLang="zh-TW" sz="2000" dirty="0">
                <a:sym typeface="Symbol" panose="05050102010706020507" pitchFamily="18" charset="2"/>
              </a:rPr>
              <a:t>O</a:t>
            </a:r>
            <a:r>
              <a:rPr lang="zh-TW" altLang="en-US" sz="2000" dirty="0">
                <a:sym typeface="Symbol" panose="05050102010706020507" pitchFamily="18" charset="2"/>
              </a:rPr>
              <a:t>和</a:t>
            </a:r>
            <a:r>
              <a:rPr lang="en-US" altLang="zh-TW" sz="20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(1) </a:t>
            </a:r>
            <a:r>
              <a:rPr lang="zh-TW" altLang="en-US" dirty="0">
                <a:sym typeface="Symbol" panose="05050102010706020507" pitchFamily="18" charset="2"/>
              </a:rPr>
              <a:t>先求</a:t>
            </a:r>
            <a:r>
              <a:rPr lang="en-US" altLang="zh-TW" dirty="0">
                <a:sym typeface="Symbol" panose="05050102010706020507" pitchFamily="18" charset="2"/>
              </a:rPr>
              <a:t>Big-O (</a:t>
            </a:r>
            <a:r>
              <a:rPr lang="zh-TW" altLang="en-US" dirty="0">
                <a:sym typeface="Symbol" panose="05050102010706020507" pitchFamily="18" charset="2"/>
              </a:rPr>
              <a:t>即</a:t>
            </a:r>
            <a:r>
              <a:rPr lang="en-US" altLang="zh-TW" dirty="0">
                <a:sym typeface="Symbol" panose="05050102010706020507" pitchFamily="18" charset="2"/>
              </a:rPr>
              <a:t>: </a:t>
            </a:r>
            <a:r>
              <a:rPr lang="zh-TW" altLang="en-US" dirty="0">
                <a:sym typeface="Symbol" panose="05050102010706020507" pitchFamily="18" charset="2"/>
              </a:rPr>
              <a:t>求</a:t>
            </a:r>
            <a:r>
              <a:rPr lang="en-US" altLang="zh-TW" dirty="0">
                <a:sym typeface="Symbol" panose="05050102010706020507" pitchFamily="18" charset="2"/>
              </a:rPr>
              <a:t>Upper bound)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      </a:t>
            </a:r>
            <a:r>
              <a:rPr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Step 1</a:t>
            </a:r>
            <a:r>
              <a:rPr lang="en-US" altLang="zh-TW" sz="2000" dirty="0">
                <a:sym typeface="Symbol" panose="05050102010706020507" pitchFamily="18" charset="2"/>
              </a:rPr>
              <a:t>: (</a:t>
            </a:r>
            <a:r>
              <a:rPr lang="zh-TW" altLang="en-US" sz="2000" dirty="0"/>
              <a:t>按照遞迴式展開</a:t>
            </a:r>
            <a:r>
              <a:rPr lang="en-US" altLang="zh-TW" sz="2000" dirty="0">
                <a:sym typeface="Symbol" panose="05050102010706020507" pitchFamily="18" charset="2"/>
              </a:rPr>
              <a:t>)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TW" dirty="0"/>
              <a:t>        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79800"/>
            <a:ext cx="9002713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4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76053"/>
            <a:ext cx="4535487" cy="434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276600" y="980728"/>
            <a:ext cx="5399088" cy="5048250"/>
            <a:chOff x="2064" y="890"/>
            <a:chExt cx="3401" cy="3180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501" y="890"/>
              <a:ext cx="1964" cy="3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TW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erlin Sans FB" panose="020E0602020502020306" pitchFamily="34" charset="0"/>
                </a:rPr>
                <a:t>Step 2</a:t>
              </a:r>
              <a:r>
                <a:rPr lang="en-US" altLang="zh-TW" sz="2000">
                  <a:latin typeface="Berlin Sans FB" panose="020E0602020502020306" pitchFamily="34" charset="0"/>
                </a:rPr>
                <a:t>:  (</a:t>
              </a:r>
              <a:r>
                <a:rPr lang="zh-TW" altLang="en-US" sz="2000">
                  <a:latin typeface="Berlin Sans FB" panose="020E0602020502020306" pitchFamily="34" charset="0"/>
                </a:rPr>
                <a:t>計算每一層之</a:t>
              </a:r>
              <a:r>
                <a:rPr lang="en-US" altLang="zh-TW" sz="2000">
                  <a:latin typeface="Berlin Sans FB" panose="020E0602020502020306" pitchFamily="34" charset="0"/>
                </a:rPr>
                <a:t>cost)</a:t>
              </a:r>
            </a:p>
            <a:p>
              <a:pPr algn="ctr"/>
              <a:endParaRPr lang="en-US" altLang="zh-TW" sz="2000">
                <a:latin typeface="Berlin Sans FB" panose="020E0602020502020306" pitchFamily="34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TW" sz="2000">
                  <a:latin typeface="Berlin Sans FB" panose="020E0602020502020306" pitchFamily="34" charset="0"/>
                </a:rPr>
                <a:t>n</a:t>
              </a:r>
            </a:p>
            <a:p>
              <a:pPr algn="ctr">
                <a:lnSpc>
                  <a:spcPct val="70000"/>
                </a:lnSpc>
              </a:pPr>
              <a:endParaRPr lang="en-US" altLang="zh-TW" sz="2000">
                <a:latin typeface="Berlin Sans FB" panose="020E0602020502020306" pitchFamily="34" charset="0"/>
              </a:endParaRPr>
            </a:p>
            <a:p>
              <a:pPr algn="ctr">
                <a:lnSpc>
                  <a:spcPct val="70000"/>
                </a:lnSpc>
              </a:pPr>
              <a:endParaRPr lang="en-US" altLang="zh-TW" sz="2000">
                <a:latin typeface="Berlin Sans FB" panose="020E0602020502020306" pitchFamily="34" charset="0"/>
              </a:endParaRPr>
            </a:p>
            <a:p>
              <a:pPr algn="ctr">
                <a:lnSpc>
                  <a:spcPct val="70000"/>
                </a:lnSpc>
              </a:pPr>
              <a:endParaRPr lang="en-US" altLang="zh-TW" sz="2000">
                <a:latin typeface="Berlin Sans FB" panose="020E0602020502020306" pitchFamily="34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TW" sz="2000">
                  <a:latin typeface="Berlin Sans FB" panose="020E0602020502020306" pitchFamily="34" charset="0"/>
                </a:rPr>
                <a:t>n</a:t>
              </a:r>
            </a:p>
            <a:p>
              <a:pPr algn="ctr">
                <a:lnSpc>
                  <a:spcPct val="70000"/>
                </a:lnSpc>
              </a:pPr>
              <a:endParaRPr lang="en-US" altLang="zh-TW" sz="2000">
                <a:latin typeface="Berlin Sans FB" panose="020E0602020502020306" pitchFamily="34" charset="0"/>
              </a:endParaRPr>
            </a:p>
            <a:p>
              <a:pPr algn="ctr">
                <a:lnSpc>
                  <a:spcPct val="70000"/>
                </a:lnSpc>
              </a:pPr>
              <a:endParaRPr lang="en-US" altLang="zh-TW" sz="2000">
                <a:latin typeface="Berlin Sans FB" panose="020E0602020502020306" pitchFamily="34" charset="0"/>
              </a:endParaRPr>
            </a:p>
            <a:p>
              <a:pPr algn="ctr">
                <a:lnSpc>
                  <a:spcPct val="70000"/>
                </a:lnSpc>
              </a:pPr>
              <a:endParaRPr lang="en-US" altLang="zh-TW" sz="2000">
                <a:latin typeface="Berlin Sans FB" panose="020E0602020502020306" pitchFamily="34" charset="0"/>
              </a:endParaRPr>
            </a:p>
            <a:p>
              <a:pPr algn="ctr">
                <a:lnSpc>
                  <a:spcPct val="70000"/>
                </a:lnSpc>
              </a:pPr>
              <a:endParaRPr lang="en-US" altLang="zh-TW" sz="2000">
                <a:latin typeface="Berlin Sans FB" panose="020E0602020502020306" pitchFamily="34" charset="0"/>
              </a:endParaRPr>
            </a:p>
            <a:p>
              <a:pPr algn="ctr">
                <a:lnSpc>
                  <a:spcPct val="70000"/>
                </a:lnSpc>
              </a:pPr>
              <a:endParaRPr lang="en-US" altLang="zh-TW" sz="2000">
                <a:latin typeface="Berlin Sans FB" panose="020E0602020502020306" pitchFamily="34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TW" sz="2000">
                  <a:latin typeface="Berlin Sans FB" panose="020E0602020502020306" pitchFamily="34" charset="0"/>
                </a:rPr>
                <a:t>n</a:t>
              </a:r>
            </a:p>
            <a:p>
              <a:pPr algn="ctr">
                <a:lnSpc>
                  <a:spcPct val="70000"/>
                </a:lnSpc>
              </a:pPr>
              <a:endParaRPr lang="en-US" altLang="zh-TW" sz="2000">
                <a:latin typeface="Berlin Sans FB" panose="020E0602020502020306" pitchFamily="34" charset="0"/>
              </a:endParaRPr>
            </a:p>
            <a:p>
              <a:pPr algn="ctr">
                <a:lnSpc>
                  <a:spcPct val="70000"/>
                </a:lnSpc>
              </a:pPr>
              <a:endParaRPr lang="en-US" altLang="zh-TW" sz="2000">
                <a:latin typeface="Berlin Sans FB" panose="020E0602020502020306" pitchFamily="34" charset="0"/>
              </a:endParaRPr>
            </a:p>
            <a:p>
              <a:pPr algn="ctr">
                <a:lnSpc>
                  <a:spcPct val="70000"/>
                </a:lnSpc>
              </a:pPr>
              <a:endParaRPr lang="en-US" altLang="zh-TW" sz="2000">
                <a:latin typeface="Berlin Sans FB" panose="020E0602020502020306" pitchFamily="34" charset="0"/>
              </a:endParaRPr>
            </a:p>
            <a:p>
              <a:pPr algn="ctr">
                <a:lnSpc>
                  <a:spcPct val="70000"/>
                </a:lnSpc>
              </a:pPr>
              <a:endParaRPr lang="en-US" altLang="zh-TW" sz="2000">
                <a:latin typeface="Berlin Sans FB" panose="020E0602020502020306" pitchFamily="34" charset="0"/>
              </a:endParaRPr>
            </a:p>
            <a:p>
              <a:pPr algn="ctr">
                <a:lnSpc>
                  <a:spcPct val="70000"/>
                </a:lnSpc>
              </a:pPr>
              <a:endParaRPr lang="en-US" altLang="zh-TW" sz="2000">
                <a:latin typeface="Berlin Sans FB" panose="020E0602020502020306" pitchFamily="34" charset="0"/>
              </a:endParaRPr>
            </a:p>
            <a:p>
              <a:pPr algn="ctr">
                <a:lnSpc>
                  <a:spcPct val="70000"/>
                </a:lnSpc>
              </a:pPr>
              <a:endParaRPr lang="en-US" altLang="zh-TW" sz="2000">
                <a:latin typeface="Berlin Sans FB" panose="020E0602020502020306" pitchFamily="34" charset="0"/>
              </a:endParaRPr>
            </a:p>
            <a:p>
              <a:pPr algn="ctr">
                <a:lnSpc>
                  <a:spcPct val="70000"/>
                </a:lnSpc>
              </a:pPr>
              <a:endParaRPr lang="en-US" altLang="zh-TW" sz="2000">
                <a:latin typeface="Berlin Sans FB" panose="020E0602020502020306" pitchFamily="34" charset="0"/>
              </a:endParaRPr>
            </a:p>
            <a:p>
              <a:pPr algn="ctr">
                <a:lnSpc>
                  <a:spcPct val="70000"/>
                </a:lnSpc>
              </a:pPr>
              <a:endParaRPr lang="en-US" altLang="zh-TW" sz="2000">
                <a:latin typeface="Berlin Sans FB" panose="020E0602020502020306" pitchFamily="34" charset="0"/>
              </a:endParaRPr>
            </a:p>
            <a:p>
              <a:pPr algn="ctr"/>
              <a:r>
                <a:rPr lang="en-US" altLang="zh-TW" sz="2000">
                  <a:latin typeface="Berlin Sans FB" panose="020E0602020502020306" pitchFamily="34" charset="0"/>
                </a:rPr>
                <a:t>leaf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064" y="1389"/>
              <a:ext cx="2131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789" y="1933"/>
              <a:ext cx="140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107" y="2795"/>
              <a:ext cx="10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424" y="3974"/>
              <a:ext cx="81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468" y="3158"/>
              <a:ext cx="0" cy="27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1258888" y="5373341"/>
            <a:ext cx="7561262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8316913" y="1628428"/>
            <a:ext cx="485775" cy="3673475"/>
          </a:xfrm>
          <a:prstGeom prst="upArrow">
            <a:avLst>
              <a:gd name="adj1" fmla="val 50000"/>
              <a:gd name="adj2" fmla="val 189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7596188" y="5444778"/>
            <a:ext cx="485775" cy="503238"/>
          </a:xfrm>
          <a:prstGeom prst="downArrow">
            <a:avLst>
              <a:gd name="adj1" fmla="val 50000"/>
              <a:gd name="adj2" fmla="val 258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7824788" y="3487391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Berlin Sans FB" panose="020E0602020502020306" pitchFamily="34" charset="0"/>
              </a:rPr>
              <a:t>= n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8061325" y="5362228"/>
            <a:ext cx="52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Berlin Sans FB" panose="020E0602020502020306" pitchFamily="34" charset="0"/>
              </a:rPr>
              <a:t>&lt; n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5343525" y="3308003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2489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836712"/>
            <a:ext cx="3960813" cy="379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827088" y="909737"/>
            <a:ext cx="1404937" cy="3238500"/>
            <a:chOff x="22" y="981"/>
            <a:chExt cx="720" cy="1723"/>
          </a:xfrm>
        </p:grpSpPr>
        <p:sp>
          <p:nvSpPr>
            <p:cNvPr id="4" name="Line 22"/>
            <p:cNvSpPr>
              <a:spLocks noChangeShapeType="1"/>
            </p:cNvSpPr>
            <p:nvPr/>
          </p:nvSpPr>
          <p:spPr bwMode="auto">
            <a:xfrm flipH="1">
              <a:off x="431" y="2704"/>
              <a:ext cx="2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" name="Line 23"/>
            <p:cNvSpPr>
              <a:spLocks noChangeShapeType="1"/>
            </p:cNvSpPr>
            <p:nvPr/>
          </p:nvSpPr>
          <p:spPr bwMode="auto">
            <a:xfrm flipH="1">
              <a:off x="431" y="981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" name="Line 24"/>
            <p:cNvSpPr>
              <a:spLocks noChangeShapeType="1"/>
            </p:cNvSpPr>
            <p:nvPr/>
          </p:nvSpPr>
          <p:spPr bwMode="auto">
            <a:xfrm flipV="1">
              <a:off x="567" y="1026"/>
              <a:ext cx="0" cy="6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Line 25"/>
            <p:cNvSpPr>
              <a:spLocks noChangeShapeType="1"/>
            </p:cNvSpPr>
            <p:nvPr/>
          </p:nvSpPr>
          <p:spPr bwMode="auto">
            <a:xfrm>
              <a:off x="567" y="2024"/>
              <a:ext cx="0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323" y="1661"/>
              <a:ext cx="41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  <a:latin typeface="Berlin Sans FB" panose="020E0602020502020306" pitchFamily="34" charset="0"/>
                </a:rPr>
                <a:t>log</a:t>
              </a:r>
              <a:r>
                <a:rPr lang="en-US" altLang="zh-TW" sz="2400" baseline="-25000">
                  <a:solidFill>
                    <a:srgbClr val="FF0000"/>
                  </a:solidFill>
                  <a:latin typeface="Berlin Sans FB" panose="020E0602020502020306" pitchFamily="34" charset="0"/>
                </a:rPr>
                <a:t>3</a:t>
              </a:r>
              <a:r>
                <a:rPr lang="en-US" altLang="zh-TW" sz="2400">
                  <a:solidFill>
                    <a:srgbClr val="FF0000"/>
                  </a:solidFill>
                  <a:latin typeface="Berlin Sans FB" panose="020E0602020502020306" pitchFamily="34" charset="0"/>
                </a:rPr>
                <a:t>n</a:t>
              </a:r>
            </a:p>
          </p:txBody>
        </p:sp>
        <p:sp>
          <p:nvSpPr>
            <p:cNvPr id="9" name="Text Box 27"/>
            <p:cNvSpPr txBox="1">
              <a:spLocks noChangeArrowheads="1"/>
            </p:cNvSpPr>
            <p:nvPr/>
          </p:nvSpPr>
          <p:spPr bwMode="auto">
            <a:xfrm>
              <a:off x="22" y="1434"/>
              <a:ext cx="603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  <a:latin typeface="Berlin Sans FB" panose="020E0602020502020306" pitchFamily="34" charset="0"/>
                </a:rPr>
                <a:t>高度</a:t>
              </a:r>
              <a:r>
                <a:rPr lang="en-US" altLang="zh-TW">
                  <a:solidFill>
                    <a:srgbClr val="FF0000"/>
                  </a:solidFill>
                  <a:latin typeface="Berlin Sans FB" panose="020E0602020502020306" pitchFamily="34" charset="0"/>
                </a:rPr>
                <a:t>h’ </a:t>
              </a:r>
              <a:r>
                <a:rPr lang="en-US" altLang="zh-TW">
                  <a:solidFill>
                    <a:srgbClr val="FF0000"/>
                  </a:solidFill>
                  <a:latin typeface="Berlin Sans FB" panose="020E0602020502020306" pitchFamily="34" charset="0"/>
                  <a:sym typeface="Wingdings 2" panose="05020102010507070707" pitchFamily="18" charset="2"/>
                </a:rPr>
                <a:t></a:t>
              </a:r>
            </a:p>
          </p:txBody>
        </p:sp>
      </p:grp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5327650" y="4940400"/>
            <a:ext cx="3708400" cy="1117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TW" dirty="0">
                <a:latin typeface="Berlin Sans FB" panose="020E0602020502020306" pitchFamily="34" charset="0"/>
              </a:rPr>
              <a:t>    n </a:t>
            </a:r>
            <a:r>
              <a:rPr lang="en-US" altLang="zh-TW" dirty="0">
                <a:latin typeface="Berlin Sans FB" panose="020E0602020502020306" pitchFamily="34" charset="0"/>
                <a:cs typeface="Times New Roman" panose="02020603050405020304" pitchFamily="18" charset="0"/>
              </a:rPr>
              <a:t>→ 2/3n → 4/9n </a:t>
            </a:r>
            <a:r>
              <a:rPr lang="en-US" altLang="zh-TW" dirty="0">
                <a:latin typeface="Berlin Sans FB" panose="020E0602020502020306" pitchFamily="34" charset="0"/>
              </a:rPr>
              <a:t>→ … →  1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 3" panose="05040102010807070707" pitchFamily="18" charset="2"/>
              <a:buChar char="["/>
            </a:pPr>
            <a:r>
              <a:rPr lang="en-US" altLang="zh-TW" dirty="0">
                <a:latin typeface="Berlin Sans FB" panose="020E0602020502020306" pitchFamily="34" charset="0"/>
                <a:sym typeface="Wingdings 3" panose="05040102010807070707" pitchFamily="18" charset="2"/>
              </a:rPr>
              <a:t>n</a:t>
            </a:r>
            <a:r>
              <a:rPr lang="en-US" altLang="zh-TW" dirty="0">
                <a:latin typeface="Berlin Sans FB" panose="020E0602020502020306" pitchFamily="34" charset="0"/>
                <a:sym typeface="Symbol" panose="05050102010706020507" pitchFamily="18" charset="2"/>
              </a:rPr>
              <a:t> (2/3)</a:t>
            </a:r>
            <a:r>
              <a:rPr lang="en-US" altLang="zh-TW" baseline="30000" dirty="0">
                <a:latin typeface="Berlin Sans FB" panose="020E0602020502020306" pitchFamily="34" charset="0"/>
                <a:sym typeface="Symbol" panose="05050102010706020507" pitchFamily="18" charset="2"/>
              </a:rPr>
              <a:t>h</a:t>
            </a:r>
            <a:r>
              <a:rPr lang="en-US" altLang="zh-TW" dirty="0">
                <a:latin typeface="Berlin Sans FB" panose="020E0602020502020306" pitchFamily="34" charset="0"/>
                <a:sym typeface="Symbol" panose="05050102010706020507" pitchFamily="18" charset="2"/>
              </a:rPr>
              <a:t> = 1,                 0 </a:t>
            </a:r>
            <a:r>
              <a:rPr lang="en-US" altLang="zh-TW" dirty="0">
                <a:latin typeface="Berlin Sans FB" panose="020E0602020502020306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≤ h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 3" panose="05040102010807070707" pitchFamily="18" charset="2"/>
              <a:buChar char="["/>
            </a:pPr>
            <a:r>
              <a:rPr lang="en-US" altLang="zh-TW" dirty="0">
                <a:latin typeface="Berlin Sans FB" panose="020E0602020502020306" pitchFamily="34" charset="0"/>
                <a:sym typeface="Symbol" panose="05050102010706020507" pitchFamily="18" charset="2"/>
              </a:rPr>
              <a:t>h = log</a:t>
            </a:r>
            <a:r>
              <a:rPr lang="en-US" altLang="zh-TW" baseline="-25000" dirty="0">
                <a:latin typeface="Berlin Sans FB" panose="020E0602020502020306" pitchFamily="34" charset="0"/>
                <a:sym typeface="Symbol" panose="05050102010706020507" pitchFamily="18" charset="2"/>
              </a:rPr>
              <a:t>3/2</a:t>
            </a:r>
            <a:r>
              <a:rPr lang="en-US" altLang="zh-TW" dirty="0">
                <a:latin typeface="Berlin Sans FB" panose="020E0602020502020306" pitchFamily="34" charset="0"/>
                <a:sym typeface="Symbol" panose="05050102010706020507" pitchFamily="18" charset="2"/>
              </a:rPr>
              <a:t>n   </a:t>
            </a:r>
            <a:r>
              <a:rPr lang="zh-TW" altLang="en-US" dirty="0">
                <a:latin typeface="Berlin Sans FB" panose="020E0602020502020306" pitchFamily="34" charset="0"/>
                <a:sym typeface="Symbol" panose="05050102010706020507" pitchFamily="18" charset="2"/>
              </a:rPr>
              <a:t>高度</a:t>
            </a:r>
            <a:r>
              <a:rPr lang="zh-TW" altLang="en-US" dirty="0">
                <a:latin typeface="Berlin Sans FB" panose="020E0602020502020306" pitchFamily="34" charset="0"/>
                <a:sym typeface="Wingdings 2" panose="05020102010507070707" pitchFamily="18" charset="2"/>
              </a:rPr>
              <a:t> </a:t>
            </a:r>
            <a:r>
              <a:rPr lang="en-US" altLang="zh-TW" dirty="0">
                <a:latin typeface="Berlin Sans FB" panose="020E0602020502020306" pitchFamily="34" charset="0"/>
                <a:sym typeface="Wingdings 2" panose="05020102010507070707" pitchFamily="18" charset="2"/>
              </a:rPr>
              <a:t>= </a:t>
            </a:r>
            <a:r>
              <a:rPr lang="en-US" altLang="zh-TW" dirty="0">
                <a:latin typeface="Berlin Sans FB" panose="020E0602020502020306" pitchFamily="34" charset="0"/>
                <a:sym typeface="Symbol" panose="05050102010706020507" pitchFamily="18" charset="2"/>
              </a:rPr>
              <a:t> log</a:t>
            </a:r>
            <a:r>
              <a:rPr lang="en-US" altLang="zh-TW" baseline="-25000" dirty="0">
                <a:latin typeface="Berlin Sans FB" panose="020E0602020502020306" pitchFamily="34" charset="0"/>
                <a:sym typeface="Symbol" panose="05050102010706020507" pitchFamily="18" charset="2"/>
              </a:rPr>
              <a:t>3/2</a:t>
            </a:r>
            <a:r>
              <a:rPr lang="en-US" altLang="zh-TW" dirty="0">
                <a:latin typeface="Berlin Sans FB" panose="020E0602020502020306" pitchFamily="34" charset="0"/>
                <a:sym typeface="Symbol" panose="05050102010706020507" pitchFamily="18" charset="2"/>
              </a:rPr>
              <a:t>n</a:t>
            </a: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5472113" y="4653062"/>
            <a:ext cx="1709737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Berlin Sans FB" panose="020E0602020502020306" pitchFamily="34" charset="0"/>
              </a:rPr>
              <a:t>分析 “高度</a:t>
            </a:r>
            <a:r>
              <a:rPr lang="en-US" altLang="zh-TW">
                <a:latin typeface="Berlin Sans FB" panose="020E0602020502020306" pitchFamily="34" charset="0"/>
              </a:rPr>
              <a:t>h </a:t>
            </a:r>
            <a:r>
              <a:rPr lang="en-US" altLang="zh-TW">
                <a:latin typeface="Berlin Sans FB" panose="020E0602020502020306" pitchFamily="34" charset="0"/>
                <a:sym typeface="Wingdings 2" panose="05020102010507070707" pitchFamily="18" charset="2"/>
              </a:rPr>
              <a:t></a:t>
            </a:r>
            <a:r>
              <a:rPr lang="en-US" altLang="zh-TW">
                <a:latin typeface="Berlin Sans FB" panose="020E0602020502020306" pitchFamily="34" charset="0"/>
              </a:rPr>
              <a:t>”</a:t>
            </a: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107950" y="4938812"/>
            <a:ext cx="3384550" cy="1117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TW" dirty="0">
                <a:latin typeface="Berlin Sans FB" panose="020E0602020502020306" pitchFamily="34" charset="0"/>
              </a:rPr>
              <a:t>    n </a:t>
            </a:r>
            <a:r>
              <a:rPr lang="en-US" altLang="zh-TW" dirty="0">
                <a:latin typeface="Berlin Sans FB" panose="020E0602020502020306" pitchFamily="34" charset="0"/>
                <a:cs typeface="Times New Roman" panose="02020603050405020304" pitchFamily="18" charset="0"/>
              </a:rPr>
              <a:t>→ n/3 → n/9 </a:t>
            </a:r>
            <a:r>
              <a:rPr lang="en-US" altLang="zh-TW" dirty="0">
                <a:latin typeface="Berlin Sans FB" panose="020E0602020502020306" pitchFamily="34" charset="0"/>
              </a:rPr>
              <a:t>→ … →  1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 3" panose="05040102010807070707" pitchFamily="18" charset="2"/>
              <a:buChar char="["/>
            </a:pPr>
            <a:r>
              <a:rPr lang="en-US" altLang="zh-TW" dirty="0">
                <a:latin typeface="Berlin Sans FB" panose="020E0602020502020306" pitchFamily="34" charset="0"/>
                <a:sym typeface="Wingdings 3" panose="05040102010807070707" pitchFamily="18" charset="2"/>
              </a:rPr>
              <a:t>n</a:t>
            </a:r>
            <a:r>
              <a:rPr lang="en-US" altLang="zh-TW" dirty="0">
                <a:latin typeface="Berlin Sans FB" panose="020E0602020502020306" pitchFamily="34" charset="0"/>
                <a:sym typeface="Symbol" panose="05050102010706020507" pitchFamily="18" charset="2"/>
              </a:rPr>
              <a:t> (1/3)</a:t>
            </a:r>
            <a:r>
              <a:rPr lang="en-US" altLang="zh-TW" baseline="30000" dirty="0">
                <a:latin typeface="Berlin Sans FB" panose="020E0602020502020306" pitchFamily="34" charset="0"/>
                <a:sym typeface="Symbol" panose="05050102010706020507" pitchFamily="18" charset="2"/>
              </a:rPr>
              <a:t>h’</a:t>
            </a:r>
            <a:r>
              <a:rPr lang="en-US" altLang="zh-TW" dirty="0">
                <a:latin typeface="Berlin Sans FB" panose="020E0602020502020306" pitchFamily="34" charset="0"/>
                <a:sym typeface="Symbol" panose="05050102010706020507" pitchFamily="18" charset="2"/>
              </a:rPr>
              <a:t> = 1,             0 </a:t>
            </a:r>
            <a:r>
              <a:rPr lang="en-US" altLang="zh-TW" dirty="0">
                <a:latin typeface="Berlin Sans FB" panose="020E0602020502020306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≤ h’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 3" panose="05040102010807070707" pitchFamily="18" charset="2"/>
              <a:buChar char="["/>
            </a:pPr>
            <a:r>
              <a:rPr lang="en-US" altLang="zh-TW" dirty="0">
                <a:latin typeface="Berlin Sans FB" panose="020E0602020502020306" pitchFamily="34" charset="0"/>
                <a:sym typeface="Symbol" panose="05050102010706020507" pitchFamily="18" charset="2"/>
              </a:rPr>
              <a:t>h’ = log</a:t>
            </a:r>
            <a:r>
              <a:rPr lang="en-US" altLang="zh-TW" baseline="-25000" dirty="0">
                <a:latin typeface="Berlin Sans FB" panose="020E0602020502020306" pitchFamily="34" charset="0"/>
                <a:sym typeface="Symbol" panose="05050102010706020507" pitchFamily="18" charset="2"/>
              </a:rPr>
              <a:t>3</a:t>
            </a:r>
            <a:r>
              <a:rPr lang="en-US" altLang="zh-TW" dirty="0">
                <a:latin typeface="Berlin Sans FB" panose="020E0602020502020306" pitchFamily="34" charset="0"/>
                <a:sym typeface="Symbol" panose="05050102010706020507" pitchFamily="18" charset="2"/>
              </a:rPr>
              <a:t>n </a:t>
            </a:r>
            <a:r>
              <a:rPr lang="zh-TW" altLang="en-US" dirty="0">
                <a:latin typeface="Berlin Sans FB" panose="020E0602020502020306" pitchFamily="34" charset="0"/>
                <a:sym typeface="Symbol" panose="05050102010706020507" pitchFamily="18" charset="2"/>
              </a:rPr>
              <a:t>高度</a:t>
            </a:r>
            <a:r>
              <a:rPr lang="zh-TW" altLang="en-US" dirty="0">
                <a:latin typeface="Times New Roman" panose="02020603050405020304" pitchFamily="18" charset="0"/>
                <a:sym typeface="Wingdings 2" panose="05020102010507070707" pitchFamily="18" charset="2"/>
              </a:rPr>
              <a:t></a:t>
            </a:r>
            <a:r>
              <a:rPr lang="zh-TW" altLang="en-US" dirty="0">
                <a:latin typeface="Berlin Sans FB" panose="020E0602020502020306" pitchFamily="34" charset="0"/>
                <a:sym typeface="Wingdings 2" panose="05020102010507070707" pitchFamily="18" charset="2"/>
              </a:rPr>
              <a:t> </a:t>
            </a:r>
            <a:r>
              <a:rPr lang="en-US" altLang="zh-TW" dirty="0">
                <a:latin typeface="Berlin Sans FB" panose="020E0602020502020306" pitchFamily="34" charset="0"/>
                <a:sym typeface="Wingdings 2" panose="05020102010507070707" pitchFamily="18" charset="2"/>
              </a:rPr>
              <a:t>= </a:t>
            </a:r>
            <a:r>
              <a:rPr lang="en-US" altLang="zh-TW" dirty="0">
                <a:latin typeface="Berlin Sans FB" panose="020E0602020502020306" pitchFamily="34" charset="0"/>
                <a:sym typeface="Symbol" panose="05050102010706020507" pitchFamily="18" charset="2"/>
              </a:rPr>
              <a:t> log</a:t>
            </a:r>
            <a:r>
              <a:rPr lang="en-US" altLang="zh-TW" baseline="-25000" dirty="0">
                <a:latin typeface="Berlin Sans FB" panose="020E0602020502020306" pitchFamily="34" charset="0"/>
                <a:sym typeface="Symbol" panose="05050102010706020507" pitchFamily="18" charset="2"/>
              </a:rPr>
              <a:t>3</a:t>
            </a:r>
            <a:r>
              <a:rPr lang="en-US" altLang="zh-TW" dirty="0">
                <a:latin typeface="Berlin Sans FB" panose="020E0602020502020306" pitchFamily="34" charset="0"/>
                <a:sym typeface="Symbol" panose="05050102010706020507" pitchFamily="18" charset="2"/>
              </a:rPr>
              <a:t>n</a:t>
            </a: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250825" y="4651475"/>
            <a:ext cx="17573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Berlin Sans FB" panose="020E0602020502020306" pitchFamily="34" charset="0"/>
              </a:rPr>
              <a:t>分析 “高度</a:t>
            </a:r>
            <a:r>
              <a:rPr lang="en-US" altLang="zh-TW">
                <a:latin typeface="Berlin Sans FB" panose="020E0602020502020306" pitchFamily="34" charset="0"/>
              </a:rPr>
              <a:t>h’ </a:t>
            </a:r>
            <a:r>
              <a:rPr lang="en-US" altLang="zh-TW">
                <a:latin typeface="Berlin Sans FB" panose="020E0602020502020306" pitchFamily="34" charset="0"/>
                <a:sym typeface="Wingdings 2" panose="05020102010507070707" pitchFamily="18" charset="2"/>
              </a:rPr>
              <a:t></a:t>
            </a:r>
            <a:r>
              <a:rPr lang="en-US" altLang="zh-TW">
                <a:latin typeface="Berlin Sans FB" panose="020E0602020502020306" pitchFamily="34" charset="0"/>
              </a:rPr>
              <a:t>”</a:t>
            </a:r>
          </a:p>
        </p:txBody>
      </p:sp>
      <p:graphicFrame>
        <p:nvGraphicFramePr>
          <p:cNvPr id="1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876561"/>
              </p:ext>
            </p:extLst>
          </p:nvPr>
        </p:nvGraphicFramePr>
        <p:xfrm>
          <a:off x="4643438" y="908150"/>
          <a:ext cx="3127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方程式" r:id="rId4" imgW="241200" imgH="393480" progId="Equation.3">
                  <p:embed/>
                </p:oleObj>
              </mc:Choice>
              <mc:Fallback>
                <p:oleObj name="方程式" r:id="rId4" imgW="241200" imgH="393480" progId="Equation.3">
                  <p:embed/>
                  <p:pic>
                    <p:nvPicPr>
                      <p:cNvPr id="60112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908150"/>
                        <a:ext cx="31273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892803"/>
              </p:ext>
            </p:extLst>
          </p:nvPr>
        </p:nvGraphicFramePr>
        <p:xfrm>
          <a:off x="5364163" y="1916212"/>
          <a:ext cx="3127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方程式" r:id="rId6" imgW="241200" imgH="393480" progId="Equation.3">
                  <p:embed/>
                </p:oleObj>
              </mc:Choice>
              <mc:Fallback>
                <p:oleObj name="方程式" r:id="rId6" imgW="241200" imgH="393480" progId="Equation.3">
                  <p:embed/>
                  <p:pic>
                    <p:nvPicPr>
                      <p:cNvPr id="60113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916212"/>
                        <a:ext cx="31273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353369"/>
              </p:ext>
            </p:extLst>
          </p:nvPr>
        </p:nvGraphicFramePr>
        <p:xfrm>
          <a:off x="2843213" y="1916212"/>
          <a:ext cx="2952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方程式" r:id="rId7" imgW="228600" imgH="393480" progId="Equation.3">
                  <p:embed/>
                </p:oleObj>
              </mc:Choice>
              <mc:Fallback>
                <p:oleObj name="方程式" r:id="rId7" imgW="228600" imgH="393480" progId="Equation.3">
                  <p:embed/>
                  <p:pic>
                    <p:nvPicPr>
                      <p:cNvPr id="601152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916212"/>
                        <a:ext cx="2952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631672"/>
              </p:ext>
            </p:extLst>
          </p:nvPr>
        </p:nvGraphicFramePr>
        <p:xfrm>
          <a:off x="3492500" y="908150"/>
          <a:ext cx="2952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方程式" r:id="rId9" imgW="228600" imgH="393480" progId="Equation.3">
                  <p:embed/>
                </p:oleObj>
              </mc:Choice>
              <mc:Fallback>
                <p:oleObj name="方程式" r:id="rId9" imgW="228600" imgH="393480" progId="Equation.3">
                  <p:embed/>
                  <p:pic>
                    <p:nvPicPr>
                      <p:cNvPr id="601155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908150"/>
                        <a:ext cx="2952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6372225" y="908150"/>
            <a:ext cx="1439863" cy="3600450"/>
            <a:chOff x="4171" y="935"/>
            <a:chExt cx="841" cy="2268"/>
          </a:xfrm>
        </p:grpSpPr>
        <p:sp>
          <p:nvSpPr>
            <p:cNvPr id="19" name="Text Box 69"/>
            <p:cNvSpPr txBox="1">
              <a:spLocks noChangeArrowheads="1"/>
            </p:cNvSpPr>
            <p:nvPr/>
          </p:nvSpPr>
          <p:spPr bwMode="auto">
            <a:xfrm>
              <a:off x="4215" y="1661"/>
              <a:ext cx="1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zh-TW"/>
            </a:p>
          </p:txBody>
        </p:sp>
        <p:sp>
          <p:nvSpPr>
            <p:cNvPr id="20" name="Line 70"/>
            <p:cNvSpPr>
              <a:spLocks noChangeShapeType="1"/>
            </p:cNvSpPr>
            <p:nvPr/>
          </p:nvSpPr>
          <p:spPr bwMode="auto">
            <a:xfrm flipH="1">
              <a:off x="4242" y="3203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 flipH="1">
              <a:off x="4242" y="936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 flipH="1" flipV="1">
              <a:off x="4377" y="935"/>
              <a:ext cx="0" cy="9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73"/>
            <p:cNvSpPr>
              <a:spLocks noChangeShapeType="1"/>
            </p:cNvSpPr>
            <p:nvPr/>
          </p:nvSpPr>
          <p:spPr bwMode="auto">
            <a:xfrm>
              <a:off x="4377" y="2398"/>
              <a:ext cx="0" cy="8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Text Box 74"/>
            <p:cNvSpPr txBox="1">
              <a:spLocks noChangeArrowheads="1"/>
            </p:cNvSpPr>
            <p:nvPr/>
          </p:nvSpPr>
          <p:spPr bwMode="auto">
            <a:xfrm>
              <a:off x="4409" y="1611"/>
              <a:ext cx="6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>
                  <a:latin typeface="Berlin Sans FB" panose="020E0602020502020306" pitchFamily="34" charset="0"/>
                </a:rPr>
                <a:t>高度</a:t>
              </a:r>
              <a:r>
                <a:rPr lang="en-US" altLang="zh-TW">
                  <a:latin typeface="Berlin Sans FB" panose="020E0602020502020306" pitchFamily="34" charset="0"/>
                </a:rPr>
                <a:t>h </a:t>
              </a:r>
              <a:r>
                <a:rPr lang="en-US" altLang="zh-TW">
                  <a:latin typeface="Berlin Sans FB" panose="020E0602020502020306" pitchFamily="34" charset="0"/>
                  <a:sym typeface="Wingdings 2" panose="05020102010507070707" pitchFamily="18" charset="2"/>
                </a:rPr>
                <a:t></a:t>
              </a:r>
            </a:p>
          </p:txBody>
        </p:sp>
        <p:graphicFrame>
          <p:nvGraphicFramePr>
            <p:cNvPr id="25" name="Object 75"/>
            <p:cNvGraphicFramePr>
              <a:graphicFrameLocks noChangeAspect="1"/>
            </p:cNvGraphicFramePr>
            <p:nvPr/>
          </p:nvGraphicFramePr>
          <p:xfrm>
            <a:off x="4171" y="1866"/>
            <a:ext cx="478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5" name="方程式" r:id="rId11" imgW="380880" imgH="342720" progId="Equation.3">
                    <p:embed/>
                  </p:oleObj>
                </mc:Choice>
                <mc:Fallback>
                  <p:oleObj name="方程式" r:id="rId11" imgW="380880" imgH="342720" progId="Equation.3">
                    <p:embed/>
                    <p:pic>
                      <p:nvPicPr>
                        <p:cNvPr id="601163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866"/>
                          <a:ext cx="478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6820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  <p:bldP spid="12" grpId="0" uiExpand="1" build="p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836712"/>
            <a:ext cx="8278812" cy="518477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(1) </a:t>
            </a:r>
            <a:r>
              <a:rPr lang="zh-TW" altLang="en-US" dirty="0">
                <a:sym typeface="Symbol" panose="05050102010706020507" pitchFamily="18" charset="2"/>
              </a:rPr>
              <a:t>先求</a:t>
            </a:r>
            <a:r>
              <a:rPr lang="en-US" altLang="zh-TW" dirty="0">
                <a:sym typeface="Symbol" panose="05050102010706020507" pitchFamily="18" charset="2"/>
              </a:rPr>
              <a:t>Big-O (</a:t>
            </a:r>
            <a:r>
              <a:rPr lang="zh-TW" altLang="en-US" dirty="0">
                <a:sym typeface="Symbol" panose="05050102010706020507" pitchFamily="18" charset="2"/>
              </a:rPr>
              <a:t>即</a:t>
            </a:r>
            <a:r>
              <a:rPr lang="en-US" altLang="zh-TW" dirty="0">
                <a:sym typeface="Symbol" panose="05050102010706020507" pitchFamily="18" charset="2"/>
              </a:rPr>
              <a:t>: </a:t>
            </a:r>
            <a:r>
              <a:rPr lang="zh-TW" altLang="en-US" dirty="0">
                <a:sym typeface="Symbol" panose="05050102010706020507" pitchFamily="18" charset="2"/>
              </a:rPr>
              <a:t>求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Upper bound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  <a:r>
              <a:rPr lang="en-US" altLang="zh-TW" dirty="0"/>
              <a:t> </a:t>
            </a:r>
            <a:endParaRPr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   Step 3</a:t>
            </a:r>
            <a:r>
              <a:rPr lang="en-US" altLang="zh-TW" dirty="0">
                <a:sym typeface="Symbol" panose="05050102010706020507" pitchFamily="18" charset="2"/>
              </a:rPr>
              <a:t>:  Total cost = n + n + n + … + leaf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                        (</a:t>
            </a:r>
            <a:r>
              <a:rPr lang="zh-TW" altLang="en-US" sz="2000" dirty="0">
                <a:sym typeface="Symbol" panose="05050102010706020507" pitchFamily="18" charset="2"/>
              </a:rPr>
              <a:t>公比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 = 1</a:t>
            </a:r>
            <a:r>
              <a:rPr lang="zh-TW" altLang="en-US" sz="2000" dirty="0">
                <a:sym typeface="Symbol" panose="05050102010706020507" pitchFamily="18" charset="2"/>
              </a:rPr>
              <a:t>，不能用無窮等比級數來賴皮</a:t>
            </a:r>
            <a:r>
              <a:rPr lang="en-US" altLang="zh-TW" sz="20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     [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解決方法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]</a:t>
            </a:r>
            <a:r>
              <a:rPr lang="en-US" altLang="zh-TW" sz="2000" dirty="0">
                <a:sym typeface="Symbol" panose="05050102010706020507" pitchFamily="18" charset="2"/>
              </a:rPr>
              <a:t>: </a:t>
            </a:r>
            <a:r>
              <a:rPr lang="zh-TW" altLang="en-US" sz="2000" u="sng" dirty="0">
                <a:sym typeface="Symbol" panose="05050102010706020507" pitchFamily="18" charset="2"/>
              </a:rPr>
              <a:t>從 “</a:t>
            </a:r>
            <a:r>
              <a:rPr lang="zh-TW" altLang="en-US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高度</a:t>
            </a:r>
            <a:r>
              <a:rPr lang="zh-TW" altLang="en-US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</a:t>
            </a:r>
            <a:r>
              <a:rPr lang="zh-TW" altLang="en-US" sz="2000" u="sng" dirty="0">
                <a:sym typeface="Symbol" panose="05050102010706020507" pitchFamily="18" charset="2"/>
              </a:rPr>
              <a:t>” 下手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TW" altLang="en-US" sz="2000" dirty="0">
                <a:sym typeface="Symbol" panose="05050102010706020507" pitchFamily="18" charset="2"/>
              </a:rPr>
              <a:t>      觀念</a:t>
            </a:r>
            <a:r>
              <a:rPr lang="en-US" altLang="zh-TW" sz="2000" dirty="0">
                <a:sym typeface="Symbol" panose="05050102010706020507" pitchFamily="18" charset="2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20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       Total cost = n + n + n + … + leaf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                         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≤ </a:t>
            </a:r>
            <a:r>
              <a:rPr lang="en-US" altLang="zh-TW" sz="2000" dirty="0">
                <a:sym typeface="Symbol" panose="05050102010706020507" pitchFamily="18" charset="2"/>
              </a:rPr>
              <a:t>n + n + n + … + n  (</a:t>
            </a:r>
            <a:r>
              <a:rPr lang="zh-TW" altLang="en-US" sz="2000" dirty="0">
                <a:sym typeface="Symbol" panose="05050102010706020507" pitchFamily="18" charset="2"/>
              </a:rPr>
              <a:t>有</a:t>
            </a:r>
            <a:r>
              <a:rPr lang="en-US" altLang="zh-TW" sz="2000" dirty="0">
                <a:sym typeface="Symbol" panose="05050102010706020507" pitchFamily="18" charset="2"/>
              </a:rPr>
              <a:t>log</a:t>
            </a:r>
            <a:r>
              <a:rPr lang="en-US" altLang="zh-TW" sz="2000" baseline="-25000" dirty="0">
                <a:sym typeface="Symbol" panose="05050102010706020507" pitchFamily="18" charset="2"/>
              </a:rPr>
              <a:t>3/2</a:t>
            </a:r>
            <a:r>
              <a:rPr lang="en-US" altLang="zh-TW" sz="2000" dirty="0">
                <a:sym typeface="Symbol" panose="05050102010706020507" pitchFamily="18" charset="2"/>
              </a:rPr>
              <a:t>n </a:t>
            </a:r>
            <a:r>
              <a:rPr lang="zh-TW" altLang="en-US" sz="2000" dirty="0">
                <a:sym typeface="Symbol" panose="05050102010706020507" pitchFamily="18" charset="2"/>
              </a:rPr>
              <a:t>個</a:t>
            </a:r>
            <a:r>
              <a:rPr lang="en-US" altLang="zh-TW" sz="2000" dirty="0">
                <a:sym typeface="Symbol" panose="05050102010706020507" pitchFamily="18" charset="2"/>
              </a:rPr>
              <a:t>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                           = n (log</a:t>
            </a:r>
            <a:r>
              <a:rPr lang="en-US" altLang="zh-TW" sz="2000" baseline="-25000" dirty="0">
                <a:sym typeface="Symbol" panose="05050102010706020507" pitchFamily="18" charset="2"/>
              </a:rPr>
              <a:t>3/2</a:t>
            </a:r>
            <a:r>
              <a:rPr lang="en-US" altLang="zh-TW" sz="2000" dirty="0">
                <a:sym typeface="Symbol" panose="05050102010706020507" pitchFamily="18" charset="2"/>
              </a:rPr>
              <a:t>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       T(n) = </a:t>
            </a:r>
            <a:r>
              <a:rPr lang="en-US" altLang="zh-TW" sz="2000" u="sng" dirty="0">
                <a:sym typeface="Symbol" panose="05050102010706020507" pitchFamily="18" charset="2"/>
              </a:rPr>
              <a:t>O(n log n)</a:t>
            </a:r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4140200" y="3580383"/>
            <a:ext cx="576263" cy="485775"/>
          </a:xfrm>
          <a:prstGeom prst="rightArrow">
            <a:avLst>
              <a:gd name="adj1" fmla="val 50000"/>
              <a:gd name="adj2" fmla="val 2965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1908175" y="3501008"/>
            <a:ext cx="1800225" cy="971550"/>
            <a:chOff x="1111" y="2069"/>
            <a:chExt cx="1134" cy="612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 rot="8091553">
              <a:off x="1494" y="2156"/>
              <a:ext cx="426" cy="623"/>
            </a:xfrm>
            <a:prstGeom prst="rtTriangl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1111" y="2069"/>
              <a:ext cx="220" cy="363"/>
              <a:chOff x="1111" y="2069"/>
              <a:chExt cx="220" cy="363"/>
            </a:xfrm>
          </p:grpSpPr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>
                <a:off x="1156" y="2432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" name="Text Box 18"/>
              <p:cNvSpPr txBox="1">
                <a:spLocks noChangeArrowheads="1"/>
              </p:cNvSpPr>
              <p:nvPr/>
            </p:nvSpPr>
            <p:spPr bwMode="auto">
              <a:xfrm>
                <a:off x="1111" y="2127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Berlin Sans FB" panose="020E0602020502020306" pitchFamily="34" charset="0"/>
                  </a:rPr>
                  <a:t>h’</a:t>
                </a:r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 flipV="1">
                <a:off x="1202" y="2069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1202" y="234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2070" y="2069"/>
              <a:ext cx="175" cy="454"/>
              <a:chOff x="1111" y="2069"/>
              <a:chExt cx="191" cy="363"/>
            </a:xfrm>
          </p:grpSpPr>
          <p:sp>
            <p:nvSpPr>
              <p:cNvPr id="8" name="Line 23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" name="Line 24"/>
              <p:cNvSpPr>
                <a:spLocks noChangeShapeType="1"/>
              </p:cNvSpPr>
              <p:nvPr/>
            </p:nvSpPr>
            <p:spPr bwMode="auto">
              <a:xfrm>
                <a:off x="1156" y="2432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" name="Text Box 25"/>
              <p:cNvSpPr txBox="1">
                <a:spLocks noChangeArrowheads="1"/>
              </p:cNvSpPr>
              <p:nvPr/>
            </p:nvSpPr>
            <p:spPr bwMode="auto">
              <a:xfrm>
                <a:off x="1111" y="2127"/>
                <a:ext cx="191" cy="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>
                    <a:latin typeface="Berlin Sans FB" panose="020E0602020502020306" pitchFamily="34" charset="0"/>
                  </a:rPr>
                  <a:t>h</a:t>
                </a:r>
              </a:p>
            </p:txBody>
          </p:sp>
          <p:sp>
            <p:nvSpPr>
              <p:cNvPr id="11" name="Line 26"/>
              <p:cNvSpPr>
                <a:spLocks noChangeShapeType="1"/>
              </p:cNvSpPr>
              <p:nvPr/>
            </p:nvSpPr>
            <p:spPr bwMode="auto">
              <a:xfrm flipV="1">
                <a:off x="1202" y="2069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" name="Line 27"/>
              <p:cNvSpPr>
                <a:spLocks noChangeShapeType="1"/>
              </p:cNvSpPr>
              <p:nvPr/>
            </p:nvSpPr>
            <p:spPr bwMode="auto">
              <a:xfrm>
                <a:off x="1202" y="234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18" name="Group 42"/>
          <p:cNvGrpSpPr>
            <a:grpSpLocks/>
          </p:cNvGrpSpPr>
          <p:nvPr/>
        </p:nvGrpSpPr>
        <p:grpSpPr bwMode="auto">
          <a:xfrm>
            <a:off x="4870450" y="3501008"/>
            <a:ext cx="1933575" cy="1144588"/>
            <a:chOff x="2977" y="2069"/>
            <a:chExt cx="1218" cy="721"/>
          </a:xfrm>
        </p:grpSpPr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 rot="8218496">
              <a:off x="3299" y="2205"/>
              <a:ext cx="576" cy="585"/>
            </a:xfrm>
            <a:prstGeom prst="rtTriangl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AutoShape 13"/>
            <p:cNvSpPr>
              <a:spLocks noChangeArrowheads="1"/>
            </p:cNvSpPr>
            <p:nvPr/>
          </p:nvSpPr>
          <p:spPr bwMode="auto">
            <a:xfrm rot="8091553">
              <a:off x="3445" y="2133"/>
              <a:ext cx="426" cy="623"/>
            </a:xfrm>
            <a:prstGeom prst="rtTriangl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1" name="Group 28"/>
            <p:cNvGrpSpPr>
              <a:grpSpLocks/>
            </p:cNvGrpSpPr>
            <p:nvPr/>
          </p:nvGrpSpPr>
          <p:grpSpPr bwMode="auto">
            <a:xfrm>
              <a:off x="2977" y="2069"/>
              <a:ext cx="175" cy="454"/>
              <a:chOff x="1111" y="2069"/>
              <a:chExt cx="191" cy="363"/>
            </a:xfrm>
          </p:grpSpPr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>
                <a:off x="1156" y="2432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" name="Text Box 31"/>
              <p:cNvSpPr txBox="1">
                <a:spLocks noChangeArrowheads="1"/>
              </p:cNvSpPr>
              <p:nvPr/>
            </p:nvSpPr>
            <p:spPr bwMode="auto">
              <a:xfrm>
                <a:off x="1111" y="2127"/>
                <a:ext cx="191" cy="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>
                    <a:latin typeface="Berlin Sans FB" panose="020E0602020502020306" pitchFamily="34" charset="0"/>
                  </a:rPr>
                  <a:t>h</a:t>
                </a:r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 flipV="1">
                <a:off x="1202" y="2069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" name="Line 33"/>
              <p:cNvSpPr>
                <a:spLocks noChangeShapeType="1"/>
              </p:cNvSpPr>
              <p:nvPr/>
            </p:nvSpPr>
            <p:spPr bwMode="auto">
              <a:xfrm>
                <a:off x="1202" y="234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" name="Group 34"/>
            <p:cNvGrpSpPr>
              <a:grpSpLocks/>
            </p:cNvGrpSpPr>
            <p:nvPr/>
          </p:nvGrpSpPr>
          <p:grpSpPr bwMode="auto">
            <a:xfrm>
              <a:off x="4020" y="2069"/>
              <a:ext cx="175" cy="454"/>
              <a:chOff x="1111" y="2069"/>
              <a:chExt cx="191" cy="363"/>
            </a:xfrm>
          </p:grpSpPr>
          <p:sp>
            <p:nvSpPr>
              <p:cNvPr id="23" name="Line 35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" name="Line 36"/>
              <p:cNvSpPr>
                <a:spLocks noChangeShapeType="1"/>
              </p:cNvSpPr>
              <p:nvPr/>
            </p:nvSpPr>
            <p:spPr bwMode="auto">
              <a:xfrm>
                <a:off x="1156" y="2432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Text Box 37"/>
              <p:cNvSpPr txBox="1">
                <a:spLocks noChangeArrowheads="1"/>
              </p:cNvSpPr>
              <p:nvPr/>
            </p:nvSpPr>
            <p:spPr bwMode="auto">
              <a:xfrm>
                <a:off x="1111" y="2127"/>
                <a:ext cx="191" cy="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>
                    <a:latin typeface="Berlin Sans FB" panose="020E0602020502020306" pitchFamily="34" charset="0"/>
                  </a:rPr>
                  <a:t>h</a:t>
                </a:r>
              </a:p>
            </p:txBody>
          </p:sp>
          <p:sp>
            <p:nvSpPr>
              <p:cNvPr id="26" name="Line 38"/>
              <p:cNvSpPr>
                <a:spLocks noChangeShapeType="1"/>
              </p:cNvSpPr>
              <p:nvPr/>
            </p:nvSpPr>
            <p:spPr bwMode="auto">
              <a:xfrm flipV="1">
                <a:off x="1202" y="2069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Line 39"/>
              <p:cNvSpPr>
                <a:spLocks noChangeShapeType="1"/>
              </p:cNvSpPr>
              <p:nvPr/>
            </p:nvSpPr>
            <p:spPr bwMode="auto">
              <a:xfrm>
                <a:off x="1202" y="234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5221288" y="4150296"/>
            <a:ext cx="733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8000"/>
                </a:solidFill>
                <a:latin typeface="Berlin Sans FB" panose="020E0602020502020306" pitchFamily="34" charset="0"/>
              </a:rPr>
              <a:t>(</a:t>
            </a:r>
            <a:r>
              <a:rPr lang="zh-TW" altLang="en-US" sz="1600">
                <a:solidFill>
                  <a:srgbClr val="008000"/>
                </a:solidFill>
                <a:latin typeface="Berlin Sans FB" panose="020E0602020502020306" pitchFamily="34" charset="0"/>
              </a:rPr>
              <a:t>補滿</a:t>
            </a:r>
            <a:r>
              <a:rPr lang="en-US" altLang="zh-TW" sz="1600">
                <a:solidFill>
                  <a:srgbClr val="008000"/>
                </a:solidFill>
                <a:latin typeface="Berlin Sans FB" panose="020E0602020502020306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54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620688"/>
            <a:ext cx="8278812" cy="525621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(2) </a:t>
            </a:r>
            <a:r>
              <a:rPr lang="zh-TW" altLang="en-US" dirty="0">
                <a:sym typeface="Symbol" panose="05050102010706020507" pitchFamily="18" charset="2"/>
              </a:rPr>
              <a:t>再求 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zh-TW" altLang="en-US" dirty="0">
                <a:sym typeface="Symbol" panose="05050102010706020507" pitchFamily="18" charset="2"/>
              </a:rPr>
              <a:t>即</a:t>
            </a:r>
            <a:r>
              <a:rPr lang="en-US" altLang="zh-TW" dirty="0">
                <a:sym typeface="Symbol" panose="05050102010706020507" pitchFamily="18" charset="2"/>
              </a:rPr>
              <a:t>: </a:t>
            </a:r>
            <a:r>
              <a:rPr lang="zh-TW" altLang="en-US" dirty="0">
                <a:sym typeface="Symbol" panose="05050102010706020507" pitchFamily="18" charset="2"/>
              </a:rPr>
              <a:t>求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Lower bound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  <a:r>
              <a:rPr lang="en-US" altLang="zh-TW" dirty="0"/>
              <a:t> </a:t>
            </a:r>
            <a:endParaRPr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    Step 3</a:t>
            </a:r>
            <a:r>
              <a:rPr lang="en-US" altLang="zh-TW" dirty="0">
                <a:sym typeface="Symbol" panose="05050102010706020507" pitchFamily="18" charset="2"/>
              </a:rPr>
              <a:t>:  Total cost = n + n + n + … + leaf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     [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解決方法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]</a:t>
            </a:r>
            <a:r>
              <a:rPr lang="en-US" altLang="zh-TW" sz="2000" dirty="0">
                <a:sym typeface="Symbol" panose="05050102010706020507" pitchFamily="18" charset="2"/>
              </a:rPr>
              <a:t>: </a:t>
            </a:r>
            <a:r>
              <a:rPr lang="zh-TW" altLang="en-US" sz="2000" u="sng" dirty="0">
                <a:sym typeface="Symbol" panose="05050102010706020507" pitchFamily="18" charset="2"/>
              </a:rPr>
              <a:t>從 “</a:t>
            </a:r>
            <a:r>
              <a:rPr lang="zh-TW" altLang="en-US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高度</a:t>
            </a:r>
            <a:r>
              <a:rPr lang="zh-TW" altLang="en-US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</a:t>
            </a:r>
            <a:r>
              <a:rPr lang="zh-TW" altLang="en-US" sz="2000" u="sng" dirty="0">
                <a:sym typeface="Symbol" panose="05050102010706020507" pitchFamily="18" charset="2"/>
              </a:rPr>
              <a:t>” 下手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TW" altLang="en-US" sz="2000" dirty="0">
                <a:sym typeface="Symbol" panose="05050102010706020507" pitchFamily="18" charset="2"/>
              </a:rPr>
              <a:t>      觀念</a:t>
            </a:r>
            <a:r>
              <a:rPr lang="en-US" altLang="zh-TW" sz="2000" dirty="0">
                <a:sym typeface="Symbol" panose="05050102010706020507" pitchFamily="18" charset="2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20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       Total cost = n + n + n + … + leaf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                         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TW" sz="2000" dirty="0">
                <a:sym typeface="Symbol" panose="05050102010706020507" pitchFamily="18" charset="2"/>
              </a:rPr>
              <a:t>n + n + n + … + n  (</a:t>
            </a:r>
            <a:r>
              <a:rPr lang="zh-TW" altLang="en-US" sz="2000" dirty="0">
                <a:sym typeface="Symbol" panose="05050102010706020507" pitchFamily="18" charset="2"/>
              </a:rPr>
              <a:t>有</a:t>
            </a:r>
            <a:r>
              <a:rPr lang="en-US" altLang="zh-TW" sz="2000" dirty="0">
                <a:sym typeface="Symbol" panose="05050102010706020507" pitchFamily="18" charset="2"/>
              </a:rPr>
              <a:t>log</a:t>
            </a:r>
            <a:r>
              <a:rPr lang="en-US" altLang="zh-TW" sz="2000" baseline="-25000" dirty="0">
                <a:sym typeface="Symbol" panose="05050102010706020507" pitchFamily="18" charset="2"/>
              </a:rPr>
              <a:t>3</a:t>
            </a:r>
            <a:r>
              <a:rPr lang="en-US" altLang="zh-TW" sz="2000" dirty="0">
                <a:sym typeface="Symbol" panose="05050102010706020507" pitchFamily="18" charset="2"/>
              </a:rPr>
              <a:t>n</a:t>
            </a:r>
            <a:r>
              <a:rPr lang="zh-TW" altLang="en-US" sz="2000" dirty="0">
                <a:sym typeface="Symbol" panose="05050102010706020507" pitchFamily="18" charset="2"/>
              </a:rPr>
              <a:t>個</a:t>
            </a:r>
            <a:r>
              <a:rPr lang="en-US" altLang="zh-TW" sz="2000" dirty="0">
                <a:sym typeface="Symbol" panose="05050102010706020507" pitchFamily="18" charset="2"/>
              </a:rPr>
              <a:t>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                           = n (log</a:t>
            </a:r>
            <a:r>
              <a:rPr lang="en-US" altLang="zh-TW" sz="2000" baseline="-25000" dirty="0">
                <a:sym typeface="Symbol" panose="05050102010706020507" pitchFamily="18" charset="2"/>
              </a:rPr>
              <a:t>3</a:t>
            </a:r>
            <a:r>
              <a:rPr lang="en-US" altLang="zh-TW" sz="2000" dirty="0">
                <a:sym typeface="Symbol" panose="05050102010706020507" pitchFamily="18" charset="2"/>
              </a:rPr>
              <a:t>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        T(n) = </a:t>
            </a:r>
            <a:r>
              <a:rPr lang="en-US" altLang="zh-TW" sz="2000" u="sng" dirty="0">
                <a:sym typeface="Symbol" panose="05050102010706020507" pitchFamily="18" charset="2"/>
              </a:rPr>
              <a:t>(n log n)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∴ </a:t>
            </a:r>
            <a:r>
              <a:rPr lang="zh-TW" altLang="en-US" sz="2000" dirty="0">
                <a:sym typeface="Symbol" panose="05050102010706020507" pitchFamily="18" charset="2"/>
              </a:rPr>
              <a:t>根據 </a:t>
            </a:r>
            <a:r>
              <a:rPr lang="en-US" altLang="zh-TW" sz="2000" dirty="0">
                <a:sym typeface="Symbol" panose="05050102010706020507" pitchFamily="18" charset="2"/>
              </a:rPr>
              <a:t>(1)+(2)</a:t>
            </a:r>
            <a:r>
              <a:rPr lang="zh-TW" altLang="en-US" sz="2000" dirty="0">
                <a:sym typeface="Symbol" panose="05050102010706020507" pitchFamily="18" charset="2"/>
              </a:rPr>
              <a:t>，得知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T(n) = (n log n)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4140200" y="2829000"/>
            <a:ext cx="576263" cy="485775"/>
          </a:xfrm>
          <a:prstGeom prst="rightArrow">
            <a:avLst>
              <a:gd name="adj1" fmla="val 50000"/>
              <a:gd name="adj2" fmla="val 2965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1908175" y="2749625"/>
            <a:ext cx="1800225" cy="971550"/>
            <a:chOff x="1202" y="2296"/>
            <a:chExt cx="1134" cy="612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 rot="8091553">
              <a:off x="1585" y="2383"/>
              <a:ext cx="426" cy="623"/>
            </a:xfrm>
            <a:prstGeom prst="rtTriangl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202" y="2296"/>
              <a:ext cx="220" cy="363"/>
              <a:chOff x="1111" y="2069"/>
              <a:chExt cx="220" cy="363"/>
            </a:xfrm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1156" y="2432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1111" y="2127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Berlin Sans FB" panose="020E0602020502020306" pitchFamily="34" charset="0"/>
                  </a:rPr>
                  <a:t>h’</a:t>
                </a:r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 flipV="1">
                <a:off x="1202" y="2069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1202" y="234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2161" y="2296"/>
              <a:ext cx="175" cy="454"/>
              <a:chOff x="1111" y="2069"/>
              <a:chExt cx="191" cy="363"/>
            </a:xfrm>
          </p:grpSpPr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" name="Line 14"/>
              <p:cNvSpPr>
                <a:spLocks noChangeShapeType="1"/>
              </p:cNvSpPr>
              <p:nvPr/>
            </p:nvSpPr>
            <p:spPr bwMode="auto">
              <a:xfrm>
                <a:off x="1156" y="2432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" name="Text Box 15"/>
              <p:cNvSpPr txBox="1">
                <a:spLocks noChangeArrowheads="1"/>
              </p:cNvSpPr>
              <p:nvPr/>
            </p:nvSpPr>
            <p:spPr bwMode="auto">
              <a:xfrm>
                <a:off x="1111" y="2127"/>
                <a:ext cx="191" cy="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>
                    <a:latin typeface="Berlin Sans FB" panose="020E0602020502020306" pitchFamily="34" charset="0"/>
                  </a:rPr>
                  <a:t>h</a:t>
                </a:r>
              </a:p>
            </p:txBody>
          </p:sp>
          <p:sp>
            <p:nvSpPr>
              <p:cNvPr id="11" name="Line 16"/>
              <p:cNvSpPr>
                <a:spLocks noChangeShapeType="1"/>
              </p:cNvSpPr>
              <p:nvPr/>
            </p:nvSpPr>
            <p:spPr bwMode="auto">
              <a:xfrm flipV="1">
                <a:off x="1202" y="2069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" name="Line 17"/>
              <p:cNvSpPr>
                <a:spLocks noChangeShapeType="1"/>
              </p:cNvSpPr>
              <p:nvPr/>
            </p:nvSpPr>
            <p:spPr bwMode="auto">
              <a:xfrm>
                <a:off x="1202" y="234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18" name="Group 48"/>
          <p:cNvGrpSpPr>
            <a:grpSpLocks/>
          </p:cNvGrpSpPr>
          <p:nvPr/>
        </p:nvGrpSpPr>
        <p:grpSpPr bwMode="auto">
          <a:xfrm>
            <a:off x="4943475" y="2636912"/>
            <a:ext cx="1778000" cy="1098550"/>
            <a:chOff x="3114" y="2225"/>
            <a:chExt cx="1120" cy="692"/>
          </a:xfrm>
        </p:grpSpPr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 rot="8091553">
              <a:off x="3536" y="2360"/>
              <a:ext cx="426" cy="623"/>
            </a:xfrm>
            <a:prstGeom prst="rtTriangl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3289" y="2705"/>
              <a:ext cx="4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>
                  <a:solidFill>
                    <a:srgbClr val="0000FF"/>
                  </a:solidFill>
                  <a:latin typeface="Berlin Sans FB" panose="020E0602020502020306" pitchFamily="34" charset="0"/>
                </a:rPr>
                <a:t>(</a:t>
              </a:r>
              <a:r>
                <a:rPr lang="zh-TW" altLang="en-US" sz="1600">
                  <a:solidFill>
                    <a:srgbClr val="0000FF"/>
                  </a:solidFill>
                  <a:latin typeface="Berlin Sans FB" panose="020E0602020502020306" pitchFamily="34" charset="0"/>
                </a:rPr>
                <a:t>砍掉</a:t>
              </a:r>
              <a:r>
                <a:rPr lang="en-US" altLang="zh-TW" sz="1600">
                  <a:solidFill>
                    <a:srgbClr val="0000FF"/>
                  </a:solidFill>
                  <a:latin typeface="Berlin Sans FB" panose="020E0602020502020306" pitchFamily="34" charset="0"/>
                </a:rPr>
                <a:t>)</a:t>
              </a:r>
            </a:p>
          </p:txBody>
        </p:sp>
        <p:sp>
          <p:nvSpPr>
            <p:cNvPr id="21" name="AutoShape 34"/>
            <p:cNvSpPr>
              <a:spLocks noChangeArrowheads="1"/>
            </p:cNvSpPr>
            <p:nvPr/>
          </p:nvSpPr>
          <p:spPr bwMode="auto">
            <a:xfrm>
              <a:off x="3369" y="2281"/>
              <a:ext cx="610" cy="31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2" name="Group 35"/>
            <p:cNvGrpSpPr>
              <a:grpSpLocks/>
            </p:cNvGrpSpPr>
            <p:nvPr/>
          </p:nvGrpSpPr>
          <p:grpSpPr bwMode="auto">
            <a:xfrm>
              <a:off x="3114" y="2251"/>
              <a:ext cx="220" cy="363"/>
              <a:chOff x="1111" y="2069"/>
              <a:chExt cx="220" cy="363"/>
            </a:xfrm>
          </p:grpSpPr>
          <p:sp>
            <p:nvSpPr>
              <p:cNvPr id="29" name="Line 36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" name="Line 37"/>
              <p:cNvSpPr>
                <a:spLocks noChangeShapeType="1"/>
              </p:cNvSpPr>
              <p:nvPr/>
            </p:nvSpPr>
            <p:spPr bwMode="auto">
              <a:xfrm>
                <a:off x="1156" y="2432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Text Box 38"/>
              <p:cNvSpPr txBox="1">
                <a:spLocks noChangeArrowheads="1"/>
              </p:cNvSpPr>
              <p:nvPr/>
            </p:nvSpPr>
            <p:spPr bwMode="auto">
              <a:xfrm>
                <a:off x="1111" y="2127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Berlin Sans FB" panose="020E0602020502020306" pitchFamily="34" charset="0"/>
                  </a:rPr>
                  <a:t>h’</a:t>
                </a:r>
              </a:p>
            </p:txBody>
          </p:sp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 flipV="1">
                <a:off x="1202" y="2069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" name="Line 40"/>
              <p:cNvSpPr>
                <a:spLocks noChangeShapeType="1"/>
              </p:cNvSpPr>
              <p:nvPr/>
            </p:nvSpPr>
            <p:spPr bwMode="auto">
              <a:xfrm>
                <a:off x="1202" y="234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3" name="Group 41"/>
            <p:cNvGrpSpPr>
              <a:grpSpLocks/>
            </p:cNvGrpSpPr>
            <p:nvPr/>
          </p:nvGrpSpPr>
          <p:grpSpPr bwMode="auto">
            <a:xfrm>
              <a:off x="4014" y="2225"/>
              <a:ext cx="220" cy="363"/>
              <a:chOff x="1111" y="2069"/>
              <a:chExt cx="220" cy="363"/>
            </a:xfrm>
          </p:grpSpPr>
          <p:sp>
            <p:nvSpPr>
              <p:cNvPr id="24" name="Line 42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Line 43"/>
              <p:cNvSpPr>
                <a:spLocks noChangeShapeType="1"/>
              </p:cNvSpPr>
              <p:nvPr/>
            </p:nvSpPr>
            <p:spPr bwMode="auto">
              <a:xfrm>
                <a:off x="1156" y="2432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" name="Text Box 44"/>
              <p:cNvSpPr txBox="1">
                <a:spLocks noChangeArrowheads="1"/>
              </p:cNvSpPr>
              <p:nvPr/>
            </p:nvSpPr>
            <p:spPr bwMode="auto">
              <a:xfrm>
                <a:off x="1111" y="2127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Berlin Sans FB" panose="020E0602020502020306" pitchFamily="34" charset="0"/>
                  </a:rPr>
                  <a:t>h’</a:t>
                </a:r>
              </a:p>
            </p:txBody>
          </p:sp>
          <p:sp>
            <p:nvSpPr>
              <p:cNvPr id="27" name="Line 45"/>
              <p:cNvSpPr>
                <a:spLocks noChangeShapeType="1"/>
              </p:cNvSpPr>
              <p:nvPr/>
            </p:nvSpPr>
            <p:spPr bwMode="auto">
              <a:xfrm flipV="1">
                <a:off x="1202" y="2069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" name="Line 46"/>
              <p:cNvSpPr>
                <a:spLocks noChangeShapeType="1"/>
              </p:cNvSpPr>
              <p:nvPr/>
            </p:nvSpPr>
            <p:spPr bwMode="auto">
              <a:xfrm>
                <a:off x="1202" y="234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76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用遞迴樹法解</a:t>
            </a:r>
            <a:r>
              <a:rPr lang="en-US" altLang="zh-TW" dirty="0"/>
              <a:t>T(n) =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T(n/5)</a:t>
            </a:r>
            <a:r>
              <a:rPr lang="en-US" altLang="zh-TW" dirty="0"/>
              <a:t> + T(7n/10) + n</a:t>
            </a:r>
            <a:r>
              <a:rPr lang="zh-TW" altLang="en-US" dirty="0"/>
              <a:t>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用遞迴樹法解</a:t>
            </a:r>
            <a:r>
              <a:rPr lang="en-US" altLang="zh-TW" dirty="0"/>
              <a:t>T(n) =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T(n/2)</a:t>
            </a:r>
            <a:r>
              <a:rPr lang="en-US" altLang="zh-TW" dirty="0"/>
              <a:t> + 2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T(n/4)</a:t>
            </a:r>
            <a:r>
              <a:rPr lang="en-US" altLang="zh-TW" dirty="0"/>
              <a:t> + n</a:t>
            </a:r>
            <a:r>
              <a:rPr lang="zh-TW" altLang="en-US" dirty="0"/>
              <a:t>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用遞迴樹法解</a:t>
            </a:r>
            <a:r>
              <a:rPr lang="en-US" altLang="zh-TW" dirty="0"/>
              <a:t>T(n) = 3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T(n/4)</a:t>
            </a:r>
            <a:r>
              <a:rPr lang="en-US" altLang="zh-TW" dirty="0"/>
              <a:t> + cn</a:t>
            </a:r>
            <a:r>
              <a:rPr lang="en-US" altLang="zh-TW" baseline="30000" dirty="0"/>
              <a:t>2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0884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668077"/>
          </a:xfrm>
        </p:spPr>
        <p:txBody>
          <a:bodyPr/>
          <a:lstStyle/>
          <a:p>
            <a:r>
              <a:rPr lang="zh-TW" altLang="en-US" dirty="0"/>
              <a:t>支配理論方法 </a:t>
            </a:r>
            <a:r>
              <a:rPr lang="en-US" altLang="zh-TW" dirty="0"/>
              <a:t>(</a:t>
            </a:r>
            <a:r>
              <a:rPr lang="en-US" altLang="zh-TW" cap="none" dirty="0"/>
              <a:t>Master Theorem Method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7740650" cy="3944938"/>
          </a:xfrm>
          <a:prstGeom prst="rect">
            <a:avLst/>
          </a:prstGeom>
          <a:noFill/>
          <a:ln w="57150" cmpd="thickThin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267744" y="3645024"/>
            <a:ext cx="216024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355551"/>
            <a:ext cx="8061325" cy="518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TW" altLang="en-US" dirty="0"/>
              <a:t>當遞迴方程式具有某種特定型式時適用。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rgbClr val="0000FF"/>
                </a:solidFill>
              </a:rPr>
              <a:t>【</a:t>
            </a:r>
            <a:r>
              <a:rPr lang="zh-TW" altLang="en-US" dirty="0">
                <a:solidFill>
                  <a:srgbClr val="0000FF"/>
                </a:solidFill>
              </a:rPr>
              <a:t>精神</a:t>
            </a:r>
            <a:r>
              <a:rPr lang="en-US" altLang="zh-TW" dirty="0">
                <a:solidFill>
                  <a:srgbClr val="0000FF"/>
                </a:solidFill>
              </a:rPr>
              <a:t>】</a:t>
            </a:r>
            <a:r>
              <a:rPr lang="zh-TW" altLang="en-US" dirty="0"/>
              <a:t>讓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b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="1" baseline="3000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</a:t>
            </a:r>
            <a:r>
              <a:rPr lang="en-US" altLang="zh-TW" sz="2000" b="1" baseline="1000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TW" b="1" baseline="3000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TW" b="1" baseline="30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baseline="30000" dirty="0"/>
              <a:t> </a:t>
            </a:r>
            <a:r>
              <a:rPr lang="zh-TW" altLang="en-US" dirty="0"/>
              <a:t>比大小</a:t>
            </a:r>
            <a:r>
              <a:rPr lang="en-US" altLang="zh-TW" dirty="0"/>
              <a:t>!!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237016" y="5420817"/>
            <a:ext cx="1577975" cy="711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>
                <a:latin typeface="Berlin Sans FB" panose="020E0602020502020306" pitchFamily="34" charset="0"/>
                <a:sym typeface="Wingdings 2" panose="05020102010507070707" pitchFamily="18" charset="2"/>
              </a:rPr>
              <a:t> </a:t>
            </a:r>
            <a:r>
              <a:rPr lang="zh-TW" altLang="en-US" sz="2000"/>
              <a:t>是 </a:t>
            </a:r>
            <a:r>
              <a:rPr lang="zh-TW" altLang="en-US" sz="2000">
                <a:latin typeface="Berlin Sans FB" panose="020E0602020502020306" pitchFamily="34" charset="0"/>
                <a:sym typeface="Wingdings 2" panose="05020102010507070707" pitchFamily="18" charset="2"/>
              </a:rPr>
              <a:t></a:t>
            </a:r>
            <a:r>
              <a:rPr lang="zh-TW" altLang="en-US" sz="2000">
                <a:latin typeface="Berlin Sans FB" panose="020E0602020502020306" pitchFamily="34" charset="0"/>
              </a:rPr>
              <a:t> 的</a:t>
            </a:r>
          </a:p>
          <a:p>
            <a:r>
              <a:rPr lang="en-US" altLang="zh-TW" sz="2000">
                <a:latin typeface="Berlin Sans FB" panose="020E0602020502020306" pitchFamily="34" charset="0"/>
              </a:rPr>
              <a:t>General Case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873403" y="3347774"/>
            <a:ext cx="4248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其中，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為問題規模，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為遞推的子問題數量，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n/b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為每個子問題的規模（假設每個子問題的規模基本一樣），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f(n)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為遞推以外進行的計算工作。</a:t>
            </a:r>
          </a:p>
        </p:txBody>
      </p:sp>
    </p:spTree>
    <p:extLst>
      <p:ext uri="{BB962C8B-B14F-4D97-AF65-F5344CB8AC3E}">
        <p14:creationId xmlns:p14="http://schemas.microsoft.com/office/powerpoint/2010/main" val="64502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uiExpand="1" build="p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支配理論方法 </a:t>
            </a:r>
            <a:r>
              <a:rPr lang="en-US" altLang="zh-TW" dirty="0"/>
              <a:t>(</a:t>
            </a:r>
            <a:r>
              <a:rPr lang="en-US" altLang="zh-TW" cap="none" dirty="0"/>
              <a:t>Master Theorem Method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分而治之（</a:t>
            </a:r>
            <a:r>
              <a:rPr lang="en-US" altLang="zh-TW" sz="2800" dirty="0"/>
              <a:t>Divide-and-Conquer</a:t>
            </a:r>
            <a:r>
              <a:rPr lang="zh-TW" altLang="en-US" sz="2800" dirty="0"/>
              <a:t>）</a:t>
            </a:r>
            <a:endParaRPr lang="en-US" altLang="zh-TW" sz="2800" dirty="0"/>
          </a:p>
          <a:p>
            <a:pPr lvl="1"/>
            <a:r>
              <a:rPr lang="zh-TW" altLang="en-US" sz="2400" dirty="0"/>
              <a:t>將原本有</a:t>
            </a:r>
            <a:r>
              <a:rPr lang="en-US" altLang="zh-TW" sz="2400" dirty="0"/>
              <a:t>n</a:t>
            </a:r>
            <a:r>
              <a:rPr lang="zh-TW" altLang="en-US" sz="2400" dirty="0"/>
              <a:t>筆輸入資料的問題先分割成</a:t>
            </a:r>
            <a:r>
              <a:rPr lang="en-US" altLang="zh-TW" sz="2400" dirty="0"/>
              <a:t>a</a:t>
            </a:r>
            <a:r>
              <a:rPr lang="zh-TW" altLang="en-US" sz="2400" dirty="0"/>
              <a:t>個子問題，</a:t>
            </a:r>
            <a:r>
              <a:rPr lang="zh-TW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每一個子問題的輸入資料有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n/b</a:t>
            </a:r>
            <a:r>
              <a:rPr lang="zh-TW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筆</a:t>
            </a:r>
            <a:r>
              <a:rPr lang="zh-TW" altLang="en-US" sz="2400" dirty="0"/>
              <a:t>，</a:t>
            </a:r>
          </a:p>
          <a:p>
            <a:pPr lvl="1"/>
            <a:r>
              <a:rPr lang="zh-TW" altLang="en-US" sz="2400" dirty="0"/>
              <a:t>然後</a:t>
            </a:r>
            <a:r>
              <a:rPr lang="zh-TW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遞迴地呼叫自己</a:t>
            </a:r>
            <a:r>
              <a:rPr lang="zh-TW" altLang="en-US" sz="2400" dirty="0"/>
              <a:t>這個演算法來解每一個子問題，</a:t>
            </a:r>
          </a:p>
          <a:p>
            <a:pPr lvl="1"/>
            <a:r>
              <a:rPr lang="zh-TW" altLang="en-US" sz="2400" dirty="0"/>
              <a:t>最後再將所有子問題的解</a:t>
            </a:r>
            <a:r>
              <a:rPr lang="zh-TW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合併</a:t>
            </a:r>
            <a:r>
              <a:rPr lang="zh-TW" altLang="en-US" sz="2400" dirty="0"/>
              <a:t>起來產生原問題的解。</a:t>
            </a:r>
          </a:p>
        </p:txBody>
      </p:sp>
    </p:spTree>
    <p:extLst>
      <p:ext uri="{BB962C8B-B14F-4D97-AF65-F5344CB8AC3E}">
        <p14:creationId xmlns:p14="http://schemas.microsoft.com/office/powerpoint/2010/main" val="418659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pPr lvl="1"/>
            <a:r>
              <a:rPr lang="zh-TW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尾端遞迴 </a:t>
            </a:r>
            <a:r>
              <a:rPr lang="en-US" altLang="zh-TW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(Tail Recursion):</a:t>
            </a:r>
          </a:p>
          <a:p>
            <a:pPr lvl="2"/>
            <a:r>
              <a:rPr lang="zh-TW" altLang="en-US" dirty="0"/>
              <a:t>屬於直接遞迴的特例</a:t>
            </a:r>
          </a:p>
          <a:p>
            <a:pPr lvl="2"/>
            <a:endParaRPr lang="zh-TW" altLang="en-US" dirty="0"/>
          </a:p>
          <a:p>
            <a:pPr lvl="2"/>
            <a:endParaRPr lang="zh-TW" altLang="en-US" dirty="0"/>
          </a:p>
          <a:p>
            <a:pPr lvl="2"/>
            <a:endParaRPr lang="zh-TW" altLang="en-US" dirty="0"/>
          </a:p>
          <a:p>
            <a:pPr lvl="2"/>
            <a:endParaRPr lang="zh-TW" altLang="en-US" dirty="0"/>
          </a:p>
          <a:p>
            <a:pPr lvl="2"/>
            <a:endParaRPr lang="zh-TW" altLang="en-US" dirty="0"/>
          </a:p>
          <a:p>
            <a:pPr lvl="2"/>
            <a:endParaRPr lang="zh-TW" altLang="en-US" dirty="0"/>
          </a:p>
          <a:p>
            <a:pPr lvl="2"/>
            <a:endParaRPr lang="zh-TW" altLang="en-US" dirty="0"/>
          </a:p>
          <a:p>
            <a:pPr lvl="1"/>
            <a:r>
              <a:rPr lang="zh-TW" altLang="en-US" dirty="0"/>
              <a:t>建議：用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非遞迴</a:t>
            </a:r>
            <a:r>
              <a:rPr lang="zh-TW" altLang="en-US" dirty="0"/>
              <a:t>方式會較有效率</a:t>
            </a:r>
          </a:p>
          <a:p>
            <a:pPr lvl="2"/>
            <a:r>
              <a:rPr lang="zh-TW" altLang="en-US" dirty="0"/>
              <a:t>即</a:t>
            </a:r>
            <a:r>
              <a:rPr lang="en-US" altLang="zh-TW" dirty="0"/>
              <a:t>: </a:t>
            </a:r>
            <a:r>
              <a:rPr lang="zh-TW" altLang="en-US" dirty="0"/>
              <a:t>改用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迴圈</a:t>
            </a:r>
            <a:r>
              <a:rPr lang="zh-TW" altLang="en-US" dirty="0"/>
              <a:t> </a:t>
            </a:r>
            <a:r>
              <a:rPr lang="en-US" altLang="zh-TW" dirty="0"/>
              <a:t>(while…, repeat…until)</a:t>
            </a:r>
          </a:p>
          <a:p>
            <a:pPr lvl="2"/>
            <a:r>
              <a:rPr lang="en-US" altLang="zh-TW" dirty="0">
                <a:sym typeface="Wingdings 3" panose="05040102010807070707" pitchFamily="18" charset="2"/>
              </a:rPr>
              <a:t>∵</a:t>
            </a:r>
            <a:r>
              <a:rPr lang="zh-TW" altLang="en-US" dirty="0">
                <a:sym typeface="Wingdings 3" panose="05040102010807070707" pitchFamily="18" charset="2"/>
              </a:rPr>
              <a:t>遞迴要花費額外的處理 </a:t>
            </a:r>
            <a:r>
              <a:rPr lang="en-US" altLang="zh-TW" dirty="0">
                <a:sym typeface="Wingdings 3" panose="05040102010807070707" pitchFamily="18" charset="2"/>
              </a:rPr>
              <a:t>(</a:t>
            </a:r>
            <a:r>
              <a:rPr lang="zh-TW" altLang="en-US" dirty="0">
                <a:sym typeface="Wingdings 3" panose="05040102010807070707" pitchFamily="18" charset="2"/>
              </a:rPr>
              <a:t>如</a:t>
            </a:r>
            <a:r>
              <a:rPr lang="en-US" altLang="zh-TW" dirty="0">
                <a:sym typeface="Wingdings 3" panose="05040102010807070707" pitchFamily="18" charset="2"/>
              </a:rPr>
              <a:t>: stack</a:t>
            </a:r>
            <a:r>
              <a:rPr lang="zh-TW" altLang="en-US" dirty="0">
                <a:sym typeface="Wingdings 3" panose="05040102010807070707" pitchFamily="18" charset="2"/>
              </a:rPr>
              <a:t>的</a:t>
            </a:r>
            <a:r>
              <a:rPr lang="en-US" altLang="zh-TW" dirty="0">
                <a:sym typeface="Wingdings 3" panose="05040102010807070707" pitchFamily="18" charset="2"/>
              </a:rPr>
              <a:t>push, pop,…)</a:t>
            </a:r>
          </a:p>
          <a:p>
            <a:endParaRPr lang="zh-TW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76750" y="1844824"/>
            <a:ext cx="2303463" cy="20891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>
                <a:latin typeface="Berlin Sans FB Demi" panose="020E0802020502020306" pitchFamily="34" charset="0"/>
              </a:rPr>
              <a:t>void Function2(void)</a:t>
            </a: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 Demi" panose="020E0802020502020306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" panose="020E0602020502020306" pitchFamily="34" charset="0"/>
              </a:rPr>
              <a:t>……..</a:t>
            </a: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" panose="020E0602020502020306" pitchFamily="34" charset="0"/>
              </a:rPr>
              <a:t>……..</a:t>
            </a:r>
            <a:endParaRPr lang="en-US" altLang="zh-TW">
              <a:latin typeface="Berlin Sans FB Demi" panose="020E0802020502020306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 Demi" panose="020E0802020502020306" pitchFamily="34" charset="0"/>
              </a:rPr>
              <a:t>Function2( );</a:t>
            </a:r>
            <a:endParaRPr lang="en-US" altLang="zh-TW">
              <a:latin typeface="Berlin Sans FB" panose="020E0602020502020306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TW">
                <a:latin typeface="Berlin Sans FB Demi" panose="020E0802020502020306" pitchFamily="34" charset="0"/>
              </a:rPr>
              <a:t>}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411788" y="2349649"/>
            <a:ext cx="1587" cy="86360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988050" y="3359299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6275388" y="2278212"/>
            <a:ext cx="1587" cy="1081087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484438" y="3016399"/>
            <a:ext cx="1200150" cy="7016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程式結束</a:t>
            </a:r>
          </a:p>
          <a:p>
            <a:r>
              <a:rPr lang="zh-TW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的前一行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829050" y="3213249"/>
            <a:ext cx="617538" cy="360363"/>
          </a:xfrm>
          <a:prstGeom prst="rightArrow">
            <a:avLst>
              <a:gd name="adj1" fmla="val 50000"/>
              <a:gd name="adj2" fmla="val 42841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11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支配理論方法 </a:t>
            </a:r>
            <a:r>
              <a:rPr lang="en-US" altLang="zh-TW" dirty="0"/>
              <a:t>(</a:t>
            </a:r>
            <a:r>
              <a:rPr lang="en-US" altLang="zh-TW" cap="none" dirty="0"/>
              <a:t>Master Theorem Method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假設分而治之演算法的整體複雜度是</a:t>
            </a:r>
            <a:r>
              <a:rPr lang="en-US" altLang="zh-TW" dirty="0"/>
              <a:t>T(n)</a:t>
            </a:r>
            <a:r>
              <a:rPr lang="zh-TW" altLang="en-US" dirty="0"/>
              <a:t>而且第一步與第三步所需要的時間複雜度加起來是</a:t>
            </a:r>
            <a:r>
              <a:rPr lang="en-US" altLang="zh-TW" dirty="0"/>
              <a:t>f(n)</a:t>
            </a:r>
            <a:r>
              <a:rPr lang="zh-TW" altLang="en-US" dirty="0"/>
              <a:t>，那麼</a:t>
            </a:r>
            <a:r>
              <a:rPr lang="en-US" altLang="zh-TW" dirty="0"/>
              <a:t>T(n)</a:t>
            </a:r>
            <a:r>
              <a:rPr lang="zh-TW" altLang="en-US" dirty="0"/>
              <a:t>滿足下列的遞迴關係：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	T(n)=</a:t>
            </a:r>
            <a:r>
              <a:rPr lang="en-US" altLang="zh-TW" dirty="0" err="1"/>
              <a:t>aT</a:t>
            </a:r>
            <a:r>
              <a:rPr lang="en-US" altLang="zh-TW" dirty="0"/>
              <a:t>(n/b)+f(n)</a:t>
            </a:r>
          </a:p>
          <a:p>
            <a:pPr marL="324000" lvl="1" indent="0">
              <a:buNone/>
            </a:pPr>
            <a:r>
              <a:rPr lang="zh-TW" altLang="en-US" sz="2400" dirty="0"/>
              <a:t>其中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T(1)=1</a:t>
            </a:r>
            <a:r>
              <a:rPr lang="zh-TW" altLang="en-US" sz="2400" dirty="0"/>
              <a:t>是很合理的假設</a:t>
            </a:r>
          </a:p>
        </p:txBody>
      </p:sp>
    </p:spTree>
    <p:extLst>
      <p:ext uri="{BB962C8B-B14F-4D97-AF65-F5344CB8AC3E}">
        <p14:creationId xmlns:p14="http://schemas.microsoft.com/office/powerpoint/2010/main" val="1557518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580939"/>
          </a:xfrm>
        </p:spPr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8313" y="1341438"/>
            <a:ext cx="8280400" cy="544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TW" altLang="en-US"/>
              <a:t>解 </a:t>
            </a:r>
            <a:r>
              <a:rPr lang="zh-TW" altLang="en-US">
                <a:sym typeface="Wingdings 2" panose="05020102010507070707" pitchFamily="18" charset="2"/>
              </a:rPr>
              <a:t></a:t>
            </a:r>
            <a:r>
              <a:rPr lang="en-US" altLang="zh-TW">
                <a:sym typeface="Wingdings 2" panose="05020102010507070707" pitchFamily="18" charset="2"/>
              </a:rPr>
              <a:t>. </a:t>
            </a:r>
            <a:r>
              <a:rPr lang="en-US" altLang="zh-TW"/>
              <a:t>T(n) = 8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T(n/2)</a:t>
            </a:r>
            <a:r>
              <a:rPr lang="en-US" altLang="zh-TW"/>
              <a:t> + n</a:t>
            </a:r>
            <a:r>
              <a:rPr lang="en-US" altLang="zh-TW" baseline="30000"/>
              <a:t>2 </a:t>
            </a:r>
            <a:r>
              <a:rPr lang="en-US" altLang="zh-TW">
                <a:sym typeface="Wingdings 2" panose="05020102010507070707" pitchFamily="18" charset="2"/>
              </a:rPr>
              <a:t>, . </a:t>
            </a:r>
            <a:r>
              <a:rPr lang="en-US" altLang="zh-TW"/>
              <a:t>T(n) = 4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T(n/2)</a:t>
            </a:r>
            <a:r>
              <a:rPr lang="en-US" altLang="zh-TW"/>
              <a:t> + n</a:t>
            </a:r>
            <a:r>
              <a:rPr lang="en-US" altLang="zh-TW" baseline="30000"/>
              <a:t>2 </a:t>
            </a:r>
            <a:endParaRPr lang="en-US" altLang="zh-TW">
              <a:sym typeface="Wingdings 2" panose="05020102010507070707" pitchFamily="18" charset="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/>
              <a:t>Sol: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>
                <a:sym typeface="Wingdings 2" panose="05020102010507070707" pitchFamily="18" charset="2"/>
              </a:rPr>
              <a:t>. </a:t>
            </a:r>
            <a:r>
              <a:rPr lang="en-US" altLang="zh-TW"/>
              <a:t>    a = 8, b = 2, f(n) = n</a:t>
            </a:r>
            <a:r>
              <a:rPr lang="en-US" altLang="zh-TW" baseline="30000"/>
              <a:t>2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ym typeface="Wingdings 3" panose="05040102010807070707" pitchFamily="18" charset="2"/>
              </a:rPr>
              <a:t>      </a:t>
            </a:r>
            <a:r>
              <a:rPr lang="en-US" altLang="zh-TW"/>
              <a:t>n</a:t>
            </a:r>
            <a:r>
              <a:rPr lang="en-US" altLang="zh-TW" baseline="30000"/>
              <a:t>log</a:t>
            </a:r>
            <a:r>
              <a:rPr lang="en-US" altLang="zh-TW" sz="2000" baseline="10000"/>
              <a:t>b</a:t>
            </a:r>
            <a:r>
              <a:rPr lang="en-US" altLang="zh-TW" baseline="30000"/>
              <a:t>a </a:t>
            </a:r>
            <a:r>
              <a:rPr lang="en-US" altLang="zh-TW"/>
              <a:t>= n</a:t>
            </a:r>
            <a:r>
              <a:rPr lang="en-US" altLang="zh-TW" baseline="30000"/>
              <a:t>log</a:t>
            </a:r>
            <a:r>
              <a:rPr lang="en-US" altLang="zh-TW" sz="2000" baseline="10000"/>
              <a:t>2</a:t>
            </a:r>
            <a:r>
              <a:rPr lang="en-US" altLang="zh-TW" baseline="30000"/>
              <a:t>8</a:t>
            </a:r>
            <a:r>
              <a:rPr lang="en-US" altLang="zh-TW"/>
              <a:t> = n</a:t>
            </a:r>
            <a:r>
              <a:rPr lang="en-US" altLang="zh-TW" baseline="30000"/>
              <a:t>3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>
              <a:latin typeface="新細明體" panose="02020500000000000000" pitchFamily="18" charset="-12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   ∵n</a:t>
            </a:r>
            <a:r>
              <a:rPr lang="en-US" altLang="zh-TW" baseline="30000"/>
              <a:t>2</a:t>
            </a:r>
            <a:r>
              <a:rPr lang="en-US" altLang="zh-TW"/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/>
              <a:t> n</a:t>
            </a:r>
            <a:r>
              <a:rPr lang="en-US" altLang="zh-TW" baseline="30000"/>
              <a:t>3-0.5</a:t>
            </a:r>
            <a:r>
              <a:rPr lang="en-US" altLang="zh-TW"/>
              <a:t>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>
                <a:sym typeface="Wingdings 3" panose="05040102010807070707" pitchFamily="18" charset="2"/>
              </a:rPr>
              <a:t>      f(n) = O(n</a:t>
            </a:r>
            <a:r>
              <a:rPr lang="en-US" altLang="zh-TW" baseline="30000">
                <a:sym typeface="Wingdings 3" panose="05040102010807070707" pitchFamily="18" charset="2"/>
              </a:rPr>
              <a:t>log</a:t>
            </a:r>
            <a:r>
              <a:rPr lang="en-US" altLang="zh-TW" sz="2000" baseline="20000">
                <a:sym typeface="Wingdings 3" panose="05040102010807070707" pitchFamily="18" charset="2"/>
              </a:rPr>
              <a:t>b</a:t>
            </a:r>
            <a:r>
              <a:rPr lang="en-US" altLang="zh-TW" baseline="30000">
                <a:sym typeface="Wingdings 3" panose="05040102010807070707" pitchFamily="18" charset="2"/>
              </a:rPr>
              <a:t>a-</a:t>
            </a:r>
            <a:r>
              <a:rPr lang="el-GR" altLang="zh-TW" baseline="30000">
                <a:latin typeface="新細明體" panose="02020500000000000000" pitchFamily="18" charset="-120"/>
                <a:sym typeface="Wingdings 3" panose="05040102010807070707" pitchFamily="18" charset="2"/>
              </a:rPr>
              <a:t>ε</a:t>
            </a:r>
            <a:r>
              <a:rPr lang="en-US" altLang="zh-TW">
                <a:sym typeface="Wingdings 3" panose="05040102010807070707" pitchFamily="18" charset="2"/>
              </a:rPr>
              <a:t>) … </a:t>
            </a:r>
            <a:r>
              <a:rPr lang="en-US" altLang="zh-TW">
                <a:sym typeface="Wingdings 2" panose="05020102010507070707" pitchFamily="18" charset="2"/>
              </a:rPr>
              <a:t>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>
                <a:sym typeface="Wingdings 3" panose="05040102010807070707" pitchFamily="18" charset="2"/>
              </a:rPr>
              <a:t>         ∴T(n) = </a:t>
            </a:r>
            <a:r>
              <a:rPr lang="en-US" altLang="zh-TW">
                <a:sym typeface="Symbol" panose="05050102010706020507" pitchFamily="18" charset="2"/>
              </a:rPr>
              <a:t></a:t>
            </a:r>
            <a:r>
              <a:rPr lang="en-US" altLang="zh-TW">
                <a:sym typeface="Wingdings 3" panose="05040102010807070707" pitchFamily="18" charset="2"/>
              </a:rPr>
              <a:t>(</a:t>
            </a:r>
            <a:r>
              <a:rPr lang="en-US" altLang="zh-TW"/>
              <a:t>n</a:t>
            </a:r>
            <a:r>
              <a:rPr lang="en-US" altLang="zh-TW" baseline="30000"/>
              <a:t>log</a:t>
            </a:r>
            <a:r>
              <a:rPr lang="en-US" altLang="zh-TW" sz="2000" baseline="10000"/>
              <a:t>b</a:t>
            </a:r>
            <a:r>
              <a:rPr lang="en-US" altLang="zh-TW" baseline="30000"/>
              <a:t>a</a:t>
            </a:r>
            <a:r>
              <a:rPr lang="en-US" altLang="zh-TW">
                <a:sym typeface="Wingdings 3" panose="05040102010807070707" pitchFamily="18" charset="2"/>
              </a:rPr>
              <a:t>) = </a:t>
            </a:r>
            <a:r>
              <a:rPr lang="en-US" altLang="zh-TW">
                <a:solidFill>
                  <a:srgbClr val="FF0000"/>
                </a:solidFill>
                <a:sym typeface="Symbol" panose="05050102010706020507" pitchFamily="18" charset="2"/>
              </a:rPr>
              <a:t></a:t>
            </a:r>
            <a:r>
              <a:rPr lang="en-US" altLang="zh-TW">
                <a:solidFill>
                  <a:srgbClr val="FF0000"/>
                </a:solidFill>
                <a:sym typeface="Wingdings 3" panose="05040102010807070707" pitchFamily="18" charset="2"/>
              </a:rPr>
              <a:t>(</a:t>
            </a:r>
            <a:r>
              <a:rPr lang="en-US" altLang="zh-TW">
                <a:solidFill>
                  <a:srgbClr val="FF0000"/>
                </a:solidFill>
              </a:rPr>
              <a:t>n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  <a:sym typeface="Wingdings 3" panose="05040102010807070707" pitchFamily="18" charset="2"/>
              </a:rPr>
              <a:t>)</a:t>
            </a:r>
            <a:r>
              <a:rPr lang="en-US" altLang="zh-TW">
                <a:sym typeface="Wingdings 3" panose="05040102010807070707" pitchFamily="18" charset="2"/>
              </a:rPr>
              <a:t> </a:t>
            </a:r>
            <a:endParaRPr lang="en-US" altLang="zh-TW">
              <a:sym typeface="Wingdings 2" panose="05020102010507070707" pitchFamily="18" charset="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>
                <a:sym typeface="Wingdings 2" panose="05020102010507070707" pitchFamily="18" charset="2"/>
              </a:rPr>
              <a:t>.     </a:t>
            </a:r>
            <a:r>
              <a:rPr lang="en-US" altLang="zh-TW"/>
              <a:t>a = 4, b = 2, f(n) = n</a:t>
            </a:r>
            <a:r>
              <a:rPr lang="en-US" altLang="zh-TW" baseline="30000"/>
              <a:t>2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ym typeface="Wingdings 3" panose="05040102010807070707" pitchFamily="18" charset="2"/>
              </a:rPr>
              <a:t>      </a:t>
            </a:r>
            <a:r>
              <a:rPr lang="en-US" altLang="zh-TW"/>
              <a:t>n</a:t>
            </a:r>
            <a:r>
              <a:rPr lang="en-US" altLang="zh-TW" baseline="30000"/>
              <a:t>log</a:t>
            </a:r>
            <a:r>
              <a:rPr lang="en-US" altLang="zh-TW" sz="2000" baseline="10000"/>
              <a:t>b</a:t>
            </a:r>
            <a:r>
              <a:rPr lang="en-US" altLang="zh-TW" baseline="30000"/>
              <a:t>a </a:t>
            </a:r>
            <a:r>
              <a:rPr lang="en-US" altLang="zh-TW"/>
              <a:t>= n</a:t>
            </a:r>
            <a:r>
              <a:rPr lang="en-US" altLang="zh-TW" baseline="30000"/>
              <a:t>log</a:t>
            </a:r>
            <a:r>
              <a:rPr lang="en-US" altLang="zh-TW" sz="2000" baseline="10000"/>
              <a:t>2</a:t>
            </a:r>
            <a:r>
              <a:rPr lang="en-US" altLang="zh-TW" baseline="30000"/>
              <a:t>4</a:t>
            </a:r>
            <a:r>
              <a:rPr lang="en-US" altLang="zh-TW"/>
              <a:t> = n</a:t>
            </a:r>
            <a:r>
              <a:rPr lang="en-US" altLang="zh-TW" baseline="30000"/>
              <a:t>2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   ∵n</a:t>
            </a:r>
            <a:r>
              <a:rPr lang="en-US" altLang="zh-TW" baseline="30000"/>
              <a:t>2</a:t>
            </a:r>
            <a:r>
              <a:rPr lang="en-US" altLang="zh-TW"/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/>
              <a:t> n</a:t>
            </a:r>
            <a:r>
              <a:rPr lang="en-US" altLang="zh-TW" baseline="30000"/>
              <a:t>2</a:t>
            </a:r>
            <a:r>
              <a:rPr lang="en-US" altLang="zh-TW"/>
              <a:t> </a:t>
            </a:r>
            <a:r>
              <a:rPr lang="en-US" altLang="zh-TW">
                <a:sym typeface="Wingdings 3" panose="05040102010807070707" pitchFamily="18" charset="2"/>
              </a:rPr>
              <a:t> f(n) = </a:t>
            </a:r>
            <a:r>
              <a:rPr lang="en-US" altLang="zh-TW">
                <a:sym typeface="Symbol" panose="05050102010706020507" pitchFamily="18" charset="2"/>
              </a:rPr>
              <a:t></a:t>
            </a:r>
            <a:r>
              <a:rPr lang="en-US" altLang="zh-TW">
                <a:sym typeface="Wingdings 3" panose="05040102010807070707" pitchFamily="18" charset="2"/>
              </a:rPr>
              <a:t>(n</a:t>
            </a:r>
            <a:r>
              <a:rPr lang="en-US" altLang="zh-TW" baseline="30000">
                <a:sym typeface="Wingdings 3" panose="05040102010807070707" pitchFamily="18" charset="2"/>
              </a:rPr>
              <a:t>log</a:t>
            </a:r>
            <a:r>
              <a:rPr lang="en-US" altLang="zh-TW" sz="2000" baseline="20000">
                <a:sym typeface="Wingdings 3" panose="05040102010807070707" pitchFamily="18" charset="2"/>
              </a:rPr>
              <a:t>b</a:t>
            </a:r>
            <a:r>
              <a:rPr lang="en-US" altLang="zh-TW" baseline="30000">
                <a:sym typeface="Wingdings 3" panose="05040102010807070707" pitchFamily="18" charset="2"/>
              </a:rPr>
              <a:t>a</a:t>
            </a:r>
            <a:r>
              <a:rPr lang="en-US" altLang="zh-TW">
                <a:sym typeface="Wingdings 3" panose="05040102010807070707" pitchFamily="18" charset="2"/>
              </a:rPr>
              <a:t>) … </a:t>
            </a:r>
            <a:r>
              <a:rPr lang="en-US" altLang="zh-TW">
                <a:sym typeface="Wingdings 2" panose="05020102010507070707" pitchFamily="18" charset="2"/>
              </a:rPr>
              <a:t>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>
                <a:sym typeface="Wingdings 3" panose="05040102010807070707" pitchFamily="18" charset="2"/>
              </a:rPr>
              <a:t>         ∴T(n) = </a:t>
            </a:r>
            <a:r>
              <a:rPr lang="en-US" altLang="zh-TW">
                <a:sym typeface="Symbol" panose="05050102010706020507" pitchFamily="18" charset="2"/>
              </a:rPr>
              <a:t></a:t>
            </a:r>
            <a:r>
              <a:rPr lang="en-US" altLang="zh-TW">
                <a:sym typeface="Wingdings 3" panose="05040102010807070707" pitchFamily="18" charset="2"/>
              </a:rPr>
              <a:t>(</a:t>
            </a:r>
            <a:r>
              <a:rPr lang="en-US" altLang="zh-TW"/>
              <a:t>n</a:t>
            </a:r>
            <a:r>
              <a:rPr lang="en-US" altLang="zh-TW" baseline="30000"/>
              <a:t>log</a:t>
            </a:r>
            <a:r>
              <a:rPr lang="en-US" altLang="zh-TW" sz="2000" baseline="10000"/>
              <a:t>b</a:t>
            </a:r>
            <a:r>
              <a:rPr lang="en-US" altLang="zh-TW" baseline="30000"/>
              <a:t>a</a:t>
            </a:r>
            <a:r>
              <a:rPr lang="en-US" altLang="zh-TW">
                <a:sym typeface="Symbol" panose="05050102010706020507" pitchFamily="18" charset="2"/>
              </a:rPr>
              <a:t>lg n</a:t>
            </a:r>
            <a:r>
              <a:rPr lang="en-US" altLang="zh-TW">
                <a:sym typeface="Wingdings 3" panose="05040102010807070707" pitchFamily="18" charset="2"/>
              </a:rPr>
              <a:t>) = </a:t>
            </a:r>
            <a:r>
              <a:rPr lang="en-US" altLang="zh-TW">
                <a:solidFill>
                  <a:srgbClr val="FF0000"/>
                </a:solidFill>
                <a:sym typeface="Symbol" panose="05050102010706020507" pitchFamily="18" charset="2"/>
              </a:rPr>
              <a:t></a:t>
            </a:r>
            <a:r>
              <a:rPr lang="en-US" altLang="zh-TW">
                <a:solidFill>
                  <a:srgbClr val="FF0000"/>
                </a:solidFill>
                <a:sym typeface="Wingdings 3" panose="05040102010807070707" pitchFamily="18" charset="2"/>
              </a:rPr>
              <a:t>(</a:t>
            </a:r>
            <a:r>
              <a:rPr lang="en-US" altLang="zh-TW">
                <a:solidFill>
                  <a:srgbClr val="FF0000"/>
                </a:solidFill>
              </a:rPr>
              <a:t>n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 lg n</a:t>
            </a:r>
            <a:r>
              <a:rPr lang="en-US" altLang="zh-TW">
                <a:solidFill>
                  <a:srgbClr val="FF0000"/>
                </a:solidFill>
                <a:sym typeface="Wingdings 3" panose="05040102010807070707" pitchFamily="18" charset="2"/>
              </a:rPr>
              <a:t>)</a:t>
            </a: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2844800" y="3068638"/>
            <a:ext cx="6048375" cy="431800"/>
          </a:xfrm>
          <a:prstGeom prst="accentBorderCallout2">
            <a:avLst>
              <a:gd name="adj1" fmla="val 26472"/>
              <a:gd name="adj2" fmla="val -1259"/>
              <a:gd name="adj3" fmla="val 26472"/>
              <a:gd name="adj4" fmla="val -1917"/>
              <a:gd name="adj5" fmla="val 144486"/>
              <a:gd name="adj6" fmla="val -419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</a:pPr>
            <a:r>
              <a:rPr lang="el-GR" altLang="zh-TW">
                <a:latin typeface="Berlin Sans FB" panose="020E0602020502020306" pitchFamily="34" charset="0"/>
              </a:rPr>
              <a:t>ε</a:t>
            </a:r>
            <a:r>
              <a:rPr lang="en-US" altLang="zh-TW">
                <a:latin typeface="Berlin Sans FB" panose="020E0602020502020306" pitchFamily="34" charset="0"/>
              </a:rPr>
              <a:t>= 0.5</a:t>
            </a:r>
            <a:r>
              <a:rPr lang="zh-TW" altLang="en-US">
                <a:latin typeface="Berlin Sans FB" panose="020E0602020502020306" pitchFamily="34" charset="0"/>
              </a:rPr>
              <a:t>，</a:t>
            </a:r>
            <a:r>
              <a:rPr lang="el-GR" altLang="zh-TW">
                <a:latin typeface="Berlin Sans FB" panose="020E0602020502020306" pitchFamily="34" charset="0"/>
              </a:rPr>
              <a:t>ε</a:t>
            </a:r>
            <a:r>
              <a:rPr lang="zh-TW" altLang="en-US">
                <a:latin typeface="Berlin Sans FB" panose="020E0602020502020306" pitchFamily="34" charset="0"/>
              </a:rPr>
              <a:t>可自設，只要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大於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0 </a:t>
            </a:r>
            <a:r>
              <a:rPr lang="zh-TW" altLang="en-US">
                <a:latin typeface="Berlin Sans FB" panose="020E0602020502020306" pitchFamily="34" charset="0"/>
              </a:rPr>
              <a:t>且 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不違反後續條件 </a:t>
            </a:r>
            <a:r>
              <a:rPr lang="zh-TW" altLang="en-US">
                <a:latin typeface="Berlin Sans FB" panose="020E0602020502020306" pitchFamily="34" charset="0"/>
              </a:rPr>
              <a:t>即可</a:t>
            </a:r>
            <a:r>
              <a:rPr lang="en-US" altLang="zh-TW">
                <a:latin typeface="Berlin Sans FB" panose="020E0602020502020306" pitchFamily="34" charset="0"/>
              </a:rPr>
              <a:t>!!</a:t>
            </a:r>
            <a:endParaRPr lang="el-GR" altLang="zh-TW">
              <a:latin typeface="Berlin Sans FB" panose="020E0602020502020306" pitchFamily="3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859338" y="3573463"/>
            <a:ext cx="4032250" cy="1152525"/>
          </a:xfrm>
          <a:prstGeom prst="wedgeRectCallout">
            <a:avLst>
              <a:gd name="adj1" fmla="val -86417"/>
              <a:gd name="adj2" fmla="val -248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indent="-1889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TW">
                <a:latin typeface="Berlin Sans FB" panose="020E0602020502020306" pitchFamily="34" charset="0"/>
              </a:rPr>
              <a:t> </a:t>
            </a:r>
            <a:r>
              <a:rPr lang="zh-TW" altLang="en-US">
                <a:latin typeface="Berlin Sans FB" panose="020E0602020502020306" pitchFamily="34" charset="0"/>
              </a:rPr>
              <a:t>為何選用</a:t>
            </a:r>
            <a:r>
              <a:rPr lang="en-US" altLang="zh-TW">
                <a:latin typeface="Berlin Sans FB" panose="020E0602020502020306" pitchFamily="34" charset="0"/>
              </a:rPr>
              <a:t>Big-O?</a:t>
            </a:r>
          </a:p>
          <a:p>
            <a:pPr lvl="1"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TW">
                <a:latin typeface="Berlin Sans FB" panose="020E0602020502020306" pitchFamily="34" charset="0"/>
              </a:rPr>
              <a:t>∵n</a:t>
            </a:r>
            <a:r>
              <a:rPr lang="en-US" altLang="zh-TW" baseline="30000">
                <a:latin typeface="Berlin Sans FB" panose="020E0602020502020306" pitchFamily="34" charset="0"/>
              </a:rPr>
              <a:t>log</a:t>
            </a:r>
            <a:r>
              <a:rPr lang="en-US" altLang="zh-TW" sz="1400" baseline="20000">
                <a:latin typeface="Berlin Sans FB" panose="020E0602020502020306" pitchFamily="34" charset="0"/>
              </a:rPr>
              <a:t>2</a:t>
            </a:r>
            <a:r>
              <a:rPr lang="en-US" altLang="zh-TW" baseline="30000">
                <a:latin typeface="Berlin Sans FB" panose="020E0602020502020306" pitchFamily="34" charset="0"/>
              </a:rPr>
              <a:t>8</a:t>
            </a:r>
            <a:r>
              <a:rPr lang="en-US" altLang="zh-TW">
                <a:latin typeface="Berlin Sans FB" panose="020E0602020502020306" pitchFamily="34" charset="0"/>
              </a:rPr>
              <a:t> = n</a:t>
            </a:r>
            <a:r>
              <a:rPr lang="en-US" altLang="zh-TW" baseline="30000">
                <a:latin typeface="Berlin Sans FB" panose="020E0602020502020306" pitchFamily="34" charset="0"/>
              </a:rPr>
              <a:t>3 </a:t>
            </a:r>
            <a:r>
              <a:rPr lang="zh-TW" altLang="en-US">
                <a:latin typeface="Berlin Sans FB" panose="020E0602020502020306" pitchFamily="34" charset="0"/>
              </a:rPr>
              <a:t>明顯大於 </a:t>
            </a:r>
            <a:r>
              <a:rPr lang="en-US" altLang="zh-TW">
                <a:latin typeface="Berlin Sans FB" panose="020E0602020502020306" pitchFamily="34" charset="0"/>
              </a:rPr>
              <a:t>f(n) = n</a:t>
            </a:r>
            <a:r>
              <a:rPr lang="en-US" altLang="zh-TW" baseline="30000">
                <a:latin typeface="Berlin Sans FB" panose="020E0602020502020306" pitchFamily="34" charset="0"/>
              </a:rPr>
              <a:t>2</a:t>
            </a:r>
          </a:p>
          <a:p>
            <a:pPr lvl="1"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TW">
                <a:latin typeface="Berlin Sans FB" panose="020E0602020502020306" pitchFamily="34" charset="0"/>
              </a:rPr>
              <a:t>Big-O </a:t>
            </a:r>
            <a:r>
              <a:rPr lang="zh-TW" altLang="en-US">
                <a:latin typeface="Berlin Sans FB" panose="020E0602020502020306" pitchFamily="34" charset="0"/>
              </a:rPr>
              <a:t>隱函有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最大上限 </a:t>
            </a:r>
            <a:r>
              <a:rPr lang="en-US" altLang="zh-TW">
                <a:latin typeface="Berlin Sans FB" panose="020E0602020502020306" pitchFamily="34" charset="0"/>
              </a:rPr>
              <a:t>(</a:t>
            </a:r>
            <a:r>
              <a:rPr lang="zh-TW" altLang="en-US">
                <a:latin typeface="Berlin Sans FB" panose="020E0602020502020306" pitchFamily="34" charset="0"/>
              </a:rPr>
              <a:t>即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cs typeface="Times New Roman" panose="02020603050405020304" pitchFamily="18" charset="0"/>
              </a:rPr>
              <a:t>≤</a:t>
            </a:r>
            <a:r>
              <a:rPr lang="en-US" altLang="zh-TW">
                <a:latin typeface="Berlin Sans FB" panose="020E0602020502020306" pitchFamily="34" charset="0"/>
              </a:rPr>
              <a:t>) </a:t>
            </a:r>
            <a:r>
              <a:rPr lang="zh-TW" altLang="en-US">
                <a:latin typeface="Berlin Sans FB" panose="020E0602020502020306" pitchFamily="34" charset="0"/>
              </a:rPr>
              <a:t>之意</a:t>
            </a:r>
          </a:p>
          <a:p>
            <a:pPr lvl="1"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TW" altLang="en-US">
                <a:latin typeface="Berlin Sans FB" panose="020E0602020502020306" pitchFamily="34" charset="0"/>
              </a:rPr>
              <a:t>∴選用</a:t>
            </a:r>
            <a:r>
              <a:rPr lang="en-US" altLang="zh-TW">
                <a:latin typeface="Berlin Sans FB" panose="020E0602020502020306" pitchFamily="34" charset="0"/>
              </a:rPr>
              <a:t>Big-O</a:t>
            </a:r>
            <a:r>
              <a:rPr lang="zh-TW" altLang="en-US">
                <a:latin typeface="Berlin Sans FB" panose="020E0602020502020306" pitchFamily="34" charset="0"/>
              </a:rPr>
              <a:t>表示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364163" y="4797425"/>
            <a:ext cx="3529012" cy="1152525"/>
          </a:xfrm>
          <a:prstGeom prst="wedgeRectCallout">
            <a:avLst>
              <a:gd name="adj1" fmla="val -71954"/>
              <a:gd name="adj2" fmla="val 4545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indent="-1889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TW">
                <a:latin typeface="Berlin Sans FB" panose="020E0602020502020306" pitchFamily="34" charset="0"/>
              </a:rPr>
              <a:t> </a:t>
            </a:r>
            <a:r>
              <a:rPr lang="zh-TW" altLang="en-US">
                <a:latin typeface="Berlin Sans FB" panose="020E0602020502020306" pitchFamily="34" charset="0"/>
              </a:rPr>
              <a:t>為何選用</a:t>
            </a:r>
            <a:r>
              <a:rPr lang="en-US" altLang="zh-TW">
                <a:latin typeface="Berlin Sans FB" panose="020E0602020502020306" pitchFamily="34" charset="0"/>
              </a:rPr>
              <a:t>Theta?</a:t>
            </a:r>
          </a:p>
          <a:p>
            <a:pPr lvl="1"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TW">
                <a:latin typeface="Berlin Sans FB" panose="020E0602020502020306" pitchFamily="34" charset="0"/>
              </a:rPr>
              <a:t>∵n</a:t>
            </a:r>
            <a:r>
              <a:rPr lang="en-US" altLang="zh-TW" baseline="30000">
                <a:latin typeface="Berlin Sans FB" panose="020E0602020502020306" pitchFamily="34" charset="0"/>
              </a:rPr>
              <a:t>log</a:t>
            </a:r>
            <a:r>
              <a:rPr lang="en-US" altLang="zh-TW" sz="1400" baseline="20000">
                <a:latin typeface="Berlin Sans FB" panose="020E0602020502020306" pitchFamily="34" charset="0"/>
              </a:rPr>
              <a:t>2</a:t>
            </a:r>
            <a:r>
              <a:rPr lang="en-US" altLang="zh-TW" baseline="30000">
                <a:latin typeface="Berlin Sans FB" panose="020E0602020502020306" pitchFamily="34" charset="0"/>
              </a:rPr>
              <a:t>4</a:t>
            </a:r>
            <a:r>
              <a:rPr lang="en-US" altLang="zh-TW">
                <a:latin typeface="Berlin Sans FB" panose="020E0602020502020306" pitchFamily="34" charset="0"/>
              </a:rPr>
              <a:t> = n</a:t>
            </a:r>
            <a:r>
              <a:rPr lang="en-US" altLang="zh-TW" baseline="30000">
                <a:latin typeface="Berlin Sans FB" panose="020E0602020502020306" pitchFamily="34" charset="0"/>
              </a:rPr>
              <a:t>2 </a:t>
            </a:r>
            <a:r>
              <a:rPr lang="zh-TW" altLang="en-US">
                <a:latin typeface="Berlin Sans FB" panose="020E0602020502020306" pitchFamily="34" charset="0"/>
              </a:rPr>
              <a:t>明顯等於 </a:t>
            </a:r>
            <a:r>
              <a:rPr lang="en-US" altLang="zh-TW">
                <a:latin typeface="Berlin Sans FB" panose="020E0602020502020306" pitchFamily="34" charset="0"/>
              </a:rPr>
              <a:t>f(n) = n</a:t>
            </a:r>
            <a:r>
              <a:rPr lang="en-US" altLang="zh-TW" baseline="30000">
                <a:latin typeface="Berlin Sans FB" panose="020E0602020502020306" pitchFamily="34" charset="0"/>
              </a:rPr>
              <a:t>2</a:t>
            </a:r>
          </a:p>
          <a:p>
            <a:pPr lvl="1"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TW">
                <a:latin typeface="Berlin Sans FB" panose="020E0602020502020306" pitchFamily="34" charset="0"/>
              </a:rPr>
              <a:t>Theta</a:t>
            </a:r>
            <a:r>
              <a:rPr lang="zh-TW" altLang="en-US">
                <a:latin typeface="Berlin Sans FB" panose="020E0602020502020306" pitchFamily="34" charset="0"/>
              </a:rPr>
              <a:t>隱函有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相等 </a:t>
            </a:r>
            <a:r>
              <a:rPr lang="en-US" altLang="zh-TW">
                <a:latin typeface="Berlin Sans FB" panose="020E0602020502020306" pitchFamily="34" charset="0"/>
              </a:rPr>
              <a:t>(</a:t>
            </a:r>
            <a:r>
              <a:rPr lang="zh-TW" altLang="en-US">
                <a:latin typeface="Berlin Sans FB" panose="020E0602020502020306" pitchFamily="34" charset="0"/>
              </a:rPr>
              <a:t>即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cs typeface="Times New Roman" panose="02020603050405020304" pitchFamily="18" charset="0"/>
              </a:rPr>
              <a:t>=</a:t>
            </a:r>
            <a:r>
              <a:rPr lang="en-US" altLang="zh-TW">
                <a:latin typeface="Berlin Sans FB" panose="020E0602020502020306" pitchFamily="34" charset="0"/>
              </a:rPr>
              <a:t>) </a:t>
            </a:r>
            <a:r>
              <a:rPr lang="zh-TW" altLang="en-US">
                <a:latin typeface="Berlin Sans FB" panose="020E0602020502020306" pitchFamily="34" charset="0"/>
              </a:rPr>
              <a:t>之意</a:t>
            </a:r>
          </a:p>
          <a:p>
            <a:pPr lvl="1"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TW" altLang="en-US">
                <a:latin typeface="Berlin Sans FB" panose="020E0602020502020306" pitchFamily="34" charset="0"/>
              </a:rPr>
              <a:t>∴選用</a:t>
            </a:r>
            <a:r>
              <a:rPr lang="en-US" altLang="zh-TW">
                <a:latin typeface="Berlin Sans FB" panose="020E0602020502020306" pitchFamily="34" charset="0"/>
              </a:rPr>
              <a:t>Theta</a:t>
            </a:r>
            <a:r>
              <a:rPr lang="zh-TW" altLang="en-US">
                <a:latin typeface="Berlin Sans FB" panose="020E0602020502020306" pitchFamily="34" charset="0"/>
              </a:rPr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217795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8313" y="1341438"/>
            <a:ext cx="8280400" cy="544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TW" altLang="en-US" dirty="0"/>
              <a:t>解 </a:t>
            </a:r>
            <a:r>
              <a:rPr lang="zh-TW" altLang="en-US" dirty="0">
                <a:sym typeface="Wingdings 2" panose="05020102010507070707" pitchFamily="18" charset="2"/>
              </a:rPr>
              <a:t></a:t>
            </a:r>
            <a:r>
              <a:rPr lang="en-US" altLang="zh-TW" dirty="0">
                <a:sym typeface="Wingdings 2" panose="05020102010507070707" pitchFamily="18" charset="2"/>
              </a:rPr>
              <a:t>. </a:t>
            </a:r>
            <a:r>
              <a:rPr lang="en-US" altLang="zh-TW" dirty="0"/>
              <a:t>T(n) = 3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T(n/2)</a:t>
            </a:r>
            <a:r>
              <a:rPr lang="en-US" altLang="zh-TW" dirty="0"/>
              <a:t> + n</a:t>
            </a:r>
            <a:r>
              <a:rPr lang="en-US" altLang="zh-TW" baseline="30000" dirty="0"/>
              <a:t>2 </a:t>
            </a:r>
            <a:r>
              <a:rPr lang="en-US" altLang="zh-TW" dirty="0">
                <a:sym typeface="Wingdings 2" panose="05020102010507070707" pitchFamily="18" charset="2"/>
              </a:rPr>
              <a:t>, . </a:t>
            </a:r>
            <a:r>
              <a:rPr lang="en-US" altLang="zh-TW" dirty="0"/>
              <a:t>T(n) = 4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T(n/2)</a:t>
            </a:r>
            <a:r>
              <a:rPr lang="en-US" altLang="zh-TW" dirty="0"/>
              <a:t> + n</a:t>
            </a:r>
            <a:r>
              <a:rPr lang="en-US" altLang="zh-TW" baseline="30000" dirty="0"/>
              <a:t>2 </a:t>
            </a:r>
            <a:r>
              <a:rPr lang="en-US" altLang="zh-TW" dirty="0" err="1"/>
              <a:t>lg</a:t>
            </a:r>
            <a:r>
              <a:rPr lang="en-US" altLang="zh-TW" dirty="0"/>
              <a:t> n</a:t>
            </a:r>
            <a:endParaRPr lang="en-US" altLang="zh-TW" dirty="0">
              <a:sym typeface="Wingdings 2" panose="05020102010507070707" pitchFamily="18" charset="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Sol: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2" panose="05020102010507070707" pitchFamily="18" charset="2"/>
              </a:rPr>
              <a:t>. </a:t>
            </a:r>
            <a:r>
              <a:rPr lang="en-US" altLang="zh-TW" dirty="0"/>
              <a:t>    a = 3, b = 2, f(n) = n</a:t>
            </a:r>
            <a:r>
              <a:rPr lang="en-US" altLang="zh-TW" baseline="30000" dirty="0"/>
              <a:t>2</a:t>
            </a: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 </a:t>
            </a:r>
            <a:r>
              <a:rPr lang="en-US" altLang="zh-TW" dirty="0" err="1"/>
              <a:t>n</a:t>
            </a:r>
            <a:r>
              <a:rPr lang="en-US" altLang="zh-TW" baseline="30000" dirty="0" err="1"/>
              <a:t>log</a:t>
            </a:r>
            <a:r>
              <a:rPr lang="en-US" altLang="zh-TW" sz="2000" baseline="10000" dirty="0" err="1"/>
              <a:t>b</a:t>
            </a:r>
            <a:r>
              <a:rPr lang="en-US" altLang="zh-TW" baseline="30000" dirty="0" err="1"/>
              <a:t>a</a:t>
            </a:r>
            <a:r>
              <a:rPr lang="en-US" altLang="zh-TW" baseline="30000" dirty="0"/>
              <a:t> </a:t>
            </a:r>
            <a:r>
              <a:rPr lang="en-US" altLang="zh-TW" dirty="0"/>
              <a:t>= n</a:t>
            </a:r>
            <a:r>
              <a:rPr lang="en-US" altLang="zh-TW" baseline="30000" dirty="0"/>
              <a:t>log</a:t>
            </a:r>
            <a:r>
              <a:rPr lang="en-US" altLang="zh-TW" sz="2000" baseline="10000" dirty="0"/>
              <a:t>2</a:t>
            </a:r>
            <a:r>
              <a:rPr lang="en-US" altLang="zh-TW" baseline="30000" dirty="0"/>
              <a:t>3</a:t>
            </a:r>
            <a:r>
              <a:rPr lang="en-US" altLang="zh-TW" dirty="0"/>
              <a:t> = n</a:t>
            </a:r>
            <a:r>
              <a:rPr lang="en-US" altLang="zh-TW" baseline="30000" dirty="0"/>
              <a:t>1.5…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 ∵n</a:t>
            </a:r>
            <a:r>
              <a:rPr lang="en-US" altLang="zh-TW" baseline="30000" dirty="0"/>
              <a:t>2</a:t>
            </a:r>
            <a:r>
              <a:rPr lang="en-US" altLang="zh-TW" dirty="0"/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TW" dirty="0"/>
              <a:t> n</a:t>
            </a:r>
            <a:r>
              <a:rPr lang="en-US" altLang="zh-TW" baseline="30000" dirty="0"/>
              <a:t>1.5… + 0.3</a:t>
            </a:r>
            <a:r>
              <a:rPr lang="en-US" altLang="zh-TW" dirty="0"/>
              <a:t>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 f(n) = </a:t>
            </a:r>
            <a:r>
              <a:rPr lang="en-US" altLang="zh-TW" dirty="0">
                <a:sym typeface="Symbol" panose="05050102010706020507" pitchFamily="18" charset="2"/>
              </a:rPr>
              <a:t></a:t>
            </a:r>
            <a:r>
              <a:rPr lang="en-US" altLang="zh-TW" dirty="0">
                <a:sym typeface="Wingdings 3" panose="05040102010807070707" pitchFamily="18" charset="2"/>
              </a:rPr>
              <a:t>(</a:t>
            </a:r>
            <a:r>
              <a:rPr lang="en-US" altLang="zh-TW" dirty="0" err="1">
                <a:sym typeface="Wingdings 3" panose="05040102010807070707" pitchFamily="18" charset="2"/>
              </a:rPr>
              <a:t>n</a:t>
            </a:r>
            <a:r>
              <a:rPr lang="en-US" altLang="zh-TW" baseline="30000" dirty="0" err="1">
                <a:sym typeface="Wingdings 3" panose="05040102010807070707" pitchFamily="18" charset="2"/>
              </a:rPr>
              <a:t>log</a:t>
            </a:r>
            <a:r>
              <a:rPr lang="en-US" altLang="zh-TW" sz="2000" baseline="20000" dirty="0" err="1">
                <a:sym typeface="Wingdings 3" panose="05040102010807070707" pitchFamily="18" charset="2"/>
              </a:rPr>
              <a:t>b</a:t>
            </a:r>
            <a:r>
              <a:rPr lang="en-US" altLang="zh-TW" baseline="30000" dirty="0" err="1">
                <a:sym typeface="Wingdings 3" panose="05040102010807070707" pitchFamily="18" charset="2"/>
              </a:rPr>
              <a:t>a</a:t>
            </a:r>
            <a:r>
              <a:rPr lang="en-US" altLang="zh-TW" baseline="30000" dirty="0">
                <a:sym typeface="Wingdings 3" panose="05040102010807070707" pitchFamily="18" charset="2"/>
              </a:rPr>
              <a:t>+</a:t>
            </a:r>
            <a:r>
              <a:rPr lang="el-GR" altLang="zh-TW" baseline="30000" dirty="0">
                <a:latin typeface="新細明體" panose="02020500000000000000" pitchFamily="18" charset="-120"/>
                <a:sym typeface="Wingdings 3" panose="05040102010807070707" pitchFamily="18" charset="2"/>
              </a:rPr>
              <a:t>ε</a:t>
            </a:r>
            <a:r>
              <a:rPr lang="en-US" altLang="zh-TW" dirty="0">
                <a:sym typeface="Wingdings 3" panose="05040102010807070707" pitchFamily="18" charset="2"/>
              </a:rPr>
              <a:t>) … </a:t>
            </a:r>
            <a:r>
              <a:rPr lang="en-US" altLang="zh-TW" dirty="0">
                <a:sym typeface="Wingdings 2" panose="05020102010507070707" pitchFamily="18" charset="2"/>
              </a:rPr>
              <a:t>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∴T(n) = </a:t>
            </a:r>
            <a:r>
              <a:rPr lang="en-US" altLang="zh-TW" dirty="0">
                <a:sym typeface="Symbol" panose="05050102010706020507" pitchFamily="18" charset="2"/>
              </a:rPr>
              <a:t></a:t>
            </a:r>
            <a:r>
              <a:rPr lang="en-US" altLang="zh-TW" dirty="0">
                <a:sym typeface="Wingdings 3" panose="05040102010807070707" pitchFamily="18" charset="2"/>
              </a:rPr>
              <a:t>(</a:t>
            </a:r>
            <a:r>
              <a:rPr lang="en-US" altLang="zh-TW" dirty="0"/>
              <a:t>f(n)</a:t>
            </a:r>
            <a:r>
              <a:rPr lang="en-US" altLang="zh-TW" dirty="0">
                <a:sym typeface="Wingdings 3" panose="05040102010807070707" pitchFamily="18" charset="2"/>
              </a:rPr>
              <a:t>) = </a:t>
            </a:r>
            <a:r>
              <a:rPr lang="en-US" altLang="zh-TW" dirty="0">
                <a:solidFill>
                  <a:srgbClr val="FF0000"/>
                </a:solidFill>
                <a:sym typeface="Symbol" panose="05050102010706020507" pitchFamily="18" charset="2"/>
              </a:rPr>
              <a:t></a:t>
            </a:r>
            <a:r>
              <a:rPr lang="en-US" altLang="zh-TW" dirty="0">
                <a:solidFill>
                  <a:srgbClr val="FF0000"/>
                </a:solidFill>
                <a:sym typeface="Wingdings 3" panose="05040102010807070707" pitchFamily="18" charset="2"/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  <a:sym typeface="Wingdings 3" panose="05040102010807070707" pitchFamily="18" charset="2"/>
              </a:rPr>
              <a:t>)</a:t>
            </a:r>
            <a:r>
              <a:rPr lang="en-US" altLang="zh-TW" dirty="0">
                <a:sym typeface="Wingdings 3" panose="05040102010807070707" pitchFamily="18" charset="2"/>
              </a:rPr>
              <a:t> </a:t>
            </a:r>
            <a:endParaRPr lang="en-US" altLang="zh-TW" dirty="0">
              <a:sym typeface="Wingdings 2" panose="05020102010507070707" pitchFamily="18" charset="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2" panose="05020102010507070707" pitchFamily="18" charset="2"/>
              </a:rPr>
              <a:t>.     </a:t>
            </a:r>
            <a:r>
              <a:rPr lang="en-US" altLang="zh-TW" dirty="0"/>
              <a:t>a = 4, b = 2, f(n) = n</a:t>
            </a:r>
            <a:r>
              <a:rPr lang="en-US" altLang="zh-TW" baseline="30000" dirty="0"/>
              <a:t>2 </a:t>
            </a:r>
            <a:r>
              <a:rPr lang="en-US" altLang="zh-TW" dirty="0"/>
              <a:t>log n, k = 1</a:t>
            </a:r>
            <a:endParaRPr lang="en-US" altLang="zh-TW" baseline="30000" dirty="0"/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 </a:t>
            </a:r>
            <a:r>
              <a:rPr lang="en-US" altLang="zh-TW" dirty="0" err="1"/>
              <a:t>n</a:t>
            </a:r>
            <a:r>
              <a:rPr lang="en-US" altLang="zh-TW" baseline="30000" dirty="0" err="1"/>
              <a:t>log</a:t>
            </a:r>
            <a:r>
              <a:rPr lang="en-US" altLang="zh-TW" sz="2000" baseline="10000" dirty="0" err="1"/>
              <a:t>b</a:t>
            </a:r>
            <a:r>
              <a:rPr lang="en-US" altLang="zh-TW" baseline="30000" dirty="0" err="1"/>
              <a:t>a</a:t>
            </a:r>
            <a:r>
              <a:rPr lang="en-US" altLang="zh-TW" baseline="30000" dirty="0"/>
              <a:t> </a:t>
            </a:r>
            <a:r>
              <a:rPr lang="en-US" altLang="zh-TW" dirty="0"/>
              <a:t>= n</a:t>
            </a:r>
            <a:r>
              <a:rPr lang="en-US" altLang="zh-TW" baseline="30000" dirty="0"/>
              <a:t>log</a:t>
            </a:r>
            <a:r>
              <a:rPr lang="en-US" altLang="zh-TW" sz="2000" baseline="10000" dirty="0"/>
              <a:t>2</a:t>
            </a:r>
            <a:r>
              <a:rPr lang="en-US" altLang="zh-TW" baseline="30000" dirty="0"/>
              <a:t>4</a:t>
            </a:r>
            <a:r>
              <a:rPr lang="en-US" altLang="zh-TW" dirty="0"/>
              <a:t> = n</a:t>
            </a:r>
            <a:r>
              <a:rPr lang="en-US" altLang="zh-TW" baseline="30000" dirty="0"/>
              <a:t>2</a:t>
            </a:r>
            <a:endParaRPr lang="en-US" altLang="zh-TW" dirty="0">
              <a:sym typeface="Wingdings 3" panose="05040102010807070707" pitchFamily="18" charset="2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 </a:t>
            </a:r>
            <a:r>
              <a:rPr lang="zh-TW" altLang="en-US" dirty="0">
                <a:sym typeface="Wingdings 3" panose="05040102010807070707" pitchFamily="18" charset="2"/>
              </a:rPr>
              <a:t>若 </a:t>
            </a:r>
            <a:r>
              <a:rPr lang="en-US" altLang="zh-TW" dirty="0">
                <a:sym typeface="Wingdings 3" panose="05040102010807070707" pitchFamily="18" charset="2"/>
              </a:rPr>
              <a:t>f(n) = </a:t>
            </a:r>
            <a:r>
              <a:rPr lang="en-US" altLang="zh-TW" dirty="0">
                <a:sym typeface="Symbol" panose="05050102010706020507" pitchFamily="18" charset="2"/>
              </a:rPr>
              <a:t>(</a:t>
            </a:r>
            <a:r>
              <a:rPr lang="en-US" altLang="zh-TW" dirty="0" err="1"/>
              <a:t>n</a:t>
            </a:r>
            <a:r>
              <a:rPr lang="en-US" altLang="zh-TW" baseline="30000" dirty="0" err="1"/>
              <a:t>log</a:t>
            </a:r>
            <a:r>
              <a:rPr lang="en-US" altLang="zh-TW" sz="2000" baseline="10000" dirty="0" err="1"/>
              <a:t>b</a:t>
            </a:r>
            <a:r>
              <a:rPr lang="en-US" altLang="zh-TW" baseline="30000" dirty="0" err="1"/>
              <a:t>a</a:t>
            </a:r>
            <a:r>
              <a:rPr lang="en-US" altLang="zh-TW" baseline="30000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 </a:t>
            </a:r>
            <a:r>
              <a:rPr lang="en-US" altLang="zh-TW" dirty="0" err="1">
                <a:sym typeface="Symbol" panose="05050102010706020507" pitchFamily="18" charset="2"/>
              </a:rPr>
              <a:t>lg</a:t>
            </a:r>
            <a:r>
              <a:rPr lang="en-US" altLang="zh-TW" baseline="30000" dirty="0" err="1"/>
              <a:t>k</a:t>
            </a:r>
            <a:r>
              <a:rPr lang="en-US" altLang="zh-TW" dirty="0" err="1"/>
              <a:t>n</a:t>
            </a:r>
            <a:r>
              <a:rPr lang="en-US" altLang="zh-TW" dirty="0"/>
              <a:t>), </a:t>
            </a:r>
            <a:r>
              <a:rPr lang="zh-TW" altLang="en-US" dirty="0">
                <a:sym typeface="Wingdings 3" panose="05040102010807070707" pitchFamily="18" charset="2"/>
              </a:rPr>
              <a:t>則 </a:t>
            </a:r>
            <a:r>
              <a:rPr lang="en-US" altLang="zh-TW" dirty="0">
                <a:sym typeface="Wingdings 3" panose="05040102010807070707" pitchFamily="18" charset="2"/>
              </a:rPr>
              <a:t>T(n) = </a:t>
            </a:r>
            <a:r>
              <a:rPr lang="en-US" altLang="zh-TW" dirty="0">
                <a:sym typeface="Symbol" panose="05050102010706020507" pitchFamily="18" charset="2"/>
              </a:rPr>
              <a:t>(</a:t>
            </a:r>
            <a:r>
              <a:rPr lang="en-US" altLang="zh-TW" dirty="0" err="1"/>
              <a:t>n</a:t>
            </a:r>
            <a:r>
              <a:rPr lang="en-US" altLang="zh-TW" baseline="30000" dirty="0" err="1"/>
              <a:t>log</a:t>
            </a:r>
            <a:r>
              <a:rPr lang="en-US" altLang="zh-TW" sz="2000" baseline="10000" dirty="0" err="1"/>
              <a:t>b</a:t>
            </a:r>
            <a:r>
              <a:rPr lang="en-US" altLang="zh-TW" baseline="30000" dirty="0" err="1"/>
              <a:t>a</a:t>
            </a:r>
            <a:r>
              <a:rPr lang="en-US" altLang="zh-TW" baseline="30000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 lg</a:t>
            </a:r>
            <a:r>
              <a:rPr lang="en-US" altLang="zh-TW" baseline="30000" dirty="0"/>
              <a:t>k+1</a:t>
            </a:r>
            <a:r>
              <a:rPr lang="en-US" altLang="zh-TW" dirty="0"/>
              <a:t>n) … </a:t>
            </a:r>
            <a:r>
              <a:rPr lang="en-US" altLang="zh-TW" dirty="0">
                <a:sym typeface="Wingdings 2" panose="05020102010507070707" pitchFamily="18" charset="2"/>
              </a:rPr>
              <a:t></a:t>
            </a:r>
            <a:endParaRPr lang="en-US" altLang="en-US" dirty="0">
              <a:sym typeface="Wingdings 2" panose="05020102010507070707" pitchFamily="18" charset="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 ∴T(n) = </a:t>
            </a:r>
            <a:r>
              <a:rPr lang="en-US" altLang="zh-TW" dirty="0">
                <a:sym typeface="Symbol" panose="05050102010706020507" pitchFamily="18" charset="2"/>
              </a:rPr>
              <a:t></a:t>
            </a:r>
            <a:r>
              <a:rPr lang="en-US" altLang="zh-TW" dirty="0">
                <a:sym typeface="Wingdings 3" panose="05040102010807070707" pitchFamily="18" charset="2"/>
              </a:rPr>
              <a:t>(</a:t>
            </a:r>
            <a:r>
              <a:rPr lang="en-US" altLang="zh-TW" dirty="0"/>
              <a:t>n</a:t>
            </a:r>
            <a:r>
              <a:rPr lang="en-US" altLang="zh-TW" baseline="30000" dirty="0"/>
              <a:t>log</a:t>
            </a:r>
            <a:r>
              <a:rPr lang="en-US" altLang="zh-TW" sz="2000" baseline="10000" dirty="0"/>
              <a:t>b</a:t>
            </a:r>
            <a:r>
              <a:rPr lang="en-US" altLang="zh-TW" baseline="30000" dirty="0"/>
              <a:t>a</a:t>
            </a:r>
            <a:r>
              <a:rPr lang="en-US" altLang="zh-TW" dirty="0">
                <a:sym typeface="Symbol" panose="05050102010706020507" pitchFamily="18" charset="2"/>
              </a:rPr>
              <a:t>lg</a:t>
            </a:r>
            <a:r>
              <a:rPr lang="en-US" altLang="zh-TW" baseline="30000" dirty="0"/>
              <a:t>k+1</a:t>
            </a:r>
            <a:r>
              <a:rPr lang="en-US" altLang="zh-TW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Wingdings 3" panose="05040102010807070707" pitchFamily="18" charset="2"/>
              </a:rPr>
              <a:t>) = </a:t>
            </a:r>
            <a:r>
              <a:rPr lang="en-US" altLang="zh-TW" dirty="0">
                <a:solidFill>
                  <a:srgbClr val="FF0000"/>
                </a:solidFill>
                <a:sym typeface="Symbol" panose="05050102010706020507" pitchFamily="18" charset="2"/>
              </a:rPr>
              <a:t></a:t>
            </a:r>
            <a:r>
              <a:rPr lang="en-US" altLang="zh-TW" dirty="0">
                <a:solidFill>
                  <a:srgbClr val="FF0000"/>
                </a:solidFill>
                <a:sym typeface="Wingdings 3" panose="05040102010807070707" pitchFamily="18" charset="2"/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 lg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  <a:sym typeface="Wingdings 3" panose="05040102010807070707" pitchFamily="18" charset="2"/>
              </a:rPr>
              <a:t>)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787900" y="2565400"/>
            <a:ext cx="4032250" cy="1223963"/>
          </a:xfrm>
          <a:prstGeom prst="wedgeRectCallout">
            <a:avLst>
              <a:gd name="adj1" fmla="val -85236"/>
              <a:gd name="adj2" fmla="val 5142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indent="-1889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TW">
                <a:latin typeface="Berlin Sans FB" panose="020E0602020502020306" pitchFamily="34" charset="0"/>
              </a:rPr>
              <a:t> </a:t>
            </a:r>
            <a:r>
              <a:rPr lang="zh-TW" altLang="en-US">
                <a:latin typeface="Berlin Sans FB" panose="020E0602020502020306" pitchFamily="34" charset="0"/>
              </a:rPr>
              <a:t>為何選用 </a:t>
            </a:r>
            <a:r>
              <a:rPr lang="zh-TW" altLang="en-US">
                <a:latin typeface="Berlin Sans FB" panose="020E0602020502020306" pitchFamily="34" charset="0"/>
                <a:sym typeface="Symbol" panose="05050102010706020507" pitchFamily="18" charset="2"/>
              </a:rPr>
              <a:t> </a:t>
            </a:r>
            <a:r>
              <a:rPr lang="en-US" altLang="zh-TW">
                <a:latin typeface="Berlin Sans FB" panose="020E0602020502020306" pitchFamily="34" charset="0"/>
              </a:rPr>
              <a:t>?</a:t>
            </a:r>
          </a:p>
          <a:p>
            <a:pPr lvl="1"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TW">
                <a:latin typeface="Berlin Sans FB" panose="020E0602020502020306" pitchFamily="34" charset="0"/>
              </a:rPr>
              <a:t>∵n</a:t>
            </a:r>
            <a:r>
              <a:rPr lang="en-US" altLang="zh-TW" baseline="30000">
                <a:latin typeface="Berlin Sans FB" panose="020E0602020502020306" pitchFamily="34" charset="0"/>
              </a:rPr>
              <a:t>log</a:t>
            </a:r>
            <a:r>
              <a:rPr lang="en-US" altLang="zh-TW" sz="1400" baseline="20000">
                <a:latin typeface="Berlin Sans FB" panose="020E0602020502020306" pitchFamily="34" charset="0"/>
              </a:rPr>
              <a:t>2</a:t>
            </a:r>
            <a:r>
              <a:rPr lang="en-US" altLang="zh-TW" baseline="30000">
                <a:latin typeface="Berlin Sans FB" panose="020E0602020502020306" pitchFamily="34" charset="0"/>
              </a:rPr>
              <a:t>3</a:t>
            </a:r>
            <a:r>
              <a:rPr lang="en-US" altLang="zh-TW">
                <a:latin typeface="Berlin Sans FB" panose="020E0602020502020306" pitchFamily="34" charset="0"/>
              </a:rPr>
              <a:t> = n</a:t>
            </a:r>
            <a:r>
              <a:rPr lang="en-US" altLang="zh-TW" baseline="30000">
                <a:latin typeface="Berlin Sans FB" panose="020E0602020502020306" pitchFamily="34" charset="0"/>
              </a:rPr>
              <a:t>1.5… </a:t>
            </a:r>
            <a:r>
              <a:rPr lang="zh-TW" altLang="en-US">
                <a:latin typeface="Berlin Sans FB" panose="020E0602020502020306" pitchFamily="34" charset="0"/>
              </a:rPr>
              <a:t>明顯小於 </a:t>
            </a:r>
            <a:r>
              <a:rPr lang="en-US" altLang="zh-TW">
                <a:latin typeface="Berlin Sans FB" panose="020E0602020502020306" pitchFamily="34" charset="0"/>
              </a:rPr>
              <a:t>f(n) = n</a:t>
            </a:r>
            <a:r>
              <a:rPr lang="en-US" altLang="zh-TW" baseline="30000">
                <a:latin typeface="Berlin Sans FB" panose="020E0602020502020306" pitchFamily="34" charset="0"/>
              </a:rPr>
              <a:t>2</a:t>
            </a:r>
          </a:p>
          <a:p>
            <a:pPr lvl="1"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TW">
                <a:latin typeface="Berlin Sans FB" panose="020E0602020502020306" pitchFamily="34" charset="0"/>
                <a:sym typeface="Symbol" panose="05050102010706020507" pitchFamily="18" charset="2"/>
              </a:rPr>
              <a:t> </a:t>
            </a:r>
            <a:r>
              <a:rPr lang="zh-TW" altLang="en-US">
                <a:latin typeface="Berlin Sans FB" panose="020E0602020502020306" pitchFamily="34" charset="0"/>
              </a:rPr>
              <a:t>隱函有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最小下限 </a:t>
            </a:r>
            <a:r>
              <a:rPr lang="en-US" altLang="zh-TW">
                <a:latin typeface="Berlin Sans FB" panose="020E0602020502020306" pitchFamily="34" charset="0"/>
              </a:rPr>
              <a:t>(</a:t>
            </a:r>
            <a:r>
              <a:rPr lang="zh-TW" altLang="en-US">
                <a:latin typeface="Berlin Sans FB" panose="020E0602020502020306" pitchFamily="34" charset="0"/>
              </a:rPr>
              <a:t>即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TW">
                <a:latin typeface="Berlin Sans FB" panose="020E0602020502020306" pitchFamily="34" charset="0"/>
              </a:rPr>
              <a:t>) </a:t>
            </a:r>
            <a:r>
              <a:rPr lang="zh-TW" altLang="en-US">
                <a:latin typeface="Berlin Sans FB" panose="020E0602020502020306" pitchFamily="34" charset="0"/>
              </a:rPr>
              <a:t>之意</a:t>
            </a:r>
          </a:p>
          <a:p>
            <a:pPr lvl="1"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TW" altLang="en-US">
                <a:latin typeface="Berlin Sans FB" panose="020E0602020502020306" pitchFamily="34" charset="0"/>
              </a:rPr>
              <a:t>∴選用 </a:t>
            </a:r>
            <a:r>
              <a:rPr lang="zh-TW" altLang="en-US">
                <a:latin typeface="Berlin Sans FB" panose="020E0602020502020306" pitchFamily="34" charset="0"/>
                <a:sym typeface="Symbol" panose="05050102010706020507" pitchFamily="18" charset="2"/>
              </a:rPr>
              <a:t> </a:t>
            </a:r>
            <a:r>
              <a:rPr lang="zh-TW" altLang="en-US">
                <a:latin typeface="Berlin Sans FB" panose="020E0602020502020306" pitchFamily="34" charset="0"/>
              </a:rPr>
              <a:t>表示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292725" y="3860800"/>
            <a:ext cx="3527425" cy="1800225"/>
          </a:xfrm>
          <a:prstGeom prst="wedgeRectCallout">
            <a:avLst>
              <a:gd name="adj1" fmla="val -84023"/>
              <a:gd name="adj2" fmla="val 5405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indent="-1889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TW">
                <a:latin typeface="Berlin Sans FB" panose="020E0602020502020306" pitchFamily="34" charset="0"/>
              </a:rPr>
              <a:t> </a:t>
            </a:r>
            <a:r>
              <a:rPr lang="zh-TW" altLang="en-US">
                <a:latin typeface="Berlin Sans FB" panose="020E0602020502020306" pitchFamily="34" charset="0"/>
              </a:rPr>
              <a:t>為何選用</a:t>
            </a:r>
            <a:r>
              <a:rPr lang="en-US" altLang="zh-TW">
                <a:latin typeface="Berlin Sans FB" panose="020E0602020502020306" pitchFamily="34" charset="0"/>
              </a:rPr>
              <a:t>Theta?</a:t>
            </a:r>
          </a:p>
          <a:p>
            <a:pPr lvl="1"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TW">
                <a:latin typeface="Berlin Sans FB" panose="020E0602020502020306" pitchFamily="34" charset="0"/>
              </a:rPr>
              <a:t>∵n</a:t>
            </a:r>
            <a:r>
              <a:rPr lang="en-US" altLang="zh-TW" baseline="30000">
                <a:latin typeface="Berlin Sans FB" panose="020E0602020502020306" pitchFamily="34" charset="0"/>
              </a:rPr>
              <a:t>log</a:t>
            </a:r>
            <a:r>
              <a:rPr lang="en-US" altLang="zh-TW" sz="1400" baseline="20000">
                <a:latin typeface="Berlin Sans FB" panose="020E0602020502020306" pitchFamily="34" charset="0"/>
              </a:rPr>
              <a:t>2</a:t>
            </a:r>
            <a:r>
              <a:rPr lang="en-US" altLang="zh-TW" baseline="30000">
                <a:latin typeface="Berlin Sans FB" panose="020E0602020502020306" pitchFamily="34" charset="0"/>
              </a:rPr>
              <a:t>4</a:t>
            </a:r>
            <a:r>
              <a:rPr lang="en-US" altLang="zh-TW">
                <a:latin typeface="Berlin Sans FB" panose="020E0602020502020306" pitchFamily="34" charset="0"/>
              </a:rPr>
              <a:t> = n</a:t>
            </a:r>
            <a:r>
              <a:rPr lang="en-US" altLang="zh-TW" baseline="30000">
                <a:latin typeface="Berlin Sans FB" panose="020E0602020502020306" pitchFamily="34" charset="0"/>
              </a:rPr>
              <a:t>2 </a:t>
            </a:r>
            <a:r>
              <a:rPr lang="zh-TW" altLang="en-US">
                <a:latin typeface="Berlin Sans FB" panose="020E0602020502020306" pitchFamily="34" charset="0"/>
              </a:rPr>
              <a:t>明顯等於 </a:t>
            </a:r>
            <a:r>
              <a:rPr lang="en-US" altLang="zh-TW">
                <a:latin typeface="Berlin Sans FB" panose="020E0602020502020306" pitchFamily="34" charset="0"/>
              </a:rPr>
              <a:t>n</a:t>
            </a:r>
            <a:r>
              <a:rPr lang="en-US" altLang="zh-TW" baseline="30000">
                <a:latin typeface="Berlin Sans FB" panose="020E0602020502020306" pitchFamily="34" charset="0"/>
              </a:rPr>
              <a:t>2</a:t>
            </a:r>
            <a:r>
              <a:rPr lang="zh-TW" altLang="en-US">
                <a:latin typeface="Berlin Sans FB" panose="020E0602020502020306" pitchFamily="34" charset="0"/>
              </a:rPr>
              <a:t>，而且</a:t>
            </a:r>
            <a:r>
              <a:rPr lang="en-US" altLang="zh-TW">
                <a:latin typeface="Berlin Sans FB" panose="020E0602020502020306" pitchFamily="34" charset="0"/>
              </a:rPr>
              <a:t>n</a:t>
            </a:r>
            <a:r>
              <a:rPr lang="en-US" altLang="zh-TW" baseline="30000">
                <a:latin typeface="Berlin Sans FB" panose="020E0602020502020306" pitchFamily="34" charset="0"/>
              </a:rPr>
              <a:t>log</a:t>
            </a:r>
            <a:r>
              <a:rPr lang="en-US" altLang="zh-TW" baseline="10000">
                <a:latin typeface="Berlin Sans FB" panose="020E0602020502020306" pitchFamily="34" charset="0"/>
              </a:rPr>
              <a:t>2</a:t>
            </a:r>
            <a:r>
              <a:rPr lang="en-US" altLang="zh-TW" baseline="30000">
                <a:latin typeface="Berlin Sans FB" panose="020E0602020502020306" pitchFamily="34" charset="0"/>
              </a:rPr>
              <a:t>4</a:t>
            </a:r>
            <a:r>
              <a:rPr lang="en-US" altLang="zh-TW">
                <a:latin typeface="Berlin Sans FB" panose="020E0602020502020306" pitchFamily="34" charset="0"/>
                <a:sym typeface="Symbol" panose="05050102010706020507" pitchFamily="18" charset="2"/>
              </a:rPr>
              <a:t>lg n</a:t>
            </a:r>
            <a:r>
              <a:rPr lang="en-US" altLang="zh-TW">
                <a:latin typeface="Berlin Sans FB" panose="020E0602020502020306" pitchFamily="34" charset="0"/>
              </a:rPr>
              <a:t> = n</a:t>
            </a:r>
            <a:r>
              <a:rPr lang="en-US" altLang="zh-TW" baseline="30000">
                <a:latin typeface="Berlin Sans FB" panose="020E0602020502020306" pitchFamily="34" charset="0"/>
              </a:rPr>
              <a:t>2 </a:t>
            </a:r>
            <a:r>
              <a:rPr lang="en-US" altLang="zh-TW">
                <a:latin typeface="Berlin Sans FB" panose="020E0602020502020306" pitchFamily="34" charset="0"/>
              </a:rPr>
              <a:t>lg n </a:t>
            </a:r>
            <a:r>
              <a:rPr lang="zh-TW" altLang="en-US">
                <a:latin typeface="Berlin Sans FB" panose="020E0602020502020306" pitchFamily="34" charset="0"/>
                <a:sym typeface="Wingdings 3" panose="05040102010807070707" pitchFamily="18" charset="2"/>
              </a:rPr>
              <a:t>也等於 </a:t>
            </a:r>
            <a:r>
              <a:rPr lang="en-US" altLang="zh-TW">
                <a:latin typeface="Berlin Sans FB" panose="020E0602020502020306" pitchFamily="34" charset="0"/>
                <a:sym typeface="Wingdings 3" panose="05040102010807070707" pitchFamily="18" charset="2"/>
              </a:rPr>
              <a:t>f(n) = </a:t>
            </a:r>
            <a:r>
              <a:rPr lang="en-US" altLang="zh-TW">
                <a:latin typeface="Berlin Sans FB" panose="020E0602020502020306" pitchFamily="34" charset="0"/>
              </a:rPr>
              <a:t>n</a:t>
            </a:r>
            <a:r>
              <a:rPr lang="en-US" altLang="zh-TW" baseline="30000">
                <a:latin typeface="Berlin Sans FB" panose="020E0602020502020306" pitchFamily="34" charset="0"/>
              </a:rPr>
              <a:t>2 </a:t>
            </a:r>
            <a:r>
              <a:rPr lang="en-US" altLang="zh-TW">
                <a:latin typeface="Berlin Sans FB" panose="020E0602020502020306" pitchFamily="34" charset="0"/>
                <a:sym typeface="Symbol" panose="05050102010706020507" pitchFamily="18" charset="2"/>
              </a:rPr>
              <a:t>log n</a:t>
            </a:r>
            <a:r>
              <a:rPr lang="en-US" altLang="zh-TW">
                <a:latin typeface="Berlin Sans FB" panose="020E0602020502020306" pitchFamily="34" charset="0"/>
              </a:rPr>
              <a:t> </a:t>
            </a:r>
            <a:endParaRPr lang="en-US" altLang="en-US">
              <a:latin typeface="Berlin Sans FB" panose="020E0602020502020306" pitchFamily="34" charset="0"/>
              <a:sym typeface="Wingdings 3" panose="05040102010807070707" pitchFamily="18" charset="2"/>
            </a:endParaRPr>
          </a:p>
          <a:p>
            <a:pPr lvl="1"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TW">
                <a:latin typeface="Berlin Sans FB" panose="020E0602020502020306" pitchFamily="34" charset="0"/>
              </a:rPr>
              <a:t>Theta</a:t>
            </a:r>
            <a:r>
              <a:rPr lang="zh-TW" altLang="en-US">
                <a:latin typeface="Berlin Sans FB" panose="020E0602020502020306" pitchFamily="34" charset="0"/>
              </a:rPr>
              <a:t>隱函有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相等 </a:t>
            </a:r>
            <a:r>
              <a:rPr lang="en-US" altLang="zh-TW">
                <a:latin typeface="Berlin Sans FB" panose="020E0602020502020306" pitchFamily="34" charset="0"/>
              </a:rPr>
              <a:t>(</a:t>
            </a:r>
            <a:r>
              <a:rPr lang="zh-TW" altLang="en-US">
                <a:latin typeface="Berlin Sans FB" panose="020E0602020502020306" pitchFamily="34" charset="0"/>
              </a:rPr>
              <a:t>即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cs typeface="Times New Roman" panose="02020603050405020304" pitchFamily="18" charset="0"/>
              </a:rPr>
              <a:t>=</a:t>
            </a:r>
            <a:r>
              <a:rPr lang="en-US" altLang="zh-TW">
                <a:latin typeface="Berlin Sans FB" panose="020E0602020502020306" pitchFamily="34" charset="0"/>
              </a:rPr>
              <a:t>) </a:t>
            </a:r>
            <a:r>
              <a:rPr lang="zh-TW" altLang="en-US">
                <a:latin typeface="Berlin Sans FB" panose="020E0602020502020306" pitchFamily="34" charset="0"/>
              </a:rPr>
              <a:t>之意</a:t>
            </a:r>
          </a:p>
          <a:p>
            <a:pPr lvl="1"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TW" altLang="en-US">
                <a:latin typeface="Berlin Sans FB" panose="020E0602020502020306" pitchFamily="34" charset="0"/>
              </a:rPr>
              <a:t>∴選用</a:t>
            </a:r>
            <a:r>
              <a:rPr lang="en-US" altLang="zh-TW">
                <a:latin typeface="Berlin Sans FB" panose="020E0602020502020306" pitchFamily="34" charset="0"/>
              </a:rPr>
              <a:t>Theta</a:t>
            </a:r>
            <a:r>
              <a:rPr lang="zh-TW" altLang="en-US">
                <a:latin typeface="Berlin Sans FB" panose="020E0602020502020306" pitchFamily="34" charset="0"/>
              </a:rPr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309414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  </a:t>
            </a:r>
            <a:endParaRPr lang="en-US" altLang="zh-TW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930587"/>
              </p:ext>
            </p:extLst>
          </p:nvPr>
        </p:nvGraphicFramePr>
        <p:xfrm>
          <a:off x="1043608" y="2155995"/>
          <a:ext cx="2036072" cy="624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3" imgW="1282680" imgH="393480" progId="Equation.DSMT4">
                  <p:embed/>
                </p:oleObj>
              </mc:Choice>
              <mc:Fallback>
                <p:oleObj name="Equation" r:id="rId3" imgW="1282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2155995"/>
                        <a:ext cx="2036072" cy="624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345801"/>
              </p:ext>
            </p:extLst>
          </p:nvPr>
        </p:nvGraphicFramePr>
        <p:xfrm>
          <a:off x="1043608" y="3190481"/>
          <a:ext cx="1879201" cy="62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5" imgW="1180800" imgH="393480" progId="Equation.DSMT4">
                  <p:embed/>
                </p:oleObj>
              </mc:Choice>
              <mc:Fallback>
                <p:oleObj name="Equation" r:id="rId5" imgW="1180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8" y="3190481"/>
                        <a:ext cx="1879201" cy="62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248759"/>
              </p:ext>
            </p:extLst>
          </p:nvPr>
        </p:nvGraphicFramePr>
        <p:xfrm>
          <a:off x="1043608" y="4226434"/>
          <a:ext cx="1717548" cy="62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7" imgW="1079280" imgH="393480" progId="Equation.DSMT4">
                  <p:embed/>
                </p:oleObj>
              </mc:Choice>
              <mc:Fallback>
                <p:oleObj name="Equation" r:id="rId7" imgW="1079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08" y="4226434"/>
                        <a:ext cx="1717548" cy="62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845152"/>
              </p:ext>
            </p:extLst>
          </p:nvPr>
        </p:nvGraphicFramePr>
        <p:xfrm>
          <a:off x="1043608" y="5307287"/>
          <a:ext cx="1697342" cy="62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9" imgW="1066680" imgH="393480" progId="Equation.DSMT4">
                  <p:embed/>
                </p:oleObj>
              </mc:Choice>
              <mc:Fallback>
                <p:oleObj name="Equation" r:id="rId9" imgW="1066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3608" y="5307287"/>
                        <a:ext cx="1697342" cy="62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099960"/>
              </p:ext>
            </p:extLst>
          </p:nvPr>
        </p:nvGraphicFramePr>
        <p:xfrm>
          <a:off x="6804248" y="2251902"/>
          <a:ext cx="1116986" cy="433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11" imgW="622080" imgH="241200" progId="Equation.DSMT4">
                  <p:embed/>
                </p:oleObj>
              </mc:Choice>
              <mc:Fallback>
                <p:oleObj name="Equation" r:id="rId11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04248" y="2251902"/>
                        <a:ext cx="1116986" cy="433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392648"/>
              </p:ext>
            </p:extLst>
          </p:nvPr>
        </p:nvGraphicFramePr>
        <p:xfrm>
          <a:off x="6804248" y="3287681"/>
          <a:ext cx="1026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13" imgW="482400" imgH="203040" progId="Equation.DSMT4">
                  <p:embed/>
                </p:oleObj>
              </mc:Choice>
              <mc:Fallback>
                <p:oleObj name="Equation" r:id="rId13" imgW="482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04248" y="3287681"/>
                        <a:ext cx="1026000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804278"/>
              </p:ext>
            </p:extLst>
          </p:nvPr>
        </p:nvGraphicFramePr>
        <p:xfrm>
          <a:off x="6804248" y="4322343"/>
          <a:ext cx="768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15" imgW="406080" imgH="228600" progId="Equation.DSMT4">
                  <p:embed/>
                </p:oleObj>
              </mc:Choice>
              <mc:Fallback>
                <p:oleObj name="Equation" r:id="rId15" imgW="406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04248" y="4322343"/>
                        <a:ext cx="768000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814028"/>
              </p:ext>
            </p:extLst>
          </p:nvPr>
        </p:nvGraphicFramePr>
        <p:xfrm>
          <a:off x="6862763" y="5330825"/>
          <a:ext cx="64928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17" imgW="342720" imgH="203040" progId="Equation.DSMT4">
                  <p:embed/>
                </p:oleObj>
              </mc:Choice>
              <mc:Fallback>
                <p:oleObj name="Equation" r:id="rId17" imgW="342720" imgH="203040" progId="Equation.DSMT4">
                  <p:embed/>
                  <p:pic>
                    <p:nvPicPr>
                      <p:cNvPr id="10" name="物件 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62763" y="5330825"/>
                        <a:ext cx="649287" cy="38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788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數學解法 </a:t>
            </a:r>
            <a:r>
              <a:rPr lang="en-US" altLang="zh-TW" dirty="0"/>
              <a:t>(</a:t>
            </a:r>
            <a:r>
              <a:rPr lang="en-US" altLang="zh-TW" cap="none" dirty="0"/>
              <a:t>Mathematics-based Method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2425" indent="-352425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直接將遞迴方程式</a:t>
            </a:r>
            <a:r>
              <a:rPr lang="zh-TW" altLang="en-US" u="sng" dirty="0"/>
              <a:t>以遞迴的觀念由</a:t>
            </a: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最末項</a:t>
            </a:r>
            <a:r>
              <a:rPr lang="zh-TW" altLang="en-US" u="sng" dirty="0"/>
              <a:t>往前求解</a:t>
            </a:r>
            <a:r>
              <a:rPr lang="zh-TW" altLang="en-US" dirty="0"/>
              <a:t>，然後整理出答案。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810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96664"/>
          </a:xfrm>
        </p:spPr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138"/>
            <a:ext cx="8351837" cy="53292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>
              <a:lnSpc>
                <a:spcPct val="110000"/>
              </a:lnSpc>
            </a:pPr>
            <a:r>
              <a:rPr lang="zh-TW" altLang="en-US" dirty="0"/>
              <a:t>請利用數學解法找出下列遞迴方程式 </a:t>
            </a:r>
            <a:r>
              <a:rPr lang="en-US" altLang="zh-TW" dirty="0"/>
              <a:t>(</a:t>
            </a:r>
            <a:r>
              <a:rPr lang="zh-TW" altLang="en-US" dirty="0"/>
              <a:t>時間函數</a:t>
            </a:r>
            <a:r>
              <a:rPr lang="en-US" altLang="zh-TW" dirty="0"/>
              <a:t>) </a:t>
            </a:r>
            <a:r>
              <a:rPr lang="zh-TW" altLang="en-US" dirty="0"/>
              <a:t>的時間複雜度。                                       </a:t>
            </a:r>
          </a:p>
          <a:p>
            <a:pPr marL="352425" indent="-35242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TW" altLang="en-US" dirty="0"/>
              <a:t>                                       </a:t>
            </a:r>
            <a:r>
              <a:rPr lang="en-US" altLang="zh-TW" dirty="0"/>
              <a:t>T(n) =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T(n-1)</a:t>
            </a:r>
            <a:r>
              <a:rPr lang="en-US" altLang="zh-TW" dirty="0"/>
              <a:t> + n </a:t>
            </a:r>
          </a:p>
          <a:p>
            <a:pPr marL="352425" indent="-352425">
              <a:lnSpc>
                <a:spcPct val="110000"/>
              </a:lnSpc>
              <a:buFont typeface="Wingdings 3" panose="05040102010807070707" pitchFamily="18" charset="2"/>
              <a:buNone/>
            </a:pPr>
            <a:r>
              <a:rPr lang="en-US" altLang="zh-TW" dirty="0"/>
              <a:t>                                       T(1) = 1</a:t>
            </a:r>
          </a:p>
          <a:p>
            <a:pPr marL="352425" indent="-352425">
              <a:lnSpc>
                <a:spcPct val="110000"/>
              </a:lnSpc>
              <a:buFont typeface="Wingdings 3" panose="05040102010807070707" pitchFamily="18" charset="2"/>
              <a:buNone/>
            </a:pPr>
            <a:r>
              <a:rPr lang="en-US" altLang="zh-TW" dirty="0"/>
              <a:t>Sol:</a:t>
            </a:r>
          </a:p>
          <a:p>
            <a:pPr marL="352425" indent="-352425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/>
              <a:t>         T(n) =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T(n-1)</a:t>
            </a:r>
            <a:r>
              <a:rPr lang="en-US" altLang="zh-TW" dirty="0"/>
              <a:t> + n </a:t>
            </a:r>
          </a:p>
          <a:p>
            <a:pPr marL="352425" indent="-352425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/>
              <a:t>                 =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(T(n-2) + (n-1))</a:t>
            </a:r>
            <a:r>
              <a:rPr lang="en-US" altLang="zh-TW" dirty="0"/>
              <a:t> + n = </a:t>
            </a:r>
            <a:r>
              <a:rPr lang="en-US" altLang="zh-TW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T(n-2)</a:t>
            </a:r>
            <a:r>
              <a:rPr lang="en-US" altLang="zh-TW" dirty="0"/>
              <a:t> + (n-1) + n</a:t>
            </a:r>
          </a:p>
          <a:p>
            <a:pPr marL="352425" indent="-352425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/>
              <a:t>                 = </a:t>
            </a:r>
            <a:r>
              <a:rPr lang="en-US" altLang="zh-TW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(T(n-3) + (n-2))</a:t>
            </a:r>
            <a:r>
              <a:rPr lang="en-US" altLang="zh-TW" dirty="0"/>
              <a:t> + (n-1) + n = 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T(n-3)</a:t>
            </a:r>
            <a:r>
              <a:rPr lang="en-US" altLang="zh-TW" dirty="0"/>
              <a:t> + (n-2) + (n-1) + n</a:t>
            </a:r>
          </a:p>
          <a:p>
            <a:pPr marL="352425" indent="-352425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/>
              <a:t>                      …</a:t>
            </a:r>
          </a:p>
          <a:p>
            <a:pPr marL="352425" indent="-352425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/>
              <a:t>                 = T(1) + 2 + 3 + … + (n-2) + (n-1) + n</a:t>
            </a:r>
          </a:p>
          <a:p>
            <a:pPr marL="352425" indent="-352425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/>
              <a:t>                 = 1 + 2 + 3 + … + (n-2) + (n-1) + n</a:t>
            </a:r>
          </a:p>
          <a:p>
            <a:pPr marL="352425" indent="-352425">
              <a:spcBef>
                <a:spcPct val="0"/>
              </a:spcBef>
              <a:buClrTx/>
              <a:buSzTx/>
              <a:buFontTx/>
              <a:buNone/>
            </a:pPr>
            <a:endParaRPr lang="en-US" altLang="zh-TW" dirty="0">
              <a:sym typeface="Symbol" panose="05050102010706020507" pitchFamily="18" charset="2"/>
            </a:endParaRPr>
          </a:p>
          <a:p>
            <a:pPr marL="352425" indent="-352425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ym typeface="Symbol" panose="05050102010706020507" pitchFamily="18" charset="2"/>
              </a:rPr>
              <a:t> T(n) = n(n+1)/2                                                     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354763" y="6308551"/>
            <a:ext cx="2681287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時間複雜度</a:t>
            </a:r>
            <a:r>
              <a:rPr lang="en-US" altLang="zh-TW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: O(n</a:t>
            </a:r>
            <a:r>
              <a:rPr lang="en-US" altLang="zh-TW" sz="2400" b="1" baseline="30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2</a:t>
            </a:r>
            <a:r>
              <a:rPr lang="en-US" altLang="zh-TW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)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429124" y="2708969"/>
            <a:ext cx="1511300" cy="720725"/>
          </a:xfrm>
          <a:prstGeom prst="wedgeRectCallout">
            <a:avLst>
              <a:gd name="adj1" fmla="val -28991"/>
              <a:gd name="adj2" fmla="val -8656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sz="2000" dirty="0">
                <a:latin typeface="Berlin Sans FB" panose="020E0602020502020306" pitchFamily="34" charset="0"/>
              </a:rPr>
              <a:t>前 </a:t>
            </a:r>
            <a:r>
              <a:rPr lang="en-US" altLang="zh-TW" sz="2000" dirty="0">
                <a:latin typeface="Berlin Sans FB" panose="020E0602020502020306" pitchFamily="34" charset="0"/>
              </a:rPr>
              <a:t>n-1 </a:t>
            </a:r>
            <a:r>
              <a:rPr lang="zh-TW" altLang="en-US" sz="2000" dirty="0">
                <a:latin typeface="Berlin Sans FB" panose="020E0602020502020306" pitchFamily="34" charset="0"/>
              </a:rPr>
              <a:t>次遞迴呼叫次數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84887" y="2708969"/>
            <a:ext cx="3095625" cy="1008063"/>
          </a:xfrm>
          <a:prstGeom prst="wedgeRectCallout">
            <a:avLst>
              <a:gd name="adj1" fmla="val -66565"/>
              <a:gd name="adj2" fmla="val -81653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Berlin Sans FB" panose="020E0602020502020306" pitchFamily="34" charset="0"/>
              </a:rPr>
              <a:t>最頂層工作的執行次數</a:t>
            </a:r>
          </a:p>
          <a:p>
            <a:pPr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Berlin Sans FB" panose="020E0602020502020306" pitchFamily="34" charset="0"/>
              </a:rPr>
              <a:t>每一次遞迴呼叫時所會花費的成本</a:t>
            </a:r>
          </a:p>
        </p:txBody>
      </p:sp>
    </p:spTree>
    <p:extLst>
      <p:ext uri="{BB962C8B-B14F-4D97-AF65-F5344CB8AC3E}">
        <p14:creationId xmlns:p14="http://schemas.microsoft.com/office/powerpoint/2010/main" val="289093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19980" y="1412130"/>
            <a:ext cx="8496300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TW" altLang="en-US" dirty="0"/>
              <a:t>若有一個時間函數                            其中 </a:t>
            </a:r>
            <a:r>
              <a:rPr lang="en-US" altLang="zh-TW" dirty="0"/>
              <a:t>T(2) = 1</a:t>
            </a:r>
            <a:r>
              <a:rPr lang="zh-TW" altLang="en-US" dirty="0"/>
              <a:t>，求</a:t>
            </a:r>
            <a:r>
              <a:rPr lang="en-US" altLang="zh-TW" dirty="0"/>
              <a:t>T(n) = ? Big-O =?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Sol: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                    =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T(n</a:t>
            </a:r>
            <a:r>
              <a:rPr lang="en-US" altLang="zh-TW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1/2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 dirty="0"/>
              <a:t> + 1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 =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[T(n</a:t>
            </a:r>
            <a:r>
              <a:rPr lang="en-US" altLang="zh-TW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1/4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+ 1]</a:t>
            </a:r>
            <a:r>
              <a:rPr lang="en-US" altLang="zh-TW" dirty="0"/>
              <a:t> + 1 = 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T(n</a:t>
            </a:r>
            <a:r>
              <a:rPr lang="en-US" altLang="zh-TW" baseline="30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1/4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/>
              <a:t>+ 2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 = 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[T(n</a:t>
            </a:r>
            <a:r>
              <a:rPr lang="en-US" altLang="zh-TW" baseline="30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1/8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+ 1]</a:t>
            </a:r>
            <a:r>
              <a:rPr lang="en-US" altLang="zh-TW" dirty="0"/>
              <a:t> + 2 = </a:t>
            </a: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T(n</a:t>
            </a:r>
            <a:r>
              <a:rPr lang="en-US" altLang="zh-TW" baseline="30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1/8</a:t>
            </a: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/>
              <a:t>+ 3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 =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en-US" altLang="zh-TW" dirty="0"/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 = </a:t>
            </a: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T(n</a:t>
            </a:r>
            <a:r>
              <a:rPr lang="en-US" altLang="zh-TW" baseline="30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1/2</a:t>
            </a:r>
            <a:r>
              <a:rPr lang="en-US" altLang="zh-TW" baseline="50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/>
              <a:t>+ </a:t>
            </a:r>
            <a:r>
              <a:rPr lang="en-US" altLang="zh-TW" dirty="0" err="1"/>
              <a:t>i</a:t>
            </a:r>
            <a:r>
              <a:rPr lang="en-US" altLang="zh-TW" dirty="0"/>
              <a:t>  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想辦法讓 </a:t>
            </a:r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sz="20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1/2</a:t>
            </a:r>
            <a:r>
              <a:rPr lang="en-US" altLang="zh-TW" sz="2000" baseline="5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TW" sz="20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等於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，以使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T(2)=1)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 = T(2)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+ </a:t>
            </a:r>
            <a:r>
              <a:rPr lang="en-US" altLang="zh-TW" dirty="0">
                <a:sym typeface="Wingdings 3" panose="05040102010807070707" pitchFamily="18" charset="2"/>
              </a:rPr>
              <a:t>log</a:t>
            </a:r>
            <a:r>
              <a:rPr lang="en-US" altLang="zh-TW" baseline="-25000" dirty="0">
                <a:sym typeface="Wingdings 3" panose="05040102010807070707" pitchFamily="18" charset="2"/>
              </a:rPr>
              <a:t>2</a:t>
            </a:r>
            <a:r>
              <a:rPr lang="en-US" altLang="zh-TW" dirty="0">
                <a:sym typeface="Wingdings 3" panose="05040102010807070707" pitchFamily="18" charset="2"/>
              </a:rPr>
              <a:t> </a:t>
            </a:r>
            <a:r>
              <a:rPr lang="en-US" altLang="zh-TW" dirty="0" err="1">
                <a:sym typeface="Wingdings 3" panose="05040102010807070707" pitchFamily="18" charset="2"/>
              </a:rPr>
              <a:t>log</a:t>
            </a:r>
            <a:r>
              <a:rPr lang="en-US" altLang="zh-TW" baseline="-25000" dirty="0" err="1">
                <a:sym typeface="Wingdings 3" panose="05040102010807070707" pitchFamily="18" charset="2"/>
              </a:rPr>
              <a:t>2</a:t>
            </a:r>
            <a:r>
              <a:rPr lang="en-US" altLang="zh-TW" dirty="0">
                <a:sym typeface="Wingdings 3" panose="05040102010807070707" pitchFamily="18" charset="2"/>
              </a:rPr>
              <a:t> n </a:t>
            </a:r>
            <a:r>
              <a:rPr lang="en-US" altLang="zh-TW" dirty="0"/>
              <a:t>= 1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+ </a:t>
            </a:r>
            <a:r>
              <a:rPr lang="en-US" altLang="zh-TW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log</a:t>
            </a:r>
            <a:r>
              <a:rPr lang="en-US" altLang="zh-TW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2</a:t>
            </a:r>
            <a:r>
              <a:rPr lang="en-US" altLang="zh-TW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log</a:t>
            </a:r>
            <a:r>
              <a:rPr lang="en-US" altLang="zh-TW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2</a:t>
            </a:r>
            <a:r>
              <a:rPr lang="en-US" altLang="zh-TW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 n</a:t>
            </a:r>
            <a:r>
              <a:rPr lang="en-US" altLang="zh-TW" dirty="0">
                <a:sym typeface="Wingdings 3" panose="05040102010807070707" pitchFamily="18" charset="2"/>
              </a:rPr>
              <a:t> </a:t>
            </a: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814382546"/>
              </p:ext>
            </p:extLst>
          </p:nvPr>
        </p:nvGraphicFramePr>
        <p:xfrm>
          <a:off x="3131840" y="1412776"/>
          <a:ext cx="24987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方程式" r:id="rId3" imgW="1066680" imgH="241200" progId="Equation.3">
                  <p:embed/>
                </p:oleObj>
              </mc:Choice>
              <mc:Fallback>
                <p:oleObj name="方程式" r:id="rId3" imgW="1066680" imgH="241200" progId="Equation.3">
                  <p:embed/>
                  <p:pic>
                    <p:nvPicPr>
                      <p:cNvPr id="535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12776"/>
                        <a:ext cx="24987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49878272"/>
              </p:ext>
            </p:extLst>
          </p:nvPr>
        </p:nvGraphicFramePr>
        <p:xfrm>
          <a:off x="323528" y="2996952"/>
          <a:ext cx="24050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方程式" r:id="rId5" imgW="1028520" imgH="241200" progId="Equation.3">
                  <p:embed/>
                </p:oleObj>
              </mc:Choice>
              <mc:Fallback>
                <p:oleObj name="方程式" r:id="rId5" imgW="1028520" imgH="241200" progId="Equation.3">
                  <p:embed/>
                  <p:pic>
                    <p:nvPicPr>
                      <p:cNvPr id="535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996952"/>
                        <a:ext cx="240506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655693" y="6093296"/>
            <a:ext cx="2236787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Arial Black" panose="020B0A04020102020204" pitchFamily="34" charset="0"/>
                <a:sym typeface="Wingdings 3" panose="05040102010807070707" pitchFamily="18" charset="2"/>
              </a:rPr>
              <a:t> O(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sym typeface="Wingdings 3" panose="05040102010807070707" pitchFamily="18" charset="2"/>
              </a:rPr>
              <a:t>log</a:t>
            </a:r>
            <a:r>
              <a:rPr lang="en-US" altLang="zh-TW" sz="20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sym typeface="Wingdings 3" panose="05040102010807070707" pitchFamily="18" charset="2"/>
              </a:rPr>
              <a:t>2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sym typeface="Wingdings 3" panose="05040102010807070707" pitchFamily="18" charset="2"/>
              </a:rPr>
              <a:t> log</a:t>
            </a:r>
            <a:r>
              <a:rPr lang="en-US" altLang="zh-TW" sz="20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sym typeface="Wingdings 3" panose="05040102010807070707" pitchFamily="18" charset="2"/>
              </a:rPr>
              <a:t>2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sym typeface="Wingdings 3" panose="05040102010807070707" pitchFamily="18" charset="2"/>
              </a:rPr>
              <a:t>n</a:t>
            </a:r>
            <a:r>
              <a:rPr lang="en-US" altLang="zh-TW" sz="2000" dirty="0">
                <a:solidFill>
                  <a:schemeClr val="bg1"/>
                </a:solidFill>
                <a:latin typeface="Arial Black" panose="020B0A04020102020204" pitchFamily="34" charset="0"/>
                <a:sym typeface="Wingdings 3" panose="05040102010807070707" pitchFamily="18" charset="2"/>
              </a:rPr>
              <a:t>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56830" y="4725144"/>
            <a:ext cx="5832475" cy="7112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000" dirty="0">
                <a:latin typeface="Berlin Sans FB" panose="020E0602020502020306" pitchFamily="34" charset="0"/>
                <a:sym typeface="Wingdings 3" panose="05040102010807070707" pitchFamily="18" charset="2"/>
              </a:rPr>
              <a:t> </a:t>
            </a:r>
            <a:r>
              <a:rPr lang="zh-TW" altLang="en-US" sz="2000" dirty="0">
                <a:latin typeface="Berlin Sans FB" panose="020E0602020502020306" pitchFamily="34" charset="0"/>
                <a:sym typeface="Wingdings 3" panose="05040102010807070707" pitchFamily="18" charset="2"/>
              </a:rPr>
              <a:t>令</a:t>
            </a:r>
            <a:r>
              <a:rPr lang="en-US" altLang="zh-TW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n</a:t>
            </a:r>
            <a:r>
              <a:rPr lang="en-US" altLang="zh-TW" sz="2000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1/2</a:t>
            </a:r>
            <a:r>
              <a:rPr lang="en-US" altLang="zh-TW" sz="2000" baseline="600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i</a:t>
            </a:r>
            <a:r>
              <a:rPr lang="en-US" altLang="zh-TW" sz="2000" dirty="0">
                <a:latin typeface="Berlin Sans FB" panose="020E0602020502020306" pitchFamily="34" charset="0"/>
                <a:sym typeface="Wingdings 3" panose="05040102010807070707" pitchFamily="18" charset="2"/>
              </a:rPr>
              <a:t> = </a:t>
            </a:r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2</a:t>
            </a:r>
            <a:r>
              <a:rPr lang="en-US" altLang="zh-TW" sz="2000" dirty="0">
                <a:latin typeface="Berlin Sans FB" panose="020E0602020502020306" pitchFamily="34" charset="0"/>
                <a:sym typeface="Wingdings 3" panose="05040102010807070707" pitchFamily="18" charset="2"/>
              </a:rPr>
              <a:t>, </a:t>
            </a:r>
            <a:r>
              <a:rPr lang="zh-TW" altLang="en-US" sz="2000" dirty="0">
                <a:latin typeface="Berlin Sans FB" panose="020E0602020502020306" pitchFamily="34" charset="0"/>
                <a:sym typeface="Wingdings 3" panose="05040102010807070707" pitchFamily="18" charset="2"/>
              </a:rPr>
              <a:t>等號兩邊取</a:t>
            </a:r>
            <a:r>
              <a:rPr lang="en-US" altLang="zh-TW" sz="2000" dirty="0">
                <a:latin typeface="Berlin Sans FB" panose="020E0602020502020306" pitchFamily="34" charset="0"/>
                <a:sym typeface="Wingdings 3" panose="05040102010807070707" pitchFamily="18" charset="2"/>
              </a:rPr>
              <a:t>log</a:t>
            </a:r>
            <a:r>
              <a:rPr lang="en-US" altLang="zh-TW" sz="2000" baseline="-25000" dirty="0">
                <a:latin typeface="Berlin Sans FB" panose="020E0602020502020306" pitchFamily="34" charset="0"/>
                <a:sym typeface="Wingdings 3" panose="05040102010807070707" pitchFamily="18" charset="2"/>
              </a:rPr>
              <a:t>2</a:t>
            </a:r>
            <a:r>
              <a:rPr lang="en-US" altLang="zh-TW" sz="2000" dirty="0">
                <a:latin typeface="Berlin Sans FB" panose="020E0602020502020306" pitchFamily="34" charset="0"/>
                <a:sym typeface="Wingdings 3" panose="05040102010807070707" pitchFamily="18" charset="2"/>
              </a:rPr>
              <a:t>, </a:t>
            </a:r>
            <a:r>
              <a:rPr lang="zh-TW" altLang="en-US" sz="2000" dirty="0">
                <a:latin typeface="Berlin Sans FB" panose="020E0602020502020306" pitchFamily="34" charset="0"/>
                <a:sym typeface="Wingdings 3" panose="05040102010807070707" pitchFamily="18" charset="2"/>
              </a:rPr>
              <a:t>則 </a:t>
            </a:r>
            <a:r>
              <a:rPr lang="en-US" altLang="zh-TW" sz="2000" dirty="0">
                <a:latin typeface="Berlin Sans FB" panose="020E0602020502020306" pitchFamily="34" charset="0"/>
                <a:sym typeface="Wingdings 3" panose="05040102010807070707" pitchFamily="18" charset="2"/>
              </a:rPr>
              <a:t>1/2</a:t>
            </a:r>
            <a:r>
              <a:rPr lang="en-US" altLang="zh-TW" sz="2000" baseline="30000" dirty="0">
                <a:latin typeface="Berlin Sans FB" panose="020E0602020502020306" pitchFamily="34" charset="0"/>
                <a:sym typeface="Wingdings 3" panose="05040102010807070707" pitchFamily="18" charset="2"/>
              </a:rPr>
              <a:t>i</a:t>
            </a:r>
            <a:r>
              <a:rPr lang="en-US" altLang="zh-TW" sz="2000" dirty="0">
                <a:latin typeface="Berlin Sans FB" panose="020E0602020502020306" pitchFamily="34" charset="0"/>
                <a:sym typeface="Wingdings 3" panose="05040102010807070707" pitchFamily="18" charset="2"/>
              </a:rPr>
              <a:t> log</a:t>
            </a:r>
            <a:r>
              <a:rPr lang="en-US" altLang="zh-TW" sz="2000" baseline="-25000" dirty="0">
                <a:latin typeface="Berlin Sans FB" panose="020E0602020502020306" pitchFamily="34" charset="0"/>
                <a:sym typeface="Wingdings 3" panose="05040102010807070707" pitchFamily="18" charset="2"/>
              </a:rPr>
              <a:t>2</a:t>
            </a:r>
            <a:r>
              <a:rPr lang="en-US" altLang="zh-TW" sz="2000" dirty="0">
                <a:latin typeface="Berlin Sans FB" panose="020E0602020502020306" pitchFamily="34" charset="0"/>
                <a:sym typeface="Wingdings 3" panose="05040102010807070707" pitchFamily="18" charset="2"/>
              </a:rPr>
              <a:t> n = </a:t>
            </a:r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log</a:t>
            </a:r>
            <a:r>
              <a:rPr lang="en-US" altLang="zh-TW" sz="20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2 = 1</a:t>
            </a:r>
          </a:p>
          <a:p>
            <a:r>
              <a:rPr lang="en-US" altLang="zh-TW" sz="2000" dirty="0">
                <a:latin typeface="Berlin Sans FB" panose="020E0602020502020306" pitchFamily="34" charset="0"/>
                <a:sym typeface="Wingdings 3" panose="05040102010807070707" pitchFamily="18" charset="2"/>
              </a:rPr>
              <a:t> log</a:t>
            </a:r>
            <a:r>
              <a:rPr lang="en-US" altLang="zh-TW" sz="2000" baseline="-25000" dirty="0">
                <a:latin typeface="Berlin Sans FB" panose="020E0602020502020306" pitchFamily="34" charset="0"/>
                <a:sym typeface="Wingdings 3" panose="05040102010807070707" pitchFamily="18" charset="2"/>
              </a:rPr>
              <a:t>2</a:t>
            </a:r>
            <a:r>
              <a:rPr lang="en-US" altLang="zh-TW" sz="2000" dirty="0">
                <a:latin typeface="Berlin Sans FB" panose="020E0602020502020306" pitchFamily="34" charset="0"/>
                <a:sym typeface="Wingdings 3" panose="05040102010807070707" pitchFamily="18" charset="2"/>
              </a:rPr>
              <a:t> n = 2</a:t>
            </a:r>
            <a:r>
              <a:rPr lang="en-US" altLang="zh-TW" sz="2000" baseline="30000" dirty="0">
                <a:latin typeface="Berlin Sans FB" panose="020E0602020502020306" pitchFamily="34" charset="0"/>
                <a:sym typeface="Wingdings 3" panose="05040102010807070707" pitchFamily="18" charset="2"/>
              </a:rPr>
              <a:t>i</a:t>
            </a:r>
            <a:r>
              <a:rPr lang="en-US" altLang="zh-TW" sz="2000" dirty="0">
                <a:latin typeface="Berlin Sans FB" panose="020E0602020502020306" pitchFamily="34" charset="0"/>
                <a:sym typeface="Wingdings 3" panose="05040102010807070707" pitchFamily="18" charset="2"/>
              </a:rPr>
              <a:t>, </a:t>
            </a:r>
            <a:r>
              <a:rPr lang="zh-TW" altLang="en-US" sz="2000" dirty="0">
                <a:latin typeface="Berlin Sans FB" panose="020E0602020502020306" pitchFamily="34" charset="0"/>
                <a:sym typeface="Wingdings 3" panose="05040102010807070707" pitchFamily="18" charset="2"/>
              </a:rPr>
              <a:t>等號兩邊再取</a:t>
            </a:r>
            <a:r>
              <a:rPr lang="en-US" altLang="zh-TW" sz="2000" dirty="0">
                <a:latin typeface="Berlin Sans FB" panose="020E0602020502020306" pitchFamily="34" charset="0"/>
                <a:sym typeface="Wingdings 3" panose="05040102010807070707" pitchFamily="18" charset="2"/>
              </a:rPr>
              <a:t>log</a:t>
            </a:r>
            <a:r>
              <a:rPr lang="en-US" altLang="zh-TW" sz="2000" baseline="-25000" dirty="0">
                <a:latin typeface="Berlin Sans FB" panose="020E0602020502020306" pitchFamily="34" charset="0"/>
                <a:sym typeface="Wingdings 3" panose="05040102010807070707" pitchFamily="18" charset="2"/>
              </a:rPr>
              <a:t>2 </a:t>
            </a:r>
            <a:r>
              <a:rPr lang="en-US" altLang="zh-TW" sz="2000" dirty="0">
                <a:latin typeface="Berlin Sans FB" panose="020E0602020502020306" pitchFamily="34" charset="0"/>
                <a:sym typeface="Wingdings 3" panose="05040102010807070707" pitchFamily="18" charset="2"/>
              </a:rPr>
              <a:t> log</a:t>
            </a:r>
            <a:r>
              <a:rPr lang="en-US" altLang="zh-TW" sz="2000" baseline="-25000" dirty="0">
                <a:latin typeface="Berlin Sans FB" panose="020E0602020502020306" pitchFamily="34" charset="0"/>
                <a:sym typeface="Wingdings 3" panose="05040102010807070707" pitchFamily="18" charset="2"/>
              </a:rPr>
              <a:t>2</a:t>
            </a:r>
            <a:r>
              <a:rPr lang="en-US" altLang="zh-TW" sz="2000" dirty="0">
                <a:latin typeface="Berlin Sans FB" panose="020E0602020502020306" pitchFamily="34" charset="0"/>
                <a:sym typeface="Wingdings 3" panose="05040102010807070707" pitchFamily="18" charset="2"/>
              </a:rPr>
              <a:t> </a:t>
            </a:r>
            <a:r>
              <a:rPr lang="en-US" altLang="zh-TW" sz="2000" dirty="0" err="1">
                <a:latin typeface="Berlin Sans FB" panose="020E0602020502020306" pitchFamily="34" charset="0"/>
                <a:sym typeface="Wingdings 3" panose="05040102010807070707" pitchFamily="18" charset="2"/>
              </a:rPr>
              <a:t>log</a:t>
            </a:r>
            <a:r>
              <a:rPr lang="en-US" altLang="zh-TW" sz="2000" baseline="-25000" dirty="0" err="1">
                <a:latin typeface="Berlin Sans FB" panose="020E0602020502020306" pitchFamily="34" charset="0"/>
                <a:sym typeface="Wingdings 3" panose="05040102010807070707" pitchFamily="18" charset="2"/>
              </a:rPr>
              <a:t>2</a:t>
            </a:r>
            <a:r>
              <a:rPr lang="en-US" altLang="zh-TW" sz="2000" dirty="0">
                <a:latin typeface="Berlin Sans FB" panose="020E0602020502020306" pitchFamily="34" charset="0"/>
                <a:sym typeface="Wingdings 3" panose="05040102010807070707" pitchFamily="18" charset="2"/>
              </a:rPr>
              <a:t> n = </a:t>
            </a:r>
            <a:r>
              <a:rPr lang="en-US" altLang="zh-TW" sz="2000" dirty="0" err="1">
                <a:latin typeface="Berlin Sans FB" panose="020E0602020502020306" pitchFamily="34" charset="0"/>
                <a:sym typeface="Wingdings 3" panose="05040102010807070707" pitchFamily="18" charset="2"/>
              </a:rPr>
              <a:t>i</a:t>
            </a:r>
            <a:endParaRPr lang="en-US" altLang="zh-TW" sz="2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0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7" grpId="0" animBg="1"/>
      <p:bldP spid="8" grpId="0" uiExpan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81192" y="1797493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solve the recurrence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564904"/>
            <a:ext cx="314619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46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95536" y="908720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First, work backward from </a:t>
            </a:r>
            <a:r>
              <a:rPr lang="en-US" altLang="zh-TW" sz="2000" i="1" dirty="0"/>
              <a:t>n</a:t>
            </a:r>
            <a:r>
              <a:rPr lang="en-US" altLang="zh-TW" sz="2000" dirty="0"/>
              <a:t>: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1844824"/>
            <a:ext cx="2592288" cy="324036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499992" y="918270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Then substitute each equation into the previous one: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1" y="1847089"/>
            <a:ext cx="3713321" cy="36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1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08131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dirty="0"/>
              <a:t>解 </a:t>
            </a:r>
            <a:r>
              <a:rPr lang="en-US" altLang="zh-TW" dirty="0"/>
              <a:t>T(n) = 7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T(n/2)</a:t>
            </a:r>
            <a:r>
              <a:rPr lang="en-US" altLang="zh-TW" dirty="0"/>
              <a:t> + n</a:t>
            </a:r>
            <a:r>
              <a:rPr lang="en-US" altLang="zh-TW" baseline="30000" dirty="0"/>
              <a:t>3</a:t>
            </a:r>
          </a:p>
          <a:p>
            <a:pPr marL="1071563" lvl="1" indent="-61912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Ans: </a:t>
            </a:r>
            <a:r>
              <a:rPr lang="en-US" altLang="zh-TW" dirty="0">
                <a:sym typeface="Symbol" panose="05050102010706020507" pitchFamily="18" charset="2"/>
              </a:rPr>
              <a:t>(</a:t>
            </a:r>
            <a:r>
              <a:rPr lang="en-US" altLang="zh-TW" dirty="0"/>
              <a:t>n</a:t>
            </a:r>
            <a:r>
              <a:rPr lang="en-US" altLang="zh-TW" baseline="30000" dirty="0"/>
              <a:t>3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zh-TW" altLang="en-US" dirty="0"/>
              <a:t>解 </a:t>
            </a:r>
            <a:r>
              <a:rPr lang="en-US" altLang="zh-TW" dirty="0"/>
              <a:t>T(n) = 3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T(n/2)</a:t>
            </a:r>
            <a:r>
              <a:rPr lang="en-US" altLang="zh-TW" dirty="0"/>
              <a:t> + n</a:t>
            </a:r>
            <a:r>
              <a:rPr lang="en-US" altLang="zh-TW" baseline="30000" dirty="0"/>
              <a:t>2</a:t>
            </a:r>
            <a:r>
              <a:rPr lang="en-US" altLang="zh-TW" dirty="0"/>
              <a:t>log n</a:t>
            </a:r>
          </a:p>
          <a:p>
            <a:pPr marL="1071563" lvl="1" indent="-61912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Ans: </a:t>
            </a:r>
            <a:r>
              <a:rPr lang="en-US" altLang="zh-TW" dirty="0">
                <a:sym typeface="Symbol" panose="05050102010706020507" pitchFamily="18" charset="2"/>
              </a:rPr>
              <a:t>(</a:t>
            </a:r>
            <a:r>
              <a:rPr lang="en-US" altLang="zh-TW" dirty="0"/>
              <a:t>n</a:t>
            </a:r>
            <a:r>
              <a:rPr lang="en-US" altLang="zh-TW" baseline="30000" dirty="0"/>
              <a:t>2 </a:t>
            </a:r>
            <a:r>
              <a:rPr lang="en-US" altLang="zh-TW" dirty="0" err="1"/>
              <a:t>lgn</a:t>
            </a:r>
            <a:r>
              <a:rPr lang="en-US" altLang="zh-TW" dirty="0">
                <a:sym typeface="Symbol" panose="05050102010706020507" pitchFamily="18" charset="2"/>
              </a:rPr>
              <a:t>) </a:t>
            </a:r>
            <a:r>
              <a:rPr lang="en-US" altLang="zh-TW" sz="1800" dirty="0">
                <a:sym typeface="Symbol" panose="05050102010706020507" pitchFamily="18" charset="2"/>
              </a:rPr>
              <a:t>(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Hint</a:t>
            </a:r>
            <a:r>
              <a:rPr lang="en-US" altLang="zh-TW" sz="1800" dirty="0">
                <a:sym typeface="Symbol" panose="05050102010706020507" pitchFamily="18" charset="2"/>
              </a:rPr>
              <a:t>: </a:t>
            </a:r>
            <a:r>
              <a:rPr lang="zh-TW" altLang="en-US" sz="1800" dirty="0">
                <a:sym typeface="Symbol" panose="05050102010706020507" pitchFamily="18" charset="2"/>
              </a:rPr>
              <a:t>本題不是以</a:t>
            </a:r>
            <a:r>
              <a:rPr lang="zh-TW" altLang="en-US" sz="1800" dirty="0">
                <a:sym typeface="Wingdings 2" panose="05020102010507070707" pitchFamily="18" charset="2"/>
              </a:rPr>
              <a:t>或來做判斷</a:t>
            </a:r>
            <a:r>
              <a:rPr lang="en-US" altLang="zh-TW" sz="1800" dirty="0">
                <a:sym typeface="Wingdings 2" panose="05020102010507070707" pitchFamily="18" charset="2"/>
              </a:rPr>
              <a:t>!!</a:t>
            </a:r>
            <a:r>
              <a:rPr lang="zh-TW" altLang="en-US" sz="1800" dirty="0">
                <a:sym typeface="Wingdings 2" panose="05020102010507070707" pitchFamily="18" charset="2"/>
              </a:rPr>
              <a:t>思考一下是以哪一個評判要件來決定的</a:t>
            </a:r>
            <a:r>
              <a:rPr lang="en-US" altLang="zh-TW" sz="1800" dirty="0">
                <a:sym typeface="Wingdings 2" panose="05020102010507070707" pitchFamily="18" charset="2"/>
              </a:rPr>
              <a:t>? </a:t>
            </a:r>
            <a:r>
              <a:rPr lang="zh-TW" altLang="en-US" sz="1800" dirty="0">
                <a:sym typeface="Wingdings 2" panose="05020102010507070707" pitchFamily="18" charset="2"/>
              </a:rPr>
              <a:t>為什麼？</a:t>
            </a:r>
            <a:r>
              <a:rPr lang="en-US" altLang="zh-TW" sz="1800" dirty="0">
                <a:sym typeface="Symbol" panose="05050102010706020507" pitchFamily="18" charset="2"/>
              </a:rPr>
              <a:t>)</a:t>
            </a:r>
            <a:endParaRPr lang="en-US" altLang="zh-TW" sz="1800" dirty="0"/>
          </a:p>
          <a:p>
            <a:pPr>
              <a:lnSpc>
                <a:spcPct val="110000"/>
              </a:lnSpc>
            </a:pPr>
            <a:r>
              <a:rPr lang="zh-TW" altLang="en-US" dirty="0"/>
              <a:t>解 </a:t>
            </a:r>
            <a:r>
              <a:rPr lang="en-US" altLang="zh-TW" dirty="0"/>
              <a:t>T(n) = 4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T(n/2)</a:t>
            </a:r>
            <a:r>
              <a:rPr lang="en-US" altLang="zh-TW" dirty="0"/>
              <a:t> + n</a:t>
            </a:r>
            <a:r>
              <a:rPr lang="en-US" altLang="zh-TW" baseline="30000" dirty="0"/>
              <a:t>2</a:t>
            </a:r>
            <a:r>
              <a:rPr lang="en-US" altLang="zh-TW" dirty="0"/>
              <a:t>/</a:t>
            </a:r>
            <a:r>
              <a:rPr lang="en-US" altLang="zh-TW" dirty="0" err="1"/>
              <a:t>lg</a:t>
            </a:r>
            <a:r>
              <a:rPr lang="en-US" altLang="zh-TW" dirty="0"/>
              <a:t> n, T(1) = c</a:t>
            </a:r>
          </a:p>
          <a:p>
            <a:pPr marL="1071563" lvl="1" indent="-61912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Ans: </a:t>
            </a:r>
            <a:r>
              <a:rPr lang="en-US" altLang="zh-TW" dirty="0">
                <a:sym typeface="Symbol" panose="05050102010706020507" pitchFamily="18" charset="2"/>
              </a:rPr>
              <a:t>(</a:t>
            </a:r>
            <a:r>
              <a:rPr lang="en-US" altLang="zh-TW" dirty="0"/>
              <a:t>n</a:t>
            </a:r>
            <a:r>
              <a:rPr lang="en-US" altLang="zh-TW" baseline="30000" dirty="0"/>
              <a:t>2 </a:t>
            </a:r>
            <a:r>
              <a:rPr lang="en-US" altLang="zh-TW" dirty="0" err="1"/>
              <a:t>lg</a:t>
            </a:r>
            <a:r>
              <a:rPr lang="en-US" altLang="zh-TW" dirty="0"/>
              <a:t> </a:t>
            </a:r>
            <a:r>
              <a:rPr lang="en-US" altLang="zh-TW" dirty="0" err="1"/>
              <a:t>lg</a:t>
            </a:r>
            <a:r>
              <a:rPr lang="en-US" altLang="zh-TW" dirty="0"/>
              <a:t> n</a:t>
            </a:r>
            <a:r>
              <a:rPr lang="en-US" altLang="zh-TW" dirty="0">
                <a:sym typeface="Symbol" panose="05050102010706020507" pitchFamily="18" charset="2"/>
              </a:rPr>
              <a:t>) </a:t>
            </a:r>
            <a:r>
              <a:rPr lang="en-US" altLang="zh-TW" sz="1800" dirty="0">
                <a:sym typeface="Symbol" panose="05050102010706020507" pitchFamily="18" charset="2"/>
              </a:rPr>
              <a:t>(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Hint</a:t>
            </a:r>
            <a:r>
              <a:rPr lang="en-US" altLang="zh-TW" sz="1800" dirty="0">
                <a:sym typeface="Symbol" panose="05050102010706020507" pitchFamily="18" charset="2"/>
              </a:rPr>
              <a:t>: </a:t>
            </a:r>
            <a:r>
              <a:rPr lang="zh-TW" altLang="en-US" sz="1800" dirty="0">
                <a:sym typeface="Symbol" panose="05050102010706020507" pitchFamily="18" charset="2"/>
              </a:rPr>
              <a:t>本題不能用支配定理，而是要用數學解法</a:t>
            </a:r>
            <a:r>
              <a:rPr lang="en-US" altLang="zh-TW" sz="1800" dirty="0">
                <a:sym typeface="Wingdings 2" panose="05020102010507070707" pitchFamily="18" charset="2"/>
              </a:rPr>
              <a:t>!!</a:t>
            </a:r>
            <a:r>
              <a:rPr lang="zh-TW" altLang="en-US" sz="1800" dirty="0">
                <a:sym typeface="Wingdings 2" panose="05020102010507070707" pitchFamily="18" charset="2"/>
              </a:rPr>
              <a:t>思考一下為什麼？</a:t>
            </a:r>
            <a:r>
              <a:rPr lang="en-US" altLang="zh-TW" sz="1800" dirty="0">
                <a:sym typeface="Symbol" panose="05050102010706020507" pitchFamily="18" charset="2"/>
              </a:rPr>
              <a:t>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80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遞迴演算法則的設計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  <a:spcBef>
                <a:spcPct val="30000"/>
              </a:spcBef>
              <a:buSzTx/>
              <a:buFontTx/>
              <a:buAutoNum type="arabicPeriod"/>
            </a:pPr>
            <a:r>
              <a:rPr lang="zh-TW" altLang="en-US" dirty="0"/>
              <a:t>找出問題的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終止條件</a:t>
            </a:r>
            <a:r>
              <a:rPr lang="en-US" altLang="zh-TW" dirty="0"/>
              <a:t>.</a:t>
            </a:r>
          </a:p>
          <a:p>
            <a:pPr marL="533400" indent="-533400">
              <a:lnSpc>
                <a:spcPct val="120000"/>
              </a:lnSpc>
              <a:spcBef>
                <a:spcPct val="30000"/>
              </a:spcBef>
              <a:buSzTx/>
              <a:buFontTx/>
              <a:buAutoNum type="arabicPeriod"/>
            </a:pPr>
            <a:r>
              <a:rPr lang="zh-TW" altLang="en-US" dirty="0"/>
              <a:t>找出問題本身的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遞迴關係</a:t>
            </a:r>
            <a:r>
              <a:rPr lang="en-US" altLang="zh-TW" dirty="0"/>
              <a:t>.</a:t>
            </a:r>
          </a:p>
          <a:p>
            <a:pPr marL="533400" indent="-533400">
              <a:lnSpc>
                <a:spcPct val="120000"/>
              </a:lnSpc>
              <a:spcBef>
                <a:spcPct val="30000"/>
              </a:spcBef>
              <a:buSzTx/>
            </a:pPr>
            <a:r>
              <a:rPr lang="zh-TW" altLang="en-US" dirty="0"/>
              <a:t>遞迴的架構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67744" y="4179664"/>
            <a:ext cx="4627562" cy="1625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TW" sz="2400">
                <a:latin typeface="Berlin Sans FB" panose="020E0602020502020306" pitchFamily="34" charset="0"/>
              </a:rPr>
              <a:t>if (</a:t>
            </a:r>
            <a:r>
              <a:rPr lang="zh-TW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終止條件</a:t>
            </a:r>
            <a:r>
              <a:rPr lang="en-US" altLang="zh-TW" sz="2400">
                <a:latin typeface="Berlin Sans FB" panose="020E0602020502020306" pitchFamily="34" charset="0"/>
              </a:rPr>
              <a:t>) then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TW" sz="2400">
                <a:latin typeface="Berlin Sans FB" panose="020E0602020502020306" pitchFamily="34" charset="0"/>
              </a:rPr>
              <a:t>        </a:t>
            </a:r>
            <a:r>
              <a:rPr lang="zh-TW" altLang="en-US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結束遞迴，需要時回傳結果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TW" sz="2400">
                <a:latin typeface="Berlin Sans FB" panose="020E0602020502020306" pitchFamily="34" charset="0"/>
              </a:rPr>
              <a:t>else (</a:t>
            </a:r>
            <a:r>
              <a:rPr lang="zh-TW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遞迴關係</a:t>
            </a:r>
            <a:r>
              <a:rPr lang="en-US" altLang="zh-TW" sz="2400">
                <a:latin typeface="Berlin Sans FB" panose="020E0602020502020306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260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補    充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394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 </a:t>
            </a:r>
            <a:r>
              <a:rPr lang="en-US" altLang="zh-TW" dirty="0"/>
              <a:t>1: </a:t>
            </a:r>
            <a:r>
              <a:rPr lang="zh-TW" altLang="en-US" dirty="0"/>
              <a:t>數學歸納法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441357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歸納法 </a:t>
            </a:r>
            <a:r>
              <a:rPr lang="en-US" altLang="zh-TW" dirty="0"/>
              <a:t>(Induction) </a:t>
            </a:r>
            <a:r>
              <a:rPr lang="zh-TW" altLang="en-US" dirty="0"/>
              <a:t>是在當我們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已經有一個可能的推論結果</a:t>
            </a:r>
            <a:r>
              <a:rPr lang="zh-TW" altLang="en-US" dirty="0"/>
              <a:t>之後，用來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驗証</a:t>
            </a:r>
            <a:r>
              <a:rPr lang="zh-TW" altLang="en-US" dirty="0"/>
              <a:t>這個推論結果是否正確的工具。</a:t>
            </a:r>
          </a:p>
          <a:p>
            <a:pPr marL="533400" indent="-533400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它的步驟是： </a:t>
            </a:r>
          </a:p>
          <a:p>
            <a:pPr marL="909638" lvl="1" indent="-457200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Tx/>
              <a:buFont typeface="Wingdings" panose="05000000000000000000" pitchFamily="2" charset="2"/>
              <a:buAutoNum type="arabicParenR"/>
            </a:pP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驗証</a:t>
            </a:r>
            <a:r>
              <a:rPr lang="zh-TW" altLang="en-US" dirty="0"/>
              <a:t> </a:t>
            </a:r>
            <a:r>
              <a:rPr lang="en-US" altLang="zh-TW" dirty="0"/>
              <a:t>n=1 </a:t>
            </a:r>
            <a:r>
              <a:rPr lang="zh-TW" altLang="en-US" dirty="0"/>
              <a:t>時命題 </a:t>
            </a:r>
            <a:r>
              <a:rPr lang="en-US" altLang="zh-TW" dirty="0"/>
              <a:t>f(n) </a:t>
            </a:r>
            <a:r>
              <a:rPr lang="zh-TW" altLang="en-US" dirty="0"/>
              <a:t>成立 </a:t>
            </a:r>
            <a:r>
              <a:rPr lang="en-US" altLang="zh-TW" sz="1600" dirty="0"/>
              <a:t>(</a:t>
            </a:r>
            <a:r>
              <a:rPr lang="zh-TW" altLang="en-US" sz="1600" dirty="0"/>
              <a:t>這叫</a:t>
            </a:r>
            <a:r>
              <a:rPr lang="zh-TW" alt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歸納的基礎</a:t>
            </a:r>
            <a:r>
              <a:rPr lang="zh-TW" altLang="en-US" sz="1600" dirty="0"/>
              <a:t>，或遞推的基礎</a:t>
            </a:r>
            <a:r>
              <a:rPr lang="en-US" altLang="zh-TW" sz="1600" dirty="0"/>
              <a:t>)</a:t>
            </a:r>
          </a:p>
          <a:p>
            <a:pPr marL="909638" lvl="1" indent="-457200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Tx/>
              <a:buFont typeface="Wingdings" panose="05000000000000000000" pitchFamily="2" charset="2"/>
              <a:buAutoNum type="arabicParenR"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假設</a:t>
            </a:r>
            <a:r>
              <a:rPr lang="zh-TW" altLang="en-US" dirty="0"/>
              <a:t> </a:t>
            </a:r>
            <a:r>
              <a:rPr lang="en-US" altLang="zh-TW" dirty="0"/>
              <a:t>n=k </a:t>
            </a:r>
            <a:r>
              <a:rPr lang="zh-TW" altLang="en-US" dirty="0"/>
              <a:t>時命題</a:t>
            </a:r>
            <a:r>
              <a:rPr lang="en-US" altLang="zh-TW" dirty="0"/>
              <a:t>f(n) </a:t>
            </a:r>
            <a:r>
              <a:rPr lang="zh-TW" altLang="en-US" dirty="0"/>
              <a:t>成立 </a:t>
            </a:r>
            <a:r>
              <a:rPr lang="en-US" altLang="zh-TW" sz="1600" dirty="0"/>
              <a:t>(</a:t>
            </a:r>
            <a:r>
              <a:rPr lang="zh-TW" altLang="en-US" sz="1600" dirty="0"/>
              <a:t>這叫</a:t>
            </a:r>
            <a:r>
              <a:rPr lang="zh-TW" alt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歸納假設</a:t>
            </a:r>
            <a:r>
              <a:rPr lang="zh-TW" altLang="en-US" sz="1600" dirty="0"/>
              <a:t>，或叫遞推的根據</a:t>
            </a:r>
            <a:r>
              <a:rPr lang="en-US" altLang="zh-TW" sz="1600" dirty="0"/>
              <a:t>)</a:t>
            </a:r>
            <a:r>
              <a:rPr lang="en-US" altLang="zh-TW" dirty="0"/>
              <a:t> </a:t>
            </a:r>
          </a:p>
          <a:p>
            <a:pPr marL="909638" lvl="1" indent="-457200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Tx/>
              <a:buFont typeface="Wingdings" panose="05000000000000000000" pitchFamily="2" charset="2"/>
              <a:buAutoNum type="arabicParenR"/>
            </a:pP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証明 </a:t>
            </a:r>
            <a:r>
              <a:rPr lang="en-US" altLang="zh-TW" dirty="0"/>
              <a:t>n=k+1 </a:t>
            </a:r>
            <a:r>
              <a:rPr lang="zh-TW" altLang="en-US" dirty="0"/>
              <a:t>於上述假設時，命題 </a:t>
            </a:r>
            <a:r>
              <a:rPr lang="en-US" altLang="zh-TW" dirty="0"/>
              <a:t>f(n)</a:t>
            </a:r>
            <a:r>
              <a:rPr lang="zh-TW" altLang="en-US" dirty="0"/>
              <a:t>成立。</a:t>
            </a:r>
          </a:p>
          <a:p>
            <a:pPr marL="533400" indent="-533400">
              <a:lnSpc>
                <a:spcPct val="120000"/>
              </a:lnSpc>
              <a:spcBef>
                <a:spcPct val="30000"/>
              </a:spcBef>
            </a:pPr>
            <a:r>
              <a:rPr lang="zh-TW" altLang="en-US" b="1" dirty="0"/>
              <a:t>為何需要數學歸納法</a:t>
            </a:r>
            <a:r>
              <a:rPr lang="zh-TW" altLang="en-US" dirty="0"/>
              <a:t>  </a:t>
            </a:r>
          </a:p>
          <a:p>
            <a:pPr marL="909638" lvl="1" indent="-457200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只通過有限多個實例並不足以証明一個命題是成立的。那麼要如何証明一個命題對所有自然數都正確呢？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35626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947114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761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81286"/>
          </a:xfrm>
        </p:spPr>
        <p:txBody>
          <a:bodyPr/>
          <a:lstStyle/>
          <a:p>
            <a:r>
              <a:rPr lang="zh-TW" altLang="en-US" dirty="0"/>
              <a:t>數學歸納法外一章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268761"/>
            <a:ext cx="7989752" cy="5400600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sz="1600" dirty="0"/>
              <a:t>數學歸納法是說：</a:t>
            </a:r>
            <a:r>
              <a:rPr lang="zh-TW" altLang="en-US" sz="1600" b="1" dirty="0">
                <a:solidFill>
                  <a:srgbClr val="0000FF"/>
                </a:solidFill>
              </a:rPr>
              <a:t>有一批編了號碼的數學命題，我們能夠</a:t>
            </a:r>
            <a:r>
              <a:rPr lang="zh-TW" altLang="en-US" sz="1600" b="1" u="sng" dirty="0">
                <a:solidFill>
                  <a:srgbClr val="0000FF"/>
                </a:solidFill>
              </a:rPr>
              <a:t>證明第 </a:t>
            </a:r>
            <a:r>
              <a:rPr lang="en-US" altLang="zh-TW" sz="1600" b="1" u="sng" dirty="0">
                <a:solidFill>
                  <a:srgbClr val="0000FF"/>
                </a:solidFill>
              </a:rPr>
              <a:t>1 </a:t>
            </a:r>
            <a:r>
              <a:rPr lang="zh-TW" altLang="en-US" sz="1600" b="1" u="sng" dirty="0">
                <a:solidFill>
                  <a:srgbClr val="0000FF"/>
                </a:solidFill>
              </a:rPr>
              <a:t>號命題是正確的</a:t>
            </a:r>
            <a:r>
              <a:rPr lang="zh-TW" altLang="en-US" sz="1600" b="1" dirty="0">
                <a:solidFill>
                  <a:srgbClr val="0000FF"/>
                </a:solidFill>
              </a:rPr>
              <a:t>；如果我們能夠證明</a:t>
            </a:r>
            <a:r>
              <a:rPr lang="zh-TW" altLang="en-US" sz="1600" b="1" u="sng" dirty="0">
                <a:solidFill>
                  <a:srgbClr val="0000FF"/>
                </a:solidFill>
              </a:rPr>
              <a:t>當第 </a:t>
            </a:r>
            <a:r>
              <a:rPr lang="en-US" altLang="zh-TW" sz="1600" b="1" u="sng" dirty="0">
                <a:solidFill>
                  <a:srgbClr val="0000FF"/>
                </a:solidFill>
              </a:rPr>
              <a:t>n </a:t>
            </a:r>
            <a:r>
              <a:rPr lang="zh-TW" altLang="en-US" sz="1600" b="1" u="sng" dirty="0">
                <a:solidFill>
                  <a:srgbClr val="0000FF"/>
                </a:solidFill>
              </a:rPr>
              <a:t>號命題正確時，則第 </a:t>
            </a:r>
            <a:r>
              <a:rPr lang="en-US" altLang="zh-TW" sz="1600" b="1" u="sng" dirty="0">
                <a:solidFill>
                  <a:srgbClr val="0000FF"/>
                </a:solidFill>
              </a:rPr>
              <a:t>n+1 </a:t>
            </a:r>
            <a:r>
              <a:rPr lang="zh-TW" altLang="en-US" sz="1600" b="1" u="sng" dirty="0">
                <a:solidFill>
                  <a:srgbClr val="0000FF"/>
                </a:solidFill>
              </a:rPr>
              <a:t>號命題也是正確的</a:t>
            </a:r>
            <a:r>
              <a:rPr lang="zh-TW" altLang="en-US" sz="1600" b="1" dirty="0">
                <a:solidFill>
                  <a:srgbClr val="0000FF"/>
                </a:solidFill>
              </a:rPr>
              <a:t>，那麼整批命題都是正確的了。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sz="1600" dirty="0"/>
              <a:t>這是由於能夠證明第</a:t>
            </a:r>
            <a:r>
              <a:rPr lang="en-US" altLang="zh-TW" sz="1600" dirty="0"/>
              <a:t>n </a:t>
            </a:r>
            <a:r>
              <a:rPr lang="zh-TW" altLang="en-US" sz="1600" dirty="0"/>
              <a:t>號命題是正確，並不能保證第</a:t>
            </a:r>
            <a:r>
              <a:rPr lang="en-US" altLang="zh-TW" sz="1600" dirty="0"/>
              <a:t>n+1 </a:t>
            </a:r>
            <a:r>
              <a:rPr lang="zh-TW" altLang="en-US" sz="1600" dirty="0"/>
              <a:t>號命題也會是正確的。名數學家</a:t>
            </a:r>
            <a:r>
              <a:rPr lang="zh-TW" altLang="en-US" sz="1600" u="sng" dirty="0"/>
              <a:t>華羅庚</a:t>
            </a:r>
            <a:r>
              <a:rPr lang="zh-TW" altLang="en-US" sz="1600" dirty="0"/>
              <a:t>講過一個故事：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TW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「 </a:t>
            </a:r>
            <a:r>
              <a:rPr lang="zh-TW" altLang="en-US" sz="1400" b="1" dirty="0">
                <a:solidFill>
                  <a:srgbClr val="008000"/>
                </a:solidFill>
              </a:rPr>
              <a:t>一位買主買了一隻公雞回家。第一天，餵公雞一把米；第二天，又餵公雞一把米；第三天，還是餵公雞一把米。連續十天，每天都餵給公雞一把米。公雞就這十天的經驗，下了一個結論說：每天一定有一把米可吃。但是就在得出這個結論後不久，家裏來了一位客人，公雞就被宰殺成為盤中飧請客人了。</a:t>
            </a:r>
            <a:r>
              <a:rPr lang="zh-TW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」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sz="1600" u="sng" dirty="0"/>
              <a:t>華羅庚</a:t>
            </a:r>
            <a:r>
              <a:rPr lang="zh-TW" altLang="en-US" sz="1600" dirty="0"/>
              <a:t>將這隻公雞如此得出結論的思考方法稱作公雞歸納法。而公雞歸納法是一種不完全歸納法。 </a:t>
            </a:r>
            <a:r>
              <a:rPr lang="zh-TW" altLang="en-US" sz="1600" u="sng" dirty="0"/>
              <a:t>華羅庚</a:t>
            </a:r>
            <a:r>
              <a:rPr lang="zh-TW" altLang="en-US" sz="1600" dirty="0"/>
              <a:t>講這個故事的意思是說：「</a:t>
            </a:r>
            <a:r>
              <a:rPr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不能過分相信不完全歸納法。只對部分進行研究，得到一些結論，卻沒經過證明就說結論適用於全部，有時是要鬧出笑話的。</a:t>
            </a:r>
            <a:r>
              <a:rPr lang="zh-TW" altLang="en-US" sz="1600" dirty="0"/>
              <a:t>」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sz="1600" dirty="0"/>
              <a:t>在數學發展史上這樣的例子不少，例如，</a:t>
            </a:r>
            <a:r>
              <a:rPr lang="zh-TW" altLang="en-US" sz="1600" u="sng" dirty="0"/>
              <a:t>法國</a:t>
            </a:r>
            <a:r>
              <a:rPr lang="zh-TW" altLang="en-US" sz="1600" dirty="0"/>
              <a:t>數學家</a:t>
            </a:r>
            <a:r>
              <a:rPr lang="en-US" altLang="zh-TW" sz="1600" u="sng" dirty="0"/>
              <a:t>Legendre A.M</a:t>
            </a:r>
            <a:r>
              <a:rPr lang="zh-TW" altLang="en-US" sz="1600" dirty="0"/>
              <a:t>在</a:t>
            </a:r>
            <a:r>
              <a:rPr lang="en-US" altLang="zh-TW" sz="1600" dirty="0"/>
              <a:t>1798</a:t>
            </a:r>
            <a:r>
              <a:rPr lang="zh-TW" altLang="en-US" sz="1600" dirty="0"/>
              <a:t>年研究過二次函數</a:t>
            </a:r>
            <a:r>
              <a:rPr lang="en-US" altLang="zh-TW" sz="1600" dirty="0"/>
              <a:t>f(n) = n</a:t>
            </a:r>
            <a:r>
              <a:rPr lang="en-US" altLang="zh-TW" sz="1600" baseline="30000" dirty="0"/>
              <a:t>2</a:t>
            </a:r>
            <a:r>
              <a:rPr lang="en-US" altLang="zh-TW" sz="1600" dirty="0"/>
              <a:t>+n+41</a:t>
            </a:r>
            <a:r>
              <a:rPr lang="zh-TW" altLang="en-US" sz="1600" dirty="0"/>
              <a:t>的值，當時他下了一個結論：它的函數值都是質數。而這個命題對不對呢？ 事實上，</a:t>
            </a:r>
            <a:r>
              <a:rPr lang="en-US" altLang="zh-TW" sz="1600" dirty="0"/>
              <a:t>f(n) </a:t>
            </a:r>
            <a:r>
              <a:rPr lang="zh-TW" altLang="en-US" sz="1600" dirty="0"/>
              <a:t>經過計算，在</a:t>
            </a:r>
            <a:r>
              <a:rPr lang="en-US" altLang="zh-TW" sz="1600" dirty="0"/>
              <a:t>n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≤39</a:t>
            </a:r>
            <a:r>
              <a:rPr lang="zh-TW" altLang="en-US" sz="1600" dirty="0"/>
              <a:t>時，得到的值確實都是質數。但是這個命題還是錯的，因為</a:t>
            </a:r>
            <a:r>
              <a:rPr lang="en-US" altLang="zh-TW" sz="1600" dirty="0"/>
              <a:t>n = 40</a:t>
            </a:r>
            <a:r>
              <a:rPr lang="zh-TW" altLang="en-US" sz="1600" dirty="0"/>
              <a:t>和</a:t>
            </a:r>
            <a:r>
              <a:rPr lang="en-US" altLang="zh-TW" sz="1600" dirty="0"/>
              <a:t>41</a:t>
            </a:r>
            <a:r>
              <a:rPr lang="zh-TW" altLang="en-US" sz="1600" dirty="0"/>
              <a:t>時， </a:t>
            </a:r>
            <a:r>
              <a:rPr lang="en-US" altLang="zh-TW" sz="1600" dirty="0"/>
              <a:t>f(40) = 40</a:t>
            </a:r>
            <a:r>
              <a:rPr lang="en-US" altLang="zh-TW" sz="1600" baseline="30000" dirty="0"/>
              <a:t>2</a:t>
            </a:r>
            <a:r>
              <a:rPr lang="en-US" altLang="zh-TW" sz="1600" dirty="0"/>
              <a:t>+40+41 </a:t>
            </a:r>
            <a:r>
              <a:rPr lang="zh-TW" altLang="en-US" sz="1600" dirty="0"/>
              <a:t>及 </a:t>
            </a:r>
            <a:r>
              <a:rPr lang="en-US" altLang="zh-TW" sz="1600" dirty="0"/>
              <a:t>f(41) = 41</a:t>
            </a:r>
            <a:r>
              <a:rPr lang="en-US" altLang="zh-TW" sz="1600" baseline="30000" dirty="0"/>
              <a:t>2</a:t>
            </a:r>
            <a:r>
              <a:rPr lang="en-US" altLang="zh-TW" sz="1600" dirty="0"/>
              <a:t>+41+41 </a:t>
            </a:r>
            <a:r>
              <a:rPr lang="zh-TW" altLang="en-US" sz="1600" dirty="0"/>
              <a:t>都不是質數。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79110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836712"/>
            <a:ext cx="8497887" cy="5184775"/>
          </a:xfrm>
          <a:prstGeom prst="rect">
            <a:avLst/>
          </a:prstGeom>
          <a:noFill/>
          <a:ln/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>
                <a:sym typeface="Wingdings 3" panose="05040102010807070707" pitchFamily="18" charset="2"/>
              </a:rPr>
              <a:t>歸納法的運作方式同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骨牌效應 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(Domino Principle)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假設我們透過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函數 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</a:t>
            </a:r>
            <a:r>
              <a:rPr lang="en-US" altLang="zh-TW" dirty="0"/>
              <a:t> </a:t>
            </a:r>
            <a:r>
              <a:rPr lang="zh-TW" altLang="en-US" dirty="0"/>
              <a:t>排列出下圖的骨牌陣，其中</a:t>
            </a:r>
            <a:r>
              <a:rPr lang="zh-TW" altLang="en-US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骨牌間距</a:t>
            </a:r>
            <a:r>
              <a:rPr lang="zh-TW" altLang="en-US" dirty="0"/>
              <a:t>比</a:t>
            </a:r>
            <a:r>
              <a:rPr lang="zh-TW" altLang="en-US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骨牌高度</a:t>
            </a:r>
            <a:r>
              <a:rPr lang="zh-TW" altLang="en-US" dirty="0"/>
              <a:t>小，則</a:t>
            </a:r>
            <a:r>
              <a:rPr lang="en-US" altLang="zh-TW" dirty="0"/>
              <a:t>: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我們可以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推到第一張骨牌</a:t>
            </a:r>
            <a:r>
              <a:rPr lang="zh-TW" altLang="en-US" dirty="0"/>
              <a:t>。 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假設只要</a:t>
            </a:r>
            <a:r>
              <a:rPr lang="zh-TW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任意兩相鄰骨牌的距離都比骨牌的高度小</a:t>
            </a:r>
            <a:r>
              <a:rPr lang="zh-TW" altLang="en-US" dirty="0"/>
              <a:t>，我們就可以</a:t>
            </a:r>
            <a:r>
              <a:rPr lang="zh-TW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保証只要第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TW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個骨牌倒下，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TW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n+1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個骨牌就會被推倒</a:t>
            </a:r>
            <a:r>
              <a:rPr lang="zh-TW" altLang="en-US" dirty="0"/>
              <a:t>。</a:t>
            </a:r>
          </a:p>
        </p:txBody>
      </p:sp>
      <p:sp>
        <p:nvSpPr>
          <p:cNvPr id="5" name="AutoShape 4" descr="figap%2Da%2D2%5F0%2Ejpg"/>
          <p:cNvSpPr>
            <a:spLocks noChangeAspect="1" noChangeArrowheads="1"/>
          </p:cNvSpPr>
          <p:nvPr/>
        </p:nvSpPr>
        <p:spPr bwMode="auto">
          <a:xfrm>
            <a:off x="6348413" y="5292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AutoShape 5" descr="figap%2Da%2D2%5F0%2Ejpg"/>
          <p:cNvSpPr>
            <a:spLocks noChangeAspect="1" noChangeArrowheads="1"/>
          </p:cNvSpPr>
          <p:nvPr/>
        </p:nvSpPr>
        <p:spPr bwMode="auto">
          <a:xfrm>
            <a:off x="6348413" y="5292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AutoShape 6" descr="figap%2Da%2D2%5F0%2Ejpg"/>
          <p:cNvSpPr>
            <a:spLocks noChangeAspect="1" noChangeArrowheads="1"/>
          </p:cNvSpPr>
          <p:nvPr/>
        </p:nvSpPr>
        <p:spPr bwMode="auto">
          <a:xfrm>
            <a:off x="6348413" y="5292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AutoShape 7" descr="figap%2Da%2D2%5F0%2Ejpg"/>
          <p:cNvSpPr>
            <a:spLocks noChangeAspect="1" noChangeArrowheads="1"/>
          </p:cNvSpPr>
          <p:nvPr/>
        </p:nvSpPr>
        <p:spPr bwMode="auto">
          <a:xfrm>
            <a:off x="6348413" y="5292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AutoShape 8" descr="figap%2Da%2D2%5F0%2Ejpg"/>
          <p:cNvSpPr>
            <a:spLocks noChangeAspect="1" noChangeArrowheads="1"/>
          </p:cNvSpPr>
          <p:nvPr/>
        </p:nvSpPr>
        <p:spPr bwMode="auto">
          <a:xfrm>
            <a:off x="6348413" y="5292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238725"/>
            <a:ext cx="4319587" cy="156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651500" y="5589687"/>
            <a:ext cx="2736850" cy="596900"/>
            <a:chOff x="2835" y="3974"/>
            <a:chExt cx="1179" cy="234"/>
          </a:xfrm>
        </p:grpSpPr>
        <p:sp>
          <p:nvSpPr>
            <p:cNvPr id="12" name="AutoShape 11"/>
            <p:cNvSpPr>
              <a:spLocks/>
            </p:cNvSpPr>
            <p:nvPr/>
          </p:nvSpPr>
          <p:spPr bwMode="auto">
            <a:xfrm rot="5400000" flipH="1" flipV="1">
              <a:off x="3357" y="3452"/>
              <a:ext cx="136" cy="1179"/>
            </a:xfrm>
            <a:prstGeom prst="leftBrace">
              <a:avLst>
                <a:gd name="adj1" fmla="val 722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273" y="4065"/>
              <a:ext cx="423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erlin Sans FB" panose="020E0602020502020306" pitchFamily="34" charset="0"/>
                </a:rPr>
                <a:t>f(n)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724525" y="3645000"/>
            <a:ext cx="828675" cy="558800"/>
            <a:chOff x="2200" y="810"/>
            <a:chExt cx="522" cy="352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200" y="810"/>
              <a:ext cx="5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Berlin Sans FB Demi" panose="020E0802020502020306" pitchFamily="34" charset="0"/>
                </a:rPr>
                <a:t>第 </a:t>
              </a:r>
              <a:r>
                <a:rPr lang="en-US" altLang="zh-TW">
                  <a:latin typeface="Berlin Sans FB Demi" panose="020E0802020502020306" pitchFamily="34" charset="0"/>
                </a:rPr>
                <a:t>1 </a:t>
              </a:r>
              <a:r>
                <a:rPr lang="zh-TW" altLang="en-US">
                  <a:latin typeface="Berlin Sans FB Demi" panose="020E0802020502020306" pitchFamily="34" charset="0"/>
                </a:rPr>
                <a:t>張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472" y="102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7826375" y="3645000"/>
            <a:ext cx="1066800" cy="576262"/>
            <a:chOff x="3977" y="799"/>
            <a:chExt cx="672" cy="363"/>
          </a:xfrm>
        </p:grpSpPr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977" y="799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Berlin Sans FB Demi" panose="020E0802020502020306" pitchFamily="34" charset="0"/>
                </a:rPr>
                <a:t>第 </a:t>
              </a:r>
              <a:r>
                <a:rPr lang="en-US" altLang="zh-TW">
                  <a:latin typeface="Berlin Sans FB Demi" panose="020E0802020502020306" pitchFamily="34" charset="0"/>
                </a:rPr>
                <a:t>n+1 </a:t>
              </a:r>
              <a:r>
                <a:rPr lang="zh-TW" altLang="en-US">
                  <a:latin typeface="Berlin Sans FB Demi" panose="020E0802020502020306" pitchFamily="34" charset="0"/>
                </a:rPr>
                <a:t>張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332" y="102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339752" y="2708920"/>
            <a:ext cx="4104456" cy="35877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AutoShape 20"/>
          <p:cNvSpPr>
            <a:spLocks/>
          </p:cNvSpPr>
          <p:nvPr/>
        </p:nvSpPr>
        <p:spPr bwMode="auto">
          <a:xfrm>
            <a:off x="179388" y="3716437"/>
            <a:ext cx="3671887" cy="2366963"/>
          </a:xfrm>
          <a:prstGeom prst="borderCallout3">
            <a:avLst>
              <a:gd name="adj1" fmla="val 4829"/>
              <a:gd name="adj2" fmla="val -2074"/>
              <a:gd name="adj3" fmla="val 4829"/>
              <a:gd name="adj4" fmla="val -3630"/>
              <a:gd name="adj5" fmla="val -21662"/>
              <a:gd name="adj6" fmla="val -3630"/>
              <a:gd name="adj7" fmla="val -25954"/>
              <a:gd name="adj8" fmla="val 6753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76213" indent="-1762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46100" indent="-1905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TW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假設</a:t>
            </a:r>
            <a:r>
              <a:rPr lang="zh-TW" altLang="en-US" sz="2000" u="sng">
                <a:latin typeface="Berlin Sans FB" panose="020E0602020502020306" pitchFamily="34" charset="0"/>
              </a:rPr>
              <a:t>函數 </a:t>
            </a:r>
            <a:r>
              <a:rPr lang="en-US" altLang="zh-TW" sz="2000" u="sng">
                <a:latin typeface="Berlin Sans FB" panose="020E0602020502020306" pitchFamily="34" charset="0"/>
              </a:rPr>
              <a:t>f(n) </a:t>
            </a:r>
            <a:r>
              <a:rPr lang="zh-TW" altLang="en-US" sz="2000" u="sng">
                <a:latin typeface="Berlin Sans FB" panose="020E0602020502020306" pitchFamily="34" charset="0"/>
              </a:rPr>
              <a:t>是</a:t>
            </a:r>
            <a:r>
              <a:rPr lang="zh-TW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正確</a:t>
            </a:r>
            <a:r>
              <a:rPr lang="zh-TW" altLang="en-US" sz="2000" u="sng">
                <a:latin typeface="Berlin Sans FB" panose="020E0602020502020306" pitchFamily="34" charset="0"/>
              </a:rPr>
              <a:t>的</a:t>
            </a:r>
            <a:r>
              <a:rPr lang="en-US" altLang="zh-TW" sz="2000">
                <a:latin typeface="Berlin Sans FB" panose="020E0602020502020306" pitchFamily="34" charset="0"/>
              </a:rPr>
              <a:t>!!</a:t>
            </a:r>
            <a:r>
              <a:rPr lang="en-US" altLang="zh-TW">
                <a:latin typeface="Berlin Sans FB" panose="020E0602020502020306" pitchFamily="34" charset="0"/>
              </a:rPr>
              <a:t>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8000"/>
              </a:buClr>
              <a:buFontTx/>
              <a:buChar char="•"/>
            </a:pPr>
            <a:r>
              <a:rPr lang="en-US" altLang="zh-TW">
                <a:latin typeface="Berlin Sans FB" panose="020E0602020502020306" pitchFamily="34" charset="0"/>
              </a:rPr>
              <a:t>∵</a:t>
            </a:r>
            <a:r>
              <a:rPr lang="zh-TW" altLang="en-US">
                <a:latin typeface="Berlin Sans FB" panose="020E0602020502020306" pitchFamily="34" charset="0"/>
              </a:rPr>
              <a:t>假設此函數正確，</a:t>
            </a:r>
            <a:r>
              <a:rPr lang="zh-TW" altLang="en-US" u="sng">
                <a:latin typeface="Berlin Sans FB" panose="020E0602020502020306" pitchFamily="34" charset="0"/>
              </a:rPr>
              <a:t>才</a:t>
            </a:r>
            <a:r>
              <a:rPr lang="zh-TW" altLang="en-US" b="1" u="sng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有可能</a:t>
            </a:r>
            <a:r>
              <a:rPr lang="zh-TW" altLang="en-US" u="sng">
                <a:latin typeface="Berlin Sans FB" panose="020E0602020502020306" pitchFamily="34" charset="0"/>
              </a:rPr>
              <a:t>使任兩相鄰骨牌的距離比骨牌高度小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TW" altLang="en-US" sz="2000">
                <a:latin typeface="Times New Roman" panose="02020603050405020304" pitchFamily="18" charset="0"/>
              </a:rPr>
              <a:t>骨牌效應是以</a:t>
            </a:r>
            <a:r>
              <a:rPr lang="zh-TW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前後的結果</a:t>
            </a:r>
            <a:r>
              <a:rPr lang="zh-TW" altLang="en-US" sz="2000">
                <a:latin typeface="Times New Roman" panose="02020603050405020304" pitchFamily="18" charset="0"/>
              </a:rPr>
              <a:t>來說明中間的未知情況 </a:t>
            </a:r>
            <a:endParaRPr lang="zh-TW" altLang="en-US" sz="2000" u="sng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6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1" grpId="0" build="p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604867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sz="2000" dirty="0"/>
              <a:t>若我們根據某一個問題的一些情況，推論出某個函數</a:t>
            </a:r>
            <a:r>
              <a:rPr lang="en-US" altLang="zh-TW" sz="2000" dirty="0"/>
              <a:t>f(n)</a:t>
            </a:r>
            <a:r>
              <a:rPr lang="zh-TW" altLang="en-US" sz="2000" dirty="0"/>
              <a:t>，可利用歸納法來証明此函數是否為該問題的解。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sz="1800" dirty="0"/>
              <a:t>先証明當 </a:t>
            </a:r>
            <a:r>
              <a:rPr lang="en-US" altLang="zh-TW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= 1 </a:t>
            </a:r>
            <a:r>
              <a:rPr lang="en-US" altLang="zh-TW" sz="1800" dirty="0"/>
              <a:t>(</a:t>
            </a:r>
            <a:r>
              <a:rPr lang="zh-TW" altLang="en-US" sz="1800" dirty="0"/>
              <a:t>或</a:t>
            </a:r>
            <a:r>
              <a:rPr lang="zh-TW" alt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某一起始值</a:t>
            </a:r>
            <a:r>
              <a:rPr lang="en-US" altLang="zh-TW" sz="1800" dirty="0"/>
              <a:t>)</a:t>
            </a:r>
            <a:r>
              <a:rPr lang="en-US" altLang="zh-TW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TW" altLang="en-US" sz="1800" dirty="0"/>
              <a:t>時，這個推論結果 </a:t>
            </a:r>
            <a:r>
              <a:rPr lang="en-US" altLang="zh-TW" sz="1800" dirty="0"/>
              <a:t>(</a:t>
            </a:r>
            <a:r>
              <a:rPr lang="zh-TW" altLang="en-US" sz="1800" dirty="0"/>
              <a:t>即</a:t>
            </a:r>
            <a:r>
              <a:rPr lang="en-US" altLang="zh-TW" sz="1800" dirty="0"/>
              <a:t>: f(n)) </a:t>
            </a:r>
            <a:r>
              <a:rPr lang="zh-TW" altLang="en-US" sz="1800" dirty="0"/>
              <a:t>是成立的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sz="1800" dirty="0"/>
              <a:t>假設這個推論結果 </a:t>
            </a:r>
            <a:r>
              <a:rPr lang="en-US" altLang="zh-TW" sz="1800" dirty="0"/>
              <a:t>f(n) </a:t>
            </a:r>
            <a:r>
              <a:rPr lang="zh-TW" altLang="en-US" sz="18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lang="en-US" altLang="zh-TW" sz="18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TW" altLang="en-US" sz="18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為任一正整數時是成立</a:t>
            </a:r>
            <a:r>
              <a:rPr lang="zh-TW" altLang="en-US" sz="1800" dirty="0"/>
              <a:t>的，而當 </a:t>
            </a:r>
            <a:r>
              <a:rPr lang="en-US" altLang="zh-TW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= n+1 </a:t>
            </a:r>
            <a:r>
              <a:rPr lang="en-US" altLang="zh-TW" sz="1800" dirty="0"/>
              <a:t>(</a:t>
            </a:r>
            <a:r>
              <a:rPr lang="zh-TW" altLang="en-US" sz="1800" dirty="0"/>
              <a:t>或</a:t>
            </a:r>
            <a:r>
              <a:rPr lang="zh-TW" alt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某一起始值</a:t>
            </a:r>
            <a:r>
              <a:rPr lang="en-US" altLang="zh-TW" sz="1800" dirty="0"/>
              <a:t>) </a:t>
            </a:r>
            <a:r>
              <a:rPr lang="zh-TW" altLang="en-US" sz="1800" dirty="0"/>
              <a:t>也是成立的話，那麼這個歸納就是成立的。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sz="2000" dirty="0"/>
              <a:t>歸納法 </a:t>
            </a:r>
            <a:r>
              <a:rPr lang="en-US" altLang="zh-TW" sz="2000" dirty="0"/>
              <a:t>(Induction) </a:t>
            </a:r>
            <a:r>
              <a:rPr lang="zh-TW" altLang="en-US" sz="2000" dirty="0"/>
              <a:t>的証明步驟</a:t>
            </a:r>
            <a:r>
              <a:rPr lang="en-US" altLang="zh-TW" sz="2000" dirty="0"/>
              <a:t>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sz="1800" dirty="0"/>
              <a:t>找出</a:t>
            </a:r>
            <a:r>
              <a:rPr lang="zh-TW" altLang="en-US" sz="1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歸納基底</a:t>
            </a:r>
            <a:r>
              <a:rPr lang="zh-TW" altLang="en-US" sz="1800" dirty="0"/>
              <a:t> </a:t>
            </a:r>
            <a:r>
              <a:rPr lang="en-US" altLang="zh-TW" sz="1800" dirty="0"/>
              <a:t>(Induction base): </a:t>
            </a:r>
            <a:r>
              <a:rPr lang="zh-TW" altLang="en-US" sz="1800" dirty="0"/>
              <a:t>當 </a:t>
            </a:r>
            <a:r>
              <a:rPr lang="en-US" altLang="zh-TW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n=1</a:t>
            </a:r>
            <a:r>
              <a:rPr lang="en-US" altLang="zh-TW" sz="1800" dirty="0"/>
              <a:t> (</a:t>
            </a:r>
            <a:r>
              <a:rPr lang="zh-TW" altLang="en-US" sz="1800" dirty="0"/>
              <a:t>或其它起始值</a:t>
            </a:r>
            <a:r>
              <a:rPr lang="en-US" altLang="zh-TW" sz="1800" dirty="0"/>
              <a:t>)</a:t>
            </a:r>
            <a:r>
              <a:rPr lang="zh-TW" altLang="en-US" sz="1800" dirty="0"/>
              <a:t>時，</a:t>
            </a:r>
            <a:r>
              <a:rPr lang="zh-TW" altLang="en-US" sz="1800" u="sng" dirty="0"/>
              <a:t>該推論結果為真</a:t>
            </a:r>
            <a:r>
              <a:rPr lang="zh-TW" altLang="en-US" sz="1800" dirty="0"/>
              <a:t>的証明。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sz="1800" dirty="0"/>
              <a:t>做</a:t>
            </a:r>
            <a:r>
              <a:rPr lang="zh-TW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歸納假設</a:t>
            </a:r>
            <a:r>
              <a:rPr lang="zh-TW" altLang="en-US" sz="1800" dirty="0"/>
              <a:t> </a:t>
            </a:r>
            <a:r>
              <a:rPr lang="en-US" altLang="zh-TW" sz="1800" dirty="0"/>
              <a:t>(Induction hypothesis): </a:t>
            </a:r>
            <a:r>
              <a:rPr lang="zh-TW" altLang="en-US" sz="1800" dirty="0"/>
              <a:t>對任一 </a:t>
            </a:r>
            <a:r>
              <a:rPr lang="en-US" altLang="zh-TW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1</a:t>
            </a:r>
            <a:r>
              <a:rPr lang="en-US" altLang="zh-TW" sz="1800" dirty="0">
                <a:sym typeface="Symbol" panose="05050102010706020507" pitchFamily="18" charset="2"/>
              </a:rPr>
              <a:t> (</a:t>
            </a:r>
            <a:r>
              <a:rPr lang="zh-TW" altLang="en-US" sz="1800" dirty="0">
                <a:sym typeface="Symbol" panose="05050102010706020507" pitchFamily="18" charset="2"/>
              </a:rPr>
              <a:t>或其它起始值</a:t>
            </a:r>
            <a:r>
              <a:rPr lang="en-US" altLang="zh-TW" sz="1800" dirty="0">
                <a:sym typeface="Symbol" panose="05050102010706020507" pitchFamily="18" charset="2"/>
              </a:rPr>
              <a:t>)</a:t>
            </a:r>
            <a:r>
              <a:rPr lang="zh-TW" altLang="en-US" sz="1800" dirty="0">
                <a:sym typeface="Symbol" panose="05050102010706020507" pitchFamily="18" charset="2"/>
              </a:rPr>
              <a:t>，</a:t>
            </a:r>
            <a:r>
              <a:rPr lang="zh-TW" altLang="en-US" sz="1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假設</a:t>
            </a:r>
            <a:r>
              <a:rPr lang="zh-TW" altLang="en-US" sz="1800" u="sng" dirty="0">
                <a:sym typeface="Symbol" panose="05050102010706020507" pitchFamily="18" charset="2"/>
              </a:rPr>
              <a:t>該推論結果為真</a:t>
            </a:r>
            <a:r>
              <a:rPr lang="zh-TW" altLang="en-US" sz="1800" dirty="0">
                <a:sym typeface="Symbol" panose="05050102010706020507" pitchFamily="18" charset="2"/>
              </a:rPr>
              <a:t>。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sz="1800" dirty="0">
                <a:sym typeface="Symbol" panose="05050102010706020507" pitchFamily="18" charset="2"/>
              </a:rPr>
              <a:t>找出</a:t>
            </a:r>
            <a:r>
              <a:rPr lang="zh-TW" altLang="en-US" sz="1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歸納步驟</a:t>
            </a:r>
            <a:r>
              <a:rPr lang="zh-TW" altLang="en-US" sz="1800" dirty="0">
                <a:sym typeface="Symbol" panose="05050102010706020507" pitchFamily="18" charset="2"/>
              </a:rPr>
              <a:t> </a:t>
            </a:r>
            <a:r>
              <a:rPr lang="en-US" altLang="zh-TW" sz="1800" dirty="0">
                <a:sym typeface="Symbol" panose="05050102010706020507" pitchFamily="18" charset="2"/>
              </a:rPr>
              <a:t>(Induction step): </a:t>
            </a:r>
            <a:r>
              <a:rPr lang="zh-TW" altLang="en-US" sz="1800" dirty="0">
                <a:sym typeface="Symbol" panose="05050102010706020507" pitchFamily="18" charset="2"/>
              </a:rPr>
              <a:t>當該推論結果</a:t>
            </a:r>
            <a:r>
              <a:rPr lang="zh-TW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對 </a:t>
            </a:r>
            <a:r>
              <a:rPr lang="en-US" altLang="zh-TW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 </a:t>
            </a:r>
            <a:r>
              <a:rPr lang="zh-TW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為真</a:t>
            </a:r>
            <a:r>
              <a:rPr lang="zh-TW" altLang="en-US" sz="1800" dirty="0">
                <a:sym typeface="Symbol" panose="05050102010706020507" pitchFamily="18" charset="2"/>
              </a:rPr>
              <a:t>，</a:t>
            </a:r>
            <a:r>
              <a:rPr lang="zh-TW" altLang="en-US" sz="1800" u="sng" dirty="0">
                <a:sym typeface="Symbol" panose="05050102010706020507" pitchFamily="18" charset="2"/>
              </a:rPr>
              <a:t>它對 </a:t>
            </a:r>
            <a:r>
              <a:rPr lang="en-US" altLang="zh-TW" sz="1800" u="sng" dirty="0">
                <a:sym typeface="Symbol" panose="05050102010706020507" pitchFamily="18" charset="2"/>
              </a:rPr>
              <a:t>n+1 </a:t>
            </a:r>
            <a:r>
              <a:rPr lang="zh-TW" altLang="en-US" sz="1800" u="sng" dirty="0">
                <a:sym typeface="Symbol" panose="05050102010706020507" pitchFamily="18" charset="2"/>
              </a:rPr>
              <a:t>也為真</a:t>
            </a:r>
            <a:r>
              <a:rPr lang="zh-TW" altLang="en-US" sz="1800" dirty="0"/>
              <a:t>的証明。      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9201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764704"/>
            <a:ext cx="8351837" cy="5184775"/>
          </a:xfrm>
          <a:prstGeom prst="rect">
            <a:avLst/>
          </a:prstGeom>
          <a:noFill/>
          <a:ln/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>
              <a:lnSpc>
                <a:spcPct val="120000"/>
              </a:lnSpc>
              <a:spcBef>
                <a:spcPct val="30000"/>
              </a:spcBef>
            </a:pPr>
            <a:r>
              <a:rPr lang="zh-TW" altLang="en-US"/>
              <a:t>試証對所有正整數</a:t>
            </a:r>
            <a:r>
              <a:rPr lang="en-US" altLang="zh-TW"/>
              <a:t>n</a:t>
            </a:r>
            <a:r>
              <a:rPr lang="zh-TW" altLang="en-US"/>
              <a:t>，下面的式子都成立</a:t>
            </a:r>
            <a:r>
              <a:rPr lang="en-US" altLang="zh-TW"/>
              <a:t>:</a:t>
            </a:r>
          </a:p>
          <a:p>
            <a:pPr marL="352425" indent="-352425" algn="ctr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TW"/>
          </a:p>
          <a:p>
            <a:pPr marL="352425" indent="-352425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/>
              <a:t>Sol:</a:t>
            </a:r>
          </a:p>
          <a:p>
            <a:pPr marL="898525" lvl="1" indent="-366713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TW" altLang="en-US"/>
              <a:t>找出</a:t>
            </a:r>
            <a:r>
              <a:rPr lang="zh-TW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歸納基底</a:t>
            </a:r>
            <a:r>
              <a:rPr lang="en-US" altLang="zh-TW"/>
              <a:t>: </a:t>
            </a:r>
            <a:r>
              <a:rPr lang="zh-TW" altLang="en-US"/>
              <a:t>對於</a:t>
            </a:r>
            <a:r>
              <a:rPr lang="en-US" altLang="zh-TW"/>
              <a:t>n=1,</a:t>
            </a:r>
          </a:p>
          <a:p>
            <a:pPr marL="898525" lvl="1" indent="-366713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altLang="zh-TW"/>
          </a:p>
          <a:p>
            <a:pPr marL="898525" lvl="1" indent="-366713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TW" altLang="en-US"/>
              <a:t>做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歸納假設</a:t>
            </a:r>
            <a:r>
              <a:rPr lang="en-US" altLang="zh-TW"/>
              <a:t>: </a:t>
            </a:r>
            <a:r>
              <a:rPr lang="zh-TW" altLang="en-US"/>
              <a:t>假設對於任意正整數</a:t>
            </a:r>
            <a:r>
              <a:rPr lang="en-US" altLang="zh-TW"/>
              <a:t>n</a:t>
            </a:r>
            <a:r>
              <a:rPr lang="zh-TW" altLang="en-US"/>
              <a:t>，下列的式子成立</a:t>
            </a:r>
            <a:r>
              <a:rPr lang="en-US" altLang="zh-TW"/>
              <a:t>:</a:t>
            </a:r>
          </a:p>
          <a:p>
            <a:pPr marL="898525" lvl="1" indent="-366713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altLang="zh-TW"/>
          </a:p>
          <a:p>
            <a:pPr marL="898525" lvl="1" indent="-366713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TW" altLang="en-US">
                <a:sym typeface="Symbol" panose="05050102010706020507" pitchFamily="18" charset="2"/>
              </a:rPr>
              <a:t>找出</a:t>
            </a:r>
            <a:r>
              <a:rPr lang="zh-TW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歸納步驟</a:t>
            </a:r>
            <a:r>
              <a:rPr lang="en-US" altLang="zh-TW">
                <a:sym typeface="Symbol" panose="05050102010706020507" pitchFamily="18" charset="2"/>
              </a:rPr>
              <a:t>: </a:t>
            </a:r>
            <a:r>
              <a:rPr lang="zh-TW" altLang="en-US">
                <a:sym typeface="Symbol" panose="05050102010706020507" pitchFamily="18" charset="2"/>
              </a:rPr>
              <a:t>我們必須証明</a:t>
            </a:r>
            <a:endParaRPr lang="zh-TW" altLang="en-US" dirty="0">
              <a:sym typeface="Symbol" panose="05050102010706020507" pitchFamily="18" charset="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556867"/>
            <a:ext cx="3527425" cy="65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212629"/>
            <a:ext cx="15843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365154"/>
            <a:ext cx="3168650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444654"/>
            <a:ext cx="46799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064250" y="3187229"/>
            <a:ext cx="77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(  )</a:t>
            </a:r>
          </a:p>
        </p:txBody>
      </p:sp>
    </p:spTree>
    <p:extLst>
      <p:ext uri="{BB962C8B-B14F-4D97-AF65-F5344CB8AC3E}">
        <p14:creationId xmlns:p14="http://schemas.microsoft.com/office/powerpoint/2010/main" val="179083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2263" y="764704"/>
            <a:ext cx="8713787" cy="5516562"/>
          </a:xfrm>
          <a:prstGeom prst="rect">
            <a:avLst/>
          </a:prstGeom>
          <a:noFill/>
          <a:ln/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步的証明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endParaRPr lang="en-US" altLang="zh-TW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endParaRPr lang="en-US" altLang="zh-TW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endParaRPr lang="en-US" altLang="zh-TW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endParaRPr lang="en-US" altLang="zh-TW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endParaRPr lang="en-US" altLang="zh-TW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endParaRPr lang="en-US" altLang="zh-TW" dirty="0"/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由於我們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已証明</a:t>
            </a:r>
            <a:r>
              <a:rPr lang="en-US" altLang="zh-TW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n=1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時成立</a:t>
            </a:r>
            <a:r>
              <a:rPr lang="zh-TW" altLang="en-US" dirty="0"/>
              <a:t>，根據骨牌效應，如果</a:t>
            </a: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歸納假設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是成立</a:t>
            </a:r>
            <a:r>
              <a:rPr lang="zh-TW" altLang="en-US" dirty="0"/>
              <a:t>的，那麼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lang="en-US" altLang="zh-TW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n+1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的情況下也一定是成立的</a:t>
            </a:r>
            <a:r>
              <a:rPr lang="zh-TW" altLang="en-US" dirty="0"/>
              <a:t>。因此，對所有的正數</a:t>
            </a:r>
            <a:r>
              <a:rPr lang="en-US" altLang="zh-TW" dirty="0"/>
              <a:t>n</a:t>
            </a:r>
            <a:r>
              <a:rPr lang="zh-TW" altLang="en-US" dirty="0"/>
              <a:t>都是成立。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195513" y="1334616"/>
            <a:ext cx="5114925" cy="3233738"/>
            <a:chOff x="1383" y="1158"/>
            <a:chExt cx="3222" cy="2037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1162"/>
              <a:ext cx="3130" cy="2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4069" y="1158"/>
              <a:ext cx="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         )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666" y="1590"/>
              <a:ext cx="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         )</a:t>
              </a:r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0" y="1355254"/>
            <a:ext cx="1800225" cy="431800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0" y="1844625"/>
            <a:ext cx="1152525" cy="576263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105650" y="4005064"/>
            <a:ext cx="77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(  )</a:t>
            </a:r>
          </a:p>
        </p:txBody>
      </p:sp>
    </p:spTree>
    <p:extLst>
      <p:ext uri="{BB962C8B-B14F-4D97-AF65-F5344CB8AC3E}">
        <p14:creationId xmlns:p14="http://schemas.microsoft.com/office/powerpoint/2010/main" val="233968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階乘 </a:t>
            </a:r>
            <a:r>
              <a:rPr lang="en-US" altLang="zh-TW" dirty="0"/>
              <a:t>(</a:t>
            </a:r>
            <a:r>
              <a:rPr lang="en-US" altLang="zh-TW" cap="none" dirty="0"/>
              <a:t>Factorial</a:t>
            </a:r>
            <a:r>
              <a:rPr lang="en-US" altLang="zh-TW" dirty="0"/>
              <a:t>; </a:t>
            </a:r>
            <a:r>
              <a:rPr lang="en-US" altLang="zh-TW" cap="none" dirty="0"/>
              <a:t>n</a:t>
            </a:r>
            <a:r>
              <a:rPr lang="en-US" altLang="zh-TW" dirty="0"/>
              <a:t>!)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700808"/>
            <a:ext cx="8656637" cy="114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4143970"/>
            <a:ext cx="8062912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932363" y="3207345"/>
            <a:ext cx="485775" cy="720725"/>
          </a:xfrm>
          <a:prstGeom prst="downArrow">
            <a:avLst>
              <a:gd name="adj1" fmla="val 50000"/>
              <a:gd name="adj2" fmla="val 37092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292725" y="3247033"/>
            <a:ext cx="2046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663300"/>
                </a:solidFill>
                <a:latin typeface="Arial Narrow" panose="020B0606020202030204" pitchFamily="34" charset="0"/>
              </a:rPr>
              <a:t>We can define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1258888" y="3610570"/>
            <a:ext cx="1276350" cy="461963"/>
          </a:xfrm>
          <a:prstGeom prst="borderCallout2">
            <a:avLst>
              <a:gd name="adj1" fmla="val 24741"/>
              <a:gd name="adj2" fmla="val 105972"/>
              <a:gd name="adj3" fmla="val 24741"/>
              <a:gd name="adj4" fmla="val 166417"/>
              <a:gd name="adj5" fmla="val 138144"/>
              <a:gd name="adj6" fmla="val 19552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終止條件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771775" y="4288433"/>
            <a:ext cx="5761038" cy="360362"/>
          </a:xfrm>
          <a:prstGeom prst="rect">
            <a:avLst/>
          </a:prstGeom>
          <a:solidFill>
            <a:srgbClr val="FFFF00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771775" y="4936133"/>
            <a:ext cx="5761038" cy="360362"/>
          </a:xfrm>
          <a:prstGeom prst="rect">
            <a:avLst/>
          </a:prstGeom>
          <a:solidFill>
            <a:srgbClr val="99FF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>
            <a:off x="6443663" y="5367933"/>
            <a:ext cx="1368425" cy="504825"/>
          </a:xfrm>
          <a:prstGeom prst="borderCallout2">
            <a:avLst>
              <a:gd name="adj1" fmla="val 22644"/>
              <a:gd name="adj2" fmla="val -5569"/>
              <a:gd name="adj3" fmla="val 22644"/>
              <a:gd name="adj4" fmla="val -73667"/>
              <a:gd name="adj5" fmla="val -13838"/>
              <a:gd name="adj6" fmla="val -80278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遞迴關係</a:t>
            </a:r>
          </a:p>
        </p:txBody>
      </p:sp>
    </p:spTree>
    <p:extLst>
      <p:ext uri="{BB962C8B-B14F-4D97-AF65-F5344CB8AC3E}">
        <p14:creationId xmlns:p14="http://schemas.microsoft.com/office/powerpoint/2010/main" val="206464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Recursive Factorial Algorithm</a:t>
            </a:r>
            <a:endParaRPr lang="zh-TW" altLang="en-US" cap="none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inputs</a:t>
            </a:r>
            <a:r>
              <a:rPr lang="en-US" altLang="zh-TW" dirty="0">
                <a:solidFill>
                  <a:srgbClr val="008000"/>
                </a:solidFill>
              </a:rPr>
              <a:t>: n is the number being raised factorially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outputs</a:t>
            </a:r>
            <a:r>
              <a:rPr lang="en-US" altLang="zh-TW" dirty="0">
                <a:solidFill>
                  <a:srgbClr val="008000"/>
                </a:solidFill>
              </a:rPr>
              <a:t>: n! is returned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Procedure </a:t>
            </a:r>
            <a:r>
              <a:rPr lang="en-US" altLang="zh-TW" dirty="0">
                <a:solidFill>
                  <a:srgbClr val="FF0000"/>
                </a:solidFill>
              </a:rPr>
              <a:t>Factorial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begin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  if (n = 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      return 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  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      return (n</a:t>
            </a:r>
            <a:r>
              <a:rPr lang="en-US" altLang="zh-TW" dirty="0">
                <a:sym typeface="Symbol" panose="05050102010706020507" pitchFamily="18" charset="2"/>
              </a:rPr>
              <a:t> </a:t>
            </a:r>
            <a:r>
              <a:rPr lang="en-US" altLang="zh-TW" dirty="0">
                <a:solidFill>
                  <a:srgbClr val="FF0000"/>
                </a:solidFill>
                <a:sym typeface="Symbol" panose="05050102010706020507" pitchFamily="18" charset="2"/>
              </a:rPr>
              <a:t>Factorial</a:t>
            </a:r>
            <a:r>
              <a:rPr lang="en-US" altLang="zh-TW" dirty="0">
                <a:sym typeface="Symbol" panose="05050102010706020507" pitchFamily="18" charset="2"/>
              </a:rPr>
              <a:t>(n-1));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89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Ex: F</a:t>
            </a:r>
            <a:r>
              <a:rPr lang="en-US" altLang="zh-TW" cap="none" dirty="0"/>
              <a:t>actorial</a:t>
            </a:r>
            <a:r>
              <a:rPr lang="en-US" altLang="zh-TW" dirty="0"/>
              <a:t>(3) = ? </a:t>
            </a:r>
            <a:r>
              <a:rPr lang="zh-TW" altLang="en-US" dirty="0"/>
              <a:t>呼叫了幾次函數？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8975" y="1784350"/>
            <a:ext cx="3162300" cy="4064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Factorial(3)</a:t>
            </a:r>
            <a:r>
              <a:rPr lang="en-US" altLang="zh-TW" sz="2000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altLang="zh-TW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= 3 </a:t>
            </a:r>
            <a:r>
              <a:rPr lang="en-US" altLang="zh-TW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 Factorial(2)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4213" y="2662238"/>
            <a:ext cx="3162300" cy="4064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Factorial(2)</a:t>
            </a:r>
            <a:r>
              <a:rPr lang="en-US" altLang="zh-TW" sz="2000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altLang="zh-TW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= 2 </a:t>
            </a:r>
            <a:r>
              <a:rPr lang="en-US" altLang="zh-TW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 Factorial(1)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3" y="3527425"/>
            <a:ext cx="3162300" cy="4064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Factorial(1)</a:t>
            </a:r>
            <a:r>
              <a:rPr lang="en-US" altLang="zh-TW" sz="2000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altLang="zh-TW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= 1 </a:t>
            </a:r>
            <a:r>
              <a:rPr lang="en-US" altLang="zh-TW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 Factorial(0)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87675" y="4581525"/>
            <a:ext cx="3162300" cy="4064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Factorial(0)</a:t>
            </a:r>
            <a:r>
              <a:rPr lang="en-US" altLang="zh-TW" sz="2000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 = </a:t>
            </a:r>
            <a:r>
              <a:rPr lang="en-US" altLang="zh-TW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1</a:t>
            </a:r>
            <a:endParaRPr lang="en-US" altLang="zh-TW" sz="2000" b="1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70513" y="3552825"/>
            <a:ext cx="3162300" cy="406400"/>
          </a:xfrm>
          <a:prstGeom prst="rect">
            <a:avLst/>
          </a:prstGeom>
          <a:solidFill>
            <a:srgbClr val="99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Factorial(1) = 1 </a:t>
            </a:r>
            <a:r>
              <a:rPr lang="en-US" altLang="zh-TW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</a:t>
            </a:r>
            <a:r>
              <a:rPr lang="en-US" altLang="zh-TW" sz="2000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zh-TW" sz="2000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=</a:t>
            </a:r>
            <a:r>
              <a:rPr lang="en-US" altLang="zh-TW" sz="2000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64163" y="2662238"/>
            <a:ext cx="3162300" cy="406400"/>
          </a:xfrm>
          <a:prstGeom prst="rect">
            <a:avLst/>
          </a:prstGeom>
          <a:solidFill>
            <a:srgbClr val="99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Factorial(2) = 2 </a:t>
            </a:r>
            <a:r>
              <a:rPr lang="en-US" altLang="zh-TW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</a:t>
            </a:r>
            <a:r>
              <a:rPr lang="en-US" altLang="zh-TW" sz="2000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zh-TW" sz="2000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=</a:t>
            </a:r>
            <a:r>
              <a:rPr lang="en-US" altLang="zh-TW" sz="2000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64163" y="1773238"/>
            <a:ext cx="3162300" cy="406400"/>
          </a:xfrm>
          <a:prstGeom prst="rect">
            <a:avLst/>
          </a:prstGeom>
          <a:solidFill>
            <a:srgbClr val="99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Factorial(3) = 3 </a:t>
            </a:r>
            <a:r>
              <a:rPr lang="en-US" altLang="zh-TW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</a:t>
            </a:r>
            <a:r>
              <a:rPr lang="en-US" altLang="zh-TW" sz="2000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000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=</a:t>
            </a:r>
            <a:r>
              <a:rPr lang="en-US" altLang="zh-TW" sz="2000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1403350" y="2133600"/>
            <a:ext cx="1655763" cy="576263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1403350" y="2997200"/>
            <a:ext cx="1655763" cy="576263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132138" y="3860800"/>
            <a:ext cx="935037" cy="792163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364163" y="3860800"/>
            <a:ext cx="2232025" cy="865188"/>
          </a:xfrm>
          <a:prstGeom prst="line">
            <a:avLst/>
          </a:prstGeom>
          <a:noFill/>
          <a:ln w="28575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4140200" y="35020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 flipV="1">
            <a:off x="7667625" y="2997200"/>
            <a:ext cx="360363" cy="647700"/>
          </a:xfrm>
          <a:prstGeom prst="line">
            <a:avLst/>
          </a:prstGeom>
          <a:noFill/>
          <a:ln w="28575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4140200" y="263683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7667625" y="2105025"/>
            <a:ext cx="360363" cy="647700"/>
          </a:xfrm>
          <a:prstGeom prst="line">
            <a:avLst/>
          </a:prstGeom>
          <a:noFill/>
          <a:ln w="28575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140200" y="177323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11188" y="5229225"/>
            <a:ext cx="6210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latin typeface="Berlin Sans FB" panose="020E0602020502020306" pitchFamily="34" charset="0"/>
                <a:sym typeface="Wingdings 3" panose="05040102010807070707" pitchFamily="18" charset="2"/>
              </a:rPr>
              <a:t></a:t>
            </a:r>
            <a:r>
              <a:rPr lang="zh-TW" altLang="en-US" sz="2800">
                <a:latin typeface="Berlin Sans FB" panose="020E0602020502020306" pitchFamily="34" charset="0"/>
                <a:sym typeface="Wingdings 3" panose="05040102010807070707" pitchFamily="18" charset="2"/>
              </a:rPr>
              <a:t>呼叫了</a:t>
            </a:r>
            <a:r>
              <a:rPr lang="en-US" altLang="zh-TW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4</a:t>
            </a:r>
            <a:r>
              <a:rPr lang="zh-TW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次</a:t>
            </a:r>
            <a:r>
              <a:rPr lang="zh-TW" altLang="en-US" sz="2800">
                <a:latin typeface="Berlin Sans FB" panose="020E0602020502020306" pitchFamily="34" charset="0"/>
                <a:sym typeface="Wingdings 3" panose="05040102010807070707" pitchFamily="18" charset="2"/>
              </a:rPr>
              <a:t> </a:t>
            </a:r>
            <a:r>
              <a:rPr lang="en-US" altLang="zh-TW" sz="2800">
                <a:latin typeface="Berlin Sans FB" panose="020E0602020502020306" pitchFamily="34" charset="0"/>
                <a:sym typeface="Wingdings 3" panose="05040102010807070707" pitchFamily="18" charset="2"/>
              </a:rPr>
              <a:t>(</a:t>
            </a:r>
            <a:r>
              <a:rPr lang="zh-TW" altLang="en-US" sz="2800">
                <a:latin typeface="Berlin Sans FB" panose="020E0602020502020306" pitchFamily="34" charset="0"/>
                <a:sym typeface="Wingdings 3" panose="05040102010807070707" pitchFamily="18" charset="2"/>
              </a:rPr>
              <a:t>含</a:t>
            </a:r>
            <a:r>
              <a:rPr lang="en-US" altLang="zh-TW" sz="2800">
                <a:latin typeface="Berlin Sans FB" panose="020E0602020502020306" pitchFamily="34" charset="0"/>
                <a:sym typeface="Wingdings 3" panose="05040102010807070707" pitchFamily="18" charset="2"/>
              </a:rPr>
              <a:t>Factorial(3))</a:t>
            </a:r>
            <a:r>
              <a:rPr lang="zh-TW" altLang="en-US" sz="2800">
                <a:latin typeface="Berlin Sans FB" panose="020E0602020502020306" pitchFamily="34" charset="0"/>
                <a:sym typeface="Wingdings 3" panose="05040102010807070707" pitchFamily="18" charset="2"/>
              </a:rPr>
              <a:t>，結果為</a:t>
            </a:r>
            <a:r>
              <a:rPr lang="en-US" altLang="zh-TW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6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12775" y="5805488"/>
            <a:ext cx="6264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latin typeface="Berlin Sans FB" panose="020E0602020502020306" pitchFamily="34" charset="0"/>
                <a:sym typeface="Wingdings 3" panose="05040102010807070707" pitchFamily="18" charset="2"/>
              </a:rPr>
              <a:t>Factorial(n)</a:t>
            </a:r>
            <a:r>
              <a:rPr lang="zh-TW" altLang="en-US" sz="2800">
                <a:latin typeface="Berlin Sans FB" panose="020E0602020502020306" pitchFamily="34" charset="0"/>
                <a:sym typeface="Wingdings 3" panose="05040102010807070707" pitchFamily="18" charset="2"/>
              </a:rPr>
              <a:t>會被呼叫幾次？</a:t>
            </a:r>
          </a:p>
          <a:p>
            <a:r>
              <a:rPr lang="zh-TW" altLang="en-US" sz="2800">
                <a:latin typeface="Berlin Sans FB" panose="020E0602020502020306" pitchFamily="34" charset="0"/>
                <a:sym typeface="Wingdings 3" panose="05040102010807070707" pitchFamily="18" charset="2"/>
              </a:rPr>
              <a:t>呼叫</a:t>
            </a:r>
            <a:r>
              <a:rPr lang="en-US" altLang="zh-TW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n+1</a:t>
            </a:r>
            <a:r>
              <a:rPr lang="zh-TW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次</a:t>
            </a:r>
            <a:endParaRPr lang="zh-TW" altLang="en-US" sz="28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erlin Sans FB" panose="020E0602020502020306" pitchFamily="34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318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紅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678D26-14AE-40FE-9D3C-4EB5125579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TM03457464[[fn=紅利]]</Template>
  <TotalTime>0</TotalTime>
  <Words>5483</Words>
  <Application>Microsoft Office PowerPoint</Application>
  <PresentationFormat>如螢幕大小 (4:3)</PresentationFormat>
  <Paragraphs>655</Paragraphs>
  <Slides>67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67</vt:i4>
      </vt:variant>
    </vt:vector>
  </HeadingPairs>
  <TitlesOfParts>
    <vt:vector size="84" baseType="lpstr">
      <vt:lpstr>微軟正黑體</vt:lpstr>
      <vt:lpstr>新細明體</vt:lpstr>
      <vt:lpstr>Arial Black</vt:lpstr>
      <vt:lpstr>Arial Narrow</vt:lpstr>
      <vt:lpstr>Berlin Sans FB</vt:lpstr>
      <vt:lpstr>Berlin Sans FB Demi</vt:lpstr>
      <vt:lpstr>Calibri</vt:lpstr>
      <vt:lpstr>Corbel</vt:lpstr>
      <vt:lpstr>Gill Sans MT</vt:lpstr>
      <vt:lpstr>Symbol</vt:lpstr>
      <vt:lpstr>Times New Roman</vt:lpstr>
      <vt:lpstr>Wingdings</vt:lpstr>
      <vt:lpstr>Wingdings 2</vt:lpstr>
      <vt:lpstr>Wingdings 3</vt:lpstr>
      <vt:lpstr>紅利</vt:lpstr>
      <vt:lpstr>方程式</vt:lpstr>
      <vt:lpstr>Equation</vt:lpstr>
      <vt:lpstr>遞迴 Recursion</vt:lpstr>
      <vt:lpstr>Outlines</vt:lpstr>
      <vt:lpstr>Recursion Algorithm</vt:lpstr>
      <vt:lpstr>PowerPoint 簡報</vt:lpstr>
      <vt:lpstr>PowerPoint 簡報</vt:lpstr>
      <vt:lpstr>遞迴演算法則的設計</vt:lpstr>
      <vt:lpstr>階乘 (Factorial; n!)</vt:lpstr>
      <vt:lpstr>Recursive Factorial Algorithm</vt:lpstr>
      <vt:lpstr>Ex: Factorial(3) = ? 呼叫了幾次函數？</vt:lpstr>
      <vt:lpstr>Write a program in C++</vt:lpstr>
      <vt:lpstr>Iterative Factorial Algorithm</vt:lpstr>
      <vt:lpstr>費氏數 (Fibonacci Number)</vt:lpstr>
      <vt:lpstr>Recursive Algorithm Definition</vt:lpstr>
      <vt:lpstr>Recursive Fibonacci Algorithm</vt:lpstr>
      <vt:lpstr>PowerPoint 簡報</vt:lpstr>
      <vt:lpstr>Iterative Fibonacci Number Algorithm</vt:lpstr>
      <vt:lpstr>二項式係數 Binomial Coefficient</vt:lpstr>
      <vt:lpstr>PowerPoint 簡報</vt:lpstr>
      <vt:lpstr>Recursive Binomial Coefficient Algorithm</vt:lpstr>
      <vt:lpstr>Recursion 與 Non-recursion 的比較</vt:lpstr>
      <vt:lpstr>How Recursion Works</vt:lpstr>
      <vt:lpstr>PowerPoint 簡報</vt:lpstr>
      <vt:lpstr>PowerPoint 簡報</vt:lpstr>
      <vt:lpstr>遞迴演算法則的複雜度分析</vt:lpstr>
      <vt:lpstr>遞迴演算法的遞迴方程式</vt:lpstr>
      <vt:lpstr>PowerPoint 簡報</vt:lpstr>
      <vt:lpstr>PowerPoint 簡報</vt:lpstr>
      <vt:lpstr>替代法 (Substitution Method)</vt:lpstr>
      <vt:lpstr>範例 1</vt:lpstr>
      <vt:lpstr>PowerPoint 簡報</vt:lpstr>
      <vt:lpstr>範例 2</vt:lpstr>
      <vt:lpstr>練習1.</vt:lpstr>
      <vt:lpstr>PowerPoint 簡報</vt:lpstr>
      <vt:lpstr>PowerPoint 簡報</vt:lpstr>
      <vt:lpstr>練習2.</vt:lpstr>
      <vt:lpstr>PowerPoint 簡報</vt:lpstr>
      <vt:lpstr>PowerPoint 簡報</vt:lpstr>
      <vt:lpstr>遞迴樹法 (Recursion-tree Method)</vt:lpstr>
      <vt:lpstr>範例 1</vt:lpstr>
      <vt:lpstr>PowerPoint 簡報</vt:lpstr>
      <vt:lpstr>PowerPoint 簡報</vt:lpstr>
      <vt:lpstr>範例 2</vt:lpstr>
      <vt:lpstr>PowerPoint 簡報</vt:lpstr>
      <vt:lpstr>PowerPoint 簡報</vt:lpstr>
      <vt:lpstr>PowerPoint 簡報</vt:lpstr>
      <vt:lpstr>PowerPoint 簡報</vt:lpstr>
      <vt:lpstr>練習</vt:lpstr>
      <vt:lpstr>支配理論方法 (Master Theorem Method)</vt:lpstr>
      <vt:lpstr>支配理論方法 (Master Theorem Method)</vt:lpstr>
      <vt:lpstr>支配理論方法 (Master Theorem Method)</vt:lpstr>
      <vt:lpstr>範例 1</vt:lpstr>
      <vt:lpstr>範例 2</vt:lpstr>
      <vt:lpstr>練習</vt:lpstr>
      <vt:lpstr>數學解法 (Mathematics-based Method)</vt:lpstr>
      <vt:lpstr>範例 1</vt:lpstr>
      <vt:lpstr>範例 2</vt:lpstr>
      <vt:lpstr>練習</vt:lpstr>
      <vt:lpstr>PowerPoint 簡報</vt:lpstr>
      <vt:lpstr>練習</vt:lpstr>
      <vt:lpstr>補    充</vt:lpstr>
      <vt:lpstr>補 1: 數學歸納法</vt:lpstr>
      <vt:lpstr>PowerPoint 簡報</vt:lpstr>
      <vt:lpstr>數學歸納法外一章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2016-06-25T12:48:12Z</dcterms:created>
  <dcterms:modified xsi:type="dcterms:W3CDTF">2017-03-14T17:40:27Z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