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0" r:id="rId2"/>
  </p:sldMasterIdLst>
  <p:notesMasterIdLst>
    <p:notesMasterId r:id="rId131"/>
  </p:notesMasterIdLst>
  <p:handoutMasterIdLst>
    <p:handoutMasterId r:id="rId13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86" r:id="rId60"/>
    <p:sldId id="387" r:id="rId61"/>
    <p:sldId id="384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85" r:id="rId124"/>
    <p:sldId id="374" r:id="rId125"/>
    <p:sldId id="375" r:id="rId126"/>
    <p:sldId id="376" r:id="rId127"/>
    <p:sldId id="377" r:id="rId128"/>
    <p:sldId id="378" r:id="rId129"/>
    <p:sldId id="379" r:id="rId1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30" d="100"/>
          <a:sy n="130" d="100"/>
        </p:scale>
        <p:origin x="543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handoutMaster" Target="handoutMasters/handout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DFE88-AB15-4D60-8F3E-8F304D657905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C73E2-909A-494E-AD9D-518BD1FD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829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3842907C-D0AA-4C58-9F94-58B40AD65B29}" type="datetimeFigureOut">
              <a:pPr/>
              <a:t>2017/10/31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D76769E-C829-4283-B80E-CB90D995C291}" type="slidenum"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573016"/>
            <a:ext cx="9144000" cy="306895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ctr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E13C79-1C97-4B32-B2AE-1A69C169643E}" type="datetime2">
              <a:rPr lang="zh-TW" altLang="en-US" smtClean="0"/>
              <a:pPr/>
              <a:t>2017年10月31日</a:t>
            </a:fld>
            <a:endParaRPr lang="zh-TW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292C34-3E5E-4BA5-AF54-F1601B144FB0}" type="slidenum">
              <a:rPr lang="en-US" altLang="zh-TW" smtClean="0"/>
              <a:pPr/>
              <a:t>‹#›</a:t>
            </a:fld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1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TW" altLang="en-US" smtClean="0"/>
              <a:pPr algn="ctr"/>
              <a:t>2017年10月31日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3068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fld id="{D10E14BF-C004-4398-9186-5EE680724D95}" type="datetime2">
              <a:rPr lang="zh-TW" altLang="en-US" smtClean="0"/>
              <a:pPr algn="ctr"/>
              <a:t>2017年10月31日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0683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000" dirty="0">
              <a:solidFill>
                <a:schemeClr val="tx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932338"/>
            <a:ext cx="2056668" cy="8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3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ctr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fld id="{D10E14BF-C004-4398-9186-5EE680724D95}" type="datetime2">
              <a:rPr lang="zh-TW" altLang="en-US" smtClean="0"/>
              <a:pPr algn="ctr"/>
              <a:t>2017年10月31日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8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TW" altLang="en-US" smtClean="0"/>
              <a:pPr algn="ctr"/>
              <a:t>2017年10月31日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7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TW" altLang="en-US" smtClean="0"/>
              <a:pPr algn="ctr"/>
              <a:t>2017年10月31日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zh-TW" altLang="en-US" smtClean="0"/>
              <a:pPr/>
              <a:t>2017年10月31日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14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zh-TW" altLang="en-US" smtClean="0"/>
              <a:pPr/>
              <a:t>2017年10月31日</a:t>
            </a:fld>
            <a:endParaRPr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7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6C4691-4882-40A8-AF62-8CF6A18D40B2}" type="datetime2">
              <a:rPr lang="zh-TW" altLang="en-US" smtClean="0"/>
              <a:pPr/>
              <a:t>2017年10月31日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21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776A-4DEC-47EE-8A49-2C150ECB5465}" type="datetime2">
              <a:rPr lang="zh-TW" altLang="en-US" smtClean="0"/>
              <a:pPr/>
              <a:t>2017年10月31日</a:t>
            </a:fld>
            <a:endParaRPr lang="zh-TW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TW" smtClean="0"/>
              <a:pPr/>
              <a:t>‹#›</a:t>
            </a:fld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7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algn="ctr"/>
            <a:fld id="{D10E14BF-C004-4398-9186-5EE680724D95}" type="datetime2">
              <a:rPr lang="zh-TW" altLang="en-US" smtClean="0"/>
              <a:pPr algn="ctr"/>
              <a:t>2017年10月31日</a:t>
            </a:fld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5292C34-3E5E-4BA5-AF54-F1601B144FB0}" type="slidenum">
              <a:rPr lang="zh-TW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TW" sz="1000" b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388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kern="1200" cap="all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1.bin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1.wmf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28.bin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9.wmf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9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9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5.wm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w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排序</a:t>
            </a:r>
            <a:br>
              <a:rPr lang="zh-TW" altLang="en-US" dirty="0"/>
            </a:br>
            <a:r>
              <a:rPr lang="en-US" altLang="zh-TW" dirty="0"/>
              <a:t>Sort</a:t>
            </a:r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sz="2800" dirty="0"/>
              <a:t>陳建良</a:t>
            </a:r>
            <a:endParaRPr 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Group 1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01560"/>
              </p:ext>
            </p:extLst>
          </p:nvPr>
        </p:nvGraphicFramePr>
        <p:xfrm>
          <a:off x="2124075" y="1988666"/>
          <a:ext cx="4824413" cy="914400"/>
        </p:xfrm>
        <a:graphic>
          <a:graphicData uri="http://schemas.openxmlformats.org/drawingml/2006/table">
            <a:tbl>
              <a:tblPr/>
              <a:tblGrid>
                <a:gridCol w="603250">
                  <a:extLst>
                    <a:ext uri="{9D8B030D-6E8A-4147-A177-3AD203B41FA5}">
                      <a16:colId xmlns:a16="http://schemas.microsoft.com/office/drawing/2014/main" val="3615592756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38978339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89651007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61212005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590150488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711311019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65554504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411777196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860287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499036"/>
                  </a:ext>
                </a:extLst>
              </a:tr>
            </a:tbl>
          </a:graphicData>
        </a:graphic>
      </p:graphicFrame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519113" y="764704"/>
            <a:ext cx="82296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u"/>
              <a:defRPr kumimoji="1" sz="28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¡"/>
              <a:defRPr kumimoji="1" sz="20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b="0"/>
              <a:t>範例</a:t>
            </a:r>
            <a:r>
              <a:rPr lang="en-US" altLang="zh-TW" b="0"/>
              <a:t>: </a:t>
            </a:r>
          </a:p>
          <a:p>
            <a:endParaRPr lang="en-US" altLang="zh-TW" b="0"/>
          </a:p>
          <a:p>
            <a:endParaRPr lang="en-US" altLang="zh-TW" b="0"/>
          </a:p>
          <a:p>
            <a:endParaRPr lang="en-US" altLang="zh-TW" b="0"/>
          </a:p>
          <a:p>
            <a:endParaRPr lang="en-US" altLang="zh-TW" b="0"/>
          </a:p>
          <a:p>
            <a:r>
              <a:rPr lang="en-US" altLang="zh-TW" b="0"/>
              <a:t>Insert</a:t>
            </a:r>
            <a:r>
              <a:rPr lang="zh-TW" altLang="en-US" b="0"/>
              <a:t>副程式</a:t>
            </a:r>
            <a:r>
              <a:rPr lang="en-US" altLang="zh-TW" b="0"/>
              <a:t>:</a:t>
            </a:r>
          </a:p>
        </p:txBody>
      </p:sp>
      <p:sp>
        <p:nvSpPr>
          <p:cNvPr id="6" name="AutoShape 120"/>
          <p:cNvSpPr>
            <a:spLocks/>
          </p:cNvSpPr>
          <p:nvPr/>
        </p:nvSpPr>
        <p:spPr bwMode="auto">
          <a:xfrm rot="5400000">
            <a:off x="3528219" y="-86990"/>
            <a:ext cx="144462" cy="2952750"/>
          </a:xfrm>
          <a:prstGeom prst="leftBrace">
            <a:avLst>
              <a:gd name="adj1" fmla="val 170330"/>
              <a:gd name="adj2" fmla="val 4859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Text Box 121"/>
          <p:cNvSpPr txBox="1">
            <a:spLocks noChangeArrowheads="1"/>
          </p:cNvSpPr>
          <p:nvPr/>
        </p:nvSpPr>
        <p:spPr bwMode="auto">
          <a:xfrm>
            <a:off x="3255963" y="764704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已排序</a:t>
            </a:r>
          </a:p>
        </p:txBody>
      </p:sp>
      <p:sp>
        <p:nvSpPr>
          <p:cNvPr id="8" name="AutoShape 122"/>
          <p:cNvSpPr>
            <a:spLocks/>
          </p:cNvSpPr>
          <p:nvPr/>
        </p:nvSpPr>
        <p:spPr bwMode="auto">
          <a:xfrm rot="5400000">
            <a:off x="5976144" y="560710"/>
            <a:ext cx="144462" cy="1657350"/>
          </a:xfrm>
          <a:prstGeom prst="leftBrace">
            <a:avLst>
              <a:gd name="adj1" fmla="val 95605"/>
              <a:gd name="adj2" fmla="val 4859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Text Box 123"/>
          <p:cNvSpPr txBox="1">
            <a:spLocks noChangeArrowheads="1"/>
          </p:cNvSpPr>
          <p:nvPr/>
        </p:nvSpPr>
        <p:spPr bwMode="auto">
          <a:xfrm>
            <a:off x="5646738" y="764704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未排序</a:t>
            </a:r>
          </a:p>
        </p:txBody>
      </p:sp>
      <p:grpSp>
        <p:nvGrpSpPr>
          <p:cNvPr id="10" name="Group 129"/>
          <p:cNvGrpSpPr>
            <a:grpSpLocks/>
          </p:cNvGrpSpPr>
          <p:nvPr/>
        </p:nvGrpSpPr>
        <p:grpSpPr bwMode="auto">
          <a:xfrm>
            <a:off x="5292725" y="1461616"/>
            <a:ext cx="254000" cy="600075"/>
            <a:chOff x="3334" y="1374"/>
            <a:chExt cx="160" cy="378"/>
          </a:xfrm>
        </p:grpSpPr>
        <p:sp>
          <p:nvSpPr>
            <p:cNvPr id="11" name="Text Box 124"/>
            <p:cNvSpPr txBox="1">
              <a:spLocks noChangeArrowheads="1"/>
            </p:cNvSpPr>
            <p:nvPr/>
          </p:nvSpPr>
          <p:spPr bwMode="auto">
            <a:xfrm>
              <a:off x="3334" y="137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</a:p>
          </p:txBody>
        </p:sp>
        <p:sp>
          <p:nvSpPr>
            <p:cNvPr id="12" name="Line 125"/>
            <p:cNvSpPr>
              <a:spLocks noChangeShapeType="1"/>
            </p:cNvSpPr>
            <p:nvPr/>
          </p:nvSpPr>
          <p:spPr bwMode="auto">
            <a:xfrm>
              <a:off x="3424" y="161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" name="Group 130"/>
          <p:cNvGrpSpPr>
            <a:grpSpLocks/>
          </p:cNvGrpSpPr>
          <p:nvPr/>
        </p:nvGrpSpPr>
        <p:grpSpPr bwMode="auto">
          <a:xfrm>
            <a:off x="4427538" y="1413991"/>
            <a:ext cx="620712" cy="647700"/>
            <a:chOff x="2789" y="1344"/>
            <a:chExt cx="391" cy="408"/>
          </a:xfrm>
        </p:grpSpPr>
        <p:sp>
          <p:nvSpPr>
            <p:cNvPr id="14" name="Text Box 126"/>
            <p:cNvSpPr txBox="1">
              <a:spLocks noChangeArrowheads="1"/>
            </p:cNvSpPr>
            <p:nvPr/>
          </p:nvSpPr>
          <p:spPr bwMode="auto">
            <a:xfrm>
              <a:off x="2789" y="1344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000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Wingdings 2" panose="05020102010507070707" pitchFamily="18" charset="2"/>
                </a:rPr>
                <a:t></a:t>
              </a:r>
              <a:r>
                <a:rPr lang="en-US" altLang="zh-TW" sz="2000" b="0">
                  <a:sym typeface="Wingdings 2" panose="05020102010507070707" pitchFamily="18" charset="2"/>
                </a:rPr>
                <a:t> </a:t>
              </a:r>
              <a:r>
                <a:rPr lang="en-US" altLang="zh-TW" sz="2000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</a:t>
              </a:r>
            </a:p>
          </p:txBody>
        </p:sp>
        <p:sp>
          <p:nvSpPr>
            <p:cNvPr id="15" name="Line 127"/>
            <p:cNvSpPr>
              <a:spLocks noChangeShapeType="1"/>
            </p:cNvSpPr>
            <p:nvPr/>
          </p:nvSpPr>
          <p:spPr bwMode="auto">
            <a:xfrm>
              <a:off x="3061" y="161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6" name="Text Box 128"/>
          <p:cNvSpPr txBox="1">
            <a:spLocks noChangeArrowheads="1"/>
          </p:cNvSpPr>
          <p:nvPr/>
        </p:nvSpPr>
        <p:spPr bwMode="auto">
          <a:xfrm>
            <a:off x="5003800" y="3069754"/>
            <a:ext cx="144040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  <a:sym typeface="Wingdings 2" panose="05020102010507070707" pitchFamily="18" charset="2"/>
              </a:rPr>
              <a:t></a:t>
            </a:r>
            <a:r>
              <a:rPr lang="en-US" altLang="zh-TW" sz="2000" b="0" dirty="0">
                <a:latin typeface="Berlin Sans FB" panose="020E0602020502020306" pitchFamily="34" charset="0"/>
                <a:sym typeface="Wingdings 2" panose="05020102010507070707" pitchFamily="18" charset="2"/>
              </a:rPr>
              <a:t> </a:t>
            </a:r>
            <a:r>
              <a:rPr lang="en-US" altLang="zh-TW" sz="2000" b="0" dirty="0">
                <a:latin typeface="Berlin Sans FB" panose="020E0602020502020306" pitchFamily="34" charset="0"/>
              </a:rPr>
              <a:t>x = S[</a:t>
            </a:r>
            <a:r>
              <a:rPr lang="en-US" altLang="zh-TW" sz="2000" b="0" dirty="0" err="1">
                <a:latin typeface="Berlin Sans FB" panose="020E0602020502020306" pitchFamily="34" charset="0"/>
              </a:rPr>
              <a:t>i</a:t>
            </a:r>
            <a:r>
              <a:rPr lang="en-US" altLang="zh-TW" sz="2000" b="0" dirty="0">
                <a:latin typeface="Berlin Sans FB" panose="020E0602020502020306" pitchFamily="34" charset="0"/>
              </a:rPr>
              <a:t>]=5</a:t>
            </a:r>
          </a:p>
        </p:txBody>
      </p:sp>
      <p:sp>
        <p:nvSpPr>
          <p:cNvPr id="17" name="Text Box 131"/>
          <p:cNvSpPr txBox="1">
            <a:spLocks noChangeArrowheads="1"/>
          </p:cNvSpPr>
          <p:nvPr/>
        </p:nvSpPr>
        <p:spPr bwMode="auto">
          <a:xfrm>
            <a:off x="4667250" y="2477616"/>
            <a:ext cx="336550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b="0"/>
              <a:t>9</a:t>
            </a:r>
          </a:p>
        </p:txBody>
      </p:sp>
      <p:sp>
        <p:nvSpPr>
          <p:cNvPr id="18" name="Text Box 132"/>
          <p:cNvSpPr txBox="1">
            <a:spLocks noChangeArrowheads="1"/>
          </p:cNvSpPr>
          <p:nvPr/>
        </p:nvSpPr>
        <p:spPr bwMode="auto">
          <a:xfrm>
            <a:off x="4075113" y="2493491"/>
            <a:ext cx="336550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b="0"/>
              <a:t>8</a:t>
            </a:r>
          </a:p>
        </p:txBody>
      </p:sp>
      <p:sp>
        <p:nvSpPr>
          <p:cNvPr id="19" name="Text Box 133"/>
          <p:cNvSpPr txBox="1">
            <a:spLocks noChangeArrowheads="1"/>
          </p:cNvSpPr>
          <p:nvPr/>
        </p:nvSpPr>
        <p:spPr bwMode="auto">
          <a:xfrm>
            <a:off x="3459163" y="2493491"/>
            <a:ext cx="336550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b="0"/>
              <a:t>7</a:t>
            </a:r>
          </a:p>
        </p:txBody>
      </p:sp>
      <p:sp>
        <p:nvSpPr>
          <p:cNvPr id="20" name="Line 119"/>
          <p:cNvSpPr>
            <a:spLocks noChangeShapeType="1"/>
          </p:cNvSpPr>
          <p:nvPr/>
        </p:nvSpPr>
        <p:spPr bwMode="auto">
          <a:xfrm>
            <a:off x="5148263" y="1485429"/>
            <a:ext cx="0" cy="1439862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1" name="Picture 1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909541"/>
            <a:ext cx="4103688" cy="2112963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135"/>
          <p:cNvSpPr txBox="1">
            <a:spLocks noChangeArrowheads="1"/>
          </p:cNvSpPr>
          <p:nvPr/>
        </p:nvSpPr>
        <p:spPr bwMode="auto">
          <a:xfrm>
            <a:off x="1065213" y="3896841"/>
            <a:ext cx="41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</a:t>
            </a:r>
          </a:p>
        </p:txBody>
      </p:sp>
      <p:sp>
        <p:nvSpPr>
          <p:cNvPr id="23" name="Text Box 136"/>
          <p:cNvSpPr txBox="1">
            <a:spLocks noChangeArrowheads="1"/>
          </p:cNvSpPr>
          <p:nvPr/>
        </p:nvSpPr>
        <p:spPr bwMode="auto">
          <a:xfrm>
            <a:off x="1065213" y="4222279"/>
            <a:ext cx="41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</a:t>
            </a:r>
          </a:p>
        </p:txBody>
      </p:sp>
      <p:grpSp>
        <p:nvGrpSpPr>
          <p:cNvPr id="24" name="Group 144"/>
          <p:cNvGrpSpPr>
            <a:grpSpLocks/>
          </p:cNvGrpSpPr>
          <p:nvPr/>
        </p:nvGrpSpPr>
        <p:grpSpPr bwMode="auto">
          <a:xfrm>
            <a:off x="3224213" y="2925291"/>
            <a:ext cx="561975" cy="541338"/>
            <a:chOff x="2031" y="2296"/>
            <a:chExt cx="354" cy="341"/>
          </a:xfrm>
        </p:grpSpPr>
        <p:sp>
          <p:nvSpPr>
            <p:cNvPr id="25" name="Text Box 137"/>
            <p:cNvSpPr txBox="1">
              <a:spLocks noChangeArrowheads="1"/>
            </p:cNvSpPr>
            <p:nvPr/>
          </p:nvSpPr>
          <p:spPr bwMode="auto">
            <a:xfrm>
              <a:off x="2200" y="2387"/>
              <a:ext cx="1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0">
                  <a:latin typeface="Berlin Sans FB" panose="020E0602020502020306" pitchFamily="34" charset="0"/>
                </a:rPr>
                <a:t>x</a:t>
              </a:r>
            </a:p>
          </p:txBody>
        </p:sp>
        <p:sp>
          <p:nvSpPr>
            <p:cNvPr id="26" name="Line 138"/>
            <p:cNvSpPr>
              <a:spLocks noChangeShapeType="1"/>
            </p:cNvSpPr>
            <p:nvPr/>
          </p:nvSpPr>
          <p:spPr bwMode="auto">
            <a:xfrm flipV="1">
              <a:off x="2290" y="229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Text Box 141"/>
            <p:cNvSpPr txBox="1">
              <a:spLocks noChangeArrowheads="1"/>
            </p:cNvSpPr>
            <p:nvPr/>
          </p:nvSpPr>
          <p:spPr bwMode="auto">
            <a:xfrm>
              <a:off x="2031" y="2296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Wingdings 2" panose="05020102010507070707" pitchFamily="18" charset="2"/>
                </a:rPr>
                <a:t></a:t>
              </a:r>
            </a:p>
          </p:txBody>
        </p:sp>
      </p:grpSp>
      <p:sp>
        <p:nvSpPr>
          <p:cNvPr id="28" name="Text Box 143"/>
          <p:cNvSpPr txBox="1">
            <a:spLocks noChangeArrowheads="1"/>
          </p:cNvSpPr>
          <p:nvPr/>
        </p:nvSpPr>
        <p:spPr bwMode="auto">
          <a:xfrm>
            <a:off x="1065213" y="5662141"/>
            <a:ext cx="41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</a:t>
            </a:r>
          </a:p>
        </p:txBody>
      </p:sp>
      <p:sp>
        <p:nvSpPr>
          <p:cNvPr id="29" name="Text Box 145"/>
          <p:cNvSpPr txBox="1">
            <a:spLocks noChangeArrowheads="1"/>
          </p:cNvSpPr>
          <p:nvPr/>
        </p:nvSpPr>
        <p:spPr bwMode="auto">
          <a:xfrm>
            <a:off x="3443288" y="2493491"/>
            <a:ext cx="336550" cy="384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b="0"/>
              <a:t>5</a:t>
            </a:r>
          </a:p>
        </p:txBody>
      </p:sp>
      <p:sp>
        <p:nvSpPr>
          <p:cNvPr id="30" name="Text Box 146"/>
          <p:cNvSpPr txBox="1">
            <a:spLocks noChangeArrowheads="1"/>
          </p:cNvSpPr>
          <p:nvPr/>
        </p:nvSpPr>
        <p:spPr bwMode="auto">
          <a:xfrm>
            <a:off x="1652588" y="2437929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>
                <a:latin typeface="Berlin Sans FB" panose="020E0602020502020306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3397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5185E-6 L 0.06927 -1.85185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-0.06875 0.00023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6927 3.33333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0.00023 L -0.13299 -2.22222E-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06927 3.33333E-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99 -2.22222E-6 L -0.20087 -2.22222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utoUpdateAnimBg="0"/>
      <p:bldP spid="7" grpId="0"/>
      <p:bldP spid="9" grpId="0"/>
      <p:bldP spid="16" grpId="0"/>
      <p:bldP spid="16" grpId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2" grpId="0"/>
      <p:bldP spid="23" grpId="0"/>
      <p:bldP spid="28" grpId="0"/>
      <p:bldP spid="29" grpId="0" animBg="1"/>
      <p:bldP spid="30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288" y="476672"/>
            <a:ext cx="8208962" cy="511175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zh-TW" dirty="0">
                <a:sym typeface="Wingdings 2" panose="05020102010507070707" pitchFamily="18" charset="2"/>
              </a:rPr>
              <a:t> </a:t>
            </a:r>
            <a:r>
              <a:rPr lang="en-US" altLang="zh-TW" u="sng" dirty="0"/>
              <a:t>Pass 5</a:t>
            </a:r>
            <a:r>
              <a:rPr lang="en-US" altLang="zh-TW" dirty="0"/>
              <a:t>: 77, 61, 59, 48, </a:t>
            </a:r>
            <a:r>
              <a:rPr lang="en-US" altLang="zh-TW" dirty="0">
                <a:solidFill>
                  <a:srgbClr val="FF0000"/>
                </a:solidFill>
              </a:rPr>
              <a:t>26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u="sng" dirty="0"/>
              <a:t>Pass 6</a:t>
            </a:r>
            <a:r>
              <a:rPr lang="en-US" altLang="zh-TW" dirty="0"/>
              <a:t>: 77, 61, 59, 48, 26, </a:t>
            </a:r>
            <a:r>
              <a:rPr lang="en-US" altLang="zh-TW" dirty="0">
                <a:solidFill>
                  <a:srgbClr val="FF0000"/>
                </a:solidFill>
              </a:rPr>
              <a:t>19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u="sng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u="sng" dirty="0"/>
              <a:t>Pass 7</a:t>
            </a:r>
            <a:r>
              <a:rPr lang="en-US" altLang="zh-TW" dirty="0"/>
              <a:t>: 77, 61, 59, 48, 26, 19, </a:t>
            </a:r>
            <a:r>
              <a:rPr lang="en-US" altLang="zh-TW" dirty="0">
                <a:solidFill>
                  <a:srgbClr val="FF0000"/>
                </a:solidFill>
              </a:rPr>
              <a:t>15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140200" y="1322934"/>
            <a:ext cx="793750" cy="696912"/>
            <a:chOff x="2608" y="2355"/>
            <a:chExt cx="500" cy="439"/>
          </a:xfrm>
        </p:grpSpPr>
        <p:sp>
          <p:nvSpPr>
            <p:cNvPr id="4" name="AutoShape 7"/>
            <p:cNvSpPr>
              <a:spLocks noChangeArrowheads="1"/>
            </p:cNvSpPr>
            <p:nvPr/>
          </p:nvSpPr>
          <p:spPr bwMode="auto">
            <a:xfrm>
              <a:off x="2743" y="2568"/>
              <a:ext cx="273" cy="226"/>
            </a:xfrm>
            <a:prstGeom prst="rightArrow">
              <a:avLst>
                <a:gd name="adj1" fmla="val 50000"/>
                <a:gd name="adj2" fmla="val 30199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2608" y="2355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</a:t>
              </a:r>
              <a:r>
                <a:rPr lang="zh-TW" altLang="en-US"/>
                <a:t>調整</a:t>
              </a:r>
              <a:r>
                <a:rPr lang="en-US" altLang="zh-TW"/>
                <a:t>)</a:t>
              </a:r>
            </a:p>
          </p:txBody>
        </p:sp>
      </p:grp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3005138" y="548680"/>
            <a:ext cx="407987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>
              <a:solidFill>
                <a:srgbClr val="FF0000"/>
              </a:solidFill>
            </a:endParaRPr>
          </a:p>
        </p:txBody>
      </p: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5330825" y="1037184"/>
            <a:ext cx="2628900" cy="1485900"/>
            <a:chOff x="3449" y="1169"/>
            <a:chExt cx="1656" cy="936"/>
          </a:xfrm>
        </p:grpSpPr>
        <p:sp>
          <p:nvSpPr>
            <p:cNvPr id="8" name="Oval 56"/>
            <p:cNvSpPr>
              <a:spLocks noChangeArrowheads="1"/>
            </p:cNvSpPr>
            <p:nvPr/>
          </p:nvSpPr>
          <p:spPr bwMode="auto">
            <a:xfrm>
              <a:off x="4313" y="116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19</a:t>
              </a:r>
              <a:endParaRPr lang="en-US" altLang="zh-TW"/>
            </a:p>
          </p:txBody>
        </p:sp>
        <p:sp>
          <p:nvSpPr>
            <p:cNvPr id="9" name="Oval 57"/>
            <p:cNvSpPr>
              <a:spLocks noChangeArrowheads="1"/>
            </p:cNvSpPr>
            <p:nvPr/>
          </p:nvSpPr>
          <p:spPr bwMode="auto">
            <a:xfrm>
              <a:off x="3809" y="1457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15</a:t>
              </a:r>
              <a:endParaRPr lang="en-US" altLang="zh-TW"/>
            </a:p>
          </p:txBody>
        </p:sp>
        <p:sp>
          <p:nvSpPr>
            <p:cNvPr id="10" name="Oval 58"/>
            <p:cNvSpPr>
              <a:spLocks noChangeArrowheads="1"/>
            </p:cNvSpPr>
            <p:nvPr/>
          </p:nvSpPr>
          <p:spPr bwMode="auto">
            <a:xfrm>
              <a:off x="4817" y="1457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11</a:t>
              </a:r>
              <a:endParaRPr lang="en-US" altLang="zh-TW"/>
            </a:p>
          </p:txBody>
        </p:sp>
        <p:sp>
          <p:nvSpPr>
            <p:cNvPr id="11" name="Oval 59"/>
            <p:cNvSpPr>
              <a:spLocks noChangeArrowheads="1"/>
            </p:cNvSpPr>
            <p:nvPr/>
          </p:nvSpPr>
          <p:spPr bwMode="auto">
            <a:xfrm>
              <a:off x="3449" y="1817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</a:t>
              </a:r>
              <a:endParaRPr lang="en-US" altLang="zh-TW"/>
            </a:p>
          </p:txBody>
        </p:sp>
        <p:sp>
          <p:nvSpPr>
            <p:cNvPr id="12" name="Oval 60"/>
            <p:cNvSpPr>
              <a:spLocks noChangeArrowheads="1"/>
            </p:cNvSpPr>
            <p:nvPr/>
          </p:nvSpPr>
          <p:spPr bwMode="auto">
            <a:xfrm>
              <a:off x="4169" y="1817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</a:t>
              </a:r>
              <a:endParaRPr lang="en-US" altLang="zh-TW"/>
            </a:p>
          </p:txBody>
        </p:sp>
        <p:sp>
          <p:nvSpPr>
            <p:cNvPr id="13" name="Line 62"/>
            <p:cNvSpPr>
              <a:spLocks noChangeShapeType="1"/>
            </p:cNvSpPr>
            <p:nvPr/>
          </p:nvSpPr>
          <p:spPr bwMode="auto">
            <a:xfrm flipH="1">
              <a:off x="3953" y="1313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63"/>
            <p:cNvSpPr>
              <a:spLocks noChangeShapeType="1"/>
            </p:cNvSpPr>
            <p:nvPr/>
          </p:nvSpPr>
          <p:spPr bwMode="auto">
            <a:xfrm>
              <a:off x="4601" y="1313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64"/>
            <p:cNvSpPr>
              <a:spLocks noChangeShapeType="1"/>
            </p:cNvSpPr>
            <p:nvPr/>
          </p:nvSpPr>
          <p:spPr bwMode="auto">
            <a:xfrm flipH="1">
              <a:off x="3593" y="1601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66"/>
            <p:cNvSpPr>
              <a:spLocks noChangeShapeType="1"/>
            </p:cNvSpPr>
            <p:nvPr/>
          </p:nvSpPr>
          <p:spPr bwMode="auto">
            <a:xfrm>
              <a:off x="4097" y="1601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7" name="Oval 68"/>
          <p:cNvSpPr>
            <a:spLocks noChangeArrowheads="1"/>
          </p:cNvSpPr>
          <p:nvPr/>
        </p:nvSpPr>
        <p:spPr bwMode="auto">
          <a:xfrm>
            <a:off x="2378075" y="1053059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26</a:t>
            </a:r>
            <a:endParaRPr lang="en-US" altLang="zh-TW"/>
          </a:p>
        </p:txBody>
      </p:sp>
      <p:sp>
        <p:nvSpPr>
          <p:cNvPr id="18" name="Oval 69"/>
          <p:cNvSpPr>
            <a:spLocks noChangeArrowheads="1"/>
          </p:cNvSpPr>
          <p:nvPr/>
        </p:nvSpPr>
        <p:spPr bwMode="auto">
          <a:xfrm>
            <a:off x="1577975" y="1510259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19</a:t>
            </a:r>
            <a:endParaRPr lang="en-US" altLang="zh-TW"/>
          </a:p>
        </p:txBody>
      </p:sp>
      <p:sp>
        <p:nvSpPr>
          <p:cNvPr id="19" name="Oval 70"/>
          <p:cNvSpPr>
            <a:spLocks noChangeArrowheads="1"/>
          </p:cNvSpPr>
          <p:nvPr/>
        </p:nvSpPr>
        <p:spPr bwMode="auto">
          <a:xfrm>
            <a:off x="3178175" y="1510259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11</a:t>
            </a:r>
            <a:endParaRPr lang="en-US" altLang="zh-TW"/>
          </a:p>
        </p:txBody>
      </p:sp>
      <p:sp>
        <p:nvSpPr>
          <p:cNvPr id="20" name="Oval 71"/>
          <p:cNvSpPr>
            <a:spLocks noChangeArrowheads="1"/>
          </p:cNvSpPr>
          <p:nvPr/>
        </p:nvSpPr>
        <p:spPr bwMode="auto">
          <a:xfrm>
            <a:off x="1006475" y="2081759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15</a:t>
            </a:r>
            <a:endParaRPr lang="en-US" altLang="zh-TW"/>
          </a:p>
        </p:txBody>
      </p:sp>
      <p:sp>
        <p:nvSpPr>
          <p:cNvPr id="21" name="Oval 72"/>
          <p:cNvSpPr>
            <a:spLocks noChangeArrowheads="1"/>
          </p:cNvSpPr>
          <p:nvPr/>
        </p:nvSpPr>
        <p:spPr bwMode="auto">
          <a:xfrm>
            <a:off x="2149475" y="2081759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5</a:t>
            </a:r>
            <a:endParaRPr lang="en-US" altLang="zh-TW"/>
          </a:p>
        </p:txBody>
      </p:sp>
      <p:sp>
        <p:nvSpPr>
          <p:cNvPr id="22" name="Oval 73"/>
          <p:cNvSpPr>
            <a:spLocks noChangeArrowheads="1"/>
          </p:cNvSpPr>
          <p:nvPr/>
        </p:nvSpPr>
        <p:spPr bwMode="auto">
          <a:xfrm>
            <a:off x="2606675" y="2081759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</a:t>
            </a:r>
            <a:endParaRPr lang="en-US" altLang="zh-TW"/>
          </a:p>
        </p:txBody>
      </p:sp>
      <p:sp>
        <p:nvSpPr>
          <p:cNvPr id="23" name="Line 74"/>
          <p:cNvSpPr>
            <a:spLocks noChangeShapeType="1"/>
          </p:cNvSpPr>
          <p:nvPr/>
        </p:nvSpPr>
        <p:spPr bwMode="auto">
          <a:xfrm flipH="1">
            <a:off x="1806575" y="1281659"/>
            <a:ext cx="5715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" name="Line 75"/>
          <p:cNvSpPr>
            <a:spLocks noChangeShapeType="1"/>
          </p:cNvSpPr>
          <p:nvPr/>
        </p:nvSpPr>
        <p:spPr bwMode="auto">
          <a:xfrm>
            <a:off x="2835275" y="1281659"/>
            <a:ext cx="5715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Line 76"/>
          <p:cNvSpPr>
            <a:spLocks noChangeShapeType="1"/>
          </p:cNvSpPr>
          <p:nvPr/>
        </p:nvSpPr>
        <p:spPr bwMode="auto">
          <a:xfrm flipH="1">
            <a:off x="1235075" y="1738859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" name="Line 77"/>
          <p:cNvSpPr>
            <a:spLocks noChangeShapeType="1"/>
          </p:cNvSpPr>
          <p:nvPr/>
        </p:nvSpPr>
        <p:spPr bwMode="auto">
          <a:xfrm flipH="1">
            <a:off x="2835275" y="1738859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" name="Line 78"/>
          <p:cNvSpPr>
            <a:spLocks noChangeShapeType="1"/>
          </p:cNvSpPr>
          <p:nvPr/>
        </p:nvSpPr>
        <p:spPr bwMode="auto">
          <a:xfrm>
            <a:off x="2035175" y="1738859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" name="Oval 79"/>
          <p:cNvSpPr>
            <a:spLocks noChangeArrowheads="1"/>
          </p:cNvSpPr>
          <p:nvPr/>
        </p:nvSpPr>
        <p:spPr bwMode="auto">
          <a:xfrm>
            <a:off x="2386013" y="1057821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</a:t>
            </a:r>
            <a:endParaRPr lang="en-US" altLang="zh-TW"/>
          </a:p>
        </p:txBody>
      </p:sp>
      <p:sp>
        <p:nvSpPr>
          <p:cNvPr id="29" name="Oval 82"/>
          <p:cNvSpPr>
            <a:spLocks noChangeArrowheads="1"/>
          </p:cNvSpPr>
          <p:nvPr/>
        </p:nvSpPr>
        <p:spPr bwMode="auto">
          <a:xfrm>
            <a:off x="2414588" y="3284984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19</a:t>
            </a:r>
            <a:endParaRPr lang="en-US" altLang="zh-TW"/>
          </a:p>
        </p:txBody>
      </p:sp>
      <p:sp>
        <p:nvSpPr>
          <p:cNvPr id="30" name="Oval 83"/>
          <p:cNvSpPr>
            <a:spLocks noChangeArrowheads="1"/>
          </p:cNvSpPr>
          <p:nvPr/>
        </p:nvSpPr>
        <p:spPr bwMode="auto">
          <a:xfrm>
            <a:off x="1614488" y="3742184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15</a:t>
            </a:r>
            <a:endParaRPr lang="en-US" altLang="zh-TW"/>
          </a:p>
        </p:txBody>
      </p:sp>
      <p:sp>
        <p:nvSpPr>
          <p:cNvPr id="31" name="Oval 84"/>
          <p:cNvSpPr>
            <a:spLocks noChangeArrowheads="1"/>
          </p:cNvSpPr>
          <p:nvPr/>
        </p:nvSpPr>
        <p:spPr bwMode="auto">
          <a:xfrm>
            <a:off x="3214688" y="3742184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11</a:t>
            </a:r>
            <a:endParaRPr lang="en-US" altLang="zh-TW"/>
          </a:p>
        </p:txBody>
      </p:sp>
      <p:sp>
        <p:nvSpPr>
          <p:cNvPr id="32" name="Oval 85"/>
          <p:cNvSpPr>
            <a:spLocks noChangeArrowheads="1"/>
          </p:cNvSpPr>
          <p:nvPr/>
        </p:nvSpPr>
        <p:spPr bwMode="auto">
          <a:xfrm>
            <a:off x="1042988" y="4313684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</a:t>
            </a:r>
            <a:endParaRPr lang="en-US" altLang="zh-TW"/>
          </a:p>
        </p:txBody>
      </p:sp>
      <p:sp>
        <p:nvSpPr>
          <p:cNvPr id="33" name="Oval 86"/>
          <p:cNvSpPr>
            <a:spLocks noChangeArrowheads="1"/>
          </p:cNvSpPr>
          <p:nvPr/>
        </p:nvSpPr>
        <p:spPr bwMode="auto">
          <a:xfrm>
            <a:off x="2185988" y="4313684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5</a:t>
            </a:r>
            <a:endParaRPr lang="en-US" altLang="zh-TW"/>
          </a:p>
        </p:txBody>
      </p:sp>
      <p:sp>
        <p:nvSpPr>
          <p:cNvPr id="34" name="Line 87"/>
          <p:cNvSpPr>
            <a:spLocks noChangeShapeType="1"/>
          </p:cNvSpPr>
          <p:nvPr/>
        </p:nvSpPr>
        <p:spPr bwMode="auto">
          <a:xfrm flipH="1">
            <a:off x="1843088" y="3513584"/>
            <a:ext cx="5715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" name="Line 88"/>
          <p:cNvSpPr>
            <a:spLocks noChangeShapeType="1"/>
          </p:cNvSpPr>
          <p:nvPr/>
        </p:nvSpPr>
        <p:spPr bwMode="auto">
          <a:xfrm>
            <a:off x="2871788" y="3513584"/>
            <a:ext cx="5715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" name="Line 89"/>
          <p:cNvSpPr>
            <a:spLocks noChangeShapeType="1"/>
          </p:cNvSpPr>
          <p:nvPr/>
        </p:nvSpPr>
        <p:spPr bwMode="auto">
          <a:xfrm flipH="1">
            <a:off x="1271588" y="3970784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" name="Line 90"/>
          <p:cNvSpPr>
            <a:spLocks noChangeShapeType="1"/>
          </p:cNvSpPr>
          <p:nvPr/>
        </p:nvSpPr>
        <p:spPr bwMode="auto">
          <a:xfrm>
            <a:off x="2071688" y="3970784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" name="Rectangle 91"/>
          <p:cNvSpPr>
            <a:spLocks noChangeArrowheads="1"/>
          </p:cNvSpPr>
          <p:nvPr/>
        </p:nvSpPr>
        <p:spPr bwMode="auto">
          <a:xfrm>
            <a:off x="3324225" y="2709614"/>
            <a:ext cx="407988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>
              <a:solidFill>
                <a:srgbClr val="FF0000"/>
              </a:solidFill>
            </a:endParaRPr>
          </a:p>
        </p:txBody>
      </p:sp>
      <p:sp>
        <p:nvSpPr>
          <p:cNvPr id="39" name="Oval 92"/>
          <p:cNvSpPr>
            <a:spLocks noChangeArrowheads="1"/>
          </p:cNvSpPr>
          <p:nvPr/>
        </p:nvSpPr>
        <p:spPr bwMode="auto">
          <a:xfrm>
            <a:off x="2411413" y="3284984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5</a:t>
            </a:r>
            <a:endParaRPr lang="en-US" altLang="zh-TW"/>
          </a:p>
        </p:txBody>
      </p:sp>
      <p:grpSp>
        <p:nvGrpSpPr>
          <p:cNvPr id="40" name="Group 93"/>
          <p:cNvGrpSpPr>
            <a:grpSpLocks/>
          </p:cNvGrpSpPr>
          <p:nvPr/>
        </p:nvGrpSpPr>
        <p:grpSpPr bwMode="auto">
          <a:xfrm>
            <a:off x="4140200" y="3586609"/>
            <a:ext cx="793750" cy="696912"/>
            <a:chOff x="2608" y="2355"/>
            <a:chExt cx="500" cy="439"/>
          </a:xfrm>
        </p:grpSpPr>
        <p:sp>
          <p:nvSpPr>
            <p:cNvPr id="41" name="AutoShape 94"/>
            <p:cNvSpPr>
              <a:spLocks noChangeArrowheads="1"/>
            </p:cNvSpPr>
            <p:nvPr/>
          </p:nvSpPr>
          <p:spPr bwMode="auto">
            <a:xfrm>
              <a:off x="2743" y="2568"/>
              <a:ext cx="273" cy="226"/>
            </a:xfrm>
            <a:prstGeom prst="rightArrow">
              <a:avLst>
                <a:gd name="adj1" fmla="val 50000"/>
                <a:gd name="adj2" fmla="val 30199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Text Box 95"/>
            <p:cNvSpPr txBox="1">
              <a:spLocks noChangeArrowheads="1"/>
            </p:cNvSpPr>
            <p:nvPr/>
          </p:nvSpPr>
          <p:spPr bwMode="auto">
            <a:xfrm>
              <a:off x="2608" y="2355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</a:t>
              </a:r>
              <a:r>
                <a:rPr lang="zh-TW" altLang="en-US"/>
                <a:t>調整</a:t>
              </a:r>
              <a:r>
                <a:rPr lang="en-US" altLang="zh-TW"/>
                <a:t>)</a:t>
              </a:r>
            </a:p>
          </p:txBody>
        </p:sp>
      </p:grpSp>
      <p:grpSp>
        <p:nvGrpSpPr>
          <p:cNvPr id="43" name="Group 106"/>
          <p:cNvGrpSpPr>
            <a:grpSpLocks/>
          </p:cNvGrpSpPr>
          <p:nvPr/>
        </p:nvGrpSpPr>
        <p:grpSpPr bwMode="auto">
          <a:xfrm>
            <a:off x="5399088" y="3297684"/>
            <a:ext cx="2628900" cy="1485900"/>
            <a:chOff x="3401" y="2205"/>
            <a:chExt cx="1656" cy="936"/>
          </a:xfrm>
        </p:grpSpPr>
        <p:sp>
          <p:nvSpPr>
            <p:cNvPr id="44" name="Oval 96"/>
            <p:cNvSpPr>
              <a:spLocks noChangeArrowheads="1"/>
            </p:cNvSpPr>
            <p:nvPr/>
          </p:nvSpPr>
          <p:spPr bwMode="auto">
            <a:xfrm>
              <a:off x="4265" y="2205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15</a:t>
              </a:r>
              <a:endParaRPr lang="en-US" altLang="zh-TW"/>
            </a:p>
          </p:txBody>
        </p:sp>
        <p:sp>
          <p:nvSpPr>
            <p:cNvPr id="45" name="Oval 97"/>
            <p:cNvSpPr>
              <a:spLocks noChangeArrowheads="1"/>
            </p:cNvSpPr>
            <p:nvPr/>
          </p:nvSpPr>
          <p:spPr bwMode="auto">
            <a:xfrm>
              <a:off x="3761" y="2493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</a:t>
              </a:r>
              <a:endParaRPr lang="en-US" altLang="zh-TW"/>
            </a:p>
          </p:txBody>
        </p:sp>
        <p:sp>
          <p:nvSpPr>
            <p:cNvPr id="46" name="Oval 98"/>
            <p:cNvSpPr>
              <a:spLocks noChangeArrowheads="1"/>
            </p:cNvSpPr>
            <p:nvPr/>
          </p:nvSpPr>
          <p:spPr bwMode="auto">
            <a:xfrm>
              <a:off x="4769" y="2493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11</a:t>
              </a:r>
              <a:endParaRPr lang="en-US" altLang="zh-TW"/>
            </a:p>
          </p:txBody>
        </p:sp>
        <p:sp>
          <p:nvSpPr>
            <p:cNvPr id="47" name="Oval 99"/>
            <p:cNvSpPr>
              <a:spLocks noChangeArrowheads="1"/>
            </p:cNvSpPr>
            <p:nvPr/>
          </p:nvSpPr>
          <p:spPr bwMode="auto">
            <a:xfrm>
              <a:off x="3401" y="2853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</a:t>
              </a:r>
              <a:endParaRPr lang="en-US" altLang="zh-TW"/>
            </a:p>
          </p:txBody>
        </p:sp>
        <p:sp>
          <p:nvSpPr>
            <p:cNvPr id="48" name="Line 101"/>
            <p:cNvSpPr>
              <a:spLocks noChangeShapeType="1"/>
            </p:cNvSpPr>
            <p:nvPr/>
          </p:nvSpPr>
          <p:spPr bwMode="auto">
            <a:xfrm flipH="1">
              <a:off x="3905" y="2349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Line 102"/>
            <p:cNvSpPr>
              <a:spLocks noChangeShapeType="1"/>
            </p:cNvSpPr>
            <p:nvPr/>
          </p:nvSpPr>
          <p:spPr bwMode="auto">
            <a:xfrm>
              <a:off x="4553" y="2349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" name="Line 103"/>
            <p:cNvSpPr>
              <a:spLocks noChangeShapeType="1"/>
            </p:cNvSpPr>
            <p:nvPr/>
          </p:nvSpPr>
          <p:spPr bwMode="auto">
            <a:xfrm flipH="1">
              <a:off x="3545" y="2637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" name="Oval 108"/>
          <p:cNvSpPr>
            <a:spLocks noChangeArrowheads="1"/>
          </p:cNvSpPr>
          <p:nvPr/>
        </p:nvSpPr>
        <p:spPr bwMode="auto">
          <a:xfrm>
            <a:off x="2414588" y="5268912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15</a:t>
            </a:r>
            <a:endParaRPr lang="en-US" altLang="zh-TW"/>
          </a:p>
        </p:txBody>
      </p:sp>
      <p:sp>
        <p:nvSpPr>
          <p:cNvPr id="52" name="Oval 109"/>
          <p:cNvSpPr>
            <a:spLocks noChangeArrowheads="1"/>
          </p:cNvSpPr>
          <p:nvPr/>
        </p:nvSpPr>
        <p:spPr bwMode="auto">
          <a:xfrm>
            <a:off x="1614488" y="5726112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5</a:t>
            </a:r>
            <a:endParaRPr lang="en-US" altLang="zh-TW"/>
          </a:p>
        </p:txBody>
      </p:sp>
      <p:sp>
        <p:nvSpPr>
          <p:cNvPr id="53" name="Oval 110"/>
          <p:cNvSpPr>
            <a:spLocks noChangeArrowheads="1"/>
          </p:cNvSpPr>
          <p:nvPr/>
        </p:nvSpPr>
        <p:spPr bwMode="auto">
          <a:xfrm>
            <a:off x="3214688" y="5726112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11</a:t>
            </a:r>
            <a:endParaRPr lang="en-US" altLang="zh-TW"/>
          </a:p>
        </p:txBody>
      </p:sp>
      <p:sp>
        <p:nvSpPr>
          <p:cNvPr id="54" name="Oval 111"/>
          <p:cNvSpPr>
            <a:spLocks noChangeArrowheads="1"/>
          </p:cNvSpPr>
          <p:nvPr/>
        </p:nvSpPr>
        <p:spPr bwMode="auto">
          <a:xfrm>
            <a:off x="1042988" y="6297612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</a:t>
            </a:r>
            <a:endParaRPr lang="en-US" altLang="zh-TW"/>
          </a:p>
        </p:txBody>
      </p:sp>
      <p:sp>
        <p:nvSpPr>
          <p:cNvPr id="55" name="Line 112"/>
          <p:cNvSpPr>
            <a:spLocks noChangeShapeType="1"/>
          </p:cNvSpPr>
          <p:nvPr/>
        </p:nvSpPr>
        <p:spPr bwMode="auto">
          <a:xfrm flipH="1">
            <a:off x="1843088" y="5497512"/>
            <a:ext cx="5715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" name="Line 113"/>
          <p:cNvSpPr>
            <a:spLocks noChangeShapeType="1"/>
          </p:cNvSpPr>
          <p:nvPr/>
        </p:nvSpPr>
        <p:spPr bwMode="auto">
          <a:xfrm>
            <a:off x="2871788" y="5497512"/>
            <a:ext cx="5715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" name="Line 114"/>
          <p:cNvSpPr>
            <a:spLocks noChangeShapeType="1"/>
          </p:cNvSpPr>
          <p:nvPr/>
        </p:nvSpPr>
        <p:spPr bwMode="auto">
          <a:xfrm flipH="1">
            <a:off x="1271588" y="5954712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" name="Rectangle 115"/>
          <p:cNvSpPr>
            <a:spLocks noChangeArrowheads="1"/>
          </p:cNvSpPr>
          <p:nvPr/>
        </p:nvSpPr>
        <p:spPr bwMode="auto">
          <a:xfrm>
            <a:off x="3627438" y="4954587"/>
            <a:ext cx="407987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>
              <a:solidFill>
                <a:srgbClr val="FF0000"/>
              </a:solidFill>
            </a:endParaRPr>
          </a:p>
        </p:txBody>
      </p:sp>
      <p:sp>
        <p:nvSpPr>
          <p:cNvPr id="59" name="Oval 116"/>
          <p:cNvSpPr>
            <a:spLocks noChangeArrowheads="1"/>
          </p:cNvSpPr>
          <p:nvPr/>
        </p:nvSpPr>
        <p:spPr bwMode="auto">
          <a:xfrm>
            <a:off x="2411413" y="5267325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</a:t>
            </a:r>
            <a:endParaRPr lang="en-US" altLang="zh-TW"/>
          </a:p>
        </p:txBody>
      </p:sp>
      <p:grpSp>
        <p:nvGrpSpPr>
          <p:cNvPr id="60" name="Group 117"/>
          <p:cNvGrpSpPr>
            <a:grpSpLocks/>
          </p:cNvGrpSpPr>
          <p:nvPr/>
        </p:nvGrpSpPr>
        <p:grpSpPr bwMode="auto">
          <a:xfrm>
            <a:off x="4140200" y="5265737"/>
            <a:ext cx="793750" cy="696913"/>
            <a:chOff x="2608" y="2355"/>
            <a:chExt cx="500" cy="439"/>
          </a:xfrm>
        </p:grpSpPr>
        <p:sp>
          <p:nvSpPr>
            <p:cNvPr id="61" name="AutoShape 118"/>
            <p:cNvSpPr>
              <a:spLocks noChangeArrowheads="1"/>
            </p:cNvSpPr>
            <p:nvPr/>
          </p:nvSpPr>
          <p:spPr bwMode="auto">
            <a:xfrm>
              <a:off x="2743" y="2568"/>
              <a:ext cx="273" cy="226"/>
            </a:xfrm>
            <a:prstGeom prst="rightArrow">
              <a:avLst>
                <a:gd name="adj1" fmla="val 50000"/>
                <a:gd name="adj2" fmla="val 30199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" name="Text Box 119"/>
            <p:cNvSpPr txBox="1">
              <a:spLocks noChangeArrowheads="1"/>
            </p:cNvSpPr>
            <p:nvPr/>
          </p:nvSpPr>
          <p:spPr bwMode="auto">
            <a:xfrm>
              <a:off x="2608" y="2355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</a:t>
              </a:r>
              <a:r>
                <a:rPr lang="zh-TW" altLang="en-US"/>
                <a:t>調整</a:t>
              </a:r>
              <a:r>
                <a:rPr lang="en-US" altLang="zh-TW"/>
                <a:t>)</a:t>
              </a:r>
            </a:p>
          </p:txBody>
        </p:sp>
      </p:grpSp>
      <p:grpSp>
        <p:nvGrpSpPr>
          <p:cNvPr id="63" name="Group 126"/>
          <p:cNvGrpSpPr>
            <a:grpSpLocks/>
          </p:cNvGrpSpPr>
          <p:nvPr/>
        </p:nvGrpSpPr>
        <p:grpSpPr bwMode="auto">
          <a:xfrm>
            <a:off x="6043613" y="5264150"/>
            <a:ext cx="2057400" cy="914400"/>
            <a:chOff x="3807" y="3353"/>
            <a:chExt cx="1296" cy="576"/>
          </a:xfrm>
        </p:grpSpPr>
        <p:sp>
          <p:nvSpPr>
            <p:cNvPr id="64" name="Oval 120"/>
            <p:cNvSpPr>
              <a:spLocks noChangeArrowheads="1"/>
            </p:cNvSpPr>
            <p:nvPr/>
          </p:nvSpPr>
          <p:spPr bwMode="auto">
            <a:xfrm>
              <a:off x="4311" y="3353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11</a:t>
              </a:r>
              <a:endParaRPr lang="en-US" altLang="zh-TW"/>
            </a:p>
          </p:txBody>
        </p:sp>
        <p:sp>
          <p:nvSpPr>
            <p:cNvPr id="65" name="Oval 121"/>
            <p:cNvSpPr>
              <a:spLocks noChangeArrowheads="1"/>
            </p:cNvSpPr>
            <p:nvPr/>
          </p:nvSpPr>
          <p:spPr bwMode="auto">
            <a:xfrm>
              <a:off x="3807" y="3641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</a:t>
              </a:r>
              <a:endParaRPr lang="en-US" altLang="zh-TW"/>
            </a:p>
          </p:txBody>
        </p:sp>
        <p:sp>
          <p:nvSpPr>
            <p:cNvPr id="66" name="Oval 122"/>
            <p:cNvSpPr>
              <a:spLocks noChangeArrowheads="1"/>
            </p:cNvSpPr>
            <p:nvPr/>
          </p:nvSpPr>
          <p:spPr bwMode="auto">
            <a:xfrm>
              <a:off x="4815" y="3641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</a:t>
              </a:r>
              <a:endParaRPr lang="en-US" altLang="zh-TW"/>
            </a:p>
          </p:txBody>
        </p:sp>
        <p:sp>
          <p:nvSpPr>
            <p:cNvPr id="67" name="Line 123"/>
            <p:cNvSpPr>
              <a:spLocks noChangeShapeType="1"/>
            </p:cNvSpPr>
            <p:nvPr/>
          </p:nvSpPr>
          <p:spPr bwMode="auto">
            <a:xfrm flipH="1">
              <a:off x="3951" y="3497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" name="Line 124"/>
            <p:cNvSpPr>
              <a:spLocks noChangeShapeType="1"/>
            </p:cNvSpPr>
            <p:nvPr/>
          </p:nvSpPr>
          <p:spPr bwMode="auto">
            <a:xfrm>
              <a:off x="4599" y="3497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414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8" grpId="0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3" grpId="1" animBg="1"/>
      <p:bldP spid="38" grpId="0" animBg="1"/>
      <p:bldP spid="39" grpId="0" animBg="1"/>
      <p:bldP spid="51" grpId="0" animBg="1"/>
      <p:bldP spid="51" grpId="1" animBg="1"/>
      <p:bldP spid="52" grpId="0" animBg="1"/>
      <p:bldP spid="53" grpId="0" animBg="1"/>
      <p:bldP spid="54" grpId="0" animBg="1"/>
      <p:bldP spid="54" grpId="1" animBg="1"/>
      <p:bldP spid="58" grpId="0" animBg="1"/>
      <p:bldP spid="59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288" y="764704"/>
            <a:ext cx="8208962" cy="511175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zh-TW" dirty="0">
                <a:sym typeface="Wingdings 2" panose="05020102010507070707" pitchFamily="18" charset="2"/>
              </a:rPr>
              <a:t> </a:t>
            </a:r>
            <a:r>
              <a:rPr lang="en-US" altLang="zh-TW" u="sng" dirty="0"/>
              <a:t>Pass 8</a:t>
            </a:r>
            <a:r>
              <a:rPr lang="en-US" altLang="zh-TW" dirty="0"/>
              <a:t>: 77, 61, 59, 48, 26, 19, 15, </a:t>
            </a:r>
            <a:r>
              <a:rPr lang="en-US" altLang="zh-TW" dirty="0">
                <a:solidFill>
                  <a:srgbClr val="FF0000"/>
                </a:solidFill>
              </a:rPr>
              <a:t>11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u="sng" dirty="0"/>
              <a:t>Pass 9</a:t>
            </a:r>
            <a:r>
              <a:rPr lang="en-US" altLang="zh-TW" dirty="0"/>
              <a:t>: 77, 61, 59, 48, 26 , 19, 15, 11, 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u="sng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u="sng" dirty="0"/>
              <a:t>Pass 10</a:t>
            </a:r>
            <a:r>
              <a:rPr lang="en-US" altLang="zh-TW" dirty="0"/>
              <a:t>: 77, 61, 59, 48, 26, 19, 15, 11, 5,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Rectangle 58"/>
          <p:cNvSpPr>
            <a:spLocks noChangeArrowheads="1"/>
          </p:cNvSpPr>
          <p:nvPr/>
        </p:nvSpPr>
        <p:spPr bwMode="auto">
          <a:xfrm>
            <a:off x="4452044" y="5230588"/>
            <a:ext cx="407988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>
              <a:solidFill>
                <a:srgbClr val="FF0000"/>
              </a:solidFill>
            </a:endParaRPr>
          </a:p>
        </p:txBody>
      </p:sp>
      <p:sp>
        <p:nvSpPr>
          <p:cNvPr id="4" name="Oval 64"/>
          <p:cNvSpPr>
            <a:spLocks noChangeArrowheads="1"/>
          </p:cNvSpPr>
          <p:nvPr/>
        </p:nvSpPr>
        <p:spPr bwMode="auto">
          <a:xfrm>
            <a:off x="2132013" y="1385417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11</a:t>
            </a:r>
            <a:endParaRPr lang="en-US" altLang="zh-TW"/>
          </a:p>
        </p:txBody>
      </p:sp>
      <p:sp>
        <p:nvSpPr>
          <p:cNvPr id="5" name="Oval 65"/>
          <p:cNvSpPr>
            <a:spLocks noChangeArrowheads="1"/>
          </p:cNvSpPr>
          <p:nvPr/>
        </p:nvSpPr>
        <p:spPr bwMode="auto">
          <a:xfrm>
            <a:off x="1331913" y="1842617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5</a:t>
            </a:r>
            <a:endParaRPr lang="en-US" altLang="zh-TW"/>
          </a:p>
        </p:txBody>
      </p:sp>
      <p:sp>
        <p:nvSpPr>
          <p:cNvPr id="6" name="Oval 66"/>
          <p:cNvSpPr>
            <a:spLocks noChangeArrowheads="1"/>
          </p:cNvSpPr>
          <p:nvPr/>
        </p:nvSpPr>
        <p:spPr bwMode="auto">
          <a:xfrm>
            <a:off x="2932113" y="1842617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</a:t>
            </a:r>
            <a:endParaRPr lang="en-US" altLang="zh-TW"/>
          </a:p>
        </p:txBody>
      </p:sp>
      <p:sp>
        <p:nvSpPr>
          <p:cNvPr id="7" name="Line 67"/>
          <p:cNvSpPr>
            <a:spLocks noChangeShapeType="1"/>
          </p:cNvSpPr>
          <p:nvPr/>
        </p:nvSpPr>
        <p:spPr bwMode="auto">
          <a:xfrm flipH="1">
            <a:off x="1560513" y="1614017"/>
            <a:ext cx="5715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Line 68"/>
          <p:cNvSpPr>
            <a:spLocks noChangeShapeType="1"/>
          </p:cNvSpPr>
          <p:nvPr/>
        </p:nvSpPr>
        <p:spPr bwMode="auto">
          <a:xfrm>
            <a:off x="2589213" y="1614017"/>
            <a:ext cx="5715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4011613" y="850429"/>
            <a:ext cx="407987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>
              <a:solidFill>
                <a:srgbClr val="FF0000"/>
              </a:solidFill>
            </a:endParaRPr>
          </a:p>
        </p:txBody>
      </p:sp>
      <p:sp>
        <p:nvSpPr>
          <p:cNvPr id="10" name="Oval 70"/>
          <p:cNvSpPr>
            <a:spLocks noChangeArrowheads="1"/>
          </p:cNvSpPr>
          <p:nvPr/>
        </p:nvSpPr>
        <p:spPr bwMode="auto">
          <a:xfrm>
            <a:off x="2124075" y="1385417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</a:t>
            </a:r>
            <a:endParaRPr lang="en-US" altLang="zh-TW"/>
          </a:p>
        </p:txBody>
      </p: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4140200" y="1458442"/>
            <a:ext cx="793750" cy="696912"/>
            <a:chOff x="2608" y="2355"/>
            <a:chExt cx="500" cy="439"/>
          </a:xfrm>
        </p:grpSpPr>
        <p:sp>
          <p:nvSpPr>
            <p:cNvPr id="12" name="AutoShape 72"/>
            <p:cNvSpPr>
              <a:spLocks noChangeArrowheads="1"/>
            </p:cNvSpPr>
            <p:nvPr/>
          </p:nvSpPr>
          <p:spPr bwMode="auto">
            <a:xfrm>
              <a:off x="2743" y="2568"/>
              <a:ext cx="273" cy="226"/>
            </a:xfrm>
            <a:prstGeom prst="rightArrow">
              <a:avLst>
                <a:gd name="adj1" fmla="val 50000"/>
                <a:gd name="adj2" fmla="val 30199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Text Box 73"/>
            <p:cNvSpPr txBox="1">
              <a:spLocks noChangeArrowheads="1"/>
            </p:cNvSpPr>
            <p:nvPr/>
          </p:nvSpPr>
          <p:spPr bwMode="auto">
            <a:xfrm>
              <a:off x="2608" y="2355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</a:t>
              </a:r>
              <a:r>
                <a:rPr lang="zh-TW" altLang="en-US"/>
                <a:t>調整</a:t>
              </a:r>
              <a:r>
                <a:rPr lang="en-US" altLang="zh-TW"/>
                <a:t>)</a:t>
              </a:r>
            </a:p>
          </p:txBody>
        </p:sp>
      </p:grpSp>
      <p:grpSp>
        <p:nvGrpSpPr>
          <p:cNvPr id="14" name="Group 78"/>
          <p:cNvGrpSpPr>
            <a:grpSpLocks/>
          </p:cNvGrpSpPr>
          <p:nvPr/>
        </p:nvGrpSpPr>
        <p:grpSpPr bwMode="auto">
          <a:xfrm>
            <a:off x="5546725" y="1407642"/>
            <a:ext cx="1257300" cy="914400"/>
            <a:chOff x="3494" y="1221"/>
            <a:chExt cx="792" cy="576"/>
          </a:xfrm>
        </p:grpSpPr>
        <p:sp>
          <p:nvSpPr>
            <p:cNvPr id="15" name="Oval 74"/>
            <p:cNvSpPr>
              <a:spLocks noChangeArrowheads="1"/>
            </p:cNvSpPr>
            <p:nvPr/>
          </p:nvSpPr>
          <p:spPr bwMode="auto">
            <a:xfrm>
              <a:off x="3998" y="1221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</a:t>
              </a:r>
              <a:endParaRPr lang="en-US" altLang="zh-TW"/>
            </a:p>
          </p:txBody>
        </p:sp>
        <p:sp>
          <p:nvSpPr>
            <p:cNvPr id="16" name="Oval 75"/>
            <p:cNvSpPr>
              <a:spLocks noChangeArrowheads="1"/>
            </p:cNvSpPr>
            <p:nvPr/>
          </p:nvSpPr>
          <p:spPr bwMode="auto">
            <a:xfrm>
              <a:off x="3494" y="150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</a:t>
              </a:r>
              <a:endParaRPr lang="en-US" altLang="zh-TW"/>
            </a:p>
          </p:txBody>
        </p:sp>
        <p:sp>
          <p:nvSpPr>
            <p:cNvPr id="17" name="Line 76"/>
            <p:cNvSpPr>
              <a:spLocks noChangeShapeType="1"/>
            </p:cNvSpPr>
            <p:nvPr/>
          </p:nvSpPr>
          <p:spPr bwMode="auto">
            <a:xfrm flipH="1">
              <a:off x="3638" y="1365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" name="Oval 80"/>
          <p:cNvSpPr>
            <a:spLocks noChangeArrowheads="1"/>
          </p:cNvSpPr>
          <p:nvPr/>
        </p:nvSpPr>
        <p:spPr bwMode="auto">
          <a:xfrm>
            <a:off x="2132013" y="3645892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5</a:t>
            </a:r>
            <a:endParaRPr lang="en-US" altLang="zh-TW"/>
          </a:p>
        </p:txBody>
      </p:sp>
      <p:sp>
        <p:nvSpPr>
          <p:cNvPr id="19" name="Oval 81"/>
          <p:cNvSpPr>
            <a:spLocks noChangeArrowheads="1"/>
          </p:cNvSpPr>
          <p:nvPr/>
        </p:nvSpPr>
        <p:spPr bwMode="auto">
          <a:xfrm>
            <a:off x="1331913" y="4103092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</a:t>
            </a:r>
            <a:endParaRPr lang="en-US" altLang="zh-TW"/>
          </a:p>
        </p:txBody>
      </p:sp>
      <p:sp>
        <p:nvSpPr>
          <p:cNvPr id="20" name="Line 82"/>
          <p:cNvSpPr>
            <a:spLocks noChangeShapeType="1"/>
          </p:cNvSpPr>
          <p:nvPr/>
        </p:nvSpPr>
        <p:spPr bwMode="auto">
          <a:xfrm flipH="1">
            <a:off x="1560513" y="3874492"/>
            <a:ext cx="5715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" name="Rectangle 83"/>
          <p:cNvSpPr>
            <a:spLocks noChangeArrowheads="1"/>
          </p:cNvSpPr>
          <p:nvPr/>
        </p:nvSpPr>
        <p:spPr bwMode="auto">
          <a:xfrm>
            <a:off x="4276725" y="3069629"/>
            <a:ext cx="407988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>
              <a:solidFill>
                <a:srgbClr val="FF0000"/>
              </a:solidFill>
            </a:endParaRPr>
          </a:p>
        </p:txBody>
      </p:sp>
      <p:sp>
        <p:nvSpPr>
          <p:cNvPr id="22" name="Oval 85"/>
          <p:cNvSpPr>
            <a:spLocks noChangeArrowheads="1"/>
          </p:cNvSpPr>
          <p:nvPr/>
        </p:nvSpPr>
        <p:spPr bwMode="auto">
          <a:xfrm>
            <a:off x="2138363" y="3645892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</a:t>
            </a:r>
            <a:endParaRPr lang="en-US" altLang="zh-TW"/>
          </a:p>
        </p:txBody>
      </p:sp>
      <p:grpSp>
        <p:nvGrpSpPr>
          <p:cNvPr id="23" name="Group 86"/>
          <p:cNvGrpSpPr>
            <a:grpSpLocks/>
          </p:cNvGrpSpPr>
          <p:nvPr/>
        </p:nvGrpSpPr>
        <p:grpSpPr bwMode="auto">
          <a:xfrm>
            <a:off x="4140200" y="3668117"/>
            <a:ext cx="793750" cy="696912"/>
            <a:chOff x="2608" y="2355"/>
            <a:chExt cx="500" cy="439"/>
          </a:xfrm>
        </p:grpSpPr>
        <p:sp>
          <p:nvSpPr>
            <p:cNvPr id="24" name="AutoShape 87"/>
            <p:cNvSpPr>
              <a:spLocks noChangeArrowheads="1"/>
            </p:cNvSpPr>
            <p:nvPr/>
          </p:nvSpPr>
          <p:spPr bwMode="auto">
            <a:xfrm>
              <a:off x="2743" y="2568"/>
              <a:ext cx="273" cy="226"/>
            </a:xfrm>
            <a:prstGeom prst="rightArrow">
              <a:avLst>
                <a:gd name="adj1" fmla="val 50000"/>
                <a:gd name="adj2" fmla="val 30199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Text Box 88"/>
            <p:cNvSpPr txBox="1">
              <a:spLocks noChangeArrowheads="1"/>
            </p:cNvSpPr>
            <p:nvPr/>
          </p:nvSpPr>
          <p:spPr bwMode="auto">
            <a:xfrm>
              <a:off x="2608" y="2355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</a:t>
              </a:r>
              <a:r>
                <a:rPr lang="zh-TW" altLang="en-US"/>
                <a:t>調整</a:t>
              </a:r>
              <a:r>
                <a:rPr lang="en-US" altLang="zh-TW"/>
                <a:t>)</a:t>
              </a:r>
            </a:p>
          </p:txBody>
        </p:sp>
      </p:grpSp>
      <p:sp>
        <p:nvSpPr>
          <p:cNvPr id="26" name="Oval 89"/>
          <p:cNvSpPr>
            <a:spLocks noChangeArrowheads="1"/>
          </p:cNvSpPr>
          <p:nvPr/>
        </p:nvSpPr>
        <p:spPr bwMode="auto">
          <a:xfrm>
            <a:off x="6372225" y="3645892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</a:t>
            </a:r>
            <a:endParaRPr lang="en-US" altLang="zh-TW"/>
          </a:p>
        </p:txBody>
      </p:sp>
      <p:sp>
        <p:nvSpPr>
          <p:cNvPr id="27" name="Oval 90"/>
          <p:cNvSpPr>
            <a:spLocks noChangeArrowheads="1"/>
          </p:cNvSpPr>
          <p:nvPr/>
        </p:nvSpPr>
        <p:spPr bwMode="auto">
          <a:xfrm>
            <a:off x="2124075" y="5924128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989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animBg="1"/>
      <p:bldP spid="4" grpId="0" animBg="1"/>
      <p:bldP spid="4" grpId="1" animBg="1"/>
      <p:bldP spid="5" grpId="0" animBg="1"/>
      <p:bldP spid="6" grpId="0" animBg="1"/>
      <p:bldP spid="6" grpId="1" animBg="1"/>
      <p:bldP spid="9" grpId="0" animBg="1"/>
      <p:bldP spid="10" grpId="0" animBg="1"/>
      <p:bldP spid="18" grpId="0" animBg="1"/>
      <p:bldP spid="18" grpId="1" animBg="1"/>
      <p:bldP spid="19" grpId="0" animBg="1"/>
      <p:bldP spid="19" grpId="1" animBg="1"/>
      <p:bldP spid="21" grpId="0" animBg="1"/>
      <p:bldP spid="22" grpId="0" animBg="1"/>
      <p:bldP spid="26" grpId="0" animBg="1"/>
      <p:bldP spid="27" grpId="0" animBg="1"/>
      <p:bldP spid="27" grpId="1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908721"/>
            <a:ext cx="7989752" cy="495007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to </a:t>
            </a:r>
            <a:r>
              <a:rPr lang="zh-TW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小</a:t>
            </a:r>
            <a:r>
              <a:rPr lang="zh-TW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大</a:t>
            </a:r>
            <a:endParaRPr lang="zh-TW" altLang="en-US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Wingdings 3" panose="050401020108070707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將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Max-Heap Sort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的結果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到一個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stack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，最後再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pop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使用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Min-Heap Sort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輸出即是。</a:t>
            </a:r>
            <a:endParaRPr lang="zh-TW" altLang="en-US" b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304640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365125"/>
            <a:r>
              <a:rPr lang="en-US" altLang="zh-TW" dirty="0"/>
              <a:t>Time Complexity</a:t>
            </a:r>
          </a:p>
          <a:p>
            <a:pPr marL="898525" lvl="1" indent="-354013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TW" dirty="0"/>
              <a:t>Best Case</a:t>
            </a:r>
          </a:p>
          <a:p>
            <a:pPr marL="898525" lvl="1" indent="-354013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TW" dirty="0"/>
              <a:t>Worst Case</a:t>
            </a:r>
          </a:p>
          <a:p>
            <a:pPr marL="898525" lvl="1" indent="-354013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TW" dirty="0"/>
              <a:t>Average Case</a:t>
            </a:r>
          </a:p>
          <a:p>
            <a:pPr marL="365125" indent="-365125"/>
            <a:r>
              <a:rPr lang="en-US" altLang="zh-TW" dirty="0"/>
              <a:t>Space Complexity</a:t>
            </a:r>
          </a:p>
          <a:p>
            <a:pPr marL="365125" indent="-365125"/>
            <a:r>
              <a:rPr lang="en-US" altLang="zh-TW" dirty="0"/>
              <a:t>Stable / Unstable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110926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Time-Complexity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770803"/>
            <a:ext cx="7989752" cy="46825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en-US" altLang="zh-TW" dirty="0">
                <a:ea typeface="標楷體" panose="03000509000000000000" pitchFamily="65" charset="-120"/>
              </a:rPr>
              <a:t>Avg. / Worst / Best Case: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O(n log</a:t>
            </a:r>
            <a:r>
              <a:rPr lang="en-US" altLang="zh-TW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2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 n)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以</a:t>
            </a:r>
            <a:r>
              <a:rPr lang="en-US" altLang="zh-TW" dirty="0"/>
              <a:t>Heap Sort</a:t>
            </a:r>
            <a:r>
              <a:rPr lang="zh-TW" altLang="en-US" dirty="0"/>
              <a:t>的執行步驟 </a:t>
            </a:r>
            <a:r>
              <a:rPr lang="en-US" altLang="zh-TW" dirty="0"/>
              <a:t>(Algorithm) </a:t>
            </a:r>
            <a:r>
              <a:rPr lang="zh-TW" altLang="en-US" dirty="0"/>
              <a:t>來說明</a:t>
            </a:r>
            <a:r>
              <a:rPr lang="en-US" altLang="zh-TW" dirty="0"/>
              <a:t>: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en-US" altLang="zh-TW" dirty="0"/>
              <a:t>Step:</a:t>
            </a:r>
          </a:p>
          <a:p>
            <a:pPr lvl="2">
              <a:lnSpc>
                <a:spcPct val="130000"/>
              </a:lnSpc>
              <a:spcBef>
                <a:spcPct val="3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將資料先以 “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Bottom-up</a:t>
            </a:r>
            <a:r>
              <a:rPr lang="en-US" altLang="zh-TW" dirty="0"/>
              <a:t>” </a:t>
            </a:r>
            <a:r>
              <a:rPr lang="zh-TW" altLang="en-US" dirty="0"/>
              <a:t>的方式建立</a:t>
            </a:r>
            <a:r>
              <a:rPr lang="en-US" altLang="zh-TW" dirty="0"/>
              <a:t>Max-Heap</a:t>
            </a:r>
          </a:p>
          <a:p>
            <a:pPr lvl="2">
              <a:lnSpc>
                <a:spcPct val="130000"/>
              </a:lnSpc>
              <a:spcBef>
                <a:spcPct val="3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執行 </a:t>
            </a:r>
            <a:r>
              <a:rPr lang="en-US" altLang="zh-TW" dirty="0"/>
              <a:t>n-1 </a:t>
            </a:r>
            <a:r>
              <a:rPr lang="zh-TW" altLang="en-US" dirty="0"/>
              <a:t>回合的 “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Delete Max.</a:t>
            </a:r>
            <a:r>
              <a:rPr lang="en-US" altLang="zh-TW" dirty="0"/>
              <a:t>” </a:t>
            </a:r>
            <a:r>
              <a:rPr lang="zh-TW" altLang="en-US" dirty="0"/>
              <a:t>動作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en-US" altLang="zh-TW" dirty="0"/>
              <a:t>Step </a:t>
            </a:r>
            <a:r>
              <a:rPr lang="en-US" altLang="zh-TW" dirty="0">
                <a:sym typeface="Wingdings 2" panose="05020102010507070707" pitchFamily="18" charset="2"/>
              </a:rPr>
              <a:t>: </a:t>
            </a:r>
            <a:r>
              <a:rPr lang="zh-TW" altLang="en-US" dirty="0">
                <a:sym typeface="Wingdings 2" panose="05020102010507070707" pitchFamily="18" charset="2"/>
              </a:rPr>
              <a:t>建立</a:t>
            </a:r>
            <a:r>
              <a:rPr lang="en-US" altLang="zh-TW" dirty="0">
                <a:sym typeface="Wingdings 2" panose="05020102010507070707" pitchFamily="18" charset="2"/>
              </a:rPr>
              <a:t>Max-Heap</a:t>
            </a:r>
            <a:r>
              <a:rPr lang="zh-TW" altLang="en-US" dirty="0">
                <a:sym typeface="Wingdings 2" panose="05020102010507070707" pitchFamily="18" charset="2"/>
              </a:rPr>
              <a:t>會花費 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O(n)</a:t>
            </a:r>
            <a:r>
              <a:rPr lang="en-US" altLang="zh-TW" dirty="0">
                <a:sym typeface="Wingdings 2" panose="05020102010507070707" pitchFamily="18" charset="2"/>
              </a:rPr>
              <a:t> </a:t>
            </a:r>
            <a:r>
              <a:rPr lang="zh-TW" altLang="en-US" dirty="0">
                <a:sym typeface="Wingdings 2" panose="05020102010507070707" pitchFamily="18" charset="2"/>
              </a:rPr>
              <a:t>時間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en-US" altLang="zh-TW" dirty="0">
                <a:sym typeface="Wingdings 2" panose="05020102010507070707" pitchFamily="18" charset="2"/>
              </a:rPr>
              <a:t>Step : </a:t>
            </a:r>
            <a:r>
              <a:rPr lang="zh-TW" altLang="en-US" dirty="0">
                <a:sym typeface="Wingdings 2" panose="05020102010507070707" pitchFamily="18" charset="2"/>
              </a:rPr>
              <a:t>需</a:t>
            </a:r>
            <a:r>
              <a:rPr lang="zh-TW" altLang="en-US" u="sng" dirty="0">
                <a:sym typeface="Wingdings 2" panose="05020102010507070707" pitchFamily="18" charset="2"/>
              </a:rPr>
              <a:t>執行 </a:t>
            </a:r>
            <a:r>
              <a:rPr lang="en-US" altLang="zh-TW" u="sng" dirty="0">
                <a:sym typeface="Wingdings 2" panose="05020102010507070707" pitchFamily="18" charset="2"/>
              </a:rPr>
              <a:t>(n-1) </a:t>
            </a:r>
            <a:r>
              <a:rPr lang="zh-TW" altLang="en-US" u="sng" dirty="0">
                <a:sym typeface="Wingdings 2" panose="05020102010507070707" pitchFamily="18" charset="2"/>
              </a:rPr>
              <a:t>回合的 </a:t>
            </a:r>
            <a:r>
              <a:rPr lang="en-US" altLang="zh-TW" u="sng" dirty="0">
                <a:sym typeface="Wingdings 2" panose="05020102010507070707" pitchFamily="18" charset="2"/>
              </a:rPr>
              <a:t>Delete Max</a:t>
            </a:r>
            <a:r>
              <a:rPr lang="en-US" altLang="zh-TW" dirty="0">
                <a:sym typeface="Wingdings 2" panose="05020102010507070707" pitchFamily="18" charset="2"/>
              </a:rPr>
              <a:t> </a:t>
            </a:r>
            <a:r>
              <a:rPr lang="zh-TW" altLang="en-US" dirty="0">
                <a:sym typeface="Wingdings 2" panose="05020102010507070707" pitchFamily="18" charset="2"/>
              </a:rPr>
              <a:t>動作，而</a:t>
            </a:r>
            <a:r>
              <a:rPr lang="zh-TW" altLang="en-US" u="sng" dirty="0">
                <a:sym typeface="Wingdings 2" panose="05020102010507070707" pitchFamily="18" charset="2"/>
              </a:rPr>
              <a:t>每一次的 </a:t>
            </a:r>
            <a:r>
              <a:rPr lang="en-US" altLang="zh-TW" u="sng" dirty="0">
                <a:sym typeface="Wingdings 2" panose="05020102010507070707" pitchFamily="18" charset="2"/>
              </a:rPr>
              <a:t>Delete Max </a:t>
            </a:r>
            <a:r>
              <a:rPr lang="zh-TW" altLang="en-US" u="sng" dirty="0">
                <a:sym typeface="Wingdings 2" panose="05020102010507070707" pitchFamily="18" charset="2"/>
              </a:rPr>
              <a:t>動作需花費 </a:t>
            </a:r>
            <a:r>
              <a:rPr lang="en-US" altLang="zh-TW" u="sng" dirty="0">
                <a:sym typeface="Wingdings 2" panose="05020102010507070707" pitchFamily="18" charset="2"/>
              </a:rPr>
              <a:t>O(log</a:t>
            </a:r>
            <a:r>
              <a:rPr lang="en-US" altLang="zh-TW" u="sng" baseline="-25000" dirty="0">
                <a:sym typeface="Wingdings 2" panose="05020102010507070707" pitchFamily="18" charset="2"/>
              </a:rPr>
              <a:t>2</a:t>
            </a:r>
            <a:r>
              <a:rPr lang="en-US" altLang="zh-TW" u="sng" dirty="0">
                <a:sym typeface="Wingdings 2" panose="05020102010507070707" pitchFamily="18" charset="2"/>
              </a:rPr>
              <a:t>n)</a:t>
            </a:r>
            <a:r>
              <a:rPr lang="en-US" altLang="zh-TW" dirty="0">
                <a:sym typeface="Wingdings 2" panose="05020102010507070707" pitchFamily="18" charset="2"/>
              </a:rPr>
              <a:t> </a:t>
            </a:r>
            <a:r>
              <a:rPr lang="zh-TW" altLang="en-US" dirty="0">
                <a:sym typeface="Wingdings 2" panose="05020102010507070707" pitchFamily="18" charset="2"/>
              </a:rPr>
              <a:t>時間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TW" altLang="en-US" dirty="0">
                <a:sym typeface="Wingdings 3" panose="05040102010807070707" pitchFamily="18" charset="2"/>
              </a:rPr>
              <a:t>     </a:t>
            </a:r>
            <a:r>
              <a:rPr lang="en-US" altLang="zh-TW" dirty="0">
                <a:sym typeface="Wingdings 3" panose="05040102010807070707" pitchFamily="18" charset="2"/>
              </a:rPr>
              <a:t>Step </a:t>
            </a:r>
            <a:r>
              <a:rPr lang="en-US" altLang="zh-TW" dirty="0">
                <a:sym typeface="Wingdings 2" panose="05020102010507070707" pitchFamily="18" charset="2"/>
              </a:rPr>
              <a:t> </a:t>
            </a:r>
            <a:r>
              <a:rPr lang="zh-TW" altLang="en-US" dirty="0">
                <a:sym typeface="Wingdings 3" panose="05040102010807070707" pitchFamily="18" charset="2"/>
              </a:rPr>
              <a:t>共花費 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O(n log </a:t>
            </a:r>
            <a:r>
              <a:rPr lang="en-US" altLang="zh-TW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2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n)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en-US" altLang="zh-TW" dirty="0">
                <a:sym typeface="Wingdings 2" panose="05020102010507070707" pitchFamily="18" charset="2"/>
              </a:rPr>
              <a:t>∴ </a:t>
            </a:r>
            <a:r>
              <a:rPr lang="zh-TW" altLang="en-US" dirty="0">
                <a:sym typeface="Wingdings 2" panose="05020102010507070707" pitchFamily="18" charset="2"/>
              </a:rPr>
              <a:t>整個</a:t>
            </a:r>
            <a:r>
              <a:rPr lang="en-US" altLang="zh-TW" dirty="0">
                <a:sym typeface="Wingdings 2" panose="05020102010507070707" pitchFamily="18" charset="2"/>
              </a:rPr>
              <a:t>Heap-Sort </a:t>
            </a:r>
            <a:r>
              <a:rPr lang="zh-TW" altLang="en-US" dirty="0">
                <a:sym typeface="Wingdings 2" panose="05020102010507070707" pitchFamily="18" charset="2"/>
              </a:rPr>
              <a:t>花費 </a:t>
            </a:r>
            <a:r>
              <a:rPr lang="en-US" altLang="zh-TW" dirty="0">
                <a:solidFill>
                  <a:srgbClr val="0000FF"/>
                </a:solidFill>
                <a:sym typeface="Wingdings 2" panose="05020102010507070707" pitchFamily="18" charset="2"/>
              </a:rPr>
              <a:t>O(n)</a:t>
            </a:r>
            <a:r>
              <a:rPr lang="en-US" altLang="zh-TW" dirty="0">
                <a:sym typeface="Wingdings 2" panose="05020102010507070707" pitchFamily="18" charset="2"/>
              </a:rPr>
              <a:t> + </a:t>
            </a:r>
            <a:r>
              <a:rPr lang="en-US" altLang="zh-TW" dirty="0">
                <a:solidFill>
                  <a:srgbClr val="0000FF"/>
                </a:solidFill>
                <a:sym typeface="Wingdings 2" panose="05020102010507070707" pitchFamily="18" charset="2"/>
              </a:rPr>
              <a:t>O(n log</a:t>
            </a:r>
            <a:r>
              <a:rPr lang="en-US" altLang="zh-TW" baseline="-25000" dirty="0">
                <a:solidFill>
                  <a:srgbClr val="0000FF"/>
                </a:solidFill>
                <a:sym typeface="Wingdings 2" panose="05020102010507070707" pitchFamily="18" charset="2"/>
              </a:rPr>
              <a:t>2</a:t>
            </a:r>
            <a:r>
              <a:rPr lang="en-US" altLang="zh-TW" dirty="0">
                <a:solidFill>
                  <a:srgbClr val="0000FF"/>
                </a:solidFill>
                <a:sym typeface="Wingdings 2" panose="05020102010507070707" pitchFamily="18" charset="2"/>
              </a:rPr>
              <a:t> n)</a:t>
            </a:r>
            <a:r>
              <a:rPr lang="en-US" altLang="zh-TW" dirty="0">
                <a:sym typeface="Wingdings 2" panose="05020102010507070707" pitchFamily="18" charset="2"/>
              </a:rPr>
              <a:t> </a:t>
            </a:r>
            <a:r>
              <a:rPr lang="en-US" altLang="zh-TW" dirty="0">
                <a:latin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TW" dirty="0"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Wingdings 2" panose="05020102010507070707" pitchFamily="18" charset="2"/>
              </a:rPr>
              <a:t>O(n log</a:t>
            </a:r>
            <a:r>
              <a:rPr lang="en-US" altLang="zh-TW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Wingdings 2" panose="05020102010507070707" pitchFamily="18" charset="2"/>
              </a:rPr>
              <a:t>2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Wingdings 2" panose="05020102010507070707" pitchFamily="18" charset="2"/>
              </a:rPr>
              <a:t> n)</a:t>
            </a:r>
            <a:r>
              <a:rPr lang="en-US" altLang="zh-TW" dirty="0">
                <a:cs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zh-TW" altLang="en-US" dirty="0">
                <a:cs typeface="Times New Roman" panose="02020603050405020304" pitchFamily="18" charset="0"/>
                <a:sym typeface="Wingdings 2" panose="05020102010507070707" pitchFamily="18" charset="2"/>
              </a:rPr>
              <a:t>時間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00407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Space-Complexity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988841"/>
            <a:ext cx="7989752" cy="46085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主程式有一個</a:t>
            </a:r>
            <a:r>
              <a:rPr lang="en-US" altLang="zh-TW" dirty="0">
                <a:solidFill>
                  <a:srgbClr val="FF0000"/>
                </a:solidFill>
              </a:rPr>
              <a:t>Simple variable</a:t>
            </a:r>
            <a:r>
              <a:rPr lang="en-US" altLang="zh-TW" dirty="0"/>
              <a:t> </a:t>
            </a:r>
            <a:r>
              <a:rPr lang="en-US" altLang="zh-TW" sz="1800" dirty="0"/>
              <a:t>(</a:t>
            </a:r>
            <a:r>
              <a:rPr lang="zh-TW" altLang="en-US" sz="1800" dirty="0"/>
              <a:t>一般變數</a:t>
            </a:r>
            <a:r>
              <a:rPr lang="en-US" altLang="zh-TW" sz="1800" dirty="0"/>
              <a:t>) 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rgbClr val="008000"/>
                </a:solidFill>
                <a:sym typeface="Symbol" panose="05050102010706020507" pitchFamily="18" charset="2"/>
              </a:rPr>
              <a:t>Structure variable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sz="1800" dirty="0">
                <a:sym typeface="Symbol" panose="05050102010706020507" pitchFamily="18" charset="2"/>
              </a:rPr>
              <a:t>(</a:t>
            </a:r>
            <a:r>
              <a:rPr lang="zh-TW" altLang="en-US" sz="1800" dirty="0">
                <a:sym typeface="Symbol" panose="05050102010706020507" pitchFamily="18" charset="2"/>
              </a:rPr>
              <a:t>即</a:t>
            </a:r>
            <a:r>
              <a:rPr lang="en-US" altLang="zh-TW" sz="1800" dirty="0">
                <a:sym typeface="Symbol" panose="05050102010706020507" pitchFamily="18" charset="2"/>
              </a:rPr>
              <a:t>: </a:t>
            </a:r>
            <a:r>
              <a:rPr lang="en-US" altLang="zh-TW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Array</a:t>
            </a:r>
            <a:r>
              <a:rPr lang="zh-TW" altLang="en-US" sz="1800" dirty="0">
                <a:sym typeface="Symbol" panose="05050102010706020507" pitchFamily="18" charset="2"/>
              </a:rPr>
              <a:t>，存放</a:t>
            </a:r>
            <a:r>
              <a:rPr lang="zh-TW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構成</a:t>
            </a:r>
            <a:r>
              <a:rPr lang="en-US" altLang="zh-TW" sz="1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Heap</a:t>
            </a:r>
            <a:r>
              <a:rPr lang="zh-TW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的</a:t>
            </a:r>
            <a:r>
              <a:rPr lang="en-US" altLang="zh-TW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Complete Binary Tree</a:t>
            </a:r>
            <a:r>
              <a:rPr lang="en-US" altLang="zh-TW" sz="1800" dirty="0">
                <a:sym typeface="Symbol" panose="05050102010706020507" pitchFamily="18" charset="2"/>
              </a:rPr>
              <a:t>)</a:t>
            </a:r>
            <a:endParaRPr lang="en-US" altLang="zh-TW" sz="1800" dirty="0"/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由以上分析，可以得知</a:t>
            </a:r>
            <a:r>
              <a:rPr lang="en-US" altLang="zh-TW" dirty="0"/>
              <a:t>: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en-US" altLang="zh-TW" dirty="0">
                <a:sym typeface="Wingdings 3" panose="05040102010807070707" pitchFamily="18" charset="2"/>
              </a:rPr>
              <a:t>S(P) = C + SP(I) 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        = C + 0 (</a:t>
            </a:r>
            <a:r>
              <a:rPr lang="zh-TW" altLang="en-US" dirty="0">
                <a:sym typeface="Wingdings 3" panose="05040102010807070707" pitchFamily="18" charset="2"/>
              </a:rPr>
              <a:t>或一常數</a:t>
            </a:r>
            <a:r>
              <a:rPr lang="en-US" altLang="zh-TW" dirty="0">
                <a:sym typeface="Wingdings 3" panose="05040102010807070707" pitchFamily="18" charset="2"/>
              </a:rPr>
              <a:t>)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>
                <a:sym typeface="Wingdings 3" panose="05040102010807070707" pitchFamily="18" charset="2"/>
              </a:rPr>
              <a:t>因此，除了存放輸入資料之外，</a:t>
            </a:r>
            <a:r>
              <a:rPr lang="zh-TW" altLang="en-US" u="sng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額外的空間需求</a:t>
            </a:r>
            <a:r>
              <a:rPr lang="en-US" altLang="zh-TW" u="sng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(Extra space)</a:t>
            </a:r>
            <a:r>
              <a:rPr lang="zh-TW" altLang="en-US" dirty="0">
                <a:sym typeface="Wingdings 3" panose="05040102010807070707" pitchFamily="18" charset="2"/>
              </a:rPr>
              <a:t>是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固定</a:t>
            </a:r>
            <a:r>
              <a:rPr lang="zh-TW" altLang="en-US" dirty="0">
                <a:sym typeface="Wingdings 3" panose="05040102010807070707" pitchFamily="18" charset="2"/>
              </a:rPr>
              <a:t>的。</a:t>
            </a:r>
          </a:p>
          <a:p>
            <a:pPr lvl="2">
              <a:lnSpc>
                <a:spcPct val="130000"/>
              </a:lnSpc>
              <a:spcBef>
                <a:spcPct val="30000"/>
              </a:spcBef>
            </a:pPr>
            <a:r>
              <a:rPr lang="en-US" altLang="zh-TW" dirty="0">
                <a:sym typeface="Wingdings 3" panose="05040102010807070707" pitchFamily="18" charset="2"/>
              </a:rPr>
              <a:t>The algorithm is called an </a:t>
            </a:r>
            <a:r>
              <a:rPr lang="en-US" altLang="zh-TW" b="1" i="1" dirty="0">
                <a:sym typeface="Wingdings 3" panose="05040102010807070707" pitchFamily="18" charset="2"/>
              </a:rPr>
              <a:t>in-place sort (</a:t>
            </a:r>
            <a:r>
              <a:rPr lang="zh-TW" altLang="en-US" b="1" i="1" dirty="0">
                <a:sym typeface="Wingdings 3" panose="05040102010807070707" pitchFamily="18" charset="2"/>
              </a:rPr>
              <a:t>原地置換</a:t>
            </a:r>
            <a:r>
              <a:rPr lang="en-US" altLang="zh-TW" b="1" i="1" dirty="0">
                <a:sym typeface="Wingdings 3" panose="05040102010807070707" pitchFamily="18" charset="2"/>
              </a:rPr>
              <a:t>)</a:t>
            </a:r>
            <a:r>
              <a:rPr lang="en-US" altLang="zh-TW" dirty="0">
                <a:sym typeface="Wingdings 3" panose="05040102010807070707" pitchFamily="18" charset="2"/>
              </a:rPr>
              <a:t>.  --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額外的空間需求不會隨著要被排序的資料個數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n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而增加。</a:t>
            </a:r>
            <a:endParaRPr lang="zh-TW" altLang="en-US" dirty="0">
              <a:sym typeface="Wingdings 3" panose="05040102010807070707" pitchFamily="18" charset="2"/>
            </a:endParaRP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>
                <a:sym typeface="Symbol" panose="05050102010706020507" pitchFamily="18" charset="2"/>
              </a:rPr>
              <a:t> </a:t>
            </a:r>
            <a:r>
              <a:rPr lang="en-US" altLang="zh-TW" dirty="0">
                <a:sym typeface="Symbol" panose="05050102010706020507" pitchFamily="18" charset="2"/>
              </a:rPr>
              <a:t>Space Complexity: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(1)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sz="1800" dirty="0">
                <a:sym typeface="Symbol" panose="05050102010706020507" pitchFamily="18" charset="2"/>
              </a:rPr>
              <a:t>(</a:t>
            </a:r>
            <a:r>
              <a:rPr lang="zh-TW" altLang="en-US" sz="1800" dirty="0">
                <a:sym typeface="Symbol" panose="05050102010706020507" pitchFamily="18" charset="2"/>
              </a:rPr>
              <a:t>或</a:t>
            </a:r>
            <a:r>
              <a:rPr lang="zh-TW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</a:t>
            </a:r>
            <a:r>
              <a:rPr lang="en-US" altLang="zh-TW" sz="1800" dirty="0">
                <a:sym typeface="Symbol" panose="05050102010706020507" pitchFamily="18" charset="2"/>
              </a:rPr>
              <a:t>(C), C</a:t>
            </a:r>
            <a:r>
              <a:rPr lang="zh-TW" altLang="en-US" sz="1800" dirty="0">
                <a:sym typeface="Symbol" panose="05050102010706020507" pitchFamily="18" charset="2"/>
              </a:rPr>
              <a:t>為一常數</a:t>
            </a:r>
            <a:r>
              <a:rPr lang="en-US" altLang="zh-TW" sz="1800" dirty="0">
                <a:sym typeface="Symbol" panose="05050102010706020507" pitchFamily="18" charset="2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44590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718877"/>
          </a:xfrm>
        </p:spPr>
        <p:txBody>
          <a:bodyPr/>
          <a:lstStyle/>
          <a:p>
            <a:r>
              <a:rPr lang="en-US" altLang="zh-TW" cap="none" dirty="0"/>
              <a:t>Stable / Unstable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06351"/>
            <a:ext cx="8291513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/>
              <a:t> Unstable (</a:t>
            </a:r>
            <a:r>
              <a:rPr lang="zh-TW" altLang="en-US"/>
              <a:t>不穩定的</a:t>
            </a:r>
            <a:r>
              <a:rPr lang="en-US" altLang="zh-TW"/>
              <a:t>)</a:t>
            </a:r>
          </a:p>
          <a:p>
            <a:pPr>
              <a:lnSpc>
                <a:spcPct val="110000"/>
              </a:lnSpc>
            </a:pPr>
            <a:r>
              <a:rPr lang="zh-TW" altLang="en-US"/>
              <a:t>說明</a:t>
            </a:r>
            <a:r>
              <a:rPr lang="en-US" altLang="zh-TW"/>
              <a:t>:</a:t>
            </a:r>
          </a:p>
          <a:p>
            <a:pPr lvl="1">
              <a:lnSpc>
                <a:spcPct val="110000"/>
              </a:lnSpc>
            </a:pPr>
            <a:r>
              <a:rPr lang="zh-TW" altLang="en-US"/>
              <a:t>有一組資料</a:t>
            </a:r>
            <a:r>
              <a:rPr lang="en-US" altLang="zh-TW"/>
              <a:t>: 8, </a:t>
            </a:r>
            <a:r>
              <a:rPr lang="en-US" altLang="zh-TW">
                <a:solidFill>
                  <a:srgbClr val="FF0000"/>
                </a:solidFill>
              </a:rPr>
              <a:t>8</a:t>
            </a:r>
            <a:r>
              <a:rPr lang="en-US" altLang="zh-TW"/>
              <a:t>, 77, </a:t>
            </a:r>
            <a:r>
              <a:rPr lang="zh-TW" altLang="en-US"/>
              <a:t>其</a:t>
            </a:r>
            <a:r>
              <a:rPr lang="en-US" altLang="zh-TW"/>
              <a:t>Max-Heap</a:t>
            </a:r>
            <a:r>
              <a:rPr lang="zh-TW" altLang="en-US"/>
              <a:t>如下。若進行</a:t>
            </a:r>
            <a:r>
              <a:rPr lang="en-US" altLang="zh-TW"/>
              <a:t>Heap Sort</a:t>
            </a:r>
            <a:r>
              <a:rPr lang="zh-TW" altLang="en-US"/>
              <a:t>時，執行一回合的</a:t>
            </a:r>
            <a:r>
              <a:rPr lang="en-US" altLang="zh-TW"/>
              <a:t>Delete Max:</a:t>
            </a:r>
          </a:p>
        </p:txBody>
      </p:sp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5364163" y="5294138"/>
            <a:ext cx="3686175" cy="1519238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3050" indent="-2730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TW" sz="2000" b="0">
                <a:latin typeface="Berlin Sans FB" panose="020E0602020502020306" pitchFamily="34" charset="0"/>
              </a:rPr>
              <a:t>∵</a:t>
            </a:r>
            <a:r>
              <a:rPr lang="zh-TW" altLang="en-US" sz="2000" b="0">
                <a:latin typeface="Berlin Sans FB" panose="020E0602020502020306" pitchFamily="34" charset="0"/>
              </a:rPr>
              <a:t>相同鍵值的記錄在排序後，其</a:t>
            </a:r>
            <a:r>
              <a:rPr lang="zh-TW" altLang="en-US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相對位置有改變</a:t>
            </a:r>
            <a:r>
              <a:rPr lang="zh-TW" altLang="en-US" sz="2000" b="0">
                <a:latin typeface="Berlin Sans FB" panose="020E0602020502020306" pitchFamily="34" charset="0"/>
              </a:rPr>
              <a:t>，亦即有</a:t>
            </a:r>
            <a:r>
              <a:rPr lang="zh-TW" altLang="en-US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不必要的</a:t>
            </a:r>
            <a:r>
              <a:rPr lang="en-US" altLang="zh-TW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Swap</a:t>
            </a:r>
            <a:r>
              <a:rPr lang="zh-TW" altLang="en-US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發生</a:t>
            </a:r>
            <a:r>
              <a:rPr lang="en-US" altLang="zh-TW" sz="2000" b="0">
                <a:latin typeface="Berlin Sans FB" panose="020E0602020502020306" pitchFamily="34" charset="0"/>
              </a:rPr>
              <a:t>,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TW" sz="2000" b="0">
                <a:latin typeface="Berlin Sans FB" panose="020E0602020502020306" pitchFamily="34" charset="0"/>
              </a:rPr>
              <a:t>∴</a:t>
            </a: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Unstable</a:t>
            </a:r>
          </a:p>
        </p:txBody>
      </p: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1425575" y="3562176"/>
            <a:ext cx="1439863" cy="1371600"/>
            <a:chOff x="898" y="2203"/>
            <a:chExt cx="907" cy="864"/>
          </a:xfrm>
        </p:grpSpPr>
        <p:sp>
          <p:nvSpPr>
            <p:cNvPr id="7" name="Oval 99"/>
            <p:cNvSpPr>
              <a:spLocks noChangeArrowheads="1"/>
            </p:cNvSpPr>
            <p:nvPr/>
          </p:nvSpPr>
          <p:spPr bwMode="auto">
            <a:xfrm>
              <a:off x="1202" y="2203"/>
              <a:ext cx="347" cy="3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 dirty="0">
                  <a:latin typeface="Berlin Sans FB Demi" panose="020E0802020502020306" pitchFamily="34" charset="0"/>
                </a:rPr>
                <a:t>77</a:t>
              </a:r>
              <a:endParaRPr lang="en-US" altLang="zh-TW" sz="1600" dirty="0"/>
            </a:p>
          </p:txBody>
        </p:sp>
        <p:sp>
          <p:nvSpPr>
            <p:cNvPr id="8" name="Oval 100"/>
            <p:cNvSpPr>
              <a:spLocks noChangeArrowheads="1"/>
            </p:cNvSpPr>
            <p:nvPr/>
          </p:nvSpPr>
          <p:spPr bwMode="auto">
            <a:xfrm>
              <a:off x="898" y="2733"/>
              <a:ext cx="334" cy="3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8</a:t>
              </a:r>
              <a:endParaRPr lang="en-US" altLang="zh-TW" sz="1600"/>
            </a:p>
          </p:txBody>
        </p:sp>
        <p:sp>
          <p:nvSpPr>
            <p:cNvPr id="9" name="Oval 101"/>
            <p:cNvSpPr>
              <a:spLocks noChangeArrowheads="1"/>
            </p:cNvSpPr>
            <p:nvPr/>
          </p:nvSpPr>
          <p:spPr bwMode="auto">
            <a:xfrm>
              <a:off x="1488" y="2733"/>
              <a:ext cx="317" cy="3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8</a:t>
              </a:r>
              <a:endParaRPr lang="en-US" altLang="zh-TW" sz="1600">
                <a:solidFill>
                  <a:srgbClr val="FF0000"/>
                </a:solidFill>
              </a:endParaRPr>
            </a:p>
          </p:txBody>
        </p:sp>
        <p:sp>
          <p:nvSpPr>
            <p:cNvPr id="10" name="Line 102"/>
            <p:cNvSpPr>
              <a:spLocks noChangeShapeType="1"/>
            </p:cNvSpPr>
            <p:nvPr/>
          </p:nvSpPr>
          <p:spPr bwMode="auto">
            <a:xfrm flipH="1">
              <a:off x="1124" y="2507"/>
              <a:ext cx="124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103"/>
            <p:cNvSpPr>
              <a:spLocks noChangeShapeType="1"/>
            </p:cNvSpPr>
            <p:nvPr/>
          </p:nvSpPr>
          <p:spPr bwMode="auto">
            <a:xfrm>
              <a:off x="1504" y="2507"/>
              <a:ext cx="110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" name="AutoShape 106"/>
          <p:cNvSpPr>
            <a:spLocks noChangeArrowheads="1"/>
          </p:cNvSpPr>
          <p:nvPr/>
        </p:nvSpPr>
        <p:spPr bwMode="auto">
          <a:xfrm>
            <a:off x="3276600" y="399873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3" name="Group 114"/>
          <p:cNvGrpSpPr>
            <a:grpSpLocks/>
          </p:cNvGrpSpPr>
          <p:nvPr/>
        </p:nvGrpSpPr>
        <p:grpSpPr bwMode="auto">
          <a:xfrm>
            <a:off x="4500563" y="3565351"/>
            <a:ext cx="1006475" cy="1371600"/>
            <a:chOff x="2835" y="2205"/>
            <a:chExt cx="634" cy="864"/>
          </a:xfrm>
        </p:grpSpPr>
        <p:sp>
          <p:nvSpPr>
            <p:cNvPr id="14" name="Oval 109"/>
            <p:cNvSpPr>
              <a:spLocks noChangeArrowheads="1"/>
            </p:cNvSpPr>
            <p:nvPr/>
          </p:nvSpPr>
          <p:spPr bwMode="auto">
            <a:xfrm>
              <a:off x="2835" y="2735"/>
              <a:ext cx="334" cy="3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8</a:t>
              </a:r>
              <a:endParaRPr lang="en-US" altLang="zh-TW" sz="1600"/>
            </a:p>
          </p:txBody>
        </p:sp>
        <p:sp>
          <p:nvSpPr>
            <p:cNvPr id="15" name="Oval 110"/>
            <p:cNvSpPr>
              <a:spLocks noChangeArrowheads="1"/>
            </p:cNvSpPr>
            <p:nvPr/>
          </p:nvSpPr>
          <p:spPr bwMode="auto">
            <a:xfrm>
              <a:off x="3152" y="2205"/>
              <a:ext cx="317" cy="3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8</a:t>
              </a:r>
              <a:endParaRPr lang="en-US" altLang="zh-TW" sz="1600">
                <a:solidFill>
                  <a:srgbClr val="FF0000"/>
                </a:solidFill>
              </a:endParaRPr>
            </a:p>
          </p:txBody>
        </p:sp>
        <p:sp>
          <p:nvSpPr>
            <p:cNvPr id="16" name="Line 111"/>
            <p:cNvSpPr>
              <a:spLocks noChangeShapeType="1"/>
            </p:cNvSpPr>
            <p:nvPr/>
          </p:nvSpPr>
          <p:spPr bwMode="auto">
            <a:xfrm flipH="1">
              <a:off x="3061" y="2480"/>
              <a:ext cx="137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7" name="Text Box 113"/>
          <p:cNvSpPr txBox="1">
            <a:spLocks noChangeArrowheads="1"/>
          </p:cNvSpPr>
          <p:nvPr/>
        </p:nvSpPr>
        <p:spPr bwMode="auto">
          <a:xfrm>
            <a:off x="3014663" y="3657426"/>
            <a:ext cx="1412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Berlin Sans FB" panose="020E0602020502020306" pitchFamily="34" charset="0"/>
              </a:rPr>
              <a:t>Delete Max</a:t>
            </a:r>
          </a:p>
        </p:txBody>
      </p:sp>
      <p:sp>
        <p:nvSpPr>
          <p:cNvPr id="18" name="Text Box 115"/>
          <p:cNvSpPr txBox="1">
            <a:spLocks noChangeArrowheads="1"/>
          </p:cNvSpPr>
          <p:nvPr/>
        </p:nvSpPr>
        <p:spPr bwMode="auto">
          <a:xfrm>
            <a:off x="5508625" y="4044776"/>
            <a:ext cx="3381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Berlin Sans FB" panose="020E0602020502020306" pitchFamily="34" charset="0"/>
              </a:rPr>
              <a:t>(</a:t>
            </a:r>
            <a:r>
              <a:rPr lang="zh-TW" altLang="en-US" sz="2000">
                <a:latin typeface="Berlin Sans FB" panose="020E0602020502020306" pitchFamily="34" charset="0"/>
              </a:rPr>
              <a:t>接下來，</a:t>
            </a: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8</a:t>
            </a:r>
            <a:r>
              <a:rPr lang="zh-TW" altLang="en-US" sz="2000">
                <a:latin typeface="Berlin Sans FB" panose="020E0602020502020306" pitchFamily="34" charset="0"/>
              </a:rPr>
              <a:t>會比</a:t>
            </a:r>
            <a:r>
              <a:rPr lang="en-US" altLang="zh-TW" sz="2000">
                <a:latin typeface="Berlin Sans FB" panose="020E0602020502020306" pitchFamily="34" charset="0"/>
              </a:rPr>
              <a:t>8</a:t>
            </a:r>
            <a:r>
              <a:rPr lang="zh-TW" altLang="en-US" sz="2000">
                <a:latin typeface="Berlin Sans FB" panose="020E0602020502020306" pitchFamily="34" charset="0"/>
              </a:rPr>
              <a:t>早被輸出</a:t>
            </a:r>
            <a:r>
              <a:rPr lang="en-US" altLang="zh-TW" sz="2000">
                <a:latin typeface="Berlin Sans FB" panose="020E0602020502020306" pitchFamily="34" charset="0"/>
              </a:rPr>
              <a:t>!!)</a:t>
            </a:r>
          </a:p>
          <a:p>
            <a:r>
              <a:rPr lang="en-US" altLang="zh-TW" sz="2000">
                <a:latin typeface="Berlin Sans FB" panose="020E0602020502020306" pitchFamily="34" charset="0"/>
                <a:sym typeface="Wingdings 3" panose="05040102010807070707" pitchFamily="18" charset="2"/>
              </a:rPr>
              <a:t>77, </a:t>
            </a:r>
            <a:r>
              <a:rPr lang="en-US" altLang="zh-TW" sz="2000">
                <a:solidFill>
                  <a:srgbClr val="FF0000"/>
                </a:solidFill>
                <a:latin typeface="Berlin Sans FB" panose="020E0602020502020306" pitchFamily="34" charset="0"/>
                <a:sym typeface="Wingdings 3" panose="05040102010807070707" pitchFamily="18" charset="2"/>
              </a:rPr>
              <a:t>8</a:t>
            </a:r>
            <a:r>
              <a:rPr lang="en-US" altLang="zh-TW" sz="2000">
                <a:latin typeface="Berlin Sans FB" panose="020E0602020502020306" pitchFamily="34" charset="0"/>
                <a:sym typeface="Wingdings 3" panose="05040102010807070707" pitchFamily="18" charset="2"/>
              </a:rPr>
              <a:t>, 8</a:t>
            </a:r>
          </a:p>
        </p:txBody>
      </p:sp>
    </p:spTree>
    <p:extLst>
      <p:ext uri="{BB962C8B-B14F-4D97-AF65-F5344CB8AC3E}">
        <p14:creationId xmlns:p14="http://schemas.microsoft.com/office/powerpoint/2010/main" val="23137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7" grpId="0"/>
      <p:bldP spid="18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4"/>
          <p:cNvSpPr>
            <a:spLocks noChangeArrowheads="1"/>
          </p:cNvSpPr>
          <p:nvPr/>
        </p:nvSpPr>
        <p:spPr bwMode="auto">
          <a:xfrm>
            <a:off x="457200" y="693638"/>
            <a:ext cx="8291513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1pPr>
            <a:lvl2pPr marL="723900" indent="-271463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2pPr>
            <a:lvl3pPr marL="1160463" indent="-25717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¡"/>
              <a:defRPr kumimoji="1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3pPr>
            <a:lvl4pPr marL="1609725" indent="-26987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4pPr>
            <a:lvl5pPr marL="2060575" indent="-27146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5pPr>
            <a:lvl6pPr marL="25177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6pPr>
            <a:lvl7pPr marL="29749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7pPr>
            <a:lvl8pPr marL="34321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8pPr>
            <a:lvl9pPr marL="38893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b="0" dirty="0"/>
              <a:t> </a:t>
            </a:r>
            <a:r>
              <a:rPr lang="zh-TW" altLang="en-US" b="0" dirty="0"/>
              <a:t>皆採用 </a:t>
            </a:r>
            <a:r>
              <a:rPr lang="en-US" altLang="zh-TW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Comparison &amp; Swap</a:t>
            </a:r>
            <a:r>
              <a:rPr lang="en-US" altLang="zh-TW" b="0" dirty="0"/>
              <a:t> </a:t>
            </a:r>
            <a:r>
              <a:rPr lang="zh-TW" altLang="en-US" b="0" dirty="0"/>
              <a:t>技巧</a:t>
            </a:r>
          </a:p>
          <a:p>
            <a:pPr lvl="1">
              <a:lnSpc>
                <a:spcPct val="110000"/>
              </a:lnSpc>
            </a:pPr>
            <a:r>
              <a:rPr lang="zh-TW" altLang="en-US" b="0" dirty="0"/>
              <a:t>即</a:t>
            </a:r>
            <a:r>
              <a:rPr lang="en-US" altLang="zh-TW" b="0" dirty="0"/>
              <a:t>: </a:t>
            </a:r>
            <a:r>
              <a:rPr lang="zh-TW" altLang="en-US" b="0" dirty="0"/>
              <a:t>利用</a:t>
            </a:r>
            <a:r>
              <a:rPr lang="zh-TW" altLang="en-US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鍵值 </a:t>
            </a:r>
            <a:r>
              <a:rPr lang="en-US" altLang="zh-TW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(Key)</a:t>
            </a:r>
            <a:r>
              <a:rPr lang="en-US" altLang="zh-TW" b="0" dirty="0"/>
              <a:t> </a:t>
            </a:r>
            <a:r>
              <a:rPr lang="zh-TW" altLang="en-US" b="0" dirty="0"/>
              <a:t>來與欲排序的數字做比較，合乎某種條件就將</a:t>
            </a:r>
            <a:r>
              <a:rPr lang="en-US" altLang="zh-TW" b="0" dirty="0"/>
              <a:t>Key</a:t>
            </a:r>
            <a:r>
              <a:rPr lang="zh-TW" altLang="en-US" b="0" dirty="0"/>
              <a:t>與被比較的數字做交換的動作</a:t>
            </a:r>
          </a:p>
          <a:p>
            <a:pPr lvl="1">
              <a:lnSpc>
                <a:spcPct val="110000"/>
              </a:lnSpc>
            </a:pPr>
            <a:endParaRPr lang="zh-TW" altLang="en-US" b="0" dirty="0"/>
          </a:p>
          <a:p>
            <a:pPr lvl="1">
              <a:lnSpc>
                <a:spcPct val="110000"/>
              </a:lnSpc>
            </a:pPr>
            <a:endParaRPr lang="zh-TW" altLang="en-US" b="0" dirty="0"/>
          </a:p>
          <a:p>
            <a:pPr lvl="1">
              <a:lnSpc>
                <a:spcPct val="110000"/>
              </a:lnSpc>
            </a:pPr>
            <a:endParaRPr lang="zh-TW" altLang="en-US" b="0" dirty="0"/>
          </a:p>
          <a:p>
            <a:pPr lvl="1">
              <a:lnSpc>
                <a:spcPct val="110000"/>
              </a:lnSpc>
            </a:pPr>
            <a:endParaRPr lang="zh-TW" altLang="en-US" b="0" dirty="0"/>
          </a:p>
          <a:p>
            <a:pPr lvl="1">
              <a:lnSpc>
                <a:spcPct val="110000"/>
              </a:lnSpc>
            </a:pPr>
            <a:endParaRPr lang="zh-TW" altLang="en-US" b="0" dirty="0"/>
          </a:p>
          <a:p>
            <a:pPr lvl="1">
              <a:lnSpc>
                <a:spcPct val="110000"/>
              </a:lnSpc>
            </a:pPr>
            <a:endParaRPr lang="zh-TW" altLang="en-US" b="0" dirty="0"/>
          </a:p>
          <a:p>
            <a:pPr lvl="1">
              <a:lnSpc>
                <a:spcPct val="110000"/>
              </a:lnSpc>
            </a:pPr>
            <a:endParaRPr lang="zh-TW" altLang="en-US" b="0" dirty="0"/>
          </a:p>
          <a:p>
            <a:pPr lvl="1">
              <a:lnSpc>
                <a:spcPct val="110000"/>
              </a:lnSpc>
            </a:pPr>
            <a:endParaRPr lang="zh-TW" altLang="en-US" b="0" dirty="0"/>
          </a:p>
          <a:p>
            <a:pPr lvl="1">
              <a:lnSpc>
                <a:spcPct val="110000"/>
              </a:lnSpc>
            </a:pPr>
            <a:r>
              <a:rPr lang="zh-TW" altLang="en-US" b="0" dirty="0"/>
              <a:t>已有科學家証明，若採用此技巧所開發出來的演算法，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(n log</a:t>
            </a:r>
            <a:r>
              <a:rPr lang="en-US" altLang="zh-TW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n)</a:t>
            </a:r>
            <a:r>
              <a:rPr lang="zh-TW" altLang="en-US" b="0" dirty="0">
                <a:sym typeface="Symbol" panose="05050102010706020507" pitchFamily="18" charset="2"/>
              </a:rPr>
              <a:t>的時間已是最好的，不會出現有比該時間更有效率的演算法。</a:t>
            </a:r>
            <a:r>
              <a:rPr lang="en-US" altLang="zh-TW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zh-TW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補充 </a:t>
            </a:r>
            <a:r>
              <a:rPr lang="en-US" altLang="zh-TW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2)</a:t>
            </a:r>
          </a:p>
        </p:txBody>
      </p:sp>
      <p:graphicFrame>
        <p:nvGraphicFramePr>
          <p:cNvPr id="4" name="Group 2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567660"/>
              </p:ext>
            </p:extLst>
          </p:nvPr>
        </p:nvGraphicFramePr>
        <p:xfrm>
          <a:off x="395288" y="2117625"/>
          <a:ext cx="8434387" cy="2682240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>
                      <a16:colId xmlns:a16="http://schemas.microsoft.com/office/drawing/2014/main" val="981846178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3040416687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1886605402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1697735129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13364321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728361080"/>
                    </a:ext>
                  </a:extLst>
                </a:gridCol>
              </a:tblGrid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Time Complexity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1831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Best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Worst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Avg.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Space Complexity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Stable/Unstable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553771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Insert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</a:t>
                      </a:r>
                      <a:r>
                        <a:rPr kumimoji="1" lang="en-US" altLang="zh-TW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</a:t>
                      </a:r>
                      <a:r>
                        <a:rPr kumimoji="1" lang="en-US" altLang="zh-TW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916599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Select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</a:t>
                      </a:r>
                      <a:r>
                        <a:rPr kumimoji="1" lang="en-US" altLang="zh-TW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</a:t>
                      </a:r>
                      <a:r>
                        <a:rPr kumimoji="1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</a:t>
                      </a:r>
                      <a:r>
                        <a:rPr kumimoji="1" lang="en-US" altLang="zh-TW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Unstable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687566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Bubble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</a:t>
                      </a:r>
                      <a:r>
                        <a:rPr kumimoji="1" lang="en-US" altLang="zh-TW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</a:t>
                      </a:r>
                      <a:r>
                        <a:rPr kumimoji="1" lang="en-US" altLang="zh-TW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002600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Quick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 log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</a:t>
                      </a:r>
                      <a:r>
                        <a:rPr kumimoji="1" lang="en-US" altLang="zh-TW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 log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O(log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n) ~ 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Unstable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201147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Merge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 log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 log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 log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006782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Heap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 log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 log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 log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Unstable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268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6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>
                <a:solidFill>
                  <a:schemeClr val="tx1"/>
                </a:solidFill>
              </a:rPr>
              <a:t>Radix Sort </a:t>
            </a:r>
            <a:r>
              <a:rPr lang="en-US" altLang="zh-TW" dirty="0"/>
              <a:t>(</a:t>
            </a:r>
            <a:r>
              <a:rPr lang="zh-TW" altLang="en-US" dirty="0"/>
              <a:t>基數排序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採取 “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Distribution &amp; Merge</a:t>
            </a:r>
            <a:r>
              <a:rPr lang="en-US" altLang="zh-TW" dirty="0"/>
              <a:t>” </a:t>
            </a:r>
            <a:r>
              <a:rPr lang="zh-TW" altLang="en-US" dirty="0"/>
              <a:t>技巧來</a:t>
            </a:r>
            <a:r>
              <a:rPr lang="en-US" altLang="zh-TW" dirty="0"/>
              <a:t>Sort</a:t>
            </a:r>
            <a:r>
              <a:rPr lang="zh-TW" altLang="en-US" dirty="0"/>
              <a:t>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TW" altLang="en-US" sz="1800" dirty="0"/>
              <a:t>                           </a:t>
            </a:r>
            <a:r>
              <a:rPr lang="en-US" altLang="zh-TW" sz="1800" dirty="0"/>
              <a:t>(</a:t>
            </a:r>
            <a:r>
              <a:rPr lang="zh-TW" altLang="en-US" sz="1800" dirty="0"/>
              <a:t>分配</a:t>
            </a:r>
            <a:r>
              <a:rPr lang="en-US" altLang="zh-TW" sz="1800" dirty="0"/>
              <a:t>)                      (</a:t>
            </a:r>
            <a:r>
              <a:rPr lang="zh-TW" altLang="en-US" sz="1800" dirty="0"/>
              <a:t>合併</a:t>
            </a:r>
            <a:r>
              <a:rPr lang="en-US" altLang="zh-TW" sz="1800" dirty="0"/>
              <a:t>)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>
                <a:sym typeface="Symbol" panose="05050102010706020507" pitchFamily="18" charset="2"/>
              </a:rPr>
              <a:t>又稱</a:t>
            </a:r>
            <a:r>
              <a:rPr lang="en-US" altLang="zh-TW" dirty="0">
                <a:sym typeface="Symbol" panose="05050102010706020507" pitchFamily="18" charset="2"/>
              </a:rPr>
              <a:t>Bin Sort</a:t>
            </a:r>
            <a:r>
              <a:rPr lang="zh-TW" altLang="en-US" dirty="0">
                <a:sym typeface="Symbol" panose="05050102010706020507" pitchFamily="18" charset="2"/>
              </a:rPr>
              <a:t>或</a:t>
            </a:r>
            <a:r>
              <a:rPr lang="en-US" altLang="zh-TW" dirty="0">
                <a:sym typeface="Symbol" panose="05050102010706020507" pitchFamily="18" charset="2"/>
              </a:rPr>
              <a:t>Bucket Sort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>
                <a:sym typeface="Symbol" panose="05050102010706020507" pitchFamily="18" charset="2"/>
              </a:rPr>
              <a:t>常用於卡片或信件的分類機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>
                <a:sym typeface="Symbol" panose="05050102010706020507" pitchFamily="18" charset="2"/>
              </a:rPr>
              <a:t>可分為兩種</a:t>
            </a:r>
            <a:r>
              <a:rPr lang="en-US" altLang="zh-TW" dirty="0"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en-US" altLang="zh-TW" dirty="0">
                <a:sym typeface="Symbol" panose="05050102010706020507" pitchFamily="18" charset="2"/>
              </a:rPr>
              <a:t>LSD: Least Significant Digit First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en-US" altLang="zh-TW" dirty="0">
                <a:sym typeface="Symbol" panose="05050102010706020507" pitchFamily="18" charset="2"/>
              </a:rPr>
              <a:t>MSD: Most Significant Digit First 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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593704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LSD </a:t>
            </a:r>
            <a:r>
              <a:rPr lang="en-US" altLang="zh-TW" cap="none" dirty="0"/>
              <a:t>Radix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做法</a:t>
            </a:r>
            <a:r>
              <a:rPr lang="en-US" altLang="zh-TW" dirty="0"/>
              <a:t>:</a:t>
            </a:r>
          </a:p>
          <a:p>
            <a:pPr marL="722313" lvl="1" indent="-269875">
              <a:lnSpc>
                <a:spcPct val="120000"/>
              </a:lnSpc>
              <a:spcBef>
                <a:spcPct val="30000"/>
              </a:spcBef>
              <a:buSzPct val="85000"/>
            </a:pPr>
            <a:r>
              <a:rPr lang="zh-TW" altLang="en-US" dirty="0"/>
              <a:t>假設</a:t>
            </a:r>
            <a:r>
              <a:rPr lang="zh-TW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TW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TW" altLang="en-US" u="sng" dirty="0"/>
              <a:t>為基底</a:t>
            </a:r>
            <a:r>
              <a:rPr lang="zh-TW" altLang="en-US" dirty="0"/>
              <a:t> </a:t>
            </a:r>
            <a:r>
              <a:rPr lang="en-US" altLang="zh-TW" dirty="0"/>
              <a:t>(Base, </a:t>
            </a:r>
            <a:r>
              <a:rPr lang="zh-TW" altLang="en-US" dirty="0"/>
              <a:t>或稱進制</a:t>
            </a:r>
            <a:r>
              <a:rPr lang="en-US" altLang="zh-TW" dirty="0"/>
              <a:t>)</a:t>
            </a:r>
            <a:r>
              <a:rPr lang="zh-TW" altLang="en-US" dirty="0"/>
              <a:t>，則準備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個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Buckets</a:t>
            </a:r>
            <a:r>
              <a:rPr lang="zh-TW" altLang="en-US" dirty="0"/>
              <a:t>，其編號為 </a:t>
            </a:r>
            <a:r>
              <a:rPr lang="en-US" altLang="zh-TW" dirty="0"/>
              <a:t>0 ~ r-1</a:t>
            </a:r>
          </a:p>
          <a:p>
            <a:pPr marL="722313" lvl="1" indent="-269875">
              <a:lnSpc>
                <a:spcPct val="120000"/>
              </a:lnSpc>
              <a:spcBef>
                <a:spcPct val="30000"/>
              </a:spcBef>
              <a:buSzPct val="85000"/>
            </a:pPr>
            <a:r>
              <a:rPr lang="zh-TW" altLang="en-US" dirty="0"/>
              <a:t>假設 </a:t>
            </a:r>
            <a:r>
              <a:rPr lang="en-US" altLang="zh-TW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TW" u="sng" dirty="0"/>
              <a:t> </a:t>
            </a:r>
            <a:r>
              <a:rPr lang="zh-TW" altLang="en-US" u="sng" dirty="0"/>
              <a:t>為最大鍵值的</a:t>
            </a:r>
            <a:r>
              <a:rPr lang="zh-TW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位數個數</a:t>
            </a:r>
            <a:r>
              <a:rPr lang="zh-TW" altLang="en-US" dirty="0"/>
              <a:t>，則須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執行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回合</a:t>
            </a:r>
            <a:r>
              <a:rPr lang="zh-TW" altLang="en-US" dirty="0"/>
              <a:t>才能完成 </a:t>
            </a:r>
            <a:r>
              <a:rPr lang="en-US" altLang="zh-TW" dirty="0"/>
              <a:t>sort </a:t>
            </a:r>
            <a:r>
              <a:rPr lang="zh-TW" altLang="en-US" dirty="0"/>
              <a:t>工作</a:t>
            </a:r>
          </a:p>
          <a:p>
            <a:pPr marL="722313" lvl="1" indent="-269875">
              <a:lnSpc>
                <a:spcPct val="120000"/>
              </a:lnSpc>
              <a:spcBef>
                <a:spcPct val="30000"/>
              </a:spcBef>
              <a:buSzPct val="85000"/>
            </a:pPr>
            <a:r>
              <a:rPr lang="zh-TW" altLang="en-US" dirty="0"/>
              <a:t>從最低位數到最高位數執行各個回合，每回合做</a:t>
            </a:r>
            <a:r>
              <a:rPr lang="en-US" altLang="zh-TW" dirty="0"/>
              <a:t>:</a:t>
            </a:r>
          </a:p>
          <a:p>
            <a:pPr marL="1171575" lvl="2" indent="-269875">
              <a:lnSpc>
                <a:spcPct val="120000"/>
              </a:lnSpc>
              <a:spcBef>
                <a:spcPct val="30000"/>
              </a:spcBef>
              <a:buSzPct val="85000"/>
            </a:pPr>
            <a:r>
              <a:rPr lang="zh-TW" altLang="en-US" dirty="0"/>
              <a:t>依位數值，將資料分配到對應的 </a:t>
            </a:r>
            <a:r>
              <a:rPr lang="en-US" altLang="zh-TW" dirty="0"/>
              <a:t>Bucket </a:t>
            </a:r>
            <a:r>
              <a:rPr lang="zh-TW" altLang="en-US" dirty="0"/>
              <a:t>中 </a:t>
            </a:r>
            <a:r>
              <a:rPr lang="en-US" altLang="zh-TW" dirty="0"/>
              <a:t>…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Distribution</a:t>
            </a:r>
          </a:p>
          <a:p>
            <a:pPr marL="1171575" lvl="2" indent="-269875">
              <a:lnSpc>
                <a:spcPct val="120000"/>
              </a:lnSpc>
              <a:spcBef>
                <a:spcPct val="30000"/>
              </a:spcBef>
              <a:buSzPct val="85000"/>
            </a:pPr>
            <a:r>
              <a:rPr lang="zh-TW" altLang="en-US" dirty="0"/>
              <a:t>合併 </a:t>
            </a:r>
            <a:r>
              <a:rPr lang="en-US" altLang="zh-TW" dirty="0"/>
              <a:t>r </a:t>
            </a:r>
            <a:r>
              <a:rPr lang="zh-TW" altLang="en-US" dirty="0"/>
              <a:t>個 </a:t>
            </a:r>
            <a:r>
              <a:rPr lang="en-US" altLang="zh-TW" dirty="0"/>
              <a:t>Buckets (</a:t>
            </a:r>
            <a:r>
              <a:rPr lang="zh-TW" altLang="en-US" dirty="0"/>
              <a:t>從 </a:t>
            </a:r>
            <a:r>
              <a:rPr lang="en-US" altLang="zh-TW" dirty="0"/>
              <a:t>0 ~ r-1) …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Merge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090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365125"/>
            <a:r>
              <a:rPr lang="en-US" altLang="zh-TW" dirty="0"/>
              <a:t>Time Complexity</a:t>
            </a:r>
          </a:p>
          <a:p>
            <a:pPr marL="898525" lvl="1" indent="-354013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TW" dirty="0"/>
              <a:t>Best Case</a:t>
            </a:r>
          </a:p>
          <a:p>
            <a:pPr marL="898525" lvl="1" indent="-354013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TW" dirty="0"/>
              <a:t>Worst Case</a:t>
            </a:r>
          </a:p>
          <a:p>
            <a:pPr marL="898525" lvl="1" indent="-354013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TW" dirty="0"/>
              <a:t>Average Case</a:t>
            </a:r>
          </a:p>
          <a:p>
            <a:pPr marL="365125" indent="-365125"/>
            <a:r>
              <a:rPr lang="en-US" altLang="zh-TW" dirty="0"/>
              <a:t>Space Complexity</a:t>
            </a:r>
          </a:p>
          <a:p>
            <a:pPr marL="365125" indent="-365125"/>
            <a:r>
              <a:rPr lang="en-US" altLang="zh-TW" dirty="0"/>
              <a:t>Stable / Unstable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31103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82526"/>
          </a:xfrm>
        </p:spPr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875"/>
            <a:ext cx="8291513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>
              <a:buSzPct val="75000"/>
            </a:pPr>
            <a:r>
              <a:rPr lang="zh-TW" altLang="en-US" dirty="0"/>
              <a:t>將下列數字以</a:t>
            </a:r>
            <a:r>
              <a:rPr lang="en-US" altLang="zh-TW" dirty="0"/>
              <a:t>LSD Radix Sort</a:t>
            </a:r>
            <a:r>
              <a:rPr lang="zh-TW" altLang="en-US" dirty="0"/>
              <a:t>加以排序 </a:t>
            </a:r>
            <a:r>
              <a:rPr lang="en-US" altLang="zh-TW" dirty="0"/>
              <a:t>(Base = 10)</a:t>
            </a:r>
          </a:p>
          <a:p>
            <a:pPr marL="352425" indent="-352425" algn="ctr">
              <a:buSzPct val="75000"/>
              <a:buFont typeface="Wingdings" panose="05000000000000000000" pitchFamily="2" charset="2"/>
              <a:buNone/>
            </a:pPr>
            <a:r>
              <a:rPr lang="en-US" altLang="zh-TW" dirty="0"/>
              <a:t>179, 208, 306, 93, 859, 984, 55, 9, 271, 33</a:t>
            </a:r>
          </a:p>
          <a:p>
            <a:pPr marL="352425" indent="-352425">
              <a:buSzPct val="75000"/>
              <a:buFont typeface="Wingdings" panose="05000000000000000000" pitchFamily="2" charset="2"/>
              <a:buNone/>
            </a:pPr>
            <a:r>
              <a:rPr lang="en-US" altLang="zh-TW" dirty="0"/>
              <a:t>Sol:</a:t>
            </a:r>
          </a:p>
          <a:p>
            <a:pPr marL="898525" lvl="1" indent="-366713"/>
            <a:r>
              <a:rPr lang="en-US" altLang="zh-TW" dirty="0"/>
              <a:t>Base = 10, ∴</a:t>
            </a:r>
            <a:r>
              <a:rPr lang="zh-TW" altLang="en-US" dirty="0"/>
              <a:t>準備 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個桶子</a:t>
            </a:r>
            <a:r>
              <a:rPr lang="zh-TW" altLang="en-US" dirty="0"/>
              <a:t>，編號為 </a:t>
            </a:r>
            <a:r>
              <a:rPr lang="en-US" altLang="zh-TW" dirty="0"/>
              <a:t>0 ~ 9</a:t>
            </a:r>
          </a:p>
          <a:p>
            <a:pPr marL="898525" lvl="1" indent="-366713"/>
            <a:r>
              <a:rPr lang="zh-TW" altLang="en-US" dirty="0"/>
              <a:t>最大的數值是</a:t>
            </a:r>
            <a:r>
              <a:rPr lang="en-US" altLang="zh-TW" dirty="0"/>
              <a:t>984</a:t>
            </a:r>
            <a:r>
              <a:rPr lang="zh-TW" altLang="en-US" dirty="0"/>
              <a:t>，有三個位數，∴</a:t>
            </a:r>
            <a:r>
              <a:rPr lang="en-US" altLang="zh-TW" dirty="0"/>
              <a:t>d = 3</a:t>
            </a:r>
            <a:r>
              <a:rPr lang="zh-TW" altLang="en-US" dirty="0"/>
              <a:t>，同時可知道需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執行 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個回合</a:t>
            </a:r>
            <a:r>
              <a:rPr lang="zh-TW" altLang="en-US" dirty="0"/>
              <a:t>才會完成 </a:t>
            </a:r>
            <a:r>
              <a:rPr lang="en-US" altLang="zh-TW" dirty="0"/>
              <a:t>Sort </a:t>
            </a:r>
            <a:r>
              <a:rPr lang="zh-TW" altLang="en-US" dirty="0"/>
              <a:t>工作</a:t>
            </a:r>
          </a:p>
          <a:p>
            <a:pPr marL="898525" lvl="1" indent="-366713"/>
            <a:r>
              <a:rPr lang="zh-TW" altLang="en-US" dirty="0"/>
              <a:t>從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最低位數 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個位數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zh-TW" altLang="en-US" dirty="0"/>
              <a:t>開始執行各回合</a:t>
            </a:r>
            <a:r>
              <a:rPr lang="en-US" altLang="zh-TW" dirty="0"/>
              <a:t>:</a:t>
            </a:r>
          </a:p>
          <a:p>
            <a:pPr marL="352425" indent="-352425">
              <a:buSzPct val="75000"/>
              <a:buFont typeface="Wingdings" panose="05000000000000000000" pitchFamily="2" charset="2"/>
              <a:buNone/>
            </a:pPr>
            <a:r>
              <a:rPr lang="en-US" altLang="zh-TW" sz="2000" dirty="0"/>
              <a:t>       </a:t>
            </a:r>
            <a:r>
              <a:rPr lang="en-US" altLang="zh-TW" u="sng" dirty="0"/>
              <a:t>Pass 1</a:t>
            </a:r>
            <a:r>
              <a:rPr lang="en-US" altLang="zh-TW" dirty="0"/>
              <a:t>:</a:t>
            </a:r>
            <a:r>
              <a:rPr lang="en-US" altLang="zh-TW" sz="2000" dirty="0"/>
              <a:t> </a:t>
            </a:r>
            <a:r>
              <a:rPr lang="en-US" altLang="zh-TW" sz="1600" dirty="0">
                <a:solidFill>
                  <a:srgbClr val="FF0000"/>
                </a:solidFill>
              </a:rPr>
              <a:t>(</a:t>
            </a:r>
            <a:r>
              <a:rPr lang="zh-TW" altLang="en-US" sz="1600" dirty="0">
                <a:solidFill>
                  <a:srgbClr val="FF0000"/>
                </a:solidFill>
              </a:rPr>
              <a:t>針對</a:t>
            </a:r>
            <a:r>
              <a:rPr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個位數</a:t>
            </a:r>
            <a:r>
              <a:rPr lang="en-US" altLang="zh-TW" sz="1600" dirty="0">
                <a:solidFill>
                  <a:srgbClr val="FF0000"/>
                </a:solidFill>
              </a:rPr>
              <a:t>)</a:t>
            </a:r>
          </a:p>
          <a:p>
            <a:pPr marL="352425" indent="-352425">
              <a:buSzPct val="75000"/>
              <a:buFont typeface="Wingdings" panose="05000000000000000000" pitchFamily="2" charset="2"/>
              <a:buNone/>
            </a:pPr>
            <a:r>
              <a:rPr lang="en-US" altLang="zh-TW" dirty="0"/>
              <a:t>             Bucket:      0      1      2      3      4      5      6      7      8      9</a:t>
            </a:r>
          </a:p>
          <a:p>
            <a:pPr marL="352425" indent="-352425">
              <a:lnSpc>
                <a:spcPct val="150000"/>
              </a:lnSpc>
              <a:spcBef>
                <a:spcPct val="4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TW" dirty="0"/>
              <a:t>             </a:t>
            </a:r>
            <a:r>
              <a:rPr lang="zh-TW" altLang="en-US" dirty="0"/>
              <a:t>分配</a:t>
            </a:r>
            <a:r>
              <a:rPr lang="en-US" altLang="zh-TW" dirty="0"/>
              <a:t>:</a:t>
            </a:r>
          </a:p>
          <a:p>
            <a:pPr marL="352425" indent="-352425">
              <a:lnSpc>
                <a:spcPct val="150000"/>
              </a:lnSpc>
              <a:spcBef>
                <a:spcPct val="4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TW" dirty="0"/>
              <a:t>             </a:t>
            </a:r>
            <a:r>
              <a:rPr lang="zh-TW" altLang="en-US" dirty="0"/>
              <a:t>合併</a:t>
            </a:r>
            <a:r>
              <a:rPr lang="en-US" altLang="zh-TW" dirty="0"/>
              <a:t>: 271, 93, 33, 984, 55, 306, 208, 179, 859, 9</a:t>
            </a:r>
          </a:p>
        </p:txBody>
      </p: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2844800" y="5013325"/>
            <a:ext cx="5830888" cy="792163"/>
            <a:chOff x="1792" y="3158"/>
            <a:chExt cx="3673" cy="499"/>
          </a:xfrm>
        </p:grpSpPr>
        <p:sp>
          <p:nvSpPr>
            <p:cNvPr id="6" name="Rectangle 27"/>
            <p:cNvSpPr>
              <a:spLocks noChangeArrowheads="1"/>
            </p:cNvSpPr>
            <p:nvPr/>
          </p:nvSpPr>
          <p:spPr bwMode="auto">
            <a:xfrm>
              <a:off x="1792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7" name="Line 28"/>
            <p:cNvSpPr>
              <a:spLocks noChangeShapeType="1"/>
            </p:cNvSpPr>
            <p:nvPr/>
          </p:nvSpPr>
          <p:spPr bwMode="auto">
            <a:xfrm>
              <a:off x="1792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1792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Line 30"/>
            <p:cNvSpPr>
              <a:spLocks noChangeShapeType="1"/>
            </p:cNvSpPr>
            <p:nvPr/>
          </p:nvSpPr>
          <p:spPr bwMode="auto">
            <a:xfrm>
              <a:off x="1792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Rectangle 33"/>
            <p:cNvSpPr>
              <a:spLocks noChangeArrowheads="1"/>
            </p:cNvSpPr>
            <p:nvPr/>
          </p:nvSpPr>
          <p:spPr bwMode="auto">
            <a:xfrm>
              <a:off x="2154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2154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2154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2154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>
              <a:off x="2426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Rectangle 39"/>
            <p:cNvSpPr>
              <a:spLocks noChangeArrowheads="1"/>
            </p:cNvSpPr>
            <p:nvPr/>
          </p:nvSpPr>
          <p:spPr bwMode="auto">
            <a:xfrm>
              <a:off x="2517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7" name="Line 40"/>
            <p:cNvSpPr>
              <a:spLocks noChangeShapeType="1"/>
            </p:cNvSpPr>
            <p:nvPr/>
          </p:nvSpPr>
          <p:spPr bwMode="auto">
            <a:xfrm>
              <a:off x="2517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41"/>
            <p:cNvSpPr>
              <a:spLocks noChangeShapeType="1"/>
            </p:cNvSpPr>
            <p:nvPr/>
          </p:nvSpPr>
          <p:spPr bwMode="auto">
            <a:xfrm>
              <a:off x="2517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42"/>
            <p:cNvSpPr>
              <a:spLocks noChangeShapeType="1"/>
            </p:cNvSpPr>
            <p:nvPr/>
          </p:nvSpPr>
          <p:spPr bwMode="auto">
            <a:xfrm>
              <a:off x="2517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43"/>
            <p:cNvSpPr>
              <a:spLocks noChangeShapeType="1"/>
            </p:cNvSpPr>
            <p:nvPr/>
          </p:nvSpPr>
          <p:spPr bwMode="auto">
            <a:xfrm>
              <a:off x="2789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Rectangle 45"/>
            <p:cNvSpPr>
              <a:spLocks noChangeArrowheads="1"/>
            </p:cNvSpPr>
            <p:nvPr/>
          </p:nvSpPr>
          <p:spPr bwMode="auto">
            <a:xfrm>
              <a:off x="2880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22" name="Line 46"/>
            <p:cNvSpPr>
              <a:spLocks noChangeShapeType="1"/>
            </p:cNvSpPr>
            <p:nvPr/>
          </p:nvSpPr>
          <p:spPr bwMode="auto">
            <a:xfrm>
              <a:off x="2880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2880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2880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Line 49"/>
            <p:cNvSpPr>
              <a:spLocks noChangeShapeType="1"/>
            </p:cNvSpPr>
            <p:nvPr/>
          </p:nvSpPr>
          <p:spPr bwMode="auto">
            <a:xfrm>
              <a:off x="3152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Rectangle 51"/>
            <p:cNvSpPr>
              <a:spLocks noChangeArrowheads="1"/>
            </p:cNvSpPr>
            <p:nvPr/>
          </p:nvSpPr>
          <p:spPr bwMode="auto">
            <a:xfrm>
              <a:off x="3288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27" name="Line 52"/>
            <p:cNvSpPr>
              <a:spLocks noChangeShapeType="1"/>
            </p:cNvSpPr>
            <p:nvPr/>
          </p:nvSpPr>
          <p:spPr bwMode="auto">
            <a:xfrm>
              <a:off x="3288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Line 53"/>
            <p:cNvSpPr>
              <a:spLocks noChangeShapeType="1"/>
            </p:cNvSpPr>
            <p:nvPr/>
          </p:nvSpPr>
          <p:spPr bwMode="auto">
            <a:xfrm>
              <a:off x="3288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Line 54"/>
            <p:cNvSpPr>
              <a:spLocks noChangeShapeType="1"/>
            </p:cNvSpPr>
            <p:nvPr/>
          </p:nvSpPr>
          <p:spPr bwMode="auto">
            <a:xfrm>
              <a:off x="3288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Line 55"/>
            <p:cNvSpPr>
              <a:spLocks noChangeShapeType="1"/>
            </p:cNvSpPr>
            <p:nvPr/>
          </p:nvSpPr>
          <p:spPr bwMode="auto">
            <a:xfrm>
              <a:off x="3560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Rectangle 57"/>
            <p:cNvSpPr>
              <a:spLocks noChangeArrowheads="1"/>
            </p:cNvSpPr>
            <p:nvPr/>
          </p:nvSpPr>
          <p:spPr bwMode="auto">
            <a:xfrm>
              <a:off x="3651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32" name="Line 58"/>
            <p:cNvSpPr>
              <a:spLocks noChangeShapeType="1"/>
            </p:cNvSpPr>
            <p:nvPr/>
          </p:nvSpPr>
          <p:spPr bwMode="auto">
            <a:xfrm>
              <a:off x="3651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Line 59"/>
            <p:cNvSpPr>
              <a:spLocks noChangeShapeType="1"/>
            </p:cNvSpPr>
            <p:nvPr/>
          </p:nvSpPr>
          <p:spPr bwMode="auto">
            <a:xfrm>
              <a:off x="3651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Line 60"/>
            <p:cNvSpPr>
              <a:spLocks noChangeShapeType="1"/>
            </p:cNvSpPr>
            <p:nvPr/>
          </p:nvSpPr>
          <p:spPr bwMode="auto">
            <a:xfrm>
              <a:off x="3651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Line 61"/>
            <p:cNvSpPr>
              <a:spLocks noChangeShapeType="1"/>
            </p:cNvSpPr>
            <p:nvPr/>
          </p:nvSpPr>
          <p:spPr bwMode="auto">
            <a:xfrm>
              <a:off x="3923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4060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37" name="Line 64"/>
            <p:cNvSpPr>
              <a:spLocks noChangeShapeType="1"/>
            </p:cNvSpPr>
            <p:nvPr/>
          </p:nvSpPr>
          <p:spPr bwMode="auto">
            <a:xfrm>
              <a:off x="4060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Line 65"/>
            <p:cNvSpPr>
              <a:spLocks noChangeShapeType="1"/>
            </p:cNvSpPr>
            <p:nvPr/>
          </p:nvSpPr>
          <p:spPr bwMode="auto">
            <a:xfrm>
              <a:off x="4060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Line 66"/>
            <p:cNvSpPr>
              <a:spLocks noChangeShapeType="1"/>
            </p:cNvSpPr>
            <p:nvPr/>
          </p:nvSpPr>
          <p:spPr bwMode="auto">
            <a:xfrm>
              <a:off x="4060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Line 67"/>
            <p:cNvSpPr>
              <a:spLocks noChangeShapeType="1"/>
            </p:cNvSpPr>
            <p:nvPr/>
          </p:nvSpPr>
          <p:spPr bwMode="auto">
            <a:xfrm>
              <a:off x="4332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" name="Rectangle 69"/>
            <p:cNvSpPr>
              <a:spLocks noChangeArrowheads="1"/>
            </p:cNvSpPr>
            <p:nvPr/>
          </p:nvSpPr>
          <p:spPr bwMode="auto">
            <a:xfrm>
              <a:off x="4422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42" name="Line 70"/>
            <p:cNvSpPr>
              <a:spLocks noChangeShapeType="1"/>
            </p:cNvSpPr>
            <p:nvPr/>
          </p:nvSpPr>
          <p:spPr bwMode="auto">
            <a:xfrm>
              <a:off x="4422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Line 71"/>
            <p:cNvSpPr>
              <a:spLocks noChangeShapeType="1"/>
            </p:cNvSpPr>
            <p:nvPr/>
          </p:nvSpPr>
          <p:spPr bwMode="auto">
            <a:xfrm>
              <a:off x="4422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Line 72"/>
            <p:cNvSpPr>
              <a:spLocks noChangeShapeType="1"/>
            </p:cNvSpPr>
            <p:nvPr/>
          </p:nvSpPr>
          <p:spPr bwMode="auto">
            <a:xfrm>
              <a:off x="4422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" name="Line 73"/>
            <p:cNvSpPr>
              <a:spLocks noChangeShapeType="1"/>
            </p:cNvSpPr>
            <p:nvPr/>
          </p:nvSpPr>
          <p:spPr bwMode="auto">
            <a:xfrm>
              <a:off x="4694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" name="Rectangle 75"/>
            <p:cNvSpPr>
              <a:spLocks noChangeArrowheads="1"/>
            </p:cNvSpPr>
            <p:nvPr/>
          </p:nvSpPr>
          <p:spPr bwMode="auto">
            <a:xfrm>
              <a:off x="4831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47" name="Line 76"/>
            <p:cNvSpPr>
              <a:spLocks noChangeShapeType="1"/>
            </p:cNvSpPr>
            <p:nvPr/>
          </p:nvSpPr>
          <p:spPr bwMode="auto">
            <a:xfrm>
              <a:off x="4831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" name="Line 77"/>
            <p:cNvSpPr>
              <a:spLocks noChangeShapeType="1"/>
            </p:cNvSpPr>
            <p:nvPr/>
          </p:nvSpPr>
          <p:spPr bwMode="auto">
            <a:xfrm>
              <a:off x="4831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Line 78"/>
            <p:cNvSpPr>
              <a:spLocks noChangeShapeType="1"/>
            </p:cNvSpPr>
            <p:nvPr/>
          </p:nvSpPr>
          <p:spPr bwMode="auto">
            <a:xfrm>
              <a:off x="4831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" name="Line 79"/>
            <p:cNvSpPr>
              <a:spLocks noChangeShapeType="1"/>
            </p:cNvSpPr>
            <p:nvPr/>
          </p:nvSpPr>
          <p:spPr bwMode="auto">
            <a:xfrm>
              <a:off x="5103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" name="Rectangle 81"/>
            <p:cNvSpPr>
              <a:spLocks noChangeArrowheads="1"/>
            </p:cNvSpPr>
            <p:nvPr/>
          </p:nvSpPr>
          <p:spPr bwMode="auto">
            <a:xfrm>
              <a:off x="5193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52" name="Line 82"/>
            <p:cNvSpPr>
              <a:spLocks noChangeShapeType="1"/>
            </p:cNvSpPr>
            <p:nvPr/>
          </p:nvSpPr>
          <p:spPr bwMode="auto">
            <a:xfrm>
              <a:off x="5193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83"/>
            <p:cNvSpPr>
              <a:spLocks noChangeShapeType="1"/>
            </p:cNvSpPr>
            <p:nvPr/>
          </p:nvSpPr>
          <p:spPr bwMode="auto">
            <a:xfrm>
              <a:off x="5193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84"/>
            <p:cNvSpPr>
              <a:spLocks noChangeShapeType="1"/>
            </p:cNvSpPr>
            <p:nvPr/>
          </p:nvSpPr>
          <p:spPr bwMode="auto">
            <a:xfrm>
              <a:off x="5193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Line 85"/>
            <p:cNvSpPr>
              <a:spLocks noChangeShapeType="1"/>
            </p:cNvSpPr>
            <p:nvPr/>
          </p:nvSpPr>
          <p:spPr bwMode="auto">
            <a:xfrm>
              <a:off x="5465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6" name="Text Box 90"/>
          <p:cNvSpPr txBox="1">
            <a:spLocks noChangeArrowheads="1"/>
          </p:cNvSpPr>
          <p:nvPr/>
        </p:nvSpPr>
        <p:spPr bwMode="auto">
          <a:xfrm>
            <a:off x="8250238" y="5438775"/>
            <a:ext cx="49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179</a:t>
            </a:r>
          </a:p>
        </p:txBody>
      </p:sp>
      <p:sp>
        <p:nvSpPr>
          <p:cNvPr id="57" name="Text Box 91"/>
          <p:cNvSpPr txBox="1">
            <a:spLocks noChangeArrowheads="1"/>
          </p:cNvSpPr>
          <p:nvPr/>
        </p:nvSpPr>
        <p:spPr bwMode="auto">
          <a:xfrm>
            <a:off x="7667625" y="5445125"/>
            <a:ext cx="49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208</a:t>
            </a:r>
          </a:p>
        </p:txBody>
      </p:sp>
      <p:sp>
        <p:nvSpPr>
          <p:cNvPr id="58" name="Text Box 92"/>
          <p:cNvSpPr txBox="1">
            <a:spLocks noChangeArrowheads="1"/>
          </p:cNvSpPr>
          <p:nvPr/>
        </p:nvSpPr>
        <p:spPr bwMode="auto">
          <a:xfrm>
            <a:off x="6450013" y="5445125"/>
            <a:ext cx="49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306</a:t>
            </a:r>
          </a:p>
        </p:txBody>
      </p:sp>
      <p:sp>
        <p:nvSpPr>
          <p:cNvPr id="59" name="Text Box 93"/>
          <p:cNvSpPr txBox="1">
            <a:spLocks noChangeArrowheads="1"/>
          </p:cNvSpPr>
          <p:nvPr/>
        </p:nvSpPr>
        <p:spPr bwMode="auto">
          <a:xfrm>
            <a:off x="4578350" y="5438775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93</a:t>
            </a:r>
          </a:p>
        </p:txBody>
      </p:sp>
      <p:sp>
        <p:nvSpPr>
          <p:cNvPr id="60" name="Text Box 94"/>
          <p:cNvSpPr txBox="1">
            <a:spLocks noChangeArrowheads="1"/>
          </p:cNvSpPr>
          <p:nvPr/>
        </p:nvSpPr>
        <p:spPr bwMode="auto">
          <a:xfrm>
            <a:off x="8250238" y="5222875"/>
            <a:ext cx="49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859</a:t>
            </a:r>
          </a:p>
        </p:txBody>
      </p:sp>
      <p:sp>
        <p:nvSpPr>
          <p:cNvPr id="61" name="Text Box 95"/>
          <p:cNvSpPr txBox="1">
            <a:spLocks noChangeArrowheads="1"/>
          </p:cNvSpPr>
          <p:nvPr/>
        </p:nvSpPr>
        <p:spPr bwMode="auto">
          <a:xfrm>
            <a:off x="5219700" y="5438775"/>
            <a:ext cx="49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984</a:t>
            </a:r>
          </a:p>
        </p:txBody>
      </p:sp>
      <p:sp>
        <p:nvSpPr>
          <p:cNvPr id="62" name="Text Box 96"/>
          <p:cNvSpPr txBox="1">
            <a:spLocks noChangeArrowheads="1"/>
          </p:cNvSpPr>
          <p:nvPr/>
        </p:nvSpPr>
        <p:spPr bwMode="auto">
          <a:xfrm>
            <a:off x="5834063" y="5438775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55</a:t>
            </a:r>
          </a:p>
        </p:txBody>
      </p:sp>
      <p:sp>
        <p:nvSpPr>
          <p:cNvPr id="63" name="Text Box 97"/>
          <p:cNvSpPr txBox="1">
            <a:spLocks noChangeArrowheads="1"/>
          </p:cNvSpPr>
          <p:nvPr/>
        </p:nvSpPr>
        <p:spPr bwMode="auto">
          <a:xfrm>
            <a:off x="8250238" y="5013325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64" name="Text Box 98"/>
          <p:cNvSpPr txBox="1">
            <a:spLocks noChangeArrowheads="1"/>
          </p:cNvSpPr>
          <p:nvPr/>
        </p:nvSpPr>
        <p:spPr bwMode="auto">
          <a:xfrm>
            <a:off x="3419475" y="5438775"/>
            <a:ext cx="49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271</a:t>
            </a:r>
          </a:p>
        </p:txBody>
      </p:sp>
      <p:sp>
        <p:nvSpPr>
          <p:cNvPr id="65" name="Text Box 99"/>
          <p:cNvSpPr txBox="1">
            <a:spLocks noChangeArrowheads="1"/>
          </p:cNvSpPr>
          <p:nvPr/>
        </p:nvSpPr>
        <p:spPr bwMode="auto">
          <a:xfrm>
            <a:off x="4578350" y="5229225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33</a:t>
            </a:r>
          </a:p>
        </p:txBody>
      </p:sp>
      <p:sp>
        <p:nvSpPr>
          <p:cNvPr id="66" name="Rectangle 100"/>
          <p:cNvSpPr>
            <a:spLocks noChangeArrowheads="1"/>
          </p:cNvSpPr>
          <p:nvPr/>
        </p:nvSpPr>
        <p:spPr bwMode="auto">
          <a:xfrm>
            <a:off x="2215113" y="5970926"/>
            <a:ext cx="503237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" name="Rectangle 101"/>
          <p:cNvSpPr>
            <a:spLocks noChangeArrowheads="1"/>
          </p:cNvSpPr>
          <p:nvPr/>
        </p:nvSpPr>
        <p:spPr bwMode="auto">
          <a:xfrm>
            <a:off x="2728597" y="5952184"/>
            <a:ext cx="431800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" name="Rectangle 102"/>
          <p:cNvSpPr>
            <a:spLocks noChangeArrowheads="1"/>
          </p:cNvSpPr>
          <p:nvPr/>
        </p:nvSpPr>
        <p:spPr bwMode="auto">
          <a:xfrm>
            <a:off x="3102943" y="5984083"/>
            <a:ext cx="431800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" name="Rectangle 103"/>
          <p:cNvSpPr>
            <a:spLocks noChangeArrowheads="1"/>
          </p:cNvSpPr>
          <p:nvPr/>
        </p:nvSpPr>
        <p:spPr bwMode="auto">
          <a:xfrm>
            <a:off x="3466238" y="5984083"/>
            <a:ext cx="576263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" name="Rectangle 104"/>
          <p:cNvSpPr>
            <a:spLocks noChangeArrowheads="1"/>
          </p:cNvSpPr>
          <p:nvPr/>
        </p:nvSpPr>
        <p:spPr bwMode="auto">
          <a:xfrm>
            <a:off x="4067110" y="6001672"/>
            <a:ext cx="431800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" name="Rectangle 105"/>
          <p:cNvSpPr>
            <a:spLocks noChangeArrowheads="1"/>
          </p:cNvSpPr>
          <p:nvPr/>
        </p:nvSpPr>
        <p:spPr bwMode="auto">
          <a:xfrm>
            <a:off x="4427538" y="6001672"/>
            <a:ext cx="502866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" name="Rectangle 106"/>
          <p:cNvSpPr>
            <a:spLocks noChangeArrowheads="1"/>
          </p:cNvSpPr>
          <p:nvPr/>
        </p:nvSpPr>
        <p:spPr bwMode="auto">
          <a:xfrm>
            <a:off x="4917478" y="5970926"/>
            <a:ext cx="574675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" name="Rectangle 107"/>
          <p:cNvSpPr>
            <a:spLocks noChangeArrowheads="1"/>
          </p:cNvSpPr>
          <p:nvPr/>
        </p:nvSpPr>
        <p:spPr bwMode="auto">
          <a:xfrm>
            <a:off x="5518663" y="6011530"/>
            <a:ext cx="504825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" name="Rectangle 108"/>
          <p:cNvSpPr>
            <a:spLocks noChangeArrowheads="1"/>
          </p:cNvSpPr>
          <p:nvPr/>
        </p:nvSpPr>
        <p:spPr bwMode="auto">
          <a:xfrm>
            <a:off x="6049998" y="5954712"/>
            <a:ext cx="576263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Rectangle 109"/>
          <p:cNvSpPr>
            <a:spLocks noChangeArrowheads="1"/>
          </p:cNvSpPr>
          <p:nvPr/>
        </p:nvSpPr>
        <p:spPr bwMode="auto">
          <a:xfrm>
            <a:off x="6588125" y="5949179"/>
            <a:ext cx="431800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7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內容版面配置區 127"/>
          <p:cNvSpPr>
            <a:spLocks noGrp="1"/>
          </p:cNvSpPr>
          <p:nvPr>
            <p:ph idx="1"/>
          </p:nvPr>
        </p:nvSpPr>
        <p:spPr>
          <a:xfrm>
            <a:off x="581192" y="764704"/>
            <a:ext cx="7989752" cy="597666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129" name="Rectangle 3"/>
          <p:cNvSpPr txBox="1">
            <a:spLocks noChangeArrowheads="1"/>
          </p:cNvSpPr>
          <p:nvPr/>
        </p:nvSpPr>
        <p:spPr>
          <a:xfrm>
            <a:off x="457200" y="1052736"/>
            <a:ext cx="8291513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>
              <a:buSzPct val="75000"/>
              <a:buFont typeface="Wingdings" panose="05000000000000000000" pitchFamily="2" charset="2"/>
              <a:buNone/>
            </a:pPr>
            <a:r>
              <a:rPr lang="en-US" altLang="zh-TW" dirty="0"/>
              <a:t>      </a:t>
            </a:r>
            <a:r>
              <a:rPr lang="en-US" altLang="zh-TW" u="sng" dirty="0"/>
              <a:t>Pass 2</a:t>
            </a:r>
            <a:r>
              <a:rPr lang="en-US" altLang="zh-TW" dirty="0"/>
              <a:t>:</a:t>
            </a:r>
            <a:r>
              <a:rPr lang="en-US" altLang="zh-TW" sz="2000" dirty="0"/>
              <a:t> </a:t>
            </a:r>
            <a:r>
              <a:rPr lang="en-US" altLang="zh-TW" sz="1600" dirty="0">
                <a:solidFill>
                  <a:srgbClr val="FF0000"/>
                </a:solidFill>
              </a:rPr>
              <a:t>(</a:t>
            </a:r>
            <a:r>
              <a:rPr lang="zh-TW" altLang="en-US" sz="1600" dirty="0">
                <a:solidFill>
                  <a:srgbClr val="FF0000"/>
                </a:solidFill>
              </a:rPr>
              <a:t>針對</a:t>
            </a:r>
            <a:r>
              <a:rPr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十位數</a:t>
            </a:r>
            <a:r>
              <a:rPr lang="en-US" altLang="zh-TW" sz="1600" dirty="0">
                <a:solidFill>
                  <a:srgbClr val="FF0000"/>
                </a:solidFill>
              </a:rPr>
              <a:t>)                               </a:t>
            </a:r>
            <a:r>
              <a:rPr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以</a:t>
            </a:r>
            <a:r>
              <a:rPr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Pass 1 </a:t>
            </a:r>
            <a:r>
              <a:rPr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的結果做為</a:t>
            </a:r>
            <a:r>
              <a:rPr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Pass 2 </a:t>
            </a:r>
            <a:r>
              <a:rPr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的輸入</a:t>
            </a:r>
            <a:r>
              <a:rPr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marL="352425" indent="-352425">
              <a:buSzPct val="75000"/>
              <a:buFont typeface="Wingdings" panose="05000000000000000000" pitchFamily="2" charset="2"/>
              <a:buNone/>
            </a:pPr>
            <a:r>
              <a:rPr lang="en-US" altLang="zh-TW" dirty="0"/>
              <a:t>             Bucket:      0      1      2      3      4      5      6      7      8      9</a:t>
            </a:r>
          </a:p>
          <a:p>
            <a:pPr marL="352425" indent="-352425">
              <a:lnSpc>
                <a:spcPct val="150000"/>
              </a:lnSpc>
              <a:spcBef>
                <a:spcPct val="4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TW" dirty="0"/>
              <a:t>             </a:t>
            </a:r>
            <a:r>
              <a:rPr lang="zh-TW" altLang="en-US" dirty="0"/>
              <a:t>分配</a:t>
            </a:r>
            <a:r>
              <a:rPr lang="en-US" altLang="zh-TW" dirty="0"/>
              <a:t>:</a:t>
            </a:r>
          </a:p>
          <a:p>
            <a:pPr marL="352425" indent="-352425">
              <a:lnSpc>
                <a:spcPct val="150000"/>
              </a:lnSpc>
              <a:spcBef>
                <a:spcPct val="4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TW" dirty="0"/>
              <a:t>             </a:t>
            </a:r>
            <a:r>
              <a:rPr lang="zh-TW" altLang="en-US" dirty="0"/>
              <a:t>合併</a:t>
            </a:r>
            <a:r>
              <a:rPr lang="en-US" altLang="zh-TW" dirty="0"/>
              <a:t>: 306, 208, 9, 33, 55, 859, 271, 179, 984, 93</a:t>
            </a:r>
          </a:p>
          <a:p>
            <a:pPr marL="352425" indent="-352425">
              <a:buSzPct val="75000"/>
              <a:buFont typeface="Wingdings" panose="05000000000000000000" pitchFamily="2" charset="2"/>
              <a:buNone/>
            </a:pPr>
            <a:endParaRPr lang="en-US" altLang="zh-TW" u="sng" dirty="0"/>
          </a:p>
          <a:p>
            <a:pPr marL="352425" indent="-352425">
              <a:buSzPct val="75000"/>
              <a:buFont typeface="Wingdings" panose="05000000000000000000" pitchFamily="2" charset="2"/>
              <a:buNone/>
            </a:pPr>
            <a:r>
              <a:rPr lang="en-US" altLang="zh-TW" dirty="0"/>
              <a:t>      </a:t>
            </a:r>
            <a:r>
              <a:rPr lang="en-US" altLang="zh-TW" u="sng" dirty="0"/>
              <a:t>Pass 2</a:t>
            </a:r>
            <a:r>
              <a:rPr lang="en-US" altLang="zh-TW" dirty="0"/>
              <a:t>:</a:t>
            </a:r>
            <a:r>
              <a:rPr lang="en-US" altLang="zh-TW" sz="2000" dirty="0"/>
              <a:t> </a:t>
            </a:r>
            <a:r>
              <a:rPr lang="en-US" altLang="zh-TW" sz="1600" dirty="0">
                <a:solidFill>
                  <a:srgbClr val="FF0000"/>
                </a:solidFill>
              </a:rPr>
              <a:t>(</a:t>
            </a:r>
            <a:r>
              <a:rPr lang="zh-TW" altLang="en-US" sz="1600" dirty="0">
                <a:solidFill>
                  <a:srgbClr val="FF0000"/>
                </a:solidFill>
              </a:rPr>
              <a:t>針對</a:t>
            </a:r>
            <a:r>
              <a:rPr lang="zh-TW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百位數</a:t>
            </a:r>
            <a:r>
              <a:rPr lang="en-US" altLang="zh-TW" sz="1600" dirty="0">
                <a:solidFill>
                  <a:srgbClr val="FF0000"/>
                </a:solidFill>
              </a:rPr>
              <a:t>)                               </a:t>
            </a:r>
            <a:r>
              <a:rPr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以</a:t>
            </a:r>
            <a:r>
              <a:rPr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Pass 2 </a:t>
            </a:r>
            <a:r>
              <a:rPr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的結果做為</a:t>
            </a:r>
            <a:r>
              <a:rPr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Pass 3 </a:t>
            </a:r>
            <a:r>
              <a:rPr lang="zh-TW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的輸入</a:t>
            </a:r>
            <a:r>
              <a:rPr lang="en-US" altLang="zh-TW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marL="352425" indent="-352425">
              <a:buSzPct val="75000"/>
              <a:buFont typeface="Wingdings" panose="05000000000000000000" pitchFamily="2" charset="2"/>
              <a:buNone/>
            </a:pPr>
            <a:r>
              <a:rPr lang="en-US" altLang="zh-TW" dirty="0"/>
              <a:t>             Bucket:      0      1      2      3      4      5      6      7      8      9</a:t>
            </a:r>
          </a:p>
          <a:p>
            <a:pPr marL="352425" indent="-352425">
              <a:lnSpc>
                <a:spcPct val="150000"/>
              </a:lnSpc>
              <a:spcBef>
                <a:spcPct val="4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TW" dirty="0"/>
              <a:t>             </a:t>
            </a:r>
            <a:r>
              <a:rPr lang="zh-TW" altLang="en-US" dirty="0"/>
              <a:t>分配</a:t>
            </a:r>
            <a:r>
              <a:rPr lang="en-US" altLang="zh-TW" dirty="0"/>
              <a:t>:</a:t>
            </a:r>
          </a:p>
          <a:p>
            <a:pPr marL="352425" indent="-352425">
              <a:lnSpc>
                <a:spcPct val="150000"/>
              </a:lnSpc>
              <a:spcBef>
                <a:spcPct val="4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TW" dirty="0"/>
              <a:t>             </a:t>
            </a:r>
            <a:r>
              <a:rPr lang="zh-TW" altLang="en-US" dirty="0"/>
              <a:t>合併</a:t>
            </a:r>
            <a:r>
              <a:rPr lang="en-US" altLang="zh-TW" dirty="0"/>
              <a:t>: 9, 33, 55, 93, 179, 208, 271, 306, 859, 984</a:t>
            </a:r>
          </a:p>
        </p:txBody>
      </p:sp>
      <p:grpSp>
        <p:nvGrpSpPr>
          <p:cNvPr id="130" name="Group 4"/>
          <p:cNvGrpSpPr>
            <a:grpSpLocks/>
          </p:cNvGrpSpPr>
          <p:nvPr/>
        </p:nvGrpSpPr>
        <p:grpSpPr bwMode="auto">
          <a:xfrm>
            <a:off x="2843213" y="1989361"/>
            <a:ext cx="5830887" cy="792163"/>
            <a:chOff x="1792" y="3158"/>
            <a:chExt cx="3673" cy="499"/>
          </a:xfrm>
        </p:grpSpPr>
        <p:sp>
          <p:nvSpPr>
            <p:cNvPr id="131" name="Rectangle 5"/>
            <p:cNvSpPr>
              <a:spLocks noChangeArrowheads="1"/>
            </p:cNvSpPr>
            <p:nvPr/>
          </p:nvSpPr>
          <p:spPr bwMode="auto">
            <a:xfrm>
              <a:off x="1792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32" name="Line 6"/>
            <p:cNvSpPr>
              <a:spLocks noChangeShapeType="1"/>
            </p:cNvSpPr>
            <p:nvPr/>
          </p:nvSpPr>
          <p:spPr bwMode="auto">
            <a:xfrm>
              <a:off x="1792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" name="Line 7"/>
            <p:cNvSpPr>
              <a:spLocks noChangeShapeType="1"/>
            </p:cNvSpPr>
            <p:nvPr/>
          </p:nvSpPr>
          <p:spPr bwMode="auto">
            <a:xfrm>
              <a:off x="1792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" name="Line 8"/>
            <p:cNvSpPr>
              <a:spLocks noChangeShapeType="1"/>
            </p:cNvSpPr>
            <p:nvPr/>
          </p:nvSpPr>
          <p:spPr bwMode="auto">
            <a:xfrm>
              <a:off x="1792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5" name="Line 9"/>
            <p:cNvSpPr>
              <a:spLocks noChangeShapeType="1"/>
            </p:cNvSpPr>
            <p:nvPr/>
          </p:nvSpPr>
          <p:spPr bwMode="auto">
            <a:xfrm>
              <a:off x="2064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6" name="Rectangle 10"/>
            <p:cNvSpPr>
              <a:spLocks noChangeArrowheads="1"/>
            </p:cNvSpPr>
            <p:nvPr/>
          </p:nvSpPr>
          <p:spPr bwMode="auto">
            <a:xfrm>
              <a:off x="2154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37" name="Line 11"/>
            <p:cNvSpPr>
              <a:spLocks noChangeShapeType="1"/>
            </p:cNvSpPr>
            <p:nvPr/>
          </p:nvSpPr>
          <p:spPr bwMode="auto">
            <a:xfrm>
              <a:off x="2154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8" name="Line 12"/>
            <p:cNvSpPr>
              <a:spLocks noChangeShapeType="1"/>
            </p:cNvSpPr>
            <p:nvPr/>
          </p:nvSpPr>
          <p:spPr bwMode="auto">
            <a:xfrm>
              <a:off x="2154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9" name="Line 13"/>
            <p:cNvSpPr>
              <a:spLocks noChangeShapeType="1"/>
            </p:cNvSpPr>
            <p:nvPr/>
          </p:nvSpPr>
          <p:spPr bwMode="auto">
            <a:xfrm>
              <a:off x="2154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0" name="Line 14"/>
            <p:cNvSpPr>
              <a:spLocks noChangeShapeType="1"/>
            </p:cNvSpPr>
            <p:nvPr/>
          </p:nvSpPr>
          <p:spPr bwMode="auto">
            <a:xfrm>
              <a:off x="2426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1" name="Rectangle 15"/>
            <p:cNvSpPr>
              <a:spLocks noChangeArrowheads="1"/>
            </p:cNvSpPr>
            <p:nvPr/>
          </p:nvSpPr>
          <p:spPr bwMode="auto">
            <a:xfrm>
              <a:off x="2517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42" name="Line 16"/>
            <p:cNvSpPr>
              <a:spLocks noChangeShapeType="1"/>
            </p:cNvSpPr>
            <p:nvPr/>
          </p:nvSpPr>
          <p:spPr bwMode="auto">
            <a:xfrm>
              <a:off x="2517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" name="Line 17"/>
            <p:cNvSpPr>
              <a:spLocks noChangeShapeType="1"/>
            </p:cNvSpPr>
            <p:nvPr/>
          </p:nvSpPr>
          <p:spPr bwMode="auto">
            <a:xfrm>
              <a:off x="2517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" name="Line 18"/>
            <p:cNvSpPr>
              <a:spLocks noChangeShapeType="1"/>
            </p:cNvSpPr>
            <p:nvPr/>
          </p:nvSpPr>
          <p:spPr bwMode="auto">
            <a:xfrm>
              <a:off x="2517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2789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6" name="Rectangle 20"/>
            <p:cNvSpPr>
              <a:spLocks noChangeArrowheads="1"/>
            </p:cNvSpPr>
            <p:nvPr/>
          </p:nvSpPr>
          <p:spPr bwMode="auto">
            <a:xfrm>
              <a:off x="2880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47" name="Line 21"/>
            <p:cNvSpPr>
              <a:spLocks noChangeShapeType="1"/>
            </p:cNvSpPr>
            <p:nvPr/>
          </p:nvSpPr>
          <p:spPr bwMode="auto">
            <a:xfrm>
              <a:off x="2880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8" name="Line 22"/>
            <p:cNvSpPr>
              <a:spLocks noChangeShapeType="1"/>
            </p:cNvSpPr>
            <p:nvPr/>
          </p:nvSpPr>
          <p:spPr bwMode="auto">
            <a:xfrm>
              <a:off x="2880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9" name="Line 23"/>
            <p:cNvSpPr>
              <a:spLocks noChangeShapeType="1"/>
            </p:cNvSpPr>
            <p:nvPr/>
          </p:nvSpPr>
          <p:spPr bwMode="auto">
            <a:xfrm>
              <a:off x="2880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0" name="Line 24"/>
            <p:cNvSpPr>
              <a:spLocks noChangeShapeType="1"/>
            </p:cNvSpPr>
            <p:nvPr/>
          </p:nvSpPr>
          <p:spPr bwMode="auto">
            <a:xfrm>
              <a:off x="3152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1" name="Rectangle 25"/>
            <p:cNvSpPr>
              <a:spLocks noChangeArrowheads="1"/>
            </p:cNvSpPr>
            <p:nvPr/>
          </p:nvSpPr>
          <p:spPr bwMode="auto">
            <a:xfrm>
              <a:off x="3288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52" name="Line 26"/>
            <p:cNvSpPr>
              <a:spLocks noChangeShapeType="1"/>
            </p:cNvSpPr>
            <p:nvPr/>
          </p:nvSpPr>
          <p:spPr bwMode="auto">
            <a:xfrm>
              <a:off x="3288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" name="Line 27"/>
            <p:cNvSpPr>
              <a:spLocks noChangeShapeType="1"/>
            </p:cNvSpPr>
            <p:nvPr/>
          </p:nvSpPr>
          <p:spPr bwMode="auto">
            <a:xfrm>
              <a:off x="3288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" name="Line 28"/>
            <p:cNvSpPr>
              <a:spLocks noChangeShapeType="1"/>
            </p:cNvSpPr>
            <p:nvPr/>
          </p:nvSpPr>
          <p:spPr bwMode="auto">
            <a:xfrm>
              <a:off x="3288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" name="Line 29"/>
            <p:cNvSpPr>
              <a:spLocks noChangeShapeType="1"/>
            </p:cNvSpPr>
            <p:nvPr/>
          </p:nvSpPr>
          <p:spPr bwMode="auto">
            <a:xfrm>
              <a:off x="3560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6" name="Rectangle 30"/>
            <p:cNvSpPr>
              <a:spLocks noChangeArrowheads="1"/>
            </p:cNvSpPr>
            <p:nvPr/>
          </p:nvSpPr>
          <p:spPr bwMode="auto">
            <a:xfrm>
              <a:off x="3651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57" name="Line 31"/>
            <p:cNvSpPr>
              <a:spLocks noChangeShapeType="1"/>
            </p:cNvSpPr>
            <p:nvPr/>
          </p:nvSpPr>
          <p:spPr bwMode="auto">
            <a:xfrm>
              <a:off x="3651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8" name="Line 32"/>
            <p:cNvSpPr>
              <a:spLocks noChangeShapeType="1"/>
            </p:cNvSpPr>
            <p:nvPr/>
          </p:nvSpPr>
          <p:spPr bwMode="auto">
            <a:xfrm>
              <a:off x="3651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9" name="Line 33"/>
            <p:cNvSpPr>
              <a:spLocks noChangeShapeType="1"/>
            </p:cNvSpPr>
            <p:nvPr/>
          </p:nvSpPr>
          <p:spPr bwMode="auto">
            <a:xfrm>
              <a:off x="3651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0" name="Line 34"/>
            <p:cNvSpPr>
              <a:spLocks noChangeShapeType="1"/>
            </p:cNvSpPr>
            <p:nvPr/>
          </p:nvSpPr>
          <p:spPr bwMode="auto">
            <a:xfrm>
              <a:off x="3923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1" name="Rectangle 35"/>
            <p:cNvSpPr>
              <a:spLocks noChangeArrowheads="1"/>
            </p:cNvSpPr>
            <p:nvPr/>
          </p:nvSpPr>
          <p:spPr bwMode="auto">
            <a:xfrm>
              <a:off x="4060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62" name="Line 36"/>
            <p:cNvSpPr>
              <a:spLocks noChangeShapeType="1"/>
            </p:cNvSpPr>
            <p:nvPr/>
          </p:nvSpPr>
          <p:spPr bwMode="auto">
            <a:xfrm>
              <a:off x="4060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" name="Line 37"/>
            <p:cNvSpPr>
              <a:spLocks noChangeShapeType="1"/>
            </p:cNvSpPr>
            <p:nvPr/>
          </p:nvSpPr>
          <p:spPr bwMode="auto">
            <a:xfrm>
              <a:off x="4060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" name="Line 38"/>
            <p:cNvSpPr>
              <a:spLocks noChangeShapeType="1"/>
            </p:cNvSpPr>
            <p:nvPr/>
          </p:nvSpPr>
          <p:spPr bwMode="auto">
            <a:xfrm>
              <a:off x="4060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5" name="Line 39"/>
            <p:cNvSpPr>
              <a:spLocks noChangeShapeType="1"/>
            </p:cNvSpPr>
            <p:nvPr/>
          </p:nvSpPr>
          <p:spPr bwMode="auto">
            <a:xfrm>
              <a:off x="4332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" name="Rectangle 40"/>
            <p:cNvSpPr>
              <a:spLocks noChangeArrowheads="1"/>
            </p:cNvSpPr>
            <p:nvPr/>
          </p:nvSpPr>
          <p:spPr bwMode="auto">
            <a:xfrm>
              <a:off x="4422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67" name="Line 41"/>
            <p:cNvSpPr>
              <a:spLocks noChangeShapeType="1"/>
            </p:cNvSpPr>
            <p:nvPr/>
          </p:nvSpPr>
          <p:spPr bwMode="auto">
            <a:xfrm>
              <a:off x="4422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8" name="Line 42"/>
            <p:cNvSpPr>
              <a:spLocks noChangeShapeType="1"/>
            </p:cNvSpPr>
            <p:nvPr/>
          </p:nvSpPr>
          <p:spPr bwMode="auto">
            <a:xfrm>
              <a:off x="4422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9" name="Line 43"/>
            <p:cNvSpPr>
              <a:spLocks noChangeShapeType="1"/>
            </p:cNvSpPr>
            <p:nvPr/>
          </p:nvSpPr>
          <p:spPr bwMode="auto">
            <a:xfrm>
              <a:off x="4422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0" name="Line 44"/>
            <p:cNvSpPr>
              <a:spLocks noChangeShapeType="1"/>
            </p:cNvSpPr>
            <p:nvPr/>
          </p:nvSpPr>
          <p:spPr bwMode="auto">
            <a:xfrm>
              <a:off x="4694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1" name="Rectangle 45"/>
            <p:cNvSpPr>
              <a:spLocks noChangeArrowheads="1"/>
            </p:cNvSpPr>
            <p:nvPr/>
          </p:nvSpPr>
          <p:spPr bwMode="auto">
            <a:xfrm>
              <a:off x="4831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72" name="Line 46"/>
            <p:cNvSpPr>
              <a:spLocks noChangeShapeType="1"/>
            </p:cNvSpPr>
            <p:nvPr/>
          </p:nvSpPr>
          <p:spPr bwMode="auto">
            <a:xfrm>
              <a:off x="4831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3" name="Line 47"/>
            <p:cNvSpPr>
              <a:spLocks noChangeShapeType="1"/>
            </p:cNvSpPr>
            <p:nvPr/>
          </p:nvSpPr>
          <p:spPr bwMode="auto">
            <a:xfrm>
              <a:off x="4831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" name="Line 48"/>
            <p:cNvSpPr>
              <a:spLocks noChangeShapeType="1"/>
            </p:cNvSpPr>
            <p:nvPr/>
          </p:nvSpPr>
          <p:spPr bwMode="auto">
            <a:xfrm>
              <a:off x="4831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5" name="Line 49"/>
            <p:cNvSpPr>
              <a:spLocks noChangeShapeType="1"/>
            </p:cNvSpPr>
            <p:nvPr/>
          </p:nvSpPr>
          <p:spPr bwMode="auto">
            <a:xfrm>
              <a:off x="5103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6" name="Rectangle 50"/>
            <p:cNvSpPr>
              <a:spLocks noChangeArrowheads="1"/>
            </p:cNvSpPr>
            <p:nvPr/>
          </p:nvSpPr>
          <p:spPr bwMode="auto">
            <a:xfrm>
              <a:off x="5193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77" name="Line 51"/>
            <p:cNvSpPr>
              <a:spLocks noChangeShapeType="1"/>
            </p:cNvSpPr>
            <p:nvPr/>
          </p:nvSpPr>
          <p:spPr bwMode="auto">
            <a:xfrm>
              <a:off x="5193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8" name="Line 52"/>
            <p:cNvSpPr>
              <a:spLocks noChangeShapeType="1"/>
            </p:cNvSpPr>
            <p:nvPr/>
          </p:nvSpPr>
          <p:spPr bwMode="auto">
            <a:xfrm>
              <a:off x="5193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9" name="Line 53"/>
            <p:cNvSpPr>
              <a:spLocks noChangeShapeType="1"/>
            </p:cNvSpPr>
            <p:nvPr/>
          </p:nvSpPr>
          <p:spPr bwMode="auto">
            <a:xfrm>
              <a:off x="5193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0" name="Line 54"/>
            <p:cNvSpPr>
              <a:spLocks noChangeShapeType="1"/>
            </p:cNvSpPr>
            <p:nvPr/>
          </p:nvSpPr>
          <p:spPr bwMode="auto">
            <a:xfrm>
              <a:off x="5465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1" name="Text Box 79"/>
          <p:cNvSpPr txBox="1">
            <a:spLocks noChangeArrowheads="1"/>
          </p:cNvSpPr>
          <p:nvPr/>
        </p:nvSpPr>
        <p:spPr bwMode="auto">
          <a:xfrm>
            <a:off x="7026275" y="2486249"/>
            <a:ext cx="49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271</a:t>
            </a:r>
          </a:p>
        </p:txBody>
      </p:sp>
      <p:sp>
        <p:nvSpPr>
          <p:cNvPr id="182" name="Text Box 80"/>
          <p:cNvSpPr txBox="1">
            <a:spLocks noChangeArrowheads="1"/>
          </p:cNvSpPr>
          <p:nvPr/>
        </p:nvSpPr>
        <p:spPr bwMode="auto">
          <a:xfrm>
            <a:off x="8281988" y="2486249"/>
            <a:ext cx="393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93</a:t>
            </a:r>
          </a:p>
        </p:txBody>
      </p:sp>
      <p:sp>
        <p:nvSpPr>
          <p:cNvPr id="183" name="Text Box 81"/>
          <p:cNvSpPr txBox="1">
            <a:spLocks noChangeArrowheads="1"/>
          </p:cNvSpPr>
          <p:nvPr/>
        </p:nvSpPr>
        <p:spPr bwMode="auto">
          <a:xfrm>
            <a:off x="4610100" y="2486249"/>
            <a:ext cx="393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33</a:t>
            </a:r>
          </a:p>
        </p:txBody>
      </p:sp>
      <p:sp>
        <p:nvSpPr>
          <p:cNvPr id="184" name="Text Box 82"/>
          <p:cNvSpPr txBox="1">
            <a:spLocks noChangeArrowheads="1"/>
          </p:cNvSpPr>
          <p:nvPr/>
        </p:nvSpPr>
        <p:spPr bwMode="auto">
          <a:xfrm>
            <a:off x="7673975" y="2486249"/>
            <a:ext cx="49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984</a:t>
            </a:r>
          </a:p>
        </p:txBody>
      </p:sp>
      <p:sp>
        <p:nvSpPr>
          <p:cNvPr id="185" name="Text Box 83"/>
          <p:cNvSpPr txBox="1">
            <a:spLocks noChangeArrowheads="1"/>
          </p:cNvSpPr>
          <p:nvPr/>
        </p:nvSpPr>
        <p:spPr bwMode="auto">
          <a:xfrm>
            <a:off x="5834063" y="2486249"/>
            <a:ext cx="393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55</a:t>
            </a:r>
          </a:p>
        </p:txBody>
      </p:sp>
      <p:sp>
        <p:nvSpPr>
          <p:cNvPr id="186" name="Text Box 84"/>
          <p:cNvSpPr txBox="1">
            <a:spLocks noChangeArrowheads="1"/>
          </p:cNvSpPr>
          <p:nvPr/>
        </p:nvSpPr>
        <p:spPr bwMode="auto">
          <a:xfrm>
            <a:off x="2843213" y="2486249"/>
            <a:ext cx="49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306</a:t>
            </a:r>
          </a:p>
        </p:txBody>
      </p:sp>
      <p:sp>
        <p:nvSpPr>
          <p:cNvPr id="187" name="Text Box 85"/>
          <p:cNvSpPr txBox="1">
            <a:spLocks noChangeArrowheads="1"/>
          </p:cNvSpPr>
          <p:nvPr/>
        </p:nvSpPr>
        <p:spPr bwMode="auto">
          <a:xfrm>
            <a:off x="2843213" y="2270349"/>
            <a:ext cx="49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208</a:t>
            </a:r>
          </a:p>
        </p:txBody>
      </p:sp>
      <p:sp>
        <p:nvSpPr>
          <p:cNvPr id="188" name="Text Box 86"/>
          <p:cNvSpPr txBox="1">
            <a:spLocks noChangeArrowheads="1"/>
          </p:cNvSpPr>
          <p:nvPr/>
        </p:nvSpPr>
        <p:spPr bwMode="auto">
          <a:xfrm>
            <a:off x="7019925" y="2270349"/>
            <a:ext cx="49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179</a:t>
            </a:r>
          </a:p>
        </p:txBody>
      </p:sp>
      <p:sp>
        <p:nvSpPr>
          <p:cNvPr id="189" name="Text Box 87"/>
          <p:cNvSpPr txBox="1">
            <a:spLocks noChangeArrowheads="1"/>
          </p:cNvSpPr>
          <p:nvPr/>
        </p:nvSpPr>
        <p:spPr bwMode="auto">
          <a:xfrm>
            <a:off x="5795963" y="2270349"/>
            <a:ext cx="49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859</a:t>
            </a:r>
          </a:p>
        </p:txBody>
      </p:sp>
      <p:sp>
        <p:nvSpPr>
          <p:cNvPr id="190" name="Text Box 88"/>
          <p:cNvSpPr txBox="1">
            <a:spLocks noChangeArrowheads="1"/>
          </p:cNvSpPr>
          <p:nvPr/>
        </p:nvSpPr>
        <p:spPr bwMode="auto">
          <a:xfrm>
            <a:off x="3059113" y="1989361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9</a:t>
            </a:r>
          </a:p>
        </p:txBody>
      </p:sp>
      <p:grpSp>
        <p:nvGrpSpPr>
          <p:cNvPr id="191" name="Group 89"/>
          <p:cNvGrpSpPr>
            <a:grpSpLocks/>
          </p:cNvGrpSpPr>
          <p:nvPr/>
        </p:nvGrpSpPr>
        <p:grpSpPr bwMode="auto">
          <a:xfrm>
            <a:off x="2843213" y="4724624"/>
            <a:ext cx="5830887" cy="792162"/>
            <a:chOff x="1792" y="3158"/>
            <a:chExt cx="3673" cy="499"/>
          </a:xfrm>
        </p:grpSpPr>
        <p:sp>
          <p:nvSpPr>
            <p:cNvPr id="192" name="Rectangle 90"/>
            <p:cNvSpPr>
              <a:spLocks noChangeArrowheads="1"/>
            </p:cNvSpPr>
            <p:nvPr/>
          </p:nvSpPr>
          <p:spPr bwMode="auto">
            <a:xfrm>
              <a:off x="1792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93" name="Line 91"/>
            <p:cNvSpPr>
              <a:spLocks noChangeShapeType="1"/>
            </p:cNvSpPr>
            <p:nvPr/>
          </p:nvSpPr>
          <p:spPr bwMode="auto">
            <a:xfrm>
              <a:off x="1792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" name="Line 92"/>
            <p:cNvSpPr>
              <a:spLocks noChangeShapeType="1"/>
            </p:cNvSpPr>
            <p:nvPr/>
          </p:nvSpPr>
          <p:spPr bwMode="auto">
            <a:xfrm>
              <a:off x="1792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" name="Line 93"/>
            <p:cNvSpPr>
              <a:spLocks noChangeShapeType="1"/>
            </p:cNvSpPr>
            <p:nvPr/>
          </p:nvSpPr>
          <p:spPr bwMode="auto">
            <a:xfrm>
              <a:off x="1792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6" name="Line 94"/>
            <p:cNvSpPr>
              <a:spLocks noChangeShapeType="1"/>
            </p:cNvSpPr>
            <p:nvPr/>
          </p:nvSpPr>
          <p:spPr bwMode="auto">
            <a:xfrm>
              <a:off x="2064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7" name="Rectangle 95"/>
            <p:cNvSpPr>
              <a:spLocks noChangeArrowheads="1"/>
            </p:cNvSpPr>
            <p:nvPr/>
          </p:nvSpPr>
          <p:spPr bwMode="auto">
            <a:xfrm>
              <a:off x="2154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98" name="Line 96"/>
            <p:cNvSpPr>
              <a:spLocks noChangeShapeType="1"/>
            </p:cNvSpPr>
            <p:nvPr/>
          </p:nvSpPr>
          <p:spPr bwMode="auto">
            <a:xfrm>
              <a:off x="2154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9" name="Line 97"/>
            <p:cNvSpPr>
              <a:spLocks noChangeShapeType="1"/>
            </p:cNvSpPr>
            <p:nvPr/>
          </p:nvSpPr>
          <p:spPr bwMode="auto">
            <a:xfrm>
              <a:off x="2154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0" name="Line 98"/>
            <p:cNvSpPr>
              <a:spLocks noChangeShapeType="1"/>
            </p:cNvSpPr>
            <p:nvPr/>
          </p:nvSpPr>
          <p:spPr bwMode="auto">
            <a:xfrm>
              <a:off x="2154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1" name="Line 99"/>
            <p:cNvSpPr>
              <a:spLocks noChangeShapeType="1"/>
            </p:cNvSpPr>
            <p:nvPr/>
          </p:nvSpPr>
          <p:spPr bwMode="auto">
            <a:xfrm>
              <a:off x="2426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2" name="Rectangle 100"/>
            <p:cNvSpPr>
              <a:spLocks noChangeArrowheads="1"/>
            </p:cNvSpPr>
            <p:nvPr/>
          </p:nvSpPr>
          <p:spPr bwMode="auto">
            <a:xfrm>
              <a:off x="2517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203" name="Line 101"/>
            <p:cNvSpPr>
              <a:spLocks noChangeShapeType="1"/>
            </p:cNvSpPr>
            <p:nvPr/>
          </p:nvSpPr>
          <p:spPr bwMode="auto">
            <a:xfrm>
              <a:off x="2517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" name="Line 102"/>
            <p:cNvSpPr>
              <a:spLocks noChangeShapeType="1"/>
            </p:cNvSpPr>
            <p:nvPr/>
          </p:nvSpPr>
          <p:spPr bwMode="auto">
            <a:xfrm>
              <a:off x="2517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" name="Line 103"/>
            <p:cNvSpPr>
              <a:spLocks noChangeShapeType="1"/>
            </p:cNvSpPr>
            <p:nvPr/>
          </p:nvSpPr>
          <p:spPr bwMode="auto">
            <a:xfrm>
              <a:off x="2517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" name="Line 104"/>
            <p:cNvSpPr>
              <a:spLocks noChangeShapeType="1"/>
            </p:cNvSpPr>
            <p:nvPr/>
          </p:nvSpPr>
          <p:spPr bwMode="auto">
            <a:xfrm>
              <a:off x="2789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7" name="Rectangle 105"/>
            <p:cNvSpPr>
              <a:spLocks noChangeArrowheads="1"/>
            </p:cNvSpPr>
            <p:nvPr/>
          </p:nvSpPr>
          <p:spPr bwMode="auto">
            <a:xfrm>
              <a:off x="2880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208" name="Line 106"/>
            <p:cNvSpPr>
              <a:spLocks noChangeShapeType="1"/>
            </p:cNvSpPr>
            <p:nvPr/>
          </p:nvSpPr>
          <p:spPr bwMode="auto">
            <a:xfrm>
              <a:off x="2880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9" name="Line 107"/>
            <p:cNvSpPr>
              <a:spLocks noChangeShapeType="1"/>
            </p:cNvSpPr>
            <p:nvPr/>
          </p:nvSpPr>
          <p:spPr bwMode="auto">
            <a:xfrm>
              <a:off x="2880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0" name="Line 108"/>
            <p:cNvSpPr>
              <a:spLocks noChangeShapeType="1"/>
            </p:cNvSpPr>
            <p:nvPr/>
          </p:nvSpPr>
          <p:spPr bwMode="auto">
            <a:xfrm>
              <a:off x="2880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1" name="Line 109"/>
            <p:cNvSpPr>
              <a:spLocks noChangeShapeType="1"/>
            </p:cNvSpPr>
            <p:nvPr/>
          </p:nvSpPr>
          <p:spPr bwMode="auto">
            <a:xfrm>
              <a:off x="3152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2" name="Rectangle 110"/>
            <p:cNvSpPr>
              <a:spLocks noChangeArrowheads="1"/>
            </p:cNvSpPr>
            <p:nvPr/>
          </p:nvSpPr>
          <p:spPr bwMode="auto">
            <a:xfrm>
              <a:off x="3288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213" name="Line 111"/>
            <p:cNvSpPr>
              <a:spLocks noChangeShapeType="1"/>
            </p:cNvSpPr>
            <p:nvPr/>
          </p:nvSpPr>
          <p:spPr bwMode="auto">
            <a:xfrm>
              <a:off x="3288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4" name="Line 112"/>
            <p:cNvSpPr>
              <a:spLocks noChangeShapeType="1"/>
            </p:cNvSpPr>
            <p:nvPr/>
          </p:nvSpPr>
          <p:spPr bwMode="auto">
            <a:xfrm>
              <a:off x="3288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" name="Line 113"/>
            <p:cNvSpPr>
              <a:spLocks noChangeShapeType="1"/>
            </p:cNvSpPr>
            <p:nvPr/>
          </p:nvSpPr>
          <p:spPr bwMode="auto">
            <a:xfrm>
              <a:off x="3288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6" name="Line 114"/>
            <p:cNvSpPr>
              <a:spLocks noChangeShapeType="1"/>
            </p:cNvSpPr>
            <p:nvPr/>
          </p:nvSpPr>
          <p:spPr bwMode="auto">
            <a:xfrm>
              <a:off x="3560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7" name="Rectangle 115"/>
            <p:cNvSpPr>
              <a:spLocks noChangeArrowheads="1"/>
            </p:cNvSpPr>
            <p:nvPr/>
          </p:nvSpPr>
          <p:spPr bwMode="auto">
            <a:xfrm>
              <a:off x="3651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218" name="Line 116"/>
            <p:cNvSpPr>
              <a:spLocks noChangeShapeType="1"/>
            </p:cNvSpPr>
            <p:nvPr/>
          </p:nvSpPr>
          <p:spPr bwMode="auto">
            <a:xfrm>
              <a:off x="3651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9" name="Line 117"/>
            <p:cNvSpPr>
              <a:spLocks noChangeShapeType="1"/>
            </p:cNvSpPr>
            <p:nvPr/>
          </p:nvSpPr>
          <p:spPr bwMode="auto">
            <a:xfrm>
              <a:off x="3651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0" name="Line 118"/>
            <p:cNvSpPr>
              <a:spLocks noChangeShapeType="1"/>
            </p:cNvSpPr>
            <p:nvPr/>
          </p:nvSpPr>
          <p:spPr bwMode="auto">
            <a:xfrm>
              <a:off x="3651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1" name="Line 119"/>
            <p:cNvSpPr>
              <a:spLocks noChangeShapeType="1"/>
            </p:cNvSpPr>
            <p:nvPr/>
          </p:nvSpPr>
          <p:spPr bwMode="auto">
            <a:xfrm>
              <a:off x="3923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2" name="Rectangle 120"/>
            <p:cNvSpPr>
              <a:spLocks noChangeArrowheads="1"/>
            </p:cNvSpPr>
            <p:nvPr/>
          </p:nvSpPr>
          <p:spPr bwMode="auto">
            <a:xfrm>
              <a:off x="4060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223" name="Line 121"/>
            <p:cNvSpPr>
              <a:spLocks noChangeShapeType="1"/>
            </p:cNvSpPr>
            <p:nvPr/>
          </p:nvSpPr>
          <p:spPr bwMode="auto">
            <a:xfrm>
              <a:off x="4060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4" name="Line 122"/>
            <p:cNvSpPr>
              <a:spLocks noChangeShapeType="1"/>
            </p:cNvSpPr>
            <p:nvPr/>
          </p:nvSpPr>
          <p:spPr bwMode="auto">
            <a:xfrm>
              <a:off x="4060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" name="Line 123"/>
            <p:cNvSpPr>
              <a:spLocks noChangeShapeType="1"/>
            </p:cNvSpPr>
            <p:nvPr/>
          </p:nvSpPr>
          <p:spPr bwMode="auto">
            <a:xfrm>
              <a:off x="4060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" name="Line 124"/>
            <p:cNvSpPr>
              <a:spLocks noChangeShapeType="1"/>
            </p:cNvSpPr>
            <p:nvPr/>
          </p:nvSpPr>
          <p:spPr bwMode="auto">
            <a:xfrm>
              <a:off x="4332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7" name="Rectangle 125"/>
            <p:cNvSpPr>
              <a:spLocks noChangeArrowheads="1"/>
            </p:cNvSpPr>
            <p:nvPr/>
          </p:nvSpPr>
          <p:spPr bwMode="auto">
            <a:xfrm>
              <a:off x="4422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228" name="Line 126"/>
            <p:cNvSpPr>
              <a:spLocks noChangeShapeType="1"/>
            </p:cNvSpPr>
            <p:nvPr/>
          </p:nvSpPr>
          <p:spPr bwMode="auto">
            <a:xfrm>
              <a:off x="4422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9" name="Line 127"/>
            <p:cNvSpPr>
              <a:spLocks noChangeShapeType="1"/>
            </p:cNvSpPr>
            <p:nvPr/>
          </p:nvSpPr>
          <p:spPr bwMode="auto">
            <a:xfrm>
              <a:off x="4422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0" name="Line 128"/>
            <p:cNvSpPr>
              <a:spLocks noChangeShapeType="1"/>
            </p:cNvSpPr>
            <p:nvPr/>
          </p:nvSpPr>
          <p:spPr bwMode="auto">
            <a:xfrm>
              <a:off x="4422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1" name="Line 129"/>
            <p:cNvSpPr>
              <a:spLocks noChangeShapeType="1"/>
            </p:cNvSpPr>
            <p:nvPr/>
          </p:nvSpPr>
          <p:spPr bwMode="auto">
            <a:xfrm>
              <a:off x="4694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2" name="Rectangle 130"/>
            <p:cNvSpPr>
              <a:spLocks noChangeArrowheads="1"/>
            </p:cNvSpPr>
            <p:nvPr/>
          </p:nvSpPr>
          <p:spPr bwMode="auto">
            <a:xfrm>
              <a:off x="4831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233" name="Line 131"/>
            <p:cNvSpPr>
              <a:spLocks noChangeShapeType="1"/>
            </p:cNvSpPr>
            <p:nvPr/>
          </p:nvSpPr>
          <p:spPr bwMode="auto">
            <a:xfrm>
              <a:off x="4831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4" name="Line 132"/>
            <p:cNvSpPr>
              <a:spLocks noChangeShapeType="1"/>
            </p:cNvSpPr>
            <p:nvPr/>
          </p:nvSpPr>
          <p:spPr bwMode="auto">
            <a:xfrm>
              <a:off x="4831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" name="Line 133"/>
            <p:cNvSpPr>
              <a:spLocks noChangeShapeType="1"/>
            </p:cNvSpPr>
            <p:nvPr/>
          </p:nvSpPr>
          <p:spPr bwMode="auto">
            <a:xfrm>
              <a:off x="4831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6" name="Line 134"/>
            <p:cNvSpPr>
              <a:spLocks noChangeShapeType="1"/>
            </p:cNvSpPr>
            <p:nvPr/>
          </p:nvSpPr>
          <p:spPr bwMode="auto">
            <a:xfrm>
              <a:off x="5103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7" name="Rectangle 135"/>
            <p:cNvSpPr>
              <a:spLocks noChangeArrowheads="1"/>
            </p:cNvSpPr>
            <p:nvPr/>
          </p:nvSpPr>
          <p:spPr bwMode="auto">
            <a:xfrm>
              <a:off x="5193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238" name="Line 136"/>
            <p:cNvSpPr>
              <a:spLocks noChangeShapeType="1"/>
            </p:cNvSpPr>
            <p:nvPr/>
          </p:nvSpPr>
          <p:spPr bwMode="auto">
            <a:xfrm>
              <a:off x="5193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9" name="Line 137"/>
            <p:cNvSpPr>
              <a:spLocks noChangeShapeType="1"/>
            </p:cNvSpPr>
            <p:nvPr/>
          </p:nvSpPr>
          <p:spPr bwMode="auto">
            <a:xfrm>
              <a:off x="5193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0" name="Line 138"/>
            <p:cNvSpPr>
              <a:spLocks noChangeShapeType="1"/>
            </p:cNvSpPr>
            <p:nvPr/>
          </p:nvSpPr>
          <p:spPr bwMode="auto">
            <a:xfrm>
              <a:off x="5193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1" name="Line 139"/>
            <p:cNvSpPr>
              <a:spLocks noChangeShapeType="1"/>
            </p:cNvSpPr>
            <p:nvPr/>
          </p:nvSpPr>
          <p:spPr bwMode="auto">
            <a:xfrm>
              <a:off x="5465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42" name="Text Box 140"/>
          <p:cNvSpPr txBox="1">
            <a:spLocks noChangeArrowheads="1"/>
          </p:cNvSpPr>
          <p:nvPr/>
        </p:nvSpPr>
        <p:spPr bwMode="auto">
          <a:xfrm>
            <a:off x="4578350" y="5223099"/>
            <a:ext cx="49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306</a:t>
            </a:r>
          </a:p>
        </p:txBody>
      </p:sp>
      <p:sp>
        <p:nvSpPr>
          <p:cNvPr id="243" name="Text Box 141"/>
          <p:cNvSpPr txBox="1">
            <a:spLocks noChangeArrowheads="1"/>
          </p:cNvSpPr>
          <p:nvPr/>
        </p:nvSpPr>
        <p:spPr bwMode="auto">
          <a:xfrm>
            <a:off x="4002088" y="5223099"/>
            <a:ext cx="49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208</a:t>
            </a:r>
          </a:p>
        </p:txBody>
      </p:sp>
      <p:sp>
        <p:nvSpPr>
          <p:cNvPr id="244" name="Text Box 142"/>
          <p:cNvSpPr txBox="1">
            <a:spLocks noChangeArrowheads="1"/>
          </p:cNvSpPr>
          <p:nvPr/>
        </p:nvSpPr>
        <p:spPr bwMode="auto">
          <a:xfrm>
            <a:off x="3059113" y="5223099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245" name="Text Box 143"/>
          <p:cNvSpPr txBox="1">
            <a:spLocks noChangeArrowheads="1"/>
          </p:cNvSpPr>
          <p:nvPr/>
        </p:nvSpPr>
        <p:spPr bwMode="auto">
          <a:xfrm>
            <a:off x="2954338" y="5013549"/>
            <a:ext cx="393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33</a:t>
            </a:r>
          </a:p>
        </p:txBody>
      </p:sp>
      <p:sp>
        <p:nvSpPr>
          <p:cNvPr id="246" name="Text Box 144"/>
          <p:cNvSpPr txBox="1">
            <a:spLocks noChangeArrowheads="1"/>
          </p:cNvSpPr>
          <p:nvPr/>
        </p:nvSpPr>
        <p:spPr bwMode="auto">
          <a:xfrm>
            <a:off x="2954338" y="4797649"/>
            <a:ext cx="393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55</a:t>
            </a:r>
          </a:p>
        </p:txBody>
      </p:sp>
      <p:sp>
        <p:nvSpPr>
          <p:cNvPr id="247" name="Text Box 145"/>
          <p:cNvSpPr txBox="1">
            <a:spLocks noChangeArrowheads="1"/>
          </p:cNvSpPr>
          <p:nvPr/>
        </p:nvSpPr>
        <p:spPr bwMode="auto">
          <a:xfrm>
            <a:off x="7673975" y="5223099"/>
            <a:ext cx="49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859</a:t>
            </a:r>
          </a:p>
        </p:txBody>
      </p:sp>
      <p:sp>
        <p:nvSpPr>
          <p:cNvPr id="248" name="Text Box 146"/>
          <p:cNvSpPr txBox="1">
            <a:spLocks noChangeArrowheads="1"/>
          </p:cNvSpPr>
          <p:nvPr/>
        </p:nvSpPr>
        <p:spPr bwMode="auto">
          <a:xfrm>
            <a:off x="3995738" y="5007199"/>
            <a:ext cx="49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271</a:t>
            </a:r>
          </a:p>
        </p:txBody>
      </p:sp>
      <p:sp>
        <p:nvSpPr>
          <p:cNvPr id="249" name="Text Box 147"/>
          <p:cNvSpPr txBox="1">
            <a:spLocks noChangeArrowheads="1"/>
          </p:cNvSpPr>
          <p:nvPr/>
        </p:nvSpPr>
        <p:spPr bwMode="auto">
          <a:xfrm>
            <a:off x="3425825" y="5223099"/>
            <a:ext cx="49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179</a:t>
            </a:r>
          </a:p>
        </p:txBody>
      </p:sp>
      <p:sp>
        <p:nvSpPr>
          <p:cNvPr id="250" name="Text Box 148"/>
          <p:cNvSpPr txBox="1">
            <a:spLocks noChangeArrowheads="1"/>
          </p:cNvSpPr>
          <p:nvPr/>
        </p:nvSpPr>
        <p:spPr bwMode="auto">
          <a:xfrm>
            <a:off x="8250238" y="5223099"/>
            <a:ext cx="49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984</a:t>
            </a:r>
          </a:p>
        </p:txBody>
      </p:sp>
      <p:sp>
        <p:nvSpPr>
          <p:cNvPr id="251" name="Text Box 149"/>
          <p:cNvSpPr txBox="1">
            <a:spLocks noChangeArrowheads="1"/>
          </p:cNvSpPr>
          <p:nvPr/>
        </p:nvSpPr>
        <p:spPr bwMode="auto">
          <a:xfrm>
            <a:off x="2954338" y="4581749"/>
            <a:ext cx="393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 Narrow" panose="020B0606020202030204" pitchFamily="34" charset="0"/>
              </a:rPr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19235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uiExpand="1" build="p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365125"/>
            <a:r>
              <a:rPr lang="en-US" altLang="zh-TW" dirty="0"/>
              <a:t>Time Complexity</a:t>
            </a:r>
          </a:p>
          <a:p>
            <a:pPr marL="365125" indent="-365125"/>
            <a:r>
              <a:rPr lang="en-US" altLang="zh-TW" dirty="0"/>
              <a:t>Space Complexity</a:t>
            </a:r>
          </a:p>
          <a:p>
            <a:pPr marL="365125" indent="-365125"/>
            <a:r>
              <a:rPr lang="en-US" altLang="zh-TW" dirty="0"/>
              <a:t>Stable / Unstable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3746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Time-</a:t>
            </a:r>
            <a:r>
              <a:rPr lang="en-US" altLang="zh-TW" cap="none" dirty="0">
                <a:solidFill>
                  <a:schemeClr val="tx1"/>
                </a:solidFill>
              </a:rPr>
              <a:t>Complexity</a:t>
            </a:r>
            <a:endParaRPr lang="zh-TW" altLang="en-US" cap="none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en-US" altLang="zh-TW" dirty="0">
                <a:cs typeface="Times New Roman" panose="02020603050405020304" pitchFamily="18" charset="0"/>
              </a:rPr>
              <a:t>d: </a:t>
            </a:r>
            <a:r>
              <a:rPr lang="zh-TW" altLang="en-US" dirty="0">
                <a:cs typeface="Times New Roman" panose="02020603050405020304" pitchFamily="18" charset="0"/>
              </a:rPr>
              <a:t>回合數，</a:t>
            </a:r>
            <a:r>
              <a:rPr lang="en-US" altLang="zh-TW" dirty="0">
                <a:cs typeface="Times New Roman" panose="02020603050405020304" pitchFamily="18" charset="0"/>
              </a:rPr>
              <a:t>r: </a:t>
            </a:r>
            <a:r>
              <a:rPr lang="zh-TW" altLang="en-US" dirty="0">
                <a:cs typeface="Times New Roman" panose="02020603050405020304" pitchFamily="18" charset="0"/>
              </a:rPr>
              <a:t>基底，</a:t>
            </a:r>
            <a:r>
              <a:rPr lang="en-US" altLang="zh-TW" dirty="0">
                <a:cs typeface="Times New Roman" panose="02020603050405020304" pitchFamily="18" charset="0"/>
              </a:rPr>
              <a:t>n: </a:t>
            </a:r>
            <a:r>
              <a:rPr lang="zh-TW" altLang="en-US" dirty="0">
                <a:cs typeface="Times New Roman" panose="02020603050405020304" pitchFamily="18" charset="0"/>
              </a:rPr>
              <a:t>資料數目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>
                <a:cs typeface="Times New Roman" panose="02020603050405020304" pitchFamily="18" charset="0"/>
              </a:rPr>
              <a:t>∵總共須執行 </a:t>
            </a:r>
            <a:r>
              <a:rPr lang="en-US" altLang="zh-TW" dirty="0">
                <a:cs typeface="Times New Roman" panose="02020603050405020304" pitchFamily="18" charset="0"/>
              </a:rPr>
              <a:t>d </a:t>
            </a:r>
            <a:r>
              <a:rPr lang="zh-TW" altLang="en-US" dirty="0">
                <a:cs typeface="Times New Roman" panose="02020603050405020304" pitchFamily="18" charset="0"/>
              </a:rPr>
              <a:t>回合，而每一回合花費 </a:t>
            </a:r>
            <a:r>
              <a:rPr lang="en-US" altLang="zh-TW" dirty="0">
                <a:cs typeface="Times New Roman" panose="02020603050405020304" pitchFamily="18" charset="0"/>
              </a:rPr>
              <a:t>O(</a:t>
            </a:r>
            <a:r>
              <a:rPr lang="en-US" altLang="zh-TW" dirty="0" err="1">
                <a:cs typeface="Times New Roman" panose="02020603050405020304" pitchFamily="18" charset="0"/>
              </a:rPr>
              <a:t>n+r</a:t>
            </a:r>
            <a:r>
              <a:rPr lang="en-US" altLang="zh-TW" dirty="0">
                <a:cs typeface="Times New Roman" panose="02020603050405020304" pitchFamily="18" charset="0"/>
              </a:rPr>
              <a:t>) </a:t>
            </a:r>
            <a:r>
              <a:rPr lang="zh-TW" altLang="en-US" dirty="0">
                <a:cs typeface="Times New Roman" panose="02020603050405020304" pitchFamily="18" charset="0"/>
              </a:rPr>
              <a:t>時間，其中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>
                <a:cs typeface="Times New Roman" panose="02020603050405020304" pitchFamily="18" charset="0"/>
              </a:rPr>
              <a:t>分配 </a:t>
            </a:r>
            <a:r>
              <a:rPr lang="en-US" altLang="zh-TW" dirty="0">
                <a:cs typeface="Times New Roman" panose="02020603050405020304" pitchFamily="18" charset="0"/>
              </a:rPr>
              <a:t>n </a:t>
            </a:r>
            <a:r>
              <a:rPr lang="zh-TW" altLang="en-US" dirty="0">
                <a:cs typeface="Times New Roman" panose="02020603050405020304" pitchFamily="18" charset="0"/>
              </a:rPr>
              <a:t>個資料的時間</a:t>
            </a:r>
            <a:r>
              <a:rPr lang="en-US" altLang="zh-TW" dirty="0">
                <a:cs typeface="Times New Roman" panose="02020603050405020304" pitchFamily="18" charset="0"/>
              </a:rPr>
              <a:t>: O(n)</a:t>
            </a:r>
          </a:p>
          <a:p>
            <a:pPr lvl="2"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>
                <a:cs typeface="Times New Roman" panose="02020603050405020304" pitchFamily="18" charset="0"/>
              </a:rPr>
              <a:t>合併 </a:t>
            </a:r>
            <a:r>
              <a:rPr lang="en-US" altLang="zh-TW" dirty="0">
                <a:cs typeface="Times New Roman" panose="02020603050405020304" pitchFamily="18" charset="0"/>
              </a:rPr>
              <a:t>r </a:t>
            </a:r>
            <a:r>
              <a:rPr lang="zh-TW" altLang="en-US" dirty="0">
                <a:cs typeface="Times New Roman" panose="02020603050405020304" pitchFamily="18" charset="0"/>
              </a:rPr>
              <a:t>個 </a:t>
            </a:r>
            <a:r>
              <a:rPr lang="en-US" altLang="zh-TW" dirty="0">
                <a:cs typeface="Times New Roman" panose="02020603050405020304" pitchFamily="18" charset="0"/>
              </a:rPr>
              <a:t>Buckets</a:t>
            </a:r>
            <a:r>
              <a:rPr lang="zh-TW" altLang="en-US" dirty="0">
                <a:cs typeface="Times New Roman" panose="02020603050405020304" pitchFamily="18" charset="0"/>
              </a:rPr>
              <a:t>的時間</a:t>
            </a:r>
            <a:r>
              <a:rPr lang="en-US" altLang="zh-TW" dirty="0">
                <a:cs typeface="Times New Roman" panose="02020603050405020304" pitchFamily="18" charset="0"/>
              </a:rPr>
              <a:t>: O(r)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en-US" altLang="zh-TW" dirty="0">
                <a:cs typeface="Times New Roman" panose="02020603050405020304" pitchFamily="18" charset="0"/>
              </a:rPr>
              <a:t>∴</a:t>
            </a:r>
            <a:r>
              <a:rPr lang="zh-TW" altLang="en-US" dirty="0">
                <a:cs typeface="Times New Roman" panose="02020603050405020304" pitchFamily="18" charset="0"/>
              </a:rPr>
              <a:t>總共花費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O(d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(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n+r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)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zh-TW" altLang="en-US" dirty="0">
                <a:cs typeface="Times New Roman" panose="02020603050405020304" pitchFamily="18" charset="0"/>
              </a:rPr>
              <a:t>時間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961691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Space-Complexity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en-US" altLang="zh-TW" dirty="0">
                <a:sym typeface="Symbol" panose="05050102010706020507" pitchFamily="18" charset="2"/>
              </a:rPr>
              <a:t>∵</a:t>
            </a:r>
            <a:r>
              <a:rPr lang="zh-TW" altLang="en-US" dirty="0">
                <a:sym typeface="Symbol" panose="05050102010706020507" pitchFamily="18" charset="2"/>
              </a:rPr>
              <a:t>準備 </a:t>
            </a:r>
            <a:r>
              <a:rPr lang="en-US" altLang="zh-TW" dirty="0">
                <a:sym typeface="Symbol" panose="05050102010706020507" pitchFamily="18" charset="2"/>
              </a:rPr>
              <a:t>r </a:t>
            </a:r>
            <a:r>
              <a:rPr lang="zh-TW" altLang="en-US" dirty="0">
                <a:sym typeface="Symbol" panose="05050102010706020507" pitchFamily="18" charset="2"/>
              </a:rPr>
              <a:t>個 </a:t>
            </a:r>
            <a:r>
              <a:rPr lang="en-US" altLang="zh-TW" dirty="0">
                <a:sym typeface="Symbol" panose="05050102010706020507" pitchFamily="18" charset="2"/>
              </a:rPr>
              <a:t>Buckets</a:t>
            </a:r>
            <a:r>
              <a:rPr lang="zh-TW" altLang="en-US" dirty="0">
                <a:sym typeface="Symbol" panose="05050102010706020507" pitchFamily="18" charset="2"/>
              </a:rPr>
              <a:t>，而每個 </a:t>
            </a:r>
            <a:r>
              <a:rPr lang="en-US" altLang="zh-TW" dirty="0">
                <a:sym typeface="Symbol" panose="05050102010706020507" pitchFamily="18" charset="2"/>
              </a:rPr>
              <a:t>Buckets</a:t>
            </a:r>
            <a:r>
              <a:rPr lang="zh-TW" altLang="en-US" dirty="0">
                <a:sym typeface="Symbol" panose="05050102010706020507" pitchFamily="18" charset="2"/>
              </a:rPr>
              <a:t>的</a:t>
            </a:r>
            <a:r>
              <a:rPr lang="en-US" altLang="zh-TW" dirty="0">
                <a:sym typeface="Symbol" panose="05050102010706020507" pitchFamily="18" charset="2"/>
              </a:rPr>
              <a:t>Size</a:t>
            </a:r>
            <a:r>
              <a:rPr lang="zh-TW" altLang="en-US" dirty="0">
                <a:sym typeface="Symbol" panose="05050102010706020507" pitchFamily="18" charset="2"/>
              </a:rPr>
              <a:t>最多為 </a:t>
            </a:r>
            <a:r>
              <a:rPr lang="en-US" altLang="zh-TW" dirty="0">
                <a:sym typeface="Symbol" panose="05050102010706020507" pitchFamily="18" charset="2"/>
              </a:rPr>
              <a:t>n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en-US" altLang="zh-TW" dirty="0">
                <a:sym typeface="Symbol" panose="05050102010706020507" pitchFamily="18" charset="2"/>
              </a:rPr>
              <a:t>∴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O(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nr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71285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964"/>
          </a:xfrm>
        </p:spPr>
        <p:txBody>
          <a:bodyPr/>
          <a:lstStyle/>
          <a:p>
            <a:r>
              <a:rPr lang="en-US" altLang="zh-TW" cap="none" dirty="0"/>
              <a:t>Stable / Unstable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1438"/>
            <a:ext cx="8291513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/>
              <a:t> Stable (</a:t>
            </a:r>
            <a:r>
              <a:rPr lang="zh-TW" altLang="en-US"/>
              <a:t>穩定的</a:t>
            </a:r>
            <a:r>
              <a:rPr lang="en-US" altLang="zh-TW"/>
              <a:t>)</a:t>
            </a:r>
          </a:p>
          <a:p>
            <a:pPr>
              <a:lnSpc>
                <a:spcPct val="110000"/>
              </a:lnSpc>
            </a:pPr>
            <a:r>
              <a:rPr lang="zh-TW" altLang="en-US"/>
              <a:t>說明</a:t>
            </a:r>
            <a:r>
              <a:rPr lang="en-US" altLang="zh-TW"/>
              <a:t>:  …, 8, …, </a:t>
            </a:r>
            <a:r>
              <a:rPr lang="en-US" altLang="zh-TW">
                <a:solidFill>
                  <a:srgbClr val="FF0000"/>
                </a:solidFill>
              </a:rPr>
              <a:t>8</a:t>
            </a:r>
            <a:r>
              <a:rPr lang="en-US" altLang="zh-TW"/>
              <a:t>, …</a:t>
            </a:r>
          </a:p>
          <a:p>
            <a:pPr>
              <a:buSzPct val="75000"/>
              <a:buFont typeface="Wingdings" panose="05000000000000000000" pitchFamily="2" charset="2"/>
              <a:buNone/>
            </a:pPr>
            <a:r>
              <a:rPr lang="en-US" altLang="zh-TW"/>
              <a:t>             Bucket:      0      1      2      3      4      5      6      7      8      9</a:t>
            </a:r>
          </a:p>
          <a:p>
            <a:pPr>
              <a:lnSpc>
                <a:spcPct val="150000"/>
              </a:lnSpc>
              <a:spcBef>
                <a:spcPct val="4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TW"/>
              <a:t>             </a:t>
            </a:r>
            <a:r>
              <a:rPr lang="zh-TW" altLang="en-US"/>
              <a:t>分配</a:t>
            </a:r>
            <a:r>
              <a:rPr lang="en-US" altLang="zh-TW"/>
              <a:t>:</a:t>
            </a:r>
          </a:p>
          <a:p>
            <a:pPr>
              <a:lnSpc>
                <a:spcPct val="150000"/>
              </a:lnSpc>
              <a:spcBef>
                <a:spcPct val="4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TW"/>
              <a:t>             </a:t>
            </a:r>
            <a:r>
              <a:rPr lang="zh-TW" altLang="en-US"/>
              <a:t>合併</a:t>
            </a:r>
            <a:r>
              <a:rPr lang="en-US" altLang="zh-TW"/>
              <a:t>: …, 8, </a:t>
            </a:r>
            <a:r>
              <a:rPr lang="en-US" altLang="zh-TW">
                <a:solidFill>
                  <a:srgbClr val="FF0000"/>
                </a:solidFill>
              </a:rPr>
              <a:t>8</a:t>
            </a:r>
            <a:r>
              <a:rPr lang="en-US" altLang="zh-TW"/>
              <a:t>, …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64163" y="5229225"/>
            <a:ext cx="3686175" cy="1519238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3050" indent="-2730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TW" sz="2000" b="0">
                <a:latin typeface="Berlin Sans FB" panose="020E0602020502020306" pitchFamily="34" charset="0"/>
              </a:rPr>
              <a:t>∵</a:t>
            </a:r>
            <a:r>
              <a:rPr lang="zh-TW" altLang="en-US" sz="2000" b="0">
                <a:latin typeface="Berlin Sans FB" panose="020E0602020502020306" pitchFamily="34" charset="0"/>
              </a:rPr>
              <a:t>相同鍵值的記錄在排序後，其</a:t>
            </a:r>
            <a:r>
              <a:rPr lang="zh-TW" altLang="en-US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相對位置沒有改變</a:t>
            </a:r>
            <a:r>
              <a:rPr lang="zh-TW" altLang="en-US" sz="2000" b="0">
                <a:latin typeface="Berlin Sans FB" panose="020E0602020502020306" pitchFamily="34" charset="0"/>
              </a:rPr>
              <a:t>，亦即沒有</a:t>
            </a:r>
            <a:r>
              <a:rPr lang="zh-TW" altLang="en-US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不必要的</a:t>
            </a:r>
            <a:r>
              <a:rPr lang="en-US" altLang="zh-TW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Swap</a:t>
            </a:r>
            <a:r>
              <a:rPr lang="zh-TW" altLang="en-US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發生</a:t>
            </a:r>
            <a:r>
              <a:rPr lang="en-US" altLang="zh-TW" sz="2000" b="0">
                <a:latin typeface="Berlin Sans FB" panose="020E0602020502020306" pitchFamily="34" charset="0"/>
              </a:rPr>
              <a:t>,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TW" sz="2000" b="0">
                <a:latin typeface="Berlin Sans FB" panose="020E0602020502020306" pitchFamily="34" charset="0"/>
              </a:rPr>
              <a:t>∴</a:t>
            </a: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Stable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843213" y="2924175"/>
            <a:ext cx="5830887" cy="792163"/>
            <a:chOff x="1792" y="3158"/>
            <a:chExt cx="3673" cy="499"/>
          </a:xfrm>
        </p:grpSpPr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1792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1792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1792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1792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>
              <a:off x="2064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2154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2154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2154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>
              <a:off x="2154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2426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Rectangle 29"/>
            <p:cNvSpPr>
              <a:spLocks noChangeArrowheads="1"/>
            </p:cNvSpPr>
            <p:nvPr/>
          </p:nvSpPr>
          <p:spPr bwMode="auto">
            <a:xfrm>
              <a:off x="2517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2517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2517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2517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2789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2880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2880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2880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2880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3152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3288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28" name="Line 40"/>
            <p:cNvSpPr>
              <a:spLocks noChangeShapeType="1"/>
            </p:cNvSpPr>
            <p:nvPr/>
          </p:nvSpPr>
          <p:spPr bwMode="auto">
            <a:xfrm>
              <a:off x="3288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3288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>
              <a:off x="3288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>
              <a:off x="3560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3651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3651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>
              <a:off x="3651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3651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>
              <a:off x="3923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4060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38" name="Line 50"/>
            <p:cNvSpPr>
              <a:spLocks noChangeShapeType="1"/>
            </p:cNvSpPr>
            <p:nvPr/>
          </p:nvSpPr>
          <p:spPr bwMode="auto">
            <a:xfrm>
              <a:off x="4060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Line 51"/>
            <p:cNvSpPr>
              <a:spLocks noChangeShapeType="1"/>
            </p:cNvSpPr>
            <p:nvPr/>
          </p:nvSpPr>
          <p:spPr bwMode="auto">
            <a:xfrm>
              <a:off x="4060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Line 52"/>
            <p:cNvSpPr>
              <a:spLocks noChangeShapeType="1"/>
            </p:cNvSpPr>
            <p:nvPr/>
          </p:nvSpPr>
          <p:spPr bwMode="auto">
            <a:xfrm>
              <a:off x="4060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" name="Line 53"/>
            <p:cNvSpPr>
              <a:spLocks noChangeShapeType="1"/>
            </p:cNvSpPr>
            <p:nvPr/>
          </p:nvSpPr>
          <p:spPr bwMode="auto">
            <a:xfrm>
              <a:off x="4332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Rectangle 54"/>
            <p:cNvSpPr>
              <a:spLocks noChangeArrowheads="1"/>
            </p:cNvSpPr>
            <p:nvPr/>
          </p:nvSpPr>
          <p:spPr bwMode="auto">
            <a:xfrm>
              <a:off x="4422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43" name="Line 55"/>
            <p:cNvSpPr>
              <a:spLocks noChangeShapeType="1"/>
            </p:cNvSpPr>
            <p:nvPr/>
          </p:nvSpPr>
          <p:spPr bwMode="auto">
            <a:xfrm>
              <a:off x="4422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Line 56"/>
            <p:cNvSpPr>
              <a:spLocks noChangeShapeType="1"/>
            </p:cNvSpPr>
            <p:nvPr/>
          </p:nvSpPr>
          <p:spPr bwMode="auto">
            <a:xfrm>
              <a:off x="4422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" name="Line 57"/>
            <p:cNvSpPr>
              <a:spLocks noChangeShapeType="1"/>
            </p:cNvSpPr>
            <p:nvPr/>
          </p:nvSpPr>
          <p:spPr bwMode="auto">
            <a:xfrm>
              <a:off x="4422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4694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" name="Rectangle 59"/>
            <p:cNvSpPr>
              <a:spLocks noChangeArrowheads="1"/>
            </p:cNvSpPr>
            <p:nvPr/>
          </p:nvSpPr>
          <p:spPr bwMode="auto">
            <a:xfrm>
              <a:off x="4831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48" name="Line 60"/>
            <p:cNvSpPr>
              <a:spLocks noChangeShapeType="1"/>
            </p:cNvSpPr>
            <p:nvPr/>
          </p:nvSpPr>
          <p:spPr bwMode="auto">
            <a:xfrm>
              <a:off x="4831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>
              <a:off x="4831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4831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" name="Line 63"/>
            <p:cNvSpPr>
              <a:spLocks noChangeShapeType="1"/>
            </p:cNvSpPr>
            <p:nvPr/>
          </p:nvSpPr>
          <p:spPr bwMode="auto">
            <a:xfrm>
              <a:off x="5103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Rectangle 64"/>
            <p:cNvSpPr>
              <a:spLocks noChangeArrowheads="1"/>
            </p:cNvSpPr>
            <p:nvPr/>
          </p:nvSpPr>
          <p:spPr bwMode="auto">
            <a:xfrm>
              <a:off x="5193" y="3158"/>
              <a:ext cx="27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53" name="Line 65"/>
            <p:cNvSpPr>
              <a:spLocks noChangeShapeType="1"/>
            </p:cNvSpPr>
            <p:nvPr/>
          </p:nvSpPr>
          <p:spPr bwMode="auto">
            <a:xfrm>
              <a:off x="5193" y="3158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66"/>
            <p:cNvSpPr>
              <a:spLocks noChangeShapeType="1"/>
            </p:cNvSpPr>
            <p:nvPr/>
          </p:nvSpPr>
          <p:spPr bwMode="auto">
            <a:xfrm>
              <a:off x="5193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Line 67"/>
            <p:cNvSpPr>
              <a:spLocks noChangeShapeType="1"/>
            </p:cNvSpPr>
            <p:nvPr/>
          </p:nvSpPr>
          <p:spPr bwMode="auto">
            <a:xfrm>
              <a:off x="5193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" name="Line 68"/>
            <p:cNvSpPr>
              <a:spLocks noChangeShapeType="1"/>
            </p:cNvSpPr>
            <p:nvPr/>
          </p:nvSpPr>
          <p:spPr bwMode="auto">
            <a:xfrm>
              <a:off x="5465" y="315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7" name="Text Box 69"/>
          <p:cNvSpPr txBox="1">
            <a:spLocks noChangeArrowheads="1"/>
          </p:cNvSpPr>
          <p:nvPr/>
        </p:nvSpPr>
        <p:spPr bwMode="auto">
          <a:xfrm>
            <a:off x="7739063" y="3357563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58" name="Text Box 70"/>
          <p:cNvSpPr txBox="1">
            <a:spLocks noChangeArrowheads="1"/>
          </p:cNvSpPr>
          <p:nvPr/>
        </p:nvSpPr>
        <p:spPr bwMode="auto">
          <a:xfrm>
            <a:off x="7739063" y="3141663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 Narrow" panose="020B060602020203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1742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7" grpId="0"/>
      <p:bldP spid="58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41040"/>
              </p:ext>
            </p:extLst>
          </p:nvPr>
        </p:nvGraphicFramePr>
        <p:xfrm>
          <a:off x="395288" y="1203568"/>
          <a:ext cx="8434387" cy="3017520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>
                      <a16:colId xmlns:a16="http://schemas.microsoft.com/office/drawing/2014/main" val="269507121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783883256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1032629639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441966131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217480035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207575788"/>
                    </a:ext>
                  </a:extLst>
                </a:gridCol>
              </a:tblGrid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Time Complexity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366457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Best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Worst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Avg.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Space Complexity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Stable/Unstable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439086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Insert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</a:t>
                      </a:r>
                      <a:r>
                        <a:rPr kumimoji="1" lang="en-US" altLang="zh-TW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</a:t>
                      </a:r>
                      <a:r>
                        <a:rPr kumimoji="1" lang="en-US" altLang="zh-TW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703707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Select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</a:t>
                      </a:r>
                      <a:r>
                        <a:rPr kumimoji="1" lang="en-US" altLang="zh-TW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</a:t>
                      </a:r>
                      <a:r>
                        <a:rPr kumimoji="1" lang="en-US" altLang="zh-TW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</a:t>
                      </a:r>
                      <a:r>
                        <a:rPr kumimoji="1" lang="en-US" altLang="zh-TW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Unstable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639703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Bubble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</a:t>
                      </a:r>
                      <a:r>
                        <a:rPr kumimoji="1" lang="en-US" altLang="zh-TW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</a:t>
                      </a:r>
                      <a:r>
                        <a:rPr kumimoji="1" lang="en-US" altLang="zh-TW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555909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Quick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 log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</a:t>
                      </a:r>
                      <a:r>
                        <a:rPr kumimoji="1" lang="en-US" altLang="zh-TW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 log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O(log n) ~ 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Unstable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553161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Merge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 log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 log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 log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418842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Heap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 log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 log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 log</a:t>
                      </a:r>
                      <a:r>
                        <a:rPr kumimoji="1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Unstable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149510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Radix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O(d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(n+r)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O(r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n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24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38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808288"/>
            <a:ext cx="8229600" cy="152558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8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TW" altLang="en-US" sz="8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補    充</a:t>
            </a:r>
            <a:endParaRPr lang="zh-TW" altLang="en-US" sz="8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74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59696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補 </a:t>
            </a:r>
            <a:r>
              <a:rPr lang="en-US" altLang="zh-TW" sz="2800" dirty="0"/>
              <a:t>1: </a:t>
            </a:r>
            <a:r>
              <a:rPr lang="zh-TW" altLang="en-US" sz="2800" dirty="0"/>
              <a:t>改善</a:t>
            </a:r>
            <a:r>
              <a:rPr lang="en-US" altLang="zh-TW" sz="2800" cap="none" dirty="0">
                <a:solidFill>
                  <a:schemeClr val="tx1"/>
                </a:solidFill>
              </a:rPr>
              <a:t>Quick Sort</a:t>
            </a:r>
            <a:r>
              <a:rPr lang="zh-TW" altLang="en-US" sz="2800" dirty="0"/>
              <a:t>在</a:t>
            </a:r>
            <a:r>
              <a:rPr lang="en-US" altLang="zh-TW" sz="2800" cap="none" dirty="0"/>
              <a:t>Worst Case</a:t>
            </a:r>
            <a:r>
              <a:rPr lang="zh-TW" altLang="en-US" sz="2800" dirty="0"/>
              <a:t>下的執行時間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875"/>
            <a:ext cx="8291513" cy="544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>
              <a:lnSpc>
                <a:spcPct val="110000"/>
              </a:lnSpc>
            </a:pP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避免挑到</a:t>
            </a:r>
            <a:r>
              <a:rPr lang="zh-TW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最小值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或</a:t>
            </a:r>
            <a:r>
              <a:rPr lang="zh-TW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最大值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作為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Pivot Key</a:t>
            </a:r>
          </a:p>
          <a:p>
            <a:pPr marL="352425" indent="-352425">
              <a:lnSpc>
                <a:spcPct val="110000"/>
              </a:lnSpc>
            </a:pPr>
            <a:r>
              <a:rPr lang="zh-TW" altLang="en-US"/>
              <a:t>作法</a:t>
            </a:r>
            <a:r>
              <a:rPr lang="en-US" altLang="zh-TW"/>
              <a:t>: </a:t>
            </a:r>
            <a:r>
              <a:rPr lang="zh-TW" altLang="en-US"/>
              <a:t>使用 “</a:t>
            </a:r>
            <a:r>
              <a:rPr lang="en-US" altLang="zh-TW"/>
              <a:t>middle-of-three”</a:t>
            </a:r>
          </a:p>
          <a:p>
            <a:pPr marL="352425" indent="-352425">
              <a:lnSpc>
                <a:spcPct val="110000"/>
              </a:lnSpc>
            </a:pPr>
            <a:r>
              <a:rPr lang="zh-TW" altLang="en-US"/>
              <a:t>假設</a:t>
            </a:r>
            <a:r>
              <a:rPr lang="en-US" altLang="zh-TW"/>
              <a:t>:</a:t>
            </a:r>
          </a:p>
          <a:p>
            <a:pPr marL="352425" indent="-352425">
              <a:lnSpc>
                <a:spcPct val="110000"/>
              </a:lnSpc>
            </a:pPr>
            <a:endParaRPr lang="en-US" altLang="zh-TW"/>
          </a:p>
          <a:p>
            <a:pPr marL="352425" indent="-352425">
              <a:lnSpc>
                <a:spcPct val="110000"/>
              </a:lnSpc>
            </a:pPr>
            <a:endParaRPr lang="en-US" altLang="zh-TW"/>
          </a:p>
          <a:p>
            <a:pPr marL="352425" indent="-352425">
              <a:lnSpc>
                <a:spcPct val="110000"/>
              </a:lnSpc>
            </a:pPr>
            <a:endParaRPr lang="en-US" altLang="zh-TW"/>
          </a:p>
          <a:p>
            <a:pPr marL="912813" lvl="1" indent="-381000">
              <a:lnSpc>
                <a:spcPct val="110000"/>
              </a:lnSpc>
            </a:pPr>
            <a:r>
              <a:rPr lang="zh-TW" altLang="en-US"/>
              <a:t>步驟</a:t>
            </a:r>
            <a:r>
              <a:rPr lang="en-US" altLang="zh-TW"/>
              <a:t>:</a:t>
            </a:r>
          </a:p>
          <a:p>
            <a:pPr marL="1435100" lvl="2" indent="-342900">
              <a:lnSpc>
                <a:spcPct val="110000"/>
              </a:lnSpc>
              <a:buFont typeface="Wingdings" panose="05000000000000000000" pitchFamily="2" charset="2"/>
              <a:buAutoNum type="arabicParenR"/>
            </a:pPr>
            <a:r>
              <a:rPr lang="en-US" altLang="zh-TW"/>
              <a:t>m = [(low+high)/2]</a:t>
            </a:r>
          </a:p>
          <a:p>
            <a:pPr marL="1435100" lvl="2" indent="-342900">
              <a:lnSpc>
                <a:spcPct val="110000"/>
              </a:lnSpc>
              <a:buFont typeface="Wingdings" panose="05000000000000000000" pitchFamily="2" charset="2"/>
              <a:buAutoNum type="arabicParenR"/>
            </a:pPr>
            <a:r>
              <a:rPr lang="zh-TW" altLang="en-US"/>
              <a:t>找出 </a:t>
            </a:r>
            <a:r>
              <a:rPr lang="en-US" altLang="zh-TW"/>
              <a:t>list[low], list[m], list[high]</a:t>
            </a:r>
            <a:r>
              <a:rPr lang="zh-TW" altLang="en-US"/>
              <a:t>這三筆記錄的</a:t>
            </a:r>
            <a:r>
              <a:rPr lang="zh-TW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中間鍵值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即</a:t>
            </a:r>
            <a:r>
              <a:rPr lang="en-US" altLang="zh-TW"/>
              <a:t>: </a:t>
            </a:r>
            <a:r>
              <a:rPr lang="zh-TW" altLang="en-US"/>
              <a:t>誰第二大</a:t>
            </a:r>
            <a:r>
              <a:rPr lang="en-US" altLang="zh-TW"/>
              <a:t>)</a:t>
            </a:r>
          </a:p>
          <a:p>
            <a:pPr marL="1435100" lvl="2" indent="-342900">
              <a:lnSpc>
                <a:spcPct val="110000"/>
              </a:lnSpc>
              <a:buFont typeface="Wingdings" panose="05000000000000000000" pitchFamily="2" charset="2"/>
              <a:buAutoNum type="arabicParenR"/>
            </a:pPr>
            <a:r>
              <a:rPr lang="zh-TW" altLang="en-US"/>
              <a:t>將此筆記錄與</a:t>
            </a:r>
            <a:r>
              <a:rPr lang="en-US" altLang="zh-TW"/>
              <a:t>list[low]</a:t>
            </a:r>
            <a:r>
              <a:rPr lang="zh-TW" altLang="en-US"/>
              <a:t>交換</a:t>
            </a:r>
          </a:p>
          <a:p>
            <a:pPr marL="1435100" lvl="2" indent="-342900">
              <a:lnSpc>
                <a:spcPct val="110000"/>
              </a:lnSpc>
              <a:buFont typeface="Wingdings" panose="05000000000000000000" pitchFamily="2" charset="2"/>
              <a:buAutoNum type="arabicParenR"/>
            </a:pPr>
            <a:r>
              <a:rPr lang="en-US" altLang="zh-TW"/>
              <a:t>Apply “Quick Sort”</a:t>
            </a:r>
          </a:p>
          <a:p>
            <a:pPr marL="352425" indent="-352425">
              <a:lnSpc>
                <a:spcPct val="110000"/>
              </a:lnSpc>
            </a:pPr>
            <a:r>
              <a:rPr lang="zh-TW" altLang="en-US"/>
              <a:t>可保証第一筆記錄絕對不是最小值或最大值</a:t>
            </a:r>
          </a:p>
        </p:txBody>
      </p:sp>
      <p:graphicFrame>
        <p:nvGraphicFramePr>
          <p:cNvPr id="5" name="Group 9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326548"/>
              </p:ext>
            </p:extLst>
          </p:nvPr>
        </p:nvGraphicFramePr>
        <p:xfrm>
          <a:off x="2463800" y="3265488"/>
          <a:ext cx="3656013" cy="79248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1973327854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92792213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81032824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4265999676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1569116434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88961504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82040265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456677879"/>
                    </a:ext>
                  </a:extLst>
                </a:gridCol>
              </a:tblGrid>
              <a:tr h="396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442120"/>
                  </a:ext>
                </a:extLst>
              </a:tr>
              <a:tr h="396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list 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953929"/>
                  </a:ext>
                </a:extLst>
              </a:tr>
            </a:tbl>
          </a:graphicData>
        </a:graphic>
      </p:graphicFrame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3038475" y="2708275"/>
            <a:ext cx="568325" cy="628650"/>
            <a:chOff x="1569" y="1492"/>
            <a:chExt cx="358" cy="396"/>
          </a:xfrm>
        </p:grpSpPr>
        <p:sp>
          <p:nvSpPr>
            <p:cNvPr id="7" name="Line 82"/>
            <p:cNvSpPr>
              <a:spLocks noChangeShapeType="1"/>
            </p:cNvSpPr>
            <p:nvPr/>
          </p:nvSpPr>
          <p:spPr bwMode="auto">
            <a:xfrm>
              <a:off x="1746" y="170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Text Box 83"/>
            <p:cNvSpPr txBox="1">
              <a:spLocks noChangeArrowheads="1"/>
            </p:cNvSpPr>
            <p:nvPr/>
          </p:nvSpPr>
          <p:spPr bwMode="auto">
            <a:xfrm>
              <a:off x="1569" y="1492"/>
              <a:ext cx="3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Berlin Sans FB" panose="020E0602020502020306" pitchFamily="34" charset="0"/>
                </a:rPr>
                <a:t>low</a:t>
              </a:r>
            </a:p>
          </p:txBody>
        </p:sp>
      </p:grpSp>
      <p:grpSp>
        <p:nvGrpSpPr>
          <p:cNvPr id="9" name="Group 87"/>
          <p:cNvGrpSpPr>
            <a:grpSpLocks/>
          </p:cNvGrpSpPr>
          <p:nvPr/>
        </p:nvGrpSpPr>
        <p:grpSpPr bwMode="auto">
          <a:xfrm>
            <a:off x="5622925" y="2708275"/>
            <a:ext cx="677863" cy="628650"/>
            <a:chOff x="3701" y="1492"/>
            <a:chExt cx="427" cy="396"/>
          </a:xfrm>
        </p:grpSpPr>
        <p:sp>
          <p:nvSpPr>
            <p:cNvPr id="10" name="Line 84"/>
            <p:cNvSpPr>
              <a:spLocks noChangeShapeType="1"/>
            </p:cNvSpPr>
            <p:nvPr/>
          </p:nvSpPr>
          <p:spPr bwMode="auto">
            <a:xfrm>
              <a:off x="3878" y="170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Text Box 85"/>
            <p:cNvSpPr txBox="1">
              <a:spLocks noChangeArrowheads="1"/>
            </p:cNvSpPr>
            <p:nvPr/>
          </p:nvSpPr>
          <p:spPr bwMode="auto">
            <a:xfrm>
              <a:off x="3701" y="1492"/>
              <a:ext cx="4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Berlin Sans FB" panose="020E0602020502020306" pitchFamily="34" charset="0"/>
                </a:rPr>
                <a:t>high</a:t>
              </a:r>
            </a:p>
          </p:txBody>
        </p:sp>
      </p:grpSp>
      <p:grpSp>
        <p:nvGrpSpPr>
          <p:cNvPr id="12" name="Group 94"/>
          <p:cNvGrpSpPr>
            <a:grpSpLocks/>
          </p:cNvGrpSpPr>
          <p:nvPr/>
        </p:nvGrpSpPr>
        <p:grpSpPr bwMode="auto">
          <a:xfrm>
            <a:off x="4356100" y="2708275"/>
            <a:ext cx="390525" cy="628650"/>
            <a:chOff x="2906" y="1583"/>
            <a:chExt cx="246" cy="396"/>
          </a:xfrm>
        </p:grpSpPr>
        <p:sp>
          <p:nvSpPr>
            <p:cNvPr id="13" name="Line 88"/>
            <p:cNvSpPr>
              <a:spLocks noChangeShapeType="1"/>
            </p:cNvSpPr>
            <p:nvPr/>
          </p:nvSpPr>
          <p:spPr bwMode="auto">
            <a:xfrm>
              <a:off x="3043" y="179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Text Box 89"/>
            <p:cNvSpPr txBox="1">
              <a:spLocks noChangeArrowheads="1"/>
            </p:cNvSpPr>
            <p:nvPr/>
          </p:nvSpPr>
          <p:spPr bwMode="auto">
            <a:xfrm>
              <a:off x="2906" y="1583"/>
              <a:ext cx="2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Berlin Sans FB" panose="020E0602020502020306" pitchFamily="34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678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294"/>
          </a:xfrm>
        </p:spPr>
        <p:txBody>
          <a:bodyPr/>
          <a:lstStyle/>
          <a:p>
            <a:r>
              <a:rPr lang="zh-TW" altLang="en-US" dirty="0"/>
              <a:t>補 </a:t>
            </a:r>
            <a:r>
              <a:rPr lang="en-US" altLang="zh-TW" dirty="0"/>
              <a:t>2: </a:t>
            </a:r>
            <a:r>
              <a:rPr lang="zh-TW" altLang="en-US" dirty="0"/>
              <a:t>排序方法能達到多快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0768"/>
            <a:ext cx="8291513" cy="5256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>
              <a:lnSpc>
                <a:spcPct val="110000"/>
              </a:lnSpc>
            </a:pPr>
            <a:r>
              <a:rPr lang="zh-TW" altLang="en-US" sz="2000" dirty="0"/>
              <a:t>假設排序方法的設計是採用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“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Comparison &amp; Swap” </a:t>
            </a:r>
            <a:r>
              <a:rPr lang="zh-TW" altLang="en-US" sz="2000" dirty="0"/>
              <a:t>技巧</a:t>
            </a:r>
          </a:p>
          <a:p>
            <a:pPr marL="352425" indent="-352425">
              <a:lnSpc>
                <a:spcPct val="110000"/>
              </a:lnSpc>
            </a:pPr>
            <a:r>
              <a:rPr lang="zh-TW" altLang="en-US" sz="2000" dirty="0"/>
              <a:t>利用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決策樹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(Decision Tree)</a:t>
            </a:r>
            <a:r>
              <a:rPr lang="en-US" altLang="zh-TW" sz="2000" dirty="0"/>
              <a:t> </a:t>
            </a:r>
            <a:r>
              <a:rPr lang="zh-TW" altLang="en-US" sz="2000" dirty="0"/>
              <a:t>來判斷</a:t>
            </a:r>
            <a:r>
              <a:rPr lang="en-US" altLang="zh-TW" sz="2000" dirty="0"/>
              <a:t>:</a:t>
            </a:r>
          </a:p>
          <a:p>
            <a:pPr marL="912813" lvl="1" indent="-381000">
              <a:lnSpc>
                <a:spcPct val="110000"/>
              </a:lnSpc>
            </a:pPr>
            <a:r>
              <a:rPr lang="en-US" altLang="zh-TW" sz="1800" dirty="0"/>
              <a:t>Decision Tree: </a:t>
            </a:r>
            <a:r>
              <a:rPr lang="zh-TW" altLang="en-US" sz="1800" dirty="0"/>
              <a:t>描述</a:t>
            </a:r>
            <a:r>
              <a:rPr lang="en-US" altLang="zh-TW" sz="1800" dirty="0"/>
              <a:t>Sort</a:t>
            </a:r>
            <a:r>
              <a:rPr lang="zh-TW" altLang="en-US" sz="1800" dirty="0"/>
              <a:t>過程中，各種狀況的比較過程</a:t>
            </a:r>
          </a:p>
          <a:p>
            <a:pPr marL="1435100" lvl="2" indent="-342900">
              <a:lnSpc>
                <a:spcPct val="110000"/>
              </a:lnSpc>
            </a:pPr>
            <a:r>
              <a:rPr lang="en-US" altLang="zh-TW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Non-leaf Node</a:t>
            </a:r>
            <a:r>
              <a:rPr lang="en-US" altLang="zh-TW" sz="1600" dirty="0"/>
              <a:t>: </a:t>
            </a:r>
            <a:r>
              <a:rPr lang="zh-TW" altLang="en-US" sz="1600" dirty="0"/>
              <a:t>表示 “</a:t>
            </a:r>
            <a:r>
              <a:rPr lang="en-US" altLang="zh-TW" sz="1600" dirty="0"/>
              <a:t>Comparison”</a:t>
            </a:r>
          </a:p>
          <a:p>
            <a:pPr marL="1435100" lvl="2" indent="-342900">
              <a:lnSpc>
                <a:spcPct val="110000"/>
              </a:lnSpc>
            </a:pPr>
            <a:r>
              <a:rPr lang="zh-TW" alt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左、右分枝</a:t>
            </a:r>
            <a:r>
              <a:rPr lang="en-US" altLang="zh-TW" sz="1600" dirty="0"/>
              <a:t>: </a:t>
            </a:r>
            <a:r>
              <a:rPr lang="zh-TW" altLang="en-US" sz="1600" dirty="0"/>
              <a:t>表示 “</a:t>
            </a:r>
            <a:r>
              <a:rPr lang="en-US" altLang="zh-TW" sz="1600" dirty="0"/>
              <a:t>Yes” or “No”</a:t>
            </a:r>
          </a:p>
          <a:p>
            <a:pPr marL="1435100" lvl="2" indent="-342900">
              <a:lnSpc>
                <a:spcPct val="110000"/>
              </a:lnSpc>
            </a:pPr>
            <a:r>
              <a:rPr lang="en-US" altLang="zh-TW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Leaf</a:t>
            </a:r>
            <a:r>
              <a:rPr lang="en-US" altLang="zh-TW" sz="1600" dirty="0"/>
              <a:t>: </a:t>
            </a:r>
            <a:r>
              <a:rPr lang="zh-TW" altLang="en-US" sz="1600" dirty="0"/>
              <a:t>排序結果</a:t>
            </a:r>
          </a:p>
          <a:p>
            <a:pPr marL="352425" indent="-352425">
              <a:lnSpc>
                <a:spcPct val="110000"/>
              </a:lnSpc>
            </a:pPr>
            <a:r>
              <a:rPr lang="zh-TW" altLang="en-US" sz="2000" dirty="0"/>
              <a:t>例</a:t>
            </a:r>
            <a:r>
              <a:rPr lang="en-US" altLang="zh-TW" sz="2000" dirty="0"/>
              <a:t>: </a:t>
            </a:r>
            <a:r>
              <a:rPr lang="zh-TW" altLang="en-US" sz="2000" dirty="0"/>
              <a:t>試說明</a:t>
            </a:r>
            <a:r>
              <a:rPr lang="en-US" altLang="zh-TW" sz="2000" dirty="0"/>
              <a:t>3</a:t>
            </a:r>
            <a:r>
              <a:rPr lang="zh-TW" altLang="en-US" sz="2000" dirty="0"/>
              <a:t>個資料 </a:t>
            </a:r>
            <a:r>
              <a:rPr lang="en-US" altLang="zh-TW" sz="2000" dirty="0"/>
              <a:t>a</a:t>
            </a:r>
            <a:r>
              <a:rPr lang="zh-TW" altLang="en-US" sz="2000" dirty="0"/>
              <a:t>，</a:t>
            </a:r>
            <a:r>
              <a:rPr lang="en-US" altLang="zh-TW" sz="2000" dirty="0"/>
              <a:t>b</a:t>
            </a:r>
            <a:r>
              <a:rPr lang="zh-TW" altLang="en-US" sz="2000" dirty="0"/>
              <a:t>，</a:t>
            </a:r>
            <a:r>
              <a:rPr lang="en-US" altLang="zh-TW" sz="2000" dirty="0"/>
              <a:t>c </a:t>
            </a:r>
            <a:r>
              <a:rPr lang="zh-TW" altLang="en-US" sz="2000" dirty="0"/>
              <a:t>排序之</a:t>
            </a:r>
            <a:r>
              <a:rPr lang="en-US" altLang="zh-TW" sz="2000" dirty="0"/>
              <a:t>Decision Tree.</a:t>
            </a:r>
          </a:p>
          <a:p>
            <a:pPr marL="352425" indent="-35242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Sol:</a:t>
            </a:r>
          </a:p>
        </p:txBody>
      </p:sp>
      <p:sp>
        <p:nvSpPr>
          <p:cNvPr id="5" name="Rectangle 58"/>
          <p:cNvSpPr>
            <a:spLocks noChangeArrowheads="1"/>
          </p:cNvSpPr>
          <p:nvPr/>
        </p:nvSpPr>
        <p:spPr bwMode="auto">
          <a:xfrm>
            <a:off x="1763713" y="5804520"/>
            <a:ext cx="792162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Berlin Sans FB Demi" panose="020E0802020502020306" pitchFamily="34" charset="0"/>
              </a:rPr>
              <a:t>a, b, c</a:t>
            </a:r>
          </a:p>
        </p:txBody>
      </p:sp>
      <p:sp>
        <p:nvSpPr>
          <p:cNvPr id="6" name="Rectangle 59"/>
          <p:cNvSpPr>
            <a:spLocks noChangeArrowheads="1"/>
          </p:cNvSpPr>
          <p:nvPr/>
        </p:nvSpPr>
        <p:spPr bwMode="auto">
          <a:xfrm>
            <a:off x="2555875" y="6380782"/>
            <a:ext cx="792163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Berlin Sans FB Demi" panose="020E0802020502020306" pitchFamily="34" charset="0"/>
              </a:rPr>
              <a:t>a, c, b</a:t>
            </a:r>
          </a:p>
        </p:txBody>
      </p:sp>
      <p:sp>
        <p:nvSpPr>
          <p:cNvPr id="7" name="Rectangle 60"/>
          <p:cNvSpPr>
            <a:spLocks noChangeArrowheads="1"/>
          </p:cNvSpPr>
          <p:nvPr/>
        </p:nvSpPr>
        <p:spPr bwMode="auto">
          <a:xfrm>
            <a:off x="3779838" y="6379195"/>
            <a:ext cx="792162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Berlin Sans FB Demi" panose="020E0802020502020306" pitchFamily="34" charset="0"/>
              </a:rPr>
              <a:t>c, a, b</a:t>
            </a:r>
          </a:p>
        </p:txBody>
      </p:sp>
      <p:sp>
        <p:nvSpPr>
          <p:cNvPr id="8" name="Rectangle 61"/>
          <p:cNvSpPr>
            <a:spLocks noChangeArrowheads="1"/>
          </p:cNvSpPr>
          <p:nvPr/>
        </p:nvSpPr>
        <p:spPr bwMode="auto">
          <a:xfrm>
            <a:off x="6588125" y="5731495"/>
            <a:ext cx="792163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Berlin Sans FB Demi" panose="020E0802020502020306" pitchFamily="34" charset="0"/>
              </a:rPr>
              <a:t>c, b, a</a:t>
            </a:r>
          </a:p>
        </p:txBody>
      </p:sp>
      <p:sp>
        <p:nvSpPr>
          <p:cNvPr id="9" name="Rectangle 62"/>
          <p:cNvSpPr>
            <a:spLocks noChangeArrowheads="1"/>
          </p:cNvSpPr>
          <p:nvPr/>
        </p:nvSpPr>
        <p:spPr bwMode="auto">
          <a:xfrm>
            <a:off x="4645025" y="6379195"/>
            <a:ext cx="792163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Berlin Sans FB Demi" panose="020E0802020502020306" pitchFamily="34" charset="0"/>
              </a:rPr>
              <a:t>b, a, c</a:t>
            </a:r>
          </a:p>
        </p:txBody>
      </p:sp>
      <p:sp>
        <p:nvSpPr>
          <p:cNvPr id="10" name="Rectangle 63"/>
          <p:cNvSpPr>
            <a:spLocks noChangeArrowheads="1"/>
          </p:cNvSpPr>
          <p:nvPr/>
        </p:nvSpPr>
        <p:spPr bwMode="auto">
          <a:xfrm>
            <a:off x="5868988" y="6379195"/>
            <a:ext cx="792162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latin typeface="Berlin Sans FB Demi" panose="020E0802020502020306" pitchFamily="34" charset="0"/>
              </a:rPr>
              <a:t>b, c, a</a:t>
            </a:r>
          </a:p>
        </p:txBody>
      </p:sp>
      <p:grpSp>
        <p:nvGrpSpPr>
          <p:cNvPr id="11" name="Group 85"/>
          <p:cNvGrpSpPr>
            <a:grpSpLocks/>
          </p:cNvGrpSpPr>
          <p:nvPr/>
        </p:nvGrpSpPr>
        <p:grpSpPr bwMode="auto">
          <a:xfrm>
            <a:off x="3132138" y="4509120"/>
            <a:ext cx="2952750" cy="503237"/>
            <a:chOff x="2245" y="2841"/>
            <a:chExt cx="1860" cy="317"/>
          </a:xfrm>
        </p:grpSpPr>
        <p:sp>
          <p:nvSpPr>
            <p:cNvPr id="12" name="Oval 53"/>
            <p:cNvSpPr>
              <a:spLocks noChangeArrowheads="1"/>
            </p:cNvSpPr>
            <p:nvPr/>
          </p:nvSpPr>
          <p:spPr bwMode="auto">
            <a:xfrm>
              <a:off x="2880" y="2841"/>
              <a:ext cx="576" cy="27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Berlin Sans FB Demi" panose="020E0802020502020306" pitchFamily="34" charset="0"/>
                </a:rPr>
                <a:t>a </a:t>
              </a:r>
              <a:r>
                <a:rPr lang="en-US" altLang="zh-TW">
                  <a:latin typeface="Berlin Sans FB Demi" panose="020E0802020502020306" pitchFamily="34" charset="0"/>
                  <a:cs typeface="Times New Roman" panose="02020603050405020304" pitchFamily="18" charset="0"/>
                </a:rPr>
                <a:t>≤ b</a:t>
              </a:r>
            </a:p>
          </p:txBody>
        </p:sp>
        <p:sp>
          <p:nvSpPr>
            <p:cNvPr id="13" name="Line 64"/>
            <p:cNvSpPr>
              <a:spLocks noChangeShapeType="1"/>
            </p:cNvSpPr>
            <p:nvPr/>
          </p:nvSpPr>
          <p:spPr bwMode="auto">
            <a:xfrm flipH="1">
              <a:off x="2245" y="2976"/>
              <a:ext cx="63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3470" y="2976"/>
              <a:ext cx="63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Text Box 75"/>
            <p:cNvSpPr txBox="1">
              <a:spLocks noChangeArrowheads="1"/>
            </p:cNvSpPr>
            <p:nvPr/>
          </p:nvSpPr>
          <p:spPr bwMode="auto">
            <a:xfrm>
              <a:off x="2368" y="288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Berlin Sans FB Demi" panose="020E0802020502020306" pitchFamily="34" charset="0"/>
                </a:rPr>
                <a:t>Yes</a:t>
              </a:r>
            </a:p>
          </p:txBody>
        </p:sp>
        <p:sp>
          <p:nvSpPr>
            <p:cNvPr id="16" name="Text Box 76"/>
            <p:cNvSpPr txBox="1">
              <a:spLocks noChangeArrowheads="1"/>
            </p:cNvSpPr>
            <p:nvPr/>
          </p:nvSpPr>
          <p:spPr bwMode="auto">
            <a:xfrm>
              <a:off x="3715" y="2886"/>
              <a:ext cx="2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Berlin Sans FB Demi" panose="020E0802020502020306" pitchFamily="34" charset="0"/>
                </a:rPr>
                <a:t>No</a:t>
              </a:r>
            </a:p>
          </p:txBody>
        </p:sp>
      </p:grpSp>
      <p:grpSp>
        <p:nvGrpSpPr>
          <p:cNvPr id="17" name="Group 86"/>
          <p:cNvGrpSpPr>
            <a:grpSpLocks/>
          </p:cNvGrpSpPr>
          <p:nvPr/>
        </p:nvGrpSpPr>
        <p:grpSpPr bwMode="auto">
          <a:xfrm>
            <a:off x="1908175" y="5012357"/>
            <a:ext cx="1871663" cy="720725"/>
            <a:chOff x="1474" y="3158"/>
            <a:chExt cx="1179" cy="454"/>
          </a:xfrm>
        </p:grpSpPr>
        <p:sp>
          <p:nvSpPr>
            <p:cNvPr id="18" name="Oval 54"/>
            <p:cNvSpPr>
              <a:spLocks noChangeArrowheads="1"/>
            </p:cNvSpPr>
            <p:nvPr/>
          </p:nvSpPr>
          <p:spPr bwMode="auto">
            <a:xfrm>
              <a:off x="1791" y="3158"/>
              <a:ext cx="576" cy="27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Berlin Sans FB Demi" panose="020E0802020502020306" pitchFamily="34" charset="0"/>
                </a:rPr>
                <a:t>b </a:t>
              </a:r>
              <a:r>
                <a:rPr lang="en-US" altLang="zh-TW">
                  <a:latin typeface="Berlin Sans FB Demi" panose="020E0802020502020306" pitchFamily="34" charset="0"/>
                  <a:cs typeface="Times New Roman" panose="02020603050405020304" pitchFamily="18" charset="0"/>
                </a:rPr>
                <a:t>≤ c</a:t>
              </a:r>
            </a:p>
          </p:txBody>
        </p:sp>
        <p:sp>
          <p:nvSpPr>
            <p:cNvPr id="19" name="Line 67"/>
            <p:cNvSpPr>
              <a:spLocks noChangeShapeType="1"/>
            </p:cNvSpPr>
            <p:nvPr/>
          </p:nvSpPr>
          <p:spPr bwMode="auto">
            <a:xfrm flipH="1">
              <a:off x="1610" y="3385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68"/>
            <p:cNvSpPr>
              <a:spLocks noChangeShapeType="1"/>
            </p:cNvSpPr>
            <p:nvPr/>
          </p:nvSpPr>
          <p:spPr bwMode="auto">
            <a:xfrm>
              <a:off x="2335" y="3385"/>
              <a:ext cx="13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Text Box 77"/>
            <p:cNvSpPr txBox="1">
              <a:spLocks noChangeArrowheads="1"/>
            </p:cNvSpPr>
            <p:nvPr/>
          </p:nvSpPr>
          <p:spPr bwMode="auto">
            <a:xfrm>
              <a:off x="1474" y="3286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Berlin Sans FB Demi" panose="020E0802020502020306" pitchFamily="34" charset="0"/>
                </a:rPr>
                <a:t>Yes</a:t>
              </a:r>
            </a:p>
          </p:txBody>
        </p:sp>
        <p:sp>
          <p:nvSpPr>
            <p:cNvPr id="22" name="Text Box 78"/>
            <p:cNvSpPr txBox="1">
              <a:spLocks noChangeArrowheads="1"/>
            </p:cNvSpPr>
            <p:nvPr/>
          </p:nvSpPr>
          <p:spPr bwMode="auto">
            <a:xfrm>
              <a:off x="2354" y="3290"/>
              <a:ext cx="2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Berlin Sans FB Demi" panose="020E0802020502020306" pitchFamily="34" charset="0"/>
                </a:rPr>
                <a:t>No</a:t>
              </a:r>
            </a:p>
          </p:txBody>
        </p:sp>
      </p:grpSp>
      <p:grpSp>
        <p:nvGrpSpPr>
          <p:cNvPr id="23" name="Group 88"/>
          <p:cNvGrpSpPr>
            <a:grpSpLocks/>
          </p:cNvGrpSpPr>
          <p:nvPr/>
        </p:nvGrpSpPr>
        <p:grpSpPr bwMode="auto">
          <a:xfrm>
            <a:off x="5292725" y="5012357"/>
            <a:ext cx="1871663" cy="647700"/>
            <a:chOff x="3606" y="3158"/>
            <a:chExt cx="1179" cy="408"/>
          </a:xfrm>
        </p:grpSpPr>
        <p:sp>
          <p:nvSpPr>
            <p:cNvPr id="24" name="Oval 55"/>
            <p:cNvSpPr>
              <a:spLocks noChangeArrowheads="1"/>
            </p:cNvSpPr>
            <p:nvPr/>
          </p:nvSpPr>
          <p:spPr bwMode="auto">
            <a:xfrm>
              <a:off x="3937" y="3158"/>
              <a:ext cx="576" cy="27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Berlin Sans FB Demi" panose="020E0802020502020306" pitchFamily="34" charset="0"/>
                </a:rPr>
                <a:t>b </a:t>
              </a:r>
              <a:r>
                <a:rPr lang="en-US" altLang="zh-TW">
                  <a:latin typeface="Berlin Sans FB Demi" panose="020E0802020502020306" pitchFamily="34" charset="0"/>
                  <a:cs typeface="Times New Roman" panose="02020603050405020304" pitchFamily="18" charset="0"/>
                </a:rPr>
                <a:t>≤ c</a:t>
              </a:r>
            </a:p>
          </p:txBody>
        </p:sp>
        <p:sp>
          <p:nvSpPr>
            <p:cNvPr id="25" name="Line 69"/>
            <p:cNvSpPr>
              <a:spLocks noChangeShapeType="1"/>
            </p:cNvSpPr>
            <p:nvPr/>
          </p:nvSpPr>
          <p:spPr bwMode="auto">
            <a:xfrm>
              <a:off x="4467" y="3385"/>
              <a:ext cx="13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Line 70"/>
            <p:cNvSpPr>
              <a:spLocks noChangeShapeType="1"/>
            </p:cNvSpPr>
            <p:nvPr/>
          </p:nvSpPr>
          <p:spPr bwMode="auto">
            <a:xfrm flipH="1">
              <a:off x="3878" y="3385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Text Box 79"/>
            <p:cNvSpPr txBox="1">
              <a:spLocks noChangeArrowheads="1"/>
            </p:cNvSpPr>
            <p:nvPr/>
          </p:nvSpPr>
          <p:spPr bwMode="auto">
            <a:xfrm>
              <a:off x="3606" y="3294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Berlin Sans FB Demi" panose="020E0802020502020306" pitchFamily="34" charset="0"/>
                </a:rPr>
                <a:t>Yes</a:t>
              </a:r>
            </a:p>
          </p:txBody>
        </p:sp>
        <p:sp>
          <p:nvSpPr>
            <p:cNvPr id="28" name="Text Box 80"/>
            <p:cNvSpPr txBox="1">
              <a:spLocks noChangeArrowheads="1"/>
            </p:cNvSpPr>
            <p:nvPr/>
          </p:nvSpPr>
          <p:spPr bwMode="auto">
            <a:xfrm>
              <a:off x="4486" y="3298"/>
              <a:ext cx="2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Berlin Sans FB Demi" panose="020E0802020502020306" pitchFamily="34" charset="0"/>
                </a:rPr>
                <a:t>No</a:t>
              </a:r>
            </a:p>
          </p:txBody>
        </p:sp>
      </p:grpSp>
      <p:grpSp>
        <p:nvGrpSpPr>
          <p:cNvPr id="29" name="Group 87"/>
          <p:cNvGrpSpPr>
            <a:grpSpLocks/>
          </p:cNvGrpSpPr>
          <p:nvPr/>
        </p:nvGrpSpPr>
        <p:grpSpPr bwMode="auto">
          <a:xfrm>
            <a:off x="2555875" y="5658470"/>
            <a:ext cx="1871663" cy="649287"/>
            <a:chOff x="1882" y="3565"/>
            <a:chExt cx="1179" cy="409"/>
          </a:xfrm>
        </p:grpSpPr>
        <p:sp>
          <p:nvSpPr>
            <p:cNvPr id="30" name="Oval 56"/>
            <p:cNvSpPr>
              <a:spLocks noChangeArrowheads="1"/>
            </p:cNvSpPr>
            <p:nvPr/>
          </p:nvSpPr>
          <p:spPr bwMode="auto">
            <a:xfrm>
              <a:off x="2200" y="3565"/>
              <a:ext cx="576" cy="27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Berlin Sans FB Demi" panose="020E0802020502020306" pitchFamily="34" charset="0"/>
                </a:rPr>
                <a:t>a </a:t>
              </a:r>
              <a:r>
                <a:rPr lang="en-US" altLang="zh-TW">
                  <a:latin typeface="Berlin Sans FB Demi" panose="020E0802020502020306" pitchFamily="34" charset="0"/>
                  <a:cs typeface="Times New Roman" panose="02020603050405020304" pitchFamily="18" charset="0"/>
                </a:rPr>
                <a:t>≤ c</a:t>
              </a:r>
            </a:p>
          </p:txBody>
        </p:sp>
        <p:sp>
          <p:nvSpPr>
            <p:cNvPr id="31" name="Line 71"/>
            <p:cNvSpPr>
              <a:spLocks noChangeShapeType="1"/>
            </p:cNvSpPr>
            <p:nvPr/>
          </p:nvSpPr>
          <p:spPr bwMode="auto">
            <a:xfrm>
              <a:off x="2699" y="3793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Line 72"/>
            <p:cNvSpPr>
              <a:spLocks noChangeShapeType="1"/>
            </p:cNvSpPr>
            <p:nvPr/>
          </p:nvSpPr>
          <p:spPr bwMode="auto">
            <a:xfrm flipH="1">
              <a:off x="2109" y="3793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Text Box 81"/>
            <p:cNvSpPr txBox="1">
              <a:spLocks noChangeArrowheads="1"/>
            </p:cNvSpPr>
            <p:nvPr/>
          </p:nvSpPr>
          <p:spPr bwMode="auto">
            <a:xfrm>
              <a:off x="1882" y="3694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Berlin Sans FB Demi" panose="020E0802020502020306" pitchFamily="34" charset="0"/>
                </a:rPr>
                <a:t>Yes</a:t>
              </a:r>
            </a:p>
          </p:txBody>
        </p:sp>
        <p:sp>
          <p:nvSpPr>
            <p:cNvPr id="34" name="Text Box 82"/>
            <p:cNvSpPr txBox="1">
              <a:spLocks noChangeArrowheads="1"/>
            </p:cNvSpPr>
            <p:nvPr/>
          </p:nvSpPr>
          <p:spPr bwMode="auto">
            <a:xfrm>
              <a:off x="2762" y="3698"/>
              <a:ext cx="2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Berlin Sans FB Demi" panose="020E0802020502020306" pitchFamily="34" charset="0"/>
                </a:rPr>
                <a:t>No</a:t>
              </a:r>
            </a:p>
          </p:txBody>
        </p:sp>
      </p:grpSp>
      <p:grpSp>
        <p:nvGrpSpPr>
          <p:cNvPr id="35" name="Group 89"/>
          <p:cNvGrpSpPr>
            <a:grpSpLocks/>
          </p:cNvGrpSpPr>
          <p:nvPr/>
        </p:nvGrpSpPr>
        <p:grpSpPr bwMode="auto">
          <a:xfrm>
            <a:off x="4716463" y="5660057"/>
            <a:ext cx="1871662" cy="647700"/>
            <a:chOff x="3243" y="3566"/>
            <a:chExt cx="1179" cy="408"/>
          </a:xfrm>
        </p:grpSpPr>
        <p:sp>
          <p:nvSpPr>
            <p:cNvPr id="36" name="Oval 57"/>
            <p:cNvSpPr>
              <a:spLocks noChangeArrowheads="1"/>
            </p:cNvSpPr>
            <p:nvPr/>
          </p:nvSpPr>
          <p:spPr bwMode="auto">
            <a:xfrm>
              <a:off x="3529" y="3566"/>
              <a:ext cx="576" cy="27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Berlin Sans FB Demi" panose="020E0802020502020306" pitchFamily="34" charset="0"/>
                </a:rPr>
                <a:t>a </a:t>
              </a:r>
              <a:r>
                <a:rPr lang="en-US" altLang="zh-TW">
                  <a:latin typeface="Berlin Sans FB Demi" panose="020E0802020502020306" pitchFamily="34" charset="0"/>
                  <a:cs typeface="Times New Roman" panose="02020603050405020304" pitchFamily="18" charset="0"/>
                </a:rPr>
                <a:t>≤ c</a:t>
              </a:r>
            </a:p>
          </p:txBody>
        </p:sp>
        <p:sp>
          <p:nvSpPr>
            <p:cNvPr id="37" name="Line 73"/>
            <p:cNvSpPr>
              <a:spLocks noChangeShapeType="1"/>
            </p:cNvSpPr>
            <p:nvPr/>
          </p:nvSpPr>
          <p:spPr bwMode="auto">
            <a:xfrm>
              <a:off x="4059" y="3793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 flipH="1">
              <a:off x="3469" y="3793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Text Box 83"/>
            <p:cNvSpPr txBox="1">
              <a:spLocks noChangeArrowheads="1"/>
            </p:cNvSpPr>
            <p:nvPr/>
          </p:nvSpPr>
          <p:spPr bwMode="auto">
            <a:xfrm>
              <a:off x="3243" y="3702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Berlin Sans FB Demi" panose="020E0802020502020306" pitchFamily="34" charset="0"/>
                </a:rPr>
                <a:t>Yes</a:t>
              </a:r>
            </a:p>
          </p:txBody>
        </p:sp>
        <p:sp>
          <p:nvSpPr>
            <p:cNvPr id="40" name="Text Box 84"/>
            <p:cNvSpPr txBox="1">
              <a:spLocks noChangeArrowheads="1"/>
            </p:cNvSpPr>
            <p:nvPr/>
          </p:nvSpPr>
          <p:spPr bwMode="auto">
            <a:xfrm>
              <a:off x="4123" y="3706"/>
              <a:ext cx="2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Berlin Sans FB Demi" panose="020E0802020502020306" pitchFamily="34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37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Time-complexity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916833"/>
            <a:ext cx="7989752" cy="3941966"/>
          </a:xfrm>
        </p:spPr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Best Case: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O(n)</a:t>
            </a:r>
          </a:p>
          <a:p>
            <a:pPr lvl="1"/>
            <a:r>
              <a:rPr lang="zh-TW" altLang="en-US" dirty="0"/>
              <a:t>當輸入資料已經是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由小到大排好</a:t>
            </a:r>
            <a:r>
              <a:rPr lang="zh-TW" altLang="en-US" dirty="0"/>
              <a:t>時。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[</a:t>
            </a:r>
            <a:r>
              <a:rPr lang="zh-TW" altLang="en-US" dirty="0"/>
              <a:t>分析方法 </a:t>
            </a:r>
            <a:r>
              <a:rPr lang="en-US" altLang="zh-TW" dirty="0"/>
              <a:t>1]:</a:t>
            </a:r>
          </a:p>
          <a:p>
            <a:endParaRPr lang="zh-TW" alt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68313" y="3502595"/>
            <a:ext cx="3311525" cy="3273425"/>
            <a:chOff x="2109" y="1611"/>
            <a:chExt cx="2086" cy="2062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2422" y="1611"/>
            <a:ext cx="1773" cy="20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點陣圖影像" r:id="rId3" imgW="2142857" imgH="2333333" progId="Paint.Picture">
                    <p:embed/>
                  </p:oleObj>
                </mc:Choice>
                <mc:Fallback>
                  <p:oleObj name="點陣圖影像" r:id="rId3" imgW="2142857" imgH="2333333" progId="Paint.Picture">
                    <p:embed/>
                    <p:pic>
                      <p:nvPicPr>
                        <p:cNvPr id="58778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2" y="1611"/>
                          <a:ext cx="1773" cy="20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ap="flat" cmpd="sng" algn="ctr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109" y="3385"/>
              <a:ext cx="90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TW" sz="2400" b="0" u="sng">
                  <a:solidFill>
                    <a:srgbClr val="FF0000"/>
                  </a:solidFill>
                  <a:latin typeface="Berlin Sans FB" panose="020E0602020502020306" pitchFamily="34" charset="0"/>
                </a:rPr>
                <a:t>Solution</a:t>
              </a:r>
              <a:r>
                <a:rPr lang="en-US" altLang="zh-TW" sz="2400" b="0">
                  <a:solidFill>
                    <a:srgbClr val="FF0000"/>
                  </a:solidFill>
                  <a:latin typeface="Berlin Sans FB" panose="020E0602020502020306" pitchFamily="34" charset="0"/>
                </a:rPr>
                <a:t>:</a:t>
              </a:r>
            </a:p>
          </p:txBody>
        </p:sp>
      </p:grp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2484438" y="3894708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122488" y="3894708"/>
            <a:ext cx="3619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122488" y="3894708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2773363" y="4510658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2411413" y="4510658"/>
            <a:ext cx="3619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411413" y="4510658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132138" y="5077395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2770188" y="5077395"/>
            <a:ext cx="3619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770188" y="5077395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3565525" y="566318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3203575" y="5663183"/>
            <a:ext cx="3619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203575" y="566318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102100" y="4005833"/>
            <a:ext cx="1098550" cy="36671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b="0"/>
              <a:t>比較一次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108450" y="4566220"/>
            <a:ext cx="1098550" cy="36671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b="0"/>
              <a:t>比較一次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108450" y="5142483"/>
            <a:ext cx="1098550" cy="36671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b="0"/>
              <a:t>比較一次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110038" y="5718745"/>
            <a:ext cx="1098550" cy="36671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b="0"/>
              <a:t>比較一次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82625" y="3861370"/>
            <a:ext cx="3168650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82625" y="4437633"/>
            <a:ext cx="3168650" cy="576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82625" y="5013895"/>
            <a:ext cx="3168650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682625" y="5590158"/>
            <a:ext cx="3168650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5580063" y="3501008"/>
            <a:ext cx="3348037" cy="2016125"/>
          </a:xfrm>
          <a:prstGeom prst="rect">
            <a:avLst/>
          </a:prstGeom>
          <a:solidFill>
            <a:srgbClr val="CCCC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¡"/>
              <a:defRPr kumimoji="1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000" b="0"/>
              <a:t>n</a:t>
            </a:r>
            <a:r>
              <a:rPr lang="zh-TW" altLang="en-US" sz="2000" b="0"/>
              <a:t>筆資料需作</a:t>
            </a:r>
            <a:r>
              <a:rPr lang="en-US" altLang="zh-TW" sz="2000" b="0"/>
              <a:t>(n-1)</a:t>
            </a:r>
            <a:r>
              <a:rPr lang="zh-TW" altLang="en-US" sz="2000" b="0"/>
              <a:t>回合，且</a:t>
            </a:r>
            <a:r>
              <a:rPr lang="zh-TW" altLang="en-US" sz="2000">
                <a:solidFill>
                  <a:srgbClr val="FF0000"/>
                </a:solidFill>
              </a:rPr>
              <a:t>每回合只比較</a:t>
            </a:r>
            <a:r>
              <a:rPr lang="en-US" altLang="zh-TW" sz="2000">
                <a:solidFill>
                  <a:srgbClr val="FF0000"/>
                </a:solidFill>
              </a:rPr>
              <a:t>1</a:t>
            </a:r>
            <a:r>
              <a:rPr lang="zh-TW" altLang="en-US" sz="2000">
                <a:solidFill>
                  <a:srgbClr val="FF0000"/>
                </a:solidFill>
              </a:rPr>
              <a:t>次</a:t>
            </a:r>
            <a:r>
              <a:rPr lang="zh-TW" altLang="en-US" sz="2000" b="0"/>
              <a:t>即可決定</a:t>
            </a:r>
            <a:r>
              <a:rPr lang="en-US" altLang="zh-TW" sz="2000" b="0"/>
              <a:t>x</a:t>
            </a:r>
            <a:r>
              <a:rPr lang="zh-TW" altLang="en-US" sz="2000" b="0"/>
              <a:t>的插入位置。</a:t>
            </a:r>
            <a:r>
              <a:rPr lang="zh-TW" altLang="en-US" sz="2000" b="0">
                <a:sym typeface="Symbol" panose="05050102010706020507" pitchFamily="18" charset="2"/>
              </a:rPr>
              <a:t></a:t>
            </a:r>
            <a:r>
              <a:rPr lang="zh-TW" altLang="en-US" sz="2000" u="sng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總共花費</a:t>
            </a:r>
            <a:r>
              <a:rPr lang="en-US" altLang="zh-TW" sz="2000" u="sng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(n-1)</a:t>
            </a:r>
            <a:r>
              <a:rPr lang="zh-TW" altLang="en-US" sz="2000" u="sng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次比較</a:t>
            </a:r>
            <a:r>
              <a:rPr lang="zh-TW" altLang="en-US" sz="2000" b="0">
                <a:sym typeface="Symbol" panose="05050102010706020507" pitchFamily="18" charset="2"/>
              </a:rPr>
              <a:t>即完成</a:t>
            </a:r>
            <a:r>
              <a:rPr lang="en-US" altLang="zh-TW" sz="2000" b="0">
                <a:sym typeface="Symbol" panose="05050102010706020507" pitchFamily="18" charset="2"/>
              </a:rPr>
              <a:t>Sort</a:t>
            </a:r>
            <a:r>
              <a:rPr lang="zh-TW" altLang="en-US" sz="2000" b="0">
                <a:sym typeface="Symbol" panose="05050102010706020507" pitchFamily="18" charset="2"/>
              </a:rPr>
              <a:t>工作。</a:t>
            </a:r>
          </a:p>
          <a:p>
            <a:r>
              <a:rPr lang="en-US" altLang="zh-TW" sz="2000" b="0">
                <a:ea typeface="標楷體" panose="03000509000000000000" pitchFamily="65" charset="-120"/>
              </a:rPr>
              <a:t>Time complexity = O(n)</a:t>
            </a:r>
          </a:p>
        </p:txBody>
      </p:sp>
    </p:spTree>
    <p:extLst>
      <p:ext uri="{BB962C8B-B14F-4D97-AF65-F5344CB8AC3E}">
        <p14:creationId xmlns:p14="http://schemas.microsoft.com/office/powerpoint/2010/main" val="63961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7" grpId="0" build="allAtOnce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1" y="692696"/>
            <a:ext cx="7715200" cy="532020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[</a:t>
            </a:r>
            <a:r>
              <a:rPr lang="zh-TW" altLang="en-US" dirty="0"/>
              <a:t>說明</a:t>
            </a:r>
            <a:r>
              <a:rPr lang="en-US" altLang="zh-TW" dirty="0"/>
              <a:t>]:</a:t>
            </a:r>
          </a:p>
          <a:p>
            <a:pPr marL="912813" lvl="1" indent="-381000">
              <a:lnSpc>
                <a:spcPct val="110000"/>
              </a:lnSpc>
            </a:pPr>
            <a:r>
              <a:rPr lang="en-US" altLang="zh-TW" dirty="0"/>
              <a:t>n </a:t>
            </a:r>
            <a:r>
              <a:rPr lang="zh-TW" altLang="en-US" dirty="0"/>
              <a:t>個資料做</a:t>
            </a:r>
            <a:r>
              <a:rPr lang="en-US" altLang="zh-TW" dirty="0"/>
              <a:t>Sort</a:t>
            </a:r>
            <a:r>
              <a:rPr lang="zh-TW" altLang="en-US" dirty="0"/>
              <a:t>，有 </a:t>
            </a:r>
            <a:r>
              <a:rPr lang="en-US" altLang="zh-TW" dirty="0"/>
              <a:t>n! </a:t>
            </a:r>
            <a:r>
              <a:rPr lang="zh-TW" altLang="en-US" dirty="0"/>
              <a:t>個可能的排序結果。因此，</a:t>
            </a:r>
            <a:r>
              <a:rPr lang="en-US" altLang="zh-TW" dirty="0"/>
              <a:t>Sort </a:t>
            </a:r>
            <a:r>
              <a:rPr lang="zh-TW" altLang="en-US" dirty="0"/>
              <a:t>的 </a:t>
            </a:r>
            <a:r>
              <a:rPr lang="en-US" altLang="zh-TW" dirty="0"/>
              <a:t>Decision Tree</a:t>
            </a:r>
            <a:r>
              <a:rPr lang="zh-TW" altLang="en-US" dirty="0"/>
              <a:t>有 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n! 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個 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Leaf nodes</a:t>
            </a:r>
            <a:r>
              <a:rPr lang="zh-TW" altLang="en-US" dirty="0"/>
              <a:t>。</a:t>
            </a:r>
          </a:p>
          <a:p>
            <a:pPr marL="912813" lvl="1" indent="-381000">
              <a:lnSpc>
                <a:spcPct val="150000"/>
              </a:lnSpc>
            </a:pPr>
            <a:r>
              <a:rPr lang="zh-TW" altLang="en-US" dirty="0"/>
              <a:t>根據二元樹之三個基本定理的 </a:t>
            </a:r>
            <a:r>
              <a:rPr lang="en-US" altLang="zh-TW" dirty="0"/>
              <a:t>[</a:t>
            </a:r>
            <a:r>
              <a:rPr lang="zh-TW" altLang="en-US" dirty="0"/>
              <a:t>定理一</a:t>
            </a:r>
            <a:r>
              <a:rPr lang="en-US" altLang="zh-TW" dirty="0"/>
              <a:t>]</a:t>
            </a:r>
            <a:r>
              <a:rPr lang="zh-TW" altLang="en-US" dirty="0"/>
              <a:t>，我們可以知道 </a:t>
            </a:r>
            <a:r>
              <a:rPr lang="en-US" altLang="zh-TW" dirty="0"/>
              <a:t>2</a:t>
            </a:r>
            <a:r>
              <a:rPr lang="en-US" altLang="zh-TW" baseline="30000" dirty="0"/>
              <a:t>i-1</a:t>
            </a:r>
            <a:r>
              <a:rPr lang="en-US" altLang="zh-TW" dirty="0"/>
              <a:t> = n! </a:t>
            </a:r>
            <a:r>
              <a:rPr lang="en-US" altLang="zh-TW" dirty="0">
                <a:sym typeface="Wingdings 3" panose="05040102010807070707" pitchFamily="18" charset="2"/>
              </a:rPr>
              <a:t> i-1 =            </a:t>
            </a:r>
            <a:r>
              <a:rPr lang="zh-TW" altLang="en-US" dirty="0">
                <a:sym typeface="Wingdings 3" panose="05040102010807070707" pitchFamily="18" charset="2"/>
              </a:rPr>
              <a:t>， ∴</a:t>
            </a:r>
            <a:r>
              <a:rPr lang="en-US" altLang="zh-TW" dirty="0" err="1">
                <a:sym typeface="Wingdings 3" panose="05040102010807070707" pitchFamily="18" charset="2"/>
              </a:rPr>
              <a:t>i</a:t>
            </a:r>
            <a:r>
              <a:rPr lang="en-US" altLang="zh-TW" dirty="0">
                <a:sym typeface="Wingdings 3" panose="05040102010807070707" pitchFamily="18" charset="2"/>
              </a:rPr>
              <a:t> =               +1</a:t>
            </a:r>
            <a:r>
              <a:rPr lang="zh-TW" altLang="en-US" dirty="0">
                <a:sym typeface="Wingdings 3" panose="05040102010807070707" pitchFamily="18" charset="2"/>
              </a:rPr>
              <a:t>，表示</a:t>
            </a:r>
            <a:r>
              <a:rPr lang="zh-TW" altLang="en-US" u="sng" dirty="0">
                <a:sym typeface="Wingdings 3" panose="05040102010807070707" pitchFamily="18" charset="2"/>
              </a:rPr>
              <a:t>此</a:t>
            </a:r>
            <a:r>
              <a:rPr lang="en-US" altLang="zh-TW" u="sng" dirty="0">
                <a:sym typeface="Wingdings 3" panose="05040102010807070707" pitchFamily="18" charset="2"/>
              </a:rPr>
              <a:t>Tree</a:t>
            </a:r>
            <a:r>
              <a:rPr lang="zh-TW" altLang="en-US" u="sng" dirty="0">
                <a:sym typeface="Wingdings 3" panose="05040102010807070707" pitchFamily="18" charset="2"/>
              </a:rPr>
              <a:t>的高度至少為               </a:t>
            </a:r>
            <a:r>
              <a:rPr lang="en-US" altLang="zh-TW" u="sng" dirty="0">
                <a:sym typeface="Wingdings 3" panose="05040102010807070707" pitchFamily="18" charset="2"/>
              </a:rPr>
              <a:t>+1</a:t>
            </a:r>
            <a:r>
              <a:rPr lang="en-US" altLang="zh-TW" dirty="0">
                <a:sym typeface="Wingdings 3" panose="05040102010807070707" pitchFamily="18" charset="2"/>
              </a:rPr>
              <a:t> </a:t>
            </a:r>
            <a:r>
              <a:rPr lang="zh-TW" altLang="en-US" dirty="0">
                <a:sym typeface="Wingdings 3" panose="05040102010807070707" pitchFamily="18" charset="2"/>
              </a:rPr>
              <a:t>。</a:t>
            </a:r>
          </a:p>
          <a:p>
            <a:pPr marL="912813" lvl="1" indent="-381000">
              <a:lnSpc>
                <a:spcPct val="110000"/>
              </a:lnSpc>
            </a:pPr>
            <a:r>
              <a:rPr lang="zh-TW" altLang="en-US" dirty="0">
                <a:sym typeface="Wingdings 3" panose="05040102010807070707" pitchFamily="18" charset="2"/>
              </a:rPr>
              <a:t>比較次數為 </a:t>
            </a:r>
            <a:r>
              <a:rPr lang="zh-TW" altLang="en-US" dirty="0">
                <a:sym typeface="Symbol" panose="05050102010706020507" pitchFamily="18" charset="2"/>
              </a:rPr>
              <a:t></a:t>
            </a:r>
          </a:p>
          <a:p>
            <a:pPr marL="912813" lvl="1" indent="-381000">
              <a:lnSpc>
                <a:spcPct val="110000"/>
              </a:lnSpc>
            </a:pPr>
            <a:r>
              <a:rPr lang="zh-TW" altLang="en-US" dirty="0">
                <a:sym typeface="Symbol" panose="05050102010706020507" pitchFamily="18" charset="2"/>
              </a:rPr>
              <a:t>又由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Stirling’s approximation</a:t>
            </a:r>
            <a:r>
              <a:rPr lang="zh-TW" altLang="en-US" dirty="0"/>
              <a:t>知道，</a:t>
            </a:r>
            <a:r>
              <a:rPr lang="en-US" altLang="zh-TW" dirty="0"/>
              <a:t>n!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TW" dirty="0"/>
              <a:t> </a:t>
            </a:r>
          </a:p>
          <a:p>
            <a:pPr marL="912813" lvl="1" indent="-381000">
              <a:lnSpc>
                <a:spcPct val="110000"/>
              </a:lnSpc>
            </a:pPr>
            <a:r>
              <a:rPr lang="en-US" altLang="zh-TW" dirty="0"/>
              <a:t>log</a:t>
            </a:r>
            <a:r>
              <a:rPr lang="en-US" altLang="zh-TW" baseline="-25000" dirty="0"/>
              <a:t>2</a:t>
            </a:r>
            <a:r>
              <a:rPr lang="en-US" altLang="zh-TW" dirty="0"/>
              <a:t> n!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TW" dirty="0"/>
              <a:t> log</a:t>
            </a:r>
            <a:r>
              <a:rPr lang="en-US" altLang="zh-TW" baseline="-25000" dirty="0"/>
              <a:t>2</a:t>
            </a:r>
            <a:r>
              <a:rPr lang="en-US" altLang="zh-TW" dirty="0"/>
              <a:t>  			</a:t>
            </a:r>
            <a:r>
              <a:rPr lang="zh-TW" altLang="en-US" dirty="0"/>
              <a:t>            </a:t>
            </a:r>
            <a:r>
              <a:rPr lang="en-US" altLang="zh-TW" dirty="0"/>
              <a:t>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TW" dirty="0"/>
              <a:t> n log</a:t>
            </a:r>
            <a:r>
              <a:rPr lang="en-US" altLang="zh-TW" baseline="-25000" dirty="0"/>
              <a:t>2</a:t>
            </a:r>
            <a:r>
              <a:rPr lang="en-US" altLang="zh-TW" dirty="0"/>
              <a:t> n 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TW" dirty="0"/>
              <a:t>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TW" dirty="0"/>
              <a:t>(n</a:t>
            </a:r>
            <a:r>
              <a:rPr lang="en-US" altLang="zh-TW" sz="1800" dirty="0"/>
              <a:t> log</a:t>
            </a:r>
            <a:r>
              <a:rPr lang="en-US" altLang="zh-TW" sz="1800" baseline="-25000" dirty="0"/>
              <a:t>2</a:t>
            </a:r>
            <a:r>
              <a:rPr lang="en-US" altLang="zh-TW" sz="1800" dirty="0"/>
              <a:t> n)</a:t>
            </a:r>
            <a:r>
              <a:rPr lang="en-US" altLang="zh-TW" dirty="0"/>
              <a:t> </a:t>
            </a:r>
          </a:p>
          <a:p>
            <a:pPr marL="912813" lvl="1" indent="-3810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 </a:t>
            </a:r>
          </a:p>
          <a:p>
            <a:pPr marL="912813" lvl="1" indent="-3810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zh-TW" altLang="en-US" dirty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    ∴              </a:t>
            </a:r>
            <a:r>
              <a:rPr lang="en-US" altLang="zh-TW" u="sng" dirty="0">
                <a:sym typeface="Symbol" panose="05050102010706020507" pitchFamily="18" charset="2"/>
              </a:rPr>
              <a:t> </a:t>
            </a:r>
            <a:r>
              <a:rPr lang="en-US" altLang="zh-TW" u="sng" dirty="0">
                <a:cs typeface="Times New Roman" panose="02020603050405020304" pitchFamily="18" charset="0"/>
                <a:sym typeface="Symbol" panose="05050102010706020507" pitchFamily="18" charset="2"/>
              </a:rPr>
              <a:t>≤ </a:t>
            </a:r>
            <a:r>
              <a:rPr lang="en-US" altLang="zh-TW" b="1" u="sng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O(n log</a:t>
            </a:r>
            <a:r>
              <a:rPr lang="en-US" altLang="zh-TW" b="1" u="sng" baseline="-250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b="1" u="sng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n)</a:t>
            </a:r>
          </a:p>
        </p:txBody>
      </p:sp>
      <p:graphicFrame>
        <p:nvGraphicFramePr>
          <p:cNvPr id="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853850"/>
              </p:ext>
            </p:extLst>
          </p:nvPr>
        </p:nvGraphicFramePr>
        <p:xfrm>
          <a:off x="2775289" y="2610138"/>
          <a:ext cx="1019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9" name="方程式" r:id="rId3" imgW="520560" imgH="228600" progId="Equation.3">
                  <p:embed/>
                </p:oleObj>
              </mc:Choice>
              <mc:Fallback>
                <p:oleObj name="方程式" r:id="rId3" imgW="520560" imgH="228600" progId="Equation.3">
                  <p:embed/>
                  <p:pic>
                    <p:nvPicPr>
                      <p:cNvPr id="73015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5289" y="2610138"/>
                        <a:ext cx="10191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496641"/>
              </p:ext>
            </p:extLst>
          </p:nvPr>
        </p:nvGraphicFramePr>
        <p:xfrm>
          <a:off x="4391576" y="2610138"/>
          <a:ext cx="1019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0" name="方程式" r:id="rId5" imgW="520560" imgH="228600" progId="Equation.3">
                  <p:embed/>
                </p:oleObj>
              </mc:Choice>
              <mc:Fallback>
                <p:oleObj name="方程式" r:id="rId5" imgW="520560" imgH="228600" progId="Equation.3">
                  <p:embed/>
                  <p:pic>
                    <p:nvPicPr>
                      <p:cNvPr id="73016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576" y="2610138"/>
                        <a:ext cx="10191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74155"/>
              </p:ext>
            </p:extLst>
          </p:nvPr>
        </p:nvGraphicFramePr>
        <p:xfrm>
          <a:off x="2237531" y="2996952"/>
          <a:ext cx="1019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1" name="方程式" r:id="rId6" imgW="520560" imgH="228600" progId="Equation.3">
                  <p:embed/>
                </p:oleObj>
              </mc:Choice>
              <mc:Fallback>
                <p:oleObj name="方程式" r:id="rId6" imgW="520560" imgH="228600" progId="Equation.3">
                  <p:embed/>
                  <p:pic>
                    <p:nvPicPr>
                      <p:cNvPr id="73016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531" y="2996952"/>
                        <a:ext cx="10191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440549"/>
              </p:ext>
            </p:extLst>
          </p:nvPr>
        </p:nvGraphicFramePr>
        <p:xfrm>
          <a:off x="3035150" y="3557389"/>
          <a:ext cx="1019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2" name="方程式" r:id="rId7" imgW="520560" imgH="228600" progId="Equation.3">
                  <p:embed/>
                </p:oleObj>
              </mc:Choice>
              <mc:Fallback>
                <p:oleObj name="方程式" r:id="rId7" imgW="520560" imgH="228600" progId="Equation.3">
                  <p:embed/>
                  <p:pic>
                    <p:nvPicPr>
                      <p:cNvPr id="73016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150" y="3557389"/>
                        <a:ext cx="10191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500867"/>
              </p:ext>
            </p:extLst>
          </p:nvPr>
        </p:nvGraphicFramePr>
        <p:xfrm>
          <a:off x="1680617" y="5441355"/>
          <a:ext cx="1019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3" name="方程式" r:id="rId8" imgW="520560" imgH="228600" progId="Equation.3">
                  <p:embed/>
                </p:oleObj>
              </mc:Choice>
              <mc:Fallback>
                <p:oleObj name="方程式" r:id="rId8" imgW="520560" imgH="228600" progId="Equation.3">
                  <p:embed/>
                  <p:pic>
                    <p:nvPicPr>
                      <p:cNvPr id="73016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617" y="5441355"/>
                        <a:ext cx="10191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7"/>
          <p:cNvSpPr txBox="1">
            <a:spLocks noChangeArrowheads="1"/>
          </p:cNvSpPr>
          <p:nvPr/>
        </p:nvSpPr>
        <p:spPr bwMode="auto">
          <a:xfrm>
            <a:off x="4711749" y="5441355"/>
            <a:ext cx="1963738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Wingdings 3" panose="05040102010807070707" pitchFamily="18" charset="2"/>
              </a:rPr>
              <a:t> 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(n log</a:t>
            </a:r>
            <a:r>
              <a:rPr lang="en-US" altLang="zh-TW" sz="24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 n)</a:t>
            </a: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63634"/>
              </p:ext>
            </p:extLst>
          </p:nvPr>
        </p:nvGraphicFramePr>
        <p:xfrm>
          <a:off x="5580112" y="3933056"/>
          <a:ext cx="10953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4" r:id="rId9" imgW="1091726" imgH="609336" progId="Equation.3">
                  <p:embed/>
                </p:oleObj>
              </mc:Choice>
              <mc:Fallback>
                <p:oleObj r:id="rId9" imgW="1091726" imgH="609336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933056"/>
                        <a:ext cx="10953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225627"/>
              </p:ext>
            </p:extLst>
          </p:nvPr>
        </p:nvGraphicFramePr>
        <p:xfrm>
          <a:off x="2775289" y="4469198"/>
          <a:ext cx="2256982" cy="56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5" name="方程式" r:id="rId11" imgW="1574640" imgH="393480" progId="Equation.3">
                  <p:embed/>
                </p:oleObj>
              </mc:Choice>
              <mc:Fallback>
                <p:oleObj name="方程式" r:id="rId11" imgW="1574640" imgH="393480" progId="Equation.3">
                  <p:embed/>
                  <p:pic>
                    <p:nvPicPr>
                      <p:cNvPr id="10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5289" y="4469198"/>
                        <a:ext cx="2256982" cy="5648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57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88876"/>
          </a:xfrm>
        </p:spPr>
        <p:txBody>
          <a:bodyPr/>
          <a:lstStyle/>
          <a:p>
            <a:r>
              <a:rPr lang="zh-TW" altLang="en-US" dirty="0"/>
              <a:t>補 </a:t>
            </a:r>
            <a:r>
              <a:rPr lang="en-US" altLang="zh-TW" dirty="0"/>
              <a:t>3: </a:t>
            </a:r>
            <a:r>
              <a:rPr lang="zh-TW" altLang="en-US" dirty="0"/>
              <a:t>建立</a:t>
            </a:r>
            <a:r>
              <a:rPr lang="en-US" altLang="zh-TW" cap="none" dirty="0"/>
              <a:t>Heap</a:t>
            </a:r>
            <a:r>
              <a:rPr lang="zh-TW" altLang="en-US" dirty="0"/>
              <a:t>花費 </a:t>
            </a:r>
            <a:r>
              <a:rPr lang="en-US" altLang="zh-TW" dirty="0"/>
              <a:t>O(</a:t>
            </a:r>
            <a:r>
              <a:rPr lang="en-US" altLang="zh-TW" cap="none" dirty="0"/>
              <a:t>n</a:t>
            </a:r>
            <a:r>
              <a:rPr lang="en-US" altLang="zh-TW" dirty="0"/>
              <a:t>) </a:t>
            </a:r>
            <a:r>
              <a:rPr lang="zh-TW" altLang="en-US" dirty="0"/>
              <a:t>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3622675" y="1412875"/>
            <a:ext cx="2232025" cy="2087563"/>
            <a:chOff x="2064" y="935"/>
            <a:chExt cx="1406" cy="1315"/>
          </a:xfrm>
        </p:grpSpPr>
        <p:sp>
          <p:nvSpPr>
            <p:cNvPr id="5" name="AutoShape 55"/>
            <p:cNvSpPr>
              <a:spLocks noChangeArrowheads="1"/>
            </p:cNvSpPr>
            <p:nvPr/>
          </p:nvSpPr>
          <p:spPr bwMode="auto">
            <a:xfrm>
              <a:off x="2064" y="935"/>
              <a:ext cx="1406" cy="1315"/>
            </a:xfrm>
            <a:prstGeom prst="triangle">
              <a:avLst>
                <a:gd name="adj" fmla="val 5000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Oval 40"/>
            <p:cNvSpPr>
              <a:spLocks noChangeAspect="1" noChangeArrowheads="1"/>
            </p:cNvSpPr>
            <p:nvPr/>
          </p:nvSpPr>
          <p:spPr bwMode="auto">
            <a:xfrm>
              <a:off x="2699" y="935"/>
              <a:ext cx="136" cy="1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2462213" y="1412875"/>
            <a:ext cx="1016000" cy="2089150"/>
            <a:chOff x="1333" y="935"/>
            <a:chExt cx="640" cy="1316"/>
          </a:xfrm>
        </p:grpSpPr>
        <p:sp>
          <p:nvSpPr>
            <p:cNvPr id="8" name="Line 56"/>
            <p:cNvSpPr>
              <a:spLocks noChangeShapeType="1"/>
            </p:cNvSpPr>
            <p:nvPr/>
          </p:nvSpPr>
          <p:spPr bwMode="auto">
            <a:xfrm flipV="1">
              <a:off x="1968" y="935"/>
              <a:ext cx="0" cy="1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Text Box 58"/>
            <p:cNvSpPr txBox="1">
              <a:spLocks noChangeArrowheads="1"/>
            </p:cNvSpPr>
            <p:nvPr/>
          </p:nvSpPr>
          <p:spPr bwMode="auto">
            <a:xfrm>
              <a:off x="1333" y="1430"/>
              <a:ext cx="6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Berlin Sans FB" panose="020E0602020502020306" pitchFamily="34" charset="0"/>
                </a:rPr>
                <a:t>樹高為</a:t>
              </a:r>
              <a:r>
                <a:rPr lang="en-US" altLang="zh-TW" dirty="0">
                  <a:latin typeface="Berlin Sans FB" panose="020E0602020502020306" pitchFamily="34" charset="0"/>
                </a:rPr>
                <a:t>h</a:t>
              </a:r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3765550" y="2852738"/>
            <a:ext cx="1944688" cy="649287"/>
            <a:chOff x="2154" y="1842"/>
            <a:chExt cx="1225" cy="409"/>
          </a:xfrm>
        </p:grpSpPr>
        <p:sp>
          <p:nvSpPr>
            <p:cNvPr id="11" name="AutoShape 54"/>
            <p:cNvSpPr>
              <a:spLocks noChangeArrowheads="1"/>
            </p:cNvSpPr>
            <p:nvPr/>
          </p:nvSpPr>
          <p:spPr bwMode="auto">
            <a:xfrm>
              <a:off x="3061" y="1888"/>
              <a:ext cx="318" cy="363"/>
            </a:xfrm>
            <a:prstGeom prst="triangle">
              <a:avLst>
                <a:gd name="adj" fmla="val 50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auto">
            <a:xfrm>
              <a:off x="2744" y="1888"/>
              <a:ext cx="318" cy="363"/>
            </a:xfrm>
            <a:prstGeom prst="triangle">
              <a:avLst>
                <a:gd name="adj" fmla="val 50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AutoShape 52"/>
            <p:cNvSpPr>
              <a:spLocks noChangeArrowheads="1"/>
            </p:cNvSpPr>
            <p:nvPr/>
          </p:nvSpPr>
          <p:spPr bwMode="auto">
            <a:xfrm>
              <a:off x="2154" y="1888"/>
              <a:ext cx="318" cy="363"/>
            </a:xfrm>
            <a:prstGeom prst="triangle">
              <a:avLst>
                <a:gd name="adj" fmla="val 50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/>
            </a:p>
          </p:txBody>
        </p:sp>
        <p:sp>
          <p:nvSpPr>
            <p:cNvPr id="14" name="Oval 43"/>
            <p:cNvSpPr>
              <a:spLocks noChangeAspect="1" noChangeArrowheads="1"/>
            </p:cNvSpPr>
            <p:nvPr/>
          </p:nvSpPr>
          <p:spPr bwMode="auto">
            <a:xfrm>
              <a:off x="2245" y="1842"/>
              <a:ext cx="136" cy="1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46"/>
            <p:cNvSpPr>
              <a:spLocks noChangeAspect="1" noChangeArrowheads="1"/>
            </p:cNvSpPr>
            <p:nvPr/>
          </p:nvSpPr>
          <p:spPr bwMode="auto">
            <a:xfrm>
              <a:off x="2835" y="1842"/>
              <a:ext cx="136" cy="1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49"/>
            <p:cNvSpPr>
              <a:spLocks noChangeAspect="1" noChangeArrowheads="1"/>
            </p:cNvSpPr>
            <p:nvPr/>
          </p:nvSpPr>
          <p:spPr bwMode="auto">
            <a:xfrm>
              <a:off x="3153" y="1842"/>
              <a:ext cx="136" cy="1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2472" y="197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Arial" panose="020B0604020202020204" pitchFamily="34" charset="0"/>
                </a:rPr>
                <a:t>…</a:t>
              </a:r>
              <a:endParaRPr lang="en-US" altLang="zh-TW"/>
            </a:p>
          </p:txBody>
        </p:sp>
      </p:grpSp>
      <p:sp>
        <p:nvSpPr>
          <p:cNvPr id="18" name="Rectangle 66"/>
          <p:cNvSpPr>
            <a:spLocks noChangeArrowheads="1"/>
          </p:cNvSpPr>
          <p:nvPr/>
        </p:nvSpPr>
        <p:spPr bwMode="auto">
          <a:xfrm>
            <a:off x="3765550" y="2852738"/>
            <a:ext cx="1944688" cy="21748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AutoShape 67"/>
          <p:cNvSpPr>
            <a:spLocks noChangeArrowheads="1"/>
          </p:cNvSpPr>
          <p:nvPr/>
        </p:nvSpPr>
        <p:spPr bwMode="auto">
          <a:xfrm>
            <a:off x="5781675" y="2852738"/>
            <a:ext cx="287338" cy="215900"/>
          </a:xfrm>
          <a:prstGeom prst="rightArrow">
            <a:avLst>
              <a:gd name="adj1" fmla="val 50000"/>
              <a:gd name="adj2" fmla="val 3327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Text Box 68"/>
          <p:cNvSpPr txBox="1">
            <a:spLocks noChangeArrowheads="1"/>
          </p:cNvSpPr>
          <p:nvPr/>
        </p:nvSpPr>
        <p:spPr bwMode="auto">
          <a:xfrm>
            <a:off x="6070600" y="2773363"/>
            <a:ext cx="296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latin typeface="Berlin Sans FB" panose="020E0602020502020306" pitchFamily="34" charset="0"/>
              </a:rPr>
              <a:t>在第 </a:t>
            </a:r>
            <a:r>
              <a:rPr lang="en-US" altLang="zh-TW" dirty="0">
                <a:latin typeface="Berlin Sans FB" panose="020E0602020502020306" pitchFamily="34" charset="0"/>
              </a:rPr>
              <a:t>j </a:t>
            </a:r>
            <a:r>
              <a:rPr lang="zh-TW" altLang="en-US" dirty="0">
                <a:latin typeface="Berlin Sans FB" panose="020E0602020502020306" pitchFamily="34" charset="0"/>
              </a:rPr>
              <a:t>層，最多有</a:t>
            </a:r>
            <a:r>
              <a:rPr lang="en-US" altLang="zh-TW" dirty="0">
                <a:solidFill>
                  <a:srgbClr val="FF0000"/>
                </a:solidFill>
                <a:latin typeface="Berlin Sans FB" panose="020E0602020502020306" pitchFamily="34" charset="0"/>
              </a:rPr>
              <a:t>2</a:t>
            </a:r>
            <a:r>
              <a:rPr lang="en-US" altLang="zh-TW" baseline="30000" dirty="0">
                <a:solidFill>
                  <a:srgbClr val="FF0000"/>
                </a:solidFill>
                <a:latin typeface="Berlin Sans FB" panose="020E0602020502020306" pitchFamily="34" charset="0"/>
              </a:rPr>
              <a:t>j-1</a:t>
            </a:r>
            <a:r>
              <a:rPr lang="zh-TW" altLang="en-US" dirty="0">
                <a:latin typeface="Berlin Sans FB" panose="020E0602020502020306" pitchFamily="34" charset="0"/>
              </a:rPr>
              <a:t>個節點</a:t>
            </a:r>
          </a:p>
        </p:txBody>
      </p:sp>
      <p:sp>
        <p:nvSpPr>
          <p:cNvPr id="21" name="Text Box 69"/>
          <p:cNvSpPr txBox="1">
            <a:spLocks noChangeArrowheads="1"/>
          </p:cNvSpPr>
          <p:nvPr/>
        </p:nvSpPr>
        <p:spPr bwMode="auto">
          <a:xfrm>
            <a:off x="5349875" y="2486025"/>
            <a:ext cx="147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</a:t>
            </a:r>
            <a:r>
              <a:rPr lang="zh-TW" altLang="en-US"/>
              <a:t>最後的父點</a:t>
            </a:r>
            <a:r>
              <a:rPr lang="en-US" altLang="zh-TW"/>
              <a:t>)</a:t>
            </a:r>
          </a:p>
        </p:txBody>
      </p:sp>
      <p:sp>
        <p:nvSpPr>
          <p:cNvPr id="22" name="Line 71"/>
          <p:cNvSpPr>
            <a:spLocks noChangeShapeType="1"/>
          </p:cNvSpPr>
          <p:nvPr/>
        </p:nvSpPr>
        <p:spPr bwMode="auto">
          <a:xfrm>
            <a:off x="4029075" y="3070225"/>
            <a:ext cx="0" cy="4333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Line 72"/>
          <p:cNvSpPr>
            <a:spLocks noChangeShapeType="1"/>
          </p:cNvSpPr>
          <p:nvPr/>
        </p:nvSpPr>
        <p:spPr bwMode="auto">
          <a:xfrm>
            <a:off x="4965700" y="3070225"/>
            <a:ext cx="0" cy="4333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" name="Line 73"/>
          <p:cNvSpPr>
            <a:spLocks noChangeShapeType="1"/>
          </p:cNvSpPr>
          <p:nvPr/>
        </p:nvSpPr>
        <p:spPr bwMode="auto">
          <a:xfrm>
            <a:off x="5478463" y="3070225"/>
            <a:ext cx="0" cy="4333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AutoShape 74"/>
          <p:cNvSpPr>
            <a:spLocks/>
          </p:cNvSpPr>
          <p:nvPr/>
        </p:nvSpPr>
        <p:spPr bwMode="auto">
          <a:xfrm>
            <a:off x="6154738" y="3357563"/>
            <a:ext cx="1211262" cy="681037"/>
          </a:xfrm>
          <a:prstGeom prst="accentCallout2">
            <a:avLst>
              <a:gd name="adj1" fmla="val 16782"/>
              <a:gd name="adj2" fmla="val -6292"/>
              <a:gd name="adj3" fmla="val 16782"/>
              <a:gd name="adj4" fmla="val -17171"/>
              <a:gd name="adj5" fmla="val 2565"/>
              <a:gd name="adj6" fmla="val -5648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dirty="0">
                <a:latin typeface="Berlin Sans FB" panose="020E0602020502020306" pitchFamily="34" charset="0"/>
              </a:rPr>
              <a:t>子樹高度為</a:t>
            </a:r>
            <a:r>
              <a:rPr lang="en-US" altLang="zh-TW" dirty="0">
                <a:latin typeface="Berlin Sans FB" panose="020E0602020502020306" pitchFamily="34" charset="0"/>
              </a:rPr>
              <a:t>h - j</a:t>
            </a:r>
          </a:p>
        </p:txBody>
      </p:sp>
      <p:sp>
        <p:nvSpPr>
          <p:cNvPr id="26" name="Freeform 76"/>
          <p:cNvSpPr>
            <a:spLocks/>
          </p:cNvSpPr>
          <p:nvPr/>
        </p:nvSpPr>
        <p:spPr bwMode="auto">
          <a:xfrm>
            <a:off x="3957638" y="1628775"/>
            <a:ext cx="1284287" cy="1152525"/>
          </a:xfrm>
          <a:custGeom>
            <a:avLst/>
            <a:gdLst>
              <a:gd name="T0" fmla="*/ 151 w 809"/>
              <a:gd name="T1" fmla="*/ 726 h 726"/>
              <a:gd name="T2" fmla="*/ 106 w 809"/>
              <a:gd name="T3" fmla="*/ 681 h 726"/>
              <a:gd name="T4" fmla="*/ 786 w 809"/>
              <a:gd name="T5" fmla="*/ 590 h 726"/>
              <a:gd name="T6" fmla="*/ 242 w 809"/>
              <a:gd name="T7" fmla="*/ 499 h 726"/>
              <a:gd name="T8" fmla="*/ 650 w 809"/>
              <a:gd name="T9" fmla="*/ 318 h 726"/>
              <a:gd name="T10" fmla="*/ 333 w 809"/>
              <a:gd name="T11" fmla="*/ 227 h 726"/>
              <a:gd name="T12" fmla="*/ 560 w 809"/>
              <a:gd name="T13" fmla="*/ 136 h 726"/>
              <a:gd name="T14" fmla="*/ 514 w 809"/>
              <a:gd name="T15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9" h="726">
                <a:moveTo>
                  <a:pt x="151" y="726"/>
                </a:moveTo>
                <a:cubicBezTo>
                  <a:pt x="75" y="715"/>
                  <a:pt x="0" y="704"/>
                  <a:pt x="106" y="681"/>
                </a:cubicBezTo>
                <a:cubicBezTo>
                  <a:pt x="212" y="658"/>
                  <a:pt x="763" y="620"/>
                  <a:pt x="786" y="590"/>
                </a:cubicBezTo>
                <a:cubicBezTo>
                  <a:pt x="809" y="560"/>
                  <a:pt x="265" y="544"/>
                  <a:pt x="242" y="499"/>
                </a:cubicBezTo>
                <a:cubicBezTo>
                  <a:pt x="219" y="454"/>
                  <a:pt x="635" y="363"/>
                  <a:pt x="650" y="318"/>
                </a:cubicBezTo>
                <a:cubicBezTo>
                  <a:pt x="665" y="273"/>
                  <a:pt x="348" y="257"/>
                  <a:pt x="333" y="227"/>
                </a:cubicBezTo>
                <a:cubicBezTo>
                  <a:pt x="318" y="197"/>
                  <a:pt x="530" y="174"/>
                  <a:pt x="560" y="136"/>
                </a:cubicBezTo>
                <a:cubicBezTo>
                  <a:pt x="590" y="98"/>
                  <a:pt x="522" y="23"/>
                  <a:pt x="51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" name="Rectangle 78"/>
          <p:cNvSpPr>
            <a:spLocks noChangeArrowheads="1"/>
          </p:cNvSpPr>
          <p:nvPr/>
        </p:nvSpPr>
        <p:spPr bwMode="auto">
          <a:xfrm>
            <a:off x="0" y="2224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36" name="Text Box 86"/>
          <p:cNvSpPr txBox="1">
            <a:spLocks noChangeArrowheads="1"/>
          </p:cNvSpPr>
          <p:nvPr/>
        </p:nvSpPr>
        <p:spPr bwMode="auto">
          <a:xfrm>
            <a:off x="4294042" y="6116820"/>
            <a:ext cx="1163637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Berlin Sans FB" panose="020E0602020502020306" pitchFamily="34" charset="0"/>
                <a:sym typeface="Wingdings 3" panose="05040102010807070707" pitchFamily="18" charset="2"/>
              </a:rPr>
              <a:t>O(n)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5076057" y="4217493"/>
            <a:ext cx="4076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樹高度為</a:t>
            </a:r>
            <a:r>
              <a:rPr lang="en-US" altLang="zh-TW" sz="1600" dirty="0">
                <a:latin typeface="+mn-ea"/>
              </a:rPr>
              <a:t>h</a:t>
            </a:r>
            <a:r>
              <a:rPr lang="zh-TW" altLang="en-US" sz="1600" dirty="0">
                <a:latin typeface="+mn-ea"/>
              </a:rPr>
              <a:t>的話，</a:t>
            </a:r>
            <a:endParaRPr lang="en-US" altLang="zh-TW" sz="1600" dirty="0">
              <a:latin typeface="+mn-ea"/>
            </a:endParaRPr>
          </a:p>
          <a:p>
            <a:r>
              <a:rPr lang="zh-TW" altLang="en-US" sz="1600" dirty="0">
                <a:latin typeface="+mn-ea"/>
              </a:rPr>
              <a:t>則第</a:t>
            </a:r>
            <a:r>
              <a:rPr lang="en-US" altLang="zh-TW" sz="1600" dirty="0">
                <a:latin typeface="+mn-ea"/>
              </a:rPr>
              <a:t>h</a:t>
            </a:r>
            <a:r>
              <a:rPr lang="zh-TW" altLang="en-US" sz="1600" dirty="0">
                <a:latin typeface="+mn-ea"/>
              </a:rPr>
              <a:t>層有</a:t>
            </a:r>
            <a:r>
              <a:rPr lang="en-US" altLang="zh-TW" sz="1600" dirty="0">
                <a:latin typeface="+mn-ea"/>
              </a:rPr>
              <a:t>2</a:t>
            </a:r>
            <a:r>
              <a:rPr lang="en-US" altLang="zh-TW" sz="1600" baseline="30000" dirty="0">
                <a:latin typeface="+mn-ea"/>
              </a:rPr>
              <a:t>(h-1)</a:t>
            </a:r>
            <a:r>
              <a:rPr lang="zh-TW" altLang="en-US" sz="1600" dirty="0">
                <a:latin typeface="+mn-ea"/>
              </a:rPr>
              <a:t>個元素比較了</a:t>
            </a:r>
            <a:r>
              <a:rPr lang="en-US" altLang="zh-TW" sz="1600" dirty="0">
                <a:latin typeface="+mn-ea"/>
              </a:rPr>
              <a:t>0</a:t>
            </a:r>
            <a:r>
              <a:rPr lang="zh-TW" altLang="en-US" sz="1600" dirty="0">
                <a:latin typeface="+mn-ea"/>
              </a:rPr>
              <a:t>次</a:t>
            </a:r>
            <a:r>
              <a:rPr lang="zh-CN" altLang="en-US" sz="1600" dirty="0">
                <a:latin typeface="+mn-ea"/>
              </a:rPr>
              <a:t>，</a:t>
            </a:r>
            <a:endParaRPr lang="en-US" altLang="zh-TW" sz="1600" dirty="0">
              <a:latin typeface="+mn-ea"/>
            </a:endParaRPr>
          </a:p>
          <a:p>
            <a:r>
              <a:rPr lang="zh-TW" altLang="en-US" sz="1600" dirty="0">
                <a:latin typeface="+mn-ea"/>
              </a:rPr>
              <a:t>第</a:t>
            </a:r>
            <a:r>
              <a:rPr lang="en-US" altLang="zh-TW" sz="1600" dirty="0">
                <a:latin typeface="+mn-ea"/>
              </a:rPr>
              <a:t>h-1</a:t>
            </a:r>
            <a:r>
              <a:rPr lang="zh-TW" altLang="en-US" sz="1600" dirty="0">
                <a:latin typeface="+mn-ea"/>
              </a:rPr>
              <a:t>層</a:t>
            </a:r>
            <a:r>
              <a:rPr lang="zh-CN" altLang="en-US" sz="1600" dirty="0">
                <a:latin typeface="+mn-ea"/>
              </a:rPr>
              <a:t>有</a:t>
            </a:r>
            <a:r>
              <a:rPr lang="en-US" altLang="zh-CN" sz="1600" dirty="0">
                <a:latin typeface="+mn-ea"/>
              </a:rPr>
              <a:t>2</a:t>
            </a:r>
            <a:r>
              <a:rPr lang="en-US" altLang="zh-TW" sz="1600" baseline="30000" dirty="0">
                <a:latin typeface="+mn-ea"/>
              </a:rPr>
              <a:t>(h-2)</a:t>
            </a:r>
            <a:r>
              <a:rPr lang="zh-TW" altLang="en-US" sz="1600" dirty="0">
                <a:latin typeface="+mn-ea"/>
              </a:rPr>
              <a:t>個</a:t>
            </a:r>
            <a:r>
              <a:rPr lang="zh-CN" altLang="en-US" sz="1600" dirty="0">
                <a:latin typeface="+mn-ea"/>
              </a:rPr>
              <a:t>元素比較了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次，</a:t>
            </a:r>
            <a:endParaRPr lang="en-US" altLang="zh-CN" sz="1600" dirty="0">
              <a:latin typeface="+mn-ea"/>
            </a:endParaRPr>
          </a:p>
          <a:p>
            <a:r>
              <a:rPr lang="zh-TW" altLang="en-US" sz="1600" dirty="0">
                <a:latin typeface="+mn-ea"/>
              </a:rPr>
              <a:t>第</a:t>
            </a:r>
            <a:r>
              <a:rPr lang="en-US" altLang="zh-TW" sz="1600" dirty="0">
                <a:latin typeface="+mn-ea"/>
              </a:rPr>
              <a:t>h-2</a:t>
            </a:r>
            <a:r>
              <a:rPr lang="zh-TW" altLang="en-US" sz="1600" dirty="0">
                <a:latin typeface="+mn-ea"/>
              </a:rPr>
              <a:t>層</a:t>
            </a:r>
            <a:r>
              <a:rPr lang="zh-CN" altLang="en-US" sz="1600" dirty="0">
                <a:latin typeface="+mn-ea"/>
              </a:rPr>
              <a:t>有</a:t>
            </a:r>
            <a:r>
              <a:rPr lang="en-US" altLang="zh-CN" sz="1600" dirty="0">
                <a:latin typeface="+mn-ea"/>
              </a:rPr>
              <a:t>2</a:t>
            </a:r>
            <a:r>
              <a:rPr lang="en-US" altLang="zh-TW" sz="1600" baseline="30000" dirty="0">
                <a:latin typeface="+mn-ea"/>
              </a:rPr>
              <a:t>(h-3)</a:t>
            </a:r>
            <a:r>
              <a:rPr lang="zh-TW" altLang="en-US" sz="1600" dirty="0">
                <a:latin typeface="+mn-ea"/>
              </a:rPr>
              <a:t>個</a:t>
            </a:r>
            <a:r>
              <a:rPr lang="zh-CN" altLang="en-US" sz="1600" dirty="0">
                <a:latin typeface="+mn-ea"/>
              </a:rPr>
              <a:t>元素比較了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次，</a:t>
            </a:r>
            <a:endParaRPr lang="en-US" altLang="zh-CN" sz="1600" dirty="0">
              <a:latin typeface="+mn-ea"/>
            </a:endParaRPr>
          </a:p>
          <a:p>
            <a:r>
              <a:rPr lang="zh-TW" altLang="en-US" sz="1600" dirty="0">
                <a:latin typeface="+mn-ea"/>
              </a:rPr>
              <a:t>第</a:t>
            </a:r>
            <a:r>
              <a:rPr lang="en-US" altLang="zh-TW" sz="1600" dirty="0">
                <a:latin typeface="+mn-ea"/>
              </a:rPr>
              <a:t>h-3</a:t>
            </a:r>
            <a:r>
              <a:rPr lang="zh-TW" altLang="en-US" sz="1600" dirty="0">
                <a:latin typeface="+mn-ea"/>
              </a:rPr>
              <a:t>層</a:t>
            </a:r>
            <a:r>
              <a:rPr lang="zh-CN" altLang="en-US" sz="1600" dirty="0">
                <a:latin typeface="+mn-ea"/>
              </a:rPr>
              <a:t>有</a:t>
            </a:r>
            <a:r>
              <a:rPr lang="en-US" altLang="zh-CN" sz="1600" dirty="0">
                <a:latin typeface="+mn-ea"/>
              </a:rPr>
              <a:t>2</a:t>
            </a:r>
            <a:r>
              <a:rPr lang="en-US" altLang="zh-TW" sz="1600" baseline="30000" dirty="0">
                <a:latin typeface="+mn-ea"/>
              </a:rPr>
              <a:t>(h-4)</a:t>
            </a:r>
            <a:r>
              <a:rPr lang="zh-TW" altLang="en-US" sz="1600" dirty="0">
                <a:latin typeface="+mn-ea"/>
              </a:rPr>
              <a:t>個</a:t>
            </a:r>
            <a:r>
              <a:rPr lang="zh-CN" altLang="en-US" sz="1600" dirty="0">
                <a:latin typeface="+mn-ea"/>
              </a:rPr>
              <a:t>元素比較了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次，</a:t>
            </a:r>
            <a:r>
              <a:rPr lang="en-US" altLang="zh-CN" sz="1600" dirty="0">
                <a:latin typeface="+mn-ea"/>
              </a:rPr>
              <a:t>......</a:t>
            </a:r>
            <a:r>
              <a:rPr lang="zh-CN" altLang="en-US" sz="1600" dirty="0">
                <a:latin typeface="+mn-ea"/>
              </a:rPr>
              <a:t>，</a:t>
            </a:r>
            <a:endParaRPr lang="en-US" altLang="zh-CN" sz="1600" dirty="0">
              <a:latin typeface="+mn-ea"/>
            </a:endParaRPr>
          </a:p>
          <a:p>
            <a:r>
              <a:rPr lang="zh-TW" altLang="en-US" sz="1600" dirty="0">
                <a:latin typeface="+mn-ea"/>
              </a:rPr>
              <a:t>第</a:t>
            </a:r>
            <a:r>
              <a:rPr lang="en-US" altLang="zh-TW" sz="1600" dirty="0">
                <a:latin typeface="+mn-ea"/>
              </a:rPr>
              <a:t>1</a:t>
            </a:r>
            <a:r>
              <a:rPr lang="zh-TW" altLang="en-US" sz="1600" dirty="0">
                <a:latin typeface="+mn-ea"/>
              </a:rPr>
              <a:t>層</a:t>
            </a:r>
            <a:r>
              <a:rPr lang="zh-CN" altLang="en-US" sz="1600" dirty="0">
                <a:latin typeface="+mn-ea"/>
              </a:rPr>
              <a:t>有</a:t>
            </a:r>
            <a:r>
              <a:rPr lang="en-US" altLang="zh-CN" sz="1600" dirty="0">
                <a:latin typeface="+mn-ea"/>
              </a:rPr>
              <a:t>1</a:t>
            </a:r>
            <a:r>
              <a:rPr lang="zh-TW" altLang="en-US" sz="1600" dirty="0">
                <a:latin typeface="+mn-ea"/>
              </a:rPr>
              <a:t>個</a:t>
            </a:r>
            <a:r>
              <a:rPr lang="zh-CN" altLang="en-US" sz="1600" dirty="0">
                <a:latin typeface="+mn-ea"/>
              </a:rPr>
              <a:t>元素比較了</a:t>
            </a:r>
            <a:r>
              <a:rPr lang="en-US" altLang="zh-CN" sz="1600" dirty="0">
                <a:latin typeface="+mn-ea"/>
              </a:rPr>
              <a:t>h-1</a:t>
            </a:r>
            <a:r>
              <a:rPr lang="zh-CN" altLang="en-US" sz="1600" dirty="0">
                <a:latin typeface="+mn-ea"/>
              </a:rPr>
              <a:t>次</a:t>
            </a:r>
            <a:endParaRPr lang="zh-TW" altLang="en-US" sz="1600" dirty="0">
              <a:latin typeface="+mn-ea"/>
            </a:endParaRPr>
          </a:p>
        </p:txBody>
      </p:sp>
      <p:sp>
        <p:nvSpPr>
          <p:cNvPr id="32" name="Line 71"/>
          <p:cNvSpPr>
            <a:spLocks noChangeShapeType="1"/>
          </p:cNvSpPr>
          <p:nvPr/>
        </p:nvSpPr>
        <p:spPr bwMode="auto">
          <a:xfrm>
            <a:off x="4021956" y="3070225"/>
            <a:ext cx="0" cy="4333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" name="Line 72"/>
          <p:cNvSpPr>
            <a:spLocks noChangeShapeType="1"/>
          </p:cNvSpPr>
          <p:nvPr/>
        </p:nvSpPr>
        <p:spPr bwMode="auto">
          <a:xfrm>
            <a:off x="4958581" y="3070225"/>
            <a:ext cx="0" cy="4333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" name="Line 73"/>
          <p:cNvSpPr>
            <a:spLocks noChangeShapeType="1"/>
          </p:cNvSpPr>
          <p:nvPr/>
        </p:nvSpPr>
        <p:spPr bwMode="auto">
          <a:xfrm>
            <a:off x="5471344" y="3070225"/>
            <a:ext cx="0" cy="4333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" name="Text Box 79"/>
          <p:cNvSpPr txBox="1">
            <a:spLocks noChangeArrowheads="1"/>
          </p:cNvSpPr>
          <p:nvPr/>
        </p:nvSpPr>
        <p:spPr bwMode="auto">
          <a:xfrm>
            <a:off x="534566" y="2853530"/>
            <a:ext cx="712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Berlin Sans FB" panose="020E0602020502020306" pitchFamily="34" charset="0"/>
              </a:rPr>
              <a:t>Time</a:t>
            </a:r>
          </a:p>
        </p:txBody>
      </p:sp>
      <p:sp>
        <p:nvSpPr>
          <p:cNvPr id="39" name="Rectangle 80"/>
          <p:cNvSpPr>
            <a:spLocks noChangeArrowheads="1"/>
          </p:cNvSpPr>
          <p:nvPr/>
        </p:nvSpPr>
        <p:spPr bwMode="auto">
          <a:xfrm>
            <a:off x="1180331" y="2997200"/>
            <a:ext cx="1512888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Rectangle 83"/>
          <p:cNvSpPr>
            <a:spLocks noChangeArrowheads="1"/>
          </p:cNvSpPr>
          <p:nvPr/>
        </p:nvSpPr>
        <p:spPr bwMode="auto">
          <a:xfrm>
            <a:off x="1180331" y="5084763"/>
            <a:ext cx="2089150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" name="Rectangle 85"/>
          <p:cNvSpPr>
            <a:spLocks noChangeArrowheads="1"/>
          </p:cNvSpPr>
          <p:nvPr/>
        </p:nvSpPr>
        <p:spPr bwMode="auto">
          <a:xfrm>
            <a:off x="1180331" y="6534150"/>
            <a:ext cx="2089150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45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564347"/>
              </p:ext>
            </p:extLst>
          </p:nvPr>
        </p:nvGraphicFramePr>
        <p:xfrm>
          <a:off x="1190627" y="2716214"/>
          <a:ext cx="19923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方程式" r:id="rId3" imgW="1269720" imgH="444240" progId="Equation.3">
                  <p:embed/>
                </p:oleObj>
              </mc:Choice>
              <mc:Fallback>
                <p:oleObj name="方程式" r:id="rId3" imgW="1269720" imgH="444240" progId="Equation.3">
                  <p:embed/>
                  <p:pic>
                    <p:nvPicPr>
                      <p:cNvPr id="35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7" y="2716214"/>
                        <a:ext cx="1992312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物件 28">
            <a:extLst>
              <a:ext uri="{FF2B5EF4-FFF2-40B4-BE49-F238E27FC236}">
                <a16:creationId xmlns:a16="http://schemas.microsoft.com/office/drawing/2014/main" id="{CB5EBBB2-7B85-4BD3-8F04-A6CF3FD91B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852372"/>
              </p:ext>
            </p:extLst>
          </p:nvPr>
        </p:nvGraphicFramePr>
        <p:xfrm>
          <a:off x="1668603" y="3843894"/>
          <a:ext cx="1734751" cy="272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5" imgW="1066680" imgH="1765080" progId="Equation.DSMT4">
                  <p:embed/>
                </p:oleObj>
              </mc:Choice>
              <mc:Fallback>
                <p:oleObj name="Equation" r:id="rId5" imgW="1066680" imgH="1765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8603" y="3843894"/>
                        <a:ext cx="1734751" cy="272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字方塊 30">
            <a:extLst>
              <a:ext uri="{FF2B5EF4-FFF2-40B4-BE49-F238E27FC236}">
                <a16:creationId xmlns:a16="http://schemas.microsoft.com/office/drawing/2014/main" id="{1CAC8736-C2C9-4913-82A1-C334218BE361}"/>
              </a:ext>
            </a:extLst>
          </p:cNvPr>
          <p:cNvSpPr txBox="1"/>
          <p:nvPr/>
        </p:nvSpPr>
        <p:spPr>
          <a:xfrm>
            <a:off x="570825" y="340457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+mn-ea"/>
              </a:rPr>
              <a:t>令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=h-j</a:t>
            </a:r>
            <a:r>
              <a: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+mn-ea"/>
                <a:cs typeface="Times New Roman" panose="02020603050405020304" pitchFamily="18" charset="0"/>
              </a:rPr>
              <a:t>代入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8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5" grpId="0" animBg="1"/>
      <p:bldP spid="36" grpId="0" animBg="1"/>
      <p:bldP spid="37" grpId="0"/>
      <p:bldP spid="38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A5F3DD44-5F8E-4B15-B108-E127380B46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60573"/>
              </p:ext>
            </p:extLst>
          </p:nvPr>
        </p:nvGraphicFramePr>
        <p:xfrm>
          <a:off x="251520" y="1124744"/>
          <a:ext cx="736175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3" imgW="4012920" imgH="431640" progId="Equation.DSMT4">
                  <p:embed/>
                </p:oleObj>
              </mc:Choice>
              <mc:Fallback>
                <p:oleObj name="Equation" r:id="rId3" imgW="4012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1124744"/>
                        <a:ext cx="7361759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0346B521-20ED-40F7-8CB7-6BAF637F74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544224"/>
              </p:ext>
            </p:extLst>
          </p:nvPr>
        </p:nvGraphicFramePr>
        <p:xfrm>
          <a:off x="4932040" y="2132856"/>
          <a:ext cx="3528392" cy="73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5" imgW="1879560" imgH="393480" progId="Equation.DSMT4">
                  <p:embed/>
                </p:oleObj>
              </mc:Choice>
              <mc:Fallback>
                <p:oleObj name="Equation" r:id="rId5" imgW="1879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040" y="2132856"/>
                        <a:ext cx="3528392" cy="739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0BC7DB12-1C39-4E1B-A387-9487A7ED24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157020"/>
              </p:ext>
            </p:extLst>
          </p:nvPr>
        </p:nvGraphicFramePr>
        <p:xfrm>
          <a:off x="584200" y="3429000"/>
          <a:ext cx="79263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7" imgW="4660560" imgH="761760" progId="Equation.DSMT4">
                  <p:embed/>
                </p:oleObj>
              </mc:Choice>
              <mc:Fallback>
                <p:oleObj name="Equation" r:id="rId7" imgW="466056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4200" y="3429000"/>
                        <a:ext cx="7926388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03C55E94-1B3F-4A13-8432-512A2E061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777723"/>
              </p:ext>
            </p:extLst>
          </p:nvPr>
        </p:nvGraphicFramePr>
        <p:xfrm>
          <a:off x="755576" y="5085184"/>
          <a:ext cx="560062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9" imgW="3174840" imgH="571320" progId="Equation.DSMT4">
                  <p:embed/>
                </p:oleObj>
              </mc:Choice>
              <mc:Fallback>
                <p:oleObj name="Equation" r:id="rId9" imgW="317484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576" y="5085184"/>
                        <a:ext cx="5600621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5818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 </a:t>
            </a:r>
            <a:r>
              <a:rPr lang="en-US" altLang="zh-TW" dirty="0"/>
              <a:t>4: </a:t>
            </a:r>
            <a:r>
              <a:rPr lang="en-US" altLang="zh-TW" cap="none" dirty="0"/>
              <a:t>Iterative Merge Sort </a:t>
            </a:r>
            <a:r>
              <a:rPr lang="zh-TW" altLang="en-US" dirty="0"/>
              <a:t>的演算法說明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TW" dirty="0"/>
              <a:t>Algorithm</a:t>
            </a:r>
            <a:r>
              <a:rPr lang="zh-TW" altLang="en-US" dirty="0"/>
              <a:t>主要由</a:t>
            </a:r>
            <a:r>
              <a:rPr lang="en-US" altLang="zh-TW" dirty="0"/>
              <a:t>3</a:t>
            </a:r>
            <a:r>
              <a:rPr lang="zh-TW" altLang="en-US" dirty="0"/>
              <a:t>個副程式組成</a:t>
            </a:r>
            <a:r>
              <a:rPr lang="en-US" altLang="zh-TW" dirty="0"/>
              <a:t>: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Merge1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副程式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將兩個</a:t>
            </a:r>
            <a:r>
              <a:rPr lang="en-US" altLang="zh-TW" dirty="0"/>
              <a:t>Run</a:t>
            </a:r>
            <a:r>
              <a:rPr lang="zh-TW" altLang="en-US" dirty="0"/>
              <a:t>的記錄 </a:t>
            </a:r>
            <a:r>
              <a:rPr lang="en-US" altLang="zh-TW" dirty="0"/>
              <a:t>(</a:t>
            </a:r>
            <a:r>
              <a:rPr lang="zh-TW" altLang="en-US" dirty="0"/>
              <a:t>即</a:t>
            </a:r>
            <a:r>
              <a:rPr lang="en-US" altLang="zh-TW" dirty="0"/>
              <a:t>: </a:t>
            </a:r>
            <a:r>
              <a:rPr lang="zh-TW" altLang="en-US" dirty="0"/>
              <a:t>兩筆已排序的記錄</a:t>
            </a:r>
            <a:r>
              <a:rPr lang="en-US" altLang="zh-TW" dirty="0"/>
              <a:t>)</a:t>
            </a:r>
            <a:r>
              <a:rPr lang="zh-TW" altLang="en-US" dirty="0"/>
              <a:t>，合併成一筆已排序的記錄 </a:t>
            </a:r>
            <a:r>
              <a:rPr lang="en-US" altLang="zh-TW" dirty="0"/>
              <a:t>U (</a:t>
            </a:r>
            <a:r>
              <a:rPr lang="zh-TW" altLang="en-US" dirty="0"/>
              <a:t>即</a:t>
            </a:r>
            <a:r>
              <a:rPr lang="en-US" altLang="zh-TW" dirty="0"/>
              <a:t>: </a:t>
            </a:r>
            <a:r>
              <a:rPr lang="zh-TW" altLang="en-US" dirty="0"/>
              <a:t>合併成一個</a:t>
            </a:r>
            <a:r>
              <a:rPr lang="en-US" altLang="zh-TW" dirty="0"/>
              <a:t>Run)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TW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MergePass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副程式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在每一回合 </a:t>
            </a:r>
            <a:r>
              <a:rPr lang="en-US" altLang="zh-TW" dirty="0"/>
              <a:t>(Pass) </a:t>
            </a:r>
            <a:r>
              <a:rPr lang="zh-TW" altLang="en-US" dirty="0"/>
              <a:t>中，會處理多次的 “合併兩個</a:t>
            </a:r>
            <a:r>
              <a:rPr lang="en-US" altLang="zh-TW" dirty="0"/>
              <a:t>Run” </a:t>
            </a:r>
            <a:r>
              <a:rPr lang="zh-TW" altLang="en-US" dirty="0"/>
              <a:t>之工作</a:t>
            </a:r>
            <a:endParaRPr lang="zh-TW" altLang="en-US" b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TW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MergeSort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副程式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可當作主程式</a:t>
            </a:r>
            <a:r>
              <a:rPr lang="en-US" altLang="zh-TW" dirty="0"/>
              <a:t>)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整個非遞迴的合併排序副程式需執行                    回合 </a:t>
            </a:r>
            <a:r>
              <a:rPr lang="en-US" altLang="zh-TW" dirty="0"/>
              <a:t>(Pass)</a:t>
            </a:r>
            <a:endParaRPr lang="zh-TW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45695"/>
              </p:ext>
            </p:extLst>
          </p:nvPr>
        </p:nvGraphicFramePr>
        <p:xfrm>
          <a:off x="5364088" y="5301208"/>
          <a:ext cx="10080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方程式" r:id="rId3" imgW="495000" imgH="228600" progId="Equation.3">
                  <p:embed/>
                </p:oleObj>
              </mc:Choice>
              <mc:Fallback>
                <p:oleObj name="方程式" r:id="rId3" imgW="495000" imgH="228600" progId="Equation.3">
                  <p:embed/>
                  <p:pic>
                    <p:nvPicPr>
                      <p:cNvPr id="7372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301208"/>
                        <a:ext cx="1008062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39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294"/>
          </a:xfrm>
        </p:spPr>
        <p:txBody>
          <a:bodyPr/>
          <a:lstStyle/>
          <a:p>
            <a:r>
              <a:rPr lang="en-US" altLang="zh-TW" cap="none" dirty="0"/>
              <a:t>Merge1</a:t>
            </a:r>
            <a:r>
              <a:rPr lang="zh-TW" altLang="en-US" dirty="0"/>
              <a:t>副程式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628801"/>
            <a:ext cx="7989752" cy="422999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65263"/>
            <a:ext cx="5761038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003800" y="4941888"/>
            <a:ext cx="3960813" cy="17272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Run 1</a:t>
            </a:r>
            <a:r>
              <a:rPr lang="zh-TW" altLang="en-US"/>
              <a:t>的長度為 </a:t>
            </a:r>
            <a:r>
              <a:rPr lang="en-US" altLang="zh-TW"/>
              <a:t>m</a:t>
            </a:r>
            <a:r>
              <a:rPr lang="zh-TW" altLang="en-US"/>
              <a:t>，</a:t>
            </a:r>
            <a:r>
              <a:rPr lang="en-US" altLang="zh-TW"/>
              <a:t>Run 2</a:t>
            </a:r>
            <a:r>
              <a:rPr lang="zh-TW" altLang="en-US"/>
              <a:t>的長度為 </a:t>
            </a:r>
            <a:r>
              <a:rPr lang="en-US" altLang="zh-TW"/>
              <a:t>n</a:t>
            </a:r>
            <a:r>
              <a:rPr lang="zh-TW" altLang="en-US"/>
              <a:t>，則合併兩個</a:t>
            </a:r>
            <a:r>
              <a:rPr lang="en-US" altLang="zh-TW"/>
              <a:t>Run</a:t>
            </a:r>
            <a:r>
              <a:rPr lang="zh-TW" altLang="en-US"/>
              <a:t>的最多比較次數為 </a:t>
            </a:r>
            <a:r>
              <a:rPr lang="en-US" altLang="zh-TW" u="sng"/>
              <a:t>m+n-1</a:t>
            </a:r>
            <a:r>
              <a:rPr lang="en-US" altLang="zh-TW"/>
              <a:t> </a:t>
            </a:r>
            <a:r>
              <a:rPr lang="zh-TW" altLang="en-US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277204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err="1"/>
              <a:t>MergePass</a:t>
            </a:r>
            <a:r>
              <a:rPr lang="zh-TW" altLang="en-US" dirty="0"/>
              <a:t>副程式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5" y="2305268"/>
            <a:ext cx="7771428" cy="347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5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7"/>
            <a:ext cx="7989752" cy="516610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925" y="548680"/>
            <a:ext cx="8229600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u"/>
              <a:defRPr kumimoji="1" sz="28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¡"/>
              <a:defRPr kumimoji="1" sz="20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2400" b="0"/>
              <a:t>範例 </a:t>
            </a:r>
            <a:r>
              <a:rPr lang="en-US" altLang="zh-TW" sz="2400" b="0"/>
              <a:t>1: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b="0">
                <a:sym typeface="Symbol" panose="05050102010706020507" pitchFamily="18" charset="2"/>
              </a:rPr>
              <a:t>      </a:t>
            </a:r>
            <a:r>
              <a:rPr lang="zh-TW" altLang="en-US" sz="2000" b="0">
                <a:sym typeface="Symbol" panose="05050102010706020507" pitchFamily="18" charset="2"/>
              </a:rPr>
              <a:t>執行 </a:t>
            </a:r>
            <a:r>
              <a:rPr lang="en-US" altLang="zh-TW" sz="2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Pass 2</a:t>
            </a:r>
            <a:r>
              <a:rPr lang="en-US" altLang="zh-TW" sz="2000" b="0">
                <a:sym typeface="Symbol" panose="05050102010706020507" pitchFamily="18" charset="2"/>
              </a:rPr>
              <a:t>: (n = 10, L = 2)</a:t>
            </a:r>
          </a:p>
          <a:p>
            <a:pPr lvl="1"/>
            <a:r>
              <a:rPr lang="en-US" altLang="zh-TW" sz="1800" b="0">
                <a:sym typeface="Symbol" panose="05050102010706020507" pitchFamily="18" charset="2"/>
              </a:rPr>
              <a:t>i = 1 </a:t>
            </a:r>
            <a:r>
              <a:rPr lang="zh-TW" altLang="en-US" sz="1800" b="0">
                <a:sym typeface="Symbol" panose="05050102010706020507" pitchFamily="18" charset="2"/>
              </a:rPr>
              <a:t>時</a:t>
            </a:r>
            <a:r>
              <a:rPr lang="en-US" altLang="zh-TW" sz="1800" b="0">
                <a:sym typeface="Symbol" panose="05050102010706020507" pitchFamily="18" charset="2"/>
              </a:rPr>
              <a:t>:</a:t>
            </a:r>
            <a:endParaRPr lang="en-US" altLang="zh-TW" sz="1800" b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b="0">
                <a:sym typeface="Symbol" panose="05050102010706020507" pitchFamily="18" charset="2"/>
              </a:rPr>
              <a:t>          </a:t>
            </a:r>
            <a:r>
              <a:rPr lang="zh-TW" altLang="en-US" sz="2000" b="0">
                <a:sym typeface="Symbol" panose="05050102010706020507" pitchFamily="18" charset="2"/>
              </a:rPr>
              <a:t>做 </a:t>
            </a: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merge1(S[ ], U[ ], 1, 2, 4)</a:t>
            </a:r>
          </a:p>
          <a:p>
            <a:pPr lvl="1"/>
            <a:r>
              <a:rPr lang="en-US" altLang="zh-TW" sz="1800" b="0">
                <a:sym typeface="Symbol" panose="05050102010706020507" pitchFamily="18" charset="2"/>
              </a:rPr>
              <a:t>i = 5 </a:t>
            </a:r>
            <a:r>
              <a:rPr lang="zh-TW" altLang="en-US" sz="1800" b="0">
                <a:sym typeface="Symbol" panose="05050102010706020507" pitchFamily="18" charset="2"/>
              </a:rPr>
              <a:t>時</a:t>
            </a:r>
            <a:r>
              <a:rPr lang="en-US" altLang="zh-TW" sz="1800" b="0">
                <a:sym typeface="Symbol" panose="05050102010706020507" pitchFamily="18" charset="2"/>
              </a:rPr>
              <a:t>:</a:t>
            </a:r>
            <a:endParaRPr lang="en-US" altLang="zh-TW" sz="1800" b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b="0">
                <a:sym typeface="Symbol" panose="05050102010706020507" pitchFamily="18" charset="2"/>
              </a:rPr>
              <a:t>          </a:t>
            </a:r>
            <a:r>
              <a:rPr lang="zh-TW" altLang="en-US" sz="2000" b="0">
                <a:sym typeface="Symbol" panose="05050102010706020507" pitchFamily="18" charset="2"/>
              </a:rPr>
              <a:t>做 </a:t>
            </a: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merge1(S[ ], U[ ], 5, 6, 8)</a:t>
            </a:r>
          </a:p>
          <a:p>
            <a:pPr lvl="1"/>
            <a:r>
              <a:rPr lang="en-US" altLang="zh-TW" sz="1800" b="0"/>
              <a:t>i = 9 </a:t>
            </a:r>
            <a:r>
              <a:rPr lang="zh-TW" altLang="en-US" sz="1800" b="0"/>
              <a:t>時</a:t>
            </a:r>
            <a:r>
              <a:rPr lang="en-US" altLang="zh-TW" sz="1800" b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b="0">
                <a:sym typeface="Symbol" panose="05050102010706020507" pitchFamily="18" charset="2"/>
              </a:rPr>
              <a:t>          </a:t>
            </a:r>
            <a:r>
              <a:rPr lang="zh-TW" altLang="en-US" sz="2000" b="0">
                <a:sym typeface="Symbol" panose="05050102010706020507" pitchFamily="18" charset="2"/>
              </a:rPr>
              <a:t>做 </a:t>
            </a:r>
            <a:r>
              <a:rPr lang="en-US" altLang="zh-TW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for </a:t>
            </a:r>
            <a:r>
              <a:rPr lang="zh-TW" alt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迴圈</a:t>
            </a:r>
          </a:p>
          <a:p>
            <a:endParaRPr lang="zh-TW" altLang="en-US" sz="2400" b="0"/>
          </a:p>
          <a:p>
            <a:r>
              <a:rPr lang="en-US" altLang="zh-TW" sz="2400" b="0"/>
              <a:t>MergePass</a:t>
            </a:r>
            <a:r>
              <a:rPr lang="zh-TW" altLang="en-US" sz="2400" b="0"/>
              <a:t>副程式</a:t>
            </a:r>
            <a:r>
              <a:rPr lang="en-US" altLang="zh-TW" sz="2400" b="0"/>
              <a:t>: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865498"/>
              </p:ext>
            </p:extLst>
          </p:nvPr>
        </p:nvGraphicFramePr>
        <p:xfrm>
          <a:off x="3635375" y="1556743"/>
          <a:ext cx="5400675" cy="18288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968762129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33294053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31585575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277374819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64801492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969914187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862974559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32660589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32108545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84847288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08951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[5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[1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77]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[11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61]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[15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59]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[19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48]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2124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55824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[1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77]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[11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61]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[19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48]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489095"/>
                  </a:ext>
                </a:extLst>
              </a:tr>
            </a:tbl>
          </a:graphicData>
        </a:graphic>
      </p:graphicFrame>
      <p:pic>
        <p:nvPicPr>
          <p:cNvPr id="6" name="Picture 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463455"/>
            <a:ext cx="39433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3"/>
          <p:cNvSpPr>
            <a:spLocks noChangeArrowheads="1"/>
          </p:cNvSpPr>
          <p:nvPr/>
        </p:nvSpPr>
        <p:spPr bwMode="auto">
          <a:xfrm>
            <a:off x="4716463" y="4815880"/>
            <a:ext cx="4318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635375" y="2996605"/>
            <a:ext cx="208915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75"/>
          <p:cNvSpPr>
            <a:spLocks noChangeArrowheads="1"/>
          </p:cNvSpPr>
          <p:nvPr/>
        </p:nvSpPr>
        <p:spPr bwMode="auto">
          <a:xfrm>
            <a:off x="5867400" y="2996605"/>
            <a:ext cx="208915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76"/>
          <p:cNvSpPr>
            <a:spLocks noChangeArrowheads="1"/>
          </p:cNvSpPr>
          <p:nvPr/>
        </p:nvSpPr>
        <p:spPr bwMode="auto">
          <a:xfrm>
            <a:off x="8027988" y="2996605"/>
            <a:ext cx="1008062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3635375" y="2059980"/>
            <a:ext cx="2089150" cy="433388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4211638" y="2493368"/>
            <a:ext cx="1008062" cy="503237"/>
            <a:chOff x="2653" y="2115"/>
            <a:chExt cx="635" cy="317"/>
          </a:xfrm>
        </p:grpSpPr>
        <p:sp>
          <p:nvSpPr>
            <p:cNvPr id="13" name="Line 79"/>
            <p:cNvSpPr>
              <a:spLocks noChangeShapeType="1"/>
            </p:cNvSpPr>
            <p:nvPr/>
          </p:nvSpPr>
          <p:spPr bwMode="auto">
            <a:xfrm>
              <a:off x="2653" y="2115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80"/>
            <p:cNvSpPr>
              <a:spLocks noChangeShapeType="1"/>
            </p:cNvSpPr>
            <p:nvPr/>
          </p:nvSpPr>
          <p:spPr bwMode="auto">
            <a:xfrm flipH="1">
              <a:off x="2970" y="2115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" name="Rectangle 81"/>
          <p:cNvSpPr>
            <a:spLocks noChangeArrowheads="1"/>
          </p:cNvSpPr>
          <p:nvPr/>
        </p:nvSpPr>
        <p:spPr bwMode="auto">
          <a:xfrm>
            <a:off x="5867400" y="2059980"/>
            <a:ext cx="2089150" cy="433388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6" name="Group 82"/>
          <p:cNvGrpSpPr>
            <a:grpSpLocks/>
          </p:cNvGrpSpPr>
          <p:nvPr/>
        </p:nvGrpSpPr>
        <p:grpSpPr bwMode="auto">
          <a:xfrm>
            <a:off x="6372225" y="2493368"/>
            <a:ext cx="1008063" cy="503237"/>
            <a:chOff x="2653" y="2115"/>
            <a:chExt cx="635" cy="317"/>
          </a:xfrm>
        </p:grpSpPr>
        <p:sp>
          <p:nvSpPr>
            <p:cNvPr id="17" name="Line 83"/>
            <p:cNvSpPr>
              <a:spLocks noChangeShapeType="1"/>
            </p:cNvSpPr>
            <p:nvPr/>
          </p:nvSpPr>
          <p:spPr bwMode="auto">
            <a:xfrm>
              <a:off x="2653" y="2115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2970" y="2115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9" name="Rectangle 85"/>
          <p:cNvSpPr>
            <a:spLocks noChangeArrowheads="1"/>
          </p:cNvSpPr>
          <p:nvPr/>
        </p:nvSpPr>
        <p:spPr bwMode="auto">
          <a:xfrm>
            <a:off x="8027988" y="2059980"/>
            <a:ext cx="1008062" cy="433388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Line 86"/>
          <p:cNvSpPr>
            <a:spLocks noChangeShapeType="1"/>
          </p:cNvSpPr>
          <p:nvPr/>
        </p:nvSpPr>
        <p:spPr bwMode="auto">
          <a:xfrm>
            <a:off x="8459788" y="249336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1" name="Picture 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365030"/>
            <a:ext cx="3724275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7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4"/>
            <a:ext cx="7989752" cy="5688631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925" y="476672"/>
            <a:ext cx="8229600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u"/>
              <a:defRPr kumimoji="1" sz="28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¡"/>
              <a:defRPr kumimoji="1" sz="20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2400" b="0"/>
              <a:t>範例 </a:t>
            </a:r>
            <a:r>
              <a:rPr lang="en-US" altLang="zh-TW" sz="2400" b="0"/>
              <a:t>2: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b="0">
                <a:sym typeface="Symbol" panose="05050102010706020507" pitchFamily="18" charset="2"/>
              </a:rPr>
              <a:t>      </a:t>
            </a:r>
            <a:r>
              <a:rPr lang="zh-TW" altLang="en-US" sz="2000" b="0">
                <a:sym typeface="Symbol" panose="05050102010706020507" pitchFamily="18" charset="2"/>
              </a:rPr>
              <a:t>執行 </a:t>
            </a:r>
            <a:r>
              <a:rPr lang="en-US" altLang="zh-TW" sz="2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Pass 4</a:t>
            </a:r>
            <a:r>
              <a:rPr lang="en-US" altLang="zh-TW" sz="2000" b="0">
                <a:sym typeface="Symbol" panose="05050102010706020507" pitchFamily="18" charset="2"/>
              </a:rPr>
              <a:t>: (n = 10, L = 8)</a:t>
            </a:r>
          </a:p>
          <a:p>
            <a:pPr lvl="1"/>
            <a:r>
              <a:rPr lang="en-US" altLang="zh-TW" sz="1800" b="0">
                <a:sym typeface="Symbol" panose="05050102010706020507" pitchFamily="18" charset="2"/>
              </a:rPr>
              <a:t>i = 1 </a:t>
            </a:r>
            <a:r>
              <a:rPr lang="zh-TW" altLang="en-US" sz="1800" b="0">
                <a:sym typeface="Symbol" panose="05050102010706020507" pitchFamily="18" charset="2"/>
              </a:rPr>
              <a:t>時</a:t>
            </a:r>
            <a:r>
              <a:rPr lang="en-US" altLang="zh-TW" sz="1800" b="0">
                <a:sym typeface="Symbol" panose="05050102010706020507" pitchFamily="18" charset="2"/>
              </a:rPr>
              <a:t>:</a:t>
            </a:r>
            <a:endParaRPr lang="en-US" altLang="zh-TW" sz="1800" b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b="0">
                <a:sym typeface="Symbol" panose="05050102010706020507" pitchFamily="18" charset="2"/>
              </a:rPr>
              <a:t>          </a:t>
            </a:r>
            <a:r>
              <a:rPr lang="zh-TW" altLang="en-US" sz="2000" b="0">
                <a:sym typeface="Symbol" panose="05050102010706020507" pitchFamily="18" charset="2"/>
              </a:rPr>
              <a:t>做 </a:t>
            </a:r>
            <a:r>
              <a:rPr lang="en-US" altLang="zh-TW" sz="2000" b="0">
                <a:sym typeface="Symbol" panose="05050102010706020507" pitchFamily="18" charset="2"/>
              </a:rPr>
              <a:t>if</a:t>
            </a:r>
            <a:r>
              <a:rPr lang="zh-TW" altLang="en-US" sz="2000" b="0">
                <a:sym typeface="Symbol" panose="05050102010706020507" pitchFamily="18" charset="2"/>
              </a:rPr>
              <a:t>條件後的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2000" b="0">
                <a:sym typeface="Symbol" panose="05050102010706020507" pitchFamily="18" charset="2"/>
              </a:rPr>
              <a:t>          </a:t>
            </a: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sym typeface="Symbol" panose="05050102010706020507" pitchFamily="18" charset="2"/>
              </a:rPr>
              <a:t>merge1(S[ ], U[ ], 1, 8, 10)</a:t>
            </a:r>
          </a:p>
          <a:p>
            <a:endParaRPr lang="en-US" altLang="zh-TW" sz="2400" b="0"/>
          </a:p>
          <a:p>
            <a:endParaRPr lang="en-US" altLang="zh-TW" sz="2400" b="0"/>
          </a:p>
          <a:p>
            <a:endParaRPr lang="en-US" altLang="zh-TW" sz="2400" b="0"/>
          </a:p>
          <a:p>
            <a:r>
              <a:rPr lang="en-US" altLang="zh-TW" sz="2400" b="0"/>
              <a:t>MergePass</a:t>
            </a:r>
            <a:r>
              <a:rPr lang="zh-TW" altLang="en-US" sz="2400" b="0"/>
              <a:t>副程式</a:t>
            </a:r>
            <a:r>
              <a:rPr lang="en-US" altLang="zh-TW" sz="2400" b="0"/>
              <a:t>: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458925"/>
              </p:ext>
            </p:extLst>
          </p:nvPr>
        </p:nvGraphicFramePr>
        <p:xfrm>
          <a:off x="3635375" y="1484735"/>
          <a:ext cx="5400675" cy="18288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34698726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401103449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89732458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70125029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194834507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2246817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45549813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472058357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9355288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69867911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205087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[1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77]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[19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48]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076018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46266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[1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77]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344044"/>
                  </a:ext>
                </a:extLst>
              </a:tr>
            </a:tbl>
          </a:graphicData>
        </a:graphic>
      </p:graphicFrame>
      <p:pic>
        <p:nvPicPr>
          <p:cNvPr id="6" name="Picture 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391447"/>
            <a:ext cx="39433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3"/>
          <p:cNvSpPr>
            <a:spLocks noChangeArrowheads="1"/>
          </p:cNvSpPr>
          <p:nvPr/>
        </p:nvSpPr>
        <p:spPr bwMode="auto">
          <a:xfrm>
            <a:off x="4716463" y="4743872"/>
            <a:ext cx="4318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323185"/>
            <a:ext cx="3729037" cy="15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5"/>
          <p:cNvSpPr>
            <a:spLocks noChangeArrowheads="1"/>
          </p:cNvSpPr>
          <p:nvPr/>
        </p:nvSpPr>
        <p:spPr bwMode="auto">
          <a:xfrm>
            <a:off x="3563938" y="2924597"/>
            <a:ext cx="5508625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76"/>
          <p:cNvSpPr>
            <a:spLocks noChangeArrowheads="1"/>
          </p:cNvSpPr>
          <p:nvPr/>
        </p:nvSpPr>
        <p:spPr bwMode="auto">
          <a:xfrm>
            <a:off x="3635375" y="1987972"/>
            <a:ext cx="5380038" cy="433388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7451725" y="2421360"/>
            <a:ext cx="1008063" cy="503237"/>
            <a:chOff x="2653" y="2115"/>
            <a:chExt cx="635" cy="317"/>
          </a:xfrm>
        </p:grpSpPr>
        <p:sp>
          <p:nvSpPr>
            <p:cNvPr id="12" name="Line 78"/>
            <p:cNvSpPr>
              <a:spLocks noChangeShapeType="1"/>
            </p:cNvSpPr>
            <p:nvPr/>
          </p:nvSpPr>
          <p:spPr bwMode="auto">
            <a:xfrm>
              <a:off x="2653" y="2115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79"/>
            <p:cNvSpPr>
              <a:spLocks noChangeShapeType="1"/>
            </p:cNvSpPr>
            <p:nvPr/>
          </p:nvSpPr>
          <p:spPr bwMode="auto">
            <a:xfrm flipH="1">
              <a:off x="2970" y="2115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063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72154"/>
          </a:xfrm>
        </p:spPr>
        <p:txBody>
          <a:bodyPr>
            <a:normAutofit fontScale="90000"/>
          </a:bodyPr>
          <a:lstStyle/>
          <a:p>
            <a:r>
              <a:rPr lang="en-US" altLang="zh-TW" cap="none" dirty="0" err="1"/>
              <a:t>MergeSort</a:t>
            </a:r>
            <a:r>
              <a:rPr lang="zh-TW" altLang="en-US" dirty="0"/>
              <a:t>副程式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770803"/>
            <a:ext cx="7989752" cy="504257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84313"/>
            <a:ext cx="4608513" cy="426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284538"/>
            <a:ext cx="4608513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4663" y="3516313"/>
            <a:ext cx="467995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79838" y="3203575"/>
            <a:ext cx="555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Arial Narrow" panose="020B0606020202030204" pitchFamily="34" charset="0"/>
              </a:rPr>
              <a:t>i = 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84663" y="3933825"/>
            <a:ext cx="4679950" cy="433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84663" y="4365625"/>
            <a:ext cx="4679950" cy="433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284663" y="4797425"/>
            <a:ext cx="4679950" cy="433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79838" y="3638550"/>
            <a:ext cx="555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Arial Narrow" panose="020B0606020202030204" pitchFamily="34" charset="0"/>
              </a:rPr>
              <a:t>i = 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779838" y="4070350"/>
            <a:ext cx="555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Arial Narrow" panose="020B0606020202030204" pitchFamily="34" charset="0"/>
              </a:rPr>
              <a:t>i = 4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779838" y="4502150"/>
            <a:ext cx="555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Arial Narrow" panose="020B0606020202030204" pitchFamily="34" charset="0"/>
              </a:rPr>
              <a:t>i = 8</a:t>
            </a:r>
          </a:p>
        </p:txBody>
      </p:sp>
      <p:sp>
        <p:nvSpPr>
          <p:cNvPr id="14" name="Rectangle 13"/>
          <p:cNvSpPr txBox="1">
            <a:spLocks noChangeArrowheads="1"/>
          </p:cNvSpPr>
          <p:nvPr/>
        </p:nvSpPr>
        <p:spPr>
          <a:xfrm>
            <a:off x="5003800" y="5876925"/>
            <a:ext cx="3960813" cy="792163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TW" altLang="en-US"/>
              <a:t>執行 </a:t>
            </a:r>
            <a:r>
              <a:rPr lang="zh-TW" altLang="en-US" baseline="30000">
                <a:ea typeface="AR MingtiM BIG-5" pitchFamily="49" charset="-120"/>
              </a:rPr>
              <a:t>┌</a:t>
            </a:r>
            <a:r>
              <a:rPr lang="en-US" altLang="zh-TW">
                <a:ea typeface="AR MingtiM BIG-5" pitchFamily="49" charset="-120"/>
              </a:rPr>
              <a:t>log</a:t>
            </a:r>
            <a:r>
              <a:rPr lang="en-US" altLang="zh-TW" baseline="-25000">
                <a:ea typeface="AR MingtiM BIG-5" pitchFamily="49" charset="-120"/>
              </a:rPr>
              <a:t>2</a:t>
            </a:r>
            <a:r>
              <a:rPr lang="en-US" altLang="zh-TW">
                <a:ea typeface="AR MingtiM BIG-5" pitchFamily="49" charset="-120"/>
              </a:rPr>
              <a:t>10</a:t>
            </a:r>
            <a:r>
              <a:rPr lang="en-US" altLang="zh-TW" baseline="30000">
                <a:ea typeface="AR MingtiM BIG-5" pitchFamily="49" charset="-120"/>
              </a:rPr>
              <a:t>┐</a:t>
            </a:r>
            <a:r>
              <a:rPr lang="en-US" altLang="zh-TW">
                <a:ea typeface="AR MingtiM BIG-5" pitchFamily="49" charset="-120"/>
              </a:rPr>
              <a:t>= </a:t>
            </a:r>
            <a:r>
              <a:rPr lang="en-US" altLang="zh-TW" baseline="30000">
                <a:ea typeface="AR MingtiM BIG-5" pitchFamily="49" charset="-120"/>
              </a:rPr>
              <a:t>┌</a:t>
            </a:r>
            <a:r>
              <a:rPr lang="en-US" altLang="zh-TW">
                <a:ea typeface="AR MingtiM BIG-5" pitchFamily="49" charset="-120"/>
              </a:rPr>
              <a:t>3.</a:t>
            </a:r>
            <a:r>
              <a:rPr lang="en-US" altLang="zh-TW">
                <a:ea typeface="AR MingtiM BIG-5" pitchFamily="49" charset="-120"/>
                <a:sym typeface="Symbol" panose="05050102010706020507" pitchFamily="18" charset="2"/>
              </a:rPr>
              <a:t></a:t>
            </a:r>
            <a:r>
              <a:rPr lang="en-US" altLang="zh-TW" baseline="30000">
                <a:ea typeface="AR MingtiM BIG-5" pitchFamily="49" charset="-120"/>
              </a:rPr>
              <a:t>┐</a:t>
            </a:r>
            <a:r>
              <a:rPr lang="en-US" altLang="zh-TW">
                <a:ea typeface="AR MingtiM BIG-5" pitchFamily="49" charset="-120"/>
              </a:rPr>
              <a:t>= 4</a:t>
            </a:r>
            <a:r>
              <a:rPr lang="zh-TW" altLang="en-US">
                <a:ea typeface="AR MingtiM BIG-5" pitchFamily="49" charset="-120"/>
              </a:rPr>
              <a:t>個回合</a:t>
            </a:r>
            <a:r>
              <a:rPr lang="en-US" altLang="zh-TW">
                <a:ea typeface="AR MingtiM BIG-5" pitchFamily="49" charset="-120"/>
              </a:rPr>
              <a:t>(Pass)</a:t>
            </a:r>
          </a:p>
        </p:txBody>
      </p:sp>
    </p:spTree>
    <p:extLst>
      <p:ext uri="{BB962C8B-B14F-4D97-AF65-F5344CB8AC3E}">
        <p14:creationId xmlns:p14="http://schemas.microsoft.com/office/powerpoint/2010/main" val="41344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764704"/>
            <a:ext cx="8229600" cy="5040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[</a:t>
            </a:r>
            <a:r>
              <a:rPr lang="zh-TW" altLang="en-US" dirty="0"/>
              <a:t>分析方法 </a:t>
            </a:r>
            <a:r>
              <a:rPr lang="en-US" altLang="zh-TW" dirty="0"/>
              <a:t>2]: </a:t>
            </a:r>
            <a:r>
              <a:rPr lang="zh-TW" altLang="en-US" dirty="0"/>
              <a:t>利用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遞迴時間函數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TW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TW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T(n) = </a:t>
            </a:r>
            <a:r>
              <a:rPr lang="en-US" altLang="zh-TW" dirty="0">
                <a:solidFill>
                  <a:srgbClr val="0000CC"/>
                </a:solidFill>
              </a:rPr>
              <a:t>T(n-1)</a:t>
            </a:r>
            <a:r>
              <a:rPr lang="en-US" altLang="zh-TW" dirty="0"/>
              <a:t> + 1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= </a:t>
            </a:r>
            <a:r>
              <a:rPr lang="en-US" altLang="zh-TW" dirty="0">
                <a:solidFill>
                  <a:srgbClr val="0000CC"/>
                </a:solidFill>
              </a:rPr>
              <a:t>(T(n-2) + 1)</a:t>
            </a:r>
            <a:r>
              <a:rPr lang="en-US" altLang="zh-TW" dirty="0"/>
              <a:t> + 1 = </a:t>
            </a:r>
            <a:r>
              <a:rPr lang="en-US" altLang="zh-TW" dirty="0">
                <a:solidFill>
                  <a:srgbClr val="FF0000"/>
                </a:solidFill>
              </a:rPr>
              <a:t>T(n-2)</a:t>
            </a:r>
            <a:r>
              <a:rPr lang="en-US" altLang="zh-TW" dirty="0"/>
              <a:t> + 2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= </a:t>
            </a:r>
            <a:r>
              <a:rPr lang="en-US" altLang="zh-TW" dirty="0">
                <a:solidFill>
                  <a:srgbClr val="FF0000"/>
                </a:solidFill>
              </a:rPr>
              <a:t>(T(n-3) + 1)</a:t>
            </a:r>
            <a:r>
              <a:rPr lang="en-US" altLang="zh-TW" dirty="0"/>
              <a:t> +2 = </a:t>
            </a:r>
            <a:r>
              <a:rPr lang="en-US" altLang="zh-TW" dirty="0">
                <a:solidFill>
                  <a:srgbClr val="008000"/>
                </a:solidFill>
              </a:rPr>
              <a:t>T(n-3)</a:t>
            </a:r>
            <a:r>
              <a:rPr lang="en-US" altLang="zh-TW" dirty="0"/>
              <a:t> + 3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= 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= </a:t>
            </a:r>
            <a:r>
              <a:rPr lang="en-US" altLang="zh-TW" dirty="0">
                <a:solidFill>
                  <a:srgbClr val="008000"/>
                </a:solidFill>
              </a:rPr>
              <a:t>T(0)</a:t>
            </a:r>
            <a:r>
              <a:rPr lang="en-US" altLang="zh-TW" dirty="0"/>
              <a:t> + 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</a:t>
            </a:r>
            <a:r>
              <a:rPr lang="en-US" altLang="zh-TW" u="sng" dirty="0">
                <a:sym typeface="Symbol" panose="05050102010706020507" pitchFamily="18" charset="2"/>
              </a:rPr>
              <a:t>T(n) = O(n)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31640" y="2204567"/>
            <a:ext cx="863600" cy="431800"/>
          </a:xfrm>
          <a:prstGeom prst="rect">
            <a:avLst/>
          </a:prstGeom>
          <a:solidFill>
            <a:srgbClr val="0000C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3768" y="2204567"/>
            <a:ext cx="215900" cy="431800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07504" y="1412404"/>
            <a:ext cx="1557337" cy="674688"/>
          </a:xfrm>
          <a:prstGeom prst="borderCallout2">
            <a:avLst>
              <a:gd name="adj1" fmla="val 16940"/>
              <a:gd name="adj2" fmla="val 104894"/>
              <a:gd name="adj3" fmla="val 16940"/>
              <a:gd name="adj4" fmla="val 110093"/>
              <a:gd name="adj5" fmla="val 114824"/>
              <a:gd name="adj6" fmla="val 12956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b="0">
                <a:latin typeface="Berlin Sans FB" panose="020E0602020502020306" pitchFamily="34" charset="0"/>
              </a:rPr>
              <a:t>前</a:t>
            </a:r>
            <a:r>
              <a:rPr lang="en-US" altLang="zh-TW" b="0">
                <a:latin typeface="Berlin Sans FB" panose="020E0602020502020306" pitchFamily="34" charset="0"/>
              </a:rPr>
              <a:t>(n-1)</a:t>
            </a:r>
            <a:r>
              <a:rPr lang="zh-TW" altLang="en-US" b="0">
                <a:latin typeface="Berlin Sans FB" panose="020E0602020502020306" pitchFamily="34" charset="0"/>
              </a:rPr>
              <a:t>筆比較的執行次數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3131840" y="1412404"/>
            <a:ext cx="1655763" cy="720725"/>
          </a:xfrm>
          <a:prstGeom prst="borderCallout2">
            <a:avLst>
              <a:gd name="adj1" fmla="val 15861"/>
              <a:gd name="adj2" fmla="val -4602"/>
              <a:gd name="adj3" fmla="val 15861"/>
              <a:gd name="adj4" fmla="val -9106"/>
              <a:gd name="adj5" fmla="val 108148"/>
              <a:gd name="adj6" fmla="val -2598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b="0">
                <a:latin typeface="Berlin Sans FB" panose="020E0602020502020306" pitchFamily="34" charset="0"/>
              </a:rPr>
              <a:t>第 </a:t>
            </a:r>
            <a:r>
              <a:rPr lang="en-US" altLang="zh-TW" b="0">
                <a:latin typeface="Berlin Sans FB" panose="020E0602020502020306" pitchFamily="34" charset="0"/>
              </a:rPr>
              <a:t>n </a:t>
            </a:r>
            <a:r>
              <a:rPr lang="zh-TW" altLang="en-US" b="0">
                <a:latin typeface="Berlin Sans FB" panose="020E0602020502020306" pitchFamily="34" charset="0"/>
              </a:rPr>
              <a:t>筆資料的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最佳</a:t>
            </a:r>
            <a:r>
              <a:rPr lang="zh-TW" altLang="en-US" b="0">
                <a:latin typeface="Berlin Sans FB" panose="020E0602020502020306" pitchFamily="34" charset="0"/>
              </a:rPr>
              <a:t>比較次數</a:t>
            </a:r>
          </a:p>
        </p:txBody>
      </p:sp>
      <p:sp>
        <p:nvSpPr>
          <p:cNvPr id="9" name="AutoShape 12"/>
          <p:cNvSpPr>
            <a:spLocks/>
          </p:cNvSpPr>
          <p:nvPr/>
        </p:nvSpPr>
        <p:spPr bwMode="auto">
          <a:xfrm>
            <a:off x="3419475" y="3644429"/>
            <a:ext cx="2089150" cy="720725"/>
          </a:xfrm>
          <a:prstGeom prst="borderCallout2">
            <a:avLst>
              <a:gd name="adj1" fmla="val 15861"/>
              <a:gd name="adj2" fmla="val -3648"/>
              <a:gd name="adj3" fmla="val 15861"/>
              <a:gd name="adj4" fmla="val -18009"/>
              <a:gd name="adj5" fmla="val 67843"/>
              <a:gd name="adj6" fmla="val -7165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 b="0">
                <a:latin typeface="Berlin Sans FB" panose="020E0602020502020306" pitchFamily="34" charset="0"/>
              </a:rPr>
              <a:t>沒有資料，所以比較次數 </a:t>
            </a:r>
            <a:r>
              <a:rPr lang="en-US" altLang="zh-TW" b="0">
                <a:latin typeface="Berlin Sans FB" panose="020E0602020502020306" pitchFamily="34" charset="0"/>
              </a:rPr>
              <a:t>T(0) = 0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5607534" y="1888481"/>
            <a:ext cx="3539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void </a:t>
            </a:r>
            <a:r>
              <a:rPr lang="en-US" altLang="zh-TW" dirty="0" err="1"/>
              <a:t>insertionsort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n, </a:t>
            </a:r>
            <a:r>
              <a:rPr lang="en-US" altLang="zh-TW" dirty="0" err="1"/>
              <a:t>keytype</a:t>
            </a:r>
            <a:r>
              <a:rPr lang="en-US" altLang="zh-TW" dirty="0"/>
              <a:t> S[])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index </a:t>
            </a:r>
            <a:r>
              <a:rPr lang="en-US" altLang="zh-TW" dirty="0" err="1"/>
              <a:t>i</a:t>
            </a:r>
            <a:r>
              <a:rPr lang="en-US" altLang="zh-TW" dirty="0"/>
              <a:t>, j;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keytype</a:t>
            </a:r>
            <a:r>
              <a:rPr lang="en-US" altLang="zh-TW" dirty="0"/>
              <a:t> x;</a:t>
            </a:r>
          </a:p>
          <a:p>
            <a:r>
              <a:rPr lang="en-US" altLang="zh-TW" dirty="0"/>
              <a:t>    if (n &lt;= 1) return;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insertionsort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(n-1, S[]);</a:t>
            </a:r>
          </a:p>
          <a:p>
            <a:r>
              <a:rPr lang="en-US" altLang="zh-TW" dirty="0"/>
              <a:t>    x= S[n]</a:t>
            </a:r>
          </a:p>
          <a:p>
            <a:r>
              <a:rPr lang="en-US" altLang="zh-TW" dirty="0"/>
              <a:t>    j= n-1;</a:t>
            </a:r>
          </a:p>
          <a:p>
            <a:r>
              <a:rPr lang="en-US" altLang="zh-TW" dirty="0"/>
              <a:t>    while (j &gt; 0 &amp;&amp; S[j] &gt; x){</a:t>
            </a:r>
          </a:p>
          <a:p>
            <a:r>
              <a:rPr lang="en-US" altLang="zh-TW" dirty="0"/>
              <a:t>        S[j+1] = S[j];</a:t>
            </a:r>
          </a:p>
          <a:p>
            <a:r>
              <a:rPr lang="en-US" altLang="zh-TW" dirty="0"/>
              <a:t>        j--;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S[j+1] = x;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801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609600" y="2420467"/>
            <a:ext cx="3025775" cy="3455987"/>
            <a:chOff x="1062" y="1933"/>
            <a:chExt cx="1906" cy="2177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125" y="1933"/>
            <a:ext cx="1843" cy="2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name="點陣圖影像" r:id="rId3" imgW="2104762" imgH="2343477" progId="Paint.Picture">
                    <p:embed/>
                  </p:oleObj>
                </mc:Choice>
                <mc:Fallback>
                  <p:oleObj name="點陣圖影像" r:id="rId3" imgW="2104762" imgH="2343477" progId="Paint.Picture">
                    <p:embed/>
                    <p:pic>
                      <p:nvPicPr>
                        <p:cNvPr id="58880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" y="1933"/>
                          <a:ext cx="1843" cy="2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ap="flat" cmpd="sng" algn="ctr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60"/>
            <p:cNvSpPr txBox="1">
              <a:spLocks noChangeArrowheads="1"/>
            </p:cNvSpPr>
            <p:nvPr/>
          </p:nvSpPr>
          <p:spPr bwMode="auto">
            <a:xfrm>
              <a:off x="1062" y="3860"/>
              <a:ext cx="68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TW" sz="2000" b="0" u="sng">
                  <a:solidFill>
                    <a:srgbClr val="FF0000"/>
                  </a:solidFill>
                  <a:latin typeface="Berlin Sans FB" panose="020E0602020502020306" pitchFamily="34" charset="0"/>
                </a:rPr>
                <a:t>Solution</a:t>
              </a:r>
              <a:r>
                <a:rPr lang="en-US" altLang="zh-TW" sz="2000" b="0">
                  <a:solidFill>
                    <a:srgbClr val="FF0000"/>
                  </a:solidFill>
                  <a:latin typeface="Berlin Sans FB" panose="020E0602020502020306" pitchFamily="34" charset="0"/>
                </a:rPr>
                <a:t>:</a:t>
              </a:r>
            </a:p>
          </p:txBody>
        </p:sp>
      </p:grp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750" y="764704"/>
            <a:ext cx="7427913" cy="482441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ea typeface="標楷體" panose="03000509000000000000" pitchFamily="65" charset="-120"/>
              </a:rPr>
              <a:t>Worst Case: 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O(n</a:t>
            </a:r>
            <a:r>
              <a:rPr lang="en-US" altLang="zh-TW" b="1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2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/>
              <a:t>當輸入資料是</a:t>
            </a:r>
            <a:r>
              <a:rPr lang="zh-TW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由大到小排好</a:t>
            </a:r>
            <a:r>
              <a:rPr lang="zh-TW" altLang="en-US"/>
              <a:t>時。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[</a:t>
            </a:r>
            <a:r>
              <a:rPr lang="zh-TW" altLang="en-US"/>
              <a:t>分析方法 </a:t>
            </a:r>
            <a:r>
              <a:rPr lang="en-US" altLang="zh-TW"/>
              <a:t>1]: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2484438" y="2852267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051050" y="2852267"/>
            <a:ext cx="433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051050" y="2852267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909763" y="2852267"/>
            <a:ext cx="0" cy="144462"/>
          </a:xfrm>
          <a:prstGeom prst="line">
            <a:avLst/>
          </a:prstGeom>
          <a:noFill/>
          <a:ln w="28575">
            <a:solidFill>
              <a:srgbClr val="7E9CE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1763713" y="2852267"/>
            <a:ext cx="146050" cy="0"/>
          </a:xfrm>
          <a:prstGeom prst="line">
            <a:avLst/>
          </a:prstGeom>
          <a:noFill/>
          <a:ln w="28575">
            <a:solidFill>
              <a:srgbClr val="7E9CE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763713" y="2852267"/>
            <a:ext cx="0" cy="144462"/>
          </a:xfrm>
          <a:prstGeom prst="line">
            <a:avLst/>
          </a:prstGeom>
          <a:noFill/>
          <a:ln w="28575">
            <a:solidFill>
              <a:srgbClr val="7E9CE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2846388" y="3499967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2484438" y="3499967"/>
            <a:ext cx="3619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484438" y="3499967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2417763" y="3499967"/>
            <a:ext cx="0" cy="144462"/>
          </a:xfrm>
          <a:prstGeom prst="line">
            <a:avLst/>
          </a:prstGeom>
          <a:noFill/>
          <a:ln w="28575">
            <a:solidFill>
              <a:srgbClr val="7E9CE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2055813" y="3499967"/>
            <a:ext cx="361950" cy="0"/>
          </a:xfrm>
          <a:prstGeom prst="line">
            <a:avLst/>
          </a:prstGeom>
          <a:noFill/>
          <a:ln w="28575">
            <a:solidFill>
              <a:srgbClr val="7E9CE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055813" y="3499967"/>
            <a:ext cx="0" cy="144462"/>
          </a:xfrm>
          <a:prstGeom prst="line">
            <a:avLst/>
          </a:prstGeom>
          <a:noFill/>
          <a:ln w="28575">
            <a:solidFill>
              <a:srgbClr val="7E9CE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1979613" y="3499967"/>
            <a:ext cx="0" cy="1444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1763713" y="3499967"/>
            <a:ext cx="215900" cy="1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763713" y="3499967"/>
            <a:ext cx="0" cy="1444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3205163" y="4076229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2843213" y="4076229"/>
            <a:ext cx="3619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843213" y="4076229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V="1">
            <a:off x="2776538" y="4076229"/>
            <a:ext cx="0" cy="144463"/>
          </a:xfrm>
          <a:prstGeom prst="line">
            <a:avLst/>
          </a:prstGeom>
          <a:noFill/>
          <a:ln w="28575">
            <a:solidFill>
              <a:srgbClr val="7E9CE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2414588" y="4076229"/>
            <a:ext cx="361950" cy="0"/>
          </a:xfrm>
          <a:prstGeom prst="line">
            <a:avLst/>
          </a:prstGeom>
          <a:noFill/>
          <a:ln w="28575">
            <a:solidFill>
              <a:srgbClr val="7E9CE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2414588" y="4076229"/>
            <a:ext cx="0" cy="144463"/>
          </a:xfrm>
          <a:prstGeom prst="line">
            <a:avLst/>
          </a:prstGeom>
          <a:noFill/>
          <a:ln w="28575">
            <a:solidFill>
              <a:srgbClr val="7E9CE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V="1">
            <a:off x="2338388" y="4076229"/>
            <a:ext cx="0" cy="1444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1978025" y="4076229"/>
            <a:ext cx="360363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1981200" y="4076229"/>
            <a:ext cx="0" cy="1444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V="1">
            <a:off x="1908175" y="4076229"/>
            <a:ext cx="0" cy="144463"/>
          </a:xfrm>
          <a:prstGeom prst="line">
            <a:avLst/>
          </a:prstGeom>
          <a:noFill/>
          <a:ln w="28575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>
            <a:off x="1763713" y="4076229"/>
            <a:ext cx="144462" cy="0"/>
          </a:xfrm>
          <a:prstGeom prst="line">
            <a:avLst/>
          </a:prstGeom>
          <a:noFill/>
          <a:ln w="28575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1763713" y="4076229"/>
            <a:ext cx="0" cy="144463"/>
          </a:xfrm>
          <a:prstGeom prst="line">
            <a:avLst/>
          </a:prstGeom>
          <a:noFill/>
          <a:ln w="28575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V="1">
            <a:off x="3565525" y="4722342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 flipH="1">
            <a:off x="3203575" y="4722342"/>
            <a:ext cx="3619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3203575" y="4722342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V="1">
            <a:off x="2987675" y="4722342"/>
            <a:ext cx="0" cy="144462"/>
          </a:xfrm>
          <a:prstGeom prst="line">
            <a:avLst/>
          </a:prstGeom>
          <a:noFill/>
          <a:ln w="28575">
            <a:solidFill>
              <a:srgbClr val="7E9CE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 flipH="1">
            <a:off x="2627313" y="4722342"/>
            <a:ext cx="361950" cy="0"/>
          </a:xfrm>
          <a:prstGeom prst="line">
            <a:avLst/>
          </a:prstGeom>
          <a:noFill/>
          <a:ln w="28575">
            <a:solidFill>
              <a:srgbClr val="7E9CE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2627313" y="4722342"/>
            <a:ext cx="0" cy="144462"/>
          </a:xfrm>
          <a:prstGeom prst="line">
            <a:avLst/>
          </a:prstGeom>
          <a:noFill/>
          <a:ln w="28575">
            <a:solidFill>
              <a:srgbClr val="7E9CE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2484438" y="4722342"/>
            <a:ext cx="0" cy="1444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H="1" flipV="1">
            <a:off x="2195513" y="4722342"/>
            <a:ext cx="288925" cy="31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2195513" y="4722342"/>
            <a:ext cx="0" cy="1444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 flipV="1">
            <a:off x="2124075" y="4722342"/>
            <a:ext cx="0" cy="144462"/>
          </a:xfrm>
          <a:prstGeom prst="line">
            <a:avLst/>
          </a:prstGeom>
          <a:noFill/>
          <a:ln w="28575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flipH="1" flipV="1">
            <a:off x="1908175" y="4722342"/>
            <a:ext cx="215900" cy="3175"/>
          </a:xfrm>
          <a:prstGeom prst="line">
            <a:avLst/>
          </a:prstGeom>
          <a:noFill/>
          <a:ln w="28575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1911350" y="4722342"/>
            <a:ext cx="0" cy="144462"/>
          </a:xfrm>
          <a:prstGeom prst="line">
            <a:avLst/>
          </a:prstGeom>
          <a:noFill/>
          <a:ln w="28575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flipV="1">
            <a:off x="1835150" y="4725517"/>
            <a:ext cx="0" cy="144462"/>
          </a:xfrm>
          <a:prstGeom prst="line">
            <a:avLst/>
          </a:prstGeom>
          <a:noFill/>
          <a:ln w="28575">
            <a:solidFill>
              <a:srgbClr val="CC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 flipH="1">
            <a:off x="1690688" y="4725517"/>
            <a:ext cx="144462" cy="3175"/>
          </a:xfrm>
          <a:prstGeom prst="line">
            <a:avLst/>
          </a:prstGeom>
          <a:noFill/>
          <a:ln w="28575">
            <a:solidFill>
              <a:srgbClr val="CC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1690688" y="4727104"/>
            <a:ext cx="0" cy="144463"/>
          </a:xfrm>
          <a:prstGeom prst="line">
            <a:avLst/>
          </a:prstGeom>
          <a:noFill/>
          <a:ln w="28575">
            <a:solidFill>
              <a:srgbClr val="CC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3924300" y="2990379"/>
            <a:ext cx="869950" cy="36671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b="0"/>
              <a:t>比一次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3924300" y="3572992"/>
            <a:ext cx="869950" cy="36671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b="0"/>
              <a:t>比二次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3924300" y="4149254"/>
            <a:ext cx="869950" cy="36671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b="0"/>
              <a:t>比三次</a:t>
            </a: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3924300" y="4725517"/>
            <a:ext cx="869950" cy="36671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 b="0"/>
              <a:t>比四次</a:t>
            </a: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179388" y="2276004"/>
            <a:ext cx="3529012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" name="Rectangle 52"/>
          <p:cNvSpPr>
            <a:spLocks noChangeArrowheads="1"/>
          </p:cNvSpPr>
          <p:nvPr/>
        </p:nvSpPr>
        <p:spPr bwMode="auto">
          <a:xfrm>
            <a:off x="179388" y="2925292"/>
            <a:ext cx="3529012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179388" y="3572992"/>
            <a:ext cx="3529012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179388" y="4220692"/>
            <a:ext cx="3529012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179388" y="4868392"/>
            <a:ext cx="3529012" cy="576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179388" y="5444654"/>
            <a:ext cx="3529012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5435600" y="2349029"/>
            <a:ext cx="3382963" cy="1223963"/>
          </a:xfrm>
          <a:prstGeom prst="rect">
            <a:avLst/>
          </a:prstGeom>
          <a:solidFill>
            <a:srgbClr val="CCCC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¡"/>
              <a:defRPr kumimoji="1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000" b="0"/>
              <a:t>n</a:t>
            </a:r>
            <a:r>
              <a:rPr lang="zh-TW" altLang="en-US" sz="2000" b="0"/>
              <a:t>筆資料總共比較次數</a:t>
            </a:r>
            <a:r>
              <a:rPr lang="en-US" altLang="zh-TW" sz="2000" b="0"/>
              <a:t>= 1+2+3…+(n-1) = [n(n-1)]/2</a:t>
            </a:r>
            <a:r>
              <a:rPr lang="zh-TW" altLang="en-US" sz="2000" b="0"/>
              <a:t>。</a:t>
            </a:r>
          </a:p>
          <a:p>
            <a:r>
              <a:rPr lang="en-US" altLang="zh-TW" sz="2000" b="0">
                <a:ea typeface="標楷體" panose="03000509000000000000" pitchFamily="65" charset="-120"/>
              </a:rPr>
              <a:t>Time complexity = O(n</a:t>
            </a:r>
            <a:r>
              <a:rPr lang="en-US" altLang="zh-TW" sz="2000" b="0" baseline="30000">
                <a:ea typeface="標楷體" panose="03000509000000000000" pitchFamily="65" charset="-120"/>
              </a:rPr>
              <a:t>2</a:t>
            </a:r>
            <a:r>
              <a:rPr lang="en-US" altLang="zh-TW" sz="2000" b="0"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015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5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0" grpId="0" animBg="1"/>
      <p:bldP spid="51" grpId="0" animBg="1"/>
      <p:bldP spid="52" grpId="0" animBg="1"/>
      <p:bldP spid="53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836959"/>
            <a:ext cx="8229600" cy="504031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[</a:t>
            </a:r>
            <a:r>
              <a:rPr lang="zh-TW" altLang="en-US"/>
              <a:t>分析方法 </a:t>
            </a:r>
            <a:r>
              <a:rPr lang="en-US" altLang="zh-TW"/>
              <a:t>2]: </a:t>
            </a:r>
            <a:r>
              <a:rPr lang="zh-TW" altLang="en-US"/>
              <a:t>利用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遞迴時間函數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TW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TW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T(n) = </a:t>
            </a:r>
            <a:r>
              <a:rPr lang="en-US" altLang="zh-TW">
                <a:solidFill>
                  <a:srgbClr val="0000CC"/>
                </a:solidFill>
              </a:rPr>
              <a:t>T(n-1)</a:t>
            </a:r>
            <a:r>
              <a:rPr lang="en-US" altLang="zh-TW"/>
              <a:t> + (n-1)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        = </a:t>
            </a:r>
            <a:r>
              <a:rPr lang="en-US" altLang="zh-TW">
                <a:solidFill>
                  <a:srgbClr val="0000CC"/>
                </a:solidFill>
              </a:rPr>
              <a:t>(T(n-2) + (n-2))</a:t>
            </a:r>
            <a:r>
              <a:rPr lang="en-US" altLang="zh-TW"/>
              <a:t> + (n-1) = </a:t>
            </a:r>
            <a:r>
              <a:rPr lang="en-US" altLang="zh-TW">
                <a:solidFill>
                  <a:srgbClr val="FF0000"/>
                </a:solidFill>
              </a:rPr>
              <a:t>T(n-2) </a:t>
            </a:r>
            <a:r>
              <a:rPr lang="en-US" altLang="zh-TW"/>
              <a:t>+ (n-2) + (n-1)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        = </a:t>
            </a:r>
            <a:r>
              <a:rPr lang="en-US" altLang="zh-TW">
                <a:solidFill>
                  <a:srgbClr val="FF0000"/>
                </a:solidFill>
              </a:rPr>
              <a:t>(T(n-3) + (n-3))</a:t>
            </a:r>
            <a:r>
              <a:rPr lang="en-US" altLang="zh-TW"/>
              <a:t> + (n-2) + (n-1)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        = 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        = </a:t>
            </a:r>
            <a:r>
              <a:rPr lang="en-US" altLang="zh-TW">
                <a:solidFill>
                  <a:srgbClr val="008000"/>
                </a:solidFill>
              </a:rPr>
              <a:t>T(0)</a:t>
            </a:r>
            <a:r>
              <a:rPr lang="en-US" altLang="zh-TW"/>
              <a:t> + 0 + 1 + 2 + … + (n-3) + (n-2) + (n-1)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        = 1 + 2 + … + (n-3) + (n-2) + (n-1) = n(n-1)/2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</a:t>
            </a:r>
            <a:r>
              <a:rPr lang="en-US" altLang="zh-TW" u="sng">
                <a:sym typeface="Symbol" panose="05050102010706020507" pitchFamily="18" charset="2"/>
              </a:rPr>
              <a:t>T(n) = O(n</a:t>
            </a:r>
            <a:r>
              <a:rPr lang="en-US" altLang="zh-TW" u="sng" baseline="30000">
                <a:sym typeface="Symbol" panose="05050102010706020507" pitchFamily="18" charset="2"/>
              </a:rPr>
              <a:t>2</a:t>
            </a:r>
            <a:r>
              <a:rPr lang="en-US" altLang="zh-TW" u="sng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31640" y="2276822"/>
            <a:ext cx="863600" cy="431800"/>
          </a:xfrm>
          <a:prstGeom prst="rect">
            <a:avLst/>
          </a:prstGeom>
          <a:solidFill>
            <a:srgbClr val="0000C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83768" y="2276822"/>
            <a:ext cx="792162" cy="431800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107504" y="1484659"/>
            <a:ext cx="1557337" cy="674688"/>
          </a:xfrm>
          <a:prstGeom prst="borderCallout2">
            <a:avLst>
              <a:gd name="adj1" fmla="val 16940"/>
              <a:gd name="adj2" fmla="val 104894"/>
              <a:gd name="adj3" fmla="val 16940"/>
              <a:gd name="adj4" fmla="val 110093"/>
              <a:gd name="adj5" fmla="val 114824"/>
              <a:gd name="adj6" fmla="val 12956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b="0">
                <a:latin typeface="Berlin Sans FB" panose="020E0602020502020306" pitchFamily="34" charset="0"/>
              </a:rPr>
              <a:t>前</a:t>
            </a:r>
            <a:r>
              <a:rPr lang="en-US" altLang="zh-TW" b="0">
                <a:latin typeface="Berlin Sans FB" panose="020E0602020502020306" pitchFamily="34" charset="0"/>
              </a:rPr>
              <a:t>(n-1)</a:t>
            </a:r>
            <a:r>
              <a:rPr lang="zh-TW" altLang="en-US" b="0">
                <a:latin typeface="Berlin Sans FB" panose="020E0602020502020306" pitchFamily="34" charset="0"/>
              </a:rPr>
              <a:t>筆比較的執行次數</a:t>
            </a: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3275707" y="1484659"/>
            <a:ext cx="1584325" cy="720725"/>
          </a:xfrm>
          <a:prstGeom prst="borderCallout2">
            <a:avLst>
              <a:gd name="adj1" fmla="val 15861"/>
              <a:gd name="adj2" fmla="val -4810"/>
              <a:gd name="adj3" fmla="val 15861"/>
              <a:gd name="adj4" fmla="val -9519"/>
              <a:gd name="adj5" fmla="val 108148"/>
              <a:gd name="adj6" fmla="val -2715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b="0">
                <a:latin typeface="Berlin Sans FB" panose="020E0602020502020306" pitchFamily="34" charset="0"/>
              </a:rPr>
              <a:t>第 </a:t>
            </a:r>
            <a:r>
              <a:rPr lang="en-US" altLang="zh-TW" b="0">
                <a:latin typeface="Berlin Sans FB" panose="020E0602020502020306" pitchFamily="34" charset="0"/>
              </a:rPr>
              <a:t>n </a:t>
            </a:r>
            <a:r>
              <a:rPr lang="zh-TW" altLang="en-US" b="0">
                <a:latin typeface="Berlin Sans FB" panose="020E0602020502020306" pitchFamily="34" charset="0"/>
              </a:rPr>
              <a:t>筆資料的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最差</a:t>
            </a:r>
            <a:r>
              <a:rPr lang="zh-TW" altLang="en-US" b="0">
                <a:latin typeface="Berlin Sans FB" panose="020E0602020502020306" pitchFamily="34" charset="0"/>
              </a:rPr>
              <a:t>比較次數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5435600" y="1989484"/>
            <a:ext cx="2089150" cy="720725"/>
          </a:xfrm>
          <a:prstGeom prst="borderCallout2">
            <a:avLst>
              <a:gd name="adj1" fmla="val 15861"/>
              <a:gd name="adj2" fmla="val -3648"/>
              <a:gd name="adj3" fmla="val 15861"/>
              <a:gd name="adj4" fmla="val -34347"/>
              <a:gd name="adj5" fmla="val 310352"/>
              <a:gd name="adj6" fmla="val -16306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 b="0">
                <a:latin typeface="Berlin Sans FB" panose="020E0602020502020306" pitchFamily="34" charset="0"/>
              </a:rPr>
              <a:t>沒有資料，所以比較次數 </a:t>
            </a:r>
            <a:r>
              <a:rPr lang="en-US" altLang="zh-TW" b="0">
                <a:latin typeface="Berlin Sans FB" panose="020E0602020502020306" pitchFamily="34" charset="0"/>
              </a:rPr>
              <a:t>T(0) = 0</a:t>
            </a:r>
          </a:p>
        </p:txBody>
      </p:sp>
    </p:spTree>
    <p:extLst>
      <p:ext uri="{BB962C8B-B14F-4D97-AF65-F5344CB8AC3E}">
        <p14:creationId xmlns:p14="http://schemas.microsoft.com/office/powerpoint/2010/main" val="12067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6308" y="764505"/>
            <a:ext cx="8220075" cy="518477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3000">
                <a:ea typeface="標楷體" panose="03000509000000000000" pitchFamily="65" charset="-120"/>
              </a:rPr>
              <a:t>Average Case: </a:t>
            </a:r>
            <a:r>
              <a:rPr lang="en-US" altLang="zh-TW" sz="3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O(n</a:t>
            </a:r>
            <a:r>
              <a:rPr lang="en-US" altLang="zh-TW" sz="3000" b="1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2</a:t>
            </a:r>
            <a:r>
              <a:rPr lang="en-US" altLang="zh-TW" sz="3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[</a:t>
            </a:r>
            <a:r>
              <a:rPr lang="zh-TW" altLang="en-US"/>
              <a:t>分析方法</a:t>
            </a:r>
            <a:r>
              <a:rPr lang="en-US" altLang="zh-TW"/>
              <a:t>]: </a:t>
            </a:r>
            <a:r>
              <a:rPr lang="zh-TW" altLang="en-US"/>
              <a:t>利用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遞迴時間函數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TW" altLang="en-US" sz="2600"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TW" altLang="en-US" sz="2600"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ea typeface="標楷體" panose="03000509000000000000" pitchFamily="65" charset="-120"/>
              </a:rPr>
              <a:t>T(n) = T(n-1) + n/2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ea typeface="標楷體" panose="03000509000000000000" pitchFamily="65" charset="-120"/>
              </a:rPr>
              <a:t>        = T(n-1) + cn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ea typeface="標楷體" panose="03000509000000000000" pitchFamily="65" charset="-120"/>
              </a:rPr>
              <a:t>        = T(n-2) + c(n-1) + cn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ea typeface="標楷體" panose="03000509000000000000" pitchFamily="65" charset="-120"/>
              </a:rPr>
              <a:t>        = 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ea typeface="標楷體" panose="03000509000000000000" pitchFamily="65" charset="-120"/>
              </a:rPr>
              <a:t>        = T(0)+ c(1+2+…+n)</a:t>
            </a:r>
            <a:endParaRPr lang="en-US" altLang="zh-TW" b="1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ea typeface="標楷體" panose="03000509000000000000" pitchFamily="65" charset="-120"/>
              </a:rPr>
              <a:t>        = c [n(n+1)]/2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ea typeface="標楷體" panose="03000509000000000000" pitchFamily="65" charset="-120"/>
              </a:rPr>
              <a:t>∴</a:t>
            </a:r>
            <a:r>
              <a:rPr lang="en-US" altLang="zh-TW" u="sng">
                <a:ea typeface="標楷體" panose="03000509000000000000" pitchFamily="65" charset="-120"/>
              </a:rPr>
              <a:t>T(n) = O(n</a:t>
            </a:r>
            <a:r>
              <a:rPr lang="en-US" altLang="zh-TW" u="sng" baseline="30000">
                <a:ea typeface="標楷體" panose="03000509000000000000" pitchFamily="65" charset="-120"/>
              </a:rPr>
              <a:t>2</a:t>
            </a:r>
            <a:r>
              <a:rPr lang="en-US" altLang="zh-TW" u="sng"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403648" y="2781176"/>
            <a:ext cx="863600" cy="431800"/>
          </a:xfrm>
          <a:prstGeom prst="rect">
            <a:avLst/>
          </a:prstGeom>
          <a:solidFill>
            <a:srgbClr val="0000C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483768" y="2780928"/>
            <a:ext cx="504825" cy="431800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AutoShape 9"/>
          <p:cNvSpPr>
            <a:spLocks/>
          </p:cNvSpPr>
          <p:nvPr/>
        </p:nvSpPr>
        <p:spPr bwMode="auto">
          <a:xfrm>
            <a:off x="179512" y="1889646"/>
            <a:ext cx="1557338" cy="603250"/>
          </a:xfrm>
          <a:prstGeom prst="borderCallout2">
            <a:avLst>
              <a:gd name="adj1" fmla="val 18949"/>
              <a:gd name="adj2" fmla="val 104894"/>
              <a:gd name="adj3" fmla="val 18949"/>
              <a:gd name="adj4" fmla="val 107032"/>
              <a:gd name="adj5" fmla="val 141315"/>
              <a:gd name="adj6" fmla="val 114782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b="0">
                <a:latin typeface="Berlin Sans FB" panose="020E0602020502020306" pitchFamily="34" charset="0"/>
              </a:rPr>
              <a:t>前</a:t>
            </a:r>
            <a:r>
              <a:rPr lang="en-US" altLang="zh-TW" b="0">
                <a:latin typeface="Berlin Sans FB" panose="020E0602020502020306" pitchFamily="34" charset="0"/>
              </a:rPr>
              <a:t>(n-1)</a:t>
            </a:r>
            <a:r>
              <a:rPr lang="zh-TW" altLang="en-US" b="0">
                <a:latin typeface="Berlin Sans FB" panose="020E0602020502020306" pitchFamily="34" charset="0"/>
              </a:rPr>
              <a:t>筆比較的執行次數</a:t>
            </a:r>
          </a:p>
        </p:txBody>
      </p:sp>
      <p:sp>
        <p:nvSpPr>
          <p:cNvPr id="6" name="AutoShape 10"/>
          <p:cNvSpPr>
            <a:spLocks/>
          </p:cNvSpPr>
          <p:nvPr/>
        </p:nvSpPr>
        <p:spPr bwMode="auto">
          <a:xfrm>
            <a:off x="3059808" y="1915616"/>
            <a:ext cx="1584325" cy="649288"/>
          </a:xfrm>
          <a:prstGeom prst="borderCallout2">
            <a:avLst>
              <a:gd name="adj1" fmla="val 17602"/>
              <a:gd name="adj2" fmla="val -4810"/>
              <a:gd name="adj3" fmla="val 17602"/>
              <a:gd name="adj4" fmla="val -7917"/>
              <a:gd name="adj5" fmla="val 126894"/>
              <a:gd name="adj6" fmla="val -1953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b="0">
                <a:latin typeface="Berlin Sans FB" panose="020E0602020502020306" pitchFamily="34" charset="0"/>
              </a:rPr>
              <a:t>第 </a:t>
            </a:r>
            <a:r>
              <a:rPr lang="en-US" altLang="zh-TW" b="0">
                <a:latin typeface="Berlin Sans FB" panose="020E0602020502020306" pitchFamily="34" charset="0"/>
              </a:rPr>
              <a:t>n </a:t>
            </a:r>
            <a:r>
              <a:rPr lang="zh-TW" altLang="en-US" b="0">
                <a:latin typeface="Berlin Sans FB" panose="020E0602020502020306" pitchFamily="34" charset="0"/>
              </a:rPr>
              <a:t>筆資料的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平均</a:t>
            </a:r>
            <a:r>
              <a:rPr lang="zh-TW" altLang="en-US" b="0">
                <a:latin typeface="Berlin Sans FB" panose="020E0602020502020306" pitchFamily="34" charset="0"/>
              </a:rPr>
              <a:t>比較次數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5004246" y="1844575"/>
            <a:ext cx="4032250" cy="4176713"/>
          </a:xfrm>
          <a:prstGeom prst="wedgeRectCallout">
            <a:avLst>
              <a:gd name="adj1" fmla="val -59093"/>
              <a:gd name="adj2" fmla="val -3973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4638" indent="-2746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u"/>
            </a:pPr>
            <a:r>
              <a:rPr lang="zh-TW" altLang="en-US" b="0">
                <a:latin typeface="Berlin Sans FB" panose="020E0602020502020306" pitchFamily="34" charset="0"/>
              </a:rPr>
              <a:t>第</a:t>
            </a:r>
            <a:r>
              <a:rPr lang="en-US" altLang="zh-TW" b="0">
                <a:latin typeface="Berlin Sans FB" panose="020E0602020502020306" pitchFamily="34" charset="0"/>
              </a:rPr>
              <a:t>n</a:t>
            </a:r>
            <a:r>
              <a:rPr lang="zh-TW" altLang="en-US" b="0">
                <a:latin typeface="Berlin Sans FB" panose="020E0602020502020306" pitchFamily="34" charset="0"/>
              </a:rPr>
              <a:t>筆資料與前</a:t>
            </a:r>
            <a:r>
              <a:rPr lang="en-US" altLang="zh-TW" b="0">
                <a:latin typeface="Berlin Sans FB" panose="020E0602020502020306" pitchFamily="34" charset="0"/>
              </a:rPr>
              <a:t>n-1</a:t>
            </a:r>
            <a:r>
              <a:rPr lang="zh-TW" altLang="en-US" b="0">
                <a:latin typeface="Berlin Sans FB" panose="020E0602020502020306" pitchFamily="34" charset="0"/>
              </a:rPr>
              <a:t>筆資料可能的比較次數有 </a:t>
            </a:r>
            <a:r>
              <a:rPr lang="en-US" altLang="zh-TW" b="0">
                <a:latin typeface="Berlin Sans FB" panose="020E0602020502020306" pitchFamily="34" charset="0"/>
              </a:rPr>
              <a:t>1</a:t>
            </a:r>
            <a:r>
              <a:rPr lang="zh-TW" altLang="en-US" b="0">
                <a:latin typeface="Berlin Sans FB" panose="020E0602020502020306" pitchFamily="34" charset="0"/>
              </a:rPr>
              <a:t>次，</a:t>
            </a:r>
            <a:r>
              <a:rPr lang="en-US" altLang="zh-TW" b="0">
                <a:latin typeface="Berlin Sans FB" panose="020E0602020502020306" pitchFamily="34" charset="0"/>
              </a:rPr>
              <a:t>2</a:t>
            </a:r>
            <a:r>
              <a:rPr lang="zh-TW" altLang="en-US" b="0">
                <a:latin typeface="Berlin Sans FB" panose="020E0602020502020306" pitchFamily="34" charset="0"/>
              </a:rPr>
              <a:t>次，</a:t>
            </a:r>
            <a:r>
              <a:rPr lang="en-US" altLang="zh-TW" b="0">
                <a:latin typeface="Berlin Sans FB" panose="020E0602020502020306" pitchFamily="34" charset="0"/>
              </a:rPr>
              <a:t>3</a:t>
            </a:r>
            <a:r>
              <a:rPr lang="zh-TW" altLang="en-US" b="0">
                <a:latin typeface="Berlin Sans FB" panose="020E0602020502020306" pitchFamily="34" charset="0"/>
              </a:rPr>
              <a:t>次，</a:t>
            </a:r>
            <a:r>
              <a:rPr lang="en-US" altLang="zh-TW" b="0">
                <a:latin typeface="Berlin Sans FB" panose="020E0602020502020306" pitchFamily="34" charset="0"/>
              </a:rPr>
              <a:t>…</a:t>
            </a:r>
            <a:r>
              <a:rPr lang="zh-TW" altLang="en-US" b="0">
                <a:latin typeface="Berlin Sans FB" panose="020E0602020502020306" pitchFamily="34" charset="0"/>
              </a:rPr>
              <a:t>，</a:t>
            </a:r>
            <a:r>
              <a:rPr lang="en-US" altLang="zh-TW" b="0">
                <a:latin typeface="Berlin Sans FB" panose="020E0602020502020306" pitchFamily="34" charset="0"/>
              </a:rPr>
              <a:t>(n-1)</a:t>
            </a:r>
            <a:r>
              <a:rPr lang="zh-TW" altLang="en-US" b="0">
                <a:latin typeface="Berlin Sans FB" panose="020E0602020502020306" pitchFamily="34" charset="0"/>
              </a:rPr>
              <a:t>次。因此，</a:t>
            </a:r>
            <a:r>
              <a:rPr lang="zh-TW" altLang="en-US" b="0">
                <a:latin typeface="Times New Roman" panose="02020603050405020304" pitchFamily="18" charset="0"/>
              </a:rPr>
              <a:t>第</a:t>
            </a:r>
            <a:r>
              <a:rPr lang="en-US" altLang="zh-TW" b="0">
                <a:latin typeface="Times New Roman" panose="02020603050405020304" pitchFamily="18" charset="0"/>
              </a:rPr>
              <a:t>n</a:t>
            </a:r>
            <a:r>
              <a:rPr lang="zh-TW" altLang="en-US" b="0">
                <a:latin typeface="Times New Roman" panose="02020603050405020304" pitchFamily="18" charset="0"/>
              </a:rPr>
              <a:t>筆資料</a:t>
            </a:r>
            <a:r>
              <a:rPr lang="zh-TW" altLang="en-US" b="0">
                <a:latin typeface="Berlin Sans FB" panose="020E0602020502020306" pitchFamily="34" charset="0"/>
              </a:rPr>
              <a:t>與前</a:t>
            </a:r>
            <a:r>
              <a:rPr lang="en-US" altLang="zh-TW" b="0">
                <a:latin typeface="Berlin Sans FB" panose="020E0602020502020306" pitchFamily="34" charset="0"/>
              </a:rPr>
              <a:t>n-1</a:t>
            </a:r>
            <a:r>
              <a:rPr lang="zh-TW" altLang="en-US" b="0">
                <a:latin typeface="Berlin Sans FB" panose="020E0602020502020306" pitchFamily="34" charset="0"/>
              </a:rPr>
              <a:t>筆資料的</a:t>
            </a:r>
            <a:r>
              <a:rPr lang="zh-TW" altLang="en-US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比較次數總合</a:t>
            </a:r>
            <a:r>
              <a:rPr lang="zh-TW" altLang="en-US" b="0">
                <a:latin typeface="Berlin Sans FB" panose="020E0602020502020306" pitchFamily="34" charset="0"/>
              </a:rPr>
              <a:t>為</a:t>
            </a:r>
            <a:r>
              <a:rPr lang="en-US" altLang="zh-TW" b="0">
                <a:latin typeface="Berlin Sans FB" panose="020E0602020502020306" pitchFamily="34" charset="0"/>
              </a:rPr>
              <a:t>: 1+2+3+…(n-1)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u"/>
            </a:pPr>
            <a:r>
              <a:rPr lang="zh-TW" altLang="en-US" b="0">
                <a:latin typeface="Berlin Sans FB" panose="020E0602020502020306" pitchFamily="34" charset="0"/>
              </a:rPr>
              <a:t>第</a:t>
            </a:r>
            <a:r>
              <a:rPr lang="en-US" altLang="zh-TW" b="0">
                <a:latin typeface="Berlin Sans FB" panose="020E0602020502020306" pitchFamily="34" charset="0"/>
              </a:rPr>
              <a:t>n</a:t>
            </a:r>
            <a:r>
              <a:rPr lang="zh-TW" altLang="en-US" b="0">
                <a:latin typeface="Berlin Sans FB" panose="020E0602020502020306" pitchFamily="34" charset="0"/>
              </a:rPr>
              <a:t>筆資料</a:t>
            </a:r>
            <a:r>
              <a:rPr lang="zh-TW" altLang="en-US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要比較的資料數</a:t>
            </a:r>
            <a:r>
              <a:rPr lang="zh-TW" altLang="en-US" b="0">
                <a:latin typeface="Berlin Sans FB" panose="020E0602020502020306" pitchFamily="34" charset="0"/>
              </a:rPr>
              <a:t>為</a:t>
            </a:r>
            <a:r>
              <a:rPr lang="en-US" altLang="zh-TW" b="0">
                <a:latin typeface="Berlin Sans FB" panose="020E0602020502020306" pitchFamily="34" charset="0"/>
              </a:rPr>
              <a:t>(n-1)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u"/>
            </a:pPr>
            <a:r>
              <a:rPr lang="zh-TW" altLang="en-US" b="0">
                <a:latin typeface="Berlin Sans FB" panose="020E0602020502020306" pitchFamily="34" charset="0"/>
              </a:rPr>
              <a:t>因此，第</a:t>
            </a:r>
            <a:r>
              <a:rPr lang="en-US" altLang="zh-TW" b="0">
                <a:latin typeface="Berlin Sans FB" panose="020E0602020502020306" pitchFamily="34" charset="0"/>
              </a:rPr>
              <a:t>n</a:t>
            </a:r>
            <a:r>
              <a:rPr lang="zh-TW" altLang="en-US" b="0">
                <a:latin typeface="Berlin Sans FB" panose="020E0602020502020306" pitchFamily="34" charset="0"/>
              </a:rPr>
              <a:t>筆資料的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平均比較次數</a:t>
            </a:r>
            <a:r>
              <a:rPr lang="zh-TW" altLang="en-US" b="0">
                <a:latin typeface="Berlin Sans FB" panose="020E0602020502020306" pitchFamily="34" charset="0"/>
              </a:rPr>
              <a:t>為</a:t>
            </a:r>
            <a:r>
              <a:rPr lang="en-US" altLang="zh-TW" b="0">
                <a:latin typeface="Berlin Sans FB" panose="020E0602020502020306" pitchFamily="34" charset="0"/>
              </a:rPr>
              <a:t>:</a:t>
            </a: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893367"/>
              </p:ext>
            </p:extLst>
          </p:nvPr>
        </p:nvGraphicFramePr>
        <p:xfrm>
          <a:off x="5363270" y="3861717"/>
          <a:ext cx="20875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方程式" r:id="rId3" imgW="1473120" imgH="1384200" progId="Equation.3">
                  <p:embed/>
                </p:oleObj>
              </mc:Choice>
              <mc:Fallback>
                <p:oleObj name="方程式" r:id="rId3" imgW="1473120" imgH="1384200" progId="Equation.3">
                  <p:embed/>
                  <p:pic>
                    <p:nvPicPr>
                      <p:cNvPr id="5898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3270" y="3861717"/>
                        <a:ext cx="20875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31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Space-Complexity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71" y="1557163"/>
            <a:ext cx="6192838" cy="519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915096" y="3146251"/>
            <a:ext cx="649288" cy="282575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2597596" y="3433588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Simple </a:t>
            </a:r>
          </a:p>
          <a:p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variables</a:t>
            </a: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3780284" y="3146251"/>
            <a:ext cx="1368425" cy="287337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8" name="AutoShape 36"/>
          <p:cNvSpPr>
            <a:spLocks/>
          </p:cNvSpPr>
          <p:nvPr/>
        </p:nvSpPr>
        <p:spPr bwMode="auto">
          <a:xfrm>
            <a:off x="4356546" y="3506613"/>
            <a:ext cx="4679950" cy="3306763"/>
          </a:xfrm>
          <a:prstGeom prst="accentBorderCallout3">
            <a:avLst>
              <a:gd name="adj1" fmla="val 3458"/>
              <a:gd name="adj2" fmla="val 101630"/>
              <a:gd name="adj3" fmla="val 3458"/>
              <a:gd name="adj4" fmla="val 104852"/>
              <a:gd name="adj5" fmla="val -7199"/>
              <a:gd name="adj6" fmla="val 104852"/>
              <a:gd name="adj7" fmla="val -8931"/>
              <a:gd name="adj8" fmla="val 177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4638" indent="-2746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5963" indent="-2587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>
                <a:schemeClr val="bg2"/>
              </a:buClr>
              <a:buFont typeface="Wingdings" panose="05000000000000000000" pitchFamily="2" charset="2"/>
              <a:buChar char="u"/>
            </a:pPr>
            <a:r>
              <a:rPr lang="zh-TW" altLang="en-US" b="0" dirty="0">
                <a:latin typeface="Berlin Sans FB" panose="020E0602020502020306" pitchFamily="34" charset="0"/>
                <a:sym typeface="Symbol" panose="05050102010706020507" pitchFamily="18" charset="2"/>
              </a:rPr>
              <a:t>有</a:t>
            </a:r>
            <a:r>
              <a:rPr lang="en-US" altLang="zh-TW" b="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structure variable</a:t>
            </a:r>
            <a:r>
              <a:rPr lang="zh-TW" altLang="en-US" b="0" dirty="0">
                <a:latin typeface="Berlin Sans FB" panose="020E0602020502020306" pitchFamily="34" charset="0"/>
                <a:sym typeface="Symbol" panose="05050102010706020507" pitchFamily="18" charset="2"/>
              </a:rPr>
              <a:t>，考量</a:t>
            </a:r>
            <a:r>
              <a:rPr lang="zh-TW" altLang="en-US" b="0" dirty="0">
                <a:latin typeface="Berlin Sans FB" panose="020E0602020502020306" pitchFamily="34" charset="0"/>
              </a:rPr>
              <a:t>參數傳遞是不是</a:t>
            </a:r>
            <a:r>
              <a:rPr lang="en-US" altLang="zh-TW" b="0" dirty="0">
                <a:latin typeface="Berlin Sans FB" panose="020E0602020502020306" pitchFamily="34" charset="0"/>
              </a:rPr>
              <a:t>call by value: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altLang="zh-TW" sz="1600" b="0" dirty="0">
                <a:latin typeface="Berlin Sans FB" panose="020E0602020502020306" pitchFamily="34" charset="0"/>
                <a:sym typeface="Symbol" panose="05050102010706020507" pitchFamily="18" charset="2"/>
              </a:rPr>
              <a:t>= </a:t>
            </a:r>
            <a:r>
              <a:rPr lang="en-US" altLang="zh-TW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n</a:t>
            </a:r>
            <a:r>
              <a:rPr lang="en-US" altLang="zh-TW" sz="1600" b="0" dirty="0">
                <a:latin typeface="Berlin Sans FB" panose="020E0602020502020306" pitchFamily="34" charset="0"/>
                <a:sym typeface="Symbol" panose="05050102010706020507" pitchFamily="18" charset="2"/>
              </a:rPr>
              <a:t>, S[ ]</a:t>
            </a:r>
            <a:r>
              <a:rPr lang="zh-TW" altLang="en-US" sz="1600" b="0" dirty="0">
                <a:latin typeface="Berlin Sans FB" panose="020E0602020502020306" pitchFamily="34" charset="0"/>
                <a:sym typeface="Symbol" panose="05050102010706020507" pitchFamily="18" charset="2"/>
              </a:rPr>
              <a:t>若為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call by value</a:t>
            </a:r>
            <a:r>
              <a:rPr lang="en-US" altLang="zh-TW" sz="1600" b="0" dirty="0">
                <a:latin typeface="Berlin Sans FB" panose="020E0602020502020306" pitchFamily="34" charset="0"/>
                <a:sym typeface="Symbol" panose="05050102010706020507" pitchFamily="18" charset="2"/>
              </a:rPr>
              <a:t> </a:t>
            </a:r>
            <a:r>
              <a:rPr lang="zh-TW" altLang="en-US" sz="1600" b="0" dirty="0">
                <a:latin typeface="Berlin Sans FB" panose="020E0602020502020306" pitchFamily="34" charset="0"/>
                <a:sym typeface="Symbol" panose="05050102010706020507" pitchFamily="18" charset="2"/>
              </a:rPr>
              <a:t>傳遞 </a:t>
            </a:r>
            <a:r>
              <a:rPr lang="en-US" altLang="zh-TW" sz="1600" b="0" dirty="0">
                <a:latin typeface="Berlin Sans FB" panose="020E0602020502020306" pitchFamily="34" charset="0"/>
                <a:sym typeface="Symbol" panose="05050102010706020507" pitchFamily="18" charset="2"/>
              </a:rPr>
              <a:t>(</a:t>
            </a:r>
            <a:r>
              <a:rPr lang="zh-TW" altLang="en-US" sz="1600" b="0" dirty="0">
                <a:latin typeface="Berlin Sans FB" panose="020E0602020502020306" pitchFamily="34" charset="0"/>
                <a:sym typeface="Symbol" panose="05050102010706020507" pitchFamily="18" charset="2"/>
              </a:rPr>
              <a:t>根據主程式所傳來的</a:t>
            </a:r>
            <a:r>
              <a:rPr lang="zh-TW" altLang="en-US" sz="1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數值型態</a:t>
            </a:r>
            <a:r>
              <a:rPr lang="zh-TW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與</a:t>
            </a:r>
            <a:r>
              <a:rPr lang="zh-TW" altLang="en-US" sz="1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數值多寡</a:t>
            </a:r>
            <a:r>
              <a:rPr lang="en-US" altLang="zh-TW" sz="1600" b="0" dirty="0">
                <a:latin typeface="Berlin Sans FB" panose="020E0602020502020306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altLang="zh-TW" sz="1600" b="0" dirty="0">
                <a:latin typeface="Berlin Sans FB" panose="020E0602020502020306" pitchFamily="34" charset="0"/>
                <a:sym typeface="Symbol" panose="05050102010706020507" pitchFamily="18" charset="2"/>
              </a:rPr>
              <a:t>= </a:t>
            </a:r>
            <a:r>
              <a:rPr lang="en-US" altLang="zh-TW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0</a:t>
            </a:r>
            <a:r>
              <a:rPr lang="en-US" altLang="zh-TW" sz="16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 (</a:t>
            </a:r>
            <a:r>
              <a:rPr lang="zh-TW" altLang="en-US" sz="16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或一</a:t>
            </a:r>
            <a:r>
              <a:rPr lang="zh-TW" altLang="en-US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常數</a:t>
            </a:r>
            <a:r>
              <a:rPr lang="zh-TW" altLang="en-US" sz="16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，即</a:t>
            </a:r>
            <a:r>
              <a:rPr lang="zh-TW" altLang="en-US" sz="1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起始位址值</a:t>
            </a:r>
            <a:r>
              <a:rPr lang="en-US" altLang="zh-TW" sz="16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)</a:t>
            </a:r>
            <a:r>
              <a:rPr lang="en-US" altLang="zh-TW" sz="1600" b="0" dirty="0">
                <a:latin typeface="Berlin Sans FB" panose="020E0602020502020306" pitchFamily="34" charset="0"/>
                <a:sym typeface="Symbol" panose="05050102010706020507" pitchFamily="18" charset="2"/>
              </a:rPr>
              <a:t>, S[ ]</a:t>
            </a:r>
            <a:r>
              <a:rPr lang="zh-TW" altLang="en-US" sz="1600" b="0" dirty="0">
                <a:latin typeface="Berlin Sans FB" panose="020E0602020502020306" pitchFamily="34" charset="0"/>
                <a:sym typeface="Symbol" panose="05050102010706020507" pitchFamily="18" charset="2"/>
              </a:rPr>
              <a:t>若為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call by address</a:t>
            </a:r>
            <a:r>
              <a:rPr lang="en-US" altLang="zh-TW" sz="1600" b="0" dirty="0">
                <a:latin typeface="Berlin Sans FB" panose="020E0602020502020306" pitchFamily="34" charset="0"/>
                <a:sym typeface="Symbol" panose="05050102010706020507" pitchFamily="18" charset="2"/>
              </a:rPr>
              <a:t> </a:t>
            </a:r>
            <a:r>
              <a:rPr lang="zh-TW" altLang="en-US" sz="1600" b="0" dirty="0">
                <a:latin typeface="Berlin Sans FB" panose="020E0602020502020306" pitchFamily="34" charset="0"/>
                <a:sym typeface="Symbol" panose="05050102010706020507" pitchFamily="18" charset="2"/>
              </a:rPr>
              <a:t>傳遞 </a:t>
            </a:r>
            <a:r>
              <a:rPr lang="en-US" altLang="zh-TW" sz="1600" b="0" dirty="0">
                <a:latin typeface="Berlin Sans FB" panose="020E0602020502020306" pitchFamily="34" charset="0"/>
                <a:sym typeface="Symbol" panose="05050102010706020507" pitchFamily="18" charset="2"/>
              </a:rPr>
              <a:t>(∵</a:t>
            </a:r>
            <a:r>
              <a:rPr lang="zh-TW" altLang="en-US" sz="1600" b="0" dirty="0">
                <a:latin typeface="Berlin Sans FB" panose="020E0602020502020306" pitchFamily="34" charset="0"/>
                <a:sym typeface="Symbol" panose="05050102010706020507" pitchFamily="18" charset="2"/>
              </a:rPr>
              <a:t>主程式只傳陣列的</a:t>
            </a:r>
            <a:r>
              <a:rPr lang="zh-TW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起始位址</a:t>
            </a:r>
            <a:r>
              <a:rPr lang="zh-TW" altLang="en-US" sz="1600" b="0" dirty="0">
                <a:latin typeface="Berlin Sans FB" panose="020E0602020502020306" pitchFamily="34" charset="0"/>
                <a:sym typeface="Symbol" panose="05050102010706020507" pitchFamily="18" charset="2"/>
              </a:rPr>
              <a:t>，無變動空間需求</a:t>
            </a:r>
            <a:r>
              <a:rPr lang="en-US" altLang="zh-TW" sz="1600" b="0" dirty="0">
                <a:latin typeface="Berlin Sans FB" panose="020E0602020502020306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bg2"/>
              </a:buClr>
              <a:buFont typeface="Wingdings" panose="05000000000000000000" pitchFamily="2" charset="2"/>
              <a:buChar char="u"/>
            </a:pPr>
            <a:r>
              <a:rPr lang="zh-TW" altLang="en-US" b="0" dirty="0">
                <a:latin typeface="Berlin Sans FB" panose="020E0602020502020306" pitchFamily="34" charset="0"/>
                <a:sym typeface="Symbol" panose="05050102010706020507" pitchFamily="18" charset="2"/>
              </a:rPr>
              <a:t>在</a:t>
            </a:r>
            <a:r>
              <a:rPr lang="en-US" altLang="zh-TW" b="0" dirty="0">
                <a:latin typeface="Berlin Sans FB" panose="020E0602020502020306" pitchFamily="34" charset="0"/>
                <a:sym typeface="Symbol" panose="05050102010706020507" pitchFamily="18" charset="2"/>
              </a:rPr>
              <a:t>C++</a:t>
            </a:r>
            <a:r>
              <a:rPr lang="zh-TW" altLang="en-US" b="0" dirty="0">
                <a:latin typeface="Berlin Sans FB" panose="020E0602020502020306" pitchFamily="34" charset="0"/>
                <a:sym typeface="Symbol" panose="05050102010706020507" pitchFamily="18" charset="2"/>
              </a:rPr>
              <a:t>中傳遞陣列一般是使用</a:t>
            </a:r>
            <a:r>
              <a:rPr lang="zh-TW" alt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傳址</a:t>
            </a:r>
            <a:r>
              <a:rPr lang="zh-TW" altLang="en-US" b="0" u="sng" dirty="0">
                <a:latin typeface="Berlin Sans FB" panose="020E0602020502020306" pitchFamily="34" charset="0"/>
                <a:sym typeface="Symbol" panose="05050102010706020507" pitchFamily="18" charset="2"/>
              </a:rPr>
              <a:t>的方式</a:t>
            </a:r>
            <a:r>
              <a:rPr lang="zh-TW" altLang="en-US" b="0" dirty="0">
                <a:latin typeface="Berlin Sans FB" panose="020E0602020502020306" pitchFamily="34" charset="0"/>
                <a:sym typeface="Symbol" panose="05050102010706020507" pitchFamily="18" charset="2"/>
              </a:rPr>
              <a:t>。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zh-TW" altLang="en-US" sz="1600" b="0" dirty="0">
                <a:latin typeface="Berlin Sans FB" panose="020E0602020502020306" pitchFamily="34" charset="0"/>
                <a:sym typeface="Symbol" panose="05050102010706020507" pitchFamily="18" charset="2"/>
              </a:rPr>
              <a:t>∵在</a:t>
            </a:r>
            <a:r>
              <a:rPr lang="en-US" altLang="zh-TW" sz="1600" b="0" dirty="0">
                <a:latin typeface="Berlin Sans FB" panose="020E0602020502020306" pitchFamily="34" charset="0"/>
                <a:sym typeface="Symbol" panose="05050102010706020507" pitchFamily="18" charset="2"/>
              </a:rPr>
              <a:t>C++</a:t>
            </a:r>
            <a:r>
              <a:rPr lang="zh-TW" altLang="en-US" sz="1600" b="0" dirty="0">
                <a:latin typeface="Berlin Sans FB" panose="020E0602020502020306" pitchFamily="34" charset="0"/>
                <a:sym typeface="Symbol" panose="05050102010706020507" pitchFamily="18" charset="2"/>
              </a:rPr>
              <a:t>中，陣列的名稱是指向陣列的開始位址，所以呼叫函式時，只要將陣列名稱傳給函式即可 </a:t>
            </a:r>
          </a:p>
        </p:txBody>
      </p:sp>
    </p:spTree>
    <p:extLst>
      <p:ext uri="{BB962C8B-B14F-4D97-AF65-F5344CB8AC3E}">
        <p14:creationId xmlns:p14="http://schemas.microsoft.com/office/powerpoint/2010/main" val="55381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r>
              <a:rPr lang="zh-TW" altLang="en-US" dirty="0"/>
              <a:t>由以上分析，可以得知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sym typeface="Wingdings 3" panose="05040102010807070707" pitchFamily="18" charset="2"/>
              </a:rPr>
              <a:t>S(P) = C + SP(I)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       = C + 0 (</a:t>
            </a:r>
            <a:r>
              <a:rPr lang="zh-TW" altLang="en-US" dirty="0">
                <a:sym typeface="Wingdings 3" panose="05040102010807070707" pitchFamily="18" charset="2"/>
              </a:rPr>
              <a:t>或一常數</a:t>
            </a:r>
            <a:r>
              <a:rPr lang="en-US" altLang="zh-TW" dirty="0">
                <a:sym typeface="Wingdings 3" panose="05040102010807070707" pitchFamily="18" charset="2"/>
              </a:rPr>
              <a:t>)</a:t>
            </a:r>
          </a:p>
          <a:p>
            <a:pPr lvl="1"/>
            <a:r>
              <a:rPr lang="zh-TW" altLang="en-US" dirty="0">
                <a:sym typeface="Wingdings 3" panose="05040102010807070707" pitchFamily="18" charset="2"/>
              </a:rPr>
              <a:t>因此，除了存放輸入資料之外，</a:t>
            </a:r>
            <a:r>
              <a:rPr lang="zh-TW" altLang="en-US" u="sng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額外的空間需求</a:t>
            </a:r>
            <a:r>
              <a:rPr lang="en-US" altLang="zh-TW" u="sng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(Extra space)</a:t>
            </a:r>
            <a:r>
              <a:rPr lang="zh-TW" altLang="en-US" dirty="0">
                <a:sym typeface="Wingdings 3" panose="05040102010807070707" pitchFamily="18" charset="2"/>
              </a:rPr>
              <a:t>是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固定</a:t>
            </a:r>
            <a:r>
              <a:rPr lang="zh-TW" altLang="en-US" dirty="0">
                <a:sym typeface="Wingdings 3" panose="05040102010807070707" pitchFamily="18" charset="2"/>
              </a:rPr>
              <a:t>的 </a:t>
            </a:r>
            <a:r>
              <a:rPr lang="en-US" altLang="zh-TW" dirty="0">
                <a:sym typeface="Wingdings 3" panose="05040102010807070707" pitchFamily="18" charset="2"/>
              </a:rPr>
              <a:t>(e.g., </a:t>
            </a:r>
            <a:r>
              <a:rPr lang="zh-TW" altLang="en-US" dirty="0">
                <a:sym typeface="Wingdings 3" panose="05040102010807070707" pitchFamily="18" charset="2"/>
              </a:rPr>
              <a:t>變數 </a:t>
            </a:r>
            <a:r>
              <a:rPr lang="en-US" altLang="zh-TW" dirty="0">
                <a:sym typeface="Wingdings 3" panose="05040102010807070707" pitchFamily="18" charset="2"/>
              </a:rPr>
              <a:t>x, </a:t>
            </a:r>
            <a:r>
              <a:rPr lang="en-US" altLang="zh-TW" dirty="0" err="1">
                <a:sym typeface="Wingdings 3" panose="05040102010807070707" pitchFamily="18" charset="2"/>
              </a:rPr>
              <a:t>i</a:t>
            </a:r>
            <a:r>
              <a:rPr lang="en-US" altLang="zh-TW" dirty="0">
                <a:sym typeface="Wingdings 3" panose="05040102010807070707" pitchFamily="18" charset="2"/>
              </a:rPr>
              <a:t>, j, … </a:t>
            </a:r>
            <a:r>
              <a:rPr lang="zh-TW" altLang="en-US" dirty="0">
                <a:sym typeface="Wingdings 3" panose="05040102010807070707" pitchFamily="18" charset="2"/>
              </a:rPr>
              <a:t>等</a:t>
            </a:r>
            <a:r>
              <a:rPr lang="en-US" altLang="zh-TW" dirty="0">
                <a:sym typeface="Wingdings 3" panose="05040102010807070707" pitchFamily="18" charset="2"/>
              </a:rPr>
              <a:t>)</a:t>
            </a:r>
            <a:r>
              <a:rPr lang="zh-TW" altLang="en-US" dirty="0">
                <a:sym typeface="Wingdings 3" panose="05040102010807070707" pitchFamily="18" charset="2"/>
              </a:rPr>
              <a:t>。</a:t>
            </a:r>
          </a:p>
          <a:p>
            <a:pPr lvl="2"/>
            <a:r>
              <a:rPr lang="en-US" altLang="zh-TW" dirty="0">
                <a:sym typeface="Wingdings 3" panose="05040102010807070707" pitchFamily="18" charset="2"/>
              </a:rPr>
              <a:t>When the extra space is a constant (that is, when </a:t>
            </a:r>
            <a:r>
              <a:rPr lang="en-US" altLang="zh-TW" b="1" u="sng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it does 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not</a:t>
            </a:r>
            <a:r>
              <a:rPr lang="en-US" altLang="zh-TW" b="1" u="sng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 increase with </a:t>
            </a:r>
            <a:r>
              <a:rPr lang="en-US" altLang="zh-TW" b="1" i="1" u="sng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n</a:t>
            </a:r>
            <a:r>
              <a:rPr lang="en-US" altLang="zh-TW" dirty="0">
                <a:sym typeface="Wingdings 3" panose="05040102010807070707" pitchFamily="18" charset="2"/>
              </a:rPr>
              <a:t>, the number of keys to be sorted).</a:t>
            </a:r>
          </a:p>
          <a:p>
            <a:pPr lvl="2"/>
            <a:r>
              <a:rPr lang="en-US" altLang="zh-TW" dirty="0">
                <a:sym typeface="Wingdings 3" panose="05040102010807070707" pitchFamily="18" charset="2"/>
              </a:rPr>
              <a:t>The algorithm is called an </a:t>
            </a:r>
            <a:r>
              <a:rPr lang="en-US" altLang="zh-TW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in-place sort</a:t>
            </a:r>
            <a:r>
              <a:rPr lang="en-US" altLang="zh-TW" b="1" i="1" dirty="0">
                <a:sym typeface="Wingdings 3" panose="05040102010807070707" pitchFamily="18" charset="2"/>
              </a:rPr>
              <a:t> (</a:t>
            </a:r>
            <a:r>
              <a:rPr lang="zh-TW" altLang="en-US" b="1" i="1" dirty="0">
                <a:sym typeface="Wingdings 3" panose="05040102010807070707" pitchFamily="18" charset="2"/>
              </a:rPr>
              <a:t>原地置換</a:t>
            </a:r>
            <a:r>
              <a:rPr lang="en-US" altLang="zh-TW" b="1" i="1" dirty="0">
                <a:sym typeface="Wingdings 3" panose="05040102010807070707" pitchFamily="18" charset="2"/>
              </a:rPr>
              <a:t>)</a:t>
            </a:r>
            <a:r>
              <a:rPr lang="en-US" altLang="zh-TW" dirty="0">
                <a:sym typeface="Wingdings 3" panose="05040102010807070707" pitchFamily="18" charset="2"/>
              </a:rPr>
              <a:t>.  </a:t>
            </a:r>
          </a:p>
          <a:p>
            <a:r>
              <a:rPr lang="en-US" altLang="zh-TW" dirty="0">
                <a:sym typeface="Symbol" panose="05050102010706020507" pitchFamily="18" charset="2"/>
              </a:rPr>
              <a:t> Space Complexity: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(1)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sz="1800" dirty="0">
                <a:sym typeface="Symbol" panose="05050102010706020507" pitchFamily="18" charset="2"/>
              </a:rPr>
              <a:t>(</a:t>
            </a:r>
            <a:r>
              <a:rPr lang="zh-TW" altLang="en-US" sz="1800" dirty="0">
                <a:sym typeface="Symbol" panose="05050102010706020507" pitchFamily="18" charset="2"/>
              </a:rPr>
              <a:t>或</a:t>
            </a:r>
            <a:r>
              <a:rPr lang="zh-TW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</a:t>
            </a:r>
            <a:r>
              <a:rPr lang="en-US" altLang="zh-TW" sz="1800" dirty="0">
                <a:sym typeface="Symbol" panose="05050102010706020507" pitchFamily="18" charset="2"/>
              </a:rPr>
              <a:t>(C), C</a:t>
            </a:r>
            <a:r>
              <a:rPr lang="zh-TW" altLang="en-US" sz="1800" dirty="0">
                <a:sym typeface="Symbol" panose="05050102010706020507" pitchFamily="18" charset="2"/>
              </a:rPr>
              <a:t>為一常數</a:t>
            </a:r>
            <a:r>
              <a:rPr lang="en-US" altLang="zh-TW" sz="1800" dirty="0">
                <a:sym typeface="Symbol" panose="05050102010706020507" pitchFamily="18" charset="2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332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761739"/>
          </a:xfrm>
        </p:spPr>
        <p:txBody>
          <a:bodyPr/>
          <a:lstStyle/>
          <a:p>
            <a:r>
              <a:rPr lang="en-US" altLang="zh-TW" cap="none" dirty="0"/>
              <a:t>Stable / Unstable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90872" y="1484138"/>
            <a:ext cx="8229600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/>
              <a:t>Stable (</a:t>
            </a:r>
            <a:r>
              <a:rPr lang="zh-TW" altLang="en-US"/>
              <a:t>穩定的</a:t>
            </a:r>
            <a:r>
              <a:rPr lang="en-US" altLang="zh-TW"/>
              <a:t>)</a:t>
            </a:r>
          </a:p>
          <a:p>
            <a:pPr>
              <a:lnSpc>
                <a:spcPct val="110000"/>
              </a:lnSpc>
            </a:pPr>
            <a:r>
              <a:rPr lang="zh-TW" altLang="en-US"/>
              <a:t>說明</a:t>
            </a:r>
            <a:r>
              <a:rPr lang="en-US" altLang="zh-TW"/>
              <a:t>:</a:t>
            </a:r>
          </a:p>
          <a:p>
            <a:pPr>
              <a:lnSpc>
                <a:spcPct val="110000"/>
              </a:lnSpc>
            </a:pPr>
            <a:endParaRPr lang="en-US" altLang="zh-TW"/>
          </a:p>
          <a:p>
            <a:pPr>
              <a:lnSpc>
                <a:spcPct val="110000"/>
              </a:lnSpc>
            </a:pPr>
            <a:endParaRPr lang="en-US" altLang="zh-TW"/>
          </a:p>
          <a:p>
            <a:pPr>
              <a:lnSpc>
                <a:spcPct val="110000"/>
              </a:lnSpc>
            </a:pPr>
            <a:endParaRPr lang="en-US" altLang="zh-TW"/>
          </a:p>
          <a:p>
            <a:r>
              <a:rPr lang="en-US" altLang="zh-TW"/>
              <a:t>Insert</a:t>
            </a:r>
            <a:r>
              <a:rPr lang="zh-TW" altLang="en-US"/>
              <a:t>副程式</a:t>
            </a:r>
            <a:r>
              <a:rPr lang="en-US" altLang="zh-TW"/>
              <a:t>:</a:t>
            </a:r>
          </a:p>
          <a:p>
            <a:pPr>
              <a:lnSpc>
                <a:spcPct val="110000"/>
              </a:lnSpc>
            </a:pPr>
            <a:endParaRPr lang="en-US" altLang="zh-TW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22" y="4868688"/>
            <a:ext cx="3744913" cy="1928813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921180"/>
              </p:ext>
            </p:extLst>
          </p:nvPr>
        </p:nvGraphicFramePr>
        <p:xfrm>
          <a:off x="2618110" y="3355801"/>
          <a:ext cx="4824412" cy="914400"/>
        </p:xfrm>
        <a:graphic>
          <a:graphicData uri="http://schemas.openxmlformats.org/drawingml/2006/table">
            <a:tbl>
              <a:tblPr/>
              <a:tblGrid>
                <a:gridCol w="603250">
                  <a:extLst>
                    <a:ext uri="{9D8B030D-6E8A-4147-A177-3AD203B41FA5}">
                      <a16:colId xmlns:a16="http://schemas.microsoft.com/office/drawing/2014/main" val="558994508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408085589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44476184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406188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25281958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1791152701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110749558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9581149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47762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93452"/>
                  </a:ext>
                </a:extLst>
              </a:tr>
            </a:tbl>
          </a:graphicData>
        </a:graphic>
      </p:graphicFrame>
      <p:sp>
        <p:nvSpPr>
          <p:cNvPr id="7" name="AutoShape 42"/>
          <p:cNvSpPr>
            <a:spLocks/>
          </p:cNvSpPr>
          <p:nvPr/>
        </p:nvSpPr>
        <p:spPr bwMode="auto">
          <a:xfrm rot="5400000">
            <a:off x="4022253" y="1280145"/>
            <a:ext cx="144463" cy="2952750"/>
          </a:xfrm>
          <a:prstGeom prst="leftBrace">
            <a:avLst>
              <a:gd name="adj1" fmla="val 170329"/>
              <a:gd name="adj2" fmla="val 4859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3749997" y="2131838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已排序</a:t>
            </a:r>
          </a:p>
        </p:txBody>
      </p:sp>
      <p:sp>
        <p:nvSpPr>
          <p:cNvPr id="9" name="AutoShape 44"/>
          <p:cNvSpPr>
            <a:spLocks/>
          </p:cNvSpPr>
          <p:nvPr/>
        </p:nvSpPr>
        <p:spPr bwMode="auto">
          <a:xfrm rot="5400000">
            <a:off x="6470178" y="1927845"/>
            <a:ext cx="144463" cy="1657350"/>
          </a:xfrm>
          <a:prstGeom prst="leftBrace">
            <a:avLst>
              <a:gd name="adj1" fmla="val 95604"/>
              <a:gd name="adj2" fmla="val 4859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Text Box 45"/>
          <p:cNvSpPr txBox="1">
            <a:spLocks noChangeArrowheads="1"/>
          </p:cNvSpPr>
          <p:nvPr/>
        </p:nvSpPr>
        <p:spPr bwMode="auto">
          <a:xfrm>
            <a:off x="6140772" y="2131838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未排序</a:t>
            </a:r>
          </a:p>
        </p:txBody>
      </p: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5786760" y="2828751"/>
            <a:ext cx="254000" cy="600075"/>
            <a:chOff x="3334" y="1374"/>
            <a:chExt cx="160" cy="378"/>
          </a:xfrm>
        </p:grpSpPr>
        <p:sp>
          <p:nvSpPr>
            <p:cNvPr id="12" name="Text Box 47"/>
            <p:cNvSpPr txBox="1">
              <a:spLocks noChangeArrowheads="1"/>
            </p:cNvSpPr>
            <p:nvPr/>
          </p:nvSpPr>
          <p:spPr bwMode="auto">
            <a:xfrm>
              <a:off x="3334" y="137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</a:p>
          </p:txBody>
        </p:sp>
        <p:sp>
          <p:nvSpPr>
            <p:cNvPr id="13" name="Line 48"/>
            <p:cNvSpPr>
              <a:spLocks noChangeShapeType="1"/>
            </p:cNvSpPr>
            <p:nvPr/>
          </p:nvSpPr>
          <p:spPr bwMode="auto">
            <a:xfrm>
              <a:off x="3424" y="161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4994597" y="2781126"/>
            <a:ext cx="547688" cy="647700"/>
            <a:chOff x="2971" y="1480"/>
            <a:chExt cx="345" cy="408"/>
          </a:xfrm>
        </p:grpSpPr>
        <p:sp>
          <p:nvSpPr>
            <p:cNvPr id="15" name="Text Box 50"/>
            <p:cNvSpPr txBox="1">
              <a:spLocks noChangeArrowheads="1"/>
            </p:cNvSpPr>
            <p:nvPr/>
          </p:nvSpPr>
          <p:spPr bwMode="auto">
            <a:xfrm>
              <a:off x="2971" y="1480"/>
              <a:ext cx="3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TW" sz="2000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</a:t>
              </a:r>
            </a:p>
          </p:txBody>
        </p:sp>
        <p:sp>
          <p:nvSpPr>
            <p:cNvPr id="16" name="Line 51"/>
            <p:cNvSpPr>
              <a:spLocks noChangeShapeType="1"/>
            </p:cNvSpPr>
            <p:nvPr/>
          </p:nvSpPr>
          <p:spPr bwMode="auto">
            <a:xfrm>
              <a:off x="3197" y="175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7" name="Line 55"/>
          <p:cNvSpPr>
            <a:spLocks noChangeShapeType="1"/>
          </p:cNvSpPr>
          <p:nvPr/>
        </p:nvSpPr>
        <p:spPr bwMode="auto">
          <a:xfrm>
            <a:off x="5642297" y="2852563"/>
            <a:ext cx="0" cy="1439863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" name="Text Box 57"/>
          <p:cNvSpPr txBox="1">
            <a:spLocks noChangeArrowheads="1"/>
          </p:cNvSpPr>
          <p:nvPr/>
        </p:nvSpPr>
        <p:spPr bwMode="auto">
          <a:xfrm>
            <a:off x="5497835" y="4220988"/>
            <a:ext cx="887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0">
                <a:latin typeface="Berlin Sans FB" panose="020E0602020502020306" pitchFamily="34" charset="0"/>
              </a:rPr>
              <a:t>x = S[i]</a:t>
            </a:r>
          </a:p>
        </p:txBody>
      </p:sp>
      <p:sp>
        <p:nvSpPr>
          <p:cNvPr id="19" name="AutoShape 59"/>
          <p:cNvSpPr>
            <a:spLocks/>
          </p:cNvSpPr>
          <p:nvPr/>
        </p:nvSpPr>
        <p:spPr bwMode="auto">
          <a:xfrm rot="5400000">
            <a:off x="4345309" y="1028526"/>
            <a:ext cx="144463" cy="3455988"/>
          </a:xfrm>
          <a:prstGeom prst="leftBrace">
            <a:avLst>
              <a:gd name="adj1" fmla="val 199358"/>
              <a:gd name="adj2" fmla="val 4859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Text Box 60"/>
          <p:cNvSpPr txBox="1">
            <a:spLocks noChangeArrowheads="1"/>
          </p:cNvSpPr>
          <p:nvPr/>
        </p:nvSpPr>
        <p:spPr bwMode="auto">
          <a:xfrm>
            <a:off x="3965897" y="2131838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已排序</a:t>
            </a:r>
          </a:p>
        </p:txBody>
      </p:sp>
      <p:sp>
        <p:nvSpPr>
          <p:cNvPr id="21" name="AutoShape 61"/>
          <p:cNvSpPr>
            <a:spLocks/>
          </p:cNvSpPr>
          <p:nvPr/>
        </p:nvSpPr>
        <p:spPr bwMode="auto">
          <a:xfrm rot="5400000">
            <a:off x="6794028" y="2204070"/>
            <a:ext cx="71437" cy="1079500"/>
          </a:xfrm>
          <a:prstGeom prst="leftBrace">
            <a:avLst>
              <a:gd name="adj1" fmla="val 125927"/>
              <a:gd name="adj2" fmla="val 4859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auto">
          <a:xfrm>
            <a:off x="6356672" y="2131838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未排序</a:t>
            </a:r>
          </a:p>
        </p:txBody>
      </p:sp>
      <p:sp>
        <p:nvSpPr>
          <p:cNvPr id="23" name="Text Box 64"/>
          <p:cNvSpPr txBox="1">
            <a:spLocks noChangeArrowheads="1"/>
          </p:cNvSpPr>
          <p:nvPr/>
        </p:nvSpPr>
        <p:spPr bwMode="auto">
          <a:xfrm>
            <a:off x="4691385" y="4868688"/>
            <a:ext cx="3686175" cy="1944688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TW" sz="2000" b="0">
                <a:latin typeface="Berlin Sans FB" panose="020E0602020502020306" pitchFamily="34" charset="0"/>
              </a:rPr>
              <a:t>Sort</a:t>
            </a:r>
            <a:r>
              <a:rPr lang="zh-TW" altLang="en-US" sz="2000" b="0">
                <a:latin typeface="Berlin Sans FB" panose="020E0602020502020306" pitchFamily="34" charset="0"/>
              </a:rPr>
              <a:t>前</a:t>
            </a:r>
            <a:r>
              <a:rPr lang="en-US" altLang="zh-TW" sz="2000" b="0">
                <a:latin typeface="Berlin Sans FB" panose="020E0602020502020306" pitchFamily="34" charset="0"/>
              </a:rPr>
              <a:t>: </a:t>
            </a:r>
            <a:r>
              <a:rPr lang="en-US" altLang="zh-TW" sz="2000" b="0">
                <a:latin typeface="Berlin Sans FB" panose="020E0602020502020306" pitchFamily="34" charset="0"/>
                <a:sym typeface="Symbol" panose="05050102010706020507" pitchFamily="18" charset="2"/>
              </a:rPr>
              <a:t>2 3 5 7 </a:t>
            </a:r>
            <a:r>
              <a:rPr lang="en-US" altLang="zh-TW" sz="200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8 </a:t>
            </a: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8</a:t>
            </a:r>
            <a:r>
              <a:rPr lang="en-US" altLang="zh-TW" sz="2000" b="0">
                <a:latin typeface="Berlin Sans FB" panose="020E0602020502020306" pitchFamily="34" charset="0"/>
                <a:sym typeface="Symbol" panose="05050102010706020507" pitchFamily="18" charset="2"/>
              </a:rPr>
              <a:t>  </a:t>
            </a:r>
            <a:endParaRPr lang="en-US" altLang="zh-TW" sz="2000" b="0">
              <a:latin typeface="Berlin Sans FB" panose="020E0602020502020306" pitchFamily="34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TW" sz="2000" b="0">
                <a:latin typeface="Berlin Sans FB" panose="020E0602020502020306" pitchFamily="34" charset="0"/>
              </a:rPr>
              <a:t>Sort</a:t>
            </a:r>
            <a:r>
              <a:rPr lang="zh-TW" altLang="en-US" sz="2000" b="0">
                <a:latin typeface="Berlin Sans FB" panose="020E0602020502020306" pitchFamily="34" charset="0"/>
              </a:rPr>
              <a:t>後</a:t>
            </a:r>
            <a:r>
              <a:rPr lang="en-US" altLang="zh-TW" sz="2000" b="0">
                <a:latin typeface="Berlin Sans FB" panose="020E0602020502020306" pitchFamily="34" charset="0"/>
              </a:rPr>
              <a:t>: </a:t>
            </a:r>
            <a:r>
              <a:rPr lang="en-US" altLang="zh-TW" sz="2000" b="0">
                <a:latin typeface="Berlin Sans FB" panose="020E0602020502020306" pitchFamily="34" charset="0"/>
                <a:sym typeface="Symbol" panose="05050102010706020507" pitchFamily="18" charset="2"/>
              </a:rPr>
              <a:t>2 3 5 7 </a:t>
            </a:r>
            <a:r>
              <a:rPr lang="en-US" altLang="zh-TW" sz="200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8 </a:t>
            </a: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8</a:t>
            </a:r>
            <a:r>
              <a:rPr lang="en-US" altLang="zh-TW" sz="2000" b="0">
                <a:latin typeface="Berlin Sans FB" panose="020E0602020502020306" pitchFamily="34" charset="0"/>
                <a:sym typeface="Symbol" panose="05050102010706020507" pitchFamily="18" charset="2"/>
              </a:rPr>
              <a:t>  </a:t>
            </a:r>
            <a:endParaRPr lang="en-US" altLang="zh-TW" sz="2000" b="0">
              <a:latin typeface="Berlin Sans FB" panose="020E0602020502020306" pitchFamily="34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TW" sz="2000" b="0">
                <a:latin typeface="Berlin Sans FB" panose="020E0602020502020306" pitchFamily="34" charset="0"/>
              </a:rPr>
              <a:t>∵</a:t>
            </a:r>
            <a:r>
              <a:rPr lang="zh-TW" altLang="en-US" sz="2000" b="0">
                <a:latin typeface="Berlin Sans FB" panose="020E0602020502020306" pitchFamily="34" charset="0"/>
              </a:rPr>
              <a:t>相同鍵值的記錄在排序後，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TW" altLang="en-US" sz="2000" b="0">
                <a:latin typeface="Berlin Sans FB" panose="020E0602020502020306" pitchFamily="34" charset="0"/>
              </a:rPr>
              <a:t>其</a:t>
            </a:r>
            <a:r>
              <a:rPr lang="zh-TW" altLang="en-US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相對位置沒有改變</a:t>
            </a:r>
            <a:r>
              <a:rPr lang="zh-TW" altLang="en-US" sz="2000" b="0">
                <a:latin typeface="Berlin Sans FB" panose="020E0602020502020306" pitchFamily="34" charset="0"/>
              </a:rPr>
              <a:t>，亦即無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TW" altLang="en-US" sz="2000" b="0">
                <a:latin typeface="Berlin Sans FB" panose="020E0602020502020306" pitchFamily="34" charset="0"/>
              </a:rPr>
              <a:t>不必要的</a:t>
            </a:r>
            <a:r>
              <a:rPr lang="en-US" altLang="zh-TW" sz="2000" b="0">
                <a:latin typeface="Berlin Sans FB" panose="020E0602020502020306" pitchFamily="34" charset="0"/>
              </a:rPr>
              <a:t>Swap</a:t>
            </a:r>
            <a:r>
              <a:rPr lang="zh-TW" altLang="en-US" sz="2000" b="0">
                <a:latin typeface="Berlin Sans FB" panose="020E0602020502020306" pitchFamily="34" charset="0"/>
              </a:rPr>
              <a:t>發生</a:t>
            </a:r>
            <a:r>
              <a:rPr lang="en-US" altLang="zh-TW" sz="2000" b="0">
                <a:latin typeface="Berlin Sans FB" panose="020E0602020502020306" pitchFamily="34" charset="0"/>
              </a:rPr>
              <a:t>, ∴</a:t>
            </a: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Stable</a:t>
            </a:r>
          </a:p>
        </p:txBody>
      </p:sp>
      <p:sp>
        <p:nvSpPr>
          <p:cNvPr id="24" name="Rectangle 65"/>
          <p:cNvSpPr>
            <a:spLocks noChangeArrowheads="1"/>
          </p:cNvSpPr>
          <p:nvPr/>
        </p:nvSpPr>
        <p:spPr bwMode="auto">
          <a:xfrm>
            <a:off x="5569272" y="4941168"/>
            <a:ext cx="936625" cy="287337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5569272" y="5301208"/>
            <a:ext cx="1152525" cy="28892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Text Box 67"/>
          <p:cNvSpPr txBox="1">
            <a:spLocks noChangeArrowheads="1"/>
          </p:cNvSpPr>
          <p:nvPr/>
        </p:nvSpPr>
        <p:spPr bwMode="auto">
          <a:xfrm>
            <a:off x="2218060" y="3835226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>
                <a:latin typeface="Berlin Sans FB" panose="020E0602020502020306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6871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0.06302 -3.33333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/>
      <p:bldP spid="8" grpId="1"/>
      <p:bldP spid="10" grpId="0"/>
      <p:bldP spid="10" grpId="1"/>
      <p:bldP spid="18" grpId="0"/>
      <p:bldP spid="18" grpId="1"/>
      <p:bldP spid="20" grpId="0"/>
      <p:bldP spid="22" grpId="0"/>
      <p:bldP spid="23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Outlines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本章重點</a:t>
            </a:r>
          </a:p>
          <a:p>
            <a:pPr lvl="1"/>
            <a:r>
              <a:rPr lang="en-US" altLang="zh-TW" dirty="0"/>
              <a:t>Sort</a:t>
            </a:r>
            <a:r>
              <a:rPr lang="zh-TW" altLang="en-US" dirty="0"/>
              <a:t>分類觀點</a:t>
            </a:r>
          </a:p>
          <a:p>
            <a:pPr lvl="1"/>
            <a:r>
              <a:rPr lang="zh-TW" altLang="en-US" dirty="0"/>
              <a:t>初等排序方法 </a:t>
            </a:r>
            <a:r>
              <a:rPr lang="en-US" altLang="zh-TW" dirty="0"/>
              <a:t>(Avg. Case: O(n</a:t>
            </a:r>
            <a:r>
              <a:rPr lang="en-US" altLang="zh-TW" baseline="30000" dirty="0"/>
              <a:t>2</a:t>
            </a:r>
            <a:r>
              <a:rPr lang="en-US" altLang="zh-TW" dirty="0"/>
              <a:t>)) </a:t>
            </a:r>
          </a:p>
          <a:p>
            <a:pPr lvl="2"/>
            <a:r>
              <a:rPr lang="en-US" altLang="zh-TW" dirty="0"/>
              <a:t>Insertion Sort</a:t>
            </a:r>
          </a:p>
          <a:p>
            <a:pPr lvl="2"/>
            <a:r>
              <a:rPr lang="en-US" altLang="zh-TW" dirty="0"/>
              <a:t>Selection Sort</a:t>
            </a:r>
          </a:p>
          <a:p>
            <a:pPr lvl="2"/>
            <a:r>
              <a:rPr lang="en-US" altLang="zh-TW" dirty="0"/>
              <a:t>Bubble Sort</a:t>
            </a:r>
          </a:p>
          <a:p>
            <a:pPr lvl="1"/>
            <a:r>
              <a:rPr lang="zh-TW" altLang="en-US" dirty="0"/>
              <a:t>高等排序方法 </a:t>
            </a:r>
            <a:r>
              <a:rPr lang="en-US" altLang="zh-TW" dirty="0"/>
              <a:t>(Avg. Case: O(n log n))</a:t>
            </a:r>
          </a:p>
          <a:p>
            <a:pPr lvl="2"/>
            <a:r>
              <a:rPr lang="en-US" altLang="zh-TW" dirty="0"/>
              <a:t>Quick Sort</a:t>
            </a:r>
          </a:p>
          <a:p>
            <a:pPr lvl="2"/>
            <a:r>
              <a:rPr lang="en-US" altLang="zh-TW" dirty="0"/>
              <a:t>Merge Sort</a:t>
            </a:r>
          </a:p>
          <a:p>
            <a:pPr lvl="2"/>
            <a:r>
              <a:rPr lang="en-US" altLang="zh-TW" dirty="0"/>
              <a:t>Heap Sort</a:t>
            </a:r>
          </a:p>
          <a:p>
            <a:pPr lvl="1"/>
            <a:r>
              <a:rPr lang="en-US" altLang="zh-TW" dirty="0"/>
              <a:t>Radix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89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Selection Sort </a:t>
            </a:r>
            <a:r>
              <a:rPr lang="en-US" altLang="zh-TW" dirty="0"/>
              <a:t>(</a:t>
            </a:r>
            <a:r>
              <a:rPr lang="zh-TW" altLang="en-US" dirty="0"/>
              <a:t>選擇排序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323528" y="1611139"/>
            <a:ext cx="8351837" cy="518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zh-TW" altLang="en-US"/>
              <a:t>自第</a:t>
            </a:r>
            <a:r>
              <a:rPr lang="en-US" altLang="zh-TW"/>
              <a:t>i</a:t>
            </a:r>
            <a:r>
              <a:rPr lang="zh-TW" altLang="en-US"/>
              <a:t>筆到第</a:t>
            </a:r>
            <a:r>
              <a:rPr lang="en-US" altLang="zh-TW"/>
              <a:t>n</a:t>
            </a:r>
            <a:r>
              <a:rPr lang="zh-TW" altLang="en-US"/>
              <a:t>筆記錄中，選擇出最小鍵值 </a:t>
            </a:r>
            <a:r>
              <a:rPr lang="en-US" altLang="zh-TW"/>
              <a:t>(key) </a:t>
            </a:r>
            <a:r>
              <a:rPr lang="zh-TW" altLang="en-US"/>
              <a:t>的記錄，然後與第</a:t>
            </a:r>
            <a:r>
              <a:rPr lang="en-US" altLang="zh-TW"/>
              <a:t>i</a:t>
            </a:r>
            <a:r>
              <a:rPr lang="zh-TW" altLang="en-US"/>
              <a:t>筆記錄</a:t>
            </a:r>
            <a:r>
              <a:rPr lang="en-US" altLang="zh-TW"/>
              <a:t>Swap</a:t>
            </a:r>
            <a:r>
              <a:rPr lang="zh-TW" altLang="en-US"/>
              <a:t>。</a:t>
            </a:r>
            <a:r>
              <a:rPr lang="en-US" altLang="zh-TW"/>
              <a:t>(</a:t>
            </a:r>
            <a:r>
              <a:rPr lang="zh-TW" altLang="en-US"/>
              <a:t>需執行</a:t>
            </a:r>
            <a:r>
              <a:rPr lang="en-US" altLang="zh-TW"/>
              <a:t>n-1</a:t>
            </a:r>
            <a:r>
              <a:rPr lang="zh-TW" altLang="en-US"/>
              <a:t>回合</a:t>
            </a:r>
            <a:r>
              <a:rPr lang="en-US" altLang="zh-TW"/>
              <a:t>)</a:t>
            </a:r>
          </a:p>
          <a:p>
            <a:pPr>
              <a:spcBef>
                <a:spcPct val="30000"/>
              </a:spcBef>
            </a:pPr>
            <a:r>
              <a:rPr lang="zh-TW" altLang="en-US"/>
              <a:t>範例</a:t>
            </a:r>
            <a:r>
              <a:rPr lang="en-US" altLang="zh-TW"/>
              <a:t>:</a:t>
            </a:r>
          </a:p>
          <a:p>
            <a:pPr lvl="1"/>
            <a:r>
              <a:rPr lang="en-US" altLang="zh-TW"/>
              <a:t>A sequence </a:t>
            </a:r>
            <a:r>
              <a:rPr lang="en-US" altLang="zh-TW">
                <a:solidFill>
                  <a:srgbClr val="0000FF"/>
                </a:solidFill>
              </a:rPr>
              <a:t>9, 17, 1, 5, 10</a:t>
            </a:r>
            <a:r>
              <a:rPr lang="zh-TW" altLang="en-US"/>
              <a:t>。以遞增</a:t>
            </a:r>
            <a:r>
              <a:rPr lang="en-US" altLang="zh-TW"/>
              <a:t>(increase)</a:t>
            </a:r>
            <a:r>
              <a:rPr lang="zh-TW" altLang="en-US"/>
              <a:t>排序</a:t>
            </a:r>
          </a:p>
        </p:txBody>
      </p:sp>
      <p:pic>
        <p:nvPicPr>
          <p:cNvPr id="5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28" y="3771726"/>
            <a:ext cx="3744912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44"/>
          <p:cNvSpPr>
            <a:spLocks noChangeShapeType="1"/>
          </p:cNvSpPr>
          <p:nvPr/>
        </p:nvSpPr>
        <p:spPr bwMode="auto">
          <a:xfrm>
            <a:off x="4787578" y="3843164"/>
            <a:ext cx="14446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Line 45"/>
          <p:cNvSpPr>
            <a:spLocks noChangeShapeType="1"/>
          </p:cNvSpPr>
          <p:nvPr/>
        </p:nvSpPr>
        <p:spPr bwMode="auto">
          <a:xfrm>
            <a:off x="4932040" y="3843164"/>
            <a:ext cx="0" cy="6477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Line 46"/>
          <p:cNvSpPr>
            <a:spLocks noChangeShapeType="1"/>
          </p:cNvSpPr>
          <p:nvPr/>
        </p:nvSpPr>
        <p:spPr bwMode="auto">
          <a:xfrm flipH="1">
            <a:off x="4787578" y="4492451"/>
            <a:ext cx="14446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5033640" y="3771726"/>
            <a:ext cx="3835400" cy="65087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b="0">
                <a:latin typeface="Berlin Sans FB" panose="020E0602020502020306" pitchFamily="34" charset="0"/>
              </a:rPr>
              <a:t>自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第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1 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筆</a:t>
            </a:r>
            <a:r>
              <a:rPr lang="zh-TW" altLang="en-US" b="0">
                <a:latin typeface="Berlin Sans FB" panose="020E0602020502020306" pitchFamily="34" charset="0"/>
              </a:rPr>
              <a:t>到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第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5 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筆</a:t>
            </a:r>
            <a:r>
              <a:rPr lang="zh-TW" altLang="en-US" b="0">
                <a:latin typeface="Berlin Sans FB" panose="020E0602020502020306" pitchFamily="34" charset="0"/>
              </a:rPr>
              <a:t>記錄中，挑出</a:t>
            </a:r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最小</a:t>
            </a:r>
          </a:p>
          <a:p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鍵值</a:t>
            </a:r>
            <a:r>
              <a:rPr lang="zh-TW" altLang="en-US" b="0">
                <a:latin typeface="Berlin Sans FB" panose="020E0602020502020306" pitchFamily="34" charset="0"/>
              </a:rPr>
              <a:t>的記錄，然後</a:t>
            </a:r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與第</a:t>
            </a:r>
            <a:r>
              <a:rPr lang="en-US" altLang="zh-TW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1</a:t>
            </a:r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筆記錄</a:t>
            </a:r>
            <a:r>
              <a:rPr lang="en-US" altLang="zh-TW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Swap</a:t>
            </a:r>
          </a:p>
        </p:txBody>
      </p:sp>
      <p:sp>
        <p:nvSpPr>
          <p:cNvPr id="10" name="Line 49"/>
          <p:cNvSpPr>
            <a:spLocks noChangeShapeType="1"/>
          </p:cNvSpPr>
          <p:nvPr/>
        </p:nvSpPr>
        <p:spPr bwMode="auto">
          <a:xfrm>
            <a:off x="4787578" y="4563889"/>
            <a:ext cx="14446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50"/>
          <p:cNvSpPr>
            <a:spLocks noChangeShapeType="1"/>
          </p:cNvSpPr>
          <p:nvPr/>
        </p:nvSpPr>
        <p:spPr bwMode="auto">
          <a:xfrm>
            <a:off x="4932040" y="4563889"/>
            <a:ext cx="0" cy="6477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51"/>
          <p:cNvSpPr>
            <a:spLocks noChangeShapeType="1"/>
          </p:cNvSpPr>
          <p:nvPr/>
        </p:nvSpPr>
        <p:spPr bwMode="auto">
          <a:xfrm flipH="1">
            <a:off x="4787578" y="5211589"/>
            <a:ext cx="14446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52"/>
          <p:cNvSpPr txBox="1">
            <a:spLocks noChangeArrowheads="1"/>
          </p:cNvSpPr>
          <p:nvPr/>
        </p:nvSpPr>
        <p:spPr bwMode="auto">
          <a:xfrm>
            <a:off x="5033640" y="4492451"/>
            <a:ext cx="3873500" cy="65087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b="0">
                <a:latin typeface="Berlin Sans FB" panose="020E0602020502020306" pitchFamily="34" charset="0"/>
              </a:rPr>
              <a:t>自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第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2 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筆</a:t>
            </a:r>
            <a:r>
              <a:rPr lang="zh-TW" altLang="en-US" b="0">
                <a:latin typeface="Berlin Sans FB" panose="020E0602020502020306" pitchFamily="34" charset="0"/>
              </a:rPr>
              <a:t>到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第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5 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筆</a:t>
            </a:r>
            <a:r>
              <a:rPr lang="zh-TW" altLang="en-US" b="0">
                <a:latin typeface="Berlin Sans FB" panose="020E0602020502020306" pitchFamily="34" charset="0"/>
              </a:rPr>
              <a:t>記錄中，挑出</a:t>
            </a:r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最小</a:t>
            </a:r>
          </a:p>
          <a:p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鍵值</a:t>
            </a:r>
            <a:r>
              <a:rPr lang="zh-TW" altLang="en-US" b="0">
                <a:latin typeface="Berlin Sans FB" panose="020E0602020502020306" pitchFamily="34" charset="0"/>
              </a:rPr>
              <a:t>的記錄，然後</a:t>
            </a:r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與第</a:t>
            </a:r>
            <a:r>
              <a:rPr lang="en-US" altLang="zh-TW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2</a:t>
            </a:r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筆記錄</a:t>
            </a:r>
            <a:r>
              <a:rPr lang="en-US" altLang="zh-TW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Swap</a:t>
            </a:r>
          </a:p>
        </p:txBody>
      </p:sp>
      <p:sp>
        <p:nvSpPr>
          <p:cNvPr id="14" name="Line 54"/>
          <p:cNvSpPr>
            <a:spLocks noChangeShapeType="1"/>
          </p:cNvSpPr>
          <p:nvPr/>
        </p:nvSpPr>
        <p:spPr bwMode="auto">
          <a:xfrm>
            <a:off x="4787578" y="5284614"/>
            <a:ext cx="14446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Line 55"/>
          <p:cNvSpPr>
            <a:spLocks noChangeShapeType="1"/>
          </p:cNvSpPr>
          <p:nvPr/>
        </p:nvSpPr>
        <p:spPr bwMode="auto">
          <a:xfrm>
            <a:off x="4932040" y="5284614"/>
            <a:ext cx="0" cy="6477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Line 56"/>
          <p:cNvSpPr>
            <a:spLocks noChangeShapeType="1"/>
          </p:cNvSpPr>
          <p:nvPr/>
        </p:nvSpPr>
        <p:spPr bwMode="auto">
          <a:xfrm flipH="1">
            <a:off x="4787578" y="5932314"/>
            <a:ext cx="14446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5033640" y="5210001"/>
            <a:ext cx="3862388" cy="65087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b="0">
                <a:latin typeface="Berlin Sans FB" panose="020E0602020502020306" pitchFamily="34" charset="0"/>
              </a:rPr>
              <a:t>自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第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3 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筆</a:t>
            </a:r>
            <a:r>
              <a:rPr lang="zh-TW" altLang="en-US" b="0">
                <a:latin typeface="Berlin Sans FB" panose="020E0602020502020306" pitchFamily="34" charset="0"/>
              </a:rPr>
              <a:t>到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第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5 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筆</a:t>
            </a:r>
            <a:r>
              <a:rPr lang="zh-TW" altLang="en-US" b="0">
                <a:latin typeface="Berlin Sans FB" panose="020E0602020502020306" pitchFamily="34" charset="0"/>
              </a:rPr>
              <a:t>記錄中，挑出</a:t>
            </a:r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最小</a:t>
            </a:r>
          </a:p>
          <a:p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鍵值</a:t>
            </a:r>
            <a:r>
              <a:rPr lang="zh-TW" altLang="en-US" b="0">
                <a:latin typeface="Berlin Sans FB" panose="020E0602020502020306" pitchFamily="34" charset="0"/>
              </a:rPr>
              <a:t>的記錄，然後</a:t>
            </a:r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與第</a:t>
            </a:r>
            <a:r>
              <a:rPr lang="en-US" altLang="zh-TW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3</a:t>
            </a:r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筆記錄</a:t>
            </a:r>
            <a:r>
              <a:rPr lang="en-US" altLang="zh-TW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Swap</a:t>
            </a:r>
          </a:p>
        </p:txBody>
      </p:sp>
      <p:sp>
        <p:nvSpPr>
          <p:cNvPr id="18" name="Line 59"/>
          <p:cNvSpPr>
            <a:spLocks noChangeShapeType="1"/>
          </p:cNvSpPr>
          <p:nvPr/>
        </p:nvSpPr>
        <p:spPr bwMode="auto">
          <a:xfrm>
            <a:off x="4787578" y="6003751"/>
            <a:ext cx="14446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" name="Line 60"/>
          <p:cNvSpPr>
            <a:spLocks noChangeShapeType="1"/>
          </p:cNvSpPr>
          <p:nvPr/>
        </p:nvSpPr>
        <p:spPr bwMode="auto">
          <a:xfrm>
            <a:off x="4932040" y="6003751"/>
            <a:ext cx="0" cy="6477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" name="Line 61"/>
          <p:cNvSpPr>
            <a:spLocks noChangeShapeType="1"/>
          </p:cNvSpPr>
          <p:nvPr/>
        </p:nvSpPr>
        <p:spPr bwMode="auto">
          <a:xfrm flipH="1">
            <a:off x="4787578" y="6651451"/>
            <a:ext cx="14446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" name="Text Box 62"/>
          <p:cNvSpPr txBox="1">
            <a:spLocks noChangeArrowheads="1"/>
          </p:cNvSpPr>
          <p:nvPr/>
        </p:nvSpPr>
        <p:spPr bwMode="auto">
          <a:xfrm>
            <a:off x="5033640" y="5929139"/>
            <a:ext cx="3886200" cy="65087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b="0">
                <a:latin typeface="Berlin Sans FB" panose="020E0602020502020306" pitchFamily="34" charset="0"/>
              </a:rPr>
              <a:t>自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第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4 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筆</a:t>
            </a:r>
            <a:r>
              <a:rPr lang="zh-TW" altLang="en-US" b="0">
                <a:latin typeface="Berlin Sans FB" panose="020E0602020502020306" pitchFamily="34" charset="0"/>
              </a:rPr>
              <a:t>到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第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5 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筆</a:t>
            </a:r>
            <a:r>
              <a:rPr lang="zh-TW" altLang="en-US" b="0">
                <a:latin typeface="Berlin Sans FB" panose="020E0602020502020306" pitchFamily="34" charset="0"/>
              </a:rPr>
              <a:t>記錄中，挑出</a:t>
            </a:r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最小</a:t>
            </a:r>
          </a:p>
          <a:p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鍵值</a:t>
            </a:r>
            <a:r>
              <a:rPr lang="zh-TW" altLang="en-US" b="0">
                <a:latin typeface="Berlin Sans FB" panose="020E0602020502020306" pitchFamily="34" charset="0"/>
              </a:rPr>
              <a:t>的記錄，然後</a:t>
            </a:r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與第</a:t>
            </a:r>
            <a:r>
              <a:rPr lang="en-US" altLang="zh-TW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4</a:t>
            </a:r>
            <a:r>
              <a:rPr lang="zh-TW" altLang="en-US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筆記錄</a:t>
            </a:r>
            <a:r>
              <a:rPr lang="en-US" altLang="zh-TW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Swap</a:t>
            </a:r>
          </a:p>
        </p:txBody>
      </p:sp>
      <p:sp>
        <p:nvSpPr>
          <p:cNvPr id="22" name="Line 64"/>
          <p:cNvSpPr>
            <a:spLocks noChangeShapeType="1"/>
          </p:cNvSpPr>
          <p:nvPr/>
        </p:nvSpPr>
        <p:spPr bwMode="auto">
          <a:xfrm>
            <a:off x="2482528" y="4419426"/>
            <a:ext cx="0" cy="288925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Line 65"/>
          <p:cNvSpPr>
            <a:spLocks noChangeShapeType="1"/>
          </p:cNvSpPr>
          <p:nvPr/>
        </p:nvSpPr>
        <p:spPr bwMode="auto">
          <a:xfrm>
            <a:off x="2987353" y="5122689"/>
            <a:ext cx="0" cy="288925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" name="Line 66"/>
          <p:cNvSpPr>
            <a:spLocks noChangeShapeType="1"/>
          </p:cNvSpPr>
          <p:nvPr/>
        </p:nvSpPr>
        <p:spPr bwMode="auto">
          <a:xfrm>
            <a:off x="3490590" y="5803726"/>
            <a:ext cx="0" cy="288925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Line 67"/>
          <p:cNvSpPr>
            <a:spLocks noChangeShapeType="1"/>
          </p:cNvSpPr>
          <p:nvPr/>
        </p:nvSpPr>
        <p:spPr bwMode="auto">
          <a:xfrm>
            <a:off x="4211315" y="6491114"/>
            <a:ext cx="0" cy="288925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" name="Rectangle 48"/>
          <p:cNvSpPr>
            <a:spLocks noChangeArrowheads="1"/>
          </p:cNvSpPr>
          <p:nvPr/>
        </p:nvSpPr>
        <p:spPr bwMode="auto">
          <a:xfrm>
            <a:off x="898203" y="4347989"/>
            <a:ext cx="381635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Rectangle 53"/>
          <p:cNvSpPr>
            <a:spLocks noChangeArrowheads="1"/>
          </p:cNvSpPr>
          <p:nvPr/>
        </p:nvSpPr>
        <p:spPr bwMode="auto">
          <a:xfrm>
            <a:off x="898203" y="4995689"/>
            <a:ext cx="381635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Rectangle 58"/>
          <p:cNvSpPr>
            <a:spLocks noChangeArrowheads="1"/>
          </p:cNvSpPr>
          <p:nvPr/>
        </p:nvSpPr>
        <p:spPr bwMode="auto">
          <a:xfrm>
            <a:off x="898203" y="5716414"/>
            <a:ext cx="381635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Rectangle 63"/>
          <p:cNvSpPr>
            <a:spLocks noChangeArrowheads="1"/>
          </p:cNvSpPr>
          <p:nvPr/>
        </p:nvSpPr>
        <p:spPr bwMode="auto">
          <a:xfrm>
            <a:off x="898203" y="6367289"/>
            <a:ext cx="381635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0" name="Group 71"/>
          <p:cNvGrpSpPr>
            <a:grpSpLocks/>
          </p:cNvGrpSpPr>
          <p:nvPr/>
        </p:nvGrpSpPr>
        <p:grpSpPr bwMode="auto">
          <a:xfrm>
            <a:off x="2266628" y="4060651"/>
            <a:ext cx="1152525" cy="215900"/>
            <a:chOff x="1519" y="2478"/>
            <a:chExt cx="726" cy="136"/>
          </a:xfrm>
        </p:grpSpPr>
        <p:sp>
          <p:nvSpPr>
            <p:cNvPr id="31" name="Line 68"/>
            <p:cNvSpPr>
              <a:spLocks noChangeShapeType="1"/>
            </p:cNvSpPr>
            <p:nvPr/>
          </p:nvSpPr>
          <p:spPr bwMode="auto">
            <a:xfrm flipV="1">
              <a:off x="1519" y="2478"/>
              <a:ext cx="0" cy="136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Line 69"/>
            <p:cNvSpPr>
              <a:spLocks noChangeShapeType="1"/>
            </p:cNvSpPr>
            <p:nvPr/>
          </p:nvSpPr>
          <p:spPr bwMode="auto">
            <a:xfrm>
              <a:off x="1519" y="2614"/>
              <a:ext cx="726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Line 70"/>
            <p:cNvSpPr>
              <a:spLocks noChangeShapeType="1"/>
            </p:cNvSpPr>
            <p:nvPr/>
          </p:nvSpPr>
          <p:spPr bwMode="auto">
            <a:xfrm flipV="1">
              <a:off x="2245" y="2478"/>
              <a:ext cx="0" cy="136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4" name="Group 72"/>
          <p:cNvGrpSpPr>
            <a:grpSpLocks/>
          </p:cNvGrpSpPr>
          <p:nvPr/>
        </p:nvGrpSpPr>
        <p:grpSpPr bwMode="auto">
          <a:xfrm>
            <a:off x="2769865" y="4708351"/>
            <a:ext cx="1152525" cy="215900"/>
            <a:chOff x="1519" y="2478"/>
            <a:chExt cx="726" cy="136"/>
          </a:xfrm>
        </p:grpSpPr>
        <p:sp>
          <p:nvSpPr>
            <p:cNvPr id="35" name="Line 73"/>
            <p:cNvSpPr>
              <a:spLocks noChangeShapeType="1"/>
            </p:cNvSpPr>
            <p:nvPr/>
          </p:nvSpPr>
          <p:spPr bwMode="auto">
            <a:xfrm flipV="1">
              <a:off x="1519" y="2478"/>
              <a:ext cx="0" cy="136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Line 74"/>
            <p:cNvSpPr>
              <a:spLocks noChangeShapeType="1"/>
            </p:cNvSpPr>
            <p:nvPr/>
          </p:nvSpPr>
          <p:spPr bwMode="auto">
            <a:xfrm>
              <a:off x="1519" y="2614"/>
              <a:ext cx="726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Line 75"/>
            <p:cNvSpPr>
              <a:spLocks noChangeShapeType="1"/>
            </p:cNvSpPr>
            <p:nvPr/>
          </p:nvSpPr>
          <p:spPr bwMode="auto">
            <a:xfrm flipV="1">
              <a:off x="2245" y="2478"/>
              <a:ext cx="0" cy="136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8" name="Group 82"/>
          <p:cNvGrpSpPr>
            <a:grpSpLocks/>
          </p:cNvGrpSpPr>
          <p:nvPr/>
        </p:nvGrpSpPr>
        <p:grpSpPr bwMode="auto">
          <a:xfrm>
            <a:off x="3203253" y="5211589"/>
            <a:ext cx="287337" cy="360362"/>
            <a:chOff x="2109" y="3203"/>
            <a:chExt cx="181" cy="227"/>
          </a:xfrm>
        </p:grpSpPr>
        <p:sp>
          <p:nvSpPr>
            <p:cNvPr id="39" name="Line 77"/>
            <p:cNvSpPr>
              <a:spLocks noChangeShapeType="1"/>
            </p:cNvSpPr>
            <p:nvPr/>
          </p:nvSpPr>
          <p:spPr bwMode="auto">
            <a:xfrm flipV="1">
              <a:off x="2109" y="3339"/>
              <a:ext cx="0" cy="91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Line 78"/>
            <p:cNvSpPr>
              <a:spLocks noChangeShapeType="1"/>
            </p:cNvSpPr>
            <p:nvPr/>
          </p:nvSpPr>
          <p:spPr bwMode="auto">
            <a:xfrm>
              <a:off x="2109" y="3430"/>
              <a:ext cx="181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" name="Line 79"/>
            <p:cNvSpPr>
              <a:spLocks noChangeShapeType="1"/>
            </p:cNvSpPr>
            <p:nvPr/>
          </p:nvSpPr>
          <p:spPr bwMode="auto">
            <a:xfrm flipV="1">
              <a:off x="2290" y="3203"/>
              <a:ext cx="0" cy="227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Line 81"/>
            <p:cNvSpPr>
              <a:spLocks noChangeShapeType="1"/>
            </p:cNvSpPr>
            <p:nvPr/>
          </p:nvSpPr>
          <p:spPr bwMode="auto">
            <a:xfrm flipH="1">
              <a:off x="2200" y="3203"/>
              <a:ext cx="90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3" name="Group 83"/>
          <p:cNvGrpSpPr>
            <a:grpSpLocks/>
          </p:cNvGrpSpPr>
          <p:nvPr/>
        </p:nvGrpSpPr>
        <p:grpSpPr bwMode="auto">
          <a:xfrm>
            <a:off x="3850953" y="6148214"/>
            <a:ext cx="647700" cy="215900"/>
            <a:chOff x="1519" y="2478"/>
            <a:chExt cx="726" cy="136"/>
          </a:xfrm>
        </p:grpSpPr>
        <p:sp>
          <p:nvSpPr>
            <p:cNvPr id="44" name="Line 84"/>
            <p:cNvSpPr>
              <a:spLocks noChangeShapeType="1"/>
            </p:cNvSpPr>
            <p:nvPr/>
          </p:nvSpPr>
          <p:spPr bwMode="auto">
            <a:xfrm flipV="1">
              <a:off x="1519" y="2478"/>
              <a:ext cx="0" cy="136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" name="Line 85"/>
            <p:cNvSpPr>
              <a:spLocks noChangeShapeType="1"/>
            </p:cNvSpPr>
            <p:nvPr/>
          </p:nvSpPr>
          <p:spPr bwMode="auto">
            <a:xfrm>
              <a:off x="1519" y="2614"/>
              <a:ext cx="726" cy="0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" name="Line 86"/>
            <p:cNvSpPr>
              <a:spLocks noChangeShapeType="1"/>
            </p:cNvSpPr>
            <p:nvPr/>
          </p:nvSpPr>
          <p:spPr bwMode="auto">
            <a:xfrm flipV="1">
              <a:off x="2245" y="2478"/>
              <a:ext cx="0" cy="136"/>
            </a:xfrm>
            <a:prstGeom prst="line">
              <a:avLst/>
            </a:prstGeom>
            <a:noFill/>
            <a:ln w="28575">
              <a:solidFill>
                <a:srgbClr val="99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973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3" grpId="0" animBg="1"/>
      <p:bldP spid="17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根據上例，可知若有</a:t>
            </a:r>
            <a:r>
              <a:rPr lang="en-US" altLang="zh-TW" dirty="0"/>
              <a:t>n</a:t>
            </a:r>
            <a:r>
              <a:rPr lang="zh-TW" altLang="en-US" dirty="0"/>
              <a:t>筆記錄，則需做</a:t>
            </a:r>
            <a:r>
              <a:rPr lang="en-US" altLang="zh-TW" dirty="0"/>
              <a:t>(n-1)</a:t>
            </a:r>
            <a:r>
              <a:rPr lang="zh-TW" altLang="en-US" dirty="0"/>
              <a:t>回合。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TW" dirty="0"/>
              <a:t>Algorithm</a:t>
            </a:r>
            <a:r>
              <a:rPr lang="zh-TW" altLang="en-US" dirty="0"/>
              <a:t>主要由</a:t>
            </a:r>
            <a:r>
              <a:rPr lang="en-US" altLang="zh-TW" dirty="0"/>
              <a:t>2</a:t>
            </a:r>
            <a:r>
              <a:rPr lang="zh-TW" altLang="en-US" dirty="0"/>
              <a:t>個副程式組成</a:t>
            </a:r>
            <a:r>
              <a:rPr lang="en-US" altLang="zh-TW" dirty="0"/>
              <a:t>: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TW" dirty="0"/>
              <a:t>Selection</a:t>
            </a:r>
            <a:r>
              <a:rPr lang="zh-TW" altLang="en-US" dirty="0"/>
              <a:t>副程式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自第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筆到第 </a:t>
            </a:r>
            <a:r>
              <a:rPr lang="en-US" altLang="zh-TW" dirty="0"/>
              <a:t>n </a:t>
            </a:r>
            <a:r>
              <a:rPr lang="zh-TW" altLang="en-US" dirty="0"/>
              <a:t>筆記錄中，選擇出最小鍵值 </a:t>
            </a:r>
            <a:r>
              <a:rPr lang="en-US" altLang="zh-TW" dirty="0"/>
              <a:t>(key) </a:t>
            </a:r>
            <a:r>
              <a:rPr lang="zh-TW" altLang="en-US" dirty="0"/>
              <a:t>的記錄，然後與第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筆記錄</a:t>
            </a:r>
            <a:r>
              <a:rPr lang="en-US" altLang="zh-TW" dirty="0"/>
              <a:t>Swap</a:t>
            </a:r>
            <a:r>
              <a:rPr lang="zh-TW" altLang="en-US" dirty="0"/>
              <a:t>。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即</a:t>
            </a:r>
            <a:r>
              <a:rPr lang="en-US" altLang="zh-TW" dirty="0"/>
              <a:t>: 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找出最小</a:t>
            </a:r>
            <a:r>
              <a:rPr lang="en-US" altLang="zh-TW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值的位置</a:t>
            </a:r>
            <a:r>
              <a:rPr lang="zh-TW" altLang="en-US" dirty="0"/>
              <a:t>，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並做</a:t>
            </a:r>
            <a:r>
              <a:rPr lang="en-US" altLang="zh-TW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Swap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TW" dirty="0"/>
              <a:t>Sort</a:t>
            </a:r>
            <a:r>
              <a:rPr lang="zh-TW" altLang="en-US" dirty="0"/>
              <a:t>副程式 </a:t>
            </a:r>
            <a:r>
              <a:rPr lang="en-US" altLang="zh-TW" dirty="0"/>
              <a:t>(</a:t>
            </a:r>
            <a:r>
              <a:rPr lang="zh-TW" altLang="en-US" dirty="0"/>
              <a:t>可當作主程式</a:t>
            </a:r>
            <a:r>
              <a:rPr lang="en-US" altLang="zh-TW" dirty="0"/>
              <a:t>)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將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未排序好</a:t>
            </a:r>
            <a:r>
              <a:rPr lang="zh-TW" altLang="en-US" dirty="0"/>
              <a:t>的記錄透過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Selection</a:t>
            </a:r>
            <a:r>
              <a:rPr lang="zh-TW" altLang="en-US" dirty="0"/>
              <a:t>的動作，使之成為排序好的記錄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共需做</a:t>
            </a:r>
            <a:r>
              <a:rPr lang="en-US" altLang="zh-TW" dirty="0"/>
              <a:t>n-1</a:t>
            </a:r>
            <a:r>
              <a:rPr lang="zh-TW" altLang="en-US" dirty="0"/>
              <a:t>回合，且由第 </a:t>
            </a:r>
            <a:r>
              <a:rPr lang="en-US" altLang="zh-TW" dirty="0"/>
              <a:t>1 </a:t>
            </a:r>
            <a:r>
              <a:rPr lang="zh-TW" altLang="en-US" dirty="0"/>
              <a:t>筆資料開始做起，</a:t>
            </a:r>
            <a:r>
              <a:rPr lang="zh-TW" altLang="en-US" dirty="0">
                <a:sym typeface="Symbol" panose="05050102010706020507" pitchFamily="18" charset="2"/>
              </a:rPr>
              <a:t>迴圈</a:t>
            </a:r>
            <a:r>
              <a:rPr lang="en-US" altLang="zh-TW" dirty="0">
                <a:sym typeface="Symbol" panose="05050102010706020507" pitchFamily="18" charset="2"/>
              </a:rPr>
              <a:t>: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for </a:t>
            </a:r>
            <a:r>
              <a:rPr lang="en-US" altLang="zh-TW" b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= 1 to (n-1)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595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92696"/>
            <a:ext cx="6551612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43213" y="4004221"/>
            <a:ext cx="6049962" cy="1441450"/>
          </a:xfrm>
          <a:prstGeom prst="rect">
            <a:avLst/>
          </a:prstGeom>
          <a:solidFill>
            <a:srgbClr val="CCCC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 algn="r"/>
            <a:r>
              <a:rPr lang="en-US" altLang="zh-TW" sz="2000" b="0" u="sng">
                <a:solidFill>
                  <a:srgbClr val="FF0000"/>
                </a:solidFill>
                <a:latin typeface="Berlin Sans FB" panose="020E0602020502020306" pitchFamily="34" charset="0"/>
              </a:rPr>
              <a:t>Selection</a:t>
            </a:r>
            <a:r>
              <a:rPr lang="zh-TW" altLang="en-US" sz="2000" b="0" u="sng">
                <a:solidFill>
                  <a:srgbClr val="FF0000"/>
                </a:solidFill>
                <a:latin typeface="Berlin Sans FB" panose="020E0602020502020306" pitchFamily="34" charset="0"/>
              </a:rPr>
              <a:t>副程式</a:t>
            </a: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1979613" y="2853284"/>
            <a:ext cx="215900" cy="2879725"/>
          </a:xfrm>
          <a:prstGeom prst="leftBrace">
            <a:avLst>
              <a:gd name="adj1" fmla="val 11115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7950" y="3932784"/>
            <a:ext cx="1885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TW" sz="2000" b="0" u="sng">
                <a:solidFill>
                  <a:srgbClr val="FF0000"/>
                </a:solidFill>
                <a:latin typeface="Berlin Sans FB" panose="020E0602020502020306" pitchFamily="34" charset="0"/>
              </a:rPr>
              <a:t>Sort</a:t>
            </a:r>
            <a:r>
              <a:rPr lang="zh-TW" altLang="en-US" sz="2000" b="0" u="sng">
                <a:solidFill>
                  <a:srgbClr val="FF0000"/>
                </a:solidFill>
                <a:latin typeface="Berlin Sans FB" panose="020E0602020502020306" pitchFamily="34" charset="0"/>
              </a:rPr>
              <a:t>副程式</a:t>
            </a:r>
          </a:p>
          <a:p>
            <a:pPr algn="r"/>
            <a:r>
              <a:rPr lang="en-US" altLang="zh-TW" sz="2000" b="0">
                <a:latin typeface="Berlin Sans FB" panose="020E0602020502020306" pitchFamily="34" charset="0"/>
              </a:rPr>
              <a:t>(</a:t>
            </a:r>
            <a:r>
              <a:rPr lang="zh-TW" altLang="en-US" sz="2000" b="0">
                <a:latin typeface="Berlin Sans FB" panose="020E0602020502020306" pitchFamily="34" charset="0"/>
              </a:rPr>
              <a:t>可看成主程式</a:t>
            </a:r>
            <a:r>
              <a:rPr lang="en-US" altLang="zh-TW" sz="2000" b="0">
                <a:latin typeface="Berlin Sans FB" panose="020E0602020502020306" pitchFamily="34" charset="0"/>
              </a:rPr>
              <a:t>)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2771775" y="4437609"/>
            <a:ext cx="144463" cy="576262"/>
          </a:xfrm>
          <a:prstGeom prst="leftBracket">
            <a:avLst>
              <a:gd name="adj" fmla="val 33242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339975" y="3861346"/>
            <a:ext cx="71438" cy="1655763"/>
          </a:xfrm>
          <a:prstGeom prst="leftBracket">
            <a:avLst>
              <a:gd name="adj" fmla="val 19314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76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519113" y="764704"/>
            <a:ext cx="8229600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u"/>
              <a:defRPr kumimoji="1" sz="28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¡"/>
              <a:defRPr kumimoji="1" sz="20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b="0" dirty="0"/>
              <a:t>範例</a:t>
            </a:r>
            <a:r>
              <a:rPr lang="en-US" altLang="zh-TW" b="0" dirty="0"/>
              <a:t>: </a:t>
            </a:r>
            <a:r>
              <a:rPr lang="en-US" altLang="zh-TW" sz="2000" b="0" dirty="0"/>
              <a:t>(Pass 1 </a:t>
            </a:r>
            <a:r>
              <a:rPr lang="en-US" altLang="zh-TW" sz="2000" b="0" dirty="0">
                <a:sym typeface="Symbol" panose="05050102010706020507" pitchFamily="18" charset="2"/>
              </a:rPr>
              <a:t> Pass 2)</a:t>
            </a:r>
          </a:p>
          <a:p>
            <a:endParaRPr lang="en-US" altLang="zh-TW" sz="2000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r>
              <a:rPr lang="en-US" altLang="zh-TW" b="0" dirty="0"/>
              <a:t>Selection</a:t>
            </a:r>
            <a:r>
              <a:rPr lang="zh-TW" altLang="en-US" b="0" dirty="0"/>
              <a:t>副程式</a:t>
            </a:r>
            <a:r>
              <a:rPr lang="en-US" altLang="zh-TW" b="0" dirty="0"/>
              <a:t>:</a:t>
            </a:r>
          </a:p>
        </p:txBody>
      </p:sp>
      <p:sp>
        <p:nvSpPr>
          <p:cNvPr id="3" name="Text Box 57"/>
          <p:cNvSpPr txBox="1">
            <a:spLocks noChangeArrowheads="1"/>
          </p:cNvSpPr>
          <p:nvPr/>
        </p:nvSpPr>
        <p:spPr bwMode="auto">
          <a:xfrm>
            <a:off x="1065213" y="4689004"/>
            <a:ext cx="41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</a:t>
            </a:r>
          </a:p>
        </p:txBody>
      </p:sp>
      <p:pic>
        <p:nvPicPr>
          <p:cNvPr id="4" name="Picture 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400079"/>
            <a:ext cx="5040313" cy="1655763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1712913" y="5336704"/>
            <a:ext cx="41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99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</a:t>
            </a:r>
          </a:p>
        </p:txBody>
      </p:sp>
      <p:sp>
        <p:nvSpPr>
          <p:cNvPr id="6" name="Text Box 65"/>
          <p:cNvSpPr txBox="1">
            <a:spLocks noChangeArrowheads="1"/>
          </p:cNvSpPr>
          <p:nvPr/>
        </p:nvSpPr>
        <p:spPr bwMode="auto">
          <a:xfrm>
            <a:off x="1404938" y="5697067"/>
            <a:ext cx="41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</a:t>
            </a:r>
          </a:p>
        </p:txBody>
      </p:sp>
      <p:graphicFrame>
        <p:nvGraphicFramePr>
          <p:cNvPr id="7" name="Group 1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3062474"/>
              </p:ext>
            </p:extLst>
          </p:nvPr>
        </p:nvGraphicFramePr>
        <p:xfrm>
          <a:off x="2843213" y="2204567"/>
          <a:ext cx="4052887" cy="9144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77349074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902344049"/>
                    </a:ext>
                  </a:extLst>
                </a:gridCol>
                <a:gridCol w="811213">
                  <a:extLst>
                    <a:ext uri="{9D8B030D-6E8A-4147-A177-3AD203B41FA5}">
                      <a16:colId xmlns:a16="http://schemas.microsoft.com/office/drawing/2014/main" val="190432044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537811055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340616703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41169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902645"/>
                  </a:ext>
                </a:extLst>
              </a:tr>
            </a:tbl>
          </a:graphicData>
        </a:graphic>
      </p:graphicFrame>
      <p:sp>
        <p:nvSpPr>
          <p:cNvPr id="8" name="Text Box 113"/>
          <p:cNvSpPr txBox="1">
            <a:spLocks noChangeArrowheads="1"/>
          </p:cNvSpPr>
          <p:nvPr/>
        </p:nvSpPr>
        <p:spPr bwMode="auto">
          <a:xfrm>
            <a:off x="2444750" y="2683992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>
                <a:latin typeface="Berlin Sans FB" panose="020E0602020502020306" pitchFamily="34" charset="0"/>
              </a:rPr>
              <a:t>S</a:t>
            </a:r>
          </a:p>
        </p:txBody>
      </p:sp>
      <p:sp>
        <p:nvSpPr>
          <p:cNvPr id="9" name="AutoShape 114"/>
          <p:cNvSpPr>
            <a:spLocks/>
          </p:cNvSpPr>
          <p:nvPr/>
        </p:nvSpPr>
        <p:spPr bwMode="auto">
          <a:xfrm rot="5400000">
            <a:off x="3132137" y="1267942"/>
            <a:ext cx="144463" cy="865188"/>
          </a:xfrm>
          <a:prstGeom prst="leftBrace">
            <a:avLst>
              <a:gd name="adj1" fmla="val 49908"/>
              <a:gd name="adj2" fmla="val 4859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Text Box 115"/>
          <p:cNvSpPr txBox="1">
            <a:spLocks noChangeArrowheads="1"/>
          </p:cNvSpPr>
          <p:nvPr/>
        </p:nvSpPr>
        <p:spPr bwMode="auto">
          <a:xfrm>
            <a:off x="2765425" y="1261592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已排序</a:t>
            </a:r>
          </a:p>
        </p:txBody>
      </p:sp>
      <p:sp>
        <p:nvSpPr>
          <p:cNvPr id="11" name="AutoShape 116"/>
          <p:cNvSpPr>
            <a:spLocks/>
          </p:cNvSpPr>
          <p:nvPr/>
        </p:nvSpPr>
        <p:spPr bwMode="auto">
          <a:xfrm rot="5400000">
            <a:off x="5147468" y="116211"/>
            <a:ext cx="144463" cy="3168650"/>
          </a:xfrm>
          <a:prstGeom prst="leftBrace">
            <a:avLst>
              <a:gd name="adj1" fmla="val 182783"/>
              <a:gd name="adj2" fmla="val 4859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Text Box 117"/>
          <p:cNvSpPr txBox="1">
            <a:spLocks noChangeArrowheads="1"/>
          </p:cNvSpPr>
          <p:nvPr/>
        </p:nvSpPr>
        <p:spPr bwMode="auto">
          <a:xfrm>
            <a:off x="4787900" y="1261592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未排序</a:t>
            </a:r>
          </a:p>
        </p:txBody>
      </p:sp>
      <p:sp>
        <p:nvSpPr>
          <p:cNvPr id="13" name="Line 118"/>
          <p:cNvSpPr>
            <a:spLocks noChangeShapeType="1"/>
          </p:cNvSpPr>
          <p:nvPr/>
        </p:nvSpPr>
        <p:spPr bwMode="auto">
          <a:xfrm>
            <a:off x="3635375" y="1629892"/>
            <a:ext cx="0" cy="15113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4" name="Group 119"/>
          <p:cNvGrpSpPr>
            <a:grpSpLocks/>
          </p:cNvGrpSpPr>
          <p:nvPr/>
        </p:nvGrpSpPr>
        <p:grpSpPr bwMode="auto">
          <a:xfrm>
            <a:off x="3924300" y="1701329"/>
            <a:ext cx="254000" cy="600075"/>
            <a:chOff x="3334" y="1374"/>
            <a:chExt cx="160" cy="378"/>
          </a:xfrm>
        </p:grpSpPr>
        <p:sp>
          <p:nvSpPr>
            <p:cNvPr id="15" name="Text Box 120"/>
            <p:cNvSpPr txBox="1">
              <a:spLocks noChangeArrowheads="1"/>
            </p:cNvSpPr>
            <p:nvPr/>
          </p:nvSpPr>
          <p:spPr bwMode="auto">
            <a:xfrm>
              <a:off x="3334" y="137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</a:p>
          </p:txBody>
        </p:sp>
        <p:sp>
          <p:nvSpPr>
            <p:cNvPr id="16" name="Line 121"/>
            <p:cNvSpPr>
              <a:spLocks noChangeShapeType="1"/>
            </p:cNvSpPr>
            <p:nvPr/>
          </p:nvSpPr>
          <p:spPr bwMode="auto">
            <a:xfrm>
              <a:off x="3424" y="161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" name="Group 126"/>
          <p:cNvGrpSpPr>
            <a:grpSpLocks/>
          </p:cNvGrpSpPr>
          <p:nvPr/>
        </p:nvGrpSpPr>
        <p:grpSpPr bwMode="auto">
          <a:xfrm>
            <a:off x="3563938" y="3141192"/>
            <a:ext cx="1011237" cy="647700"/>
            <a:chOff x="2245" y="2387"/>
            <a:chExt cx="637" cy="408"/>
          </a:xfrm>
        </p:grpSpPr>
        <p:sp>
          <p:nvSpPr>
            <p:cNvPr id="18" name="Text Box 124"/>
            <p:cNvSpPr txBox="1">
              <a:spLocks noChangeArrowheads="1"/>
            </p:cNvSpPr>
            <p:nvPr/>
          </p:nvSpPr>
          <p:spPr bwMode="auto">
            <a:xfrm>
              <a:off x="2245" y="2545"/>
              <a:ext cx="6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0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erlin Sans FB" panose="020E0602020502020306" pitchFamily="34" charset="0"/>
                </a:rPr>
                <a:t>smallest</a:t>
              </a:r>
            </a:p>
          </p:txBody>
        </p:sp>
        <p:sp>
          <p:nvSpPr>
            <p:cNvPr id="19" name="Line 125"/>
            <p:cNvSpPr>
              <a:spLocks noChangeShapeType="1"/>
            </p:cNvSpPr>
            <p:nvPr/>
          </p:nvSpPr>
          <p:spPr bwMode="auto">
            <a:xfrm flipV="1">
              <a:off x="2562" y="238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" name="Text Box 56"/>
          <p:cNvSpPr txBox="1">
            <a:spLocks noChangeArrowheads="1"/>
          </p:cNvSpPr>
          <p:nvPr/>
        </p:nvSpPr>
        <p:spPr bwMode="auto">
          <a:xfrm>
            <a:off x="1065213" y="4363567"/>
            <a:ext cx="41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</a:t>
            </a:r>
          </a:p>
        </p:txBody>
      </p:sp>
      <p:sp>
        <p:nvSpPr>
          <p:cNvPr id="21" name="Text Box 127"/>
          <p:cNvSpPr txBox="1">
            <a:spLocks noChangeArrowheads="1"/>
          </p:cNvSpPr>
          <p:nvPr/>
        </p:nvSpPr>
        <p:spPr bwMode="auto">
          <a:xfrm>
            <a:off x="3584575" y="3176117"/>
            <a:ext cx="411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</a:t>
            </a:r>
          </a:p>
        </p:txBody>
      </p:sp>
      <p:grpSp>
        <p:nvGrpSpPr>
          <p:cNvPr id="22" name="Group 131"/>
          <p:cNvGrpSpPr>
            <a:grpSpLocks/>
          </p:cNvGrpSpPr>
          <p:nvPr/>
        </p:nvGrpSpPr>
        <p:grpSpPr bwMode="auto">
          <a:xfrm>
            <a:off x="4716463" y="1701329"/>
            <a:ext cx="360362" cy="647700"/>
            <a:chOff x="2971" y="1480"/>
            <a:chExt cx="227" cy="408"/>
          </a:xfrm>
        </p:grpSpPr>
        <p:sp>
          <p:nvSpPr>
            <p:cNvPr id="23" name="Text Box 129"/>
            <p:cNvSpPr txBox="1">
              <a:spLocks noChangeArrowheads="1"/>
            </p:cNvSpPr>
            <p:nvPr/>
          </p:nvSpPr>
          <p:spPr bwMode="auto">
            <a:xfrm>
              <a:off x="2971" y="148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00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</a:t>
              </a:r>
            </a:p>
          </p:txBody>
        </p:sp>
        <p:sp>
          <p:nvSpPr>
            <p:cNvPr id="24" name="Line 130"/>
            <p:cNvSpPr>
              <a:spLocks noChangeShapeType="1"/>
            </p:cNvSpPr>
            <p:nvPr/>
          </p:nvSpPr>
          <p:spPr bwMode="auto">
            <a:xfrm>
              <a:off x="3061" y="175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5" name="Line 132"/>
          <p:cNvSpPr>
            <a:spLocks noChangeShapeType="1"/>
          </p:cNvSpPr>
          <p:nvPr/>
        </p:nvSpPr>
        <p:spPr bwMode="auto">
          <a:xfrm>
            <a:off x="5003800" y="2204567"/>
            <a:ext cx="1439863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" name="Text Box 133"/>
          <p:cNvSpPr txBox="1">
            <a:spLocks noChangeArrowheads="1"/>
          </p:cNvSpPr>
          <p:nvPr/>
        </p:nvSpPr>
        <p:spPr bwMode="auto">
          <a:xfrm>
            <a:off x="5456238" y="1807692"/>
            <a:ext cx="41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</a:t>
            </a:r>
          </a:p>
        </p:txBody>
      </p:sp>
      <p:sp>
        <p:nvSpPr>
          <p:cNvPr id="27" name="Text Box 134"/>
          <p:cNvSpPr txBox="1">
            <a:spLocks noChangeArrowheads="1"/>
          </p:cNvSpPr>
          <p:nvPr/>
        </p:nvSpPr>
        <p:spPr bwMode="auto">
          <a:xfrm>
            <a:off x="5219700" y="3176117"/>
            <a:ext cx="411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99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</a:t>
            </a:r>
          </a:p>
        </p:txBody>
      </p:sp>
      <p:sp>
        <p:nvSpPr>
          <p:cNvPr id="28" name="Text Box 135"/>
          <p:cNvSpPr txBox="1">
            <a:spLocks noChangeArrowheads="1"/>
          </p:cNvSpPr>
          <p:nvPr/>
        </p:nvSpPr>
        <p:spPr bwMode="auto">
          <a:xfrm>
            <a:off x="3851275" y="2653829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>
                <a:latin typeface="Berlin Sans FB" panose="020E0602020502020306" pitchFamily="34" charset="0"/>
              </a:rPr>
              <a:t>17</a:t>
            </a:r>
          </a:p>
        </p:txBody>
      </p:sp>
      <p:sp>
        <p:nvSpPr>
          <p:cNvPr id="29" name="Text Box 136"/>
          <p:cNvSpPr txBox="1">
            <a:spLocks noChangeArrowheads="1"/>
          </p:cNvSpPr>
          <p:nvPr/>
        </p:nvSpPr>
        <p:spPr bwMode="auto">
          <a:xfrm>
            <a:off x="5535613" y="2668117"/>
            <a:ext cx="328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>
                <a:latin typeface="Berlin Sans FB" panose="020E0602020502020306" pitchFamily="34" charset="0"/>
              </a:rPr>
              <a:t>5</a:t>
            </a:r>
          </a:p>
        </p:txBody>
      </p:sp>
      <p:sp>
        <p:nvSpPr>
          <p:cNvPr id="30" name="Text Box 137"/>
          <p:cNvSpPr txBox="1">
            <a:spLocks noChangeArrowheads="1"/>
          </p:cNvSpPr>
          <p:nvPr/>
        </p:nvSpPr>
        <p:spPr bwMode="auto">
          <a:xfrm>
            <a:off x="4643438" y="3176117"/>
            <a:ext cx="41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</a:t>
            </a:r>
          </a:p>
        </p:txBody>
      </p:sp>
      <p:sp>
        <p:nvSpPr>
          <p:cNvPr id="31" name="AutoShape 138"/>
          <p:cNvSpPr>
            <a:spLocks/>
          </p:cNvSpPr>
          <p:nvPr/>
        </p:nvSpPr>
        <p:spPr bwMode="auto">
          <a:xfrm>
            <a:off x="1401763" y="4868392"/>
            <a:ext cx="146050" cy="720725"/>
          </a:xfrm>
          <a:prstGeom prst="leftBracket">
            <a:avLst>
              <a:gd name="adj" fmla="val 41123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17639 0.0013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07407E-6 L 0.08993 -0.00023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6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993 -0.00023 L 0.17899 -0.0002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3.7037E-6 L -0.04566 -0.05324 C -0.05607 -0.06527 -0.07187 -0.07199 -0.08819 -0.07199 C -0.10677 -0.07199 -0.1217 -0.06527 -0.13211 -0.05324 L -0.18194 -3.7037E-6 " pathEditMode="relative" rAng="0" ptsTypes="AAAAA">
                                      <p:cBhvr>
                                        <p:cTn id="1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3611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208 L 0.04479 0.05532 C 0.05469 0.06736 0.06927 0.07407 0.08455 0.07407 C 0.10208 0.07407 0.1158 0.06736 0.12587 0.05532 L 0.17292 0.00208 " pathEditMode="relative" rAng="0" ptsTypes="AAAAA">
                                      <p:cBhvr>
                                        <p:cTn id="1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3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  <p:bldP spid="3" grpId="0"/>
      <p:bldP spid="5" grpId="0"/>
      <p:bldP spid="6" grpId="0"/>
      <p:bldP spid="8" grpId="0"/>
      <p:bldP spid="10" grpId="0"/>
      <p:bldP spid="12" grpId="0"/>
      <p:bldP spid="20" grpId="0"/>
      <p:bldP spid="21" grpId="0"/>
      <p:bldP spid="26" grpId="0"/>
      <p:bldP spid="27" grpId="0"/>
      <p:bldP spid="28" grpId="0"/>
      <p:bldP spid="28" grpId="1"/>
      <p:bldP spid="29" grpId="0"/>
      <p:bldP spid="29" grpId="1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365125"/>
            <a:r>
              <a:rPr lang="en-US" altLang="zh-TW" dirty="0"/>
              <a:t>Time Complexity</a:t>
            </a:r>
          </a:p>
          <a:p>
            <a:pPr marL="898525" lvl="1" indent="-354013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TW" dirty="0"/>
              <a:t>Best Case</a:t>
            </a:r>
          </a:p>
          <a:p>
            <a:pPr marL="898525" lvl="1" indent="-354013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TW" dirty="0"/>
              <a:t>Worst Case</a:t>
            </a:r>
          </a:p>
          <a:p>
            <a:pPr marL="898525" lvl="1" indent="-354013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TW" dirty="0"/>
              <a:t>Average Case</a:t>
            </a:r>
          </a:p>
          <a:p>
            <a:pPr marL="365125" indent="-365125"/>
            <a:r>
              <a:rPr lang="en-US" altLang="zh-TW" dirty="0"/>
              <a:t>Space Complexity</a:t>
            </a:r>
          </a:p>
          <a:p>
            <a:pPr marL="365125" indent="-365125"/>
            <a:r>
              <a:rPr lang="en-US" altLang="zh-TW" dirty="0"/>
              <a:t>Stable / Unstable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936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Time-Complexity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773063"/>
            <a:ext cx="7923213" cy="4756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ea typeface="標楷體" panose="03000509000000000000" pitchFamily="65" charset="-120"/>
              </a:rPr>
              <a:t>Best / Average / Worst Case: 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O(n</a:t>
            </a:r>
            <a:r>
              <a:rPr lang="en-US" altLang="zh-TW" b="1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2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/>
              <a:t>不論輸入資料如何，演算法中的兩個迴圈皆會執行。</a:t>
            </a:r>
          </a:p>
        </p:txBody>
      </p:sp>
      <p:pic>
        <p:nvPicPr>
          <p:cNvPr id="5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3090688"/>
            <a:ext cx="6480175" cy="372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30"/>
          <p:cNvSpPr>
            <a:spLocks/>
          </p:cNvSpPr>
          <p:nvPr/>
        </p:nvSpPr>
        <p:spPr bwMode="auto">
          <a:xfrm>
            <a:off x="2124075" y="4962351"/>
            <a:ext cx="144463" cy="792162"/>
          </a:xfrm>
          <a:prstGeom prst="leftBracket">
            <a:avLst>
              <a:gd name="adj" fmla="val 45696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AutoShape 31"/>
          <p:cNvSpPr>
            <a:spLocks/>
          </p:cNvSpPr>
          <p:nvPr/>
        </p:nvSpPr>
        <p:spPr bwMode="auto">
          <a:xfrm>
            <a:off x="1765300" y="4314651"/>
            <a:ext cx="71438" cy="2016125"/>
          </a:xfrm>
          <a:prstGeom prst="leftBracket">
            <a:avLst>
              <a:gd name="adj" fmla="val 235184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68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5613" y="764704"/>
            <a:ext cx="8158162" cy="511175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TW" altLang="en-US"/>
              <a:t>說明</a:t>
            </a:r>
            <a:r>
              <a:rPr lang="en-US" altLang="zh-TW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endParaRPr lang="en-US" altLang="zh-TW">
              <a:sym typeface="Wingdings 3" panose="050401020108070707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>
              <a:sym typeface="Wingdings 3" panose="050401020108070707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ym typeface="Wingdings 3" panose="05040102010807070707" pitchFamily="18" charset="2"/>
              </a:rPr>
              <a:t></a:t>
            </a:r>
            <a:r>
              <a:rPr lang="zh-TW" altLang="en-US">
                <a:sym typeface="Wingdings 3" panose="05040102010807070707" pitchFamily="18" charset="2"/>
              </a:rPr>
              <a:t>總執行次數</a:t>
            </a:r>
            <a:r>
              <a:rPr lang="en-US" altLang="zh-TW">
                <a:sym typeface="Wingdings 3" panose="05040102010807070707" pitchFamily="18" charset="2"/>
              </a:rPr>
              <a:t>: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230925"/>
              </p:ext>
            </p:extLst>
          </p:nvPr>
        </p:nvGraphicFramePr>
        <p:xfrm>
          <a:off x="755650" y="1485429"/>
          <a:ext cx="7704138" cy="155448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802632358"/>
                    </a:ext>
                  </a:extLst>
                </a:gridCol>
                <a:gridCol w="1516063">
                  <a:extLst>
                    <a:ext uri="{9D8B030D-6E8A-4147-A177-3AD203B41FA5}">
                      <a16:colId xmlns:a16="http://schemas.microsoft.com/office/drawing/2014/main" val="600608389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429084827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1421751994"/>
                    </a:ext>
                  </a:extLst>
                </a:gridCol>
                <a:gridCol w="2046288">
                  <a:extLst>
                    <a:ext uri="{9D8B030D-6E8A-4147-A177-3AD203B41FA5}">
                      <a16:colId xmlns:a16="http://schemas.microsoft.com/office/drawing/2014/main" val="1414813506"/>
                    </a:ext>
                  </a:extLst>
                </a:gridCol>
              </a:tblGrid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值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 =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94557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j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值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j = 2 to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j = 3 to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j = n-1 to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070306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第二層迴圈內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if</a:t>
                      </a: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指令之比較次數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執行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n-1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執行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n-2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執行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02632"/>
                  </a:ext>
                </a:extLst>
              </a:tr>
            </a:tbl>
          </a:graphicData>
        </a:graphic>
      </p:graphicFrame>
      <p:graphicFrame>
        <p:nvGraphicFramePr>
          <p:cNvPr id="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848641"/>
              </p:ext>
            </p:extLst>
          </p:nvPr>
        </p:nvGraphicFramePr>
        <p:xfrm>
          <a:off x="2771775" y="3572992"/>
          <a:ext cx="54006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方程式" r:id="rId3" imgW="2387520" imgH="431640" progId="Equation.3">
                  <p:embed/>
                </p:oleObj>
              </mc:Choice>
              <mc:Fallback>
                <p:oleObj name="方程式" r:id="rId3" imgW="2387520" imgH="431640" progId="Equation.3">
                  <p:embed/>
                  <p:pic>
                    <p:nvPicPr>
                      <p:cNvPr id="61136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572992"/>
                        <a:ext cx="54006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468313" y="4782667"/>
            <a:ext cx="1608137" cy="5191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>
                <a:solidFill>
                  <a:schemeClr val="bg1"/>
                </a:solidFill>
                <a:latin typeface="Arial Black" panose="020B0A04020102020204" pitchFamily="34" charset="0"/>
                <a:sym typeface="Wingdings 3" panose="05040102010807070707" pitchFamily="18" charset="2"/>
              </a:rPr>
              <a:t> O(</a:t>
            </a:r>
            <a:r>
              <a:rPr lang="en-US" altLang="zh-TW" sz="2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sym typeface="Wingdings 3" panose="05040102010807070707" pitchFamily="18" charset="2"/>
              </a:rPr>
              <a:t>n</a:t>
            </a:r>
            <a:r>
              <a:rPr lang="en-US" altLang="zh-TW" sz="2800" b="0" baseline="30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sym typeface="Wingdings 3" panose="05040102010807070707" pitchFamily="18" charset="2"/>
              </a:rPr>
              <a:t>2</a:t>
            </a:r>
            <a:r>
              <a:rPr lang="en-US" altLang="zh-TW" sz="2800" b="0">
                <a:solidFill>
                  <a:schemeClr val="bg1"/>
                </a:solidFill>
                <a:latin typeface="Arial Black" panose="020B0A04020102020204" pitchFamily="34" charset="0"/>
                <a:sym typeface="Wingdings 3" panose="050401020108070707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952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 advAuto="0"/>
      <p:bldP spid="7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Space-Complexity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75" y="1412776"/>
            <a:ext cx="5111750" cy="41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44675" y="3001864"/>
            <a:ext cx="576263" cy="282575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3950" y="3213001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Simple variables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65400" y="3001864"/>
            <a:ext cx="1150938" cy="282575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8" name="AutoShape 9"/>
          <p:cNvSpPr>
            <a:spLocks/>
          </p:cNvSpPr>
          <p:nvPr/>
        </p:nvSpPr>
        <p:spPr bwMode="auto">
          <a:xfrm>
            <a:off x="4284538" y="3500339"/>
            <a:ext cx="4679950" cy="3306762"/>
          </a:xfrm>
          <a:prstGeom prst="accentBorderCallout3">
            <a:avLst>
              <a:gd name="adj1" fmla="val 3458"/>
              <a:gd name="adj2" fmla="val 101630"/>
              <a:gd name="adj3" fmla="val 3458"/>
              <a:gd name="adj4" fmla="val 104852"/>
              <a:gd name="adj5" fmla="val -10944"/>
              <a:gd name="adj6" fmla="val 104852"/>
              <a:gd name="adj7" fmla="val -13296"/>
              <a:gd name="adj8" fmla="val 1058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4638" indent="-2746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5963" indent="-2587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>
                <a:schemeClr val="bg2"/>
              </a:buClr>
              <a:buFont typeface="Wingdings" panose="05000000000000000000" pitchFamily="2" charset="2"/>
              <a:buChar char="u"/>
            </a:pPr>
            <a:r>
              <a:rPr lang="zh-TW" altLang="en-US" b="0">
                <a:latin typeface="Berlin Sans FB" panose="020E0602020502020306" pitchFamily="34" charset="0"/>
                <a:sym typeface="Symbol" panose="05050102010706020507" pitchFamily="18" charset="2"/>
              </a:rPr>
              <a:t>有</a:t>
            </a:r>
            <a:r>
              <a:rPr lang="en-US" altLang="zh-TW" b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structure variable</a:t>
            </a:r>
            <a:r>
              <a:rPr lang="zh-TW" altLang="en-US" b="0">
                <a:latin typeface="Berlin Sans FB" panose="020E0602020502020306" pitchFamily="34" charset="0"/>
                <a:sym typeface="Symbol" panose="05050102010706020507" pitchFamily="18" charset="2"/>
              </a:rPr>
              <a:t>，考量</a:t>
            </a:r>
            <a:r>
              <a:rPr lang="zh-TW" altLang="en-US" b="0">
                <a:latin typeface="Berlin Sans FB" panose="020E0602020502020306" pitchFamily="34" charset="0"/>
              </a:rPr>
              <a:t>參數傳遞是不是</a:t>
            </a:r>
            <a:r>
              <a:rPr lang="en-US" altLang="zh-TW" b="0">
                <a:latin typeface="Berlin Sans FB" panose="020E0602020502020306" pitchFamily="34" charset="0"/>
              </a:rPr>
              <a:t>call by value: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= </a:t>
            </a:r>
            <a:r>
              <a:rPr lang="en-US" altLang="zh-TW" sz="16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n</a:t>
            </a: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, S[ ]</a:t>
            </a:r>
            <a:r>
              <a:rPr lang="zh-TW" altLang="en-US" sz="1600" b="0">
                <a:latin typeface="Berlin Sans FB" panose="020E0602020502020306" pitchFamily="34" charset="0"/>
                <a:sym typeface="Symbol" panose="05050102010706020507" pitchFamily="18" charset="2"/>
              </a:rPr>
              <a:t>若為</a:t>
            </a:r>
            <a:r>
              <a:rPr lang="en-US" altLang="zh-TW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call by value</a:t>
            </a: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 </a:t>
            </a:r>
            <a:r>
              <a:rPr lang="zh-TW" altLang="en-US" sz="1600" b="0">
                <a:latin typeface="Berlin Sans FB" panose="020E0602020502020306" pitchFamily="34" charset="0"/>
                <a:sym typeface="Symbol" panose="05050102010706020507" pitchFamily="18" charset="2"/>
              </a:rPr>
              <a:t>傳遞 </a:t>
            </a: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(</a:t>
            </a:r>
            <a:r>
              <a:rPr lang="zh-TW" altLang="en-US" sz="1600" b="0">
                <a:latin typeface="Berlin Sans FB" panose="020E0602020502020306" pitchFamily="34" charset="0"/>
                <a:sym typeface="Symbol" panose="05050102010706020507" pitchFamily="18" charset="2"/>
              </a:rPr>
              <a:t>根據主程式所傳來的</a:t>
            </a:r>
            <a:r>
              <a:rPr lang="zh-TW" altLang="en-US" sz="1600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數值型態</a:t>
            </a:r>
            <a:r>
              <a:rPr lang="zh-TW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與</a:t>
            </a:r>
            <a:r>
              <a:rPr lang="zh-TW" altLang="en-US" sz="1600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數值多寡</a:t>
            </a: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= </a:t>
            </a:r>
            <a:r>
              <a:rPr lang="en-US" altLang="zh-TW" sz="16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0</a:t>
            </a:r>
            <a:r>
              <a:rPr lang="en-US" altLang="zh-TW" sz="16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 (</a:t>
            </a:r>
            <a:r>
              <a:rPr lang="zh-TW" altLang="en-US" sz="16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或一</a:t>
            </a:r>
            <a:r>
              <a:rPr lang="zh-TW" altLang="en-US" sz="16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常數</a:t>
            </a:r>
            <a:r>
              <a:rPr lang="zh-TW" altLang="en-US" sz="16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，即</a:t>
            </a:r>
            <a:r>
              <a:rPr lang="zh-TW" altLang="en-US" sz="1600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起始位址值</a:t>
            </a:r>
            <a:r>
              <a:rPr lang="en-US" altLang="zh-TW" sz="16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)</a:t>
            </a: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, S[ ]</a:t>
            </a:r>
            <a:r>
              <a:rPr lang="zh-TW" altLang="en-US" sz="1600" b="0">
                <a:latin typeface="Berlin Sans FB" panose="020E0602020502020306" pitchFamily="34" charset="0"/>
                <a:sym typeface="Symbol" panose="05050102010706020507" pitchFamily="18" charset="2"/>
              </a:rPr>
              <a:t>若為</a:t>
            </a:r>
            <a:r>
              <a:rPr lang="en-US" altLang="zh-TW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call by address</a:t>
            </a: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 </a:t>
            </a:r>
            <a:r>
              <a:rPr lang="zh-TW" altLang="en-US" sz="1600" b="0">
                <a:latin typeface="Berlin Sans FB" panose="020E0602020502020306" pitchFamily="34" charset="0"/>
                <a:sym typeface="Symbol" panose="05050102010706020507" pitchFamily="18" charset="2"/>
              </a:rPr>
              <a:t>傳遞 </a:t>
            </a: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(∵</a:t>
            </a:r>
            <a:r>
              <a:rPr lang="zh-TW" altLang="en-US" sz="1600" b="0">
                <a:latin typeface="Berlin Sans FB" panose="020E0602020502020306" pitchFamily="34" charset="0"/>
                <a:sym typeface="Symbol" panose="05050102010706020507" pitchFamily="18" charset="2"/>
              </a:rPr>
              <a:t>主程式只傳陣列的</a:t>
            </a:r>
            <a:r>
              <a:rPr lang="zh-TW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起始位址</a:t>
            </a:r>
            <a:r>
              <a:rPr lang="zh-TW" altLang="en-US" sz="1600" b="0">
                <a:latin typeface="Berlin Sans FB" panose="020E0602020502020306" pitchFamily="34" charset="0"/>
                <a:sym typeface="Symbol" panose="05050102010706020507" pitchFamily="18" charset="2"/>
              </a:rPr>
              <a:t>，無變動空間需求</a:t>
            </a: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bg2"/>
              </a:buClr>
              <a:buFont typeface="Wingdings" panose="05000000000000000000" pitchFamily="2" charset="2"/>
              <a:buChar char="u"/>
            </a:pPr>
            <a:r>
              <a:rPr lang="zh-TW" altLang="en-US" b="0">
                <a:latin typeface="Berlin Sans FB" panose="020E0602020502020306" pitchFamily="34" charset="0"/>
                <a:sym typeface="Symbol" panose="05050102010706020507" pitchFamily="18" charset="2"/>
              </a:rPr>
              <a:t>在</a:t>
            </a:r>
            <a:r>
              <a:rPr lang="en-US" altLang="zh-TW" b="0">
                <a:latin typeface="Berlin Sans FB" panose="020E0602020502020306" pitchFamily="34" charset="0"/>
                <a:sym typeface="Symbol" panose="05050102010706020507" pitchFamily="18" charset="2"/>
              </a:rPr>
              <a:t>C++</a:t>
            </a:r>
            <a:r>
              <a:rPr lang="zh-TW" altLang="en-US" b="0">
                <a:latin typeface="Berlin Sans FB" panose="020E0602020502020306" pitchFamily="34" charset="0"/>
                <a:sym typeface="Symbol" panose="05050102010706020507" pitchFamily="18" charset="2"/>
              </a:rPr>
              <a:t>中傳遞陣列一般是使用</a:t>
            </a:r>
            <a:r>
              <a:rPr lang="zh-TW" altLang="en-US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傳址</a:t>
            </a:r>
            <a:r>
              <a:rPr lang="zh-TW" altLang="en-US" b="0" u="sng">
                <a:latin typeface="Berlin Sans FB" panose="020E0602020502020306" pitchFamily="34" charset="0"/>
                <a:sym typeface="Symbol" panose="05050102010706020507" pitchFamily="18" charset="2"/>
              </a:rPr>
              <a:t>的方式</a:t>
            </a:r>
            <a:r>
              <a:rPr lang="zh-TW" altLang="en-US" b="0">
                <a:latin typeface="Berlin Sans FB" panose="020E0602020502020306" pitchFamily="34" charset="0"/>
                <a:sym typeface="Symbol" panose="05050102010706020507" pitchFamily="18" charset="2"/>
              </a:rPr>
              <a:t>。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zh-TW" altLang="en-US" sz="1600" b="0">
                <a:latin typeface="Berlin Sans FB" panose="020E0602020502020306" pitchFamily="34" charset="0"/>
                <a:sym typeface="Symbol" panose="05050102010706020507" pitchFamily="18" charset="2"/>
              </a:rPr>
              <a:t>∵在</a:t>
            </a: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C++</a:t>
            </a:r>
            <a:r>
              <a:rPr lang="zh-TW" altLang="en-US" sz="1600" b="0">
                <a:latin typeface="Berlin Sans FB" panose="020E0602020502020306" pitchFamily="34" charset="0"/>
                <a:sym typeface="Symbol" panose="05050102010706020507" pitchFamily="18" charset="2"/>
              </a:rPr>
              <a:t>中，陣列的名稱是指向陣列的開始位址，所以呼叫函式時，只要將陣列名稱傳給函式即可 </a:t>
            </a:r>
          </a:p>
        </p:txBody>
      </p:sp>
    </p:spTree>
    <p:extLst>
      <p:ext uri="{BB962C8B-B14F-4D97-AF65-F5344CB8AC3E}">
        <p14:creationId xmlns:p14="http://schemas.microsoft.com/office/powerpoint/2010/main" val="37456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7"/>
            <a:ext cx="7989752" cy="5166102"/>
          </a:xfrm>
        </p:spPr>
        <p:txBody>
          <a:bodyPr/>
          <a:lstStyle/>
          <a:p>
            <a:r>
              <a:rPr lang="zh-TW" altLang="en-US" dirty="0"/>
              <a:t>由以上分析，可以得知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sym typeface="Wingdings 3" panose="05040102010807070707" pitchFamily="18" charset="2"/>
              </a:rPr>
              <a:t>S(P) = C + SP(I)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       = C + 0 (</a:t>
            </a:r>
            <a:r>
              <a:rPr lang="zh-TW" altLang="en-US" dirty="0">
                <a:sym typeface="Wingdings 3" panose="05040102010807070707" pitchFamily="18" charset="2"/>
              </a:rPr>
              <a:t>或一常數</a:t>
            </a:r>
            <a:r>
              <a:rPr lang="en-US" altLang="zh-TW" dirty="0">
                <a:sym typeface="Wingdings 3" panose="05040102010807070707" pitchFamily="18" charset="2"/>
              </a:rPr>
              <a:t>)</a:t>
            </a:r>
          </a:p>
          <a:p>
            <a:pPr lvl="1"/>
            <a:r>
              <a:rPr lang="zh-TW" altLang="en-US" dirty="0">
                <a:sym typeface="Wingdings 3" panose="05040102010807070707" pitchFamily="18" charset="2"/>
              </a:rPr>
              <a:t>因此，除了存放輸入資料之外，</a:t>
            </a:r>
            <a:r>
              <a:rPr lang="zh-TW" altLang="en-US" u="sng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額外的空間需求</a:t>
            </a:r>
            <a:r>
              <a:rPr lang="en-US" altLang="zh-TW" u="sng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(Extra space)</a:t>
            </a:r>
            <a:r>
              <a:rPr lang="zh-TW" altLang="en-US" dirty="0">
                <a:sym typeface="Wingdings 3" panose="05040102010807070707" pitchFamily="18" charset="2"/>
              </a:rPr>
              <a:t>是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固定</a:t>
            </a:r>
            <a:r>
              <a:rPr lang="zh-TW" altLang="en-US" dirty="0">
                <a:sym typeface="Wingdings 3" panose="05040102010807070707" pitchFamily="18" charset="2"/>
              </a:rPr>
              <a:t>的</a:t>
            </a:r>
            <a:r>
              <a:rPr lang="en-US" altLang="zh-TW" dirty="0">
                <a:sym typeface="Wingdings 3" panose="05040102010807070707" pitchFamily="18" charset="2"/>
              </a:rPr>
              <a:t>(e.g., </a:t>
            </a:r>
            <a:r>
              <a:rPr lang="zh-TW" altLang="en-US" u="sng" dirty="0">
                <a:sym typeface="Wingdings 3" panose="05040102010807070707" pitchFamily="18" charset="2"/>
              </a:rPr>
              <a:t>變數 </a:t>
            </a:r>
            <a:r>
              <a:rPr lang="en-US" altLang="zh-TW" u="sng" dirty="0" err="1">
                <a:sym typeface="Wingdings 3" panose="05040102010807070707" pitchFamily="18" charset="2"/>
              </a:rPr>
              <a:t>i</a:t>
            </a:r>
            <a:r>
              <a:rPr lang="en-US" altLang="zh-TW" u="sng" dirty="0">
                <a:sym typeface="Wingdings 3" panose="05040102010807070707" pitchFamily="18" charset="2"/>
              </a:rPr>
              <a:t>, j, 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smallest</a:t>
            </a:r>
            <a:r>
              <a:rPr lang="en-US" altLang="zh-TW" dirty="0">
                <a:sym typeface="Wingdings 3" panose="05040102010807070707" pitchFamily="18" charset="2"/>
              </a:rPr>
              <a:t>, 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temp</a:t>
            </a:r>
            <a:r>
              <a:rPr lang="en-US" altLang="zh-TW" u="sng" dirty="0">
                <a:sym typeface="Wingdings 3" panose="05040102010807070707" pitchFamily="18" charset="2"/>
              </a:rPr>
              <a:t> in Swap</a:t>
            </a:r>
            <a:r>
              <a:rPr lang="zh-TW" altLang="en-US" u="sng" dirty="0">
                <a:sym typeface="Wingdings 3" panose="05040102010807070707" pitchFamily="18" charset="2"/>
              </a:rPr>
              <a:t>函數</a:t>
            </a:r>
            <a:r>
              <a:rPr lang="en-US" altLang="zh-TW" u="sng" dirty="0">
                <a:sym typeface="Wingdings 3" panose="05040102010807070707" pitchFamily="18" charset="2"/>
              </a:rPr>
              <a:t>, </a:t>
            </a:r>
            <a:r>
              <a:rPr lang="en-US" altLang="zh-TW" dirty="0">
                <a:sym typeface="Wingdings 3" panose="05040102010807070707" pitchFamily="18" charset="2"/>
              </a:rPr>
              <a:t>…</a:t>
            </a:r>
            <a:r>
              <a:rPr lang="zh-TW" altLang="en-US" dirty="0">
                <a:sym typeface="Wingdings 3" panose="05040102010807070707" pitchFamily="18" charset="2"/>
              </a:rPr>
              <a:t>等</a:t>
            </a:r>
            <a:r>
              <a:rPr lang="en-US" altLang="zh-TW" dirty="0">
                <a:sym typeface="Wingdings 3" panose="05040102010807070707" pitchFamily="18" charset="2"/>
              </a:rPr>
              <a:t>) </a:t>
            </a:r>
            <a:r>
              <a:rPr lang="zh-TW" altLang="en-US" dirty="0">
                <a:sym typeface="Wingdings 3" panose="05040102010807070707" pitchFamily="18" charset="2"/>
              </a:rPr>
              <a:t>。</a:t>
            </a:r>
          </a:p>
          <a:p>
            <a:pPr lvl="2"/>
            <a:r>
              <a:rPr lang="en-US" altLang="zh-TW" dirty="0">
                <a:sym typeface="Wingdings 3" panose="05040102010807070707" pitchFamily="18" charset="2"/>
              </a:rPr>
              <a:t>The algorithm is called an </a:t>
            </a:r>
            <a:r>
              <a:rPr lang="en-US" altLang="zh-TW" b="1" i="1" dirty="0">
                <a:sym typeface="Wingdings 3" panose="05040102010807070707" pitchFamily="18" charset="2"/>
              </a:rPr>
              <a:t>in-place sort (</a:t>
            </a:r>
            <a:r>
              <a:rPr lang="zh-TW" altLang="en-US" b="1" i="1" dirty="0">
                <a:sym typeface="Wingdings 3" panose="05040102010807070707" pitchFamily="18" charset="2"/>
              </a:rPr>
              <a:t>原地置換</a:t>
            </a:r>
            <a:r>
              <a:rPr lang="en-US" altLang="zh-TW" b="1" i="1" dirty="0">
                <a:sym typeface="Wingdings 3" panose="05040102010807070707" pitchFamily="18" charset="2"/>
              </a:rPr>
              <a:t>)</a:t>
            </a:r>
            <a:r>
              <a:rPr lang="en-US" altLang="zh-TW" dirty="0">
                <a:sym typeface="Wingdings 3" panose="05040102010807070707" pitchFamily="18" charset="2"/>
              </a:rPr>
              <a:t>.  </a:t>
            </a:r>
          </a:p>
          <a:p>
            <a:r>
              <a:rPr lang="en-US" altLang="zh-TW" dirty="0">
                <a:sym typeface="Symbol" panose="05050102010706020507" pitchFamily="18" charset="2"/>
              </a:rPr>
              <a:t> Space Complexity: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(1)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sz="1800" dirty="0">
                <a:sym typeface="Symbol" panose="05050102010706020507" pitchFamily="18" charset="2"/>
              </a:rPr>
              <a:t>(</a:t>
            </a:r>
            <a:r>
              <a:rPr lang="zh-TW" altLang="en-US" sz="1800" dirty="0">
                <a:sym typeface="Symbol" panose="05050102010706020507" pitchFamily="18" charset="2"/>
              </a:rPr>
              <a:t>或</a:t>
            </a:r>
            <a:r>
              <a:rPr lang="zh-TW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</a:t>
            </a:r>
            <a:r>
              <a:rPr lang="en-US" altLang="zh-TW" sz="1800" dirty="0">
                <a:sym typeface="Symbol" panose="05050102010706020507" pitchFamily="18" charset="2"/>
              </a:rPr>
              <a:t>(C), C</a:t>
            </a:r>
            <a:r>
              <a:rPr lang="zh-TW" altLang="en-US" sz="1800" dirty="0">
                <a:sym typeface="Symbol" panose="05050102010706020507" pitchFamily="18" charset="2"/>
              </a:rPr>
              <a:t>為一常數</a:t>
            </a:r>
            <a:r>
              <a:rPr lang="en-US" altLang="zh-TW" sz="1800" dirty="0">
                <a:sym typeface="Symbol" panose="05050102010706020507" pitchFamily="18" charset="2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4039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25302"/>
          </a:xfrm>
        </p:spPr>
        <p:txBody>
          <a:bodyPr/>
          <a:lstStyle/>
          <a:p>
            <a:r>
              <a:rPr lang="en-US" altLang="zh-TW" cap="none" dirty="0"/>
              <a:t>Stable / Unstable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6"/>
            <a:ext cx="8291513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/>
              <a:t>Unstable (</a:t>
            </a:r>
            <a:r>
              <a:rPr lang="zh-TW" altLang="en-US"/>
              <a:t>不穩定的</a:t>
            </a:r>
            <a:r>
              <a:rPr lang="en-US" altLang="zh-TW"/>
              <a:t>)</a:t>
            </a:r>
          </a:p>
          <a:p>
            <a:pPr>
              <a:lnSpc>
                <a:spcPct val="110000"/>
              </a:lnSpc>
            </a:pPr>
            <a:r>
              <a:rPr lang="zh-TW" altLang="en-US"/>
              <a:t>說明</a:t>
            </a:r>
            <a:r>
              <a:rPr lang="en-US" altLang="zh-TW"/>
              <a:t>: </a:t>
            </a:r>
            <a:r>
              <a:rPr lang="en-US" altLang="zh-TW" sz="2000"/>
              <a:t>(1</a:t>
            </a:r>
            <a:r>
              <a:rPr lang="zh-TW" altLang="en-US" sz="2000"/>
              <a:t>為最小值，</a:t>
            </a:r>
            <a:r>
              <a:rPr lang="en-US" altLang="zh-TW" sz="2000"/>
              <a:t>8</a:t>
            </a:r>
            <a:r>
              <a:rPr lang="zh-TW" altLang="en-US" sz="2000"/>
              <a:t>為最大值</a:t>
            </a:r>
            <a:r>
              <a:rPr lang="en-US" altLang="zh-TW" sz="2000"/>
              <a:t>)</a:t>
            </a:r>
          </a:p>
          <a:p>
            <a:pPr>
              <a:lnSpc>
                <a:spcPct val="110000"/>
              </a:lnSpc>
            </a:pPr>
            <a:endParaRPr lang="en-US" altLang="zh-TW"/>
          </a:p>
          <a:p>
            <a:pPr>
              <a:lnSpc>
                <a:spcPct val="110000"/>
              </a:lnSpc>
            </a:pPr>
            <a:endParaRPr lang="en-US" altLang="zh-TW"/>
          </a:p>
          <a:p>
            <a:pPr>
              <a:lnSpc>
                <a:spcPct val="110000"/>
              </a:lnSpc>
            </a:pPr>
            <a:endParaRPr lang="en-US" altLang="zh-TW"/>
          </a:p>
          <a:p>
            <a:pPr>
              <a:lnSpc>
                <a:spcPct val="110000"/>
              </a:lnSpc>
            </a:pPr>
            <a:endParaRPr lang="en-US" altLang="zh-TW"/>
          </a:p>
          <a:p>
            <a:r>
              <a:rPr lang="en-US" altLang="zh-TW"/>
              <a:t>Insert</a:t>
            </a:r>
            <a:r>
              <a:rPr lang="zh-TW" altLang="en-US"/>
              <a:t>副程式</a:t>
            </a:r>
            <a:r>
              <a:rPr lang="en-US" altLang="zh-TW"/>
              <a:t>:</a:t>
            </a:r>
          </a:p>
          <a:p>
            <a:pPr>
              <a:lnSpc>
                <a:spcPct val="110000"/>
              </a:lnSpc>
            </a:pPr>
            <a:endParaRPr lang="en-US" altLang="zh-TW"/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84872"/>
              </p:ext>
            </p:extLst>
          </p:nvPr>
        </p:nvGraphicFramePr>
        <p:xfrm>
          <a:off x="2484438" y="2446239"/>
          <a:ext cx="4824412" cy="914400"/>
        </p:xfrm>
        <a:graphic>
          <a:graphicData uri="http://schemas.openxmlformats.org/drawingml/2006/table">
            <a:tbl>
              <a:tblPr/>
              <a:tblGrid>
                <a:gridCol w="603250">
                  <a:extLst>
                    <a:ext uri="{9D8B030D-6E8A-4147-A177-3AD203B41FA5}">
                      <a16:colId xmlns:a16="http://schemas.microsoft.com/office/drawing/2014/main" val="1127583413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8001093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6712159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4007532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336940765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3647590867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1913932388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70641229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916694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36889"/>
                  </a:ext>
                </a:extLst>
              </a:tr>
            </a:tbl>
          </a:graphicData>
        </a:graphic>
      </p:graphicFrame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2051050" y="2876451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>
                <a:latin typeface="Berlin Sans FB" panose="020E0602020502020306" pitchFamily="34" charset="0"/>
              </a:rPr>
              <a:t>S</a:t>
            </a:r>
          </a:p>
        </p:txBody>
      </p:sp>
      <p:pic>
        <p:nvPicPr>
          <p:cNvPr id="7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5321201"/>
            <a:ext cx="4319587" cy="1419225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58"/>
          <p:cNvSpPr txBox="1">
            <a:spLocks noChangeArrowheads="1"/>
          </p:cNvSpPr>
          <p:nvPr/>
        </p:nvSpPr>
        <p:spPr bwMode="auto">
          <a:xfrm>
            <a:off x="5207000" y="5084664"/>
            <a:ext cx="3686175" cy="1519237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3050" indent="-2730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TW" sz="2000" b="0">
                <a:latin typeface="Berlin Sans FB" panose="020E0602020502020306" pitchFamily="34" charset="0"/>
              </a:rPr>
              <a:t>∵</a:t>
            </a:r>
            <a:r>
              <a:rPr lang="zh-TW" altLang="en-US" sz="2000" b="0">
                <a:latin typeface="Berlin Sans FB" panose="020E0602020502020306" pitchFamily="34" charset="0"/>
              </a:rPr>
              <a:t>相同鍵值的記錄在排序後，其</a:t>
            </a:r>
            <a:r>
              <a:rPr lang="zh-TW" altLang="en-US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相對位置有改變</a:t>
            </a:r>
            <a:r>
              <a:rPr lang="zh-TW" altLang="en-US" sz="2000" b="0">
                <a:latin typeface="Berlin Sans FB" panose="020E0602020502020306" pitchFamily="34" charset="0"/>
              </a:rPr>
              <a:t>，亦即有</a:t>
            </a:r>
            <a:r>
              <a:rPr lang="zh-TW" altLang="en-US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不必要的</a:t>
            </a:r>
            <a:r>
              <a:rPr lang="en-US" altLang="zh-TW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Swap</a:t>
            </a:r>
            <a:r>
              <a:rPr lang="zh-TW" altLang="en-US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發生</a:t>
            </a:r>
            <a:r>
              <a:rPr lang="en-US" altLang="zh-TW" sz="2000" b="0">
                <a:latin typeface="Berlin Sans FB" panose="020E0602020502020306" pitchFamily="34" charset="0"/>
              </a:rPr>
              <a:t>,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TW" sz="2000" b="0">
                <a:latin typeface="Berlin Sans FB" panose="020E0602020502020306" pitchFamily="34" charset="0"/>
              </a:rPr>
              <a:t>∴</a:t>
            </a: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Unstable</a:t>
            </a:r>
          </a:p>
        </p:txBody>
      </p:sp>
      <p:graphicFrame>
        <p:nvGraphicFramePr>
          <p:cNvPr id="9" name="Group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898645"/>
              </p:ext>
            </p:extLst>
          </p:nvPr>
        </p:nvGraphicFramePr>
        <p:xfrm>
          <a:off x="2484438" y="3886101"/>
          <a:ext cx="4824412" cy="914400"/>
        </p:xfrm>
        <a:graphic>
          <a:graphicData uri="http://schemas.openxmlformats.org/drawingml/2006/table">
            <a:tbl>
              <a:tblPr/>
              <a:tblGrid>
                <a:gridCol w="603250">
                  <a:extLst>
                    <a:ext uri="{9D8B030D-6E8A-4147-A177-3AD203B41FA5}">
                      <a16:colId xmlns:a16="http://schemas.microsoft.com/office/drawing/2014/main" val="975903898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86990522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81634336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8645252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364002115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40025989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427458701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559027167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510793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473193"/>
                  </a:ext>
                </a:extLst>
              </a:tr>
            </a:tbl>
          </a:graphicData>
        </a:graphic>
      </p:graphicFrame>
      <p:grpSp>
        <p:nvGrpSpPr>
          <p:cNvPr id="10" name="Group 108"/>
          <p:cNvGrpSpPr>
            <a:grpSpLocks/>
          </p:cNvGrpSpPr>
          <p:nvPr/>
        </p:nvGrpSpPr>
        <p:grpSpPr bwMode="auto">
          <a:xfrm>
            <a:off x="2662238" y="3357464"/>
            <a:ext cx="254000" cy="539750"/>
            <a:chOff x="1677" y="2115"/>
            <a:chExt cx="160" cy="340"/>
          </a:xfrm>
        </p:grpSpPr>
        <p:sp>
          <p:nvSpPr>
            <p:cNvPr id="11" name="Text Box 103"/>
            <p:cNvSpPr txBox="1">
              <a:spLocks noChangeArrowheads="1"/>
            </p:cNvSpPr>
            <p:nvPr/>
          </p:nvSpPr>
          <p:spPr bwMode="auto">
            <a:xfrm>
              <a:off x="1677" y="2205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</a:p>
          </p:txBody>
        </p:sp>
        <p:sp>
          <p:nvSpPr>
            <p:cNvPr id="12" name="Line 104"/>
            <p:cNvSpPr>
              <a:spLocks noChangeShapeType="1"/>
            </p:cNvSpPr>
            <p:nvPr/>
          </p:nvSpPr>
          <p:spPr bwMode="auto">
            <a:xfrm>
              <a:off x="1767" y="211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" name="AutoShape 105"/>
          <p:cNvSpPr>
            <a:spLocks noChangeArrowheads="1"/>
          </p:cNvSpPr>
          <p:nvPr/>
        </p:nvSpPr>
        <p:spPr bwMode="auto">
          <a:xfrm>
            <a:off x="4427538" y="3500339"/>
            <a:ext cx="485775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14" name="Text Box 106"/>
          <p:cNvSpPr txBox="1">
            <a:spLocks noChangeArrowheads="1"/>
          </p:cNvSpPr>
          <p:nvPr/>
        </p:nvSpPr>
        <p:spPr bwMode="auto">
          <a:xfrm>
            <a:off x="4932363" y="3493989"/>
            <a:ext cx="178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/>
              <a:t>第一回合比較後</a:t>
            </a:r>
          </a:p>
        </p:txBody>
      </p:sp>
    </p:spTree>
    <p:extLst>
      <p:ext uri="{BB962C8B-B14F-4D97-AF65-F5344CB8AC3E}">
        <p14:creationId xmlns:p14="http://schemas.microsoft.com/office/powerpoint/2010/main" val="35146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/>
      <p:bldP spid="8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Sort </a:t>
            </a:r>
            <a:r>
              <a:rPr lang="zh-TW" altLang="en-US" dirty="0"/>
              <a:t>分類觀點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Internal Sort </a:t>
            </a:r>
            <a:r>
              <a:rPr lang="en-US" altLang="zh-TW" dirty="0" err="1"/>
              <a:t>v.s</a:t>
            </a:r>
            <a:r>
              <a:rPr lang="en-US" altLang="zh-TW" dirty="0"/>
              <a:t>. External Sort.</a:t>
            </a:r>
          </a:p>
          <a:p>
            <a:r>
              <a:rPr lang="en-US" altLang="zh-TW" dirty="0"/>
              <a:t>Stable Sorting Method </a:t>
            </a:r>
            <a:r>
              <a:rPr lang="en-US" altLang="zh-TW" dirty="0" err="1"/>
              <a:t>v.s</a:t>
            </a:r>
            <a:r>
              <a:rPr lang="en-US" altLang="zh-TW" dirty="0"/>
              <a:t>. Unstable Sorting Method.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8654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Bubble Sort </a:t>
            </a:r>
            <a:r>
              <a:rPr lang="en-US" altLang="zh-TW" dirty="0"/>
              <a:t>(</a:t>
            </a:r>
            <a:r>
              <a:rPr lang="zh-TW" altLang="en-US" dirty="0"/>
              <a:t>氣泡排序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zh-TW" altLang="en-US" dirty="0"/>
              <a:t>由左至右，兩兩記錄依序互相比較 </a:t>
            </a:r>
            <a:r>
              <a:rPr lang="en-US" altLang="zh-TW" dirty="0"/>
              <a:t>(</a:t>
            </a:r>
            <a:r>
              <a:rPr lang="zh-TW" altLang="en-US" dirty="0"/>
              <a:t>需執行</a:t>
            </a:r>
            <a:r>
              <a:rPr lang="en-US" altLang="zh-TW" dirty="0"/>
              <a:t>n-1</a:t>
            </a:r>
            <a:r>
              <a:rPr lang="zh-TW" altLang="en-US" dirty="0"/>
              <a:t>回合</a:t>
            </a:r>
            <a:r>
              <a:rPr lang="en-US" altLang="zh-TW" dirty="0"/>
              <a:t>)</a:t>
            </a:r>
          </a:p>
          <a:p>
            <a:pPr lvl="1">
              <a:spcBef>
                <a:spcPct val="30000"/>
              </a:spcBef>
            </a:pPr>
            <a:r>
              <a:rPr lang="en-US" altLang="zh-TW" dirty="0"/>
              <a:t>if (</a:t>
            </a:r>
            <a:r>
              <a:rPr lang="zh-TW" altLang="en-US" dirty="0"/>
              <a:t>前者 </a:t>
            </a:r>
            <a:r>
              <a:rPr lang="en-US" altLang="zh-TW" dirty="0"/>
              <a:t>&gt; </a:t>
            </a:r>
            <a:r>
              <a:rPr lang="zh-TW" altLang="en-US" dirty="0"/>
              <a:t>後者</a:t>
            </a:r>
            <a:r>
              <a:rPr lang="en-US" altLang="zh-TW" dirty="0"/>
              <a:t>) then Swap(</a:t>
            </a:r>
            <a:r>
              <a:rPr lang="zh-TW" altLang="en-US" dirty="0"/>
              <a:t>前者</a:t>
            </a:r>
            <a:r>
              <a:rPr lang="en-US" altLang="zh-TW" dirty="0"/>
              <a:t>, </a:t>
            </a:r>
            <a:r>
              <a:rPr lang="zh-TW" altLang="en-US" dirty="0"/>
              <a:t>後者</a:t>
            </a:r>
            <a:r>
              <a:rPr lang="en-US" altLang="zh-TW" dirty="0"/>
              <a:t>)</a:t>
            </a:r>
          </a:p>
          <a:p>
            <a:pPr>
              <a:spcBef>
                <a:spcPct val="30000"/>
              </a:spcBef>
            </a:pPr>
            <a:r>
              <a:rPr lang="zh-TW" altLang="en-US" dirty="0"/>
              <a:t>若在某回合處理過程中，沒有任何</a:t>
            </a:r>
            <a:r>
              <a:rPr lang="en-US" altLang="zh-TW" dirty="0"/>
              <a:t>Swap</a:t>
            </a:r>
            <a:r>
              <a:rPr lang="zh-TW" altLang="en-US" dirty="0"/>
              <a:t>動作發生，則</a:t>
            </a:r>
            <a:r>
              <a:rPr lang="en-US" altLang="zh-TW" dirty="0"/>
              <a:t>Sort</a:t>
            </a:r>
            <a:r>
              <a:rPr lang="zh-TW" altLang="en-US" dirty="0"/>
              <a:t>完成，後續回合不用執行。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928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01005"/>
            <a:ext cx="8218488" cy="511175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zh-TW" altLang="en-US"/>
              <a:t>範例 </a:t>
            </a:r>
            <a:r>
              <a:rPr lang="en-US" altLang="zh-TW"/>
              <a:t>1:</a:t>
            </a:r>
          </a:p>
          <a:p>
            <a:pPr lvl="1"/>
            <a:r>
              <a:rPr lang="en-US" altLang="zh-TW"/>
              <a:t>A sequence </a:t>
            </a:r>
            <a:r>
              <a:rPr lang="en-US" altLang="zh-TW">
                <a:solidFill>
                  <a:srgbClr val="0000FF"/>
                </a:solidFill>
              </a:rPr>
              <a:t>26, 5, 77, 19, 2</a:t>
            </a:r>
            <a:r>
              <a:rPr lang="zh-TW" altLang="en-US"/>
              <a:t>。以遞增</a:t>
            </a:r>
            <a:r>
              <a:rPr lang="en-US" altLang="zh-TW"/>
              <a:t>(increase)</a:t>
            </a:r>
            <a:r>
              <a:rPr lang="zh-TW" altLang="en-US"/>
              <a:t>排序</a:t>
            </a:r>
          </a:p>
        </p:txBody>
      </p:sp>
      <p:graphicFrame>
        <p:nvGraphicFramePr>
          <p:cNvPr id="5" name="Group 6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399896"/>
              </p:ext>
            </p:extLst>
          </p:nvPr>
        </p:nvGraphicFramePr>
        <p:xfrm>
          <a:off x="144463" y="1637630"/>
          <a:ext cx="6364287" cy="4311650"/>
        </p:xfrm>
        <a:graphic>
          <a:graphicData uri="http://schemas.openxmlformats.org/drawingml/2006/table">
            <a:tbl>
              <a:tblPr/>
              <a:tblGrid>
                <a:gridCol w="1403350">
                  <a:extLst>
                    <a:ext uri="{9D8B030D-6E8A-4147-A177-3AD203B41FA5}">
                      <a16:colId xmlns:a16="http://schemas.microsoft.com/office/drawing/2014/main" val="4057444525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2665412020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3931522904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4191951104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3125893197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654306655"/>
                    </a:ext>
                  </a:extLst>
                </a:gridCol>
              </a:tblGrid>
              <a:tr h="723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055987"/>
                  </a:ext>
                </a:extLst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Pass 1: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913975"/>
                  </a:ext>
                </a:extLst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Pass 2: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77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815722"/>
                  </a:ext>
                </a:extLst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Pass 3: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77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904408"/>
                  </a:ext>
                </a:extLst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Pass 4: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77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80675"/>
                  </a:ext>
                </a:extLst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Solution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77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800764"/>
                  </a:ext>
                </a:extLst>
              </a:tr>
            </a:tbl>
          </a:graphicData>
        </a:graphic>
      </p:graphicFrame>
      <p:graphicFrame>
        <p:nvGraphicFramePr>
          <p:cNvPr id="6" name="Group 6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23377"/>
              </p:ext>
            </p:extLst>
          </p:nvPr>
        </p:nvGraphicFramePr>
        <p:xfrm>
          <a:off x="1547813" y="4517355"/>
          <a:ext cx="4960937" cy="719138"/>
        </p:xfrm>
        <a:graphic>
          <a:graphicData uri="http://schemas.openxmlformats.org/drawingml/2006/table">
            <a:tbl>
              <a:tblPr/>
              <a:tblGrid>
                <a:gridCol w="992187">
                  <a:extLst>
                    <a:ext uri="{9D8B030D-6E8A-4147-A177-3AD203B41FA5}">
                      <a16:colId xmlns:a16="http://schemas.microsoft.com/office/drawing/2014/main" val="3612187069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061408779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1472198831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3132922171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262233644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77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823"/>
                  </a:ext>
                </a:extLst>
              </a:tr>
            </a:tbl>
          </a:graphicData>
        </a:graphic>
      </p:graphicFrame>
      <p:graphicFrame>
        <p:nvGraphicFramePr>
          <p:cNvPr id="7" name="Group 6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794848"/>
              </p:ext>
            </p:extLst>
          </p:nvPr>
        </p:nvGraphicFramePr>
        <p:xfrm>
          <a:off x="1547813" y="2356768"/>
          <a:ext cx="4960937" cy="719138"/>
        </p:xfrm>
        <a:graphic>
          <a:graphicData uri="http://schemas.openxmlformats.org/drawingml/2006/table">
            <a:tbl>
              <a:tblPr/>
              <a:tblGrid>
                <a:gridCol w="992187">
                  <a:extLst>
                    <a:ext uri="{9D8B030D-6E8A-4147-A177-3AD203B41FA5}">
                      <a16:colId xmlns:a16="http://schemas.microsoft.com/office/drawing/2014/main" val="876001105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53007063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1262184712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3380226348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1464389615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006199"/>
                  </a:ext>
                </a:extLst>
              </a:tr>
            </a:tbl>
          </a:graphicData>
        </a:graphic>
      </p:graphicFrame>
      <p:graphicFrame>
        <p:nvGraphicFramePr>
          <p:cNvPr id="8" name="Group 6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73320"/>
              </p:ext>
            </p:extLst>
          </p:nvPr>
        </p:nvGraphicFramePr>
        <p:xfrm>
          <a:off x="1547813" y="2356768"/>
          <a:ext cx="4960937" cy="719138"/>
        </p:xfrm>
        <a:graphic>
          <a:graphicData uri="http://schemas.openxmlformats.org/drawingml/2006/table">
            <a:tbl>
              <a:tblPr/>
              <a:tblGrid>
                <a:gridCol w="992187">
                  <a:extLst>
                    <a:ext uri="{9D8B030D-6E8A-4147-A177-3AD203B41FA5}">
                      <a16:colId xmlns:a16="http://schemas.microsoft.com/office/drawing/2014/main" val="1474453195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4171425319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281059189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613723313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719009959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107011"/>
                  </a:ext>
                </a:extLst>
              </a:tr>
            </a:tbl>
          </a:graphicData>
        </a:graphic>
      </p:graphicFrame>
      <p:graphicFrame>
        <p:nvGraphicFramePr>
          <p:cNvPr id="9" name="Group 6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076775"/>
              </p:ext>
            </p:extLst>
          </p:nvPr>
        </p:nvGraphicFramePr>
        <p:xfrm>
          <a:off x="1547813" y="2356768"/>
          <a:ext cx="4960937" cy="719138"/>
        </p:xfrm>
        <a:graphic>
          <a:graphicData uri="http://schemas.openxmlformats.org/drawingml/2006/table">
            <a:tbl>
              <a:tblPr/>
              <a:tblGrid>
                <a:gridCol w="992187">
                  <a:extLst>
                    <a:ext uri="{9D8B030D-6E8A-4147-A177-3AD203B41FA5}">
                      <a16:colId xmlns:a16="http://schemas.microsoft.com/office/drawing/2014/main" val="2821664905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4247236454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4020914586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1586748735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3700899350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77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02996"/>
                  </a:ext>
                </a:extLst>
              </a:tr>
            </a:tbl>
          </a:graphicData>
        </a:graphic>
      </p:graphicFrame>
      <p:graphicFrame>
        <p:nvGraphicFramePr>
          <p:cNvPr id="10" name="Group 6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16447"/>
              </p:ext>
            </p:extLst>
          </p:nvPr>
        </p:nvGraphicFramePr>
        <p:xfrm>
          <a:off x="1547813" y="3077493"/>
          <a:ext cx="4960937" cy="719138"/>
        </p:xfrm>
        <a:graphic>
          <a:graphicData uri="http://schemas.openxmlformats.org/drawingml/2006/table">
            <a:tbl>
              <a:tblPr/>
              <a:tblGrid>
                <a:gridCol w="992187">
                  <a:extLst>
                    <a:ext uri="{9D8B030D-6E8A-4147-A177-3AD203B41FA5}">
                      <a16:colId xmlns:a16="http://schemas.microsoft.com/office/drawing/2014/main" val="2212539078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406420560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1560062166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292303150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4025775515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77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03774"/>
                  </a:ext>
                </a:extLst>
              </a:tr>
            </a:tbl>
          </a:graphicData>
        </a:graphic>
      </p:graphicFrame>
      <p:graphicFrame>
        <p:nvGraphicFramePr>
          <p:cNvPr id="11" name="Group 6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41862"/>
              </p:ext>
            </p:extLst>
          </p:nvPr>
        </p:nvGraphicFramePr>
        <p:xfrm>
          <a:off x="1547813" y="3077493"/>
          <a:ext cx="4960937" cy="719138"/>
        </p:xfrm>
        <a:graphic>
          <a:graphicData uri="http://schemas.openxmlformats.org/drawingml/2006/table">
            <a:tbl>
              <a:tblPr/>
              <a:tblGrid>
                <a:gridCol w="992187">
                  <a:extLst>
                    <a:ext uri="{9D8B030D-6E8A-4147-A177-3AD203B41FA5}">
                      <a16:colId xmlns:a16="http://schemas.microsoft.com/office/drawing/2014/main" val="4278036612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3401665068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2744471821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3959012514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2299816268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77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69810"/>
                  </a:ext>
                </a:extLst>
              </a:tr>
            </a:tbl>
          </a:graphicData>
        </a:graphic>
      </p:graphicFrame>
      <p:graphicFrame>
        <p:nvGraphicFramePr>
          <p:cNvPr id="12" name="Group 6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6377"/>
              </p:ext>
            </p:extLst>
          </p:nvPr>
        </p:nvGraphicFramePr>
        <p:xfrm>
          <a:off x="1547813" y="3796630"/>
          <a:ext cx="4960937" cy="719138"/>
        </p:xfrm>
        <a:graphic>
          <a:graphicData uri="http://schemas.openxmlformats.org/drawingml/2006/table">
            <a:tbl>
              <a:tblPr/>
              <a:tblGrid>
                <a:gridCol w="992187">
                  <a:extLst>
                    <a:ext uri="{9D8B030D-6E8A-4147-A177-3AD203B41FA5}">
                      <a16:colId xmlns:a16="http://schemas.microsoft.com/office/drawing/2014/main" val="4104638330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4191468380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2947268586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849005445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3645656346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77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450699"/>
                  </a:ext>
                </a:extLst>
              </a:tr>
            </a:tbl>
          </a:graphicData>
        </a:graphic>
      </p:graphicFrame>
      <p:sp>
        <p:nvSpPr>
          <p:cNvPr id="13" name="Text Box 70"/>
          <p:cNvSpPr txBox="1">
            <a:spLocks noChangeArrowheads="1"/>
          </p:cNvSpPr>
          <p:nvPr/>
        </p:nvSpPr>
        <p:spPr bwMode="auto">
          <a:xfrm>
            <a:off x="6480175" y="2436143"/>
            <a:ext cx="2468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/>
              <a:t>第一回合後，最大的</a:t>
            </a:r>
          </a:p>
          <a:p>
            <a:r>
              <a:rPr lang="en-US" altLang="zh-TW"/>
              <a:t>Bubble</a:t>
            </a:r>
            <a:r>
              <a:rPr lang="zh-TW" altLang="en-US"/>
              <a:t>在最高位置上</a:t>
            </a:r>
          </a:p>
        </p:txBody>
      </p:sp>
      <p:sp>
        <p:nvSpPr>
          <p:cNvPr id="14" name="Text Box 89"/>
          <p:cNvSpPr txBox="1">
            <a:spLocks noChangeArrowheads="1"/>
          </p:cNvSpPr>
          <p:nvPr/>
        </p:nvSpPr>
        <p:spPr bwMode="auto">
          <a:xfrm>
            <a:off x="6480175" y="3155280"/>
            <a:ext cx="2468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/>
              <a:t>第二回合後，次大的</a:t>
            </a:r>
          </a:p>
          <a:p>
            <a:r>
              <a:rPr lang="en-US" altLang="zh-TW"/>
              <a:t>Bubble</a:t>
            </a:r>
            <a:r>
              <a:rPr lang="zh-TW" altLang="en-US"/>
              <a:t>在次高位置上</a:t>
            </a:r>
          </a:p>
        </p:txBody>
      </p:sp>
      <p:grpSp>
        <p:nvGrpSpPr>
          <p:cNvPr id="15" name="Group 163"/>
          <p:cNvGrpSpPr>
            <a:grpSpLocks/>
          </p:cNvGrpSpPr>
          <p:nvPr/>
        </p:nvGrpSpPr>
        <p:grpSpPr bwMode="auto">
          <a:xfrm>
            <a:off x="2051050" y="2140868"/>
            <a:ext cx="914400" cy="481012"/>
            <a:chOff x="1791" y="2069"/>
            <a:chExt cx="576" cy="303"/>
          </a:xfrm>
        </p:grpSpPr>
        <p:sp>
          <p:nvSpPr>
            <p:cNvPr id="16" name="AutoShape 164"/>
            <p:cNvSpPr>
              <a:spLocks/>
            </p:cNvSpPr>
            <p:nvPr/>
          </p:nvSpPr>
          <p:spPr bwMode="auto">
            <a:xfrm rot="5400000" flipV="1">
              <a:off x="2031" y="2036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Text Box 165"/>
            <p:cNvSpPr txBox="1">
              <a:spLocks noChangeArrowheads="1"/>
            </p:cNvSpPr>
            <p:nvPr/>
          </p:nvSpPr>
          <p:spPr bwMode="auto">
            <a:xfrm>
              <a:off x="1869" y="206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  <p:grpSp>
        <p:nvGrpSpPr>
          <p:cNvPr id="18" name="Group 166"/>
          <p:cNvGrpSpPr>
            <a:grpSpLocks/>
          </p:cNvGrpSpPr>
          <p:nvPr/>
        </p:nvGrpSpPr>
        <p:grpSpPr bwMode="auto">
          <a:xfrm>
            <a:off x="3059113" y="2140868"/>
            <a:ext cx="914400" cy="481012"/>
            <a:chOff x="1791" y="2069"/>
            <a:chExt cx="576" cy="303"/>
          </a:xfrm>
        </p:grpSpPr>
        <p:sp>
          <p:nvSpPr>
            <p:cNvPr id="19" name="AutoShape 167"/>
            <p:cNvSpPr>
              <a:spLocks/>
            </p:cNvSpPr>
            <p:nvPr/>
          </p:nvSpPr>
          <p:spPr bwMode="auto">
            <a:xfrm rot="5400000" flipV="1">
              <a:off x="2031" y="2036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Text Box 168"/>
            <p:cNvSpPr txBox="1">
              <a:spLocks noChangeArrowheads="1"/>
            </p:cNvSpPr>
            <p:nvPr/>
          </p:nvSpPr>
          <p:spPr bwMode="auto">
            <a:xfrm>
              <a:off x="1869" y="206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  <p:grpSp>
        <p:nvGrpSpPr>
          <p:cNvPr id="21" name="Group 169"/>
          <p:cNvGrpSpPr>
            <a:grpSpLocks/>
          </p:cNvGrpSpPr>
          <p:nvPr/>
        </p:nvGrpSpPr>
        <p:grpSpPr bwMode="auto">
          <a:xfrm>
            <a:off x="4067175" y="2140868"/>
            <a:ext cx="914400" cy="481012"/>
            <a:chOff x="1791" y="2069"/>
            <a:chExt cx="576" cy="303"/>
          </a:xfrm>
        </p:grpSpPr>
        <p:sp>
          <p:nvSpPr>
            <p:cNvPr id="22" name="AutoShape 170"/>
            <p:cNvSpPr>
              <a:spLocks/>
            </p:cNvSpPr>
            <p:nvPr/>
          </p:nvSpPr>
          <p:spPr bwMode="auto">
            <a:xfrm rot="5400000" flipV="1">
              <a:off x="2031" y="2036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Text Box 171"/>
            <p:cNvSpPr txBox="1">
              <a:spLocks noChangeArrowheads="1"/>
            </p:cNvSpPr>
            <p:nvPr/>
          </p:nvSpPr>
          <p:spPr bwMode="auto">
            <a:xfrm>
              <a:off x="1869" y="206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  <p:grpSp>
        <p:nvGrpSpPr>
          <p:cNvPr id="24" name="Group 172"/>
          <p:cNvGrpSpPr>
            <a:grpSpLocks/>
          </p:cNvGrpSpPr>
          <p:nvPr/>
        </p:nvGrpSpPr>
        <p:grpSpPr bwMode="auto">
          <a:xfrm>
            <a:off x="5097463" y="2140868"/>
            <a:ext cx="914400" cy="481012"/>
            <a:chOff x="1791" y="2069"/>
            <a:chExt cx="576" cy="303"/>
          </a:xfrm>
        </p:grpSpPr>
        <p:sp>
          <p:nvSpPr>
            <p:cNvPr id="25" name="AutoShape 173"/>
            <p:cNvSpPr>
              <a:spLocks/>
            </p:cNvSpPr>
            <p:nvPr/>
          </p:nvSpPr>
          <p:spPr bwMode="auto">
            <a:xfrm rot="5400000" flipV="1">
              <a:off x="2031" y="2036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Text Box 174"/>
            <p:cNvSpPr txBox="1">
              <a:spLocks noChangeArrowheads="1"/>
            </p:cNvSpPr>
            <p:nvPr/>
          </p:nvSpPr>
          <p:spPr bwMode="auto">
            <a:xfrm>
              <a:off x="1869" y="206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  <p:sp>
        <p:nvSpPr>
          <p:cNvPr id="27" name="Rectangle 376"/>
          <p:cNvSpPr>
            <a:spLocks noChangeArrowheads="1"/>
          </p:cNvSpPr>
          <p:nvPr/>
        </p:nvSpPr>
        <p:spPr bwMode="auto">
          <a:xfrm>
            <a:off x="5651500" y="2429793"/>
            <a:ext cx="720725" cy="574675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8" name="Group 175"/>
          <p:cNvGrpSpPr>
            <a:grpSpLocks/>
          </p:cNvGrpSpPr>
          <p:nvPr/>
        </p:nvGrpSpPr>
        <p:grpSpPr bwMode="auto">
          <a:xfrm>
            <a:off x="2052638" y="2812380"/>
            <a:ext cx="914400" cy="481013"/>
            <a:chOff x="1791" y="2069"/>
            <a:chExt cx="576" cy="303"/>
          </a:xfrm>
        </p:grpSpPr>
        <p:sp>
          <p:nvSpPr>
            <p:cNvPr id="29" name="AutoShape 176"/>
            <p:cNvSpPr>
              <a:spLocks/>
            </p:cNvSpPr>
            <p:nvPr/>
          </p:nvSpPr>
          <p:spPr bwMode="auto">
            <a:xfrm rot="5400000" flipV="1">
              <a:off x="2031" y="2036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Text Box 177"/>
            <p:cNvSpPr txBox="1">
              <a:spLocks noChangeArrowheads="1"/>
            </p:cNvSpPr>
            <p:nvPr/>
          </p:nvSpPr>
          <p:spPr bwMode="auto">
            <a:xfrm>
              <a:off x="1869" y="206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  <p:grpSp>
        <p:nvGrpSpPr>
          <p:cNvPr id="31" name="Group 178"/>
          <p:cNvGrpSpPr>
            <a:grpSpLocks/>
          </p:cNvGrpSpPr>
          <p:nvPr/>
        </p:nvGrpSpPr>
        <p:grpSpPr bwMode="auto">
          <a:xfrm>
            <a:off x="3060700" y="2812380"/>
            <a:ext cx="914400" cy="481013"/>
            <a:chOff x="1791" y="2069"/>
            <a:chExt cx="576" cy="303"/>
          </a:xfrm>
        </p:grpSpPr>
        <p:sp>
          <p:nvSpPr>
            <p:cNvPr id="32" name="AutoShape 179"/>
            <p:cNvSpPr>
              <a:spLocks/>
            </p:cNvSpPr>
            <p:nvPr/>
          </p:nvSpPr>
          <p:spPr bwMode="auto">
            <a:xfrm rot="5400000" flipV="1">
              <a:off x="2031" y="2036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Text Box 180"/>
            <p:cNvSpPr txBox="1">
              <a:spLocks noChangeArrowheads="1"/>
            </p:cNvSpPr>
            <p:nvPr/>
          </p:nvSpPr>
          <p:spPr bwMode="auto">
            <a:xfrm>
              <a:off x="1869" y="206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  <p:grpSp>
        <p:nvGrpSpPr>
          <p:cNvPr id="34" name="Group 181"/>
          <p:cNvGrpSpPr>
            <a:grpSpLocks/>
          </p:cNvGrpSpPr>
          <p:nvPr/>
        </p:nvGrpSpPr>
        <p:grpSpPr bwMode="auto">
          <a:xfrm>
            <a:off x="4068763" y="2812380"/>
            <a:ext cx="914400" cy="481013"/>
            <a:chOff x="1791" y="2069"/>
            <a:chExt cx="576" cy="303"/>
          </a:xfrm>
        </p:grpSpPr>
        <p:sp>
          <p:nvSpPr>
            <p:cNvPr id="35" name="AutoShape 182"/>
            <p:cNvSpPr>
              <a:spLocks/>
            </p:cNvSpPr>
            <p:nvPr/>
          </p:nvSpPr>
          <p:spPr bwMode="auto">
            <a:xfrm rot="5400000" flipV="1">
              <a:off x="2031" y="2036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Text Box 183"/>
            <p:cNvSpPr txBox="1">
              <a:spLocks noChangeArrowheads="1"/>
            </p:cNvSpPr>
            <p:nvPr/>
          </p:nvSpPr>
          <p:spPr bwMode="auto">
            <a:xfrm>
              <a:off x="1869" y="206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  <p:sp>
        <p:nvSpPr>
          <p:cNvPr id="37" name="Rectangle 439"/>
          <p:cNvSpPr>
            <a:spLocks noChangeArrowheads="1"/>
          </p:cNvSpPr>
          <p:nvPr/>
        </p:nvSpPr>
        <p:spPr bwMode="auto">
          <a:xfrm>
            <a:off x="4643438" y="3150518"/>
            <a:ext cx="720725" cy="574675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8" name="Group 185"/>
          <p:cNvGrpSpPr>
            <a:grpSpLocks/>
          </p:cNvGrpSpPr>
          <p:nvPr/>
        </p:nvGrpSpPr>
        <p:grpSpPr bwMode="auto">
          <a:xfrm>
            <a:off x="2052638" y="3580730"/>
            <a:ext cx="914400" cy="481013"/>
            <a:chOff x="1791" y="2069"/>
            <a:chExt cx="576" cy="303"/>
          </a:xfrm>
        </p:grpSpPr>
        <p:sp>
          <p:nvSpPr>
            <p:cNvPr id="39" name="AutoShape 186"/>
            <p:cNvSpPr>
              <a:spLocks/>
            </p:cNvSpPr>
            <p:nvPr/>
          </p:nvSpPr>
          <p:spPr bwMode="auto">
            <a:xfrm rot="5400000" flipV="1">
              <a:off x="2031" y="2036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Text Box 187"/>
            <p:cNvSpPr txBox="1">
              <a:spLocks noChangeArrowheads="1"/>
            </p:cNvSpPr>
            <p:nvPr/>
          </p:nvSpPr>
          <p:spPr bwMode="auto">
            <a:xfrm>
              <a:off x="1869" y="206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  <p:grpSp>
        <p:nvGrpSpPr>
          <p:cNvPr id="41" name="Group 188"/>
          <p:cNvGrpSpPr>
            <a:grpSpLocks/>
          </p:cNvGrpSpPr>
          <p:nvPr/>
        </p:nvGrpSpPr>
        <p:grpSpPr bwMode="auto">
          <a:xfrm>
            <a:off x="3060700" y="3580730"/>
            <a:ext cx="914400" cy="481013"/>
            <a:chOff x="1791" y="2069"/>
            <a:chExt cx="576" cy="303"/>
          </a:xfrm>
        </p:grpSpPr>
        <p:sp>
          <p:nvSpPr>
            <p:cNvPr id="42" name="AutoShape 189"/>
            <p:cNvSpPr>
              <a:spLocks/>
            </p:cNvSpPr>
            <p:nvPr/>
          </p:nvSpPr>
          <p:spPr bwMode="auto">
            <a:xfrm rot="5400000" flipV="1">
              <a:off x="2031" y="2036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" name="Text Box 190"/>
            <p:cNvSpPr txBox="1">
              <a:spLocks noChangeArrowheads="1"/>
            </p:cNvSpPr>
            <p:nvPr/>
          </p:nvSpPr>
          <p:spPr bwMode="auto">
            <a:xfrm>
              <a:off x="1869" y="206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  <p:sp>
        <p:nvSpPr>
          <p:cNvPr id="44" name="Text Box 474"/>
          <p:cNvSpPr txBox="1">
            <a:spLocks noChangeArrowheads="1"/>
          </p:cNvSpPr>
          <p:nvPr/>
        </p:nvSpPr>
        <p:spPr bwMode="auto">
          <a:xfrm>
            <a:off x="6480175" y="3876005"/>
            <a:ext cx="2555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/>
              <a:t>第三回合後，第三大的</a:t>
            </a:r>
            <a:r>
              <a:rPr lang="en-US" altLang="zh-TW"/>
              <a:t>Bubble</a:t>
            </a:r>
            <a:r>
              <a:rPr lang="zh-TW" altLang="en-US"/>
              <a:t>在第三高位置上</a:t>
            </a:r>
          </a:p>
        </p:txBody>
      </p:sp>
      <p:sp>
        <p:nvSpPr>
          <p:cNvPr id="45" name="Rectangle 475"/>
          <p:cNvSpPr>
            <a:spLocks noChangeArrowheads="1"/>
          </p:cNvSpPr>
          <p:nvPr/>
        </p:nvSpPr>
        <p:spPr bwMode="auto">
          <a:xfrm>
            <a:off x="3687763" y="3871243"/>
            <a:ext cx="720725" cy="574675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6" name="Group 471"/>
          <p:cNvGrpSpPr>
            <a:grpSpLocks/>
          </p:cNvGrpSpPr>
          <p:nvPr/>
        </p:nvGrpSpPr>
        <p:grpSpPr bwMode="auto">
          <a:xfrm>
            <a:off x="2051050" y="4301455"/>
            <a:ext cx="914400" cy="481013"/>
            <a:chOff x="1791" y="2069"/>
            <a:chExt cx="576" cy="303"/>
          </a:xfrm>
        </p:grpSpPr>
        <p:sp>
          <p:nvSpPr>
            <p:cNvPr id="47" name="AutoShape 472"/>
            <p:cNvSpPr>
              <a:spLocks/>
            </p:cNvSpPr>
            <p:nvPr/>
          </p:nvSpPr>
          <p:spPr bwMode="auto">
            <a:xfrm rot="5400000" flipV="1">
              <a:off x="2031" y="2036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Text Box 473"/>
            <p:cNvSpPr txBox="1">
              <a:spLocks noChangeArrowheads="1"/>
            </p:cNvSpPr>
            <p:nvPr/>
          </p:nvSpPr>
          <p:spPr bwMode="auto">
            <a:xfrm>
              <a:off x="1869" y="206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  <p:sp>
        <p:nvSpPr>
          <p:cNvPr id="49" name="Text Box 476"/>
          <p:cNvSpPr txBox="1">
            <a:spLocks noChangeArrowheads="1"/>
          </p:cNvSpPr>
          <p:nvPr/>
        </p:nvSpPr>
        <p:spPr bwMode="auto">
          <a:xfrm>
            <a:off x="6480175" y="4596730"/>
            <a:ext cx="2555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/>
              <a:t>第四回合後，第四大的</a:t>
            </a:r>
            <a:r>
              <a:rPr lang="en-US" altLang="zh-TW"/>
              <a:t>Bubble</a:t>
            </a:r>
            <a:r>
              <a:rPr lang="zh-TW" altLang="en-US"/>
              <a:t>在第四高位置上</a:t>
            </a:r>
          </a:p>
        </p:txBody>
      </p:sp>
      <p:sp>
        <p:nvSpPr>
          <p:cNvPr id="50" name="Rectangle 477"/>
          <p:cNvSpPr>
            <a:spLocks noChangeArrowheads="1"/>
          </p:cNvSpPr>
          <p:nvPr/>
        </p:nvSpPr>
        <p:spPr bwMode="auto">
          <a:xfrm>
            <a:off x="2700338" y="4591968"/>
            <a:ext cx="720725" cy="574675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Rectangle 613"/>
          <p:cNvSpPr>
            <a:spLocks noChangeArrowheads="1"/>
          </p:cNvSpPr>
          <p:nvPr/>
        </p:nvSpPr>
        <p:spPr bwMode="auto">
          <a:xfrm>
            <a:off x="1692275" y="2429793"/>
            <a:ext cx="4608513" cy="574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" name="Rectangle 614"/>
          <p:cNvSpPr>
            <a:spLocks noChangeArrowheads="1"/>
          </p:cNvSpPr>
          <p:nvPr/>
        </p:nvSpPr>
        <p:spPr bwMode="auto">
          <a:xfrm>
            <a:off x="1692275" y="3150518"/>
            <a:ext cx="4608513" cy="574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Rectangle 615"/>
          <p:cNvSpPr>
            <a:spLocks noChangeArrowheads="1"/>
          </p:cNvSpPr>
          <p:nvPr/>
        </p:nvSpPr>
        <p:spPr bwMode="auto">
          <a:xfrm>
            <a:off x="1692275" y="3871243"/>
            <a:ext cx="4608513" cy="574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" name="Rectangle 616"/>
          <p:cNvSpPr>
            <a:spLocks noChangeArrowheads="1"/>
          </p:cNvSpPr>
          <p:nvPr/>
        </p:nvSpPr>
        <p:spPr bwMode="auto">
          <a:xfrm>
            <a:off x="1692275" y="4590380"/>
            <a:ext cx="4608513" cy="574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" name="Rectangle 617"/>
          <p:cNvSpPr>
            <a:spLocks noChangeArrowheads="1"/>
          </p:cNvSpPr>
          <p:nvPr/>
        </p:nvSpPr>
        <p:spPr bwMode="auto">
          <a:xfrm>
            <a:off x="1692275" y="5311105"/>
            <a:ext cx="4608513" cy="574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1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/>
      <p:bldP spid="14" grpId="0"/>
      <p:bldP spid="44" grpId="0"/>
      <p:bldP spid="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20241" y="692696"/>
            <a:ext cx="8218488" cy="511175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zh-TW" altLang="en-US"/>
              <a:t>範例 </a:t>
            </a:r>
            <a:r>
              <a:rPr lang="en-US" altLang="zh-TW"/>
              <a:t>2:</a:t>
            </a:r>
          </a:p>
          <a:p>
            <a:pPr lvl="1"/>
            <a:r>
              <a:rPr lang="en-US" altLang="zh-TW"/>
              <a:t>A sequence </a:t>
            </a:r>
            <a:r>
              <a:rPr lang="en-US" altLang="zh-TW">
                <a:solidFill>
                  <a:srgbClr val="0000FF"/>
                </a:solidFill>
              </a:rPr>
              <a:t>9, 17, 1, 5, 10</a:t>
            </a:r>
            <a:r>
              <a:rPr lang="zh-TW" altLang="en-US"/>
              <a:t>。以遞增</a:t>
            </a:r>
            <a:r>
              <a:rPr lang="en-US" altLang="zh-TW"/>
              <a:t>(increase)</a:t>
            </a:r>
            <a:r>
              <a:rPr lang="zh-TW" altLang="en-US"/>
              <a:t>排序</a:t>
            </a:r>
          </a:p>
        </p:txBody>
      </p:sp>
      <p:graphicFrame>
        <p:nvGraphicFramePr>
          <p:cNvPr id="3" name="Group 5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042428"/>
              </p:ext>
            </p:extLst>
          </p:nvPr>
        </p:nvGraphicFramePr>
        <p:xfrm>
          <a:off x="107504" y="1635671"/>
          <a:ext cx="6364287" cy="3952875"/>
        </p:xfrm>
        <a:graphic>
          <a:graphicData uri="http://schemas.openxmlformats.org/drawingml/2006/table">
            <a:tbl>
              <a:tblPr/>
              <a:tblGrid>
                <a:gridCol w="1403350">
                  <a:extLst>
                    <a:ext uri="{9D8B030D-6E8A-4147-A177-3AD203B41FA5}">
                      <a16:colId xmlns:a16="http://schemas.microsoft.com/office/drawing/2014/main" val="2363320645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4148524669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4236928441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1972066680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330748779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2598982935"/>
                    </a:ext>
                  </a:extLst>
                </a:gridCol>
              </a:tblGrid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713876"/>
                  </a:ext>
                </a:extLst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Pass 1: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467165"/>
                  </a:ext>
                </a:extLst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Pass 2: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6541"/>
                  </a:ext>
                </a:extLst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Pass 3: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398939"/>
                  </a:ext>
                </a:extLst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Solution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395053"/>
                  </a:ext>
                </a:extLst>
              </a:tr>
            </a:tbl>
          </a:graphicData>
        </a:graphic>
      </p:graphicFrame>
      <p:sp>
        <p:nvSpPr>
          <p:cNvPr id="4" name="Text Box 398"/>
          <p:cNvSpPr txBox="1">
            <a:spLocks noChangeArrowheads="1"/>
          </p:cNvSpPr>
          <p:nvPr/>
        </p:nvSpPr>
        <p:spPr bwMode="auto">
          <a:xfrm>
            <a:off x="6603554" y="2515146"/>
            <a:ext cx="2468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/>
              <a:t>第一回合後，最大的</a:t>
            </a:r>
          </a:p>
          <a:p>
            <a:r>
              <a:rPr lang="en-US" altLang="zh-TW"/>
              <a:t>Bubble</a:t>
            </a:r>
            <a:r>
              <a:rPr lang="zh-TW" altLang="en-US"/>
              <a:t>在最高位置上</a:t>
            </a:r>
          </a:p>
        </p:txBody>
      </p:sp>
      <p:graphicFrame>
        <p:nvGraphicFramePr>
          <p:cNvPr id="5" name="Group 5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04451"/>
              </p:ext>
            </p:extLst>
          </p:nvPr>
        </p:nvGraphicFramePr>
        <p:xfrm>
          <a:off x="1510854" y="2427834"/>
          <a:ext cx="4960937" cy="792163"/>
        </p:xfrm>
        <a:graphic>
          <a:graphicData uri="http://schemas.openxmlformats.org/drawingml/2006/table">
            <a:tbl>
              <a:tblPr/>
              <a:tblGrid>
                <a:gridCol w="992187">
                  <a:extLst>
                    <a:ext uri="{9D8B030D-6E8A-4147-A177-3AD203B41FA5}">
                      <a16:colId xmlns:a16="http://schemas.microsoft.com/office/drawing/2014/main" val="2586873362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1310040032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2338400979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1064697469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2050638831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87599"/>
                  </a:ext>
                </a:extLst>
              </a:tr>
            </a:tbl>
          </a:graphicData>
        </a:graphic>
      </p:graphicFrame>
      <p:sp>
        <p:nvSpPr>
          <p:cNvPr id="6" name="Text Box 474"/>
          <p:cNvSpPr txBox="1">
            <a:spLocks noChangeArrowheads="1"/>
          </p:cNvSpPr>
          <p:nvPr/>
        </p:nvSpPr>
        <p:spPr bwMode="auto">
          <a:xfrm>
            <a:off x="6603554" y="3299371"/>
            <a:ext cx="2468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/>
              <a:t>第二回合後，次大的</a:t>
            </a:r>
          </a:p>
          <a:p>
            <a:r>
              <a:rPr lang="en-US" altLang="zh-TW"/>
              <a:t>Bubble</a:t>
            </a:r>
            <a:r>
              <a:rPr lang="zh-TW" altLang="en-US"/>
              <a:t>在次高位置上</a:t>
            </a:r>
          </a:p>
        </p:txBody>
      </p:sp>
      <p:sp>
        <p:nvSpPr>
          <p:cNvPr id="7" name="Text Box 481"/>
          <p:cNvSpPr txBox="1">
            <a:spLocks noChangeArrowheads="1"/>
          </p:cNvSpPr>
          <p:nvPr/>
        </p:nvSpPr>
        <p:spPr bwMode="auto">
          <a:xfrm>
            <a:off x="6603554" y="4083596"/>
            <a:ext cx="2468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/>
              <a:t>第三回合後，沒有任何</a:t>
            </a:r>
            <a:r>
              <a:rPr lang="en-US" altLang="zh-TW"/>
              <a:t>Swap</a:t>
            </a:r>
            <a:r>
              <a:rPr lang="zh-TW" altLang="en-US"/>
              <a:t>發生。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完成</a:t>
            </a:r>
          </a:p>
        </p:txBody>
      </p:sp>
      <p:graphicFrame>
        <p:nvGraphicFramePr>
          <p:cNvPr id="8" name="Group 5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64612"/>
              </p:ext>
            </p:extLst>
          </p:nvPr>
        </p:nvGraphicFramePr>
        <p:xfrm>
          <a:off x="1510854" y="2427834"/>
          <a:ext cx="4960937" cy="792163"/>
        </p:xfrm>
        <a:graphic>
          <a:graphicData uri="http://schemas.openxmlformats.org/drawingml/2006/table">
            <a:tbl>
              <a:tblPr/>
              <a:tblGrid>
                <a:gridCol w="992187">
                  <a:extLst>
                    <a:ext uri="{9D8B030D-6E8A-4147-A177-3AD203B41FA5}">
                      <a16:colId xmlns:a16="http://schemas.microsoft.com/office/drawing/2014/main" val="1935613270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1885367544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3768789580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3579221684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3133650160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173747"/>
                  </a:ext>
                </a:extLst>
              </a:tr>
            </a:tbl>
          </a:graphicData>
        </a:graphic>
      </p:graphicFrame>
      <p:graphicFrame>
        <p:nvGraphicFramePr>
          <p:cNvPr id="9" name="Group 5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644"/>
              </p:ext>
            </p:extLst>
          </p:nvPr>
        </p:nvGraphicFramePr>
        <p:xfrm>
          <a:off x="1510854" y="2427834"/>
          <a:ext cx="4960937" cy="792163"/>
        </p:xfrm>
        <a:graphic>
          <a:graphicData uri="http://schemas.openxmlformats.org/drawingml/2006/table">
            <a:tbl>
              <a:tblPr/>
              <a:tblGrid>
                <a:gridCol w="992187">
                  <a:extLst>
                    <a:ext uri="{9D8B030D-6E8A-4147-A177-3AD203B41FA5}">
                      <a16:colId xmlns:a16="http://schemas.microsoft.com/office/drawing/2014/main" val="202630152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1726281210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3385410034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392066628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2953269380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043742"/>
                  </a:ext>
                </a:extLst>
              </a:tr>
            </a:tbl>
          </a:graphicData>
        </a:graphic>
      </p:graphicFrame>
      <p:graphicFrame>
        <p:nvGraphicFramePr>
          <p:cNvPr id="10" name="Group 5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372715"/>
              </p:ext>
            </p:extLst>
          </p:nvPr>
        </p:nvGraphicFramePr>
        <p:xfrm>
          <a:off x="1510854" y="3213646"/>
          <a:ext cx="4960937" cy="792163"/>
        </p:xfrm>
        <a:graphic>
          <a:graphicData uri="http://schemas.openxmlformats.org/drawingml/2006/table">
            <a:tbl>
              <a:tblPr/>
              <a:tblGrid>
                <a:gridCol w="992187">
                  <a:extLst>
                    <a:ext uri="{9D8B030D-6E8A-4147-A177-3AD203B41FA5}">
                      <a16:colId xmlns:a16="http://schemas.microsoft.com/office/drawing/2014/main" val="3218513262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3444090598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3885968489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650100377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3087744929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65247"/>
                  </a:ext>
                </a:extLst>
              </a:tr>
            </a:tbl>
          </a:graphicData>
        </a:graphic>
      </p:graphicFrame>
      <p:graphicFrame>
        <p:nvGraphicFramePr>
          <p:cNvPr id="11" name="Group 5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24782"/>
              </p:ext>
            </p:extLst>
          </p:nvPr>
        </p:nvGraphicFramePr>
        <p:xfrm>
          <a:off x="1510854" y="3213646"/>
          <a:ext cx="4960937" cy="792163"/>
        </p:xfrm>
        <a:graphic>
          <a:graphicData uri="http://schemas.openxmlformats.org/drawingml/2006/table">
            <a:tbl>
              <a:tblPr/>
              <a:tblGrid>
                <a:gridCol w="992187">
                  <a:extLst>
                    <a:ext uri="{9D8B030D-6E8A-4147-A177-3AD203B41FA5}">
                      <a16:colId xmlns:a16="http://schemas.microsoft.com/office/drawing/2014/main" val="3267205410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3925811390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2478979612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051236281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2570813671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29854"/>
                  </a:ext>
                </a:extLst>
              </a:tr>
            </a:tbl>
          </a:graphicData>
        </a:graphic>
      </p:graphicFrame>
      <p:grpSp>
        <p:nvGrpSpPr>
          <p:cNvPr id="12" name="Group 110"/>
          <p:cNvGrpSpPr>
            <a:grpSpLocks/>
          </p:cNvGrpSpPr>
          <p:nvPr/>
        </p:nvGrpSpPr>
        <p:grpSpPr bwMode="auto">
          <a:xfrm>
            <a:off x="2014091" y="2211934"/>
            <a:ext cx="914400" cy="481012"/>
            <a:chOff x="1791" y="2069"/>
            <a:chExt cx="576" cy="303"/>
          </a:xfrm>
        </p:grpSpPr>
        <p:sp>
          <p:nvSpPr>
            <p:cNvPr id="13" name="AutoShape 108"/>
            <p:cNvSpPr>
              <a:spLocks/>
            </p:cNvSpPr>
            <p:nvPr/>
          </p:nvSpPr>
          <p:spPr bwMode="auto">
            <a:xfrm rot="5400000" flipV="1">
              <a:off x="2031" y="2036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Text Box 109"/>
            <p:cNvSpPr txBox="1">
              <a:spLocks noChangeArrowheads="1"/>
            </p:cNvSpPr>
            <p:nvPr/>
          </p:nvSpPr>
          <p:spPr bwMode="auto">
            <a:xfrm>
              <a:off x="1869" y="206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  <p:grpSp>
        <p:nvGrpSpPr>
          <p:cNvPr id="15" name="Group 111"/>
          <p:cNvGrpSpPr>
            <a:grpSpLocks/>
          </p:cNvGrpSpPr>
          <p:nvPr/>
        </p:nvGrpSpPr>
        <p:grpSpPr bwMode="auto">
          <a:xfrm>
            <a:off x="3022154" y="2211934"/>
            <a:ext cx="914400" cy="481012"/>
            <a:chOff x="1791" y="2069"/>
            <a:chExt cx="576" cy="303"/>
          </a:xfrm>
        </p:grpSpPr>
        <p:sp>
          <p:nvSpPr>
            <p:cNvPr id="16" name="AutoShape 112"/>
            <p:cNvSpPr>
              <a:spLocks/>
            </p:cNvSpPr>
            <p:nvPr/>
          </p:nvSpPr>
          <p:spPr bwMode="auto">
            <a:xfrm rot="5400000" flipV="1">
              <a:off x="2031" y="2036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Text Box 113"/>
            <p:cNvSpPr txBox="1">
              <a:spLocks noChangeArrowheads="1"/>
            </p:cNvSpPr>
            <p:nvPr/>
          </p:nvSpPr>
          <p:spPr bwMode="auto">
            <a:xfrm>
              <a:off x="1869" y="206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  <p:grpSp>
        <p:nvGrpSpPr>
          <p:cNvPr id="18" name="Group 297"/>
          <p:cNvGrpSpPr>
            <a:grpSpLocks/>
          </p:cNvGrpSpPr>
          <p:nvPr/>
        </p:nvGrpSpPr>
        <p:grpSpPr bwMode="auto">
          <a:xfrm>
            <a:off x="4030216" y="2211934"/>
            <a:ext cx="914400" cy="481012"/>
            <a:chOff x="1791" y="2069"/>
            <a:chExt cx="576" cy="303"/>
          </a:xfrm>
        </p:grpSpPr>
        <p:sp>
          <p:nvSpPr>
            <p:cNvPr id="19" name="AutoShape 298"/>
            <p:cNvSpPr>
              <a:spLocks/>
            </p:cNvSpPr>
            <p:nvPr/>
          </p:nvSpPr>
          <p:spPr bwMode="auto">
            <a:xfrm rot="5400000" flipV="1">
              <a:off x="2031" y="2036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Text Box 299"/>
            <p:cNvSpPr txBox="1">
              <a:spLocks noChangeArrowheads="1"/>
            </p:cNvSpPr>
            <p:nvPr/>
          </p:nvSpPr>
          <p:spPr bwMode="auto">
            <a:xfrm>
              <a:off x="1869" y="206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  <p:grpSp>
        <p:nvGrpSpPr>
          <p:cNvPr id="21" name="Group 363"/>
          <p:cNvGrpSpPr>
            <a:grpSpLocks/>
          </p:cNvGrpSpPr>
          <p:nvPr/>
        </p:nvGrpSpPr>
        <p:grpSpPr bwMode="auto">
          <a:xfrm>
            <a:off x="5060504" y="2211934"/>
            <a:ext cx="914400" cy="481012"/>
            <a:chOff x="1791" y="2069"/>
            <a:chExt cx="576" cy="303"/>
          </a:xfrm>
        </p:grpSpPr>
        <p:sp>
          <p:nvSpPr>
            <p:cNvPr id="22" name="AutoShape 364"/>
            <p:cNvSpPr>
              <a:spLocks/>
            </p:cNvSpPr>
            <p:nvPr/>
          </p:nvSpPr>
          <p:spPr bwMode="auto">
            <a:xfrm rot="5400000" flipV="1">
              <a:off x="2031" y="2036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Text Box 365"/>
            <p:cNvSpPr txBox="1">
              <a:spLocks noChangeArrowheads="1"/>
            </p:cNvSpPr>
            <p:nvPr/>
          </p:nvSpPr>
          <p:spPr bwMode="auto">
            <a:xfrm>
              <a:off x="1869" y="206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  <p:grpSp>
        <p:nvGrpSpPr>
          <p:cNvPr id="24" name="Group 399"/>
          <p:cNvGrpSpPr>
            <a:grpSpLocks/>
          </p:cNvGrpSpPr>
          <p:nvPr/>
        </p:nvGrpSpPr>
        <p:grpSpPr bwMode="auto">
          <a:xfrm>
            <a:off x="2015679" y="2996159"/>
            <a:ext cx="914400" cy="481012"/>
            <a:chOff x="1791" y="2069"/>
            <a:chExt cx="576" cy="303"/>
          </a:xfrm>
        </p:grpSpPr>
        <p:sp>
          <p:nvSpPr>
            <p:cNvPr id="25" name="AutoShape 400"/>
            <p:cNvSpPr>
              <a:spLocks/>
            </p:cNvSpPr>
            <p:nvPr/>
          </p:nvSpPr>
          <p:spPr bwMode="auto">
            <a:xfrm rot="5400000" flipV="1">
              <a:off x="2031" y="2036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Text Box 401"/>
            <p:cNvSpPr txBox="1">
              <a:spLocks noChangeArrowheads="1"/>
            </p:cNvSpPr>
            <p:nvPr/>
          </p:nvSpPr>
          <p:spPr bwMode="auto">
            <a:xfrm>
              <a:off x="1869" y="206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  <p:grpSp>
        <p:nvGrpSpPr>
          <p:cNvPr id="27" name="Group 434"/>
          <p:cNvGrpSpPr>
            <a:grpSpLocks/>
          </p:cNvGrpSpPr>
          <p:nvPr/>
        </p:nvGrpSpPr>
        <p:grpSpPr bwMode="auto">
          <a:xfrm>
            <a:off x="3023741" y="2996159"/>
            <a:ext cx="914400" cy="481012"/>
            <a:chOff x="1791" y="2069"/>
            <a:chExt cx="576" cy="303"/>
          </a:xfrm>
        </p:grpSpPr>
        <p:sp>
          <p:nvSpPr>
            <p:cNvPr id="28" name="AutoShape 435"/>
            <p:cNvSpPr>
              <a:spLocks/>
            </p:cNvSpPr>
            <p:nvPr/>
          </p:nvSpPr>
          <p:spPr bwMode="auto">
            <a:xfrm rot="5400000" flipV="1">
              <a:off x="2031" y="2036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Text Box 436"/>
            <p:cNvSpPr txBox="1">
              <a:spLocks noChangeArrowheads="1"/>
            </p:cNvSpPr>
            <p:nvPr/>
          </p:nvSpPr>
          <p:spPr bwMode="auto">
            <a:xfrm>
              <a:off x="1869" y="206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  <p:grpSp>
        <p:nvGrpSpPr>
          <p:cNvPr id="30" name="Group 470"/>
          <p:cNvGrpSpPr>
            <a:grpSpLocks/>
          </p:cNvGrpSpPr>
          <p:nvPr/>
        </p:nvGrpSpPr>
        <p:grpSpPr bwMode="auto">
          <a:xfrm>
            <a:off x="4031804" y="2996159"/>
            <a:ext cx="914400" cy="481012"/>
            <a:chOff x="1791" y="2069"/>
            <a:chExt cx="576" cy="303"/>
          </a:xfrm>
        </p:grpSpPr>
        <p:sp>
          <p:nvSpPr>
            <p:cNvPr id="31" name="AutoShape 471"/>
            <p:cNvSpPr>
              <a:spLocks/>
            </p:cNvSpPr>
            <p:nvPr/>
          </p:nvSpPr>
          <p:spPr bwMode="auto">
            <a:xfrm rot="5400000" flipV="1">
              <a:off x="2031" y="2036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Text Box 472"/>
            <p:cNvSpPr txBox="1">
              <a:spLocks noChangeArrowheads="1"/>
            </p:cNvSpPr>
            <p:nvPr/>
          </p:nvSpPr>
          <p:spPr bwMode="auto">
            <a:xfrm>
              <a:off x="1869" y="206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  <p:sp>
        <p:nvSpPr>
          <p:cNvPr id="33" name="Rectangle 473"/>
          <p:cNvSpPr>
            <a:spLocks noChangeArrowheads="1"/>
          </p:cNvSpPr>
          <p:nvPr/>
        </p:nvSpPr>
        <p:spPr bwMode="auto">
          <a:xfrm>
            <a:off x="4677916" y="3285084"/>
            <a:ext cx="720725" cy="647700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4" name="Group 475"/>
          <p:cNvGrpSpPr>
            <a:grpSpLocks/>
          </p:cNvGrpSpPr>
          <p:nvPr/>
        </p:nvGrpSpPr>
        <p:grpSpPr bwMode="auto">
          <a:xfrm>
            <a:off x="2015679" y="3812134"/>
            <a:ext cx="914400" cy="481012"/>
            <a:chOff x="1791" y="2069"/>
            <a:chExt cx="576" cy="303"/>
          </a:xfrm>
        </p:grpSpPr>
        <p:sp>
          <p:nvSpPr>
            <p:cNvPr id="35" name="AutoShape 476"/>
            <p:cNvSpPr>
              <a:spLocks/>
            </p:cNvSpPr>
            <p:nvPr/>
          </p:nvSpPr>
          <p:spPr bwMode="auto">
            <a:xfrm rot="5400000" flipV="1">
              <a:off x="2031" y="2036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Text Box 477"/>
            <p:cNvSpPr txBox="1">
              <a:spLocks noChangeArrowheads="1"/>
            </p:cNvSpPr>
            <p:nvPr/>
          </p:nvSpPr>
          <p:spPr bwMode="auto">
            <a:xfrm>
              <a:off x="1869" y="206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  <p:grpSp>
        <p:nvGrpSpPr>
          <p:cNvPr id="37" name="Group 478"/>
          <p:cNvGrpSpPr>
            <a:grpSpLocks/>
          </p:cNvGrpSpPr>
          <p:nvPr/>
        </p:nvGrpSpPr>
        <p:grpSpPr bwMode="auto">
          <a:xfrm>
            <a:off x="3023741" y="3812134"/>
            <a:ext cx="914400" cy="481012"/>
            <a:chOff x="1791" y="2069"/>
            <a:chExt cx="576" cy="303"/>
          </a:xfrm>
        </p:grpSpPr>
        <p:sp>
          <p:nvSpPr>
            <p:cNvPr id="38" name="AutoShape 479"/>
            <p:cNvSpPr>
              <a:spLocks/>
            </p:cNvSpPr>
            <p:nvPr/>
          </p:nvSpPr>
          <p:spPr bwMode="auto">
            <a:xfrm rot="5400000" flipV="1">
              <a:off x="2031" y="2036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Text Box 480"/>
            <p:cNvSpPr txBox="1">
              <a:spLocks noChangeArrowheads="1"/>
            </p:cNvSpPr>
            <p:nvPr/>
          </p:nvSpPr>
          <p:spPr bwMode="auto">
            <a:xfrm>
              <a:off x="1869" y="206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  <p:sp>
        <p:nvSpPr>
          <p:cNvPr id="40" name="Rectangle 397"/>
          <p:cNvSpPr>
            <a:spLocks noChangeArrowheads="1"/>
          </p:cNvSpPr>
          <p:nvPr/>
        </p:nvSpPr>
        <p:spPr bwMode="auto">
          <a:xfrm>
            <a:off x="5614541" y="2500859"/>
            <a:ext cx="720725" cy="647700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Rectangle 572"/>
          <p:cNvSpPr>
            <a:spLocks noChangeArrowheads="1"/>
          </p:cNvSpPr>
          <p:nvPr/>
        </p:nvSpPr>
        <p:spPr bwMode="auto">
          <a:xfrm>
            <a:off x="107504" y="2564359"/>
            <a:ext cx="6227762" cy="504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Rectangle 573"/>
          <p:cNvSpPr>
            <a:spLocks noChangeArrowheads="1"/>
          </p:cNvSpPr>
          <p:nvPr/>
        </p:nvSpPr>
        <p:spPr bwMode="auto">
          <a:xfrm>
            <a:off x="142429" y="3356521"/>
            <a:ext cx="6227762" cy="504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" name="Rectangle 574"/>
          <p:cNvSpPr>
            <a:spLocks noChangeArrowheads="1"/>
          </p:cNvSpPr>
          <p:nvPr/>
        </p:nvSpPr>
        <p:spPr bwMode="auto">
          <a:xfrm>
            <a:off x="142429" y="4148684"/>
            <a:ext cx="6227762" cy="504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" name="Rectangle 575"/>
          <p:cNvSpPr>
            <a:spLocks noChangeArrowheads="1"/>
          </p:cNvSpPr>
          <p:nvPr/>
        </p:nvSpPr>
        <p:spPr bwMode="auto">
          <a:xfrm>
            <a:off x="142429" y="4940846"/>
            <a:ext cx="6227762" cy="504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4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TW" dirty="0"/>
              <a:t>Algorithm</a:t>
            </a:r>
            <a:r>
              <a:rPr lang="zh-TW" altLang="en-US" dirty="0"/>
              <a:t>主要由</a:t>
            </a:r>
            <a:r>
              <a:rPr lang="en-US" altLang="zh-TW" dirty="0"/>
              <a:t>2</a:t>
            </a:r>
            <a:r>
              <a:rPr lang="zh-TW" altLang="en-US" dirty="0"/>
              <a:t>個副程式組成</a:t>
            </a:r>
            <a:r>
              <a:rPr lang="en-US" altLang="zh-TW" dirty="0"/>
              <a:t>: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TW" dirty="0"/>
              <a:t>Bubble</a:t>
            </a:r>
            <a:r>
              <a:rPr lang="zh-TW" altLang="en-US" dirty="0"/>
              <a:t>副程式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由左至右，兩兩記錄依序互相比較</a:t>
            </a:r>
          </a:p>
          <a:p>
            <a:pPr lvl="2">
              <a:spcBef>
                <a:spcPct val="30000"/>
              </a:spcBef>
            </a:pPr>
            <a:r>
              <a:rPr lang="en-US" altLang="zh-TW" dirty="0"/>
              <a:t>if (</a:t>
            </a:r>
            <a:r>
              <a:rPr lang="zh-TW" altLang="en-US" dirty="0"/>
              <a:t>前者 </a:t>
            </a:r>
            <a:r>
              <a:rPr lang="en-US" altLang="zh-TW" dirty="0"/>
              <a:t>&gt; </a:t>
            </a:r>
            <a:r>
              <a:rPr lang="zh-TW" altLang="en-US" dirty="0"/>
              <a:t>後者</a:t>
            </a:r>
            <a:r>
              <a:rPr lang="en-US" altLang="zh-TW" dirty="0"/>
              <a:t>) then Swap(</a:t>
            </a:r>
            <a:r>
              <a:rPr lang="zh-TW" altLang="en-US" dirty="0"/>
              <a:t>前者</a:t>
            </a:r>
            <a:r>
              <a:rPr lang="en-US" altLang="zh-TW" dirty="0"/>
              <a:t>, </a:t>
            </a:r>
            <a:r>
              <a:rPr lang="zh-TW" altLang="en-US" dirty="0"/>
              <a:t>後者</a:t>
            </a:r>
            <a:r>
              <a:rPr lang="en-US" altLang="zh-TW" dirty="0"/>
              <a:t>)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TW" dirty="0"/>
              <a:t>Sort</a:t>
            </a:r>
            <a:r>
              <a:rPr lang="zh-TW" altLang="en-US" dirty="0"/>
              <a:t>副程式 </a:t>
            </a:r>
            <a:r>
              <a:rPr lang="en-US" altLang="zh-TW" dirty="0"/>
              <a:t>(</a:t>
            </a:r>
            <a:r>
              <a:rPr lang="zh-TW" altLang="en-US" dirty="0"/>
              <a:t>可當作主程式</a:t>
            </a:r>
            <a:r>
              <a:rPr lang="en-US" altLang="zh-TW" dirty="0"/>
              <a:t>)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將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未排序好</a:t>
            </a:r>
            <a:r>
              <a:rPr lang="zh-TW" altLang="en-US" dirty="0"/>
              <a:t>的記錄透過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Bubble</a:t>
            </a:r>
            <a:r>
              <a:rPr lang="zh-TW" altLang="en-US" dirty="0"/>
              <a:t>的動作，使之成為排序好的記錄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共需做 </a:t>
            </a:r>
            <a:r>
              <a:rPr lang="en-US" altLang="zh-TW" dirty="0"/>
              <a:t>n-1 </a:t>
            </a:r>
            <a:r>
              <a:rPr lang="zh-TW" altLang="en-US" dirty="0"/>
              <a:t>回合，且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由第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筆資料</a:t>
            </a:r>
            <a:r>
              <a:rPr lang="zh-TW" altLang="en-US" dirty="0"/>
              <a:t>開始做起，</a:t>
            </a:r>
            <a:r>
              <a:rPr lang="zh-TW" altLang="en-US" dirty="0">
                <a:sym typeface="Symbol" panose="05050102010706020507" pitchFamily="18" charset="2"/>
              </a:rPr>
              <a:t>迴圈</a:t>
            </a:r>
            <a:r>
              <a:rPr lang="en-US" altLang="zh-TW" dirty="0">
                <a:sym typeface="Symbol" panose="05050102010706020507" pitchFamily="18" charset="2"/>
              </a:rPr>
              <a:t>: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for </a:t>
            </a:r>
            <a:r>
              <a:rPr lang="en-US" altLang="zh-TW" b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= 1 to (n-1)</a:t>
            </a:r>
            <a:endParaRPr lang="en-US" altLang="zh-TW" dirty="0"/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若在某回合處理過程中，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沒有任何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Swap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動作發生</a:t>
            </a:r>
            <a:r>
              <a:rPr lang="zh-TW" altLang="en-US" dirty="0"/>
              <a:t>，則</a:t>
            </a:r>
            <a:r>
              <a:rPr lang="en-US" altLang="zh-TW" dirty="0"/>
              <a:t>Sort</a:t>
            </a:r>
            <a:r>
              <a:rPr lang="zh-TW" altLang="en-US" dirty="0"/>
              <a:t>完成，後續回合不用執行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5856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764704"/>
            <a:ext cx="6865938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17813" y="2420467"/>
            <a:ext cx="6049963" cy="2017712"/>
          </a:xfrm>
          <a:prstGeom prst="rect">
            <a:avLst/>
          </a:prstGeom>
          <a:solidFill>
            <a:srgbClr val="CCCC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 algn="r"/>
            <a:r>
              <a:rPr lang="en-US" altLang="zh-TW" sz="2000" u="sng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Bubble</a:t>
            </a:r>
            <a:r>
              <a:rPr lang="zh-TW" altLang="en-US" sz="2000" u="sng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副程式</a:t>
            </a: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1811338" y="909167"/>
            <a:ext cx="215900" cy="4751387"/>
          </a:xfrm>
          <a:prstGeom prst="leftBrace">
            <a:avLst>
              <a:gd name="adj1" fmla="val 183395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-36512" y="2852267"/>
            <a:ext cx="1885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TW" sz="2000" u="sng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Sort</a:t>
            </a:r>
            <a:r>
              <a:rPr lang="zh-TW" altLang="en-US" sz="2000" u="sng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副程式</a:t>
            </a:r>
          </a:p>
          <a:p>
            <a:pPr algn="r"/>
            <a:r>
              <a:rPr lang="en-US" altLang="zh-TW" sz="2000" b="0">
                <a:latin typeface="Berlin Sans FB" panose="020E0602020502020306" pitchFamily="34" charset="0"/>
              </a:rPr>
              <a:t>(</a:t>
            </a:r>
            <a:r>
              <a:rPr lang="zh-TW" altLang="en-US" sz="2000" b="0">
                <a:latin typeface="Berlin Sans FB" panose="020E0602020502020306" pitchFamily="34" charset="0"/>
              </a:rPr>
              <a:t>可看成主程式</a:t>
            </a:r>
            <a:r>
              <a:rPr lang="en-US" altLang="zh-TW" sz="2000" b="0">
                <a:latin typeface="Berlin Sans FB" panose="020E0602020502020306" pitchFamily="34" charset="0"/>
              </a:rPr>
              <a:t>)</a:t>
            </a: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2628901" y="2636367"/>
            <a:ext cx="144462" cy="1728787"/>
          </a:xfrm>
          <a:prstGeom prst="leftBracket">
            <a:avLst>
              <a:gd name="adj" fmla="val 99726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2124076" y="1628304"/>
            <a:ext cx="71437" cy="3816350"/>
          </a:xfrm>
          <a:prstGeom prst="leftBracket">
            <a:avLst>
              <a:gd name="adj" fmla="val 445188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39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19113" y="836712"/>
            <a:ext cx="8229600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u"/>
              <a:defRPr kumimoji="1" sz="28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¡"/>
              <a:defRPr kumimoji="1" sz="20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b="0"/>
              <a:t>範例</a:t>
            </a:r>
            <a:r>
              <a:rPr lang="en-US" altLang="zh-TW" b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b="0">
                <a:sym typeface="Symbol" panose="05050102010706020507" pitchFamily="18" charset="2"/>
              </a:rPr>
              <a:t>      i = 1 (</a:t>
            </a:r>
            <a:r>
              <a:rPr lang="zh-TW" altLang="en-US" sz="2000" b="0">
                <a:sym typeface="Symbol" panose="05050102010706020507" pitchFamily="18" charset="2"/>
              </a:rPr>
              <a:t>即 </a:t>
            </a:r>
            <a:r>
              <a:rPr lang="en-US" altLang="zh-TW" sz="2000" b="0">
                <a:sym typeface="Symbol" panose="05050102010706020507" pitchFamily="18" charset="2"/>
              </a:rPr>
              <a:t>Pass 1):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000" b="0"/>
          </a:p>
          <a:p>
            <a:pPr>
              <a:buFont typeface="Wingdings" panose="05000000000000000000" pitchFamily="2" charset="2"/>
              <a:buNone/>
            </a:pPr>
            <a:endParaRPr lang="en-US" altLang="zh-TW" sz="2000" b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b="0">
                <a:sym typeface="Symbol" panose="05050102010706020507" pitchFamily="18" charset="2"/>
              </a:rPr>
              <a:t>      i = 2 (</a:t>
            </a:r>
            <a:r>
              <a:rPr lang="zh-TW" altLang="en-US" sz="2000" b="0">
                <a:sym typeface="Symbol" panose="05050102010706020507" pitchFamily="18" charset="2"/>
              </a:rPr>
              <a:t>即 </a:t>
            </a:r>
            <a:r>
              <a:rPr lang="en-US" altLang="zh-TW" sz="2000" b="0">
                <a:sym typeface="Symbol" panose="05050102010706020507" pitchFamily="18" charset="2"/>
              </a:rPr>
              <a:t>Pass 2):</a:t>
            </a:r>
          </a:p>
          <a:p>
            <a:endParaRPr lang="en-US" altLang="zh-TW" b="0"/>
          </a:p>
          <a:p>
            <a:endParaRPr lang="en-US" altLang="zh-TW" b="0"/>
          </a:p>
          <a:p>
            <a:r>
              <a:rPr lang="en-US" altLang="zh-TW" b="0"/>
              <a:t>Bubble</a:t>
            </a:r>
            <a:r>
              <a:rPr lang="zh-TW" altLang="en-US" b="0"/>
              <a:t>副程式</a:t>
            </a:r>
            <a:r>
              <a:rPr lang="en-US" altLang="zh-TW" b="0"/>
              <a:t>:</a:t>
            </a:r>
          </a:p>
        </p:txBody>
      </p:sp>
      <p:pic>
        <p:nvPicPr>
          <p:cNvPr id="3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353025"/>
            <a:ext cx="2897187" cy="1812925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Group 2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053288"/>
              </p:ext>
            </p:extLst>
          </p:nvPr>
        </p:nvGraphicFramePr>
        <p:xfrm>
          <a:off x="3348038" y="2924275"/>
          <a:ext cx="4319587" cy="9144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3166329509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355474437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1183085728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38006486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131841525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45933729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1230547617"/>
                    </a:ext>
                  </a:extLst>
                </a:gridCol>
              </a:tblGrid>
              <a:tr h="166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n-2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518078"/>
                  </a:ext>
                </a:extLst>
              </a:tr>
              <a:tr h="166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374069"/>
                  </a:ext>
                </a:extLst>
              </a:tr>
            </a:tbl>
          </a:graphicData>
        </a:graphic>
      </p:graphicFrame>
      <p:graphicFrame>
        <p:nvGraphicFramePr>
          <p:cNvPr id="5" name="Group 2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196026"/>
              </p:ext>
            </p:extLst>
          </p:nvPr>
        </p:nvGraphicFramePr>
        <p:xfrm>
          <a:off x="3348038" y="1365350"/>
          <a:ext cx="4311650" cy="9144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101613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4012893839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52965856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405370157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703405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376473205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4277200720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n-2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758391"/>
                  </a:ext>
                </a:extLst>
              </a:tr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725171"/>
                  </a:ext>
                </a:extLst>
              </a:tr>
            </a:tbl>
          </a:graphicData>
        </a:graphic>
      </p:graphicFrame>
      <p:sp>
        <p:nvSpPr>
          <p:cNvPr id="6" name="Text Box 228"/>
          <p:cNvSpPr txBox="1">
            <a:spLocks noChangeArrowheads="1"/>
          </p:cNvSpPr>
          <p:nvPr/>
        </p:nvSpPr>
        <p:spPr bwMode="auto">
          <a:xfrm>
            <a:off x="920750" y="4581625"/>
            <a:ext cx="411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</a:t>
            </a:r>
          </a:p>
        </p:txBody>
      </p:sp>
      <p:sp>
        <p:nvSpPr>
          <p:cNvPr id="7" name="Text Box 229"/>
          <p:cNvSpPr txBox="1">
            <a:spLocks noChangeArrowheads="1"/>
          </p:cNvSpPr>
          <p:nvPr/>
        </p:nvSpPr>
        <p:spPr bwMode="auto">
          <a:xfrm>
            <a:off x="684213" y="4291112"/>
            <a:ext cx="41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</a:t>
            </a:r>
          </a:p>
        </p:txBody>
      </p:sp>
      <p:grpSp>
        <p:nvGrpSpPr>
          <p:cNvPr id="8" name="Group 230"/>
          <p:cNvGrpSpPr>
            <a:grpSpLocks/>
          </p:cNvGrpSpPr>
          <p:nvPr/>
        </p:nvGrpSpPr>
        <p:grpSpPr bwMode="auto">
          <a:xfrm>
            <a:off x="3492500" y="836712"/>
            <a:ext cx="360363" cy="647700"/>
            <a:chOff x="2971" y="1480"/>
            <a:chExt cx="227" cy="408"/>
          </a:xfrm>
        </p:grpSpPr>
        <p:sp>
          <p:nvSpPr>
            <p:cNvPr id="9" name="Text Box 231"/>
            <p:cNvSpPr txBox="1">
              <a:spLocks noChangeArrowheads="1"/>
            </p:cNvSpPr>
            <p:nvPr/>
          </p:nvSpPr>
          <p:spPr bwMode="auto">
            <a:xfrm>
              <a:off x="2971" y="148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000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</a:t>
              </a:r>
            </a:p>
          </p:txBody>
        </p:sp>
        <p:sp>
          <p:nvSpPr>
            <p:cNvPr id="10" name="Line 232"/>
            <p:cNvSpPr>
              <a:spLocks noChangeShapeType="1"/>
            </p:cNvSpPr>
            <p:nvPr/>
          </p:nvSpPr>
          <p:spPr bwMode="auto">
            <a:xfrm>
              <a:off x="3061" y="175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" name="Group 237"/>
          <p:cNvGrpSpPr>
            <a:grpSpLocks/>
          </p:cNvGrpSpPr>
          <p:nvPr/>
        </p:nvGrpSpPr>
        <p:grpSpPr bwMode="auto">
          <a:xfrm>
            <a:off x="3492500" y="2335312"/>
            <a:ext cx="914400" cy="446088"/>
            <a:chOff x="1261" y="1797"/>
            <a:chExt cx="576" cy="281"/>
          </a:xfrm>
        </p:grpSpPr>
        <p:sp>
          <p:nvSpPr>
            <p:cNvPr id="12" name="AutoShape 235"/>
            <p:cNvSpPr>
              <a:spLocks/>
            </p:cNvSpPr>
            <p:nvPr/>
          </p:nvSpPr>
          <p:spPr bwMode="auto">
            <a:xfrm rot="-5400000">
              <a:off x="1501" y="1557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Text Box 236"/>
            <p:cNvSpPr txBox="1">
              <a:spLocks noChangeArrowheads="1"/>
            </p:cNvSpPr>
            <p:nvPr/>
          </p:nvSpPr>
          <p:spPr bwMode="auto">
            <a:xfrm>
              <a:off x="1370" y="1847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  <p:sp>
        <p:nvSpPr>
          <p:cNvPr id="14" name="Text Box 238"/>
          <p:cNvSpPr txBox="1">
            <a:spLocks noChangeArrowheads="1"/>
          </p:cNvSpPr>
          <p:nvPr/>
        </p:nvSpPr>
        <p:spPr bwMode="auto">
          <a:xfrm>
            <a:off x="3008313" y="2132112"/>
            <a:ext cx="41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</a:t>
            </a:r>
          </a:p>
        </p:txBody>
      </p:sp>
      <p:grpSp>
        <p:nvGrpSpPr>
          <p:cNvPr id="15" name="Group 239"/>
          <p:cNvGrpSpPr>
            <a:grpSpLocks/>
          </p:cNvGrpSpPr>
          <p:nvPr/>
        </p:nvGrpSpPr>
        <p:grpSpPr bwMode="auto">
          <a:xfrm>
            <a:off x="3492500" y="2384525"/>
            <a:ext cx="360363" cy="647700"/>
            <a:chOff x="2971" y="1480"/>
            <a:chExt cx="227" cy="408"/>
          </a:xfrm>
        </p:grpSpPr>
        <p:sp>
          <p:nvSpPr>
            <p:cNvPr id="16" name="Text Box 240"/>
            <p:cNvSpPr txBox="1">
              <a:spLocks noChangeArrowheads="1"/>
            </p:cNvSpPr>
            <p:nvPr/>
          </p:nvSpPr>
          <p:spPr bwMode="auto">
            <a:xfrm>
              <a:off x="2971" y="148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000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</a:t>
              </a:r>
            </a:p>
          </p:txBody>
        </p:sp>
        <p:sp>
          <p:nvSpPr>
            <p:cNvPr id="17" name="Line 241"/>
            <p:cNvSpPr>
              <a:spLocks noChangeShapeType="1"/>
            </p:cNvSpPr>
            <p:nvPr/>
          </p:nvSpPr>
          <p:spPr bwMode="auto">
            <a:xfrm>
              <a:off x="3061" y="175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" name="Text Box 242"/>
          <p:cNvSpPr txBox="1">
            <a:spLocks noChangeArrowheads="1"/>
          </p:cNvSpPr>
          <p:nvPr/>
        </p:nvSpPr>
        <p:spPr bwMode="auto">
          <a:xfrm>
            <a:off x="3203575" y="2671862"/>
            <a:ext cx="411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</a:t>
            </a:r>
          </a:p>
        </p:txBody>
      </p:sp>
      <p:grpSp>
        <p:nvGrpSpPr>
          <p:cNvPr id="19" name="Group 243"/>
          <p:cNvGrpSpPr>
            <a:grpSpLocks/>
          </p:cNvGrpSpPr>
          <p:nvPr/>
        </p:nvGrpSpPr>
        <p:grpSpPr bwMode="auto">
          <a:xfrm>
            <a:off x="3471863" y="3919637"/>
            <a:ext cx="914400" cy="446088"/>
            <a:chOff x="1261" y="1797"/>
            <a:chExt cx="576" cy="281"/>
          </a:xfrm>
        </p:grpSpPr>
        <p:sp>
          <p:nvSpPr>
            <p:cNvPr id="20" name="AutoShape 244"/>
            <p:cNvSpPr>
              <a:spLocks/>
            </p:cNvSpPr>
            <p:nvPr/>
          </p:nvSpPr>
          <p:spPr bwMode="auto">
            <a:xfrm rot="-5400000">
              <a:off x="1501" y="1557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Text Box 245"/>
            <p:cNvSpPr txBox="1">
              <a:spLocks noChangeArrowheads="1"/>
            </p:cNvSpPr>
            <p:nvPr/>
          </p:nvSpPr>
          <p:spPr bwMode="auto">
            <a:xfrm>
              <a:off x="1370" y="1847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  <p:sp>
        <p:nvSpPr>
          <p:cNvPr id="22" name="Text Box 246"/>
          <p:cNvSpPr txBox="1">
            <a:spLocks noChangeArrowheads="1"/>
          </p:cNvSpPr>
          <p:nvPr/>
        </p:nvSpPr>
        <p:spPr bwMode="auto">
          <a:xfrm>
            <a:off x="3297238" y="3968850"/>
            <a:ext cx="41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</a:t>
            </a:r>
          </a:p>
        </p:txBody>
      </p:sp>
      <p:sp>
        <p:nvSpPr>
          <p:cNvPr id="23" name="Rectangle 247"/>
          <p:cNvSpPr>
            <a:spLocks noChangeArrowheads="1"/>
          </p:cNvSpPr>
          <p:nvPr/>
        </p:nvSpPr>
        <p:spPr bwMode="auto">
          <a:xfrm>
            <a:off x="7092950" y="1916212"/>
            <a:ext cx="504825" cy="288925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Rectangle 248"/>
          <p:cNvSpPr>
            <a:spLocks noChangeArrowheads="1"/>
          </p:cNvSpPr>
          <p:nvPr/>
        </p:nvSpPr>
        <p:spPr bwMode="auto">
          <a:xfrm>
            <a:off x="6483350" y="3468787"/>
            <a:ext cx="504825" cy="288925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Rectangle 249"/>
          <p:cNvSpPr>
            <a:spLocks noChangeArrowheads="1"/>
          </p:cNvSpPr>
          <p:nvPr/>
        </p:nvSpPr>
        <p:spPr bwMode="auto">
          <a:xfrm>
            <a:off x="7091363" y="3476725"/>
            <a:ext cx="504825" cy="288925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Text Box 250"/>
          <p:cNvSpPr txBox="1">
            <a:spLocks noChangeArrowheads="1"/>
          </p:cNvSpPr>
          <p:nvPr/>
        </p:nvSpPr>
        <p:spPr bwMode="auto">
          <a:xfrm>
            <a:off x="3203575" y="1160562"/>
            <a:ext cx="411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</a:t>
            </a:r>
          </a:p>
        </p:txBody>
      </p:sp>
    </p:spTree>
    <p:extLst>
      <p:ext uri="{BB962C8B-B14F-4D97-AF65-F5344CB8AC3E}">
        <p14:creationId xmlns:p14="http://schemas.microsoft.com/office/powerpoint/2010/main" val="21452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33611 0.0002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34063 -0.0013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3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2717 2.59259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27639 -0.00255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1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  <p:bldP spid="6" grpId="0"/>
      <p:bldP spid="7" grpId="0"/>
      <p:bldP spid="14" grpId="0"/>
      <p:bldP spid="18" grpId="0"/>
      <p:bldP spid="22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365125"/>
            <a:r>
              <a:rPr lang="en-US" altLang="zh-TW" dirty="0"/>
              <a:t>Time Complexity</a:t>
            </a:r>
          </a:p>
          <a:p>
            <a:pPr marL="898525" lvl="1" indent="-354013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TW" dirty="0"/>
              <a:t>Best Case</a:t>
            </a:r>
          </a:p>
          <a:p>
            <a:pPr marL="898525" lvl="1" indent="-354013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TW" dirty="0"/>
              <a:t>Worst Case</a:t>
            </a:r>
          </a:p>
          <a:p>
            <a:pPr marL="898525" lvl="1" indent="-354013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TW" dirty="0"/>
              <a:t>Average Case</a:t>
            </a:r>
          </a:p>
          <a:p>
            <a:pPr marL="365125" indent="-365125"/>
            <a:r>
              <a:rPr lang="en-US" altLang="zh-TW" dirty="0"/>
              <a:t>Space Complexity</a:t>
            </a:r>
          </a:p>
          <a:p>
            <a:pPr marL="365125" indent="-365125"/>
            <a:r>
              <a:rPr lang="en-US" altLang="zh-TW" dirty="0"/>
              <a:t>Stable / Unstable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745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Time-Complexity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>
                <a:ea typeface="標楷體" panose="03000509000000000000" pitchFamily="65" charset="-120"/>
              </a:rPr>
              <a:t>Best Case: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O(n)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當輸入資料已經是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由小到大排好</a:t>
            </a:r>
            <a:r>
              <a:rPr lang="zh-TW" altLang="en-US" dirty="0"/>
              <a:t>時。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dirty="0"/>
              <a:t>[</a:t>
            </a:r>
            <a:r>
              <a:rPr lang="zh-TW" altLang="en-US" dirty="0"/>
              <a:t>說明</a:t>
            </a:r>
            <a:r>
              <a:rPr lang="en-US" altLang="zh-TW" dirty="0"/>
              <a:t>]: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dirty="0"/>
              <a:t>∵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只執行</a:t>
            </a:r>
            <a:r>
              <a:rPr lang="en-US" altLang="zh-TW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Pass 1</a:t>
            </a:r>
            <a:r>
              <a:rPr lang="zh-TW" altLang="en-US" dirty="0"/>
              <a:t>，且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無任何</a:t>
            </a:r>
            <a:r>
              <a:rPr lang="en-US" altLang="zh-TW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Swap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發生</a:t>
            </a:r>
            <a:r>
              <a:rPr lang="zh-TW" altLang="en-US" dirty="0"/>
              <a:t>，表示</a:t>
            </a:r>
            <a:r>
              <a:rPr lang="en-US" altLang="zh-TW" dirty="0"/>
              <a:t>Sort</a:t>
            </a:r>
            <a:r>
              <a:rPr lang="zh-TW" altLang="en-US" dirty="0"/>
              <a:t>完成。因此，總共只有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(n-1)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次比較</a:t>
            </a:r>
            <a:r>
              <a:rPr lang="zh-TW" altLang="en-US" dirty="0"/>
              <a:t>即完成</a:t>
            </a:r>
            <a:r>
              <a:rPr lang="en-US" altLang="zh-TW" dirty="0"/>
              <a:t>Sort</a:t>
            </a:r>
            <a:r>
              <a:rPr lang="zh-TW" altLang="en-US" dirty="0"/>
              <a:t>。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TW" altLang="en-US" dirty="0">
                <a:sym typeface="Symbol" panose="05050102010706020507" pitchFamily="18" charset="2"/>
              </a:rPr>
              <a:t></a:t>
            </a:r>
            <a:r>
              <a:rPr lang="en-US" altLang="zh-TW" dirty="0">
                <a:sym typeface="Symbol" panose="05050102010706020507" pitchFamily="18" charset="2"/>
              </a:rPr>
              <a:t>Time = O(n)</a:t>
            </a:r>
            <a:r>
              <a:rPr lang="zh-TW" altLang="en-US" dirty="0">
                <a:sym typeface="Symbol" panose="05050102010706020507" pitchFamily="18" charset="2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469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457200" y="764704"/>
            <a:ext cx="8291513" cy="511175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ea typeface="標楷體" panose="03000509000000000000" pitchFamily="65" charset="-120"/>
              </a:rPr>
              <a:t>Worst Case: 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O(n</a:t>
            </a:r>
            <a:r>
              <a:rPr lang="en-US" altLang="zh-TW" b="1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2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/>
              <a:t>當輸入資料是</a:t>
            </a:r>
            <a:r>
              <a:rPr lang="zh-TW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由大到小排好</a:t>
            </a:r>
            <a:r>
              <a:rPr lang="zh-TW" altLang="en-US"/>
              <a:t>時。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[</a:t>
            </a:r>
            <a:r>
              <a:rPr lang="zh-TW" altLang="en-US"/>
              <a:t>分析方法 </a:t>
            </a:r>
            <a:r>
              <a:rPr lang="en-US" altLang="zh-TW"/>
              <a:t>1]: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ym typeface="Wingdings 3" panose="05040102010807070707" pitchFamily="18" charset="2"/>
              </a:rPr>
              <a:t></a:t>
            </a:r>
            <a:r>
              <a:rPr lang="zh-TW" altLang="en-US">
                <a:sym typeface="Wingdings 3" panose="05040102010807070707" pitchFamily="18" charset="2"/>
              </a:rPr>
              <a:t>總執行次數</a:t>
            </a:r>
            <a:r>
              <a:rPr lang="en-US" altLang="zh-TW">
                <a:sym typeface="Wingdings 3" panose="05040102010807070707" pitchFamily="18" charset="2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</p:txBody>
      </p:sp>
      <p:graphicFrame>
        <p:nvGraphicFramePr>
          <p:cNvPr id="5" name="Group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194358"/>
              </p:ext>
            </p:extLst>
          </p:nvPr>
        </p:nvGraphicFramePr>
        <p:xfrm>
          <a:off x="395288" y="2420467"/>
          <a:ext cx="8147050" cy="1554480"/>
        </p:xfrm>
        <a:graphic>
          <a:graphicData uri="http://schemas.openxmlformats.org/drawingml/2006/table">
            <a:tbl>
              <a:tblPr/>
              <a:tblGrid>
                <a:gridCol w="2089150">
                  <a:extLst>
                    <a:ext uri="{9D8B030D-6E8A-4147-A177-3AD203B41FA5}">
                      <a16:colId xmlns:a16="http://schemas.microsoft.com/office/drawing/2014/main" val="2795506929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3635777626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121328258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4263142012"/>
                    </a:ext>
                  </a:extLst>
                </a:gridCol>
                <a:gridCol w="2163763">
                  <a:extLst>
                    <a:ext uri="{9D8B030D-6E8A-4147-A177-3AD203B41FA5}">
                      <a16:colId xmlns:a16="http://schemas.microsoft.com/office/drawing/2014/main" val="2967615083"/>
                    </a:ext>
                  </a:extLst>
                </a:gridCol>
              </a:tblGrid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值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 =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30306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j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值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j = 1 to 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j = 1 to n-2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j = 1 to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959319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第二層迴圈內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Swap</a:t>
                      </a: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最差執行次數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執行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n-1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執行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n-2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執行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44868"/>
                  </a:ext>
                </a:extLst>
              </a:tr>
            </a:tbl>
          </a:graphicData>
        </a:graphic>
      </p:graphicFrame>
      <p:graphicFrame>
        <p:nvGraphicFramePr>
          <p:cNvPr id="6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22172"/>
              </p:ext>
            </p:extLst>
          </p:nvPr>
        </p:nvGraphicFramePr>
        <p:xfrm>
          <a:off x="2987675" y="4076229"/>
          <a:ext cx="49688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方程式" r:id="rId3" imgW="2387520" imgH="431640" progId="Equation.3">
                  <p:embed/>
                </p:oleObj>
              </mc:Choice>
              <mc:Fallback>
                <p:oleObj name="方程式" r:id="rId3" imgW="2387520" imgH="431640" progId="Equation.3">
                  <p:embed/>
                  <p:pic>
                    <p:nvPicPr>
                      <p:cNvPr id="630873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076229"/>
                        <a:ext cx="49688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7"/>
          <p:cNvSpPr txBox="1">
            <a:spLocks noChangeArrowheads="1"/>
          </p:cNvSpPr>
          <p:nvPr/>
        </p:nvSpPr>
        <p:spPr bwMode="auto">
          <a:xfrm>
            <a:off x="468313" y="5070004"/>
            <a:ext cx="1608137" cy="5191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>
                <a:solidFill>
                  <a:schemeClr val="bg1"/>
                </a:solidFill>
                <a:latin typeface="Arial Black" panose="020B0A04020102020204" pitchFamily="34" charset="0"/>
                <a:sym typeface="Wingdings 3" panose="05040102010807070707" pitchFamily="18" charset="2"/>
              </a:rPr>
              <a:t> O(</a:t>
            </a:r>
            <a:r>
              <a:rPr lang="en-US" altLang="zh-TW" sz="2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sym typeface="Wingdings 3" panose="05040102010807070707" pitchFamily="18" charset="2"/>
              </a:rPr>
              <a:t>n</a:t>
            </a:r>
            <a:r>
              <a:rPr lang="en-US" altLang="zh-TW" sz="2800" b="0" baseline="30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sym typeface="Wingdings 3" panose="05040102010807070707" pitchFamily="18" charset="2"/>
              </a:rPr>
              <a:t>2</a:t>
            </a:r>
            <a:r>
              <a:rPr lang="en-US" altLang="zh-TW" sz="2800" b="0">
                <a:solidFill>
                  <a:schemeClr val="bg1"/>
                </a:solidFill>
                <a:latin typeface="Arial Black" panose="020B0A04020102020204" pitchFamily="34" charset="0"/>
                <a:sym typeface="Wingdings 3" panose="050401020108070707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767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  <p:bldP spid="7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64704"/>
            <a:ext cx="8229600" cy="504031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[</a:t>
            </a:r>
            <a:r>
              <a:rPr lang="zh-TW" altLang="en-US" dirty="0"/>
              <a:t>分析方法 </a:t>
            </a:r>
            <a:r>
              <a:rPr lang="en-US" altLang="zh-TW" dirty="0"/>
              <a:t>2]: </a:t>
            </a:r>
            <a:r>
              <a:rPr lang="zh-TW" altLang="en-US" dirty="0"/>
              <a:t>利用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遞迴時間函數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TW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TW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T(n) = </a:t>
            </a:r>
            <a:r>
              <a:rPr lang="en-US" altLang="zh-TW" dirty="0">
                <a:solidFill>
                  <a:srgbClr val="0000CC"/>
                </a:solidFill>
              </a:rPr>
              <a:t>T(n-1)</a:t>
            </a:r>
            <a:r>
              <a:rPr lang="en-US" altLang="zh-TW" dirty="0"/>
              <a:t> + (n-1)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= </a:t>
            </a:r>
            <a:r>
              <a:rPr lang="en-US" altLang="zh-TW" dirty="0">
                <a:solidFill>
                  <a:srgbClr val="0000CC"/>
                </a:solidFill>
              </a:rPr>
              <a:t>(T(n-2) + (n-2))</a:t>
            </a:r>
            <a:r>
              <a:rPr lang="en-US" altLang="zh-TW" dirty="0"/>
              <a:t> + (n-1) = </a:t>
            </a:r>
            <a:r>
              <a:rPr lang="en-US" altLang="zh-TW" dirty="0">
                <a:solidFill>
                  <a:srgbClr val="FF0000"/>
                </a:solidFill>
              </a:rPr>
              <a:t>T(n-2) </a:t>
            </a:r>
            <a:r>
              <a:rPr lang="en-US" altLang="zh-TW" dirty="0"/>
              <a:t>+ (n-2) + (n-1)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= </a:t>
            </a:r>
            <a:r>
              <a:rPr lang="en-US" altLang="zh-TW" dirty="0">
                <a:solidFill>
                  <a:srgbClr val="FF0000"/>
                </a:solidFill>
              </a:rPr>
              <a:t>(T(n-3) + (n-3))</a:t>
            </a:r>
            <a:r>
              <a:rPr lang="en-US" altLang="zh-TW" dirty="0"/>
              <a:t> + (n-2) + (n-1)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= 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= </a:t>
            </a:r>
            <a:r>
              <a:rPr lang="en-US" altLang="zh-TW" dirty="0">
                <a:solidFill>
                  <a:srgbClr val="008000"/>
                </a:solidFill>
              </a:rPr>
              <a:t>T(0)</a:t>
            </a:r>
            <a:r>
              <a:rPr lang="en-US" altLang="zh-TW" dirty="0"/>
              <a:t> + 0 + 1 + 2 + … + (n-3) + (n-2) + (n-1)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  = 1 + 2 + … + (n-3) + (n-2) + (n-1) = n(n-1)/2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</a:t>
            </a:r>
            <a:r>
              <a:rPr lang="en-US" altLang="zh-TW" u="sng" dirty="0">
                <a:sym typeface="Symbol" panose="05050102010706020507" pitchFamily="18" charset="2"/>
              </a:rPr>
              <a:t>T(n) = O(n</a:t>
            </a:r>
            <a:r>
              <a:rPr lang="en-US" altLang="zh-TW" u="sng" baseline="30000" dirty="0">
                <a:sym typeface="Symbol" panose="05050102010706020507" pitchFamily="18" charset="2"/>
              </a:rPr>
              <a:t>2</a:t>
            </a:r>
            <a:r>
              <a:rPr lang="en-US" altLang="zh-TW" u="sng" dirty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31640" y="2204567"/>
            <a:ext cx="863600" cy="431800"/>
          </a:xfrm>
          <a:prstGeom prst="rect">
            <a:avLst/>
          </a:prstGeom>
          <a:solidFill>
            <a:srgbClr val="0000C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83768" y="2204567"/>
            <a:ext cx="792162" cy="431800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30162" y="1412404"/>
            <a:ext cx="1800225" cy="674688"/>
          </a:xfrm>
          <a:prstGeom prst="borderCallout2">
            <a:avLst>
              <a:gd name="adj1" fmla="val 16940"/>
              <a:gd name="adj2" fmla="val 104231"/>
              <a:gd name="adj3" fmla="val 16940"/>
              <a:gd name="adj4" fmla="val 105907"/>
              <a:gd name="adj5" fmla="val 114824"/>
              <a:gd name="adj6" fmla="val 112083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b="0">
                <a:latin typeface="Berlin Sans FB" panose="020E0602020502020306" pitchFamily="34" charset="0"/>
              </a:rPr>
              <a:t>前</a:t>
            </a:r>
            <a:r>
              <a:rPr lang="en-US" altLang="zh-TW" b="0">
                <a:latin typeface="Berlin Sans FB" panose="020E0602020502020306" pitchFamily="34" charset="0"/>
              </a:rPr>
              <a:t>(n-1)</a:t>
            </a:r>
            <a:r>
              <a:rPr lang="zh-TW" altLang="en-US" b="0">
                <a:latin typeface="Berlin Sans FB" panose="020E0602020502020306" pitchFamily="34" charset="0"/>
              </a:rPr>
              <a:t>筆</a:t>
            </a:r>
            <a:r>
              <a:rPr lang="en-US" altLang="zh-TW" b="0">
                <a:latin typeface="Berlin Sans FB" panose="020E0602020502020306" pitchFamily="34" charset="0"/>
              </a:rPr>
              <a:t>Swap </a:t>
            </a:r>
            <a:r>
              <a:rPr lang="zh-TW" altLang="en-US" b="0">
                <a:latin typeface="Berlin Sans FB" panose="020E0602020502020306" pitchFamily="34" charset="0"/>
              </a:rPr>
              <a:t>的最差執行次數</a:t>
            </a: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3203575" y="1412404"/>
            <a:ext cx="2160588" cy="720725"/>
          </a:xfrm>
          <a:prstGeom prst="borderCallout2">
            <a:avLst>
              <a:gd name="adj1" fmla="val 15861"/>
              <a:gd name="adj2" fmla="val -3528"/>
              <a:gd name="adj3" fmla="val 15861"/>
              <a:gd name="adj4" fmla="val -6981"/>
              <a:gd name="adj5" fmla="val 108148"/>
              <a:gd name="adj6" fmla="val -19912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b="0">
                <a:latin typeface="Berlin Sans FB" panose="020E0602020502020306" pitchFamily="34" charset="0"/>
              </a:rPr>
              <a:t>n </a:t>
            </a:r>
            <a:r>
              <a:rPr lang="zh-TW" altLang="en-US" b="0">
                <a:latin typeface="Berlin Sans FB" panose="020E0602020502020306" pitchFamily="34" charset="0"/>
              </a:rPr>
              <a:t>筆資料於</a:t>
            </a:r>
            <a:r>
              <a:rPr lang="en-US" altLang="zh-TW" b="0">
                <a:latin typeface="Berlin Sans FB" panose="020E0602020502020306" pitchFamily="34" charset="0"/>
              </a:rPr>
              <a:t>Pass 1 </a:t>
            </a:r>
            <a:r>
              <a:rPr lang="zh-TW" altLang="en-US" b="0">
                <a:latin typeface="Berlin Sans FB" panose="020E0602020502020306" pitchFamily="34" charset="0"/>
              </a:rPr>
              <a:t>時的最</a:t>
            </a:r>
            <a:r>
              <a:rPr lang="zh-TW" altLang="en-US" b="0"/>
              <a:t>差</a:t>
            </a:r>
            <a:r>
              <a:rPr lang="en-US" altLang="zh-TW" b="0">
                <a:latin typeface="Berlin Sans FB" panose="020E0602020502020306" pitchFamily="34" charset="0"/>
              </a:rPr>
              <a:t>Swap</a:t>
            </a:r>
            <a:r>
              <a:rPr lang="zh-TW" altLang="en-US" b="0">
                <a:latin typeface="Berlin Sans FB" panose="020E0602020502020306" pitchFamily="34" charset="0"/>
              </a:rPr>
              <a:t>次數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5435600" y="1917229"/>
            <a:ext cx="2089150" cy="720725"/>
          </a:xfrm>
          <a:prstGeom prst="borderCallout2">
            <a:avLst>
              <a:gd name="adj1" fmla="val 52947"/>
              <a:gd name="adj2" fmla="val 729"/>
              <a:gd name="adj3" fmla="val 52947"/>
              <a:gd name="adj4" fmla="val -33674"/>
              <a:gd name="adj5" fmla="val 310352"/>
              <a:gd name="adj6" fmla="val -16306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 b="0">
                <a:latin typeface="Berlin Sans FB" panose="020E0602020502020306" pitchFamily="34" charset="0"/>
              </a:rPr>
              <a:t>沒有資料，所以</a:t>
            </a:r>
            <a:r>
              <a:rPr lang="en-US" altLang="zh-TW" b="0">
                <a:latin typeface="Berlin Sans FB" panose="020E0602020502020306" pitchFamily="34" charset="0"/>
              </a:rPr>
              <a:t>Swap</a:t>
            </a:r>
            <a:r>
              <a:rPr lang="zh-TW" altLang="en-US" b="0">
                <a:latin typeface="Berlin Sans FB" panose="020E0602020502020306" pitchFamily="34" charset="0"/>
              </a:rPr>
              <a:t>次數 </a:t>
            </a:r>
            <a:r>
              <a:rPr lang="en-US" altLang="zh-TW" b="0">
                <a:latin typeface="Berlin Sans FB" panose="020E0602020502020306" pitchFamily="34" charset="0"/>
              </a:rPr>
              <a:t>T(0) = 0</a:t>
            </a:r>
          </a:p>
        </p:txBody>
      </p:sp>
    </p:spTree>
    <p:extLst>
      <p:ext uri="{BB962C8B-B14F-4D97-AF65-F5344CB8AC3E}">
        <p14:creationId xmlns:p14="http://schemas.microsoft.com/office/powerpoint/2010/main" val="239819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TW" cap="none" dirty="0"/>
              <a:t>Internal Sort v.s. External Sort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觀點</a:t>
            </a:r>
            <a:r>
              <a:rPr lang="en-US" altLang="zh-TW" dirty="0"/>
              <a:t>: </a:t>
            </a:r>
            <a:r>
              <a:rPr lang="zh-TW" altLang="en-US" dirty="0"/>
              <a:t>資料量的多寡</a:t>
            </a:r>
          </a:p>
          <a:p>
            <a:r>
              <a:rPr lang="en-US" altLang="zh-TW" dirty="0"/>
              <a:t>Internal Sort:</a:t>
            </a:r>
          </a:p>
          <a:p>
            <a:pPr lvl="1"/>
            <a:r>
              <a:rPr lang="en-US" altLang="zh-TW" dirty="0"/>
              <a:t>Def: </a:t>
            </a:r>
            <a:r>
              <a:rPr lang="zh-TW" altLang="en-US" dirty="0"/>
              <a:t>資料量少，可以</a:t>
            </a:r>
            <a:r>
              <a:rPr lang="zh-TW" altLang="en-US" u="sng" dirty="0"/>
              <a:t>一次全部置於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Memory</a:t>
            </a:r>
            <a:r>
              <a:rPr lang="zh-TW" altLang="en-US" dirty="0"/>
              <a:t>中進行</a:t>
            </a:r>
            <a:r>
              <a:rPr lang="en-US" altLang="zh-TW" dirty="0"/>
              <a:t>sort</a:t>
            </a:r>
            <a:r>
              <a:rPr lang="zh-TW" altLang="en-US" dirty="0"/>
              <a:t>之工作</a:t>
            </a:r>
          </a:p>
          <a:p>
            <a:pPr lvl="1"/>
            <a:r>
              <a:rPr lang="zh-TW" altLang="en-US" dirty="0"/>
              <a:t>目前大多數的</a:t>
            </a:r>
            <a:r>
              <a:rPr lang="en-US" altLang="zh-TW" dirty="0"/>
              <a:t>Sort</a:t>
            </a:r>
            <a:r>
              <a:rPr lang="zh-TW" altLang="en-US" dirty="0"/>
              <a:t>方法皆屬此類</a:t>
            </a:r>
          </a:p>
          <a:p>
            <a:r>
              <a:rPr lang="en-US" altLang="zh-TW" dirty="0"/>
              <a:t>External Sort:</a:t>
            </a:r>
          </a:p>
          <a:p>
            <a:pPr lvl="1"/>
            <a:r>
              <a:rPr lang="en-US" altLang="zh-TW" dirty="0"/>
              <a:t>Def: </a:t>
            </a:r>
            <a:r>
              <a:rPr lang="zh-TW" altLang="en-US" dirty="0"/>
              <a:t>資料量大，</a:t>
            </a:r>
            <a:r>
              <a:rPr lang="zh-TW" altLang="en-US" u="sng" dirty="0"/>
              <a:t>無法一次全置於</a:t>
            </a:r>
            <a:r>
              <a:rPr lang="en-US" altLang="zh-TW" u="sng" dirty="0"/>
              <a:t>Memory</a:t>
            </a:r>
            <a:r>
              <a:rPr lang="zh-TW" altLang="en-US" dirty="0"/>
              <a:t>中，須藉助輔助儲存體 </a:t>
            </a:r>
            <a:r>
              <a:rPr lang="en-US" altLang="zh-TW" dirty="0"/>
              <a:t>(E.g. Disk)</a:t>
            </a:r>
            <a:r>
              <a:rPr lang="zh-TW" altLang="en-US" dirty="0"/>
              <a:t>進行</a:t>
            </a:r>
            <a:r>
              <a:rPr lang="en-US" altLang="zh-TW" dirty="0"/>
              <a:t>sort</a:t>
            </a:r>
            <a:r>
              <a:rPr lang="zh-TW" altLang="en-US" dirty="0"/>
              <a:t>之工作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6451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28067" y="764704"/>
            <a:ext cx="8220075" cy="518477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3000" dirty="0">
                <a:ea typeface="標楷體" panose="03000509000000000000" pitchFamily="65" charset="-120"/>
              </a:rPr>
              <a:t>Average Case: </a:t>
            </a: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O(n</a:t>
            </a:r>
            <a:r>
              <a:rPr lang="en-US" altLang="zh-TW" sz="30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2</a:t>
            </a: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[</a:t>
            </a:r>
            <a:r>
              <a:rPr lang="zh-TW" altLang="en-US" dirty="0"/>
              <a:t>分析方法</a:t>
            </a:r>
            <a:r>
              <a:rPr lang="en-US" altLang="zh-TW" dirty="0"/>
              <a:t>]: </a:t>
            </a:r>
            <a:r>
              <a:rPr lang="zh-TW" altLang="en-US" dirty="0"/>
              <a:t>利用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遞迴時間函數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TW" altLang="en-US" sz="2600" dirty="0"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TW" altLang="en-US" sz="2600" dirty="0"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ea typeface="標楷體" panose="03000509000000000000" pitchFamily="65" charset="-120"/>
              </a:rPr>
              <a:t>T(n) = T(n-1) + n/2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ea typeface="標楷體" panose="03000509000000000000" pitchFamily="65" charset="-120"/>
              </a:rPr>
              <a:t>        = T(n-1) + </a:t>
            </a:r>
            <a:r>
              <a:rPr lang="en-US" altLang="zh-TW" dirty="0" err="1">
                <a:ea typeface="標楷體" panose="03000509000000000000" pitchFamily="65" charset="-120"/>
              </a:rPr>
              <a:t>cn</a:t>
            </a:r>
            <a:endParaRPr lang="en-US" altLang="zh-TW" dirty="0"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ea typeface="標楷體" panose="03000509000000000000" pitchFamily="65" charset="-120"/>
              </a:rPr>
              <a:t>        = T(n-2) + c(n-1) + </a:t>
            </a:r>
            <a:r>
              <a:rPr lang="en-US" altLang="zh-TW" dirty="0" err="1">
                <a:ea typeface="標楷體" panose="03000509000000000000" pitchFamily="65" charset="-120"/>
              </a:rPr>
              <a:t>cn</a:t>
            </a:r>
            <a:endParaRPr lang="en-US" altLang="zh-TW" dirty="0"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ea typeface="標楷體" panose="03000509000000000000" pitchFamily="65" charset="-120"/>
              </a:rPr>
              <a:t>        = 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ea typeface="標楷體" panose="03000509000000000000" pitchFamily="65" charset="-120"/>
              </a:rPr>
              <a:t>        = T(0)+ c(1+2+…+n)</a:t>
            </a:r>
            <a:endParaRPr lang="en-US" altLang="zh-TW" b="1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ea typeface="標楷體" panose="03000509000000000000" pitchFamily="65" charset="-120"/>
              </a:rPr>
              <a:t>        = c [n(n+1)]/2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ea typeface="標楷體" panose="03000509000000000000" pitchFamily="65" charset="-120"/>
              </a:rPr>
              <a:t>∴</a:t>
            </a:r>
            <a:r>
              <a:rPr lang="en-US" altLang="zh-TW" u="sng" dirty="0">
                <a:ea typeface="標楷體" panose="03000509000000000000" pitchFamily="65" charset="-120"/>
              </a:rPr>
              <a:t>T(n) = O(n</a:t>
            </a:r>
            <a:r>
              <a:rPr lang="en-US" altLang="zh-TW" u="sng" baseline="30000" dirty="0">
                <a:ea typeface="標楷體" panose="03000509000000000000" pitchFamily="65" charset="-120"/>
              </a:rPr>
              <a:t>2</a:t>
            </a:r>
            <a:r>
              <a:rPr lang="en-US" altLang="zh-TW" u="sng" dirty="0"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03648" y="2780928"/>
            <a:ext cx="863600" cy="431800"/>
          </a:xfrm>
          <a:prstGeom prst="rect">
            <a:avLst/>
          </a:prstGeom>
          <a:solidFill>
            <a:srgbClr val="0000C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81186" y="1916832"/>
            <a:ext cx="2114550" cy="720725"/>
          </a:xfrm>
          <a:prstGeom prst="borderCallout2">
            <a:avLst>
              <a:gd name="adj1" fmla="val 15861"/>
              <a:gd name="adj2" fmla="val 99943"/>
              <a:gd name="adj3" fmla="val 15861"/>
              <a:gd name="adj4" fmla="val 105481"/>
              <a:gd name="adj5" fmla="val 116079"/>
              <a:gd name="adj6" fmla="val 102699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b="0" dirty="0">
                <a:latin typeface="Berlin Sans FB" panose="020E0602020502020306" pitchFamily="34" charset="0"/>
              </a:rPr>
              <a:t>前</a:t>
            </a:r>
            <a:r>
              <a:rPr lang="en-US" altLang="zh-TW" b="0" dirty="0">
                <a:latin typeface="Berlin Sans FB" panose="020E0602020502020306" pitchFamily="34" charset="0"/>
              </a:rPr>
              <a:t>(n-1)</a:t>
            </a:r>
            <a:r>
              <a:rPr lang="zh-TW" altLang="en-US" b="0" dirty="0">
                <a:latin typeface="Berlin Sans FB" panose="020E0602020502020306" pitchFamily="34" charset="0"/>
              </a:rPr>
              <a:t>筆資料</a:t>
            </a:r>
            <a:r>
              <a:rPr lang="en-US" altLang="zh-TW" b="0" dirty="0">
                <a:latin typeface="Berlin Sans FB" panose="020E0602020502020306" pitchFamily="34" charset="0"/>
              </a:rPr>
              <a:t>Swap</a:t>
            </a:r>
            <a:r>
              <a:rPr lang="zh-TW" altLang="en-US" b="0" dirty="0">
                <a:latin typeface="Berlin Sans FB" panose="020E0602020502020306" pitchFamily="34" charset="0"/>
              </a:rPr>
              <a:t>的平均執行次數</a:t>
            </a: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3133080" y="1916832"/>
            <a:ext cx="1871662" cy="649288"/>
          </a:xfrm>
          <a:prstGeom prst="borderCallout2">
            <a:avLst>
              <a:gd name="adj1" fmla="val 16519"/>
              <a:gd name="adj2" fmla="val -1063"/>
              <a:gd name="adj3" fmla="val 17602"/>
              <a:gd name="adj4" fmla="val -5597"/>
              <a:gd name="adj5" fmla="val 126894"/>
              <a:gd name="adj6" fmla="val -1136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b="0" dirty="0">
                <a:latin typeface="Berlin Sans FB" panose="020E0602020502020306" pitchFamily="34" charset="0"/>
              </a:rPr>
              <a:t>n </a:t>
            </a:r>
            <a:r>
              <a:rPr lang="zh-TW" altLang="en-US" b="0" dirty="0">
                <a:latin typeface="Berlin Sans FB" panose="020E0602020502020306" pitchFamily="34" charset="0"/>
              </a:rPr>
              <a:t>筆資料於</a:t>
            </a:r>
            <a:r>
              <a:rPr lang="en-US" altLang="zh-TW" b="0" dirty="0">
                <a:latin typeface="Berlin Sans FB" panose="020E0602020502020306" pitchFamily="34" charset="0"/>
              </a:rPr>
              <a:t>Pass 1</a:t>
            </a:r>
            <a:r>
              <a:rPr lang="zh-TW" altLang="en-US" b="0" dirty="0">
                <a:latin typeface="Berlin Sans FB" panose="020E0602020502020306" pitchFamily="34" charset="0"/>
              </a:rPr>
              <a:t>的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平均</a:t>
            </a:r>
            <a:r>
              <a:rPr lang="en-US" altLang="zh-TW" b="0" dirty="0">
                <a:latin typeface="Berlin Sans FB" panose="020E0602020502020306" pitchFamily="34" charset="0"/>
              </a:rPr>
              <a:t>Swap</a:t>
            </a:r>
            <a:r>
              <a:rPr lang="zh-TW" altLang="en-US" b="0" dirty="0">
                <a:latin typeface="Berlin Sans FB" panose="020E0602020502020306" pitchFamily="34" charset="0"/>
              </a:rPr>
              <a:t>次數</a:t>
            </a: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5076254" y="2564978"/>
            <a:ext cx="4032250" cy="3816350"/>
          </a:xfrm>
          <a:prstGeom prst="wedgeRectCallout">
            <a:avLst>
              <a:gd name="adj1" fmla="val -74606"/>
              <a:gd name="adj2" fmla="val -4800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4638" indent="-2746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u"/>
            </a:pPr>
            <a:r>
              <a:rPr lang="en-US" altLang="zh-TW" b="0" dirty="0">
                <a:latin typeface="Berlin Sans FB" panose="020E0602020502020306" pitchFamily="34" charset="0"/>
              </a:rPr>
              <a:t>n</a:t>
            </a:r>
            <a:r>
              <a:rPr lang="zh-TW" altLang="en-US" b="0" dirty="0">
                <a:latin typeface="Berlin Sans FB" panose="020E0602020502020306" pitchFamily="34" charset="0"/>
              </a:rPr>
              <a:t>筆資料可能的</a:t>
            </a:r>
            <a:r>
              <a:rPr lang="en-US" altLang="zh-TW" b="0" dirty="0">
                <a:latin typeface="Berlin Sans FB" panose="020E0602020502020306" pitchFamily="34" charset="0"/>
              </a:rPr>
              <a:t>Swap</a:t>
            </a:r>
            <a:r>
              <a:rPr lang="zh-TW" altLang="en-US" b="0" dirty="0">
                <a:latin typeface="Berlin Sans FB" panose="020E0602020502020306" pitchFamily="34" charset="0"/>
              </a:rPr>
              <a:t>次數有 </a:t>
            </a:r>
            <a:r>
              <a:rPr lang="en-US" altLang="zh-TW" b="0" dirty="0">
                <a:latin typeface="Berlin Sans FB" panose="020E0602020502020306" pitchFamily="34" charset="0"/>
              </a:rPr>
              <a:t>1</a:t>
            </a:r>
            <a:r>
              <a:rPr lang="zh-TW" altLang="en-US" b="0" dirty="0">
                <a:latin typeface="Berlin Sans FB" panose="020E0602020502020306" pitchFamily="34" charset="0"/>
              </a:rPr>
              <a:t>次，</a:t>
            </a:r>
            <a:r>
              <a:rPr lang="en-US" altLang="zh-TW" b="0" dirty="0">
                <a:latin typeface="Berlin Sans FB" panose="020E0602020502020306" pitchFamily="34" charset="0"/>
              </a:rPr>
              <a:t>2</a:t>
            </a:r>
            <a:r>
              <a:rPr lang="zh-TW" altLang="en-US" b="0" dirty="0">
                <a:latin typeface="Berlin Sans FB" panose="020E0602020502020306" pitchFamily="34" charset="0"/>
              </a:rPr>
              <a:t>次，</a:t>
            </a:r>
            <a:r>
              <a:rPr lang="en-US" altLang="zh-TW" b="0" dirty="0">
                <a:latin typeface="Berlin Sans FB" panose="020E0602020502020306" pitchFamily="34" charset="0"/>
              </a:rPr>
              <a:t>3</a:t>
            </a:r>
            <a:r>
              <a:rPr lang="zh-TW" altLang="en-US" b="0" dirty="0">
                <a:latin typeface="Berlin Sans FB" panose="020E0602020502020306" pitchFamily="34" charset="0"/>
              </a:rPr>
              <a:t>次，</a:t>
            </a:r>
            <a:r>
              <a:rPr lang="en-US" altLang="zh-TW" b="0" dirty="0">
                <a:latin typeface="Berlin Sans FB" panose="020E0602020502020306" pitchFamily="34" charset="0"/>
              </a:rPr>
              <a:t>…</a:t>
            </a:r>
            <a:r>
              <a:rPr lang="zh-TW" altLang="en-US" b="0" dirty="0">
                <a:latin typeface="Berlin Sans FB" panose="020E0602020502020306" pitchFamily="34" charset="0"/>
              </a:rPr>
              <a:t>，</a:t>
            </a:r>
            <a:r>
              <a:rPr lang="en-US" altLang="zh-TW" b="0" dirty="0">
                <a:latin typeface="Berlin Sans FB" panose="020E0602020502020306" pitchFamily="34" charset="0"/>
              </a:rPr>
              <a:t>(n-1)</a:t>
            </a:r>
            <a:r>
              <a:rPr lang="zh-TW" altLang="en-US" b="0" dirty="0">
                <a:latin typeface="Berlin Sans FB" panose="020E0602020502020306" pitchFamily="34" charset="0"/>
              </a:rPr>
              <a:t>次。因此，</a:t>
            </a:r>
            <a:r>
              <a:rPr lang="en-US" altLang="zh-TW" b="0" dirty="0">
                <a:latin typeface="Times New Roman" panose="02020603050405020304" pitchFamily="18" charset="0"/>
              </a:rPr>
              <a:t>n</a:t>
            </a:r>
            <a:r>
              <a:rPr lang="zh-TW" altLang="en-US" b="0" dirty="0">
                <a:latin typeface="Times New Roman" panose="02020603050405020304" pitchFamily="18" charset="0"/>
              </a:rPr>
              <a:t>筆資料</a:t>
            </a:r>
            <a:r>
              <a:rPr lang="zh-TW" altLang="en-US" b="0" dirty="0">
                <a:latin typeface="Berlin Sans FB" panose="020E0602020502020306" pitchFamily="34" charset="0"/>
              </a:rPr>
              <a:t>的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Swap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次數總合</a:t>
            </a:r>
            <a:r>
              <a:rPr lang="zh-TW" altLang="en-US" b="0" dirty="0">
                <a:latin typeface="Berlin Sans FB" panose="020E0602020502020306" pitchFamily="34" charset="0"/>
              </a:rPr>
              <a:t>為</a:t>
            </a:r>
            <a:r>
              <a:rPr lang="en-US" altLang="zh-TW" b="0" dirty="0">
                <a:latin typeface="Berlin Sans FB" panose="020E0602020502020306" pitchFamily="34" charset="0"/>
              </a:rPr>
              <a:t>: </a:t>
            </a:r>
            <a:r>
              <a:rPr lang="en-US" altLang="zh-TW" b="0" u="sng" dirty="0">
                <a:latin typeface="Berlin Sans FB" panose="020E0602020502020306" pitchFamily="34" charset="0"/>
              </a:rPr>
              <a:t>1+2+3+…(n-1)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u"/>
            </a:pPr>
            <a:r>
              <a:rPr lang="en-US" altLang="zh-TW" b="0" dirty="0">
                <a:latin typeface="Berlin Sans FB" panose="020E0602020502020306" pitchFamily="34" charset="0"/>
              </a:rPr>
              <a:t>n</a:t>
            </a:r>
            <a:r>
              <a:rPr lang="zh-TW" altLang="en-US" b="0" dirty="0">
                <a:latin typeface="Berlin Sans FB" panose="020E0602020502020306" pitchFamily="34" charset="0"/>
              </a:rPr>
              <a:t>筆資料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要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Swap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的資料數</a:t>
            </a:r>
            <a:r>
              <a:rPr lang="zh-TW" altLang="en-US" b="0" dirty="0">
                <a:latin typeface="Berlin Sans FB" panose="020E0602020502020306" pitchFamily="34" charset="0"/>
              </a:rPr>
              <a:t>為</a:t>
            </a:r>
            <a:r>
              <a:rPr lang="en-US" altLang="zh-TW" b="0" dirty="0">
                <a:latin typeface="Berlin Sans FB" panose="020E0602020502020306" pitchFamily="34" charset="0"/>
              </a:rPr>
              <a:t>n-1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u"/>
            </a:pPr>
            <a:r>
              <a:rPr lang="zh-TW" altLang="en-US" b="0" dirty="0">
                <a:latin typeface="Berlin Sans FB" panose="020E0602020502020306" pitchFamily="34" charset="0"/>
              </a:rPr>
              <a:t>因此，</a:t>
            </a:r>
            <a:r>
              <a:rPr lang="en-US" altLang="zh-TW" b="0" dirty="0">
                <a:latin typeface="Berlin Sans FB" panose="020E0602020502020306" pitchFamily="34" charset="0"/>
              </a:rPr>
              <a:t>n</a:t>
            </a:r>
            <a:r>
              <a:rPr lang="zh-TW" altLang="en-US" b="0" dirty="0">
                <a:latin typeface="Berlin Sans FB" panose="020E0602020502020306" pitchFamily="34" charset="0"/>
              </a:rPr>
              <a:t>筆資料的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平均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Swap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次數</a:t>
            </a:r>
            <a:r>
              <a:rPr lang="zh-TW" altLang="en-US" b="0" dirty="0">
                <a:latin typeface="Berlin Sans FB" panose="020E0602020502020306" pitchFamily="34" charset="0"/>
              </a:rPr>
              <a:t>為</a:t>
            </a:r>
            <a:r>
              <a:rPr lang="en-US" altLang="zh-TW" b="0" dirty="0">
                <a:latin typeface="Berlin Sans FB" panose="020E0602020502020306" pitchFamily="34" charset="0"/>
              </a:rPr>
              <a:t>:</a:t>
            </a: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728953"/>
              </p:ext>
            </p:extLst>
          </p:nvPr>
        </p:nvGraphicFramePr>
        <p:xfrm>
          <a:off x="5436617" y="4348757"/>
          <a:ext cx="2087562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3" imgW="1473120" imgH="1384200" progId="Equation.DSMT4">
                  <p:embed/>
                </p:oleObj>
              </mc:Choice>
              <mc:Fallback>
                <p:oleObj name="Equation" r:id="rId3" imgW="1473120" imgH="1384200" progId="Equation.DSMT4">
                  <p:embed/>
                  <p:pic>
                    <p:nvPicPr>
                      <p:cNvPr id="6328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617" y="4348757"/>
                        <a:ext cx="2087562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55777" y="2781176"/>
            <a:ext cx="504056" cy="431800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050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animBg="1"/>
      <p:bldP spid="6" grpId="0" uiExpand="1" animBg="1"/>
      <p:bldP spid="7" grpId="0" uiExpand="1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Space-Complexity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02630"/>
            <a:ext cx="6865937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59113" y="1556593"/>
            <a:ext cx="217487" cy="288925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43213" y="1839168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Simple variables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55875" y="1556593"/>
            <a:ext cx="431800" cy="288925"/>
          </a:xfrm>
          <a:prstGeom prst="rect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4211638" y="3434605"/>
            <a:ext cx="4679950" cy="3306763"/>
          </a:xfrm>
          <a:prstGeom prst="accentBorderCallout3">
            <a:avLst>
              <a:gd name="adj1" fmla="val 3458"/>
              <a:gd name="adj2" fmla="val 101630"/>
              <a:gd name="adj3" fmla="val 3458"/>
              <a:gd name="adj4" fmla="val 104852"/>
              <a:gd name="adj5" fmla="val -44694"/>
              <a:gd name="adj6" fmla="val 104852"/>
              <a:gd name="adj7" fmla="val -52569"/>
              <a:gd name="adj8" fmla="val -2706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4638" indent="-2746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5963" indent="-2587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>
                <a:schemeClr val="bg2"/>
              </a:buClr>
              <a:buFont typeface="Wingdings" panose="05000000000000000000" pitchFamily="2" charset="2"/>
              <a:buChar char="u"/>
            </a:pPr>
            <a:r>
              <a:rPr lang="zh-TW" altLang="en-US" b="0">
                <a:latin typeface="Berlin Sans FB" panose="020E0602020502020306" pitchFamily="34" charset="0"/>
                <a:sym typeface="Symbol" panose="05050102010706020507" pitchFamily="18" charset="2"/>
              </a:rPr>
              <a:t>有</a:t>
            </a:r>
            <a:r>
              <a:rPr lang="en-US" altLang="zh-TW" b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structure variable</a:t>
            </a:r>
            <a:r>
              <a:rPr lang="zh-TW" altLang="en-US" b="0">
                <a:latin typeface="Berlin Sans FB" panose="020E0602020502020306" pitchFamily="34" charset="0"/>
                <a:sym typeface="Symbol" panose="05050102010706020507" pitchFamily="18" charset="2"/>
              </a:rPr>
              <a:t>，考量</a:t>
            </a:r>
            <a:r>
              <a:rPr lang="zh-TW" altLang="en-US" b="0">
                <a:latin typeface="Berlin Sans FB" panose="020E0602020502020306" pitchFamily="34" charset="0"/>
              </a:rPr>
              <a:t>參數傳遞是不是</a:t>
            </a:r>
            <a:r>
              <a:rPr lang="en-US" altLang="zh-TW" b="0">
                <a:latin typeface="Berlin Sans FB" panose="020E0602020502020306" pitchFamily="34" charset="0"/>
              </a:rPr>
              <a:t>call by value: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= </a:t>
            </a:r>
            <a:r>
              <a:rPr lang="en-US" altLang="zh-TW" sz="1600" b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n</a:t>
            </a: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, S[ ]</a:t>
            </a:r>
            <a:r>
              <a:rPr lang="zh-TW" altLang="en-US" sz="1600" b="0">
                <a:latin typeface="Berlin Sans FB" panose="020E0602020502020306" pitchFamily="34" charset="0"/>
                <a:sym typeface="Symbol" panose="05050102010706020507" pitchFamily="18" charset="2"/>
              </a:rPr>
              <a:t>若為</a:t>
            </a:r>
            <a:r>
              <a:rPr lang="en-US" altLang="zh-TW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call by value</a:t>
            </a: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 </a:t>
            </a:r>
            <a:r>
              <a:rPr lang="zh-TW" altLang="en-US" sz="1600" b="0">
                <a:latin typeface="Berlin Sans FB" panose="020E0602020502020306" pitchFamily="34" charset="0"/>
                <a:sym typeface="Symbol" panose="05050102010706020507" pitchFamily="18" charset="2"/>
              </a:rPr>
              <a:t>傳遞 </a:t>
            </a: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(</a:t>
            </a:r>
            <a:r>
              <a:rPr lang="zh-TW" altLang="en-US" sz="1600" b="0">
                <a:latin typeface="Berlin Sans FB" panose="020E0602020502020306" pitchFamily="34" charset="0"/>
                <a:sym typeface="Symbol" panose="05050102010706020507" pitchFamily="18" charset="2"/>
              </a:rPr>
              <a:t>根據主程式所傳來的</a:t>
            </a:r>
            <a:r>
              <a:rPr lang="zh-TW" altLang="en-US" sz="1600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數值型態</a:t>
            </a:r>
            <a:r>
              <a:rPr lang="zh-TW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與</a:t>
            </a:r>
            <a:r>
              <a:rPr lang="zh-TW" altLang="en-US" sz="1600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數值多寡</a:t>
            </a: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= </a:t>
            </a:r>
            <a:r>
              <a:rPr lang="en-US" altLang="zh-TW" sz="1600" b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0</a:t>
            </a:r>
            <a:r>
              <a:rPr lang="en-US" altLang="zh-TW" sz="16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 (</a:t>
            </a:r>
            <a:r>
              <a:rPr lang="zh-TW" altLang="en-US" sz="16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或一</a:t>
            </a:r>
            <a:r>
              <a:rPr lang="zh-TW" altLang="en-US" sz="16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常數</a:t>
            </a:r>
            <a:r>
              <a:rPr lang="zh-TW" altLang="en-US" sz="16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，即</a:t>
            </a:r>
            <a:r>
              <a:rPr lang="zh-TW" altLang="en-US" sz="1600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起始位址值</a:t>
            </a:r>
            <a:r>
              <a:rPr lang="en-US" altLang="zh-TW" sz="16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)</a:t>
            </a: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, S[ ]</a:t>
            </a:r>
            <a:r>
              <a:rPr lang="zh-TW" altLang="en-US" sz="1600" b="0">
                <a:latin typeface="Berlin Sans FB" panose="020E0602020502020306" pitchFamily="34" charset="0"/>
                <a:sym typeface="Symbol" panose="05050102010706020507" pitchFamily="18" charset="2"/>
              </a:rPr>
              <a:t>若為</a:t>
            </a:r>
            <a:r>
              <a:rPr lang="en-US" altLang="zh-TW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call by address</a:t>
            </a: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 </a:t>
            </a:r>
            <a:r>
              <a:rPr lang="zh-TW" altLang="en-US" sz="1600" b="0">
                <a:latin typeface="Berlin Sans FB" panose="020E0602020502020306" pitchFamily="34" charset="0"/>
                <a:sym typeface="Symbol" panose="05050102010706020507" pitchFamily="18" charset="2"/>
              </a:rPr>
              <a:t>傳遞 </a:t>
            </a: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(∵</a:t>
            </a:r>
            <a:r>
              <a:rPr lang="zh-TW" altLang="en-US" sz="1600" b="0">
                <a:latin typeface="Berlin Sans FB" panose="020E0602020502020306" pitchFamily="34" charset="0"/>
                <a:sym typeface="Symbol" panose="05050102010706020507" pitchFamily="18" charset="2"/>
              </a:rPr>
              <a:t>主程式只傳陣列的</a:t>
            </a:r>
            <a:r>
              <a:rPr lang="zh-TW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起始位址</a:t>
            </a:r>
            <a:r>
              <a:rPr lang="zh-TW" altLang="en-US" sz="1600" b="0">
                <a:latin typeface="Berlin Sans FB" panose="020E0602020502020306" pitchFamily="34" charset="0"/>
                <a:sym typeface="Symbol" panose="05050102010706020507" pitchFamily="18" charset="2"/>
              </a:rPr>
              <a:t>，無變動空間需求</a:t>
            </a: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bg2"/>
              </a:buClr>
              <a:buFont typeface="Wingdings" panose="05000000000000000000" pitchFamily="2" charset="2"/>
              <a:buChar char="u"/>
            </a:pPr>
            <a:r>
              <a:rPr lang="zh-TW" altLang="en-US" b="0">
                <a:latin typeface="Berlin Sans FB" panose="020E0602020502020306" pitchFamily="34" charset="0"/>
                <a:sym typeface="Symbol" panose="05050102010706020507" pitchFamily="18" charset="2"/>
              </a:rPr>
              <a:t>在</a:t>
            </a:r>
            <a:r>
              <a:rPr lang="en-US" altLang="zh-TW" b="0">
                <a:latin typeface="Berlin Sans FB" panose="020E0602020502020306" pitchFamily="34" charset="0"/>
                <a:sym typeface="Symbol" panose="05050102010706020507" pitchFamily="18" charset="2"/>
              </a:rPr>
              <a:t>C++</a:t>
            </a:r>
            <a:r>
              <a:rPr lang="zh-TW" altLang="en-US" b="0">
                <a:latin typeface="Berlin Sans FB" panose="020E0602020502020306" pitchFamily="34" charset="0"/>
                <a:sym typeface="Symbol" panose="05050102010706020507" pitchFamily="18" charset="2"/>
              </a:rPr>
              <a:t>中傳遞陣列一般是使用</a:t>
            </a:r>
            <a:r>
              <a:rPr lang="zh-TW" altLang="en-US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傳址</a:t>
            </a:r>
            <a:r>
              <a:rPr lang="zh-TW" altLang="en-US" b="0" u="sng">
                <a:latin typeface="Berlin Sans FB" panose="020E0602020502020306" pitchFamily="34" charset="0"/>
                <a:sym typeface="Symbol" panose="05050102010706020507" pitchFamily="18" charset="2"/>
              </a:rPr>
              <a:t>的方式</a:t>
            </a:r>
            <a:r>
              <a:rPr lang="zh-TW" altLang="en-US" b="0">
                <a:latin typeface="Berlin Sans FB" panose="020E0602020502020306" pitchFamily="34" charset="0"/>
                <a:sym typeface="Symbol" panose="05050102010706020507" pitchFamily="18" charset="2"/>
              </a:rPr>
              <a:t>。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zh-TW" altLang="en-US" sz="1600" b="0">
                <a:latin typeface="Berlin Sans FB" panose="020E0602020502020306" pitchFamily="34" charset="0"/>
                <a:sym typeface="Symbol" panose="05050102010706020507" pitchFamily="18" charset="2"/>
              </a:rPr>
              <a:t>∵在</a:t>
            </a:r>
            <a:r>
              <a:rPr lang="en-US" altLang="zh-TW" sz="1600" b="0">
                <a:latin typeface="Berlin Sans FB" panose="020E0602020502020306" pitchFamily="34" charset="0"/>
                <a:sym typeface="Symbol" panose="05050102010706020507" pitchFamily="18" charset="2"/>
              </a:rPr>
              <a:t>C++</a:t>
            </a:r>
            <a:r>
              <a:rPr lang="zh-TW" altLang="en-US" sz="1600" b="0">
                <a:latin typeface="Berlin Sans FB" panose="020E0602020502020306" pitchFamily="34" charset="0"/>
                <a:sym typeface="Symbol" panose="05050102010706020507" pitchFamily="18" charset="2"/>
              </a:rPr>
              <a:t>中，陣列的名稱是指向陣列的開始位址，所以呼叫函式時，只要將陣列名稱傳給函式即可 </a:t>
            </a:r>
          </a:p>
        </p:txBody>
      </p:sp>
    </p:spTree>
    <p:extLst>
      <p:ext uri="{BB962C8B-B14F-4D97-AF65-F5344CB8AC3E}">
        <p14:creationId xmlns:p14="http://schemas.microsoft.com/office/powerpoint/2010/main" val="391668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由以上分析，可以得知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sym typeface="Wingdings 3" panose="05040102010807070707" pitchFamily="18" charset="2"/>
              </a:rPr>
              <a:t>S(P) = C + SP(I)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        = C + 0 (</a:t>
            </a:r>
            <a:r>
              <a:rPr lang="zh-TW" altLang="en-US" dirty="0">
                <a:sym typeface="Wingdings 3" panose="05040102010807070707" pitchFamily="18" charset="2"/>
              </a:rPr>
              <a:t>或一常數</a:t>
            </a:r>
            <a:r>
              <a:rPr lang="en-US" altLang="zh-TW" dirty="0">
                <a:sym typeface="Wingdings 3" panose="05040102010807070707" pitchFamily="18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zh-TW" altLang="en-US" dirty="0">
                <a:sym typeface="Wingdings 3" panose="05040102010807070707" pitchFamily="18" charset="2"/>
              </a:rPr>
              <a:t>因此，除了存放輸入資料之外，</a:t>
            </a:r>
            <a:r>
              <a:rPr lang="zh-TW" altLang="en-US" u="sng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額外的空間需求</a:t>
            </a:r>
            <a:r>
              <a:rPr lang="en-US" altLang="zh-TW" u="sng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(Extra space)</a:t>
            </a:r>
            <a:r>
              <a:rPr lang="zh-TW" altLang="en-US" dirty="0">
                <a:sym typeface="Wingdings 3" panose="05040102010807070707" pitchFamily="18" charset="2"/>
              </a:rPr>
              <a:t>是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固定</a:t>
            </a:r>
            <a:r>
              <a:rPr lang="zh-TW" altLang="en-US" dirty="0">
                <a:sym typeface="Wingdings 3" panose="05040102010807070707" pitchFamily="18" charset="2"/>
              </a:rPr>
              <a:t>的</a:t>
            </a:r>
            <a:r>
              <a:rPr lang="en-US" altLang="zh-TW" dirty="0">
                <a:sym typeface="Wingdings 3" panose="05040102010807070707" pitchFamily="18" charset="2"/>
              </a:rPr>
              <a:t>(e.g., </a:t>
            </a:r>
            <a:r>
              <a:rPr lang="zh-TW" altLang="en-US" u="sng" dirty="0">
                <a:sym typeface="Wingdings 3" panose="05040102010807070707" pitchFamily="18" charset="2"/>
              </a:rPr>
              <a:t>變數 </a:t>
            </a:r>
            <a:r>
              <a:rPr lang="en-US" altLang="zh-TW" u="sng" dirty="0">
                <a:sym typeface="Wingdings 3" panose="05040102010807070707" pitchFamily="18" charset="2"/>
              </a:rPr>
              <a:t>f</a:t>
            </a:r>
            <a:r>
              <a:rPr lang="en-US" altLang="zh-TW" dirty="0">
                <a:sym typeface="Wingdings 3" panose="05040102010807070707" pitchFamily="18" charset="2"/>
              </a:rPr>
              <a:t>, 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temp</a:t>
            </a:r>
            <a:r>
              <a:rPr lang="en-US" altLang="zh-TW" u="sng" dirty="0">
                <a:sym typeface="Wingdings 3" panose="05040102010807070707" pitchFamily="18" charset="2"/>
              </a:rPr>
              <a:t> in Swap</a:t>
            </a:r>
            <a:r>
              <a:rPr lang="zh-TW" altLang="en-US" u="sng" dirty="0">
                <a:sym typeface="Wingdings 3" panose="05040102010807070707" pitchFamily="18" charset="2"/>
              </a:rPr>
              <a:t>函數</a:t>
            </a:r>
            <a:r>
              <a:rPr lang="en-US" altLang="zh-TW" u="sng" dirty="0">
                <a:sym typeface="Wingdings 3" panose="05040102010807070707" pitchFamily="18" charset="2"/>
              </a:rPr>
              <a:t>, </a:t>
            </a:r>
            <a:r>
              <a:rPr lang="en-US" altLang="zh-TW" dirty="0">
                <a:sym typeface="Wingdings 3" panose="05040102010807070707" pitchFamily="18" charset="2"/>
              </a:rPr>
              <a:t>…</a:t>
            </a:r>
            <a:r>
              <a:rPr lang="zh-TW" altLang="en-US" dirty="0">
                <a:sym typeface="Wingdings 3" panose="05040102010807070707" pitchFamily="18" charset="2"/>
              </a:rPr>
              <a:t>等</a:t>
            </a:r>
            <a:r>
              <a:rPr lang="en-US" altLang="zh-TW" dirty="0">
                <a:sym typeface="Wingdings 3" panose="05040102010807070707" pitchFamily="18" charset="2"/>
              </a:rPr>
              <a:t>) </a:t>
            </a:r>
            <a:r>
              <a:rPr lang="zh-TW" altLang="en-US" dirty="0">
                <a:sym typeface="Wingdings 3" panose="05040102010807070707" pitchFamily="18" charset="2"/>
              </a:rPr>
              <a:t>。</a:t>
            </a:r>
          </a:p>
          <a:p>
            <a:pPr lvl="2">
              <a:lnSpc>
                <a:spcPct val="120000"/>
              </a:lnSpc>
            </a:pPr>
            <a:r>
              <a:rPr lang="en-US" altLang="zh-TW" dirty="0">
                <a:sym typeface="Wingdings 3" panose="05040102010807070707" pitchFamily="18" charset="2"/>
              </a:rPr>
              <a:t>The algorithm is called an </a:t>
            </a:r>
            <a:r>
              <a:rPr lang="en-US" altLang="zh-TW" b="1" i="1" dirty="0">
                <a:sym typeface="Wingdings 3" panose="05040102010807070707" pitchFamily="18" charset="2"/>
              </a:rPr>
              <a:t>in-place sort (</a:t>
            </a:r>
            <a:r>
              <a:rPr lang="zh-TW" altLang="en-US" b="1" i="1" dirty="0">
                <a:sym typeface="Wingdings 3" panose="05040102010807070707" pitchFamily="18" charset="2"/>
              </a:rPr>
              <a:t>原地置換</a:t>
            </a:r>
            <a:r>
              <a:rPr lang="en-US" altLang="zh-TW" b="1" i="1" dirty="0">
                <a:sym typeface="Wingdings 3" panose="05040102010807070707" pitchFamily="18" charset="2"/>
              </a:rPr>
              <a:t>)</a:t>
            </a:r>
            <a:r>
              <a:rPr lang="en-US" altLang="zh-TW" dirty="0">
                <a:sym typeface="Wingdings 3" panose="05040102010807070707" pitchFamily="18" charset="2"/>
              </a:rPr>
              <a:t>.  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sym typeface="Symbol" panose="05050102010706020507" pitchFamily="18" charset="2"/>
              </a:rPr>
              <a:t> Space Complexity: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(1)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sz="1800" dirty="0">
                <a:sym typeface="Symbol" panose="05050102010706020507" pitchFamily="18" charset="2"/>
              </a:rPr>
              <a:t>(</a:t>
            </a:r>
            <a:r>
              <a:rPr lang="zh-TW" altLang="en-US" sz="1800" dirty="0">
                <a:sym typeface="Symbol" panose="05050102010706020507" pitchFamily="18" charset="2"/>
              </a:rPr>
              <a:t>或</a:t>
            </a:r>
            <a:r>
              <a:rPr lang="zh-TW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</a:t>
            </a:r>
            <a:r>
              <a:rPr lang="en-US" altLang="zh-TW" sz="1800" dirty="0">
                <a:sym typeface="Symbol" panose="05050102010706020507" pitchFamily="18" charset="2"/>
              </a:rPr>
              <a:t>(C), C</a:t>
            </a:r>
            <a:r>
              <a:rPr lang="zh-TW" altLang="en-US" sz="1800" dirty="0">
                <a:sym typeface="Symbol" panose="05050102010706020507" pitchFamily="18" charset="2"/>
              </a:rPr>
              <a:t>為一常數</a:t>
            </a:r>
            <a:r>
              <a:rPr lang="en-US" altLang="zh-TW" sz="1800" dirty="0">
                <a:sym typeface="Symbol" panose="05050102010706020507" pitchFamily="18" charset="2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959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964"/>
          </a:xfrm>
        </p:spPr>
        <p:txBody>
          <a:bodyPr/>
          <a:lstStyle/>
          <a:p>
            <a:r>
              <a:rPr lang="en-US" altLang="zh-TW" cap="none" dirty="0"/>
              <a:t>Stable / Unstable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41438"/>
            <a:ext cx="8291513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/>
              <a:t> Stable (</a:t>
            </a:r>
            <a:r>
              <a:rPr lang="zh-TW" altLang="en-US"/>
              <a:t>穩定的</a:t>
            </a:r>
            <a:r>
              <a:rPr lang="en-US" altLang="zh-TW"/>
              <a:t>)</a:t>
            </a:r>
          </a:p>
          <a:p>
            <a:pPr>
              <a:lnSpc>
                <a:spcPct val="110000"/>
              </a:lnSpc>
            </a:pPr>
            <a:r>
              <a:rPr lang="zh-TW" altLang="en-US"/>
              <a:t>說明</a:t>
            </a:r>
            <a:r>
              <a:rPr lang="en-US" altLang="zh-TW"/>
              <a:t>:</a:t>
            </a:r>
            <a:endParaRPr lang="en-US" altLang="zh-TW" sz="2000"/>
          </a:p>
          <a:p>
            <a:pPr>
              <a:lnSpc>
                <a:spcPct val="110000"/>
              </a:lnSpc>
            </a:pPr>
            <a:endParaRPr lang="en-US" altLang="zh-TW"/>
          </a:p>
          <a:p>
            <a:pPr>
              <a:lnSpc>
                <a:spcPct val="110000"/>
              </a:lnSpc>
            </a:pPr>
            <a:endParaRPr lang="en-US" altLang="zh-TW"/>
          </a:p>
          <a:p>
            <a:pPr>
              <a:lnSpc>
                <a:spcPct val="110000"/>
              </a:lnSpc>
            </a:pPr>
            <a:endParaRPr lang="en-US" altLang="zh-TW"/>
          </a:p>
          <a:p>
            <a:pPr>
              <a:lnSpc>
                <a:spcPct val="110000"/>
              </a:lnSpc>
            </a:pPr>
            <a:endParaRPr lang="en-US" altLang="zh-TW"/>
          </a:p>
          <a:p>
            <a:r>
              <a:rPr lang="en-US" altLang="zh-TW"/>
              <a:t>Insert</a:t>
            </a:r>
            <a:r>
              <a:rPr lang="zh-TW" altLang="en-US"/>
              <a:t>副程式</a:t>
            </a:r>
            <a:r>
              <a:rPr lang="en-US" altLang="zh-TW"/>
              <a:t>:</a:t>
            </a:r>
          </a:p>
          <a:p>
            <a:pPr>
              <a:lnSpc>
                <a:spcPct val="110000"/>
              </a:lnSpc>
            </a:pPr>
            <a:endParaRPr lang="en-US" altLang="zh-TW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484438" y="2374900"/>
          <a:ext cx="4824412" cy="914400"/>
        </p:xfrm>
        <a:graphic>
          <a:graphicData uri="http://schemas.openxmlformats.org/drawingml/2006/table">
            <a:tbl>
              <a:tblPr/>
              <a:tblGrid>
                <a:gridCol w="603250">
                  <a:extLst>
                    <a:ext uri="{9D8B030D-6E8A-4147-A177-3AD203B41FA5}">
                      <a16:colId xmlns:a16="http://schemas.microsoft.com/office/drawing/2014/main" val="3338418544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165632969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416087057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49015345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4059521917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1763909873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65358868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3031107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11027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8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931677"/>
                  </a:ext>
                </a:extLst>
              </a:tr>
            </a:tbl>
          </a:graphicData>
        </a:graphic>
      </p:graphicFrame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2051050" y="2805113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>
                <a:latin typeface="Berlin Sans FB" panose="020E0602020502020306" pitchFamily="34" charset="0"/>
              </a:rPr>
              <a:t>S</a:t>
            </a: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5207000" y="5084763"/>
            <a:ext cx="3686175" cy="1519237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3050" indent="-2730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TW" sz="2000" b="0">
                <a:latin typeface="Berlin Sans FB" panose="020E0602020502020306" pitchFamily="34" charset="0"/>
              </a:rPr>
              <a:t>∵</a:t>
            </a:r>
            <a:r>
              <a:rPr lang="zh-TW" altLang="en-US" sz="2000" b="0">
                <a:latin typeface="Berlin Sans FB" panose="020E0602020502020306" pitchFamily="34" charset="0"/>
              </a:rPr>
              <a:t>相同鍵值的記錄在排序後，其</a:t>
            </a:r>
            <a:r>
              <a:rPr lang="zh-TW" altLang="en-US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相對位置沒有改變</a:t>
            </a:r>
            <a:r>
              <a:rPr lang="zh-TW" altLang="en-US" sz="2000" b="0">
                <a:latin typeface="Berlin Sans FB" panose="020E0602020502020306" pitchFamily="34" charset="0"/>
              </a:rPr>
              <a:t>，亦即沒有</a:t>
            </a:r>
            <a:r>
              <a:rPr lang="zh-TW" altLang="en-US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不必要的</a:t>
            </a:r>
            <a:r>
              <a:rPr lang="en-US" altLang="zh-TW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Swap</a:t>
            </a:r>
            <a:r>
              <a:rPr lang="zh-TW" altLang="en-US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發生</a:t>
            </a:r>
            <a:r>
              <a:rPr lang="en-US" altLang="zh-TW" sz="2000" b="0">
                <a:latin typeface="Berlin Sans FB" panose="020E0602020502020306" pitchFamily="34" charset="0"/>
              </a:rPr>
              <a:t>,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TW" sz="2000" b="0">
                <a:latin typeface="Berlin Sans FB" panose="020E0602020502020306" pitchFamily="34" charset="0"/>
              </a:rPr>
              <a:t>∴</a:t>
            </a: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Stable</a:t>
            </a:r>
          </a:p>
        </p:txBody>
      </p:sp>
      <p:graphicFrame>
        <p:nvGraphicFramePr>
          <p:cNvPr id="8" name="Group 44"/>
          <p:cNvGraphicFramePr>
            <a:graphicFrameLocks/>
          </p:cNvGraphicFramePr>
          <p:nvPr/>
        </p:nvGraphicFramePr>
        <p:xfrm>
          <a:off x="2484438" y="3814763"/>
          <a:ext cx="4824412" cy="914400"/>
        </p:xfrm>
        <a:graphic>
          <a:graphicData uri="http://schemas.openxmlformats.org/drawingml/2006/table">
            <a:tbl>
              <a:tblPr/>
              <a:tblGrid>
                <a:gridCol w="603250">
                  <a:extLst>
                    <a:ext uri="{9D8B030D-6E8A-4147-A177-3AD203B41FA5}">
                      <a16:colId xmlns:a16="http://schemas.microsoft.com/office/drawing/2014/main" val="377819211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510915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8771562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13206507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593540452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340129783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87434638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794483762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985256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8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016160"/>
                  </a:ext>
                </a:extLst>
              </a:tr>
            </a:tbl>
          </a:graphicData>
        </a:graphic>
      </p:graphicFrame>
      <p:sp>
        <p:nvSpPr>
          <p:cNvPr id="9" name="AutoShape 84"/>
          <p:cNvSpPr>
            <a:spLocks noChangeArrowheads="1"/>
          </p:cNvSpPr>
          <p:nvPr/>
        </p:nvSpPr>
        <p:spPr bwMode="auto">
          <a:xfrm>
            <a:off x="4427538" y="3429000"/>
            <a:ext cx="485775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10" name="Text Box 85"/>
          <p:cNvSpPr txBox="1">
            <a:spLocks noChangeArrowheads="1"/>
          </p:cNvSpPr>
          <p:nvPr/>
        </p:nvSpPr>
        <p:spPr bwMode="auto">
          <a:xfrm>
            <a:off x="4932363" y="3422650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/>
              <a:t>某一回合後</a:t>
            </a:r>
          </a:p>
        </p:txBody>
      </p:sp>
      <p:pic>
        <p:nvPicPr>
          <p:cNvPr id="11" name="Picture 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191125"/>
            <a:ext cx="2592387" cy="1622425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87"/>
          <p:cNvGrpSpPr>
            <a:grpSpLocks/>
          </p:cNvGrpSpPr>
          <p:nvPr/>
        </p:nvGrpSpPr>
        <p:grpSpPr bwMode="auto">
          <a:xfrm>
            <a:off x="2627313" y="3343275"/>
            <a:ext cx="914400" cy="446088"/>
            <a:chOff x="1261" y="1797"/>
            <a:chExt cx="576" cy="281"/>
          </a:xfrm>
        </p:grpSpPr>
        <p:sp>
          <p:nvSpPr>
            <p:cNvPr id="13" name="AutoShape 88"/>
            <p:cNvSpPr>
              <a:spLocks/>
            </p:cNvSpPr>
            <p:nvPr/>
          </p:nvSpPr>
          <p:spPr bwMode="auto">
            <a:xfrm rot="-5400000">
              <a:off x="1501" y="1557"/>
              <a:ext cx="96" cy="576"/>
            </a:xfrm>
            <a:prstGeom prst="leftBrace">
              <a:avLst>
                <a:gd name="adj1" fmla="val 50000"/>
                <a:gd name="adj2" fmla="val 5346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Text Box 89"/>
            <p:cNvSpPr txBox="1">
              <a:spLocks noChangeArrowheads="1"/>
            </p:cNvSpPr>
            <p:nvPr/>
          </p:nvSpPr>
          <p:spPr bwMode="auto">
            <a:xfrm>
              <a:off x="1370" y="1847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solidFill>
                    <a:srgbClr val="FF0000"/>
                  </a:solidFill>
                </a:rPr>
                <a:t>比較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63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64162E-6 L 0.26302 -0.0032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/>
      <p:bldP spid="7" grpId="0" animBg="1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高等排序方法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zh-TW" dirty="0"/>
              <a:t>Avg. Case Time Complexity: O(n log n)</a:t>
            </a:r>
          </a:p>
          <a:p>
            <a:pPr lvl="1">
              <a:spcBef>
                <a:spcPct val="30000"/>
              </a:spcBef>
            </a:pPr>
            <a:r>
              <a:rPr lang="en-US" altLang="zh-TW" dirty="0"/>
              <a:t>Quick Sort</a:t>
            </a:r>
          </a:p>
          <a:p>
            <a:pPr lvl="1">
              <a:spcBef>
                <a:spcPct val="30000"/>
              </a:spcBef>
            </a:pPr>
            <a:r>
              <a:rPr lang="en-US" altLang="zh-TW" dirty="0"/>
              <a:t>Merge Sort</a:t>
            </a:r>
          </a:p>
          <a:p>
            <a:pPr lvl="1">
              <a:spcBef>
                <a:spcPct val="30000"/>
              </a:spcBef>
            </a:pPr>
            <a:r>
              <a:rPr lang="en-US" altLang="zh-TW" dirty="0"/>
              <a:t>Heap Sort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7947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43626"/>
          </a:xfrm>
        </p:spPr>
        <p:txBody>
          <a:bodyPr/>
          <a:lstStyle/>
          <a:p>
            <a:r>
              <a:rPr lang="en-US" altLang="zh-TW" cap="none" dirty="0"/>
              <a:t>Quick Sort </a:t>
            </a:r>
            <a:r>
              <a:rPr lang="en-US" altLang="zh-TW" dirty="0"/>
              <a:t>(</a:t>
            </a:r>
            <a:r>
              <a:rPr lang="zh-TW" altLang="en-US" dirty="0"/>
              <a:t>快速排序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5155"/>
            <a:ext cx="8291513" cy="52562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Avg. case </a:t>
            </a:r>
            <a:r>
              <a:rPr lang="zh-TW" altLang="en-US"/>
              <a:t>下，排序最快的</a:t>
            </a:r>
            <a:r>
              <a:rPr lang="en-US" altLang="zh-TW"/>
              <a:t>algo.</a:t>
            </a:r>
          </a:p>
          <a:p>
            <a:r>
              <a:rPr lang="en-US" altLang="zh-TW"/>
              <a:t>Def: </a:t>
            </a:r>
          </a:p>
          <a:p>
            <a:pPr lvl="1"/>
            <a:r>
              <a:rPr lang="zh-TW" altLang="en-US"/>
              <a:t>將大且複雜的問題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切成許多獨立的小問題</a:t>
            </a:r>
            <a:r>
              <a:rPr lang="zh-TW" altLang="en-US"/>
              <a:t>，再加以解決各小問題後，即可求出問題的</a:t>
            </a:r>
            <a:r>
              <a:rPr lang="en-US" altLang="zh-TW"/>
              <a:t>Solution</a:t>
            </a:r>
            <a:r>
              <a:rPr lang="zh-TW" altLang="en-US"/>
              <a:t>。</a:t>
            </a:r>
          </a:p>
          <a:p>
            <a:pPr lvl="1"/>
            <a:r>
              <a:rPr lang="zh-TW" altLang="en-US"/>
              <a:t>此即 “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Divide-and-Conquer</a:t>
            </a:r>
            <a:r>
              <a:rPr lang="en-US" altLang="zh-TW"/>
              <a:t>” (</a:t>
            </a:r>
            <a:r>
              <a:rPr lang="zh-TW" altLang="en-US"/>
              <a:t>切割並征服</a:t>
            </a:r>
            <a:r>
              <a:rPr lang="en-US" altLang="zh-TW"/>
              <a:t>)</a:t>
            </a:r>
            <a:r>
              <a:rPr lang="zh-TW" altLang="en-US"/>
              <a:t>的解題策略。</a:t>
            </a:r>
          </a:p>
          <a:p>
            <a:r>
              <a:rPr lang="zh-TW" altLang="en-US"/>
              <a:t>觀念</a:t>
            </a:r>
            <a:r>
              <a:rPr lang="en-US" altLang="zh-TW"/>
              <a:t>:</a:t>
            </a:r>
          </a:p>
          <a:p>
            <a:pPr lvl="1"/>
            <a:r>
              <a:rPr lang="zh-TW" altLang="en-US"/>
              <a:t>將第一筆記錄視為</a:t>
            </a:r>
            <a:r>
              <a:rPr lang="en-US" altLang="zh-TW"/>
              <a:t>Pivot Key (</a:t>
            </a:r>
            <a:r>
              <a:rPr lang="zh-TW" altLang="en-US"/>
              <a:t>樞紐鍵 </a:t>
            </a:r>
            <a:r>
              <a:rPr lang="en-US" altLang="zh-TW"/>
              <a:t>(P.K.) </a:t>
            </a:r>
            <a:r>
              <a:rPr lang="zh-TW" altLang="en-US"/>
              <a:t>，或稱</a:t>
            </a:r>
            <a:r>
              <a:rPr lang="en-US" altLang="zh-TW"/>
              <a:t>Control Key)</a:t>
            </a:r>
            <a:r>
              <a:rPr lang="zh-TW" altLang="en-US"/>
              <a:t>，在</a:t>
            </a:r>
            <a:r>
              <a:rPr lang="en-US" altLang="zh-TW"/>
              <a:t>Pass 1 (</a:t>
            </a:r>
            <a:r>
              <a:rPr lang="zh-TW" altLang="en-US"/>
              <a:t>第一回合</a:t>
            </a:r>
            <a:r>
              <a:rPr lang="en-US" altLang="zh-TW"/>
              <a:t>) </a:t>
            </a:r>
            <a:r>
              <a:rPr lang="zh-TW" altLang="en-US"/>
              <a:t>後，可將</a:t>
            </a:r>
            <a:r>
              <a:rPr lang="en-US" altLang="zh-TW"/>
              <a:t>P.K.</a:t>
            </a:r>
            <a:r>
              <a:rPr lang="zh-TW" altLang="en-US"/>
              <a:t>置於 “最正確” 的位置上。</a:t>
            </a:r>
          </a:p>
          <a:p>
            <a:pPr lvl="1"/>
            <a:r>
              <a:rPr lang="en-US" altLang="zh-TW"/>
              <a:t>Ex: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>
              <a:sym typeface="Wingdings 3" panose="050401020108070707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1600">
              <a:sym typeface="Wingdings 3" panose="050401020108070707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600">
                <a:sym typeface="Wingdings 3" panose="05040102010807070707" pitchFamily="18" charset="2"/>
              </a:rPr>
              <a:t>(</a:t>
            </a:r>
            <a:r>
              <a:rPr lang="zh-TW" altLang="en-US" sz="1600">
                <a:sym typeface="Wingdings 3" panose="05040102010807070707" pitchFamily="18" charset="2"/>
              </a:rPr>
              <a:t>經過</a:t>
            </a:r>
            <a:r>
              <a:rPr lang="en-US" altLang="zh-TW" sz="1600">
                <a:sym typeface="Wingdings 3" panose="05040102010807070707" pitchFamily="18" charset="2"/>
              </a:rPr>
              <a:t>Pass 1)</a:t>
            </a:r>
            <a:r>
              <a:rPr lang="en-US" altLang="zh-TW">
                <a:sym typeface="Wingdings 3" panose="05040102010807070707" pitchFamily="18" charset="2"/>
              </a:rPr>
              <a:t> 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TW">
              <a:sym typeface="Wingdings 3" panose="05040102010807070707" pitchFamily="18" charset="2"/>
            </a:endParaRPr>
          </a:p>
          <a:p>
            <a:pPr lvl="1"/>
            <a:r>
              <a:rPr lang="zh-TW" altLang="en-US">
                <a:sym typeface="Wingdings 3" panose="05040102010807070707" pitchFamily="18" charset="2"/>
              </a:rPr>
              <a:t>把</a:t>
            </a:r>
            <a:r>
              <a:rPr lang="en-US" altLang="zh-TW">
                <a:sym typeface="Wingdings 3" panose="05040102010807070707" pitchFamily="18" charset="2"/>
              </a:rPr>
              <a:t>P.K.</a:t>
            </a:r>
            <a:r>
              <a:rPr lang="zh-TW" altLang="en-US">
                <a:sym typeface="Wingdings 3" panose="05040102010807070707" pitchFamily="18" charset="2"/>
              </a:rPr>
              <a:t>擺在正確的位置 為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切割</a:t>
            </a:r>
            <a:r>
              <a:rPr lang="zh-TW" altLang="en-US">
                <a:sym typeface="Wingdings 3" panose="05040102010807070707" pitchFamily="18" charset="2"/>
              </a:rPr>
              <a:t>的概念 </a:t>
            </a:r>
            <a:r>
              <a:rPr lang="en-US" altLang="zh-TW">
                <a:sym typeface="Wingdings 3" panose="05040102010807070707" pitchFamily="18" charset="2"/>
              </a:rPr>
              <a:t>(</a:t>
            </a:r>
            <a:r>
              <a:rPr lang="en-US" altLang="zh-TW">
                <a:latin typeface="新細明體" panose="02020500000000000000" pitchFamily="18" charset="-120"/>
                <a:sym typeface="Wingdings 3" panose="05040102010807070707" pitchFamily="18" charset="2"/>
              </a:rPr>
              <a:t>∴</a:t>
            </a:r>
            <a:r>
              <a:rPr lang="zh-TW" altLang="en-US">
                <a:latin typeface="新細明體" panose="02020500000000000000" pitchFamily="18" charset="-120"/>
                <a:sym typeface="Wingdings 3" panose="05040102010807070707" pitchFamily="18" charset="2"/>
              </a:rPr>
              <a:t>可使用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新細明體" panose="02020500000000000000" pitchFamily="18" charset="-120"/>
                <a:sym typeface="Wingdings 3" panose="05040102010807070707" pitchFamily="18" charset="2"/>
              </a:rPr>
              <a:t>遞迴</a:t>
            </a:r>
            <a:r>
              <a:rPr lang="en-US" altLang="zh-TW">
                <a:latin typeface="新細明體" panose="02020500000000000000" pitchFamily="18" charset="-120"/>
                <a:sym typeface="Wingdings 3" panose="05040102010807070707" pitchFamily="18" charset="2"/>
              </a:rPr>
              <a:t>)</a:t>
            </a: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2247900" y="4725243"/>
            <a:ext cx="2684463" cy="623887"/>
            <a:chOff x="1416" y="3249"/>
            <a:chExt cx="1691" cy="393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474" y="3340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474" y="3249"/>
              <a:ext cx="182" cy="182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416" y="3430"/>
              <a:ext cx="3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>
                  <a:latin typeface="Berlin Sans FB" panose="020E0602020502020306" pitchFamily="34" charset="0"/>
                </a:rPr>
                <a:t>P.K.</a:t>
              </a:r>
            </a:p>
          </p:txBody>
        </p:sp>
      </p:grp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2397125" y="5517405"/>
            <a:ext cx="2592388" cy="623888"/>
            <a:chOff x="1474" y="3717"/>
            <a:chExt cx="1633" cy="393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474" y="3808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202" y="3717"/>
              <a:ext cx="182" cy="182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144" y="3898"/>
              <a:ext cx="3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>
                  <a:latin typeface="Berlin Sans FB" panose="020E0602020502020306" pitchFamily="34" charset="0"/>
                </a:rPr>
                <a:t>P.K.</a:t>
              </a:r>
            </a:p>
          </p:txBody>
        </p:sp>
      </p:grp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2397125" y="5350718"/>
            <a:ext cx="1152525" cy="647700"/>
          </a:xfrm>
          <a:prstGeom prst="ellipse">
            <a:avLst/>
          </a:prstGeom>
          <a:solidFill>
            <a:srgbClr val="0000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0">
                <a:latin typeface="Berlin Sans FB" panose="020E0602020502020306" pitchFamily="34" charset="0"/>
              </a:rPr>
              <a:t>R</a:t>
            </a:r>
            <a:r>
              <a:rPr lang="en-US" altLang="zh-TW" b="0" baseline="-25000">
                <a:latin typeface="Berlin Sans FB" panose="020E0602020502020306" pitchFamily="34" charset="0"/>
              </a:rPr>
              <a:t>i</a:t>
            </a:r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3852863" y="5350718"/>
            <a:ext cx="1150937" cy="647700"/>
          </a:xfrm>
          <a:prstGeom prst="ellipse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0">
                <a:latin typeface="Berlin Sans FB" panose="020E0602020502020306" pitchFamily="34" charset="0"/>
              </a:rPr>
              <a:t>R</a:t>
            </a:r>
            <a:r>
              <a:rPr lang="en-US" altLang="zh-TW" b="0" baseline="-25000">
                <a:latin typeface="Berlin Sans FB" panose="020E0602020502020306" pitchFamily="34" charset="0"/>
              </a:rPr>
              <a:t>j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127625" y="5438030"/>
            <a:ext cx="347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0">
                <a:latin typeface="Berlin Sans FB" panose="020E0602020502020306" pitchFamily="34" charset="0"/>
              </a:rPr>
              <a:t>, R</a:t>
            </a:r>
            <a:r>
              <a:rPr lang="en-US" altLang="zh-TW" b="0" baseline="-25000">
                <a:latin typeface="Berlin Sans FB" panose="020E0602020502020306" pitchFamily="34" charset="0"/>
              </a:rPr>
              <a:t>i</a:t>
            </a:r>
            <a:r>
              <a:rPr lang="en-US" altLang="zh-TW" b="0">
                <a:latin typeface="Berlin Sans FB" panose="020E0602020502020306" pitchFamily="34" charset="0"/>
              </a:rPr>
              <a:t>.key </a:t>
            </a:r>
            <a:r>
              <a:rPr lang="en-US" altLang="zh-TW" b="0">
                <a:latin typeface="Berlin Sans FB" panose="020E0602020502020306" pitchFamily="34" charset="0"/>
                <a:sym typeface="Symbol" panose="05050102010706020507" pitchFamily="18" charset="2"/>
              </a:rPr>
              <a:t> P.K. </a:t>
            </a:r>
            <a:r>
              <a:rPr lang="zh-TW" altLang="en-US" b="0">
                <a:latin typeface="Berlin Sans FB" panose="020E0602020502020306" pitchFamily="34" charset="0"/>
                <a:sym typeface="Symbol" panose="05050102010706020507" pitchFamily="18" charset="2"/>
              </a:rPr>
              <a:t>且 </a:t>
            </a:r>
            <a:r>
              <a:rPr lang="en-US" altLang="zh-TW" b="0">
                <a:latin typeface="Berlin Sans FB" panose="020E0602020502020306" pitchFamily="34" charset="0"/>
                <a:sym typeface="Symbol" panose="05050102010706020507" pitchFamily="18" charset="2"/>
              </a:rPr>
              <a:t>R</a:t>
            </a:r>
            <a:r>
              <a:rPr lang="en-US" altLang="zh-TW" b="0" baseline="-25000">
                <a:latin typeface="Berlin Sans FB" panose="020E0602020502020306" pitchFamily="34" charset="0"/>
                <a:sym typeface="Symbol" panose="05050102010706020507" pitchFamily="18" charset="2"/>
              </a:rPr>
              <a:t>j</a:t>
            </a:r>
            <a:r>
              <a:rPr lang="en-US" altLang="zh-TW" b="0">
                <a:latin typeface="Berlin Sans FB" panose="020E0602020502020306" pitchFamily="34" charset="0"/>
                <a:sym typeface="Symbol" panose="05050102010706020507" pitchFamily="18" charset="2"/>
              </a:rPr>
              <a:t>.key  P.K.</a:t>
            </a:r>
          </a:p>
        </p:txBody>
      </p:sp>
    </p:spTree>
    <p:extLst>
      <p:ext uri="{BB962C8B-B14F-4D97-AF65-F5344CB8AC3E}">
        <p14:creationId xmlns:p14="http://schemas.microsoft.com/office/powerpoint/2010/main" val="198016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animBg="1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850" y="764704"/>
            <a:ext cx="8569325" cy="518477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關鍵點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  <a:r>
              <a:rPr lang="en-US" altLang="zh-TW"/>
              <a:t>: </a:t>
            </a:r>
            <a:r>
              <a:rPr lang="zh-TW" altLang="en-US"/>
              <a:t>如何決定</a:t>
            </a:r>
            <a:r>
              <a:rPr lang="en-US" altLang="zh-TW"/>
              <a:t>P.K.</a:t>
            </a:r>
            <a:r>
              <a:rPr lang="zh-TW" altLang="en-US"/>
              <a:t>之 “最正確” 位置</a:t>
            </a:r>
            <a:r>
              <a:rPr lang="en-US" altLang="zh-TW"/>
              <a:t>?</a:t>
            </a:r>
          </a:p>
          <a:p>
            <a:pPr lvl="1"/>
            <a:r>
              <a:rPr lang="zh-TW" altLang="en-US"/>
              <a:t>設兩個整數變數 </a:t>
            </a:r>
            <a:r>
              <a:rPr lang="en-US" altLang="zh-TW"/>
              <a:t>i</a:t>
            </a:r>
            <a:r>
              <a:rPr lang="zh-TW" altLang="en-US"/>
              <a:t>，</a:t>
            </a:r>
            <a:r>
              <a:rPr lang="en-US" altLang="zh-TW"/>
              <a:t>j</a:t>
            </a:r>
          </a:p>
          <a:p>
            <a:pPr lvl="2"/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TW"/>
              <a:t>: </a:t>
            </a:r>
            <a:r>
              <a:rPr lang="zh-TW" altLang="en-US"/>
              <a:t>找 </a:t>
            </a:r>
            <a:r>
              <a:rPr lang="zh-TW" altLang="en-US" b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 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P.K.</a:t>
            </a:r>
            <a:r>
              <a:rPr lang="zh-TW" altLang="en-US">
                <a:sym typeface="Symbol" panose="05050102010706020507" pitchFamily="18" charset="2"/>
              </a:rPr>
              <a:t>者</a:t>
            </a:r>
          </a:p>
          <a:p>
            <a:pPr lvl="2"/>
            <a:r>
              <a:rPr lang="en-US" altLang="zh-TW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j</a:t>
            </a:r>
            <a:r>
              <a:rPr lang="en-US" altLang="zh-TW">
                <a:sym typeface="Symbol" panose="05050102010706020507" pitchFamily="18" charset="2"/>
              </a:rPr>
              <a:t>: </a:t>
            </a:r>
            <a:r>
              <a:rPr lang="zh-TW" altLang="en-US"/>
              <a:t>找 </a:t>
            </a:r>
            <a:r>
              <a:rPr lang="zh-TW" altLang="en-US" b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 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P.K.</a:t>
            </a:r>
            <a:r>
              <a:rPr lang="zh-TW" altLang="en-US">
                <a:sym typeface="Symbol" panose="05050102010706020507" pitchFamily="18" charset="2"/>
              </a:rPr>
              <a:t>者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/>
              <a:t>圖示</a:t>
            </a:r>
            <a:r>
              <a:rPr lang="en-US" altLang="zh-TW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 lvl="1"/>
            <a:r>
              <a:rPr lang="en-US" altLang="zh-TW"/>
              <a:t>  : </a:t>
            </a:r>
            <a:r>
              <a:rPr lang="zh-TW" altLang="en-US"/>
              <a:t>在數字串列中 </a:t>
            </a:r>
            <a:r>
              <a:rPr lang="zh-TW" altLang="en-US">
                <a:sym typeface="Symbol" panose="05050102010706020507" pitchFamily="18" charset="2"/>
              </a:rPr>
              <a:t> </a:t>
            </a:r>
            <a:r>
              <a:rPr lang="en-US" altLang="zh-TW">
                <a:sym typeface="Symbol" panose="05050102010706020507" pitchFamily="18" charset="2"/>
              </a:rPr>
              <a:t>P.K.</a:t>
            </a:r>
            <a:r>
              <a:rPr lang="zh-TW" altLang="en-US">
                <a:sym typeface="Symbol" panose="05050102010706020507" pitchFamily="18" charset="2"/>
              </a:rPr>
              <a:t>的值</a:t>
            </a:r>
          </a:p>
          <a:p>
            <a:pPr lvl="1"/>
            <a:r>
              <a:rPr lang="zh-TW" altLang="en-US">
                <a:sym typeface="Symbol" panose="05050102010706020507" pitchFamily="18" charset="2"/>
              </a:rPr>
              <a:t>  </a:t>
            </a:r>
            <a:r>
              <a:rPr lang="en-US" altLang="zh-TW">
                <a:sym typeface="Symbol" panose="05050102010706020507" pitchFamily="18" charset="2"/>
              </a:rPr>
              <a:t>: </a:t>
            </a:r>
            <a:r>
              <a:rPr lang="zh-TW" altLang="en-US"/>
              <a:t>在數字串列中</a:t>
            </a:r>
            <a:r>
              <a:rPr lang="zh-TW" altLang="en-US">
                <a:sym typeface="Symbol" panose="05050102010706020507" pitchFamily="18" charset="2"/>
              </a:rPr>
              <a:t>  </a:t>
            </a:r>
            <a:r>
              <a:rPr lang="en-US" altLang="zh-TW">
                <a:sym typeface="Symbol" panose="05050102010706020507" pitchFamily="18" charset="2"/>
              </a:rPr>
              <a:t>P.K.</a:t>
            </a:r>
            <a:r>
              <a:rPr lang="zh-TW" altLang="en-US">
                <a:sym typeface="Symbol" panose="05050102010706020507" pitchFamily="18" charset="2"/>
              </a:rPr>
              <a:t>的值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114425" y="3773017"/>
            <a:ext cx="7200900" cy="7302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768350" y="3628554"/>
            <a:ext cx="561975" cy="744538"/>
            <a:chOff x="258" y="1797"/>
            <a:chExt cx="354" cy="469"/>
          </a:xfrm>
        </p:grpSpPr>
        <p:sp>
          <p:nvSpPr>
            <p:cNvPr id="7" name="Rectangle 10" descr="深色右斜對角線"/>
            <p:cNvSpPr>
              <a:spLocks noChangeArrowheads="1"/>
            </p:cNvSpPr>
            <p:nvPr/>
          </p:nvSpPr>
          <p:spPr bwMode="auto">
            <a:xfrm>
              <a:off x="339" y="1797"/>
              <a:ext cx="182" cy="22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58" y="2035"/>
              <a:ext cx="3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>
                  <a:latin typeface="Berlin Sans FB" panose="020E0602020502020306" pitchFamily="34" charset="0"/>
                </a:rPr>
                <a:t>P.K.</a:t>
              </a:r>
            </a:p>
          </p:txBody>
        </p:sp>
      </p:grp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2266950" y="3726979"/>
            <a:ext cx="142875" cy="1428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3059113" y="3725392"/>
            <a:ext cx="142875" cy="1428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5075238" y="3725392"/>
            <a:ext cx="142875" cy="1428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4283075" y="3725392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92950" y="3726979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5795963" y="3725392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972741" y="5230341"/>
            <a:ext cx="142875" cy="1428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971600" y="5662389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866775" y="2996729"/>
            <a:ext cx="258763" cy="584200"/>
            <a:chOff x="320" y="2336"/>
            <a:chExt cx="163" cy="368"/>
          </a:xfrm>
        </p:grpSpPr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20" y="2336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erlin Sans FB" panose="020E0602020502020306" pitchFamily="34" charset="0"/>
                </a:rPr>
                <a:t>i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385" y="256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8201025" y="3004667"/>
            <a:ext cx="258763" cy="584200"/>
            <a:chOff x="320" y="2336"/>
            <a:chExt cx="163" cy="368"/>
          </a:xfrm>
        </p:grpSpPr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320" y="2336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erlin Sans FB" panose="020E0602020502020306" pitchFamily="34" charset="0"/>
                </a:rPr>
                <a:t>j</a:t>
              </a:r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385" y="256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3" name="Group 31"/>
          <p:cNvGrpSpPr>
            <a:grpSpLocks/>
          </p:cNvGrpSpPr>
          <p:nvPr/>
        </p:nvGrpSpPr>
        <p:grpSpPr bwMode="auto">
          <a:xfrm>
            <a:off x="2339975" y="3933354"/>
            <a:ext cx="4824413" cy="809625"/>
            <a:chOff x="1474" y="2886"/>
            <a:chExt cx="2222" cy="607"/>
          </a:xfrm>
        </p:grpSpPr>
        <p:sp>
          <p:nvSpPr>
            <p:cNvPr id="24" name="Line 27"/>
            <p:cNvSpPr>
              <a:spLocks noChangeShapeType="1"/>
            </p:cNvSpPr>
            <p:nvPr/>
          </p:nvSpPr>
          <p:spPr bwMode="auto">
            <a:xfrm flipV="1">
              <a:off x="1474" y="288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1474" y="3249"/>
              <a:ext cx="2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 flipV="1">
              <a:off x="3696" y="288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2323" y="3218"/>
              <a:ext cx="330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Swap</a:t>
              </a:r>
            </a:p>
          </p:txBody>
        </p:sp>
      </p:grp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3132138" y="3933354"/>
            <a:ext cx="2735262" cy="487363"/>
            <a:chOff x="1474" y="2886"/>
            <a:chExt cx="2222" cy="1338"/>
          </a:xfrm>
        </p:grpSpPr>
        <p:sp>
          <p:nvSpPr>
            <p:cNvPr id="29" name="Line 33"/>
            <p:cNvSpPr>
              <a:spLocks noChangeShapeType="1"/>
            </p:cNvSpPr>
            <p:nvPr/>
          </p:nvSpPr>
          <p:spPr bwMode="auto">
            <a:xfrm flipV="1">
              <a:off x="1474" y="288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1474" y="3249"/>
              <a:ext cx="2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 flipV="1">
              <a:off x="3696" y="288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2323" y="3217"/>
              <a:ext cx="582" cy="1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Swap</a:t>
              </a:r>
            </a:p>
          </p:txBody>
        </p:sp>
      </p:grp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3973513" y="2709392"/>
            <a:ext cx="1606550" cy="1314450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 u="sng">
                <a:solidFill>
                  <a:srgbClr val="0000FF"/>
                </a:solidFill>
              </a:rPr>
              <a:t>找到兩國的交界</a:t>
            </a:r>
          </a:p>
          <a:p>
            <a:endParaRPr lang="zh-TW" altLang="en-US" sz="1600">
              <a:solidFill>
                <a:srgbClr val="0000FF"/>
              </a:solidFill>
            </a:endParaRPr>
          </a:p>
          <a:p>
            <a:endParaRPr lang="zh-TW" altLang="en-US" sz="1600">
              <a:solidFill>
                <a:srgbClr val="0000FF"/>
              </a:solidFill>
            </a:endParaRPr>
          </a:p>
          <a:p>
            <a:endParaRPr lang="zh-TW" altLang="en-US" sz="1600">
              <a:solidFill>
                <a:srgbClr val="0000FF"/>
              </a:solidFill>
            </a:endParaRPr>
          </a:p>
          <a:p>
            <a:endParaRPr lang="en-US" altLang="zh-TW" sz="1600">
              <a:solidFill>
                <a:srgbClr val="0000FF"/>
              </a:solidFill>
            </a:endParaRPr>
          </a:p>
        </p:txBody>
      </p:sp>
      <p:grpSp>
        <p:nvGrpSpPr>
          <p:cNvPr id="34" name="Group 46"/>
          <p:cNvGrpSpPr>
            <a:grpSpLocks/>
          </p:cNvGrpSpPr>
          <p:nvPr/>
        </p:nvGrpSpPr>
        <p:grpSpPr bwMode="auto">
          <a:xfrm>
            <a:off x="971550" y="4293717"/>
            <a:ext cx="3384550" cy="771525"/>
            <a:chOff x="612" y="3113"/>
            <a:chExt cx="2132" cy="486"/>
          </a:xfrm>
        </p:grpSpPr>
        <p:sp>
          <p:nvSpPr>
            <p:cNvPr id="35" name="Line 39"/>
            <p:cNvSpPr>
              <a:spLocks noChangeShapeType="1"/>
            </p:cNvSpPr>
            <p:nvPr/>
          </p:nvSpPr>
          <p:spPr bwMode="auto">
            <a:xfrm flipV="1">
              <a:off x="612" y="3113"/>
              <a:ext cx="0" cy="26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612" y="3380"/>
              <a:ext cx="21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Text Box 42"/>
            <p:cNvSpPr txBox="1">
              <a:spLocks noChangeArrowheads="1"/>
            </p:cNvSpPr>
            <p:nvPr/>
          </p:nvSpPr>
          <p:spPr bwMode="auto">
            <a:xfrm>
              <a:off x="1427" y="3367"/>
              <a:ext cx="45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Swap</a:t>
              </a:r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 flipV="1">
              <a:off x="2744" y="3113"/>
              <a:ext cx="0" cy="26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9" name="Oval 47"/>
          <p:cNvSpPr>
            <a:spLocks noChangeArrowheads="1"/>
          </p:cNvSpPr>
          <p:nvPr/>
        </p:nvSpPr>
        <p:spPr bwMode="auto">
          <a:xfrm>
            <a:off x="4500563" y="3285654"/>
            <a:ext cx="3816350" cy="1008063"/>
          </a:xfrm>
          <a:prstGeom prst="ellipse">
            <a:avLst/>
          </a:prstGeom>
          <a:solidFill>
            <a:srgbClr val="008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TW" sz="2400">
              <a:latin typeface="Berlin Sans FB" panose="020E0602020502020306" pitchFamily="34" charset="0"/>
              <a:sym typeface="Symbol" panose="05050102010706020507" pitchFamily="18" charset="2"/>
            </a:endParaRPr>
          </a:p>
          <a:p>
            <a:pPr algn="ctr"/>
            <a:r>
              <a:rPr lang="en-US" altLang="zh-TW" sz="2400">
                <a:latin typeface="Berlin Sans FB" panose="020E0602020502020306" pitchFamily="34" charset="0"/>
                <a:sym typeface="Symbol" panose="05050102010706020507" pitchFamily="18" charset="2"/>
              </a:rPr>
              <a:t> P.K.</a:t>
            </a:r>
          </a:p>
        </p:txBody>
      </p:sp>
      <p:sp>
        <p:nvSpPr>
          <p:cNvPr id="40" name="Oval 48"/>
          <p:cNvSpPr>
            <a:spLocks noChangeArrowheads="1"/>
          </p:cNvSpPr>
          <p:nvPr/>
        </p:nvSpPr>
        <p:spPr bwMode="auto">
          <a:xfrm>
            <a:off x="1042988" y="3285654"/>
            <a:ext cx="3121025" cy="1008063"/>
          </a:xfrm>
          <a:prstGeom prst="ellipse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TW" sz="2400">
              <a:latin typeface="Berlin Sans FB" panose="020E0602020502020306" pitchFamily="34" charset="0"/>
              <a:sym typeface="Symbol" panose="05050102010706020507" pitchFamily="18" charset="2"/>
            </a:endParaRPr>
          </a:p>
          <a:p>
            <a:pPr algn="ctr"/>
            <a:r>
              <a:rPr lang="en-US" altLang="zh-TW" sz="2400">
                <a:latin typeface="Berlin Sans FB" panose="020E0602020502020306" pitchFamily="34" charset="0"/>
                <a:sym typeface="Symbol" panose="05050102010706020507" pitchFamily="18" charset="2"/>
              </a:rPr>
              <a:t> P.K.</a:t>
            </a:r>
          </a:p>
        </p:txBody>
      </p:sp>
    </p:spTree>
    <p:extLst>
      <p:ext uri="{BB962C8B-B14F-4D97-AF65-F5344CB8AC3E}">
        <p14:creationId xmlns:p14="http://schemas.microsoft.com/office/powerpoint/2010/main" val="51584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0.14705 -0.0004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12622 2.96296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14115 -0.05325 C 0.17083 -0.06528 0.2151 -0.072 0.26146 -0.072 C 0.31389 -0.072 0.35642 -0.06528 0.38594 -0.05325 L 0.52778 4.81481E-6 " pathEditMode="relative" rAng="0" ptsTypes="AAAAA">
                                      <p:cBhvr>
                                        <p:cTn id="9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3611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-0.1415 0.05509 C -0.17136 0.06759 -0.21563 0.07476 -0.26181 0.07476 C -0.31459 0.07476 -0.3566 0.06759 -0.38646 0.05509 L -0.52761 4.81481E-6 " pathEditMode="relative" rAng="0" ptsTypes="AAAAA">
                                      <p:cBhvr>
                                        <p:cTn id="9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89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05 -0.00046 L 0.23542 -0.00093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22 2.96296E-6 L -0.26858 0.0004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1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6 L 0.08004 -0.05324 C 0.09688 -0.06527 0.12188 -0.07199 0.14809 -0.07199 C 0.17813 -0.07199 0.20191 -0.06527 0.21875 -0.05324 L 0.29931 -3.7037E-6 " pathEditMode="relative" rAng="0" ptsTypes="AAAAA">
                                      <p:cBhvr>
                                        <p:cTn id="10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-361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8021 0.05324 C -0.09705 0.06528 -0.12223 0.07199 -0.14844 0.07199 C -0.1783 0.07199 -0.20226 0.06528 -0.2191 0.05324 L -0.29914 -3.7037E-6 " pathEditMode="relative" rAng="0" ptsTypes="AAAAA">
                                      <p:cBhvr>
                                        <p:cTn id="1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42 -0.00093 L 0.454 -0.00139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858 0.00046 L -0.43299 0.00092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0.0967 -0.05324 C 0.11684 -0.06527 0.14739 -0.07199 0.17899 -0.07199 C 0.21527 -0.07199 0.24427 -0.06527 0.26441 -0.05324 L 0.36163 -3.33333E-6 " pathEditMode="relative" rAng="0" ptsTypes="AAAAA">
                                      <p:cBhvr>
                                        <p:cTn id="1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73" y="-3611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115 L -0.09532 0.05209 C -0.11511 0.06412 -0.14497 0.07084 -0.1757 0.07084 C -0.21129 0.07084 -0.23959 0.06412 -0.25938 0.05209 L -0.35417 -0.00115 " pathEditMode="relative" rAng="0" ptsTypes="AAAAA">
                                      <p:cBhvr>
                                        <p:cTn id="1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0" grpId="1" animBg="1"/>
      <p:bldP spid="33" grpId="0" animBg="1"/>
      <p:bldP spid="33" grpId="1" animBg="1"/>
      <p:bldP spid="39" grpId="0" animBg="1"/>
      <p:bldP spid="4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837083"/>
            <a:ext cx="8291513" cy="525621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TW" altLang="en-US"/>
              <a:t>範例</a:t>
            </a:r>
            <a:r>
              <a:rPr lang="en-US" altLang="zh-TW"/>
              <a:t>: 15, 22, 13, 27, 12, 10, 20, 25</a:t>
            </a:r>
            <a:r>
              <a:rPr lang="zh-TW" altLang="en-US"/>
              <a:t>由小至大排序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Sol: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Pass 1: [12  10  13] 15 [27  22  20  25]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Pass 2: [10] 12 [13] 15 [27  22  20  25]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Pass 3: 10  12  [13]  15  [27  22  20  25]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Pass 4: 10  12  13  15  [27  22  20  25]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Pass 5: 10  12  13  15  [25  22  20]  27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Pass 6: 10  12  13  15  [20  22]  25  27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Pass 7: 10  12  13  15  20  22  25  27</a:t>
            </a:r>
            <a:endParaRPr lang="zh-TW" altLang="zh-TW">
              <a:sym typeface="Symbol" panose="05050102010706020507" pitchFamily="18" charset="2"/>
            </a:endParaRPr>
          </a:p>
        </p:txBody>
      </p:sp>
      <p:graphicFrame>
        <p:nvGraphicFramePr>
          <p:cNvPr id="3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446799"/>
              </p:ext>
            </p:extLst>
          </p:nvPr>
        </p:nvGraphicFramePr>
        <p:xfrm>
          <a:off x="2351088" y="2024533"/>
          <a:ext cx="4381500" cy="457200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3430952525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404698245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30569624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1958222678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530961753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3038035455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79096455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1634702154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erlin Sans FB" panose="020E0602020502020306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61755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2951163" y="2022946"/>
            <a:ext cx="479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>
                <a:latin typeface="Berlin Sans FB" panose="020E0602020502020306" pitchFamily="34" charset="0"/>
              </a:rPr>
              <a:t>22</a:t>
            </a: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2351088" y="2022946"/>
            <a:ext cx="561975" cy="985837"/>
            <a:chOff x="1202" y="1736"/>
            <a:chExt cx="354" cy="621"/>
          </a:xfrm>
        </p:grpSpPr>
        <p:sp>
          <p:nvSpPr>
            <p:cNvPr id="6" name="Text Box 39"/>
            <p:cNvSpPr txBox="1">
              <a:spLocks noChangeArrowheads="1"/>
            </p:cNvSpPr>
            <p:nvPr/>
          </p:nvSpPr>
          <p:spPr bwMode="auto">
            <a:xfrm>
              <a:off x="1247" y="1736"/>
              <a:ext cx="2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0">
                  <a:latin typeface="Berlin Sans FB" panose="020E0602020502020306" pitchFamily="34" charset="0"/>
                </a:rPr>
                <a:t>15</a:t>
              </a:r>
            </a:p>
          </p:txBody>
        </p:sp>
        <p:sp>
          <p:nvSpPr>
            <p:cNvPr id="7" name="Line 40"/>
            <p:cNvSpPr>
              <a:spLocks noChangeShapeType="1"/>
            </p:cNvSpPr>
            <p:nvPr/>
          </p:nvSpPr>
          <p:spPr bwMode="auto">
            <a:xfrm flipV="1">
              <a:off x="1383" y="197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Text Box 42"/>
            <p:cNvSpPr txBox="1">
              <a:spLocks noChangeArrowheads="1"/>
            </p:cNvSpPr>
            <p:nvPr/>
          </p:nvSpPr>
          <p:spPr bwMode="auto">
            <a:xfrm>
              <a:off x="1202" y="2126"/>
              <a:ext cx="3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>
                  <a:latin typeface="Berlin Sans FB" panose="020E0602020502020306" pitchFamily="34" charset="0"/>
                </a:rPr>
                <a:t>P.K.</a:t>
              </a:r>
            </a:p>
          </p:txBody>
        </p:sp>
      </p:grp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4030663" y="2022946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>
                <a:latin typeface="Berlin Sans FB" panose="020E0602020502020306" pitchFamily="34" charset="0"/>
              </a:rPr>
              <a:t>27</a:t>
            </a:r>
          </a:p>
        </p:txBody>
      </p:sp>
      <p:sp>
        <p:nvSpPr>
          <p:cNvPr id="10" name="Text Box 45"/>
          <p:cNvSpPr txBox="1">
            <a:spLocks noChangeArrowheads="1"/>
          </p:cNvSpPr>
          <p:nvPr/>
        </p:nvSpPr>
        <p:spPr bwMode="auto">
          <a:xfrm>
            <a:off x="4597400" y="2022946"/>
            <a:ext cx="41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>
                <a:latin typeface="Berlin Sans FB" panose="020E0602020502020306" pitchFamily="34" charset="0"/>
              </a:rPr>
              <a:t>12</a:t>
            </a:r>
          </a:p>
        </p:txBody>
      </p:sp>
      <p:sp>
        <p:nvSpPr>
          <p:cNvPr id="11" name="Text Box 46"/>
          <p:cNvSpPr txBox="1">
            <a:spLocks noChangeArrowheads="1"/>
          </p:cNvSpPr>
          <p:nvPr/>
        </p:nvSpPr>
        <p:spPr bwMode="auto">
          <a:xfrm>
            <a:off x="5159375" y="2022946"/>
            <a:ext cx="45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>
                <a:latin typeface="Berlin Sans FB" panose="020E0602020502020306" pitchFamily="34" charset="0"/>
              </a:rPr>
              <a:t>10</a:t>
            </a:r>
          </a:p>
        </p:txBody>
      </p: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2513013" y="1519708"/>
            <a:ext cx="258762" cy="584200"/>
            <a:chOff x="320" y="2336"/>
            <a:chExt cx="163" cy="368"/>
          </a:xfrm>
        </p:grpSpPr>
        <p:sp>
          <p:nvSpPr>
            <p:cNvPr id="13" name="Text Box 48"/>
            <p:cNvSpPr txBox="1">
              <a:spLocks noChangeArrowheads="1"/>
            </p:cNvSpPr>
            <p:nvPr/>
          </p:nvSpPr>
          <p:spPr bwMode="auto">
            <a:xfrm>
              <a:off x="320" y="2336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erlin Sans FB" panose="020E0602020502020306" pitchFamily="34" charset="0"/>
                </a:rPr>
                <a:t>i</a:t>
              </a:r>
            </a:p>
          </p:txBody>
        </p:sp>
        <p:sp>
          <p:nvSpPr>
            <p:cNvPr id="14" name="Line 49"/>
            <p:cNvSpPr>
              <a:spLocks noChangeShapeType="1"/>
            </p:cNvSpPr>
            <p:nvPr/>
          </p:nvSpPr>
          <p:spPr bwMode="auto">
            <a:xfrm>
              <a:off x="385" y="256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6372225" y="1519708"/>
            <a:ext cx="258763" cy="584200"/>
            <a:chOff x="320" y="2336"/>
            <a:chExt cx="163" cy="368"/>
          </a:xfrm>
        </p:grpSpPr>
        <p:sp>
          <p:nvSpPr>
            <p:cNvPr id="16" name="Text Box 51"/>
            <p:cNvSpPr txBox="1">
              <a:spLocks noChangeArrowheads="1"/>
            </p:cNvSpPr>
            <p:nvPr/>
          </p:nvSpPr>
          <p:spPr bwMode="auto">
            <a:xfrm>
              <a:off x="320" y="2336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erlin Sans FB" panose="020E0602020502020306" pitchFamily="34" charset="0"/>
                </a:rPr>
                <a:t>j</a:t>
              </a:r>
            </a:p>
          </p:txBody>
        </p:sp>
        <p:sp>
          <p:nvSpPr>
            <p:cNvPr id="17" name="Line 52"/>
            <p:cNvSpPr>
              <a:spLocks noChangeShapeType="1"/>
            </p:cNvSpPr>
            <p:nvPr/>
          </p:nvSpPr>
          <p:spPr bwMode="auto">
            <a:xfrm>
              <a:off x="385" y="256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3203575" y="2438871"/>
            <a:ext cx="2160588" cy="612775"/>
            <a:chOff x="1474" y="2886"/>
            <a:chExt cx="2222" cy="828"/>
          </a:xfrm>
        </p:grpSpPr>
        <p:sp>
          <p:nvSpPr>
            <p:cNvPr id="19" name="Line 54"/>
            <p:cNvSpPr>
              <a:spLocks noChangeShapeType="1"/>
            </p:cNvSpPr>
            <p:nvPr/>
          </p:nvSpPr>
          <p:spPr bwMode="auto">
            <a:xfrm flipV="1">
              <a:off x="1474" y="288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55"/>
            <p:cNvSpPr>
              <a:spLocks noChangeShapeType="1"/>
            </p:cNvSpPr>
            <p:nvPr/>
          </p:nvSpPr>
          <p:spPr bwMode="auto">
            <a:xfrm>
              <a:off x="1474" y="3249"/>
              <a:ext cx="2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56"/>
            <p:cNvSpPr>
              <a:spLocks noChangeShapeType="1"/>
            </p:cNvSpPr>
            <p:nvPr/>
          </p:nvSpPr>
          <p:spPr bwMode="auto">
            <a:xfrm flipV="1">
              <a:off x="3696" y="288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Text Box 57"/>
            <p:cNvSpPr txBox="1">
              <a:spLocks noChangeArrowheads="1"/>
            </p:cNvSpPr>
            <p:nvPr/>
          </p:nvSpPr>
          <p:spPr bwMode="auto">
            <a:xfrm>
              <a:off x="2323" y="3218"/>
              <a:ext cx="738" cy="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Swap</a:t>
              </a:r>
            </a:p>
          </p:txBody>
        </p:sp>
      </p:grpSp>
      <p:grpSp>
        <p:nvGrpSpPr>
          <p:cNvPr id="23" name="Group 63"/>
          <p:cNvGrpSpPr>
            <a:grpSpLocks/>
          </p:cNvGrpSpPr>
          <p:nvPr/>
        </p:nvGrpSpPr>
        <p:grpSpPr bwMode="auto">
          <a:xfrm>
            <a:off x="4211638" y="2456333"/>
            <a:ext cx="717550" cy="612775"/>
            <a:chOff x="3797" y="2409"/>
            <a:chExt cx="452" cy="386"/>
          </a:xfrm>
        </p:grpSpPr>
        <p:sp>
          <p:nvSpPr>
            <p:cNvPr id="24" name="Line 59"/>
            <p:cNvSpPr>
              <a:spLocks noChangeShapeType="1"/>
            </p:cNvSpPr>
            <p:nvPr/>
          </p:nvSpPr>
          <p:spPr bwMode="auto">
            <a:xfrm flipV="1">
              <a:off x="3831" y="2409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Line 60"/>
            <p:cNvSpPr>
              <a:spLocks noChangeShapeType="1"/>
            </p:cNvSpPr>
            <p:nvPr/>
          </p:nvSpPr>
          <p:spPr bwMode="auto">
            <a:xfrm>
              <a:off x="3831" y="2578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Line 61"/>
            <p:cNvSpPr>
              <a:spLocks noChangeShapeType="1"/>
            </p:cNvSpPr>
            <p:nvPr/>
          </p:nvSpPr>
          <p:spPr bwMode="auto">
            <a:xfrm flipV="1">
              <a:off x="4194" y="2409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Text Box 62"/>
            <p:cNvSpPr txBox="1">
              <a:spLocks noChangeArrowheads="1"/>
            </p:cNvSpPr>
            <p:nvPr/>
          </p:nvSpPr>
          <p:spPr bwMode="auto">
            <a:xfrm>
              <a:off x="3797" y="2564"/>
              <a:ext cx="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Swap</a:t>
              </a:r>
            </a:p>
          </p:txBody>
        </p:sp>
      </p:grpSp>
      <p:grpSp>
        <p:nvGrpSpPr>
          <p:cNvPr id="28" name="Group 64"/>
          <p:cNvGrpSpPr>
            <a:grpSpLocks/>
          </p:cNvGrpSpPr>
          <p:nvPr/>
        </p:nvGrpSpPr>
        <p:grpSpPr bwMode="auto">
          <a:xfrm>
            <a:off x="2700338" y="2456333"/>
            <a:ext cx="1584325" cy="612775"/>
            <a:chOff x="1474" y="2886"/>
            <a:chExt cx="2222" cy="828"/>
          </a:xfrm>
        </p:grpSpPr>
        <p:sp>
          <p:nvSpPr>
            <p:cNvPr id="29" name="Line 65"/>
            <p:cNvSpPr>
              <a:spLocks noChangeShapeType="1"/>
            </p:cNvSpPr>
            <p:nvPr/>
          </p:nvSpPr>
          <p:spPr bwMode="auto">
            <a:xfrm flipV="1">
              <a:off x="1474" y="288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Line 66"/>
            <p:cNvSpPr>
              <a:spLocks noChangeShapeType="1"/>
            </p:cNvSpPr>
            <p:nvPr/>
          </p:nvSpPr>
          <p:spPr bwMode="auto">
            <a:xfrm>
              <a:off x="1474" y="3249"/>
              <a:ext cx="2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Line 67"/>
            <p:cNvSpPr>
              <a:spLocks noChangeShapeType="1"/>
            </p:cNvSpPr>
            <p:nvPr/>
          </p:nvSpPr>
          <p:spPr bwMode="auto">
            <a:xfrm flipV="1">
              <a:off x="3696" y="288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Text Box 68"/>
            <p:cNvSpPr txBox="1">
              <a:spLocks noChangeArrowheads="1"/>
            </p:cNvSpPr>
            <p:nvPr/>
          </p:nvSpPr>
          <p:spPr bwMode="auto">
            <a:xfrm>
              <a:off x="2322" y="3218"/>
              <a:ext cx="1007" cy="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</a:rPr>
                <a:t>Swap</a:t>
              </a:r>
            </a:p>
          </p:txBody>
        </p:sp>
      </p:grpSp>
      <p:sp>
        <p:nvSpPr>
          <p:cNvPr id="33" name="Text Box 84"/>
          <p:cNvSpPr txBox="1">
            <a:spLocks noChangeArrowheads="1"/>
          </p:cNvSpPr>
          <p:nvPr/>
        </p:nvSpPr>
        <p:spPr bwMode="auto">
          <a:xfrm>
            <a:off x="6011863" y="3213571"/>
            <a:ext cx="2549525" cy="20145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28638" indent="-1666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898525" indent="-1905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[Note]</a:t>
            </a:r>
            <a:r>
              <a:rPr lang="en-US" altLang="zh-TW" b="0">
                <a:solidFill>
                  <a:srgbClr val="FF0000"/>
                </a:solidFill>
                <a:latin typeface="Berlin Sans FB" panose="020E0602020502020306" pitchFamily="34" charset="0"/>
              </a:rPr>
              <a:t>:</a:t>
            </a:r>
          </a:p>
          <a:p>
            <a:pPr lvl="1">
              <a:buFontTx/>
              <a:buChar char="•"/>
            </a:pPr>
            <a:r>
              <a:rPr lang="zh-TW" altLang="en-US" b="0">
                <a:latin typeface="Berlin Sans FB" panose="020E0602020502020306" pitchFamily="34" charset="0"/>
              </a:rPr>
              <a:t>只有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一顆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CPU</a:t>
            </a:r>
            <a:r>
              <a:rPr lang="zh-TW" altLang="en-US" b="0">
                <a:latin typeface="Berlin Sans FB" panose="020E0602020502020306" pitchFamily="34" charset="0"/>
              </a:rPr>
              <a:t>時</a:t>
            </a:r>
            <a:r>
              <a:rPr lang="en-US" altLang="zh-TW" b="0">
                <a:latin typeface="Berlin Sans FB" panose="020E0602020502020306" pitchFamily="34" charset="0"/>
              </a:rPr>
              <a:t>:</a:t>
            </a:r>
          </a:p>
          <a:p>
            <a:pPr lvl="2">
              <a:buFontTx/>
              <a:buChar char="•"/>
            </a:pPr>
            <a:r>
              <a:rPr lang="zh-TW" altLang="en-US" b="0">
                <a:latin typeface="Berlin Sans FB" panose="020E0602020502020306" pitchFamily="34" charset="0"/>
              </a:rPr>
              <a:t>先排左半部</a:t>
            </a:r>
          </a:p>
          <a:p>
            <a:pPr lvl="2">
              <a:buFontTx/>
              <a:buChar char="•"/>
            </a:pPr>
            <a:r>
              <a:rPr lang="zh-TW" altLang="en-US" b="0">
                <a:latin typeface="Berlin Sans FB" panose="020E0602020502020306" pitchFamily="34" charset="0"/>
              </a:rPr>
              <a:t>再排右半部</a:t>
            </a:r>
          </a:p>
          <a:p>
            <a:pPr lvl="1">
              <a:buFontTx/>
              <a:buChar char="•"/>
            </a:pPr>
            <a:r>
              <a:rPr lang="zh-TW" altLang="en-US" b="0">
                <a:latin typeface="Berlin Sans FB" panose="020E0602020502020306" pitchFamily="34" charset="0"/>
              </a:rPr>
              <a:t>若有</a:t>
            </a:r>
            <a:r>
              <a:rPr lang="zh-TW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多顆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CPU</a:t>
            </a:r>
            <a:r>
              <a:rPr lang="zh-TW" altLang="en-US" b="0">
                <a:latin typeface="Berlin Sans FB" panose="020E0602020502020306" pitchFamily="34" charset="0"/>
              </a:rPr>
              <a:t>，則</a:t>
            </a:r>
          </a:p>
          <a:p>
            <a:pPr lvl="1"/>
            <a:r>
              <a:rPr lang="zh-TW" altLang="en-US" b="0">
                <a:latin typeface="Berlin Sans FB" panose="020E0602020502020306" pitchFamily="34" charset="0"/>
              </a:rPr>
              <a:t>   左右半部可各交由</a:t>
            </a:r>
          </a:p>
          <a:p>
            <a:pPr lvl="1"/>
            <a:r>
              <a:rPr lang="zh-TW" altLang="en-US" b="0">
                <a:latin typeface="Berlin Sans FB" panose="020E0602020502020306" pitchFamily="34" charset="0"/>
              </a:rPr>
              <a:t>   不同的</a:t>
            </a:r>
            <a:r>
              <a:rPr lang="en-US" altLang="zh-TW" b="0">
                <a:latin typeface="Berlin Sans FB" panose="020E0602020502020306" pitchFamily="34" charset="0"/>
              </a:rPr>
              <a:t>CPU</a:t>
            </a:r>
            <a:r>
              <a:rPr lang="zh-TW" altLang="en-US" b="0">
                <a:latin typeface="Berlin Sans FB" panose="020E0602020502020306" pitchFamily="34" charset="0"/>
              </a:rPr>
              <a:t>執行</a:t>
            </a:r>
            <a:r>
              <a:rPr lang="en-US" altLang="zh-TW" b="0">
                <a:latin typeface="Berlin Sans FB" panose="020E0602020502020306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5396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0.06146 -0.0006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12431 -0.0006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06354 -0.05324 C 0.07691 -0.06528 0.09705 -0.07199 0.11771 -0.07199 C 0.14149 -0.07199 0.16059 -0.06528 0.17396 -0.05324 L 0.23767 -7.40741E-7 " pathEditMode="relative" rAng="0" ptsTypes="AAAAA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-361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40741E-7 L -0.06372 0.05324 C -0.07691 0.06528 -0.09688 0.07199 -0.11754 0.07199 C -0.14115 0.07199 -0.16007 0.06528 -0.17326 0.05324 L -0.23629 -7.40741E-7 " pathEditMode="relative" rAng="0" ptsTypes="AAAAA">
                                      <p:cBhvr>
                                        <p:cTn id="5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46 -0.00069 L 0.17969 -0.0006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1 -0.00069 L -0.18733 -0.0006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7.40741E-7 L 0.01562 -0.05324 C 0.01875 -0.06528 0.02361 -0.07199 0.02847 -0.07199 C 0.03437 -0.07199 0.03889 -0.06528 0.04219 -0.05324 L 0.05764 -7.40741E-7 " pathEditMode="relative" rAng="0" ptsTypes="AAAAA">
                                      <p:cBhvr>
                                        <p:cTn id="7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-361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7.40741E-7 L -0.01736 0.05324 C -0.02066 0.06528 -0.02535 0.07199 -0.03038 0.07199 C -0.03611 0.07199 -0.0408 0.06528 -0.04392 0.05324 L -0.05885 -7.40741E-7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7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-0.00069 L 0.24253 -0.00069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33 -0.00069 L -0.24236 -0.0006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85 -7.40741E-7 L -0.10712 0.05324 C -0.11719 0.06528 -0.13229 0.07199 -0.14792 0.07199 C -0.1658 0.07199 -0.18021 0.06528 -0.19028 0.05324 L -0.23819 -7.40741E-7 " pathEditMode="relative" rAng="0" ptsTypes="AAAAA">
                                      <p:cBhvr>
                                        <p:cTn id="9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6" y="358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0231 L 0.04843 -0.05232 C 0.05868 -0.06482 0.07378 -0.07153 0.08975 -0.07153 C 0.10781 -0.07153 0.12222 -0.06482 0.13246 -0.05232 L 0.18125 0.00231 " pathEditMode="relative" rAng="0" ptsTypes="AAAAA">
                                      <p:cBhvr>
                                        <p:cTn id="10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4" grpId="1"/>
      <p:bldP spid="9" grpId="0"/>
      <p:bldP spid="9" grpId="1"/>
      <p:bldP spid="10" grpId="0"/>
      <p:bldP spid="10" grpId="1"/>
      <p:bldP spid="10" grpId="2"/>
      <p:bldP spid="11" grpId="0"/>
      <p:bldP spid="11" grpId="1"/>
      <p:bldP spid="3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46856" y="764704"/>
            <a:ext cx="8229600" cy="511175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多顆</a:t>
            </a:r>
            <a:r>
              <a:rPr lang="en-US" altLang="zh-TW"/>
              <a:t>CPU</a:t>
            </a:r>
            <a:r>
              <a:rPr lang="zh-TW" altLang="en-US"/>
              <a:t>時的運算過程</a:t>
            </a:r>
            <a:r>
              <a:rPr lang="en-US" altLang="zh-TW"/>
              <a:t>: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931" y="1701329"/>
            <a:ext cx="56483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43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TW" dirty="0"/>
              <a:t>Algorithm</a:t>
            </a:r>
            <a:r>
              <a:rPr lang="zh-TW" altLang="en-US" dirty="0"/>
              <a:t>主要由</a:t>
            </a:r>
            <a:r>
              <a:rPr lang="en-US" altLang="zh-TW" dirty="0"/>
              <a:t>2</a:t>
            </a:r>
            <a:r>
              <a:rPr lang="zh-TW" altLang="en-US" dirty="0"/>
              <a:t>個副程式組成</a:t>
            </a:r>
            <a:r>
              <a:rPr lang="en-US" altLang="zh-TW" dirty="0"/>
              <a:t>: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TW" dirty="0"/>
              <a:t>Partition</a:t>
            </a:r>
            <a:r>
              <a:rPr lang="zh-TW" altLang="en-US" dirty="0"/>
              <a:t>副程式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將記錄串中的第一筆記錄經過運算後，置於該記錄串中 “最正確” 的位置上。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即</a:t>
            </a:r>
            <a:r>
              <a:rPr lang="en-US" altLang="zh-TW" dirty="0"/>
              <a:t>: 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找出</a:t>
            </a:r>
            <a:r>
              <a:rPr lang="en-US" altLang="zh-TW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P.K.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的最正確位置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TW" dirty="0"/>
              <a:t>Sort</a:t>
            </a:r>
            <a:r>
              <a:rPr lang="zh-TW" altLang="en-US" dirty="0"/>
              <a:t>副程式 </a:t>
            </a:r>
            <a:r>
              <a:rPr lang="en-US" altLang="zh-TW" dirty="0"/>
              <a:t>(</a:t>
            </a:r>
            <a:r>
              <a:rPr lang="zh-TW" altLang="en-US" dirty="0"/>
              <a:t>可當作主程式</a:t>
            </a:r>
            <a:r>
              <a:rPr lang="en-US" altLang="zh-TW" dirty="0"/>
              <a:t>)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將</a:t>
            </a:r>
            <a:r>
              <a:rPr lang="en-US" altLang="zh-TW" dirty="0"/>
              <a:t>Partition</a:t>
            </a:r>
            <a:r>
              <a:rPr lang="zh-TW" altLang="en-US" dirty="0"/>
              <a:t>後、位於</a:t>
            </a:r>
            <a:r>
              <a:rPr lang="en-US" altLang="zh-TW" dirty="0"/>
              <a:t>P.K.</a:t>
            </a:r>
            <a:r>
              <a:rPr lang="zh-TW" altLang="en-US" dirty="0"/>
              <a:t>前後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未排序好</a:t>
            </a:r>
            <a:r>
              <a:rPr lang="zh-TW" altLang="en-US" dirty="0"/>
              <a:t>的兩筆記錄串，透過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遞迴</a:t>
            </a:r>
            <a:r>
              <a:rPr lang="zh-TW" altLang="en-US" dirty="0"/>
              <a:t>的方式分別執行</a:t>
            </a:r>
            <a:r>
              <a:rPr lang="en-US" altLang="zh-TW" dirty="0"/>
              <a:t>Partition</a:t>
            </a:r>
            <a:r>
              <a:rPr lang="zh-TW" altLang="en-US" dirty="0"/>
              <a:t>副程式，使之成為排序好的記錄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903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Stable Sorting Method </a:t>
            </a:r>
            <a:r>
              <a:rPr lang="en-US" altLang="zh-TW" cap="none" dirty="0" err="1"/>
              <a:t>v.s</a:t>
            </a:r>
            <a:r>
              <a:rPr lang="en-US" altLang="zh-TW" cap="none" dirty="0"/>
              <a:t>. Unstable Sorting Method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8311288" cy="363079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假設欲排序的資料中，有</a:t>
            </a:r>
            <a:r>
              <a:rPr lang="zh-TW" altLang="en-US" u="sng" dirty="0"/>
              <a:t>多個記錄具有</a:t>
            </a:r>
            <a:r>
              <a:rPr lang="zh-TW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相同的鍵值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: …, k, …, </a:t>
            </a:r>
            <a:r>
              <a:rPr lang="en-US" altLang="zh-TW" dirty="0">
                <a:solidFill>
                  <a:srgbClr val="0000FF"/>
                </a:solidFill>
              </a:rPr>
              <a:t>k</a:t>
            </a:r>
            <a:r>
              <a:rPr lang="en-US" altLang="zh-TW" dirty="0"/>
              <a:t>, …)</a:t>
            </a:r>
            <a:r>
              <a:rPr lang="zh-TW" altLang="en-US" dirty="0"/>
              <a:t>，經過排序之後，結果可能為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…, k, </a:t>
            </a:r>
            <a:r>
              <a:rPr lang="en-US" altLang="zh-TW" dirty="0">
                <a:solidFill>
                  <a:srgbClr val="0000FF"/>
                </a:solidFill>
              </a:rPr>
              <a:t>k</a:t>
            </a:r>
            <a:r>
              <a:rPr lang="en-US" altLang="zh-TW" dirty="0"/>
              <a:t>, …: </a:t>
            </a:r>
            <a:r>
              <a:rPr lang="zh-TW" altLang="en-US" dirty="0"/>
              <a:t>會得到此結果的排序方法稱之為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Stable</a:t>
            </a:r>
          </a:p>
          <a:p>
            <a:pPr lvl="1"/>
            <a:r>
              <a:rPr lang="en-US" altLang="zh-TW" dirty="0"/>
              <a:t>…, </a:t>
            </a:r>
            <a:r>
              <a:rPr lang="en-US" altLang="zh-TW" dirty="0">
                <a:solidFill>
                  <a:srgbClr val="0000FF"/>
                </a:solidFill>
              </a:rPr>
              <a:t>k</a:t>
            </a:r>
            <a:r>
              <a:rPr lang="en-US" altLang="zh-TW" dirty="0"/>
              <a:t>, k, …: </a:t>
            </a:r>
            <a:r>
              <a:rPr lang="zh-TW" altLang="en-US" dirty="0"/>
              <a:t>會得到此結果的排序方法稱之為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Untable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zh-TW" altLang="en-US" dirty="0"/>
              <a:t>例</a:t>
            </a:r>
            <a:r>
              <a:rPr lang="en-US" altLang="zh-TW" dirty="0"/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/>
              <a:t>        </a:t>
            </a:r>
            <a:r>
              <a:rPr lang="zh-TW" altLang="en-US" dirty="0"/>
              <a:t>原始</a:t>
            </a:r>
            <a:r>
              <a:rPr lang="en-US" altLang="zh-TW" dirty="0"/>
              <a:t>: 5, 4, 2, 6, </a:t>
            </a:r>
            <a:r>
              <a:rPr lang="en-US" altLang="zh-TW" dirty="0">
                <a:solidFill>
                  <a:srgbClr val="0000FF"/>
                </a:solidFill>
              </a:rPr>
              <a:t>4</a:t>
            </a:r>
            <a:r>
              <a:rPr lang="en-US" altLang="zh-TW" dirty="0"/>
              <a:t>, 7, 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Stable: 1, 2, 4, </a:t>
            </a:r>
            <a:r>
              <a:rPr lang="en-US" altLang="zh-TW" dirty="0">
                <a:solidFill>
                  <a:srgbClr val="0000FF"/>
                </a:solidFill>
                <a:sym typeface="Wingdings 3" panose="05040102010807070707" pitchFamily="18" charset="2"/>
              </a:rPr>
              <a:t>4</a:t>
            </a:r>
            <a:r>
              <a:rPr lang="en-US" altLang="zh-TW" dirty="0">
                <a:sym typeface="Wingdings 3" panose="05040102010807070707" pitchFamily="18" charset="2"/>
              </a:rPr>
              <a:t>, 5, 6, 7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    Unstable: 1, 2, </a:t>
            </a:r>
            <a:r>
              <a:rPr lang="en-US" altLang="zh-TW" dirty="0">
                <a:solidFill>
                  <a:srgbClr val="0000FF"/>
                </a:solidFill>
                <a:sym typeface="Wingdings 3" panose="05040102010807070707" pitchFamily="18" charset="2"/>
              </a:rPr>
              <a:t>4</a:t>
            </a:r>
            <a:r>
              <a:rPr lang="en-US" altLang="zh-TW" dirty="0">
                <a:sym typeface="Wingdings 3" panose="05040102010807070707" pitchFamily="18" charset="2"/>
              </a:rPr>
              <a:t>, 4, 5, 6, 7</a:t>
            </a:r>
            <a:endParaRPr lang="zh-TW" altLang="en-US" dirty="0"/>
          </a:p>
        </p:txBody>
      </p:sp>
      <p:sp>
        <p:nvSpPr>
          <p:cNvPr id="4" name="AutoShape 14"/>
          <p:cNvSpPr>
            <a:spLocks noChangeArrowheads="1"/>
          </p:cNvSpPr>
          <p:nvPr/>
        </p:nvSpPr>
        <p:spPr bwMode="auto">
          <a:xfrm>
            <a:off x="1403648" y="3789040"/>
            <a:ext cx="2159000" cy="719137"/>
          </a:xfrm>
          <a:prstGeom prst="wedgeRectCallout">
            <a:avLst>
              <a:gd name="adj1" fmla="val -35736"/>
              <a:gd name="adj2" fmla="val -1043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曾有</a:t>
            </a:r>
            <a:r>
              <a:rPr lang="zh-TW" altLang="en-US" sz="2000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不必要的</a:t>
            </a:r>
            <a:r>
              <a:rPr lang="en-US" altLang="zh-TW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Swap</a:t>
            </a:r>
            <a:r>
              <a:rPr lang="zh-TW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發生</a:t>
            </a:r>
            <a:r>
              <a:rPr lang="en-US" altLang="zh-TW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03057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97546"/>
            <a:ext cx="7848600" cy="527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1258888" y="2635796"/>
            <a:ext cx="7634287" cy="3025775"/>
          </a:xfrm>
          <a:prstGeom prst="rect">
            <a:avLst/>
          </a:prstGeom>
          <a:solidFill>
            <a:srgbClr val="CCCC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en-US" altLang="zh-TW"/>
          </a:p>
          <a:p>
            <a:pPr algn="r"/>
            <a:endParaRPr lang="en-US" altLang="zh-TW"/>
          </a:p>
          <a:p>
            <a:pPr algn="r"/>
            <a:endParaRPr lang="en-US" altLang="zh-TW"/>
          </a:p>
          <a:p>
            <a:pPr algn="r"/>
            <a:r>
              <a:rPr lang="en-US" altLang="zh-TW" sz="2000" u="sng">
                <a:solidFill>
                  <a:srgbClr val="008000"/>
                </a:solidFill>
                <a:latin typeface="Berlin Sans FB" panose="020E0602020502020306" pitchFamily="34" charset="0"/>
              </a:rPr>
              <a:t>Partition</a:t>
            </a:r>
            <a:r>
              <a:rPr lang="zh-TW" altLang="en-US" sz="2000" u="sng">
                <a:solidFill>
                  <a:srgbClr val="008000"/>
                </a:solidFill>
                <a:latin typeface="Berlin Sans FB" panose="020E0602020502020306" pitchFamily="34" charset="0"/>
              </a:rPr>
              <a:t>副程式</a:t>
            </a:r>
          </a:p>
        </p:txBody>
      </p: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4024313" y="3069184"/>
            <a:ext cx="4067175" cy="911225"/>
            <a:chOff x="2535" y="1616"/>
            <a:chExt cx="2562" cy="574"/>
          </a:xfrm>
        </p:grpSpPr>
        <p:sp>
          <p:nvSpPr>
            <p:cNvPr id="7" name="Rectangle 93"/>
            <p:cNvSpPr>
              <a:spLocks noChangeArrowheads="1"/>
            </p:cNvSpPr>
            <p:nvPr/>
          </p:nvSpPr>
          <p:spPr bwMode="auto">
            <a:xfrm>
              <a:off x="4360" y="1903"/>
              <a:ext cx="368" cy="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8" name="Rectangle 91"/>
            <p:cNvSpPr>
              <a:spLocks noChangeArrowheads="1"/>
            </p:cNvSpPr>
            <p:nvPr/>
          </p:nvSpPr>
          <p:spPr bwMode="auto">
            <a:xfrm>
              <a:off x="4360" y="1616"/>
              <a:ext cx="36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9" name="Rectangle 83"/>
            <p:cNvSpPr>
              <a:spLocks noChangeArrowheads="1"/>
            </p:cNvSpPr>
            <p:nvPr/>
          </p:nvSpPr>
          <p:spPr bwMode="auto">
            <a:xfrm>
              <a:off x="3255" y="1903"/>
              <a:ext cx="369" cy="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0" name="Rectangle 81"/>
            <p:cNvSpPr>
              <a:spLocks noChangeArrowheads="1"/>
            </p:cNvSpPr>
            <p:nvPr/>
          </p:nvSpPr>
          <p:spPr bwMode="auto">
            <a:xfrm>
              <a:off x="3255" y="1616"/>
              <a:ext cx="36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1" name="Rectangle 76"/>
            <p:cNvSpPr>
              <a:spLocks noChangeArrowheads="1"/>
            </p:cNvSpPr>
            <p:nvPr/>
          </p:nvSpPr>
          <p:spPr bwMode="auto">
            <a:xfrm>
              <a:off x="4728" y="1903"/>
              <a:ext cx="369" cy="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2" name="Rectangle 74"/>
            <p:cNvSpPr>
              <a:spLocks noChangeArrowheads="1"/>
            </p:cNvSpPr>
            <p:nvPr/>
          </p:nvSpPr>
          <p:spPr bwMode="auto">
            <a:xfrm>
              <a:off x="3992" y="1903"/>
              <a:ext cx="368" cy="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3" name="Rectangle 72"/>
            <p:cNvSpPr>
              <a:spLocks noChangeArrowheads="1"/>
            </p:cNvSpPr>
            <p:nvPr/>
          </p:nvSpPr>
          <p:spPr bwMode="auto">
            <a:xfrm>
              <a:off x="3624" y="1903"/>
              <a:ext cx="368" cy="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4" name="Rectangle 70"/>
            <p:cNvSpPr>
              <a:spLocks noChangeArrowheads="1"/>
            </p:cNvSpPr>
            <p:nvPr/>
          </p:nvSpPr>
          <p:spPr bwMode="auto">
            <a:xfrm>
              <a:off x="2887" y="1903"/>
              <a:ext cx="368" cy="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4728" y="1616"/>
              <a:ext cx="36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n</a:t>
              </a:r>
            </a:p>
          </p:txBody>
        </p:sp>
        <p:sp>
          <p:nvSpPr>
            <p:cNvPr id="16" name="Rectangle 46"/>
            <p:cNvSpPr>
              <a:spLocks noChangeArrowheads="1"/>
            </p:cNvSpPr>
            <p:nvPr/>
          </p:nvSpPr>
          <p:spPr bwMode="auto">
            <a:xfrm>
              <a:off x="3992" y="1616"/>
              <a:ext cx="36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7" name="Rectangle 45"/>
            <p:cNvSpPr>
              <a:spLocks noChangeArrowheads="1"/>
            </p:cNvSpPr>
            <p:nvPr/>
          </p:nvSpPr>
          <p:spPr bwMode="auto">
            <a:xfrm>
              <a:off x="3624" y="1616"/>
              <a:ext cx="36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8" name="Rectangle 44"/>
            <p:cNvSpPr>
              <a:spLocks noChangeArrowheads="1"/>
            </p:cNvSpPr>
            <p:nvPr/>
          </p:nvSpPr>
          <p:spPr bwMode="auto">
            <a:xfrm>
              <a:off x="2887" y="1616"/>
              <a:ext cx="36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m</a:t>
              </a:r>
            </a:p>
          </p:txBody>
        </p:sp>
        <p:sp>
          <p:nvSpPr>
            <p:cNvPr id="19" name="Line 49"/>
            <p:cNvSpPr>
              <a:spLocks noChangeShapeType="1"/>
            </p:cNvSpPr>
            <p:nvPr/>
          </p:nvSpPr>
          <p:spPr bwMode="auto">
            <a:xfrm>
              <a:off x="2887" y="1616"/>
              <a:ext cx="36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50"/>
            <p:cNvSpPr>
              <a:spLocks noChangeShapeType="1"/>
            </p:cNvSpPr>
            <p:nvPr/>
          </p:nvSpPr>
          <p:spPr bwMode="auto">
            <a:xfrm>
              <a:off x="2887" y="2190"/>
              <a:ext cx="22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51"/>
            <p:cNvSpPr>
              <a:spLocks noChangeShapeType="1"/>
            </p:cNvSpPr>
            <p:nvPr/>
          </p:nvSpPr>
          <p:spPr bwMode="auto">
            <a:xfrm>
              <a:off x="2887" y="1616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71"/>
            <p:cNvSpPr>
              <a:spLocks noChangeShapeType="1"/>
            </p:cNvSpPr>
            <p:nvPr/>
          </p:nvSpPr>
          <p:spPr bwMode="auto">
            <a:xfrm>
              <a:off x="2887" y="1903"/>
              <a:ext cx="22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99"/>
            <p:cNvSpPr>
              <a:spLocks noChangeShapeType="1"/>
            </p:cNvSpPr>
            <p:nvPr/>
          </p:nvSpPr>
          <p:spPr bwMode="auto">
            <a:xfrm>
              <a:off x="3255" y="1616"/>
              <a:ext cx="36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Line 100"/>
            <p:cNvSpPr>
              <a:spLocks noChangeShapeType="1"/>
            </p:cNvSpPr>
            <p:nvPr/>
          </p:nvSpPr>
          <p:spPr bwMode="auto">
            <a:xfrm>
              <a:off x="2887" y="1903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Line 101"/>
            <p:cNvSpPr>
              <a:spLocks noChangeShapeType="1"/>
            </p:cNvSpPr>
            <p:nvPr/>
          </p:nvSpPr>
          <p:spPr bwMode="auto">
            <a:xfrm>
              <a:off x="3624" y="1616"/>
              <a:ext cx="73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Line 102"/>
            <p:cNvSpPr>
              <a:spLocks noChangeShapeType="1"/>
            </p:cNvSpPr>
            <p:nvPr/>
          </p:nvSpPr>
          <p:spPr bwMode="auto">
            <a:xfrm>
              <a:off x="3255" y="1903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Line 104"/>
            <p:cNvSpPr>
              <a:spLocks noChangeShapeType="1"/>
            </p:cNvSpPr>
            <p:nvPr/>
          </p:nvSpPr>
          <p:spPr bwMode="auto">
            <a:xfrm>
              <a:off x="3624" y="1903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3992" y="1903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4360" y="1616"/>
              <a:ext cx="36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Line 109"/>
            <p:cNvSpPr>
              <a:spLocks noChangeShapeType="1"/>
            </p:cNvSpPr>
            <p:nvPr/>
          </p:nvSpPr>
          <p:spPr bwMode="auto">
            <a:xfrm>
              <a:off x="4728" y="1616"/>
              <a:ext cx="36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Line 110"/>
            <p:cNvSpPr>
              <a:spLocks noChangeShapeType="1"/>
            </p:cNvSpPr>
            <p:nvPr/>
          </p:nvSpPr>
          <p:spPr bwMode="auto">
            <a:xfrm>
              <a:off x="4360" y="1903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>
              <a:off x="4728" y="1903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Line 113"/>
            <p:cNvSpPr>
              <a:spLocks noChangeShapeType="1"/>
            </p:cNvSpPr>
            <p:nvPr/>
          </p:nvSpPr>
          <p:spPr bwMode="auto">
            <a:xfrm>
              <a:off x="5097" y="1903"/>
              <a:ext cx="0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Text Box 140"/>
            <p:cNvSpPr txBox="1">
              <a:spLocks noChangeArrowheads="1"/>
            </p:cNvSpPr>
            <p:nvPr/>
          </p:nvSpPr>
          <p:spPr bwMode="auto">
            <a:xfrm>
              <a:off x="2535" y="1929"/>
              <a:ext cx="3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list</a:t>
              </a:r>
            </a:p>
          </p:txBody>
        </p:sp>
      </p:grpSp>
      <p:grpSp>
        <p:nvGrpSpPr>
          <p:cNvPr id="35" name="Group 144"/>
          <p:cNvGrpSpPr>
            <a:grpSpLocks/>
          </p:cNvGrpSpPr>
          <p:nvPr/>
        </p:nvGrpSpPr>
        <p:grpSpPr bwMode="auto">
          <a:xfrm>
            <a:off x="4745038" y="3861346"/>
            <a:ext cx="906462" cy="719138"/>
            <a:chOff x="2989" y="2115"/>
            <a:chExt cx="571" cy="453"/>
          </a:xfrm>
        </p:grpSpPr>
        <p:sp>
          <p:nvSpPr>
            <p:cNvPr id="36" name="Line 142"/>
            <p:cNvSpPr>
              <a:spLocks noChangeShapeType="1"/>
            </p:cNvSpPr>
            <p:nvPr/>
          </p:nvSpPr>
          <p:spPr bwMode="auto">
            <a:xfrm flipV="1">
              <a:off x="3061" y="2115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Text Box 143"/>
            <p:cNvSpPr txBox="1">
              <a:spLocks noChangeArrowheads="1"/>
            </p:cNvSpPr>
            <p:nvPr/>
          </p:nvSpPr>
          <p:spPr bwMode="auto">
            <a:xfrm>
              <a:off x="2989" y="2337"/>
              <a:ext cx="5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>
                  <a:latin typeface="Berlin Sans FB" panose="020E0602020502020306" pitchFamily="34" charset="0"/>
                </a:rPr>
                <a:t>k (P.K.)</a:t>
              </a:r>
            </a:p>
          </p:txBody>
        </p:sp>
      </p:grpSp>
      <p:grpSp>
        <p:nvGrpSpPr>
          <p:cNvPr id="38" name="Group 147"/>
          <p:cNvGrpSpPr>
            <a:grpSpLocks/>
          </p:cNvGrpSpPr>
          <p:nvPr/>
        </p:nvGrpSpPr>
        <p:grpSpPr bwMode="auto">
          <a:xfrm>
            <a:off x="4768850" y="2629446"/>
            <a:ext cx="234950" cy="582613"/>
            <a:chOff x="3004" y="1475"/>
            <a:chExt cx="148" cy="367"/>
          </a:xfrm>
        </p:grpSpPr>
        <p:sp>
          <p:nvSpPr>
            <p:cNvPr id="39" name="Text Box 145"/>
            <p:cNvSpPr txBox="1">
              <a:spLocks noChangeArrowheads="1"/>
            </p:cNvSpPr>
            <p:nvPr/>
          </p:nvSpPr>
          <p:spPr bwMode="auto">
            <a:xfrm>
              <a:off x="3004" y="1475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>
                  <a:latin typeface="Berlin Sans FB" panose="020E0602020502020306" pitchFamily="34" charset="0"/>
                </a:rPr>
                <a:t>i</a:t>
              </a:r>
            </a:p>
          </p:txBody>
        </p:sp>
        <p:sp>
          <p:nvSpPr>
            <p:cNvPr id="40" name="Line 146"/>
            <p:cNvSpPr>
              <a:spLocks noChangeShapeType="1"/>
            </p:cNvSpPr>
            <p:nvPr/>
          </p:nvSpPr>
          <p:spPr bwMode="auto">
            <a:xfrm>
              <a:off x="3061" y="170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1" name="Group 154"/>
          <p:cNvGrpSpPr>
            <a:grpSpLocks/>
          </p:cNvGrpSpPr>
          <p:nvPr/>
        </p:nvGrpSpPr>
        <p:grpSpPr bwMode="auto">
          <a:xfrm>
            <a:off x="8091488" y="2629446"/>
            <a:ext cx="584200" cy="895350"/>
            <a:chOff x="5097" y="1475"/>
            <a:chExt cx="368" cy="564"/>
          </a:xfrm>
        </p:grpSpPr>
        <p:grpSp>
          <p:nvGrpSpPr>
            <p:cNvPr id="42" name="Group 153"/>
            <p:cNvGrpSpPr>
              <a:grpSpLocks/>
            </p:cNvGrpSpPr>
            <p:nvPr/>
          </p:nvGrpSpPr>
          <p:grpSpPr bwMode="auto">
            <a:xfrm>
              <a:off x="5097" y="1752"/>
              <a:ext cx="368" cy="287"/>
              <a:chOff x="5097" y="1752"/>
              <a:chExt cx="368" cy="287"/>
            </a:xfrm>
          </p:grpSpPr>
          <p:sp>
            <p:nvSpPr>
              <p:cNvPr id="48" name="Rectangle 48"/>
              <p:cNvSpPr>
                <a:spLocks noChangeArrowheads="1"/>
              </p:cNvSpPr>
              <p:nvPr/>
            </p:nvSpPr>
            <p:spPr bwMode="auto">
              <a:xfrm>
                <a:off x="5097" y="1752"/>
                <a:ext cx="368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u"/>
                  <a:defRPr kumimoji="1" sz="2400">
                    <a:solidFill>
                      <a:schemeClr val="tx1"/>
                    </a:solidFill>
                    <a:latin typeface="Berlin Sans FB" panose="020E0602020502020306" pitchFamily="34" charset="0"/>
                    <a:ea typeface="新細明體" panose="02020500000000000000" pitchFamily="18" charset="-120"/>
                  </a:defRPr>
                </a:lvl1pPr>
                <a:lvl2pPr marL="452438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Berlin Sans FB" panose="020E0602020502020306" pitchFamily="34" charset="0"/>
                    <a:ea typeface="新細明體" panose="02020500000000000000" pitchFamily="18" charset="-120"/>
                  </a:defRPr>
                </a:lvl2pPr>
                <a:lvl3pPr marL="903288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¡"/>
                  <a:defRPr kumimoji="1">
                    <a:solidFill>
                      <a:schemeClr val="tx1"/>
                    </a:solidFill>
                    <a:latin typeface="Berlin Sans FB" panose="020E0602020502020306" pitchFamily="34" charset="0"/>
                    <a:ea typeface="新細明體" panose="02020500000000000000" pitchFamily="18" charset="-120"/>
                  </a:defRPr>
                </a:lvl3pPr>
                <a:lvl4pPr marL="13398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p"/>
                  <a:defRPr kumimoji="1" sz="1600">
                    <a:solidFill>
                      <a:schemeClr val="tx1"/>
                    </a:solidFill>
                    <a:latin typeface="Berlin Sans FB" panose="020E0602020502020306" pitchFamily="34" charset="0"/>
                    <a:ea typeface="新細明體" panose="02020500000000000000" pitchFamily="18" charset="-120"/>
                  </a:defRPr>
                </a:lvl4pPr>
                <a:lvl5pPr marL="1789113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u"/>
                  <a:defRPr kumimoji="1" sz="1400">
                    <a:solidFill>
                      <a:schemeClr val="tx1"/>
                    </a:solidFill>
                    <a:latin typeface="Berlin Sans FB" panose="020E0602020502020306" pitchFamily="34" charset="0"/>
                    <a:ea typeface="新細明體" panose="02020500000000000000" pitchFamily="18" charset="-120"/>
                  </a:defRPr>
                </a:lvl5pPr>
                <a:lvl6pPr marL="2246313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u"/>
                  <a:defRPr kumimoji="1" sz="1400">
                    <a:solidFill>
                      <a:schemeClr val="tx1"/>
                    </a:solidFill>
                    <a:latin typeface="Berlin Sans FB" panose="020E0602020502020306" pitchFamily="34" charset="0"/>
                    <a:ea typeface="新細明體" panose="02020500000000000000" pitchFamily="18" charset="-120"/>
                  </a:defRPr>
                </a:lvl6pPr>
                <a:lvl7pPr marL="2703513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u"/>
                  <a:defRPr kumimoji="1" sz="1400">
                    <a:solidFill>
                      <a:schemeClr val="tx1"/>
                    </a:solidFill>
                    <a:latin typeface="Berlin Sans FB" panose="020E0602020502020306" pitchFamily="34" charset="0"/>
                    <a:ea typeface="新細明體" panose="02020500000000000000" pitchFamily="18" charset="-120"/>
                  </a:defRPr>
                </a:lvl7pPr>
                <a:lvl8pPr marL="3160713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u"/>
                  <a:defRPr kumimoji="1" sz="1400">
                    <a:solidFill>
                      <a:schemeClr val="tx1"/>
                    </a:solidFill>
                    <a:latin typeface="Berlin Sans FB" panose="020E0602020502020306" pitchFamily="34" charset="0"/>
                    <a:ea typeface="新細明體" panose="02020500000000000000" pitchFamily="18" charset="-120"/>
                  </a:defRPr>
                </a:lvl8pPr>
                <a:lvl9pPr marL="3617913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u"/>
                  <a:defRPr kumimoji="1" sz="1400">
                    <a:solidFill>
                      <a:schemeClr val="tx1"/>
                    </a:solidFill>
                    <a:latin typeface="Berlin Sans FB" panose="020E0602020502020306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TW" b="0"/>
                  <a:t>n+1</a:t>
                </a:r>
              </a:p>
            </p:txBody>
          </p:sp>
          <p:sp>
            <p:nvSpPr>
              <p:cNvPr id="49" name="Line 56"/>
              <p:cNvSpPr>
                <a:spLocks noChangeShapeType="1"/>
              </p:cNvSpPr>
              <p:nvPr/>
            </p:nvSpPr>
            <p:spPr bwMode="auto">
              <a:xfrm>
                <a:off x="5465" y="1752"/>
                <a:ext cx="0" cy="287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3" name="Group 152"/>
            <p:cNvGrpSpPr>
              <a:grpSpLocks/>
            </p:cNvGrpSpPr>
            <p:nvPr/>
          </p:nvGrpSpPr>
          <p:grpSpPr bwMode="auto">
            <a:xfrm>
              <a:off x="5097" y="1475"/>
              <a:ext cx="368" cy="367"/>
              <a:chOff x="5097" y="1475"/>
              <a:chExt cx="368" cy="367"/>
            </a:xfrm>
          </p:grpSpPr>
          <p:sp>
            <p:nvSpPr>
              <p:cNvPr id="44" name="Line 111"/>
              <p:cNvSpPr>
                <a:spLocks noChangeShapeType="1"/>
              </p:cNvSpPr>
              <p:nvPr/>
            </p:nvSpPr>
            <p:spPr bwMode="auto">
              <a:xfrm>
                <a:off x="5097" y="1752"/>
                <a:ext cx="36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5" name="Group 148"/>
              <p:cNvGrpSpPr>
                <a:grpSpLocks/>
              </p:cNvGrpSpPr>
              <p:nvPr/>
            </p:nvGrpSpPr>
            <p:grpSpPr bwMode="auto">
              <a:xfrm>
                <a:off x="5227" y="1475"/>
                <a:ext cx="148" cy="367"/>
                <a:chOff x="3004" y="1475"/>
                <a:chExt cx="148" cy="367"/>
              </a:xfrm>
            </p:grpSpPr>
            <p:sp>
              <p:nvSpPr>
                <p:cNvPr id="46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3004" y="1475"/>
                  <a:ext cx="14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b="0">
                      <a:latin typeface="Berlin Sans FB" panose="020E0602020502020306" pitchFamily="34" charset="0"/>
                    </a:rPr>
                    <a:t>j</a:t>
                  </a:r>
                </a:p>
              </p:txBody>
            </p:sp>
            <p:sp>
              <p:nvSpPr>
                <p:cNvPr id="47" name="Line 150"/>
                <p:cNvSpPr>
                  <a:spLocks noChangeShapeType="1"/>
                </p:cNvSpPr>
                <p:nvPr/>
              </p:nvSpPr>
              <p:spPr bwMode="auto">
                <a:xfrm>
                  <a:off x="3061" y="1706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</p:grpSp>
      <p:sp>
        <p:nvSpPr>
          <p:cNvPr id="50" name="Line 155"/>
          <p:cNvSpPr>
            <a:spLocks noChangeShapeType="1"/>
          </p:cNvSpPr>
          <p:nvPr/>
        </p:nvSpPr>
        <p:spPr bwMode="auto">
          <a:xfrm>
            <a:off x="5076825" y="2924721"/>
            <a:ext cx="16557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" name="Line 156"/>
          <p:cNvSpPr>
            <a:spLocks noChangeShapeType="1"/>
          </p:cNvSpPr>
          <p:nvPr/>
        </p:nvSpPr>
        <p:spPr bwMode="auto">
          <a:xfrm flipH="1">
            <a:off x="6443663" y="3140621"/>
            <a:ext cx="172878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" name="AutoShape 158"/>
          <p:cNvSpPr>
            <a:spLocks/>
          </p:cNvSpPr>
          <p:nvPr/>
        </p:nvSpPr>
        <p:spPr bwMode="auto">
          <a:xfrm>
            <a:off x="684213" y="1484859"/>
            <a:ext cx="215900" cy="5040312"/>
          </a:xfrm>
          <a:prstGeom prst="leftBrace">
            <a:avLst>
              <a:gd name="adj1" fmla="val 19454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Text Box 159"/>
          <p:cNvSpPr txBox="1">
            <a:spLocks noChangeArrowheads="1"/>
          </p:cNvSpPr>
          <p:nvPr/>
        </p:nvSpPr>
        <p:spPr bwMode="auto">
          <a:xfrm>
            <a:off x="107950" y="692696"/>
            <a:ext cx="1885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TW" sz="2000" u="sng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Sort</a:t>
            </a:r>
            <a:r>
              <a:rPr lang="zh-TW" altLang="en-US" sz="2000" u="sng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副程式</a:t>
            </a:r>
          </a:p>
          <a:p>
            <a:pPr algn="r"/>
            <a:r>
              <a:rPr lang="en-US" altLang="zh-TW" sz="2000" b="0">
                <a:latin typeface="Berlin Sans FB" panose="020E0602020502020306" pitchFamily="34" charset="0"/>
              </a:rPr>
              <a:t>(</a:t>
            </a:r>
            <a:r>
              <a:rPr lang="zh-TW" altLang="en-US" sz="2000" b="0">
                <a:latin typeface="Berlin Sans FB" panose="020E0602020502020306" pitchFamily="34" charset="0"/>
              </a:rPr>
              <a:t>可看成主程式</a:t>
            </a:r>
            <a:r>
              <a:rPr lang="en-US" altLang="zh-TW" sz="2000" b="0">
                <a:latin typeface="Berlin Sans FB" panose="020E0602020502020306" pitchFamily="34" charset="0"/>
              </a:rPr>
              <a:t>)</a:t>
            </a:r>
          </a:p>
        </p:txBody>
      </p:sp>
      <p:sp>
        <p:nvSpPr>
          <p:cNvPr id="54" name="AutoShape 160"/>
          <p:cNvSpPr>
            <a:spLocks/>
          </p:cNvSpPr>
          <p:nvPr/>
        </p:nvSpPr>
        <p:spPr bwMode="auto">
          <a:xfrm>
            <a:off x="971550" y="2969171"/>
            <a:ext cx="144463" cy="2332038"/>
          </a:xfrm>
          <a:prstGeom prst="leftBracket">
            <a:avLst>
              <a:gd name="adj" fmla="val 134523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" name="AutoShape 161"/>
          <p:cNvSpPr>
            <a:spLocks/>
          </p:cNvSpPr>
          <p:nvPr/>
        </p:nvSpPr>
        <p:spPr bwMode="auto">
          <a:xfrm>
            <a:off x="1403350" y="4293146"/>
            <a:ext cx="73025" cy="576263"/>
          </a:xfrm>
          <a:prstGeom prst="leftBracket">
            <a:avLst>
              <a:gd name="adj" fmla="val 6576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" name="AutoShape 162"/>
          <p:cNvSpPr>
            <a:spLocks/>
          </p:cNvSpPr>
          <p:nvPr/>
        </p:nvSpPr>
        <p:spPr bwMode="auto">
          <a:xfrm>
            <a:off x="1403350" y="3572421"/>
            <a:ext cx="73025" cy="431800"/>
          </a:xfrm>
          <a:prstGeom prst="leftBracket">
            <a:avLst>
              <a:gd name="adj" fmla="val 49275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75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365125"/>
            <a:r>
              <a:rPr lang="en-US" altLang="zh-TW" dirty="0"/>
              <a:t>Time Complexity</a:t>
            </a:r>
          </a:p>
          <a:p>
            <a:pPr marL="898525" lvl="1" indent="-354013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TW" dirty="0"/>
              <a:t>Best Case</a:t>
            </a:r>
          </a:p>
          <a:p>
            <a:pPr marL="898525" lvl="1" indent="-354013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TW" dirty="0"/>
              <a:t>Worst Case</a:t>
            </a:r>
          </a:p>
          <a:p>
            <a:pPr marL="898525" lvl="1" indent="-354013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TW" dirty="0"/>
              <a:t>Average Case</a:t>
            </a:r>
          </a:p>
          <a:p>
            <a:pPr marL="365125" indent="-365125"/>
            <a:r>
              <a:rPr lang="en-US" altLang="zh-TW" dirty="0"/>
              <a:t>Space Complexity</a:t>
            </a:r>
          </a:p>
          <a:p>
            <a:pPr marL="365125" indent="-365125"/>
            <a:r>
              <a:rPr lang="en-US" altLang="zh-TW" dirty="0"/>
              <a:t>Stable / Unstable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5055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Time-Complexity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628601"/>
            <a:ext cx="8286750" cy="518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dirty="0">
                <a:ea typeface="標楷體" panose="03000509000000000000" pitchFamily="65" charset="-120"/>
              </a:rPr>
              <a:t>Best Case: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O(n log n)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P.K.</a:t>
            </a:r>
            <a:r>
              <a:rPr lang="zh-TW" altLang="en-US" dirty="0"/>
              <a:t>之最正確位置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恰好將資料量</a:t>
            </a:r>
            <a:r>
              <a:rPr lang="zh-TW" altLang="en-US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均分成二等份</a:t>
            </a:r>
          </a:p>
          <a:p>
            <a:pPr lvl="2">
              <a:lnSpc>
                <a:spcPct val="110000"/>
              </a:lnSpc>
            </a:pPr>
            <a:r>
              <a:rPr lang="zh-TW" altLang="en-US" dirty="0"/>
              <a:t>以</a:t>
            </a:r>
            <a:r>
              <a:rPr lang="en-US" altLang="zh-TW" dirty="0"/>
              <a:t>Multiprocessor</a:t>
            </a:r>
            <a:r>
              <a:rPr lang="zh-TW" altLang="en-US" dirty="0"/>
              <a:t>來看，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CPU</a:t>
            </a:r>
            <a:r>
              <a:rPr lang="zh-TW" altLang="en-US" dirty="0"/>
              <a:t>的工作量相等，工作可同時做完，沒有誰等誰的問題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[</a:t>
            </a:r>
            <a:r>
              <a:rPr lang="zh-TW" altLang="en-US" dirty="0"/>
              <a:t>說明</a:t>
            </a:r>
            <a:r>
              <a:rPr lang="en-US" altLang="zh-TW" dirty="0"/>
              <a:t>]: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TW" altLang="en-US" dirty="0"/>
              <a:t>時間函數</a:t>
            </a:r>
            <a:r>
              <a:rPr lang="en-US" altLang="zh-TW" dirty="0"/>
              <a:t>: T(n) = </a:t>
            </a:r>
            <a:r>
              <a:rPr lang="en-US" altLang="zh-TW" dirty="0" err="1"/>
              <a:t>c</a:t>
            </a:r>
            <a:r>
              <a:rPr lang="en-US" altLang="zh-TW" dirty="0" err="1">
                <a:sym typeface="Symbol" panose="05050102010706020507" pitchFamily="18" charset="2"/>
              </a:rPr>
              <a:t></a:t>
            </a:r>
            <a:r>
              <a:rPr lang="en-US" altLang="zh-TW" dirty="0" err="1"/>
              <a:t>n</a:t>
            </a:r>
            <a:r>
              <a:rPr lang="en-US" altLang="zh-TW" dirty="0"/>
              <a:t> + T(n/2) + T(n/2)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TW" altLang="en-US" dirty="0">
                <a:sym typeface="Symbol" panose="05050102010706020507" pitchFamily="18" charset="2"/>
              </a:rPr>
              <a:t>時間複雜度求法</a:t>
            </a:r>
            <a:r>
              <a:rPr lang="en-US" altLang="zh-TW" dirty="0">
                <a:sym typeface="Symbol" panose="05050102010706020507" pitchFamily="18" charset="2"/>
              </a:rPr>
              <a:t>: </a:t>
            </a:r>
          </a:p>
          <a:p>
            <a:pPr lvl="2">
              <a:lnSpc>
                <a:spcPct val="110000"/>
              </a:lnSpc>
            </a:pP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遞迴樹</a:t>
            </a:r>
          </a:p>
          <a:p>
            <a:pPr lvl="3">
              <a:lnSpc>
                <a:spcPct val="90000"/>
              </a:lnSpc>
            </a:pPr>
            <a:r>
              <a:rPr lang="zh-TW" altLang="en-US" dirty="0"/>
              <a:t>步驟</a:t>
            </a:r>
            <a:r>
              <a:rPr lang="en-US" altLang="zh-TW" dirty="0"/>
              <a:t>:</a:t>
            </a:r>
          </a:p>
          <a:p>
            <a:pPr lvl="4">
              <a:lnSpc>
                <a:spcPct val="90000"/>
              </a:lnSpc>
            </a:pPr>
            <a:r>
              <a:rPr lang="zh-TW" altLang="en-US" dirty="0"/>
              <a:t>將原本問題照遞迴定義展開</a:t>
            </a:r>
          </a:p>
          <a:p>
            <a:pPr lvl="4">
              <a:lnSpc>
                <a:spcPct val="90000"/>
              </a:lnSpc>
            </a:pPr>
            <a:r>
              <a:rPr lang="zh-TW" altLang="en-US" dirty="0"/>
              <a:t>計算每一層的</a:t>
            </a:r>
            <a:r>
              <a:rPr lang="en-US" altLang="zh-TW" dirty="0"/>
              <a:t>Cost</a:t>
            </a:r>
          </a:p>
          <a:p>
            <a:pPr lvl="4">
              <a:lnSpc>
                <a:spcPct val="90000"/>
              </a:lnSpc>
            </a:pPr>
            <a:r>
              <a:rPr lang="zh-TW" altLang="en-US" dirty="0"/>
              <a:t>加總每一層的</a:t>
            </a:r>
            <a:r>
              <a:rPr lang="en-US" altLang="zh-TW" dirty="0"/>
              <a:t>Cost</a:t>
            </a:r>
            <a:r>
              <a:rPr lang="zh-TW" altLang="en-US" dirty="0"/>
              <a:t>即為所求</a:t>
            </a:r>
            <a:endParaRPr lang="zh-TW" altLang="en-US" dirty="0">
              <a:sym typeface="Symbol" panose="05050102010706020507" pitchFamily="18" charset="2"/>
            </a:endParaRPr>
          </a:p>
          <a:p>
            <a:pPr lvl="2">
              <a:lnSpc>
                <a:spcPct val="110000"/>
              </a:lnSpc>
            </a:pP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數學解法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79838" y="4508326"/>
            <a:ext cx="2952750" cy="936625"/>
          </a:xfrm>
          <a:prstGeom prst="wedgeRectCallout">
            <a:avLst>
              <a:gd name="adj1" fmla="val -55375"/>
              <a:gd name="adj2" fmla="val -6661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>
                <a:latin typeface="Berlin Sans FB" panose="020E0602020502020306" pitchFamily="34" charset="0"/>
              </a:rPr>
              <a:t>變數 </a:t>
            </a:r>
            <a:r>
              <a:rPr lang="en-US" altLang="zh-TW">
                <a:latin typeface="Berlin Sans FB" panose="020E0602020502020306" pitchFamily="34" charset="0"/>
              </a:rPr>
              <a:t>i </a:t>
            </a:r>
            <a:r>
              <a:rPr lang="zh-TW" altLang="en-US">
                <a:latin typeface="Berlin Sans FB" panose="020E0602020502020306" pitchFamily="34" charset="0"/>
              </a:rPr>
              <a:t>與 </a:t>
            </a:r>
            <a:r>
              <a:rPr lang="en-US" altLang="zh-TW">
                <a:latin typeface="Berlin Sans FB" panose="020E0602020502020306" pitchFamily="34" charset="0"/>
              </a:rPr>
              <a:t>j </a:t>
            </a:r>
            <a:r>
              <a:rPr lang="zh-TW" altLang="en-US">
                <a:latin typeface="Berlin Sans FB" panose="020E0602020502020306" pitchFamily="34" charset="0"/>
              </a:rPr>
              <a:t>最多花 </a:t>
            </a:r>
            <a:r>
              <a:rPr lang="en-US" altLang="zh-TW">
                <a:latin typeface="Berlin Sans FB" panose="020E0602020502020306" pitchFamily="34" charset="0"/>
              </a:rPr>
              <a:t>n </a:t>
            </a:r>
            <a:r>
              <a:rPr lang="zh-TW" altLang="en-US">
                <a:latin typeface="Berlin Sans FB" panose="020E0602020502020306" pitchFamily="34" charset="0"/>
              </a:rPr>
              <a:t>個執行時間找記錄 </a:t>
            </a:r>
            <a:r>
              <a:rPr lang="en-US" altLang="zh-TW">
                <a:latin typeface="Berlin Sans FB" panose="020E0602020502020306" pitchFamily="34" charset="0"/>
              </a:rPr>
              <a:t>(</a:t>
            </a:r>
            <a:r>
              <a:rPr lang="zh-TW" altLang="en-US">
                <a:latin typeface="Berlin Sans FB" panose="020E0602020502020306" pitchFamily="34" charset="0"/>
              </a:rPr>
              <a:t>即</a:t>
            </a:r>
            <a:r>
              <a:rPr lang="en-US" altLang="zh-TW">
                <a:latin typeface="Berlin Sans FB" panose="020E0602020502020306" pitchFamily="34" charset="0"/>
              </a:rPr>
              <a:t>: </a:t>
            </a:r>
            <a:r>
              <a:rPr lang="zh-TW" altLang="en-US">
                <a:latin typeface="Berlin Sans FB" panose="020E0602020502020306" pitchFamily="34" charset="0"/>
              </a:rPr>
              <a:t>決定</a:t>
            </a:r>
            <a:r>
              <a:rPr lang="en-US" altLang="zh-TW">
                <a:latin typeface="Berlin Sans FB" panose="020E0602020502020306" pitchFamily="34" charset="0"/>
              </a:rPr>
              <a:t>P.K.</a:t>
            </a:r>
            <a:r>
              <a:rPr lang="zh-TW" altLang="en-US">
                <a:latin typeface="Berlin Sans FB" panose="020E0602020502020306" pitchFamily="34" charset="0"/>
              </a:rPr>
              <a:t>最正確位置所花時間</a:t>
            </a:r>
            <a:r>
              <a:rPr lang="en-US" altLang="zh-TW">
                <a:latin typeface="Berlin Sans FB" panose="020E0602020502020306" pitchFamily="34" charset="0"/>
              </a:rPr>
              <a:t>)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2987824" y="3284984"/>
            <a:ext cx="914400" cy="358775"/>
          </a:xfrm>
          <a:prstGeom prst="borderCallout3">
            <a:avLst>
              <a:gd name="adj1" fmla="val 31856"/>
              <a:gd name="adj2" fmla="val 108333"/>
              <a:gd name="adj3" fmla="val 31856"/>
              <a:gd name="adj4" fmla="val 116667"/>
              <a:gd name="adj5" fmla="val 134954"/>
              <a:gd name="adj6" fmla="val 116667"/>
              <a:gd name="adj7" fmla="val 157211"/>
              <a:gd name="adj8" fmla="val 96382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dirty="0"/>
              <a:t>左半部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4161656" y="3284984"/>
            <a:ext cx="914400" cy="358775"/>
          </a:xfrm>
          <a:prstGeom prst="borderCallout3">
            <a:avLst>
              <a:gd name="adj1" fmla="val 31856"/>
              <a:gd name="adj2" fmla="val 108333"/>
              <a:gd name="adj3" fmla="val 31856"/>
              <a:gd name="adj4" fmla="val 116667"/>
              <a:gd name="adj5" fmla="val 142477"/>
              <a:gd name="adj6" fmla="val 116667"/>
              <a:gd name="adj7" fmla="val 179781"/>
              <a:gd name="adj8" fmla="val 89102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dirty="0"/>
              <a:t>右半部</a:t>
            </a:r>
          </a:p>
        </p:txBody>
      </p:sp>
    </p:spTree>
    <p:extLst>
      <p:ext uri="{BB962C8B-B14F-4D97-AF65-F5344CB8AC3E}">
        <p14:creationId xmlns:p14="http://schemas.microsoft.com/office/powerpoint/2010/main" val="98895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44692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遞迴樹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12888"/>
            <a:ext cx="5256212" cy="508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03213" y="1118072"/>
            <a:ext cx="1389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Step 1: </a:t>
            </a:r>
            <a:r>
              <a:rPr lang="zh-TW" altLang="en-US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展開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95738" y="3284538"/>
            <a:ext cx="2798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Step 2: </a:t>
            </a:r>
            <a:r>
              <a:rPr lang="zh-TW" altLang="en-US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計算每一層的</a:t>
            </a:r>
            <a:r>
              <a:rPr lang="en-US" altLang="zh-TW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Cost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651500" y="37099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Berlin Sans FB" panose="020E0602020502020306" pitchFamily="34" charset="0"/>
              </a:rPr>
              <a:t>n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688013" y="41417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Berlin Sans FB" panose="020E0602020502020306" pitchFamily="34" charset="0"/>
              </a:rPr>
              <a:t>n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688013" y="47910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Berlin Sans FB" panose="020E0602020502020306" pitchFamily="34" charset="0"/>
              </a:rPr>
              <a:t>n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688013" y="6237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Berlin Sans FB" panose="020E0602020502020306" pitchFamily="34" charset="0"/>
              </a:rPr>
              <a:t>n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3346450" y="39338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851275" y="4365625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356100" y="5013325"/>
            <a:ext cx="1222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507038" y="6453188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AutoShape 16"/>
          <p:cNvSpPr>
            <a:spLocks/>
          </p:cNvSpPr>
          <p:nvPr/>
        </p:nvSpPr>
        <p:spPr bwMode="auto">
          <a:xfrm>
            <a:off x="6011863" y="3860800"/>
            <a:ext cx="142875" cy="2663825"/>
          </a:xfrm>
          <a:prstGeom prst="rightBrace">
            <a:avLst>
              <a:gd name="adj1" fmla="val 1553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154738" y="4803775"/>
            <a:ext cx="2347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Berlin Sans FB" panose="020E0602020502020306" pitchFamily="34" charset="0"/>
              </a:rPr>
              <a:t>共有</a:t>
            </a:r>
            <a:r>
              <a:rPr lang="en-US" altLang="zh-TW">
                <a:latin typeface="Berlin Sans FB" panose="020E0602020502020306" pitchFamily="34" charset="0"/>
              </a:rPr>
              <a:t>log</a:t>
            </a:r>
            <a:r>
              <a:rPr lang="en-US" altLang="zh-TW" baseline="-25000">
                <a:latin typeface="Berlin Sans FB" panose="020E0602020502020306" pitchFamily="34" charset="0"/>
              </a:rPr>
              <a:t>2</a:t>
            </a:r>
            <a:r>
              <a:rPr lang="en-US" altLang="zh-TW">
                <a:latin typeface="Berlin Sans FB" panose="020E0602020502020306" pitchFamily="34" charset="0"/>
              </a:rPr>
              <a:t>n</a:t>
            </a:r>
            <a:r>
              <a:rPr lang="zh-TW" altLang="en-US">
                <a:latin typeface="Berlin Sans FB" panose="020E0602020502020306" pitchFamily="34" charset="0"/>
              </a:rPr>
              <a:t>層，表示有</a:t>
            </a:r>
          </a:p>
          <a:p>
            <a:r>
              <a:rPr lang="en-US" altLang="zh-TW">
                <a:latin typeface="Berlin Sans FB" panose="020E0602020502020306" pitchFamily="34" charset="0"/>
              </a:rPr>
              <a:t>log</a:t>
            </a:r>
            <a:r>
              <a:rPr lang="en-US" altLang="zh-TW" baseline="-25000">
                <a:latin typeface="Berlin Sans FB" panose="020E0602020502020306" pitchFamily="34" charset="0"/>
              </a:rPr>
              <a:t>2</a:t>
            </a:r>
            <a:r>
              <a:rPr lang="en-US" altLang="zh-TW">
                <a:latin typeface="Berlin Sans FB" panose="020E0602020502020306" pitchFamily="34" charset="0"/>
              </a:rPr>
              <a:t>n</a:t>
            </a:r>
            <a:r>
              <a:rPr lang="zh-TW" altLang="en-US">
                <a:latin typeface="Berlin Sans FB" panose="020E0602020502020306" pitchFamily="34" charset="0"/>
              </a:rPr>
              <a:t>個</a:t>
            </a:r>
            <a:r>
              <a:rPr lang="en-US" altLang="zh-TW">
                <a:latin typeface="Berlin Sans FB" panose="020E0602020502020306" pitchFamily="34" charset="0"/>
              </a:rPr>
              <a:t>n</a:t>
            </a:r>
            <a:r>
              <a:rPr lang="zh-TW" altLang="en-US">
                <a:latin typeface="Berlin Sans FB" panose="020E0602020502020306" pitchFamily="34" charset="0"/>
              </a:rPr>
              <a:t>。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084888" y="5667375"/>
            <a:ext cx="30114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Step 3: </a:t>
            </a:r>
            <a:r>
              <a:rPr lang="en-US" altLang="zh-TW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total cost</a:t>
            </a:r>
            <a:r>
              <a:rPr lang="en-US" altLang="zh-TW">
                <a:latin typeface="Berlin Sans FB" panose="020E0602020502020306" pitchFamily="34" charset="0"/>
              </a:rPr>
              <a:t> = n log</a:t>
            </a:r>
            <a:r>
              <a:rPr lang="en-US" altLang="zh-TW" baseline="-25000">
                <a:latin typeface="Berlin Sans FB" panose="020E0602020502020306" pitchFamily="34" charset="0"/>
              </a:rPr>
              <a:t>2</a:t>
            </a:r>
            <a:r>
              <a:rPr lang="en-US" altLang="zh-TW">
                <a:latin typeface="Berlin Sans FB" panose="020E0602020502020306" pitchFamily="34" charset="0"/>
              </a:rPr>
              <a:t> n</a:t>
            </a:r>
          </a:p>
          <a:p>
            <a:endParaRPr lang="en-US" altLang="zh-TW">
              <a:latin typeface="Berlin Sans FB" panose="020E0602020502020306" pitchFamily="34" charset="0"/>
              <a:sym typeface="Symbol" panose="05050102010706020507" pitchFamily="18" charset="2"/>
            </a:endParaRPr>
          </a:p>
          <a:p>
            <a:r>
              <a:rPr lang="en-US" altLang="zh-TW">
                <a:latin typeface="Berlin Sans FB" panose="020E0602020502020306" pitchFamily="34" charset="0"/>
                <a:sym typeface="Symbol" panose="05050102010706020507" pitchFamily="18" charset="2"/>
              </a:rPr>
              <a:t> T(n) = </a:t>
            </a:r>
            <a:r>
              <a:rPr lang="en-US" altLang="zh-TW">
                <a:solidFill>
                  <a:srgbClr val="FF0000"/>
                </a:solidFill>
                <a:latin typeface="Berlin Sans FB" panose="020E0602020502020306" pitchFamily="34" charset="0"/>
                <a:sym typeface="Symbol" panose="05050102010706020507" pitchFamily="18" charset="2"/>
              </a:rPr>
              <a:t>O(n log</a:t>
            </a:r>
            <a:r>
              <a:rPr lang="en-US" altLang="zh-TW" baseline="-25000">
                <a:solidFill>
                  <a:srgbClr val="FF0000"/>
                </a:solidFill>
                <a:latin typeface="Berlin Sans FB" panose="020E0602020502020306" pitchFamily="34" charset="0"/>
                <a:sym typeface="Symbol" panose="05050102010706020507" pitchFamily="18" charset="2"/>
              </a:rPr>
              <a:t>2</a:t>
            </a:r>
            <a:r>
              <a:rPr lang="en-US" altLang="zh-TW">
                <a:solidFill>
                  <a:srgbClr val="FF0000"/>
                </a:solidFill>
                <a:latin typeface="Berlin Sans FB" panose="020E0602020502020306" pitchFamily="34" charset="0"/>
                <a:sym typeface="Symbol" panose="05050102010706020507" pitchFamily="18" charset="2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91288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6" grpId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數學解法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850" y="1557610"/>
            <a:ext cx="8677275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TW" altLang="en-US"/>
              <a:t>時間函數</a:t>
            </a:r>
            <a:r>
              <a:rPr lang="en-US" altLang="zh-TW"/>
              <a:t>: T(n) = c</a:t>
            </a:r>
            <a:r>
              <a:rPr lang="en-US" altLang="zh-TW">
                <a:sym typeface="Symbol" panose="05050102010706020507" pitchFamily="18" charset="2"/>
              </a:rPr>
              <a:t></a:t>
            </a:r>
            <a:r>
              <a:rPr lang="en-US" altLang="zh-TW"/>
              <a:t>n + T(n/2) + T(n/2)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              </a:t>
            </a:r>
            <a:r>
              <a:rPr lang="en-US" altLang="zh-TW"/>
              <a:t>T(n) = 2</a:t>
            </a:r>
            <a:r>
              <a:rPr lang="en-US" altLang="zh-TW">
                <a:solidFill>
                  <a:srgbClr val="008000"/>
                </a:solidFill>
              </a:rPr>
              <a:t>T(n/2)</a:t>
            </a:r>
            <a:r>
              <a:rPr lang="en-US" altLang="zh-TW"/>
              <a:t> + cn, c</a:t>
            </a:r>
            <a:r>
              <a:rPr lang="zh-TW" altLang="en-US"/>
              <a:t>為 </a:t>
            </a:r>
            <a:r>
              <a:rPr lang="en-US" altLang="zh-TW"/>
              <a:t>&gt;0 </a:t>
            </a:r>
            <a:r>
              <a:rPr lang="zh-TW" altLang="en-US"/>
              <a:t>的常數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>
                <a:sym typeface="Symbol" panose="05050102010706020507" pitchFamily="18" charset="2"/>
              </a:rPr>
              <a:t>                         </a:t>
            </a:r>
            <a:r>
              <a:rPr lang="zh-TW" altLang="en-US"/>
              <a:t>                      </a:t>
            </a: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(2T(n/4) + c(n/2))</a:t>
            </a: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cn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             = 4</a:t>
            </a:r>
            <a:r>
              <a:rPr lang="en-US" altLang="zh-TW">
                <a:solidFill>
                  <a:srgbClr val="0000FF"/>
                </a:solidFill>
              </a:rPr>
              <a:t>T(n/4)</a:t>
            </a:r>
            <a:r>
              <a:rPr lang="en-US" altLang="zh-TW"/>
              <a:t> + 2cn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                                  </a:t>
            </a: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zh-TW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(2T(n/8) + c(n/4))</a:t>
            </a: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+ 2cn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             = 8</a:t>
            </a:r>
            <a:r>
              <a:rPr lang="en-US" altLang="zh-TW">
                <a:solidFill>
                  <a:srgbClr val="FF0000"/>
                </a:solidFill>
              </a:rPr>
              <a:t>T(n/8)</a:t>
            </a:r>
            <a:r>
              <a:rPr lang="en-US" altLang="zh-TW"/>
              <a:t> + 3cn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                                   </a:t>
            </a: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altLang="zh-TW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(2T(n/16) + c(n/8))</a:t>
            </a: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+ 3cn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             = 16</a:t>
            </a:r>
            <a:r>
              <a:rPr lang="en-US" altLang="zh-TW">
                <a:solidFill>
                  <a:schemeClr val="folHlink"/>
                </a:solidFill>
              </a:rPr>
              <a:t>T(n/16)</a:t>
            </a:r>
            <a:r>
              <a:rPr lang="en-US" altLang="zh-TW"/>
              <a:t> + 4cn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             =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             =  n</a:t>
            </a:r>
            <a:r>
              <a:rPr lang="en-US" altLang="zh-TW">
                <a:solidFill>
                  <a:schemeClr val="folHlink"/>
                </a:solidFill>
              </a:rPr>
              <a:t>T(n/n)</a:t>
            </a:r>
            <a:r>
              <a:rPr lang="en-US" altLang="zh-TW"/>
              <a:t> + log</a:t>
            </a:r>
            <a:r>
              <a:rPr lang="en-US" altLang="zh-TW" baseline="-25000"/>
              <a:t>2</a:t>
            </a:r>
            <a:r>
              <a:rPr lang="en-US" altLang="zh-TW"/>
              <a:t>n</a:t>
            </a:r>
            <a:r>
              <a:rPr lang="en-US" altLang="zh-TW">
                <a:sym typeface="Symbol" panose="05050102010706020507" pitchFamily="18" charset="2"/>
              </a:rPr>
              <a:t>cn = nT(1) + cn log</a:t>
            </a:r>
            <a:r>
              <a:rPr lang="en-US" altLang="zh-TW" baseline="-25000"/>
              <a:t>2</a:t>
            </a:r>
            <a:r>
              <a:rPr lang="en-US" altLang="zh-TW">
                <a:sym typeface="Symbol" panose="05050102010706020507" pitchFamily="18" charset="2"/>
              </a:rPr>
              <a:t>n = n + cn log</a:t>
            </a:r>
            <a:r>
              <a:rPr lang="en-US" altLang="zh-TW" baseline="-25000"/>
              <a:t>2</a:t>
            </a:r>
            <a:r>
              <a:rPr lang="en-US" altLang="zh-TW">
                <a:sym typeface="Symbol" panose="05050102010706020507" pitchFamily="18" charset="2"/>
              </a:rPr>
              <a:t>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  </a:t>
            </a:r>
            <a:r>
              <a:rPr lang="en-US" altLang="zh-TW"/>
              <a:t>T(n) = </a:t>
            </a:r>
            <a:r>
              <a:rPr lang="en-US" altLang="zh-TW">
                <a:solidFill>
                  <a:srgbClr val="FF0000"/>
                </a:solidFill>
              </a:rPr>
              <a:t>O(n </a:t>
            </a:r>
            <a:r>
              <a:rPr lang="en-US" altLang="zh-TW">
                <a:solidFill>
                  <a:srgbClr val="FF0000"/>
                </a:solidFill>
                <a:sym typeface="Symbol" panose="05050102010706020507" pitchFamily="18" charset="2"/>
              </a:rPr>
              <a:t>log</a:t>
            </a:r>
            <a:r>
              <a:rPr lang="en-US" altLang="zh-TW" baseline="-25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1476375" y="2278335"/>
            <a:ext cx="287338" cy="3527425"/>
          </a:xfrm>
          <a:prstGeom prst="leftBrace">
            <a:avLst>
              <a:gd name="adj1" fmla="val 10230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7950" y="3651523"/>
            <a:ext cx="1350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Berlin Sans FB" panose="020E0602020502020306" pitchFamily="34" charset="0"/>
              </a:rPr>
              <a:t>共有</a:t>
            </a:r>
            <a:r>
              <a:rPr lang="en-US" altLang="zh-TW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log</a:t>
            </a:r>
            <a:r>
              <a:rPr lang="en-US" altLang="zh-TW" b="0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2</a:t>
            </a:r>
            <a:r>
              <a:rPr lang="en-US" altLang="zh-TW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n</a:t>
            </a:r>
            <a:r>
              <a:rPr lang="zh-TW" altLang="en-US">
                <a:latin typeface="Berlin Sans FB" panose="020E0602020502020306" pitchFamily="34" charset="0"/>
              </a:rPr>
              <a:t>個</a:t>
            </a:r>
          </a:p>
          <a:p>
            <a:r>
              <a:rPr lang="zh-TW" altLang="en-US">
                <a:latin typeface="Berlin Sans FB" panose="020E0602020502020306" pitchFamily="34" charset="0"/>
              </a:rPr>
              <a:t>計算結果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49625" y="2494235"/>
            <a:ext cx="431800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348038" y="3357835"/>
            <a:ext cx="431800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3348038" y="4292873"/>
            <a:ext cx="431800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>
            <a:off x="6084888" y="4869135"/>
            <a:ext cx="1079500" cy="433388"/>
          </a:xfrm>
          <a:prstGeom prst="borderCallout2">
            <a:avLst>
              <a:gd name="adj1" fmla="val 26375"/>
              <a:gd name="adj2" fmla="val -7060"/>
              <a:gd name="adj3" fmla="val 26375"/>
              <a:gd name="adj4" fmla="val -14116"/>
              <a:gd name="adj5" fmla="val 158241"/>
              <a:gd name="adj6" fmla="val -395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T(1) = 1</a:t>
            </a:r>
          </a:p>
        </p:txBody>
      </p:sp>
    </p:spTree>
    <p:extLst>
      <p:ext uri="{BB962C8B-B14F-4D97-AF65-F5344CB8AC3E}">
        <p14:creationId xmlns:p14="http://schemas.microsoft.com/office/powerpoint/2010/main" val="383393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92696"/>
            <a:ext cx="8291513" cy="511175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ea typeface="標楷體" panose="03000509000000000000" pitchFamily="65" charset="-120"/>
              </a:rPr>
              <a:t>Worst Case: 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O(n</a:t>
            </a:r>
            <a:r>
              <a:rPr lang="en-US" altLang="zh-TW" b="1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2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/>
              <a:t>當輸入資料是</a:t>
            </a:r>
            <a:r>
              <a:rPr lang="zh-TW" altLang="en-US" b="1" u="sng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由大到小</a:t>
            </a:r>
            <a:r>
              <a:rPr lang="zh-TW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或</a:t>
            </a:r>
            <a:r>
              <a:rPr lang="zh-TW" altLang="en-US" b="1" u="sng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由小到大</a:t>
            </a:r>
            <a:r>
              <a:rPr lang="zh-TW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排好</a:t>
            </a:r>
            <a:r>
              <a:rPr lang="zh-TW" altLang="en-US"/>
              <a:t>時 </a:t>
            </a:r>
            <a:r>
              <a:rPr lang="en-US" altLang="zh-TW" sz="1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TW" alt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切割毫無用處</a:t>
            </a:r>
            <a:r>
              <a:rPr lang="en-US" altLang="zh-TW" sz="1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[</a:t>
            </a:r>
            <a:r>
              <a:rPr lang="zh-TW" altLang="en-US"/>
              <a:t>說明</a:t>
            </a:r>
            <a:r>
              <a:rPr lang="en-US" altLang="zh-TW"/>
              <a:t>]: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     </a:t>
            </a:r>
            <a:r>
              <a:rPr lang="zh-TW" altLang="en-US" sz="2000"/>
              <a:t>或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116013" y="2948534"/>
            <a:ext cx="2684462" cy="623887"/>
            <a:chOff x="1416" y="3249"/>
            <a:chExt cx="1691" cy="393"/>
          </a:xfrm>
        </p:grpSpPr>
        <p:sp>
          <p:nvSpPr>
            <p:cNvPr id="6" name="Line 38"/>
            <p:cNvSpPr>
              <a:spLocks noChangeShapeType="1"/>
            </p:cNvSpPr>
            <p:nvPr/>
          </p:nvSpPr>
          <p:spPr bwMode="auto">
            <a:xfrm>
              <a:off x="1474" y="3340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474" y="3249"/>
              <a:ext cx="182" cy="182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Text Box 40"/>
            <p:cNvSpPr txBox="1">
              <a:spLocks noChangeArrowheads="1"/>
            </p:cNvSpPr>
            <p:nvPr/>
          </p:nvSpPr>
          <p:spPr bwMode="auto">
            <a:xfrm>
              <a:off x="1416" y="3430"/>
              <a:ext cx="3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>
                  <a:latin typeface="Berlin Sans FB" panose="020E0602020502020306" pitchFamily="34" charset="0"/>
                </a:rPr>
                <a:t>P.K.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166813" y="4796384"/>
            <a:ext cx="2684462" cy="623887"/>
            <a:chOff x="1416" y="3249"/>
            <a:chExt cx="1691" cy="393"/>
          </a:xfrm>
        </p:grpSpPr>
        <p:sp>
          <p:nvSpPr>
            <p:cNvPr id="10" name="Line 42"/>
            <p:cNvSpPr>
              <a:spLocks noChangeShapeType="1"/>
            </p:cNvSpPr>
            <p:nvPr/>
          </p:nvSpPr>
          <p:spPr bwMode="auto">
            <a:xfrm>
              <a:off x="1474" y="3340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Rectangle 43"/>
            <p:cNvSpPr>
              <a:spLocks noChangeArrowheads="1"/>
            </p:cNvSpPr>
            <p:nvPr/>
          </p:nvSpPr>
          <p:spPr bwMode="auto">
            <a:xfrm>
              <a:off x="1474" y="3249"/>
              <a:ext cx="182" cy="182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Text Box 44"/>
            <p:cNvSpPr txBox="1">
              <a:spLocks noChangeArrowheads="1"/>
            </p:cNvSpPr>
            <p:nvPr/>
          </p:nvSpPr>
          <p:spPr bwMode="auto">
            <a:xfrm>
              <a:off x="1416" y="3430"/>
              <a:ext cx="3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>
                  <a:latin typeface="Berlin Sans FB" panose="020E0602020502020306" pitchFamily="34" charset="0"/>
                </a:rPr>
                <a:t>P.K.</a:t>
              </a:r>
            </a:p>
          </p:txBody>
        </p:sp>
      </p:grpSp>
      <p:sp>
        <p:nvSpPr>
          <p:cNvPr id="13" name="Text Box 45"/>
          <p:cNvSpPr txBox="1">
            <a:spLocks noChangeArrowheads="1"/>
          </p:cNvSpPr>
          <p:nvPr/>
        </p:nvSpPr>
        <p:spPr bwMode="auto">
          <a:xfrm>
            <a:off x="107950" y="2486571"/>
            <a:ext cx="439204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TW" altLang="en-US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輸入資料</a:t>
            </a:r>
            <a:r>
              <a:rPr lang="en-US" altLang="zh-TW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altLang="zh-TW" dirty="0"/>
              <a:t> </a:t>
            </a:r>
            <a:r>
              <a:rPr lang="zh-TW" altLang="en-US" dirty="0"/>
              <a:t>小                                   大</a:t>
            </a:r>
          </a:p>
        </p:txBody>
      </p:sp>
      <p:sp>
        <p:nvSpPr>
          <p:cNvPr id="14" name="Text Box 46"/>
          <p:cNvSpPr txBox="1">
            <a:spLocks noChangeArrowheads="1"/>
          </p:cNvSpPr>
          <p:nvPr/>
        </p:nvSpPr>
        <p:spPr bwMode="auto">
          <a:xfrm>
            <a:off x="107950" y="4358234"/>
            <a:ext cx="439204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TW" altLang="en-US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輸入資料</a:t>
            </a:r>
            <a:r>
              <a:rPr lang="en-US" altLang="zh-TW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altLang="zh-TW" dirty="0"/>
              <a:t> </a:t>
            </a:r>
            <a:r>
              <a:rPr lang="zh-TW" altLang="en-US" dirty="0"/>
              <a:t>大                                   小</a:t>
            </a:r>
          </a:p>
        </p:txBody>
      </p:sp>
      <p:grpSp>
        <p:nvGrpSpPr>
          <p:cNvPr id="15" name="Group 47"/>
          <p:cNvGrpSpPr>
            <a:grpSpLocks/>
          </p:cNvGrpSpPr>
          <p:nvPr/>
        </p:nvGrpSpPr>
        <p:grpSpPr bwMode="auto">
          <a:xfrm>
            <a:off x="6064250" y="2948534"/>
            <a:ext cx="2684463" cy="623887"/>
            <a:chOff x="1416" y="3249"/>
            <a:chExt cx="1691" cy="393"/>
          </a:xfrm>
        </p:grpSpPr>
        <p:sp>
          <p:nvSpPr>
            <p:cNvPr id="16" name="Line 48"/>
            <p:cNvSpPr>
              <a:spLocks noChangeShapeType="1"/>
            </p:cNvSpPr>
            <p:nvPr/>
          </p:nvSpPr>
          <p:spPr bwMode="auto">
            <a:xfrm>
              <a:off x="1474" y="3340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Rectangle 49"/>
            <p:cNvSpPr>
              <a:spLocks noChangeArrowheads="1"/>
            </p:cNvSpPr>
            <p:nvPr/>
          </p:nvSpPr>
          <p:spPr bwMode="auto">
            <a:xfrm>
              <a:off x="1474" y="3249"/>
              <a:ext cx="182" cy="182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Text Box 50"/>
            <p:cNvSpPr txBox="1">
              <a:spLocks noChangeArrowheads="1"/>
            </p:cNvSpPr>
            <p:nvPr/>
          </p:nvSpPr>
          <p:spPr bwMode="auto">
            <a:xfrm>
              <a:off x="1416" y="3430"/>
              <a:ext cx="3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>
                  <a:latin typeface="Berlin Sans FB" panose="020E0602020502020306" pitchFamily="34" charset="0"/>
                </a:rPr>
                <a:t>P.K.</a:t>
              </a:r>
            </a:p>
          </p:txBody>
        </p:sp>
      </p:grpSp>
      <p:sp>
        <p:nvSpPr>
          <p:cNvPr id="19" name="Text Box 51"/>
          <p:cNvSpPr txBox="1">
            <a:spLocks noChangeArrowheads="1"/>
          </p:cNvSpPr>
          <p:nvPr/>
        </p:nvSpPr>
        <p:spPr bwMode="auto">
          <a:xfrm>
            <a:off x="5514975" y="2918371"/>
            <a:ext cx="641350" cy="366713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[0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筆</a:t>
            </a: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]</a:t>
            </a:r>
          </a:p>
        </p:txBody>
      </p:sp>
      <p:sp>
        <p:nvSpPr>
          <p:cNvPr id="20" name="Text Box 52"/>
          <p:cNvSpPr txBox="1">
            <a:spLocks noChangeArrowheads="1"/>
          </p:cNvSpPr>
          <p:nvPr/>
        </p:nvSpPr>
        <p:spPr bwMode="auto">
          <a:xfrm>
            <a:off x="6445250" y="2918371"/>
            <a:ext cx="2447925" cy="366713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[               n-1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筆                </a:t>
            </a: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]</a:t>
            </a:r>
          </a:p>
        </p:txBody>
      </p:sp>
      <p:grpSp>
        <p:nvGrpSpPr>
          <p:cNvPr id="21" name="Group 57"/>
          <p:cNvGrpSpPr>
            <a:grpSpLocks/>
          </p:cNvGrpSpPr>
          <p:nvPr/>
        </p:nvGrpSpPr>
        <p:grpSpPr bwMode="auto">
          <a:xfrm>
            <a:off x="5651500" y="4796384"/>
            <a:ext cx="2732088" cy="623887"/>
            <a:chOff x="3891" y="3475"/>
            <a:chExt cx="1721" cy="393"/>
          </a:xfrm>
        </p:grpSpPr>
        <p:sp>
          <p:nvSpPr>
            <p:cNvPr id="22" name="Line 54"/>
            <p:cNvSpPr>
              <a:spLocks noChangeShapeType="1"/>
            </p:cNvSpPr>
            <p:nvPr/>
          </p:nvSpPr>
          <p:spPr bwMode="auto">
            <a:xfrm>
              <a:off x="3891" y="3566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Rectangle 55"/>
            <p:cNvSpPr>
              <a:spLocks noChangeArrowheads="1"/>
            </p:cNvSpPr>
            <p:nvPr/>
          </p:nvSpPr>
          <p:spPr bwMode="auto">
            <a:xfrm>
              <a:off x="5342" y="3475"/>
              <a:ext cx="182" cy="182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Text Box 56"/>
            <p:cNvSpPr txBox="1">
              <a:spLocks noChangeArrowheads="1"/>
            </p:cNvSpPr>
            <p:nvPr/>
          </p:nvSpPr>
          <p:spPr bwMode="auto">
            <a:xfrm>
              <a:off x="5284" y="3656"/>
              <a:ext cx="3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>
                  <a:latin typeface="Berlin Sans FB" panose="020E0602020502020306" pitchFamily="34" charset="0"/>
                </a:rPr>
                <a:t>P.K.</a:t>
              </a:r>
            </a:p>
          </p:txBody>
        </p:sp>
      </p:grp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8251825" y="4790034"/>
            <a:ext cx="641350" cy="366712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[0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筆</a:t>
            </a: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]</a:t>
            </a:r>
          </a:p>
        </p:txBody>
      </p:sp>
      <p:sp>
        <p:nvSpPr>
          <p:cNvPr id="26" name="Text Box 59"/>
          <p:cNvSpPr txBox="1">
            <a:spLocks noChangeArrowheads="1"/>
          </p:cNvSpPr>
          <p:nvPr/>
        </p:nvSpPr>
        <p:spPr bwMode="auto">
          <a:xfrm>
            <a:off x="5508625" y="4790034"/>
            <a:ext cx="2447925" cy="366712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[               n-1</a:t>
            </a:r>
            <a:r>
              <a:rPr lang="zh-TW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筆                </a:t>
            </a:r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]</a:t>
            </a:r>
          </a:p>
        </p:txBody>
      </p:sp>
      <p:sp>
        <p:nvSpPr>
          <p:cNvPr id="27" name="AutoShape 60"/>
          <p:cNvSpPr>
            <a:spLocks noChangeArrowheads="1"/>
          </p:cNvSpPr>
          <p:nvPr/>
        </p:nvSpPr>
        <p:spPr bwMode="auto">
          <a:xfrm>
            <a:off x="4140200" y="2853284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Pass 1</a:t>
            </a:r>
          </a:p>
        </p:txBody>
      </p:sp>
      <p:sp>
        <p:nvSpPr>
          <p:cNvPr id="28" name="AutoShape 61"/>
          <p:cNvSpPr>
            <a:spLocks noChangeArrowheads="1"/>
          </p:cNvSpPr>
          <p:nvPr/>
        </p:nvSpPr>
        <p:spPr bwMode="auto">
          <a:xfrm>
            <a:off x="4140200" y="4724946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</a:rPr>
              <a:t>Pass 1</a:t>
            </a:r>
          </a:p>
        </p:txBody>
      </p:sp>
    </p:spTree>
    <p:extLst>
      <p:ext uri="{BB962C8B-B14F-4D97-AF65-F5344CB8AC3E}">
        <p14:creationId xmlns:p14="http://schemas.microsoft.com/office/powerpoint/2010/main" val="128515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 advAuto="0"/>
      <p:bldP spid="13" grpId="0"/>
      <p:bldP spid="14" grpId="0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64951"/>
            <a:ext cx="8229600" cy="504031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/>
              <a:t>[</a:t>
            </a:r>
            <a:r>
              <a:rPr lang="zh-TW" altLang="en-US"/>
              <a:t>分析</a:t>
            </a:r>
            <a:r>
              <a:rPr lang="en-US" altLang="zh-TW"/>
              <a:t>]: </a:t>
            </a:r>
            <a:r>
              <a:rPr lang="zh-TW" altLang="en-US"/>
              <a:t>利用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遞迴時間函數 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數學解法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/>
              <a:t>時間函數</a:t>
            </a:r>
            <a:r>
              <a:rPr lang="en-US" altLang="zh-TW"/>
              <a:t>: T(n) = c</a:t>
            </a:r>
            <a:r>
              <a:rPr lang="en-US" altLang="zh-TW">
                <a:sym typeface="Symbol" panose="05050102010706020507" pitchFamily="18" charset="2"/>
              </a:rPr>
              <a:t></a:t>
            </a:r>
            <a:r>
              <a:rPr lang="en-US" altLang="zh-TW"/>
              <a:t>n + T(0) + T(n-1) </a:t>
            </a:r>
            <a:r>
              <a:rPr lang="en-US" altLang="zh-TW" sz="1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</a:t>
            </a:r>
            <a:r>
              <a:rPr lang="zh-TW" alt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為</a:t>
            </a:r>
            <a:r>
              <a:rPr lang="en-US" altLang="zh-TW" sz="1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&gt;0</a:t>
            </a:r>
            <a:r>
              <a:rPr lang="zh-TW" alt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常數</a:t>
            </a:r>
            <a:r>
              <a:rPr lang="en-US" altLang="zh-TW" sz="1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T(0)=0, T(1)=1)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T(n) = </a:t>
            </a:r>
            <a:r>
              <a:rPr lang="en-US" altLang="zh-TW">
                <a:solidFill>
                  <a:srgbClr val="0000CC"/>
                </a:solidFill>
              </a:rPr>
              <a:t>T(n-1)</a:t>
            </a:r>
            <a:r>
              <a:rPr lang="en-US" altLang="zh-TW"/>
              <a:t> + cn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= </a:t>
            </a:r>
            <a:r>
              <a:rPr lang="en-US" altLang="zh-TW">
                <a:solidFill>
                  <a:srgbClr val="0000CC"/>
                </a:solidFill>
              </a:rPr>
              <a:t>(T(n-2) + c(n-1))</a:t>
            </a:r>
            <a:r>
              <a:rPr lang="en-US" altLang="zh-TW"/>
              <a:t> + cn = </a:t>
            </a:r>
            <a:r>
              <a:rPr lang="en-US" altLang="zh-TW">
                <a:solidFill>
                  <a:srgbClr val="FF0000"/>
                </a:solidFill>
              </a:rPr>
              <a:t>T(n-2) </a:t>
            </a:r>
            <a:r>
              <a:rPr lang="en-US" altLang="zh-TW"/>
              <a:t>+ c(n-1) + cn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=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= </a:t>
            </a:r>
            <a:r>
              <a:rPr lang="en-US" altLang="zh-TW">
                <a:solidFill>
                  <a:srgbClr val="008000"/>
                </a:solidFill>
              </a:rPr>
              <a:t>T(0)</a:t>
            </a:r>
            <a:r>
              <a:rPr lang="en-US" altLang="zh-TW"/>
              <a:t> + c (1 + 2 + … + (n-3) + (n-2) + (n-1) + 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= c </a:t>
            </a:r>
            <a:r>
              <a:rPr lang="en-US" altLang="zh-TW">
                <a:sym typeface="Symbol" panose="05050102010706020507" pitchFamily="18" charset="2"/>
              </a:rPr>
              <a:t></a:t>
            </a:r>
            <a:r>
              <a:rPr lang="en-US" altLang="zh-TW"/>
              <a:t> n(n+1)/2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T(n) =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O(n</a:t>
            </a:r>
            <a:r>
              <a:rPr lang="en-US" altLang="zh-TW" baseline="30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</a:t>
            </a:r>
          </a:p>
          <a:p>
            <a:pPr algn="r">
              <a:buFont typeface="Wingdings" panose="05000000000000000000" pitchFamily="2" charset="2"/>
              <a:buNone/>
            </a:pPr>
            <a:r>
              <a:rPr lang="en-US" altLang="zh-TW" sz="1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zh-TW" alt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改善方法在</a:t>
            </a:r>
            <a:r>
              <a:rPr lang="zh-TW" altLang="en-US" sz="1800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補充 </a:t>
            </a:r>
            <a:r>
              <a:rPr lang="en-US" altLang="zh-TW" sz="1800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</a:t>
            </a:r>
            <a:r>
              <a:rPr lang="en-US" altLang="zh-TW" sz="1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548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28638" y="836712"/>
            <a:ext cx="8220075" cy="518477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dirty="0">
                <a:ea typeface="標楷體" panose="03000509000000000000" pitchFamily="65" charset="-120"/>
              </a:rPr>
              <a:t>Average Case: </a:t>
            </a: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O(n log 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[</a:t>
            </a:r>
            <a:r>
              <a:rPr lang="zh-TW" altLang="en-US" dirty="0"/>
              <a:t>說明</a:t>
            </a:r>
            <a:r>
              <a:rPr lang="en-US" altLang="zh-TW" dirty="0"/>
              <a:t>]: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  <a:p>
            <a:pPr fontAlgn="ctr">
              <a:buFont typeface="Wingdings" panose="05000000000000000000" pitchFamily="2" charset="2"/>
              <a:buNone/>
            </a:pPr>
            <a:r>
              <a:rPr lang="en-US" altLang="zh-TW" sz="2600" dirty="0">
                <a:ea typeface="標楷體" panose="03000509000000000000" pitchFamily="65" charset="-120"/>
                <a:sym typeface="Symbol" panose="05050102010706020507" pitchFamily="18" charset="2"/>
              </a:rPr>
              <a:t>                                                                   , T(0) = 0</a:t>
            </a:r>
            <a:endParaRPr lang="en-US" altLang="zh-TW" sz="2600" dirty="0">
              <a:ea typeface="標楷體" panose="03000509000000000000" pitchFamily="65" charset="-120"/>
            </a:endParaRP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691928"/>
              </p:ext>
            </p:extLst>
          </p:nvPr>
        </p:nvGraphicFramePr>
        <p:xfrm>
          <a:off x="1997075" y="2176463"/>
          <a:ext cx="47910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方程式" r:id="rId3" imgW="1993680" imgH="431640" progId="Equation.3">
                  <p:embed/>
                </p:oleObj>
              </mc:Choice>
              <mc:Fallback>
                <p:oleObj name="方程式" r:id="rId3" imgW="1993680" imgH="431640" progId="Equation.3">
                  <p:embed/>
                  <p:pic>
                    <p:nvPicPr>
                      <p:cNvPr id="6471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2176463"/>
                        <a:ext cx="4791075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928688" y="3956149"/>
            <a:ext cx="6811962" cy="912813"/>
            <a:chOff x="521" y="2991"/>
            <a:chExt cx="4291" cy="575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>
              <a:off x="521" y="3163"/>
              <a:ext cx="42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2434" y="2991"/>
              <a:ext cx="478" cy="344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2507" y="3354"/>
              <a:ext cx="3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b="0">
                  <a:latin typeface="Berlin Sans FB" panose="020E0602020502020306" pitchFamily="34" charset="0"/>
                </a:rPr>
                <a:t>P.K.</a:t>
              </a:r>
            </a:p>
          </p:txBody>
        </p:sp>
      </p:grpSp>
      <p:sp>
        <p:nvSpPr>
          <p:cNvPr id="8" name="Oval 17"/>
          <p:cNvSpPr>
            <a:spLocks noChangeArrowheads="1"/>
          </p:cNvSpPr>
          <p:nvPr/>
        </p:nvSpPr>
        <p:spPr bwMode="auto">
          <a:xfrm>
            <a:off x="900113" y="3573562"/>
            <a:ext cx="3028950" cy="1223962"/>
          </a:xfrm>
          <a:prstGeom prst="ellipse">
            <a:avLst/>
          </a:prstGeom>
          <a:solidFill>
            <a:srgbClr val="0000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dirty="0" err="1">
                <a:latin typeface="Berlin Sans FB" panose="020E0602020502020306" pitchFamily="34" charset="0"/>
              </a:rPr>
              <a:t>i</a:t>
            </a:r>
            <a:r>
              <a:rPr lang="zh-TW" altLang="en-US" sz="2800" b="0" dirty="0">
                <a:latin typeface="Berlin Sans FB" panose="020E0602020502020306" pitchFamily="34" charset="0"/>
              </a:rPr>
              <a:t>筆</a:t>
            </a:r>
          </a:p>
        </p:txBody>
      </p:sp>
      <p:sp>
        <p:nvSpPr>
          <p:cNvPr id="9" name="Oval 18"/>
          <p:cNvSpPr>
            <a:spLocks noChangeArrowheads="1"/>
          </p:cNvSpPr>
          <p:nvPr/>
        </p:nvSpPr>
        <p:spPr bwMode="auto">
          <a:xfrm>
            <a:off x="4787900" y="3573562"/>
            <a:ext cx="3024188" cy="1223962"/>
          </a:xfrm>
          <a:prstGeom prst="ellipse">
            <a:avLst/>
          </a:prstGeom>
          <a:solidFill>
            <a:srgbClr val="FF00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b="0" dirty="0">
                <a:latin typeface="Berlin Sans FB" panose="020E0602020502020306" pitchFamily="34" charset="0"/>
              </a:rPr>
              <a:t>(n-1-i)</a:t>
            </a:r>
            <a:r>
              <a:rPr lang="zh-TW" altLang="en-US" sz="2800" b="0" dirty="0">
                <a:latin typeface="Berlin Sans FB" panose="020E0602020502020306" pitchFamily="34" charset="0"/>
              </a:rPr>
              <a:t>筆</a:t>
            </a:r>
            <a:endParaRPr lang="zh-TW" altLang="en-US" sz="2800" b="0" baseline="-25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ACBEC51-01BF-414D-8F1E-5E3963514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942"/>
            <a:ext cx="9144000" cy="302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153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04E7C9E-C59B-4FC3-AEF7-F06E32623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9408"/>
            <a:ext cx="9144000" cy="383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7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初等排序方法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zh-TW" dirty="0"/>
              <a:t>Avg. Case Time Complexity: 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</a:p>
          <a:p>
            <a:pPr lvl="1">
              <a:spcBef>
                <a:spcPct val="30000"/>
              </a:spcBef>
            </a:pPr>
            <a:r>
              <a:rPr lang="en-US" altLang="zh-TW" dirty="0"/>
              <a:t>Insert Sort</a:t>
            </a:r>
          </a:p>
          <a:p>
            <a:pPr lvl="1">
              <a:spcBef>
                <a:spcPct val="30000"/>
              </a:spcBef>
            </a:pPr>
            <a:r>
              <a:rPr lang="en-US" altLang="zh-TW" dirty="0"/>
              <a:t>Selection Sort</a:t>
            </a:r>
          </a:p>
          <a:p>
            <a:pPr lvl="1">
              <a:spcBef>
                <a:spcPct val="30000"/>
              </a:spcBef>
            </a:pPr>
            <a:r>
              <a:rPr lang="en-US" altLang="zh-TW" dirty="0"/>
              <a:t>Bubble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3122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nary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TW" altLang="en-US" dirty="0"/>
                  <a:t>帶入有兩種狀況</a:t>
                </a:r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114461"/>
            <a:ext cx="6266667" cy="24666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63" y="4911812"/>
            <a:ext cx="5990476" cy="164761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11560" y="177080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狀況一</a:t>
            </a:r>
            <a:r>
              <a:rPr lang="en-US" altLang="zh-TW" dirty="0"/>
              <a:t>: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11560" y="448433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狀況二</a:t>
            </a:r>
            <a:r>
              <a:rPr lang="en-US" altLang="zh-TW" dirty="0"/>
              <a:t>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341675" y="4224803"/>
                <a:ext cx="2693814" cy="519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675" y="4224803"/>
                <a:ext cx="2693814" cy="5190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8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98128"/>
          </a:xfrm>
        </p:spPr>
        <p:txBody>
          <a:bodyPr/>
          <a:lstStyle/>
          <a:p>
            <a:r>
              <a:rPr lang="en-US" altLang="zh-TW" cap="none" dirty="0"/>
              <a:t>Space-Complexity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457200" y="1485602"/>
            <a:ext cx="8291513" cy="511175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O(log n) ~ O(n)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[</a:t>
            </a:r>
            <a:r>
              <a:rPr lang="zh-TW" altLang="en-US" dirty="0">
                <a:sym typeface="Symbol" panose="05050102010706020507" pitchFamily="18" charset="2"/>
              </a:rPr>
              <a:t>說明</a:t>
            </a:r>
            <a:r>
              <a:rPr lang="en-US" altLang="zh-TW" dirty="0">
                <a:sym typeface="Symbol" panose="05050102010706020507" pitchFamily="18" charset="2"/>
              </a:rPr>
              <a:t>]: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>
                <a:sym typeface="Symbol" panose="05050102010706020507" pitchFamily="18" charset="2"/>
              </a:rPr>
              <a:t>額外的空間需求，來自於遞迴呼叫所需的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Stack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空間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>
                <a:sym typeface="Symbol" panose="05050102010706020507" pitchFamily="18" charset="2"/>
              </a:rPr>
              <a:t>而</a:t>
            </a:r>
            <a:r>
              <a:rPr lang="en-US" altLang="zh-TW" dirty="0">
                <a:sym typeface="Symbol" panose="05050102010706020507" pitchFamily="18" charset="2"/>
              </a:rPr>
              <a:t>Stack</a:t>
            </a:r>
            <a:r>
              <a:rPr lang="zh-TW" altLang="en-US" dirty="0">
                <a:sym typeface="Symbol" panose="05050102010706020507" pitchFamily="18" charset="2"/>
              </a:rPr>
              <a:t>空間的大小，取決於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遞迴呼叫的深度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>
                <a:sym typeface="Symbol" panose="05050102010706020507" pitchFamily="18" charset="2"/>
              </a:rPr>
              <a:t>Best Case: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O(log</a:t>
            </a:r>
            <a:r>
              <a:rPr lang="en-US" altLang="zh-TW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n)</a:t>
            </a:r>
            <a:r>
              <a:rPr lang="en-US" altLang="zh-TW" dirty="0"/>
              <a:t>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由</a:t>
            </a:r>
            <a:r>
              <a:rPr lang="en-US" altLang="zh-TW" dirty="0"/>
              <a:t>Best Case</a:t>
            </a:r>
            <a:r>
              <a:rPr lang="zh-TW" altLang="en-US" dirty="0"/>
              <a:t>的時間複雜度分析可以得知，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遞迴呼叫的深度是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</a:t>
            </a:r>
            <a:r>
              <a:rPr lang="en-US" altLang="zh-TW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n</a:t>
            </a:r>
            <a:r>
              <a:rPr lang="zh-TW" altLang="en-US" dirty="0"/>
              <a:t>，即</a:t>
            </a:r>
            <a:r>
              <a:rPr lang="en-US" altLang="zh-TW" dirty="0"/>
              <a:t>: </a:t>
            </a:r>
            <a:r>
              <a:rPr lang="zh-TW" altLang="en-US" dirty="0"/>
              <a:t>做過 </a:t>
            </a:r>
            <a:r>
              <a:rPr lang="en-US" altLang="zh-TW" dirty="0"/>
              <a:t>log n </a:t>
            </a:r>
            <a:r>
              <a:rPr lang="zh-TW" altLang="en-US" dirty="0"/>
              <a:t>次呼叫後，整體資料量只剩 </a:t>
            </a:r>
            <a:r>
              <a:rPr lang="en-US" altLang="zh-TW" dirty="0"/>
              <a:t>1 </a:t>
            </a:r>
            <a:r>
              <a:rPr lang="zh-TW" altLang="en-US" dirty="0"/>
              <a:t>筆，即可停止呼叫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>
                <a:sym typeface="Symbol" panose="05050102010706020507" pitchFamily="18" charset="2"/>
              </a:rPr>
              <a:t>Worst Case: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O(n)</a:t>
            </a:r>
            <a:r>
              <a:rPr lang="en-US" altLang="zh-TW" dirty="0"/>
              <a:t>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由</a:t>
            </a:r>
            <a:r>
              <a:rPr lang="en-US" altLang="zh-TW" dirty="0"/>
              <a:t>Worst Case</a:t>
            </a:r>
            <a:r>
              <a:rPr lang="zh-TW" altLang="en-US" dirty="0"/>
              <a:t>的時間複雜度分析可以得知，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遞迴呼叫的深度是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(n-1)</a:t>
            </a:r>
            <a:r>
              <a:rPr lang="zh-TW" altLang="en-US" dirty="0"/>
              <a:t>，即</a:t>
            </a:r>
            <a:r>
              <a:rPr lang="en-US" altLang="zh-TW" dirty="0"/>
              <a:t>: </a:t>
            </a:r>
            <a:r>
              <a:rPr lang="zh-TW" altLang="en-US" dirty="0"/>
              <a:t>做過</a:t>
            </a:r>
            <a:r>
              <a:rPr lang="en-US" altLang="zh-TW" dirty="0"/>
              <a:t>(n-1)</a:t>
            </a:r>
            <a:r>
              <a:rPr lang="zh-TW" altLang="en-US" dirty="0"/>
              <a:t>次呼叫後，資料量只剩 </a:t>
            </a:r>
            <a:r>
              <a:rPr lang="en-US" altLang="zh-TW" dirty="0"/>
              <a:t>1 </a:t>
            </a:r>
            <a:r>
              <a:rPr lang="zh-TW" altLang="en-US" dirty="0"/>
              <a:t>筆，即可停止呼叫</a:t>
            </a:r>
          </a:p>
        </p:txBody>
      </p:sp>
    </p:spTree>
    <p:extLst>
      <p:ext uri="{BB962C8B-B14F-4D97-AF65-F5344CB8AC3E}">
        <p14:creationId xmlns:p14="http://schemas.microsoft.com/office/powerpoint/2010/main" val="119394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725227"/>
          </a:xfrm>
        </p:spPr>
        <p:txBody>
          <a:bodyPr/>
          <a:lstStyle/>
          <a:p>
            <a:r>
              <a:rPr lang="en-US" altLang="zh-TW" cap="none" dirty="0"/>
              <a:t>Stable / Unstable</a:t>
            </a:r>
            <a:endParaRPr lang="zh-TW" altLang="en-US" cap="none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412701"/>
            <a:ext cx="8291513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/>
              <a:t> Unstable (</a:t>
            </a:r>
            <a:r>
              <a:rPr lang="zh-TW" altLang="en-US"/>
              <a:t>不穩定的</a:t>
            </a:r>
            <a:r>
              <a:rPr lang="en-US" altLang="zh-TW"/>
              <a:t>)</a:t>
            </a:r>
          </a:p>
          <a:p>
            <a:pPr>
              <a:lnSpc>
                <a:spcPct val="110000"/>
              </a:lnSpc>
            </a:pPr>
            <a:r>
              <a:rPr lang="zh-TW" altLang="en-US"/>
              <a:t>說明</a:t>
            </a:r>
            <a:r>
              <a:rPr lang="en-US" altLang="zh-TW"/>
              <a:t>:</a:t>
            </a:r>
            <a:endParaRPr lang="en-US" altLang="zh-TW" sz="2000"/>
          </a:p>
          <a:p>
            <a:pPr>
              <a:lnSpc>
                <a:spcPct val="110000"/>
              </a:lnSpc>
            </a:pPr>
            <a:endParaRPr lang="en-US" altLang="zh-TW"/>
          </a:p>
          <a:p>
            <a:pPr>
              <a:lnSpc>
                <a:spcPct val="110000"/>
              </a:lnSpc>
            </a:pPr>
            <a:endParaRPr lang="en-US" altLang="zh-TW"/>
          </a:p>
          <a:p>
            <a:pPr>
              <a:lnSpc>
                <a:spcPct val="110000"/>
              </a:lnSpc>
            </a:pPr>
            <a:endParaRPr lang="en-US" altLang="zh-TW"/>
          </a:p>
          <a:p>
            <a:pPr>
              <a:lnSpc>
                <a:spcPct val="110000"/>
              </a:lnSpc>
            </a:pPr>
            <a:endParaRPr lang="en-US" altLang="zh-TW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56525"/>
              </p:ext>
            </p:extLst>
          </p:nvPr>
        </p:nvGraphicFramePr>
        <p:xfrm>
          <a:off x="2484438" y="2446163"/>
          <a:ext cx="4824412" cy="914400"/>
        </p:xfrm>
        <a:graphic>
          <a:graphicData uri="http://schemas.openxmlformats.org/drawingml/2006/table">
            <a:tbl>
              <a:tblPr/>
              <a:tblGrid>
                <a:gridCol w="603250">
                  <a:extLst>
                    <a:ext uri="{9D8B030D-6E8A-4147-A177-3AD203B41FA5}">
                      <a16:colId xmlns:a16="http://schemas.microsoft.com/office/drawing/2014/main" val="2072540421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62018931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11531978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65967079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645854294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979214526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424271763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453009848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56510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8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80234"/>
                  </a:ext>
                </a:extLst>
              </a:tr>
            </a:tbl>
          </a:graphicData>
        </a:graphic>
      </p:graphicFrame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2051050" y="2876376"/>
            <a:ext cx="32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>
                <a:latin typeface="Berlin Sans FB" panose="020E0602020502020306" pitchFamily="34" charset="0"/>
              </a:rPr>
              <a:t>S</a:t>
            </a:r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179388" y="5294138"/>
            <a:ext cx="3686175" cy="1519238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3050" indent="-2730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TW" sz="2000" b="0">
                <a:latin typeface="Berlin Sans FB" panose="020E0602020502020306" pitchFamily="34" charset="0"/>
              </a:rPr>
              <a:t>∵</a:t>
            </a:r>
            <a:r>
              <a:rPr lang="zh-TW" altLang="en-US" sz="2000" b="0">
                <a:latin typeface="Berlin Sans FB" panose="020E0602020502020306" pitchFamily="34" charset="0"/>
              </a:rPr>
              <a:t>相同鍵值的記錄在排序後，其</a:t>
            </a:r>
            <a:r>
              <a:rPr lang="zh-TW" altLang="en-US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相對位置有改變</a:t>
            </a:r>
            <a:r>
              <a:rPr lang="zh-TW" altLang="en-US" sz="2000" b="0">
                <a:latin typeface="Berlin Sans FB" panose="020E0602020502020306" pitchFamily="34" charset="0"/>
              </a:rPr>
              <a:t>，亦即有</a:t>
            </a:r>
            <a:r>
              <a:rPr lang="zh-TW" altLang="en-US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不必要的</a:t>
            </a:r>
            <a:r>
              <a:rPr lang="en-US" altLang="zh-TW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Swap</a:t>
            </a:r>
            <a:r>
              <a:rPr lang="zh-TW" altLang="en-US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發生</a:t>
            </a:r>
            <a:r>
              <a:rPr lang="en-US" altLang="zh-TW" sz="2000" b="0">
                <a:latin typeface="Berlin Sans FB" panose="020E0602020502020306" pitchFamily="34" charset="0"/>
              </a:rPr>
              <a:t>,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TW" sz="2000" b="0">
                <a:latin typeface="Berlin Sans FB" panose="020E0602020502020306" pitchFamily="34" charset="0"/>
              </a:rPr>
              <a:t>∴</a:t>
            </a: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Unstable</a:t>
            </a:r>
          </a:p>
        </p:txBody>
      </p:sp>
      <p:graphicFrame>
        <p:nvGraphicFramePr>
          <p:cNvPr id="10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799681"/>
              </p:ext>
            </p:extLst>
          </p:nvPr>
        </p:nvGraphicFramePr>
        <p:xfrm>
          <a:off x="2484438" y="4244801"/>
          <a:ext cx="4824412" cy="914400"/>
        </p:xfrm>
        <a:graphic>
          <a:graphicData uri="http://schemas.openxmlformats.org/drawingml/2006/table">
            <a:tbl>
              <a:tblPr/>
              <a:tblGrid>
                <a:gridCol w="603250">
                  <a:extLst>
                    <a:ext uri="{9D8B030D-6E8A-4147-A177-3AD203B41FA5}">
                      <a16:colId xmlns:a16="http://schemas.microsoft.com/office/drawing/2014/main" val="49147709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5081017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2048549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26627707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470928713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53771886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417349740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0666296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965393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8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8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336109"/>
                  </a:ext>
                </a:extLst>
              </a:tr>
            </a:tbl>
          </a:graphicData>
        </a:graphic>
      </p:graphicFrame>
      <p:sp>
        <p:nvSpPr>
          <p:cNvPr id="11" name="AutoShape 80"/>
          <p:cNvSpPr>
            <a:spLocks noChangeArrowheads="1"/>
          </p:cNvSpPr>
          <p:nvPr/>
        </p:nvSpPr>
        <p:spPr bwMode="auto">
          <a:xfrm>
            <a:off x="4427538" y="3793951"/>
            <a:ext cx="485775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12" name="Text Box 81"/>
          <p:cNvSpPr txBox="1">
            <a:spLocks noChangeArrowheads="1"/>
          </p:cNvSpPr>
          <p:nvPr/>
        </p:nvSpPr>
        <p:spPr bwMode="auto">
          <a:xfrm>
            <a:off x="4932363" y="3787601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/>
              <a:t>某一回合後</a:t>
            </a:r>
          </a:p>
        </p:txBody>
      </p:sp>
      <p:grpSp>
        <p:nvGrpSpPr>
          <p:cNvPr id="13" name="Group 88"/>
          <p:cNvGrpSpPr>
            <a:grpSpLocks/>
          </p:cNvGrpSpPr>
          <p:nvPr/>
        </p:nvGrpSpPr>
        <p:grpSpPr bwMode="auto">
          <a:xfrm>
            <a:off x="2497138" y="3355801"/>
            <a:ext cx="561975" cy="582612"/>
            <a:chOff x="1573" y="2069"/>
            <a:chExt cx="354" cy="367"/>
          </a:xfrm>
        </p:grpSpPr>
        <p:sp>
          <p:nvSpPr>
            <p:cNvPr id="14" name="Line 86"/>
            <p:cNvSpPr>
              <a:spLocks noChangeShapeType="1"/>
            </p:cNvSpPr>
            <p:nvPr/>
          </p:nvSpPr>
          <p:spPr bwMode="auto">
            <a:xfrm flipV="1">
              <a:off x="1746" y="206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Text Box 87"/>
            <p:cNvSpPr txBox="1">
              <a:spLocks noChangeArrowheads="1"/>
            </p:cNvSpPr>
            <p:nvPr/>
          </p:nvSpPr>
          <p:spPr bwMode="auto">
            <a:xfrm>
              <a:off x="1573" y="2205"/>
              <a:ext cx="3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0">
                  <a:latin typeface="Berlin Sans FB" panose="020E0602020502020306" pitchFamily="34" charset="0"/>
                </a:rPr>
                <a:t>P.K.</a:t>
              </a:r>
            </a:p>
          </p:txBody>
        </p:sp>
      </p:grpSp>
      <p:grpSp>
        <p:nvGrpSpPr>
          <p:cNvPr id="16" name="Group 91"/>
          <p:cNvGrpSpPr>
            <a:grpSpLocks/>
          </p:cNvGrpSpPr>
          <p:nvPr/>
        </p:nvGrpSpPr>
        <p:grpSpPr bwMode="auto">
          <a:xfrm>
            <a:off x="2657475" y="1981026"/>
            <a:ext cx="258763" cy="582612"/>
            <a:chOff x="1655" y="1022"/>
            <a:chExt cx="163" cy="367"/>
          </a:xfrm>
        </p:grpSpPr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1746" y="125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Text Box 90"/>
            <p:cNvSpPr txBox="1">
              <a:spLocks noChangeArrowheads="1"/>
            </p:cNvSpPr>
            <p:nvPr/>
          </p:nvSpPr>
          <p:spPr bwMode="auto">
            <a:xfrm>
              <a:off x="1655" y="1022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erlin Sans FB" panose="020E0602020502020306" pitchFamily="34" charset="0"/>
                </a:rPr>
                <a:t>i</a:t>
              </a:r>
            </a:p>
          </p:txBody>
        </p:sp>
      </p:grpSp>
      <p:grpSp>
        <p:nvGrpSpPr>
          <p:cNvPr id="19" name="Group 92"/>
          <p:cNvGrpSpPr>
            <a:grpSpLocks/>
          </p:cNvGrpSpPr>
          <p:nvPr/>
        </p:nvGrpSpPr>
        <p:grpSpPr bwMode="auto">
          <a:xfrm>
            <a:off x="7481888" y="1987376"/>
            <a:ext cx="258762" cy="582612"/>
            <a:chOff x="1655" y="1022"/>
            <a:chExt cx="163" cy="367"/>
          </a:xfrm>
        </p:grpSpPr>
        <p:sp>
          <p:nvSpPr>
            <p:cNvPr id="20" name="Line 93"/>
            <p:cNvSpPr>
              <a:spLocks noChangeShapeType="1"/>
            </p:cNvSpPr>
            <p:nvPr/>
          </p:nvSpPr>
          <p:spPr bwMode="auto">
            <a:xfrm>
              <a:off x="1746" y="125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Text Box 94"/>
            <p:cNvSpPr txBox="1">
              <a:spLocks noChangeArrowheads="1"/>
            </p:cNvSpPr>
            <p:nvPr/>
          </p:nvSpPr>
          <p:spPr bwMode="auto">
            <a:xfrm>
              <a:off x="1655" y="1022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erlin Sans FB" panose="020E0602020502020306" pitchFamily="34" charset="0"/>
                </a:rPr>
                <a:t>j</a:t>
              </a:r>
            </a:p>
          </p:txBody>
        </p:sp>
      </p:grpSp>
      <p:sp>
        <p:nvSpPr>
          <p:cNvPr id="22" name="Line 95"/>
          <p:cNvSpPr>
            <a:spLocks noChangeShapeType="1"/>
          </p:cNvSpPr>
          <p:nvPr/>
        </p:nvSpPr>
        <p:spPr bwMode="auto">
          <a:xfrm>
            <a:off x="2916238" y="2276301"/>
            <a:ext cx="1079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Line 96"/>
          <p:cNvSpPr>
            <a:spLocks noChangeShapeType="1"/>
          </p:cNvSpPr>
          <p:nvPr/>
        </p:nvSpPr>
        <p:spPr bwMode="auto">
          <a:xfrm flipH="1">
            <a:off x="6372225" y="2420763"/>
            <a:ext cx="10795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4" name="Group 97"/>
          <p:cNvGrpSpPr>
            <a:grpSpLocks/>
          </p:cNvGrpSpPr>
          <p:nvPr/>
        </p:nvGrpSpPr>
        <p:grpSpPr bwMode="auto">
          <a:xfrm>
            <a:off x="3995738" y="3392313"/>
            <a:ext cx="2447925" cy="512763"/>
            <a:chOff x="1474" y="2886"/>
            <a:chExt cx="2222" cy="1179"/>
          </a:xfrm>
        </p:grpSpPr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1474" y="288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1474" y="3249"/>
              <a:ext cx="2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 flipV="1">
              <a:off x="3696" y="288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Text Box 101"/>
            <p:cNvSpPr txBox="1">
              <a:spLocks noChangeArrowheads="1"/>
            </p:cNvSpPr>
            <p:nvPr/>
          </p:nvSpPr>
          <p:spPr bwMode="auto">
            <a:xfrm>
              <a:off x="2323" y="3222"/>
              <a:ext cx="651" cy="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Swap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2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  <p:bldP spid="9" grpId="0" animBg="1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Merge Sort </a:t>
            </a:r>
            <a:r>
              <a:rPr lang="en-US" altLang="zh-TW" dirty="0"/>
              <a:t>(</a:t>
            </a:r>
            <a:r>
              <a:rPr lang="zh-TW" altLang="en-US" dirty="0"/>
              <a:t>合併排序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zh-TW" altLang="en-US" dirty="0"/>
              <a:t>觀念</a:t>
            </a:r>
            <a:r>
              <a:rPr lang="en-US" altLang="zh-TW" dirty="0"/>
              <a:t>:</a:t>
            </a:r>
          </a:p>
          <a:p>
            <a:pPr lvl="1">
              <a:spcBef>
                <a:spcPct val="30000"/>
              </a:spcBef>
            </a:pPr>
            <a:r>
              <a:rPr lang="zh-TW" altLang="en-US" dirty="0"/>
              <a:t>將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兩個已排序過</a:t>
            </a:r>
            <a:r>
              <a:rPr lang="zh-TW" altLang="en-US" dirty="0"/>
              <a:t>的記錄合併，而得到另一個排序好的記錄。</a:t>
            </a:r>
          </a:p>
          <a:p>
            <a:pPr>
              <a:spcBef>
                <a:spcPct val="30000"/>
              </a:spcBef>
            </a:pPr>
            <a:r>
              <a:rPr lang="zh-TW" altLang="en-US" dirty="0"/>
              <a:t>可分為兩種類型</a:t>
            </a:r>
            <a:r>
              <a:rPr lang="en-US" altLang="zh-TW" dirty="0"/>
              <a:t>:</a:t>
            </a:r>
          </a:p>
          <a:p>
            <a:pPr lvl="1">
              <a:spcBef>
                <a:spcPct val="30000"/>
              </a:spcBef>
            </a:pPr>
            <a:r>
              <a:rPr lang="en-US" altLang="zh-TW" dirty="0"/>
              <a:t>Recursive (</a:t>
            </a:r>
            <a:r>
              <a:rPr lang="zh-TW" altLang="en-US" dirty="0"/>
              <a:t>遞迴</a:t>
            </a:r>
            <a:r>
              <a:rPr lang="en-US" altLang="zh-TW" dirty="0"/>
              <a:t>)</a:t>
            </a:r>
          </a:p>
          <a:p>
            <a:pPr lvl="1">
              <a:spcBef>
                <a:spcPct val="30000"/>
              </a:spcBef>
            </a:pPr>
            <a:r>
              <a:rPr lang="en-US" altLang="zh-TW" dirty="0"/>
              <a:t>Iterative (</a:t>
            </a:r>
            <a:r>
              <a:rPr lang="zh-TW" altLang="en-US" dirty="0"/>
              <a:t>迴圈</a:t>
            </a:r>
            <a:r>
              <a:rPr lang="en-US" altLang="zh-TW" dirty="0"/>
              <a:t>, </a:t>
            </a:r>
            <a:r>
              <a:rPr lang="zh-TW" altLang="en-US" dirty="0"/>
              <a:t>非遞迴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0891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Recursive Merge Sort </a:t>
            </a:r>
            <a:r>
              <a:rPr lang="en-US" altLang="zh-TW" dirty="0"/>
              <a:t>(</a:t>
            </a:r>
            <a:r>
              <a:rPr lang="zh-TW" altLang="en-US" dirty="0"/>
              <a:t>遞迴合併排序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將資料量 </a:t>
            </a:r>
            <a:r>
              <a:rPr lang="en-US" altLang="zh-TW" dirty="0"/>
              <a:t>n </a:t>
            </a:r>
            <a:r>
              <a:rPr lang="zh-TW" altLang="en-US" dirty="0"/>
              <a:t>切成 </a:t>
            </a:r>
            <a:r>
              <a:rPr lang="en-US" altLang="zh-TW" dirty="0"/>
              <a:t>n/2 </a:t>
            </a:r>
            <a:r>
              <a:rPr lang="zh-TW" altLang="en-US" dirty="0"/>
              <a:t>與 </a:t>
            </a:r>
            <a:r>
              <a:rPr lang="en-US" altLang="zh-TW" dirty="0"/>
              <a:t>n/2 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兩半部</a:t>
            </a:r>
            <a:r>
              <a:rPr lang="zh-TW" altLang="en-US" dirty="0"/>
              <a:t>，再各自</a:t>
            </a:r>
            <a:r>
              <a:rPr lang="en-US" altLang="zh-TW" dirty="0"/>
              <a:t>Merge Sort</a:t>
            </a:r>
            <a:r>
              <a:rPr lang="zh-TW" altLang="en-US" dirty="0"/>
              <a:t>，最後合併兩半部之排序結果即成。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endParaRPr lang="zh-TW" altLang="en-US" dirty="0"/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切割資料量 </a:t>
            </a:r>
            <a:r>
              <a:rPr lang="en-US" altLang="zh-TW" dirty="0"/>
              <a:t>n </a:t>
            </a:r>
            <a:r>
              <a:rPr lang="zh-TW" altLang="en-US" dirty="0"/>
              <a:t>的公式為</a:t>
            </a:r>
            <a:r>
              <a:rPr lang="en-US" altLang="zh-TW" dirty="0"/>
              <a:t>: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endParaRPr lang="en-US" altLang="zh-TW" dirty="0"/>
          </a:p>
          <a:p>
            <a:pPr>
              <a:spcBef>
                <a:spcPct val="30000"/>
              </a:spcBef>
            </a:pPr>
            <a:r>
              <a:rPr lang="en-US" altLang="zh-TW" dirty="0"/>
              <a:t>[ ]: Run,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已排序好</a:t>
            </a:r>
            <a:r>
              <a:rPr lang="zh-TW" altLang="en-US" dirty="0"/>
              <a:t>的檔案記錄</a:t>
            </a:r>
          </a:p>
          <a:p>
            <a:pPr>
              <a:spcBef>
                <a:spcPct val="30000"/>
              </a:spcBef>
            </a:pPr>
            <a:r>
              <a:rPr lang="en-US" altLang="zh-TW" dirty="0"/>
              <a:t>Run</a:t>
            </a:r>
            <a:r>
              <a:rPr lang="zh-TW" altLang="en-US" dirty="0"/>
              <a:t>的長度</a:t>
            </a:r>
            <a:r>
              <a:rPr lang="en-US" altLang="zh-TW" dirty="0"/>
              <a:t>: Run</a:t>
            </a:r>
            <a:r>
              <a:rPr lang="zh-TW" altLang="en-US" dirty="0"/>
              <a:t>中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記錄個數</a:t>
            </a:r>
          </a:p>
          <a:p>
            <a:endParaRPr lang="zh-TW" altLang="en-US" dirty="0"/>
          </a:p>
        </p:txBody>
      </p:sp>
      <p:graphicFrame>
        <p:nvGraphicFramePr>
          <p:cNvPr id="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192956"/>
              </p:ext>
            </p:extLst>
          </p:nvPr>
        </p:nvGraphicFramePr>
        <p:xfrm>
          <a:off x="4283968" y="3429000"/>
          <a:ext cx="20177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方程式" r:id="rId3" imgW="927000" imgH="431640" progId="Equation.3">
                  <p:embed/>
                </p:oleObj>
              </mc:Choice>
              <mc:Fallback>
                <p:oleObj name="方程式" r:id="rId3" imgW="927000" imgH="431640" progId="Equation.3">
                  <p:embed/>
                  <p:pic>
                    <p:nvPicPr>
                      <p:cNvPr id="67895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429000"/>
                        <a:ext cx="20177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46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620713"/>
            <a:ext cx="6553200" cy="616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9"/>
          <p:cNvSpPr>
            <a:spLocks noChangeArrowheads="1"/>
          </p:cNvSpPr>
          <p:nvPr/>
        </p:nvSpPr>
        <p:spPr bwMode="auto">
          <a:xfrm>
            <a:off x="2484438" y="1022350"/>
            <a:ext cx="6480175" cy="617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40"/>
          <p:cNvSpPr>
            <a:spLocks noChangeArrowheads="1"/>
          </p:cNvSpPr>
          <p:nvPr/>
        </p:nvSpPr>
        <p:spPr bwMode="auto">
          <a:xfrm>
            <a:off x="2484438" y="1633538"/>
            <a:ext cx="6473825" cy="623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Rectangle 41"/>
          <p:cNvSpPr>
            <a:spLocks noChangeArrowheads="1"/>
          </p:cNvSpPr>
          <p:nvPr/>
        </p:nvSpPr>
        <p:spPr bwMode="auto">
          <a:xfrm>
            <a:off x="2339975" y="2228850"/>
            <a:ext cx="6624638" cy="615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42"/>
          <p:cNvSpPr>
            <a:spLocks noChangeArrowheads="1"/>
          </p:cNvSpPr>
          <p:nvPr/>
        </p:nvSpPr>
        <p:spPr bwMode="auto">
          <a:xfrm>
            <a:off x="2339975" y="2836863"/>
            <a:ext cx="6624638" cy="592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2339975" y="4076700"/>
            <a:ext cx="6624638" cy="695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2339975" y="4765675"/>
            <a:ext cx="6624638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Rectangle 45"/>
          <p:cNvSpPr>
            <a:spLocks noChangeArrowheads="1"/>
          </p:cNvSpPr>
          <p:nvPr/>
        </p:nvSpPr>
        <p:spPr bwMode="auto">
          <a:xfrm>
            <a:off x="2339975" y="5413375"/>
            <a:ext cx="6624638" cy="679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Rectangle 46"/>
          <p:cNvSpPr>
            <a:spLocks noChangeArrowheads="1"/>
          </p:cNvSpPr>
          <p:nvPr/>
        </p:nvSpPr>
        <p:spPr bwMode="auto">
          <a:xfrm>
            <a:off x="2339975" y="6084888"/>
            <a:ext cx="6610350" cy="7096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3" name="Group 73"/>
          <p:cNvGrpSpPr>
            <a:grpSpLocks/>
          </p:cNvGrpSpPr>
          <p:nvPr/>
        </p:nvGrpSpPr>
        <p:grpSpPr bwMode="auto">
          <a:xfrm>
            <a:off x="180975" y="1773238"/>
            <a:ext cx="1727200" cy="3729037"/>
            <a:chOff x="68" y="1162"/>
            <a:chExt cx="1186" cy="1929"/>
          </a:xfrm>
        </p:grpSpPr>
        <p:sp>
          <p:nvSpPr>
            <p:cNvPr id="14" name="Rectangle 65"/>
            <p:cNvSpPr>
              <a:spLocks noChangeArrowheads="1"/>
            </p:cNvSpPr>
            <p:nvPr/>
          </p:nvSpPr>
          <p:spPr bwMode="auto">
            <a:xfrm>
              <a:off x="68" y="2597"/>
              <a:ext cx="118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5" name="Rectangle 62"/>
            <p:cNvSpPr>
              <a:spLocks noChangeArrowheads="1"/>
            </p:cNvSpPr>
            <p:nvPr/>
          </p:nvSpPr>
          <p:spPr bwMode="auto">
            <a:xfrm>
              <a:off x="68" y="2023"/>
              <a:ext cx="118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6" name="Rectangle 51"/>
            <p:cNvSpPr>
              <a:spLocks noChangeArrowheads="1"/>
            </p:cNvSpPr>
            <p:nvPr/>
          </p:nvSpPr>
          <p:spPr bwMode="auto">
            <a:xfrm>
              <a:off x="68" y="2310"/>
              <a:ext cx="118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7" name="Rectangle 50"/>
            <p:cNvSpPr>
              <a:spLocks noChangeArrowheads="1"/>
            </p:cNvSpPr>
            <p:nvPr/>
          </p:nvSpPr>
          <p:spPr bwMode="auto">
            <a:xfrm>
              <a:off x="68" y="1736"/>
              <a:ext cx="118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8" name="Rectangle 49"/>
            <p:cNvSpPr>
              <a:spLocks noChangeArrowheads="1"/>
            </p:cNvSpPr>
            <p:nvPr/>
          </p:nvSpPr>
          <p:spPr bwMode="auto">
            <a:xfrm>
              <a:off x="68" y="1449"/>
              <a:ext cx="118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19" name="Rectangle 48"/>
            <p:cNvSpPr>
              <a:spLocks noChangeArrowheads="1"/>
            </p:cNvSpPr>
            <p:nvPr/>
          </p:nvSpPr>
          <p:spPr bwMode="auto">
            <a:xfrm>
              <a:off x="68" y="1162"/>
              <a:ext cx="118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20" name="Line 52"/>
            <p:cNvSpPr>
              <a:spLocks noChangeShapeType="1"/>
            </p:cNvSpPr>
            <p:nvPr/>
          </p:nvSpPr>
          <p:spPr bwMode="auto">
            <a:xfrm>
              <a:off x="68" y="1162"/>
              <a:ext cx="118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>
              <a:off x="68" y="1449"/>
              <a:ext cx="11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54"/>
            <p:cNvSpPr>
              <a:spLocks noChangeShapeType="1"/>
            </p:cNvSpPr>
            <p:nvPr/>
          </p:nvSpPr>
          <p:spPr bwMode="auto">
            <a:xfrm>
              <a:off x="68" y="1736"/>
              <a:ext cx="11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55"/>
            <p:cNvSpPr>
              <a:spLocks noChangeShapeType="1"/>
            </p:cNvSpPr>
            <p:nvPr/>
          </p:nvSpPr>
          <p:spPr bwMode="auto">
            <a:xfrm>
              <a:off x="68" y="2310"/>
              <a:ext cx="11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Line 56"/>
            <p:cNvSpPr>
              <a:spLocks noChangeShapeType="1"/>
            </p:cNvSpPr>
            <p:nvPr/>
          </p:nvSpPr>
          <p:spPr bwMode="auto">
            <a:xfrm>
              <a:off x="68" y="2884"/>
              <a:ext cx="118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Line 57"/>
            <p:cNvSpPr>
              <a:spLocks noChangeShapeType="1"/>
            </p:cNvSpPr>
            <p:nvPr/>
          </p:nvSpPr>
          <p:spPr bwMode="auto">
            <a:xfrm>
              <a:off x="68" y="1162"/>
              <a:ext cx="0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Line 58"/>
            <p:cNvSpPr>
              <a:spLocks noChangeShapeType="1"/>
            </p:cNvSpPr>
            <p:nvPr/>
          </p:nvSpPr>
          <p:spPr bwMode="auto">
            <a:xfrm>
              <a:off x="1254" y="1162"/>
              <a:ext cx="0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Line 63"/>
            <p:cNvSpPr>
              <a:spLocks noChangeShapeType="1"/>
            </p:cNvSpPr>
            <p:nvPr/>
          </p:nvSpPr>
          <p:spPr bwMode="auto">
            <a:xfrm>
              <a:off x="68" y="2023"/>
              <a:ext cx="11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>
              <a:off x="68" y="2597"/>
              <a:ext cx="11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Line 68"/>
            <p:cNvSpPr>
              <a:spLocks noChangeShapeType="1"/>
            </p:cNvSpPr>
            <p:nvPr/>
          </p:nvSpPr>
          <p:spPr bwMode="auto">
            <a:xfrm>
              <a:off x="68" y="1449"/>
              <a:ext cx="0" cy="14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Line 69"/>
            <p:cNvSpPr>
              <a:spLocks noChangeShapeType="1"/>
            </p:cNvSpPr>
            <p:nvPr/>
          </p:nvSpPr>
          <p:spPr bwMode="auto">
            <a:xfrm>
              <a:off x="1254" y="1449"/>
              <a:ext cx="0" cy="14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Text Box 72"/>
            <p:cNvSpPr txBox="1">
              <a:spLocks noChangeArrowheads="1"/>
            </p:cNvSpPr>
            <p:nvPr/>
          </p:nvSpPr>
          <p:spPr bwMode="auto">
            <a:xfrm>
              <a:off x="385" y="2886"/>
              <a:ext cx="544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Berlin Sans FB Demi" panose="020E0802020502020306" pitchFamily="34" charset="0"/>
                </a:rPr>
                <a:t>Stack</a:t>
              </a:r>
            </a:p>
          </p:txBody>
        </p:sp>
      </p:grpSp>
      <p:sp>
        <p:nvSpPr>
          <p:cNvPr id="32" name="Text Box 74"/>
          <p:cNvSpPr txBox="1">
            <a:spLocks noChangeArrowheads="1"/>
          </p:cNvSpPr>
          <p:nvPr/>
        </p:nvSpPr>
        <p:spPr bwMode="auto">
          <a:xfrm>
            <a:off x="247650" y="4552950"/>
            <a:ext cx="1606550" cy="533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1600">
                <a:latin typeface="Berlin Sans FB Demi" panose="020E0802020502020306" pitchFamily="34" charset="0"/>
              </a:rPr>
              <a:t>第一層切割所有</a:t>
            </a:r>
          </a:p>
          <a:p>
            <a:pPr algn="ctr">
              <a:lnSpc>
                <a:spcPct val="90000"/>
              </a:lnSpc>
            </a:pPr>
            <a:r>
              <a:rPr lang="zh-TW" altLang="en-US" sz="1600">
                <a:latin typeface="Berlin Sans FB Demi" panose="020E0802020502020306" pitchFamily="34" charset="0"/>
              </a:rPr>
              <a:t>資訊依序輸入</a:t>
            </a:r>
          </a:p>
        </p:txBody>
      </p:sp>
      <p:sp>
        <p:nvSpPr>
          <p:cNvPr id="33" name="Text Box 75"/>
          <p:cNvSpPr txBox="1">
            <a:spLocks noChangeArrowheads="1"/>
          </p:cNvSpPr>
          <p:nvPr/>
        </p:nvSpPr>
        <p:spPr bwMode="auto">
          <a:xfrm>
            <a:off x="230188" y="4005263"/>
            <a:ext cx="1606550" cy="533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1600">
                <a:latin typeface="Berlin Sans FB Demi" panose="020E0802020502020306" pitchFamily="34" charset="0"/>
              </a:rPr>
              <a:t>第二層切割所有</a:t>
            </a:r>
          </a:p>
          <a:p>
            <a:pPr algn="ctr">
              <a:lnSpc>
                <a:spcPct val="90000"/>
              </a:lnSpc>
            </a:pPr>
            <a:r>
              <a:rPr lang="zh-TW" altLang="en-US" sz="1600">
                <a:latin typeface="Berlin Sans FB Demi" panose="020E0802020502020306" pitchFamily="34" charset="0"/>
              </a:rPr>
              <a:t>資訊依序輸入</a:t>
            </a:r>
          </a:p>
        </p:txBody>
      </p:sp>
      <p:sp>
        <p:nvSpPr>
          <p:cNvPr id="34" name="Text Box 76"/>
          <p:cNvSpPr txBox="1">
            <a:spLocks noChangeArrowheads="1"/>
          </p:cNvSpPr>
          <p:nvPr/>
        </p:nvSpPr>
        <p:spPr bwMode="auto">
          <a:xfrm>
            <a:off x="230188" y="3444875"/>
            <a:ext cx="1606550" cy="5334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1600">
                <a:latin typeface="Berlin Sans FB Demi" panose="020E0802020502020306" pitchFamily="34" charset="0"/>
              </a:rPr>
              <a:t>第三層切割所有</a:t>
            </a:r>
          </a:p>
          <a:p>
            <a:pPr algn="ctr">
              <a:lnSpc>
                <a:spcPct val="90000"/>
              </a:lnSpc>
            </a:pPr>
            <a:r>
              <a:rPr lang="zh-TW" altLang="en-US" sz="1600">
                <a:latin typeface="Berlin Sans FB Demi" panose="020E0802020502020306" pitchFamily="34" charset="0"/>
              </a:rPr>
              <a:t>資訊依序輸入</a:t>
            </a:r>
          </a:p>
        </p:txBody>
      </p:sp>
      <p:sp>
        <p:nvSpPr>
          <p:cNvPr id="35" name="Text Box 77"/>
          <p:cNvSpPr txBox="1">
            <a:spLocks noChangeArrowheads="1"/>
          </p:cNvSpPr>
          <p:nvPr/>
        </p:nvSpPr>
        <p:spPr bwMode="auto">
          <a:xfrm>
            <a:off x="230188" y="2895600"/>
            <a:ext cx="1606550" cy="5334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1600">
                <a:latin typeface="Berlin Sans FB Demi" panose="020E0802020502020306" pitchFamily="34" charset="0"/>
              </a:rPr>
              <a:t>第四層切割所有</a:t>
            </a:r>
          </a:p>
          <a:p>
            <a:pPr algn="ctr">
              <a:lnSpc>
                <a:spcPct val="90000"/>
              </a:lnSpc>
            </a:pPr>
            <a:r>
              <a:rPr lang="zh-TW" altLang="en-US" sz="1600">
                <a:latin typeface="Berlin Sans FB Demi" panose="020E0802020502020306" pitchFamily="34" charset="0"/>
              </a:rPr>
              <a:t>資訊依序輸入</a:t>
            </a:r>
          </a:p>
        </p:txBody>
      </p:sp>
      <p:sp>
        <p:nvSpPr>
          <p:cNvPr id="36" name="Rectangle 79"/>
          <p:cNvSpPr>
            <a:spLocks noChangeArrowheads="1"/>
          </p:cNvSpPr>
          <p:nvPr/>
        </p:nvSpPr>
        <p:spPr bwMode="auto">
          <a:xfrm>
            <a:off x="2339975" y="3429000"/>
            <a:ext cx="6624638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84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725401"/>
          </a:xfrm>
        </p:spPr>
        <p:txBody>
          <a:bodyPr/>
          <a:lstStyle/>
          <a:p>
            <a:r>
              <a:rPr lang="en-US" altLang="zh-TW" cap="none" dirty="0"/>
              <a:t>Merge The Two Sorted Records </a:t>
            </a:r>
            <a:r>
              <a:rPr lang="en-US" altLang="zh-TW" dirty="0"/>
              <a:t>(</a:t>
            </a:r>
            <a:r>
              <a:rPr lang="en-US" altLang="zh-TW" cap="none" dirty="0"/>
              <a:t>Merge</a:t>
            </a:r>
            <a:r>
              <a:rPr lang="zh-TW" altLang="en-US" dirty="0"/>
              <a:t>副程式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1412875"/>
            <a:ext cx="8362950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zh-TW" altLang="en-US"/>
              <a:t>需要三個整數變數 </a:t>
            </a:r>
            <a:r>
              <a:rPr lang="en-US" altLang="zh-TW"/>
              <a:t>i, j, k.</a:t>
            </a:r>
          </a:p>
          <a:p>
            <a:pPr lvl="1">
              <a:spcBef>
                <a:spcPct val="30000"/>
              </a:spcBef>
            </a:pPr>
            <a:r>
              <a:rPr lang="en-US" altLang="zh-TW"/>
              <a:t>If 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S[i] 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≤ S[j]</a:t>
            </a:r>
            <a:r>
              <a:rPr lang="en-US" altLang="zh-TW">
                <a:cs typeface="Times New Roman" panose="02020603050405020304" pitchFamily="18" charset="0"/>
              </a:rPr>
              <a:t> then </a:t>
            </a:r>
            <a:r>
              <a:rPr lang="en-US" altLang="zh-TW" u="sng">
                <a:cs typeface="Times New Roman" panose="02020603050405020304" pitchFamily="18" charset="0"/>
              </a:rPr>
              <a:t>output S[i], i </a:t>
            </a:r>
            <a:r>
              <a:rPr lang="zh-TW" altLang="en-US" u="sng">
                <a:cs typeface="Times New Roman" panose="02020603050405020304" pitchFamily="18" charset="0"/>
              </a:rPr>
              <a:t>前進且 </a:t>
            </a:r>
            <a:r>
              <a:rPr lang="en-US" altLang="zh-TW" u="sng">
                <a:cs typeface="Times New Roman" panose="02020603050405020304" pitchFamily="18" charset="0"/>
              </a:rPr>
              <a:t>k </a:t>
            </a:r>
            <a:r>
              <a:rPr lang="zh-TW" altLang="en-US" u="sng">
                <a:cs typeface="Times New Roman" panose="02020603050405020304" pitchFamily="18" charset="0"/>
              </a:rPr>
              <a:t>前進</a:t>
            </a:r>
          </a:p>
          <a:p>
            <a:pPr lvl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TW" altLang="en-US">
                <a:cs typeface="Times New Roman" panose="02020603050405020304" pitchFamily="18" charset="0"/>
              </a:rPr>
              <a:t>   </a:t>
            </a:r>
            <a:r>
              <a:rPr lang="en-US" altLang="zh-TW">
                <a:cs typeface="Times New Roman" panose="02020603050405020304" pitchFamily="18" charset="0"/>
              </a:rPr>
              <a:t>else </a:t>
            </a:r>
            <a:r>
              <a:rPr lang="en-US" altLang="zh-TW" u="sng">
                <a:cs typeface="Times New Roman" panose="02020603050405020304" pitchFamily="18" charset="0"/>
              </a:rPr>
              <a:t>output  S[j], j </a:t>
            </a:r>
            <a:r>
              <a:rPr lang="zh-TW" altLang="en-US" u="sng">
                <a:cs typeface="Times New Roman" panose="02020603050405020304" pitchFamily="18" charset="0"/>
              </a:rPr>
              <a:t>前進且 </a:t>
            </a:r>
            <a:r>
              <a:rPr lang="en-US" altLang="zh-TW" u="sng">
                <a:cs typeface="Times New Roman" panose="02020603050405020304" pitchFamily="18" charset="0"/>
              </a:rPr>
              <a:t>k </a:t>
            </a:r>
            <a:r>
              <a:rPr lang="zh-TW" altLang="en-US" u="sng">
                <a:cs typeface="Times New Roman" panose="02020603050405020304" pitchFamily="18" charset="0"/>
              </a:rPr>
              <a:t>前進</a:t>
            </a:r>
          </a:p>
          <a:p>
            <a:pPr lvl="1">
              <a:spcBef>
                <a:spcPct val="30000"/>
              </a:spcBef>
            </a:pPr>
            <a:r>
              <a:rPr lang="zh-TW" altLang="en-US">
                <a:cs typeface="Times New Roman" panose="02020603050405020304" pitchFamily="18" charset="0"/>
              </a:rPr>
              <a:t>當 </a:t>
            </a: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i &gt; mid</a:t>
            </a:r>
            <a:r>
              <a:rPr lang="en-US" altLang="zh-TW">
                <a:cs typeface="Times New Roman" panose="02020603050405020304" pitchFamily="18" charset="0"/>
              </a:rPr>
              <a:t> </a:t>
            </a:r>
            <a:r>
              <a:rPr lang="zh-TW" altLang="en-US">
                <a:cs typeface="Times New Roman" panose="02020603050405020304" pitchFamily="18" charset="0"/>
              </a:rPr>
              <a:t>或 </a:t>
            </a:r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j &gt; high</a:t>
            </a:r>
            <a:r>
              <a:rPr lang="en-US" altLang="zh-TW">
                <a:cs typeface="Times New Roman" panose="02020603050405020304" pitchFamily="18" charset="0"/>
              </a:rPr>
              <a:t> </a:t>
            </a:r>
            <a:r>
              <a:rPr lang="zh-TW" altLang="en-US">
                <a:cs typeface="Times New Roman" panose="02020603050405020304" pitchFamily="18" charset="0"/>
              </a:rPr>
              <a:t>時則停止，並將剩餘記錄</a:t>
            </a:r>
            <a:r>
              <a:rPr lang="en-US" altLang="zh-TW">
                <a:cs typeface="Times New Roman" panose="02020603050405020304" pitchFamily="18" charset="0"/>
              </a:rPr>
              <a:t>output</a:t>
            </a:r>
          </a:p>
        </p:txBody>
      </p:sp>
      <p:grpSp>
        <p:nvGrpSpPr>
          <p:cNvPr id="6" name="Group 395"/>
          <p:cNvGrpSpPr>
            <a:grpSpLocks/>
          </p:cNvGrpSpPr>
          <p:nvPr/>
        </p:nvGrpSpPr>
        <p:grpSpPr bwMode="auto">
          <a:xfrm>
            <a:off x="1547813" y="3879850"/>
            <a:ext cx="6130925" cy="911225"/>
            <a:chOff x="975" y="1586"/>
            <a:chExt cx="3862" cy="574"/>
          </a:xfrm>
        </p:grpSpPr>
        <p:sp>
          <p:nvSpPr>
            <p:cNvPr id="7" name="Rectangle 233"/>
            <p:cNvSpPr>
              <a:spLocks noChangeArrowheads="1"/>
            </p:cNvSpPr>
            <p:nvPr/>
          </p:nvSpPr>
          <p:spPr bwMode="auto">
            <a:xfrm>
              <a:off x="4486" y="1873"/>
              <a:ext cx="35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8" name="Rectangle 231"/>
            <p:cNvSpPr>
              <a:spLocks noChangeArrowheads="1"/>
            </p:cNvSpPr>
            <p:nvPr/>
          </p:nvSpPr>
          <p:spPr bwMode="auto">
            <a:xfrm>
              <a:off x="4486" y="1586"/>
              <a:ext cx="35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11</a:t>
              </a:r>
            </a:p>
          </p:txBody>
        </p:sp>
        <p:sp>
          <p:nvSpPr>
            <p:cNvPr id="9" name="Rectangle 228"/>
            <p:cNvSpPr>
              <a:spLocks noChangeArrowheads="1"/>
            </p:cNvSpPr>
            <p:nvPr/>
          </p:nvSpPr>
          <p:spPr bwMode="auto">
            <a:xfrm>
              <a:off x="4135" y="1873"/>
              <a:ext cx="35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TW" b="0"/>
                <a:t>48]</a:t>
              </a:r>
            </a:p>
          </p:txBody>
        </p:sp>
        <p:sp>
          <p:nvSpPr>
            <p:cNvPr id="10" name="Rectangle 226"/>
            <p:cNvSpPr>
              <a:spLocks noChangeArrowheads="1"/>
            </p:cNvSpPr>
            <p:nvPr/>
          </p:nvSpPr>
          <p:spPr bwMode="auto">
            <a:xfrm>
              <a:off x="4135" y="1586"/>
              <a:ext cx="35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10</a:t>
              </a:r>
            </a:p>
          </p:txBody>
        </p:sp>
        <p:sp>
          <p:nvSpPr>
            <p:cNvPr id="11" name="Rectangle 223"/>
            <p:cNvSpPr>
              <a:spLocks noChangeArrowheads="1"/>
            </p:cNvSpPr>
            <p:nvPr/>
          </p:nvSpPr>
          <p:spPr bwMode="auto">
            <a:xfrm>
              <a:off x="3432" y="1873"/>
              <a:ext cx="3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TW" b="0"/>
                <a:t>77]</a:t>
              </a:r>
            </a:p>
          </p:txBody>
        </p:sp>
        <p:sp>
          <p:nvSpPr>
            <p:cNvPr id="12" name="Rectangle 221"/>
            <p:cNvSpPr>
              <a:spLocks noChangeArrowheads="1"/>
            </p:cNvSpPr>
            <p:nvPr/>
          </p:nvSpPr>
          <p:spPr bwMode="auto">
            <a:xfrm>
              <a:off x="3432" y="1586"/>
              <a:ext cx="3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8</a:t>
              </a:r>
            </a:p>
          </p:txBody>
        </p:sp>
        <p:sp>
          <p:nvSpPr>
            <p:cNvPr id="13" name="Rectangle 218"/>
            <p:cNvSpPr>
              <a:spLocks noChangeArrowheads="1"/>
            </p:cNvSpPr>
            <p:nvPr/>
          </p:nvSpPr>
          <p:spPr bwMode="auto">
            <a:xfrm>
              <a:off x="2731" y="1873"/>
              <a:ext cx="3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59</a:t>
              </a:r>
            </a:p>
          </p:txBody>
        </p:sp>
        <p:sp>
          <p:nvSpPr>
            <p:cNvPr id="14" name="Rectangle 216"/>
            <p:cNvSpPr>
              <a:spLocks noChangeArrowheads="1"/>
            </p:cNvSpPr>
            <p:nvPr/>
          </p:nvSpPr>
          <p:spPr bwMode="auto">
            <a:xfrm>
              <a:off x="2731" y="1586"/>
              <a:ext cx="3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6</a:t>
              </a:r>
            </a:p>
          </p:txBody>
        </p:sp>
        <p:sp>
          <p:nvSpPr>
            <p:cNvPr id="15" name="Rectangle 213"/>
            <p:cNvSpPr>
              <a:spLocks noChangeArrowheads="1"/>
            </p:cNvSpPr>
            <p:nvPr/>
          </p:nvSpPr>
          <p:spPr bwMode="auto">
            <a:xfrm>
              <a:off x="2028" y="1873"/>
              <a:ext cx="3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15</a:t>
              </a:r>
            </a:p>
          </p:txBody>
        </p:sp>
        <p:sp>
          <p:nvSpPr>
            <p:cNvPr id="16" name="Rectangle 211"/>
            <p:cNvSpPr>
              <a:spLocks noChangeArrowheads="1"/>
            </p:cNvSpPr>
            <p:nvPr/>
          </p:nvSpPr>
          <p:spPr bwMode="auto">
            <a:xfrm>
              <a:off x="2028" y="1586"/>
              <a:ext cx="3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4</a:t>
              </a:r>
            </a:p>
          </p:txBody>
        </p:sp>
        <p:sp>
          <p:nvSpPr>
            <p:cNvPr id="17" name="Rectangle 208"/>
            <p:cNvSpPr>
              <a:spLocks noChangeArrowheads="1"/>
            </p:cNvSpPr>
            <p:nvPr/>
          </p:nvSpPr>
          <p:spPr bwMode="auto">
            <a:xfrm>
              <a:off x="1326" y="1873"/>
              <a:ext cx="35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5</a:t>
              </a:r>
            </a:p>
          </p:txBody>
        </p:sp>
        <p:sp>
          <p:nvSpPr>
            <p:cNvPr id="18" name="Rectangle 206"/>
            <p:cNvSpPr>
              <a:spLocks noChangeArrowheads="1"/>
            </p:cNvSpPr>
            <p:nvPr/>
          </p:nvSpPr>
          <p:spPr bwMode="auto">
            <a:xfrm>
              <a:off x="1326" y="1586"/>
              <a:ext cx="35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2</a:t>
              </a:r>
            </a:p>
          </p:txBody>
        </p:sp>
        <p:sp>
          <p:nvSpPr>
            <p:cNvPr id="19" name="Rectangle 194"/>
            <p:cNvSpPr>
              <a:spLocks noChangeArrowheads="1"/>
            </p:cNvSpPr>
            <p:nvPr/>
          </p:nvSpPr>
          <p:spPr bwMode="auto">
            <a:xfrm>
              <a:off x="3784" y="1873"/>
              <a:ext cx="35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TW" b="0"/>
                <a:t>[19</a:t>
              </a:r>
            </a:p>
          </p:txBody>
        </p:sp>
        <p:sp>
          <p:nvSpPr>
            <p:cNvPr id="20" name="Rectangle 193"/>
            <p:cNvSpPr>
              <a:spLocks noChangeArrowheads="1"/>
            </p:cNvSpPr>
            <p:nvPr/>
          </p:nvSpPr>
          <p:spPr bwMode="auto">
            <a:xfrm>
              <a:off x="3081" y="1873"/>
              <a:ext cx="35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61</a:t>
              </a:r>
            </a:p>
          </p:txBody>
        </p:sp>
        <p:sp>
          <p:nvSpPr>
            <p:cNvPr id="21" name="Rectangle 192"/>
            <p:cNvSpPr>
              <a:spLocks noChangeArrowheads="1"/>
            </p:cNvSpPr>
            <p:nvPr/>
          </p:nvSpPr>
          <p:spPr bwMode="auto">
            <a:xfrm>
              <a:off x="2380" y="1873"/>
              <a:ext cx="35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26</a:t>
              </a:r>
            </a:p>
          </p:txBody>
        </p:sp>
        <p:sp>
          <p:nvSpPr>
            <p:cNvPr id="22" name="Rectangle 191"/>
            <p:cNvSpPr>
              <a:spLocks noChangeArrowheads="1"/>
            </p:cNvSpPr>
            <p:nvPr/>
          </p:nvSpPr>
          <p:spPr bwMode="auto">
            <a:xfrm>
              <a:off x="1677" y="1873"/>
              <a:ext cx="35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11</a:t>
              </a:r>
            </a:p>
          </p:txBody>
        </p:sp>
        <p:sp>
          <p:nvSpPr>
            <p:cNvPr id="23" name="Rectangle 190"/>
            <p:cNvSpPr>
              <a:spLocks noChangeArrowheads="1"/>
            </p:cNvSpPr>
            <p:nvPr/>
          </p:nvSpPr>
          <p:spPr bwMode="auto">
            <a:xfrm>
              <a:off x="975" y="1873"/>
              <a:ext cx="35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TW" b="0"/>
                <a:t>[1</a:t>
              </a:r>
            </a:p>
          </p:txBody>
        </p:sp>
        <p:sp>
          <p:nvSpPr>
            <p:cNvPr id="24" name="Rectangle 189"/>
            <p:cNvSpPr>
              <a:spLocks noChangeArrowheads="1"/>
            </p:cNvSpPr>
            <p:nvPr/>
          </p:nvSpPr>
          <p:spPr bwMode="auto">
            <a:xfrm>
              <a:off x="3784" y="1586"/>
              <a:ext cx="35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9</a:t>
              </a:r>
            </a:p>
          </p:txBody>
        </p:sp>
        <p:sp>
          <p:nvSpPr>
            <p:cNvPr id="25" name="Rectangle 188"/>
            <p:cNvSpPr>
              <a:spLocks noChangeArrowheads="1"/>
            </p:cNvSpPr>
            <p:nvPr/>
          </p:nvSpPr>
          <p:spPr bwMode="auto">
            <a:xfrm>
              <a:off x="3081" y="1586"/>
              <a:ext cx="35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7</a:t>
              </a:r>
            </a:p>
          </p:txBody>
        </p:sp>
        <p:sp>
          <p:nvSpPr>
            <p:cNvPr id="26" name="Rectangle 187"/>
            <p:cNvSpPr>
              <a:spLocks noChangeArrowheads="1"/>
            </p:cNvSpPr>
            <p:nvPr/>
          </p:nvSpPr>
          <p:spPr bwMode="auto">
            <a:xfrm>
              <a:off x="2380" y="1586"/>
              <a:ext cx="35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5</a:t>
              </a:r>
            </a:p>
          </p:txBody>
        </p:sp>
        <p:sp>
          <p:nvSpPr>
            <p:cNvPr id="27" name="Rectangle 186"/>
            <p:cNvSpPr>
              <a:spLocks noChangeArrowheads="1"/>
            </p:cNvSpPr>
            <p:nvPr/>
          </p:nvSpPr>
          <p:spPr bwMode="auto">
            <a:xfrm>
              <a:off x="1677" y="1586"/>
              <a:ext cx="35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3</a:t>
              </a:r>
            </a:p>
          </p:txBody>
        </p:sp>
        <p:sp>
          <p:nvSpPr>
            <p:cNvPr id="28" name="Rectangle 185"/>
            <p:cNvSpPr>
              <a:spLocks noChangeArrowheads="1"/>
            </p:cNvSpPr>
            <p:nvPr/>
          </p:nvSpPr>
          <p:spPr bwMode="auto">
            <a:xfrm>
              <a:off x="975" y="1586"/>
              <a:ext cx="35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1</a:t>
              </a:r>
            </a:p>
          </p:txBody>
        </p:sp>
        <p:sp>
          <p:nvSpPr>
            <p:cNvPr id="29" name="Line 195"/>
            <p:cNvSpPr>
              <a:spLocks noChangeShapeType="1"/>
            </p:cNvSpPr>
            <p:nvPr/>
          </p:nvSpPr>
          <p:spPr bwMode="auto">
            <a:xfrm>
              <a:off x="975" y="1586"/>
              <a:ext cx="35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Line 197"/>
            <p:cNvSpPr>
              <a:spLocks noChangeShapeType="1"/>
            </p:cNvSpPr>
            <p:nvPr/>
          </p:nvSpPr>
          <p:spPr bwMode="auto">
            <a:xfrm>
              <a:off x="975" y="2160"/>
              <a:ext cx="35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Line 198"/>
            <p:cNvSpPr>
              <a:spLocks noChangeShapeType="1"/>
            </p:cNvSpPr>
            <p:nvPr/>
          </p:nvSpPr>
          <p:spPr bwMode="auto">
            <a:xfrm>
              <a:off x="975" y="1586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Line 203"/>
            <p:cNvSpPr>
              <a:spLocks noChangeShapeType="1"/>
            </p:cNvSpPr>
            <p:nvPr/>
          </p:nvSpPr>
          <p:spPr bwMode="auto">
            <a:xfrm>
              <a:off x="4837" y="1586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Line 238"/>
            <p:cNvSpPr>
              <a:spLocks noChangeShapeType="1"/>
            </p:cNvSpPr>
            <p:nvPr/>
          </p:nvSpPr>
          <p:spPr bwMode="auto">
            <a:xfrm>
              <a:off x="1326" y="1586"/>
              <a:ext cx="35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Line 239"/>
            <p:cNvSpPr>
              <a:spLocks noChangeShapeType="1"/>
            </p:cNvSpPr>
            <p:nvPr/>
          </p:nvSpPr>
          <p:spPr bwMode="auto">
            <a:xfrm>
              <a:off x="975" y="187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Line 240"/>
            <p:cNvSpPr>
              <a:spLocks noChangeShapeType="1"/>
            </p:cNvSpPr>
            <p:nvPr/>
          </p:nvSpPr>
          <p:spPr bwMode="auto">
            <a:xfrm>
              <a:off x="1677" y="1586"/>
              <a:ext cx="35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Line 242"/>
            <p:cNvSpPr>
              <a:spLocks noChangeShapeType="1"/>
            </p:cNvSpPr>
            <p:nvPr/>
          </p:nvSpPr>
          <p:spPr bwMode="auto">
            <a:xfrm>
              <a:off x="2028" y="1586"/>
              <a:ext cx="35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Line 244"/>
            <p:cNvSpPr>
              <a:spLocks noChangeShapeType="1"/>
            </p:cNvSpPr>
            <p:nvPr/>
          </p:nvSpPr>
          <p:spPr bwMode="auto">
            <a:xfrm>
              <a:off x="2380" y="1586"/>
              <a:ext cx="35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Line 246"/>
            <p:cNvSpPr>
              <a:spLocks noChangeShapeType="1"/>
            </p:cNvSpPr>
            <p:nvPr/>
          </p:nvSpPr>
          <p:spPr bwMode="auto">
            <a:xfrm>
              <a:off x="2731" y="1586"/>
              <a:ext cx="35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Line 248"/>
            <p:cNvSpPr>
              <a:spLocks noChangeShapeType="1"/>
            </p:cNvSpPr>
            <p:nvPr/>
          </p:nvSpPr>
          <p:spPr bwMode="auto">
            <a:xfrm>
              <a:off x="3081" y="1586"/>
              <a:ext cx="35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Line 250"/>
            <p:cNvSpPr>
              <a:spLocks noChangeShapeType="1"/>
            </p:cNvSpPr>
            <p:nvPr/>
          </p:nvSpPr>
          <p:spPr bwMode="auto">
            <a:xfrm>
              <a:off x="3432" y="1586"/>
              <a:ext cx="35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" name="Line 252"/>
            <p:cNvSpPr>
              <a:spLocks noChangeShapeType="1"/>
            </p:cNvSpPr>
            <p:nvPr/>
          </p:nvSpPr>
          <p:spPr bwMode="auto">
            <a:xfrm>
              <a:off x="3784" y="1586"/>
              <a:ext cx="35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Line 254"/>
            <p:cNvSpPr>
              <a:spLocks noChangeShapeType="1"/>
            </p:cNvSpPr>
            <p:nvPr/>
          </p:nvSpPr>
          <p:spPr bwMode="auto">
            <a:xfrm>
              <a:off x="4135" y="1586"/>
              <a:ext cx="35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Line 256"/>
            <p:cNvSpPr>
              <a:spLocks noChangeShapeType="1"/>
            </p:cNvSpPr>
            <p:nvPr/>
          </p:nvSpPr>
          <p:spPr bwMode="auto">
            <a:xfrm>
              <a:off x="4486" y="1586"/>
              <a:ext cx="35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Line 259"/>
            <p:cNvSpPr>
              <a:spLocks noChangeShapeType="1"/>
            </p:cNvSpPr>
            <p:nvPr/>
          </p:nvSpPr>
          <p:spPr bwMode="auto">
            <a:xfrm>
              <a:off x="4837" y="187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" name="Line 308"/>
            <p:cNvSpPr>
              <a:spLocks noChangeShapeType="1"/>
            </p:cNvSpPr>
            <p:nvPr/>
          </p:nvSpPr>
          <p:spPr bwMode="auto">
            <a:xfrm>
              <a:off x="1326" y="2160"/>
              <a:ext cx="35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" name="Line 310"/>
            <p:cNvSpPr>
              <a:spLocks noChangeShapeType="1"/>
            </p:cNvSpPr>
            <p:nvPr/>
          </p:nvSpPr>
          <p:spPr bwMode="auto">
            <a:xfrm>
              <a:off x="1677" y="2160"/>
              <a:ext cx="35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" name="Line 312"/>
            <p:cNvSpPr>
              <a:spLocks noChangeShapeType="1"/>
            </p:cNvSpPr>
            <p:nvPr/>
          </p:nvSpPr>
          <p:spPr bwMode="auto">
            <a:xfrm>
              <a:off x="2028" y="2160"/>
              <a:ext cx="35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" name="Line 314"/>
            <p:cNvSpPr>
              <a:spLocks noChangeShapeType="1"/>
            </p:cNvSpPr>
            <p:nvPr/>
          </p:nvSpPr>
          <p:spPr bwMode="auto">
            <a:xfrm>
              <a:off x="2380" y="2160"/>
              <a:ext cx="35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Line 316"/>
            <p:cNvSpPr>
              <a:spLocks noChangeShapeType="1"/>
            </p:cNvSpPr>
            <p:nvPr/>
          </p:nvSpPr>
          <p:spPr bwMode="auto">
            <a:xfrm>
              <a:off x="2731" y="2160"/>
              <a:ext cx="35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" name="Line 318"/>
            <p:cNvSpPr>
              <a:spLocks noChangeShapeType="1"/>
            </p:cNvSpPr>
            <p:nvPr/>
          </p:nvSpPr>
          <p:spPr bwMode="auto">
            <a:xfrm>
              <a:off x="3081" y="2160"/>
              <a:ext cx="35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" name="Line 320"/>
            <p:cNvSpPr>
              <a:spLocks noChangeShapeType="1"/>
            </p:cNvSpPr>
            <p:nvPr/>
          </p:nvSpPr>
          <p:spPr bwMode="auto">
            <a:xfrm>
              <a:off x="3432" y="2160"/>
              <a:ext cx="35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Line 322"/>
            <p:cNvSpPr>
              <a:spLocks noChangeShapeType="1"/>
            </p:cNvSpPr>
            <p:nvPr/>
          </p:nvSpPr>
          <p:spPr bwMode="auto">
            <a:xfrm>
              <a:off x="3784" y="2160"/>
              <a:ext cx="35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324"/>
            <p:cNvSpPr>
              <a:spLocks noChangeShapeType="1"/>
            </p:cNvSpPr>
            <p:nvPr/>
          </p:nvSpPr>
          <p:spPr bwMode="auto">
            <a:xfrm>
              <a:off x="4135" y="2160"/>
              <a:ext cx="35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326"/>
            <p:cNvSpPr>
              <a:spLocks noChangeShapeType="1"/>
            </p:cNvSpPr>
            <p:nvPr/>
          </p:nvSpPr>
          <p:spPr bwMode="auto">
            <a:xfrm>
              <a:off x="4486" y="2160"/>
              <a:ext cx="35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5" name="Text Box 328"/>
          <p:cNvSpPr txBox="1">
            <a:spLocks noChangeArrowheads="1"/>
          </p:cNvSpPr>
          <p:nvPr/>
        </p:nvSpPr>
        <p:spPr bwMode="auto">
          <a:xfrm>
            <a:off x="1381125" y="44243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</a:rPr>
              <a:t>S</a:t>
            </a:r>
          </a:p>
        </p:txBody>
      </p:sp>
      <p:grpSp>
        <p:nvGrpSpPr>
          <p:cNvPr id="56" name="Group 396"/>
          <p:cNvGrpSpPr>
            <a:grpSpLocks/>
          </p:cNvGrpSpPr>
          <p:nvPr/>
        </p:nvGrpSpPr>
        <p:grpSpPr bwMode="auto">
          <a:xfrm>
            <a:off x="1608138" y="5734050"/>
            <a:ext cx="6132512" cy="911225"/>
            <a:chOff x="1013" y="2811"/>
            <a:chExt cx="3863" cy="574"/>
          </a:xfrm>
        </p:grpSpPr>
        <p:sp>
          <p:nvSpPr>
            <p:cNvPr id="57" name="Rectangle 330"/>
            <p:cNvSpPr>
              <a:spLocks noChangeArrowheads="1"/>
            </p:cNvSpPr>
            <p:nvPr/>
          </p:nvSpPr>
          <p:spPr bwMode="auto">
            <a:xfrm>
              <a:off x="4524" y="3098"/>
              <a:ext cx="3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58" name="Rectangle 331"/>
            <p:cNvSpPr>
              <a:spLocks noChangeArrowheads="1"/>
            </p:cNvSpPr>
            <p:nvPr/>
          </p:nvSpPr>
          <p:spPr bwMode="auto">
            <a:xfrm>
              <a:off x="4524" y="2811"/>
              <a:ext cx="3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TW" altLang="zh-TW" b="0"/>
            </a:p>
          </p:txBody>
        </p:sp>
        <p:sp>
          <p:nvSpPr>
            <p:cNvPr id="59" name="Rectangle 332"/>
            <p:cNvSpPr>
              <a:spLocks noChangeArrowheads="1"/>
            </p:cNvSpPr>
            <p:nvPr/>
          </p:nvSpPr>
          <p:spPr bwMode="auto">
            <a:xfrm>
              <a:off x="4174" y="3098"/>
              <a:ext cx="3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TW" b="0"/>
                <a:t>77]</a:t>
              </a:r>
            </a:p>
          </p:txBody>
        </p:sp>
        <p:sp>
          <p:nvSpPr>
            <p:cNvPr id="60" name="Rectangle 333"/>
            <p:cNvSpPr>
              <a:spLocks noChangeArrowheads="1"/>
            </p:cNvSpPr>
            <p:nvPr/>
          </p:nvSpPr>
          <p:spPr bwMode="auto">
            <a:xfrm>
              <a:off x="4174" y="2811"/>
              <a:ext cx="3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10</a:t>
              </a:r>
            </a:p>
          </p:txBody>
        </p:sp>
        <p:sp>
          <p:nvSpPr>
            <p:cNvPr id="61" name="Rectangle 334"/>
            <p:cNvSpPr>
              <a:spLocks noChangeArrowheads="1"/>
            </p:cNvSpPr>
            <p:nvPr/>
          </p:nvSpPr>
          <p:spPr bwMode="auto">
            <a:xfrm>
              <a:off x="3471" y="3098"/>
              <a:ext cx="35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59</a:t>
              </a:r>
            </a:p>
          </p:txBody>
        </p:sp>
        <p:sp>
          <p:nvSpPr>
            <p:cNvPr id="62" name="Rectangle 335"/>
            <p:cNvSpPr>
              <a:spLocks noChangeArrowheads="1"/>
            </p:cNvSpPr>
            <p:nvPr/>
          </p:nvSpPr>
          <p:spPr bwMode="auto">
            <a:xfrm>
              <a:off x="3471" y="2811"/>
              <a:ext cx="35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8</a:t>
              </a:r>
            </a:p>
          </p:txBody>
        </p:sp>
        <p:sp>
          <p:nvSpPr>
            <p:cNvPr id="63" name="Rectangle 336"/>
            <p:cNvSpPr>
              <a:spLocks noChangeArrowheads="1"/>
            </p:cNvSpPr>
            <p:nvPr/>
          </p:nvSpPr>
          <p:spPr bwMode="auto">
            <a:xfrm>
              <a:off x="2770" y="3098"/>
              <a:ext cx="34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26</a:t>
              </a:r>
            </a:p>
          </p:txBody>
        </p:sp>
        <p:sp>
          <p:nvSpPr>
            <p:cNvPr id="64" name="Rectangle 337"/>
            <p:cNvSpPr>
              <a:spLocks noChangeArrowheads="1"/>
            </p:cNvSpPr>
            <p:nvPr/>
          </p:nvSpPr>
          <p:spPr bwMode="auto">
            <a:xfrm>
              <a:off x="2770" y="2811"/>
              <a:ext cx="34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6</a:t>
              </a:r>
            </a:p>
          </p:txBody>
        </p:sp>
        <p:sp>
          <p:nvSpPr>
            <p:cNvPr id="65" name="Rectangle 338"/>
            <p:cNvSpPr>
              <a:spLocks noChangeArrowheads="1"/>
            </p:cNvSpPr>
            <p:nvPr/>
          </p:nvSpPr>
          <p:spPr bwMode="auto">
            <a:xfrm>
              <a:off x="2067" y="3098"/>
              <a:ext cx="35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15</a:t>
              </a:r>
            </a:p>
          </p:txBody>
        </p:sp>
        <p:sp>
          <p:nvSpPr>
            <p:cNvPr id="66" name="Rectangle 339"/>
            <p:cNvSpPr>
              <a:spLocks noChangeArrowheads="1"/>
            </p:cNvSpPr>
            <p:nvPr/>
          </p:nvSpPr>
          <p:spPr bwMode="auto">
            <a:xfrm>
              <a:off x="2067" y="2811"/>
              <a:ext cx="35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4</a:t>
              </a:r>
            </a:p>
          </p:txBody>
        </p:sp>
        <p:sp>
          <p:nvSpPr>
            <p:cNvPr id="67" name="Rectangle 340"/>
            <p:cNvSpPr>
              <a:spLocks noChangeArrowheads="1"/>
            </p:cNvSpPr>
            <p:nvPr/>
          </p:nvSpPr>
          <p:spPr bwMode="auto">
            <a:xfrm>
              <a:off x="1365" y="3098"/>
              <a:ext cx="3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5</a:t>
              </a:r>
            </a:p>
          </p:txBody>
        </p:sp>
        <p:sp>
          <p:nvSpPr>
            <p:cNvPr id="68" name="Rectangle 341"/>
            <p:cNvSpPr>
              <a:spLocks noChangeArrowheads="1"/>
            </p:cNvSpPr>
            <p:nvPr/>
          </p:nvSpPr>
          <p:spPr bwMode="auto">
            <a:xfrm>
              <a:off x="1365" y="2811"/>
              <a:ext cx="35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2</a:t>
              </a:r>
            </a:p>
          </p:txBody>
        </p:sp>
        <p:sp>
          <p:nvSpPr>
            <p:cNvPr id="69" name="Rectangle 342"/>
            <p:cNvSpPr>
              <a:spLocks noChangeArrowheads="1"/>
            </p:cNvSpPr>
            <p:nvPr/>
          </p:nvSpPr>
          <p:spPr bwMode="auto">
            <a:xfrm>
              <a:off x="3822" y="3098"/>
              <a:ext cx="3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61</a:t>
              </a:r>
            </a:p>
          </p:txBody>
        </p:sp>
        <p:sp>
          <p:nvSpPr>
            <p:cNvPr id="70" name="Rectangle 343"/>
            <p:cNvSpPr>
              <a:spLocks noChangeArrowheads="1"/>
            </p:cNvSpPr>
            <p:nvPr/>
          </p:nvSpPr>
          <p:spPr bwMode="auto">
            <a:xfrm>
              <a:off x="3119" y="3098"/>
              <a:ext cx="3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48</a:t>
              </a:r>
            </a:p>
          </p:txBody>
        </p:sp>
        <p:sp>
          <p:nvSpPr>
            <p:cNvPr id="71" name="Rectangle 344"/>
            <p:cNvSpPr>
              <a:spLocks noChangeArrowheads="1"/>
            </p:cNvSpPr>
            <p:nvPr/>
          </p:nvSpPr>
          <p:spPr bwMode="auto">
            <a:xfrm>
              <a:off x="2418" y="3098"/>
              <a:ext cx="3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19</a:t>
              </a:r>
            </a:p>
          </p:txBody>
        </p:sp>
        <p:sp>
          <p:nvSpPr>
            <p:cNvPr id="72" name="Rectangle 345"/>
            <p:cNvSpPr>
              <a:spLocks noChangeArrowheads="1"/>
            </p:cNvSpPr>
            <p:nvPr/>
          </p:nvSpPr>
          <p:spPr bwMode="auto">
            <a:xfrm>
              <a:off x="1715" y="3098"/>
              <a:ext cx="3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11</a:t>
              </a:r>
            </a:p>
          </p:txBody>
        </p:sp>
        <p:sp>
          <p:nvSpPr>
            <p:cNvPr id="73" name="Rectangle 346"/>
            <p:cNvSpPr>
              <a:spLocks noChangeArrowheads="1"/>
            </p:cNvSpPr>
            <p:nvPr/>
          </p:nvSpPr>
          <p:spPr bwMode="auto">
            <a:xfrm>
              <a:off x="1013" y="3098"/>
              <a:ext cx="3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TW" b="0"/>
                <a:t>[1</a:t>
              </a:r>
            </a:p>
          </p:txBody>
        </p:sp>
        <p:sp>
          <p:nvSpPr>
            <p:cNvPr id="74" name="Rectangle 347"/>
            <p:cNvSpPr>
              <a:spLocks noChangeArrowheads="1"/>
            </p:cNvSpPr>
            <p:nvPr/>
          </p:nvSpPr>
          <p:spPr bwMode="auto">
            <a:xfrm>
              <a:off x="3822" y="2811"/>
              <a:ext cx="3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9</a:t>
              </a:r>
            </a:p>
          </p:txBody>
        </p:sp>
        <p:sp>
          <p:nvSpPr>
            <p:cNvPr id="75" name="Rectangle 348"/>
            <p:cNvSpPr>
              <a:spLocks noChangeArrowheads="1"/>
            </p:cNvSpPr>
            <p:nvPr/>
          </p:nvSpPr>
          <p:spPr bwMode="auto">
            <a:xfrm>
              <a:off x="3119" y="2811"/>
              <a:ext cx="3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7</a:t>
              </a:r>
            </a:p>
          </p:txBody>
        </p:sp>
        <p:sp>
          <p:nvSpPr>
            <p:cNvPr id="76" name="Rectangle 349"/>
            <p:cNvSpPr>
              <a:spLocks noChangeArrowheads="1"/>
            </p:cNvSpPr>
            <p:nvPr/>
          </p:nvSpPr>
          <p:spPr bwMode="auto">
            <a:xfrm>
              <a:off x="2418" y="2811"/>
              <a:ext cx="3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5</a:t>
              </a:r>
            </a:p>
          </p:txBody>
        </p:sp>
        <p:sp>
          <p:nvSpPr>
            <p:cNvPr id="77" name="Rectangle 350"/>
            <p:cNvSpPr>
              <a:spLocks noChangeArrowheads="1"/>
            </p:cNvSpPr>
            <p:nvPr/>
          </p:nvSpPr>
          <p:spPr bwMode="auto">
            <a:xfrm>
              <a:off x="1715" y="2811"/>
              <a:ext cx="3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3</a:t>
              </a:r>
            </a:p>
          </p:txBody>
        </p:sp>
        <p:sp>
          <p:nvSpPr>
            <p:cNvPr id="78" name="Rectangle 351"/>
            <p:cNvSpPr>
              <a:spLocks noChangeArrowheads="1"/>
            </p:cNvSpPr>
            <p:nvPr/>
          </p:nvSpPr>
          <p:spPr bwMode="auto">
            <a:xfrm>
              <a:off x="1013" y="2811"/>
              <a:ext cx="35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u"/>
                <a:defRPr kumimoji="1" sz="2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1pPr>
              <a:lvl2pPr marL="452438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2pPr>
              <a:lvl3pPr marL="903288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¡"/>
                <a:defRPr kumimoji="1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3pPr>
              <a:lvl4pPr marL="13398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p"/>
                <a:defRPr kumimoji="1" sz="16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4pPr>
              <a:lvl5pPr marL="17891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5pPr>
              <a:lvl6pPr marL="22463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6pPr>
              <a:lvl7pPr marL="27035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7pPr>
              <a:lvl8pPr marL="31607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8pPr>
              <a:lvl9pPr marL="3617913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u"/>
                <a:defRPr kumimoji="1" sz="1400">
                  <a:solidFill>
                    <a:schemeClr val="tx1"/>
                  </a:solidFill>
                  <a:latin typeface="Berlin Sans FB" panose="020E0602020502020306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TW" b="0"/>
                <a:t>1</a:t>
              </a:r>
            </a:p>
          </p:txBody>
        </p:sp>
        <p:sp>
          <p:nvSpPr>
            <p:cNvPr id="79" name="Line 352"/>
            <p:cNvSpPr>
              <a:spLocks noChangeShapeType="1"/>
            </p:cNvSpPr>
            <p:nvPr/>
          </p:nvSpPr>
          <p:spPr bwMode="auto">
            <a:xfrm>
              <a:off x="1013" y="2811"/>
              <a:ext cx="35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" name="Line 353"/>
            <p:cNvSpPr>
              <a:spLocks noChangeShapeType="1"/>
            </p:cNvSpPr>
            <p:nvPr/>
          </p:nvSpPr>
          <p:spPr bwMode="auto">
            <a:xfrm>
              <a:off x="1013" y="3385"/>
              <a:ext cx="35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" name="Line 354"/>
            <p:cNvSpPr>
              <a:spLocks noChangeShapeType="1"/>
            </p:cNvSpPr>
            <p:nvPr/>
          </p:nvSpPr>
          <p:spPr bwMode="auto">
            <a:xfrm>
              <a:off x="1013" y="2811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" name="Line 355"/>
            <p:cNvSpPr>
              <a:spLocks noChangeShapeType="1"/>
            </p:cNvSpPr>
            <p:nvPr/>
          </p:nvSpPr>
          <p:spPr bwMode="auto">
            <a:xfrm>
              <a:off x="4876" y="2811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" name="Line 356"/>
            <p:cNvSpPr>
              <a:spLocks noChangeShapeType="1"/>
            </p:cNvSpPr>
            <p:nvPr/>
          </p:nvSpPr>
          <p:spPr bwMode="auto">
            <a:xfrm>
              <a:off x="1365" y="2811"/>
              <a:ext cx="35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4" name="Line 357"/>
            <p:cNvSpPr>
              <a:spLocks noChangeShapeType="1"/>
            </p:cNvSpPr>
            <p:nvPr/>
          </p:nvSpPr>
          <p:spPr bwMode="auto">
            <a:xfrm>
              <a:off x="1013" y="3098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" name="Line 358"/>
            <p:cNvSpPr>
              <a:spLocks noChangeShapeType="1"/>
            </p:cNvSpPr>
            <p:nvPr/>
          </p:nvSpPr>
          <p:spPr bwMode="auto">
            <a:xfrm>
              <a:off x="1715" y="2811"/>
              <a:ext cx="35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" name="Line 359"/>
            <p:cNvSpPr>
              <a:spLocks noChangeShapeType="1"/>
            </p:cNvSpPr>
            <p:nvPr/>
          </p:nvSpPr>
          <p:spPr bwMode="auto">
            <a:xfrm>
              <a:off x="2067" y="2811"/>
              <a:ext cx="35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7" name="Line 360"/>
            <p:cNvSpPr>
              <a:spLocks noChangeShapeType="1"/>
            </p:cNvSpPr>
            <p:nvPr/>
          </p:nvSpPr>
          <p:spPr bwMode="auto">
            <a:xfrm>
              <a:off x="2418" y="2811"/>
              <a:ext cx="35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" name="Line 361"/>
            <p:cNvSpPr>
              <a:spLocks noChangeShapeType="1"/>
            </p:cNvSpPr>
            <p:nvPr/>
          </p:nvSpPr>
          <p:spPr bwMode="auto">
            <a:xfrm>
              <a:off x="2770" y="2811"/>
              <a:ext cx="34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9" name="Line 362"/>
            <p:cNvSpPr>
              <a:spLocks noChangeShapeType="1"/>
            </p:cNvSpPr>
            <p:nvPr/>
          </p:nvSpPr>
          <p:spPr bwMode="auto">
            <a:xfrm>
              <a:off x="3119" y="2811"/>
              <a:ext cx="35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" name="Line 363"/>
            <p:cNvSpPr>
              <a:spLocks noChangeShapeType="1"/>
            </p:cNvSpPr>
            <p:nvPr/>
          </p:nvSpPr>
          <p:spPr bwMode="auto">
            <a:xfrm>
              <a:off x="3471" y="2811"/>
              <a:ext cx="35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" name="Line 364"/>
            <p:cNvSpPr>
              <a:spLocks noChangeShapeType="1"/>
            </p:cNvSpPr>
            <p:nvPr/>
          </p:nvSpPr>
          <p:spPr bwMode="auto">
            <a:xfrm>
              <a:off x="3822" y="2811"/>
              <a:ext cx="35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" name="Line 365"/>
            <p:cNvSpPr>
              <a:spLocks noChangeShapeType="1"/>
            </p:cNvSpPr>
            <p:nvPr/>
          </p:nvSpPr>
          <p:spPr bwMode="auto">
            <a:xfrm>
              <a:off x="4174" y="2811"/>
              <a:ext cx="35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366"/>
            <p:cNvSpPr>
              <a:spLocks noChangeShapeType="1"/>
            </p:cNvSpPr>
            <p:nvPr/>
          </p:nvSpPr>
          <p:spPr bwMode="auto">
            <a:xfrm>
              <a:off x="4524" y="2811"/>
              <a:ext cx="35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367"/>
            <p:cNvSpPr>
              <a:spLocks noChangeShapeType="1"/>
            </p:cNvSpPr>
            <p:nvPr/>
          </p:nvSpPr>
          <p:spPr bwMode="auto">
            <a:xfrm>
              <a:off x="4876" y="3098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Line 368"/>
            <p:cNvSpPr>
              <a:spLocks noChangeShapeType="1"/>
            </p:cNvSpPr>
            <p:nvPr/>
          </p:nvSpPr>
          <p:spPr bwMode="auto">
            <a:xfrm>
              <a:off x="1365" y="3385"/>
              <a:ext cx="35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" name="Line 369"/>
            <p:cNvSpPr>
              <a:spLocks noChangeShapeType="1"/>
            </p:cNvSpPr>
            <p:nvPr/>
          </p:nvSpPr>
          <p:spPr bwMode="auto">
            <a:xfrm>
              <a:off x="1715" y="3385"/>
              <a:ext cx="35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" name="Line 370"/>
            <p:cNvSpPr>
              <a:spLocks noChangeShapeType="1"/>
            </p:cNvSpPr>
            <p:nvPr/>
          </p:nvSpPr>
          <p:spPr bwMode="auto">
            <a:xfrm>
              <a:off x="2067" y="3385"/>
              <a:ext cx="35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" name="Line 371"/>
            <p:cNvSpPr>
              <a:spLocks noChangeShapeType="1"/>
            </p:cNvSpPr>
            <p:nvPr/>
          </p:nvSpPr>
          <p:spPr bwMode="auto">
            <a:xfrm>
              <a:off x="2418" y="3385"/>
              <a:ext cx="35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" name="Line 372"/>
            <p:cNvSpPr>
              <a:spLocks noChangeShapeType="1"/>
            </p:cNvSpPr>
            <p:nvPr/>
          </p:nvSpPr>
          <p:spPr bwMode="auto">
            <a:xfrm>
              <a:off x="2770" y="3385"/>
              <a:ext cx="34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" name="Line 373"/>
            <p:cNvSpPr>
              <a:spLocks noChangeShapeType="1"/>
            </p:cNvSpPr>
            <p:nvPr/>
          </p:nvSpPr>
          <p:spPr bwMode="auto">
            <a:xfrm>
              <a:off x="3119" y="3385"/>
              <a:ext cx="35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" name="Line 374"/>
            <p:cNvSpPr>
              <a:spLocks noChangeShapeType="1"/>
            </p:cNvSpPr>
            <p:nvPr/>
          </p:nvSpPr>
          <p:spPr bwMode="auto">
            <a:xfrm>
              <a:off x="3471" y="3385"/>
              <a:ext cx="35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" name="Line 375"/>
            <p:cNvSpPr>
              <a:spLocks noChangeShapeType="1"/>
            </p:cNvSpPr>
            <p:nvPr/>
          </p:nvSpPr>
          <p:spPr bwMode="auto">
            <a:xfrm>
              <a:off x="3822" y="3385"/>
              <a:ext cx="35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" name="Line 376"/>
            <p:cNvSpPr>
              <a:spLocks noChangeShapeType="1"/>
            </p:cNvSpPr>
            <p:nvPr/>
          </p:nvSpPr>
          <p:spPr bwMode="auto">
            <a:xfrm>
              <a:off x="4174" y="3385"/>
              <a:ext cx="35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" name="Line 377"/>
            <p:cNvSpPr>
              <a:spLocks noChangeShapeType="1"/>
            </p:cNvSpPr>
            <p:nvPr/>
          </p:nvSpPr>
          <p:spPr bwMode="auto">
            <a:xfrm>
              <a:off x="4524" y="3385"/>
              <a:ext cx="35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5" name="Text Box 382"/>
          <p:cNvSpPr txBox="1">
            <a:spLocks noChangeArrowheads="1"/>
          </p:cNvSpPr>
          <p:nvPr/>
        </p:nvSpPr>
        <p:spPr bwMode="auto">
          <a:xfrm>
            <a:off x="1414463" y="627856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U</a:t>
            </a:r>
          </a:p>
        </p:txBody>
      </p:sp>
      <p:grpSp>
        <p:nvGrpSpPr>
          <p:cNvPr id="106" name="Group 391"/>
          <p:cNvGrpSpPr>
            <a:grpSpLocks/>
          </p:cNvGrpSpPr>
          <p:nvPr/>
        </p:nvGrpSpPr>
        <p:grpSpPr bwMode="auto">
          <a:xfrm>
            <a:off x="1597025" y="4724400"/>
            <a:ext cx="527050" cy="576263"/>
            <a:chOff x="962" y="2251"/>
            <a:chExt cx="332" cy="363"/>
          </a:xfrm>
        </p:grpSpPr>
        <p:sp>
          <p:nvSpPr>
            <p:cNvPr id="107" name="Text Box 383"/>
            <p:cNvSpPr txBox="1">
              <a:spLocks noChangeArrowheads="1"/>
            </p:cNvSpPr>
            <p:nvPr/>
          </p:nvSpPr>
          <p:spPr bwMode="auto">
            <a:xfrm>
              <a:off x="962" y="2383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low</a:t>
              </a:r>
            </a:p>
          </p:txBody>
        </p:sp>
        <p:sp>
          <p:nvSpPr>
            <p:cNvPr id="108" name="Line 387"/>
            <p:cNvSpPr>
              <a:spLocks noChangeShapeType="1"/>
            </p:cNvSpPr>
            <p:nvPr/>
          </p:nvSpPr>
          <p:spPr bwMode="auto">
            <a:xfrm flipV="1">
              <a:off x="1111" y="225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9" name="Group 394"/>
          <p:cNvGrpSpPr>
            <a:grpSpLocks/>
          </p:cNvGrpSpPr>
          <p:nvPr/>
        </p:nvGrpSpPr>
        <p:grpSpPr bwMode="auto">
          <a:xfrm>
            <a:off x="5413375" y="4724400"/>
            <a:ext cx="565150" cy="582613"/>
            <a:chOff x="3410" y="2251"/>
            <a:chExt cx="356" cy="367"/>
          </a:xfrm>
        </p:grpSpPr>
        <p:sp>
          <p:nvSpPr>
            <p:cNvPr id="110" name="Text Box 384"/>
            <p:cNvSpPr txBox="1">
              <a:spLocks noChangeArrowheads="1"/>
            </p:cNvSpPr>
            <p:nvPr/>
          </p:nvSpPr>
          <p:spPr bwMode="auto">
            <a:xfrm>
              <a:off x="3410" y="2387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mid</a:t>
              </a:r>
            </a:p>
          </p:txBody>
        </p:sp>
        <p:sp>
          <p:nvSpPr>
            <p:cNvPr id="111" name="Line 388"/>
            <p:cNvSpPr>
              <a:spLocks noChangeShapeType="1"/>
            </p:cNvSpPr>
            <p:nvPr/>
          </p:nvSpPr>
          <p:spPr bwMode="auto">
            <a:xfrm flipV="1">
              <a:off x="3606" y="225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2" name="Group 393"/>
          <p:cNvGrpSpPr>
            <a:grpSpLocks/>
          </p:cNvGrpSpPr>
          <p:nvPr/>
        </p:nvGrpSpPr>
        <p:grpSpPr bwMode="auto">
          <a:xfrm>
            <a:off x="5951538" y="4724400"/>
            <a:ext cx="809625" cy="582613"/>
            <a:chOff x="3749" y="2251"/>
            <a:chExt cx="510" cy="367"/>
          </a:xfrm>
        </p:grpSpPr>
        <p:sp>
          <p:nvSpPr>
            <p:cNvPr id="113" name="Text Box 385"/>
            <p:cNvSpPr txBox="1">
              <a:spLocks noChangeArrowheads="1"/>
            </p:cNvSpPr>
            <p:nvPr/>
          </p:nvSpPr>
          <p:spPr bwMode="auto">
            <a:xfrm>
              <a:off x="3749" y="2387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mid+1</a:t>
              </a:r>
            </a:p>
          </p:txBody>
        </p:sp>
        <p:sp>
          <p:nvSpPr>
            <p:cNvPr id="114" name="Line 389"/>
            <p:cNvSpPr>
              <a:spLocks noChangeShapeType="1"/>
            </p:cNvSpPr>
            <p:nvPr/>
          </p:nvSpPr>
          <p:spPr bwMode="auto">
            <a:xfrm flipV="1">
              <a:off x="3969" y="225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5" name="Group 392"/>
          <p:cNvGrpSpPr>
            <a:grpSpLocks/>
          </p:cNvGrpSpPr>
          <p:nvPr/>
        </p:nvGrpSpPr>
        <p:grpSpPr bwMode="auto">
          <a:xfrm>
            <a:off x="6599238" y="4724400"/>
            <a:ext cx="615950" cy="582613"/>
            <a:chOff x="4157" y="2251"/>
            <a:chExt cx="388" cy="367"/>
          </a:xfrm>
        </p:grpSpPr>
        <p:sp>
          <p:nvSpPr>
            <p:cNvPr id="116" name="Text Box 386"/>
            <p:cNvSpPr txBox="1">
              <a:spLocks noChangeArrowheads="1"/>
            </p:cNvSpPr>
            <p:nvPr/>
          </p:nvSpPr>
          <p:spPr bwMode="auto">
            <a:xfrm>
              <a:off x="4157" y="238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high</a:t>
              </a:r>
            </a:p>
          </p:txBody>
        </p:sp>
        <p:sp>
          <p:nvSpPr>
            <p:cNvPr id="117" name="Line 390"/>
            <p:cNvSpPr>
              <a:spLocks noChangeShapeType="1"/>
            </p:cNvSpPr>
            <p:nvPr/>
          </p:nvSpPr>
          <p:spPr bwMode="auto">
            <a:xfrm flipV="1">
              <a:off x="4332" y="225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8" name="Group 399"/>
          <p:cNvGrpSpPr>
            <a:grpSpLocks/>
          </p:cNvGrpSpPr>
          <p:nvPr/>
        </p:nvGrpSpPr>
        <p:grpSpPr bwMode="auto">
          <a:xfrm>
            <a:off x="1743075" y="3298825"/>
            <a:ext cx="258763" cy="628650"/>
            <a:chOff x="1098" y="1220"/>
            <a:chExt cx="163" cy="396"/>
          </a:xfrm>
        </p:grpSpPr>
        <p:sp>
          <p:nvSpPr>
            <p:cNvPr id="119" name="Text Box 397"/>
            <p:cNvSpPr txBox="1">
              <a:spLocks noChangeArrowheads="1"/>
            </p:cNvSpPr>
            <p:nvPr/>
          </p:nvSpPr>
          <p:spPr bwMode="auto">
            <a:xfrm>
              <a:off x="1098" y="1220"/>
              <a:ext cx="1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erlin Sans FB" panose="020E0602020502020306" pitchFamily="34" charset="0"/>
                </a:rPr>
                <a:t>i</a:t>
              </a:r>
            </a:p>
          </p:txBody>
        </p:sp>
        <p:sp>
          <p:nvSpPr>
            <p:cNvPr id="120" name="Line 398"/>
            <p:cNvSpPr>
              <a:spLocks noChangeShapeType="1"/>
            </p:cNvSpPr>
            <p:nvPr/>
          </p:nvSpPr>
          <p:spPr bwMode="auto">
            <a:xfrm>
              <a:off x="1156" y="143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21" name="Group 400"/>
          <p:cNvGrpSpPr>
            <a:grpSpLocks/>
          </p:cNvGrpSpPr>
          <p:nvPr/>
        </p:nvGrpSpPr>
        <p:grpSpPr bwMode="auto">
          <a:xfrm>
            <a:off x="6184900" y="3298825"/>
            <a:ext cx="236538" cy="628650"/>
            <a:chOff x="1098" y="1220"/>
            <a:chExt cx="149" cy="396"/>
          </a:xfrm>
        </p:grpSpPr>
        <p:sp>
          <p:nvSpPr>
            <p:cNvPr id="122" name="Text Box 401"/>
            <p:cNvSpPr txBox="1">
              <a:spLocks noChangeArrowheads="1"/>
            </p:cNvSpPr>
            <p:nvPr/>
          </p:nvSpPr>
          <p:spPr bwMode="auto">
            <a:xfrm>
              <a:off x="1098" y="1220"/>
              <a:ext cx="1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erlin Sans FB" panose="020E0602020502020306" pitchFamily="34" charset="0"/>
                </a:rPr>
                <a:t>j</a:t>
              </a:r>
            </a:p>
          </p:txBody>
        </p:sp>
        <p:sp>
          <p:nvSpPr>
            <p:cNvPr id="123" name="Line 402"/>
            <p:cNvSpPr>
              <a:spLocks noChangeShapeType="1"/>
            </p:cNvSpPr>
            <p:nvPr/>
          </p:nvSpPr>
          <p:spPr bwMode="auto">
            <a:xfrm>
              <a:off x="1156" y="143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4" name="Rectangle 403"/>
          <p:cNvSpPr>
            <a:spLocks noChangeArrowheads="1"/>
          </p:cNvSpPr>
          <p:nvPr/>
        </p:nvSpPr>
        <p:spPr bwMode="auto">
          <a:xfrm>
            <a:off x="1803400" y="6284913"/>
            <a:ext cx="144463" cy="3127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" name="Rectangle 404"/>
          <p:cNvSpPr>
            <a:spLocks noChangeArrowheads="1"/>
          </p:cNvSpPr>
          <p:nvPr/>
        </p:nvSpPr>
        <p:spPr bwMode="auto">
          <a:xfrm>
            <a:off x="2338388" y="6284913"/>
            <a:ext cx="217487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6" name="Rectangle 405"/>
          <p:cNvSpPr>
            <a:spLocks noChangeArrowheads="1"/>
          </p:cNvSpPr>
          <p:nvPr/>
        </p:nvSpPr>
        <p:spPr bwMode="auto">
          <a:xfrm>
            <a:off x="2843213" y="6284913"/>
            <a:ext cx="288925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" name="Rectangle 406"/>
          <p:cNvSpPr>
            <a:spLocks noChangeArrowheads="1"/>
          </p:cNvSpPr>
          <p:nvPr/>
        </p:nvSpPr>
        <p:spPr bwMode="auto">
          <a:xfrm>
            <a:off x="3451225" y="6284913"/>
            <a:ext cx="215900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8" name="Rectangle 407"/>
          <p:cNvSpPr>
            <a:spLocks noChangeArrowheads="1"/>
          </p:cNvSpPr>
          <p:nvPr/>
        </p:nvSpPr>
        <p:spPr bwMode="auto">
          <a:xfrm>
            <a:off x="6691313" y="6284913"/>
            <a:ext cx="288925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9" name="Rectangle 408"/>
          <p:cNvSpPr>
            <a:spLocks noChangeArrowheads="1"/>
          </p:cNvSpPr>
          <p:nvPr/>
        </p:nvSpPr>
        <p:spPr bwMode="auto">
          <a:xfrm>
            <a:off x="6227763" y="6284913"/>
            <a:ext cx="215900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0" name="Rectangle 409"/>
          <p:cNvSpPr>
            <a:spLocks noChangeArrowheads="1"/>
          </p:cNvSpPr>
          <p:nvPr/>
        </p:nvSpPr>
        <p:spPr bwMode="auto">
          <a:xfrm>
            <a:off x="5580063" y="6284913"/>
            <a:ext cx="360362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1" name="Rectangle 410"/>
          <p:cNvSpPr>
            <a:spLocks noChangeArrowheads="1"/>
          </p:cNvSpPr>
          <p:nvPr/>
        </p:nvSpPr>
        <p:spPr bwMode="auto">
          <a:xfrm>
            <a:off x="5003800" y="6284913"/>
            <a:ext cx="360363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" name="Rectangle 411"/>
          <p:cNvSpPr>
            <a:spLocks noChangeArrowheads="1"/>
          </p:cNvSpPr>
          <p:nvPr/>
        </p:nvSpPr>
        <p:spPr bwMode="auto">
          <a:xfrm>
            <a:off x="4498975" y="6284913"/>
            <a:ext cx="360363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" name="Rectangle 412"/>
          <p:cNvSpPr>
            <a:spLocks noChangeArrowheads="1"/>
          </p:cNvSpPr>
          <p:nvPr/>
        </p:nvSpPr>
        <p:spPr bwMode="auto">
          <a:xfrm>
            <a:off x="3924300" y="6284913"/>
            <a:ext cx="360363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34" name="Group 414"/>
          <p:cNvGrpSpPr>
            <a:grpSpLocks/>
          </p:cNvGrpSpPr>
          <p:nvPr/>
        </p:nvGrpSpPr>
        <p:grpSpPr bwMode="auto">
          <a:xfrm>
            <a:off x="1792288" y="5248275"/>
            <a:ext cx="330200" cy="628650"/>
            <a:chOff x="1098" y="1220"/>
            <a:chExt cx="208" cy="396"/>
          </a:xfrm>
        </p:grpSpPr>
        <p:sp>
          <p:nvSpPr>
            <p:cNvPr id="135" name="Text Box 415"/>
            <p:cNvSpPr txBox="1">
              <a:spLocks noChangeArrowheads="1"/>
            </p:cNvSpPr>
            <p:nvPr/>
          </p:nvSpPr>
          <p:spPr bwMode="auto">
            <a:xfrm>
              <a:off x="1098" y="1220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CC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erlin Sans FB" panose="020E0602020502020306" pitchFamily="34" charset="0"/>
                </a:rPr>
                <a:t>k</a:t>
              </a:r>
            </a:p>
          </p:txBody>
        </p:sp>
        <p:sp>
          <p:nvSpPr>
            <p:cNvPr id="136" name="Line 416"/>
            <p:cNvSpPr>
              <a:spLocks noChangeShapeType="1"/>
            </p:cNvSpPr>
            <p:nvPr/>
          </p:nvSpPr>
          <p:spPr bwMode="auto">
            <a:xfrm>
              <a:off x="1156" y="143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920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50289E-6 L 0.05903 -1.50289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50289E-6 L 0.05903 -1.50289E-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3.12139E-6 L 0.12205 3.12139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3.12139E-6 L 0.12205 3.12139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05 3.12139E-6 L 0.18507 3.12139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05 3.12139E-6 L 0.18507 3.12139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7 3.12139E-6 L 0.2401 3.12139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7 3.12139E-6 L 0.2401 3.12139E-6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85185E-6 L 0.06302 -1.85185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1 3.12139E-6 L 0.30312 3.12139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1 3.12139E-6 L 0.30312 3.12139E-6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13 -4.04624E-6 L 0.35955 -4.04624E-6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-1.85185E-6 L 0.11805 -1.85185E-6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500"/>
                            </p:stCondLst>
                            <p:childTnLst>
                              <p:par>
                                <p:cTn id="15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51 -3.4104E-6 L 0.42153 -3.4104E-6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/>
      <p:bldP spid="10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7"/>
            <a:ext cx="7989752" cy="516610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根據以上討論，</a:t>
            </a:r>
            <a:r>
              <a:rPr lang="en-US" altLang="zh-TW" dirty="0"/>
              <a:t>Algorithm</a:t>
            </a:r>
            <a:r>
              <a:rPr lang="zh-TW" altLang="en-US" dirty="0"/>
              <a:t>主要由</a:t>
            </a:r>
            <a:r>
              <a:rPr lang="en-US" altLang="zh-TW" dirty="0"/>
              <a:t>2</a:t>
            </a:r>
            <a:r>
              <a:rPr lang="zh-TW" altLang="en-US" dirty="0"/>
              <a:t>個副程式組成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Merge2</a:t>
            </a:r>
            <a:r>
              <a:rPr lang="zh-TW" altLang="en-US" dirty="0"/>
              <a:t>副程式</a:t>
            </a:r>
          </a:p>
          <a:p>
            <a:pPr lvl="2">
              <a:lnSpc>
                <a:spcPct val="120000"/>
              </a:lnSpc>
            </a:pPr>
            <a:r>
              <a:rPr lang="zh-TW" altLang="en-US" dirty="0"/>
              <a:t>將兩個</a:t>
            </a:r>
            <a:r>
              <a:rPr lang="en-US" altLang="zh-TW" dirty="0"/>
              <a:t>Run</a:t>
            </a:r>
            <a:r>
              <a:rPr lang="zh-TW" altLang="en-US" dirty="0"/>
              <a:t>的記錄 </a:t>
            </a:r>
            <a:r>
              <a:rPr lang="en-US" altLang="zh-TW" dirty="0"/>
              <a:t>(</a:t>
            </a:r>
            <a:r>
              <a:rPr lang="zh-TW" altLang="en-US" dirty="0"/>
              <a:t>即</a:t>
            </a:r>
            <a:r>
              <a:rPr lang="en-US" altLang="zh-TW" dirty="0"/>
              <a:t>: </a:t>
            </a:r>
            <a:r>
              <a:rPr lang="zh-TW" altLang="en-US" dirty="0"/>
              <a:t>兩筆已排序的記錄</a:t>
            </a:r>
            <a:r>
              <a:rPr lang="en-US" altLang="zh-TW" dirty="0"/>
              <a:t>)</a:t>
            </a:r>
            <a:r>
              <a:rPr lang="zh-TW" altLang="en-US" dirty="0"/>
              <a:t>，合併成一筆已排序的記錄 </a:t>
            </a:r>
            <a:r>
              <a:rPr lang="en-US" altLang="zh-TW" dirty="0"/>
              <a:t>U (</a:t>
            </a:r>
            <a:r>
              <a:rPr lang="zh-TW" altLang="en-US" dirty="0"/>
              <a:t>即</a:t>
            </a:r>
            <a:r>
              <a:rPr lang="en-US" altLang="zh-TW" dirty="0"/>
              <a:t>: </a:t>
            </a:r>
            <a:r>
              <a:rPr lang="zh-TW" altLang="en-US" dirty="0"/>
              <a:t>合併成一個</a:t>
            </a:r>
            <a:r>
              <a:rPr lang="en-US" altLang="zh-TW" dirty="0"/>
              <a:t>Run)</a:t>
            </a:r>
            <a:endParaRPr lang="en-US" altLang="zh-TW" b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en-US" altLang="zh-TW" dirty="0"/>
              <a:t>MergeSort2</a:t>
            </a:r>
            <a:r>
              <a:rPr lang="zh-TW" altLang="en-US" dirty="0"/>
              <a:t>副程式 </a:t>
            </a:r>
            <a:r>
              <a:rPr lang="en-US" altLang="zh-TW" dirty="0"/>
              <a:t>(</a:t>
            </a:r>
            <a:r>
              <a:rPr lang="zh-TW" altLang="en-US" dirty="0"/>
              <a:t>可當作主程式</a:t>
            </a:r>
            <a:r>
              <a:rPr lang="en-US" altLang="zh-TW" dirty="0"/>
              <a:t>)</a:t>
            </a:r>
          </a:p>
          <a:p>
            <a:pPr lvl="2">
              <a:lnSpc>
                <a:spcPct val="120000"/>
              </a:lnSpc>
            </a:pPr>
            <a:r>
              <a:rPr lang="zh-TW" altLang="en-US" dirty="0"/>
              <a:t>執行整個記錄串的遞迴切割</a:t>
            </a:r>
          </a:p>
          <a:p>
            <a:pPr lvl="2">
              <a:lnSpc>
                <a:spcPct val="120000"/>
              </a:lnSpc>
            </a:pPr>
            <a:r>
              <a:rPr lang="zh-TW" altLang="en-US" dirty="0"/>
              <a:t>以堆疊中的遞迴切割次序，透過</a:t>
            </a:r>
            <a:r>
              <a:rPr lang="en-US" altLang="zh-TW" dirty="0"/>
              <a:t>Merge2</a:t>
            </a:r>
            <a:r>
              <a:rPr lang="zh-TW" altLang="en-US" dirty="0"/>
              <a:t>將所有的</a:t>
            </a:r>
            <a:r>
              <a:rPr lang="en-US" altLang="zh-TW" dirty="0"/>
              <a:t>Run</a:t>
            </a:r>
            <a:r>
              <a:rPr lang="zh-TW" altLang="en-US" dirty="0"/>
              <a:t>加以合併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Run 1</a:t>
            </a:r>
            <a:r>
              <a:rPr lang="zh-TW" altLang="en-US" dirty="0"/>
              <a:t>的長度為 </a:t>
            </a:r>
            <a:r>
              <a:rPr lang="en-US" altLang="zh-TW" dirty="0"/>
              <a:t>m</a:t>
            </a:r>
            <a:r>
              <a:rPr lang="zh-TW" altLang="en-US" dirty="0"/>
              <a:t>，</a:t>
            </a:r>
            <a:r>
              <a:rPr lang="en-US" altLang="zh-TW" dirty="0"/>
              <a:t>Run 2</a:t>
            </a:r>
            <a:r>
              <a:rPr lang="zh-TW" altLang="en-US" dirty="0"/>
              <a:t>的長度為 </a:t>
            </a:r>
            <a:r>
              <a:rPr lang="en-US" altLang="zh-TW" dirty="0"/>
              <a:t>n</a:t>
            </a:r>
            <a:r>
              <a:rPr lang="zh-TW" altLang="en-US" dirty="0"/>
              <a:t>，則合併兩個</a:t>
            </a:r>
            <a:r>
              <a:rPr lang="en-US" altLang="zh-TW" dirty="0"/>
              <a:t>Run</a:t>
            </a:r>
            <a:r>
              <a:rPr lang="zh-TW" altLang="en-US" dirty="0"/>
              <a:t>的最多比較次數為 </a:t>
            </a:r>
            <a:r>
              <a:rPr lang="en-US" altLang="zh-TW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m+n-1</a:t>
            </a:r>
            <a:r>
              <a:rPr lang="en-US" altLang="zh-TW" dirty="0"/>
              <a:t> </a:t>
            </a:r>
            <a:r>
              <a:rPr lang="zh-TW" altLang="en-US" dirty="0"/>
              <a:t>次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Ex: [5,26] [1, 77] </a:t>
            </a:r>
            <a:r>
              <a:rPr lang="zh-TW" altLang="en-US" dirty="0"/>
              <a:t>比較</a:t>
            </a:r>
            <a:r>
              <a:rPr lang="en-US" altLang="zh-TW" dirty="0"/>
              <a:t>3</a:t>
            </a:r>
            <a:r>
              <a:rPr lang="zh-TW" altLang="en-US" dirty="0"/>
              <a:t>次後，會得到 </a:t>
            </a:r>
            <a:r>
              <a:rPr lang="en-US" altLang="zh-TW" dirty="0"/>
              <a:t>[1, 5, 26, 77]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08033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585951"/>
          </a:xfrm>
        </p:spPr>
        <p:txBody>
          <a:bodyPr/>
          <a:lstStyle/>
          <a:p>
            <a:r>
              <a:rPr lang="en-US" altLang="zh-TW" cap="none" dirty="0"/>
              <a:t>Merge2</a:t>
            </a:r>
            <a:r>
              <a:rPr lang="zh-TW" altLang="en-US" dirty="0"/>
              <a:t>副程式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79376"/>
            <a:ext cx="76327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075238" y="5008389"/>
            <a:ext cx="3960812" cy="17272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Run 1</a:t>
            </a:r>
            <a:r>
              <a:rPr lang="zh-TW" altLang="en-US"/>
              <a:t>的長度為 </a:t>
            </a:r>
            <a:r>
              <a:rPr lang="en-US" altLang="zh-TW"/>
              <a:t>m</a:t>
            </a:r>
            <a:r>
              <a:rPr lang="zh-TW" altLang="en-US"/>
              <a:t>，</a:t>
            </a:r>
            <a:r>
              <a:rPr lang="en-US" altLang="zh-TW"/>
              <a:t>Run 2</a:t>
            </a:r>
            <a:r>
              <a:rPr lang="zh-TW" altLang="en-US"/>
              <a:t>的長度為 </a:t>
            </a:r>
            <a:r>
              <a:rPr lang="en-US" altLang="zh-TW"/>
              <a:t>n</a:t>
            </a:r>
            <a:r>
              <a:rPr lang="zh-TW" altLang="en-US"/>
              <a:t>，則合併兩個</a:t>
            </a:r>
            <a:r>
              <a:rPr lang="en-US" altLang="zh-TW"/>
              <a:t>Run</a:t>
            </a:r>
            <a:r>
              <a:rPr lang="zh-TW" altLang="en-US"/>
              <a:t>的最多比較次數為 </a:t>
            </a:r>
            <a:r>
              <a:rPr lang="en-US" altLang="zh-TW" u="sng"/>
              <a:t>m+n-1</a:t>
            </a:r>
            <a:r>
              <a:rPr lang="en-US" altLang="zh-TW"/>
              <a:t> </a:t>
            </a:r>
            <a:r>
              <a:rPr lang="zh-TW" altLang="en-US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213909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611177"/>
          </a:xfrm>
        </p:spPr>
        <p:txBody>
          <a:bodyPr/>
          <a:lstStyle/>
          <a:p>
            <a:r>
              <a:rPr lang="en-US" altLang="zh-TW" cap="none" dirty="0"/>
              <a:t>MergeSort2</a:t>
            </a:r>
            <a:r>
              <a:rPr lang="zh-TW" altLang="en-US" dirty="0"/>
              <a:t>副程式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6911975" cy="537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53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Insert Sort </a:t>
            </a:r>
            <a:r>
              <a:rPr lang="en-US" altLang="zh-TW" dirty="0"/>
              <a:t>(</a:t>
            </a:r>
            <a:r>
              <a:rPr lang="zh-TW" altLang="en-US" dirty="0"/>
              <a:t>插入排序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zh-TW" altLang="en-US" dirty="0"/>
              <a:t>將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TW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筆記錄</a:t>
            </a:r>
            <a:r>
              <a:rPr lang="zh-TW" altLang="en-US" dirty="0"/>
              <a:t>插入到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前面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(i-1)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筆已排序好的記錄串列</a:t>
            </a:r>
            <a:r>
              <a:rPr lang="zh-TW" altLang="en-US" dirty="0"/>
              <a:t>中，使之成為</a:t>
            </a:r>
            <a:r>
              <a:rPr lang="en-US" altLang="zh-TW" b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筆已排序好的記錄串列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需執行</a:t>
            </a:r>
            <a:r>
              <a:rPr lang="en-US" altLang="zh-TW" dirty="0"/>
              <a:t>n-1</a:t>
            </a:r>
            <a:r>
              <a:rPr lang="zh-TW" altLang="en-US" dirty="0"/>
              <a:t>回合</a:t>
            </a:r>
            <a:r>
              <a:rPr lang="en-US" altLang="zh-TW" dirty="0"/>
              <a:t>)</a:t>
            </a:r>
          </a:p>
          <a:p>
            <a:pPr>
              <a:lnSpc>
                <a:spcPct val="95000"/>
              </a:lnSpc>
            </a:pPr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pPr lvl="1">
              <a:lnSpc>
                <a:spcPct val="95000"/>
              </a:lnSpc>
            </a:pPr>
            <a:r>
              <a:rPr lang="en-US" altLang="zh-TW" dirty="0"/>
              <a:t>A sequence </a:t>
            </a:r>
            <a:r>
              <a:rPr lang="en-US" altLang="zh-TW" dirty="0">
                <a:solidFill>
                  <a:srgbClr val="0000FF"/>
                </a:solidFill>
              </a:rPr>
              <a:t>9, 17, 1, 5, 10</a:t>
            </a:r>
            <a:r>
              <a:rPr lang="zh-TW" altLang="en-US" dirty="0"/>
              <a:t>。以遞增</a:t>
            </a:r>
            <a:r>
              <a:rPr lang="en-US" altLang="zh-TW" dirty="0"/>
              <a:t>(increase)</a:t>
            </a:r>
            <a:r>
              <a:rPr lang="zh-TW" altLang="en-US" dirty="0"/>
              <a:t>排序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0855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890123"/>
          </a:xfrm>
        </p:spPr>
        <p:txBody>
          <a:bodyPr/>
          <a:lstStyle/>
          <a:p>
            <a:r>
              <a:rPr lang="en-US" altLang="zh-TW" cap="none" dirty="0"/>
              <a:t>Iterative Merge Sort </a:t>
            </a:r>
            <a:r>
              <a:rPr lang="en-US" altLang="zh-TW" dirty="0"/>
              <a:t>(</a:t>
            </a:r>
            <a:r>
              <a:rPr lang="zh-TW" altLang="en-US" dirty="0"/>
              <a:t>非遞迴合併排序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1557610"/>
            <a:ext cx="8218488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TW"/>
              <a:t>[ ]: Run, </a:t>
            </a:r>
            <a:r>
              <a:rPr lang="zh-TW" altLang="en-US"/>
              <a:t>已排序好的檔案記錄</a:t>
            </a:r>
          </a:p>
          <a:p>
            <a:pPr>
              <a:spcBef>
                <a:spcPct val="30000"/>
              </a:spcBef>
            </a:pPr>
            <a:r>
              <a:rPr lang="en-US" altLang="zh-TW"/>
              <a:t>Run</a:t>
            </a:r>
            <a:r>
              <a:rPr lang="zh-TW" altLang="en-US"/>
              <a:t>的長度</a:t>
            </a:r>
            <a:r>
              <a:rPr lang="en-US" altLang="zh-TW"/>
              <a:t>: Run</a:t>
            </a:r>
            <a:r>
              <a:rPr lang="zh-TW" altLang="en-US"/>
              <a:t>中記錄個數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/>
              <a:t>26, 5, 77, 1, 61, 11, 59, 15, 48, 19</a:t>
            </a:r>
          </a:p>
          <a:p>
            <a:pPr algn="ctr"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TW"/>
          </a:p>
          <a:p>
            <a:pPr algn="ctr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TW"/>
              <a:t>[26] [5] [77] [1] [61] [11] [59] [15] [48] [19]</a:t>
            </a:r>
          </a:p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TW"/>
              <a:t>[5, 26]   [1, 77]   [11, 61]   [15, 59]   [19, 48]</a:t>
            </a:r>
          </a:p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TW"/>
              <a:t>[1, 5, 26, 77]      [11, 15, 59, 61]     [19, 48]</a:t>
            </a:r>
          </a:p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TW"/>
              <a:t>[1, 5, 11, 15, 26, 59, 61, 77]    [19, 48]</a:t>
            </a:r>
          </a:p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TW"/>
              <a:t>[1, 5, 11, 15, 19, 26, 48, 59, 61, 77]</a:t>
            </a:r>
          </a:p>
        </p:txBody>
      </p:sp>
      <p:sp>
        <p:nvSpPr>
          <p:cNvPr id="6" name="AutoShape 235"/>
          <p:cNvSpPr>
            <a:spLocks noChangeArrowheads="1"/>
          </p:cNvSpPr>
          <p:nvPr/>
        </p:nvSpPr>
        <p:spPr bwMode="auto">
          <a:xfrm>
            <a:off x="4356100" y="3141935"/>
            <a:ext cx="485775" cy="503238"/>
          </a:xfrm>
          <a:prstGeom prst="downArrow">
            <a:avLst>
              <a:gd name="adj1" fmla="val 50000"/>
              <a:gd name="adj2" fmla="val 258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grpSp>
        <p:nvGrpSpPr>
          <p:cNvPr id="7" name="Group 239"/>
          <p:cNvGrpSpPr>
            <a:grpSpLocks/>
          </p:cNvGrpSpPr>
          <p:nvPr/>
        </p:nvGrpSpPr>
        <p:grpSpPr bwMode="auto">
          <a:xfrm>
            <a:off x="1835150" y="4078560"/>
            <a:ext cx="576263" cy="215900"/>
            <a:chOff x="1156" y="2478"/>
            <a:chExt cx="363" cy="136"/>
          </a:xfrm>
        </p:grpSpPr>
        <p:sp>
          <p:nvSpPr>
            <p:cNvPr id="8" name="Line 236"/>
            <p:cNvSpPr>
              <a:spLocks noChangeShapeType="1"/>
            </p:cNvSpPr>
            <p:nvPr/>
          </p:nvSpPr>
          <p:spPr bwMode="auto">
            <a:xfrm>
              <a:off x="1156" y="2478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Line 238"/>
            <p:cNvSpPr>
              <a:spLocks noChangeShapeType="1"/>
            </p:cNvSpPr>
            <p:nvPr/>
          </p:nvSpPr>
          <p:spPr bwMode="auto">
            <a:xfrm flipH="1">
              <a:off x="1337" y="2478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" name="Group 240"/>
          <p:cNvGrpSpPr>
            <a:grpSpLocks/>
          </p:cNvGrpSpPr>
          <p:nvPr/>
        </p:nvGrpSpPr>
        <p:grpSpPr bwMode="auto">
          <a:xfrm>
            <a:off x="2987675" y="4078560"/>
            <a:ext cx="576263" cy="215900"/>
            <a:chOff x="1156" y="2478"/>
            <a:chExt cx="363" cy="136"/>
          </a:xfrm>
        </p:grpSpPr>
        <p:sp>
          <p:nvSpPr>
            <p:cNvPr id="11" name="Line 241"/>
            <p:cNvSpPr>
              <a:spLocks noChangeShapeType="1"/>
            </p:cNvSpPr>
            <p:nvPr/>
          </p:nvSpPr>
          <p:spPr bwMode="auto">
            <a:xfrm>
              <a:off x="1156" y="2478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Line 242"/>
            <p:cNvSpPr>
              <a:spLocks noChangeShapeType="1"/>
            </p:cNvSpPr>
            <p:nvPr/>
          </p:nvSpPr>
          <p:spPr bwMode="auto">
            <a:xfrm flipH="1">
              <a:off x="1337" y="2478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" name="Group 243"/>
          <p:cNvGrpSpPr>
            <a:grpSpLocks/>
          </p:cNvGrpSpPr>
          <p:nvPr/>
        </p:nvGrpSpPr>
        <p:grpSpPr bwMode="auto">
          <a:xfrm>
            <a:off x="4140200" y="4078560"/>
            <a:ext cx="576263" cy="215900"/>
            <a:chOff x="1156" y="2478"/>
            <a:chExt cx="363" cy="136"/>
          </a:xfrm>
        </p:grpSpPr>
        <p:sp>
          <p:nvSpPr>
            <p:cNvPr id="14" name="Line 244"/>
            <p:cNvSpPr>
              <a:spLocks noChangeShapeType="1"/>
            </p:cNvSpPr>
            <p:nvPr/>
          </p:nvSpPr>
          <p:spPr bwMode="auto">
            <a:xfrm>
              <a:off x="1156" y="2478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245"/>
            <p:cNvSpPr>
              <a:spLocks noChangeShapeType="1"/>
            </p:cNvSpPr>
            <p:nvPr/>
          </p:nvSpPr>
          <p:spPr bwMode="auto">
            <a:xfrm flipH="1">
              <a:off x="1337" y="2478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" name="Group 246"/>
          <p:cNvGrpSpPr>
            <a:grpSpLocks/>
          </p:cNvGrpSpPr>
          <p:nvPr/>
        </p:nvGrpSpPr>
        <p:grpSpPr bwMode="auto">
          <a:xfrm>
            <a:off x="5364163" y="4078560"/>
            <a:ext cx="576262" cy="215900"/>
            <a:chOff x="1156" y="2478"/>
            <a:chExt cx="363" cy="136"/>
          </a:xfrm>
        </p:grpSpPr>
        <p:sp>
          <p:nvSpPr>
            <p:cNvPr id="17" name="Line 247"/>
            <p:cNvSpPr>
              <a:spLocks noChangeShapeType="1"/>
            </p:cNvSpPr>
            <p:nvPr/>
          </p:nvSpPr>
          <p:spPr bwMode="auto">
            <a:xfrm>
              <a:off x="1156" y="2478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248"/>
            <p:cNvSpPr>
              <a:spLocks noChangeShapeType="1"/>
            </p:cNvSpPr>
            <p:nvPr/>
          </p:nvSpPr>
          <p:spPr bwMode="auto">
            <a:xfrm flipH="1">
              <a:off x="1337" y="2478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9" name="Group 249"/>
          <p:cNvGrpSpPr>
            <a:grpSpLocks/>
          </p:cNvGrpSpPr>
          <p:nvPr/>
        </p:nvGrpSpPr>
        <p:grpSpPr bwMode="auto">
          <a:xfrm>
            <a:off x="6659563" y="4078560"/>
            <a:ext cx="576262" cy="215900"/>
            <a:chOff x="1156" y="2478"/>
            <a:chExt cx="363" cy="136"/>
          </a:xfrm>
        </p:grpSpPr>
        <p:sp>
          <p:nvSpPr>
            <p:cNvPr id="20" name="Line 250"/>
            <p:cNvSpPr>
              <a:spLocks noChangeShapeType="1"/>
            </p:cNvSpPr>
            <p:nvPr/>
          </p:nvSpPr>
          <p:spPr bwMode="auto">
            <a:xfrm>
              <a:off x="1156" y="2478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251"/>
            <p:cNvSpPr>
              <a:spLocks noChangeShapeType="1"/>
            </p:cNvSpPr>
            <p:nvPr/>
          </p:nvSpPr>
          <p:spPr bwMode="auto">
            <a:xfrm flipH="1">
              <a:off x="1337" y="2478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2" name="Group 252"/>
          <p:cNvGrpSpPr>
            <a:grpSpLocks/>
          </p:cNvGrpSpPr>
          <p:nvPr/>
        </p:nvGrpSpPr>
        <p:grpSpPr bwMode="auto">
          <a:xfrm>
            <a:off x="2411413" y="4726260"/>
            <a:ext cx="576262" cy="215900"/>
            <a:chOff x="1156" y="2478"/>
            <a:chExt cx="363" cy="136"/>
          </a:xfrm>
        </p:grpSpPr>
        <p:sp>
          <p:nvSpPr>
            <p:cNvPr id="23" name="Line 253"/>
            <p:cNvSpPr>
              <a:spLocks noChangeShapeType="1"/>
            </p:cNvSpPr>
            <p:nvPr/>
          </p:nvSpPr>
          <p:spPr bwMode="auto">
            <a:xfrm>
              <a:off x="1156" y="2478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Line 254"/>
            <p:cNvSpPr>
              <a:spLocks noChangeShapeType="1"/>
            </p:cNvSpPr>
            <p:nvPr/>
          </p:nvSpPr>
          <p:spPr bwMode="auto">
            <a:xfrm flipH="1">
              <a:off x="1337" y="2478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" name="Group 255"/>
          <p:cNvGrpSpPr>
            <a:grpSpLocks/>
          </p:cNvGrpSpPr>
          <p:nvPr/>
        </p:nvGrpSpPr>
        <p:grpSpPr bwMode="auto">
          <a:xfrm>
            <a:off x="4643438" y="4726260"/>
            <a:ext cx="576262" cy="215900"/>
            <a:chOff x="1156" y="2478"/>
            <a:chExt cx="363" cy="136"/>
          </a:xfrm>
        </p:grpSpPr>
        <p:sp>
          <p:nvSpPr>
            <p:cNvPr id="26" name="Line 256"/>
            <p:cNvSpPr>
              <a:spLocks noChangeShapeType="1"/>
            </p:cNvSpPr>
            <p:nvPr/>
          </p:nvSpPr>
          <p:spPr bwMode="auto">
            <a:xfrm>
              <a:off x="1156" y="2478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Line 257"/>
            <p:cNvSpPr>
              <a:spLocks noChangeShapeType="1"/>
            </p:cNvSpPr>
            <p:nvPr/>
          </p:nvSpPr>
          <p:spPr bwMode="auto">
            <a:xfrm flipH="1">
              <a:off x="1337" y="2478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8" name="Line 264"/>
          <p:cNvSpPr>
            <a:spLocks noChangeShapeType="1"/>
          </p:cNvSpPr>
          <p:nvPr/>
        </p:nvSpPr>
        <p:spPr bwMode="auto">
          <a:xfrm>
            <a:off x="6804025" y="465323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9" name="Group 265"/>
          <p:cNvGrpSpPr>
            <a:grpSpLocks/>
          </p:cNvGrpSpPr>
          <p:nvPr/>
        </p:nvGrpSpPr>
        <p:grpSpPr bwMode="auto">
          <a:xfrm>
            <a:off x="3419475" y="5373960"/>
            <a:ext cx="576263" cy="215900"/>
            <a:chOff x="1156" y="2478"/>
            <a:chExt cx="363" cy="136"/>
          </a:xfrm>
        </p:grpSpPr>
        <p:sp>
          <p:nvSpPr>
            <p:cNvPr id="30" name="Line 266"/>
            <p:cNvSpPr>
              <a:spLocks noChangeShapeType="1"/>
            </p:cNvSpPr>
            <p:nvPr/>
          </p:nvSpPr>
          <p:spPr bwMode="auto">
            <a:xfrm>
              <a:off x="1156" y="2478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Line 267"/>
            <p:cNvSpPr>
              <a:spLocks noChangeShapeType="1"/>
            </p:cNvSpPr>
            <p:nvPr/>
          </p:nvSpPr>
          <p:spPr bwMode="auto">
            <a:xfrm flipH="1">
              <a:off x="1337" y="2478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2" name="Line 271"/>
          <p:cNvSpPr>
            <a:spLocks noChangeShapeType="1"/>
          </p:cNvSpPr>
          <p:nvPr/>
        </p:nvSpPr>
        <p:spPr bwMode="auto">
          <a:xfrm>
            <a:off x="6588125" y="530093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3" name="Group 272"/>
          <p:cNvGrpSpPr>
            <a:grpSpLocks/>
          </p:cNvGrpSpPr>
          <p:nvPr/>
        </p:nvGrpSpPr>
        <p:grpSpPr bwMode="auto">
          <a:xfrm>
            <a:off x="5435600" y="6021660"/>
            <a:ext cx="576263" cy="215900"/>
            <a:chOff x="1156" y="2478"/>
            <a:chExt cx="363" cy="136"/>
          </a:xfrm>
        </p:grpSpPr>
        <p:sp>
          <p:nvSpPr>
            <p:cNvPr id="34" name="Line 273"/>
            <p:cNvSpPr>
              <a:spLocks noChangeShapeType="1"/>
            </p:cNvSpPr>
            <p:nvPr/>
          </p:nvSpPr>
          <p:spPr bwMode="auto">
            <a:xfrm>
              <a:off x="1156" y="2478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Line 274"/>
            <p:cNvSpPr>
              <a:spLocks noChangeShapeType="1"/>
            </p:cNvSpPr>
            <p:nvPr/>
          </p:nvSpPr>
          <p:spPr bwMode="auto">
            <a:xfrm flipH="1">
              <a:off x="1337" y="2478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6" name="Text Box 275"/>
          <p:cNvSpPr txBox="1">
            <a:spLocks noChangeArrowheads="1"/>
          </p:cNvSpPr>
          <p:nvPr/>
        </p:nvSpPr>
        <p:spPr bwMode="auto">
          <a:xfrm>
            <a:off x="658813" y="3999185"/>
            <a:ext cx="817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 Demi" panose="020E0802020502020306" pitchFamily="34" charset="0"/>
              </a:rPr>
              <a:t>Pass 1:</a:t>
            </a:r>
          </a:p>
        </p:txBody>
      </p:sp>
      <p:sp>
        <p:nvSpPr>
          <p:cNvPr id="37" name="Text Box 276"/>
          <p:cNvSpPr txBox="1">
            <a:spLocks noChangeArrowheads="1"/>
          </p:cNvSpPr>
          <p:nvPr/>
        </p:nvSpPr>
        <p:spPr bwMode="auto">
          <a:xfrm>
            <a:off x="684213" y="4581798"/>
            <a:ext cx="8620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 Demi" panose="020E0802020502020306" pitchFamily="34" charset="0"/>
              </a:rPr>
              <a:t>Pass 2:</a:t>
            </a:r>
          </a:p>
        </p:txBody>
      </p:sp>
      <p:sp>
        <p:nvSpPr>
          <p:cNvPr id="38" name="Text Box 277"/>
          <p:cNvSpPr txBox="1">
            <a:spLocks noChangeArrowheads="1"/>
          </p:cNvSpPr>
          <p:nvPr/>
        </p:nvSpPr>
        <p:spPr bwMode="auto">
          <a:xfrm>
            <a:off x="684213" y="5294585"/>
            <a:ext cx="855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 Demi" panose="020E0802020502020306" pitchFamily="34" charset="0"/>
              </a:rPr>
              <a:t>Pass 3:</a:t>
            </a:r>
          </a:p>
        </p:txBody>
      </p:sp>
      <p:sp>
        <p:nvSpPr>
          <p:cNvPr id="39" name="Text Box 278"/>
          <p:cNvSpPr txBox="1">
            <a:spLocks noChangeArrowheads="1"/>
          </p:cNvSpPr>
          <p:nvPr/>
        </p:nvSpPr>
        <p:spPr bwMode="auto">
          <a:xfrm>
            <a:off x="658813" y="595022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 Demi" panose="020E0802020502020306" pitchFamily="34" charset="0"/>
              </a:rPr>
              <a:t>Pass 4:</a:t>
            </a:r>
          </a:p>
        </p:txBody>
      </p:sp>
    </p:spTree>
    <p:extLst>
      <p:ext uri="{BB962C8B-B14F-4D97-AF65-F5344CB8AC3E}">
        <p14:creationId xmlns:p14="http://schemas.microsoft.com/office/powerpoint/2010/main" val="319102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6" grpId="0"/>
      <p:bldP spid="37" grpId="0"/>
      <p:bldP spid="38" grpId="0"/>
      <p:bldP spid="3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根據以上討論，</a:t>
            </a:r>
            <a:r>
              <a:rPr lang="en-US" altLang="zh-TW" dirty="0"/>
              <a:t>Algorithm</a:t>
            </a:r>
            <a:r>
              <a:rPr lang="zh-TW" altLang="en-US" dirty="0"/>
              <a:t>主要由</a:t>
            </a:r>
            <a:r>
              <a:rPr lang="en-US" altLang="zh-TW" dirty="0"/>
              <a:t>3</a:t>
            </a:r>
            <a:r>
              <a:rPr lang="zh-TW" altLang="en-US" dirty="0"/>
              <a:t>個副程式組成</a:t>
            </a:r>
            <a:r>
              <a:rPr lang="en-US" altLang="zh-TW" dirty="0"/>
              <a:t>: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TW" dirty="0"/>
              <a:t>Merge1</a:t>
            </a:r>
            <a:r>
              <a:rPr lang="zh-TW" altLang="en-US" dirty="0"/>
              <a:t>副程式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將兩個</a:t>
            </a:r>
            <a:r>
              <a:rPr lang="en-US" altLang="zh-TW" dirty="0"/>
              <a:t>Run</a:t>
            </a:r>
            <a:r>
              <a:rPr lang="zh-TW" altLang="en-US" dirty="0"/>
              <a:t>的記錄 </a:t>
            </a:r>
            <a:r>
              <a:rPr lang="en-US" altLang="zh-TW" dirty="0"/>
              <a:t>(</a:t>
            </a:r>
            <a:r>
              <a:rPr lang="zh-TW" altLang="en-US" dirty="0"/>
              <a:t>即</a:t>
            </a:r>
            <a:r>
              <a:rPr lang="en-US" altLang="zh-TW" dirty="0"/>
              <a:t>: </a:t>
            </a:r>
            <a:r>
              <a:rPr lang="zh-TW" altLang="en-US" dirty="0"/>
              <a:t>兩筆已排序的記錄</a:t>
            </a:r>
            <a:r>
              <a:rPr lang="en-US" altLang="zh-TW" dirty="0"/>
              <a:t>)</a:t>
            </a:r>
            <a:r>
              <a:rPr lang="zh-TW" altLang="en-US" dirty="0"/>
              <a:t>，合併成一筆已排序的記錄 </a:t>
            </a:r>
            <a:r>
              <a:rPr lang="en-US" altLang="zh-TW" dirty="0"/>
              <a:t>U (</a:t>
            </a:r>
            <a:r>
              <a:rPr lang="zh-TW" altLang="en-US" dirty="0"/>
              <a:t>即</a:t>
            </a:r>
            <a:r>
              <a:rPr lang="en-US" altLang="zh-TW" dirty="0"/>
              <a:t>: </a:t>
            </a:r>
            <a:r>
              <a:rPr lang="zh-TW" altLang="en-US" dirty="0"/>
              <a:t>合併成一個</a:t>
            </a:r>
            <a:r>
              <a:rPr lang="en-US" altLang="zh-TW" dirty="0"/>
              <a:t>Run)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同</a:t>
            </a:r>
            <a:r>
              <a:rPr lang="en-US" altLang="zh-TW" dirty="0"/>
              <a:t>Recursion</a:t>
            </a:r>
            <a:r>
              <a:rPr lang="zh-TW" altLang="en-US" dirty="0"/>
              <a:t>的作法， </a:t>
            </a:r>
            <a:r>
              <a:rPr lang="en-US" altLang="zh-TW" dirty="0"/>
              <a:t>Run 1</a:t>
            </a:r>
            <a:r>
              <a:rPr lang="zh-TW" altLang="en-US" dirty="0"/>
              <a:t>的長度為 </a:t>
            </a:r>
            <a:r>
              <a:rPr lang="en-US" altLang="zh-TW" dirty="0"/>
              <a:t>m</a:t>
            </a:r>
            <a:r>
              <a:rPr lang="zh-TW" altLang="en-US" dirty="0"/>
              <a:t>，</a:t>
            </a:r>
            <a:r>
              <a:rPr lang="en-US" altLang="zh-TW" dirty="0"/>
              <a:t>Run 2</a:t>
            </a:r>
            <a:r>
              <a:rPr lang="zh-TW" altLang="en-US" dirty="0"/>
              <a:t>的長度為 </a:t>
            </a:r>
            <a:r>
              <a:rPr lang="en-US" altLang="zh-TW" dirty="0"/>
              <a:t>n</a:t>
            </a:r>
            <a:r>
              <a:rPr lang="zh-TW" altLang="en-US" dirty="0"/>
              <a:t>，則合併兩個</a:t>
            </a:r>
            <a:r>
              <a:rPr lang="en-US" altLang="zh-TW" dirty="0"/>
              <a:t>Run</a:t>
            </a:r>
            <a:r>
              <a:rPr lang="zh-TW" altLang="en-US" dirty="0"/>
              <a:t>的最多比較次數為 </a:t>
            </a:r>
            <a:r>
              <a:rPr lang="en-US" altLang="zh-TW" u="sng" dirty="0"/>
              <a:t>m+n-1</a:t>
            </a:r>
            <a:r>
              <a:rPr lang="en-US" altLang="zh-TW" dirty="0"/>
              <a:t> </a:t>
            </a:r>
            <a:r>
              <a:rPr lang="zh-TW" altLang="en-US" dirty="0"/>
              <a:t>次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TW" dirty="0" err="1"/>
              <a:t>MergePass</a:t>
            </a:r>
            <a:r>
              <a:rPr lang="zh-TW" altLang="en-US" dirty="0"/>
              <a:t>副程式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在每一回合 </a:t>
            </a:r>
            <a:r>
              <a:rPr lang="en-US" altLang="zh-TW" dirty="0"/>
              <a:t>(Pass) </a:t>
            </a:r>
            <a:r>
              <a:rPr lang="zh-TW" altLang="en-US" dirty="0"/>
              <a:t>中，會處理多次的 “合併兩個</a:t>
            </a:r>
            <a:r>
              <a:rPr lang="en-US" altLang="zh-TW" dirty="0"/>
              <a:t>Run” </a:t>
            </a:r>
            <a:r>
              <a:rPr lang="zh-TW" altLang="en-US" dirty="0"/>
              <a:t>之工作</a:t>
            </a:r>
            <a:endParaRPr lang="zh-TW" altLang="en-US" b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TW" dirty="0" err="1"/>
              <a:t>MergeSort</a:t>
            </a:r>
            <a:r>
              <a:rPr lang="zh-TW" altLang="en-US" dirty="0"/>
              <a:t>副程式 </a:t>
            </a:r>
            <a:r>
              <a:rPr lang="en-US" altLang="zh-TW" dirty="0"/>
              <a:t>(</a:t>
            </a:r>
            <a:r>
              <a:rPr lang="zh-TW" altLang="en-US" dirty="0"/>
              <a:t>可當作主程式</a:t>
            </a:r>
            <a:r>
              <a:rPr lang="en-US" altLang="zh-TW" dirty="0"/>
              <a:t>)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整個非遞迴的合併排序副程式需執行                    回合 </a:t>
            </a:r>
            <a:r>
              <a:rPr lang="en-US" altLang="zh-TW" dirty="0"/>
              <a:t>(Pass)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補充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4)</a:t>
            </a:r>
            <a:endParaRPr lang="zh-TW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729711"/>
              </p:ext>
            </p:extLst>
          </p:nvPr>
        </p:nvGraphicFramePr>
        <p:xfrm>
          <a:off x="5364088" y="4797152"/>
          <a:ext cx="10080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方程式" r:id="rId3" imgW="495000" imgH="228600" progId="Equation.3">
                  <p:embed/>
                </p:oleObj>
              </mc:Choice>
              <mc:Fallback>
                <p:oleObj name="方程式" r:id="rId3" imgW="495000" imgH="228600" progId="Equation.3">
                  <p:embed/>
                  <p:pic>
                    <p:nvPicPr>
                      <p:cNvPr id="67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797152"/>
                        <a:ext cx="100806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89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718387"/>
          </a:xfrm>
        </p:spPr>
        <p:txBody>
          <a:bodyPr/>
          <a:lstStyle/>
          <a:p>
            <a:r>
              <a:rPr lang="zh-TW" altLang="en-US" dirty="0"/>
              <a:t>為何需要執行              回合？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254227"/>
              </p:ext>
            </p:extLst>
          </p:nvPr>
        </p:nvGraphicFramePr>
        <p:xfrm>
          <a:off x="3348037" y="830262"/>
          <a:ext cx="10080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方程式" r:id="rId3" imgW="495000" imgH="228600" progId="Equation.3">
                  <p:embed/>
                </p:oleObj>
              </mc:Choice>
              <mc:Fallback>
                <p:oleObj name="方程式" r:id="rId3" imgW="495000" imgH="228600" progId="Equation.3">
                  <p:embed/>
                  <p:pic>
                    <p:nvPicPr>
                      <p:cNvPr id="69019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7" y="830262"/>
                        <a:ext cx="10080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68313" y="1484313"/>
            <a:ext cx="8280400" cy="537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u"/>
              <a:defRPr kumimoji="1" sz="2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1pPr>
            <a:lvl2pPr marL="723900" indent="-271463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2pPr>
            <a:lvl3pPr marL="1160463" indent="-25717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¡"/>
              <a:defRPr kumimoji="1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3pPr>
            <a:lvl4pPr marL="1609725" indent="-269875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p"/>
              <a:defRPr kumimoji="1" sz="16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4pPr>
            <a:lvl5pPr marL="2060575" indent="-27146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5pPr>
            <a:lvl6pPr marL="25177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6pPr>
            <a:lvl7pPr marL="29749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7pPr>
            <a:lvl8pPr marL="34321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8pPr>
            <a:lvl9pPr marL="3889375" indent="-27146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Berlin Sans FB" panose="020E0602020502020306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b="0" u="sng" dirty="0"/>
              <a:t>以執行完一回合後，</a:t>
            </a:r>
            <a:r>
              <a:rPr lang="en-US" altLang="zh-TW" b="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Run</a:t>
            </a:r>
            <a:r>
              <a:rPr lang="zh-TW" altLang="en-US" b="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的長度</a:t>
            </a:r>
            <a:r>
              <a:rPr lang="zh-TW" altLang="en-US" b="0" u="sng" dirty="0"/>
              <a:t>來看</a:t>
            </a:r>
            <a:r>
              <a:rPr lang="en-US" altLang="zh-TW" b="0" dirty="0"/>
              <a:t>:</a:t>
            </a:r>
          </a:p>
          <a:p>
            <a:pPr lvl="1"/>
            <a:r>
              <a:rPr lang="zh-TW" altLang="en-US" b="0" dirty="0"/>
              <a:t>有</a:t>
            </a:r>
            <a:r>
              <a:rPr lang="en-US" altLang="zh-TW" b="0" dirty="0"/>
              <a:t>n</a:t>
            </a:r>
            <a:r>
              <a:rPr lang="zh-TW" altLang="en-US" b="0" dirty="0"/>
              <a:t>個數字待排序，一開始</a:t>
            </a:r>
            <a:r>
              <a:rPr lang="zh-TW" altLang="en-US" b="0" u="sng" dirty="0"/>
              <a:t>每一個</a:t>
            </a:r>
            <a:r>
              <a:rPr lang="en-US" altLang="zh-TW" b="0" u="sng" dirty="0"/>
              <a:t>Run</a:t>
            </a:r>
            <a:r>
              <a:rPr lang="zh-TW" altLang="en-US" b="0" u="sng" dirty="0"/>
              <a:t>的長度為 </a:t>
            </a:r>
            <a:r>
              <a:rPr lang="en-US" altLang="zh-TW" b="0" u="sng" dirty="0"/>
              <a:t>1</a:t>
            </a:r>
            <a:r>
              <a:rPr lang="zh-TW" altLang="en-US" b="0" dirty="0"/>
              <a:t>，且</a:t>
            </a:r>
            <a:r>
              <a:rPr lang="zh-TW" altLang="en-US" b="0" u="sng" dirty="0"/>
              <a:t>有</a:t>
            </a:r>
            <a:r>
              <a:rPr lang="en-US" altLang="zh-TW" b="0" u="sng" dirty="0"/>
              <a:t>n</a:t>
            </a:r>
            <a:r>
              <a:rPr lang="zh-TW" altLang="en-US" b="0" u="sng" dirty="0"/>
              <a:t>個</a:t>
            </a:r>
            <a:r>
              <a:rPr lang="en-US" altLang="zh-TW" b="0" u="sng" dirty="0"/>
              <a:t>Run</a:t>
            </a:r>
          </a:p>
          <a:p>
            <a:pPr lvl="2"/>
            <a:r>
              <a:rPr lang="zh-TW" altLang="en-US" b="0" dirty="0"/>
              <a:t>執行完</a:t>
            </a:r>
            <a:r>
              <a:rPr lang="en-US" altLang="zh-TW" b="0" dirty="0"/>
              <a:t>Pass 1</a:t>
            </a:r>
            <a:r>
              <a:rPr lang="zh-TW" altLang="en-US" b="0" dirty="0"/>
              <a:t>後，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最長的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Run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長度</a:t>
            </a:r>
            <a:r>
              <a:rPr lang="zh-TW" altLang="en-US" b="0" dirty="0"/>
              <a:t>為 </a:t>
            </a:r>
            <a:r>
              <a:rPr lang="en-US" altLang="zh-TW" b="0" dirty="0"/>
              <a:t>2</a:t>
            </a:r>
            <a:r>
              <a:rPr lang="en-US" altLang="zh-TW" b="0" baseline="30000" dirty="0"/>
              <a:t>1</a:t>
            </a:r>
            <a:r>
              <a:rPr lang="en-US" altLang="zh-TW" b="0" dirty="0"/>
              <a:t> = 2</a:t>
            </a:r>
          </a:p>
          <a:p>
            <a:pPr lvl="2"/>
            <a:r>
              <a:rPr lang="zh-TW" altLang="en-US" b="0" dirty="0"/>
              <a:t>執行完</a:t>
            </a:r>
            <a:r>
              <a:rPr lang="en-US" altLang="zh-TW" b="0" dirty="0"/>
              <a:t>Pass 2</a:t>
            </a:r>
            <a:r>
              <a:rPr lang="zh-TW" altLang="en-US" b="0" dirty="0"/>
              <a:t>後，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最長的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Run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長度</a:t>
            </a:r>
            <a:r>
              <a:rPr lang="zh-TW" altLang="en-US" b="0" dirty="0"/>
              <a:t>為 </a:t>
            </a:r>
            <a:r>
              <a:rPr lang="en-US" altLang="zh-TW" b="0" dirty="0"/>
              <a:t>2</a:t>
            </a:r>
            <a:r>
              <a:rPr lang="en-US" altLang="zh-TW" b="0" baseline="30000" dirty="0"/>
              <a:t>2</a:t>
            </a:r>
            <a:r>
              <a:rPr lang="en-US" altLang="zh-TW" b="0" dirty="0"/>
              <a:t> = 4</a:t>
            </a:r>
          </a:p>
          <a:p>
            <a:pPr lvl="2"/>
            <a:r>
              <a:rPr lang="zh-TW" altLang="en-US" b="0" dirty="0"/>
              <a:t>執行完</a:t>
            </a:r>
            <a:r>
              <a:rPr lang="en-US" altLang="zh-TW" b="0" dirty="0"/>
              <a:t>Pass 3</a:t>
            </a:r>
            <a:r>
              <a:rPr lang="zh-TW" altLang="en-US" b="0" dirty="0"/>
              <a:t>後，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最長的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Run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長度</a:t>
            </a:r>
            <a:r>
              <a:rPr lang="zh-TW" altLang="en-US" b="0" dirty="0"/>
              <a:t>為 </a:t>
            </a:r>
            <a:r>
              <a:rPr lang="en-US" altLang="zh-TW" b="0" dirty="0"/>
              <a:t>2</a:t>
            </a:r>
            <a:r>
              <a:rPr lang="en-US" altLang="zh-TW" b="0" baseline="30000" dirty="0"/>
              <a:t>3</a:t>
            </a:r>
            <a:r>
              <a:rPr lang="en-US" altLang="zh-TW" b="0" dirty="0"/>
              <a:t> = 8</a:t>
            </a:r>
          </a:p>
          <a:p>
            <a:pPr lvl="2"/>
            <a:r>
              <a:rPr lang="en-US" altLang="zh-TW" b="0" dirty="0"/>
              <a:t>…</a:t>
            </a:r>
          </a:p>
          <a:p>
            <a:pPr lvl="2"/>
            <a:r>
              <a:rPr lang="zh-TW" altLang="en-US" b="0" dirty="0"/>
              <a:t>執行完</a:t>
            </a:r>
            <a:r>
              <a:rPr lang="en-US" altLang="zh-TW" b="0" dirty="0"/>
              <a:t>Pass </a:t>
            </a:r>
            <a:r>
              <a:rPr lang="en-US" altLang="zh-TW" b="0" dirty="0" err="1"/>
              <a:t>i</a:t>
            </a:r>
            <a:r>
              <a:rPr lang="en-US" altLang="zh-TW" b="0" dirty="0"/>
              <a:t> </a:t>
            </a:r>
            <a:r>
              <a:rPr lang="zh-TW" altLang="en-US" b="0" dirty="0"/>
              <a:t>後，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最長的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Run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長度</a:t>
            </a:r>
            <a:r>
              <a:rPr lang="zh-TW" altLang="en-US" b="0" dirty="0"/>
              <a:t>為 </a:t>
            </a:r>
            <a:r>
              <a:rPr lang="en-US" altLang="zh-TW" b="0" u="sng" dirty="0"/>
              <a:t>2</a:t>
            </a:r>
            <a:r>
              <a:rPr lang="en-US" altLang="zh-TW" b="0" u="sng" baseline="30000" dirty="0"/>
              <a:t>i</a:t>
            </a:r>
            <a:r>
              <a:rPr lang="en-US" altLang="zh-TW" b="0" u="sng" dirty="0"/>
              <a:t> = n</a:t>
            </a:r>
            <a:r>
              <a:rPr lang="en-US" altLang="zh-TW" b="0" dirty="0"/>
              <a:t> (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停止</a:t>
            </a:r>
            <a:r>
              <a:rPr lang="en-US" altLang="zh-TW" b="0" dirty="0"/>
              <a:t>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b="0" dirty="0">
                <a:sym typeface="Symbol" panose="05050102010706020507" pitchFamily="18" charset="2"/>
              </a:rPr>
              <a:t> </a:t>
            </a:r>
            <a:r>
              <a:rPr lang="en-US" altLang="zh-TW" b="0" dirty="0" err="1">
                <a:sym typeface="Symbol" panose="05050102010706020507" pitchFamily="18" charset="2"/>
              </a:rPr>
              <a:t>i</a:t>
            </a:r>
            <a:r>
              <a:rPr lang="en-US" altLang="zh-TW" b="0" dirty="0">
                <a:sym typeface="Symbol" panose="05050102010706020507" pitchFamily="18" charset="2"/>
              </a:rPr>
              <a:t> = log</a:t>
            </a:r>
            <a:r>
              <a:rPr lang="en-US" altLang="zh-TW" b="0" baseline="-25000" dirty="0">
                <a:sym typeface="Symbol" panose="05050102010706020507" pitchFamily="18" charset="2"/>
              </a:rPr>
              <a:t>2</a:t>
            </a:r>
            <a:r>
              <a:rPr lang="en-US" altLang="zh-TW" b="0" dirty="0">
                <a:sym typeface="Symbol" panose="05050102010706020507" pitchFamily="18" charset="2"/>
              </a:rPr>
              <a:t>n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r>
              <a:rPr lang="zh-TW" altLang="en-US" b="0" dirty="0"/>
              <a:t>由於 </a:t>
            </a:r>
            <a:r>
              <a:rPr lang="en-US" altLang="zh-TW" b="0" dirty="0"/>
              <a:t>n </a:t>
            </a:r>
            <a:r>
              <a:rPr lang="zh-TW" altLang="en-US" b="0" dirty="0"/>
              <a:t>不見得為</a:t>
            </a:r>
            <a:r>
              <a:rPr lang="en-US" altLang="zh-TW" b="0" dirty="0"/>
              <a:t>2</a:t>
            </a:r>
            <a:r>
              <a:rPr lang="zh-TW" altLang="en-US" b="0" dirty="0"/>
              <a:t>的倍數，因此取</a:t>
            </a:r>
            <a:r>
              <a:rPr lang="zh-TW" altLang="en-US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上限整數 </a:t>
            </a:r>
            <a:r>
              <a:rPr lang="en-US" altLang="zh-TW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(Ceiling)</a:t>
            </a:r>
            <a:r>
              <a:rPr lang="en-US" altLang="zh-TW" b="0" dirty="0"/>
              <a:t>              </a:t>
            </a:r>
            <a:r>
              <a:rPr lang="zh-TW" altLang="en-US" b="0" dirty="0"/>
              <a:t>以求得能真正完整處理</a:t>
            </a:r>
            <a:r>
              <a:rPr lang="en-US" altLang="zh-TW" b="0" dirty="0"/>
              <a:t>n</a:t>
            </a:r>
            <a:r>
              <a:rPr lang="zh-TW" altLang="en-US" b="0" dirty="0"/>
              <a:t>筆資料排序的回合數。</a:t>
            </a:r>
          </a:p>
        </p:txBody>
      </p:sp>
      <p:graphicFrame>
        <p:nvGraphicFramePr>
          <p:cNvPr id="6" name="Object 24"/>
          <p:cNvGraphicFramePr>
            <a:graphicFrameLocks noChangeAspect="1"/>
          </p:cNvGraphicFramePr>
          <p:nvPr/>
        </p:nvGraphicFramePr>
        <p:xfrm>
          <a:off x="6948488" y="6126163"/>
          <a:ext cx="8636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方程式" r:id="rId5" imgW="495000" imgH="228600" progId="Equation.3">
                  <p:embed/>
                </p:oleObj>
              </mc:Choice>
              <mc:Fallback>
                <p:oleObj name="方程式" r:id="rId5" imgW="495000" imgH="228600" progId="Equation.3">
                  <p:embed/>
                  <p:pic>
                    <p:nvPicPr>
                      <p:cNvPr id="6902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6126163"/>
                        <a:ext cx="8636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149725"/>
            <a:ext cx="4176713" cy="1787525"/>
          </a:xfrm>
          <a:prstGeom prst="rect">
            <a:avLst/>
          </a:prstGeom>
          <a:noFill/>
          <a:ln w="57150" cmpd="thinThick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6372225" y="2708275"/>
            <a:ext cx="1366838" cy="720725"/>
          </a:xfrm>
          <a:prstGeom prst="wedgeRectCallout">
            <a:avLst>
              <a:gd name="adj1" fmla="val -105750"/>
              <a:gd name="adj2" fmla="val 8171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>
                <a:latin typeface="Berlin Sans FB Demi" panose="020E0802020502020306" pitchFamily="34" charset="0"/>
              </a:rPr>
              <a:t>嚴格說應該為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 Demi" panose="020E0802020502020306" pitchFamily="34" charset="0"/>
              </a:rPr>
              <a:t>2</a:t>
            </a:r>
            <a:r>
              <a:rPr lang="en-US" altLang="zh-TW" baseline="3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 Demi" panose="020E0802020502020306" pitchFamily="34" charset="0"/>
              </a:rPr>
              <a:t>i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 Demi" panose="020E0802020502020306" pitchFamily="34" charset="0"/>
              </a:rPr>
              <a:t> &gt;= n</a:t>
            </a:r>
            <a:r>
              <a:rPr lang="en-US" altLang="zh-TW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365125"/>
            <a:r>
              <a:rPr lang="en-US" altLang="zh-TW" dirty="0"/>
              <a:t>Time Complexity</a:t>
            </a:r>
          </a:p>
          <a:p>
            <a:pPr marL="898525" lvl="1" indent="-354013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TW" dirty="0"/>
              <a:t>Best Case</a:t>
            </a:r>
          </a:p>
          <a:p>
            <a:pPr marL="898525" lvl="1" indent="-354013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TW" dirty="0"/>
              <a:t>Worst Case</a:t>
            </a:r>
          </a:p>
          <a:p>
            <a:pPr marL="898525" lvl="1" indent="-354013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TW" dirty="0"/>
              <a:t>Average Case</a:t>
            </a:r>
          </a:p>
          <a:p>
            <a:pPr marL="365125" indent="-365125"/>
            <a:r>
              <a:rPr lang="en-US" altLang="zh-TW" dirty="0"/>
              <a:t>Space Complexity</a:t>
            </a:r>
          </a:p>
          <a:p>
            <a:pPr marL="365125" indent="-365125"/>
            <a:r>
              <a:rPr lang="en-US" altLang="zh-TW" dirty="0"/>
              <a:t>Stable / Unstable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54241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869119"/>
          </a:xfrm>
        </p:spPr>
        <p:txBody>
          <a:bodyPr/>
          <a:lstStyle/>
          <a:p>
            <a:r>
              <a:rPr lang="en-US" altLang="zh-TW" cap="none" dirty="0"/>
              <a:t>Time-Complexity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556593"/>
            <a:ext cx="8286750" cy="518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>
                <a:ea typeface="標楷體" panose="03000509000000000000" pitchFamily="65" charset="-120"/>
              </a:rPr>
              <a:t>Avg. / Worst / Best Case: 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標楷體" panose="03000509000000000000" pitchFamily="65" charset="-120"/>
              </a:rPr>
              <a:t>O(n log n)</a:t>
            </a:r>
          </a:p>
          <a:p>
            <a:pPr>
              <a:lnSpc>
                <a:spcPct val="110000"/>
              </a:lnSpc>
            </a:pPr>
            <a:r>
              <a:rPr lang="zh-TW" altLang="en-US"/>
              <a:t>以</a:t>
            </a:r>
            <a:r>
              <a:rPr lang="en-US" altLang="zh-TW"/>
              <a:t>Recursive Merge Sort</a:t>
            </a:r>
            <a:r>
              <a:rPr lang="zh-TW" altLang="en-US"/>
              <a:t>角度</a:t>
            </a:r>
            <a:r>
              <a:rPr lang="en-US" altLang="zh-TW"/>
              <a:t>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/>
              <a:t>[</a:t>
            </a:r>
            <a:r>
              <a:rPr lang="zh-TW" altLang="en-US"/>
              <a:t>說明</a:t>
            </a:r>
            <a:r>
              <a:rPr lang="en-US" altLang="zh-TW"/>
              <a:t>]: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TW" altLang="en-US"/>
              <a:t>時間函數</a:t>
            </a:r>
            <a:r>
              <a:rPr lang="en-US" altLang="zh-TW"/>
              <a:t>: T(n) = T(n/2) + T(n/2) + c</a:t>
            </a:r>
            <a:r>
              <a:rPr lang="en-US" altLang="zh-TW">
                <a:sym typeface="Symbol" panose="05050102010706020507" pitchFamily="18" charset="2"/>
              </a:rPr>
              <a:t></a:t>
            </a:r>
            <a:r>
              <a:rPr lang="en-US" altLang="zh-TW"/>
              <a:t>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TW" altLang="en-US">
                <a:sym typeface="Symbol" panose="05050102010706020507" pitchFamily="18" charset="2"/>
              </a:rPr>
              <a:t>時間複雜度求法</a:t>
            </a:r>
            <a:r>
              <a:rPr lang="en-US" altLang="zh-TW">
                <a:sym typeface="Symbol" panose="05050102010706020507" pitchFamily="18" charset="2"/>
              </a:rPr>
              <a:t>: </a:t>
            </a:r>
          </a:p>
          <a:p>
            <a:pPr lvl="2">
              <a:lnSpc>
                <a:spcPct val="110000"/>
              </a:lnSpc>
            </a:pPr>
            <a:r>
              <a:rPr lang="zh-TW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遞迴樹</a:t>
            </a:r>
          </a:p>
          <a:p>
            <a:pPr lvl="3"/>
            <a:r>
              <a:rPr lang="zh-TW" altLang="en-US"/>
              <a:t>步驟</a:t>
            </a:r>
            <a:r>
              <a:rPr lang="en-US" altLang="zh-TW"/>
              <a:t>:</a:t>
            </a:r>
          </a:p>
          <a:p>
            <a:pPr lvl="4"/>
            <a:r>
              <a:rPr lang="zh-TW" altLang="en-US"/>
              <a:t>將原本問題照遞迴定義展開</a:t>
            </a:r>
          </a:p>
          <a:p>
            <a:pPr lvl="4"/>
            <a:r>
              <a:rPr lang="zh-TW" altLang="en-US"/>
              <a:t>計算每一層的</a:t>
            </a:r>
            <a:r>
              <a:rPr lang="en-US" altLang="zh-TW"/>
              <a:t>Cost</a:t>
            </a:r>
          </a:p>
          <a:p>
            <a:pPr lvl="4"/>
            <a:r>
              <a:rPr lang="zh-TW" altLang="en-US"/>
              <a:t>加總每一層的</a:t>
            </a:r>
            <a:r>
              <a:rPr lang="en-US" altLang="zh-TW"/>
              <a:t>Cost</a:t>
            </a:r>
            <a:r>
              <a:rPr lang="zh-TW" altLang="en-US"/>
              <a:t>即為所求</a:t>
            </a:r>
            <a:endParaRPr lang="zh-TW" altLang="en-US">
              <a:sym typeface="Symbol" panose="05050102010706020507" pitchFamily="18" charset="2"/>
            </a:endParaRPr>
          </a:p>
          <a:p>
            <a:pPr lvl="2">
              <a:lnSpc>
                <a:spcPct val="110000"/>
              </a:lnSpc>
            </a:pPr>
            <a:r>
              <a:rPr lang="zh-TW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數學解法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184775" y="3861643"/>
            <a:ext cx="3924300" cy="2879725"/>
          </a:xfrm>
          <a:prstGeom prst="wedgeRectCallout">
            <a:avLst>
              <a:gd name="adj1" fmla="val -42231"/>
              <a:gd name="adj2" fmla="val -5705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20675" indent="-320675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68338" indent="-21113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Berlin Sans FB" panose="020E0602020502020306" pitchFamily="34" charset="0"/>
              </a:rPr>
              <a:t>最後</a:t>
            </a:r>
            <a:r>
              <a:rPr lang="zh-TW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合併左右兩半部</a:t>
            </a:r>
            <a:r>
              <a:rPr lang="zh-TW" altLang="en-US" sz="2000" dirty="0">
                <a:latin typeface="Berlin Sans FB" panose="020E0602020502020306" pitchFamily="34" charset="0"/>
              </a:rPr>
              <a:t>所花時間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TW" altLang="en-US" b="0" dirty="0">
                <a:latin typeface="新細明體" panose="02020500000000000000" pitchFamily="18" charset="-120"/>
              </a:rPr>
              <a:t>∵</a:t>
            </a:r>
            <a:r>
              <a:rPr lang="zh-TW" altLang="en-US" b="0" dirty="0">
                <a:latin typeface="Berlin Sans FB" panose="020E0602020502020306" pitchFamily="34" charset="0"/>
              </a:rPr>
              <a:t> 左、右半部排好之後，各只剩一個</a:t>
            </a:r>
            <a:r>
              <a:rPr lang="en-US" altLang="zh-TW" b="0" dirty="0">
                <a:latin typeface="Berlin Sans FB" panose="020E0602020502020306" pitchFamily="34" charset="0"/>
              </a:rPr>
              <a:t>Run</a:t>
            </a:r>
            <a:r>
              <a:rPr lang="zh-TW" altLang="en-US" b="0" dirty="0">
                <a:latin typeface="Berlin Sans FB" panose="020E0602020502020306" pitchFamily="34" charset="0"/>
              </a:rPr>
              <a:t>，且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兩半部各有</a:t>
            </a:r>
            <a:r>
              <a:rPr lang="en-US" altLang="zh-TW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n/2</a:t>
            </a:r>
            <a:r>
              <a:rPr lang="zh-TW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的資料量</a:t>
            </a:r>
            <a:r>
              <a:rPr lang="zh-TW" altLang="en-US" b="0" dirty="0">
                <a:latin typeface="Berlin Sans FB" panose="020E0602020502020306" pitchFamily="34" charset="0"/>
              </a:rPr>
              <a:t>，其最後一次合併時的比較次數 “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最多</a:t>
            </a:r>
            <a:r>
              <a:rPr lang="zh-TW" altLang="en-US" b="0" dirty="0">
                <a:latin typeface="Berlin Sans FB" panose="020E0602020502020306" pitchFamily="34" charset="0"/>
              </a:rPr>
              <a:t>”為 </a:t>
            </a:r>
            <a:r>
              <a:rPr lang="en-US" altLang="zh-TW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n/2 + n/2 -1</a:t>
            </a:r>
            <a:r>
              <a:rPr lang="en-US" altLang="zh-TW" b="0" dirty="0">
                <a:latin typeface="Berlin Sans FB" panose="020E0602020502020306" pitchFamily="34" charset="0"/>
              </a:rPr>
              <a:t> </a:t>
            </a:r>
            <a:r>
              <a:rPr lang="zh-TW" altLang="en-US" b="0" dirty="0">
                <a:latin typeface="Berlin Sans FB" panose="020E0602020502020306" pitchFamily="34" charset="0"/>
              </a:rPr>
              <a:t>次，即約 </a:t>
            </a:r>
            <a:r>
              <a:rPr lang="en-US" altLang="zh-TW" b="0" dirty="0">
                <a:latin typeface="Berlin Sans FB" panose="020E0602020502020306" pitchFamily="34" charset="0"/>
              </a:rPr>
              <a:t>n-1 </a:t>
            </a:r>
            <a:r>
              <a:rPr lang="zh-TW" altLang="en-US" b="0" dirty="0">
                <a:latin typeface="Berlin Sans FB" panose="020E0602020502020306" pitchFamily="34" charset="0"/>
              </a:rPr>
              <a:t>次</a:t>
            </a:r>
            <a:endParaRPr lang="en-US" altLang="zh-TW" b="0" dirty="0">
              <a:latin typeface="Berlin Sans FB" panose="020E0602020502020306" pitchFamily="34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en-US" altLang="zh-TW" b="0" dirty="0">
                <a:latin typeface="Berlin Sans FB" panose="020E0602020502020306" pitchFamily="34" charset="0"/>
                <a:sym typeface="Symbol" panose="05050102010706020507" pitchFamily="18" charset="2"/>
              </a:rPr>
              <a:t></a:t>
            </a:r>
            <a:r>
              <a:rPr lang="zh-TW" altLang="en-US" b="0" dirty="0">
                <a:latin typeface="Berlin Sans FB" panose="020E0602020502020306" pitchFamily="34" charset="0"/>
                <a:sym typeface="Symbol" panose="05050102010706020507" pitchFamily="18" charset="2"/>
              </a:rPr>
              <a:t>時間的表示可為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cn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 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  <a:sym typeface="Symbol" panose="05050102010706020507" pitchFamily="18" charset="2"/>
              </a:rPr>
              <a:t>次</a:t>
            </a:r>
            <a:r>
              <a:rPr lang="en-US" altLang="zh-TW" b="0" dirty="0">
                <a:latin typeface="Berlin Sans FB" panose="020E0602020502020306" pitchFamily="34" charset="0"/>
                <a:sym typeface="Symbol" panose="05050102010706020507" pitchFamily="18" charset="2"/>
              </a:rPr>
              <a:t>(</a:t>
            </a:r>
            <a:r>
              <a:rPr lang="en-US" altLang="zh-TW" b="0" dirty="0">
                <a:latin typeface="新細明體" panose="02020500000000000000" pitchFamily="18" charset="-120"/>
                <a:sym typeface="Symbol" panose="05050102010706020507" pitchFamily="18" charset="2"/>
              </a:rPr>
              <a:t>∵</a:t>
            </a:r>
            <a:r>
              <a:rPr lang="zh-TW" altLang="en-US" b="0" dirty="0">
                <a:latin typeface="新細明體" panose="02020500000000000000" pitchFamily="18" charset="-120"/>
                <a:sym typeface="Symbol" panose="05050102010706020507" pitchFamily="18" charset="2"/>
              </a:rPr>
              <a:t>為</a:t>
            </a:r>
            <a:r>
              <a:rPr lang="zh-TW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新細明體" panose="02020500000000000000" pitchFamily="18" charset="-120"/>
                <a:sym typeface="Symbol" panose="05050102010706020507" pitchFamily="18" charset="2"/>
              </a:rPr>
              <a:t>線性時間</a:t>
            </a:r>
            <a:r>
              <a:rPr lang="en-US" altLang="zh-TW" b="0" dirty="0">
                <a:latin typeface="Berlin Sans FB" panose="020E0602020502020306" pitchFamily="34" charset="0"/>
                <a:sym typeface="Symbol" panose="05050102010706020507" pitchFamily="18" charset="2"/>
              </a:rPr>
              <a:t>)</a:t>
            </a:r>
            <a:r>
              <a:rPr lang="en-US" altLang="zh-TW" b="0" dirty="0">
                <a:latin typeface="Berlin Sans FB" panose="020E0602020502020306" pitchFamily="34" charset="0"/>
              </a:rPr>
              <a:t>)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2195736" y="2708920"/>
            <a:ext cx="1368425" cy="358775"/>
          </a:xfrm>
          <a:prstGeom prst="borderCallout3">
            <a:avLst>
              <a:gd name="adj1" fmla="val 31856"/>
              <a:gd name="adj2" fmla="val -5569"/>
              <a:gd name="adj3" fmla="val 31856"/>
              <a:gd name="adj4" fmla="val -19259"/>
              <a:gd name="adj5" fmla="val 146458"/>
              <a:gd name="adj6" fmla="val -19259"/>
              <a:gd name="adj7" fmla="val 164602"/>
              <a:gd name="adj8" fmla="val 6531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dirty="0"/>
              <a:t>左半部遞迴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3707904" y="2708920"/>
            <a:ext cx="1419225" cy="358775"/>
          </a:xfrm>
          <a:prstGeom prst="borderCallout3">
            <a:avLst>
              <a:gd name="adj1" fmla="val 31856"/>
              <a:gd name="adj2" fmla="val 105370"/>
              <a:gd name="adj3" fmla="val 31856"/>
              <a:gd name="adj4" fmla="val 110736"/>
              <a:gd name="adj5" fmla="val 142477"/>
              <a:gd name="adj6" fmla="val 110736"/>
              <a:gd name="adj7" fmla="val 160176"/>
              <a:gd name="adj8" fmla="val 67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TW" altLang="en-US" dirty="0"/>
              <a:t>右半部遞迴</a:t>
            </a:r>
          </a:p>
        </p:txBody>
      </p:sp>
    </p:spTree>
    <p:extLst>
      <p:ext uri="{BB962C8B-B14F-4D97-AF65-F5344CB8AC3E}">
        <p14:creationId xmlns:p14="http://schemas.microsoft.com/office/powerpoint/2010/main" val="382070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  <p:bldP spid="6" grpId="0" uiExpand="1" animBg="1"/>
      <p:bldP spid="7" grpId="0" uiExpan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53098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遞迴樹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50256"/>
            <a:ext cx="5256212" cy="508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3213" y="1262088"/>
            <a:ext cx="1389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Step 1: </a:t>
            </a:r>
            <a:r>
              <a:rPr lang="zh-TW" altLang="en-US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展開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95738" y="3421906"/>
            <a:ext cx="2798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Step 2: </a:t>
            </a:r>
            <a:r>
              <a:rPr lang="zh-TW" altLang="en-US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計算每一層的</a:t>
            </a:r>
            <a:r>
              <a:rPr lang="en-US" altLang="zh-TW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Cost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651500" y="3847356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Berlin Sans FB" panose="020E0602020502020306" pitchFamily="34" charset="0"/>
              </a:rPr>
              <a:t>n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88013" y="4279156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Berlin Sans FB" panose="020E0602020502020306" pitchFamily="34" charset="0"/>
              </a:rPr>
              <a:t>n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688013" y="4928443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Berlin Sans FB" panose="020E0602020502020306" pitchFamily="34" charset="0"/>
              </a:rPr>
              <a:t>n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688013" y="6374656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Berlin Sans FB" panose="020E0602020502020306" pitchFamily="34" charset="0"/>
              </a:rPr>
              <a:t>n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346450" y="407119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851275" y="4502993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356100" y="5150693"/>
            <a:ext cx="1222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507038" y="6590556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AutoShape 14"/>
          <p:cNvSpPr>
            <a:spLocks/>
          </p:cNvSpPr>
          <p:nvPr/>
        </p:nvSpPr>
        <p:spPr bwMode="auto">
          <a:xfrm>
            <a:off x="6011863" y="3998168"/>
            <a:ext cx="142875" cy="2663825"/>
          </a:xfrm>
          <a:prstGeom prst="rightBrace">
            <a:avLst>
              <a:gd name="adj1" fmla="val 1553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154738" y="4941143"/>
            <a:ext cx="2347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Berlin Sans FB" panose="020E0602020502020306" pitchFamily="34" charset="0"/>
              </a:rPr>
              <a:t>共有</a:t>
            </a:r>
            <a:r>
              <a:rPr lang="en-US" altLang="zh-TW">
                <a:latin typeface="Berlin Sans FB" panose="020E0602020502020306" pitchFamily="34" charset="0"/>
              </a:rPr>
              <a:t>log</a:t>
            </a:r>
            <a:r>
              <a:rPr lang="en-US" altLang="zh-TW" baseline="-25000">
                <a:latin typeface="Berlin Sans FB" panose="020E0602020502020306" pitchFamily="34" charset="0"/>
              </a:rPr>
              <a:t>2</a:t>
            </a:r>
            <a:r>
              <a:rPr lang="en-US" altLang="zh-TW">
                <a:latin typeface="Berlin Sans FB" panose="020E0602020502020306" pitchFamily="34" charset="0"/>
              </a:rPr>
              <a:t>n</a:t>
            </a:r>
            <a:r>
              <a:rPr lang="zh-TW" altLang="en-US">
                <a:latin typeface="Berlin Sans FB" panose="020E0602020502020306" pitchFamily="34" charset="0"/>
              </a:rPr>
              <a:t>層，表示有</a:t>
            </a:r>
          </a:p>
          <a:p>
            <a:r>
              <a:rPr lang="en-US" altLang="zh-TW">
                <a:latin typeface="Berlin Sans FB" panose="020E0602020502020306" pitchFamily="34" charset="0"/>
              </a:rPr>
              <a:t>log</a:t>
            </a:r>
            <a:r>
              <a:rPr lang="en-US" altLang="zh-TW" baseline="-25000">
                <a:latin typeface="Berlin Sans FB" panose="020E0602020502020306" pitchFamily="34" charset="0"/>
              </a:rPr>
              <a:t>2</a:t>
            </a:r>
            <a:r>
              <a:rPr lang="en-US" altLang="zh-TW">
                <a:latin typeface="Berlin Sans FB" panose="020E0602020502020306" pitchFamily="34" charset="0"/>
              </a:rPr>
              <a:t>n</a:t>
            </a:r>
            <a:r>
              <a:rPr lang="zh-TW" altLang="en-US">
                <a:latin typeface="Berlin Sans FB" panose="020E0602020502020306" pitchFamily="34" charset="0"/>
              </a:rPr>
              <a:t>個</a:t>
            </a:r>
            <a:r>
              <a:rPr lang="en-US" altLang="zh-TW">
                <a:latin typeface="Berlin Sans FB" panose="020E0602020502020306" pitchFamily="34" charset="0"/>
              </a:rPr>
              <a:t>n</a:t>
            </a:r>
            <a:r>
              <a:rPr lang="zh-TW" altLang="en-US">
                <a:latin typeface="Berlin Sans FB" panose="020E0602020502020306" pitchFamily="34" charset="0"/>
              </a:rPr>
              <a:t>。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084888" y="5804743"/>
            <a:ext cx="30114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Step 3: </a:t>
            </a:r>
            <a:r>
              <a:rPr lang="en-US" altLang="zh-TW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total cost</a:t>
            </a:r>
            <a:r>
              <a:rPr lang="en-US" altLang="zh-TW">
                <a:latin typeface="Berlin Sans FB" panose="020E0602020502020306" pitchFamily="34" charset="0"/>
              </a:rPr>
              <a:t> = n log</a:t>
            </a:r>
            <a:r>
              <a:rPr lang="en-US" altLang="zh-TW" baseline="-25000">
                <a:latin typeface="Berlin Sans FB" panose="020E0602020502020306" pitchFamily="34" charset="0"/>
              </a:rPr>
              <a:t>2</a:t>
            </a:r>
            <a:r>
              <a:rPr lang="en-US" altLang="zh-TW">
                <a:latin typeface="Berlin Sans FB" panose="020E0602020502020306" pitchFamily="34" charset="0"/>
              </a:rPr>
              <a:t> n</a:t>
            </a:r>
          </a:p>
          <a:p>
            <a:endParaRPr lang="en-US" altLang="zh-TW">
              <a:latin typeface="Berlin Sans FB" panose="020E0602020502020306" pitchFamily="34" charset="0"/>
              <a:sym typeface="Symbol" panose="05050102010706020507" pitchFamily="18" charset="2"/>
            </a:endParaRPr>
          </a:p>
          <a:p>
            <a:r>
              <a:rPr lang="en-US" altLang="zh-TW">
                <a:latin typeface="Berlin Sans FB" panose="020E0602020502020306" pitchFamily="34" charset="0"/>
                <a:sym typeface="Symbol" panose="05050102010706020507" pitchFamily="18" charset="2"/>
              </a:rPr>
              <a:t> T(n) = </a:t>
            </a:r>
            <a:r>
              <a:rPr lang="en-US" altLang="zh-TW">
                <a:solidFill>
                  <a:srgbClr val="FF0000"/>
                </a:solidFill>
                <a:latin typeface="Berlin Sans FB" panose="020E0602020502020306" pitchFamily="34" charset="0"/>
                <a:sym typeface="Symbol" panose="05050102010706020507" pitchFamily="18" charset="2"/>
              </a:rPr>
              <a:t>O(n log</a:t>
            </a:r>
            <a:r>
              <a:rPr lang="en-US" altLang="zh-TW" baseline="-25000">
                <a:solidFill>
                  <a:srgbClr val="FF0000"/>
                </a:solidFill>
                <a:latin typeface="Berlin Sans FB" panose="020E0602020502020306" pitchFamily="34" charset="0"/>
                <a:sym typeface="Symbol" panose="05050102010706020507" pitchFamily="18" charset="2"/>
              </a:rPr>
              <a:t>2</a:t>
            </a:r>
            <a:r>
              <a:rPr lang="en-US" altLang="zh-TW">
                <a:solidFill>
                  <a:srgbClr val="FF0000"/>
                </a:solidFill>
                <a:latin typeface="Berlin Sans FB" panose="020E0602020502020306" pitchFamily="34" charset="0"/>
                <a:sym typeface="Symbol" panose="05050102010706020507" pitchFamily="18" charset="2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343001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6" grpId="0"/>
      <p:bldP spid="1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數學解法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9221" y="1701626"/>
            <a:ext cx="8677275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TW" altLang="en-US"/>
              <a:t>時間函數</a:t>
            </a:r>
            <a:r>
              <a:rPr lang="en-US" altLang="zh-TW"/>
              <a:t>: T(n) = c</a:t>
            </a:r>
            <a:r>
              <a:rPr lang="en-US" altLang="zh-TW">
                <a:sym typeface="Symbol" panose="05050102010706020507" pitchFamily="18" charset="2"/>
              </a:rPr>
              <a:t></a:t>
            </a:r>
            <a:r>
              <a:rPr lang="en-US" altLang="zh-TW"/>
              <a:t>n + T(n/2) + T(n/2)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              </a:t>
            </a:r>
            <a:r>
              <a:rPr lang="en-US" altLang="zh-TW"/>
              <a:t>T(n) = 2</a:t>
            </a:r>
            <a:r>
              <a:rPr lang="en-US" altLang="zh-TW">
                <a:solidFill>
                  <a:srgbClr val="008000"/>
                </a:solidFill>
              </a:rPr>
              <a:t>T(n/2)</a:t>
            </a:r>
            <a:r>
              <a:rPr lang="en-US" altLang="zh-TW"/>
              <a:t> + cn, c</a:t>
            </a:r>
            <a:r>
              <a:rPr lang="zh-TW" altLang="en-US"/>
              <a:t>為 </a:t>
            </a:r>
            <a:r>
              <a:rPr lang="en-US" altLang="zh-TW"/>
              <a:t>&gt;0 </a:t>
            </a:r>
            <a:r>
              <a:rPr lang="zh-TW" altLang="en-US"/>
              <a:t>的常數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>
                <a:sym typeface="Symbol" panose="05050102010706020507" pitchFamily="18" charset="2"/>
              </a:rPr>
              <a:t>                         </a:t>
            </a:r>
            <a:r>
              <a:rPr lang="zh-TW" altLang="en-US"/>
              <a:t>                      </a:t>
            </a: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(2T(n/4) + c(n/2))</a:t>
            </a: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cn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             = 4</a:t>
            </a:r>
            <a:r>
              <a:rPr lang="en-US" altLang="zh-TW">
                <a:solidFill>
                  <a:srgbClr val="0000FF"/>
                </a:solidFill>
              </a:rPr>
              <a:t>T(n/4)</a:t>
            </a:r>
            <a:r>
              <a:rPr lang="en-US" altLang="zh-TW"/>
              <a:t> + 2cn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                                  </a:t>
            </a: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zh-TW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(2T(n/8) + c(n/4))</a:t>
            </a: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+ 2cn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             = 8</a:t>
            </a:r>
            <a:r>
              <a:rPr lang="en-US" altLang="zh-TW">
                <a:solidFill>
                  <a:srgbClr val="FF0000"/>
                </a:solidFill>
              </a:rPr>
              <a:t>T(n/8)</a:t>
            </a:r>
            <a:r>
              <a:rPr lang="en-US" altLang="zh-TW"/>
              <a:t> + 3cn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                                   </a:t>
            </a: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altLang="zh-TW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(2T(n/16) + c(n/8))</a:t>
            </a:r>
            <a:r>
              <a:rPr lang="en-US" altLang="zh-TW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+ 3cn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             = 16</a:t>
            </a:r>
            <a:r>
              <a:rPr lang="en-US" altLang="zh-TW">
                <a:solidFill>
                  <a:schemeClr val="folHlink"/>
                </a:solidFill>
              </a:rPr>
              <a:t>T(n/16)</a:t>
            </a:r>
            <a:r>
              <a:rPr lang="en-US" altLang="zh-TW"/>
              <a:t> + 4cn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             =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                        =  n</a:t>
            </a:r>
            <a:r>
              <a:rPr lang="en-US" altLang="zh-TW">
                <a:solidFill>
                  <a:schemeClr val="folHlink"/>
                </a:solidFill>
              </a:rPr>
              <a:t>T(n/n)</a:t>
            </a:r>
            <a:r>
              <a:rPr lang="en-US" altLang="zh-TW"/>
              <a:t> + log</a:t>
            </a:r>
            <a:r>
              <a:rPr lang="en-US" altLang="zh-TW" baseline="-25000"/>
              <a:t>2</a:t>
            </a:r>
            <a:r>
              <a:rPr lang="en-US" altLang="zh-TW"/>
              <a:t>n</a:t>
            </a:r>
            <a:r>
              <a:rPr lang="en-US" altLang="zh-TW">
                <a:sym typeface="Symbol" panose="05050102010706020507" pitchFamily="18" charset="2"/>
              </a:rPr>
              <a:t>cn = nT(1) + cn log</a:t>
            </a:r>
            <a:r>
              <a:rPr lang="en-US" altLang="zh-TW" baseline="-25000"/>
              <a:t>2</a:t>
            </a:r>
            <a:r>
              <a:rPr lang="en-US" altLang="zh-TW">
                <a:sym typeface="Symbol" panose="05050102010706020507" pitchFamily="18" charset="2"/>
              </a:rPr>
              <a:t>n = n + cn log</a:t>
            </a:r>
            <a:r>
              <a:rPr lang="en-US" altLang="zh-TW" baseline="-25000"/>
              <a:t>2</a:t>
            </a:r>
            <a:r>
              <a:rPr lang="en-US" altLang="zh-TW">
                <a:sym typeface="Symbol" panose="05050102010706020507" pitchFamily="18" charset="2"/>
              </a:rPr>
              <a:t>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ym typeface="Symbol" panose="05050102010706020507" pitchFamily="18" charset="2"/>
              </a:rPr>
              <a:t>  </a:t>
            </a:r>
            <a:r>
              <a:rPr lang="en-US" altLang="zh-TW"/>
              <a:t>T(n) = </a:t>
            </a:r>
            <a:r>
              <a:rPr lang="en-US" altLang="zh-TW">
                <a:solidFill>
                  <a:srgbClr val="FF0000"/>
                </a:solidFill>
              </a:rPr>
              <a:t>O(n </a:t>
            </a:r>
            <a:r>
              <a:rPr lang="en-US" altLang="zh-TW">
                <a:solidFill>
                  <a:srgbClr val="FF0000"/>
                </a:solidFill>
                <a:sym typeface="Symbol" panose="05050102010706020507" pitchFamily="18" charset="2"/>
              </a:rPr>
              <a:t>log</a:t>
            </a:r>
            <a:r>
              <a:rPr lang="en-US" altLang="zh-TW" baseline="-25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TW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1511746" y="2422351"/>
            <a:ext cx="287338" cy="3527425"/>
          </a:xfrm>
          <a:prstGeom prst="leftBrace">
            <a:avLst>
              <a:gd name="adj1" fmla="val 10230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3321" y="3795539"/>
            <a:ext cx="1350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Berlin Sans FB" panose="020E0602020502020306" pitchFamily="34" charset="0"/>
              </a:rPr>
              <a:t>共有</a:t>
            </a:r>
            <a:r>
              <a:rPr lang="en-US" altLang="zh-TW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log</a:t>
            </a:r>
            <a:r>
              <a:rPr lang="en-US" altLang="zh-TW" b="0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2</a:t>
            </a:r>
            <a:r>
              <a:rPr lang="en-US" altLang="zh-TW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anose="020E0602020502020306" pitchFamily="34" charset="0"/>
              </a:rPr>
              <a:t>n</a:t>
            </a:r>
            <a:r>
              <a:rPr lang="zh-TW" altLang="en-US">
                <a:latin typeface="Berlin Sans FB" panose="020E0602020502020306" pitchFamily="34" charset="0"/>
              </a:rPr>
              <a:t>個</a:t>
            </a:r>
          </a:p>
          <a:p>
            <a:r>
              <a:rPr lang="zh-TW" altLang="en-US">
                <a:latin typeface="Berlin Sans FB" panose="020E0602020502020306" pitchFamily="34" charset="0"/>
              </a:rPr>
              <a:t>計算結果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384996" y="2638251"/>
            <a:ext cx="431800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383409" y="3501851"/>
            <a:ext cx="431800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383409" y="4436889"/>
            <a:ext cx="431800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6120259" y="5013151"/>
            <a:ext cx="1079500" cy="433388"/>
          </a:xfrm>
          <a:prstGeom prst="borderCallout2">
            <a:avLst>
              <a:gd name="adj1" fmla="val 26375"/>
              <a:gd name="adj2" fmla="val -7060"/>
              <a:gd name="adj3" fmla="val 26375"/>
              <a:gd name="adj4" fmla="val -14116"/>
              <a:gd name="adj5" fmla="val 158241"/>
              <a:gd name="adj6" fmla="val -395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T(1) = 1</a:t>
            </a:r>
          </a:p>
        </p:txBody>
      </p:sp>
    </p:spTree>
    <p:extLst>
      <p:ext uri="{BB962C8B-B14F-4D97-AF65-F5344CB8AC3E}">
        <p14:creationId xmlns:p14="http://schemas.microsoft.com/office/powerpoint/2010/main" val="239935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以 </a:t>
            </a:r>
            <a:r>
              <a:rPr lang="en-US" altLang="zh-TW" dirty="0"/>
              <a:t>Iterative Merge Sort </a:t>
            </a:r>
            <a:r>
              <a:rPr lang="zh-TW" altLang="en-US" dirty="0"/>
              <a:t>角度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排序 </a:t>
            </a:r>
            <a:r>
              <a:rPr lang="en-US" altLang="zh-TW" dirty="0"/>
              <a:t>n </a:t>
            </a:r>
            <a:r>
              <a:rPr lang="zh-TW" altLang="en-US" dirty="0"/>
              <a:t>個資料，需花費             回合，且每一回合需花費 </a:t>
            </a:r>
            <a:r>
              <a:rPr lang="en-US" altLang="zh-TW" dirty="0"/>
              <a:t>n+m-1 = O(n) </a:t>
            </a:r>
            <a:r>
              <a:rPr lang="zh-TW" altLang="en-US" dirty="0"/>
              <a:t>時間做</a:t>
            </a:r>
            <a:r>
              <a:rPr lang="en-US" altLang="zh-TW" dirty="0"/>
              <a:t>Merge </a:t>
            </a:r>
          </a:p>
          <a:p>
            <a:pPr lvl="2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(</a:t>
            </a:r>
            <a:r>
              <a:rPr lang="zh-TW" altLang="en-US" dirty="0"/>
              <a:t>不論哪一回合，</a:t>
            </a:r>
            <a:r>
              <a:rPr lang="en-US" altLang="zh-TW" dirty="0"/>
              <a:t>merge</a:t>
            </a:r>
            <a:r>
              <a:rPr lang="zh-TW" altLang="en-US" dirty="0"/>
              <a:t>的時間都是</a:t>
            </a:r>
            <a:r>
              <a:rPr lang="zh-TW" altLang="en-US" u="sng" dirty="0"/>
              <a:t>與資料量呈</a:t>
            </a:r>
            <a:r>
              <a:rPr lang="zh-TW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線性變化</a:t>
            </a:r>
            <a:r>
              <a:rPr lang="en-US" altLang="zh-TW" dirty="0"/>
              <a:t>)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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總共花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O(n log</a:t>
            </a:r>
            <a:r>
              <a:rPr lang="en-US" altLang="zh-TW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n) 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868533"/>
              </p:ext>
            </p:extLst>
          </p:nvPr>
        </p:nvGraphicFramePr>
        <p:xfrm>
          <a:off x="3851920" y="1412776"/>
          <a:ext cx="9604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方程式" r:id="rId3" imgW="495000" imgH="228600" progId="Equation.3">
                  <p:embed/>
                </p:oleObj>
              </mc:Choice>
              <mc:Fallback>
                <p:oleObj name="方程式" r:id="rId3" imgW="495000" imgH="228600" progId="Equation.3">
                  <p:embed/>
                  <p:pic>
                    <p:nvPicPr>
                      <p:cNvPr id="666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412776"/>
                        <a:ext cx="9604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474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Space-Complexity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不論是遞迴或是非遞迴方式，都需要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暫時性的陣列空間</a:t>
            </a:r>
            <a:r>
              <a:rPr lang="zh-TW" altLang="en-US" dirty="0"/>
              <a:t>，目的是用來暫存每回合</a:t>
            </a:r>
            <a:r>
              <a:rPr lang="en-US" altLang="zh-TW" dirty="0"/>
              <a:t>Merge</a:t>
            </a:r>
            <a:r>
              <a:rPr lang="zh-TW" altLang="en-US" dirty="0"/>
              <a:t>後的</a:t>
            </a:r>
            <a:r>
              <a:rPr lang="en-US" altLang="zh-TW" dirty="0"/>
              <a:t>Run</a:t>
            </a:r>
            <a:r>
              <a:rPr lang="zh-TW" altLang="en-US" dirty="0"/>
              <a:t>之結果。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n </a:t>
            </a:r>
            <a:r>
              <a:rPr lang="zh-TW" altLang="en-US" dirty="0"/>
              <a:t>愈大，</a:t>
            </a:r>
            <a:r>
              <a:rPr lang="en-US" altLang="zh-TW" dirty="0"/>
              <a:t>Merge</a:t>
            </a:r>
            <a:r>
              <a:rPr lang="zh-TW" altLang="en-US" dirty="0"/>
              <a:t>所需的暫存空間就愈多，因此額外的空間需求與 </a:t>
            </a:r>
            <a:r>
              <a:rPr lang="en-US" altLang="zh-TW" dirty="0"/>
              <a:t>n </a:t>
            </a:r>
            <a:r>
              <a:rPr lang="zh-TW" altLang="en-US" dirty="0"/>
              <a:t>成正比。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sym typeface="Symbol" panose="05050102010706020507" pitchFamily="18" charset="2"/>
              </a:rPr>
              <a:t>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O(n)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25025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25302"/>
          </a:xfrm>
        </p:spPr>
        <p:txBody>
          <a:bodyPr/>
          <a:lstStyle/>
          <a:p>
            <a:r>
              <a:rPr lang="en-US" altLang="zh-TW" cap="none" dirty="0"/>
              <a:t>Stable / Unstable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6"/>
            <a:ext cx="8291513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/>
              <a:t> Stable (</a:t>
            </a:r>
            <a:r>
              <a:rPr lang="zh-TW" altLang="en-US"/>
              <a:t>穩定的</a:t>
            </a:r>
            <a:r>
              <a:rPr lang="en-US" altLang="zh-TW"/>
              <a:t>)</a:t>
            </a:r>
          </a:p>
          <a:p>
            <a:pPr>
              <a:lnSpc>
                <a:spcPct val="110000"/>
              </a:lnSpc>
            </a:pPr>
            <a:r>
              <a:rPr lang="zh-TW" altLang="en-US"/>
              <a:t>說明</a:t>
            </a:r>
            <a:r>
              <a:rPr lang="en-US" altLang="zh-TW"/>
              <a:t>:</a:t>
            </a:r>
            <a:endParaRPr lang="en-US" altLang="zh-TW" sz="2000"/>
          </a:p>
          <a:p>
            <a:pPr>
              <a:lnSpc>
                <a:spcPct val="110000"/>
              </a:lnSpc>
            </a:pPr>
            <a:endParaRPr lang="en-US" altLang="zh-TW"/>
          </a:p>
          <a:p>
            <a:pPr>
              <a:lnSpc>
                <a:spcPct val="110000"/>
              </a:lnSpc>
            </a:pPr>
            <a:endParaRPr lang="en-US" altLang="zh-TW"/>
          </a:p>
          <a:p>
            <a:pPr>
              <a:lnSpc>
                <a:spcPct val="110000"/>
              </a:lnSpc>
            </a:pPr>
            <a:endParaRPr lang="en-US" altLang="zh-TW"/>
          </a:p>
          <a:p>
            <a:pPr>
              <a:lnSpc>
                <a:spcPct val="110000"/>
              </a:lnSpc>
            </a:pPr>
            <a:endParaRPr lang="en-US" altLang="zh-TW"/>
          </a:p>
          <a:p>
            <a:pPr>
              <a:lnSpc>
                <a:spcPct val="110000"/>
              </a:lnSpc>
            </a:pPr>
            <a:endParaRPr lang="en-US" altLang="zh-TW"/>
          </a:p>
        </p:txBody>
      </p:sp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5278438" y="5221188"/>
            <a:ext cx="3686175" cy="1519238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3050" indent="-2730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TW" sz="2000" b="0">
                <a:latin typeface="Berlin Sans FB" panose="020E0602020502020306" pitchFamily="34" charset="0"/>
              </a:rPr>
              <a:t>∵</a:t>
            </a:r>
            <a:r>
              <a:rPr lang="zh-TW" altLang="en-US" sz="2000" b="0">
                <a:latin typeface="Berlin Sans FB" panose="020E0602020502020306" pitchFamily="34" charset="0"/>
              </a:rPr>
              <a:t>相同鍵值的記錄在排序後，其</a:t>
            </a:r>
            <a:r>
              <a:rPr lang="zh-TW" altLang="en-US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相對位置沒有改變</a:t>
            </a:r>
            <a:r>
              <a:rPr lang="zh-TW" altLang="en-US" sz="2000" b="0">
                <a:latin typeface="Berlin Sans FB" panose="020E0602020502020306" pitchFamily="34" charset="0"/>
              </a:rPr>
              <a:t>，亦即沒有</a:t>
            </a:r>
            <a:r>
              <a:rPr lang="zh-TW" altLang="en-US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不必要的</a:t>
            </a:r>
            <a:r>
              <a:rPr lang="en-US" altLang="zh-TW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Swap</a:t>
            </a:r>
            <a:r>
              <a:rPr lang="zh-TW" altLang="en-US" sz="2000" u="sng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anose="020E0602020502020306" pitchFamily="34" charset="0"/>
              </a:rPr>
              <a:t>發生</a:t>
            </a:r>
            <a:r>
              <a:rPr lang="en-US" altLang="zh-TW" sz="2000" b="0">
                <a:latin typeface="Berlin Sans FB" panose="020E0602020502020306" pitchFamily="34" charset="0"/>
              </a:rPr>
              <a:t>,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TW" sz="2000" b="0">
                <a:latin typeface="Berlin Sans FB" panose="020E0602020502020306" pitchFamily="34" charset="0"/>
              </a:rPr>
              <a:t>∴</a:t>
            </a: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rlin Sans FB" panose="020E0602020502020306" pitchFamily="34" charset="0"/>
              </a:rPr>
              <a:t>Stable</a:t>
            </a:r>
          </a:p>
        </p:txBody>
      </p:sp>
      <p:pic>
        <p:nvPicPr>
          <p:cNvPr id="6" name="Picture 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014563"/>
            <a:ext cx="21431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8"/>
          <p:cNvSpPr>
            <a:spLocks noChangeArrowheads="1"/>
          </p:cNvSpPr>
          <p:nvPr/>
        </p:nvSpPr>
        <p:spPr bwMode="auto">
          <a:xfrm>
            <a:off x="3276600" y="3428901"/>
            <a:ext cx="2303463" cy="1439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8" name="Group 91"/>
          <p:cNvGrpSpPr>
            <a:grpSpLocks/>
          </p:cNvGrpSpPr>
          <p:nvPr/>
        </p:nvGrpSpPr>
        <p:grpSpPr bwMode="auto">
          <a:xfrm>
            <a:off x="3460750" y="2319238"/>
            <a:ext cx="254000" cy="604838"/>
            <a:chOff x="2180" y="1416"/>
            <a:chExt cx="160" cy="381"/>
          </a:xfrm>
        </p:grpSpPr>
        <p:sp>
          <p:nvSpPr>
            <p:cNvPr id="9" name="Line 89"/>
            <p:cNvSpPr>
              <a:spLocks noChangeShapeType="1"/>
            </p:cNvSpPr>
            <p:nvPr/>
          </p:nvSpPr>
          <p:spPr bwMode="auto">
            <a:xfrm>
              <a:off x="2245" y="166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 Box 90"/>
            <p:cNvSpPr txBox="1">
              <a:spLocks noChangeArrowheads="1"/>
            </p:cNvSpPr>
            <p:nvPr/>
          </p:nvSpPr>
          <p:spPr bwMode="auto">
            <a:xfrm>
              <a:off x="2180" y="141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Berlin Sans FB Demi" panose="020E0802020502020306" pitchFamily="34" charset="0"/>
                </a:rPr>
                <a:t>i</a:t>
              </a:r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4605338" y="2319238"/>
            <a:ext cx="254000" cy="604838"/>
            <a:chOff x="2180" y="1416"/>
            <a:chExt cx="160" cy="381"/>
          </a:xfrm>
        </p:grpSpPr>
        <p:sp>
          <p:nvSpPr>
            <p:cNvPr id="12" name="Line 93"/>
            <p:cNvSpPr>
              <a:spLocks noChangeShapeType="1"/>
            </p:cNvSpPr>
            <p:nvPr/>
          </p:nvSpPr>
          <p:spPr bwMode="auto">
            <a:xfrm>
              <a:off x="2245" y="166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 Box 94"/>
            <p:cNvSpPr txBox="1">
              <a:spLocks noChangeArrowheads="1"/>
            </p:cNvSpPr>
            <p:nvPr/>
          </p:nvSpPr>
          <p:spPr bwMode="auto">
            <a:xfrm>
              <a:off x="2180" y="141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Berlin Sans FB Demi" panose="020E0802020502020306" pitchFamily="34" charset="0"/>
                </a:rPr>
                <a:t>j</a:t>
              </a:r>
            </a:p>
          </p:txBody>
        </p:sp>
      </p:grpSp>
      <p:sp>
        <p:nvSpPr>
          <p:cNvPr id="14" name="Text Box 95"/>
          <p:cNvSpPr txBox="1">
            <a:spLocks noChangeArrowheads="1"/>
          </p:cNvSpPr>
          <p:nvPr/>
        </p:nvSpPr>
        <p:spPr bwMode="auto">
          <a:xfrm>
            <a:off x="5508625" y="3519388"/>
            <a:ext cx="33321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Berlin Sans FB Demi" panose="020E0802020502020306" pitchFamily="34" charset="0"/>
              </a:rPr>
              <a:t>∵ 8 </a:t>
            </a:r>
            <a:r>
              <a:rPr lang="en-US" altLang="zh-TW" sz="2000">
                <a:latin typeface="Berlin Sans FB Demi" panose="020E0802020502020306" pitchFamily="34" charset="0"/>
                <a:cs typeface="Times New Roman" panose="02020603050405020304" pitchFamily="18" charset="0"/>
              </a:rPr>
              <a:t>≤ </a:t>
            </a:r>
            <a:r>
              <a:rPr lang="en-US" altLang="zh-TW" sz="2000">
                <a:solidFill>
                  <a:srgbClr val="FF0000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8</a:t>
            </a:r>
            <a:r>
              <a:rPr lang="zh-TW" altLang="en-US" sz="2000">
                <a:latin typeface="Berlin Sans FB Demi" panose="020E0802020502020306" pitchFamily="34" charset="0"/>
                <a:cs typeface="Times New Roman" panose="02020603050405020304" pitchFamily="18" charset="0"/>
              </a:rPr>
              <a:t>，</a:t>
            </a:r>
          </a:p>
          <a:p>
            <a:r>
              <a:rPr lang="zh-TW" altLang="en-US" sz="2000">
                <a:latin typeface="Berlin Sans FB Demi" panose="020E0802020502020306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先</a:t>
            </a:r>
            <a:r>
              <a:rPr lang="en-US" altLang="zh-TW" sz="2000">
                <a:latin typeface="Berlin Sans FB Demi" panose="020E0802020502020306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output 8</a:t>
            </a:r>
            <a:r>
              <a:rPr lang="zh-TW" altLang="en-US" sz="2000">
                <a:latin typeface="Berlin Sans FB Demi" panose="020E0802020502020306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，之後再輸出 </a:t>
            </a:r>
            <a:r>
              <a:rPr lang="en-US" altLang="zh-TW" sz="2000">
                <a:solidFill>
                  <a:srgbClr val="FF0000"/>
                </a:solidFill>
                <a:latin typeface="Berlin Sans FB Demi" panose="020E0802020502020306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03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64705"/>
            <a:ext cx="7989752" cy="5094094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根據上例，可知若有</a:t>
            </a:r>
            <a:r>
              <a:rPr lang="en-US" altLang="zh-TW" dirty="0"/>
              <a:t>n</a:t>
            </a:r>
            <a:r>
              <a:rPr lang="zh-TW" altLang="en-US" dirty="0"/>
              <a:t>筆記錄，則需做</a:t>
            </a:r>
            <a:r>
              <a:rPr lang="en-US" altLang="zh-TW" dirty="0"/>
              <a:t>(n-1)</a:t>
            </a:r>
            <a:r>
              <a:rPr lang="zh-TW" altLang="en-US" dirty="0"/>
              <a:t>回合。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TW" dirty="0"/>
              <a:t>Algorithm</a:t>
            </a:r>
            <a:r>
              <a:rPr lang="zh-TW" altLang="en-US" dirty="0"/>
              <a:t>主要由</a:t>
            </a:r>
            <a:r>
              <a:rPr lang="en-US" altLang="zh-TW" dirty="0"/>
              <a:t>2</a:t>
            </a:r>
            <a:r>
              <a:rPr lang="zh-TW" altLang="en-US" dirty="0"/>
              <a:t>個副程式組成</a:t>
            </a:r>
            <a:r>
              <a:rPr lang="en-US" altLang="zh-TW" dirty="0"/>
              <a:t>: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TW" dirty="0"/>
              <a:t>Insert</a:t>
            </a:r>
            <a:r>
              <a:rPr lang="zh-TW" altLang="en-US" dirty="0"/>
              <a:t>副程式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將</a:t>
            </a:r>
            <a:r>
              <a:rPr lang="zh-TW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某一筆記錄 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TW" dirty="0"/>
              <a:t> </a:t>
            </a:r>
            <a:r>
              <a:rPr lang="zh-TW" altLang="en-US" dirty="0"/>
              <a:t>插入到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S[1] ~ S[i-1]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i-1 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筆</a:t>
            </a:r>
            <a:r>
              <a:rPr lang="zh-TW" altLang="en-US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已排序好</a:t>
            </a:r>
            <a:r>
              <a:rPr lang="zh-TW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的串列</a:t>
            </a:r>
            <a:r>
              <a:rPr lang="zh-TW" altLang="en-US" dirty="0"/>
              <a:t>中，使之成為 </a:t>
            </a:r>
            <a:r>
              <a:rPr lang="en-US" altLang="zh-TW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TW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TW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筆已排序好的串列</a:t>
            </a:r>
            <a:r>
              <a:rPr lang="zh-TW" altLang="en-US" dirty="0"/>
              <a:t>。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即</a:t>
            </a:r>
            <a:r>
              <a:rPr lang="en-US" altLang="zh-TW" dirty="0"/>
              <a:t>: 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決定</a:t>
            </a:r>
            <a:r>
              <a:rPr lang="en-US" altLang="zh-TW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插入的位置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TW" dirty="0"/>
              <a:t>Sort</a:t>
            </a:r>
            <a:r>
              <a:rPr lang="zh-TW" altLang="en-US" dirty="0"/>
              <a:t>副程式 </a:t>
            </a:r>
            <a:r>
              <a:rPr lang="en-US" altLang="zh-TW" dirty="0"/>
              <a:t>(</a:t>
            </a:r>
            <a:r>
              <a:rPr lang="zh-TW" altLang="en-US" dirty="0"/>
              <a:t>可當作主程式</a:t>
            </a:r>
            <a:r>
              <a:rPr lang="en-US" altLang="zh-TW" dirty="0"/>
              <a:t>)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將</a:t>
            </a:r>
            <a:r>
              <a:rPr lang="zh-TW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未排序好</a:t>
            </a:r>
            <a:r>
              <a:rPr lang="zh-TW" altLang="en-US" dirty="0"/>
              <a:t>的記錄透過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</a:t>
            </a:r>
            <a:r>
              <a:rPr lang="zh-TW" altLang="en-US" dirty="0"/>
              <a:t>的動作，使之成為排序好的記錄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zh-TW" altLang="en-US" dirty="0"/>
              <a:t>共需做</a:t>
            </a:r>
            <a:r>
              <a:rPr lang="en-US" altLang="zh-TW" dirty="0"/>
              <a:t>n-1</a:t>
            </a:r>
            <a:r>
              <a:rPr lang="zh-TW" altLang="en-US" dirty="0"/>
              <a:t>回合，且由第二筆資料開始做起，</a:t>
            </a:r>
            <a:r>
              <a:rPr lang="zh-TW" altLang="en-US" dirty="0">
                <a:sym typeface="Symbol" panose="05050102010706020507" pitchFamily="18" charset="2"/>
              </a:rPr>
              <a:t>迴圈</a:t>
            </a:r>
            <a:r>
              <a:rPr lang="en-US" altLang="zh-TW" dirty="0">
                <a:sym typeface="Symbol" panose="05050102010706020507" pitchFamily="18" charset="2"/>
              </a:rPr>
              <a:t>: 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for </a:t>
            </a:r>
            <a:r>
              <a:rPr lang="en-US" altLang="zh-TW" b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</a:t>
            </a:r>
            <a:r>
              <a:rPr lang="en-US" altLang="zh-TW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= 2 to 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04845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Heap Sort </a:t>
            </a:r>
            <a:r>
              <a:rPr lang="en-US" altLang="zh-TW" dirty="0"/>
              <a:t>(</a:t>
            </a:r>
            <a:r>
              <a:rPr lang="zh-TW" altLang="en-US" dirty="0"/>
              <a:t>堆積排序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125" indent="-365125"/>
            <a:r>
              <a:rPr lang="en-US" altLang="zh-TW" dirty="0"/>
              <a:t>Heap (</a:t>
            </a:r>
            <a:r>
              <a:rPr lang="zh-TW" altLang="en-US" dirty="0"/>
              <a:t>堆積</a:t>
            </a:r>
            <a:r>
              <a:rPr lang="en-US" altLang="zh-TW" dirty="0"/>
              <a:t>)</a:t>
            </a:r>
          </a:p>
          <a:p>
            <a:pPr marL="815975" lvl="1"/>
            <a:r>
              <a:rPr lang="zh-TW" altLang="en-US" dirty="0"/>
              <a:t>種類</a:t>
            </a:r>
          </a:p>
          <a:p>
            <a:pPr marL="815975" lvl="1"/>
            <a:r>
              <a:rPr lang="zh-TW" altLang="en-US" dirty="0"/>
              <a:t>相關的操作與分析</a:t>
            </a:r>
          </a:p>
          <a:p>
            <a:pPr marL="1252538" lvl="2"/>
            <a:r>
              <a:rPr lang="en-US" altLang="zh-TW" dirty="0"/>
              <a:t>Insert</a:t>
            </a:r>
          </a:p>
          <a:p>
            <a:pPr marL="1252538" lvl="2"/>
            <a:r>
              <a:rPr lang="en-US" altLang="zh-TW" dirty="0"/>
              <a:t>Delete</a:t>
            </a:r>
          </a:p>
          <a:p>
            <a:pPr marL="815975" lvl="1"/>
            <a:r>
              <a:rPr lang="en-US" altLang="zh-TW" dirty="0"/>
              <a:t>Heap</a:t>
            </a:r>
            <a:r>
              <a:rPr lang="zh-TW" altLang="en-US" dirty="0"/>
              <a:t>的建立方式</a:t>
            </a:r>
          </a:p>
          <a:p>
            <a:pPr marL="1252538" lvl="2"/>
            <a:r>
              <a:rPr lang="en-US" altLang="zh-TW" dirty="0"/>
              <a:t>Top-Down</a:t>
            </a:r>
          </a:p>
          <a:p>
            <a:pPr marL="1252538" lvl="2"/>
            <a:r>
              <a:rPr lang="en-US" altLang="zh-TW" dirty="0"/>
              <a:t>Bottom-Up (</a:t>
            </a:r>
            <a:r>
              <a:rPr lang="zh-TW" altLang="en-US" dirty="0"/>
              <a:t>課本所提之</a:t>
            </a:r>
            <a:r>
              <a:rPr lang="en-US" altLang="zh-TW" dirty="0" err="1"/>
              <a:t>Siftdown</a:t>
            </a:r>
            <a:r>
              <a:rPr lang="en-US" altLang="zh-TW" dirty="0"/>
              <a:t>)</a:t>
            </a:r>
          </a:p>
          <a:p>
            <a:pPr marL="365125" indent="-365125"/>
            <a:r>
              <a:rPr lang="en-US" altLang="zh-TW" dirty="0"/>
              <a:t>Heap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45950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25302"/>
          </a:xfrm>
        </p:spPr>
        <p:txBody>
          <a:bodyPr/>
          <a:lstStyle/>
          <a:p>
            <a:r>
              <a:rPr lang="en-US" altLang="zh-TW" cap="none" dirty="0"/>
              <a:t>Heap</a:t>
            </a:r>
            <a:r>
              <a:rPr lang="en-US" altLang="zh-TW" dirty="0"/>
              <a:t> (</a:t>
            </a:r>
            <a:r>
              <a:rPr lang="zh-TW" altLang="en-US" dirty="0"/>
              <a:t>堆積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1984" y="1484138"/>
            <a:ext cx="5051425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>
              <a:lnSpc>
                <a:spcPct val="120000"/>
              </a:lnSpc>
              <a:spcBef>
                <a:spcPct val="30000"/>
              </a:spcBef>
            </a:pPr>
            <a:r>
              <a:rPr lang="zh-TW" altLang="en-US"/>
              <a:t>可分為</a:t>
            </a:r>
            <a:r>
              <a:rPr lang="en-US" altLang="zh-TW"/>
              <a:t>Max-Heap</a:t>
            </a:r>
            <a:r>
              <a:rPr lang="zh-TW" altLang="en-US"/>
              <a:t>和</a:t>
            </a:r>
            <a:r>
              <a:rPr lang="en-US" altLang="zh-TW"/>
              <a:t>Min-Heap</a:t>
            </a:r>
          </a:p>
          <a:p>
            <a:pPr marL="352425" indent="-352425">
              <a:lnSpc>
                <a:spcPct val="120000"/>
              </a:lnSpc>
              <a:spcBef>
                <a:spcPct val="30000"/>
              </a:spcBef>
            </a:pPr>
            <a:r>
              <a:rPr lang="en-US" altLang="zh-TW"/>
              <a:t>Max-Heap</a:t>
            </a:r>
          </a:p>
          <a:p>
            <a:pPr marL="898525" lvl="1" indent="-366713">
              <a:lnSpc>
                <a:spcPct val="120000"/>
              </a:lnSpc>
              <a:spcBef>
                <a:spcPct val="30000"/>
              </a:spcBef>
            </a:pPr>
            <a:r>
              <a:rPr lang="en-US" altLang="zh-TW"/>
              <a:t>Def: </a:t>
            </a:r>
            <a:r>
              <a:rPr lang="zh-TW" altLang="en-US"/>
              <a:t>為</a:t>
            </a:r>
            <a:r>
              <a:rPr lang="en-US" altLang="zh-TW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Complete Binary Tree</a:t>
            </a:r>
            <a:r>
              <a:rPr lang="zh-TW" altLang="en-US"/>
              <a:t>，若不為空，則滿足</a:t>
            </a:r>
          </a:p>
          <a:p>
            <a:pPr marL="1427163" lvl="2" indent="-349250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/>
              <a:t>所有父點的鍵值 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</a:t>
            </a:r>
            <a:r>
              <a:rPr lang="zh-TW" altLang="en-US">
                <a:sym typeface="Symbol" panose="05050102010706020507" pitchFamily="18" charset="2"/>
              </a:rPr>
              <a:t> 子點鍵值</a:t>
            </a:r>
          </a:p>
          <a:p>
            <a:pPr marL="1427163" lvl="2" indent="-349250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AutoNum type="circleNumWdWhitePlain"/>
            </a:pPr>
            <a:r>
              <a:rPr lang="en-US" altLang="zh-TW">
                <a:sym typeface="Symbol" panose="05050102010706020507" pitchFamily="18" charset="2"/>
              </a:rPr>
              <a:t>Root</a:t>
            </a:r>
            <a:r>
              <a:rPr lang="zh-TW" altLang="en-US">
                <a:sym typeface="Symbol" panose="05050102010706020507" pitchFamily="18" charset="2"/>
              </a:rPr>
              <a:t>具有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最大鍵值</a:t>
            </a:r>
          </a:p>
          <a:p>
            <a:pPr marL="352425" indent="-352425">
              <a:lnSpc>
                <a:spcPct val="120000"/>
              </a:lnSpc>
              <a:spcBef>
                <a:spcPct val="30000"/>
              </a:spcBef>
            </a:pPr>
            <a:r>
              <a:rPr lang="en-US" altLang="zh-TW">
                <a:sym typeface="Symbol" panose="05050102010706020507" pitchFamily="18" charset="2"/>
              </a:rPr>
              <a:t>Min-Heap</a:t>
            </a:r>
          </a:p>
          <a:p>
            <a:pPr marL="898525" lvl="1" indent="-366713">
              <a:lnSpc>
                <a:spcPct val="120000"/>
              </a:lnSpc>
              <a:spcBef>
                <a:spcPct val="30000"/>
              </a:spcBef>
            </a:pPr>
            <a:r>
              <a:rPr lang="en-US" altLang="zh-TW">
                <a:sym typeface="Symbol" panose="05050102010706020507" pitchFamily="18" charset="2"/>
              </a:rPr>
              <a:t>Def: </a:t>
            </a:r>
            <a:r>
              <a:rPr lang="zh-TW" altLang="en-US">
                <a:sym typeface="Symbol" panose="05050102010706020507" pitchFamily="18" charset="2"/>
              </a:rPr>
              <a:t>為</a:t>
            </a:r>
            <a:r>
              <a:rPr lang="en-US" altLang="zh-TW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Complete Binary Tree</a:t>
            </a:r>
            <a:r>
              <a:rPr lang="zh-TW" altLang="en-US">
                <a:sym typeface="Symbol" panose="05050102010706020507" pitchFamily="18" charset="2"/>
              </a:rPr>
              <a:t>，若不為空，則滿足</a:t>
            </a:r>
          </a:p>
          <a:p>
            <a:pPr marL="1427163" lvl="2" indent="-349250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/>
              <a:t>所有父點的鍵值 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≤</a:t>
            </a:r>
            <a:r>
              <a:rPr lang="zh-TW" altLang="en-US">
                <a:sym typeface="Symbol" panose="05050102010706020507" pitchFamily="18" charset="2"/>
              </a:rPr>
              <a:t> 子點鍵值</a:t>
            </a:r>
          </a:p>
          <a:p>
            <a:pPr marL="1427163" lvl="2" indent="-349250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AutoNum type="circleNumWdWhitePlain"/>
            </a:pPr>
            <a:r>
              <a:rPr lang="en-US" altLang="zh-TW">
                <a:sym typeface="Symbol" panose="05050102010706020507" pitchFamily="18" charset="2"/>
              </a:rPr>
              <a:t>Root</a:t>
            </a:r>
            <a:r>
              <a:rPr lang="zh-TW" altLang="en-US">
                <a:sym typeface="Symbol" panose="05050102010706020507" pitchFamily="18" charset="2"/>
              </a:rPr>
              <a:t>具有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最小鍵值</a:t>
            </a:r>
          </a:p>
          <a:p>
            <a:pPr marL="352425" indent="-352425"/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847" y="2008013"/>
            <a:ext cx="3087687" cy="22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59" y="4530551"/>
            <a:ext cx="3084513" cy="22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66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836713"/>
            <a:ext cx="7989752" cy="502208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/>
              <a:t>Heap</a:t>
            </a:r>
            <a:r>
              <a:rPr lang="zh-TW" altLang="en-US" dirty="0"/>
              <a:t>提供下列運作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</a:t>
            </a:r>
            <a:r>
              <a:rPr lang="en-US" altLang="zh-TW" dirty="0"/>
              <a:t> element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Delete</a:t>
            </a:r>
            <a:r>
              <a:rPr lang="en-US" altLang="zh-TW" dirty="0"/>
              <a:t> Max. (or Min.) element --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兩者擇其一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/>
              <a:t>以下講解皆以</a:t>
            </a:r>
            <a:r>
              <a:rPr lang="en-US" altLang="zh-TW" dirty="0"/>
              <a:t>Max-Heap</a:t>
            </a:r>
            <a:r>
              <a:rPr lang="zh-TW" altLang="en-US" dirty="0"/>
              <a:t>為例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68545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725401"/>
          </a:xfrm>
        </p:spPr>
        <p:txBody>
          <a:bodyPr/>
          <a:lstStyle/>
          <a:p>
            <a:r>
              <a:rPr lang="en-US" altLang="zh-TW" cap="none" dirty="0"/>
              <a:t>Heap</a:t>
            </a:r>
            <a:r>
              <a:rPr lang="zh-TW" altLang="en-US" dirty="0"/>
              <a:t>之</a:t>
            </a:r>
            <a:r>
              <a:rPr lang="en-US" altLang="zh-TW" cap="none" dirty="0"/>
              <a:t>Insert</a:t>
            </a:r>
            <a:r>
              <a:rPr lang="en-US" altLang="zh-TW" dirty="0"/>
              <a:t> </a:t>
            </a:r>
            <a:r>
              <a:rPr lang="en-US" altLang="zh-TW" cap="none" dirty="0"/>
              <a:t>x</a:t>
            </a:r>
            <a:r>
              <a:rPr lang="en-US" altLang="zh-TW" dirty="0"/>
              <a:t> </a:t>
            </a:r>
            <a:r>
              <a:rPr lang="zh-TW" altLang="en-US" dirty="0"/>
              <a:t>動作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412875"/>
            <a:ext cx="8229600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38238" indent="-1138238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Step 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</a:t>
            </a:r>
            <a:r>
              <a:rPr lang="en-US" altLang="zh-TW"/>
              <a:t>: </a:t>
            </a:r>
            <a:r>
              <a:rPr lang="zh-TW" altLang="en-US"/>
              <a:t>將 </a:t>
            </a:r>
            <a:r>
              <a:rPr lang="en-US" altLang="zh-TW"/>
              <a:t>x </a:t>
            </a:r>
            <a:r>
              <a:rPr lang="zh-TW" altLang="en-US"/>
              <a:t>置於</a:t>
            </a:r>
            <a:r>
              <a:rPr lang="en-US" altLang="zh-TW"/>
              <a:t>Last Node</a:t>
            </a:r>
            <a:r>
              <a:rPr lang="zh-TW" altLang="en-US"/>
              <a:t>之後</a:t>
            </a:r>
          </a:p>
          <a:p>
            <a:pPr marL="1138238" indent="-1138238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Step </a:t>
            </a:r>
            <a:r>
              <a:rPr lang="en-US" altLang="zh-TW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</a:t>
            </a:r>
            <a:r>
              <a:rPr lang="en-US" altLang="zh-TW"/>
              <a:t>: x </a:t>
            </a:r>
            <a:r>
              <a:rPr lang="zh-TW" altLang="en-US"/>
              <a:t>向上挑戰父點 </a:t>
            </a:r>
            <a:r>
              <a:rPr lang="en-US" altLang="zh-TW" sz="1800"/>
              <a:t>(</a:t>
            </a:r>
            <a:r>
              <a:rPr lang="zh-TW" altLang="en-US" sz="1800"/>
              <a:t>即</a:t>
            </a:r>
            <a:r>
              <a:rPr lang="en-US" altLang="zh-TW" sz="1800"/>
              <a:t>: </a:t>
            </a:r>
            <a:r>
              <a:rPr lang="zh-TW" altLang="en-US" sz="1800"/>
              <a:t>與父點的值</a:t>
            </a:r>
            <a:r>
              <a:rPr lang="zh-TW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比大小</a:t>
            </a:r>
            <a:r>
              <a:rPr lang="en-US" altLang="zh-TW" sz="1800"/>
              <a:t>)</a:t>
            </a:r>
            <a:r>
              <a:rPr lang="zh-TW" altLang="en-US"/>
              <a:t>，直到發生下列任一狀況為止</a:t>
            </a:r>
            <a:r>
              <a:rPr lang="en-US" altLang="zh-TW"/>
              <a:t>:</a:t>
            </a:r>
          </a:p>
          <a:p>
            <a:pPr marL="1620838" lvl="1" indent="-269875">
              <a:lnSpc>
                <a:spcPct val="120000"/>
              </a:lnSpc>
              <a:spcBef>
                <a:spcPct val="30000"/>
              </a:spcBef>
            </a:pPr>
            <a:r>
              <a:rPr lang="zh-TW" altLang="en-US"/>
              <a:t>挑戰失敗</a:t>
            </a:r>
          </a:p>
          <a:p>
            <a:pPr marL="1620838" lvl="1" indent="-269875">
              <a:lnSpc>
                <a:spcPct val="120000"/>
              </a:lnSpc>
              <a:spcBef>
                <a:spcPct val="30000"/>
              </a:spcBef>
            </a:pPr>
            <a:r>
              <a:rPr lang="zh-TW" altLang="en-US"/>
              <a:t>無父點</a:t>
            </a:r>
          </a:p>
          <a:p>
            <a:pPr marL="1138238" indent="-1138238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TW" altLang="en-US"/>
              <a:t>例</a:t>
            </a:r>
            <a:r>
              <a:rPr lang="en-US" altLang="zh-TW"/>
              <a:t>: Max-Heap</a:t>
            </a:r>
            <a:r>
              <a:rPr lang="zh-TW" altLang="en-US"/>
              <a:t>如下，試討論執行下列動作後之結果為何</a:t>
            </a:r>
            <a:r>
              <a:rPr lang="en-US" altLang="zh-TW"/>
              <a:t>?</a:t>
            </a:r>
          </a:p>
          <a:p>
            <a:pPr marL="1138238" indent="-1138238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/>
              <a:t>      (1) </a:t>
            </a:r>
            <a:r>
              <a:rPr lang="zh-TW" altLang="en-US"/>
              <a:t>插入 “</a:t>
            </a:r>
            <a:r>
              <a:rPr lang="en-US" altLang="zh-TW"/>
              <a:t>80”</a:t>
            </a:r>
          </a:p>
          <a:p>
            <a:pPr marL="1138238" indent="-1138238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/>
              <a:t>      (2) </a:t>
            </a:r>
            <a:r>
              <a:rPr lang="zh-TW" altLang="en-US"/>
              <a:t>插入 “</a:t>
            </a:r>
            <a:r>
              <a:rPr lang="en-US" altLang="zh-TW"/>
              <a:t>40”</a:t>
            </a:r>
          </a:p>
          <a:p>
            <a:pPr marL="1138238" indent="-1138238">
              <a:buFont typeface="Wingdings" panose="05000000000000000000" pitchFamily="2" charset="2"/>
              <a:buNone/>
            </a:pPr>
            <a:endParaRPr lang="en-US" altLang="zh-TW"/>
          </a:p>
          <a:p>
            <a:pPr marL="1138238" indent="-1138238"/>
            <a:endParaRPr lang="en-US" altLang="zh-TW" b="1" u="sng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508500"/>
            <a:ext cx="29432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4704"/>
            <a:ext cx="8229600" cy="511175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/>
              <a:t>Sol: (1)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/>
              <a:t>(2)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700337" y="872654"/>
            <a:ext cx="581025" cy="561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>
                <a:latin typeface="Berlin Sans FB Demi" panose="020E0802020502020306" pitchFamily="34" charset="0"/>
              </a:rPr>
              <a:t>26</a:t>
            </a:r>
            <a:endParaRPr lang="en-US" altLang="zh-TW" sz="160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887538" y="1645766"/>
            <a:ext cx="554037" cy="530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 dirty="0">
                <a:latin typeface="Berlin Sans FB Demi" panose="020E0802020502020306" pitchFamily="34" charset="0"/>
              </a:rPr>
              <a:t>10</a:t>
            </a:r>
            <a:endParaRPr lang="en-US" altLang="zh-TW" sz="1600" dirty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416300" y="1645766"/>
            <a:ext cx="590550" cy="530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 dirty="0">
                <a:latin typeface="Berlin Sans FB Demi" panose="020E0802020502020306" pitchFamily="34" charset="0"/>
              </a:rPr>
              <a:t>20</a:t>
            </a:r>
            <a:endParaRPr lang="en-US" altLang="zh-TW" sz="1600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425575" y="2509366"/>
            <a:ext cx="530225" cy="530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>
                <a:latin typeface="Berlin Sans FB Demi" panose="020E0802020502020306" pitchFamily="34" charset="0"/>
              </a:rPr>
              <a:t>5</a:t>
            </a:r>
            <a:endParaRPr lang="en-US" altLang="zh-TW" sz="1600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362200" y="2509366"/>
            <a:ext cx="503238" cy="530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>
                <a:latin typeface="Berlin Sans FB Demi" panose="020E0802020502020306" pitchFamily="34" charset="0"/>
              </a:rPr>
              <a:t>8</a:t>
            </a:r>
            <a:endParaRPr lang="en-US" altLang="zh-TW" sz="1600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928938" y="2509366"/>
            <a:ext cx="512762" cy="530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>
                <a:latin typeface="Berlin Sans FB Demi" panose="020E0802020502020306" pitchFamily="34" charset="0"/>
              </a:rPr>
              <a:t>15</a:t>
            </a:r>
            <a:endParaRPr lang="en-US" altLang="zh-TW" sz="160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2268538" y="1167929"/>
            <a:ext cx="431800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243263" y="1167929"/>
            <a:ext cx="322262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1784350" y="2104554"/>
            <a:ext cx="217488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3255963" y="2104554"/>
            <a:ext cx="257175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362200" y="2104554"/>
            <a:ext cx="21590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873500" y="2104554"/>
            <a:ext cx="333375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919538" y="2487141"/>
            <a:ext cx="600074" cy="5524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>
                <a:solidFill>
                  <a:srgbClr val="FF0000"/>
                </a:solidFill>
                <a:latin typeface="Berlin Sans FB Demi" panose="020E0802020502020306" pitchFamily="34" charset="0"/>
              </a:rPr>
              <a:t>80</a:t>
            </a:r>
            <a:endParaRPr lang="en-US" altLang="zh-TW" sz="1600">
              <a:solidFill>
                <a:srgbClr val="FF0000"/>
              </a:solidFill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089400" y="2066454"/>
            <a:ext cx="411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</a:t>
            </a:r>
          </a:p>
        </p:txBody>
      </p: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492500" y="2210916"/>
            <a:ext cx="503238" cy="468313"/>
            <a:chOff x="2064" y="2160"/>
            <a:chExt cx="317" cy="295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2245" y="2160"/>
              <a:ext cx="136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064" y="2205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Wingdings 2" panose="05020102010507070707" pitchFamily="18" charset="2"/>
                </a:rPr>
                <a:t>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917825" y="1383829"/>
            <a:ext cx="503238" cy="468312"/>
            <a:chOff x="2064" y="2160"/>
            <a:chExt cx="317" cy="295"/>
          </a:xfrm>
        </p:grpSpPr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 flipV="1">
              <a:off x="2245" y="2160"/>
              <a:ext cx="136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064" y="2205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Wingdings 2" panose="05020102010507070707" pitchFamily="18" charset="2"/>
                </a:rPr>
                <a:t></a:t>
              </a:r>
            </a:p>
          </p:txBody>
        </p:sp>
      </p:grpSp>
      <p:grpSp>
        <p:nvGrpSpPr>
          <p:cNvPr id="25" name="Group 44"/>
          <p:cNvGrpSpPr>
            <a:grpSpLocks/>
          </p:cNvGrpSpPr>
          <p:nvPr/>
        </p:nvGrpSpPr>
        <p:grpSpPr bwMode="auto">
          <a:xfrm>
            <a:off x="5602288" y="764704"/>
            <a:ext cx="3084512" cy="2274888"/>
            <a:chOff x="3393" y="1208"/>
            <a:chExt cx="1943" cy="1433"/>
          </a:xfrm>
        </p:grpSpPr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4636" y="1734"/>
              <a:ext cx="390" cy="34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26</a:t>
              </a:r>
              <a:endParaRPr lang="en-US" altLang="zh-TW" sz="1600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3710" y="1763"/>
              <a:ext cx="364" cy="3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 dirty="0">
                  <a:latin typeface="Berlin Sans FB Demi" panose="020E0802020502020306" pitchFamily="34" charset="0"/>
                </a:rPr>
                <a:t>10</a:t>
              </a:r>
              <a:endParaRPr lang="en-US" altLang="zh-TW" sz="1600" dirty="0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4950" y="2310"/>
              <a:ext cx="386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20</a:t>
              </a:r>
              <a:endParaRPr lang="en-US" altLang="zh-TW" sz="1600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3393" y="2293"/>
              <a:ext cx="334" cy="3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5</a:t>
              </a:r>
              <a:endParaRPr lang="en-US" altLang="zh-TW" sz="1600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3983" y="2293"/>
              <a:ext cx="317" cy="3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8</a:t>
              </a:r>
              <a:endParaRPr lang="en-US" altLang="zh-TW" sz="1600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4340" y="2293"/>
              <a:ext cx="323" cy="3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15</a:t>
              </a:r>
              <a:endParaRPr lang="en-US" altLang="zh-TW" sz="1600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3924" y="1448"/>
              <a:ext cx="272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4538" y="1448"/>
              <a:ext cx="203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H="1">
              <a:off x="3619" y="2038"/>
              <a:ext cx="137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H="1">
              <a:off x="4546" y="2038"/>
              <a:ext cx="162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983" y="2038"/>
              <a:ext cx="136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935" y="2038"/>
              <a:ext cx="21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4196" y="1208"/>
              <a:ext cx="408" cy="3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 dirty="0">
                  <a:latin typeface="Berlin Sans FB Demi" panose="020E0802020502020306" pitchFamily="34" charset="0"/>
                </a:rPr>
                <a:t>80</a:t>
              </a:r>
              <a:endParaRPr lang="en-US" altLang="zh-TW" sz="1600" dirty="0"/>
            </a:p>
          </p:txBody>
        </p:sp>
      </p:grpSp>
      <p:sp>
        <p:nvSpPr>
          <p:cNvPr id="39" name="AutoShape 45"/>
          <p:cNvSpPr>
            <a:spLocks noChangeArrowheads="1"/>
          </p:cNvSpPr>
          <p:nvPr/>
        </p:nvSpPr>
        <p:spPr bwMode="auto">
          <a:xfrm>
            <a:off x="4714875" y="1526704"/>
            <a:ext cx="720725" cy="485775"/>
          </a:xfrm>
          <a:prstGeom prst="rightArrow">
            <a:avLst>
              <a:gd name="adj1" fmla="val 50000"/>
              <a:gd name="adj2" fmla="val 37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" name="Oval 47"/>
          <p:cNvSpPr>
            <a:spLocks noChangeArrowheads="1"/>
          </p:cNvSpPr>
          <p:nvPr/>
        </p:nvSpPr>
        <p:spPr bwMode="auto">
          <a:xfrm>
            <a:off x="3449638" y="4004791"/>
            <a:ext cx="573088" cy="5540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 dirty="0">
                <a:latin typeface="Berlin Sans FB Demi" panose="020E0802020502020306" pitchFamily="34" charset="0"/>
              </a:rPr>
              <a:t>26</a:t>
            </a:r>
            <a:endParaRPr lang="en-US" altLang="zh-TW" sz="1600" dirty="0"/>
          </a:p>
        </p:txBody>
      </p:sp>
      <p:sp>
        <p:nvSpPr>
          <p:cNvPr id="41" name="Oval 48"/>
          <p:cNvSpPr>
            <a:spLocks noChangeArrowheads="1"/>
          </p:cNvSpPr>
          <p:nvPr/>
        </p:nvSpPr>
        <p:spPr bwMode="auto">
          <a:xfrm>
            <a:off x="1941342" y="4050829"/>
            <a:ext cx="551033" cy="508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 dirty="0">
                <a:latin typeface="Berlin Sans FB Demi" panose="020E0802020502020306" pitchFamily="34" charset="0"/>
              </a:rPr>
              <a:t>10</a:t>
            </a:r>
            <a:endParaRPr lang="en-US" altLang="zh-TW" sz="1600" dirty="0"/>
          </a:p>
        </p:txBody>
      </p:sp>
      <p:sp>
        <p:nvSpPr>
          <p:cNvPr id="42" name="Oval 49"/>
          <p:cNvSpPr>
            <a:spLocks noChangeArrowheads="1"/>
          </p:cNvSpPr>
          <p:nvPr/>
        </p:nvSpPr>
        <p:spPr bwMode="auto">
          <a:xfrm>
            <a:off x="3948113" y="4919191"/>
            <a:ext cx="644526" cy="5254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>
                <a:latin typeface="Berlin Sans FB Demi" panose="020E0802020502020306" pitchFamily="34" charset="0"/>
              </a:rPr>
              <a:t>20</a:t>
            </a:r>
            <a:endParaRPr lang="en-US" altLang="zh-TW" sz="1600"/>
          </a:p>
        </p:txBody>
      </p:sp>
      <p:sp>
        <p:nvSpPr>
          <p:cNvPr id="43" name="Oval 50"/>
          <p:cNvSpPr>
            <a:spLocks noChangeArrowheads="1"/>
          </p:cNvSpPr>
          <p:nvPr/>
        </p:nvSpPr>
        <p:spPr bwMode="auto">
          <a:xfrm>
            <a:off x="1476375" y="4892204"/>
            <a:ext cx="530225" cy="530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>
                <a:latin typeface="Berlin Sans FB Demi" panose="020E0802020502020306" pitchFamily="34" charset="0"/>
              </a:rPr>
              <a:t>5</a:t>
            </a:r>
            <a:endParaRPr lang="en-US" altLang="zh-TW" sz="1600"/>
          </a:p>
        </p:txBody>
      </p:sp>
      <p:sp>
        <p:nvSpPr>
          <p:cNvPr id="44" name="Oval 51"/>
          <p:cNvSpPr>
            <a:spLocks noChangeArrowheads="1"/>
          </p:cNvSpPr>
          <p:nvPr/>
        </p:nvSpPr>
        <p:spPr bwMode="auto">
          <a:xfrm>
            <a:off x="2413000" y="4892204"/>
            <a:ext cx="503238" cy="530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>
                <a:latin typeface="Berlin Sans FB Demi" panose="020E0802020502020306" pitchFamily="34" charset="0"/>
              </a:rPr>
              <a:t>8</a:t>
            </a:r>
            <a:endParaRPr lang="en-US" altLang="zh-TW" sz="1600"/>
          </a:p>
        </p:txBody>
      </p:sp>
      <p:sp>
        <p:nvSpPr>
          <p:cNvPr id="45" name="Oval 52"/>
          <p:cNvSpPr>
            <a:spLocks noChangeArrowheads="1"/>
          </p:cNvSpPr>
          <p:nvPr/>
        </p:nvSpPr>
        <p:spPr bwMode="auto">
          <a:xfrm>
            <a:off x="2979738" y="4892204"/>
            <a:ext cx="512762" cy="530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>
                <a:latin typeface="Berlin Sans FB Demi" panose="020E0802020502020306" pitchFamily="34" charset="0"/>
              </a:rPr>
              <a:t>15</a:t>
            </a:r>
            <a:endParaRPr lang="en-US" altLang="zh-TW" sz="1600"/>
          </a:p>
        </p:txBody>
      </p:sp>
      <p:sp>
        <p:nvSpPr>
          <p:cNvPr id="46" name="Line 53"/>
          <p:cNvSpPr>
            <a:spLocks noChangeShapeType="1"/>
          </p:cNvSpPr>
          <p:nvPr/>
        </p:nvSpPr>
        <p:spPr bwMode="auto">
          <a:xfrm flipH="1">
            <a:off x="2319338" y="3550766"/>
            <a:ext cx="43180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" name="Line 54"/>
          <p:cNvSpPr>
            <a:spLocks noChangeShapeType="1"/>
          </p:cNvSpPr>
          <p:nvPr/>
        </p:nvSpPr>
        <p:spPr bwMode="auto">
          <a:xfrm>
            <a:off x="3294063" y="3550766"/>
            <a:ext cx="322262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" name="Line 55"/>
          <p:cNvSpPr>
            <a:spLocks noChangeShapeType="1"/>
          </p:cNvSpPr>
          <p:nvPr/>
        </p:nvSpPr>
        <p:spPr bwMode="auto">
          <a:xfrm flipH="1">
            <a:off x="1835150" y="4487391"/>
            <a:ext cx="217488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" name="Line 56"/>
          <p:cNvSpPr>
            <a:spLocks noChangeShapeType="1"/>
          </p:cNvSpPr>
          <p:nvPr/>
        </p:nvSpPr>
        <p:spPr bwMode="auto">
          <a:xfrm flipH="1">
            <a:off x="3306763" y="4487391"/>
            <a:ext cx="257175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" name="Line 57"/>
          <p:cNvSpPr>
            <a:spLocks noChangeShapeType="1"/>
          </p:cNvSpPr>
          <p:nvPr/>
        </p:nvSpPr>
        <p:spPr bwMode="auto">
          <a:xfrm>
            <a:off x="2413000" y="4487391"/>
            <a:ext cx="21590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" name="Line 58"/>
          <p:cNvSpPr>
            <a:spLocks noChangeShapeType="1"/>
          </p:cNvSpPr>
          <p:nvPr/>
        </p:nvSpPr>
        <p:spPr bwMode="auto">
          <a:xfrm>
            <a:off x="3924300" y="4487391"/>
            <a:ext cx="333375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" name="Oval 59"/>
          <p:cNvSpPr>
            <a:spLocks noChangeArrowheads="1"/>
          </p:cNvSpPr>
          <p:nvPr/>
        </p:nvSpPr>
        <p:spPr bwMode="auto">
          <a:xfrm>
            <a:off x="2751138" y="3241204"/>
            <a:ext cx="665162" cy="5254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 dirty="0">
                <a:latin typeface="Berlin Sans FB Demi" panose="020E0802020502020306" pitchFamily="34" charset="0"/>
              </a:rPr>
              <a:t>80</a:t>
            </a:r>
            <a:endParaRPr lang="en-US" altLang="zh-TW" sz="1600" dirty="0"/>
          </a:p>
        </p:txBody>
      </p:sp>
      <p:sp>
        <p:nvSpPr>
          <p:cNvPr id="53" name="Line 61"/>
          <p:cNvSpPr>
            <a:spLocks noChangeShapeType="1"/>
          </p:cNvSpPr>
          <p:nvPr/>
        </p:nvSpPr>
        <p:spPr bwMode="auto">
          <a:xfrm flipH="1">
            <a:off x="1258888" y="5228754"/>
            <a:ext cx="217487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" name="Oval 62"/>
          <p:cNvSpPr>
            <a:spLocks noChangeArrowheads="1"/>
          </p:cNvSpPr>
          <p:nvPr/>
        </p:nvSpPr>
        <p:spPr bwMode="auto">
          <a:xfrm>
            <a:off x="827088" y="5660554"/>
            <a:ext cx="603250" cy="5254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>
                <a:solidFill>
                  <a:srgbClr val="FF0000"/>
                </a:solidFill>
                <a:latin typeface="Berlin Sans FB Demi" panose="020E0802020502020306" pitchFamily="34" charset="0"/>
              </a:rPr>
              <a:t>40</a:t>
            </a:r>
            <a:endParaRPr lang="en-US" altLang="zh-TW" sz="1600">
              <a:solidFill>
                <a:srgbClr val="FF0000"/>
              </a:solidFill>
            </a:endParaRP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847725" y="5084291"/>
            <a:ext cx="411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</a:t>
            </a:r>
          </a:p>
        </p:txBody>
      </p:sp>
      <p:grpSp>
        <p:nvGrpSpPr>
          <p:cNvPr id="56" name="Group 64"/>
          <p:cNvGrpSpPr>
            <a:grpSpLocks/>
          </p:cNvGrpSpPr>
          <p:nvPr/>
        </p:nvGrpSpPr>
        <p:grpSpPr bwMode="auto">
          <a:xfrm flipH="1">
            <a:off x="1403350" y="5444654"/>
            <a:ext cx="503238" cy="468312"/>
            <a:chOff x="2064" y="2160"/>
            <a:chExt cx="317" cy="295"/>
          </a:xfrm>
        </p:grpSpPr>
        <p:sp>
          <p:nvSpPr>
            <p:cNvPr id="57" name="Line 65"/>
            <p:cNvSpPr>
              <a:spLocks noChangeShapeType="1"/>
            </p:cNvSpPr>
            <p:nvPr/>
          </p:nvSpPr>
          <p:spPr bwMode="auto">
            <a:xfrm flipH="1" flipV="1">
              <a:off x="2245" y="2160"/>
              <a:ext cx="136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" name="Text Box 66"/>
            <p:cNvSpPr txBox="1">
              <a:spLocks noChangeArrowheads="1"/>
            </p:cNvSpPr>
            <p:nvPr/>
          </p:nvSpPr>
          <p:spPr bwMode="auto">
            <a:xfrm>
              <a:off x="2064" y="2205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Wingdings 2" panose="05020102010507070707" pitchFamily="18" charset="2"/>
                </a:rPr>
                <a:t></a:t>
              </a:r>
            </a:p>
          </p:txBody>
        </p:sp>
      </p:grpSp>
      <p:grpSp>
        <p:nvGrpSpPr>
          <p:cNvPr id="59" name="Group 67"/>
          <p:cNvGrpSpPr>
            <a:grpSpLocks/>
          </p:cNvGrpSpPr>
          <p:nvPr/>
        </p:nvGrpSpPr>
        <p:grpSpPr bwMode="auto">
          <a:xfrm flipH="1">
            <a:off x="1908175" y="4615979"/>
            <a:ext cx="503238" cy="468312"/>
            <a:chOff x="2064" y="2160"/>
            <a:chExt cx="317" cy="295"/>
          </a:xfrm>
        </p:grpSpPr>
        <p:sp>
          <p:nvSpPr>
            <p:cNvPr id="60" name="Line 68"/>
            <p:cNvSpPr>
              <a:spLocks noChangeShapeType="1"/>
            </p:cNvSpPr>
            <p:nvPr/>
          </p:nvSpPr>
          <p:spPr bwMode="auto">
            <a:xfrm flipH="1" flipV="1">
              <a:off x="2245" y="2160"/>
              <a:ext cx="136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Text Box 69"/>
            <p:cNvSpPr txBox="1">
              <a:spLocks noChangeArrowheads="1"/>
            </p:cNvSpPr>
            <p:nvPr/>
          </p:nvSpPr>
          <p:spPr bwMode="auto">
            <a:xfrm>
              <a:off x="2064" y="2205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Wingdings 2" panose="05020102010507070707" pitchFamily="18" charset="2"/>
                </a:rPr>
                <a:t></a:t>
              </a:r>
            </a:p>
          </p:txBody>
        </p:sp>
      </p:grpSp>
      <p:grpSp>
        <p:nvGrpSpPr>
          <p:cNvPr id="62" name="Group 70"/>
          <p:cNvGrpSpPr>
            <a:grpSpLocks/>
          </p:cNvGrpSpPr>
          <p:nvPr/>
        </p:nvGrpSpPr>
        <p:grpSpPr bwMode="auto">
          <a:xfrm flipH="1">
            <a:off x="2484438" y="3752379"/>
            <a:ext cx="503237" cy="468312"/>
            <a:chOff x="2064" y="2160"/>
            <a:chExt cx="317" cy="295"/>
          </a:xfrm>
        </p:grpSpPr>
        <p:sp>
          <p:nvSpPr>
            <p:cNvPr id="63" name="Line 71"/>
            <p:cNvSpPr>
              <a:spLocks noChangeShapeType="1"/>
            </p:cNvSpPr>
            <p:nvPr/>
          </p:nvSpPr>
          <p:spPr bwMode="auto">
            <a:xfrm flipH="1" flipV="1">
              <a:off x="2245" y="2160"/>
              <a:ext cx="136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" name="Text Box 72"/>
            <p:cNvSpPr txBox="1">
              <a:spLocks noChangeArrowheads="1"/>
            </p:cNvSpPr>
            <p:nvPr/>
          </p:nvSpPr>
          <p:spPr bwMode="auto">
            <a:xfrm>
              <a:off x="2064" y="2205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Wingdings 2" panose="05020102010507070707" pitchFamily="18" charset="2"/>
                </a:rPr>
                <a:t></a:t>
              </a:r>
            </a:p>
          </p:txBody>
        </p:sp>
      </p:grpSp>
      <p:sp>
        <p:nvSpPr>
          <p:cNvPr id="65" name="Text Box 73"/>
          <p:cNvSpPr txBox="1">
            <a:spLocks noChangeArrowheads="1"/>
          </p:cNvSpPr>
          <p:nvPr/>
        </p:nvSpPr>
        <p:spPr bwMode="auto">
          <a:xfrm>
            <a:off x="2700338" y="3998441"/>
            <a:ext cx="484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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66" name="AutoShape 74"/>
          <p:cNvSpPr>
            <a:spLocks noChangeArrowheads="1"/>
          </p:cNvSpPr>
          <p:nvPr/>
        </p:nvSpPr>
        <p:spPr bwMode="auto">
          <a:xfrm>
            <a:off x="4716463" y="4311179"/>
            <a:ext cx="720725" cy="485775"/>
          </a:xfrm>
          <a:prstGeom prst="rightArrow">
            <a:avLst>
              <a:gd name="adj1" fmla="val 50000"/>
              <a:gd name="adj2" fmla="val 37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7" name="Group 101"/>
          <p:cNvGrpSpPr>
            <a:grpSpLocks/>
          </p:cNvGrpSpPr>
          <p:nvPr/>
        </p:nvGrpSpPr>
        <p:grpSpPr bwMode="auto">
          <a:xfrm>
            <a:off x="5148264" y="3220566"/>
            <a:ext cx="3703638" cy="2944813"/>
            <a:chOff x="3243" y="2392"/>
            <a:chExt cx="2333" cy="1855"/>
          </a:xfrm>
        </p:grpSpPr>
        <p:sp>
          <p:nvSpPr>
            <p:cNvPr id="68" name="Oval 75"/>
            <p:cNvSpPr>
              <a:spLocks noChangeArrowheads="1"/>
            </p:cNvSpPr>
            <p:nvPr/>
          </p:nvSpPr>
          <p:spPr bwMode="auto">
            <a:xfrm>
              <a:off x="4863" y="2873"/>
              <a:ext cx="376" cy="34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26</a:t>
              </a:r>
              <a:endParaRPr lang="en-US" altLang="zh-TW" sz="1600"/>
            </a:p>
          </p:txBody>
        </p:sp>
        <p:sp>
          <p:nvSpPr>
            <p:cNvPr id="69" name="Oval 76"/>
            <p:cNvSpPr>
              <a:spLocks noChangeArrowheads="1"/>
            </p:cNvSpPr>
            <p:nvPr/>
          </p:nvSpPr>
          <p:spPr bwMode="auto">
            <a:xfrm>
              <a:off x="3923" y="2902"/>
              <a:ext cx="382" cy="3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40</a:t>
              </a:r>
              <a:endParaRPr lang="en-US" altLang="zh-TW" sz="1600"/>
            </a:p>
          </p:txBody>
        </p:sp>
        <p:sp>
          <p:nvSpPr>
            <p:cNvPr id="70" name="Oval 77"/>
            <p:cNvSpPr>
              <a:spLocks noChangeArrowheads="1"/>
            </p:cNvSpPr>
            <p:nvPr/>
          </p:nvSpPr>
          <p:spPr bwMode="auto">
            <a:xfrm>
              <a:off x="5177" y="3449"/>
              <a:ext cx="399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 dirty="0">
                  <a:latin typeface="Berlin Sans FB Demi" panose="020E0802020502020306" pitchFamily="34" charset="0"/>
                </a:rPr>
                <a:t>20</a:t>
              </a:r>
              <a:endParaRPr lang="en-US" altLang="zh-TW" sz="1600" dirty="0"/>
            </a:p>
          </p:txBody>
        </p:sp>
        <p:sp>
          <p:nvSpPr>
            <p:cNvPr id="71" name="Oval 78"/>
            <p:cNvSpPr>
              <a:spLocks noChangeArrowheads="1"/>
            </p:cNvSpPr>
            <p:nvPr/>
          </p:nvSpPr>
          <p:spPr bwMode="auto">
            <a:xfrm>
              <a:off x="3620" y="3432"/>
              <a:ext cx="362" cy="3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 dirty="0">
                  <a:latin typeface="Berlin Sans FB Demi" panose="020E0802020502020306" pitchFamily="34" charset="0"/>
                </a:rPr>
                <a:t>10</a:t>
              </a:r>
              <a:endParaRPr lang="en-US" altLang="zh-TW" sz="1600" dirty="0"/>
            </a:p>
          </p:txBody>
        </p:sp>
        <p:sp>
          <p:nvSpPr>
            <p:cNvPr id="72" name="Oval 79"/>
            <p:cNvSpPr>
              <a:spLocks noChangeArrowheads="1"/>
            </p:cNvSpPr>
            <p:nvPr/>
          </p:nvSpPr>
          <p:spPr bwMode="auto">
            <a:xfrm>
              <a:off x="4210" y="3432"/>
              <a:ext cx="317" cy="3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8</a:t>
              </a:r>
              <a:endParaRPr lang="en-US" altLang="zh-TW" sz="1600"/>
            </a:p>
          </p:txBody>
        </p:sp>
        <p:sp>
          <p:nvSpPr>
            <p:cNvPr id="73" name="Oval 80"/>
            <p:cNvSpPr>
              <a:spLocks noChangeArrowheads="1"/>
            </p:cNvSpPr>
            <p:nvPr/>
          </p:nvSpPr>
          <p:spPr bwMode="auto">
            <a:xfrm>
              <a:off x="4567" y="3432"/>
              <a:ext cx="323" cy="3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15</a:t>
              </a:r>
              <a:endParaRPr lang="en-US" altLang="zh-TW" sz="1600"/>
            </a:p>
          </p:txBody>
        </p:sp>
        <p:sp>
          <p:nvSpPr>
            <p:cNvPr id="74" name="Line 81"/>
            <p:cNvSpPr>
              <a:spLocks noChangeShapeType="1"/>
            </p:cNvSpPr>
            <p:nvPr/>
          </p:nvSpPr>
          <p:spPr bwMode="auto">
            <a:xfrm flipH="1">
              <a:off x="4151" y="2587"/>
              <a:ext cx="272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" name="Line 82"/>
            <p:cNvSpPr>
              <a:spLocks noChangeShapeType="1"/>
            </p:cNvSpPr>
            <p:nvPr/>
          </p:nvSpPr>
          <p:spPr bwMode="auto">
            <a:xfrm>
              <a:off x="4765" y="2587"/>
              <a:ext cx="203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" name="Line 83"/>
            <p:cNvSpPr>
              <a:spLocks noChangeShapeType="1"/>
            </p:cNvSpPr>
            <p:nvPr/>
          </p:nvSpPr>
          <p:spPr bwMode="auto">
            <a:xfrm flipH="1">
              <a:off x="3846" y="3177"/>
              <a:ext cx="137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" name="Line 84"/>
            <p:cNvSpPr>
              <a:spLocks noChangeShapeType="1"/>
            </p:cNvSpPr>
            <p:nvPr/>
          </p:nvSpPr>
          <p:spPr bwMode="auto">
            <a:xfrm flipH="1">
              <a:off x="4773" y="3177"/>
              <a:ext cx="162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" name="Line 85"/>
            <p:cNvSpPr>
              <a:spLocks noChangeShapeType="1"/>
            </p:cNvSpPr>
            <p:nvPr/>
          </p:nvSpPr>
          <p:spPr bwMode="auto">
            <a:xfrm>
              <a:off x="4210" y="3177"/>
              <a:ext cx="136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" name="Line 86"/>
            <p:cNvSpPr>
              <a:spLocks noChangeShapeType="1"/>
            </p:cNvSpPr>
            <p:nvPr/>
          </p:nvSpPr>
          <p:spPr bwMode="auto">
            <a:xfrm>
              <a:off x="5162" y="3177"/>
              <a:ext cx="21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" name="Oval 87"/>
            <p:cNvSpPr>
              <a:spLocks noChangeArrowheads="1"/>
            </p:cNvSpPr>
            <p:nvPr/>
          </p:nvSpPr>
          <p:spPr bwMode="auto">
            <a:xfrm>
              <a:off x="4423" y="2392"/>
              <a:ext cx="376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80</a:t>
              </a:r>
              <a:endParaRPr lang="en-US" altLang="zh-TW" sz="1600"/>
            </a:p>
          </p:txBody>
        </p:sp>
        <p:sp>
          <p:nvSpPr>
            <p:cNvPr id="81" name="Line 88"/>
            <p:cNvSpPr>
              <a:spLocks noChangeShapeType="1"/>
            </p:cNvSpPr>
            <p:nvPr/>
          </p:nvSpPr>
          <p:spPr bwMode="auto">
            <a:xfrm flipH="1">
              <a:off x="3483" y="3644"/>
              <a:ext cx="137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" name="Oval 89"/>
            <p:cNvSpPr>
              <a:spLocks noChangeArrowheads="1"/>
            </p:cNvSpPr>
            <p:nvPr/>
          </p:nvSpPr>
          <p:spPr bwMode="auto">
            <a:xfrm>
              <a:off x="3243" y="3916"/>
              <a:ext cx="34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5</a:t>
              </a:r>
              <a:endParaRPr lang="en-US" altLang="zh-TW" sz="1600"/>
            </a:p>
          </p:txBody>
        </p:sp>
      </p:grpSp>
    </p:spTree>
    <p:extLst>
      <p:ext uri="{BB962C8B-B14F-4D97-AF65-F5344CB8AC3E}">
        <p14:creationId xmlns:p14="http://schemas.microsoft.com/office/powerpoint/2010/main" val="415039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0599 -0.1187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" y="-594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6 L 0.06302 0.125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9 -0.11875 L -0.1309 -0.2495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-655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1366 L 0.08438 0.1136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0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06944 -0.11135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-5579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3.33333E-6 L -0.06597 0.11505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00"/>
                            </p:stCondLst>
                            <p:childTnLst>
                              <p:par>
                                <p:cTn id="1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44 -0.11135 L 0.11771 -0.2338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3" y="-6134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-0.05608 0.12222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00"/>
                            </p:stCondLst>
                            <p:childTnLst>
                              <p:par>
                                <p:cTn id="1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9" grpId="0" animBg="1"/>
      <p:bldP spid="10" grpId="0" animBg="1"/>
      <p:bldP spid="17" grpId="0" animBg="1"/>
      <p:bldP spid="17" grpId="1" animBg="1"/>
      <p:bldP spid="17" grpId="2" animBg="1"/>
      <p:bldP spid="18" grpId="0"/>
      <p:bldP spid="40" grpId="0" animBg="1"/>
      <p:bldP spid="41" grpId="0" animBg="1"/>
      <p:bldP spid="41" grpId="1" animBg="1"/>
      <p:bldP spid="42" grpId="0" animBg="1"/>
      <p:bldP spid="43" grpId="0" animBg="1"/>
      <p:bldP spid="43" grpId="1" animBg="1"/>
      <p:bldP spid="44" grpId="0" animBg="1"/>
      <p:bldP spid="45" grpId="0" animBg="1"/>
      <p:bldP spid="52" grpId="0" animBg="1"/>
      <p:bldP spid="54" grpId="0" animBg="1"/>
      <p:bldP spid="54" grpId="1" animBg="1"/>
      <p:bldP spid="54" grpId="2" animBg="1"/>
      <p:bldP spid="55" grpId="0"/>
      <p:bldP spid="6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TW" cap="none" dirty="0"/>
              <a:t>Insert</a:t>
            </a:r>
            <a:r>
              <a:rPr lang="pt-BR" altLang="zh-TW" dirty="0"/>
              <a:t> </a:t>
            </a:r>
            <a:r>
              <a:rPr lang="pt-BR" altLang="zh-TW" cap="none" dirty="0"/>
              <a:t>x</a:t>
            </a:r>
            <a:r>
              <a:rPr lang="pt-BR" altLang="zh-TW" dirty="0"/>
              <a:t> </a:t>
            </a:r>
            <a:r>
              <a:rPr lang="zh-TW" altLang="pt-BR" dirty="0"/>
              <a:t>的</a:t>
            </a:r>
            <a:r>
              <a:rPr lang="pt-BR" altLang="zh-TW" cap="none" dirty="0"/>
              <a:t>Time</a:t>
            </a:r>
            <a:r>
              <a:rPr lang="zh-TW" altLang="pt-BR" dirty="0"/>
              <a:t>之分析</a:t>
            </a:r>
            <a:r>
              <a:rPr lang="pt-BR" altLang="zh-TW" dirty="0"/>
              <a:t>: O(</a:t>
            </a:r>
            <a:r>
              <a:rPr lang="pt-BR" altLang="zh-TW" cap="none" dirty="0"/>
              <a:t>log</a:t>
            </a:r>
            <a:r>
              <a:rPr lang="pt-BR" altLang="zh-TW" dirty="0"/>
              <a:t> </a:t>
            </a:r>
            <a:r>
              <a:rPr lang="pt-BR" altLang="zh-TW" cap="none" dirty="0"/>
              <a:t>n</a:t>
            </a:r>
            <a:r>
              <a:rPr lang="pt-BR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>
                <a:sym typeface="Wingdings 3" panose="05040102010807070707" pitchFamily="18" charset="2"/>
              </a:rPr>
              <a:t>說明</a:t>
            </a:r>
            <a:r>
              <a:rPr lang="en-US" altLang="zh-TW" dirty="0">
                <a:sym typeface="Wingdings 3" panose="05040102010807070707" pitchFamily="18" charset="2"/>
              </a:rPr>
              <a:t>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>
                <a:sym typeface="Wingdings 3" panose="05040102010807070707" pitchFamily="18" charset="2"/>
              </a:rPr>
              <a:t>Insert x</a:t>
            </a:r>
            <a:r>
              <a:rPr lang="zh-TW" altLang="en-US" dirty="0">
                <a:sym typeface="Wingdings 3" panose="05040102010807070707" pitchFamily="18" charset="2"/>
              </a:rPr>
              <a:t>後，</a:t>
            </a:r>
            <a:r>
              <a:rPr lang="en-US" altLang="zh-TW" dirty="0">
                <a:sym typeface="Wingdings 3" panose="05040102010807070707" pitchFamily="18" charset="2"/>
              </a:rPr>
              <a:t>x</a:t>
            </a:r>
            <a:r>
              <a:rPr lang="zh-TW" altLang="en-US" dirty="0">
                <a:sym typeface="Wingdings 3" panose="05040102010807070707" pitchFamily="18" charset="2"/>
              </a:rPr>
              <a:t>的</a:t>
            </a:r>
            <a:r>
              <a:rPr lang="zh-TW" altLang="en-US" u="sng" dirty="0">
                <a:sym typeface="Wingdings 3" panose="05040102010807070707" pitchFamily="18" charset="2"/>
              </a:rPr>
              <a:t>最大移動距離為 “</a:t>
            </a:r>
            <a:r>
              <a:rPr lang="zh-TW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從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leaf</a:t>
            </a:r>
            <a:r>
              <a:rPr lang="zh-TW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到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root</a:t>
            </a:r>
            <a:r>
              <a:rPr lang="en-US" altLang="zh-TW" u="sng" dirty="0">
                <a:sym typeface="Wingdings 3" panose="05040102010807070707" pitchFamily="18" charset="2"/>
              </a:rPr>
              <a:t>”</a:t>
            </a:r>
            <a:r>
              <a:rPr lang="zh-TW" altLang="en-US" dirty="0">
                <a:sym typeface="Wingdings 3" panose="05040102010807070707" pitchFamily="18" charset="2"/>
              </a:rPr>
              <a:t>，即為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樹高</a:t>
            </a:r>
            <a:r>
              <a:rPr lang="zh-TW" altLang="en-US" dirty="0">
                <a:sym typeface="Wingdings 3" panose="05040102010807070707" pitchFamily="18" charset="2"/>
              </a:rPr>
              <a:t>，又</a:t>
            </a:r>
            <a:r>
              <a:rPr lang="en-US" altLang="zh-TW" dirty="0">
                <a:sym typeface="Wingdings 3" panose="05040102010807070707" pitchFamily="18" charset="2"/>
              </a:rPr>
              <a:t>Heap</a:t>
            </a:r>
            <a:r>
              <a:rPr lang="zh-TW" altLang="en-US" dirty="0">
                <a:sym typeface="Wingdings 3" panose="05040102010807070707" pitchFamily="18" charset="2"/>
              </a:rPr>
              <a:t>為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Complete B.T.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>
                <a:sym typeface="Wingdings 3" panose="05040102010807070707" pitchFamily="18" charset="2"/>
              </a:rPr>
              <a:t>∴</a:t>
            </a:r>
            <a:r>
              <a:rPr lang="zh-TW" altLang="en-US" dirty="0">
                <a:sym typeface="Wingdings 3" panose="05040102010807070707" pitchFamily="18" charset="2"/>
              </a:rPr>
              <a:t>當有</a:t>
            </a:r>
            <a:r>
              <a:rPr lang="en-US" altLang="zh-TW" dirty="0">
                <a:sym typeface="Wingdings 3" panose="05040102010807070707" pitchFamily="18" charset="2"/>
              </a:rPr>
              <a:t>n</a:t>
            </a:r>
            <a:r>
              <a:rPr lang="zh-TW" altLang="en-US" dirty="0">
                <a:sym typeface="Wingdings 3" panose="05040102010807070707" pitchFamily="18" charset="2"/>
              </a:rPr>
              <a:t>個</a:t>
            </a:r>
            <a:r>
              <a:rPr lang="en-US" altLang="zh-TW" dirty="0">
                <a:sym typeface="Wingdings 3" panose="05040102010807070707" pitchFamily="18" charset="2"/>
              </a:rPr>
              <a:t>nodes</a:t>
            </a:r>
            <a:r>
              <a:rPr lang="zh-TW" altLang="en-US" dirty="0">
                <a:sym typeface="Wingdings 3" panose="05040102010807070707" pitchFamily="18" charset="2"/>
              </a:rPr>
              <a:t>時，樹高為</a:t>
            </a:r>
            <a:r>
              <a:rPr lang="en-US" altLang="zh-TW" dirty="0">
                <a:sym typeface="Wingdings 3" panose="05040102010807070707" pitchFamily="18" charset="2"/>
              </a:rPr>
              <a:t>: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Insert</a:t>
            </a:r>
            <a:r>
              <a:rPr lang="zh-TW" altLang="en-US" dirty="0">
                <a:sym typeface="Wingdings 3" panose="05040102010807070707" pitchFamily="18" charset="2"/>
              </a:rPr>
              <a:t>之</a:t>
            </a:r>
            <a:r>
              <a:rPr lang="en-US" altLang="zh-TW" dirty="0">
                <a:sym typeface="Wingdings 3" panose="05040102010807070707" pitchFamily="18" charset="2"/>
              </a:rPr>
              <a:t>Time</a:t>
            </a:r>
            <a:r>
              <a:rPr lang="zh-TW" altLang="en-US" dirty="0">
                <a:sym typeface="Wingdings 3" panose="05040102010807070707" pitchFamily="18" charset="2"/>
              </a:rPr>
              <a:t>為</a:t>
            </a:r>
            <a:r>
              <a:rPr lang="en-US" altLang="zh-TW" dirty="0">
                <a:sym typeface="Wingdings 3" panose="05040102010807070707" pitchFamily="18" charset="2"/>
              </a:rPr>
              <a:t>O(log</a:t>
            </a:r>
            <a:r>
              <a:rPr lang="en-US" altLang="zh-TW" baseline="-25000" dirty="0">
                <a:sym typeface="Wingdings 3" panose="05040102010807070707" pitchFamily="18" charset="2"/>
              </a:rPr>
              <a:t> </a:t>
            </a:r>
            <a:r>
              <a:rPr lang="en-US" altLang="zh-TW" dirty="0">
                <a:sym typeface="Wingdings 3" panose="05040102010807070707" pitchFamily="18" charset="2"/>
              </a:rPr>
              <a:t>n)</a:t>
            </a:r>
          </a:p>
          <a:p>
            <a:endParaRPr lang="zh-TW" alt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487820"/>
              </p:ext>
            </p:extLst>
          </p:nvPr>
        </p:nvGraphicFramePr>
        <p:xfrm>
          <a:off x="4427984" y="3717032"/>
          <a:ext cx="16303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方程式" r:id="rId3" imgW="774360" imgH="228600" progId="Equation.3">
                  <p:embed/>
                </p:oleObj>
              </mc:Choice>
              <mc:Fallback>
                <p:oleObj name="方程式" r:id="rId3" imgW="774360" imgH="228600" progId="Equation.3">
                  <p:embed/>
                  <p:pic>
                    <p:nvPicPr>
                      <p:cNvPr id="4577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717032"/>
                        <a:ext cx="16303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FC2B79D-35C7-4B89-BD4B-A974093E8BCB}"/>
              </a:ext>
            </a:extLst>
          </p:cNvPr>
          <p:cNvSpPr txBox="1"/>
          <p:nvPr/>
        </p:nvSpPr>
        <p:spPr>
          <a:xfrm>
            <a:off x="1115616" y="4918749"/>
            <a:ext cx="554461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高度為</a:t>
            </a:r>
            <a:r>
              <a:rPr lang="en-US" altLang="zh-TW" sz="1600" dirty="0">
                <a:latin typeface="+mn-ea"/>
              </a:rPr>
              <a:t>1</a:t>
            </a:r>
            <a:r>
              <a:rPr lang="zh-TW" altLang="en-US" sz="1600" dirty="0">
                <a:latin typeface="+mn-ea"/>
              </a:rPr>
              <a:t>有</a:t>
            </a:r>
            <a:r>
              <a:rPr lang="en-US" altLang="zh-TW" sz="1600" dirty="0">
                <a:latin typeface="+mn-ea"/>
              </a:rPr>
              <a:t>2</a:t>
            </a:r>
            <a:r>
              <a:rPr lang="en-US" altLang="zh-TW" sz="1600" baseline="30000" dirty="0">
                <a:latin typeface="+mn-ea"/>
              </a:rPr>
              <a:t>0</a:t>
            </a:r>
            <a:r>
              <a:rPr lang="zh-TW" altLang="en-US" sz="1600" dirty="0">
                <a:latin typeface="+mn-ea"/>
              </a:rPr>
              <a:t>個節點</a:t>
            </a:r>
            <a:endParaRPr lang="en-US" altLang="zh-TW" sz="1600" dirty="0">
              <a:latin typeface="+mn-ea"/>
            </a:endParaRPr>
          </a:p>
          <a:p>
            <a:r>
              <a:rPr lang="zh-TW" altLang="en-US" sz="1600" dirty="0">
                <a:latin typeface="+mn-ea"/>
              </a:rPr>
              <a:t>高度為</a:t>
            </a:r>
            <a:r>
              <a:rPr lang="en-US" altLang="zh-TW" sz="1600" dirty="0">
                <a:latin typeface="+mn-ea"/>
              </a:rPr>
              <a:t>2</a:t>
            </a:r>
            <a:r>
              <a:rPr lang="zh-TW" altLang="en-US" sz="1600" dirty="0">
                <a:latin typeface="+mn-ea"/>
              </a:rPr>
              <a:t>有</a:t>
            </a:r>
            <a:r>
              <a:rPr lang="en-US" altLang="zh-TW" sz="1600" dirty="0">
                <a:latin typeface="+mn-ea"/>
              </a:rPr>
              <a:t>2</a:t>
            </a:r>
            <a:r>
              <a:rPr lang="en-US" altLang="zh-TW" sz="1600" baseline="30000" dirty="0">
                <a:latin typeface="+mn-ea"/>
              </a:rPr>
              <a:t>1</a:t>
            </a:r>
            <a:r>
              <a:rPr lang="zh-TW" altLang="en-US" sz="1600" dirty="0">
                <a:latin typeface="+mn-ea"/>
              </a:rPr>
              <a:t>個節點</a:t>
            </a:r>
            <a:endParaRPr lang="en-US" altLang="zh-TW" sz="1600" dirty="0">
              <a:latin typeface="+mn-ea"/>
            </a:endParaRPr>
          </a:p>
          <a:p>
            <a:r>
              <a:rPr lang="zh-TW" altLang="en-US" sz="1600" dirty="0">
                <a:latin typeface="+mn-ea"/>
              </a:rPr>
              <a:t>高度為</a:t>
            </a:r>
            <a:r>
              <a:rPr lang="en-US" altLang="zh-TW" sz="1600" dirty="0">
                <a:latin typeface="+mn-ea"/>
              </a:rPr>
              <a:t>3</a:t>
            </a:r>
            <a:r>
              <a:rPr lang="zh-TW" altLang="en-US" sz="1600" dirty="0">
                <a:latin typeface="+mn-ea"/>
              </a:rPr>
              <a:t>有</a:t>
            </a:r>
            <a:r>
              <a:rPr lang="en-US" altLang="zh-TW" sz="1600" dirty="0">
                <a:latin typeface="+mn-ea"/>
              </a:rPr>
              <a:t>2</a:t>
            </a:r>
            <a:r>
              <a:rPr lang="en-US" altLang="zh-TW" sz="1600" baseline="30000" dirty="0">
                <a:latin typeface="+mn-ea"/>
              </a:rPr>
              <a:t>2</a:t>
            </a:r>
            <a:r>
              <a:rPr lang="zh-TW" altLang="en-US" sz="1600" dirty="0">
                <a:latin typeface="+mn-ea"/>
              </a:rPr>
              <a:t>個節點</a:t>
            </a:r>
            <a:endParaRPr lang="en-US" altLang="zh-TW" sz="1600" dirty="0">
              <a:latin typeface="+mn-ea"/>
            </a:endParaRPr>
          </a:p>
          <a:p>
            <a:r>
              <a:rPr lang="zh-TW" altLang="en-US" sz="1600" dirty="0">
                <a:latin typeface="+mn-ea"/>
              </a:rPr>
              <a:t>高度為</a:t>
            </a:r>
            <a:r>
              <a:rPr lang="en-US" altLang="zh-TW" sz="1600" dirty="0">
                <a:latin typeface="+mn-ea"/>
              </a:rPr>
              <a:t>h</a:t>
            </a:r>
            <a:r>
              <a:rPr lang="zh-TW" altLang="en-US" sz="1600" dirty="0">
                <a:latin typeface="+mn-ea"/>
              </a:rPr>
              <a:t>有</a:t>
            </a:r>
            <a:r>
              <a:rPr lang="en-US" altLang="zh-TW" sz="1600" dirty="0">
                <a:latin typeface="+mn-ea"/>
              </a:rPr>
              <a:t>2</a:t>
            </a:r>
            <a:r>
              <a:rPr lang="en-US" altLang="zh-TW" sz="1600" baseline="30000" dirty="0">
                <a:latin typeface="+mn-ea"/>
              </a:rPr>
              <a:t>(h-1)</a:t>
            </a:r>
            <a:r>
              <a:rPr lang="zh-TW" altLang="en-US" sz="1600" dirty="0">
                <a:latin typeface="+mn-ea"/>
              </a:rPr>
              <a:t>個節點</a:t>
            </a:r>
            <a:endParaRPr lang="en-US" altLang="zh-TW" sz="1600" dirty="0">
              <a:latin typeface="+mn-ea"/>
            </a:endParaRPr>
          </a:p>
          <a:p>
            <a:r>
              <a:rPr lang="zh-TW" altLang="en-US" sz="1600" dirty="0">
                <a:latin typeface="+mn-ea"/>
              </a:rPr>
              <a:t>因此當有</a:t>
            </a:r>
            <a:r>
              <a:rPr lang="en-US" altLang="zh-TW" sz="1600" dirty="0">
                <a:latin typeface="+mn-ea"/>
              </a:rPr>
              <a:t>n</a:t>
            </a:r>
            <a:r>
              <a:rPr lang="zh-TW" altLang="en-US" sz="1600" dirty="0">
                <a:latin typeface="+mn-ea"/>
              </a:rPr>
              <a:t>個節點會是</a:t>
            </a:r>
            <a:endParaRPr lang="en-US" altLang="zh-TW" sz="1600" dirty="0">
              <a:latin typeface="+mn-ea"/>
            </a:endParaRPr>
          </a:p>
          <a:p>
            <a:r>
              <a:rPr lang="zh-TW" altLang="en-US" sz="1400" dirty="0"/>
              <a:t>             </a:t>
            </a:r>
            <a:endParaRPr lang="en-US" altLang="zh-TW" sz="1400" dirty="0"/>
          </a:p>
          <a:p>
            <a:endParaRPr lang="zh-TW" altLang="en-US" sz="1200" dirty="0"/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7CEE11A5-225D-42AF-A01C-46747C501D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500154"/>
              </p:ext>
            </p:extLst>
          </p:nvPr>
        </p:nvGraphicFramePr>
        <p:xfrm>
          <a:off x="1269156" y="6237312"/>
          <a:ext cx="5369372" cy="46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5" imgW="3340080" imgH="291960" progId="Equation.DSMT4">
                  <p:embed/>
                </p:oleObj>
              </mc:Choice>
              <mc:Fallback>
                <p:oleObj name="Equation" r:id="rId5" imgW="33400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9156" y="6237312"/>
                        <a:ext cx="5369372" cy="467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6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725401"/>
          </a:xfrm>
        </p:spPr>
        <p:txBody>
          <a:bodyPr/>
          <a:lstStyle/>
          <a:p>
            <a:r>
              <a:rPr lang="en-US" altLang="zh-TW" cap="none" dirty="0"/>
              <a:t>Heap</a:t>
            </a:r>
            <a:r>
              <a:rPr lang="zh-TW" altLang="en-US" dirty="0"/>
              <a:t>之</a:t>
            </a:r>
            <a:r>
              <a:rPr lang="en-US" altLang="zh-TW" cap="none" dirty="0"/>
              <a:t>Delete Max </a:t>
            </a:r>
            <a:r>
              <a:rPr lang="zh-TW" altLang="en-US" dirty="0"/>
              <a:t>動作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412875"/>
            <a:ext cx="8229600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/>
            <a:r>
              <a:rPr lang="zh-TW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最大鍵值必定位於</a:t>
            </a: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Root</a:t>
            </a:r>
          </a:p>
          <a:p>
            <a:pPr marL="352425" indent="-35242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Step </a:t>
            </a:r>
            <a:r>
              <a:rPr lang="en-US" altLang="zh-TW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</a:t>
            </a:r>
            <a:r>
              <a:rPr lang="en-US" altLang="zh-TW"/>
              <a:t>: </a:t>
            </a:r>
            <a:r>
              <a:rPr lang="zh-TW" altLang="en-US"/>
              <a:t>移走</a:t>
            </a:r>
            <a:r>
              <a:rPr lang="en-US" altLang="zh-TW"/>
              <a:t>Root</a:t>
            </a:r>
            <a:r>
              <a:rPr lang="zh-TW" altLang="en-US"/>
              <a:t>的元素</a:t>
            </a:r>
          </a:p>
          <a:p>
            <a:pPr marL="352425" indent="-35242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Step </a:t>
            </a:r>
            <a:r>
              <a:rPr lang="en-US" altLang="zh-TW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</a:t>
            </a:r>
            <a:r>
              <a:rPr lang="en-US" altLang="zh-TW"/>
              <a:t>: </a:t>
            </a:r>
            <a:r>
              <a:rPr lang="zh-TW" altLang="en-US"/>
              <a:t>將</a:t>
            </a:r>
            <a:r>
              <a:rPr lang="en-US" altLang="zh-TW"/>
              <a:t>Last Node x</a:t>
            </a:r>
            <a:r>
              <a:rPr lang="zh-TW" altLang="en-US"/>
              <a:t>刪除並置於</a:t>
            </a:r>
            <a:r>
              <a:rPr lang="en-US" altLang="zh-TW"/>
              <a:t>Root</a:t>
            </a:r>
            <a:r>
              <a:rPr lang="zh-TW" altLang="en-US"/>
              <a:t>位置</a:t>
            </a:r>
          </a:p>
          <a:p>
            <a:pPr marL="352425" indent="-35242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b="1">
                <a:effectLst>
                  <a:outerShdw blurRad="38100" dist="38100" dir="2700000" algn="tl">
                    <a:srgbClr val="C0C0C0"/>
                  </a:outerShdw>
                </a:effectLst>
              </a:rPr>
              <a:t>Step </a:t>
            </a:r>
            <a:r>
              <a:rPr lang="en-US" altLang="zh-TW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</a:t>
            </a:r>
            <a:r>
              <a:rPr lang="en-US" altLang="zh-TW"/>
              <a:t>: </a:t>
            </a:r>
            <a:r>
              <a:rPr lang="zh-TW" altLang="en-US"/>
              <a:t>從</a:t>
            </a:r>
            <a:r>
              <a:rPr lang="en-US" altLang="zh-TW"/>
              <a:t>Root</a:t>
            </a:r>
            <a:r>
              <a:rPr lang="zh-TW" altLang="en-US"/>
              <a:t>往下調整成</a:t>
            </a:r>
            <a:r>
              <a:rPr lang="en-US" altLang="zh-TW"/>
              <a:t>Max-Heap</a:t>
            </a:r>
          </a:p>
          <a:p>
            <a:pPr marL="1620838" lvl="1" indent="-5461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/>
              <a:t> (</a:t>
            </a:r>
            <a:r>
              <a:rPr lang="en-US" altLang="zh-TW" u="sng"/>
              <a:t>Max-Heap</a:t>
            </a:r>
            <a:r>
              <a:rPr lang="zh-TW" altLang="en-US" u="sng"/>
              <a:t>調整方法</a:t>
            </a:r>
            <a:r>
              <a:rPr lang="en-US" altLang="zh-TW"/>
              <a:t>: </a:t>
            </a:r>
            <a:r>
              <a:rPr lang="zh-TW" altLang="en-US"/>
              <a:t>跟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較大的兒子</a:t>
            </a:r>
            <a:r>
              <a:rPr lang="zh-TW" altLang="en-US"/>
              <a:t>交換</a:t>
            </a:r>
            <a:r>
              <a:rPr lang="en-US" altLang="zh-TW"/>
              <a:t>)</a:t>
            </a:r>
          </a:p>
          <a:p>
            <a:pPr marL="352425" indent="-35242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TW" altLang="en-US"/>
              <a:t>例</a:t>
            </a:r>
            <a:r>
              <a:rPr lang="en-US" altLang="zh-TW"/>
              <a:t>: Max-Heap</a:t>
            </a:r>
            <a:r>
              <a:rPr lang="zh-TW" altLang="en-US"/>
              <a:t>如下，試討論執行 </a:t>
            </a:r>
            <a:r>
              <a:rPr lang="en-US" altLang="zh-TW"/>
              <a:t>Delete Max. </a:t>
            </a:r>
            <a:r>
              <a:rPr lang="zh-TW" altLang="en-US"/>
              <a:t>後之結果為何</a:t>
            </a:r>
            <a:r>
              <a:rPr lang="en-US" altLang="zh-TW"/>
              <a:t>?</a:t>
            </a:r>
          </a:p>
          <a:p>
            <a:pPr marL="352425" indent="-352425">
              <a:buFont typeface="Wingdings" panose="05000000000000000000" pitchFamily="2" charset="2"/>
              <a:buNone/>
            </a:pPr>
            <a:endParaRPr lang="en-US" altLang="zh-TW"/>
          </a:p>
          <a:p>
            <a:pPr marL="352425" indent="-352425"/>
            <a:endParaRPr lang="en-US" altLang="zh-TW" b="1" u="sng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365625"/>
            <a:ext cx="34575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01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4704"/>
            <a:ext cx="8229600" cy="511175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sz="3200"/>
              <a:t>Sol:</a:t>
            </a:r>
          </a:p>
        </p:txBody>
      </p:sp>
      <p:sp>
        <p:nvSpPr>
          <p:cNvPr id="5" name="Oval 3"/>
          <p:cNvSpPr>
            <a:spLocks noChangeAspect="1" noChangeArrowheads="1"/>
          </p:cNvSpPr>
          <p:nvPr/>
        </p:nvSpPr>
        <p:spPr bwMode="auto">
          <a:xfrm>
            <a:off x="2368550" y="1485429"/>
            <a:ext cx="547688" cy="5476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>
                <a:latin typeface="Berlin Sans FB Demi" panose="020E0802020502020306" pitchFamily="34" charset="0"/>
              </a:rPr>
              <a:t>77</a:t>
            </a:r>
            <a:endParaRPr lang="en-US" altLang="zh-TW" sz="1600"/>
          </a:p>
        </p:txBody>
      </p:sp>
      <p:sp>
        <p:nvSpPr>
          <p:cNvPr id="6" name="Oval 4"/>
          <p:cNvSpPr>
            <a:spLocks noChangeAspect="1" noChangeArrowheads="1"/>
          </p:cNvSpPr>
          <p:nvPr/>
        </p:nvSpPr>
        <p:spPr bwMode="auto">
          <a:xfrm>
            <a:off x="1793876" y="2141066"/>
            <a:ext cx="590550" cy="59055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>
                <a:latin typeface="Berlin Sans FB Demi" panose="020E0802020502020306" pitchFamily="34" charset="0"/>
              </a:rPr>
              <a:t>49</a:t>
            </a:r>
            <a:endParaRPr lang="en-US" altLang="zh-TW" sz="1600"/>
          </a:p>
        </p:txBody>
      </p:sp>
      <p:sp>
        <p:nvSpPr>
          <p:cNvPr id="7" name="Oval 5"/>
          <p:cNvSpPr>
            <a:spLocks noChangeAspect="1" noChangeArrowheads="1"/>
          </p:cNvSpPr>
          <p:nvPr/>
        </p:nvSpPr>
        <p:spPr bwMode="auto">
          <a:xfrm>
            <a:off x="2979738" y="2134716"/>
            <a:ext cx="596900" cy="59690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 dirty="0">
                <a:latin typeface="Berlin Sans FB Demi" panose="020E0802020502020306" pitchFamily="34" charset="0"/>
              </a:rPr>
              <a:t>26</a:t>
            </a:r>
            <a:endParaRPr lang="en-US" altLang="zh-TW" sz="1600" dirty="0"/>
          </a:p>
        </p:txBody>
      </p:sp>
      <p:sp>
        <p:nvSpPr>
          <p:cNvPr id="8" name="Oval 6"/>
          <p:cNvSpPr>
            <a:spLocks noChangeAspect="1" noChangeArrowheads="1"/>
          </p:cNvSpPr>
          <p:nvPr/>
        </p:nvSpPr>
        <p:spPr bwMode="auto">
          <a:xfrm>
            <a:off x="1547813" y="3025304"/>
            <a:ext cx="547687" cy="5476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>
                <a:latin typeface="Berlin Sans FB Demi" panose="020E0802020502020306" pitchFamily="34" charset="0"/>
              </a:rPr>
              <a:t>5</a:t>
            </a:r>
            <a:endParaRPr lang="en-US" altLang="zh-TW" sz="1600"/>
          </a:p>
        </p:txBody>
      </p:sp>
      <p:sp>
        <p:nvSpPr>
          <p:cNvPr id="9" name="Oval 7"/>
          <p:cNvSpPr>
            <a:spLocks noChangeAspect="1" noChangeArrowheads="1"/>
          </p:cNvSpPr>
          <p:nvPr/>
        </p:nvSpPr>
        <p:spPr bwMode="auto">
          <a:xfrm>
            <a:off x="2152650" y="3025304"/>
            <a:ext cx="547688" cy="5476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>
                <a:latin typeface="Berlin Sans FB Demi" panose="020E0802020502020306" pitchFamily="34" charset="0"/>
              </a:rPr>
              <a:t>19</a:t>
            </a:r>
            <a:endParaRPr lang="en-US" altLang="zh-TW" sz="1600"/>
          </a:p>
        </p:txBody>
      </p:sp>
      <p:sp>
        <p:nvSpPr>
          <p:cNvPr id="10" name="Oval 8"/>
          <p:cNvSpPr>
            <a:spLocks noChangeAspect="1" noChangeArrowheads="1"/>
          </p:cNvSpPr>
          <p:nvPr/>
        </p:nvSpPr>
        <p:spPr bwMode="auto">
          <a:xfrm>
            <a:off x="2771775" y="3025304"/>
            <a:ext cx="547688" cy="5476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>
                <a:latin typeface="Berlin Sans FB Demi" panose="020E0802020502020306" pitchFamily="34" charset="0"/>
              </a:rPr>
              <a:t>10</a:t>
            </a:r>
            <a:endParaRPr lang="en-US" altLang="zh-TW" sz="160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2065338" y="1955329"/>
            <a:ext cx="3429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865438" y="1955329"/>
            <a:ext cx="3429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1793875" y="2653829"/>
            <a:ext cx="1143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3017838" y="2682404"/>
            <a:ext cx="1143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297113" y="2653829"/>
            <a:ext cx="1143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Oval 14"/>
          <p:cNvSpPr>
            <a:spLocks noChangeAspect="1" noChangeArrowheads="1"/>
          </p:cNvSpPr>
          <p:nvPr/>
        </p:nvSpPr>
        <p:spPr bwMode="auto">
          <a:xfrm>
            <a:off x="3376613" y="3025304"/>
            <a:ext cx="547687" cy="5476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>
                <a:latin typeface="Berlin Sans FB Demi" panose="020E0802020502020306" pitchFamily="34" charset="0"/>
              </a:rPr>
              <a:t>2</a:t>
            </a:r>
            <a:endParaRPr lang="en-US" altLang="zh-TW" sz="1600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419475" y="2682404"/>
            <a:ext cx="1143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411413" y="1088554"/>
            <a:ext cx="41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</a:t>
            </a:r>
          </a:p>
        </p:txBody>
      </p:sp>
      <p:sp>
        <p:nvSpPr>
          <p:cNvPr id="19" name="Oval 17"/>
          <p:cNvSpPr>
            <a:spLocks noChangeAspect="1" noChangeArrowheads="1"/>
          </p:cNvSpPr>
          <p:nvPr/>
        </p:nvSpPr>
        <p:spPr bwMode="auto">
          <a:xfrm>
            <a:off x="2368550" y="1485429"/>
            <a:ext cx="547688" cy="5476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600" b="0">
                <a:latin typeface="Berlin Sans FB Demi" panose="020E0802020502020306" pitchFamily="34" charset="0"/>
              </a:rPr>
              <a:t>2</a:t>
            </a:r>
            <a:endParaRPr lang="en-US" altLang="zh-TW" sz="160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944938" y="3104679"/>
            <a:ext cx="41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</a:t>
            </a:r>
          </a:p>
        </p:txBody>
      </p: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1763713" y="1663229"/>
            <a:ext cx="504825" cy="468313"/>
            <a:chOff x="2426" y="1456"/>
            <a:chExt cx="318" cy="295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2608" y="1570"/>
              <a:ext cx="136" cy="181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 flipH="1">
              <a:off x="2426" y="1456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Wingdings 2" panose="05020102010507070707" pitchFamily="18" charset="2"/>
                </a:rPr>
                <a:t></a:t>
              </a:r>
            </a:p>
          </p:txBody>
        </p:sp>
      </p:grp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2409825" y="2493492"/>
            <a:ext cx="433388" cy="468312"/>
            <a:chOff x="2743" y="2001"/>
            <a:chExt cx="273" cy="295"/>
          </a:xfrm>
        </p:grpSpPr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 flipV="1">
              <a:off x="2743" y="2093"/>
              <a:ext cx="92" cy="20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757" y="2001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Wingdings 2" panose="05020102010507070707" pitchFamily="18" charset="2"/>
                </a:rPr>
                <a:t></a:t>
              </a:r>
            </a:p>
          </p:txBody>
        </p:sp>
      </p:grpSp>
      <p:grpSp>
        <p:nvGrpSpPr>
          <p:cNvPr id="27" name="Group 47"/>
          <p:cNvGrpSpPr>
            <a:grpSpLocks/>
          </p:cNvGrpSpPr>
          <p:nvPr/>
        </p:nvGrpSpPr>
        <p:grpSpPr bwMode="auto">
          <a:xfrm>
            <a:off x="5364162" y="1421929"/>
            <a:ext cx="2016124" cy="2151063"/>
            <a:chOff x="3379" y="1304"/>
            <a:chExt cx="1270" cy="1355"/>
          </a:xfrm>
        </p:grpSpPr>
        <p:sp>
          <p:nvSpPr>
            <p:cNvPr id="28" name="Oval 27"/>
            <p:cNvSpPr>
              <a:spLocks noChangeAspect="1" noChangeArrowheads="1"/>
            </p:cNvSpPr>
            <p:nvPr/>
          </p:nvSpPr>
          <p:spPr bwMode="auto">
            <a:xfrm>
              <a:off x="3896" y="1304"/>
              <a:ext cx="385" cy="3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49</a:t>
              </a:r>
              <a:endParaRPr lang="en-US" altLang="zh-TW" sz="1600"/>
            </a:p>
          </p:txBody>
        </p:sp>
        <p:sp>
          <p:nvSpPr>
            <p:cNvPr id="29" name="Oval 28"/>
            <p:cNvSpPr>
              <a:spLocks noChangeAspect="1" noChangeArrowheads="1"/>
            </p:cNvSpPr>
            <p:nvPr/>
          </p:nvSpPr>
          <p:spPr bwMode="auto">
            <a:xfrm>
              <a:off x="3561" y="1784"/>
              <a:ext cx="345" cy="3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19</a:t>
              </a:r>
              <a:endParaRPr lang="en-US" altLang="zh-TW" sz="1600"/>
            </a:p>
          </p:txBody>
        </p:sp>
        <p:sp>
          <p:nvSpPr>
            <p:cNvPr id="30" name="Oval 29"/>
            <p:cNvSpPr>
              <a:spLocks noChangeAspect="1" noChangeArrowheads="1"/>
            </p:cNvSpPr>
            <p:nvPr/>
          </p:nvSpPr>
          <p:spPr bwMode="auto">
            <a:xfrm>
              <a:off x="4281" y="1761"/>
              <a:ext cx="368" cy="3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26</a:t>
              </a:r>
              <a:endParaRPr lang="en-US" altLang="zh-TW" sz="1600"/>
            </a:p>
          </p:txBody>
        </p:sp>
        <p:sp>
          <p:nvSpPr>
            <p:cNvPr id="31" name="Oval 30"/>
            <p:cNvSpPr>
              <a:spLocks noChangeAspect="1" noChangeArrowheads="1"/>
            </p:cNvSpPr>
            <p:nvPr/>
          </p:nvSpPr>
          <p:spPr bwMode="auto">
            <a:xfrm>
              <a:off x="3379" y="2314"/>
              <a:ext cx="345" cy="3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5</a:t>
              </a:r>
              <a:endParaRPr lang="en-US" altLang="zh-TW" sz="1600"/>
            </a:p>
          </p:txBody>
        </p:sp>
        <p:sp>
          <p:nvSpPr>
            <p:cNvPr id="32" name="Oval 31"/>
            <p:cNvSpPr>
              <a:spLocks noChangeAspect="1" noChangeArrowheads="1"/>
            </p:cNvSpPr>
            <p:nvPr/>
          </p:nvSpPr>
          <p:spPr bwMode="auto">
            <a:xfrm>
              <a:off x="3760" y="2314"/>
              <a:ext cx="345" cy="3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2</a:t>
              </a:r>
              <a:endParaRPr lang="en-US" altLang="zh-TW" sz="1600"/>
            </a:p>
          </p:txBody>
        </p:sp>
        <p:sp>
          <p:nvSpPr>
            <p:cNvPr id="33" name="Oval 32"/>
            <p:cNvSpPr>
              <a:spLocks noChangeAspect="1" noChangeArrowheads="1"/>
            </p:cNvSpPr>
            <p:nvPr/>
          </p:nvSpPr>
          <p:spPr bwMode="auto">
            <a:xfrm>
              <a:off x="4150" y="2314"/>
              <a:ext cx="345" cy="3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10</a:t>
              </a:r>
              <a:endParaRPr lang="en-US" altLang="zh-TW" sz="1600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>
              <a:off x="3705" y="1640"/>
              <a:ext cx="21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4209" y="1640"/>
              <a:ext cx="21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3534" y="2080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4305" y="2098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51" y="2080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9" name="AutoShape 48"/>
          <p:cNvSpPr>
            <a:spLocks noChangeArrowheads="1"/>
          </p:cNvSpPr>
          <p:nvPr/>
        </p:nvSpPr>
        <p:spPr bwMode="auto">
          <a:xfrm>
            <a:off x="4427538" y="2133129"/>
            <a:ext cx="720725" cy="485775"/>
          </a:xfrm>
          <a:prstGeom prst="rightArrow">
            <a:avLst>
              <a:gd name="adj1" fmla="val 50000"/>
              <a:gd name="adj2" fmla="val 37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" name="AutoShape 49"/>
          <p:cNvSpPr>
            <a:spLocks noChangeArrowheads="1"/>
          </p:cNvSpPr>
          <p:nvPr/>
        </p:nvSpPr>
        <p:spPr bwMode="auto">
          <a:xfrm>
            <a:off x="1476375" y="4887442"/>
            <a:ext cx="2592388" cy="485775"/>
          </a:xfrm>
          <a:prstGeom prst="rightArrow">
            <a:avLst>
              <a:gd name="adj1" fmla="val 50000"/>
              <a:gd name="adj2" fmla="val 133415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Rectangle 50"/>
          <p:cNvSpPr>
            <a:spLocks noChangeArrowheads="1"/>
          </p:cNvSpPr>
          <p:nvPr/>
        </p:nvSpPr>
        <p:spPr bwMode="auto">
          <a:xfrm>
            <a:off x="1397000" y="4501679"/>
            <a:ext cx="261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>
                <a:latin typeface="Berlin Sans FB" panose="020E0602020502020306" pitchFamily="34" charset="0"/>
              </a:rPr>
              <a:t>(</a:t>
            </a:r>
            <a:r>
              <a:rPr lang="zh-TW" altLang="en-US" b="0">
                <a:latin typeface="Berlin Sans FB" panose="020E0602020502020306" pitchFamily="34" charset="0"/>
              </a:rPr>
              <a:t>若再做一次</a:t>
            </a:r>
            <a:r>
              <a:rPr lang="en-US" altLang="zh-TW" b="0">
                <a:latin typeface="Berlin Sans FB" panose="020E0602020502020306" pitchFamily="34" charset="0"/>
              </a:rPr>
              <a:t>Delete Max.)</a:t>
            </a:r>
          </a:p>
        </p:txBody>
      </p:sp>
      <p:grpSp>
        <p:nvGrpSpPr>
          <p:cNvPr id="42" name="Group 63"/>
          <p:cNvGrpSpPr>
            <a:grpSpLocks/>
          </p:cNvGrpSpPr>
          <p:nvPr/>
        </p:nvGrpSpPr>
        <p:grpSpPr bwMode="auto">
          <a:xfrm>
            <a:off x="4176713" y="3969867"/>
            <a:ext cx="1979612" cy="2122487"/>
            <a:chOff x="2880" y="2955"/>
            <a:chExt cx="1247" cy="1337"/>
          </a:xfrm>
        </p:grpSpPr>
        <p:sp>
          <p:nvSpPr>
            <p:cNvPr id="43" name="Oval 52"/>
            <p:cNvSpPr>
              <a:spLocks noChangeAspect="1" noChangeArrowheads="1"/>
            </p:cNvSpPr>
            <p:nvPr/>
          </p:nvSpPr>
          <p:spPr bwMode="auto">
            <a:xfrm>
              <a:off x="3397" y="2955"/>
              <a:ext cx="367" cy="36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 dirty="0">
                  <a:latin typeface="Berlin Sans FB Demi" panose="020E0802020502020306" pitchFamily="34" charset="0"/>
                </a:rPr>
                <a:t>26</a:t>
              </a:r>
              <a:endParaRPr lang="en-US" altLang="zh-TW" sz="1600" dirty="0"/>
            </a:p>
          </p:txBody>
        </p:sp>
        <p:sp>
          <p:nvSpPr>
            <p:cNvPr id="44" name="Oval 53"/>
            <p:cNvSpPr>
              <a:spLocks noChangeAspect="1" noChangeArrowheads="1"/>
            </p:cNvSpPr>
            <p:nvPr/>
          </p:nvSpPr>
          <p:spPr bwMode="auto">
            <a:xfrm>
              <a:off x="3062" y="3417"/>
              <a:ext cx="345" cy="3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19</a:t>
              </a:r>
              <a:endParaRPr lang="en-US" altLang="zh-TW" sz="1600"/>
            </a:p>
          </p:txBody>
        </p:sp>
        <p:sp>
          <p:nvSpPr>
            <p:cNvPr id="45" name="Oval 54"/>
            <p:cNvSpPr>
              <a:spLocks noChangeAspect="1" noChangeArrowheads="1"/>
            </p:cNvSpPr>
            <p:nvPr/>
          </p:nvSpPr>
          <p:spPr bwMode="auto">
            <a:xfrm>
              <a:off x="3782" y="3417"/>
              <a:ext cx="345" cy="3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10</a:t>
              </a:r>
              <a:endParaRPr lang="en-US" altLang="zh-TW" sz="1600"/>
            </a:p>
          </p:txBody>
        </p:sp>
        <p:sp>
          <p:nvSpPr>
            <p:cNvPr id="46" name="Oval 55"/>
            <p:cNvSpPr>
              <a:spLocks noChangeAspect="1" noChangeArrowheads="1"/>
            </p:cNvSpPr>
            <p:nvPr/>
          </p:nvSpPr>
          <p:spPr bwMode="auto">
            <a:xfrm>
              <a:off x="2880" y="3947"/>
              <a:ext cx="345" cy="3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5</a:t>
              </a:r>
              <a:endParaRPr lang="en-US" altLang="zh-TW" sz="1600"/>
            </a:p>
          </p:txBody>
        </p:sp>
        <p:sp>
          <p:nvSpPr>
            <p:cNvPr id="47" name="Oval 56"/>
            <p:cNvSpPr>
              <a:spLocks noChangeAspect="1" noChangeArrowheads="1"/>
            </p:cNvSpPr>
            <p:nvPr/>
          </p:nvSpPr>
          <p:spPr bwMode="auto">
            <a:xfrm>
              <a:off x="3261" y="3947"/>
              <a:ext cx="345" cy="3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2</a:t>
              </a:r>
              <a:endParaRPr lang="en-US" altLang="zh-TW" sz="1600"/>
            </a:p>
          </p:txBody>
        </p:sp>
        <p:sp>
          <p:nvSpPr>
            <p:cNvPr id="48" name="Line 58"/>
            <p:cNvSpPr>
              <a:spLocks noChangeShapeType="1"/>
            </p:cNvSpPr>
            <p:nvPr/>
          </p:nvSpPr>
          <p:spPr bwMode="auto">
            <a:xfrm flipH="1">
              <a:off x="3206" y="3273"/>
              <a:ext cx="21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" name="Line 59"/>
            <p:cNvSpPr>
              <a:spLocks noChangeShapeType="1"/>
            </p:cNvSpPr>
            <p:nvPr/>
          </p:nvSpPr>
          <p:spPr bwMode="auto">
            <a:xfrm>
              <a:off x="3710" y="3273"/>
              <a:ext cx="21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" name="Line 60"/>
            <p:cNvSpPr>
              <a:spLocks noChangeShapeType="1"/>
            </p:cNvSpPr>
            <p:nvPr/>
          </p:nvSpPr>
          <p:spPr bwMode="auto">
            <a:xfrm flipH="1">
              <a:off x="3035" y="371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" name="Line 62"/>
            <p:cNvSpPr>
              <a:spLocks noChangeShapeType="1"/>
            </p:cNvSpPr>
            <p:nvPr/>
          </p:nvSpPr>
          <p:spPr bwMode="auto">
            <a:xfrm>
              <a:off x="3352" y="371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961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8148E-6 L -0.0566 0.09653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" y="4815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532 L 0.05816 -0.1048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6 0.08611 L -0.01719 0.2224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6806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856 L -0.03941 -0.1173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-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6" grpId="0" animBg="1"/>
      <p:bldP spid="16" grpId="1" animBg="1"/>
      <p:bldP spid="18" grpId="0"/>
      <p:bldP spid="19" grpId="0" animBg="1"/>
      <p:bldP spid="19" grpId="1" animBg="1"/>
      <p:bldP spid="19" grpId="2" animBg="1"/>
      <p:bldP spid="20" grpId="0"/>
      <p:bldP spid="4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TW" cap="none" dirty="0"/>
              <a:t>Delete Max </a:t>
            </a:r>
            <a:r>
              <a:rPr lang="zh-TW" altLang="pt-BR" dirty="0"/>
              <a:t>的</a:t>
            </a:r>
            <a:r>
              <a:rPr lang="pt-BR" altLang="zh-TW" cap="none" dirty="0"/>
              <a:t>Time</a:t>
            </a:r>
            <a:r>
              <a:rPr lang="zh-TW" altLang="pt-BR" dirty="0"/>
              <a:t>之分析</a:t>
            </a:r>
            <a:r>
              <a:rPr lang="pt-BR" altLang="zh-TW" dirty="0"/>
              <a:t>: O(</a:t>
            </a:r>
            <a:r>
              <a:rPr lang="pt-BR" altLang="zh-TW" cap="none" dirty="0"/>
              <a:t>log n</a:t>
            </a:r>
            <a:r>
              <a:rPr lang="pt-BR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>
                <a:sym typeface="Wingdings 3" panose="05040102010807070707" pitchFamily="18" charset="2"/>
              </a:rPr>
              <a:t>說明</a:t>
            </a:r>
            <a:r>
              <a:rPr lang="en-US" altLang="zh-TW" dirty="0">
                <a:sym typeface="Wingdings 3" panose="05040102010807070707" pitchFamily="18" charset="2"/>
              </a:rPr>
              <a:t>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>
                <a:sym typeface="Wingdings 3" panose="05040102010807070707" pitchFamily="18" charset="2"/>
              </a:rPr>
              <a:t>Step </a:t>
            </a:r>
            <a:r>
              <a:rPr lang="en-US" altLang="zh-TW" dirty="0">
                <a:sym typeface="Wingdings 2" panose="05020102010507070707" pitchFamily="18" charset="2"/>
              </a:rPr>
              <a:t></a:t>
            </a:r>
            <a:r>
              <a:rPr lang="zh-TW" altLang="en-US" dirty="0">
                <a:sym typeface="Wingdings 2" panose="05020102010507070707" pitchFamily="18" charset="2"/>
              </a:rPr>
              <a:t>與</a:t>
            </a:r>
            <a:r>
              <a:rPr lang="en-US" altLang="zh-TW" dirty="0">
                <a:sym typeface="Wingdings 2" panose="05020102010507070707" pitchFamily="18" charset="2"/>
              </a:rPr>
              <a:t>Step </a:t>
            </a:r>
            <a:r>
              <a:rPr lang="zh-TW" altLang="en-US" dirty="0">
                <a:sym typeface="Wingdings 2" panose="05020102010507070707" pitchFamily="18" charset="2"/>
              </a:rPr>
              <a:t>的動作只花 </a:t>
            </a:r>
            <a:r>
              <a:rPr lang="en-US" altLang="zh-TW" dirty="0">
                <a:sym typeface="Wingdings 2" panose="05020102010507070707" pitchFamily="18" charset="2"/>
              </a:rPr>
              <a:t>O(1) </a:t>
            </a:r>
            <a:r>
              <a:rPr lang="en-US" altLang="zh-TW" sz="1800" dirty="0">
                <a:sym typeface="Wingdings 2" panose="05020102010507070707" pitchFamily="18" charset="2"/>
              </a:rPr>
              <a:t>(</a:t>
            </a:r>
            <a:r>
              <a:rPr lang="zh-TW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常數時間</a:t>
            </a:r>
            <a:r>
              <a:rPr lang="en-US" altLang="zh-TW" sz="1800" dirty="0">
                <a:sym typeface="Wingdings 2" panose="05020102010507070707" pitchFamily="18" charset="2"/>
              </a:rPr>
              <a:t>)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>
                <a:sym typeface="Wingdings 3" panose="05040102010807070707" pitchFamily="18" charset="2"/>
              </a:rPr>
              <a:t>Step </a:t>
            </a:r>
            <a:r>
              <a:rPr lang="en-US" altLang="zh-TW" dirty="0">
                <a:sym typeface="Wingdings 2" panose="05020102010507070707" pitchFamily="18" charset="2"/>
              </a:rPr>
              <a:t></a:t>
            </a:r>
            <a:r>
              <a:rPr lang="zh-TW" altLang="en-US" dirty="0">
                <a:sym typeface="Wingdings 2" panose="05020102010507070707" pitchFamily="18" charset="2"/>
              </a:rPr>
              <a:t>花費時間較多，故以此為主</a:t>
            </a:r>
            <a:endParaRPr lang="zh-TW" altLang="en-US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sym typeface="Wingdings 2" panose="05020102010507070707" pitchFamily="18" charset="2"/>
            </a:endParaRPr>
          </a:p>
          <a:p>
            <a:pPr lvl="2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>
                <a:sym typeface="Wingdings 3" panose="05040102010807070707" pitchFamily="18" charset="2"/>
              </a:rPr>
              <a:t>Last Node x</a:t>
            </a:r>
            <a:r>
              <a:rPr lang="zh-TW" altLang="en-US" dirty="0">
                <a:sym typeface="Wingdings 3" panose="05040102010807070707" pitchFamily="18" charset="2"/>
              </a:rPr>
              <a:t>的</a:t>
            </a:r>
            <a:r>
              <a:rPr lang="zh-TW" altLang="en-US" u="sng" dirty="0">
                <a:sym typeface="Wingdings 3" panose="05040102010807070707" pitchFamily="18" charset="2"/>
              </a:rPr>
              <a:t>最大移動距離為 “</a:t>
            </a:r>
            <a:r>
              <a:rPr lang="zh-TW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從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Root</a:t>
            </a:r>
            <a:r>
              <a:rPr lang="zh-TW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到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leaf</a:t>
            </a:r>
            <a:r>
              <a:rPr lang="en-US" altLang="zh-TW" u="sng" dirty="0">
                <a:sym typeface="Wingdings 3" panose="05040102010807070707" pitchFamily="18" charset="2"/>
              </a:rPr>
              <a:t>”</a:t>
            </a:r>
            <a:r>
              <a:rPr lang="zh-TW" altLang="en-US" dirty="0">
                <a:sym typeface="Wingdings 3" panose="05040102010807070707" pitchFamily="18" charset="2"/>
              </a:rPr>
              <a:t>，即為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樹高</a:t>
            </a:r>
            <a:r>
              <a:rPr lang="zh-TW" altLang="en-US" dirty="0">
                <a:sym typeface="Wingdings 3" panose="05040102010807070707" pitchFamily="18" charset="2"/>
              </a:rPr>
              <a:t>，又</a:t>
            </a:r>
            <a:r>
              <a:rPr lang="en-US" altLang="zh-TW" dirty="0">
                <a:sym typeface="Wingdings 3" panose="05040102010807070707" pitchFamily="18" charset="2"/>
              </a:rPr>
              <a:t>Heap</a:t>
            </a:r>
            <a:r>
              <a:rPr lang="zh-TW" altLang="en-US" dirty="0">
                <a:sym typeface="Wingdings 3" panose="05040102010807070707" pitchFamily="18" charset="2"/>
              </a:rPr>
              <a:t>為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3" panose="05040102010807070707" pitchFamily="18" charset="2"/>
              </a:rPr>
              <a:t>Complete B.T.</a:t>
            </a:r>
            <a:r>
              <a:rPr lang="en-US" altLang="zh-TW" dirty="0">
                <a:sym typeface="Wingdings 3" panose="05040102010807070707" pitchFamily="18" charset="2"/>
              </a:rPr>
              <a:t> </a:t>
            </a:r>
          </a:p>
          <a:p>
            <a:pPr lvl="2">
              <a:lnSpc>
                <a:spcPct val="120000"/>
              </a:lnSpc>
              <a:spcBef>
                <a:spcPct val="30000"/>
              </a:spcBef>
            </a:pPr>
            <a:r>
              <a:rPr lang="en-US" altLang="zh-TW" dirty="0">
                <a:sym typeface="Wingdings 3" panose="05040102010807070707" pitchFamily="18" charset="2"/>
              </a:rPr>
              <a:t>∴</a:t>
            </a:r>
            <a:r>
              <a:rPr lang="zh-TW" altLang="en-US" dirty="0">
                <a:sym typeface="Wingdings 3" panose="05040102010807070707" pitchFamily="18" charset="2"/>
              </a:rPr>
              <a:t>當有</a:t>
            </a:r>
            <a:r>
              <a:rPr lang="en-US" altLang="zh-TW" dirty="0">
                <a:sym typeface="Wingdings 3" panose="05040102010807070707" pitchFamily="18" charset="2"/>
              </a:rPr>
              <a:t>n</a:t>
            </a:r>
            <a:r>
              <a:rPr lang="zh-TW" altLang="en-US" dirty="0">
                <a:sym typeface="Wingdings 3" panose="05040102010807070707" pitchFamily="18" charset="2"/>
              </a:rPr>
              <a:t>個</a:t>
            </a:r>
            <a:r>
              <a:rPr lang="en-US" altLang="zh-TW" dirty="0">
                <a:sym typeface="Wingdings 3" panose="05040102010807070707" pitchFamily="18" charset="2"/>
              </a:rPr>
              <a:t>nodes</a:t>
            </a:r>
            <a:r>
              <a:rPr lang="zh-TW" altLang="en-US" dirty="0">
                <a:sym typeface="Wingdings 3" panose="05040102010807070707" pitchFamily="18" charset="2"/>
              </a:rPr>
              <a:t>時，樹高為</a:t>
            </a:r>
            <a:r>
              <a:rPr lang="en-US" altLang="zh-TW" dirty="0">
                <a:sym typeface="Wingdings 3" panose="05040102010807070707" pitchFamily="18" charset="2"/>
              </a:rPr>
              <a:t>: 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dirty="0">
                <a:sym typeface="Wingdings 3" panose="05040102010807070707" pitchFamily="18" charset="2"/>
              </a:rPr>
              <a:t>Delete x</a:t>
            </a:r>
            <a:r>
              <a:rPr lang="zh-TW" altLang="en-US" dirty="0">
                <a:sym typeface="Wingdings 3" panose="05040102010807070707" pitchFamily="18" charset="2"/>
              </a:rPr>
              <a:t>之</a:t>
            </a:r>
            <a:r>
              <a:rPr lang="en-US" altLang="zh-TW" dirty="0">
                <a:sym typeface="Wingdings 3" panose="05040102010807070707" pitchFamily="18" charset="2"/>
              </a:rPr>
              <a:t>Time</a:t>
            </a:r>
            <a:r>
              <a:rPr lang="zh-TW" altLang="en-US" dirty="0">
                <a:sym typeface="Wingdings 3" panose="05040102010807070707" pitchFamily="18" charset="2"/>
              </a:rPr>
              <a:t>為</a:t>
            </a:r>
            <a:r>
              <a:rPr lang="en-US" altLang="zh-TW" dirty="0">
                <a:sym typeface="Wingdings 3" panose="05040102010807070707" pitchFamily="18" charset="2"/>
              </a:rPr>
              <a:t>O(log</a:t>
            </a:r>
            <a:r>
              <a:rPr lang="en-US" altLang="zh-TW" baseline="-25000" dirty="0">
                <a:sym typeface="Wingdings 3" panose="05040102010807070707" pitchFamily="18" charset="2"/>
              </a:rPr>
              <a:t>2 </a:t>
            </a:r>
            <a:r>
              <a:rPr lang="en-US" altLang="zh-TW" dirty="0">
                <a:sym typeface="Wingdings 3" panose="05040102010807070707" pitchFamily="18" charset="2"/>
              </a:rPr>
              <a:t>n)</a:t>
            </a:r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734367"/>
              </p:ext>
            </p:extLst>
          </p:nvPr>
        </p:nvGraphicFramePr>
        <p:xfrm>
          <a:off x="4427984" y="4725144"/>
          <a:ext cx="12969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方程式" r:id="rId3" imgW="774360" imgH="228600" progId="Equation.3">
                  <p:embed/>
                </p:oleObj>
              </mc:Choice>
              <mc:Fallback>
                <p:oleObj name="方程式" r:id="rId3" imgW="774360" imgH="228600" progId="Equation.3">
                  <p:embed/>
                  <p:pic>
                    <p:nvPicPr>
                      <p:cNvPr id="705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725144"/>
                        <a:ext cx="12969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07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Heap</a:t>
            </a:r>
            <a:r>
              <a:rPr lang="zh-TW" altLang="en-US" dirty="0"/>
              <a:t>的建立方式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以演算法的角度來說，分為兩種方式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Top-Down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Bottom-Up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08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692697"/>
            <a:ext cx="7989752" cy="516610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02" y="692696"/>
            <a:ext cx="6192838" cy="519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842840" y="3574008"/>
            <a:ext cx="5329237" cy="1800225"/>
          </a:xfrm>
          <a:prstGeom prst="rect">
            <a:avLst/>
          </a:prstGeom>
          <a:solidFill>
            <a:srgbClr val="CCCC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 algn="r"/>
            <a:r>
              <a:rPr lang="en-US" altLang="zh-TW" sz="2000" b="0" u="sng">
                <a:solidFill>
                  <a:srgbClr val="FF0000"/>
                </a:solidFill>
                <a:latin typeface="Berlin Sans FB" panose="020E0602020502020306" pitchFamily="34" charset="0"/>
              </a:rPr>
              <a:t>Insert</a:t>
            </a:r>
            <a:r>
              <a:rPr lang="zh-TW" altLang="en-US" sz="2000" b="0" u="sng">
                <a:solidFill>
                  <a:srgbClr val="FF0000"/>
                </a:solidFill>
                <a:latin typeface="Berlin Sans FB" panose="020E0602020502020306" pitchFamily="34" charset="0"/>
              </a:rPr>
              <a:t>副程式</a:t>
            </a:r>
          </a:p>
        </p:txBody>
      </p:sp>
      <p:sp>
        <p:nvSpPr>
          <p:cNvPr id="12" name="AutoShape 8"/>
          <p:cNvSpPr>
            <a:spLocks/>
          </p:cNvSpPr>
          <p:nvPr/>
        </p:nvSpPr>
        <p:spPr bwMode="auto">
          <a:xfrm>
            <a:off x="2052265" y="2421483"/>
            <a:ext cx="223837" cy="3240088"/>
          </a:xfrm>
          <a:prstGeom prst="leftBrace">
            <a:avLst>
              <a:gd name="adj1" fmla="val 12062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80602" y="3861346"/>
            <a:ext cx="1885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TW" sz="2000" b="0" u="sng">
                <a:solidFill>
                  <a:srgbClr val="FF0000"/>
                </a:solidFill>
                <a:latin typeface="Berlin Sans FB" panose="020E0602020502020306" pitchFamily="34" charset="0"/>
              </a:rPr>
              <a:t>Sort</a:t>
            </a:r>
            <a:r>
              <a:rPr lang="zh-TW" altLang="en-US" sz="2000" b="0" u="sng">
                <a:solidFill>
                  <a:srgbClr val="FF0000"/>
                </a:solidFill>
                <a:latin typeface="Berlin Sans FB" panose="020E0602020502020306" pitchFamily="34" charset="0"/>
              </a:rPr>
              <a:t>副程式</a:t>
            </a:r>
          </a:p>
          <a:p>
            <a:pPr algn="r"/>
            <a:r>
              <a:rPr lang="en-US" altLang="zh-TW" sz="2000" b="0">
                <a:latin typeface="Berlin Sans FB" panose="020E0602020502020306" pitchFamily="34" charset="0"/>
              </a:rPr>
              <a:t>(</a:t>
            </a:r>
            <a:r>
              <a:rPr lang="zh-TW" altLang="en-US" sz="2000" b="0">
                <a:latin typeface="Berlin Sans FB" panose="020E0602020502020306" pitchFamily="34" charset="0"/>
              </a:rPr>
              <a:t>可看成主程式</a:t>
            </a:r>
            <a:r>
              <a:rPr lang="en-US" altLang="zh-TW" sz="2000" b="0">
                <a:latin typeface="Berlin Sans FB" panose="020E0602020502020306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604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07274"/>
          </a:xfrm>
        </p:spPr>
        <p:txBody>
          <a:bodyPr/>
          <a:lstStyle/>
          <a:p>
            <a:r>
              <a:rPr lang="en-US" altLang="zh-TW" cap="none" dirty="0"/>
              <a:t>Top-Down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5316" y="1412875"/>
            <a:ext cx="8229600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TW" altLang="en-US"/>
              <a:t>連續執行 “</a:t>
            </a:r>
            <a:r>
              <a:rPr lang="en-US" altLang="zh-TW">
                <a:solidFill>
                  <a:srgbClr val="FF0000"/>
                </a:solidFill>
              </a:rPr>
              <a:t>Insert</a:t>
            </a:r>
            <a:r>
              <a:rPr lang="en-US" altLang="zh-TW"/>
              <a:t>” </a:t>
            </a:r>
            <a:r>
              <a:rPr lang="zh-TW" altLang="en-US"/>
              <a:t>的動作，每一個步驟執行後均維持</a:t>
            </a:r>
            <a:r>
              <a:rPr lang="en-US" altLang="zh-TW"/>
              <a:t>Max-Heap</a:t>
            </a:r>
          </a:p>
          <a:p>
            <a:pPr>
              <a:lnSpc>
                <a:spcPct val="120000"/>
              </a:lnSpc>
            </a:pPr>
            <a:r>
              <a:rPr lang="zh-TW" altLang="en-US"/>
              <a:t>例</a:t>
            </a:r>
            <a:r>
              <a:rPr lang="en-US" altLang="zh-TW"/>
              <a:t>: </a:t>
            </a:r>
            <a:r>
              <a:rPr lang="zh-TW" altLang="en-US"/>
              <a:t>給予 </a:t>
            </a:r>
            <a:r>
              <a:rPr lang="en-US" altLang="zh-TW"/>
              <a:t>26, 5, 77, 1, 61, 11, 59, 15, 48, 19</a:t>
            </a:r>
            <a:r>
              <a:rPr lang="zh-TW" altLang="en-US"/>
              <a:t>以</a:t>
            </a:r>
            <a:r>
              <a:rPr lang="en-US" altLang="zh-TW"/>
              <a:t>Top-Down</a:t>
            </a:r>
            <a:r>
              <a:rPr lang="zh-TW" altLang="en-US"/>
              <a:t>的方式建立</a:t>
            </a:r>
            <a:r>
              <a:rPr lang="en-US" altLang="zh-TW"/>
              <a:t>Heap</a:t>
            </a:r>
            <a:r>
              <a:rPr lang="zh-TW" altLang="en-US"/>
              <a:t>。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/>
              <a:t>Sol:</a:t>
            </a:r>
          </a:p>
        </p:txBody>
      </p:sp>
      <p:sp>
        <p:nvSpPr>
          <p:cNvPr id="5" name="Oval 42"/>
          <p:cNvSpPr>
            <a:spLocks noChangeArrowheads="1"/>
          </p:cNvSpPr>
          <p:nvPr/>
        </p:nvSpPr>
        <p:spPr bwMode="auto">
          <a:xfrm>
            <a:off x="1217166" y="3500438"/>
            <a:ext cx="500063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 dirty="0">
                <a:latin typeface="Berlin Sans FB Demi" panose="020E0802020502020306" pitchFamily="34" charset="0"/>
              </a:rPr>
              <a:t>26</a:t>
            </a:r>
            <a:endParaRPr lang="en-US" altLang="zh-TW" dirty="0"/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2341116" y="3478213"/>
            <a:ext cx="744538" cy="1182687"/>
            <a:chOff x="1429" y="2327"/>
            <a:chExt cx="469" cy="745"/>
          </a:xfrm>
        </p:grpSpPr>
        <p:sp>
          <p:nvSpPr>
            <p:cNvPr id="7" name="Oval 43"/>
            <p:cNvSpPr>
              <a:spLocks noChangeArrowheads="1"/>
            </p:cNvSpPr>
            <p:nvPr/>
          </p:nvSpPr>
          <p:spPr bwMode="auto">
            <a:xfrm>
              <a:off x="1429" y="278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</a:t>
              </a:r>
              <a:endParaRPr lang="en-US" altLang="zh-TW"/>
            </a:p>
          </p:txBody>
        </p:sp>
        <p:sp>
          <p:nvSpPr>
            <p:cNvPr id="8" name="Line 44"/>
            <p:cNvSpPr>
              <a:spLocks noChangeShapeType="1"/>
            </p:cNvSpPr>
            <p:nvPr/>
          </p:nvSpPr>
          <p:spPr bwMode="auto">
            <a:xfrm flipH="1">
              <a:off x="1573" y="2568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Oval 45"/>
            <p:cNvSpPr>
              <a:spLocks noChangeArrowheads="1"/>
            </p:cNvSpPr>
            <p:nvPr/>
          </p:nvSpPr>
          <p:spPr bwMode="auto">
            <a:xfrm>
              <a:off x="1569" y="2327"/>
              <a:ext cx="329" cy="3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 dirty="0">
                  <a:latin typeface="Berlin Sans FB Demi" panose="020E0802020502020306" pitchFamily="34" charset="0"/>
                </a:rPr>
                <a:t>26</a:t>
              </a:r>
              <a:endParaRPr lang="en-US" altLang="zh-TW" dirty="0"/>
            </a:p>
          </p:txBody>
        </p:sp>
      </p:grpSp>
      <p:sp>
        <p:nvSpPr>
          <p:cNvPr id="10" name="AutoShape 46"/>
          <p:cNvSpPr>
            <a:spLocks noChangeArrowheads="1"/>
          </p:cNvSpPr>
          <p:nvPr/>
        </p:nvSpPr>
        <p:spPr bwMode="auto">
          <a:xfrm>
            <a:off x="1836291" y="3575050"/>
            <a:ext cx="433388" cy="358775"/>
          </a:xfrm>
          <a:prstGeom prst="rightArrow">
            <a:avLst>
              <a:gd name="adj1" fmla="val 50000"/>
              <a:gd name="adj2" fmla="val 30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" name="Group 63"/>
          <p:cNvGrpSpPr>
            <a:grpSpLocks/>
          </p:cNvGrpSpPr>
          <p:nvPr/>
        </p:nvGrpSpPr>
        <p:grpSpPr bwMode="auto">
          <a:xfrm>
            <a:off x="3539679" y="3455988"/>
            <a:ext cx="1057275" cy="1222375"/>
            <a:chOff x="2184" y="2313"/>
            <a:chExt cx="666" cy="770"/>
          </a:xfrm>
        </p:grpSpPr>
        <p:sp>
          <p:nvSpPr>
            <p:cNvPr id="12" name="Oval 48"/>
            <p:cNvSpPr>
              <a:spLocks noChangeArrowheads="1"/>
            </p:cNvSpPr>
            <p:nvPr/>
          </p:nvSpPr>
          <p:spPr bwMode="auto">
            <a:xfrm>
              <a:off x="2184" y="278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</a:t>
              </a:r>
              <a:endParaRPr lang="en-US" altLang="zh-TW"/>
            </a:p>
          </p:txBody>
        </p:sp>
        <p:sp>
          <p:nvSpPr>
            <p:cNvPr id="13" name="Line 49"/>
            <p:cNvSpPr>
              <a:spLocks noChangeShapeType="1"/>
            </p:cNvSpPr>
            <p:nvPr/>
          </p:nvSpPr>
          <p:spPr bwMode="auto">
            <a:xfrm flipH="1">
              <a:off x="2328" y="2568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Oval 50"/>
            <p:cNvSpPr>
              <a:spLocks noChangeArrowheads="1"/>
            </p:cNvSpPr>
            <p:nvPr/>
          </p:nvSpPr>
          <p:spPr bwMode="auto">
            <a:xfrm>
              <a:off x="2335" y="2313"/>
              <a:ext cx="318" cy="3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 dirty="0">
                  <a:latin typeface="Berlin Sans FB Demi" panose="020E0802020502020306" pitchFamily="34" charset="0"/>
                </a:rPr>
                <a:t>26</a:t>
              </a:r>
              <a:endParaRPr lang="en-US" altLang="zh-TW" dirty="0"/>
            </a:p>
          </p:txBody>
        </p:sp>
        <p:sp>
          <p:nvSpPr>
            <p:cNvPr id="15" name="Line 51"/>
            <p:cNvSpPr>
              <a:spLocks noChangeShapeType="1"/>
            </p:cNvSpPr>
            <p:nvPr/>
          </p:nvSpPr>
          <p:spPr bwMode="auto">
            <a:xfrm>
              <a:off x="2627" y="2568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Oval 52"/>
            <p:cNvSpPr>
              <a:spLocks noChangeArrowheads="1"/>
            </p:cNvSpPr>
            <p:nvPr/>
          </p:nvSpPr>
          <p:spPr bwMode="auto">
            <a:xfrm>
              <a:off x="2534" y="2773"/>
              <a:ext cx="316" cy="3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erlin Sans FB Demi" panose="020E0802020502020306" pitchFamily="34" charset="0"/>
                </a:rPr>
                <a:t>77</a:t>
              </a:r>
              <a:endPara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7" name="Group 55"/>
          <p:cNvGrpSpPr>
            <a:grpSpLocks/>
          </p:cNvGrpSpPr>
          <p:nvPr/>
        </p:nvGrpSpPr>
        <p:grpSpPr bwMode="auto">
          <a:xfrm>
            <a:off x="4355654" y="3522663"/>
            <a:ext cx="793750" cy="696912"/>
            <a:chOff x="2608" y="2355"/>
            <a:chExt cx="500" cy="439"/>
          </a:xfrm>
        </p:grpSpPr>
        <p:sp>
          <p:nvSpPr>
            <p:cNvPr id="18" name="AutoShape 53"/>
            <p:cNvSpPr>
              <a:spLocks noChangeArrowheads="1"/>
            </p:cNvSpPr>
            <p:nvPr/>
          </p:nvSpPr>
          <p:spPr bwMode="auto">
            <a:xfrm>
              <a:off x="2743" y="2568"/>
              <a:ext cx="273" cy="226"/>
            </a:xfrm>
            <a:prstGeom prst="rightArrow">
              <a:avLst>
                <a:gd name="adj1" fmla="val 50000"/>
                <a:gd name="adj2" fmla="val 30199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Text Box 54"/>
            <p:cNvSpPr txBox="1">
              <a:spLocks noChangeArrowheads="1"/>
            </p:cNvSpPr>
            <p:nvPr/>
          </p:nvSpPr>
          <p:spPr bwMode="auto">
            <a:xfrm>
              <a:off x="2608" y="2355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</a:t>
              </a:r>
              <a:r>
                <a:rPr lang="zh-TW" altLang="en-US"/>
                <a:t>調整</a:t>
              </a:r>
              <a:r>
                <a:rPr lang="en-US" altLang="zh-TW"/>
                <a:t>)</a:t>
              </a:r>
            </a:p>
          </p:txBody>
        </p:sp>
      </p:grpSp>
      <p:grpSp>
        <p:nvGrpSpPr>
          <p:cNvPr id="20" name="Group 64"/>
          <p:cNvGrpSpPr>
            <a:grpSpLocks/>
          </p:cNvGrpSpPr>
          <p:nvPr/>
        </p:nvGrpSpPr>
        <p:grpSpPr bwMode="auto">
          <a:xfrm>
            <a:off x="4955729" y="3495677"/>
            <a:ext cx="1127125" cy="1182688"/>
            <a:chOff x="3030" y="2338"/>
            <a:chExt cx="710" cy="745"/>
          </a:xfrm>
        </p:grpSpPr>
        <p:sp>
          <p:nvSpPr>
            <p:cNvPr id="21" name="Oval 56"/>
            <p:cNvSpPr>
              <a:spLocks noChangeArrowheads="1"/>
            </p:cNvSpPr>
            <p:nvPr/>
          </p:nvSpPr>
          <p:spPr bwMode="auto">
            <a:xfrm>
              <a:off x="3030" y="278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</a:t>
              </a:r>
              <a:endParaRPr lang="en-US" altLang="zh-TW"/>
            </a:p>
          </p:txBody>
        </p:sp>
        <p:sp>
          <p:nvSpPr>
            <p:cNvPr id="22" name="Line 57"/>
            <p:cNvSpPr>
              <a:spLocks noChangeShapeType="1"/>
            </p:cNvSpPr>
            <p:nvPr/>
          </p:nvSpPr>
          <p:spPr bwMode="auto">
            <a:xfrm flipH="1">
              <a:off x="3174" y="2568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Oval 58"/>
            <p:cNvSpPr>
              <a:spLocks noChangeArrowheads="1"/>
            </p:cNvSpPr>
            <p:nvPr/>
          </p:nvSpPr>
          <p:spPr bwMode="auto">
            <a:xfrm>
              <a:off x="3197" y="2338"/>
              <a:ext cx="302" cy="2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77</a:t>
              </a:r>
              <a:endParaRPr lang="en-US" altLang="zh-TW"/>
            </a:p>
          </p:txBody>
        </p:sp>
        <p:sp>
          <p:nvSpPr>
            <p:cNvPr id="24" name="Line 59"/>
            <p:cNvSpPr>
              <a:spLocks noChangeShapeType="1"/>
            </p:cNvSpPr>
            <p:nvPr/>
          </p:nvSpPr>
          <p:spPr bwMode="auto">
            <a:xfrm>
              <a:off x="3473" y="2568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Oval 60"/>
            <p:cNvSpPr>
              <a:spLocks noChangeArrowheads="1"/>
            </p:cNvSpPr>
            <p:nvPr/>
          </p:nvSpPr>
          <p:spPr bwMode="auto">
            <a:xfrm>
              <a:off x="3408" y="2784"/>
              <a:ext cx="33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26</a:t>
              </a:r>
              <a:endParaRPr lang="en-US" altLang="zh-TW" b="0"/>
            </a:p>
          </p:txBody>
        </p:sp>
      </p:grpSp>
      <p:sp>
        <p:nvSpPr>
          <p:cNvPr id="26" name="AutoShape 62"/>
          <p:cNvSpPr>
            <a:spLocks noChangeArrowheads="1"/>
          </p:cNvSpPr>
          <p:nvPr/>
        </p:nvSpPr>
        <p:spPr bwMode="auto">
          <a:xfrm>
            <a:off x="3274566" y="3575050"/>
            <a:ext cx="433388" cy="358775"/>
          </a:xfrm>
          <a:prstGeom prst="rightArrow">
            <a:avLst>
              <a:gd name="adj1" fmla="val 50000"/>
              <a:gd name="adj2" fmla="val 30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AutoShape 65"/>
          <p:cNvSpPr>
            <a:spLocks noChangeArrowheads="1"/>
          </p:cNvSpPr>
          <p:nvPr/>
        </p:nvSpPr>
        <p:spPr bwMode="auto">
          <a:xfrm>
            <a:off x="6082854" y="3575050"/>
            <a:ext cx="433387" cy="358775"/>
          </a:xfrm>
          <a:prstGeom prst="rightArrow">
            <a:avLst>
              <a:gd name="adj1" fmla="val 50000"/>
              <a:gd name="adj2" fmla="val 30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8" name="Group 82"/>
          <p:cNvGrpSpPr>
            <a:grpSpLocks/>
          </p:cNvGrpSpPr>
          <p:nvPr/>
        </p:nvGrpSpPr>
        <p:grpSpPr bwMode="auto">
          <a:xfrm>
            <a:off x="6335267" y="3455988"/>
            <a:ext cx="2662238" cy="1485900"/>
            <a:chOff x="4036" y="2205"/>
            <a:chExt cx="1677" cy="936"/>
          </a:xfrm>
        </p:grpSpPr>
        <p:sp>
          <p:nvSpPr>
            <p:cNvPr id="29" name="Oval 75"/>
            <p:cNvSpPr>
              <a:spLocks noChangeArrowheads="1"/>
            </p:cNvSpPr>
            <p:nvPr/>
          </p:nvSpPr>
          <p:spPr bwMode="auto">
            <a:xfrm>
              <a:off x="4900" y="2205"/>
              <a:ext cx="311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 dirty="0">
                  <a:latin typeface="Berlin Sans FB Demi" panose="020E0802020502020306" pitchFamily="34" charset="0"/>
                </a:rPr>
                <a:t>77</a:t>
              </a:r>
              <a:endParaRPr lang="en-US" altLang="zh-TW" dirty="0"/>
            </a:p>
          </p:txBody>
        </p:sp>
        <p:sp>
          <p:nvSpPr>
            <p:cNvPr id="30" name="Oval 76"/>
            <p:cNvSpPr>
              <a:spLocks noChangeArrowheads="1"/>
            </p:cNvSpPr>
            <p:nvPr/>
          </p:nvSpPr>
          <p:spPr bwMode="auto">
            <a:xfrm>
              <a:off x="4396" y="2493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</a:t>
              </a:r>
              <a:endParaRPr lang="en-US" altLang="zh-TW"/>
            </a:p>
          </p:txBody>
        </p:sp>
        <p:sp>
          <p:nvSpPr>
            <p:cNvPr id="31" name="Oval 77"/>
            <p:cNvSpPr>
              <a:spLocks noChangeArrowheads="1"/>
            </p:cNvSpPr>
            <p:nvPr/>
          </p:nvSpPr>
          <p:spPr bwMode="auto">
            <a:xfrm>
              <a:off x="5404" y="2460"/>
              <a:ext cx="309" cy="32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 dirty="0">
                  <a:latin typeface="Berlin Sans FB Demi" panose="020E0802020502020306" pitchFamily="34" charset="0"/>
                </a:rPr>
                <a:t>26</a:t>
              </a:r>
              <a:endParaRPr lang="en-US" altLang="zh-TW" dirty="0"/>
            </a:p>
          </p:txBody>
        </p:sp>
        <p:sp>
          <p:nvSpPr>
            <p:cNvPr id="32" name="Oval 78"/>
            <p:cNvSpPr>
              <a:spLocks noChangeArrowheads="1"/>
            </p:cNvSpPr>
            <p:nvPr/>
          </p:nvSpPr>
          <p:spPr bwMode="auto">
            <a:xfrm>
              <a:off x="4036" y="2853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</a:t>
              </a:r>
              <a:endParaRPr lang="en-US" altLang="zh-TW"/>
            </a:p>
          </p:txBody>
        </p:sp>
        <p:sp>
          <p:nvSpPr>
            <p:cNvPr id="33" name="Line 79"/>
            <p:cNvSpPr>
              <a:spLocks noChangeShapeType="1"/>
            </p:cNvSpPr>
            <p:nvPr/>
          </p:nvSpPr>
          <p:spPr bwMode="auto">
            <a:xfrm flipH="1">
              <a:off x="4540" y="2349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Line 80"/>
            <p:cNvSpPr>
              <a:spLocks noChangeShapeType="1"/>
            </p:cNvSpPr>
            <p:nvPr/>
          </p:nvSpPr>
          <p:spPr bwMode="auto">
            <a:xfrm>
              <a:off x="5188" y="2349"/>
              <a:ext cx="30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Line 81"/>
            <p:cNvSpPr>
              <a:spLocks noChangeShapeType="1"/>
            </p:cNvSpPr>
            <p:nvPr/>
          </p:nvSpPr>
          <p:spPr bwMode="auto">
            <a:xfrm flipH="1">
              <a:off x="4180" y="2637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6" name="AutoShape 91"/>
          <p:cNvSpPr>
            <a:spLocks noChangeArrowheads="1"/>
          </p:cNvSpPr>
          <p:nvPr/>
        </p:nvSpPr>
        <p:spPr bwMode="auto">
          <a:xfrm>
            <a:off x="251966" y="5230813"/>
            <a:ext cx="433388" cy="358775"/>
          </a:xfrm>
          <a:prstGeom prst="rightArrow">
            <a:avLst>
              <a:gd name="adj1" fmla="val 50000"/>
              <a:gd name="adj2" fmla="val 30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7" name="Group 94"/>
          <p:cNvGrpSpPr>
            <a:grpSpLocks/>
          </p:cNvGrpSpPr>
          <p:nvPr/>
        </p:nvGrpSpPr>
        <p:grpSpPr bwMode="auto">
          <a:xfrm>
            <a:off x="107504" y="5157788"/>
            <a:ext cx="2628900" cy="1512887"/>
            <a:chOff x="135" y="3294"/>
            <a:chExt cx="1656" cy="953"/>
          </a:xfrm>
        </p:grpSpPr>
        <p:grpSp>
          <p:nvGrpSpPr>
            <p:cNvPr id="38" name="Group 83"/>
            <p:cNvGrpSpPr>
              <a:grpSpLocks/>
            </p:cNvGrpSpPr>
            <p:nvPr/>
          </p:nvGrpSpPr>
          <p:grpSpPr bwMode="auto">
            <a:xfrm>
              <a:off x="135" y="3294"/>
              <a:ext cx="1656" cy="936"/>
              <a:chOff x="4036" y="2205"/>
              <a:chExt cx="1656" cy="936"/>
            </a:xfrm>
          </p:grpSpPr>
          <p:sp>
            <p:nvSpPr>
              <p:cNvPr id="41" name="Oval 84"/>
              <p:cNvSpPr>
                <a:spLocks noChangeArrowheads="1"/>
              </p:cNvSpPr>
              <p:nvPr/>
            </p:nvSpPr>
            <p:spPr bwMode="auto">
              <a:xfrm>
                <a:off x="4887" y="2205"/>
                <a:ext cx="301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 dirty="0">
                    <a:latin typeface="Berlin Sans FB Demi" panose="020E0802020502020306" pitchFamily="34" charset="0"/>
                  </a:rPr>
                  <a:t>77</a:t>
                </a:r>
                <a:endParaRPr lang="en-US" altLang="zh-TW" dirty="0"/>
              </a:p>
            </p:txBody>
          </p:sp>
          <p:sp>
            <p:nvSpPr>
              <p:cNvPr id="42" name="Oval 85"/>
              <p:cNvSpPr>
                <a:spLocks noChangeArrowheads="1"/>
              </p:cNvSpPr>
              <p:nvPr/>
            </p:nvSpPr>
            <p:spPr bwMode="auto">
              <a:xfrm>
                <a:off x="4396" y="2493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5</a:t>
                </a:r>
                <a:endParaRPr lang="en-US" altLang="zh-TW"/>
              </a:p>
            </p:txBody>
          </p:sp>
          <p:sp>
            <p:nvSpPr>
              <p:cNvPr id="43" name="Oval 86"/>
              <p:cNvSpPr>
                <a:spLocks noChangeArrowheads="1"/>
              </p:cNvSpPr>
              <p:nvPr/>
            </p:nvSpPr>
            <p:spPr bwMode="auto">
              <a:xfrm>
                <a:off x="5370" y="2476"/>
                <a:ext cx="322" cy="30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26</a:t>
                </a:r>
                <a:endParaRPr lang="en-US" altLang="zh-TW"/>
              </a:p>
            </p:txBody>
          </p:sp>
          <p:sp>
            <p:nvSpPr>
              <p:cNvPr id="44" name="Oval 87"/>
              <p:cNvSpPr>
                <a:spLocks noChangeArrowheads="1"/>
              </p:cNvSpPr>
              <p:nvPr/>
            </p:nvSpPr>
            <p:spPr bwMode="auto">
              <a:xfrm>
                <a:off x="4036" y="2853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1</a:t>
                </a:r>
                <a:endParaRPr lang="en-US" altLang="zh-TW"/>
              </a:p>
            </p:txBody>
          </p:sp>
          <p:sp>
            <p:nvSpPr>
              <p:cNvPr id="45" name="Line 88"/>
              <p:cNvSpPr>
                <a:spLocks noChangeShapeType="1"/>
              </p:cNvSpPr>
              <p:nvPr/>
            </p:nvSpPr>
            <p:spPr bwMode="auto">
              <a:xfrm flipH="1">
                <a:off x="4540" y="2349"/>
                <a:ext cx="36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" name="Line 89"/>
              <p:cNvSpPr>
                <a:spLocks noChangeShapeType="1"/>
              </p:cNvSpPr>
              <p:nvPr/>
            </p:nvSpPr>
            <p:spPr bwMode="auto">
              <a:xfrm>
                <a:off x="5188" y="2349"/>
                <a:ext cx="36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" name="Line 90"/>
              <p:cNvSpPr>
                <a:spLocks noChangeShapeType="1"/>
              </p:cNvSpPr>
              <p:nvPr/>
            </p:nvSpPr>
            <p:spPr bwMode="auto">
              <a:xfrm flipH="1">
                <a:off x="4180" y="2637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9" name="Oval 92"/>
            <p:cNvSpPr>
              <a:spLocks noChangeArrowheads="1"/>
            </p:cNvSpPr>
            <p:nvPr/>
          </p:nvSpPr>
          <p:spPr bwMode="auto">
            <a:xfrm>
              <a:off x="865" y="395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erlin Sans FB Demi" panose="020E0802020502020306" pitchFamily="34" charset="0"/>
                </a:rPr>
                <a:t>61</a:t>
              </a:r>
              <a:endPara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" name="Line 93"/>
            <p:cNvSpPr>
              <a:spLocks noChangeShapeType="1"/>
            </p:cNvSpPr>
            <p:nvPr/>
          </p:nvSpPr>
          <p:spPr bwMode="auto">
            <a:xfrm>
              <a:off x="793" y="374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8" name="Group 95"/>
          <p:cNvGrpSpPr>
            <a:grpSpLocks/>
          </p:cNvGrpSpPr>
          <p:nvPr/>
        </p:nvGrpSpPr>
        <p:grpSpPr bwMode="auto">
          <a:xfrm>
            <a:off x="2626866" y="5900738"/>
            <a:ext cx="793750" cy="696912"/>
            <a:chOff x="2608" y="2355"/>
            <a:chExt cx="500" cy="439"/>
          </a:xfrm>
        </p:grpSpPr>
        <p:sp>
          <p:nvSpPr>
            <p:cNvPr id="49" name="AutoShape 96"/>
            <p:cNvSpPr>
              <a:spLocks noChangeArrowheads="1"/>
            </p:cNvSpPr>
            <p:nvPr/>
          </p:nvSpPr>
          <p:spPr bwMode="auto">
            <a:xfrm>
              <a:off x="2743" y="2568"/>
              <a:ext cx="273" cy="226"/>
            </a:xfrm>
            <a:prstGeom prst="rightArrow">
              <a:avLst>
                <a:gd name="adj1" fmla="val 50000"/>
                <a:gd name="adj2" fmla="val 30199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Text Box 97"/>
            <p:cNvSpPr txBox="1">
              <a:spLocks noChangeArrowheads="1"/>
            </p:cNvSpPr>
            <p:nvPr/>
          </p:nvSpPr>
          <p:spPr bwMode="auto">
            <a:xfrm>
              <a:off x="2608" y="2355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</a:t>
              </a:r>
              <a:r>
                <a:rPr lang="zh-TW" altLang="en-US"/>
                <a:t>調整</a:t>
              </a:r>
              <a:r>
                <a:rPr lang="en-US" altLang="zh-TW"/>
                <a:t>)</a:t>
              </a:r>
            </a:p>
          </p:txBody>
        </p:sp>
      </p:grpSp>
      <p:grpSp>
        <p:nvGrpSpPr>
          <p:cNvPr id="51" name="Group 98"/>
          <p:cNvGrpSpPr>
            <a:grpSpLocks/>
          </p:cNvGrpSpPr>
          <p:nvPr/>
        </p:nvGrpSpPr>
        <p:grpSpPr bwMode="auto">
          <a:xfrm>
            <a:off x="3384104" y="5157788"/>
            <a:ext cx="2678113" cy="1512887"/>
            <a:chOff x="135" y="3294"/>
            <a:chExt cx="1687" cy="953"/>
          </a:xfrm>
        </p:grpSpPr>
        <p:grpSp>
          <p:nvGrpSpPr>
            <p:cNvPr id="52" name="Group 99"/>
            <p:cNvGrpSpPr>
              <a:grpSpLocks/>
            </p:cNvGrpSpPr>
            <p:nvPr/>
          </p:nvGrpSpPr>
          <p:grpSpPr bwMode="auto">
            <a:xfrm>
              <a:off x="135" y="3294"/>
              <a:ext cx="1687" cy="936"/>
              <a:chOff x="4036" y="2205"/>
              <a:chExt cx="1687" cy="936"/>
            </a:xfrm>
          </p:grpSpPr>
          <p:sp>
            <p:nvSpPr>
              <p:cNvPr id="55" name="Oval 100"/>
              <p:cNvSpPr>
                <a:spLocks noChangeArrowheads="1"/>
              </p:cNvSpPr>
              <p:nvPr/>
            </p:nvSpPr>
            <p:spPr bwMode="auto">
              <a:xfrm>
                <a:off x="4887" y="2205"/>
                <a:ext cx="301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77</a:t>
                </a:r>
                <a:endParaRPr lang="en-US" altLang="zh-TW"/>
              </a:p>
            </p:txBody>
          </p:sp>
          <p:sp>
            <p:nvSpPr>
              <p:cNvPr id="56" name="Oval 101"/>
              <p:cNvSpPr>
                <a:spLocks noChangeArrowheads="1"/>
              </p:cNvSpPr>
              <p:nvPr/>
            </p:nvSpPr>
            <p:spPr bwMode="auto">
              <a:xfrm>
                <a:off x="4396" y="2493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61</a:t>
                </a:r>
                <a:endParaRPr lang="en-US" altLang="zh-TW"/>
              </a:p>
            </p:txBody>
          </p:sp>
          <p:sp>
            <p:nvSpPr>
              <p:cNvPr id="57" name="Oval 102"/>
              <p:cNvSpPr>
                <a:spLocks noChangeArrowheads="1"/>
              </p:cNvSpPr>
              <p:nvPr/>
            </p:nvSpPr>
            <p:spPr bwMode="auto">
              <a:xfrm>
                <a:off x="5404" y="2493"/>
                <a:ext cx="319" cy="29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26</a:t>
                </a:r>
                <a:endParaRPr lang="en-US" altLang="zh-TW"/>
              </a:p>
            </p:txBody>
          </p:sp>
          <p:sp>
            <p:nvSpPr>
              <p:cNvPr id="58" name="Oval 103"/>
              <p:cNvSpPr>
                <a:spLocks noChangeArrowheads="1"/>
              </p:cNvSpPr>
              <p:nvPr/>
            </p:nvSpPr>
            <p:spPr bwMode="auto">
              <a:xfrm>
                <a:off x="4036" y="2853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1</a:t>
                </a:r>
                <a:endParaRPr lang="en-US" altLang="zh-TW"/>
              </a:p>
            </p:txBody>
          </p:sp>
          <p:sp>
            <p:nvSpPr>
              <p:cNvPr id="59" name="Line 104"/>
              <p:cNvSpPr>
                <a:spLocks noChangeShapeType="1"/>
              </p:cNvSpPr>
              <p:nvPr/>
            </p:nvSpPr>
            <p:spPr bwMode="auto">
              <a:xfrm flipH="1">
                <a:off x="4540" y="2349"/>
                <a:ext cx="36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" name="Line 105"/>
              <p:cNvSpPr>
                <a:spLocks noChangeShapeType="1"/>
              </p:cNvSpPr>
              <p:nvPr/>
            </p:nvSpPr>
            <p:spPr bwMode="auto">
              <a:xfrm>
                <a:off x="5188" y="2349"/>
                <a:ext cx="36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" name="Line 106"/>
              <p:cNvSpPr>
                <a:spLocks noChangeShapeType="1"/>
              </p:cNvSpPr>
              <p:nvPr/>
            </p:nvSpPr>
            <p:spPr bwMode="auto">
              <a:xfrm flipH="1">
                <a:off x="4180" y="2637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3" name="Oval 107"/>
            <p:cNvSpPr>
              <a:spLocks noChangeArrowheads="1"/>
            </p:cNvSpPr>
            <p:nvPr/>
          </p:nvSpPr>
          <p:spPr bwMode="auto">
            <a:xfrm>
              <a:off x="865" y="395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Berlin Sans FB Demi" panose="020E0802020502020306" pitchFamily="34" charset="0"/>
                </a:rPr>
                <a:t>5</a:t>
              </a:r>
              <a:endParaRPr lang="en-US" altLang="zh-TW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" name="Line 108"/>
            <p:cNvSpPr>
              <a:spLocks noChangeShapeType="1"/>
            </p:cNvSpPr>
            <p:nvPr/>
          </p:nvSpPr>
          <p:spPr bwMode="auto">
            <a:xfrm>
              <a:off x="793" y="374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2" name="AutoShape 109"/>
          <p:cNvSpPr>
            <a:spLocks noChangeArrowheads="1"/>
          </p:cNvSpPr>
          <p:nvPr/>
        </p:nvSpPr>
        <p:spPr bwMode="auto">
          <a:xfrm>
            <a:off x="6082854" y="5229225"/>
            <a:ext cx="433387" cy="358775"/>
          </a:xfrm>
          <a:prstGeom prst="rightArrow">
            <a:avLst>
              <a:gd name="adj1" fmla="val 50000"/>
              <a:gd name="adj2" fmla="val 30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3" name="Group 123"/>
          <p:cNvGrpSpPr>
            <a:grpSpLocks/>
          </p:cNvGrpSpPr>
          <p:nvPr/>
        </p:nvGrpSpPr>
        <p:grpSpPr bwMode="auto">
          <a:xfrm>
            <a:off x="6371780" y="5157788"/>
            <a:ext cx="2671763" cy="1519237"/>
            <a:chOff x="4059" y="3249"/>
            <a:chExt cx="1683" cy="957"/>
          </a:xfrm>
        </p:grpSpPr>
        <p:grpSp>
          <p:nvGrpSpPr>
            <p:cNvPr id="64" name="Group 110"/>
            <p:cNvGrpSpPr>
              <a:grpSpLocks/>
            </p:cNvGrpSpPr>
            <p:nvPr/>
          </p:nvGrpSpPr>
          <p:grpSpPr bwMode="auto">
            <a:xfrm>
              <a:off x="4059" y="3249"/>
              <a:ext cx="1683" cy="953"/>
              <a:chOff x="135" y="3294"/>
              <a:chExt cx="1683" cy="953"/>
            </a:xfrm>
          </p:grpSpPr>
          <p:grpSp>
            <p:nvGrpSpPr>
              <p:cNvPr id="67" name="Group 111"/>
              <p:cNvGrpSpPr>
                <a:grpSpLocks/>
              </p:cNvGrpSpPr>
              <p:nvPr/>
            </p:nvGrpSpPr>
            <p:grpSpPr bwMode="auto">
              <a:xfrm>
                <a:off x="135" y="3294"/>
                <a:ext cx="1683" cy="936"/>
                <a:chOff x="4036" y="2205"/>
                <a:chExt cx="1683" cy="936"/>
              </a:xfrm>
            </p:grpSpPr>
            <p:sp>
              <p:nvSpPr>
                <p:cNvPr id="70" name="Oval 112"/>
                <p:cNvSpPr>
                  <a:spLocks noChangeArrowheads="1"/>
                </p:cNvSpPr>
                <p:nvPr/>
              </p:nvSpPr>
              <p:spPr bwMode="auto">
                <a:xfrm>
                  <a:off x="4900" y="2205"/>
                  <a:ext cx="301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TW" sz="1200" b="0" dirty="0">
                      <a:latin typeface="Berlin Sans FB Demi" panose="020E0802020502020306" pitchFamily="34" charset="0"/>
                    </a:rPr>
                    <a:t>77</a:t>
                  </a:r>
                  <a:endParaRPr lang="en-US" altLang="zh-TW" dirty="0"/>
                </a:p>
              </p:txBody>
            </p:sp>
            <p:sp>
              <p:nvSpPr>
                <p:cNvPr id="71" name="Oval 113"/>
                <p:cNvSpPr>
                  <a:spLocks noChangeArrowheads="1"/>
                </p:cNvSpPr>
                <p:nvPr/>
              </p:nvSpPr>
              <p:spPr bwMode="auto">
                <a:xfrm>
                  <a:off x="4396" y="2493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TW" sz="1200" b="0">
                      <a:latin typeface="Berlin Sans FB Demi" panose="020E0802020502020306" pitchFamily="34" charset="0"/>
                    </a:rPr>
                    <a:t>61</a:t>
                  </a:r>
                  <a:endParaRPr lang="en-US" altLang="zh-TW"/>
                </a:p>
              </p:txBody>
            </p:sp>
            <p:sp>
              <p:nvSpPr>
                <p:cNvPr id="72" name="Oval 114"/>
                <p:cNvSpPr>
                  <a:spLocks noChangeArrowheads="1"/>
                </p:cNvSpPr>
                <p:nvPr/>
              </p:nvSpPr>
              <p:spPr bwMode="auto">
                <a:xfrm>
                  <a:off x="5404" y="2493"/>
                  <a:ext cx="315" cy="29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TW" sz="1200" b="0" dirty="0">
                      <a:latin typeface="Berlin Sans FB Demi" panose="020E0802020502020306" pitchFamily="34" charset="0"/>
                    </a:rPr>
                    <a:t>26</a:t>
                  </a:r>
                  <a:endParaRPr lang="en-US" altLang="zh-TW" dirty="0"/>
                </a:p>
              </p:txBody>
            </p:sp>
            <p:sp>
              <p:nvSpPr>
                <p:cNvPr id="73" name="Oval 115"/>
                <p:cNvSpPr>
                  <a:spLocks noChangeArrowheads="1"/>
                </p:cNvSpPr>
                <p:nvPr/>
              </p:nvSpPr>
              <p:spPr bwMode="auto">
                <a:xfrm>
                  <a:off x="4036" y="2853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TW" sz="1200" b="0">
                      <a:latin typeface="Berlin Sans FB Demi" panose="020E0802020502020306" pitchFamily="34" charset="0"/>
                    </a:rPr>
                    <a:t>1</a:t>
                  </a:r>
                  <a:endParaRPr lang="en-US" altLang="zh-TW"/>
                </a:p>
              </p:txBody>
            </p:sp>
            <p:sp>
              <p:nvSpPr>
                <p:cNvPr id="74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4540" y="2349"/>
                  <a:ext cx="36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5" name="Line 117"/>
                <p:cNvSpPr>
                  <a:spLocks noChangeShapeType="1"/>
                </p:cNvSpPr>
                <p:nvPr/>
              </p:nvSpPr>
              <p:spPr bwMode="auto">
                <a:xfrm>
                  <a:off x="5188" y="2349"/>
                  <a:ext cx="36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6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4180" y="2637"/>
                  <a:ext cx="216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68" name="Oval 119"/>
              <p:cNvSpPr>
                <a:spLocks noChangeArrowheads="1"/>
              </p:cNvSpPr>
              <p:nvPr/>
            </p:nvSpPr>
            <p:spPr bwMode="auto">
              <a:xfrm>
                <a:off x="865" y="3959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Berlin Sans FB Demi" panose="020E0802020502020306" pitchFamily="34" charset="0"/>
                  </a:rPr>
                  <a:t>5</a:t>
                </a:r>
                <a:endPara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9" name="Line 120"/>
              <p:cNvSpPr>
                <a:spLocks noChangeShapeType="1"/>
              </p:cNvSpPr>
              <p:nvPr/>
            </p:nvSpPr>
            <p:spPr bwMode="auto">
              <a:xfrm>
                <a:off x="793" y="3743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5" name="Oval 121"/>
            <p:cNvSpPr>
              <a:spLocks noChangeArrowheads="1"/>
            </p:cNvSpPr>
            <p:nvPr/>
          </p:nvSpPr>
          <p:spPr bwMode="auto">
            <a:xfrm>
              <a:off x="5080" y="3918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11</a:t>
              </a:r>
              <a:endParaRPr lang="en-US" altLang="zh-TW"/>
            </a:p>
          </p:txBody>
        </p:sp>
        <p:sp>
          <p:nvSpPr>
            <p:cNvPr id="66" name="Line 122"/>
            <p:cNvSpPr>
              <a:spLocks noChangeShapeType="1"/>
            </p:cNvSpPr>
            <p:nvPr/>
          </p:nvSpPr>
          <p:spPr bwMode="auto">
            <a:xfrm flipH="1">
              <a:off x="5224" y="3702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272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9"/>
          <p:cNvSpPr>
            <a:spLocks noChangeArrowheads="1"/>
          </p:cNvSpPr>
          <p:nvPr/>
        </p:nvSpPr>
        <p:spPr bwMode="auto">
          <a:xfrm>
            <a:off x="501848" y="1116682"/>
            <a:ext cx="433387" cy="358775"/>
          </a:xfrm>
          <a:prstGeom prst="rightArrow">
            <a:avLst>
              <a:gd name="adj1" fmla="val 50000"/>
              <a:gd name="adj2" fmla="val 30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790773" y="1045244"/>
            <a:ext cx="3330574" cy="1519238"/>
            <a:chOff x="453" y="981"/>
            <a:chExt cx="2098" cy="957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53" y="981"/>
              <a:ext cx="1656" cy="957"/>
              <a:chOff x="4059" y="3249"/>
              <a:chExt cx="1656" cy="957"/>
            </a:xfrm>
          </p:grpSpPr>
          <p:grpSp>
            <p:nvGrpSpPr>
              <p:cNvPr id="9" name="Group 31"/>
              <p:cNvGrpSpPr>
                <a:grpSpLocks/>
              </p:cNvGrpSpPr>
              <p:nvPr/>
            </p:nvGrpSpPr>
            <p:grpSpPr bwMode="auto">
              <a:xfrm>
                <a:off x="4059" y="3249"/>
                <a:ext cx="1656" cy="953"/>
                <a:chOff x="135" y="3294"/>
                <a:chExt cx="1656" cy="953"/>
              </a:xfrm>
            </p:grpSpPr>
            <p:grpSp>
              <p:nvGrpSpPr>
                <p:cNvPr id="12" name="Group 32"/>
                <p:cNvGrpSpPr>
                  <a:grpSpLocks/>
                </p:cNvGrpSpPr>
                <p:nvPr/>
              </p:nvGrpSpPr>
              <p:grpSpPr bwMode="auto">
                <a:xfrm>
                  <a:off x="135" y="3294"/>
                  <a:ext cx="1656" cy="936"/>
                  <a:chOff x="4036" y="2205"/>
                  <a:chExt cx="1656" cy="936"/>
                </a:xfrm>
              </p:grpSpPr>
              <p:sp>
                <p:nvSpPr>
                  <p:cNvPr id="15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4887" y="2205"/>
                    <a:ext cx="301" cy="28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TW" sz="1200" b="0" dirty="0">
                        <a:latin typeface="Berlin Sans FB Demi" panose="020E0802020502020306" pitchFamily="34" charset="0"/>
                      </a:rPr>
                      <a:t>77</a:t>
                    </a:r>
                    <a:endParaRPr lang="en-US" altLang="zh-TW" dirty="0"/>
                  </a:p>
                </p:txBody>
              </p:sp>
              <p:sp>
                <p:nvSpPr>
                  <p:cNvPr id="16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2493"/>
                    <a:ext cx="288" cy="28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TW" sz="1200" b="0">
                        <a:latin typeface="Berlin Sans FB Demi" panose="020E0802020502020306" pitchFamily="34" charset="0"/>
                      </a:rPr>
                      <a:t>61</a:t>
                    </a:r>
                    <a:endParaRPr lang="en-US" altLang="zh-TW"/>
                  </a:p>
                </p:txBody>
              </p:sp>
              <p:sp>
                <p:nvSpPr>
                  <p:cNvPr id="17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5370" y="2493"/>
                    <a:ext cx="322" cy="28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TW" sz="1200" b="0" dirty="0">
                        <a:latin typeface="Berlin Sans FB Demi" panose="020E0802020502020306" pitchFamily="34" charset="0"/>
                      </a:rPr>
                      <a:t>26</a:t>
                    </a:r>
                    <a:endParaRPr lang="en-US" altLang="zh-TW" dirty="0"/>
                  </a:p>
                </p:txBody>
              </p:sp>
              <p:sp>
                <p:nvSpPr>
                  <p:cNvPr id="18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4036" y="2853"/>
                    <a:ext cx="288" cy="28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TW" sz="1200" b="0">
                        <a:latin typeface="Berlin Sans FB Demi" panose="020E0802020502020306" pitchFamily="34" charset="0"/>
                      </a:rPr>
                      <a:t>1</a:t>
                    </a:r>
                    <a:endParaRPr lang="en-US" altLang="zh-TW"/>
                  </a:p>
                </p:txBody>
              </p:sp>
              <p:sp>
                <p:nvSpPr>
                  <p:cNvPr id="19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40" y="2349"/>
                    <a:ext cx="36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5188" y="2349"/>
                    <a:ext cx="36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80" y="2637"/>
                    <a:ext cx="216" cy="21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13" name="Oval 40"/>
                <p:cNvSpPr>
                  <a:spLocks noChangeArrowheads="1"/>
                </p:cNvSpPr>
                <p:nvPr/>
              </p:nvSpPr>
              <p:spPr bwMode="auto">
                <a:xfrm>
                  <a:off x="865" y="3959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TW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Berlin Sans FB Demi" panose="020E0802020502020306" pitchFamily="34" charset="0"/>
                    </a:rPr>
                    <a:t>5</a:t>
                  </a:r>
                  <a:endParaRPr lang="en-US" altLang="zh-TW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4" name="Line 41"/>
                <p:cNvSpPr>
                  <a:spLocks noChangeShapeType="1"/>
                </p:cNvSpPr>
                <p:nvPr/>
              </p:nvSpPr>
              <p:spPr bwMode="auto">
                <a:xfrm>
                  <a:off x="793" y="3743"/>
                  <a:ext cx="216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0" name="Oval 42"/>
              <p:cNvSpPr>
                <a:spLocks noChangeArrowheads="1"/>
              </p:cNvSpPr>
              <p:nvPr/>
            </p:nvSpPr>
            <p:spPr bwMode="auto">
              <a:xfrm>
                <a:off x="5080" y="3918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11</a:t>
                </a:r>
                <a:endParaRPr lang="en-US" altLang="zh-TW"/>
              </a:p>
            </p:txBody>
          </p:sp>
          <p:sp>
            <p:nvSpPr>
              <p:cNvPr id="11" name="Line 43"/>
              <p:cNvSpPr>
                <a:spLocks noChangeShapeType="1"/>
              </p:cNvSpPr>
              <p:nvPr/>
            </p:nvSpPr>
            <p:spPr bwMode="auto">
              <a:xfrm flipH="1">
                <a:off x="5224" y="3702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" name="Oval 44"/>
            <p:cNvSpPr>
              <a:spLocks noChangeArrowheads="1"/>
            </p:cNvSpPr>
            <p:nvPr/>
          </p:nvSpPr>
          <p:spPr bwMode="auto">
            <a:xfrm>
              <a:off x="2184" y="1650"/>
              <a:ext cx="367" cy="2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erlin Sans FB Demi" panose="020E0802020502020306" pitchFamily="34" charset="0"/>
                </a:rPr>
                <a:t>59</a:t>
              </a:r>
              <a:endPara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" name="Line 45"/>
            <p:cNvSpPr>
              <a:spLocks noChangeShapeType="1"/>
            </p:cNvSpPr>
            <p:nvPr/>
          </p:nvSpPr>
          <p:spPr bwMode="auto">
            <a:xfrm>
              <a:off x="2112" y="1434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2" name="Group 47"/>
          <p:cNvGrpSpPr>
            <a:grpSpLocks/>
          </p:cNvGrpSpPr>
          <p:nvPr/>
        </p:nvGrpSpPr>
        <p:grpSpPr bwMode="auto">
          <a:xfrm>
            <a:off x="3921323" y="1427832"/>
            <a:ext cx="793750" cy="696912"/>
            <a:chOff x="2608" y="2355"/>
            <a:chExt cx="500" cy="439"/>
          </a:xfrm>
        </p:grpSpPr>
        <p:sp>
          <p:nvSpPr>
            <p:cNvPr id="23" name="AutoShape 48"/>
            <p:cNvSpPr>
              <a:spLocks noChangeArrowheads="1"/>
            </p:cNvSpPr>
            <p:nvPr/>
          </p:nvSpPr>
          <p:spPr bwMode="auto">
            <a:xfrm>
              <a:off x="2743" y="2568"/>
              <a:ext cx="273" cy="226"/>
            </a:xfrm>
            <a:prstGeom prst="rightArrow">
              <a:avLst>
                <a:gd name="adj1" fmla="val 50000"/>
                <a:gd name="adj2" fmla="val 30199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2608" y="2355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</a:t>
              </a:r>
              <a:r>
                <a:rPr lang="zh-TW" altLang="en-US"/>
                <a:t>調整</a:t>
              </a:r>
              <a:r>
                <a:rPr lang="en-US" altLang="zh-TW"/>
                <a:t>)</a:t>
              </a:r>
            </a:p>
          </p:txBody>
        </p:sp>
      </p:grpSp>
      <p:grpSp>
        <p:nvGrpSpPr>
          <p:cNvPr id="25" name="Group 50"/>
          <p:cNvGrpSpPr>
            <a:grpSpLocks/>
          </p:cNvGrpSpPr>
          <p:nvPr/>
        </p:nvGrpSpPr>
        <p:grpSpPr bwMode="auto">
          <a:xfrm>
            <a:off x="4823023" y="1045244"/>
            <a:ext cx="3289299" cy="1519238"/>
            <a:chOff x="453" y="981"/>
            <a:chExt cx="2072" cy="957"/>
          </a:xfrm>
        </p:grpSpPr>
        <p:grpSp>
          <p:nvGrpSpPr>
            <p:cNvPr id="26" name="Group 51"/>
            <p:cNvGrpSpPr>
              <a:grpSpLocks/>
            </p:cNvGrpSpPr>
            <p:nvPr/>
          </p:nvGrpSpPr>
          <p:grpSpPr bwMode="auto">
            <a:xfrm>
              <a:off x="453" y="981"/>
              <a:ext cx="1672" cy="957"/>
              <a:chOff x="4059" y="3249"/>
              <a:chExt cx="1672" cy="957"/>
            </a:xfrm>
          </p:grpSpPr>
          <p:grpSp>
            <p:nvGrpSpPr>
              <p:cNvPr id="29" name="Group 52"/>
              <p:cNvGrpSpPr>
                <a:grpSpLocks/>
              </p:cNvGrpSpPr>
              <p:nvPr/>
            </p:nvGrpSpPr>
            <p:grpSpPr bwMode="auto">
              <a:xfrm>
                <a:off x="4059" y="3249"/>
                <a:ext cx="1672" cy="953"/>
                <a:chOff x="135" y="3294"/>
                <a:chExt cx="1672" cy="953"/>
              </a:xfrm>
            </p:grpSpPr>
            <p:grpSp>
              <p:nvGrpSpPr>
                <p:cNvPr id="32" name="Group 53"/>
                <p:cNvGrpSpPr>
                  <a:grpSpLocks/>
                </p:cNvGrpSpPr>
                <p:nvPr/>
              </p:nvGrpSpPr>
              <p:grpSpPr bwMode="auto">
                <a:xfrm>
                  <a:off x="135" y="3294"/>
                  <a:ext cx="1672" cy="936"/>
                  <a:chOff x="4036" y="2205"/>
                  <a:chExt cx="1672" cy="936"/>
                </a:xfrm>
              </p:grpSpPr>
              <p:sp>
                <p:nvSpPr>
                  <p:cNvPr id="35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887" y="2205"/>
                    <a:ext cx="301" cy="28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TW" sz="1200" b="0" dirty="0">
                        <a:latin typeface="Berlin Sans FB Demi" panose="020E0802020502020306" pitchFamily="34" charset="0"/>
                      </a:rPr>
                      <a:t>77</a:t>
                    </a:r>
                    <a:endParaRPr lang="en-US" altLang="zh-TW" dirty="0"/>
                  </a:p>
                </p:txBody>
              </p:sp>
              <p:sp>
                <p:nvSpPr>
                  <p:cNvPr id="36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2493"/>
                    <a:ext cx="288" cy="28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TW" sz="1200" b="0">
                        <a:latin typeface="Berlin Sans FB Demi" panose="020E0802020502020306" pitchFamily="34" charset="0"/>
                      </a:rPr>
                      <a:t>61</a:t>
                    </a:r>
                    <a:endParaRPr lang="en-US" altLang="zh-TW"/>
                  </a:p>
                </p:txBody>
              </p:sp>
              <p:sp>
                <p:nvSpPr>
                  <p:cNvPr id="3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5388" y="2476"/>
                    <a:ext cx="320" cy="30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TW" sz="1200" b="0">
                        <a:latin typeface="Berlin Sans FB Demi" panose="020E0802020502020306" pitchFamily="34" charset="0"/>
                      </a:rPr>
                      <a:t>59</a:t>
                    </a:r>
                    <a:endParaRPr lang="en-US" altLang="zh-TW"/>
                  </a:p>
                </p:txBody>
              </p:sp>
              <p:sp>
                <p:nvSpPr>
                  <p:cNvPr id="38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4036" y="2853"/>
                    <a:ext cx="288" cy="28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TW" sz="1200" b="0">
                        <a:latin typeface="Berlin Sans FB Demi" panose="020E0802020502020306" pitchFamily="34" charset="0"/>
                      </a:rPr>
                      <a:t>1</a:t>
                    </a:r>
                    <a:endParaRPr lang="en-US" altLang="zh-TW"/>
                  </a:p>
                </p:txBody>
              </p:sp>
              <p:sp>
                <p:nvSpPr>
                  <p:cNvPr id="39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40" y="2349"/>
                    <a:ext cx="36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0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5188" y="2349"/>
                    <a:ext cx="36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80" y="2637"/>
                    <a:ext cx="216" cy="21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33" name="Oval 61"/>
                <p:cNvSpPr>
                  <a:spLocks noChangeArrowheads="1"/>
                </p:cNvSpPr>
                <p:nvPr/>
              </p:nvSpPr>
              <p:spPr bwMode="auto">
                <a:xfrm>
                  <a:off x="865" y="3959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TW" sz="1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Berlin Sans FB Demi" panose="020E0802020502020306" pitchFamily="34" charset="0"/>
                    </a:rPr>
                    <a:t>5</a:t>
                  </a:r>
                  <a:endParaRPr lang="en-US" altLang="zh-TW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34" name="Line 62"/>
                <p:cNvSpPr>
                  <a:spLocks noChangeShapeType="1"/>
                </p:cNvSpPr>
                <p:nvPr/>
              </p:nvSpPr>
              <p:spPr bwMode="auto">
                <a:xfrm>
                  <a:off x="793" y="3743"/>
                  <a:ext cx="216" cy="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30" name="Oval 63"/>
              <p:cNvSpPr>
                <a:spLocks noChangeArrowheads="1"/>
              </p:cNvSpPr>
              <p:nvPr/>
            </p:nvSpPr>
            <p:spPr bwMode="auto">
              <a:xfrm>
                <a:off x="5080" y="3918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11</a:t>
                </a:r>
                <a:endParaRPr lang="en-US" altLang="zh-TW"/>
              </a:p>
            </p:txBody>
          </p:sp>
          <p:sp>
            <p:nvSpPr>
              <p:cNvPr id="31" name="Line 64"/>
              <p:cNvSpPr>
                <a:spLocks noChangeShapeType="1"/>
              </p:cNvSpPr>
              <p:nvPr/>
            </p:nvSpPr>
            <p:spPr bwMode="auto">
              <a:xfrm flipH="1">
                <a:off x="5224" y="3702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7" name="Oval 65"/>
            <p:cNvSpPr>
              <a:spLocks noChangeArrowheads="1"/>
            </p:cNvSpPr>
            <p:nvPr/>
          </p:nvSpPr>
          <p:spPr bwMode="auto">
            <a:xfrm>
              <a:off x="2184" y="1650"/>
              <a:ext cx="341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26</a:t>
              </a:r>
              <a:endParaRPr lang="en-US" altLang="zh-TW" b="0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>
              <a:off x="2112" y="1434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2" name="AutoShape 67"/>
          <p:cNvSpPr>
            <a:spLocks noChangeArrowheads="1"/>
          </p:cNvSpPr>
          <p:nvPr/>
        </p:nvSpPr>
        <p:spPr bwMode="auto">
          <a:xfrm>
            <a:off x="8026598" y="1054769"/>
            <a:ext cx="433387" cy="358775"/>
          </a:xfrm>
          <a:prstGeom prst="rightArrow">
            <a:avLst>
              <a:gd name="adj1" fmla="val 50000"/>
              <a:gd name="adj2" fmla="val 30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3" name="Group 87"/>
          <p:cNvGrpSpPr>
            <a:grpSpLocks/>
          </p:cNvGrpSpPr>
          <p:nvPr/>
        </p:nvGrpSpPr>
        <p:grpSpPr bwMode="auto">
          <a:xfrm>
            <a:off x="466923" y="3356644"/>
            <a:ext cx="3644900" cy="2057400"/>
            <a:chOff x="249" y="2024"/>
            <a:chExt cx="2296" cy="1296"/>
          </a:xfrm>
        </p:grpSpPr>
        <p:sp>
          <p:nvSpPr>
            <p:cNvPr id="44" name="Oval 68"/>
            <p:cNvSpPr>
              <a:spLocks noChangeArrowheads="1"/>
            </p:cNvSpPr>
            <p:nvPr/>
          </p:nvSpPr>
          <p:spPr bwMode="auto">
            <a:xfrm>
              <a:off x="1329" y="2024"/>
              <a:ext cx="325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 dirty="0">
                  <a:latin typeface="Berlin Sans FB Demi" panose="020E0802020502020306" pitchFamily="34" charset="0"/>
                </a:rPr>
                <a:t>77</a:t>
              </a:r>
              <a:endParaRPr lang="en-US" altLang="zh-TW" dirty="0"/>
            </a:p>
          </p:txBody>
        </p:sp>
        <p:sp>
          <p:nvSpPr>
            <p:cNvPr id="45" name="Oval 69"/>
            <p:cNvSpPr>
              <a:spLocks noChangeArrowheads="1"/>
            </p:cNvSpPr>
            <p:nvPr/>
          </p:nvSpPr>
          <p:spPr bwMode="auto">
            <a:xfrm>
              <a:off x="825" y="2312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61</a:t>
              </a:r>
              <a:endParaRPr lang="en-US" altLang="zh-TW"/>
            </a:p>
          </p:txBody>
        </p:sp>
        <p:sp>
          <p:nvSpPr>
            <p:cNvPr id="46" name="Oval 70"/>
            <p:cNvSpPr>
              <a:spLocks noChangeArrowheads="1"/>
            </p:cNvSpPr>
            <p:nvPr/>
          </p:nvSpPr>
          <p:spPr bwMode="auto">
            <a:xfrm>
              <a:off x="1833" y="2312"/>
              <a:ext cx="323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59</a:t>
              </a:r>
              <a:endParaRPr lang="en-US" altLang="zh-TW"/>
            </a:p>
          </p:txBody>
        </p:sp>
        <p:sp>
          <p:nvSpPr>
            <p:cNvPr id="47" name="Oval 71"/>
            <p:cNvSpPr>
              <a:spLocks noChangeArrowheads="1"/>
            </p:cNvSpPr>
            <p:nvPr/>
          </p:nvSpPr>
          <p:spPr bwMode="auto">
            <a:xfrm>
              <a:off x="465" y="2672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</a:t>
              </a:r>
              <a:endParaRPr lang="en-US" altLang="zh-TW"/>
            </a:p>
          </p:txBody>
        </p:sp>
        <p:sp>
          <p:nvSpPr>
            <p:cNvPr id="48" name="Oval 72"/>
            <p:cNvSpPr>
              <a:spLocks noChangeArrowheads="1"/>
            </p:cNvSpPr>
            <p:nvPr/>
          </p:nvSpPr>
          <p:spPr bwMode="auto">
            <a:xfrm>
              <a:off x="1185" y="2672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</a:t>
              </a:r>
              <a:endParaRPr lang="en-US" altLang="zh-TW"/>
            </a:p>
          </p:txBody>
        </p:sp>
        <p:sp>
          <p:nvSpPr>
            <p:cNvPr id="49" name="Oval 73"/>
            <p:cNvSpPr>
              <a:spLocks noChangeArrowheads="1"/>
            </p:cNvSpPr>
            <p:nvPr/>
          </p:nvSpPr>
          <p:spPr bwMode="auto">
            <a:xfrm>
              <a:off x="1473" y="2672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11</a:t>
              </a:r>
              <a:endParaRPr lang="en-US" altLang="zh-TW"/>
            </a:p>
          </p:txBody>
        </p:sp>
        <p:sp>
          <p:nvSpPr>
            <p:cNvPr id="50" name="Line 74"/>
            <p:cNvSpPr>
              <a:spLocks noChangeShapeType="1"/>
            </p:cNvSpPr>
            <p:nvPr/>
          </p:nvSpPr>
          <p:spPr bwMode="auto">
            <a:xfrm flipH="1">
              <a:off x="969" y="2168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" name="Line 75"/>
            <p:cNvSpPr>
              <a:spLocks noChangeShapeType="1"/>
            </p:cNvSpPr>
            <p:nvPr/>
          </p:nvSpPr>
          <p:spPr bwMode="auto">
            <a:xfrm>
              <a:off x="1617" y="2168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" name="Line 76"/>
            <p:cNvSpPr>
              <a:spLocks noChangeShapeType="1"/>
            </p:cNvSpPr>
            <p:nvPr/>
          </p:nvSpPr>
          <p:spPr bwMode="auto">
            <a:xfrm flipH="1">
              <a:off x="609" y="2456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77"/>
            <p:cNvSpPr>
              <a:spLocks noChangeShapeType="1"/>
            </p:cNvSpPr>
            <p:nvPr/>
          </p:nvSpPr>
          <p:spPr bwMode="auto">
            <a:xfrm flipH="1">
              <a:off x="1617" y="2456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78"/>
            <p:cNvSpPr>
              <a:spLocks noChangeShapeType="1"/>
            </p:cNvSpPr>
            <p:nvPr/>
          </p:nvSpPr>
          <p:spPr bwMode="auto">
            <a:xfrm>
              <a:off x="1113" y="2456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Oval 79"/>
            <p:cNvSpPr>
              <a:spLocks noChangeArrowheads="1"/>
            </p:cNvSpPr>
            <p:nvPr/>
          </p:nvSpPr>
          <p:spPr bwMode="auto">
            <a:xfrm>
              <a:off x="2193" y="2672"/>
              <a:ext cx="352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26</a:t>
              </a:r>
              <a:endParaRPr lang="en-US" altLang="zh-TW"/>
            </a:p>
          </p:txBody>
        </p:sp>
        <p:sp>
          <p:nvSpPr>
            <p:cNvPr id="56" name="Line 80"/>
            <p:cNvSpPr>
              <a:spLocks noChangeShapeType="1"/>
            </p:cNvSpPr>
            <p:nvPr/>
          </p:nvSpPr>
          <p:spPr bwMode="auto">
            <a:xfrm>
              <a:off x="2121" y="2456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" name="Oval 81"/>
            <p:cNvSpPr>
              <a:spLocks noChangeArrowheads="1"/>
            </p:cNvSpPr>
            <p:nvPr/>
          </p:nvSpPr>
          <p:spPr bwMode="auto">
            <a:xfrm>
              <a:off x="249" y="3032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erlin Sans FB Demi" panose="020E0802020502020306" pitchFamily="34" charset="0"/>
                </a:rPr>
                <a:t>15</a:t>
              </a:r>
              <a:endPara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 flipH="1">
              <a:off x="393" y="2816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9" name="Group 88"/>
          <p:cNvGrpSpPr>
            <a:grpSpLocks/>
          </p:cNvGrpSpPr>
          <p:nvPr/>
        </p:nvGrpSpPr>
        <p:grpSpPr bwMode="auto">
          <a:xfrm>
            <a:off x="3919735" y="3740819"/>
            <a:ext cx="793750" cy="696913"/>
            <a:chOff x="2608" y="2355"/>
            <a:chExt cx="500" cy="439"/>
          </a:xfrm>
        </p:grpSpPr>
        <p:sp>
          <p:nvSpPr>
            <p:cNvPr id="60" name="AutoShape 89"/>
            <p:cNvSpPr>
              <a:spLocks noChangeArrowheads="1"/>
            </p:cNvSpPr>
            <p:nvPr/>
          </p:nvSpPr>
          <p:spPr bwMode="auto">
            <a:xfrm>
              <a:off x="2743" y="2568"/>
              <a:ext cx="273" cy="226"/>
            </a:xfrm>
            <a:prstGeom prst="rightArrow">
              <a:avLst>
                <a:gd name="adj1" fmla="val 50000"/>
                <a:gd name="adj2" fmla="val 30199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" name="Text Box 90"/>
            <p:cNvSpPr txBox="1">
              <a:spLocks noChangeArrowheads="1"/>
            </p:cNvSpPr>
            <p:nvPr/>
          </p:nvSpPr>
          <p:spPr bwMode="auto">
            <a:xfrm>
              <a:off x="2608" y="2355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</a:t>
              </a:r>
              <a:r>
                <a:rPr lang="zh-TW" altLang="en-US"/>
                <a:t>調整</a:t>
              </a:r>
              <a:r>
                <a:rPr lang="en-US" altLang="zh-TW"/>
                <a:t>)</a:t>
              </a:r>
            </a:p>
          </p:txBody>
        </p:sp>
      </p:grpSp>
      <p:grpSp>
        <p:nvGrpSpPr>
          <p:cNvPr id="62" name="Group 91"/>
          <p:cNvGrpSpPr>
            <a:grpSpLocks/>
          </p:cNvGrpSpPr>
          <p:nvPr/>
        </p:nvGrpSpPr>
        <p:grpSpPr bwMode="auto">
          <a:xfrm>
            <a:off x="4569023" y="3459832"/>
            <a:ext cx="3602038" cy="2057400"/>
            <a:chOff x="249" y="2024"/>
            <a:chExt cx="2269" cy="1296"/>
          </a:xfrm>
        </p:grpSpPr>
        <p:sp>
          <p:nvSpPr>
            <p:cNvPr id="63" name="Oval 92"/>
            <p:cNvSpPr>
              <a:spLocks noChangeArrowheads="1"/>
            </p:cNvSpPr>
            <p:nvPr/>
          </p:nvSpPr>
          <p:spPr bwMode="auto">
            <a:xfrm>
              <a:off x="1329" y="2024"/>
              <a:ext cx="325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77</a:t>
              </a:r>
              <a:endParaRPr lang="en-US" altLang="zh-TW"/>
            </a:p>
          </p:txBody>
        </p:sp>
        <p:sp>
          <p:nvSpPr>
            <p:cNvPr id="64" name="Oval 93"/>
            <p:cNvSpPr>
              <a:spLocks noChangeArrowheads="1"/>
            </p:cNvSpPr>
            <p:nvPr/>
          </p:nvSpPr>
          <p:spPr bwMode="auto">
            <a:xfrm>
              <a:off x="825" y="2312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61</a:t>
              </a:r>
              <a:endParaRPr lang="en-US" altLang="zh-TW"/>
            </a:p>
          </p:txBody>
        </p:sp>
        <p:sp>
          <p:nvSpPr>
            <p:cNvPr id="65" name="Oval 94"/>
            <p:cNvSpPr>
              <a:spLocks noChangeArrowheads="1"/>
            </p:cNvSpPr>
            <p:nvPr/>
          </p:nvSpPr>
          <p:spPr bwMode="auto">
            <a:xfrm>
              <a:off x="1833" y="2312"/>
              <a:ext cx="351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 dirty="0">
                  <a:latin typeface="Berlin Sans FB Demi" panose="020E0802020502020306" pitchFamily="34" charset="0"/>
                </a:rPr>
                <a:t>59</a:t>
              </a:r>
              <a:endParaRPr lang="en-US" altLang="zh-TW" dirty="0"/>
            </a:p>
          </p:txBody>
        </p:sp>
        <p:sp>
          <p:nvSpPr>
            <p:cNvPr id="66" name="Oval 95"/>
            <p:cNvSpPr>
              <a:spLocks noChangeArrowheads="1"/>
            </p:cNvSpPr>
            <p:nvPr/>
          </p:nvSpPr>
          <p:spPr bwMode="auto">
            <a:xfrm>
              <a:off x="465" y="2672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15</a:t>
              </a:r>
              <a:endParaRPr lang="en-US" altLang="zh-TW"/>
            </a:p>
          </p:txBody>
        </p:sp>
        <p:sp>
          <p:nvSpPr>
            <p:cNvPr id="67" name="Oval 96"/>
            <p:cNvSpPr>
              <a:spLocks noChangeArrowheads="1"/>
            </p:cNvSpPr>
            <p:nvPr/>
          </p:nvSpPr>
          <p:spPr bwMode="auto">
            <a:xfrm>
              <a:off x="1185" y="2672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</a:t>
              </a:r>
              <a:endParaRPr lang="en-US" altLang="zh-TW"/>
            </a:p>
          </p:txBody>
        </p:sp>
        <p:sp>
          <p:nvSpPr>
            <p:cNvPr id="68" name="Oval 97"/>
            <p:cNvSpPr>
              <a:spLocks noChangeArrowheads="1"/>
            </p:cNvSpPr>
            <p:nvPr/>
          </p:nvSpPr>
          <p:spPr bwMode="auto">
            <a:xfrm>
              <a:off x="1473" y="2672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11</a:t>
              </a:r>
              <a:endParaRPr lang="en-US" altLang="zh-TW"/>
            </a:p>
          </p:txBody>
        </p:sp>
        <p:sp>
          <p:nvSpPr>
            <p:cNvPr id="69" name="Line 98"/>
            <p:cNvSpPr>
              <a:spLocks noChangeShapeType="1"/>
            </p:cNvSpPr>
            <p:nvPr/>
          </p:nvSpPr>
          <p:spPr bwMode="auto">
            <a:xfrm flipH="1">
              <a:off x="969" y="2168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" name="Line 99"/>
            <p:cNvSpPr>
              <a:spLocks noChangeShapeType="1"/>
            </p:cNvSpPr>
            <p:nvPr/>
          </p:nvSpPr>
          <p:spPr bwMode="auto">
            <a:xfrm>
              <a:off x="1617" y="2168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Line 100"/>
            <p:cNvSpPr>
              <a:spLocks noChangeShapeType="1"/>
            </p:cNvSpPr>
            <p:nvPr/>
          </p:nvSpPr>
          <p:spPr bwMode="auto">
            <a:xfrm flipH="1">
              <a:off x="609" y="2456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" name="Line 101"/>
            <p:cNvSpPr>
              <a:spLocks noChangeShapeType="1"/>
            </p:cNvSpPr>
            <p:nvPr/>
          </p:nvSpPr>
          <p:spPr bwMode="auto">
            <a:xfrm flipH="1">
              <a:off x="1617" y="2456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" name="Line 102"/>
            <p:cNvSpPr>
              <a:spLocks noChangeShapeType="1"/>
            </p:cNvSpPr>
            <p:nvPr/>
          </p:nvSpPr>
          <p:spPr bwMode="auto">
            <a:xfrm>
              <a:off x="1113" y="2456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" name="Oval 103"/>
            <p:cNvSpPr>
              <a:spLocks noChangeArrowheads="1"/>
            </p:cNvSpPr>
            <p:nvPr/>
          </p:nvSpPr>
          <p:spPr bwMode="auto">
            <a:xfrm>
              <a:off x="2193" y="2672"/>
              <a:ext cx="325" cy="2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26</a:t>
              </a:r>
              <a:endParaRPr lang="en-US" altLang="zh-TW"/>
            </a:p>
          </p:txBody>
        </p:sp>
        <p:sp>
          <p:nvSpPr>
            <p:cNvPr id="75" name="Line 104"/>
            <p:cNvSpPr>
              <a:spLocks noChangeShapeType="1"/>
            </p:cNvSpPr>
            <p:nvPr/>
          </p:nvSpPr>
          <p:spPr bwMode="auto">
            <a:xfrm>
              <a:off x="2121" y="2456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" name="Oval 105"/>
            <p:cNvSpPr>
              <a:spLocks noChangeArrowheads="1"/>
            </p:cNvSpPr>
            <p:nvPr/>
          </p:nvSpPr>
          <p:spPr bwMode="auto">
            <a:xfrm>
              <a:off x="249" y="3032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</a:t>
              </a:r>
              <a:endParaRPr lang="en-US" altLang="zh-TW" b="0"/>
            </a:p>
          </p:txBody>
        </p:sp>
        <p:sp>
          <p:nvSpPr>
            <p:cNvPr id="77" name="Line 106"/>
            <p:cNvSpPr>
              <a:spLocks noChangeShapeType="1"/>
            </p:cNvSpPr>
            <p:nvPr/>
          </p:nvSpPr>
          <p:spPr bwMode="auto">
            <a:xfrm flipH="1">
              <a:off x="393" y="2816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8" name="AutoShape 107"/>
          <p:cNvSpPr>
            <a:spLocks noChangeArrowheads="1"/>
          </p:cNvSpPr>
          <p:nvPr/>
        </p:nvSpPr>
        <p:spPr bwMode="auto">
          <a:xfrm>
            <a:off x="8171060" y="3501107"/>
            <a:ext cx="433388" cy="358775"/>
          </a:xfrm>
          <a:prstGeom prst="rightArrow">
            <a:avLst>
              <a:gd name="adj1" fmla="val 50000"/>
              <a:gd name="adj2" fmla="val 30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66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684410" y="3428082"/>
            <a:ext cx="3543300" cy="2057400"/>
            <a:chOff x="285" y="3041"/>
            <a:chExt cx="2232" cy="1296"/>
          </a:xfrm>
        </p:grpSpPr>
        <p:sp>
          <p:nvSpPr>
            <p:cNvPr id="3" name="Oval 2"/>
            <p:cNvSpPr>
              <a:spLocks noChangeArrowheads="1"/>
            </p:cNvSpPr>
            <p:nvPr/>
          </p:nvSpPr>
          <p:spPr bwMode="auto">
            <a:xfrm>
              <a:off x="1310" y="3041"/>
              <a:ext cx="343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77</a:t>
              </a:r>
              <a:endParaRPr lang="en-US" altLang="zh-TW"/>
            </a:p>
          </p:txBody>
        </p:sp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861" y="332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61</a:t>
              </a:r>
              <a:endParaRPr lang="en-US" altLang="zh-TW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31" y="3329"/>
              <a:ext cx="32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59</a:t>
              </a:r>
              <a:endParaRPr lang="en-US" altLang="zh-TW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67" y="3658"/>
              <a:ext cx="322" cy="3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48</a:t>
              </a:r>
              <a:endParaRPr lang="en-US" altLang="zh-TW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221" y="368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</a:t>
              </a:r>
              <a:endParaRPr lang="en-US" altLang="zh-TW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509" y="368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11</a:t>
              </a:r>
              <a:endParaRPr lang="en-US" altLang="zh-TW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1005" y="3185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653" y="3185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645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1653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149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199" y="3658"/>
              <a:ext cx="318" cy="3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26</a:t>
              </a:r>
              <a:endParaRPr lang="en-US" altLang="zh-TW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157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85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</a:t>
              </a:r>
              <a:endParaRPr lang="en-US" altLang="zh-TW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717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15</a:t>
              </a:r>
              <a:endParaRPr lang="en-US" altLang="zh-TW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005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erlin Sans FB Demi" panose="020E0802020502020306" pitchFamily="34" charset="0"/>
                </a:rPr>
                <a:t>19</a:t>
              </a:r>
              <a:endPara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42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114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78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2" name="Group 76"/>
          <p:cNvGrpSpPr>
            <a:grpSpLocks/>
          </p:cNvGrpSpPr>
          <p:nvPr/>
        </p:nvGrpSpPr>
        <p:grpSpPr bwMode="auto">
          <a:xfrm>
            <a:off x="4067373" y="1219870"/>
            <a:ext cx="793750" cy="696912"/>
            <a:chOff x="2608" y="2355"/>
            <a:chExt cx="500" cy="439"/>
          </a:xfrm>
        </p:grpSpPr>
        <p:sp>
          <p:nvSpPr>
            <p:cNvPr id="23" name="AutoShape 77"/>
            <p:cNvSpPr>
              <a:spLocks noChangeArrowheads="1"/>
            </p:cNvSpPr>
            <p:nvPr/>
          </p:nvSpPr>
          <p:spPr bwMode="auto">
            <a:xfrm>
              <a:off x="2743" y="2568"/>
              <a:ext cx="273" cy="226"/>
            </a:xfrm>
            <a:prstGeom prst="rightArrow">
              <a:avLst>
                <a:gd name="adj1" fmla="val 50000"/>
                <a:gd name="adj2" fmla="val 30199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Text Box 78"/>
            <p:cNvSpPr txBox="1">
              <a:spLocks noChangeArrowheads="1"/>
            </p:cNvSpPr>
            <p:nvPr/>
          </p:nvSpPr>
          <p:spPr bwMode="auto">
            <a:xfrm>
              <a:off x="2608" y="2355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</a:t>
              </a:r>
              <a:r>
                <a:rPr lang="zh-TW" altLang="en-US"/>
                <a:t>調整</a:t>
              </a:r>
              <a:r>
                <a:rPr lang="en-US" altLang="zh-TW"/>
                <a:t>)</a:t>
              </a:r>
            </a:p>
          </p:txBody>
        </p:sp>
      </p:grpSp>
      <p:sp>
        <p:nvSpPr>
          <p:cNvPr id="25" name="AutoShape 95"/>
          <p:cNvSpPr>
            <a:spLocks noChangeArrowheads="1"/>
          </p:cNvSpPr>
          <p:nvPr/>
        </p:nvSpPr>
        <p:spPr bwMode="auto">
          <a:xfrm>
            <a:off x="8171060" y="980157"/>
            <a:ext cx="433388" cy="358775"/>
          </a:xfrm>
          <a:prstGeom prst="rightArrow">
            <a:avLst>
              <a:gd name="adj1" fmla="val 50000"/>
              <a:gd name="adj2" fmla="val 30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6" name="Group 114"/>
          <p:cNvGrpSpPr>
            <a:grpSpLocks/>
          </p:cNvGrpSpPr>
          <p:nvPr/>
        </p:nvGrpSpPr>
        <p:grpSpPr bwMode="auto">
          <a:xfrm>
            <a:off x="597098" y="903957"/>
            <a:ext cx="3582988" cy="2092324"/>
            <a:chOff x="149" y="978"/>
            <a:chExt cx="2257" cy="1318"/>
          </a:xfrm>
        </p:grpSpPr>
        <p:grpSp>
          <p:nvGrpSpPr>
            <p:cNvPr id="27" name="Group 96"/>
            <p:cNvGrpSpPr>
              <a:grpSpLocks/>
            </p:cNvGrpSpPr>
            <p:nvPr/>
          </p:nvGrpSpPr>
          <p:grpSpPr bwMode="auto">
            <a:xfrm>
              <a:off x="149" y="978"/>
              <a:ext cx="2257" cy="1299"/>
              <a:chOff x="249" y="2021"/>
              <a:chExt cx="2257" cy="1299"/>
            </a:xfrm>
          </p:grpSpPr>
          <p:sp>
            <p:nvSpPr>
              <p:cNvPr id="30" name="Oval 97"/>
              <p:cNvSpPr>
                <a:spLocks noChangeArrowheads="1"/>
              </p:cNvSpPr>
              <p:nvPr/>
            </p:nvSpPr>
            <p:spPr bwMode="auto">
              <a:xfrm>
                <a:off x="1303" y="2021"/>
                <a:ext cx="314" cy="29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77</a:t>
                </a:r>
                <a:endParaRPr lang="en-US" altLang="zh-TW"/>
              </a:p>
            </p:txBody>
          </p:sp>
          <p:sp>
            <p:nvSpPr>
              <p:cNvPr id="31" name="Oval 98"/>
              <p:cNvSpPr>
                <a:spLocks noChangeArrowheads="1"/>
              </p:cNvSpPr>
              <p:nvPr/>
            </p:nvSpPr>
            <p:spPr bwMode="auto">
              <a:xfrm>
                <a:off x="825" y="2312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61</a:t>
                </a:r>
                <a:endParaRPr lang="en-US" altLang="zh-TW"/>
              </a:p>
            </p:txBody>
          </p:sp>
          <p:sp>
            <p:nvSpPr>
              <p:cNvPr id="32" name="Oval 99"/>
              <p:cNvSpPr>
                <a:spLocks noChangeArrowheads="1"/>
              </p:cNvSpPr>
              <p:nvPr/>
            </p:nvSpPr>
            <p:spPr bwMode="auto">
              <a:xfrm>
                <a:off x="1833" y="2312"/>
                <a:ext cx="314" cy="29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59</a:t>
                </a:r>
                <a:endParaRPr lang="en-US" altLang="zh-TW"/>
              </a:p>
            </p:txBody>
          </p:sp>
          <p:sp>
            <p:nvSpPr>
              <p:cNvPr id="33" name="Oval 100"/>
              <p:cNvSpPr>
                <a:spLocks noChangeArrowheads="1"/>
              </p:cNvSpPr>
              <p:nvPr/>
            </p:nvSpPr>
            <p:spPr bwMode="auto">
              <a:xfrm>
                <a:off x="465" y="2672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15</a:t>
                </a:r>
                <a:endParaRPr lang="en-US" altLang="zh-TW"/>
              </a:p>
            </p:txBody>
          </p:sp>
          <p:sp>
            <p:nvSpPr>
              <p:cNvPr id="34" name="Oval 101"/>
              <p:cNvSpPr>
                <a:spLocks noChangeArrowheads="1"/>
              </p:cNvSpPr>
              <p:nvPr/>
            </p:nvSpPr>
            <p:spPr bwMode="auto">
              <a:xfrm>
                <a:off x="1185" y="2672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5</a:t>
                </a:r>
                <a:endParaRPr lang="en-US" altLang="zh-TW"/>
              </a:p>
            </p:txBody>
          </p:sp>
          <p:sp>
            <p:nvSpPr>
              <p:cNvPr id="35" name="Oval 102"/>
              <p:cNvSpPr>
                <a:spLocks noChangeArrowheads="1"/>
              </p:cNvSpPr>
              <p:nvPr/>
            </p:nvSpPr>
            <p:spPr bwMode="auto">
              <a:xfrm>
                <a:off x="1473" y="2672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11</a:t>
                </a:r>
                <a:endParaRPr lang="en-US" altLang="zh-TW"/>
              </a:p>
            </p:txBody>
          </p:sp>
          <p:sp>
            <p:nvSpPr>
              <p:cNvPr id="36" name="Line 103"/>
              <p:cNvSpPr>
                <a:spLocks noChangeShapeType="1"/>
              </p:cNvSpPr>
              <p:nvPr/>
            </p:nvSpPr>
            <p:spPr bwMode="auto">
              <a:xfrm flipH="1">
                <a:off x="969" y="2168"/>
                <a:ext cx="36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" name="Line 104"/>
              <p:cNvSpPr>
                <a:spLocks noChangeShapeType="1"/>
              </p:cNvSpPr>
              <p:nvPr/>
            </p:nvSpPr>
            <p:spPr bwMode="auto">
              <a:xfrm>
                <a:off x="1617" y="2168"/>
                <a:ext cx="36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" name="Line 105"/>
              <p:cNvSpPr>
                <a:spLocks noChangeShapeType="1"/>
              </p:cNvSpPr>
              <p:nvPr/>
            </p:nvSpPr>
            <p:spPr bwMode="auto">
              <a:xfrm flipH="1">
                <a:off x="609" y="2456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" name="Line 106"/>
              <p:cNvSpPr>
                <a:spLocks noChangeShapeType="1"/>
              </p:cNvSpPr>
              <p:nvPr/>
            </p:nvSpPr>
            <p:spPr bwMode="auto">
              <a:xfrm flipH="1">
                <a:off x="1617" y="2456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" name="Line 107"/>
              <p:cNvSpPr>
                <a:spLocks noChangeShapeType="1"/>
              </p:cNvSpPr>
              <p:nvPr/>
            </p:nvSpPr>
            <p:spPr bwMode="auto">
              <a:xfrm>
                <a:off x="1113" y="2456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" name="Oval 108"/>
              <p:cNvSpPr>
                <a:spLocks noChangeArrowheads="1"/>
              </p:cNvSpPr>
              <p:nvPr/>
            </p:nvSpPr>
            <p:spPr bwMode="auto">
              <a:xfrm>
                <a:off x="2193" y="2672"/>
                <a:ext cx="313" cy="29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26</a:t>
                </a:r>
                <a:endParaRPr lang="en-US" altLang="zh-TW"/>
              </a:p>
            </p:txBody>
          </p:sp>
          <p:sp>
            <p:nvSpPr>
              <p:cNvPr id="42" name="Line 109"/>
              <p:cNvSpPr>
                <a:spLocks noChangeShapeType="1"/>
              </p:cNvSpPr>
              <p:nvPr/>
            </p:nvSpPr>
            <p:spPr bwMode="auto">
              <a:xfrm>
                <a:off x="2121" y="2456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" name="Oval 110"/>
              <p:cNvSpPr>
                <a:spLocks noChangeArrowheads="1"/>
              </p:cNvSpPr>
              <p:nvPr/>
            </p:nvSpPr>
            <p:spPr bwMode="auto">
              <a:xfrm>
                <a:off x="249" y="3032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1</a:t>
                </a:r>
                <a:endParaRPr lang="en-US" altLang="zh-TW" b="0"/>
              </a:p>
            </p:txBody>
          </p:sp>
          <p:sp>
            <p:nvSpPr>
              <p:cNvPr id="44" name="Line 111"/>
              <p:cNvSpPr>
                <a:spLocks noChangeShapeType="1"/>
              </p:cNvSpPr>
              <p:nvPr/>
            </p:nvSpPr>
            <p:spPr bwMode="auto">
              <a:xfrm flipH="1">
                <a:off x="393" y="2816"/>
                <a:ext cx="72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8" name="Oval 112"/>
            <p:cNvSpPr>
              <a:spLocks noChangeArrowheads="1"/>
            </p:cNvSpPr>
            <p:nvPr/>
          </p:nvSpPr>
          <p:spPr bwMode="auto">
            <a:xfrm>
              <a:off x="586" y="1998"/>
              <a:ext cx="338" cy="2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erlin Sans FB Demi" panose="020E0802020502020306" pitchFamily="34" charset="0"/>
                </a:rPr>
                <a:t>48</a:t>
              </a:r>
              <a:endPara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9" name="Line 113"/>
            <p:cNvSpPr>
              <a:spLocks noChangeShapeType="1"/>
            </p:cNvSpPr>
            <p:nvPr/>
          </p:nvSpPr>
          <p:spPr bwMode="auto">
            <a:xfrm>
              <a:off x="658" y="1782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5" name="Group 115"/>
          <p:cNvGrpSpPr>
            <a:grpSpLocks/>
          </p:cNvGrpSpPr>
          <p:nvPr/>
        </p:nvGrpSpPr>
        <p:grpSpPr bwMode="auto">
          <a:xfrm>
            <a:off x="4629348" y="908720"/>
            <a:ext cx="3616325" cy="2087562"/>
            <a:chOff x="149" y="971"/>
            <a:chExt cx="2278" cy="1315"/>
          </a:xfrm>
        </p:grpSpPr>
        <p:grpSp>
          <p:nvGrpSpPr>
            <p:cNvPr id="46" name="Group 116"/>
            <p:cNvGrpSpPr>
              <a:grpSpLocks/>
            </p:cNvGrpSpPr>
            <p:nvPr/>
          </p:nvGrpSpPr>
          <p:grpSpPr bwMode="auto">
            <a:xfrm>
              <a:off x="149" y="971"/>
              <a:ext cx="2278" cy="1306"/>
              <a:chOff x="249" y="2014"/>
              <a:chExt cx="2278" cy="1306"/>
            </a:xfrm>
          </p:grpSpPr>
          <p:sp>
            <p:nvSpPr>
              <p:cNvPr id="49" name="Oval 117"/>
              <p:cNvSpPr>
                <a:spLocks noChangeArrowheads="1"/>
              </p:cNvSpPr>
              <p:nvPr/>
            </p:nvSpPr>
            <p:spPr bwMode="auto">
              <a:xfrm>
                <a:off x="1303" y="2014"/>
                <a:ext cx="314" cy="29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 dirty="0">
                    <a:latin typeface="Berlin Sans FB Demi" panose="020E0802020502020306" pitchFamily="34" charset="0"/>
                  </a:rPr>
                  <a:t>77</a:t>
                </a:r>
                <a:endParaRPr lang="en-US" altLang="zh-TW" dirty="0"/>
              </a:p>
            </p:txBody>
          </p:sp>
          <p:sp>
            <p:nvSpPr>
              <p:cNvPr id="50" name="Oval 118"/>
              <p:cNvSpPr>
                <a:spLocks noChangeArrowheads="1"/>
              </p:cNvSpPr>
              <p:nvPr/>
            </p:nvSpPr>
            <p:spPr bwMode="auto">
              <a:xfrm>
                <a:off x="825" y="2312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61</a:t>
                </a:r>
                <a:endParaRPr lang="en-US" altLang="zh-TW"/>
              </a:p>
            </p:txBody>
          </p:sp>
          <p:sp>
            <p:nvSpPr>
              <p:cNvPr id="51" name="Oval 119"/>
              <p:cNvSpPr>
                <a:spLocks noChangeArrowheads="1"/>
              </p:cNvSpPr>
              <p:nvPr/>
            </p:nvSpPr>
            <p:spPr bwMode="auto">
              <a:xfrm>
                <a:off x="1807" y="2302"/>
                <a:ext cx="314" cy="29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59</a:t>
                </a:r>
                <a:endParaRPr lang="en-US" altLang="zh-TW"/>
              </a:p>
            </p:txBody>
          </p:sp>
          <p:sp>
            <p:nvSpPr>
              <p:cNvPr id="52" name="Oval 120"/>
              <p:cNvSpPr>
                <a:spLocks noChangeArrowheads="1"/>
              </p:cNvSpPr>
              <p:nvPr/>
            </p:nvSpPr>
            <p:spPr bwMode="auto">
              <a:xfrm>
                <a:off x="439" y="2672"/>
                <a:ext cx="314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48</a:t>
                </a:r>
                <a:endParaRPr lang="en-US" altLang="zh-TW"/>
              </a:p>
            </p:txBody>
          </p:sp>
          <p:sp>
            <p:nvSpPr>
              <p:cNvPr id="53" name="Oval 121"/>
              <p:cNvSpPr>
                <a:spLocks noChangeArrowheads="1"/>
              </p:cNvSpPr>
              <p:nvPr/>
            </p:nvSpPr>
            <p:spPr bwMode="auto">
              <a:xfrm>
                <a:off x="1185" y="2672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5</a:t>
                </a:r>
                <a:endParaRPr lang="en-US" altLang="zh-TW"/>
              </a:p>
            </p:txBody>
          </p:sp>
          <p:sp>
            <p:nvSpPr>
              <p:cNvPr id="54" name="Oval 122"/>
              <p:cNvSpPr>
                <a:spLocks noChangeArrowheads="1"/>
              </p:cNvSpPr>
              <p:nvPr/>
            </p:nvSpPr>
            <p:spPr bwMode="auto">
              <a:xfrm>
                <a:off x="1473" y="2672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11</a:t>
                </a:r>
                <a:endParaRPr lang="en-US" altLang="zh-TW"/>
              </a:p>
            </p:txBody>
          </p:sp>
          <p:sp>
            <p:nvSpPr>
              <p:cNvPr id="55" name="Line 123"/>
              <p:cNvSpPr>
                <a:spLocks noChangeShapeType="1"/>
              </p:cNvSpPr>
              <p:nvPr/>
            </p:nvSpPr>
            <p:spPr bwMode="auto">
              <a:xfrm flipH="1">
                <a:off x="969" y="2168"/>
                <a:ext cx="36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" name="Line 124"/>
              <p:cNvSpPr>
                <a:spLocks noChangeShapeType="1"/>
              </p:cNvSpPr>
              <p:nvPr/>
            </p:nvSpPr>
            <p:spPr bwMode="auto">
              <a:xfrm>
                <a:off x="1617" y="2168"/>
                <a:ext cx="36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" name="Line 125"/>
              <p:cNvSpPr>
                <a:spLocks noChangeShapeType="1"/>
              </p:cNvSpPr>
              <p:nvPr/>
            </p:nvSpPr>
            <p:spPr bwMode="auto">
              <a:xfrm flipH="1">
                <a:off x="609" y="2456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8" name="Line 126"/>
              <p:cNvSpPr>
                <a:spLocks noChangeShapeType="1"/>
              </p:cNvSpPr>
              <p:nvPr/>
            </p:nvSpPr>
            <p:spPr bwMode="auto">
              <a:xfrm flipH="1">
                <a:off x="1617" y="2456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" name="Line 127"/>
              <p:cNvSpPr>
                <a:spLocks noChangeShapeType="1"/>
              </p:cNvSpPr>
              <p:nvPr/>
            </p:nvSpPr>
            <p:spPr bwMode="auto">
              <a:xfrm>
                <a:off x="1113" y="2456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" name="Oval 128"/>
              <p:cNvSpPr>
                <a:spLocks noChangeArrowheads="1"/>
              </p:cNvSpPr>
              <p:nvPr/>
            </p:nvSpPr>
            <p:spPr bwMode="auto">
              <a:xfrm>
                <a:off x="2193" y="2672"/>
                <a:ext cx="334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26</a:t>
                </a:r>
                <a:endParaRPr lang="en-US" altLang="zh-TW"/>
              </a:p>
            </p:txBody>
          </p:sp>
          <p:sp>
            <p:nvSpPr>
              <p:cNvPr id="61" name="Line 129"/>
              <p:cNvSpPr>
                <a:spLocks noChangeShapeType="1"/>
              </p:cNvSpPr>
              <p:nvPr/>
            </p:nvSpPr>
            <p:spPr bwMode="auto">
              <a:xfrm>
                <a:off x="2121" y="2456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" name="Oval 130"/>
              <p:cNvSpPr>
                <a:spLocks noChangeArrowheads="1"/>
              </p:cNvSpPr>
              <p:nvPr/>
            </p:nvSpPr>
            <p:spPr bwMode="auto">
              <a:xfrm>
                <a:off x="249" y="3032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1200" b="0">
                    <a:latin typeface="Berlin Sans FB Demi" panose="020E0802020502020306" pitchFamily="34" charset="0"/>
                  </a:rPr>
                  <a:t>1</a:t>
                </a:r>
                <a:endParaRPr lang="en-US" altLang="zh-TW" b="0"/>
              </a:p>
            </p:txBody>
          </p:sp>
          <p:sp>
            <p:nvSpPr>
              <p:cNvPr id="63" name="Line 131"/>
              <p:cNvSpPr>
                <a:spLocks noChangeShapeType="1"/>
              </p:cNvSpPr>
              <p:nvPr/>
            </p:nvSpPr>
            <p:spPr bwMode="auto">
              <a:xfrm flipH="1">
                <a:off x="393" y="2816"/>
                <a:ext cx="72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7" name="Oval 132"/>
            <p:cNvSpPr>
              <a:spLocks noChangeArrowheads="1"/>
            </p:cNvSpPr>
            <p:nvPr/>
          </p:nvSpPr>
          <p:spPr bwMode="auto">
            <a:xfrm>
              <a:off x="586" y="1998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15</a:t>
              </a:r>
              <a:endParaRPr lang="en-US" altLang="zh-TW" b="0"/>
            </a:p>
          </p:txBody>
        </p:sp>
        <p:sp>
          <p:nvSpPr>
            <p:cNvPr id="48" name="Line 133"/>
            <p:cNvSpPr>
              <a:spLocks noChangeShapeType="1"/>
            </p:cNvSpPr>
            <p:nvPr/>
          </p:nvSpPr>
          <p:spPr bwMode="auto">
            <a:xfrm>
              <a:off x="658" y="1782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4" name="Group 135"/>
          <p:cNvGrpSpPr>
            <a:grpSpLocks/>
          </p:cNvGrpSpPr>
          <p:nvPr/>
        </p:nvGrpSpPr>
        <p:grpSpPr bwMode="auto">
          <a:xfrm>
            <a:off x="4067373" y="3812257"/>
            <a:ext cx="793750" cy="696913"/>
            <a:chOff x="2608" y="2355"/>
            <a:chExt cx="500" cy="439"/>
          </a:xfrm>
        </p:grpSpPr>
        <p:sp>
          <p:nvSpPr>
            <p:cNvPr id="65" name="AutoShape 136"/>
            <p:cNvSpPr>
              <a:spLocks noChangeArrowheads="1"/>
            </p:cNvSpPr>
            <p:nvPr/>
          </p:nvSpPr>
          <p:spPr bwMode="auto">
            <a:xfrm>
              <a:off x="2743" y="2568"/>
              <a:ext cx="273" cy="226"/>
            </a:xfrm>
            <a:prstGeom prst="rightArrow">
              <a:avLst>
                <a:gd name="adj1" fmla="val 50000"/>
                <a:gd name="adj2" fmla="val 30199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" name="Text Box 137"/>
            <p:cNvSpPr txBox="1">
              <a:spLocks noChangeArrowheads="1"/>
            </p:cNvSpPr>
            <p:nvPr/>
          </p:nvSpPr>
          <p:spPr bwMode="auto">
            <a:xfrm>
              <a:off x="2608" y="2355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</a:t>
              </a:r>
              <a:r>
                <a:rPr lang="zh-TW" altLang="en-US"/>
                <a:t>調整</a:t>
              </a:r>
              <a:r>
                <a:rPr lang="en-US" altLang="zh-TW"/>
                <a:t>)</a:t>
              </a:r>
            </a:p>
          </p:txBody>
        </p:sp>
      </p:grpSp>
      <p:grpSp>
        <p:nvGrpSpPr>
          <p:cNvPr id="67" name="Group 138"/>
          <p:cNvGrpSpPr>
            <a:grpSpLocks/>
          </p:cNvGrpSpPr>
          <p:nvPr/>
        </p:nvGrpSpPr>
        <p:grpSpPr bwMode="auto">
          <a:xfrm>
            <a:off x="4702373" y="3428082"/>
            <a:ext cx="3543300" cy="2057400"/>
            <a:chOff x="285" y="3041"/>
            <a:chExt cx="2232" cy="1296"/>
          </a:xfrm>
        </p:grpSpPr>
        <p:sp>
          <p:nvSpPr>
            <p:cNvPr id="68" name="Oval 139"/>
            <p:cNvSpPr>
              <a:spLocks noChangeArrowheads="1"/>
            </p:cNvSpPr>
            <p:nvPr/>
          </p:nvSpPr>
          <p:spPr bwMode="auto">
            <a:xfrm>
              <a:off x="1319" y="3041"/>
              <a:ext cx="334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77</a:t>
              </a:r>
              <a:endParaRPr lang="en-US" altLang="zh-TW"/>
            </a:p>
          </p:txBody>
        </p:sp>
        <p:sp>
          <p:nvSpPr>
            <p:cNvPr id="69" name="Oval 140"/>
            <p:cNvSpPr>
              <a:spLocks noChangeArrowheads="1"/>
            </p:cNvSpPr>
            <p:nvPr/>
          </p:nvSpPr>
          <p:spPr bwMode="auto">
            <a:xfrm>
              <a:off x="861" y="332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61</a:t>
              </a:r>
              <a:endParaRPr lang="en-US" altLang="zh-TW"/>
            </a:p>
          </p:txBody>
        </p:sp>
        <p:sp>
          <p:nvSpPr>
            <p:cNvPr id="70" name="Oval 141"/>
            <p:cNvSpPr>
              <a:spLocks noChangeArrowheads="1"/>
            </p:cNvSpPr>
            <p:nvPr/>
          </p:nvSpPr>
          <p:spPr bwMode="auto">
            <a:xfrm>
              <a:off x="1816" y="3329"/>
              <a:ext cx="341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59</a:t>
              </a:r>
              <a:endParaRPr lang="en-US" altLang="zh-TW"/>
            </a:p>
          </p:txBody>
        </p:sp>
        <p:sp>
          <p:nvSpPr>
            <p:cNvPr id="71" name="Oval 142"/>
            <p:cNvSpPr>
              <a:spLocks noChangeArrowheads="1"/>
            </p:cNvSpPr>
            <p:nvPr/>
          </p:nvSpPr>
          <p:spPr bwMode="auto">
            <a:xfrm>
              <a:off x="437" y="3658"/>
              <a:ext cx="352" cy="31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 dirty="0">
                  <a:latin typeface="Berlin Sans FB Demi" panose="020E0802020502020306" pitchFamily="34" charset="0"/>
                </a:rPr>
                <a:t>48</a:t>
              </a:r>
              <a:endParaRPr lang="en-US" altLang="zh-TW" dirty="0"/>
            </a:p>
          </p:txBody>
        </p:sp>
        <p:sp>
          <p:nvSpPr>
            <p:cNvPr id="72" name="Oval 143"/>
            <p:cNvSpPr>
              <a:spLocks noChangeArrowheads="1"/>
            </p:cNvSpPr>
            <p:nvPr/>
          </p:nvSpPr>
          <p:spPr bwMode="auto">
            <a:xfrm>
              <a:off x="1221" y="368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19</a:t>
              </a:r>
              <a:endParaRPr lang="en-US" altLang="zh-TW"/>
            </a:p>
          </p:txBody>
        </p:sp>
        <p:sp>
          <p:nvSpPr>
            <p:cNvPr id="73" name="Oval 144"/>
            <p:cNvSpPr>
              <a:spLocks noChangeArrowheads="1"/>
            </p:cNvSpPr>
            <p:nvPr/>
          </p:nvSpPr>
          <p:spPr bwMode="auto">
            <a:xfrm>
              <a:off x="1509" y="368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11</a:t>
              </a:r>
              <a:endParaRPr lang="en-US" altLang="zh-TW"/>
            </a:p>
          </p:txBody>
        </p:sp>
        <p:sp>
          <p:nvSpPr>
            <p:cNvPr id="74" name="Line 145"/>
            <p:cNvSpPr>
              <a:spLocks noChangeShapeType="1"/>
            </p:cNvSpPr>
            <p:nvPr/>
          </p:nvSpPr>
          <p:spPr bwMode="auto">
            <a:xfrm flipH="1">
              <a:off x="1005" y="3185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" name="Line 146"/>
            <p:cNvSpPr>
              <a:spLocks noChangeShapeType="1"/>
            </p:cNvSpPr>
            <p:nvPr/>
          </p:nvSpPr>
          <p:spPr bwMode="auto">
            <a:xfrm>
              <a:off x="1653" y="3185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" name="Line 147"/>
            <p:cNvSpPr>
              <a:spLocks noChangeShapeType="1"/>
            </p:cNvSpPr>
            <p:nvPr/>
          </p:nvSpPr>
          <p:spPr bwMode="auto">
            <a:xfrm flipH="1">
              <a:off x="645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" name="Line 148"/>
            <p:cNvSpPr>
              <a:spLocks noChangeShapeType="1"/>
            </p:cNvSpPr>
            <p:nvPr/>
          </p:nvSpPr>
          <p:spPr bwMode="auto">
            <a:xfrm flipH="1">
              <a:off x="1653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" name="Line 149"/>
            <p:cNvSpPr>
              <a:spLocks noChangeShapeType="1"/>
            </p:cNvSpPr>
            <p:nvPr/>
          </p:nvSpPr>
          <p:spPr bwMode="auto">
            <a:xfrm>
              <a:off x="1149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" name="Oval 150"/>
            <p:cNvSpPr>
              <a:spLocks noChangeArrowheads="1"/>
            </p:cNvSpPr>
            <p:nvPr/>
          </p:nvSpPr>
          <p:spPr bwMode="auto">
            <a:xfrm>
              <a:off x="2183" y="3689"/>
              <a:ext cx="334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26</a:t>
              </a:r>
              <a:endParaRPr lang="en-US" altLang="zh-TW"/>
            </a:p>
          </p:txBody>
        </p:sp>
        <p:sp>
          <p:nvSpPr>
            <p:cNvPr id="80" name="Line 151"/>
            <p:cNvSpPr>
              <a:spLocks noChangeShapeType="1"/>
            </p:cNvSpPr>
            <p:nvPr/>
          </p:nvSpPr>
          <p:spPr bwMode="auto">
            <a:xfrm>
              <a:off x="2157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" name="Oval 152"/>
            <p:cNvSpPr>
              <a:spLocks noChangeArrowheads="1"/>
            </p:cNvSpPr>
            <p:nvPr/>
          </p:nvSpPr>
          <p:spPr bwMode="auto">
            <a:xfrm>
              <a:off x="285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</a:t>
              </a:r>
              <a:endParaRPr lang="en-US" altLang="zh-TW"/>
            </a:p>
          </p:txBody>
        </p:sp>
        <p:sp>
          <p:nvSpPr>
            <p:cNvPr id="82" name="Oval 153"/>
            <p:cNvSpPr>
              <a:spLocks noChangeArrowheads="1"/>
            </p:cNvSpPr>
            <p:nvPr/>
          </p:nvSpPr>
          <p:spPr bwMode="auto">
            <a:xfrm>
              <a:off x="717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15</a:t>
              </a:r>
              <a:endParaRPr lang="en-US" altLang="zh-TW"/>
            </a:p>
          </p:txBody>
        </p:sp>
        <p:sp>
          <p:nvSpPr>
            <p:cNvPr id="83" name="Oval 154"/>
            <p:cNvSpPr>
              <a:spLocks noChangeArrowheads="1"/>
            </p:cNvSpPr>
            <p:nvPr/>
          </p:nvSpPr>
          <p:spPr bwMode="auto">
            <a:xfrm>
              <a:off x="1005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</a:t>
              </a:r>
              <a:endParaRPr lang="en-US" altLang="zh-TW" b="0"/>
            </a:p>
          </p:txBody>
        </p:sp>
        <p:sp>
          <p:nvSpPr>
            <p:cNvPr id="84" name="Line 155"/>
            <p:cNvSpPr>
              <a:spLocks noChangeShapeType="1"/>
            </p:cNvSpPr>
            <p:nvPr/>
          </p:nvSpPr>
          <p:spPr bwMode="auto">
            <a:xfrm flipH="1">
              <a:off x="42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" name="Line 156"/>
            <p:cNvSpPr>
              <a:spLocks noChangeShapeType="1"/>
            </p:cNvSpPr>
            <p:nvPr/>
          </p:nvSpPr>
          <p:spPr bwMode="auto">
            <a:xfrm flipH="1">
              <a:off x="114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" name="Line 157"/>
            <p:cNvSpPr>
              <a:spLocks noChangeShapeType="1"/>
            </p:cNvSpPr>
            <p:nvPr/>
          </p:nvSpPr>
          <p:spPr bwMode="auto">
            <a:xfrm>
              <a:off x="78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286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3294"/>
          </a:xfrm>
        </p:spPr>
        <p:txBody>
          <a:bodyPr/>
          <a:lstStyle/>
          <a:p>
            <a:r>
              <a:rPr lang="en-US" altLang="zh-TW" cap="none" dirty="0"/>
              <a:t>Bottom-Up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340768"/>
            <a:ext cx="8229600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/>
            <a:r>
              <a:rPr lang="en-US" altLang="zh-TW" dirty="0"/>
              <a:t>Step:</a:t>
            </a:r>
          </a:p>
          <a:p>
            <a:pPr marL="801688" lvl="1" indent="-269875">
              <a:buClr>
                <a:schemeClr val="tx1"/>
              </a:buClr>
              <a:buSzPct val="85000"/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先將資料建成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Complete B.T.</a:t>
            </a:r>
          </a:p>
          <a:p>
            <a:pPr marL="801688" lvl="1" indent="-269875">
              <a:buClr>
                <a:schemeClr val="tx1"/>
              </a:buClr>
              <a:buSzPct val="85000"/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從 “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Parent</a:t>
            </a:r>
            <a:r>
              <a:rPr lang="en-US" altLang="zh-TW" dirty="0"/>
              <a:t>” </a:t>
            </a:r>
            <a:r>
              <a:rPr lang="zh-TW" altLang="en-US" dirty="0"/>
              <a:t>往 “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r>
              <a:rPr lang="en-US" altLang="zh-TW" dirty="0"/>
              <a:t>” </a:t>
            </a:r>
            <a:r>
              <a:rPr lang="zh-TW" altLang="en-US" dirty="0"/>
              <a:t>方向，逐次調整每棵子樹成為</a:t>
            </a:r>
            <a:r>
              <a:rPr lang="en-US" altLang="zh-TW" dirty="0"/>
              <a:t>Max-Heap</a:t>
            </a:r>
          </a:p>
          <a:p>
            <a:pPr marL="352425" indent="-352425">
              <a:buSzPct val="75000"/>
            </a:pPr>
            <a:r>
              <a:rPr lang="en-US" altLang="zh-TW" dirty="0" err="1"/>
              <a:t>Stpe</a:t>
            </a:r>
            <a:r>
              <a:rPr lang="en-US" altLang="zh-TW" dirty="0"/>
              <a:t> </a:t>
            </a:r>
            <a:r>
              <a:rPr lang="en-US" altLang="zh-TW" dirty="0">
                <a:sym typeface="Wingdings 2" panose="05020102010507070707" pitchFamily="18" charset="2"/>
              </a:rPr>
              <a:t></a:t>
            </a:r>
            <a:r>
              <a:rPr lang="zh-TW" altLang="en-US" dirty="0">
                <a:sym typeface="Wingdings 2" panose="05020102010507070707" pitchFamily="18" charset="2"/>
              </a:rPr>
              <a:t>之所以將之建成</a:t>
            </a:r>
            <a:r>
              <a:rPr lang="en-US" altLang="zh-TW" dirty="0">
                <a:sym typeface="Wingdings 2" panose="05020102010507070707" pitchFamily="18" charset="2"/>
              </a:rPr>
              <a:t>Complete B.T.</a:t>
            </a:r>
            <a:r>
              <a:rPr lang="zh-TW" altLang="en-US" dirty="0">
                <a:sym typeface="Wingdings 2" panose="05020102010507070707" pitchFamily="18" charset="2"/>
              </a:rPr>
              <a:t>，是因為真正在寫程式時，可用</a:t>
            </a:r>
            <a:r>
              <a:rPr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Array</a:t>
            </a:r>
            <a:r>
              <a:rPr lang="zh-TW" altLang="en-US" dirty="0">
                <a:sym typeface="Wingdings 2" panose="05020102010507070707" pitchFamily="18" charset="2"/>
              </a:rPr>
              <a:t>儲存，會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較易搜尋子節點及父節點</a:t>
            </a:r>
            <a:r>
              <a:rPr lang="zh-TW" altLang="en-US" dirty="0">
                <a:sym typeface="Wingdings 2" panose="05020102010507070707" pitchFamily="18" charset="2"/>
              </a:rPr>
              <a:t>。</a:t>
            </a:r>
            <a:r>
              <a:rPr lang="en-US" altLang="zh-TW" sz="1800" dirty="0">
                <a:sym typeface="Wingdings 2" panose="05020102010507070707" pitchFamily="18" charset="2"/>
              </a:rPr>
              <a:t>(</a:t>
            </a:r>
            <a:r>
              <a:rPr lang="en-US" altLang="zh-TW" sz="1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Course 0</a:t>
            </a:r>
            <a:r>
              <a:rPr lang="zh-TW" altLang="en-US" sz="1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的</a:t>
            </a:r>
            <a:r>
              <a:rPr lang="en-US" altLang="zh-TW" sz="1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Slide48</a:t>
            </a:r>
            <a:r>
              <a:rPr lang="en-US" altLang="zh-TW" sz="1800" dirty="0">
                <a:sym typeface="Wingdings 2" panose="05020102010507070707" pitchFamily="18" charset="2"/>
              </a:rPr>
              <a:t>)</a:t>
            </a:r>
          </a:p>
          <a:p>
            <a:pPr marL="352425" indent="-352425">
              <a:buSzPct val="75000"/>
            </a:pPr>
            <a:r>
              <a:rPr lang="zh-TW" altLang="en-US" dirty="0"/>
              <a:t>例</a:t>
            </a:r>
            <a:r>
              <a:rPr lang="en-US" altLang="zh-TW" dirty="0"/>
              <a:t>: </a:t>
            </a:r>
            <a:r>
              <a:rPr lang="zh-TW" altLang="en-US" dirty="0"/>
              <a:t>給予 </a:t>
            </a:r>
            <a:r>
              <a:rPr lang="en-US" altLang="zh-TW" dirty="0"/>
              <a:t>26, 5, 77, 1, 61, 11, 59, 15, 48, 19</a:t>
            </a:r>
            <a:r>
              <a:rPr lang="zh-TW" altLang="en-US" dirty="0"/>
              <a:t>以</a:t>
            </a:r>
            <a:r>
              <a:rPr lang="en-US" altLang="zh-TW" dirty="0"/>
              <a:t>Top-Down</a:t>
            </a:r>
            <a:r>
              <a:rPr lang="zh-TW" altLang="en-US" dirty="0"/>
              <a:t>的方式建立</a:t>
            </a:r>
            <a:r>
              <a:rPr lang="en-US" altLang="zh-TW" dirty="0"/>
              <a:t>Heap</a:t>
            </a:r>
            <a:r>
              <a:rPr lang="zh-TW" altLang="en-US" dirty="0"/>
              <a:t>。</a:t>
            </a:r>
          </a:p>
          <a:p>
            <a:pPr marL="352425" indent="-352425">
              <a:buSzPct val="75000"/>
              <a:buFont typeface="Wingdings" panose="05000000000000000000" pitchFamily="2" charset="2"/>
              <a:buNone/>
            </a:pPr>
            <a:r>
              <a:rPr lang="zh-TW" altLang="en-US" dirty="0"/>
              <a:t>     </a:t>
            </a:r>
            <a:r>
              <a:rPr lang="en-US" altLang="zh-TW" dirty="0"/>
              <a:t>Sol: </a:t>
            </a:r>
            <a:r>
              <a:rPr lang="en-US" altLang="zh-TW" dirty="0">
                <a:sym typeface="Wingdings 2" panose="05020102010507070707" pitchFamily="18" charset="2"/>
              </a:rPr>
              <a:t>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28925" y="4653882"/>
            <a:ext cx="3619500" cy="2087563"/>
            <a:chOff x="285" y="3022"/>
            <a:chExt cx="2280" cy="131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293" y="3022"/>
              <a:ext cx="360" cy="30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 dirty="0">
                  <a:latin typeface="Berlin Sans FB Demi" panose="020E0802020502020306" pitchFamily="34" charset="0"/>
                </a:rPr>
                <a:t>26</a:t>
              </a:r>
              <a:endParaRPr lang="en-US" altLang="zh-TW" dirty="0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861" y="332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</a:t>
              </a:r>
              <a:endParaRPr lang="en-US" altLang="zh-TW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69" y="3329"/>
              <a:ext cx="330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77</a:t>
              </a:r>
              <a:endParaRPr lang="en-US" altLang="zh-TW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01" y="368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</a:t>
              </a:r>
              <a:endParaRPr lang="en-US" altLang="zh-TW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221" y="368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61</a:t>
              </a:r>
              <a:endParaRPr lang="en-US" altLang="zh-TW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509" y="368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11</a:t>
              </a:r>
              <a:endParaRPr lang="en-US" altLang="zh-TW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1005" y="3223"/>
              <a:ext cx="288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653" y="3185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645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1653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149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229" y="3689"/>
              <a:ext cx="33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59</a:t>
              </a:r>
              <a:endParaRPr lang="en-US" altLang="zh-TW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157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85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15</a:t>
              </a:r>
              <a:endParaRPr lang="en-US" altLang="zh-TW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657" y="4049"/>
              <a:ext cx="34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48</a:t>
              </a:r>
              <a:endParaRPr lang="en-US" altLang="zh-TW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005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19</a:t>
              </a:r>
              <a:endParaRPr lang="en-US" altLang="zh-TW" b="0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2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114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78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85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908720"/>
            <a:ext cx="8134350" cy="518477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>
                <a:sym typeface="Wingdings 2" panose="05020102010507070707" pitchFamily="18" charset="2"/>
              </a:rPr>
              <a:t>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84238" y="1083346"/>
            <a:ext cx="3543300" cy="2027238"/>
            <a:chOff x="285" y="3060"/>
            <a:chExt cx="2232" cy="1277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1303" y="3060"/>
              <a:ext cx="350" cy="2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 dirty="0">
                  <a:latin typeface="Berlin Sans FB Demi" panose="020E0802020502020306" pitchFamily="34" charset="0"/>
                </a:rPr>
                <a:t>26</a:t>
              </a:r>
              <a:endParaRPr lang="en-US" altLang="zh-TW" dirty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861" y="332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</a:t>
              </a:r>
              <a:endParaRPr lang="en-US" altLang="zh-TW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1859" y="3339"/>
              <a:ext cx="298" cy="2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77</a:t>
              </a:r>
              <a:endParaRPr lang="en-US" altLang="zh-TW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501" y="368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</a:t>
              </a:r>
              <a:endParaRPr lang="en-US" altLang="zh-TW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1221" y="368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61</a:t>
              </a:r>
              <a:endParaRPr lang="en-US" altLang="zh-TW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1509" y="368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11</a:t>
              </a:r>
              <a:endParaRPr lang="en-US" altLang="zh-TW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H="1">
              <a:off x="1005" y="3204"/>
              <a:ext cx="297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653" y="3185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H="1">
              <a:off x="645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H="1">
              <a:off x="1653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1149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2167" y="3665"/>
              <a:ext cx="350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 dirty="0">
                  <a:latin typeface="Berlin Sans FB Demi" panose="020E0802020502020306" pitchFamily="34" charset="0"/>
                </a:rPr>
                <a:t>59</a:t>
              </a:r>
              <a:endParaRPr lang="en-US" altLang="zh-TW" dirty="0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2157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285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15</a:t>
              </a:r>
              <a:endParaRPr lang="en-US" altLang="zh-TW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661" y="4039"/>
              <a:ext cx="344" cy="2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48</a:t>
              </a:r>
              <a:endParaRPr lang="en-US" altLang="zh-TW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1005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19</a:t>
              </a:r>
              <a:endParaRPr lang="en-US" altLang="zh-TW" b="0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42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 flipH="1">
              <a:off x="114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78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2052638" y="1989807"/>
            <a:ext cx="790575" cy="1150938"/>
          </a:xfrm>
          <a:prstGeom prst="rect">
            <a:avLst/>
          </a:prstGeom>
          <a:solidFill>
            <a:schemeClr val="bg2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5132388" y="1083345"/>
            <a:ext cx="3543300" cy="2057400"/>
            <a:chOff x="285" y="3041"/>
            <a:chExt cx="2232" cy="1296"/>
          </a:xfrm>
        </p:grpSpPr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1338" y="3041"/>
              <a:ext cx="315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26</a:t>
              </a:r>
              <a:endParaRPr lang="en-US" altLang="zh-TW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861" y="332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</a:t>
              </a:r>
              <a:endParaRPr lang="en-US" altLang="zh-TW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1842" y="3329"/>
              <a:ext cx="315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77</a:t>
              </a:r>
              <a:endParaRPr lang="en-US" altLang="zh-TW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6" y="3670"/>
              <a:ext cx="313" cy="30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48</a:t>
              </a:r>
              <a:endParaRPr lang="en-US" altLang="zh-TW">
                <a:solidFill>
                  <a:srgbClr val="FF0000"/>
                </a:solidFill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221" y="368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61</a:t>
              </a:r>
              <a:endParaRPr lang="en-US" altLang="zh-TW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1509" y="368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11</a:t>
              </a:r>
              <a:endParaRPr lang="en-US" altLang="zh-TW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H="1">
              <a:off x="1005" y="3185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1653" y="3185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 flipH="1">
              <a:off x="645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 flipH="1">
              <a:off x="1653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1149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Oval 42"/>
            <p:cNvSpPr>
              <a:spLocks noChangeArrowheads="1"/>
            </p:cNvSpPr>
            <p:nvPr/>
          </p:nvSpPr>
          <p:spPr bwMode="auto">
            <a:xfrm>
              <a:off x="2157" y="3670"/>
              <a:ext cx="360" cy="30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59</a:t>
              </a:r>
              <a:endParaRPr lang="en-US" altLang="zh-TW"/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2157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285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15</a:t>
              </a:r>
              <a:endParaRPr lang="en-US" altLang="zh-TW"/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717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1</a:t>
              </a:r>
              <a:endParaRPr lang="en-US" altLang="zh-TW">
                <a:solidFill>
                  <a:srgbClr val="FF0000"/>
                </a:solidFill>
              </a:endParaRPr>
            </a:p>
          </p:txBody>
        </p:sp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1005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19</a:t>
              </a:r>
              <a:endParaRPr lang="en-US" altLang="zh-TW" b="0"/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 flipH="1">
              <a:off x="42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 flipH="1">
              <a:off x="114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78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" name="Group 50"/>
          <p:cNvGrpSpPr>
            <a:grpSpLocks/>
          </p:cNvGrpSpPr>
          <p:nvPr/>
        </p:nvGrpSpPr>
        <p:grpSpPr bwMode="auto">
          <a:xfrm>
            <a:off x="4354513" y="1292895"/>
            <a:ext cx="793750" cy="696912"/>
            <a:chOff x="2608" y="2355"/>
            <a:chExt cx="500" cy="439"/>
          </a:xfrm>
        </p:grpSpPr>
        <p:sp>
          <p:nvSpPr>
            <p:cNvPr id="48" name="AutoShape 51"/>
            <p:cNvSpPr>
              <a:spLocks noChangeArrowheads="1"/>
            </p:cNvSpPr>
            <p:nvPr/>
          </p:nvSpPr>
          <p:spPr bwMode="auto">
            <a:xfrm>
              <a:off x="2743" y="2568"/>
              <a:ext cx="273" cy="226"/>
            </a:xfrm>
            <a:prstGeom prst="rightArrow">
              <a:avLst>
                <a:gd name="adj1" fmla="val 50000"/>
                <a:gd name="adj2" fmla="val 30199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2608" y="2355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</a:t>
              </a:r>
              <a:r>
                <a:rPr lang="zh-TW" altLang="en-US"/>
                <a:t>調整</a:t>
              </a:r>
              <a:r>
                <a:rPr lang="en-US" altLang="zh-TW"/>
                <a:t>)</a:t>
              </a:r>
            </a:p>
          </p:txBody>
        </p:sp>
      </p:grp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900113" y="3532857"/>
            <a:ext cx="3582988" cy="2057400"/>
            <a:chOff x="285" y="3041"/>
            <a:chExt cx="2257" cy="1296"/>
          </a:xfrm>
        </p:grpSpPr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1338" y="3041"/>
              <a:ext cx="315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26</a:t>
              </a:r>
              <a:endParaRPr lang="en-US" altLang="zh-TW"/>
            </a:p>
          </p:txBody>
        </p:sp>
        <p:sp>
          <p:nvSpPr>
            <p:cNvPr id="52" name="Oval 55"/>
            <p:cNvSpPr>
              <a:spLocks noChangeArrowheads="1"/>
            </p:cNvSpPr>
            <p:nvPr/>
          </p:nvSpPr>
          <p:spPr bwMode="auto">
            <a:xfrm>
              <a:off x="861" y="332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</a:t>
              </a:r>
              <a:endParaRPr lang="en-US" altLang="zh-TW"/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1869" y="3329"/>
              <a:ext cx="305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 dirty="0">
                  <a:latin typeface="Berlin Sans FB Demi" panose="020E0802020502020306" pitchFamily="34" charset="0"/>
                </a:rPr>
                <a:t>77</a:t>
              </a:r>
              <a:endParaRPr lang="en-US" altLang="zh-TW" dirty="0"/>
            </a:p>
          </p:txBody>
        </p:sp>
        <p:sp>
          <p:nvSpPr>
            <p:cNvPr id="54" name="Oval 57"/>
            <p:cNvSpPr>
              <a:spLocks noChangeArrowheads="1"/>
            </p:cNvSpPr>
            <p:nvPr/>
          </p:nvSpPr>
          <p:spPr bwMode="auto">
            <a:xfrm>
              <a:off x="429" y="3689"/>
              <a:ext cx="360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48</a:t>
              </a:r>
              <a:endParaRPr lang="en-US" altLang="zh-TW">
                <a:solidFill>
                  <a:srgbClr val="FF0000"/>
                </a:solidFill>
              </a:endParaRPr>
            </a:p>
          </p:txBody>
        </p:sp>
        <p:sp>
          <p:nvSpPr>
            <p:cNvPr id="55" name="Oval 58"/>
            <p:cNvSpPr>
              <a:spLocks noChangeArrowheads="1"/>
            </p:cNvSpPr>
            <p:nvPr/>
          </p:nvSpPr>
          <p:spPr bwMode="auto">
            <a:xfrm>
              <a:off x="1221" y="368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61</a:t>
              </a:r>
              <a:endParaRPr lang="en-US" altLang="zh-TW"/>
            </a:p>
          </p:txBody>
        </p:sp>
        <p:sp>
          <p:nvSpPr>
            <p:cNvPr id="56" name="Oval 59"/>
            <p:cNvSpPr>
              <a:spLocks noChangeArrowheads="1"/>
            </p:cNvSpPr>
            <p:nvPr/>
          </p:nvSpPr>
          <p:spPr bwMode="auto">
            <a:xfrm>
              <a:off x="1509" y="368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11</a:t>
              </a:r>
              <a:endParaRPr lang="en-US" altLang="zh-TW"/>
            </a:p>
          </p:txBody>
        </p:sp>
        <p:sp>
          <p:nvSpPr>
            <p:cNvPr id="57" name="Line 60"/>
            <p:cNvSpPr>
              <a:spLocks noChangeShapeType="1"/>
            </p:cNvSpPr>
            <p:nvPr/>
          </p:nvSpPr>
          <p:spPr bwMode="auto">
            <a:xfrm flipH="1">
              <a:off x="1005" y="3185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" name="Line 61"/>
            <p:cNvSpPr>
              <a:spLocks noChangeShapeType="1"/>
            </p:cNvSpPr>
            <p:nvPr/>
          </p:nvSpPr>
          <p:spPr bwMode="auto">
            <a:xfrm>
              <a:off x="1653" y="3185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" name="Line 62"/>
            <p:cNvSpPr>
              <a:spLocks noChangeShapeType="1"/>
            </p:cNvSpPr>
            <p:nvPr/>
          </p:nvSpPr>
          <p:spPr bwMode="auto">
            <a:xfrm flipH="1">
              <a:off x="645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" name="Line 63"/>
            <p:cNvSpPr>
              <a:spLocks noChangeShapeType="1"/>
            </p:cNvSpPr>
            <p:nvPr/>
          </p:nvSpPr>
          <p:spPr bwMode="auto">
            <a:xfrm flipH="1">
              <a:off x="1653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Line 64"/>
            <p:cNvSpPr>
              <a:spLocks noChangeShapeType="1"/>
            </p:cNvSpPr>
            <p:nvPr/>
          </p:nvSpPr>
          <p:spPr bwMode="auto">
            <a:xfrm>
              <a:off x="1149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auto">
            <a:xfrm>
              <a:off x="2229" y="3689"/>
              <a:ext cx="313" cy="2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 dirty="0">
                  <a:latin typeface="Berlin Sans FB Demi" panose="020E0802020502020306" pitchFamily="34" charset="0"/>
                </a:rPr>
                <a:t>59</a:t>
              </a:r>
              <a:endParaRPr lang="en-US" altLang="zh-TW" dirty="0"/>
            </a:p>
          </p:txBody>
        </p:sp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2157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" name="Oval 67"/>
            <p:cNvSpPr>
              <a:spLocks noChangeArrowheads="1"/>
            </p:cNvSpPr>
            <p:nvPr/>
          </p:nvSpPr>
          <p:spPr bwMode="auto">
            <a:xfrm>
              <a:off x="285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15</a:t>
              </a:r>
              <a:endParaRPr lang="en-US" altLang="zh-TW"/>
            </a:p>
          </p:txBody>
        </p:sp>
        <p:sp>
          <p:nvSpPr>
            <p:cNvPr id="65" name="Oval 68"/>
            <p:cNvSpPr>
              <a:spLocks noChangeArrowheads="1"/>
            </p:cNvSpPr>
            <p:nvPr/>
          </p:nvSpPr>
          <p:spPr bwMode="auto">
            <a:xfrm>
              <a:off x="717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1</a:t>
              </a:r>
              <a:endParaRPr lang="en-US" altLang="zh-TW">
                <a:solidFill>
                  <a:srgbClr val="FF0000"/>
                </a:solidFill>
              </a:endParaRPr>
            </a:p>
          </p:txBody>
        </p:sp>
        <p:sp>
          <p:nvSpPr>
            <p:cNvPr id="66" name="Oval 69"/>
            <p:cNvSpPr>
              <a:spLocks noChangeArrowheads="1"/>
            </p:cNvSpPr>
            <p:nvPr/>
          </p:nvSpPr>
          <p:spPr bwMode="auto">
            <a:xfrm>
              <a:off x="1005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19</a:t>
              </a:r>
              <a:endParaRPr lang="en-US" altLang="zh-TW" b="0"/>
            </a:p>
          </p:txBody>
        </p:sp>
        <p:sp>
          <p:nvSpPr>
            <p:cNvPr id="67" name="Line 70"/>
            <p:cNvSpPr>
              <a:spLocks noChangeShapeType="1"/>
            </p:cNvSpPr>
            <p:nvPr/>
          </p:nvSpPr>
          <p:spPr bwMode="auto">
            <a:xfrm flipH="1">
              <a:off x="429" y="3928"/>
              <a:ext cx="62" cy="1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" name="Line 71"/>
            <p:cNvSpPr>
              <a:spLocks noChangeShapeType="1"/>
            </p:cNvSpPr>
            <p:nvPr/>
          </p:nvSpPr>
          <p:spPr bwMode="auto">
            <a:xfrm flipH="1">
              <a:off x="114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" name="Line 72"/>
            <p:cNvSpPr>
              <a:spLocks noChangeShapeType="1"/>
            </p:cNvSpPr>
            <p:nvPr/>
          </p:nvSpPr>
          <p:spPr bwMode="auto">
            <a:xfrm>
              <a:off x="78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2" name="Group 75"/>
          <p:cNvGrpSpPr>
            <a:grpSpLocks/>
          </p:cNvGrpSpPr>
          <p:nvPr/>
        </p:nvGrpSpPr>
        <p:grpSpPr bwMode="auto">
          <a:xfrm>
            <a:off x="4356100" y="4005932"/>
            <a:ext cx="793750" cy="696913"/>
            <a:chOff x="2608" y="2355"/>
            <a:chExt cx="500" cy="439"/>
          </a:xfrm>
        </p:grpSpPr>
        <p:sp>
          <p:nvSpPr>
            <p:cNvPr id="73" name="AutoShape 76"/>
            <p:cNvSpPr>
              <a:spLocks noChangeArrowheads="1"/>
            </p:cNvSpPr>
            <p:nvPr/>
          </p:nvSpPr>
          <p:spPr bwMode="auto">
            <a:xfrm>
              <a:off x="2743" y="2568"/>
              <a:ext cx="273" cy="226"/>
            </a:xfrm>
            <a:prstGeom prst="rightArrow">
              <a:avLst>
                <a:gd name="adj1" fmla="val 50000"/>
                <a:gd name="adj2" fmla="val 30199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4" name="Text Box 77"/>
            <p:cNvSpPr txBox="1">
              <a:spLocks noChangeArrowheads="1"/>
            </p:cNvSpPr>
            <p:nvPr/>
          </p:nvSpPr>
          <p:spPr bwMode="auto">
            <a:xfrm>
              <a:off x="2608" y="2355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</a:t>
              </a:r>
              <a:r>
                <a:rPr lang="zh-TW" altLang="en-US"/>
                <a:t>調整</a:t>
              </a:r>
              <a:r>
                <a:rPr lang="en-US" altLang="zh-TW"/>
                <a:t>)</a:t>
              </a:r>
            </a:p>
          </p:txBody>
        </p:sp>
      </p:grpSp>
      <p:grpSp>
        <p:nvGrpSpPr>
          <p:cNvPr id="75" name="Group 78"/>
          <p:cNvGrpSpPr>
            <a:grpSpLocks/>
          </p:cNvGrpSpPr>
          <p:nvPr/>
        </p:nvGrpSpPr>
        <p:grpSpPr bwMode="auto">
          <a:xfrm>
            <a:off x="5132388" y="3532857"/>
            <a:ext cx="3543300" cy="2057400"/>
            <a:chOff x="285" y="3041"/>
            <a:chExt cx="2232" cy="1296"/>
          </a:xfrm>
        </p:grpSpPr>
        <p:sp>
          <p:nvSpPr>
            <p:cNvPr id="76" name="Oval 79"/>
            <p:cNvSpPr>
              <a:spLocks noChangeArrowheads="1"/>
            </p:cNvSpPr>
            <p:nvPr/>
          </p:nvSpPr>
          <p:spPr bwMode="auto">
            <a:xfrm>
              <a:off x="1338" y="3041"/>
              <a:ext cx="315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26</a:t>
              </a:r>
              <a:endParaRPr lang="en-US" altLang="zh-TW"/>
            </a:p>
          </p:txBody>
        </p:sp>
        <p:sp>
          <p:nvSpPr>
            <p:cNvPr id="77" name="Oval 80"/>
            <p:cNvSpPr>
              <a:spLocks noChangeArrowheads="1"/>
            </p:cNvSpPr>
            <p:nvPr/>
          </p:nvSpPr>
          <p:spPr bwMode="auto">
            <a:xfrm>
              <a:off x="861" y="332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solidFill>
                    <a:srgbClr val="008000"/>
                  </a:solidFill>
                  <a:latin typeface="Berlin Sans FB Demi" panose="020E0802020502020306" pitchFamily="34" charset="0"/>
                </a:rPr>
                <a:t>61</a:t>
              </a:r>
              <a:endParaRPr lang="en-US" altLang="zh-TW">
                <a:solidFill>
                  <a:srgbClr val="008000"/>
                </a:solidFill>
              </a:endParaRPr>
            </a:p>
          </p:txBody>
        </p:sp>
        <p:sp>
          <p:nvSpPr>
            <p:cNvPr id="78" name="Oval 81"/>
            <p:cNvSpPr>
              <a:spLocks noChangeArrowheads="1"/>
            </p:cNvSpPr>
            <p:nvPr/>
          </p:nvSpPr>
          <p:spPr bwMode="auto">
            <a:xfrm>
              <a:off x="1859" y="3329"/>
              <a:ext cx="29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77</a:t>
              </a:r>
              <a:endParaRPr lang="en-US" altLang="zh-TW"/>
            </a:p>
          </p:txBody>
        </p:sp>
        <p:sp>
          <p:nvSpPr>
            <p:cNvPr id="79" name="Oval 82"/>
            <p:cNvSpPr>
              <a:spLocks noChangeArrowheads="1"/>
            </p:cNvSpPr>
            <p:nvPr/>
          </p:nvSpPr>
          <p:spPr bwMode="auto">
            <a:xfrm>
              <a:off x="476" y="3689"/>
              <a:ext cx="313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 dirty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48</a:t>
              </a:r>
              <a:endParaRPr lang="en-US" altLang="zh-TW" dirty="0">
                <a:solidFill>
                  <a:srgbClr val="FF0000"/>
                </a:solidFill>
              </a:endParaRPr>
            </a:p>
          </p:txBody>
        </p:sp>
        <p:sp>
          <p:nvSpPr>
            <p:cNvPr id="80" name="Oval 83"/>
            <p:cNvSpPr>
              <a:spLocks noChangeArrowheads="1"/>
            </p:cNvSpPr>
            <p:nvPr/>
          </p:nvSpPr>
          <p:spPr bwMode="auto">
            <a:xfrm>
              <a:off x="1221" y="368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solidFill>
                    <a:srgbClr val="008000"/>
                  </a:solidFill>
                  <a:latin typeface="Berlin Sans FB Demi" panose="020E0802020502020306" pitchFamily="34" charset="0"/>
                </a:rPr>
                <a:t>19</a:t>
              </a:r>
              <a:endParaRPr lang="en-US" altLang="zh-TW">
                <a:solidFill>
                  <a:srgbClr val="008000"/>
                </a:solidFill>
              </a:endParaRPr>
            </a:p>
          </p:txBody>
        </p:sp>
        <p:sp>
          <p:nvSpPr>
            <p:cNvPr id="81" name="Oval 84"/>
            <p:cNvSpPr>
              <a:spLocks noChangeArrowheads="1"/>
            </p:cNvSpPr>
            <p:nvPr/>
          </p:nvSpPr>
          <p:spPr bwMode="auto">
            <a:xfrm>
              <a:off x="1509" y="368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11</a:t>
              </a:r>
              <a:endParaRPr lang="en-US" altLang="zh-TW"/>
            </a:p>
          </p:txBody>
        </p:sp>
        <p:sp>
          <p:nvSpPr>
            <p:cNvPr id="82" name="Line 85"/>
            <p:cNvSpPr>
              <a:spLocks noChangeShapeType="1"/>
            </p:cNvSpPr>
            <p:nvPr/>
          </p:nvSpPr>
          <p:spPr bwMode="auto">
            <a:xfrm flipH="1">
              <a:off x="1005" y="3185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" name="Line 86"/>
            <p:cNvSpPr>
              <a:spLocks noChangeShapeType="1"/>
            </p:cNvSpPr>
            <p:nvPr/>
          </p:nvSpPr>
          <p:spPr bwMode="auto">
            <a:xfrm>
              <a:off x="1653" y="3185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4" name="Line 87"/>
            <p:cNvSpPr>
              <a:spLocks noChangeShapeType="1"/>
            </p:cNvSpPr>
            <p:nvPr/>
          </p:nvSpPr>
          <p:spPr bwMode="auto">
            <a:xfrm flipH="1">
              <a:off x="645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" name="Line 88"/>
            <p:cNvSpPr>
              <a:spLocks noChangeShapeType="1"/>
            </p:cNvSpPr>
            <p:nvPr/>
          </p:nvSpPr>
          <p:spPr bwMode="auto">
            <a:xfrm flipH="1">
              <a:off x="1653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" name="Line 89"/>
            <p:cNvSpPr>
              <a:spLocks noChangeShapeType="1"/>
            </p:cNvSpPr>
            <p:nvPr/>
          </p:nvSpPr>
          <p:spPr bwMode="auto">
            <a:xfrm>
              <a:off x="1149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7" name="Oval 90"/>
            <p:cNvSpPr>
              <a:spLocks noChangeArrowheads="1"/>
            </p:cNvSpPr>
            <p:nvPr/>
          </p:nvSpPr>
          <p:spPr bwMode="auto">
            <a:xfrm>
              <a:off x="2200" y="3689"/>
              <a:ext cx="317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59</a:t>
              </a:r>
              <a:endParaRPr lang="en-US" altLang="zh-TW"/>
            </a:p>
          </p:txBody>
        </p:sp>
        <p:sp>
          <p:nvSpPr>
            <p:cNvPr id="88" name="Line 91"/>
            <p:cNvSpPr>
              <a:spLocks noChangeShapeType="1"/>
            </p:cNvSpPr>
            <p:nvPr/>
          </p:nvSpPr>
          <p:spPr bwMode="auto">
            <a:xfrm>
              <a:off x="2157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9" name="Oval 92"/>
            <p:cNvSpPr>
              <a:spLocks noChangeArrowheads="1"/>
            </p:cNvSpPr>
            <p:nvPr/>
          </p:nvSpPr>
          <p:spPr bwMode="auto">
            <a:xfrm>
              <a:off x="285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15</a:t>
              </a:r>
              <a:endParaRPr lang="en-US" altLang="zh-TW"/>
            </a:p>
          </p:txBody>
        </p:sp>
        <p:sp>
          <p:nvSpPr>
            <p:cNvPr id="90" name="Oval 93"/>
            <p:cNvSpPr>
              <a:spLocks noChangeArrowheads="1"/>
            </p:cNvSpPr>
            <p:nvPr/>
          </p:nvSpPr>
          <p:spPr bwMode="auto">
            <a:xfrm>
              <a:off x="717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1</a:t>
              </a:r>
              <a:endParaRPr lang="en-US" altLang="zh-TW">
                <a:solidFill>
                  <a:srgbClr val="FF0000"/>
                </a:solidFill>
              </a:endParaRPr>
            </a:p>
          </p:txBody>
        </p:sp>
        <p:sp>
          <p:nvSpPr>
            <p:cNvPr id="91" name="Oval 94"/>
            <p:cNvSpPr>
              <a:spLocks noChangeArrowheads="1"/>
            </p:cNvSpPr>
            <p:nvPr/>
          </p:nvSpPr>
          <p:spPr bwMode="auto">
            <a:xfrm>
              <a:off x="1005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solidFill>
                    <a:srgbClr val="008000"/>
                  </a:solidFill>
                  <a:latin typeface="Berlin Sans FB Demi" panose="020E0802020502020306" pitchFamily="34" charset="0"/>
                </a:rPr>
                <a:t>5</a:t>
              </a:r>
              <a:endParaRPr lang="en-US" altLang="zh-TW" b="0">
                <a:solidFill>
                  <a:srgbClr val="008000"/>
                </a:solidFill>
              </a:endParaRPr>
            </a:p>
          </p:txBody>
        </p:sp>
        <p:sp>
          <p:nvSpPr>
            <p:cNvPr id="92" name="Line 95"/>
            <p:cNvSpPr>
              <a:spLocks noChangeShapeType="1"/>
            </p:cNvSpPr>
            <p:nvPr/>
          </p:nvSpPr>
          <p:spPr bwMode="auto">
            <a:xfrm flipH="1">
              <a:off x="42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96"/>
            <p:cNvSpPr>
              <a:spLocks noChangeShapeType="1"/>
            </p:cNvSpPr>
            <p:nvPr/>
          </p:nvSpPr>
          <p:spPr bwMode="auto">
            <a:xfrm flipH="1">
              <a:off x="114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97"/>
            <p:cNvSpPr>
              <a:spLocks noChangeShapeType="1"/>
            </p:cNvSpPr>
            <p:nvPr/>
          </p:nvSpPr>
          <p:spPr bwMode="auto">
            <a:xfrm>
              <a:off x="78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5" name="Rectangle 28"/>
          <p:cNvSpPr>
            <a:spLocks noChangeArrowheads="1"/>
          </p:cNvSpPr>
          <p:nvPr/>
        </p:nvSpPr>
        <p:spPr bwMode="auto">
          <a:xfrm>
            <a:off x="5130346" y="2047837"/>
            <a:ext cx="1150937" cy="1150938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6" name="Rectangle 73"/>
          <p:cNvSpPr>
            <a:spLocks noChangeArrowheads="1"/>
          </p:cNvSpPr>
          <p:nvPr/>
        </p:nvSpPr>
        <p:spPr bwMode="auto">
          <a:xfrm>
            <a:off x="5130799" y="4005932"/>
            <a:ext cx="1943100" cy="1584325"/>
          </a:xfrm>
          <a:prstGeom prst="rect">
            <a:avLst/>
          </a:prstGeom>
          <a:solidFill>
            <a:srgbClr val="008000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" name="Rectangle 74"/>
          <p:cNvSpPr>
            <a:spLocks noChangeArrowheads="1"/>
          </p:cNvSpPr>
          <p:nvPr/>
        </p:nvSpPr>
        <p:spPr bwMode="auto">
          <a:xfrm>
            <a:off x="2844799" y="4005932"/>
            <a:ext cx="1647825" cy="1008063"/>
          </a:xfrm>
          <a:prstGeom prst="rect">
            <a:avLst/>
          </a:prstGeom>
          <a:solidFill>
            <a:schemeClr val="tx1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99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356100" y="1598836"/>
            <a:ext cx="793750" cy="696912"/>
            <a:chOff x="2608" y="2355"/>
            <a:chExt cx="500" cy="439"/>
          </a:xfrm>
        </p:grpSpPr>
        <p:sp>
          <p:nvSpPr>
            <p:cNvPr id="3" name="AutoShape 27"/>
            <p:cNvSpPr>
              <a:spLocks noChangeArrowheads="1"/>
            </p:cNvSpPr>
            <p:nvPr/>
          </p:nvSpPr>
          <p:spPr bwMode="auto">
            <a:xfrm>
              <a:off x="2743" y="2568"/>
              <a:ext cx="273" cy="226"/>
            </a:xfrm>
            <a:prstGeom prst="rightArrow">
              <a:avLst>
                <a:gd name="adj1" fmla="val 50000"/>
                <a:gd name="adj2" fmla="val 30199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" name="Text Box 28"/>
            <p:cNvSpPr txBox="1">
              <a:spLocks noChangeArrowheads="1"/>
            </p:cNvSpPr>
            <p:nvPr/>
          </p:nvSpPr>
          <p:spPr bwMode="auto">
            <a:xfrm>
              <a:off x="2608" y="2355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</a:t>
              </a:r>
              <a:r>
                <a:rPr lang="zh-TW" altLang="en-US"/>
                <a:t>調整</a:t>
              </a:r>
              <a:r>
                <a:rPr lang="en-US" altLang="zh-TW"/>
                <a:t>)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132388" y="1125761"/>
            <a:ext cx="3616325" cy="2057400"/>
            <a:chOff x="285" y="3041"/>
            <a:chExt cx="2278" cy="1296"/>
          </a:xfrm>
        </p:grpSpPr>
        <p:sp>
          <p:nvSpPr>
            <p:cNvPr id="6" name="Oval 30"/>
            <p:cNvSpPr>
              <a:spLocks noChangeArrowheads="1"/>
            </p:cNvSpPr>
            <p:nvPr/>
          </p:nvSpPr>
          <p:spPr bwMode="auto">
            <a:xfrm>
              <a:off x="1314" y="3041"/>
              <a:ext cx="339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solidFill>
                    <a:srgbClr val="0000FF"/>
                  </a:solidFill>
                  <a:latin typeface="Berlin Sans FB Demi" panose="020E0802020502020306" pitchFamily="34" charset="0"/>
                </a:rPr>
                <a:t>77</a:t>
              </a:r>
              <a:endParaRPr lang="en-US" altLang="zh-TW">
                <a:solidFill>
                  <a:srgbClr val="0000FF"/>
                </a:solidFill>
              </a:endParaRPr>
            </a:p>
          </p:txBody>
        </p:sp>
        <p:sp>
          <p:nvSpPr>
            <p:cNvPr id="7" name="Oval 31"/>
            <p:cNvSpPr>
              <a:spLocks noChangeArrowheads="1"/>
            </p:cNvSpPr>
            <p:nvPr/>
          </p:nvSpPr>
          <p:spPr bwMode="auto">
            <a:xfrm>
              <a:off x="861" y="332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solidFill>
                    <a:srgbClr val="008000"/>
                  </a:solidFill>
                  <a:latin typeface="Berlin Sans FB Demi" panose="020E0802020502020306" pitchFamily="34" charset="0"/>
                </a:rPr>
                <a:t>61</a:t>
              </a:r>
              <a:endParaRPr lang="en-US" altLang="zh-TW">
                <a:solidFill>
                  <a:srgbClr val="008000"/>
                </a:solidFill>
              </a:endParaRPr>
            </a:p>
          </p:txBody>
        </p:sp>
        <p:sp>
          <p:nvSpPr>
            <p:cNvPr id="8" name="Oval 32"/>
            <p:cNvSpPr>
              <a:spLocks noChangeArrowheads="1"/>
            </p:cNvSpPr>
            <p:nvPr/>
          </p:nvSpPr>
          <p:spPr bwMode="auto">
            <a:xfrm>
              <a:off x="1818" y="3329"/>
              <a:ext cx="339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 dirty="0">
                  <a:solidFill>
                    <a:srgbClr val="0000FF"/>
                  </a:solidFill>
                  <a:latin typeface="Berlin Sans FB Demi" panose="020E0802020502020306" pitchFamily="34" charset="0"/>
                </a:rPr>
                <a:t>59</a:t>
              </a:r>
              <a:endParaRPr lang="en-US" altLang="zh-TW" dirty="0">
                <a:solidFill>
                  <a:srgbClr val="0000FF"/>
                </a:solidFill>
              </a:endParaRPr>
            </a:p>
          </p:txBody>
        </p: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471" y="3689"/>
              <a:ext cx="31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 dirty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48</a:t>
              </a:r>
              <a:endParaRPr lang="en-US" altLang="zh-TW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34"/>
            <p:cNvSpPr>
              <a:spLocks noChangeArrowheads="1"/>
            </p:cNvSpPr>
            <p:nvPr/>
          </p:nvSpPr>
          <p:spPr bwMode="auto">
            <a:xfrm>
              <a:off x="1221" y="368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solidFill>
                    <a:srgbClr val="008000"/>
                  </a:solidFill>
                  <a:latin typeface="Berlin Sans FB Demi" panose="020E0802020502020306" pitchFamily="34" charset="0"/>
                </a:rPr>
                <a:t>19</a:t>
              </a:r>
              <a:endParaRPr lang="en-US" altLang="zh-TW">
                <a:solidFill>
                  <a:srgbClr val="008000"/>
                </a:solidFill>
              </a:endParaRPr>
            </a:p>
          </p:txBody>
        </p:sp>
        <p:sp>
          <p:nvSpPr>
            <p:cNvPr id="11" name="Oval 35"/>
            <p:cNvSpPr>
              <a:spLocks noChangeArrowheads="1"/>
            </p:cNvSpPr>
            <p:nvPr/>
          </p:nvSpPr>
          <p:spPr bwMode="auto">
            <a:xfrm>
              <a:off x="1509" y="368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11</a:t>
              </a:r>
              <a:endParaRPr lang="en-US" altLang="zh-TW"/>
            </a:p>
          </p:txBody>
        </p:sp>
        <p:sp>
          <p:nvSpPr>
            <p:cNvPr id="12" name="Line 36"/>
            <p:cNvSpPr>
              <a:spLocks noChangeShapeType="1"/>
            </p:cNvSpPr>
            <p:nvPr/>
          </p:nvSpPr>
          <p:spPr bwMode="auto">
            <a:xfrm flipH="1">
              <a:off x="1005" y="3185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37"/>
            <p:cNvSpPr>
              <a:spLocks noChangeShapeType="1"/>
            </p:cNvSpPr>
            <p:nvPr/>
          </p:nvSpPr>
          <p:spPr bwMode="auto">
            <a:xfrm>
              <a:off x="1653" y="3185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38"/>
            <p:cNvSpPr>
              <a:spLocks noChangeShapeType="1"/>
            </p:cNvSpPr>
            <p:nvPr/>
          </p:nvSpPr>
          <p:spPr bwMode="auto">
            <a:xfrm flipH="1">
              <a:off x="645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39"/>
            <p:cNvSpPr>
              <a:spLocks noChangeShapeType="1"/>
            </p:cNvSpPr>
            <p:nvPr/>
          </p:nvSpPr>
          <p:spPr bwMode="auto">
            <a:xfrm flipH="1">
              <a:off x="1653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40"/>
            <p:cNvSpPr>
              <a:spLocks noChangeShapeType="1"/>
            </p:cNvSpPr>
            <p:nvPr/>
          </p:nvSpPr>
          <p:spPr bwMode="auto">
            <a:xfrm>
              <a:off x="1149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Oval 41"/>
            <p:cNvSpPr>
              <a:spLocks noChangeArrowheads="1"/>
            </p:cNvSpPr>
            <p:nvPr/>
          </p:nvSpPr>
          <p:spPr bwMode="auto">
            <a:xfrm>
              <a:off x="2229" y="3689"/>
              <a:ext cx="334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solidFill>
                    <a:srgbClr val="0000FF"/>
                  </a:solidFill>
                  <a:latin typeface="Berlin Sans FB Demi" panose="020E0802020502020306" pitchFamily="34" charset="0"/>
                </a:rPr>
                <a:t>26</a:t>
              </a:r>
              <a:endParaRPr lang="en-US" altLang="zh-TW">
                <a:solidFill>
                  <a:srgbClr val="0000FF"/>
                </a:solidFill>
              </a:endParaRPr>
            </a:p>
          </p:txBody>
        </p:sp>
        <p:sp>
          <p:nvSpPr>
            <p:cNvPr id="18" name="Line 42"/>
            <p:cNvSpPr>
              <a:spLocks noChangeShapeType="1"/>
            </p:cNvSpPr>
            <p:nvPr/>
          </p:nvSpPr>
          <p:spPr bwMode="auto">
            <a:xfrm>
              <a:off x="2157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Oval 43"/>
            <p:cNvSpPr>
              <a:spLocks noChangeArrowheads="1"/>
            </p:cNvSpPr>
            <p:nvPr/>
          </p:nvSpPr>
          <p:spPr bwMode="auto">
            <a:xfrm>
              <a:off x="285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15</a:t>
              </a:r>
              <a:endParaRPr lang="en-US" altLang="zh-TW"/>
            </a:p>
          </p:txBody>
        </p:sp>
        <p:sp>
          <p:nvSpPr>
            <p:cNvPr id="20" name="Oval 44"/>
            <p:cNvSpPr>
              <a:spLocks noChangeArrowheads="1"/>
            </p:cNvSpPr>
            <p:nvPr/>
          </p:nvSpPr>
          <p:spPr bwMode="auto">
            <a:xfrm>
              <a:off x="717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1</a:t>
              </a:r>
              <a:endParaRPr lang="en-US" altLang="zh-TW">
                <a:solidFill>
                  <a:srgbClr val="FF0000"/>
                </a:solidFill>
              </a:endParaRPr>
            </a:p>
          </p:txBody>
        </p:sp>
        <p:sp>
          <p:nvSpPr>
            <p:cNvPr id="21" name="Oval 45"/>
            <p:cNvSpPr>
              <a:spLocks noChangeArrowheads="1"/>
            </p:cNvSpPr>
            <p:nvPr/>
          </p:nvSpPr>
          <p:spPr bwMode="auto">
            <a:xfrm>
              <a:off x="1005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solidFill>
                    <a:srgbClr val="008000"/>
                  </a:solidFill>
                  <a:latin typeface="Berlin Sans FB Demi" panose="020E0802020502020306" pitchFamily="34" charset="0"/>
                </a:rPr>
                <a:t>5</a:t>
              </a:r>
              <a:endParaRPr lang="en-US" altLang="zh-TW" b="0">
                <a:solidFill>
                  <a:srgbClr val="008000"/>
                </a:solidFill>
              </a:endParaRPr>
            </a:p>
          </p:txBody>
        </p:sp>
        <p:sp>
          <p:nvSpPr>
            <p:cNvPr id="22" name="Line 46"/>
            <p:cNvSpPr>
              <a:spLocks noChangeShapeType="1"/>
            </p:cNvSpPr>
            <p:nvPr/>
          </p:nvSpPr>
          <p:spPr bwMode="auto">
            <a:xfrm flipH="1">
              <a:off x="42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 flipH="1">
              <a:off x="114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78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5" name="Group 49"/>
          <p:cNvGrpSpPr>
            <a:grpSpLocks/>
          </p:cNvGrpSpPr>
          <p:nvPr/>
        </p:nvGrpSpPr>
        <p:grpSpPr bwMode="auto">
          <a:xfrm>
            <a:off x="755650" y="1125761"/>
            <a:ext cx="3576638" cy="2057400"/>
            <a:chOff x="285" y="3041"/>
            <a:chExt cx="2253" cy="1296"/>
          </a:xfrm>
        </p:grpSpPr>
        <p:sp>
          <p:nvSpPr>
            <p:cNvPr id="26" name="Oval 50"/>
            <p:cNvSpPr>
              <a:spLocks noChangeArrowheads="1"/>
            </p:cNvSpPr>
            <p:nvPr/>
          </p:nvSpPr>
          <p:spPr bwMode="auto">
            <a:xfrm>
              <a:off x="1314" y="3041"/>
              <a:ext cx="339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 dirty="0">
                  <a:latin typeface="Berlin Sans FB Demi" panose="020E0802020502020306" pitchFamily="34" charset="0"/>
                </a:rPr>
                <a:t>26</a:t>
              </a:r>
              <a:endParaRPr lang="en-US" altLang="zh-TW" dirty="0"/>
            </a:p>
          </p:txBody>
        </p:sp>
        <p:sp>
          <p:nvSpPr>
            <p:cNvPr id="27" name="Oval 51"/>
            <p:cNvSpPr>
              <a:spLocks noChangeArrowheads="1"/>
            </p:cNvSpPr>
            <p:nvPr/>
          </p:nvSpPr>
          <p:spPr bwMode="auto">
            <a:xfrm>
              <a:off x="861" y="332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solidFill>
                    <a:srgbClr val="008000"/>
                  </a:solidFill>
                  <a:latin typeface="Berlin Sans FB Demi" panose="020E0802020502020306" pitchFamily="34" charset="0"/>
                </a:rPr>
                <a:t>61</a:t>
              </a:r>
              <a:endParaRPr lang="en-US" altLang="zh-TW">
                <a:solidFill>
                  <a:srgbClr val="008000"/>
                </a:solidFill>
              </a:endParaRPr>
            </a:p>
          </p:txBody>
        </p:sp>
        <p:sp>
          <p:nvSpPr>
            <p:cNvPr id="28" name="Oval 52"/>
            <p:cNvSpPr>
              <a:spLocks noChangeArrowheads="1"/>
            </p:cNvSpPr>
            <p:nvPr/>
          </p:nvSpPr>
          <p:spPr bwMode="auto">
            <a:xfrm>
              <a:off x="1833" y="3329"/>
              <a:ext cx="324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77</a:t>
              </a:r>
              <a:endParaRPr lang="en-US" altLang="zh-TW"/>
            </a:p>
          </p:txBody>
        </p:sp>
        <p:sp>
          <p:nvSpPr>
            <p:cNvPr id="29" name="Oval 53"/>
            <p:cNvSpPr>
              <a:spLocks noChangeArrowheads="1"/>
            </p:cNvSpPr>
            <p:nvPr/>
          </p:nvSpPr>
          <p:spPr bwMode="auto">
            <a:xfrm>
              <a:off x="480" y="3689"/>
              <a:ext cx="309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 dirty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48</a:t>
              </a:r>
              <a:endParaRPr lang="en-US" altLang="zh-TW" dirty="0">
                <a:solidFill>
                  <a:srgbClr val="FF0000"/>
                </a:solidFill>
              </a:endParaRPr>
            </a:p>
          </p:txBody>
        </p:sp>
        <p:sp>
          <p:nvSpPr>
            <p:cNvPr id="30" name="Oval 54"/>
            <p:cNvSpPr>
              <a:spLocks noChangeArrowheads="1"/>
            </p:cNvSpPr>
            <p:nvPr/>
          </p:nvSpPr>
          <p:spPr bwMode="auto">
            <a:xfrm>
              <a:off x="1221" y="368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solidFill>
                    <a:srgbClr val="008000"/>
                  </a:solidFill>
                  <a:latin typeface="Berlin Sans FB Demi" panose="020E0802020502020306" pitchFamily="34" charset="0"/>
                </a:rPr>
                <a:t>19</a:t>
              </a:r>
              <a:endParaRPr lang="en-US" altLang="zh-TW">
                <a:solidFill>
                  <a:srgbClr val="008000"/>
                </a:solidFill>
              </a:endParaRPr>
            </a:p>
          </p:txBody>
        </p:sp>
        <p:sp>
          <p:nvSpPr>
            <p:cNvPr id="31" name="Oval 55"/>
            <p:cNvSpPr>
              <a:spLocks noChangeArrowheads="1"/>
            </p:cNvSpPr>
            <p:nvPr/>
          </p:nvSpPr>
          <p:spPr bwMode="auto">
            <a:xfrm>
              <a:off x="1509" y="368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11</a:t>
              </a:r>
              <a:endParaRPr lang="en-US" altLang="zh-TW"/>
            </a:p>
          </p:txBody>
        </p:sp>
        <p:sp>
          <p:nvSpPr>
            <p:cNvPr id="32" name="Line 56"/>
            <p:cNvSpPr>
              <a:spLocks noChangeShapeType="1"/>
            </p:cNvSpPr>
            <p:nvPr/>
          </p:nvSpPr>
          <p:spPr bwMode="auto">
            <a:xfrm flipH="1">
              <a:off x="1005" y="3185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Line 57"/>
            <p:cNvSpPr>
              <a:spLocks noChangeShapeType="1"/>
            </p:cNvSpPr>
            <p:nvPr/>
          </p:nvSpPr>
          <p:spPr bwMode="auto">
            <a:xfrm>
              <a:off x="1653" y="3185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Line 58"/>
            <p:cNvSpPr>
              <a:spLocks noChangeShapeType="1"/>
            </p:cNvSpPr>
            <p:nvPr/>
          </p:nvSpPr>
          <p:spPr bwMode="auto">
            <a:xfrm flipH="1">
              <a:off x="645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Line 59"/>
            <p:cNvSpPr>
              <a:spLocks noChangeShapeType="1"/>
            </p:cNvSpPr>
            <p:nvPr/>
          </p:nvSpPr>
          <p:spPr bwMode="auto">
            <a:xfrm flipH="1">
              <a:off x="1653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Line 60"/>
            <p:cNvSpPr>
              <a:spLocks noChangeShapeType="1"/>
            </p:cNvSpPr>
            <p:nvPr/>
          </p:nvSpPr>
          <p:spPr bwMode="auto">
            <a:xfrm>
              <a:off x="1149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Oval 61"/>
            <p:cNvSpPr>
              <a:spLocks noChangeArrowheads="1"/>
            </p:cNvSpPr>
            <p:nvPr/>
          </p:nvSpPr>
          <p:spPr bwMode="auto">
            <a:xfrm>
              <a:off x="2229" y="3689"/>
              <a:ext cx="309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59</a:t>
              </a:r>
              <a:endParaRPr lang="en-US" altLang="zh-TW"/>
            </a:p>
          </p:txBody>
        </p:sp>
        <p:sp>
          <p:nvSpPr>
            <p:cNvPr id="38" name="Line 62"/>
            <p:cNvSpPr>
              <a:spLocks noChangeShapeType="1"/>
            </p:cNvSpPr>
            <p:nvPr/>
          </p:nvSpPr>
          <p:spPr bwMode="auto">
            <a:xfrm>
              <a:off x="2157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Oval 63"/>
            <p:cNvSpPr>
              <a:spLocks noChangeArrowheads="1"/>
            </p:cNvSpPr>
            <p:nvPr/>
          </p:nvSpPr>
          <p:spPr bwMode="auto">
            <a:xfrm>
              <a:off x="285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15</a:t>
              </a:r>
              <a:endParaRPr lang="en-US" altLang="zh-TW"/>
            </a:p>
          </p:txBody>
        </p:sp>
        <p:sp>
          <p:nvSpPr>
            <p:cNvPr id="40" name="Oval 64"/>
            <p:cNvSpPr>
              <a:spLocks noChangeArrowheads="1"/>
            </p:cNvSpPr>
            <p:nvPr/>
          </p:nvSpPr>
          <p:spPr bwMode="auto">
            <a:xfrm>
              <a:off x="717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1</a:t>
              </a:r>
              <a:endParaRPr lang="en-US" altLang="zh-TW">
                <a:solidFill>
                  <a:srgbClr val="FF0000"/>
                </a:solidFill>
              </a:endParaRPr>
            </a:p>
          </p:txBody>
        </p:sp>
        <p:sp>
          <p:nvSpPr>
            <p:cNvPr id="41" name="Oval 65"/>
            <p:cNvSpPr>
              <a:spLocks noChangeArrowheads="1"/>
            </p:cNvSpPr>
            <p:nvPr/>
          </p:nvSpPr>
          <p:spPr bwMode="auto">
            <a:xfrm>
              <a:off x="1005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solidFill>
                    <a:srgbClr val="008000"/>
                  </a:solidFill>
                  <a:latin typeface="Berlin Sans FB Demi" panose="020E0802020502020306" pitchFamily="34" charset="0"/>
                </a:rPr>
                <a:t>5</a:t>
              </a:r>
              <a:endParaRPr lang="en-US" altLang="zh-TW" b="0">
                <a:solidFill>
                  <a:srgbClr val="008000"/>
                </a:solidFill>
              </a:endParaRPr>
            </a:p>
          </p:txBody>
        </p:sp>
        <p:sp>
          <p:nvSpPr>
            <p:cNvPr id="42" name="Line 66"/>
            <p:cNvSpPr>
              <a:spLocks noChangeShapeType="1"/>
            </p:cNvSpPr>
            <p:nvPr/>
          </p:nvSpPr>
          <p:spPr bwMode="auto">
            <a:xfrm flipH="1">
              <a:off x="42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Line 67"/>
            <p:cNvSpPr>
              <a:spLocks noChangeShapeType="1"/>
            </p:cNvSpPr>
            <p:nvPr/>
          </p:nvSpPr>
          <p:spPr bwMode="auto">
            <a:xfrm flipH="1">
              <a:off x="114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" name="Line 68"/>
            <p:cNvSpPr>
              <a:spLocks noChangeShapeType="1"/>
            </p:cNvSpPr>
            <p:nvPr/>
          </p:nvSpPr>
          <p:spPr bwMode="auto">
            <a:xfrm>
              <a:off x="789" y="3833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6" name="Rectangle 69"/>
          <p:cNvSpPr txBox="1">
            <a:spLocks noChangeArrowheads="1"/>
          </p:cNvSpPr>
          <p:nvPr/>
        </p:nvSpPr>
        <p:spPr>
          <a:xfrm>
            <a:off x="468313" y="3429223"/>
            <a:ext cx="8229600" cy="2303463"/>
          </a:xfrm>
          <a:prstGeom prst="rect">
            <a:avLst/>
          </a:prstGeom>
          <a:noFill/>
          <a:ln/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>
                <a:sym typeface="Wingdings 2" panose="05020102010507070707" pitchFamily="18" charset="2"/>
              </a:rPr>
              <a:t>同樣資料，用</a:t>
            </a:r>
            <a:r>
              <a:rPr lang="en-US" altLang="zh-TW" dirty="0">
                <a:sym typeface="Wingdings 2" panose="05020102010507070707" pitchFamily="18" charset="2"/>
              </a:rPr>
              <a:t>Top-Down</a:t>
            </a:r>
            <a:r>
              <a:rPr lang="zh-TW" altLang="en-US" dirty="0">
                <a:sym typeface="Wingdings 2" panose="05020102010507070707" pitchFamily="18" charset="2"/>
              </a:rPr>
              <a:t>及</a:t>
            </a:r>
            <a:r>
              <a:rPr lang="en-US" altLang="zh-TW" dirty="0">
                <a:sym typeface="Wingdings 2" panose="05020102010507070707" pitchFamily="18" charset="2"/>
              </a:rPr>
              <a:t>Bottom-up</a:t>
            </a:r>
            <a:r>
              <a:rPr lang="zh-TW" altLang="en-US" dirty="0">
                <a:sym typeface="Wingdings 2" panose="05020102010507070707" pitchFamily="18" charset="2"/>
              </a:rPr>
              <a:t>所建立出來的</a:t>
            </a:r>
            <a:r>
              <a:rPr lang="en-US" altLang="zh-TW" dirty="0">
                <a:sym typeface="Wingdings 2" panose="05020102010507070707" pitchFamily="18" charset="2"/>
              </a:rPr>
              <a:t>Max-Heap</a:t>
            </a:r>
            <a:r>
              <a:rPr lang="zh-TW" altLang="en-US" dirty="0">
                <a:sym typeface="Wingdings 2" panose="05020102010507070707" pitchFamily="18" charset="2"/>
              </a:rPr>
              <a:t>不一定相同。</a:t>
            </a:r>
          </a:p>
          <a:p>
            <a:pPr marL="352425" indent="-352425">
              <a:lnSpc>
                <a:spcPct val="120000"/>
              </a:lnSpc>
              <a:spcBef>
                <a:spcPct val="30000"/>
              </a:spcBef>
            </a:pPr>
            <a:r>
              <a:rPr lang="zh-TW" altLang="en-US" dirty="0">
                <a:sym typeface="Wingdings 2" panose="05020102010507070707" pitchFamily="18" charset="2"/>
              </a:rPr>
              <a:t>通常</a:t>
            </a:r>
            <a:r>
              <a:rPr lang="en-US" altLang="zh-TW" dirty="0">
                <a:sym typeface="Wingdings 2" panose="05020102010507070707" pitchFamily="18" charset="2"/>
              </a:rPr>
              <a:t>Bottom-up</a:t>
            </a:r>
            <a:r>
              <a:rPr lang="zh-TW" altLang="en-US" dirty="0">
                <a:sym typeface="Wingdings 2" panose="05020102010507070707" pitchFamily="18" charset="2"/>
              </a:rPr>
              <a:t>的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anose="05020102010507070707" pitchFamily="18" charset="2"/>
              </a:rPr>
              <a:t>實際執行速度</a:t>
            </a:r>
            <a:r>
              <a:rPr lang="zh-TW" altLang="en-US" dirty="0">
                <a:sym typeface="Wingdings 2" panose="05020102010507070707" pitchFamily="18" charset="2"/>
              </a:rPr>
              <a:t>較快</a:t>
            </a:r>
            <a:r>
              <a:rPr lang="en-US" altLang="zh-TW" dirty="0">
                <a:sym typeface="Wingdings 2" panose="05020102010507070707" pitchFamily="18" charset="2"/>
              </a:rPr>
              <a:t>!! </a:t>
            </a: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757238" y="1052736"/>
            <a:ext cx="3598861" cy="2160587"/>
          </a:xfrm>
          <a:prstGeom prst="rect">
            <a:avLst/>
          </a:prstGeom>
          <a:solidFill>
            <a:srgbClr val="0000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910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293238"/>
              </p:ext>
            </p:extLst>
          </p:nvPr>
        </p:nvGraphicFramePr>
        <p:xfrm>
          <a:off x="1908175" y="1417315"/>
          <a:ext cx="5327650" cy="2371725"/>
        </p:xfrm>
        <a:graphic>
          <a:graphicData uri="http://schemas.openxmlformats.org/drawingml/2006/table">
            <a:tbl>
              <a:tblPr/>
              <a:tblGrid>
                <a:gridCol w="2898775">
                  <a:extLst>
                    <a:ext uri="{9D8B030D-6E8A-4147-A177-3AD203B41FA5}">
                      <a16:colId xmlns:a16="http://schemas.microsoft.com/office/drawing/2014/main" val="2885194741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43117859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Heap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操作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Time Complexity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21309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Insert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O(log</a:t>
                      </a:r>
                      <a:r>
                        <a:rPr kumimoji="1" lang="en-US" altLang="zh-TW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21460"/>
                  </a:ext>
                </a:extLst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Delete Max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O(log</a:t>
                      </a:r>
                      <a:r>
                        <a:rPr kumimoji="1" lang="en-US" altLang="zh-TW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64805"/>
                  </a:ext>
                </a:extLst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Search for Max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975930"/>
                  </a:ext>
                </a:extLst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建立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Heap 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(n</a:t>
                      </a: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筆資料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1pPr>
                      <a:lvl2pPr marL="452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2pPr>
                      <a:lvl3pPr marL="90328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3pPr>
                      <a:lvl4pPr marL="1339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4pPr>
                      <a:lvl5pPr marL="17891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5pPr>
                      <a:lvl6pPr marL="2246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6pPr>
                      <a:lvl7pPr marL="2703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7pPr>
                      <a:lvl8pPr marL="3160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8pPr>
                      <a:lvl9pPr marL="3617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Berlin Sans FB" panose="020E0602020502020306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O(n)      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補充 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Berlin Sans FB" panose="020E0602020502020306" pitchFamily="34" charset="0"/>
                          <a:ea typeface="新細明體" panose="02020500000000000000" pitchFamily="18" charset="-120"/>
                        </a:rPr>
                        <a:t>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900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8542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52376"/>
          </a:xfrm>
        </p:spPr>
        <p:txBody>
          <a:bodyPr/>
          <a:lstStyle/>
          <a:p>
            <a:r>
              <a:rPr lang="en-US" altLang="zh-TW" cap="none" dirty="0"/>
              <a:t>Heap Sort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750" y="1484313"/>
            <a:ext cx="8134350" cy="5040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/>
            <a:r>
              <a:rPr lang="en-US" altLang="zh-TW" dirty="0"/>
              <a:t>Step:</a:t>
            </a:r>
          </a:p>
          <a:p>
            <a:pPr marL="898525" lvl="1" indent="-352425">
              <a:buClr>
                <a:schemeClr val="tx1"/>
              </a:buClr>
              <a:buSzPct val="95000"/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將資料先以 “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Bottom-up</a:t>
            </a:r>
            <a:r>
              <a:rPr lang="en-US" altLang="zh-TW" dirty="0"/>
              <a:t>” </a:t>
            </a:r>
            <a:r>
              <a:rPr lang="zh-TW" altLang="en-US" dirty="0"/>
              <a:t>的方式建立</a:t>
            </a:r>
            <a:r>
              <a:rPr lang="en-US" altLang="zh-TW" dirty="0"/>
              <a:t>Max-Heap</a:t>
            </a:r>
          </a:p>
          <a:p>
            <a:pPr marL="898525" lvl="1" indent="-352425">
              <a:buClr>
                <a:schemeClr val="tx1"/>
              </a:buClr>
              <a:buSzPct val="95000"/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執行 </a:t>
            </a:r>
            <a:r>
              <a:rPr lang="en-US" altLang="zh-TW" dirty="0"/>
              <a:t>n-1 </a:t>
            </a:r>
            <a:r>
              <a:rPr lang="zh-TW" altLang="en-US" dirty="0"/>
              <a:t>回合的 “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Delete Max.</a:t>
            </a:r>
            <a:r>
              <a:rPr lang="en-US" altLang="zh-TW" dirty="0"/>
              <a:t>” </a:t>
            </a:r>
            <a:r>
              <a:rPr lang="zh-TW" altLang="en-US" dirty="0"/>
              <a:t>動作</a:t>
            </a:r>
          </a:p>
          <a:p>
            <a:pPr marL="352425" indent="-352425">
              <a:buSzPct val="75000"/>
            </a:pPr>
            <a:r>
              <a:rPr lang="zh-TW" altLang="en-US" dirty="0"/>
              <a:t>給予 </a:t>
            </a:r>
            <a:r>
              <a:rPr lang="en-US" altLang="zh-TW" dirty="0"/>
              <a:t>26, 5, 77, 1, 61, 11, 59, 15, 48, 19</a:t>
            </a:r>
            <a:r>
              <a:rPr lang="zh-TW" altLang="en-US" dirty="0"/>
              <a:t>，寫出</a:t>
            </a:r>
            <a:r>
              <a:rPr lang="en-US" altLang="zh-TW" dirty="0"/>
              <a:t>Heap Sort</a:t>
            </a:r>
            <a:r>
              <a:rPr lang="zh-TW" altLang="en-US" dirty="0"/>
              <a:t>的過程</a:t>
            </a:r>
          </a:p>
          <a:p>
            <a:pPr marL="352425" indent="-352425">
              <a:buSzPct val="75000"/>
              <a:buFont typeface="Wingdings" panose="05000000000000000000" pitchFamily="2" charset="2"/>
              <a:buNone/>
            </a:pPr>
            <a:r>
              <a:rPr lang="en-US" altLang="zh-TW" dirty="0"/>
              <a:t>Sol:  </a:t>
            </a:r>
            <a:r>
              <a:rPr lang="en-US" altLang="zh-TW" dirty="0">
                <a:sym typeface="Wingdings 2" panose="05020102010507070707" pitchFamily="18" charset="2"/>
              </a:rPr>
              <a:t></a:t>
            </a:r>
            <a:r>
              <a:rPr lang="zh-TW" altLang="en-US" dirty="0"/>
              <a:t>先以 “</a:t>
            </a:r>
            <a:r>
              <a:rPr lang="en-US" altLang="zh-TW" dirty="0"/>
              <a:t>Bottom-up” </a:t>
            </a:r>
            <a:r>
              <a:rPr lang="zh-TW" altLang="en-US" dirty="0"/>
              <a:t>的方式建立</a:t>
            </a:r>
            <a:r>
              <a:rPr lang="en-US" altLang="zh-TW" dirty="0"/>
              <a:t>Max-Heap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555875" y="4155054"/>
            <a:ext cx="4037119" cy="2514034"/>
            <a:chOff x="285" y="3006"/>
            <a:chExt cx="2275" cy="1331"/>
          </a:xfrm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1365" y="3006"/>
              <a:ext cx="323" cy="3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77</a:t>
              </a:r>
              <a:endParaRPr lang="en-US" altLang="zh-TW" sz="1600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861" y="332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61</a:t>
              </a:r>
              <a:endParaRPr lang="en-US" altLang="zh-TW" sz="1600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1869" y="3294"/>
              <a:ext cx="323" cy="3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 dirty="0">
                  <a:latin typeface="Berlin Sans FB Demi" panose="020E0802020502020306" pitchFamily="34" charset="0"/>
                </a:rPr>
                <a:t>59</a:t>
              </a:r>
              <a:endParaRPr lang="en-US" altLang="zh-TW" sz="1600" dirty="0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37" y="3625"/>
              <a:ext cx="348" cy="2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 dirty="0">
                  <a:latin typeface="Berlin Sans FB Demi" panose="020E0802020502020306" pitchFamily="34" charset="0"/>
                </a:rPr>
                <a:t>48</a:t>
              </a:r>
              <a:endParaRPr lang="en-US" altLang="zh-TW" sz="1600" dirty="0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1178" y="3646"/>
              <a:ext cx="327" cy="3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 dirty="0">
                  <a:latin typeface="Berlin Sans FB Demi" panose="020E0802020502020306" pitchFamily="34" charset="0"/>
                </a:rPr>
                <a:t>19</a:t>
              </a:r>
              <a:endParaRPr lang="en-US" altLang="zh-TW" sz="1600" dirty="0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1509" y="368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11</a:t>
              </a:r>
              <a:endParaRPr lang="en-US" altLang="zh-TW" sz="1600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1005" y="3185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653" y="3185"/>
              <a:ext cx="28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717" y="3473"/>
              <a:ext cx="14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1653" y="3473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149" y="3473"/>
              <a:ext cx="14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2229" y="3646"/>
              <a:ext cx="331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26</a:t>
              </a:r>
              <a:endParaRPr lang="en-US" altLang="zh-TW" sz="1600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2171" y="3537"/>
              <a:ext cx="159" cy="1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285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15</a:t>
              </a:r>
              <a:endParaRPr lang="en-US" altLang="zh-TW" sz="1600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717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1</a:t>
              </a:r>
              <a:endParaRPr lang="en-US" altLang="zh-TW" sz="1600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1005" y="4049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600" b="0">
                  <a:latin typeface="Berlin Sans FB Demi" panose="020E0802020502020306" pitchFamily="34" charset="0"/>
                </a:rPr>
                <a:t>5</a:t>
              </a:r>
              <a:endParaRPr lang="en-US" altLang="zh-TW" sz="1600" b="0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H="1">
              <a:off x="429" y="3908"/>
              <a:ext cx="68" cy="1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1149" y="3934"/>
              <a:ext cx="68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785" y="3841"/>
              <a:ext cx="76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69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836712"/>
            <a:ext cx="8208963" cy="511175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2" panose="05020102010507070707" pitchFamily="18" charset="2"/>
              </a:rPr>
              <a:t> </a:t>
            </a:r>
            <a:r>
              <a:rPr lang="zh-TW" altLang="en-US" dirty="0"/>
              <a:t>執行 </a:t>
            </a:r>
            <a:r>
              <a:rPr lang="en-US" altLang="zh-TW" dirty="0"/>
              <a:t>n-1 </a:t>
            </a:r>
            <a:r>
              <a:rPr lang="zh-TW" altLang="en-US" dirty="0"/>
              <a:t>回合的 “</a:t>
            </a:r>
            <a:r>
              <a:rPr lang="en-US" altLang="zh-TW" dirty="0"/>
              <a:t>Delete Max.” </a:t>
            </a:r>
            <a:r>
              <a:rPr lang="zh-TW" altLang="en-US" dirty="0"/>
              <a:t>動作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u="sng" dirty="0"/>
              <a:t>Pass 1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FF0000"/>
                </a:solidFill>
              </a:rPr>
              <a:t>77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u="sng" dirty="0"/>
              <a:t>Pass 2</a:t>
            </a:r>
            <a:r>
              <a:rPr lang="en-US" altLang="zh-TW" dirty="0"/>
              <a:t>: 77, </a:t>
            </a:r>
            <a:r>
              <a:rPr lang="en-US" altLang="zh-TW" dirty="0">
                <a:solidFill>
                  <a:srgbClr val="FF0000"/>
                </a:solidFill>
              </a:rPr>
              <a:t>61</a:t>
            </a:r>
          </a:p>
        </p:txBody>
      </p:sp>
      <p:sp>
        <p:nvSpPr>
          <p:cNvPr id="5" name="Oval 66"/>
          <p:cNvSpPr>
            <a:spLocks noChangeArrowheads="1"/>
          </p:cNvSpPr>
          <p:nvPr/>
        </p:nvSpPr>
        <p:spPr bwMode="auto">
          <a:xfrm>
            <a:off x="2758307" y="1557437"/>
            <a:ext cx="47625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 dirty="0">
                <a:latin typeface="Berlin Sans FB Demi" panose="020E0802020502020306" pitchFamily="34" charset="0"/>
              </a:rPr>
              <a:t>77</a:t>
            </a:r>
            <a:endParaRPr lang="en-US" altLang="zh-TW" dirty="0"/>
          </a:p>
        </p:txBody>
      </p:sp>
      <p:sp>
        <p:nvSpPr>
          <p:cNvPr id="6" name="Oval 67"/>
          <p:cNvSpPr>
            <a:spLocks noChangeArrowheads="1"/>
          </p:cNvSpPr>
          <p:nvPr/>
        </p:nvSpPr>
        <p:spPr bwMode="auto">
          <a:xfrm>
            <a:off x="1958207" y="2014637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61</a:t>
            </a:r>
            <a:endParaRPr lang="en-US" altLang="zh-TW"/>
          </a:p>
        </p:txBody>
      </p:sp>
      <p:sp>
        <p:nvSpPr>
          <p:cNvPr id="7" name="Oval 68"/>
          <p:cNvSpPr>
            <a:spLocks noChangeArrowheads="1"/>
          </p:cNvSpPr>
          <p:nvPr/>
        </p:nvSpPr>
        <p:spPr bwMode="auto">
          <a:xfrm>
            <a:off x="3558406" y="2014636"/>
            <a:ext cx="516433" cy="51643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59</a:t>
            </a:r>
            <a:endParaRPr lang="en-US" altLang="zh-TW"/>
          </a:p>
        </p:txBody>
      </p:sp>
      <p:sp>
        <p:nvSpPr>
          <p:cNvPr id="8" name="Oval 69"/>
          <p:cNvSpPr>
            <a:spLocks noChangeArrowheads="1"/>
          </p:cNvSpPr>
          <p:nvPr/>
        </p:nvSpPr>
        <p:spPr bwMode="auto">
          <a:xfrm>
            <a:off x="1331640" y="2531070"/>
            <a:ext cx="512267" cy="51226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48</a:t>
            </a:r>
            <a:endParaRPr lang="en-US" altLang="zh-TW"/>
          </a:p>
        </p:txBody>
      </p:sp>
      <p:sp>
        <p:nvSpPr>
          <p:cNvPr id="9" name="Oval 70"/>
          <p:cNvSpPr>
            <a:spLocks noChangeArrowheads="1"/>
          </p:cNvSpPr>
          <p:nvPr/>
        </p:nvSpPr>
        <p:spPr bwMode="auto">
          <a:xfrm>
            <a:off x="2529707" y="2586137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19</a:t>
            </a:r>
            <a:endParaRPr lang="en-US" altLang="zh-TW"/>
          </a:p>
        </p:txBody>
      </p:sp>
      <p:sp>
        <p:nvSpPr>
          <p:cNvPr id="10" name="Oval 71"/>
          <p:cNvSpPr>
            <a:spLocks noChangeArrowheads="1"/>
          </p:cNvSpPr>
          <p:nvPr/>
        </p:nvSpPr>
        <p:spPr bwMode="auto">
          <a:xfrm>
            <a:off x="2986907" y="2586137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11</a:t>
            </a:r>
            <a:endParaRPr lang="en-US" altLang="zh-TW"/>
          </a:p>
        </p:txBody>
      </p:sp>
      <p:sp>
        <p:nvSpPr>
          <p:cNvPr id="11" name="Line 72"/>
          <p:cNvSpPr>
            <a:spLocks noChangeShapeType="1"/>
          </p:cNvSpPr>
          <p:nvPr/>
        </p:nvSpPr>
        <p:spPr bwMode="auto">
          <a:xfrm flipH="1">
            <a:off x="2186807" y="1786037"/>
            <a:ext cx="5715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73"/>
          <p:cNvSpPr>
            <a:spLocks noChangeShapeType="1"/>
          </p:cNvSpPr>
          <p:nvPr/>
        </p:nvSpPr>
        <p:spPr bwMode="auto">
          <a:xfrm>
            <a:off x="3215507" y="1786037"/>
            <a:ext cx="5715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74"/>
          <p:cNvSpPr>
            <a:spLocks noChangeShapeType="1"/>
          </p:cNvSpPr>
          <p:nvPr/>
        </p:nvSpPr>
        <p:spPr bwMode="auto">
          <a:xfrm flipH="1">
            <a:off x="1615307" y="2243237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75"/>
          <p:cNvSpPr>
            <a:spLocks noChangeShapeType="1"/>
          </p:cNvSpPr>
          <p:nvPr/>
        </p:nvSpPr>
        <p:spPr bwMode="auto">
          <a:xfrm flipH="1">
            <a:off x="3215507" y="2243237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Line 76"/>
          <p:cNvSpPr>
            <a:spLocks noChangeShapeType="1"/>
          </p:cNvSpPr>
          <p:nvPr/>
        </p:nvSpPr>
        <p:spPr bwMode="auto">
          <a:xfrm>
            <a:off x="2415407" y="2243237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Oval 77"/>
          <p:cNvSpPr>
            <a:spLocks noChangeArrowheads="1"/>
          </p:cNvSpPr>
          <p:nvPr/>
        </p:nvSpPr>
        <p:spPr bwMode="auto">
          <a:xfrm>
            <a:off x="4129907" y="2586137"/>
            <a:ext cx="546100" cy="5461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26</a:t>
            </a:r>
            <a:endParaRPr lang="en-US" altLang="zh-TW"/>
          </a:p>
        </p:txBody>
      </p:sp>
      <p:sp>
        <p:nvSpPr>
          <p:cNvPr id="17" name="Line 78"/>
          <p:cNvSpPr>
            <a:spLocks noChangeShapeType="1"/>
          </p:cNvSpPr>
          <p:nvPr/>
        </p:nvSpPr>
        <p:spPr bwMode="auto">
          <a:xfrm>
            <a:off x="4083375" y="2325787"/>
            <a:ext cx="275132" cy="260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" name="Oval 79"/>
          <p:cNvSpPr>
            <a:spLocks noChangeArrowheads="1"/>
          </p:cNvSpPr>
          <p:nvPr/>
        </p:nvSpPr>
        <p:spPr bwMode="auto">
          <a:xfrm>
            <a:off x="1043807" y="3157637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15</a:t>
            </a:r>
            <a:endParaRPr lang="en-US" altLang="zh-TW"/>
          </a:p>
        </p:txBody>
      </p:sp>
      <p:sp>
        <p:nvSpPr>
          <p:cNvPr id="19" name="Oval 80"/>
          <p:cNvSpPr>
            <a:spLocks noChangeArrowheads="1"/>
          </p:cNvSpPr>
          <p:nvPr/>
        </p:nvSpPr>
        <p:spPr bwMode="auto">
          <a:xfrm>
            <a:off x="1729607" y="3157637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</a:t>
            </a:r>
            <a:endParaRPr lang="en-US" altLang="zh-TW"/>
          </a:p>
        </p:txBody>
      </p:sp>
      <p:sp>
        <p:nvSpPr>
          <p:cNvPr id="20" name="Oval 81"/>
          <p:cNvSpPr>
            <a:spLocks noChangeArrowheads="1"/>
          </p:cNvSpPr>
          <p:nvPr/>
        </p:nvSpPr>
        <p:spPr bwMode="auto">
          <a:xfrm>
            <a:off x="2186807" y="3157637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5</a:t>
            </a:r>
            <a:endParaRPr lang="en-US" altLang="zh-TW" b="0"/>
          </a:p>
        </p:txBody>
      </p:sp>
      <p:sp>
        <p:nvSpPr>
          <p:cNvPr id="21" name="Line 82"/>
          <p:cNvSpPr>
            <a:spLocks noChangeShapeType="1"/>
          </p:cNvSpPr>
          <p:nvPr/>
        </p:nvSpPr>
        <p:spPr bwMode="auto">
          <a:xfrm flipH="1">
            <a:off x="1272407" y="2971899"/>
            <a:ext cx="139700" cy="185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" name="Line 83"/>
          <p:cNvSpPr>
            <a:spLocks noChangeShapeType="1"/>
          </p:cNvSpPr>
          <p:nvPr/>
        </p:nvSpPr>
        <p:spPr bwMode="auto">
          <a:xfrm flipH="1">
            <a:off x="2415407" y="2963961"/>
            <a:ext cx="139700" cy="193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Line 84"/>
          <p:cNvSpPr>
            <a:spLocks noChangeShapeType="1"/>
          </p:cNvSpPr>
          <p:nvPr/>
        </p:nvSpPr>
        <p:spPr bwMode="auto">
          <a:xfrm>
            <a:off x="1755007" y="2996951"/>
            <a:ext cx="203200" cy="1606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4499794" y="1959075"/>
            <a:ext cx="793750" cy="696912"/>
            <a:chOff x="2608" y="2355"/>
            <a:chExt cx="500" cy="439"/>
          </a:xfrm>
        </p:grpSpPr>
        <p:sp>
          <p:nvSpPr>
            <p:cNvPr id="25" name="AutoShape 86"/>
            <p:cNvSpPr>
              <a:spLocks noChangeArrowheads="1"/>
            </p:cNvSpPr>
            <p:nvPr/>
          </p:nvSpPr>
          <p:spPr bwMode="auto">
            <a:xfrm>
              <a:off x="2743" y="2568"/>
              <a:ext cx="273" cy="226"/>
            </a:xfrm>
            <a:prstGeom prst="rightArrow">
              <a:avLst>
                <a:gd name="adj1" fmla="val 50000"/>
                <a:gd name="adj2" fmla="val 30199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Text Box 87"/>
            <p:cNvSpPr txBox="1">
              <a:spLocks noChangeArrowheads="1"/>
            </p:cNvSpPr>
            <p:nvPr/>
          </p:nvSpPr>
          <p:spPr bwMode="auto">
            <a:xfrm>
              <a:off x="2608" y="2355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</a:t>
              </a:r>
              <a:r>
                <a:rPr lang="zh-TW" altLang="en-US"/>
                <a:t>調整</a:t>
              </a:r>
              <a:r>
                <a:rPr lang="en-US" altLang="zh-TW"/>
                <a:t>)</a:t>
              </a:r>
            </a:p>
          </p:txBody>
        </p:sp>
      </p:grpSp>
      <p:grpSp>
        <p:nvGrpSpPr>
          <p:cNvPr id="28" name="Group 109"/>
          <p:cNvGrpSpPr>
            <a:grpSpLocks/>
          </p:cNvGrpSpPr>
          <p:nvPr/>
        </p:nvGrpSpPr>
        <p:grpSpPr bwMode="auto">
          <a:xfrm>
            <a:off x="5133207" y="1557437"/>
            <a:ext cx="3602038" cy="2057400"/>
            <a:chOff x="1328" y="2905"/>
            <a:chExt cx="2269" cy="1296"/>
          </a:xfrm>
        </p:grpSpPr>
        <p:sp>
          <p:nvSpPr>
            <p:cNvPr id="29" name="Oval 89"/>
            <p:cNvSpPr>
              <a:spLocks noChangeArrowheads="1"/>
            </p:cNvSpPr>
            <p:nvPr/>
          </p:nvSpPr>
          <p:spPr bwMode="auto">
            <a:xfrm>
              <a:off x="2408" y="2905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61</a:t>
              </a:r>
              <a:endParaRPr lang="en-US" altLang="zh-TW"/>
            </a:p>
          </p:txBody>
        </p:sp>
        <p:sp>
          <p:nvSpPr>
            <p:cNvPr id="30" name="Oval 90"/>
            <p:cNvSpPr>
              <a:spLocks noChangeArrowheads="1"/>
            </p:cNvSpPr>
            <p:nvPr/>
          </p:nvSpPr>
          <p:spPr bwMode="auto">
            <a:xfrm>
              <a:off x="1877" y="3166"/>
              <a:ext cx="315" cy="3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48</a:t>
              </a:r>
              <a:endParaRPr lang="en-US" altLang="zh-TW"/>
            </a:p>
          </p:txBody>
        </p:sp>
        <p:sp>
          <p:nvSpPr>
            <p:cNvPr id="31" name="Oval 91"/>
            <p:cNvSpPr>
              <a:spLocks noChangeArrowheads="1"/>
            </p:cNvSpPr>
            <p:nvPr/>
          </p:nvSpPr>
          <p:spPr bwMode="auto">
            <a:xfrm>
              <a:off x="2840" y="3121"/>
              <a:ext cx="323" cy="32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 dirty="0">
                  <a:latin typeface="Berlin Sans FB Demi" panose="020E0802020502020306" pitchFamily="34" charset="0"/>
                </a:rPr>
                <a:t>59</a:t>
              </a:r>
              <a:endParaRPr lang="en-US" altLang="zh-TW" dirty="0"/>
            </a:p>
          </p:txBody>
        </p:sp>
        <p:sp>
          <p:nvSpPr>
            <p:cNvPr id="32" name="Oval 92"/>
            <p:cNvSpPr>
              <a:spLocks noChangeArrowheads="1"/>
            </p:cNvSpPr>
            <p:nvPr/>
          </p:nvSpPr>
          <p:spPr bwMode="auto">
            <a:xfrm>
              <a:off x="1544" y="3553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15</a:t>
              </a:r>
              <a:endParaRPr lang="en-US" altLang="zh-TW"/>
            </a:p>
          </p:txBody>
        </p:sp>
        <p:sp>
          <p:nvSpPr>
            <p:cNvPr id="33" name="Oval 93"/>
            <p:cNvSpPr>
              <a:spLocks noChangeArrowheads="1"/>
            </p:cNvSpPr>
            <p:nvPr/>
          </p:nvSpPr>
          <p:spPr bwMode="auto">
            <a:xfrm>
              <a:off x="2264" y="3553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19</a:t>
              </a:r>
              <a:endParaRPr lang="en-US" altLang="zh-TW"/>
            </a:p>
          </p:txBody>
        </p:sp>
        <p:sp>
          <p:nvSpPr>
            <p:cNvPr id="34" name="Oval 94"/>
            <p:cNvSpPr>
              <a:spLocks noChangeArrowheads="1"/>
            </p:cNvSpPr>
            <p:nvPr/>
          </p:nvSpPr>
          <p:spPr bwMode="auto">
            <a:xfrm>
              <a:off x="2552" y="3553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11</a:t>
              </a:r>
              <a:endParaRPr lang="en-US" altLang="zh-TW"/>
            </a:p>
          </p:txBody>
        </p:sp>
        <p:sp>
          <p:nvSpPr>
            <p:cNvPr id="35" name="Line 95"/>
            <p:cNvSpPr>
              <a:spLocks noChangeShapeType="1"/>
            </p:cNvSpPr>
            <p:nvPr/>
          </p:nvSpPr>
          <p:spPr bwMode="auto">
            <a:xfrm flipH="1">
              <a:off x="2108" y="3049"/>
              <a:ext cx="30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Line 96"/>
            <p:cNvSpPr>
              <a:spLocks noChangeShapeType="1"/>
            </p:cNvSpPr>
            <p:nvPr/>
          </p:nvSpPr>
          <p:spPr bwMode="auto">
            <a:xfrm>
              <a:off x="2696" y="3049"/>
              <a:ext cx="216" cy="1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Line 97"/>
            <p:cNvSpPr>
              <a:spLocks noChangeShapeType="1"/>
            </p:cNvSpPr>
            <p:nvPr/>
          </p:nvSpPr>
          <p:spPr bwMode="auto">
            <a:xfrm flipH="1">
              <a:off x="1688" y="3389"/>
              <a:ext cx="207" cy="1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Line 98"/>
            <p:cNvSpPr>
              <a:spLocks noChangeShapeType="1"/>
            </p:cNvSpPr>
            <p:nvPr/>
          </p:nvSpPr>
          <p:spPr bwMode="auto">
            <a:xfrm flipH="1">
              <a:off x="2696" y="3409"/>
              <a:ext cx="21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Line 99"/>
            <p:cNvSpPr>
              <a:spLocks noChangeShapeType="1"/>
            </p:cNvSpPr>
            <p:nvPr/>
          </p:nvSpPr>
          <p:spPr bwMode="auto">
            <a:xfrm>
              <a:off x="2192" y="3337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Oval 100"/>
            <p:cNvSpPr>
              <a:spLocks noChangeArrowheads="1"/>
            </p:cNvSpPr>
            <p:nvPr/>
          </p:nvSpPr>
          <p:spPr bwMode="auto">
            <a:xfrm>
              <a:off x="3272" y="3553"/>
              <a:ext cx="325" cy="3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26</a:t>
              </a:r>
              <a:endParaRPr lang="en-US" altLang="zh-TW"/>
            </a:p>
          </p:txBody>
        </p:sp>
        <p:sp>
          <p:nvSpPr>
            <p:cNvPr id="41" name="Line 101"/>
            <p:cNvSpPr>
              <a:spLocks noChangeShapeType="1"/>
            </p:cNvSpPr>
            <p:nvPr/>
          </p:nvSpPr>
          <p:spPr bwMode="auto">
            <a:xfrm>
              <a:off x="3163" y="3371"/>
              <a:ext cx="253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" name="Oval 102"/>
            <p:cNvSpPr>
              <a:spLocks noChangeArrowheads="1"/>
            </p:cNvSpPr>
            <p:nvPr/>
          </p:nvSpPr>
          <p:spPr bwMode="auto">
            <a:xfrm>
              <a:off x="1328" y="3913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</a:t>
              </a:r>
              <a:endParaRPr lang="en-US" altLang="zh-TW"/>
            </a:p>
          </p:txBody>
        </p:sp>
        <p:sp>
          <p:nvSpPr>
            <p:cNvPr id="43" name="Oval 103"/>
            <p:cNvSpPr>
              <a:spLocks noChangeArrowheads="1"/>
            </p:cNvSpPr>
            <p:nvPr/>
          </p:nvSpPr>
          <p:spPr bwMode="auto">
            <a:xfrm>
              <a:off x="1760" y="3913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</a:t>
              </a:r>
              <a:endParaRPr lang="en-US" altLang="zh-TW"/>
            </a:p>
          </p:txBody>
        </p:sp>
        <p:sp>
          <p:nvSpPr>
            <p:cNvPr id="44" name="Line 105"/>
            <p:cNvSpPr>
              <a:spLocks noChangeShapeType="1"/>
            </p:cNvSpPr>
            <p:nvPr/>
          </p:nvSpPr>
          <p:spPr bwMode="auto">
            <a:xfrm flipH="1">
              <a:off x="1472" y="3697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" name="Line 107"/>
            <p:cNvSpPr>
              <a:spLocks noChangeShapeType="1"/>
            </p:cNvSpPr>
            <p:nvPr/>
          </p:nvSpPr>
          <p:spPr bwMode="auto">
            <a:xfrm>
              <a:off x="1832" y="3697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6" name="Rectangle 110"/>
          <p:cNvSpPr>
            <a:spLocks noChangeArrowheads="1"/>
          </p:cNvSpPr>
          <p:nvPr/>
        </p:nvSpPr>
        <p:spPr bwMode="auto">
          <a:xfrm>
            <a:off x="1620367" y="1412975"/>
            <a:ext cx="287337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" name="Rectangle 111"/>
          <p:cNvSpPr>
            <a:spLocks noChangeArrowheads="1"/>
          </p:cNvSpPr>
          <p:nvPr/>
        </p:nvSpPr>
        <p:spPr bwMode="auto">
          <a:xfrm>
            <a:off x="1907704" y="4293790"/>
            <a:ext cx="36036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" name="Oval 132"/>
          <p:cNvSpPr>
            <a:spLocks noChangeArrowheads="1"/>
          </p:cNvSpPr>
          <p:nvPr/>
        </p:nvSpPr>
        <p:spPr bwMode="auto">
          <a:xfrm>
            <a:off x="2758307" y="4035525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61</a:t>
            </a:r>
            <a:endParaRPr lang="en-US" altLang="zh-TW"/>
          </a:p>
        </p:txBody>
      </p:sp>
      <p:sp>
        <p:nvSpPr>
          <p:cNvPr id="49" name="Oval 133"/>
          <p:cNvSpPr>
            <a:spLocks noChangeArrowheads="1"/>
          </p:cNvSpPr>
          <p:nvPr/>
        </p:nvSpPr>
        <p:spPr bwMode="auto">
          <a:xfrm>
            <a:off x="1907704" y="4442222"/>
            <a:ext cx="507703" cy="50770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48</a:t>
            </a:r>
            <a:endParaRPr lang="en-US" altLang="zh-TW"/>
          </a:p>
        </p:txBody>
      </p:sp>
      <p:sp>
        <p:nvSpPr>
          <p:cNvPr id="50" name="Oval 134"/>
          <p:cNvSpPr>
            <a:spLocks noChangeArrowheads="1"/>
          </p:cNvSpPr>
          <p:nvPr/>
        </p:nvSpPr>
        <p:spPr bwMode="auto">
          <a:xfrm>
            <a:off x="3513957" y="4448275"/>
            <a:ext cx="501650" cy="5016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59</a:t>
            </a:r>
            <a:endParaRPr lang="en-US" altLang="zh-TW"/>
          </a:p>
        </p:txBody>
      </p:sp>
      <p:sp>
        <p:nvSpPr>
          <p:cNvPr id="51" name="Oval 135"/>
          <p:cNvSpPr>
            <a:spLocks noChangeArrowheads="1"/>
          </p:cNvSpPr>
          <p:nvPr/>
        </p:nvSpPr>
        <p:spPr bwMode="auto">
          <a:xfrm>
            <a:off x="1386707" y="5064225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15</a:t>
            </a:r>
            <a:endParaRPr lang="en-US" altLang="zh-TW"/>
          </a:p>
        </p:txBody>
      </p:sp>
      <p:sp>
        <p:nvSpPr>
          <p:cNvPr id="52" name="Oval 136"/>
          <p:cNvSpPr>
            <a:spLocks noChangeArrowheads="1"/>
          </p:cNvSpPr>
          <p:nvPr/>
        </p:nvSpPr>
        <p:spPr bwMode="auto">
          <a:xfrm>
            <a:off x="2529707" y="5064225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19</a:t>
            </a:r>
            <a:endParaRPr lang="en-US" altLang="zh-TW"/>
          </a:p>
        </p:txBody>
      </p:sp>
      <p:sp>
        <p:nvSpPr>
          <p:cNvPr id="53" name="Oval 137"/>
          <p:cNvSpPr>
            <a:spLocks noChangeArrowheads="1"/>
          </p:cNvSpPr>
          <p:nvPr/>
        </p:nvSpPr>
        <p:spPr bwMode="auto">
          <a:xfrm>
            <a:off x="2986907" y="5064225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11</a:t>
            </a:r>
            <a:endParaRPr lang="en-US" altLang="zh-TW"/>
          </a:p>
        </p:txBody>
      </p:sp>
      <p:sp>
        <p:nvSpPr>
          <p:cNvPr id="54" name="Line 138"/>
          <p:cNvSpPr>
            <a:spLocks noChangeShapeType="1"/>
          </p:cNvSpPr>
          <p:nvPr/>
        </p:nvSpPr>
        <p:spPr bwMode="auto">
          <a:xfrm flipH="1">
            <a:off x="2305869" y="4264125"/>
            <a:ext cx="45243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" name="Line 139"/>
          <p:cNvSpPr>
            <a:spLocks noChangeShapeType="1"/>
          </p:cNvSpPr>
          <p:nvPr/>
        </p:nvSpPr>
        <p:spPr bwMode="auto">
          <a:xfrm>
            <a:off x="3215507" y="4264125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" name="Line 140"/>
          <p:cNvSpPr>
            <a:spLocks noChangeShapeType="1"/>
          </p:cNvSpPr>
          <p:nvPr/>
        </p:nvSpPr>
        <p:spPr bwMode="auto">
          <a:xfrm flipH="1">
            <a:off x="1615307" y="4827687"/>
            <a:ext cx="342900" cy="236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" name="Line 141"/>
          <p:cNvSpPr>
            <a:spLocks noChangeShapeType="1"/>
          </p:cNvSpPr>
          <p:nvPr/>
        </p:nvSpPr>
        <p:spPr bwMode="auto">
          <a:xfrm flipH="1">
            <a:off x="3215507" y="4721325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" name="Line 142"/>
          <p:cNvSpPr>
            <a:spLocks noChangeShapeType="1"/>
          </p:cNvSpPr>
          <p:nvPr/>
        </p:nvSpPr>
        <p:spPr bwMode="auto">
          <a:xfrm>
            <a:off x="2415407" y="4721325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" name="Oval 143"/>
          <p:cNvSpPr>
            <a:spLocks noChangeArrowheads="1"/>
          </p:cNvSpPr>
          <p:nvPr/>
        </p:nvSpPr>
        <p:spPr bwMode="auto">
          <a:xfrm>
            <a:off x="4129906" y="5064224"/>
            <a:ext cx="498475" cy="4984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26</a:t>
            </a:r>
            <a:endParaRPr lang="en-US" altLang="zh-TW"/>
          </a:p>
        </p:txBody>
      </p:sp>
      <p:sp>
        <p:nvSpPr>
          <p:cNvPr id="60" name="Line 144"/>
          <p:cNvSpPr>
            <a:spLocks noChangeShapeType="1"/>
          </p:cNvSpPr>
          <p:nvPr/>
        </p:nvSpPr>
        <p:spPr bwMode="auto">
          <a:xfrm>
            <a:off x="4015607" y="4721325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" name="Oval 145"/>
          <p:cNvSpPr>
            <a:spLocks noChangeArrowheads="1"/>
          </p:cNvSpPr>
          <p:nvPr/>
        </p:nvSpPr>
        <p:spPr bwMode="auto">
          <a:xfrm>
            <a:off x="1043807" y="5635725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5</a:t>
            </a:r>
            <a:endParaRPr lang="en-US" altLang="zh-TW"/>
          </a:p>
        </p:txBody>
      </p:sp>
      <p:sp>
        <p:nvSpPr>
          <p:cNvPr id="62" name="Oval 146"/>
          <p:cNvSpPr>
            <a:spLocks noChangeArrowheads="1"/>
          </p:cNvSpPr>
          <p:nvPr/>
        </p:nvSpPr>
        <p:spPr bwMode="auto">
          <a:xfrm>
            <a:off x="1729607" y="5635725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</a:t>
            </a:r>
            <a:endParaRPr lang="en-US" altLang="zh-TW"/>
          </a:p>
        </p:txBody>
      </p:sp>
      <p:sp>
        <p:nvSpPr>
          <p:cNvPr id="63" name="Line 147"/>
          <p:cNvSpPr>
            <a:spLocks noChangeShapeType="1"/>
          </p:cNvSpPr>
          <p:nvPr/>
        </p:nvSpPr>
        <p:spPr bwMode="auto">
          <a:xfrm flipH="1">
            <a:off x="1272407" y="5292825"/>
            <a:ext cx="1143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" name="Line 148"/>
          <p:cNvSpPr>
            <a:spLocks noChangeShapeType="1"/>
          </p:cNvSpPr>
          <p:nvPr/>
        </p:nvSpPr>
        <p:spPr bwMode="auto">
          <a:xfrm>
            <a:off x="1843907" y="5292825"/>
            <a:ext cx="1143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" name="Oval 149"/>
          <p:cNvSpPr>
            <a:spLocks noChangeArrowheads="1"/>
          </p:cNvSpPr>
          <p:nvPr/>
        </p:nvSpPr>
        <p:spPr bwMode="auto">
          <a:xfrm>
            <a:off x="2763069" y="4035525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</a:t>
            </a:r>
            <a:endParaRPr lang="en-US" altLang="zh-TW"/>
          </a:p>
        </p:txBody>
      </p:sp>
      <p:grpSp>
        <p:nvGrpSpPr>
          <p:cNvPr id="66" name="Group 150"/>
          <p:cNvGrpSpPr>
            <a:grpSpLocks/>
          </p:cNvGrpSpPr>
          <p:nvPr/>
        </p:nvGrpSpPr>
        <p:grpSpPr bwMode="auto">
          <a:xfrm>
            <a:off x="4498207" y="4460975"/>
            <a:ext cx="793750" cy="696912"/>
            <a:chOff x="2608" y="2355"/>
            <a:chExt cx="500" cy="439"/>
          </a:xfrm>
        </p:grpSpPr>
        <p:sp>
          <p:nvSpPr>
            <p:cNvPr id="67" name="AutoShape 151"/>
            <p:cNvSpPr>
              <a:spLocks noChangeArrowheads="1"/>
            </p:cNvSpPr>
            <p:nvPr/>
          </p:nvSpPr>
          <p:spPr bwMode="auto">
            <a:xfrm>
              <a:off x="2743" y="2568"/>
              <a:ext cx="273" cy="226"/>
            </a:xfrm>
            <a:prstGeom prst="rightArrow">
              <a:avLst>
                <a:gd name="adj1" fmla="val 50000"/>
                <a:gd name="adj2" fmla="val 30199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" name="Text Box 152"/>
            <p:cNvSpPr txBox="1">
              <a:spLocks noChangeArrowheads="1"/>
            </p:cNvSpPr>
            <p:nvPr/>
          </p:nvSpPr>
          <p:spPr bwMode="auto">
            <a:xfrm>
              <a:off x="2608" y="2355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</a:t>
              </a:r>
              <a:r>
                <a:rPr lang="zh-TW" altLang="en-US"/>
                <a:t>調整</a:t>
              </a:r>
              <a:r>
                <a:rPr lang="en-US" altLang="zh-TW"/>
                <a:t>)</a:t>
              </a:r>
            </a:p>
          </p:txBody>
        </p:sp>
      </p:grpSp>
      <p:grpSp>
        <p:nvGrpSpPr>
          <p:cNvPr id="69" name="Group 171"/>
          <p:cNvGrpSpPr>
            <a:grpSpLocks/>
          </p:cNvGrpSpPr>
          <p:nvPr/>
        </p:nvGrpSpPr>
        <p:grpSpPr bwMode="auto">
          <a:xfrm>
            <a:off x="5133207" y="4035525"/>
            <a:ext cx="3543300" cy="2098675"/>
            <a:chOff x="3233" y="2950"/>
            <a:chExt cx="2232" cy="1322"/>
          </a:xfrm>
        </p:grpSpPr>
        <p:sp>
          <p:nvSpPr>
            <p:cNvPr id="70" name="Oval 153"/>
            <p:cNvSpPr>
              <a:spLocks noChangeArrowheads="1"/>
            </p:cNvSpPr>
            <p:nvPr/>
          </p:nvSpPr>
          <p:spPr bwMode="auto">
            <a:xfrm>
              <a:off x="4287" y="2950"/>
              <a:ext cx="314" cy="3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 dirty="0">
                  <a:latin typeface="Berlin Sans FB Demi" panose="020E0802020502020306" pitchFamily="34" charset="0"/>
                </a:rPr>
                <a:t>59</a:t>
              </a:r>
              <a:endParaRPr lang="en-US" altLang="zh-TW" dirty="0"/>
            </a:p>
          </p:txBody>
        </p:sp>
        <p:sp>
          <p:nvSpPr>
            <p:cNvPr id="71" name="Oval 154"/>
            <p:cNvSpPr>
              <a:spLocks noChangeArrowheads="1"/>
            </p:cNvSpPr>
            <p:nvPr/>
          </p:nvSpPr>
          <p:spPr bwMode="auto">
            <a:xfrm>
              <a:off x="3783" y="3238"/>
              <a:ext cx="314" cy="3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 dirty="0">
                  <a:latin typeface="Berlin Sans FB Demi" panose="020E0802020502020306" pitchFamily="34" charset="0"/>
                </a:rPr>
                <a:t>48</a:t>
              </a:r>
              <a:endParaRPr lang="en-US" altLang="zh-TW" dirty="0"/>
            </a:p>
          </p:txBody>
        </p:sp>
        <p:sp>
          <p:nvSpPr>
            <p:cNvPr id="72" name="Oval 155"/>
            <p:cNvSpPr>
              <a:spLocks noChangeArrowheads="1"/>
            </p:cNvSpPr>
            <p:nvPr/>
          </p:nvSpPr>
          <p:spPr bwMode="auto">
            <a:xfrm>
              <a:off x="4817" y="3222"/>
              <a:ext cx="330" cy="3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26</a:t>
              </a:r>
              <a:endParaRPr lang="en-US" altLang="zh-TW"/>
            </a:p>
          </p:txBody>
        </p:sp>
        <p:sp>
          <p:nvSpPr>
            <p:cNvPr id="73" name="Oval 156"/>
            <p:cNvSpPr>
              <a:spLocks noChangeArrowheads="1"/>
            </p:cNvSpPr>
            <p:nvPr/>
          </p:nvSpPr>
          <p:spPr bwMode="auto">
            <a:xfrm>
              <a:off x="3449" y="362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15</a:t>
              </a:r>
              <a:endParaRPr lang="en-US" altLang="zh-TW"/>
            </a:p>
          </p:txBody>
        </p:sp>
        <p:sp>
          <p:nvSpPr>
            <p:cNvPr id="74" name="Oval 157"/>
            <p:cNvSpPr>
              <a:spLocks noChangeArrowheads="1"/>
            </p:cNvSpPr>
            <p:nvPr/>
          </p:nvSpPr>
          <p:spPr bwMode="auto">
            <a:xfrm>
              <a:off x="4169" y="362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19</a:t>
              </a:r>
              <a:endParaRPr lang="en-US" altLang="zh-TW"/>
            </a:p>
          </p:txBody>
        </p:sp>
        <p:sp>
          <p:nvSpPr>
            <p:cNvPr id="75" name="Oval 158"/>
            <p:cNvSpPr>
              <a:spLocks noChangeArrowheads="1"/>
            </p:cNvSpPr>
            <p:nvPr/>
          </p:nvSpPr>
          <p:spPr bwMode="auto">
            <a:xfrm>
              <a:off x="4457" y="362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11</a:t>
              </a:r>
              <a:endParaRPr lang="en-US" altLang="zh-TW"/>
            </a:p>
          </p:txBody>
        </p:sp>
        <p:sp>
          <p:nvSpPr>
            <p:cNvPr id="76" name="Line 159"/>
            <p:cNvSpPr>
              <a:spLocks noChangeShapeType="1"/>
            </p:cNvSpPr>
            <p:nvPr/>
          </p:nvSpPr>
          <p:spPr bwMode="auto">
            <a:xfrm flipH="1">
              <a:off x="4053" y="3120"/>
              <a:ext cx="2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" name="Line 160"/>
            <p:cNvSpPr>
              <a:spLocks noChangeShapeType="1"/>
            </p:cNvSpPr>
            <p:nvPr/>
          </p:nvSpPr>
          <p:spPr bwMode="auto">
            <a:xfrm>
              <a:off x="4601" y="3120"/>
              <a:ext cx="27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" name="Line 161"/>
            <p:cNvSpPr>
              <a:spLocks noChangeShapeType="1"/>
            </p:cNvSpPr>
            <p:nvPr/>
          </p:nvSpPr>
          <p:spPr bwMode="auto">
            <a:xfrm flipH="1">
              <a:off x="3593" y="3507"/>
              <a:ext cx="216" cy="1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" name="Line 162"/>
            <p:cNvSpPr>
              <a:spLocks noChangeShapeType="1"/>
            </p:cNvSpPr>
            <p:nvPr/>
          </p:nvSpPr>
          <p:spPr bwMode="auto">
            <a:xfrm flipH="1">
              <a:off x="4601" y="3408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" name="Line 163"/>
            <p:cNvSpPr>
              <a:spLocks noChangeShapeType="1"/>
            </p:cNvSpPr>
            <p:nvPr/>
          </p:nvSpPr>
          <p:spPr bwMode="auto">
            <a:xfrm>
              <a:off x="4097" y="3408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" name="Oval 164"/>
            <p:cNvSpPr>
              <a:spLocks noChangeArrowheads="1"/>
            </p:cNvSpPr>
            <p:nvPr/>
          </p:nvSpPr>
          <p:spPr bwMode="auto">
            <a:xfrm>
              <a:off x="5177" y="362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</a:t>
              </a:r>
              <a:endParaRPr lang="en-US" altLang="zh-TW"/>
            </a:p>
          </p:txBody>
        </p:sp>
        <p:sp>
          <p:nvSpPr>
            <p:cNvPr id="82" name="Line 165"/>
            <p:cNvSpPr>
              <a:spLocks noChangeShapeType="1"/>
            </p:cNvSpPr>
            <p:nvPr/>
          </p:nvSpPr>
          <p:spPr bwMode="auto">
            <a:xfrm>
              <a:off x="5105" y="3464"/>
              <a:ext cx="216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" name="Oval 166"/>
            <p:cNvSpPr>
              <a:spLocks noChangeArrowheads="1"/>
            </p:cNvSpPr>
            <p:nvPr/>
          </p:nvSpPr>
          <p:spPr bwMode="auto">
            <a:xfrm>
              <a:off x="3233" y="398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</a:t>
              </a:r>
              <a:endParaRPr lang="en-US" altLang="zh-TW"/>
            </a:p>
          </p:txBody>
        </p:sp>
        <p:sp>
          <p:nvSpPr>
            <p:cNvPr id="84" name="Line 168"/>
            <p:cNvSpPr>
              <a:spLocks noChangeShapeType="1"/>
            </p:cNvSpPr>
            <p:nvPr/>
          </p:nvSpPr>
          <p:spPr bwMode="auto">
            <a:xfrm flipH="1">
              <a:off x="3377" y="3768"/>
              <a:ext cx="7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85" name="Oval 88"/>
          <p:cNvSpPr>
            <a:spLocks noChangeArrowheads="1"/>
          </p:cNvSpPr>
          <p:nvPr/>
        </p:nvSpPr>
        <p:spPr bwMode="auto">
          <a:xfrm>
            <a:off x="2755132" y="1557437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5</a:t>
            </a:r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84104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00"/>
                            </p:stCondLst>
                            <p:childTnLst>
                              <p:par>
                                <p:cTn id="174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8" grpId="0" animBg="1"/>
      <p:bldP spid="19" grpId="0" animBg="1"/>
      <p:bldP spid="20" grpId="0" animBg="1"/>
      <p:bldP spid="20" grpId="1" animBg="1"/>
      <p:bldP spid="48" grpId="0" animBg="1"/>
      <p:bldP spid="48" grpId="1" animBg="1"/>
      <p:bldP spid="49" grpId="0" animBg="1"/>
      <p:bldP spid="50" grpId="0" animBg="1"/>
      <p:bldP spid="51" grpId="0" animBg="1"/>
      <p:bldP spid="52" grpId="0" animBg="1"/>
      <p:bldP spid="53" grpId="0" animBg="1"/>
      <p:bldP spid="59" grpId="0" animBg="1"/>
      <p:bldP spid="61" grpId="0" animBg="1"/>
      <p:bldP spid="62" grpId="0" animBg="1"/>
      <p:bldP spid="62" grpId="1" animBg="1"/>
      <p:bldP spid="65" grpId="0" animBg="1"/>
      <p:bldP spid="8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764704"/>
            <a:ext cx="8208963" cy="511175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ym typeface="Wingdings 2" panose="05020102010507070707" pitchFamily="18" charset="2"/>
              </a:rPr>
              <a:t> </a:t>
            </a:r>
            <a:r>
              <a:rPr lang="en-US" altLang="zh-TW" u="sng" dirty="0"/>
              <a:t>Pass 3</a:t>
            </a:r>
            <a:r>
              <a:rPr lang="en-US" altLang="zh-TW" dirty="0"/>
              <a:t>: 77, 61, </a:t>
            </a:r>
            <a:r>
              <a:rPr lang="en-US" altLang="zh-TW" dirty="0">
                <a:solidFill>
                  <a:srgbClr val="FF0000"/>
                </a:solidFill>
              </a:rPr>
              <a:t>59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 u="sng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u="sng" dirty="0"/>
              <a:t>Pass 4</a:t>
            </a:r>
            <a:r>
              <a:rPr lang="en-US" altLang="zh-TW" dirty="0"/>
              <a:t>: 77, 61, 59, </a:t>
            </a:r>
            <a:r>
              <a:rPr lang="en-US" altLang="zh-TW" dirty="0">
                <a:solidFill>
                  <a:srgbClr val="FF0000"/>
                </a:solidFill>
              </a:rPr>
              <a:t>48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572000" y="1887067"/>
            <a:ext cx="793750" cy="696912"/>
            <a:chOff x="2608" y="2355"/>
            <a:chExt cx="500" cy="439"/>
          </a:xfrm>
        </p:grpSpPr>
        <p:sp>
          <p:nvSpPr>
            <p:cNvPr id="4" name="AutoShape 23"/>
            <p:cNvSpPr>
              <a:spLocks noChangeArrowheads="1"/>
            </p:cNvSpPr>
            <p:nvPr/>
          </p:nvSpPr>
          <p:spPr bwMode="auto">
            <a:xfrm>
              <a:off x="2743" y="2568"/>
              <a:ext cx="273" cy="226"/>
            </a:xfrm>
            <a:prstGeom prst="rightArrow">
              <a:avLst>
                <a:gd name="adj1" fmla="val 50000"/>
                <a:gd name="adj2" fmla="val 30199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" name="Text Box 24"/>
            <p:cNvSpPr txBox="1">
              <a:spLocks noChangeArrowheads="1"/>
            </p:cNvSpPr>
            <p:nvPr/>
          </p:nvSpPr>
          <p:spPr bwMode="auto">
            <a:xfrm>
              <a:off x="2608" y="2355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</a:t>
              </a:r>
              <a:r>
                <a:rPr lang="zh-TW" altLang="en-US"/>
                <a:t>調整</a:t>
              </a:r>
              <a:r>
                <a:rPr lang="en-US" altLang="zh-TW"/>
                <a:t>)</a:t>
              </a: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4570413" y="5037162"/>
            <a:ext cx="793750" cy="696912"/>
            <a:chOff x="2608" y="2355"/>
            <a:chExt cx="500" cy="439"/>
          </a:xfrm>
        </p:grpSpPr>
        <p:sp>
          <p:nvSpPr>
            <p:cNvPr id="7" name="AutoShape 65"/>
            <p:cNvSpPr>
              <a:spLocks noChangeArrowheads="1"/>
            </p:cNvSpPr>
            <p:nvPr/>
          </p:nvSpPr>
          <p:spPr bwMode="auto">
            <a:xfrm>
              <a:off x="2743" y="2568"/>
              <a:ext cx="273" cy="226"/>
            </a:xfrm>
            <a:prstGeom prst="rightArrow">
              <a:avLst>
                <a:gd name="adj1" fmla="val 50000"/>
                <a:gd name="adj2" fmla="val 30199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Text Box 66"/>
            <p:cNvSpPr txBox="1">
              <a:spLocks noChangeArrowheads="1"/>
            </p:cNvSpPr>
            <p:nvPr/>
          </p:nvSpPr>
          <p:spPr bwMode="auto">
            <a:xfrm>
              <a:off x="2608" y="2355"/>
              <a:ext cx="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(</a:t>
              </a:r>
              <a:r>
                <a:rPr lang="zh-TW" altLang="en-US"/>
                <a:t>調整</a:t>
              </a:r>
              <a:r>
                <a:rPr lang="en-US" altLang="zh-TW"/>
                <a:t>)</a:t>
              </a:r>
            </a:p>
          </p:txBody>
        </p:sp>
      </p:grpSp>
      <p:sp>
        <p:nvSpPr>
          <p:cNvPr id="9" name="Oval 68"/>
          <p:cNvSpPr>
            <a:spLocks noChangeArrowheads="1"/>
          </p:cNvSpPr>
          <p:nvPr/>
        </p:nvSpPr>
        <p:spPr bwMode="auto">
          <a:xfrm>
            <a:off x="2686050" y="1371129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59</a:t>
            </a:r>
            <a:endParaRPr lang="en-US" altLang="zh-TW"/>
          </a:p>
        </p:txBody>
      </p:sp>
      <p:sp>
        <p:nvSpPr>
          <p:cNvPr id="10" name="Oval 69"/>
          <p:cNvSpPr>
            <a:spLocks noChangeArrowheads="1"/>
          </p:cNvSpPr>
          <p:nvPr/>
        </p:nvSpPr>
        <p:spPr bwMode="auto">
          <a:xfrm>
            <a:off x="1858963" y="1801342"/>
            <a:ext cx="484187" cy="484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48</a:t>
            </a:r>
            <a:endParaRPr lang="en-US" altLang="zh-TW"/>
          </a:p>
        </p:txBody>
      </p:sp>
      <p:sp>
        <p:nvSpPr>
          <p:cNvPr id="11" name="Oval 70"/>
          <p:cNvSpPr>
            <a:spLocks noChangeArrowheads="1"/>
          </p:cNvSpPr>
          <p:nvPr/>
        </p:nvSpPr>
        <p:spPr bwMode="auto">
          <a:xfrm>
            <a:off x="3429000" y="1771179"/>
            <a:ext cx="514350" cy="5143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 dirty="0">
                <a:latin typeface="Berlin Sans FB Demi" panose="020E0802020502020306" pitchFamily="34" charset="0"/>
              </a:rPr>
              <a:t>26</a:t>
            </a:r>
            <a:endParaRPr lang="en-US" altLang="zh-TW" dirty="0"/>
          </a:p>
        </p:txBody>
      </p:sp>
      <p:sp>
        <p:nvSpPr>
          <p:cNvPr id="12" name="Oval 71"/>
          <p:cNvSpPr>
            <a:spLocks noChangeArrowheads="1"/>
          </p:cNvSpPr>
          <p:nvPr/>
        </p:nvSpPr>
        <p:spPr bwMode="auto">
          <a:xfrm>
            <a:off x="1314450" y="2399829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15</a:t>
            </a:r>
            <a:endParaRPr lang="en-US" altLang="zh-TW"/>
          </a:p>
        </p:txBody>
      </p:sp>
      <p:sp>
        <p:nvSpPr>
          <p:cNvPr id="13" name="Oval 72"/>
          <p:cNvSpPr>
            <a:spLocks noChangeArrowheads="1"/>
          </p:cNvSpPr>
          <p:nvPr/>
        </p:nvSpPr>
        <p:spPr bwMode="auto">
          <a:xfrm>
            <a:off x="2457450" y="2399829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19</a:t>
            </a:r>
            <a:endParaRPr lang="en-US" altLang="zh-TW"/>
          </a:p>
        </p:txBody>
      </p:sp>
      <p:sp>
        <p:nvSpPr>
          <p:cNvPr id="14" name="Oval 73"/>
          <p:cNvSpPr>
            <a:spLocks noChangeArrowheads="1"/>
          </p:cNvSpPr>
          <p:nvPr/>
        </p:nvSpPr>
        <p:spPr bwMode="auto">
          <a:xfrm>
            <a:off x="2914650" y="2399829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11</a:t>
            </a:r>
            <a:endParaRPr lang="en-US" altLang="zh-TW"/>
          </a:p>
        </p:txBody>
      </p:sp>
      <p:sp>
        <p:nvSpPr>
          <p:cNvPr id="15" name="Line 74"/>
          <p:cNvSpPr>
            <a:spLocks noChangeShapeType="1"/>
          </p:cNvSpPr>
          <p:nvPr/>
        </p:nvSpPr>
        <p:spPr bwMode="auto">
          <a:xfrm flipH="1">
            <a:off x="2114550" y="1599729"/>
            <a:ext cx="5715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Line 75"/>
          <p:cNvSpPr>
            <a:spLocks noChangeShapeType="1"/>
          </p:cNvSpPr>
          <p:nvPr/>
        </p:nvSpPr>
        <p:spPr bwMode="auto">
          <a:xfrm>
            <a:off x="3143250" y="1599729"/>
            <a:ext cx="457200" cy="201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Line 76"/>
          <p:cNvSpPr>
            <a:spLocks noChangeShapeType="1"/>
          </p:cNvSpPr>
          <p:nvPr/>
        </p:nvSpPr>
        <p:spPr bwMode="auto">
          <a:xfrm flipH="1">
            <a:off x="1543050" y="2056929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" name="Line 77"/>
          <p:cNvSpPr>
            <a:spLocks noChangeShapeType="1"/>
          </p:cNvSpPr>
          <p:nvPr/>
        </p:nvSpPr>
        <p:spPr bwMode="auto">
          <a:xfrm flipH="1">
            <a:off x="3143250" y="2171229"/>
            <a:ext cx="315913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" name="Line 78"/>
          <p:cNvSpPr>
            <a:spLocks noChangeShapeType="1"/>
          </p:cNvSpPr>
          <p:nvPr/>
        </p:nvSpPr>
        <p:spPr bwMode="auto">
          <a:xfrm>
            <a:off x="2343150" y="2056929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" name="Oval 79"/>
          <p:cNvSpPr>
            <a:spLocks noChangeArrowheads="1"/>
          </p:cNvSpPr>
          <p:nvPr/>
        </p:nvSpPr>
        <p:spPr bwMode="auto">
          <a:xfrm>
            <a:off x="4057650" y="2399829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</a:t>
            </a:r>
            <a:endParaRPr lang="en-US" altLang="zh-TW"/>
          </a:p>
        </p:txBody>
      </p:sp>
      <p:sp>
        <p:nvSpPr>
          <p:cNvPr id="21" name="Line 80"/>
          <p:cNvSpPr>
            <a:spLocks noChangeShapeType="1"/>
          </p:cNvSpPr>
          <p:nvPr/>
        </p:nvSpPr>
        <p:spPr bwMode="auto">
          <a:xfrm>
            <a:off x="3943350" y="2056929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" name="Oval 81"/>
          <p:cNvSpPr>
            <a:spLocks noChangeArrowheads="1"/>
          </p:cNvSpPr>
          <p:nvPr/>
        </p:nvSpPr>
        <p:spPr bwMode="auto">
          <a:xfrm>
            <a:off x="971550" y="2971329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5</a:t>
            </a:r>
            <a:endParaRPr lang="en-US" altLang="zh-TW"/>
          </a:p>
        </p:txBody>
      </p:sp>
      <p:sp>
        <p:nvSpPr>
          <p:cNvPr id="23" name="Line 82"/>
          <p:cNvSpPr>
            <a:spLocks noChangeShapeType="1"/>
          </p:cNvSpPr>
          <p:nvPr/>
        </p:nvSpPr>
        <p:spPr bwMode="auto">
          <a:xfrm flipH="1">
            <a:off x="1200150" y="2628429"/>
            <a:ext cx="1143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" name="Rectangle 83"/>
          <p:cNvSpPr>
            <a:spLocks noChangeArrowheads="1"/>
          </p:cNvSpPr>
          <p:nvPr/>
        </p:nvSpPr>
        <p:spPr bwMode="auto">
          <a:xfrm>
            <a:off x="2435225" y="837729"/>
            <a:ext cx="407988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84"/>
          <p:cNvSpPr>
            <a:spLocks noChangeArrowheads="1"/>
          </p:cNvSpPr>
          <p:nvPr/>
        </p:nvSpPr>
        <p:spPr bwMode="auto">
          <a:xfrm>
            <a:off x="2690813" y="1372717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5</a:t>
            </a:r>
            <a:endParaRPr lang="en-US" altLang="zh-TW"/>
          </a:p>
        </p:txBody>
      </p:sp>
      <p:grpSp>
        <p:nvGrpSpPr>
          <p:cNvPr id="26" name="Group 101"/>
          <p:cNvGrpSpPr>
            <a:grpSpLocks/>
          </p:cNvGrpSpPr>
          <p:nvPr/>
        </p:nvGrpSpPr>
        <p:grpSpPr bwMode="auto">
          <a:xfrm>
            <a:off x="5475288" y="1371129"/>
            <a:ext cx="3200400" cy="1485900"/>
            <a:chOff x="3449" y="1272"/>
            <a:chExt cx="2016" cy="936"/>
          </a:xfrm>
        </p:grpSpPr>
        <p:sp>
          <p:nvSpPr>
            <p:cNvPr id="27" name="Oval 85"/>
            <p:cNvSpPr>
              <a:spLocks noChangeArrowheads="1"/>
            </p:cNvSpPr>
            <p:nvPr/>
          </p:nvSpPr>
          <p:spPr bwMode="auto">
            <a:xfrm>
              <a:off x="4313" y="1272"/>
              <a:ext cx="325" cy="3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48</a:t>
              </a:r>
              <a:endParaRPr lang="en-US" altLang="zh-TW"/>
            </a:p>
          </p:txBody>
        </p:sp>
        <p:sp>
          <p:nvSpPr>
            <p:cNvPr id="28" name="Oval 86"/>
            <p:cNvSpPr>
              <a:spLocks noChangeArrowheads="1"/>
            </p:cNvSpPr>
            <p:nvPr/>
          </p:nvSpPr>
          <p:spPr bwMode="auto">
            <a:xfrm>
              <a:off x="3809" y="1560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19</a:t>
              </a:r>
              <a:endParaRPr lang="en-US" altLang="zh-TW"/>
            </a:p>
          </p:txBody>
        </p:sp>
        <p:sp>
          <p:nvSpPr>
            <p:cNvPr id="29" name="Oval 87"/>
            <p:cNvSpPr>
              <a:spLocks noChangeArrowheads="1"/>
            </p:cNvSpPr>
            <p:nvPr/>
          </p:nvSpPr>
          <p:spPr bwMode="auto">
            <a:xfrm>
              <a:off x="4817" y="1560"/>
              <a:ext cx="317" cy="31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26</a:t>
              </a:r>
              <a:endParaRPr lang="en-US" altLang="zh-TW"/>
            </a:p>
          </p:txBody>
        </p:sp>
        <p:sp>
          <p:nvSpPr>
            <p:cNvPr id="30" name="Oval 88"/>
            <p:cNvSpPr>
              <a:spLocks noChangeArrowheads="1"/>
            </p:cNvSpPr>
            <p:nvPr/>
          </p:nvSpPr>
          <p:spPr bwMode="auto">
            <a:xfrm>
              <a:off x="3449" y="1920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15</a:t>
              </a:r>
              <a:endParaRPr lang="en-US" altLang="zh-TW"/>
            </a:p>
          </p:txBody>
        </p:sp>
        <p:sp>
          <p:nvSpPr>
            <p:cNvPr id="31" name="Oval 89"/>
            <p:cNvSpPr>
              <a:spLocks noChangeArrowheads="1"/>
            </p:cNvSpPr>
            <p:nvPr/>
          </p:nvSpPr>
          <p:spPr bwMode="auto">
            <a:xfrm>
              <a:off x="4169" y="1920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5</a:t>
              </a:r>
              <a:endParaRPr lang="en-US" altLang="zh-TW"/>
            </a:p>
          </p:txBody>
        </p:sp>
        <p:sp>
          <p:nvSpPr>
            <p:cNvPr id="32" name="Oval 90"/>
            <p:cNvSpPr>
              <a:spLocks noChangeArrowheads="1"/>
            </p:cNvSpPr>
            <p:nvPr/>
          </p:nvSpPr>
          <p:spPr bwMode="auto">
            <a:xfrm>
              <a:off x="4457" y="1920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11</a:t>
              </a:r>
              <a:endParaRPr lang="en-US" altLang="zh-TW"/>
            </a:p>
          </p:txBody>
        </p:sp>
        <p:sp>
          <p:nvSpPr>
            <p:cNvPr id="33" name="Line 91"/>
            <p:cNvSpPr>
              <a:spLocks noChangeShapeType="1"/>
            </p:cNvSpPr>
            <p:nvPr/>
          </p:nvSpPr>
          <p:spPr bwMode="auto">
            <a:xfrm flipH="1">
              <a:off x="3953" y="1416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Line 92"/>
            <p:cNvSpPr>
              <a:spLocks noChangeShapeType="1"/>
            </p:cNvSpPr>
            <p:nvPr/>
          </p:nvSpPr>
          <p:spPr bwMode="auto">
            <a:xfrm>
              <a:off x="4638" y="1416"/>
              <a:ext cx="323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Line 93"/>
            <p:cNvSpPr>
              <a:spLocks noChangeShapeType="1"/>
            </p:cNvSpPr>
            <p:nvPr/>
          </p:nvSpPr>
          <p:spPr bwMode="auto">
            <a:xfrm flipH="1">
              <a:off x="3593" y="1704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Line 94"/>
            <p:cNvSpPr>
              <a:spLocks noChangeShapeType="1"/>
            </p:cNvSpPr>
            <p:nvPr/>
          </p:nvSpPr>
          <p:spPr bwMode="auto">
            <a:xfrm flipH="1">
              <a:off x="4601" y="1776"/>
              <a:ext cx="21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Line 95"/>
            <p:cNvSpPr>
              <a:spLocks noChangeShapeType="1"/>
            </p:cNvSpPr>
            <p:nvPr/>
          </p:nvSpPr>
          <p:spPr bwMode="auto">
            <a:xfrm>
              <a:off x="4097" y="1704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Oval 96"/>
            <p:cNvSpPr>
              <a:spLocks noChangeArrowheads="1"/>
            </p:cNvSpPr>
            <p:nvPr/>
          </p:nvSpPr>
          <p:spPr bwMode="auto">
            <a:xfrm>
              <a:off x="5177" y="1920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</a:t>
              </a:r>
              <a:endParaRPr lang="en-US" altLang="zh-TW"/>
            </a:p>
          </p:txBody>
        </p:sp>
        <p:sp>
          <p:nvSpPr>
            <p:cNvPr id="39" name="Line 97"/>
            <p:cNvSpPr>
              <a:spLocks noChangeShapeType="1"/>
            </p:cNvSpPr>
            <p:nvPr/>
          </p:nvSpPr>
          <p:spPr bwMode="auto">
            <a:xfrm>
              <a:off x="5131" y="1776"/>
              <a:ext cx="19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" name="Oval 103"/>
          <p:cNvSpPr>
            <a:spLocks noChangeArrowheads="1"/>
          </p:cNvSpPr>
          <p:nvPr/>
        </p:nvSpPr>
        <p:spPr bwMode="auto">
          <a:xfrm>
            <a:off x="2343150" y="4725144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48</a:t>
            </a:r>
            <a:endParaRPr lang="en-US" altLang="zh-TW"/>
          </a:p>
        </p:txBody>
      </p:sp>
      <p:sp>
        <p:nvSpPr>
          <p:cNvPr id="41" name="Oval 104"/>
          <p:cNvSpPr>
            <a:spLocks noChangeArrowheads="1"/>
          </p:cNvSpPr>
          <p:nvPr/>
        </p:nvSpPr>
        <p:spPr bwMode="auto">
          <a:xfrm>
            <a:off x="1543050" y="5208612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19</a:t>
            </a:r>
            <a:endParaRPr lang="en-US" altLang="zh-TW"/>
          </a:p>
        </p:txBody>
      </p:sp>
      <p:sp>
        <p:nvSpPr>
          <p:cNvPr id="42" name="Oval 105"/>
          <p:cNvSpPr>
            <a:spLocks noChangeArrowheads="1"/>
          </p:cNvSpPr>
          <p:nvPr/>
        </p:nvSpPr>
        <p:spPr bwMode="auto">
          <a:xfrm>
            <a:off x="3084512" y="5149874"/>
            <a:ext cx="515938" cy="5159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26</a:t>
            </a:r>
            <a:endParaRPr lang="en-US" altLang="zh-TW"/>
          </a:p>
        </p:txBody>
      </p:sp>
      <p:sp>
        <p:nvSpPr>
          <p:cNvPr id="43" name="Oval 106"/>
          <p:cNvSpPr>
            <a:spLocks noChangeArrowheads="1"/>
          </p:cNvSpPr>
          <p:nvPr/>
        </p:nvSpPr>
        <p:spPr bwMode="auto">
          <a:xfrm>
            <a:off x="971550" y="5780112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15</a:t>
            </a:r>
            <a:endParaRPr lang="en-US" altLang="zh-TW"/>
          </a:p>
        </p:txBody>
      </p:sp>
      <p:sp>
        <p:nvSpPr>
          <p:cNvPr id="44" name="Oval 107"/>
          <p:cNvSpPr>
            <a:spLocks noChangeArrowheads="1"/>
          </p:cNvSpPr>
          <p:nvPr/>
        </p:nvSpPr>
        <p:spPr bwMode="auto">
          <a:xfrm>
            <a:off x="2114550" y="5780112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5</a:t>
            </a:r>
            <a:endParaRPr lang="en-US" altLang="zh-TW"/>
          </a:p>
        </p:txBody>
      </p:sp>
      <p:sp>
        <p:nvSpPr>
          <p:cNvPr id="45" name="Oval 108"/>
          <p:cNvSpPr>
            <a:spLocks noChangeArrowheads="1"/>
          </p:cNvSpPr>
          <p:nvPr/>
        </p:nvSpPr>
        <p:spPr bwMode="auto">
          <a:xfrm>
            <a:off x="2571750" y="5780112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11</a:t>
            </a:r>
            <a:endParaRPr lang="en-US" altLang="zh-TW"/>
          </a:p>
        </p:txBody>
      </p:sp>
      <p:sp>
        <p:nvSpPr>
          <p:cNvPr id="46" name="Line 109"/>
          <p:cNvSpPr>
            <a:spLocks noChangeShapeType="1"/>
          </p:cNvSpPr>
          <p:nvPr/>
        </p:nvSpPr>
        <p:spPr bwMode="auto">
          <a:xfrm flipH="1">
            <a:off x="1771650" y="4980012"/>
            <a:ext cx="5715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" name="Line 110"/>
          <p:cNvSpPr>
            <a:spLocks noChangeShapeType="1"/>
          </p:cNvSpPr>
          <p:nvPr/>
        </p:nvSpPr>
        <p:spPr bwMode="auto">
          <a:xfrm>
            <a:off x="2800350" y="4980012"/>
            <a:ext cx="454025" cy="2023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" name="Line 111"/>
          <p:cNvSpPr>
            <a:spLocks noChangeShapeType="1"/>
          </p:cNvSpPr>
          <p:nvPr/>
        </p:nvSpPr>
        <p:spPr bwMode="auto">
          <a:xfrm flipH="1">
            <a:off x="1200150" y="5437212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" name="Line 112"/>
          <p:cNvSpPr>
            <a:spLocks noChangeShapeType="1"/>
          </p:cNvSpPr>
          <p:nvPr/>
        </p:nvSpPr>
        <p:spPr bwMode="auto">
          <a:xfrm flipH="1">
            <a:off x="2800350" y="5607074"/>
            <a:ext cx="371474" cy="173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" name="Line 113"/>
          <p:cNvSpPr>
            <a:spLocks noChangeShapeType="1"/>
          </p:cNvSpPr>
          <p:nvPr/>
        </p:nvSpPr>
        <p:spPr bwMode="auto">
          <a:xfrm>
            <a:off x="2000250" y="5437212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" name="Oval 114"/>
          <p:cNvSpPr>
            <a:spLocks noChangeArrowheads="1"/>
          </p:cNvSpPr>
          <p:nvPr/>
        </p:nvSpPr>
        <p:spPr bwMode="auto">
          <a:xfrm>
            <a:off x="3714750" y="5780112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</a:t>
            </a:r>
            <a:endParaRPr lang="en-US" altLang="zh-TW"/>
          </a:p>
        </p:txBody>
      </p:sp>
      <p:sp>
        <p:nvSpPr>
          <p:cNvPr id="52" name="Line 115"/>
          <p:cNvSpPr>
            <a:spLocks noChangeShapeType="1"/>
          </p:cNvSpPr>
          <p:nvPr/>
        </p:nvSpPr>
        <p:spPr bwMode="auto">
          <a:xfrm>
            <a:off x="3600450" y="5437212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" name="Rectangle 116"/>
          <p:cNvSpPr>
            <a:spLocks noChangeArrowheads="1"/>
          </p:cNvSpPr>
          <p:nvPr/>
        </p:nvSpPr>
        <p:spPr bwMode="auto">
          <a:xfrm>
            <a:off x="2699792" y="4149775"/>
            <a:ext cx="407987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" name="Oval 117"/>
          <p:cNvSpPr>
            <a:spLocks noChangeArrowheads="1"/>
          </p:cNvSpPr>
          <p:nvPr/>
        </p:nvSpPr>
        <p:spPr bwMode="auto">
          <a:xfrm>
            <a:off x="2339975" y="4725144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1200" b="0">
                <a:latin typeface="Berlin Sans FB Demi" panose="020E0802020502020306" pitchFamily="34" charset="0"/>
              </a:rPr>
              <a:t>1</a:t>
            </a:r>
            <a:endParaRPr lang="en-US" altLang="zh-TW"/>
          </a:p>
        </p:txBody>
      </p:sp>
      <p:grpSp>
        <p:nvGrpSpPr>
          <p:cNvPr id="55" name="Group 132"/>
          <p:cNvGrpSpPr>
            <a:grpSpLocks/>
          </p:cNvGrpSpPr>
          <p:nvPr/>
        </p:nvGrpSpPr>
        <p:grpSpPr bwMode="auto">
          <a:xfrm>
            <a:off x="5475288" y="4751412"/>
            <a:ext cx="2628900" cy="1485900"/>
            <a:chOff x="3449" y="2993"/>
            <a:chExt cx="1656" cy="936"/>
          </a:xfrm>
        </p:grpSpPr>
        <p:sp>
          <p:nvSpPr>
            <p:cNvPr id="56" name="Oval 118"/>
            <p:cNvSpPr>
              <a:spLocks noChangeArrowheads="1"/>
            </p:cNvSpPr>
            <p:nvPr/>
          </p:nvSpPr>
          <p:spPr bwMode="auto">
            <a:xfrm>
              <a:off x="4313" y="2993"/>
              <a:ext cx="325" cy="3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26</a:t>
              </a:r>
              <a:endParaRPr lang="en-US" altLang="zh-TW"/>
            </a:p>
          </p:txBody>
        </p:sp>
        <p:sp>
          <p:nvSpPr>
            <p:cNvPr id="57" name="Oval 119"/>
            <p:cNvSpPr>
              <a:spLocks noChangeArrowheads="1"/>
            </p:cNvSpPr>
            <p:nvPr/>
          </p:nvSpPr>
          <p:spPr bwMode="auto">
            <a:xfrm>
              <a:off x="3809" y="3281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19</a:t>
              </a:r>
              <a:endParaRPr lang="en-US" altLang="zh-TW"/>
            </a:p>
          </p:txBody>
        </p:sp>
        <p:sp>
          <p:nvSpPr>
            <p:cNvPr id="58" name="Oval 120"/>
            <p:cNvSpPr>
              <a:spLocks noChangeArrowheads="1"/>
            </p:cNvSpPr>
            <p:nvPr/>
          </p:nvSpPr>
          <p:spPr bwMode="auto">
            <a:xfrm>
              <a:off x="4817" y="3281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11</a:t>
              </a:r>
              <a:endParaRPr lang="en-US" altLang="zh-TW"/>
            </a:p>
          </p:txBody>
        </p:sp>
        <p:sp>
          <p:nvSpPr>
            <p:cNvPr id="59" name="Oval 121"/>
            <p:cNvSpPr>
              <a:spLocks noChangeArrowheads="1"/>
            </p:cNvSpPr>
            <p:nvPr/>
          </p:nvSpPr>
          <p:spPr bwMode="auto">
            <a:xfrm>
              <a:off x="3449" y="3641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15</a:t>
              </a:r>
              <a:endParaRPr lang="en-US" altLang="zh-TW"/>
            </a:p>
          </p:txBody>
        </p:sp>
        <p:sp>
          <p:nvSpPr>
            <p:cNvPr id="60" name="Oval 122"/>
            <p:cNvSpPr>
              <a:spLocks noChangeArrowheads="1"/>
            </p:cNvSpPr>
            <p:nvPr/>
          </p:nvSpPr>
          <p:spPr bwMode="auto">
            <a:xfrm>
              <a:off x="4169" y="3641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 dirty="0">
                  <a:latin typeface="Berlin Sans FB Demi" panose="020E0802020502020306" pitchFamily="34" charset="0"/>
                </a:rPr>
                <a:t>5</a:t>
              </a:r>
              <a:endParaRPr lang="en-US" altLang="zh-TW" dirty="0"/>
            </a:p>
          </p:txBody>
        </p:sp>
        <p:sp>
          <p:nvSpPr>
            <p:cNvPr id="61" name="Oval 123"/>
            <p:cNvSpPr>
              <a:spLocks noChangeArrowheads="1"/>
            </p:cNvSpPr>
            <p:nvPr/>
          </p:nvSpPr>
          <p:spPr bwMode="auto">
            <a:xfrm>
              <a:off x="4457" y="3641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1200" b="0">
                  <a:latin typeface="Berlin Sans FB Demi" panose="020E0802020502020306" pitchFamily="34" charset="0"/>
                </a:rPr>
                <a:t>1</a:t>
              </a:r>
              <a:endParaRPr lang="en-US" altLang="zh-TW"/>
            </a:p>
          </p:txBody>
        </p:sp>
        <p:sp>
          <p:nvSpPr>
            <p:cNvPr id="62" name="Line 124"/>
            <p:cNvSpPr>
              <a:spLocks noChangeShapeType="1"/>
            </p:cNvSpPr>
            <p:nvPr/>
          </p:nvSpPr>
          <p:spPr bwMode="auto">
            <a:xfrm flipH="1">
              <a:off x="3953" y="3137"/>
              <a:ext cx="36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" name="Line 125"/>
            <p:cNvSpPr>
              <a:spLocks noChangeShapeType="1"/>
            </p:cNvSpPr>
            <p:nvPr/>
          </p:nvSpPr>
          <p:spPr bwMode="auto">
            <a:xfrm>
              <a:off x="4638" y="3198"/>
              <a:ext cx="323" cy="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" name="Line 126"/>
            <p:cNvSpPr>
              <a:spLocks noChangeShapeType="1"/>
            </p:cNvSpPr>
            <p:nvPr/>
          </p:nvSpPr>
          <p:spPr bwMode="auto">
            <a:xfrm flipH="1">
              <a:off x="3593" y="3425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" name="Line 127"/>
            <p:cNvSpPr>
              <a:spLocks noChangeShapeType="1"/>
            </p:cNvSpPr>
            <p:nvPr/>
          </p:nvSpPr>
          <p:spPr bwMode="auto">
            <a:xfrm flipH="1">
              <a:off x="4601" y="3425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" name="Line 128"/>
            <p:cNvSpPr>
              <a:spLocks noChangeShapeType="1"/>
            </p:cNvSpPr>
            <p:nvPr/>
          </p:nvSpPr>
          <p:spPr bwMode="auto">
            <a:xfrm>
              <a:off x="4097" y="3425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700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22" grpId="0" animBg="1"/>
      <p:bldP spid="22" grpId="1" animBg="1"/>
      <p:bldP spid="25" grpId="0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5" grpId="0" animBg="1"/>
      <p:bldP spid="51" grpId="0" animBg="1"/>
      <p:bldP spid="51" grpId="1" animBg="1"/>
      <p:bldP spid="54" grpId="0" animBg="1"/>
    </p:bldLst>
  </p:timing>
</p:sld>
</file>

<file path=ppt/theme/theme1.xml><?xml version="1.0" encoding="utf-8"?>
<a:theme xmlns:a="http://schemas.openxmlformats.org/drawingml/2006/main" name="紅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678D26-14AE-40FE-9D3C-4EB5125579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TM03457464[[fn=紅利]]</Template>
  <TotalTime>0</TotalTime>
  <Words>10090</Words>
  <Application>Microsoft Office PowerPoint</Application>
  <PresentationFormat>如螢幕大小 (4:3)</PresentationFormat>
  <Paragraphs>2070</Paragraphs>
  <Slides>128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5</vt:i4>
      </vt:variant>
      <vt:variant>
        <vt:lpstr>投影片標題</vt:lpstr>
      </vt:variant>
      <vt:variant>
        <vt:i4>128</vt:i4>
      </vt:variant>
    </vt:vector>
  </HeadingPairs>
  <TitlesOfParts>
    <vt:vector size="152" baseType="lpstr">
      <vt:lpstr>AR MingtiM BIG-5</vt:lpstr>
      <vt:lpstr>华文中宋</vt:lpstr>
      <vt:lpstr>微軟正黑體</vt:lpstr>
      <vt:lpstr>新細明體</vt:lpstr>
      <vt:lpstr>標楷體</vt:lpstr>
      <vt:lpstr>Arial</vt:lpstr>
      <vt:lpstr>Arial Black</vt:lpstr>
      <vt:lpstr>Arial Narrow</vt:lpstr>
      <vt:lpstr>Berlin Sans FB</vt:lpstr>
      <vt:lpstr>Berlin Sans FB Demi</vt:lpstr>
      <vt:lpstr>Calibri</vt:lpstr>
      <vt:lpstr>Cambria Math</vt:lpstr>
      <vt:lpstr>Gill Sans MT</vt:lpstr>
      <vt:lpstr>Symbol</vt:lpstr>
      <vt:lpstr>Times New Roman</vt:lpstr>
      <vt:lpstr>Wingdings</vt:lpstr>
      <vt:lpstr>Wingdings 2</vt:lpstr>
      <vt:lpstr>Wingdings 3</vt:lpstr>
      <vt:lpstr>紅利</vt:lpstr>
      <vt:lpstr>點陣圖影像</vt:lpstr>
      <vt:lpstr>方程式</vt:lpstr>
      <vt:lpstr>Equation</vt:lpstr>
      <vt:lpstr>Microsoft 方程式編輯器 3.0</vt:lpstr>
      <vt:lpstr>MathType 6.0 Equation</vt:lpstr>
      <vt:lpstr>排序 Sort</vt:lpstr>
      <vt:lpstr>Outlines</vt:lpstr>
      <vt:lpstr>Sort 分類觀點</vt:lpstr>
      <vt:lpstr>Internal Sort v.s. External Sort</vt:lpstr>
      <vt:lpstr>Stable Sorting Method v.s. Unstable Sorting Method</vt:lpstr>
      <vt:lpstr>初等排序方法</vt:lpstr>
      <vt:lpstr>Insert Sort (插入排序)</vt:lpstr>
      <vt:lpstr>PowerPoint 簡報</vt:lpstr>
      <vt:lpstr>PowerPoint 簡報</vt:lpstr>
      <vt:lpstr>PowerPoint 簡報</vt:lpstr>
      <vt:lpstr>分析</vt:lpstr>
      <vt:lpstr>Time-complexity</vt:lpstr>
      <vt:lpstr>PowerPoint 簡報</vt:lpstr>
      <vt:lpstr>PowerPoint 簡報</vt:lpstr>
      <vt:lpstr>PowerPoint 簡報</vt:lpstr>
      <vt:lpstr>PowerPoint 簡報</vt:lpstr>
      <vt:lpstr>Space-Complexity</vt:lpstr>
      <vt:lpstr>PowerPoint 簡報</vt:lpstr>
      <vt:lpstr>Stable / Unstable</vt:lpstr>
      <vt:lpstr>Selection Sort (選擇排序)</vt:lpstr>
      <vt:lpstr>PowerPoint 簡報</vt:lpstr>
      <vt:lpstr>PowerPoint 簡報</vt:lpstr>
      <vt:lpstr>PowerPoint 簡報</vt:lpstr>
      <vt:lpstr>分析</vt:lpstr>
      <vt:lpstr>Time-Complexity</vt:lpstr>
      <vt:lpstr>PowerPoint 簡報</vt:lpstr>
      <vt:lpstr>Space-Complexity</vt:lpstr>
      <vt:lpstr>PowerPoint 簡報</vt:lpstr>
      <vt:lpstr>Stable / Unstable</vt:lpstr>
      <vt:lpstr>Bubble Sort (氣泡排序)</vt:lpstr>
      <vt:lpstr>PowerPoint 簡報</vt:lpstr>
      <vt:lpstr>PowerPoint 簡報</vt:lpstr>
      <vt:lpstr>PowerPoint 簡報</vt:lpstr>
      <vt:lpstr>PowerPoint 簡報</vt:lpstr>
      <vt:lpstr>PowerPoint 簡報</vt:lpstr>
      <vt:lpstr>分析</vt:lpstr>
      <vt:lpstr>Time-Complexity</vt:lpstr>
      <vt:lpstr>PowerPoint 簡報</vt:lpstr>
      <vt:lpstr>PowerPoint 簡報</vt:lpstr>
      <vt:lpstr>PowerPoint 簡報</vt:lpstr>
      <vt:lpstr>Space-Complexity</vt:lpstr>
      <vt:lpstr>PowerPoint 簡報</vt:lpstr>
      <vt:lpstr>Stable / Unstable</vt:lpstr>
      <vt:lpstr>高等排序方法</vt:lpstr>
      <vt:lpstr>Quick Sort (快速排序)</vt:lpstr>
      <vt:lpstr>PowerPoint 簡報</vt:lpstr>
      <vt:lpstr>PowerPoint 簡報</vt:lpstr>
      <vt:lpstr>PowerPoint 簡報</vt:lpstr>
      <vt:lpstr>PowerPoint 簡報</vt:lpstr>
      <vt:lpstr>PowerPoint 簡報</vt:lpstr>
      <vt:lpstr>分析</vt:lpstr>
      <vt:lpstr>Time-Complexity</vt:lpstr>
      <vt:lpstr>遞迴樹</vt:lpstr>
      <vt:lpstr>數學解法</vt:lpstr>
      <vt:lpstr>PowerPoint 簡報</vt:lpstr>
      <vt:lpstr>PowerPoint 簡報</vt:lpstr>
      <vt:lpstr>PowerPoint 簡報</vt:lpstr>
      <vt:lpstr>PowerPoint 簡報</vt:lpstr>
      <vt:lpstr>PowerPoint 簡報</vt:lpstr>
      <vt:lpstr>H_n=∑_(j=1)^n▒1/j , n=2^k帶入有兩種狀況</vt:lpstr>
      <vt:lpstr>Space-Complexity</vt:lpstr>
      <vt:lpstr>Stable / Unstable</vt:lpstr>
      <vt:lpstr>Merge Sort (合併排序)</vt:lpstr>
      <vt:lpstr>Recursive Merge Sort (遞迴合併排序)</vt:lpstr>
      <vt:lpstr>PowerPoint 簡報</vt:lpstr>
      <vt:lpstr>Merge The Two Sorted Records (Merge副程式)</vt:lpstr>
      <vt:lpstr>PowerPoint 簡報</vt:lpstr>
      <vt:lpstr>Merge2副程式</vt:lpstr>
      <vt:lpstr>MergeSort2副程式</vt:lpstr>
      <vt:lpstr>Iterative Merge Sort (非遞迴合併排序)</vt:lpstr>
      <vt:lpstr>PowerPoint 簡報</vt:lpstr>
      <vt:lpstr>為何需要執行              回合？</vt:lpstr>
      <vt:lpstr>分析</vt:lpstr>
      <vt:lpstr>Time-Complexity</vt:lpstr>
      <vt:lpstr>遞迴樹</vt:lpstr>
      <vt:lpstr>數學解法</vt:lpstr>
      <vt:lpstr>PowerPoint 簡報</vt:lpstr>
      <vt:lpstr>Space-Complexity</vt:lpstr>
      <vt:lpstr>Stable / Unstable</vt:lpstr>
      <vt:lpstr>Heap Sort (堆積排序)</vt:lpstr>
      <vt:lpstr>Heap (堆積) </vt:lpstr>
      <vt:lpstr>PowerPoint 簡報</vt:lpstr>
      <vt:lpstr>Heap之Insert x 動作</vt:lpstr>
      <vt:lpstr>PowerPoint 簡報</vt:lpstr>
      <vt:lpstr>Insert x 的Time之分析: O(log n)</vt:lpstr>
      <vt:lpstr>Heap之Delete Max 動作</vt:lpstr>
      <vt:lpstr>PowerPoint 簡報</vt:lpstr>
      <vt:lpstr>Delete Max 的Time之分析: O(log n)</vt:lpstr>
      <vt:lpstr>Heap的建立方式</vt:lpstr>
      <vt:lpstr>Top-Down</vt:lpstr>
      <vt:lpstr>PowerPoint 簡報</vt:lpstr>
      <vt:lpstr>PowerPoint 簡報</vt:lpstr>
      <vt:lpstr>Bottom-Up</vt:lpstr>
      <vt:lpstr>PowerPoint 簡報</vt:lpstr>
      <vt:lpstr>PowerPoint 簡報</vt:lpstr>
      <vt:lpstr>PowerPoint 簡報</vt:lpstr>
      <vt:lpstr>Heap Sort</vt:lpstr>
      <vt:lpstr>PowerPoint 簡報</vt:lpstr>
      <vt:lpstr>PowerPoint 簡報</vt:lpstr>
      <vt:lpstr>PowerPoint 簡報</vt:lpstr>
      <vt:lpstr>PowerPoint 簡報</vt:lpstr>
      <vt:lpstr>PowerPoint 簡報</vt:lpstr>
      <vt:lpstr>分析</vt:lpstr>
      <vt:lpstr>Time-Complexity</vt:lpstr>
      <vt:lpstr>Space-Complexity</vt:lpstr>
      <vt:lpstr>Stable / Unstable</vt:lpstr>
      <vt:lpstr>PowerPoint 簡報</vt:lpstr>
      <vt:lpstr>Radix Sort (基數排序) </vt:lpstr>
      <vt:lpstr>LSD Radix Sort</vt:lpstr>
      <vt:lpstr>範例</vt:lpstr>
      <vt:lpstr>PowerPoint 簡報</vt:lpstr>
      <vt:lpstr>分析</vt:lpstr>
      <vt:lpstr>Time-Complexity</vt:lpstr>
      <vt:lpstr>Space-Complexity</vt:lpstr>
      <vt:lpstr>Stable / Unstable</vt:lpstr>
      <vt:lpstr>PowerPoint 簡報</vt:lpstr>
      <vt:lpstr>PowerPoint 簡報</vt:lpstr>
      <vt:lpstr>補 1: 改善Quick Sort在Worst Case下的執行時間</vt:lpstr>
      <vt:lpstr>補 2: 排序方法能達到多快?</vt:lpstr>
      <vt:lpstr>PowerPoint 簡報</vt:lpstr>
      <vt:lpstr>補 3: 建立Heap花費 O(n) 時間</vt:lpstr>
      <vt:lpstr>PowerPoint 簡報</vt:lpstr>
      <vt:lpstr>補 4: Iterative Merge Sort 的演算法說明</vt:lpstr>
      <vt:lpstr>Merge1副程式</vt:lpstr>
      <vt:lpstr>MergePass副程式</vt:lpstr>
      <vt:lpstr>PowerPoint 簡報</vt:lpstr>
      <vt:lpstr>PowerPoint 簡報</vt:lpstr>
      <vt:lpstr>MergeSort副程式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2016-06-25T12:48:12Z</dcterms:created>
  <dcterms:modified xsi:type="dcterms:W3CDTF">2017-10-31T16:57:01Z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